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notesMasterIdLst>
    <p:notesMasterId r:id="rId23"/>
  </p:notesMasterIdLst>
  <p:sldIdLst>
    <p:sldId id="256" r:id="rId2"/>
    <p:sldId id="259" r:id="rId3"/>
    <p:sldId id="269" r:id="rId4"/>
    <p:sldId id="277" r:id="rId5"/>
    <p:sldId id="257" r:id="rId6"/>
    <p:sldId id="261" r:id="rId7"/>
    <p:sldId id="262" r:id="rId8"/>
    <p:sldId id="264" r:id="rId9"/>
    <p:sldId id="263" r:id="rId10"/>
    <p:sldId id="265" r:id="rId11"/>
    <p:sldId id="266" r:id="rId12"/>
    <p:sldId id="273" r:id="rId13"/>
    <p:sldId id="274" r:id="rId14"/>
    <p:sldId id="278" r:id="rId15"/>
    <p:sldId id="279" r:id="rId16"/>
    <p:sldId id="276" r:id="rId17"/>
    <p:sldId id="268" r:id="rId18"/>
    <p:sldId id="270" r:id="rId19"/>
    <p:sldId id="272" r:id="rId20"/>
    <p:sldId id="275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8" autoAdjust="0"/>
    <p:restoredTop sz="96196" autoAdjust="0"/>
  </p:normalViewPr>
  <p:slideViewPr>
    <p:cSldViewPr snapToGrid="0">
      <p:cViewPr varScale="1">
        <p:scale>
          <a:sx n="105" d="100"/>
          <a:sy n="105" d="100"/>
        </p:scale>
        <p:origin x="77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90A8-AC66-40DB-8C7C-441957B60C3B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EB8E6-F778-46DE-ABEA-710B19F9C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72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Setup tomcat</a:t>
            </a:r>
            <a:r>
              <a:rPr lang="en-US" baseline="0" dirty="0"/>
              <a:t>7 as a Service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Modify .</a:t>
            </a:r>
            <a:r>
              <a:rPr lang="en-US" baseline="0" dirty="0" err="1"/>
              <a:t>gitignore</a:t>
            </a:r>
            <a:r>
              <a:rPr lang="en-US" baseline="0" dirty="0"/>
              <a:t> to push war file to GitHub</a:t>
            </a:r>
          </a:p>
          <a:p>
            <a:r>
              <a:rPr lang="en-US" dirty="0"/>
              <a:t>-   Remember update CONTEXT_PATH in</a:t>
            </a:r>
            <a:r>
              <a:rPr lang="en-US" baseline="0" dirty="0"/>
              <a:t> </a:t>
            </a:r>
            <a:r>
              <a:rPr lang="en-US" baseline="0" dirty="0" err="1"/>
              <a:t>start_application</a:t>
            </a:r>
            <a:r>
              <a:rPr lang="en-US" baseline="0" dirty="0"/>
              <a:t>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EB8E6-F778-46DE-ABEA-710B19F9CA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13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2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6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439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3174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96276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18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39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36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0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8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0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4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08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8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5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6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AD347D-5ACD-4C99-B74B-A9C85AD731AF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09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pere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ws.amazon.com/devops/continuous-delivery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ws.amazon.com/devops/continuous-delivery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YxcIj_SLflw" TargetMode="Externa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ws.amazon.com/devops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073B1-B8FA-4792-B3C8-12CD11CCB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5981" y="1447800"/>
            <a:ext cx="7441536" cy="2349759"/>
          </a:xfrm>
        </p:spPr>
        <p:txBody>
          <a:bodyPr/>
          <a:lstStyle/>
          <a:p>
            <a:pPr algn="l"/>
            <a:r>
              <a:rPr lang="en-US" dirty="0">
                <a:latin typeface="Abadi" panose="020B0604020202020204" pitchFamily="34" charset="0"/>
              </a:rPr>
              <a:t>AWS </a:t>
            </a:r>
            <a:r>
              <a:rPr lang="en-US" dirty="0" err="1">
                <a:latin typeface="Abadi" panose="020B0604020202020204" pitchFamily="34" charset="0"/>
              </a:rPr>
              <a:t>CodePipeline</a:t>
            </a:r>
            <a:endParaRPr lang="en-US" dirty="0">
              <a:latin typeface="Abadi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328DC-9829-495B-AB67-DC692F62E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8052" y="3771047"/>
            <a:ext cx="8825658" cy="861420"/>
          </a:xfrm>
        </p:spPr>
        <p:txBody>
          <a:bodyPr/>
          <a:lstStyle/>
          <a:p>
            <a:r>
              <a:rPr lang="en-US" dirty="0">
                <a:latin typeface="Abadi" panose="020B0604020202020204" pitchFamily="34" charset="0"/>
              </a:rPr>
              <a:t>CONTINUOUS INTEGRATION AND CONTINUOS DELIVERY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93A7B-DA53-4BD7-9E2F-8CFCB9A02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31" y="2362929"/>
            <a:ext cx="1773555" cy="21321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CAC089-9408-4AB3-8A09-B1C7E50BAD87}"/>
              </a:ext>
            </a:extLst>
          </p:cNvPr>
          <p:cNvSpPr txBox="1"/>
          <p:nvPr/>
        </p:nvSpPr>
        <p:spPr>
          <a:xfrm>
            <a:off x="0" y="6396335"/>
            <a:ext cx="2295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By Yesid Perea Martinez </a:t>
            </a:r>
            <a:r>
              <a:rPr lang="en-US" sz="1200" dirty="0">
                <a:hlinkClick r:id="rId3"/>
              </a:rPr>
              <a:t>https://github.com/yperea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EA7437-A41A-47B0-A25E-41B970EE6270}"/>
              </a:ext>
            </a:extLst>
          </p:cNvPr>
          <p:cNvSpPr/>
          <p:nvPr/>
        </p:nvSpPr>
        <p:spPr>
          <a:xfrm>
            <a:off x="7848600" y="6581001"/>
            <a:ext cx="4343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atin typeface="-apple-system"/>
              </a:rPr>
              <a:t>Based on</a:t>
            </a:r>
            <a:r>
              <a:rPr lang="en-US" sz="12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en-US" sz="1200" dirty="0">
                <a:solidFill>
                  <a:srgbClr val="0366D6"/>
                </a:solidFill>
                <a:latin typeface="-apple-system"/>
                <a:hlinkClick r:id="rId4"/>
              </a:rPr>
              <a:t>What is Continuous Delivery? - Amazon Web Services</a:t>
            </a:r>
            <a:endParaRPr lang="en-US" sz="1200" dirty="0">
              <a:solidFill>
                <a:srgbClr val="0366D6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37362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0539-E2CC-42EF-A7DD-AA4C5BAF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325627"/>
            <a:ext cx="9590550" cy="1828813"/>
          </a:xfrm>
        </p:spPr>
        <p:txBody>
          <a:bodyPr/>
          <a:lstStyle/>
          <a:p>
            <a:r>
              <a:rPr lang="en-US" dirty="0"/>
              <a:t>What is Continuous Deployment?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ACECA-3033-47A5-BE05-9EF3B6995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2625" y="4438010"/>
            <a:ext cx="9590550" cy="1341362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/>
                </a:solidFill>
                <a:effectLst/>
              </a:rPr>
              <a:t>With </a:t>
            </a:r>
            <a:r>
              <a:rPr lang="en-US" dirty="0">
                <a:effectLst/>
              </a:rPr>
              <a:t>Continuous Delivery</a:t>
            </a:r>
            <a:r>
              <a:rPr lang="en-US" dirty="0">
                <a:solidFill>
                  <a:schemeClr val="accent1"/>
                </a:solidFill>
                <a:effectLst/>
              </a:rPr>
              <a:t>, every code change is built, tested, and then pushed to a </a:t>
            </a:r>
            <a:r>
              <a:rPr lang="en-US" b="1" dirty="0">
                <a:effectLst/>
              </a:rPr>
              <a:t>non-production</a:t>
            </a:r>
            <a:r>
              <a:rPr lang="en-US" dirty="0">
                <a:solidFill>
                  <a:schemeClr val="accent1"/>
                </a:solidFill>
                <a:effectLst/>
              </a:rPr>
              <a:t> testing or staging environment.</a:t>
            </a:r>
          </a:p>
          <a:p>
            <a:r>
              <a:rPr lang="en-US" dirty="0">
                <a:solidFill>
                  <a:schemeClr val="accent1"/>
                </a:solidFill>
                <a:effectLst/>
              </a:rPr>
              <a:t>With </a:t>
            </a:r>
            <a:r>
              <a:rPr lang="en-US" dirty="0">
                <a:effectLst/>
              </a:rPr>
              <a:t>Continuous Deployment</a:t>
            </a:r>
            <a:r>
              <a:rPr lang="en-US" dirty="0">
                <a:solidFill>
                  <a:schemeClr val="accent1"/>
                </a:solidFill>
                <a:effectLst/>
              </a:rPr>
              <a:t>, production happens automatically </a:t>
            </a:r>
            <a:r>
              <a:rPr lang="en-US" dirty="0">
                <a:effectLst/>
              </a:rPr>
              <a:t>without explicit approval</a:t>
            </a:r>
            <a:r>
              <a:rPr lang="en-US" dirty="0">
                <a:solidFill>
                  <a:schemeClr val="accent1"/>
                </a:solidFill>
                <a:effectLst/>
              </a:rPr>
              <a:t>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8B0DC4-B69B-43CD-B878-82BFD2974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229" y="733345"/>
            <a:ext cx="985342" cy="1184564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0610E74-6636-49F4-BD1C-77FEE437EB17}"/>
              </a:ext>
            </a:extLst>
          </p:cNvPr>
          <p:cNvSpPr txBox="1">
            <a:spLocks/>
          </p:cNvSpPr>
          <p:nvPr/>
        </p:nvSpPr>
        <p:spPr>
          <a:xfrm>
            <a:off x="1295401" y="3429000"/>
            <a:ext cx="8834647" cy="5610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1"/>
                </a:solidFill>
                <a:effectLst/>
              </a:rPr>
              <a:t>Continuous Delivery </a:t>
            </a:r>
            <a:r>
              <a:rPr lang="en-US" sz="3600" b="1" dirty="0">
                <a:solidFill>
                  <a:srgbClr val="92D050"/>
                </a:solidFill>
                <a:effectLst/>
              </a:rPr>
              <a:t>+</a:t>
            </a:r>
            <a:r>
              <a:rPr lang="en-US" sz="2800" dirty="0">
                <a:solidFill>
                  <a:schemeClr val="accent1"/>
                </a:solidFill>
                <a:effectLst/>
              </a:rPr>
              <a:t> </a:t>
            </a:r>
            <a:r>
              <a:rPr lang="en-US" sz="2800" dirty="0">
                <a:effectLst/>
              </a:rPr>
              <a:t>Automatic Deploy to Production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797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C6FCA1-67F9-487F-8D6B-95F505B4218F}"/>
              </a:ext>
            </a:extLst>
          </p:cNvPr>
          <p:cNvSpPr/>
          <p:nvPr/>
        </p:nvSpPr>
        <p:spPr>
          <a:xfrm>
            <a:off x="330506" y="3703560"/>
            <a:ext cx="11611778" cy="2834399"/>
          </a:xfrm>
          <a:prstGeom prst="roundRect">
            <a:avLst>
              <a:gd name="adj" fmla="val 35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C81FD3-3DAD-44C9-B6E5-30BEE5F4A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229" y="733345"/>
            <a:ext cx="985342" cy="118456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8489DB0-D15C-417B-BCCE-A1A1DADBD9A1}"/>
              </a:ext>
            </a:extLst>
          </p:cNvPr>
          <p:cNvSpPr txBox="1">
            <a:spLocks/>
          </p:cNvSpPr>
          <p:nvPr/>
        </p:nvSpPr>
        <p:spPr>
          <a:xfrm>
            <a:off x="1295401" y="1325627"/>
            <a:ext cx="9590550" cy="18288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 cap="none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Continuous Delivery Cycle</a:t>
            </a:r>
          </a:p>
        </p:txBody>
      </p:sp>
      <p:pic>
        <p:nvPicPr>
          <p:cNvPr id="2052" name="Picture 4" descr="Continuous Integration and Continuous Delivery">
            <a:extLst>
              <a:ext uri="{FF2B5EF4-FFF2-40B4-BE49-F238E27FC236}">
                <a16:creationId xmlns:a16="http://schemas.microsoft.com/office/drawing/2014/main" id="{5A9E0581-E6D3-4CFB-9574-8D03E45BD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" y="3880327"/>
            <a:ext cx="11532977" cy="245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44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0539-E2CC-42EF-A7DD-AA4C5BAF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325627"/>
            <a:ext cx="9590550" cy="1828813"/>
          </a:xfrm>
        </p:spPr>
        <p:txBody>
          <a:bodyPr/>
          <a:lstStyle/>
          <a:p>
            <a:r>
              <a:rPr lang="en-US" dirty="0"/>
              <a:t>What is AWS </a:t>
            </a:r>
            <a:r>
              <a:rPr lang="en-US" dirty="0" err="1"/>
              <a:t>CodePipeline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ACECA-3033-47A5-BE05-9EF3B6995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3428991"/>
            <a:ext cx="9590550" cy="13413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  <a:effectLst/>
              </a:rPr>
              <a:t>AWS </a:t>
            </a:r>
            <a:r>
              <a:rPr lang="en-US" dirty="0" err="1">
                <a:solidFill>
                  <a:schemeClr val="accent1"/>
                </a:solidFill>
                <a:effectLst/>
              </a:rPr>
              <a:t>CodePipeline</a:t>
            </a:r>
            <a:r>
              <a:rPr lang="en-US" dirty="0">
                <a:solidFill>
                  <a:schemeClr val="accent1"/>
                </a:solidFill>
                <a:effectLst/>
              </a:rPr>
              <a:t> is a fully managed </a:t>
            </a:r>
            <a:r>
              <a:rPr lang="en-US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Continuous Delivery</a:t>
            </a:r>
            <a:r>
              <a:rPr lang="en-US" dirty="0">
                <a:solidFill>
                  <a:schemeClr val="accent1"/>
                </a:solidFill>
                <a:effectLst/>
              </a:rPr>
              <a:t> service that helps to automate release pipelines for fast and reliable application and infrastructure updates. </a:t>
            </a:r>
          </a:p>
          <a:p>
            <a:r>
              <a:rPr lang="en-US" dirty="0">
                <a:effectLst/>
              </a:rPr>
              <a:t>Automates</a:t>
            </a:r>
            <a:r>
              <a:rPr lang="en-US" dirty="0">
                <a:solidFill>
                  <a:schemeClr val="accent1"/>
                </a:solidFill>
                <a:effectLst/>
              </a:rPr>
              <a:t> the </a:t>
            </a:r>
            <a:r>
              <a:rPr lang="en-US" dirty="0">
                <a:effectLst/>
              </a:rPr>
              <a:t>build</a:t>
            </a:r>
            <a:r>
              <a:rPr lang="en-US" dirty="0">
                <a:solidFill>
                  <a:schemeClr val="accent1"/>
                </a:solidFill>
                <a:effectLst/>
              </a:rPr>
              <a:t>, </a:t>
            </a:r>
            <a:r>
              <a:rPr lang="en-US" dirty="0">
                <a:effectLst/>
              </a:rPr>
              <a:t>test</a:t>
            </a:r>
            <a:r>
              <a:rPr lang="en-US" dirty="0">
                <a:solidFill>
                  <a:schemeClr val="accent1"/>
                </a:solidFill>
                <a:effectLst/>
              </a:rPr>
              <a:t>, and </a:t>
            </a:r>
            <a:r>
              <a:rPr lang="en-US" dirty="0">
                <a:effectLst/>
              </a:rPr>
              <a:t>deploy phases </a:t>
            </a:r>
            <a:r>
              <a:rPr lang="en-US" dirty="0">
                <a:solidFill>
                  <a:schemeClr val="accent1"/>
                </a:solidFill>
                <a:effectLst/>
              </a:rPr>
              <a:t>of your release process every time there is a </a:t>
            </a:r>
            <a:r>
              <a:rPr lang="en-US" dirty="0">
                <a:effectLst/>
              </a:rPr>
              <a:t>code change</a:t>
            </a:r>
            <a:r>
              <a:rPr lang="en-US" dirty="0">
                <a:solidFill>
                  <a:schemeClr val="accent1"/>
                </a:solidFill>
                <a:effectLst/>
              </a:rPr>
              <a:t>, based on the release model you define.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AB413-4BA0-48B6-A62C-F3865FB24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229" y="733345"/>
            <a:ext cx="985342" cy="118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3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0539-E2CC-42EF-A7DD-AA4C5BAF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938528"/>
            <a:ext cx="9590550" cy="727112"/>
          </a:xfrm>
        </p:spPr>
        <p:txBody>
          <a:bodyPr/>
          <a:lstStyle/>
          <a:p>
            <a:r>
              <a:rPr lang="en-US" dirty="0"/>
              <a:t>How AWS </a:t>
            </a:r>
            <a:r>
              <a:rPr lang="en-US" dirty="0" err="1"/>
              <a:t>CodePipeline</a:t>
            </a:r>
            <a:r>
              <a:rPr lang="en-US" dirty="0"/>
              <a:t> Works?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AB413-4BA0-48B6-A62C-F3865FB24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229" y="733345"/>
            <a:ext cx="985342" cy="1184564"/>
          </a:xfrm>
          <a:prstGeom prst="rect">
            <a:avLst/>
          </a:prstGeom>
        </p:spPr>
      </p:pic>
      <p:pic>
        <p:nvPicPr>
          <p:cNvPr id="9" name="Online Media 8">
            <a:hlinkClick r:id="" action="ppaction://media"/>
            <a:extLst>
              <a:ext uri="{FF2B5EF4-FFF2-40B4-BE49-F238E27FC236}">
                <a16:creationId xmlns:a16="http://schemas.microsoft.com/office/drawing/2014/main" id="{3692AA59-A780-4BC7-BD47-E106BA0699F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784298" y="2775368"/>
            <a:ext cx="6623403" cy="372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03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0539-E2CC-42EF-A7DD-AA4C5BAF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325627"/>
            <a:ext cx="9590550" cy="1828813"/>
          </a:xfrm>
        </p:spPr>
        <p:txBody>
          <a:bodyPr/>
          <a:lstStyle/>
          <a:p>
            <a:r>
              <a:rPr lang="en-US" dirty="0"/>
              <a:t>What is AWS </a:t>
            </a:r>
            <a:r>
              <a:rPr lang="en-US" dirty="0" err="1"/>
              <a:t>CodeDeploy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ACECA-3033-47A5-BE05-9EF3B6995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3428991"/>
            <a:ext cx="9590550" cy="1341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effectLst/>
              </a:rPr>
              <a:t>AWS </a:t>
            </a:r>
            <a:r>
              <a:rPr lang="en-US" dirty="0" err="1">
                <a:solidFill>
                  <a:schemeClr val="accent1"/>
                </a:solidFill>
                <a:effectLst/>
              </a:rPr>
              <a:t>CodeDeploy</a:t>
            </a:r>
            <a:r>
              <a:rPr lang="en-US" dirty="0">
                <a:solidFill>
                  <a:schemeClr val="accent1"/>
                </a:solidFill>
                <a:effectLst/>
              </a:rPr>
              <a:t> is a fully managed deployment service that </a:t>
            </a:r>
            <a:r>
              <a:rPr lang="en-US" dirty="0">
                <a:effectLst/>
              </a:rPr>
              <a:t>automates</a:t>
            </a:r>
            <a:r>
              <a:rPr lang="en-US" dirty="0">
                <a:solidFill>
                  <a:schemeClr val="accent1"/>
                </a:solidFill>
                <a:effectLst/>
              </a:rPr>
              <a:t> software </a:t>
            </a:r>
            <a:r>
              <a:rPr lang="en-US" dirty="0">
                <a:effectLst/>
              </a:rPr>
              <a:t>deployments</a:t>
            </a:r>
            <a:r>
              <a:rPr lang="en-US" dirty="0">
                <a:solidFill>
                  <a:schemeClr val="accent1"/>
                </a:solidFill>
                <a:effectLst/>
              </a:rPr>
              <a:t> across your development, test, and production environments whether deploying to Amazon </a:t>
            </a:r>
            <a:r>
              <a:rPr lang="en-US" dirty="0">
                <a:effectLst/>
              </a:rPr>
              <a:t>EC2</a:t>
            </a:r>
            <a:r>
              <a:rPr lang="en-US" dirty="0">
                <a:solidFill>
                  <a:schemeClr val="accent1"/>
                </a:solidFill>
                <a:effectLst/>
              </a:rPr>
              <a:t>, AWS </a:t>
            </a:r>
            <a:r>
              <a:rPr lang="en-US" dirty="0">
                <a:effectLst/>
              </a:rPr>
              <a:t>Lambda</a:t>
            </a:r>
            <a:r>
              <a:rPr lang="en-US" dirty="0">
                <a:solidFill>
                  <a:schemeClr val="accent1"/>
                </a:solidFill>
                <a:effectLst/>
              </a:rPr>
              <a:t>, and your </a:t>
            </a:r>
            <a:r>
              <a:rPr lang="en-US" dirty="0">
                <a:effectLst/>
              </a:rPr>
              <a:t>on-premises</a:t>
            </a:r>
            <a:r>
              <a:rPr lang="en-US" dirty="0">
                <a:solidFill>
                  <a:schemeClr val="accent1"/>
                </a:solidFill>
                <a:effectLst/>
              </a:rPr>
              <a:t> servers.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AB413-4BA0-48B6-A62C-F3865FB24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229" y="733345"/>
            <a:ext cx="985342" cy="118456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67D7560-1451-4036-8238-A20143BCF880}"/>
              </a:ext>
            </a:extLst>
          </p:cNvPr>
          <p:cNvSpPr txBox="1">
            <a:spLocks/>
          </p:cNvSpPr>
          <p:nvPr/>
        </p:nvSpPr>
        <p:spPr>
          <a:xfrm>
            <a:off x="1357225" y="5646074"/>
            <a:ext cx="2148841" cy="85296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 cap="none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Source Code</a:t>
            </a:r>
          </a:p>
          <a:p>
            <a:r>
              <a:rPr lang="en-US" sz="2800" dirty="0"/>
              <a:t>Repository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F20EE70-4C61-442E-AC3F-AE7B36042EAF}"/>
              </a:ext>
            </a:extLst>
          </p:cNvPr>
          <p:cNvSpPr txBox="1">
            <a:spLocks/>
          </p:cNvSpPr>
          <p:nvPr/>
        </p:nvSpPr>
        <p:spPr>
          <a:xfrm>
            <a:off x="4714885" y="5665303"/>
            <a:ext cx="2287524" cy="7566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 cap="none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err="1"/>
              <a:t>Appspec.yml</a:t>
            </a:r>
            <a:endParaRPr lang="en-US" sz="2800" dirty="0"/>
          </a:p>
          <a:p>
            <a:r>
              <a:rPr lang="en-US" sz="2800" dirty="0"/>
              <a:t>File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F68BB8-624C-4579-AD76-82008CEE0DAC}"/>
              </a:ext>
            </a:extLst>
          </p:cNvPr>
          <p:cNvSpPr txBox="1">
            <a:spLocks/>
          </p:cNvSpPr>
          <p:nvPr/>
        </p:nvSpPr>
        <p:spPr>
          <a:xfrm>
            <a:off x="8427043" y="5652484"/>
            <a:ext cx="2287524" cy="7566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 cap="none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err="1"/>
              <a:t>CodeDeploy</a:t>
            </a:r>
            <a:endParaRPr lang="en-US" sz="2800" dirty="0"/>
          </a:p>
          <a:p>
            <a:r>
              <a:rPr lang="en-US" sz="2800" dirty="0"/>
              <a:t>Agent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170E80-C0CA-4DE8-863C-0CC30D4B60EE}"/>
              </a:ext>
            </a:extLst>
          </p:cNvPr>
          <p:cNvSpPr/>
          <p:nvPr/>
        </p:nvSpPr>
        <p:spPr>
          <a:xfrm>
            <a:off x="3721882" y="5556145"/>
            <a:ext cx="5613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92D050"/>
                </a:solidFill>
              </a:rPr>
              <a:t>+</a:t>
            </a:r>
            <a:endParaRPr lang="en-US" sz="4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AA5A8E-5671-40CF-922A-2F1FA4FEE83E}"/>
              </a:ext>
            </a:extLst>
          </p:cNvPr>
          <p:cNvSpPr/>
          <p:nvPr/>
        </p:nvSpPr>
        <p:spPr>
          <a:xfrm>
            <a:off x="7434040" y="5646074"/>
            <a:ext cx="5613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92D050"/>
                </a:solidFill>
              </a:rPr>
              <a:t>+</a:t>
            </a:r>
            <a:endParaRPr lang="en-US" sz="4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23E586C-1F31-4705-9E04-930016608666}"/>
              </a:ext>
            </a:extLst>
          </p:cNvPr>
          <p:cNvCxnSpPr>
            <a:cxnSpLocks/>
          </p:cNvCxnSpPr>
          <p:nvPr/>
        </p:nvCxnSpPr>
        <p:spPr>
          <a:xfrm>
            <a:off x="3566554" y="5197467"/>
            <a:ext cx="46447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F9A73256-8CAB-4788-9D1C-F5A9D648ACA0}"/>
              </a:ext>
            </a:extLst>
          </p:cNvPr>
          <p:cNvSpPr txBox="1">
            <a:spLocks/>
          </p:cNvSpPr>
          <p:nvPr/>
        </p:nvSpPr>
        <p:spPr>
          <a:xfrm>
            <a:off x="3632119" y="4676409"/>
            <a:ext cx="4794924" cy="5210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 cap="none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Essential Components</a:t>
            </a:r>
          </a:p>
        </p:txBody>
      </p:sp>
    </p:spTree>
    <p:extLst>
      <p:ext uri="{BB962C8B-B14F-4D97-AF65-F5344CB8AC3E}">
        <p14:creationId xmlns:p14="http://schemas.microsoft.com/office/powerpoint/2010/main" val="168305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0539-E2CC-42EF-A7DD-AA4C5BAF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325627"/>
            <a:ext cx="9590550" cy="1828813"/>
          </a:xfrm>
        </p:spPr>
        <p:txBody>
          <a:bodyPr/>
          <a:lstStyle/>
          <a:p>
            <a:r>
              <a:rPr lang="en-US" dirty="0"/>
              <a:t>What is AWS </a:t>
            </a:r>
            <a:r>
              <a:rPr lang="en-US" dirty="0" err="1"/>
              <a:t>CodeBuild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ACECA-3033-47A5-BE05-9EF3B6995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3428991"/>
            <a:ext cx="9590550" cy="7988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effectLst/>
              </a:rPr>
              <a:t>AWS </a:t>
            </a:r>
            <a:r>
              <a:rPr lang="en-US" dirty="0" err="1">
                <a:solidFill>
                  <a:schemeClr val="accent1"/>
                </a:solidFill>
                <a:effectLst/>
              </a:rPr>
              <a:t>CodeBuild</a:t>
            </a:r>
            <a:r>
              <a:rPr lang="en-US" dirty="0">
                <a:solidFill>
                  <a:schemeClr val="accent1"/>
                </a:solidFill>
                <a:effectLst/>
              </a:rPr>
              <a:t> is a fully managed continuous integration service that </a:t>
            </a:r>
            <a:r>
              <a:rPr lang="en-US" dirty="0">
                <a:effectLst/>
              </a:rPr>
              <a:t>compiles</a:t>
            </a:r>
            <a:r>
              <a:rPr lang="en-US" dirty="0">
                <a:solidFill>
                  <a:schemeClr val="accent1"/>
                </a:solidFill>
                <a:effectLst/>
              </a:rPr>
              <a:t> source code, runs</a:t>
            </a:r>
            <a:r>
              <a:rPr lang="en-US" dirty="0">
                <a:effectLst/>
              </a:rPr>
              <a:t> tests</a:t>
            </a:r>
            <a:r>
              <a:rPr lang="en-US" dirty="0">
                <a:solidFill>
                  <a:schemeClr val="accent1"/>
                </a:solidFill>
                <a:effectLst/>
              </a:rPr>
              <a:t>, and produces software </a:t>
            </a:r>
            <a:r>
              <a:rPr lang="en-US" dirty="0">
                <a:effectLst/>
              </a:rPr>
              <a:t>packages</a:t>
            </a:r>
            <a:r>
              <a:rPr lang="en-US" dirty="0">
                <a:solidFill>
                  <a:schemeClr val="accent1"/>
                </a:solidFill>
                <a:effectLst/>
              </a:rPr>
              <a:t> that are ready to deploy.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AB413-4BA0-48B6-A62C-F3865FB24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229" y="733345"/>
            <a:ext cx="985342" cy="118456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23E586C-1F31-4705-9E04-930016608666}"/>
              </a:ext>
            </a:extLst>
          </p:cNvPr>
          <p:cNvCxnSpPr>
            <a:cxnSpLocks/>
          </p:cNvCxnSpPr>
          <p:nvPr/>
        </p:nvCxnSpPr>
        <p:spPr>
          <a:xfrm>
            <a:off x="3557410" y="5197467"/>
            <a:ext cx="46447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5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0539-E2CC-42EF-A7DD-AA4C5BAF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325627"/>
            <a:ext cx="9590550" cy="1828813"/>
          </a:xfrm>
        </p:spPr>
        <p:txBody>
          <a:bodyPr/>
          <a:lstStyle/>
          <a:p>
            <a:r>
              <a:rPr lang="en-US" dirty="0"/>
              <a:t>How AWS </a:t>
            </a:r>
            <a:r>
              <a:rPr lang="en-US" dirty="0" err="1"/>
              <a:t>CodePipeline</a:t>
            </a:r>
            <a:r>
              <a:rPr lang="en-US" dirty="0"/>
              <a:t> Works?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AB413-4BA0-48B6-A62C-F3865FB24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229" y="733345"/>
            <a:ext cx="985342" cy="118456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22CC37-4099-494B-80DE-18BD128DF799}"/>
              </a:ext>
            </a:extLst>
          </p:cNvPr>
          <p:cNvSpPr/>
          <p:nvPr/>
        </p:nvSpPr>
        <p:spPr>
          <a:xfrm>
            <a:off x="330506" y="3703560"/>
            <a:ext cx="11611778" cy="2834399"/>
          </a:xfrm>
          <a:prstGeom prst="roundRect">
            <a:avLst>
              <a:gd name="adj" fmla="val 35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955BD1-0977-494B-A1D5-A43D0FAFB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496" y="3890690"/>
            <a:ext cx="9778359" cy="246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95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B8DE-DC74-4B46-ABB9-930A5568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AWS </a:t>
            </a:r>
            <a:r>
              <a:rPr lang="en-US" sz="5400" dirty="0" err="1">
                <a:latin typeface="Calibri" panose="020F0502020204030204" pitchFamily="34" charset="0"/>
                <a:cs typeface="Calibri" panose="020F0502020204030204" pitchFamily="34" charset="0"/>
              </a:rPr>
              <a:t>CodePipeline</a:t>
            </a:r>
            <a:endParaRPr 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FA464-FF24-4616-A087-31F52756C2B1}"/>
              </a:ext>
            </a:extLst>
          </p:cNvPr>
          <p:cNvSpPr txBox="1"/>
          <p:nvPr/>
        </p:nvSpPr>
        <p:spPr>
          <a:xfrm>
            <a:off x="1800486" y="1743229"/>
            <a:ext cx="4794278" cy="4058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5715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§"/>
            </a:pPr>
            <a:r>
              <a:rPr lang="en-US" sz="4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288FD3-BD24-487D-B97E-688507E2B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4178" y="2791691"/>
            <a:ext cx="1633221" cy="196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02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C6FCA1-67F9-487F-8D6B-95F505B4218F}"/>
              </a:ext>
            </a:extLst>
          </p:cNvPr>
          <p:cNvSpPr/>
          <p:nvPr/>
        </p:nvSpPr>
        <p:spPr>
          <a:xfrm>
            <a:off x="330506" y="1170432"/>
            <a:ext cx="11611778" cy="5367527"/>
          </a:xfrm>
          <a:prstGeom prst="roundRect">
            <a:avLst>
              <a:gd name="adj" fmla="val 35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489DB0-D15C-417B-BCCE-A1A1DADBD9A1}"/>
              </a:ext>
            </a:extLst>
          </p:cNvPr>
          <p:cNvSpPr txBox="1">
            <a:spLocks/>
          </p:cNvSpPr>
          <p:nvPr/>
        </p:nvSpPr>
        <p:spPr>
          <a:xfrm>
            <a:off x="1300725" y="206782"/>
            <a:ext cx="9590550" cy="7193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 cap="none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Demo Configuration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B8EACF-CF8B-4F60-981E-304ABDF6F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76" y="1265451"/>
            <a:ext cx="10911648" cy="52725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C81FD3-3DAD-44C9-B6E5-30BEE5F4A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38" y="141136"/>
            <a:ext cx="707547" cy="85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43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8489DB0-D15C-417B-BCCE-A1A1DADBD9A1}"/>
              </a:ext>
            </a:extLst>
          </p:cNvPr>
          <p:cNvSpPr txBox="1">
            <a:spLocks/>
          </p:cNvSpPr>
          <p:nvPr/>
        </p:nvSpPr>
        <p:spPr>
          <a:xfrm>
            <a:off x="1300725" y="206782"/>
            <a:ext cx="9590550" cy="7193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 cap="none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Demo Prerequisites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C81FD3-3DAD-44C9-B6E5-30BEE5F4A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38" y="141136"/>
            <a:ext cx="707547" cy="8506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7DD655-1A64-4DE3-80B6-6F01570D5A64}"/>
              </a:ext>
            </a:extLst>
          </p:cNvPr>
          <p:cNvSpPr txBox="1"/>
          <p:nvPr/>
        </p:nvSpPr>
        <p:spPr>
          <a:xfrm>
            <a:off x="1800486" y="1743229"/>
            <a:ext cx="7407522" cy="4366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71500" indent="-5715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§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AWS Account</a:t>
            </a:r>
          </a:p>
          <a:p>
            <a:pPr marL="1028700" lvl="1" indent="-5715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§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EC2 Instance with Linux Ubuntu 16 LTS and Apache Tomcat. </a:t>
            </a:r>
          </a:p>
          <a:p>
            <a:pPr marL="1028700" lvl="1" indent="-5715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§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AWS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CodeDeploy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Agent installed.</a:t>
            </a:r>
          </a:p>
          <a:p>
            <a:pPr marL="1028700" lvl="1" indent="-5715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§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AWS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CodeDeploy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Service Role to access the instances to which applications will </a:t>
            </a:r>
            <a:r>
              <a:rPr lang="en-US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be deployed.</a:t>
            </a: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571500" indent="-5715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§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GitHub Account</a:t>
            </a:r>
          </a:p>
          <a:p>
            <a:pPr marL="1028700" lvl="1" indent="-5715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§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Repository with a Java Web Application or where you can push the sample code. </a:t>
            </a:r>
          </a:p>
          <a:p>
            <a:pPr marL="571500" indent="-5715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§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Source Code Editor</a:t>
            </a:r>
          </a:p>
          <a:p>
            <a:pPr marL="1028700" lvl="1" indent="-5715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§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IntelliJ</a:t>
            </a:r>
          </a:p>
          <a:p>
            <a:pPr marL="1028700" lvl="1" indent="-5715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§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Java WebApp Maven Project</a:t>
            </a:r>
          </a:p>
        </p:txBody>
      </p:sp>
    </p:spTree>
    <p:extLst>
      <p:ext uri="{BB962C8B-B14F-4D97-AF65-F5344CB8AC3E}">
        <p14:creationId xmlns:p14="http://schemas.microsoft.com/office/powerpoint/2010/main" val="424753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B8DE-DC74-4B46-ABB9-930A5568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latin typeface="Calibri" panose="020F0502020204030204" pitchFamily="34" charset="0"/>
                <a:cs typeface="Calibri" panose="020F0502020204030204" pitchFamily="34" charset="0"/>
              </a:rPr>
              <a:t>AWS CodePipeline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FA464-FF24-4616-A087-31F52756C2B1}"/>
              </a:ext>
            </a:extLst>
          </p:cNvPr>
          <p:cNvSpPr txBox="1"/>
          <p:nvPr/>
        </p:nvSpPr>
        <p:spPr>
          <a:xfrm>
            <a:off x="1800486" y="1743229"/>
            <a:ext cx="4794278" cy="4058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5715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§"/>
            </a:pPr>
            <a:r>
              <a:rPr lang="en-US" sz="4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Concepts</a:t>
            </a:r>
          </a:p>
          <a:p>
            <a:pPr marL="571500" indent="-5715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§"/>
            </a:pPr>
            <a:r>
              <a:rPr lang="en-US" sz="4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How it works</a:t>
            </a:r>
          </a:p>
          <a:p>
            <a:pPr marL="571500" indent="-5715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§"/>
            </a:pPr>
            <a:r>
              <a:rPr lang="en-US" sz="4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</a:t>
            </a:r>
          </a:p>
          <a:p>
            <a:pPr marL="571500" indent="-5715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§"/>
            </a:pPr>
            <a:r>
              <a:rPr lang="en-US" sz="4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Questions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AF2086B-86A0-4984-A54D-62391EC20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288FD3-BD24-487D-B97E-688507E2B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254178" y="2791691"/>
            <a:ext cx="1633221" cy="196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92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B8DE-DC74-4B46-ABB9-930A5568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AWS </a:t>
            </a:r>
            <a:r>
              <a:rPr lang="en-US" sz="5400" dirty="0" err="1">
                <a:latin typeface="Calibri" panose="020F0502020204030204" pitchFamily="34" charset="0"/>
                <a:cs typeface="Calibri" panose="020F0502020204030204" pitchFamily="34" charset="0"/>
              </a:rPr>
              <a:t>CodePipeline</a:t>
            </a:r>
            <a:endParaRPr 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FA464-FF24-4616-A087-31F52756C2B1}"/>
              </a:ext>
            </a:extLst>
          </p:cNvPr>
          <p:cNvSpPr txBox="1"/>
          <p:nvPr/>
        </p:nvSpPr>
        <p:spPr>
          <a:xfrm>
            <a:off x="1800485" y="1743229"/>
            <a:ext cx="5272343" cy="4058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5715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§"/>
            </a:pPr>
            <a:r>
              <a:rPr lang="en-US" sz="4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OK… Let’s do it!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654075-96B0-4B84-A55E-99CE238F7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291" y="2078382"/>
            <a:ext cx="1839955" cy="302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98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B8DE-DC74-4B46-ABB9-930A5568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FA464-FF24-4616-A087-31F52756C2B1}"/>
              </a:ext>
            </a:extLst>
          </p:cNvPr>
          <p:cNvSpPr txBox="1"/>
          <p:nvPr/>
        </p:nvSpPr>
        <p:spPr>
          <a:xfrm>
            <a:off x="1800486" y="1743229"/>
            <a:ext cx="4794278" cy="4058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4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Questions?</a:t>
            </a:r>
          </a:p>
        </p:txBody>
      </p:sp>
      <p:pic>
        <p:nvPicPr>
          <p:cNvPr id="14338" name="Picture 2" descr="Image result for questions transparent background">
            <a:extLst>
              <a:ext uri="{FF2B5EF4-FFF2-40B4-BE49-F238E27FC236}">
                <a16:creationId xmlns:a16="http://schemas.microsoft.com/office/drawing/2014/main" id="{31C93C76-9005-434E-9B5D-2309FA827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764" y="1628953"/>
            <a:ext cx="4058751" cy="40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9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B8DE-DC74-4B46-ABB9-930A5568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latin typeface="Calibri" panose="020F0502020204030204" pitchFamily="34" charset="0"/>
                <a:cs typeface="Calibri" panose="020F0502020204030204" pitchFamily="34" charset="0"/>
              </a:rPr>
              <a:t>AWS CodePipeline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FA464-FF24-4616-A087-31F52756C2B1}"/>
              </a:ext>
            </a:extLst>
          </p:cNvPr>
          <p:cNvSpPr txBox="1"/>
          <p:nvPr/>
        </p:nvSpPr>
        <p:spPr>
          <a:xfrm>
            <a:off x="1800486" y="1743229"/>
            <a:ext cx="4794278" cy="4058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5715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§"/>
            </a:pPr>
            <a:r>
              <a:rPr lang="en-US" sz="4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Concepts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288FD3-BD24-487D-B97E-688507E2B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4178" y="2791691"/>
            <a:ext cx="1633221" cy="196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6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0539-E2CC-42EF-A7DD-AA4C5BAF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49" y="2386584"/>
            <a:ext cx="2148841" cy="756622"/>
          </a:xfrm>
        </p:spPr>
        <p:txBody>
          <a:bodyPr>
            <a:noAutofit/>
          </a:bodyPr>
          <a:lstStyle/>
          <a:p>
            <a:r>
              <a:rPr lang="en-US" sz="2800" dirty="0"/>
              <a:t>Continuous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ACECA-3033-47A5-BE05-9EF3B6995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87" y="3428991"/>
            <a:ext cx="2962657" cy="24231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effectLst/>
              </a:rPr>
              <a:t>Software development practice where developers </a:t>
            </a:r>
            <a:r>
              <a:rPr lang="en-US" dirty="0">
                <a:effectLst/>
              </a:rPr>
              <a:t>FREQUENTLY</a:t>
            </a:r>
            <a:r>
              <a:rPr lang="en-US" dirty="0">
                <a:solidFill>
                  <a:schemeClr val="accent1"/>
                </a:solidFill>
                <a:effectLst/>
              </a:rPr>
              <a:t> merge their code changes into a central repository, after which automated builds and tests are run.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AB413-4BA0-48B6-A62C-F3865FB24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229" y="733345"/>
            <a:ext cx="985342" cy="118456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AD3B3D2-A84D-496F-BF62-F4071FE74450}"/>
              </a:ext>
            </a:extLst>
          </p:cNvPr>
          <p:cNvSpPr txBox="1">
            <a:spLocks/>
          </p:cNvSpPr>
          <p:nvPr/>
        </p:nvSpPr>
        <p:spPr>
          <a:xfrm>
            <a:off x="4861189" y="2399403"/>
            <a:ext cx="2287524" cy="7566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 cap="none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Continuous Delivery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17A471-6EDB-4EC6-B67D-2567AF7ACC31}"/>
              </a:ext>
            </a:extLst>
          </p:cNvPr>
          <p:cNvSpPr txBox="1">
            <a:spLocks/>
          </p:cNvSpPr>
          <p:nvPr/>
        </p:nvSpPr>
        <p:spPr>
          <a:xfrm>
            <a:off x="9436610" y="2386584"/>
            <a:ext cx="2287524" cy="7566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 cap="none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Continuous Deployment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0D455C3-ACD1-4B75-BEA7-0A193B675C22}"/>
              </a:ext>
            </a:extLst>
          </p:cNvPr>
          <p:cNvSpPr txBox="1">
            <a:spLocks/>
          </p:cNvSpPr>
          <p:nvPr/>
        </p:nvSpPr>
        <p:spPr>
          <a:xfrm>
            <a:off x="4404161" y="3419847"/>
            <a:ext cx="3185359" cy="26060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  <a:effectLst/>
              </a:rPr>
              <a:t>Code changes are automatically built, tested beyond unit tests </a:t>
            </a:r>
            <a:r>
              <a:rPr lang="en-US" dirty="0">
                <a:effectLst/>
              </a:rPr>
              <a:t>- UI testing, load testing, integration testing, API reliability testing, etc.- </a:t>
            </a:r>
            <a:r>
              <a:rPr lang="en-US" dirty="0">
                <a:solidFill>
                  <a:schemeClr val="accent1"/>
                </a:solidFill>
                <a:effectLst/>
              </a:rPr>
              <a:t>and pushed to a </a:t>
            </a:r>
            <a:r>
              <a:rPr lang="en-US" b="1" dirty="0">
                <a:effectLst/>
              </a:rPr>
              <a:t>non-production</a:t>
            </a:r>
            <a:r>
              <a:rPr lang="en-US" dirty="0">
                <a:solidFill>
                  <a:schemeClr val="accent1"/>
                </a:solidFill>
                <a:effectLst/>
              </a:rPr>
              <a:t> testing or staging environment.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2E105D-4734-4DB3-AD8E-FD976029A940}"/>
              </a:ext>
            </a:extLst>
          </p:cNvPr>
          <p:cNvGrpSpPr/>
          <p:nvPr/>
        </p:nvGrpSpPr>
        <p:grpSpPr>
          <a:xfrm>
            <a:off x="2693396" y="2373765"/>
            <a:ext cx="2078295" cy="769441"/>
            <a:chOff x="2693396" y="2373765"/>
            <a:chExt cx="2078295" cy="769441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A66E21F1-04D3-401E-B015-86F027E9B195}"/>
                </a:ext>
              </a:extLst>
            </p:cNvPr>
            <p:cNvSpPr txBox="1">
              <a:spLocks/>
            </p:cNvSpPr>
            <p:nvPr/>
          </p:nvSpPr>
          <p:spPr>
            <a:xfrm>
              <a:off x="2936549" y="2380173"/>
              <a:ext cx="1504188" cy="756622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b="0" kern="1200" cap="none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dirty="0"/>
                <a:t>Quality Tests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9FD109-41E0-49B6-B9C0-7434881C1632}"/>
                </a:ext>
              </a:extLst>
            </p:cNvPr>
            <p:cNvSpPr/>
            <p:nvPr/>
          </p:nvSpPr>
          <p:spPr>
            <a:xfrm>
              <a:off x="2693396" y="2373765"/>
              <a:ext cx="56137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1" dirty="0">
                  <a:solidFill>
                    <a:srgbClr val="92D050"/>
                  </a:solidFill>
                </a:rPr>
                <a:t>+</a:t>
              </a:r>
              <a:endParaRPr lang="en-US" sz="4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C412F6-B965-4475-8413-E5A251918FB2}"/>
                </a:ext>
              </a:extLst>
            </p:cNvPr>
            <p:cNvSpPr/>
            <p:nvPr/>
          </p:nvSpPr>
          <p:spPr>
            <a:xfrm>
              <a:off x="4210319" y="2373765"/>
              <a:ext cx="56137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1" dirty="0">
                  <a:solidFill>
                    <a:srgbClr val="92D050"/>
                  </a:solidFill>
                </a:rPr>
                <a:t>=</a:t>
              </a:r>
              <a:endParaRPr lang="en-US" sz="4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268C457-7A79-4EC5-9AA9-064A968AC6D3}"/>
              </a:ext>
            </a:extLst>
          </p:cNvPr>
          <p:cNvGrpSpPr/>
          <p:nvPr/>
        </p:nvGrpSpPr>
        <p:grpSpPr>
          <a:xfrm>
            <a:off x="7066787" y="2386584"/>
            <a:ext cx="2447790" cy="769442"/>
            <a:chOff x="7066787" y="2386584"/>
            <a:chExt cx="2447790" cy="769442"/>
          </a:xfrm>
        </p:grpSpPr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B5887F57-5D87-48D8-91B5-8A8934686995}"/>
                </a:ext>
              </a:extLst>
            </p:cNvPr>
            <p:cNvSpPr txBox="1">
              <a:spLocks/>
            </p:cNvSpPr>
            <p:nvPr/>
          </p:nvSpPr>
          <p:spPr>
            <a:xfrm>
              <a:off x="7509287" y="2444854"/>
              <a:ext cx="1581669" cy="627260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b="0" kern="1200" cap="none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1800" dirty="0">
                  <a:effectLst/>
                </a:rPr>
                <a:t>Automatic Deployment</a:t>
              </a:r>
              <a:endParaRPr lang="en-US" sz="18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82CD5F3-793D-4D23-A425-E849A7C18964}"/>
                </a:ext>
              </a:extLst>
            </p:cNvPr>
            <p:cNvSpPr/>
            <p:nvPr/>
          </p:nvSpPr>
          <p:spPr>
            <a:xfrm>
              <a:off x="7066787" y="2386585"/>
              <a:ext cx="56137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1" dirty="0">
                  <a:solidFill>
                    <a:srgbClr val="92D050"/>
                  </a:solidFill>
                </a:rPr>
                <a:t>+</a:t>
              </a:r>
              <a:endParaRPr lang="en-US" sz="4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4F8E92-99AB-4318-B066-F0EDC9E9771D}"/>
                </a:ext>
              </a:extLst>
            </p:cNvPr>
            <p:cNvSpPr/>
            <p:nvPr/>
          </p:nvSpPr>
          <p:spPr>
            <a:xfrm>
              <a:off x="8953205" y="2386584"/>
              <a:ext cx="56137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1" dirty="0">
                  <a:solidFill>
                    <a:srgbClr val="92D050"/>
                  </a:solidFill>
                </a:rPr>
                <a:t>=</a:t>
              </a:r>
              <a:endParaRPr lang="en-US" sz="440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11FDD94-493F-4534-A7A6-B133F1FA0E3D}"/>
              </a:ext>
            </a:extLst>
          </p:cNvPr>
          <p:cNvSpPr txBox="1">
            <a:spLocks/>
          </p:cNvSpPr>
          <p:nvPr/>
        </p:nvSpPr>
        <p:spPr>
          <a:xfrm>
            <a:off x="8994449" y="3428991"/>
            <a:ext cx="3185359" cy="26151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  <a:effectLst/>
              </a:rPr>
              <a:t>With </a:t>
            </a:r>
            <a:r>
              <a:rPr lang="en-US" dirty="0">
                <a:effectLst/>
              </a:rPr>
              <a:t>Continuous Deployment</a:t>
            </a:r>
            <a:r>
              <a:rPr lang="en-US" dirty="0">
                <a:solidFill>
                  <a:schemeClr val="accent1"/>
                </a:solidFill>
                <a:effectLst/>
              </a:rPr>
              <a:t>, production happens automatically </a:t>
            </a:r>
            <a:r>
              <a:rPr lang="en-US" dirty="0">
                <a:effectLst/>
              </a:rPr>
              <a:t>without explicit approval</a:t>
            </a:r>
            <a:r>
              <a:rPr lang="en-US" dirty="0">
                <a:solidFill>
                  <a:schemeClr val="accent1"/>
                </a:solidFill>
                <a:effectLst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E58C17-78DE-4C40-92A6-06B4464FF6B4}"/>
              </a:ext>
            </a:extLst>
          </p:cNvPr>
          <p:cNvCxnSpPr/>
          <p:nvPr/>
        </p:nvCxnSpPr>
        <p:spPr>
          <a:xfrm>
            <a:off x="338328" y="3282696"/>
            <a:ext cx="2296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69D2BD-5920-4697-B1FF-6435BAC2B5AE}"/>
              </a:ext>
            </a:extLst>
          </p:cNvPr>
          <p:cNvCxnSpPr/>
          <p:nvPr/>
        </p:nvCxnSpPr>
        <p:spPr>
          <a:xfrm>
            <a:off x="4771691" y="3295515"/>
            <a:ext cx="2296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BCCCF90-87D6-4D25-B7D1-01C638465AB9}"/>
              </a:ext>
            </a:extLst>
          </p:cNvPr>
          <p:cNvCxnSpPr/>
          <p:nvPr/>
        </p:nvCxnSpPr>
        <p:spPr>
          <a:xfrm>
            <a:off x="9436610" y="3282696"/>
            <a:ext cx="2296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12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0539-E2CC-42EF-A7DD-AA4C5BAF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325627"/>
            <a:ext cx="9590550" cy="1828813"/>
          </a:xfrm>
        </p:spPr>
        <p:txBody>
          <a:bodyPr/>
          <a:lstStyle/>
          <a:p>
            <a:r>
              <a:rPr lang="en-US" dirty="0"/>
              <a:t>What is Continuous Integration?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ACECA-3033-47A5-BE05-9EF3B6995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3428991"/>
            <a:ext cx="9590550" cy="1341362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effectLst/>
              </a:rPr>
              <a:t>Continuous integration is a </a:t>
            </a:r>
            <a:r>
              <a:rPr lang="en-US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DevOps</a:t>
            </a:r>
            <a:r>
              <a:rPr lang="en-US" dirty="0">
                <a:solidFill>
                  <a:schemeClr val="accent1"/>
                </a:solidFill>
                <a:effectLst/>
              </a:rPr>
              <a:t> software development practice where developers regularly merge their code changes into a central repository, after which automated builds and tests are run.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AB413-4BA0-48B6-A62C-F3865FB24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229" y="733345"/>
            <a:ext cx="985342" cy="118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8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0539-E2CC-42EF-A7DD-AA4C5BAF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325627"/>
            <a:ext cx="9590550" cy="1828813"/>
          </a:xfrm>
        </p:spPr>
        <p:txBody>
          <a:bodyPr/>
          <a:lstStyle/>
          <a:p>
            <a:r>
              <a:rPr lang="en-US" dirty="0"/>
              <a:t>What a Continuous Integration…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ACECA-3033-47A5-BE05-9EF3B6995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49286" y="3461648"/>
            <a:ext cx="7217228" cy="207917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600" b="1" dirty="0">
                <a:effectLst/>
              </a:rPr>
              <a:t>…Needs?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effectLst/>
              </a:rPr>
              <a:t>AUTOMATION</a:t>
            </a:r>
            <a:r>
              <a:rPr lang="en-US" dirty="0">
                <a:solidFill>
                  <a:schemeClr val="accent1"/>
                </a:solidFill>
                <a:effectLst/>
              </a:rPr>
              <a:t>: A continuous integration service automatically builds and runs unit tests on the new code changes to immediately surface any errors.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effectLst/>
              </a:rPr>
              <a:t>CULTURAL</a:t>
            </a:r>
            <a:r>
              <a:rPr lang="en-US" dirty="0">
                <a:solidFill>
                  <a:schemeClr val="accent1"/>
                </a:solidFill>
                <a:effectLst/>
              </a:rPr>
              <a:t>: Developers FREQUENTLY commit (and push) to a shared repository.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D46B10-50E6-4B0D-B4E0-DF5F10A9F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229" y="733345"/>
            <a:ext cx="985342" cy="118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8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0539-E2CC-42EF-A7DD-AA4C5BAF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325627"/>
            <a:ext cx="9590550" cy="1828813"/>
          </a:xfrm>
        </p:spPr>
        <p:txBody>
          <a:bodyPr/>
          <a:lstStyle/>
          <a:p>
            <a:r>
              <a:rPr lang="en-US" dirty="0"/>
              <a:t>What are Continuous Integration…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ACECA-3033-47A5-BE05-9EF3B6995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49285" y="3461649"/>
            <a:ext cx="7021286" cy="1959428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effectLst/>
              </a:rPr>
              <a:t>…Main Goals?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  <a:effectLst/>
              </a:rPr>
              <a:t>Improve software quality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Reduce Time to Market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CBD12-4456-4433-9FEE-D1AB2AEC7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229" y="733345"/>
            <a:ext cx="985342" cy="118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9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0539-E2CC-42EF-A7DD-AA4C5BAF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325627"/>
            <a:ext cx="9590550" cy="1828813"/>
          </a:xfrm>
        </p:spPr>
        <p:txBody>
          <a:bodyPr/>
          <a:lstStyle/>
          <a:p>
            <a:r>
              <a:rPr lang="en-US" dirty="0"/>
              <a:t>What are Continuous Integration…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ACECA-3033-47A5-BE05-9EF3B6995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49285" y="3461648"/>
            <a:ext cx="7021286" cy="2884718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effectLst/>
              </a:rPr>
              <a:t>…Benefits?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  <a:effectLst/>
              </a:rPr>
              <a:t>Improve Developer Productivity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/>
                </a:solidFill>
                <a:effectLst/>
              </a:rPr>
              <a:t>Freeing developers from manual tasks (</a:t>
            </a:r>
            <a:r>
              <a:rPr lang="en-US" dirty="0">
                <a:solidFill>
                  <a:schemeClr val="tx1"/>
                </a:solidFill>
                <a:effectLst/>
              </a:rPr>
              <a:t>Automation</a:t>
            </a:r>
            <a:r>
              <a:rPr lang="en-US" dirty="0">
                <a:solidFill>
                  <a:schemeClr val="accent1"/>
                </a:solidFill>
                <a:effectLst/>
              </a:rPr>
              <a:t>).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/>
                </a:solidFill>
                <a:effectLst/>
              </a:rPr>
              <a:t>Encouraging behaviors that improves Software Quality (</a:t>
            </a:r>
            <a:r>
              <a:rPr lang="en-US" dirty="0">
                <a:solidFill>
                  <a:schemeClr val="tx1"/>
                </a:solidFill>
                <a:effectLst/>
              </a:rPr>
              <a:t>Culture</a:t>
            </a:r>
            <a:r>
              <a:rPr lang="en-US" dirty="0">
                <a:solidFill>
                  <a:schemeClr val="accent1"/>
                </a:solidFill>
                <a:effectLst/>
              </a:rPr>
              <a:t>).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/>
                </a:solidFill>
                <a:effectLst/>
              </a:rPr>
              <a:t>More frequent testing discovers bugs earlier.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Better response to Business Needs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A6ED3-5F25-43F0-9344-9FA650F59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229" y="733345"/>
            <a:ext cx="985342" cy="118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6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0539-E2CC-42EF-A7DD-AA4C5BAF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325627"/>
            <a:ext cx="9590550" cy="1828813"/>
          </a:xfrm>
        </p:spPr>
        <p:txBody>
          <a:bodyPr/>
          <a:lstStyle/>
          <a:p>
            <a:r>
              <a:rPr lang="en-US" dirty="0"/>
              <a:t>What is Continuous Delivery?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ACECA-3033-47A5-BE05-9EF3B6995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2625" y="4264654"/>
            <a:ext cx="9590550" cy="22458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effectLst/>
              </a:rPr>
              <a:t>Continuous delivery is a practice where code changes are automatically built, tested </a:t>
            </a:r>
            <a:r>
              <a:rPr lang="en-US" dirty="0">
                <a:effectLst/>
              </a:rPr>
              <a:t>beyond unit tests</a:t>
            </a:r>
            <a:r>
              <a:rPr lang="en-US" dirty="0">
                <a:solidFill>
                  <a:schemeClr val="accent1"/>
                </a:solidFill>
                <a:effectLst/>
              </a:rPr>
              <a:t>, and prepared for a release to production.</a:t>
            </a:r>
          </a:p>
          <a:p>
            <a:endParaRPr lang="en-US" dirty="0">
              <a:solidFill>
                <a:schemeClr val="accent1"/>
              </a:solidFill>
              <a:effectLst/>
            </a:endParaRPr>
          </a:p>
          <a:p>
            <a:r>
              <a:rPr lang="en-US" sz="1600" dirty="0">
                <a:effectLst/>
              </a:rPr>
              <a:t>These tests may include UI testing, load testing, integration testing, API reliability testing, etc. </a:t>
            </a:r>
            <a:endParaRPr lang="en-US" sz="1600" dirty="0">
              <a:solidFill>
                <a:schemeClr val="accent1"/>
              </a:solidFill>
              <a:effectLst/>
            </a:endParaRPr>
          </a:p>
          <a:p>
            <a:r>
              <a:rPr lang="en-US" sz="1600" dirty="0"/>
              <a:t>When Continuous Delivery is implemented properly, developers will always have a deployment-ready build artifact that has passed through a standardized test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8B0DC4-B69B-43CD-B878-82BFD2974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229" y="733345"/>
            <a:ext cx="985342" cy="1184564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0610E74-6636-49F4-BD1C-77FEE437EB17}"/>
              </a:ext>
            </a:extLst>
          </p:cNvPr>
          <p:cNvSpPr txBox="1">
            <a:spLocks/>
          </p:cNvSpPr>
          <p:nvPr/>
        </p:nvSpPr>
        <p:spPr>
          <a:xfrm>
            <a:off x="1295401" y="3429000"/>
            <a:ext cx="8834647" cy="5610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1"/>
                </a:solidFill>
                <a:effectLst/>
              </a:rPr>
              <a:t>Continuous Integration </a:t>
            </a:r>
            <a:r>
              <a:rPr lang="en-US" sz="3600" b="1" dirty="0">
                <a:solidFill>
                  <a:srgbClr val="92D050"/>
                </a:solidFill>
                <a:effectLst/>
              </a:rPr>
              <a:t>+</a:t>
            </a:r>
            <a:r>
              <a:rPr lang="en-US" sz="2800" dirty="0">
                <a:solidFill>
                  <a:schemeClr val="accent1"/>
                </a:solidFill>
                <a:effectLst/>
              </a:rPr>
              <a:t> </a:t>
            </a:r>
            <a:r>
              <a:rPr lang="en-US" sz="2800" dirty="0">
                <a:effectLst/>
              </a:rPr>
              <a:t>Quality Approval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625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537</Words>
  <Application>Microsoft Office PowerPoint</Application>
  <PresentationFormat>Widescreen</PresentationFormat>
  <Paragraphs>90</Paragraphs>
  <Slides>21</Slides>
  <Notes>1</Notes>
  <HiddenSlides>8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Abadi</vt:lpstr>
      <vt:lpstr>-apple-system</vt:lpstr>
      <vt:lpstr>Calibri</vt:lpstr>
      <vt:lpstr>Calisto MT</vt:lpstr>
      <vt:lpstr>Trebuchet MS</vt:lpstr>
      <vt:lpstr>Wingdings</vt:lpstr>
      <vt:lpstr>Wingdings 2</vt:lpstr>
      <vt:lpstr>Slate</vt:lpstr>
      <vt:lpstr>AWS CodePipeline</vt:lpstr>
      <vt:lpstr>AWS CodePipeline</vt:lpstr>
      <vt:lpstr>AWS CodePipeline</vt:lpstr>
      <vt:lpstr>Continuous Integration</vt:lpstr>
      <vt:lpstr>What is Continuous Integration?</vt:lpstr>
      <vt:lpstr>What a Continuous Integration…</vt:lpstr>
      <vt:lpstr>What are Continuous Integration…</vt:lpstr>
      <vt:lpstr>What are Continuous Integration…</vt:lpstr>
      <vt:lpstr>What is Continuous Delivery?</vt:lpstr>
      <vt:lpstr>What is Continuous Deployment?</vt:lpstr>
      <vt:lpstr>PowerPoint Presentation</vt:lpstr>
      <vt:lpstr>What is AWS CodePipeline?</vt:lpstr>
      <vt:lpstr>How AWS CodePipeline Works?</vt:lpstr>
      <vt:lpstr>What is AWS CodeDeploy?</vt:lpstr>
      <vt:lpstr>What is AWS CodeBuild?</vt:lpstr>
      <vt:lpstr>How AWS CodePipeline Works?</vt:lpstr>
      <vt:lpstr>AWS CodePipeline</vt:lpstr>
      <vt:lpstr>PowerPoint Presentation</vt:lpstr>
      <vt:lpstr>PowerPoint Presentation</vt:lpstr>
      <vt:lpstr>AWS CodePipeline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CodePipeline</dc:title>
  <dc:creator>Perea Martinez, Yesid</dc:creator>
  <cp:lastModifiedBy>Perea Martinez, Yesid</cp:lastModifiedBy>
  <cp:revision>33</cp:revision>
  <dcterms:created xsi:type="dcterms:W3CDTF">2018-10-20T19:26:46Z</dcterms:created>
  <dcterms:modified xsi:type="dcterms:W3CDTF">2018-10-23T23:57:48Z</dcterms:modified>
</cp:coreProperties>
</file>