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71" r:id="rId2"/>
    <p:sldId id="272" r:id="rId3"/>
    <p:sldId id="316" r:id="rId4"/>
    <p:sldId id="279" r:id="rId5"/>
    <p:sldId id="280" r:id="rId6"/>
    <p:sldId id="341" r:id="rId7"/>
    <p:sldId id="301" r:id="rId8"/>
    <p:sldId id="298" r:id="rId9"/>
    <p:sldId id="302" r:id="rId10"/>
    <p:sldId id="317" r:id="rId11"/>
    <p:sldId id="318" r:id="rId12"/>
    <p:sldId id="319" r:id="rId13"/>
    <p:sldId id="285" r:id="rId14"/>
    <p:sldId id="305" r:id="rId15"/>
    <p:sldId id="289" r:id="rId16"/>
    <p:sldId id="320" r:id="rId17"/>
    <p:sldId id="342" r:id="rId18"/>
    <p:sldId id="306" r:id="rId19"/>
    <p:sldId id="321" r:id="rId20"/>
    <p:sldId id="307" r:id="rId21"/>
    <p:sldId id="322" r:id="rId22"/>
    <p:sldId id="343" r:id="rId23"/>
    <p:sldId id="292" r:id="rId24"/>
    <p:sldId id="310" r:id="rId25"/>
    <p:sldId id="325" r:id="rId26"/>
    <p:sldId id="346" r:id="rId27"/>
    <p:sldId id="311" r:id="rId28"/>
    <p:sldId id="312" r:id="rId29"/>
    <p:sldId id="326" r:id="rId30"/>
    <p:sldId id="340" r:id="rId31"/>
    <p:sldId id="347" r:id="rId32"/>
    <p:sldId id="327" r:id="rId33"/>
    <p:sldId id="344" r:id="rId34"/>
    <p:sldId id="328" r:id="rId35"/>
    <p:sldId id="315" r:id="rId36"/>
    <p:sldId id="348" r:id="rId37"/>
    <p:sldId id="295" r:id="rId38"/>
    <p:sldId id="339" r:id="rId39"/>
    <p:sldId id="335" r:id="rId40"/>
    <p:sldId id="331" r:id="rId41"/>
    <p:sldId id="338" r:id="rId42"/>
    <p:sldId id="337" r:id="rId43"/>
    <p:sldId id="334" r:id="rId44"/>
    <p:sldId id="333" r:id="rId45"/>
    <p:sldId id="323" r:id="rId46"/>
    <p:sldId id="324" r:id="rId47"/>
    <p:sldId id="296" r:id="rId48"/>
    <p:sldId id="267" r:id="rId49"/>
    <p:sldId id="277" r:id="rId50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C84590-8486-44E9-B310-334BD80A0E1F}">
          <p14:sldIdLst>
            <p14:sldId id="271"/>
            <p14:sldId id="272"/>
            <p14:sldId id="316"/>
            <p14:sldId id="279"/>
            <p14:sldId id="280"/>
            <p14:sldId id="341"/>
            <p14:sldId id="301"/>
            <p14:sldId id="298"/>
            <p14:sldId id="302"/>
            <p14:sldId id="317"/>
            <p14:sldId id="318"/>
            <p14:sldId id="319"/>
            <p14:sldId id="285"/>
            <p14:sldId id="305"/>
            <p14:sldId id="289"/>
            <p14:sldId id="320"/>
            <p14:sldId id="342"/>
            <p14:sldId id="306"/>
            <p14:sldId id="321"/>
            <p14:sldId id="307"/>
            <p14:sldId id="322"/>
            <p14:sldId id="343"/>
            <p14:sldId id="292"/>
            <p14:sldId id="310"/>
            <p14:sldId id="325"/>
            <p14:sldId id="346"/>
            <p14:sldId id="311"/>
            <p14:sldId id="312"/>
            <p14:sldId id="326"/>
            <p14:sldId id="340"/>
            <p14:sldId id="347"/>
            <p14:sldId id="327"/>
            <p14:sldId id="344"/>
            <p14:sldId id="328"/>
            <p14:sldId id="315"/>
            <p14:sldId id="348"/>
            <p14:sldId id="295"/>
            <p14:sldId id="339"/>
            <p14:sldId id="335"/>
            <p14:sldId id="331"/>
            <p14:sldId id="338"/>
            <p14:sldId id="337"/>
            <p14:sldId id="334"/>
            <p14:sldId id="333"/>
            <p14:sldId id="323"/>
            <p14:sldId id="324"/>
            <p14:sldId id="296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0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2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1D4"/>
    <a:srgbClr val="4A75E5"/>
    <a:srgbClr val="58C3FF"/>
    <a:srgbClr val="5CAAF9"/>
    <a:srgbClr val="5493F0"/>
    <a:srgbClr val="405DCF"/>
    <a:srgbClr val="2E42BF"/>
    <a:srgbClr val="0C69BF"/>
    <a:srgbClr val="1C85D8"/>
    <a:srgbClr val="59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5" autoAdjust="0"/>
    <p:restoredTop sz="95268" autoAdjust="0"/>
  </p:normalViewPr>
  <p:slideViewPr>
    <p:cSldViewPr>
      <p:cViewPr varScale="1">
        <p:scale>
          <a:sx n="118" d="100"/>
          <a:sy n="118" d="100"/>
        </p:scale>
        <p:origin x="782" y="82"/>
      </p:cViewPr>
      <p:guideLst>
        <p:guide orient="horz" pos="680"/>
        <p:guide pos="1692"/>
        <p:guide orient="horz" pos="2800"/>
      </p:guideLst>
    </p:cSldViewPr>
  </p:slideViewPr>
  <p:outlineViewPr>
    <p:cViewPr>
      <p:scale>
        <a:sx n="33" d="100"/>
        <a:sy n="33" d="100"/>
      </p:scale>
      <p:origin x="0" y="-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912B7-6C7D-E143-A0E5-E4B84661D7FA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4ED18-723D-424E-A24A-0072A9A76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7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2585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8390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195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000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5805" algn="l" defTabSz="1450975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6145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文本占位符 61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6145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文本占位符 61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6145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文本占位符 61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6145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文本占位符 61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6145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文本占位符 61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6145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文本占位符 61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-38099"/>
            <a:ext cx="9260612" cy="52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5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pos="57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2"/>
          <a:stretch/>
        </p:blipFill>
        <p:spPr>
          <a:xfrm rot="10800000">
            <a:off x="1989" y="4689469"/>
            <a:ext cx="9144000" cy="4540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" y="-12562"/>
            <a:ext cx="9144000" cy="2687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1174"/>
            <a:ext cx="7886700" cy="3796086"/>
          </a:xfrm>
        </p:spPr>
        <p:txBody>
          <a:bodyPr/>
          <a:lstStyle>
            <a:lvl1pPr>
              <a:lnSpc>
                <a:spcPct val="150000"/>
              </a:lnSpc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lnSpc>
                <a:spcPct val="150000"/>
              </a:lnSpc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lnSpc>
                <a:spcPct val="150000"/>
              </a:lnSpc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lnSpc>
                <a:spcPct val="150000"/>
              </a:lnSpc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lnSpc>
                <a:spcPct val="150000"/>
              </a:lnSpc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-198557" y="4850296"/>
            <a:ext cx="3503117" cy="27699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altLang="zh-CN" sz="1200" b="1" i="0" spc="3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GOPS</a:t>
            </a:r>
            <a:r>
              <a:rPr lang="en-US" altLang="zh-CN" sz="1200" b="1" i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sz="1200" b="1" i="0" baseline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b="1" i="0" spc="3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全球运维大会</a:t>
            </a:r>
            <a:r>
              <a:rPr lang="en-US" altLang="zh-CN" sz="1200" b="1" i="0" spc="3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·</a:t>
            </a:r>
            <a:r>
              <a:rPr lang="zh-CN" altLang="en-US" sz="1200" b="1" i="0" spc="3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深圳站</a:t>
            </a:r>
            <a:endParaRPr lang="zh-CN" altLang="en-US" sz="1200" b="1" i="0" spc="3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878"/>
            <a:ext cx="7886700" cy="713730"/>
          </a:xfrm>
        </p:spPr>
        <p:txBody>
          <a:bodyPr>
            <a:normAutofit/>
          </a:bodyPr>
          <a:lstStyle>
            <a:lvl1pPr>
              <a:defRPr sz="2800" b="0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89" y="4354134"/>
            <a:ext cx="845537" cy="8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 b="0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863011E6-2B65-4CC9-B121-BFB380AAA1A4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371EF966-3410-45A5-AE88-807D747A8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6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5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590"/>
            <a:ext cx="7886700" cy="3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11E6-2B65-4CC9-B121-BFB380AAA1A4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F966-3410-45A5-AE88-807D747A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ugzilla.redhat.com/show_bug.cgi?id=129248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02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硬件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E5-2620 </a:t>
            </a:r>
            <a:r>
              <a:rPr kumimoji="1" lang="en-US" altLang="zh-CN" dirty="0" smtClean="0"/>
              <a:t>24c(HT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内存 </a:t>
            </a:r>
            <a:r>
              <a:rPr kumimoji="1" lang="en-US" altLang="zh-CN" dirty="0" smtClean="0"/>
              <a:t>128GB</a:t>
            </a:r>
          </a:p>
          <a:p>
            <a:pPr lvl="1"/>
            <a:r>
              <a:rPr kumimoji="1" lang="en-US" altLang="zh-CN" dirty="0" smtClean="0"/>
              <a:t>Intel</a:t>
            </a:r>
            <a:r>
              <a:rPr kumimoji="1" lang="zh-CN" altLang="en-US" dirty="0" smtClean="0"/>
              <a:t>千</a:t>
            </a:r>
            <a:r>
              <a:rPr kumimoji="1" lang="zh-CN" altLang="en-US" dirty="0" smtClean="0"/>
              <a:t>兆</a:t>
            </a:r>
            <a:r>
              <a:rPr kumimoji="1" lang="en-US" altLang="zh-CN" dirty="0" smtClean="0"/>
              <a:t>B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参数调整</a:t>
            </a:r>
            <a:endParaRPr kumimoji="1" lang="en-US" altLang="zh-CN" dirty="0" smtClean="0"/>
          </a:p>
          <a:p>
            <a:pPr marL="800100" lvl="2" indent="-457200">
              <a:spcBef>
                <a:spcPts val="750"/>
              </a:spcBef>
            </a:pPr>
            <a:r>
              <a:rPr kumimoji="1" lang="zh-CN" altLang="en-US" dirty="0" smtClean="0"/>
              <a:t>中断相关</a:t>
            </a:r>
            <a:endParaRPr kumimoji="1" lang="en-US" altLang="zh-CN" dirty="0" smtClean="0"/>
          </a:p>
          <a:p>
            <a:pPr marL="800100" lvl="2" indent="-457200">
              <a:spcBef>
                <a:spcPts val="750"/>
              </a:spcBef>
            </a:pPr>
            <a:r>
              <a:rPr kumimoji="1" lang="en-US" altLang="zh-CN" dirty="0" smtClean="0"/>
              <a:t>TCP backlog</a:t>
            </a:r>
          </a:p>
          <a:p>
            <a:pPr marL="628650" lvl="2" indent="-285750">
              <a:spcBef>
                <a:spcPts val="750"/>
              </a:spcBef>
            </a:pPr>
            <a:r>
              <a:rPr kumimoji="1" lang="en-US" altLang="zh-CN" dirty="0" smtClean="0"/>
              <a:t>   </a:t>
            </a:r>
            <a:r>
              <a:rPr kumimoji="1" lang="en-US" altLang="zh-CN" dirty="0" smtClean="0"/>
              <a:t>s</a:t>
            </a:r>
            <a:r>
              <a:rPr kumimoji="1" lang="en-US" altLang="zh-CN" dirty="0" smtClean="0"/>
              <a:t>wap</a:t>
            </a:r>
            <a:endParaRPr kumimoji="1" lang="en-US" altLang="zh-CN" dirty="0"/>
          </a:p>
          <a:p>
            <a:pPr marL="685800" lvl="3" indent="0">
              <a:spcBef>
                <a:spcPts val="750"/>
              </a:spcBef>
              <a:buNone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/>
              <a:t>-</a:t>
            </a:r>
            <a:r>
              <a:rPr kumimoji="1" lang="en-US" altLang="zh-CN" b="1" dirty="0" smtClean="0"/>
              <a:t>Minion</a:t>
            </a:r>
            <a:r>
              <a:rPr kumimoji="1" lang="zh-CN" altLang="en-US" b="1" dirty="0"/>
              <a:t>常</a:t>
            </a:r>
            <a:r>
              <a:rPr kumimoji="1" lang="zh-CN" altLang="en-US" b="1" dirty="0" smtClean="0"/>
              <a:t>用配置</a:t>
            </a:r>
            <a:endParaRPr kumimoji="1"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5486"/>
            <a:ext cx="2649369" cy="222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7734"/>
            <a:ext cx="2758203" cy="239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5616624" cy="372407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存储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DeviceMapper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Direct LVM</a:t>
            </a:r>
          </a:p>
          <a:p>
            <a:pPr lvl="1"/>
            <a:r>
              <a:rPr kumimoji="1" lang="zh-CN" altLang="en-US" dirty="0"/>
              <a:t>实际</a:t>
            </a:r>
            <a:r>
              <a:rPr kumimoji="1" lang="zh-CN" altLang="en-US" dirty="0" smtClean="0"/>
              <a:t>用量并不大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本地普通存储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临时文件</a:t>
            </a:r>
            <a:r>
              <a:rPr kumimoji="1" lang="zh-CN" altLang="en-US" dirty="0"/>
              <a:t>等</a:t>
            </a:r>
            <a:r>
              <a:rPr kumimoji="1" lang="zh-CN" altLang="en-US" dirty="0" smtClean="0"/>
              <a:t>存储于</a:t>
            </a:r>
            <a:r>
              <a:rPr kumimoji="1" lang="en-US" altLang="zh-CN" dirty="0" err="1" smtClean="0"/>
              <a:t>EmptyDir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EmptyDir</a:t>
            </a:r>
            <a:r>
              <a:rPr kumimoji="1" lang="zh-CN" altLang="en-US" dirty="0" smtClean="0"/>
              <a:t>映射到本地目录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大量读写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修改</a:t>
            </a:r>
            <a:r>
              <a:rPr kumimoji="1" lang="en-US" altLang="zh-CN" dirty="0" err="1"/>
              <a:t>EmptyDir</a:t>
            </a:r>
            <a:r>
              <a:rPr kumimoji="1" lang="zh-CN" altLang="en-US" dirty="0"/>
              <a:t>落地路径 </a:t>
            </a:r>
            <a:r>
              <a:rPr kumimoji="1" lang="en-US" altLang="zh-CN" dirty="0"/>
              <a:t>--root-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=/data/</a:t>
            </a:r>
            <a:r>
              <a:rPr kumimoji="1" lang="en-US" altLang="zh-CN" dirty="0" err="1"/>
              <a:t>kubelet</a:t>
            </a:r>
            <a:r>
              <a:rPr kumimoji="1" lang="en-US" altLang="zh-CN" dirty="0"/>
              <a:t> (</a:t>
            </a:r>
            <a:r>
              <a:rPr kumimoji="1" lang="zh-CN" altLang="en-US" dirty="0"/>
              <a:t>默认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/lib/</a:t>
            </a:r>
            <a:r>
              <a:rPr kumimoji="1" lang="en-US" altLang="zh-CN" dirty="0" err="1"/>
              <a:t>kubelet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考虑使用普通分区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lvm</a:t>
            </a:r>
            <a:r>
              <a:rPr kumimoji="1" lang="zh-CN" altLang="en-US" dirty="0" smtClean="0"/>
              <a:t>参数设置不当导致</a:t>
            </a:r>
            <a:r>
              <a:rPr kumimoji="1" lang="en-US" altLang="zh-CN" dirty="0" smtClean="0"/>
              <a:t>meta full</a:t>
            </a:r>
          </a:p>
          <a:p>
            <a:pPr lvl="1"/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 smtClean="0"/>
              <a:t>-Minion-</a:t>
            </a:r>
            <a:r>
              <a:rPr kumimoji="1" lang="zh-CN" altLang="en-US" b="1" dirty="0" smtClean="0"/>
              <a:t>存储</a:t>
            </a:r>
            <a:endParaRPr kumimoji="1"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33" y="3606830"/>
            <a:ext cx="3939591" cy="90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46" y="1009278"/>
            <a:ext cx="5391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9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Kernel issue</a:t>
            </a:r>
          </a:p>
          <a:p>
            <a:pPr lvl="1"/>
            <a:r>
              <a:rPr lang="en-US" altLang="zh-CN" b="1" dirty="0">
                <a:hlinkClick r:id="rId2"/>
              </a:rPr>
              <a:t>Bug 1292481</a:t>
            </a:r>
            <a:r>
              <a:rPr lang="en-US" altLang="zh-CN" b="1" dirty="0"/>
              <a:t> - device mapper hung tasks on an </a:t>
            </a:r>
            <a:r>
              <a:rPr lang="en-US" altLang="zh-CN" b="1" dirty="0" err="1"/>
              <a:t>openshift</a:t>
            </a:r>
            <a:r>
              <a:rPr lang="en-US" altLang="zh-CN" b="1" dirty="0"/>
              <a:t>/</a:t>
            </a:r>
            <a:r>
              <a:rPr lang="en-US" altLang="zh-CN" b="1" dirty="0" err="1"/>
              <a:t>docker</a:t>
            </a:r>
            <a:r>
              <a:rPr lang="en-US" altLang="zh-CN" b="1" dirty="0"/>
              <a:t> system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bugzilla.redhat.com/show_bug.cgi?id=1292481</a:t>
            </a:r>
            <a:endParaRPr kumimoji="1" lang="en-US" altLang="zh-CN" dirty="0" smtClean="0"/>
          </a:p>
          <a:p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经常更新内核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 smtClean="0"/>
              <a:t>-Minion-</a:t>
            </a:r>
            <a:r>
              <a:rPr kumimoji="1" lang="zh-CN" altLang="en-US" b="1" dirty="0" smtClean="0"/>
              <a:t>存储踩坑</a:t>
            </a:r>
            <a:endParaRPr kumimoji="1"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71182"/>
            <a:ext cx="4367016" cy="28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5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1" y="935905"/>
            <a:ext cx="3168352" cy="372407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原始版</a:t>
            </a:r>
            <a:r>
              <a:rPr kumimoji="1" lang="zh-CN" altLang="en-US" dirty="0" smtClean="0"/>
              <a:t>本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OS Centos 7.2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3.10</a:t>
            </a:r>
          </a:p>
          <a:p>
            <a:r>
              <a:rPr kumimoji="1" lang="zh-CN" altLang="en-US" dirty="0"/>
              <a:t>需求</a:t>
            </a:r>
            <a:endParaRPr kumimoji="1" lang="en-US" altLang="zh-CN" dirty="0" smtClean="0"/>
          </a:p>
          <a:p>
            <a:pPr lvl="1"/>
            <a:r>
              <a:rPr kumimoji="1" lang="en-US" altLang="zh-CN" b="1" dirty="0" err="1"/>
              <a:t>b</a:t>
            </a:r>
            <a:r>
              <a:rPr kumimoji="1" lang="en-US" altLang="zh-CN" b="1" dirty="0" err="1" smtClean="0"/>
              <a:t>ugfix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back porting</a:t>
            </a:r>
          </a:p>
          <a:p>
            <a:pPr lvl="1"/>
            <a:r>
              <a:rPr kumimoji="1" lang="en-US" altLang="zh-CN" b="1" dirty="0" smtClean="0"/>
              <a:t>TOA</a:t>
            </a:r>
            <a:r>
              <a:rPr kumimoji="1" lang="zh-CN" altLang="en-US" b="1" dirty="0" smtClean="0"/>
              <a:t>内核模块需要</a:t>
            </a:r>
            <a:r>
              <a:rPr kumimoji="1" lang="en-US" altLang="zh-CN" b="1" dirty="0"/>
              <a:t>hacking</a:t>
            </a:r>
            <a:r>
              <a:rPr kumimoji="1" lang="en-US" altLang="zh-CN" dirty="0" smtClean="0"/>
              <a:t> </a:t>
            </a:r>
            <a:r>
              <a:rPr lang="en-US" altLang="zh-CN" b="1" dirty="0" smtClean="0"/>
              <a:t>tcp_v4_syn_recv_sock,</a:t>
            </a:r>
            <a:r>
              <a:rPr kumimoji="1" lang="en-US" altLang="zh-CN" dirty="0" smtClean="0"/>
              <a:t> </a:t>
            </a:r>
            <a:r>
              <a:rPr kumimoji="1" lang="en-US" altLang="zh-CN" b="1" dirty="0"/>
              <a:t>4.1</a:t>
            </a:r>
            <a:r>
              <a:rPr kumimoji="1" lang="zh-CN" altLang="en-US" b="1" dirty="0"/>
              <a:t>以后</a:t>
            </a:r>
            <a:r>
              <a:rPr kumimoji="1" lang="en-US" altLang="zh-CN" b="1" dirty="0" smtClean="0"/>
              <a:t>,</a:t>
            </a:r>
            <a:r>
              <a:rPr lang="zh-CN" altLang="en-US" b="1" dirty="0" smtClean="0"/>
              <a:t>会</a:t>
            </a:r>
            <a:r>
              <a:rPr lang="zh-CN" altLang="en-US" b="1" dirty="0" smtClean="0"/>
              <a:t>有问</a:t>
            </a:r>
            <a:r>
              <a:rPr lang="zh-CN" altLang="en-US" b="1" dirty="0" smtClean="0"/>
              <a:t>题</a:t>
            </a:r>
            <a:endParaRPr lang="en-US" altLang="zh-CN" b="1" dirty="0" smtClean="0"/>
          </a:p>
          <a:p>
            <a:r>
              <a:rPr kumimoji="1" lang="zh-CN" altLang="en-US" dirty="0"/>
              <a:t>选择</a:t>
            </a:r>
            <a:endParaRPr kumimoji="1" lang="en-US" altLang="zh-CN" dirty="0" smtClean="0"/>
          </a:p>
          <a:p>
            <a:pPr lvl="1"/>
            <a:r>
              <a:rPr kumimoji="1" lang="en-US" altLang="zh-CN" b="1" dirty="0" smtClean="0"/>
              <a:t>3.16</a:t>
            </a:r>
          </a:p>
          <a:p>
            <a:pPr lvl="1"/>
            <a:r>
              <a:rPr kumimoji="1" lang="zh-CN" altLang="en-US" dirty="0" smtClean="0"/>
              <a:t>自行编译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/>
              <a:t>-</a:t>
            </a:r>
            <a:r>
              <a:rPr kumimoji="1" lang="en-US" altLang="zh-CN" b="1" dirty="0" smtClean="0"/>
              <a:t>Minion-</a:t>
            </a:r>
            <a:r>
              <a:rPr kumimoji="1" lang="zh-CN" altLang="en-US" b="1" dirty="0"/>
              <a:t>内核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01142"/>
            <a:ext cx="5269620" cy="199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6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结合</a:t>
            </a:r>
            <a:r>
              <a:rPr kumimoji="1" lang="en-US" altLang="zh-CN" dirty="0" smtClean="0"/>
              <a:t>CMDB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Minion</a:t>
            </a:r>
            <a:r>
              <a:rPr kumimoji="1" lang="zh-CN" altLang="en-US" dirty="0" smtClean="0"/>
              <a:t>打上标签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rack/</a:t>
            </a:r>
            <a:r>
              <a:rPr kumimoji="1" lang="zh-CN" altLang="en-US" dirty="0" smtClean="0"/>
              <a:t>网络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机型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功能等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调度</a:t>
            </a:r>
            <a:endParaRPr kumimoji="1" lang="en-US" altLang="zh-CN" dirty="0" smtClean="0"/>
          </a:p>
          <a:p>
            <a:pPr marL="514350" lvl="2">
              <a:spcBef>
                <a:spcPts val="750"/>
              </a:spcBef>
            </a:pPr>
            <a:r>
              <a:rPr kumimoji="1" lang="en-US" altLang="zh-CN" dirty="0" smtClean="0"/>
              <a:t>Node Affinity</a:t>
            </a:r>
          </a:p>
          <a:p>
            <a:pPr marL="514350" lvl="2">
              <a:spcBef>
                <a:spcPts val="750"/>
              </a:spcBef>
            </a:pPr>
            <a:r>
              <a:rPr kumimoji="1" lang="en-US" altLang="zh-CN" dirty="0" smtClean="0"/>
              <a:t>Pod Anti-Affinity</a:t>
            </a:r>
          </a:p>
          <a:p>
            <a:pPr marL="3429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 smtClean="0"/>
              <a:t>-Minion-Label</a:t>
            </a:r>
            <a:r>
              <a:rPr kumimoji="1" lang="zh-CN" altLang="en-US" b="1" dirty="0" smtClean="0"/>
              <a:t>管理</a:t>
            </a:r>
            <a:endParaRPr kumimoji="1"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9680"/>
            <a:ext cx="6372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5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024336" cy="365207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部署便利度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集群部署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集群升级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高可用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核心组件进程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核心组件健康检测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核心组件冗余设计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容器存储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非容器存储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版本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标签管理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K8s</a:t>
            </a:r>
            <a:r>
              <a:rPr kumimoji="1" lang="zh-CN" altLang="en-US" b="1" dirty="0" smtClean="0"/>
              <a:t>集群</a:t>
            </a:r>
            <a:r>
              <a:rPr kumimoji="1" lang="en-US" altLang="zh-CN" b="1" dirty="0" smtClean="0"/>
              <a:t>–</a:t>
            </a:r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26" y="1062191"/>
            <a:ext cx="2072278" cy="17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69" y="1059582"/>
            <a:ext cx="4313987" cy="293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769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2866932" y="257281"/>
            <a:ext cx="3410136" cy="857251"/>
          </a:xfrm>
        </p:spPr>
        <p:txBody>
          <a:bodyPr vert="horz" lIns="43205" tIns="21603" rIns="43205" bIns="21603" rtlCol="0" anchor="ctr">
            <a:normAutofit/>
          </a:bodyPr>
          <a:lstStyle/>
          <a:p>
            <a:pPr algn="ctr"/>
            <a:r>
              <a:rPr kumimoji="1" lang="zh-CN" altLang="en-US" sz="2700" b="1" dirty="0"/>
              <a:t>目录</a:t>
            </a:r>
            <a:endParaRPr kumimoji="1" lang="zh-CN" altLang="en-US" b="1" dirty="0"/>
          </a:p>
        </p:txBody>
      </p:sp>
      <p:grpSp>
        <p:nvGrpSpPr>
          <p:cNvPr id="5" name="组 4"/>
          <p:cNvGrpSpPr/>
          <p:nvPr/>
        </p:nvGrpSpPr>
        <p:grpSpPr>
          <a:xfrm>
            <a:off x="3009343" y="1246617"/>
            <a:ext cx="3506873" cy="322366"/>
            <a:chOff x="2704481" y="1660942"/>
            <a:chExt cx="4675831" cy="429821"/>
          </a:xfrm>
          <a:solidFill>
            <a:srgbClr val="2E42BF"/>
          </a:solidFill>
        </p:grpSpPr>
        <p:sp>
          <p:nvSpPr>
            <p:cNvPr id="8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基本</a:t>
              </a:r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介绍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0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2690027" y="2452048"/>
            <a:ext cx="270030" cy="276999"/>
          </a:xfrm>
          <a:prstGeom prst="rightArrow">
            <a:avLst/>
          </a:prstGeom>
          <a:solidFill>
            <a:srgbClr val="405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09"/>
          </a:p>
        </p:txBody>
      </p:sp>
      <p:grpSp>
        <p:nvGrpSpPr>
          <p:cNvPr id="77" name="组 76"/>
          <p:cNvGrpSpPr/>
          <p:nvPr/>
        </p:nvGrpSpPr>
        <p:grpSpPr>
          <a:xfrm>
            <a:off x="3009343" y="1853502"/>
            <a:ext cx="3506873" cy="322366"/>
            <a:chOff x="2704481" y="1660942"/>
            <a:chExt cx="4675831" cy="429821"/>
          </a:xfrm>
          <a:solidFill>
            <a:srgbClr val="405ECF"/>
          </a:solidFill>
        </p:grpSpPr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K8s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集群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3009343" y="2460387"/>
            <a:ext cx="3506873" cy="322366"/>
            <a:chOff x="2704481" y="1660942"/>
            <a:chExt cx="4675831" cy="429821"/>
          </a:xfrm>
          <a:solidFill>
            <a:srgbClr val="4B75E4"/>
          </a:solidFill>
        </p:grpSpPr>
        <p:sp>
          <p:nvSpPr>
            <p:cNvPr id="9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容器网络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4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3009343" y="3067272"/>
            <a:ext cx="3506873" cy="322366"/>
            <a:chOff x="2704481" y="1660942"/>
            <a:chExt cx="4675831" cy="429821"/>
          </a:xfrm>
          <a:solidFill>
            <a:srgbClr val="5493F0"/>
          </a:solidFill>
        </p:grpSpPr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外部访问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4/7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层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3009343" y="3674157"/>
            <a:ext cx="3506873" cy="322366"/>
            <a:chOff x="2704481" y="1660942"/>
            <a:chExt cx="4675831" cy="429821"/>
          </a:xfrm>
          <a:solidFill>
            <a:srgbClr val="5CA9F9"/>
          </a:solidFill>
        </p:grpSpPr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监控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告警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日志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3009343" y="4281043"/>
            <a:ext cx="3506873" cy="322366"/>
            <a:chOff x="2704481" y="1660942"/>
            <a:chExt cx="4675831" cy="429821"/>
          </a:xfrm>
          <a:solidFill>
            <a:srgbClr val="59C3FF"/>
          </a:solidFill>
        </p:grpSpPr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业务发布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镜像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多机房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21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843558"/>
            <a:ext cx="3168352" cy="388843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方案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Calico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控制层面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BGP No Mesh</a:t>
            </a:r>
          </a:p>
          <a:p>
            <a:pPr lvl="1"/>
            <a:r>
              <a:rPr kumimoji="1" lang="en-US" altLang="zh-CN" dirty="0" smtClean="0"/>
              <a:t>Bird</a:t>
            </a:r>
            <a:r>
              <a:rPr kumimoji="1" lang="zh-CN" altLang="en-US" dirty="0" smtClean="0"/>
              <a:t>对接核心路由设备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数据层面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层路由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Netfilter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Conntrack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链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部署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Daemonset</a:t>
            </a:r>
            <a:r>
              <a:rPr kumimoji="1" lang="zh-CN" altLang="en-US" dirty="0" smtClean="0"/>
              <a:t>方式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滚</a:t>
            </a:r>
            <a:r>
              <a:rPr kumimoji="1" lang="zh-CN" altLang="en-US" dirty="0" smtClean="0"/>
              <a:t>动升级</a:t>
            </a: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网络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/>
              <a:t>整体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62" y="186453"/>
            <a:ext cx="4123864" cy="281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66" y="2877478"/>
            <a:ext cx="3554786" cy="18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6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配置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合理的</a:t>
            </a:r>
            <a:r>
              <a:rPr kumimoji="1" lang="en-US" altLang="zh-CN" dirty="0" err="1" smtClean="0"/>
              <a:t>Conntrack</a:t>
            </a:r>
            <a:r>
              <a:rPr kumimoji="1" lang="zh-CN" altLang="en-US" dirty="0" smtClean="0"/>
              <a:t>参数设置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headless service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监控告警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监控</a:t>
            </a:r>
            <a:r>
              <a:rPr kumimoji="1" lang="en-US" altLang="zh-CN" dirty="0" err="1" smtClean="0"/>
              <a:t>conntrack</a:t>
            </a:r>
            <a:r>
              <a:rPr kumimoji="1" lang="zh-CN" altLang="en-US" dirty="0" smtClean="0"/>
              <a:t>用量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Calico Prometheus Metrics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Readness</a:t>
            </a:r>
            <a:r>
              <a:rPr kumimoji="1" lang="en-US" altLang="zh-CN" dirty="0" smtClean="0"/>
              <a:t> ping</a:t>
            </a:r>
          </a:p>
          <a:p>
            <a:pPr lvl="1"/>
            <a:r>
              <a:rPr kumimoji="1" lang="zh-CN" altLang="en-US" dirty="0"/>
              <a:t>容器</a:t>
            </a:r>
            <a:r>
              <a:rPr kumimoji="1" lang="en-US" altLang="zh-CN" dirty="0" smtClean="0"/>
              <a:t>Ping </a:t>
            </a:r>
            <a:r>
              <a:rPr kumimoji="1" lang="zh-CN" altLang="en-US" dirty="0" smtClean="0"/>
              <a:t>核心交换机，确保网络联通性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Readness</a:t>
            </a:r>
            <a:r>
              <a:rPr kumimoji="1" lang="zh-CN" altLang="en-US" dirty="0" smtClean="0"/>
              <a:t>检查</a:t>
            </a:r>
            <a:r>
              <a:rPr kumimoji="1" lang="en-US" altLang="zh-CN" dirty="0" smtClean="0"/>
              <a:t>fail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endpoint</a:t>
            </a:r>
            <a:r>
              <a:rPr kumimoji="1" lang="zh-CN" altLang="en-US" dirty="0" smtClean="0"/>
              <a:t>下线，并触发告警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网络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优化点</a:t>
            </a:r>
            <a:endParaRPr kumimoji="1" lang="zh-CN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03598"/>
            <a:ext cx="40290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43758"/>
            <a:ext cx="5367205" cy="72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57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Bypass Tracking</a:t>
            </a:r>
          </a:p>
          <a:p>
            <a:pPr lvl="1"/>
            <a:r>
              <a:rPr kumimoji="1" lang="en-US" altLang="zh-CN" dirty="0" smtClean="0"/>
              <a:t>Tracking</a:t>
            </a:r>
            <a:r>
              <a:rPr kumimoji="1" lang="zh-CN" altLang="en-US" dirty="0" smtClean="0"/>
              <a:t>多用于访问控制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LVS</a:t>
            </a:r>
            <a:r>
              <a:rPr kumimoji="1" lang="zh-CN" altLang="en-US" dirty="0" smtClean="0"/>
              <a:t>过来的流量大，信任度高，</a:t>
            </a:r>
            <a:r>
              <a:rPr kumimoji="1" lang="en-US" altLang="zh-CN" dirty="0" smtClean="0"/>
              <a:t>Tracking</a:t>
            </a:r>
            <a:r>
              <a:rPr kumimoji="1" lang="zh-CN" altLang="en-US" dirty="0" smtClean="0"/>
              <a:t>意义不大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Minion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Bypass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LVS</a:t>
            </a:r>
            <a:r>
              <a:rPr kumimoji="1" lang="zh-CN" altLang="en-US" dirty="0" smtClean="0"/>
              <a:t>过来的流量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felix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改为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，保证自定义规则的最高优先级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表</a:t>
            </a:r>
            <a:r>
              <a:rPr kumimoji="1" lang="en-US" altLang="zh-CN" dirty="0" smtClean="0"/>
              <a:t>PREROUTING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表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链添加规则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网络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优化</a:t>
            </a:r>
            <a:r>
              <a:rPr kumimoji="1" lang="en-US" altLang="zh-CN" b="1" dirty="0" err="1" smtClean="0"/>
              <a:t>conntrack</a:t>
            </a:r>
            <a:endParaRPr kumimoji="1" lang="zh-CN" alt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52" y="1059582"/>
            <a:ext cx="3880847" cy="125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35679"/>
            <a:ext cx="4472671" cy="101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251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" y="1635646"/>
            <a:ext cx="9144000" cy="71373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000" dirty="0"/>
              <a:t>魅族容器云平台基于</a:t>
            </a:r>
            <a:r>
              <a:rPr kumimoji="1" lang="en-US" altLang="zh-CN" sz="4000" dirty="0"/>
              <a:t>k8s</a:t>
            </a:r>
            <a:r>
              <a:rPr kumimoji="1" lang="zh-CN" altLang="en-US" sz="4000" dirty="0"/>
              <a:t>的自动化运维实践</a:t>
            </a:r>
            <a:endParaRPr kumimoji="1" lang="zh-CN" altLang="en-US" sz="4000" dirty="0">
              <a:effectLst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28428" y="2859782"/>
            <a:ext cx="5688632" cy="7137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algn="ctr"/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曾彬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87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843558"/>
            <a:ext cx="3024336" cy="38884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稳定性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mesh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no mesh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性能优化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Netfilter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Conntrack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异常处理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主动检测</a:t>
            </a:r>
            <a:r>
              <a:rPr kumimoji="1" lang="zh-CN" altLang="en-US" dirty="0"/>
              <a:t>网络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Calico</a:t>
            </a:r>
            <a:r>
              <a:rPr kumimoji="1" lang="zh-CN" altLang="en-US" dirty="0" smtClean="0"/>
              <a:t>整体健康监控告警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网络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8047"/>
            <a:ext cx="5488863" cy="374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57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2866932" y="257281"/>
            <a:ext cx="3410136" cy="857251"/>
          </a:xfrm>
        </p:spPr>
        <p:txBody>
          <a:bodyPr vert="horz" lIns="43205" tIns="21603" rIns="43205" bIns="21603" rtlCol="0" anchor="ctr">
            <a:normAutofit/>
          </a:bodyPr>
          <a:lstStyle/>
          <a:p>
            <a:pPr algn="ctr"/>
            <a:r>
              <a:rPr kumimoji="1" lang="zh-CN" altLang="en-US" sz="2700" b="1" dirty="0"/>
              <a:t>目录</a:t>
            </a:r>
            <a:endParaRPr kumimoji="1" lang="zh-CN" altLang="en-US" b="1" dirty="0"/>
          </a:p>
        </p:txBody>
      </p:sp>
      <p:grpSp>
        <p:nvGrpSpPr>
          <p:cNvPr id="5" name="组 4"/>
          <p:cNvGrpSpPr/>
          <p:nvPr/>
        </p:nvGrpSpPr>
        <p:grpSpPr>
          <a:xfrm>
            <a:off x="3009343" y="1246617"/>
            <a:ext cx="3506873" cy="322366"/>
            <a:chOff x="2704481" y="1660942"/>
            <a:chExt cx="4675831" cy="429821"/>
          </a:xfrm>
          <a:solidFill>
            <a:srgbClr val="2E42BF"/>
          </a:solidFill>
        </p:grpSpPr>
        <p:sp>
          <p:nvSpPr>
            <p:cNvPr id="8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基本</a:t>
              </a:r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介绍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0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2690027" y="3086839"/>
            <a:ext cx="270030" cy="276999"/>
          </a:xfrm>
          <a:prstGeom prst="rightArrow">
            <a:avLst/>
          </a:prstGeom>
          <a:solidFill>
            <a:srgbClr val="405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09"/>
          </a:p>
        </p:txBody>
      </p:sp>
      <p:grpSp>
        <p:nvGrpSpPr>
          <p:cNvPr id="77" name="组 76"/>
          <p:cNvGrpSpPr/>
          <p:nvPr/>
        </p:nvGrpSpPr>
        <p:grpSpPr>
          <a:xfrm>
            <a:off x="3009343" y="1853502"/>
            <a:ext cx="3506873" cy="322366"/>
            <a:chOff x="2704481" y="1660942"/>
            <a:chExt cx="4675831" cy="429821"/>
          </a:xfrm>
          <a:solidFill>
            <a:srgbClr val="405ECF"/>
          </a:solidFill>
        </p:grpSpPr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K8s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集群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3009343" y="2460387"/>
            <a:ext cx="3506873" cy="322366"/>
            <a:chOff x="2704481" y="1660942"/>
            <a:chExt cx="4675831" cy="429821"/>
          </a:xfrm>
          <a:solidFill>
            <a:srgbClr val="4B75E4"/>
          </a:solidFill>
        </p:grpSpPr>
        <p:sp>
          <p:nvSpPr>
            <p:cNvPr id="9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容器网络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4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3009343" y="3067272"/>
            <a:ext cx="3506873" cy="322366"/>
            <a:chOff x="2704481" y="1660942"/>
            <a:chExt cx="4675831" cy="429821"/>
          </a:xfrm>
          <a:solidFill>
            <a:srgbClr val="5493F0"/>
          </a:solidFill>
        </p:grpSpPr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外部访问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4/7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层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3009343" y="3674157"/>
            <a:ext cx="3506873" cy="322366"/>
            <a:chOff x="2704481" y="1660942"/>
            <a:chExt cx="4675831" cy="429821"/>
          </a:xfrm>
          <a:solidFill>
            <a:srgbClr val="5CA9F9"/>
          </a:solidFill>
        </p:grpSpPr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监控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告警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日志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3009343" y="4281043"/>
            <a:ext cx="3506873" cy="322366"/>
            <a:chOff x="2704481" y="1660942"/>
            <a:chExt cx="4675831" cy="429821"/>
          </a:xfrm>
          <a:solidFill>
            <a:srgbClr val="59C3FF"/>
          </a:solidFill>
        </p:grpSpPr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业务发布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镜像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多机房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62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857259" cy="37960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LVS</a:t>
            </a:r>
            <a:r>
              <a:rPr kumimoji="1" lang="zh-CN" altLang="en-US" dirty="0" smtClean="0"/>
              <a:t>集群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Alibaba</a:t>
            </a:r>
            <a:r>
              <a:rPr kumimoji="1" lang="en-US" altLang="zh-CN" dirty="0" smtClean="0"/>
              <a:t> LVS</a:t>
            </a:r>
          </a:p>
          <a:p>
            <a:pPr lvl="1"/>
            <a:r>
              <a:rPr kumimoji="1" lang="en-US" altLang="zh-CN" dirty="0" err="1" smtClean="0"/>
              <a:t>FullNat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外集群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流量进出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Client&lt;-&gt;LVS&lt;-&gt;Minion&lt;-&gt;Pod</a:t>
            </a:r>
          </a:p>
          <a:p>
            <a:pPr lvl="1"/>
            <a:r>
              <a:rPr kumimoji="1" lang="en-US" altLang="zh-CN" dirty="0" smtClean="0"/>
              <a:t>Minion</a:t>
            </a:r>
            <a:r>
              <a:rPr kumimoji="1" lang="zh-CN" altLang="en-US" dirty="0" smtClean="0"/>
              <a:t>上不做</a:t>
            </a:r>
            <a:r>
              <a:rPr kumimoji="1" lang="en-US" altLang="zh-CN" dirty="0" smtClean="0"/>
              <a:t>Nat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外部访问</a:t>
            </a:r>
            <a:r>
              <a:rPr kumimoji="1" lang="en-US" altLang="zh-CN" b="1" dirty="0" smtClean="0"/>
              <a:t>-4</a:t>
            </a:r>
            <a:r>
              <a:rPr kumimoji="1" lang="zh-CN" altLang="en-US" b="1" dirty="0" smtClean="0"/>
              <a:t>层</a:t>
            </a:r>
            <a:endParaRPr kumimoji="1"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60402"/>
            <a:ext cx="4892993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5"/>
            <a:ext cx="6192688" cy="255804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无</a:t>
            </a:r>
            <a:r>
              <a:rPr kumimoji="1" lang="zh-CN" altLang="en-US" dirty="0" smtClean="0"/>
              <a:t>需人工配置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OSPFD</a:t>
            </a:r>
            <a:r>
              <a:rPr kumimoji="1" lang="zh-CN" altLang="en-US" dirty="0" smtClean="0"/>
              <a:t>负责</a:t>
            </a:r>
            <a:r>
              <a:rPr kumimoji="1" lang="en-US" altLang="zh-CN" dirty="0" smtClean="0"/>
              <a:t>VIP</a:t>
            </a:r>
            <a:r>
              <a:rPr kumimoji="1" lang="zh-CN" altLang="en-US" dirty="0" smtClean="0"/>
              <a:t>宣告，接入设备生成对应等价路由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（预先宣告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减少变更）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 smtClean="0"/>
              <a:t>ConfigMap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VIP-&gt;</a:t>
            </a:r>
            <a:r>
              <a:rPr kumimoji="1" lang="en-US" altLang="zh-CN" dirty="0" err="1" smtClean="0"/>
              <a:t>Sevice</a:t>
            </a:r>
            <a:r>
              <a:rPr kumimoji="1" lang="zh-CN" altLang="en-US" dirty="0" smtClean="0"/>
              <a:t>的映射，生成</a:t>
            </a:r>
            <a:r>
              <a:rPr kumimoji="1" lang="en-US" altLang="zh-CN" dirty="0" smtClean="0"/>
              <a:t>LVS</a:t>
            </a:r>
            <a:r>
              <a:rPr kumimoji="1" lang="zh-CN" altLang="en-US" dirty="0" smtClean="0"/>
              <a:t>配置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Virtual Service-&gt;K8s Service-&gt;Endpoints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自动配置</a:t>
            </a:r>
            <a:endParaRPr kumimoji="1"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7814"/>
            <a:ext cx="5288486" cy="158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00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019150" cy="2859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流量采集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暴露</a:t>
            </a:r>
            <a:r>
              <a:rPr kumimoji="1" lang="en-US" altLang="zh-CN" dirty="0" smtClean="0"/>
              <a:t>Prometheus Metrics</a:t>
            </a:r>
          </a:p>
          <a:p>
            <a:pPr lvl="1"/>
            <a:r>
              <a:rPr kumimoji="1" lang="zh-CN" altLang="en-US" dirty="0" smtClean="0"/>
              <a:t>业务信息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命名空间，服务名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Virtual Service</a:t>
            </a:r>
          </a:p>
          <a:p>
            <a:pPr lvl="1"/>
            <a:r>
              <a:rPr kumimoji="1" lang="en-US" altLang="zh-CN" dirty="0" err="1" smtClean="0"/>
              <a:t>RealServer</a:t>
            </a:r>
            <a:r>
              <a:rPr kumimoji="1" lang="en-US" altLang="zh-CN" dirty="0" smtClean="0"/>
              <a:t>(Endpoint)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-4</a:t>
            </a:r>
            <a:r>
              <a:rPr kumimoji="1" lang="zh-CN" altLang="en-US" b="1" dirty="0" smtClean="0"/>
              <a:t>层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流量采集</a:t>
            </a:r>
            <a:endParaRPr kumimoji="1" lang="zh-CN" alt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85" y="987574"/>
            <a:ext cx="4157795" cy="218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650" y="2779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54" y="3933379"/>
            <a:ext cx="7891626" cy="4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06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2232248" cy="343604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监控</a:t>
            </a:r>
            <a:endParaRPr kumimoji="1" lang="en-US" altLang="zh-CN" dirty="0"/>
          </a:p>
          <a:p>
            <a:pPr lvl="1"/>
            <a:r>
              <a:rPr lang="en-US" altLang="zh-CN" dirty="0" err="1" smtClean="0"/>
              <a:t>Grafana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聚合集群数据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告警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流量</a:t>
            </a:r>
            <a:r>
              <a:rPr kumimoji="1" lang="zh-CN" altLang="en-US" dirty="0" smtClean="0"/>
              <a:t>异常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RealServer</a:t>
            </a:r>
            <a:r>
              <a:rPr kumimoji="1" lang="en-US" altLang="zh-CN" dirty="0" smtClean="0"/>
              <a:t> MISC_CHECK</a:t>
            </a:r>
            <a:r>
              <a:rPr kumimoji="1" lang="zh-CN" altLang="en-US" dirty="0" smtClean="0"/>
              <a:t>检测异常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高延迟</a:t>
            </a:r>
            <a:r>
              <a:rPr kumimoji="1" lang="en-US" altLang="zh-CN" dirty="0" smtClean="0"/>
              <a:t>)</a:t>
            </a:r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-4</a:t>
            </a:r>
            <a:r>
              <a:rPr kumimoji="1" lang="zh-CN" altLang="en-US" b="1" dirty="0" smtClean="0"/>
              <a:t>层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监控告警</a:t>
            </a:r>
            <a:endParaRPr kumimoji="1" lang="zh-CN" alt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650" y="2779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23" y="814785"/>
            <a:ext cx="2767881" cy="254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94179"/>
            <a:ext cx="3176542" cy="307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14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857259" cy="379608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性能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扩展性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方案选型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与容器连通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自动化运维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尽量减少手工配置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监控告警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数据</a:t>
            </a:r>
            <a:r>
              <a:rPr kumimoji="1" lang="zh-CN" altLang="en-US" dirty="0" smtClean="0"/>
              <a:t>聚合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异常检测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外部访问</a:t>
            </a:r>
            <a:r>
              <a:rPr kumimoji="1" lang="en-US" altLang="zh-CN" b="1" dirty="0" smtClean="0"/>
              <a:t>-4</a:t>
            </a:r>
            <a:r>
              <a:rPr kumimoji="1" lang="zh-CN" altLang="en-US" b="1" dirty="0" smtClean="0"/>
              <a:t>层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31" y="824511"/>
            <a:ext cx="4892993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 + Ingress Controller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业务专</a:t>
            </a:r>
            <a:r>
              <a:rPr kumimoji="1" lang="zh-CN" altLang="en-US" dirty="0" smtClean="0"/>
              <a:t>属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Pod</a:t>
            </a:r>
          </a:p>
          <a:p>
            <a:pPr lvl="1"/>
            <a:r>
              <a:rPr kumimoji="1" lang="zh-CN" altLang="en-US" dirty="0" smtClean="0"/>
              <a:t>自动伸缩</a:t>
            </a:r>
            <a:endParaRPr kumimoji="1" lang="en-US" altLang="zh-CN" dirty="0" smtClean="0"/>
          </a:p>
          <a:p>
            <a:r>
              <a:rPr kumimoji="1" lang="en-US" altLang="zh-CN" dirty="0" smtClean="0"/>
              <a:t>Upstream Pod</a:t>
            </a:r>
          </a:p>
          <a:p>
            <a:pPr lvl="1"/>
            <a:r>
              <a:rPr kumimoji="1" lang="en-US" altLang="zh-CN" dirty="0" smtClean="0"/>
              <a:t>Jetty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跑业务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自</a:t>
            </a:r>
            <a:r>
              <a:rPr kumimoji="1" lang="zh-CN" altLang="en-US" dirty="0" smtClean="0"/>
              <a:t>动伸缩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-7</a:t>
            </a:r>
            <a:r>
              <a:rPr kumimoji="1" lang="zh-CN" altLang="en-US" b="1" dirty="0" smtClean="0"/>
              <a:t>层</a:t>
            </a:r>
            <a:r>
              <a:rPr kumimoji="1" lang="en-US" altLang="zh-CN" b="1" dirty="0" smtClean="0"/>
              <a:t>-</a:t>
            </a:r>
            <a:r>
              <a:rPr kumimoji="1" lang="en-US" altLang="zh-CN" b="1" dirty="0" err="1" smtClean="0"/>
              <a:t>Nginx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14" y="555526"/>
            <a:ext cx="4362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8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默认获取到的是</a:t>
            </a:r>
            <a:r>
              <a:rPr kumimoji="1" lang="en-US" altLang="zh-CN" dirty="0" smtClean="0"/>
              <a:t>LVS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ip+Port</a:t>
            </a:r>
            <a:r>
              <a:rPr kumimoji="1" lang="zh-CN" altLang="en-US" dirty="0" smtClean="0"/>
              <a:t>，要从</a:t>
            </a:r>
            <a:r>
              <a:rPr kumimoji="1" lang="en-US" altLang="zh-CN" dirty="0" smtClean="0"/>
              <a:t>TCP Option</a:t>
            </a:r>
            <a:r>
              <a:rPr kumimoji="1" lang="zh-CN" altLang="en-US" dirty="0" smtClean="0"/>
              <a:t>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挖出来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TOA</a:t>
            </a:r>
            <a:r>
              <a:rPr kumimoji="1" lang="zh-CN" altLang="en-US" dirty="0" smtClean="0"/>
              <a:t>补丁只支持</a:t>
            </a:r>
            <a:r>
              <a:rPr kumimoji="1" lang="en-US" altLang="zh-CN" dirty="0" smtClean="0"/>
              <a:t>2.6.32</a:t>
            </a:r>
          </a:p>
          <a:p>
            <a:pPr lvl="1"/>
            <a:r>
              <a:rPr kumimoji="1" lang="zh-CN" altLang="en-US" dirty="0" smtClean="0"/>
              <a:t>移植到</a:t>
            </a:r>
            <a:r>
              <a:rPr kumimoji="1" lang="en-US" altLang="zh-CN" dirty="0" smtClean="0"/>
              <a:t>3.16</a:t>
            </a:r>
            <a:r>
              <a:rPr kumimoji="1" lang="zh-CN" altLang="en-US" dirty="0" smtClean="0"/>
              <a:t>内核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</a:t>
            </a:r>
            <a:r>
              <a:rPr kumimoji="1" lang="en-US" altLang="zh-CN" b="1" dirty="0" err="1" smtClean="0"/>
              <a:t>Nginx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获取用户地址</a:t>
            </a:r>
            <a:endParaRPr kumimoji="1" lang="zh-CN" altLang="en-US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6" y="3632233"/>
            <a:ext cx="3597654" cy="104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2" y="3219822"/>
            <a:ext cx="4958812" cy="11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99542"/>
            <a:ext cx="4261300" cy="251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5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高</a:t>
            </a:r>
            <a:r>
              <a:rPr kumimoji="1" lang="zh-CN" altLang="en-US" dirty="0" smtClean="0"/>
              <a:t>延迟问题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access.log</a:t>
            </a:r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upstream pod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rt</a:t>
            </a:r>
            <a:r>
              <a:rPr kumimoji="1" lang="zh-CN" altLang="en-US" dirty="0" smtClean="0"/>
              <a:t>长达数秒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直</a:t>
            </a:r>
            <a:r>
              <a:rPr kumimoji="1" lang="zh-CN" altLang="en-US" dirty="0" smtClean="0"/>
              <a:t>接访问</a:t>
            </a:r>
            <a:r>
              <a:rPr kumimoji="1" lang="en-US" altLang="zh-CN" dirty="0" smtClean="0"/>
              <a:t>upstream pod</a:t>
            </a:r>
            <a:r>
              <a:rPr kumimoji="1" lang="zh-CN" altLang="en-US" dirty="0" smtClean="0"/>
              <a:t>正常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ginx</a:t>
            </a:r>
            <a:r>
              <a:rPr kumimoji="1" lang="zh-CN" altLang="en-US" dirty="0" smtClean="0"/>
              <a:t>配置不合理导致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worker_processes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auto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数大过</a:t>
            </a:r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较多，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可能被饿死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合理设置，如</a:t>
            </a:r>
            <a:r>
              <a:rPr kumimoji="1" lang="en-US" altLang="zh-CN" dirty="0" smtClean="0"/>
              <a:t>worker=4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limit=5</a:t>
            </a:r>
          </a:p>
          <a:p>
            <a:pPr lvl="1"/>
            <a:r>
              <a:rPr kumimoji="1" lang="en-US" altLang="zh-CN" dirty="0" err="1" smtClean="0"/>
              <a:t>worker_cpu_affinity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auto</a:t>
            </a:r>
            <a:r>
              <a:rPr kumimoji="1" lang="zh-CN" altLang="en-US" dirty="0" smtClean="0"/>
              <a:t>，导致前几个核占用率高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禁用</a:t>
            </a:r>
            <a:r>
              <a:rPr kumimoji="1" lang="en-US" altLang="zh-CN" dirty="0" err="1"/>
              <a:t>worker_cpu_affinity</a:t>
            </a:r>
            <a:r>
              <a:rPr kumimoji="1" lang="en-US" altLang="zh-CN" dirty="0"/>
              <a:t> </a:t>
            </a:r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</a:t>
            </a:r>
            <a:r>
              <a:rPr kumimoji="1" lang="en-US" altLang="zh-CN" b="1" dirty="0" err="1" smtClean="0"/>
              <a:t>Nginx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性能</a:t>
            </a:r>
            <a:endParaRPr kumimoji="1" lang="zh-CN" altLang="en-US" b="1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68" y="276556"/>
            <a:ext cx="3924928" cy="459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02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2866932" y="257281"/>
            <a:ext cx="3410136" cy="857251"/>
          </a:xfrm>
        </p:spPr>
        <p:txBody>
          <a:bodyPr vert="horz" lIns="43205" tIns="21603" rIns="43205" bIns="21603" rtlCol="0" anchor="ctr">
            <a:normAutofit/>
          </a:bodyPr>
          <a:lstStyle/>
          <a:p>
            <a:pPr algn="ctr"/>
            <a:r>
              <a:rPr kumimoji="1" lang="zh-CN" altLang="en-US" sz="2700" b="1" dirty="0"/>
              <a:t>目录</a:t>
            </a:r>
            <a:endParaRPr kumimoji="1" lang="zh-CN" altLang="en-US" b="1" dirty="0"/>
          </a:p>
        </p:txBody>
      </p:sp>
      <p:grpSp>
        <p:nvGrpSpPr>
          <p:cNvPr id="5" name="组 4"/>
          <p:cNvGrpSpPr/>
          <p:nvPr/>
        </p:nvGrpSpPr>
        <p:grpSpPr>
          <a:xfrm>
            <a:off x="3009343" y="1246617"/>
            <a:ext cx="3506873" cy="322366"/>
            <a:chOff x="2704481" y="1660942"/>
            <a:chExt cx="4675831" cy="429821"/>
          </a:xfrm>
          <a:solidFill>
            <a:srgbClr val="2E42BF"/>
          </a:solidFill>
        </p:grpSpPr>
        <p:sp>
          <p:nvSpPr>
            <p:cNvPr id="8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基本介绍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0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2690027" y="1275606"/>
            <a:ext cx="270030" cy="276999"/>
          </a:xfrm>
          <a:prstGeom prst="rightArrow">
            <a:avLst/>
          </a:prstGeom>
          <a:solidFill>
            <a:srgbClr val="405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09"/>
          </a:p>
        </p:txBody>
      </p:sp>
      <p:grpSp>
        <p:nvGrpSpPr>
          <p:cNvPr id="77" name="组 76"/>
          <p:cNvGrpSpPr/>
          <p:nvPr/>
        </p:nvGrpSpPr>
        <p:grpSpPr>
          <a:xfrm>
            <a:off x="3009343" y="1853502"/>
            <a:ext cx="3506873" cy="322366"/>
            <a:chOff x="2704481" y="1660942"/>
            <a:chExt cx="4675831" cy="429821"/>
          </a:xfrm>
          <a:solidFill>
            <a:srgbClr val="405ECF"/>
          </a:solidFill>
        </p:grpSpPr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K8s</a:t>
              </a:r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集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群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3009343" y="2460387"/>
            <a:ext cx="3506873" cy="322366"/>
            <a:chOff x="2704481" y="1660942"/>
            <a:chExt cx="4675831" cy="429821"/>
          </a:xfrm>
          <a:solidFill>
            <a:srgbClr val="4B75E4"/>
          </a:solidFill>
        </p:grpSpPr>
        <p:sp>
          <p:nvSpPr>
            <p:cNvPr id="9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容器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网络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4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3009343" y="3067272"/>
            <a:ext cx="3506873" cy="322366"/>
            <a:chOff x="2704481" y="1660942"/>
            <a:chExt cx="4675831" cy="429821"/>
          </a:xfrm>
          <a:solidFill>
            <a:srgbClr val="5493F0"/>
          </a:solidFill>
        </p:grpSpPr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外部访问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4/7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层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3009343" y="3674157"/>
            <a:ext cx="3506873" cy="322366"/>
            <a:chOff x="2704481" y="1660942"/>
            <a:chExt cx="4675831" cy="429821"/>
          </a:xfrm>
          <a:solidFill>
            <a:srgbClr val="5CA9F9"/>
          </a:solidFill>
        </p:grpSpPr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监控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告警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日志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3009343" y="4281043"/>
            <a:ext cx="3506873" cy="322366"/>
            <a:chOff x="2704481" y="1660942"/>
            <a:chExt cx="4675831" cy="429821"/>
          </a:xfrm>
          <a:solidFill>
            <a:srgbClr val="59C3FF"/>
          </a:solidFill>
        </p:grpSpPr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业务发布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镜像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多机房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00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032448" cy="379608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缩容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从容退出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稍等一会，确保前端</a:t>
            </a:r>
            <a:r>
              <a:rPr kumimoji="1" lang="en-US" altLang="zh-CN" dirty="0" smtClean="0"/>
              <a:t>LB</a:t>
            </a:r>
            <a:r>
              <a:rPr kumimoji="1" lang="zh-CN" altLang="en-US" dirty="0" smtClean="0"/>
              <a:t>已摘除</a:t>
            </a:r>
            <a:r>
              <a:rPr kumimoji="1" lang="en-US" altLang="zh-CN" dirty="0" smtClean="0"/>
              <a:t>endpoint</a:t>
            </a:r>
          </a:p>
          <a:p>
            <a:pPr lvl="2"/>
            <a:r>
              <a:rPr kumimoji="1" lang="zh-CN" altLang="en-US" dirty="0" smtClean="0"/>
              <a:t>确保</a:t>
            </a:r>
            <a:r>
              <a:rPr kumimoji="1" lang="en-US" altLang="zh-CN" dirty="0" smtClean="0"/>
              <a:t>LB</a:t>
            </a:r>
            <a:r>
              <a:rPr kumimoji="1" lang="zh-CN" altLang="en-US" dirty="0" smtClean="0"/>
              <a:t>不会送来新的请求，把未完成请求处理完，再优雅退出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扩容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b="1" dirty="0" err="1"/>
              <a:t>readinessProbe</a:t>
            </a:r>
            <a:r>
              <a:rPr kumimoji="1" lang="en-US" altLang="zh-CN" dirty="0"/>
              <a:t> </a:t>
            </a:r>
            <a:r>
              <a:rPr kumimoji="1" lang="en-US" altLang="zh-CN" b="1" dirty="0" err="1"/>
              <a:t>initialDelaySeconds</a:t>
            </a:r>
            <a:r>
              <a:rPr kumimoji="1" lang="zh-CN" altLang="en-US" dirty="0" smtClean="0"/>
              <a:t>留足</a:t>
            </a:r>
            <a:r>
              <a:rPr kumimoji="1" lang="zh-CN" altLang="en-US" dirty="0"/>
              <a:t>初始化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注意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设置足够大的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若</a:t>
            </a:r>
            <a:r>
              <a:rPr kumimoji="1" lang="en-US" altLang="zh-CN" dirty="0" err="1" smtClean="0"/>
              <a:t>Liveness</a:t>
            </a:r>
            <a:r>
              <a:rPr kumimoji="1" lang="en-US" altLang="zh-CN" dirty="0" smtClean="0"/>
              <a:t>/Readiness Probe</a:t>
            </a:r>
            <a:r>
              <a:rPr kumimoji="1" lang="zh-CN" altLang="en-US" dirty="0" smtClean="0"/>
              <a:t>轻易失败，可能引起雪崩效应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</a:t>
            </a:r>
            <a:r>
              <a:rPr kumimoji="1" lang="zh-CN" altLang="en-US" dirty="0"/>
              <a:t>应用</a:t>
            </a:r>
            <a:r>
              <a:rPr kumimoji="1" lang="zh-CN" altLang="en-US" dirty="0" smtClean="0"/>
              <a:t>特点和实际运行情况，优化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 request</a:t>
            </a:r>
            <a:r>
              <a:rPr kumimoji="1" lang="zh-CN" altLang="en-US" dirty="0"/>
              <a:t>和</a:t>
            </a:r>
            <a:r>
              <a:rPr kumimoji="1" lang="en-US" altLang="zh-CN" dirty="0" err="1" smtClean="0"/>
              <a:t>hpa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</a:t>
            </a:r>
            <a:r>
              <a:rPr kumimoji="1" lang="en-US" altLang="zh-CN" b="1" dirty="0" err="1" smtClean="0"/>
              <a:t>nginx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动态伸缩</a:t>
            </a:r>
            <a:endParaRPr kumimoji="1"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52667"/>
            <a:ext cx="4294909" cy="186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03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096344" cy="415612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降低成本</a:t>
            </a:r>
            <a:endParaRPr kumimoji="1" lang="en-US" altLang="zh-CN" dirty="0" smtClean="0"/>
          </a:p>
          <a:p>
            <a:pPr marL="514350" lvl="2">
              <a:spcBef>
                <a:spcPts val="750"/>
              </a:spcBef>
            </a:pPr>
            <a:r>
              <a:rPr kumimoji="1" lang="zh-CN" altLang="en-US" sz="1800" dirty="0"/>
              <a:t>提升资源利用率</a:t>
            </a:r>
            <a:endParaRPr kumimoji="1" lang="en-US" altLang="zh-CN" sz="1800" dirty="0"/>
          </a:p>
          <a:p>
            <a:pPr marL="514350" lvl="2">
              <a:spcBef>
                <a:spcPts val="750"/>
              </a:spcBef>
            </a:pPr>
            <a:r>
              <a:rPr kumimoji="1" lang="zh-CN" altLang="en-US" sz="1800" dirty="0" smtClean="0"/>
              <a:t>标准化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规范化</a:t>
            </a:r>
            <a:endParaRPr kumimoji="1"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动态化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动态</a:t>
            </a:r>
            <a:r>
              <a:rPr kumimoji="1" lang="zh-CN" altLang="en-US" dirty="0"/>
              <a:t>伸</a:t>
            </a:r>
            <a:r>
              <a:rPr kumimoji="1" lang="zh-CN" altLang="en-US" dirty="0" smtClean="0"/>
              <a:t>缩，注意柔性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后端</a:t>
            </a:r>
            <a:r>
              <a:rPr kumimoji="1" lang="en-US" altLang="zh-CN" dirty="0" smtClean="0"/>
              <a:t>upstream pod</a:t>
            </a:r>
            <a:r>
              <a:rPr kumimoji="1" lang="zh-CN" altLang="en-US" dirty="0" smtClean="0"/>
              <a:t>伸缩同样注意柔性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满足业务需求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灰度发布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获取客户端</a:t>
            </a:r>
            <a:r>
              <a:rPr kumimoji="1" lang="en-US" altLang="zh-CN" dirty="0" smtClean="0"/>
              <a:t>IP</a:t>
            </a:r>
          </a:p>
          <a:p>
            <a:pPr lvl="1"/>
            <a:r>
              <a:rPr kumimoji="1" lang="zh-CN" altLang="en-US" dirty="0" smtClean="0"/>
              <a:t>配置定制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外部访问</a:t>
            </a:r>
            <a:r>
              <a:rPr kumimoji="1" lang="en-US" altLang="zh-CN" b="1" dirty="0" smtClean="0"/>
              <a:t>-7</a:t>
            </a:r>
            <a:r>
              <a:rPr kumimoji="1" lang="zh-CN" altLang="en-US" b="1" dirty="0" smtClean="0"/>
              <a:t>层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555526"/>
            <a:ext cx="4362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17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2866932" y="257281"/>
            <a:ext cx="3410136" cy="857251"/>
          </a:xfrm>
        </p:spPr>
        <p:txBody>
          <a:bodyPr vert="horz" lIns="43205" tIns="21603" rIns="43205" bIns="21603" rtlCol="0" anchor="ctr">
            <a:normAutofit/>
          </a:bodyPr>
          <a:lstStyle/>
          <a:p>
            <a:pPr algn="ctr"/>
            <a:r>
              <a:rPr kumimoji="1" lang="zh-CN" altLang="en-US" sz="2700" b="1" dirty="0"/>
              <a:t>目录</a:t>
            </a:r>
            <a:endParaRPr kumimoji="1" lang="zh-CN" altLang="en-US" b="1" dirty="0"/>
          </a:p>
        </p:txBody>
      </p:sp>
      <p:grpSp>
        <p:nvGrpSpPr>
          <p:cNvPr id="5" name="组 4"/>
          <p:cNvGrpSpPr/>
          <p:nvPr/>
        </p:nvGrpSpPr>
        <p:grpSpPr>
          <a:xfrm>
            <a:off x="3009343" y="1246617"/>
            <a:ext cx="3506873" cy="322366"/>
            <a:chOff x="2704481" y="1660942"/>
            <a:chExt cx="4675831" cy="429821"/>
          </a:xfrm>
          <a:solidFill>
            <a:srgbClr val="2E42BF"/>
          </a:solidFill>
        </p:grpSpPr>
        <p:sp>
          <p:nvSpPr>
            <p:cNvPr id="8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基本</a:t>
              </a:r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介绍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0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2690027" y="3699885"/>
            <a:ext cx="270030" cy="276999"/>
          </a:xfrm>
          <a:prstGeom prst="rightArrow">
            <a:avLst/>
          </a:prstGeom>
          <a:solidFill>
            <a:srgbClr val="405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09"/>
          </a:p>
        </p:txBody>
      </p:sp>
      <p:grpSp>
        <p:nvGrpSpPr>
          <p:cNvPr id="77" name="组 76"/>
          <p:cNvGrpSpPr/>
          <p:nvPr/>
        </p:nvGrpSpPr>
        <p:grpSpPr>
          <a:xfrm>
            <a:off x="3009343" y="1853502"/>
            <a:ext cx="3506873" cy="322366"/>
            <a:chOff x="2704481" y="1660942"/>
            <a:chExt cx="4675831" cy="429821"/>
          </a:xfrm>
          <a:solidFill>
            <a:srgbClr val="405ECF"/>
          </a:solidFill>
        </p:grpSpPr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K8s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集群 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3009343" y="2460387"/>
            <a:ext cx="3506873" cy="322366"/>
            <a:chOff x="2704481" y="1660942"/>
            <a:chExt cx="4675831" cy="429821"/>
          </a:xfrm>
          <a:solidFill>
            <a:srgbClr val="4B75E4"/>
          </a:solidFill>
        </p:grpSpPr>
        <p:sp>
          <p:nvSpPr>
            <p:cNvPr id="9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容器网络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4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3009343" y="3067272"/>
            <a:ext cx="3506873" cy="322366"/>
            <a:chOff x="2704481" y="1660942"/>
            <a:chExt cx="4675831" cy="429821"/>
          </a:xfrm>
          <a:solidFill>
            <a:srgbClr val="5493F0"/>
          </a:solidFill>
        </p:grpSpPr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外部访问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4/7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层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3009343" y="3674157"/>
            <a:ext cx="3506873" cy="322366"/>
            <a:chOff x="2704481" y="1660942"/>
            <a:chExt cx="4675831" cy="429821"/>
          </a:xfrm>
          <a:solidFill>
            <a:srgbClr val="5CA9F9"/>
          </a:solidFill>
        </p:grpSpPr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监控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告警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日志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3009343" y="4281043"/>
            <a:ext cx="3506873" cy="322366"/>
            <a:chOff x="2704481" y="1660942"/>
            <a:chExt cx="4675831" cy="429821"/>
          </a:xfrm>
          <a:solidFill>
            <a:srgbClr val="59C3FF"/>
          </a:solidFill>
        </p:grpSpPr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业务发布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镜像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多机房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6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960440" cy="379608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部署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Daemonset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调</a:t>
            </a:r>
            <a:r>
              <a:rPr kumimoji="1" lang="zh-CN" altLang="en-US" dirty="0" smtClean="0"/>
              <a:t>度到特定机型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部署冗余副本</a:t>
            </a:r>
            <a:endParaRPr kumimoji="1" lang="en-US" altLang="zh-CN" dirty="0" smtClean="0"/>
          </a:p>
          <a:p>
            <a:r>
              <a:rPr kumimoji="1" lang="zh-CN" altLang="en-US" dirty="0"/>
              <a:t>配</a:t>
            </a:r>
            <a:r>
              <a:rPr kumimoji="1" lang="zh-CN" altLang="en-US" dirty="0" smtClean="0"/>
              <a:t>置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ConfigMap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zh-CN" altLang="en-US" dirty="0"/>
              <a:t>类型</a:t>
            </a:r>
            <a:r>
              <a:rPr kumimoji="1" lang="zh-CN" altLang="en-US" dirty="0" smtClean="0"/>
              <a:t>拆分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监控</a:t>
            </a:r>
            <a:r>
              <a:rPr kumimoji="1" lang="en-US" altLang="zh-CN" b="1" dirty="0" smtClean="0"/>
              <a:t>-Prometheus</a:t>
            </a:r>
            <a:endParaRPr kumimoji="1" lang="zh-CN" altLang="en-US" b="1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36002"/>
            <a:ext cx="5738139" cy="105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73" y="553963"/>
            <a:ext cx="3305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从业务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获取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当前</a:t>
            </a:r>
            <a:r>
              <a:rPr kumimoji="1" lang="en-US" altLang="zh-CN" dirty="0" smtClean="0"/>
              <a:t>QPS</a:t>
            </a:r>
          </a:p>
          <a:p>
            <a:pPr lvl="1"/>
            <a:r>
              <a:rPr kumimoji="1" lang="en-US" altLang="zh-CN" dirty="0"/>
              <a:t>HTTP Code</a:t>
            </a:r>
            <a:r>
              <a:rPr kumimoji="1" lang="zh-CN" altLang="en-US" dirty="0" smtClean="0"/>
              <a:t>分布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u</a:t>
            </a:r>
            <a:r>
              <a:rPr kumimoji="1" lang="en-US" altLang="zh-CN" dirty="0" smtClean="0"/>
              <a:t>pstream</a:t>
            </a:r>
            <a:r>
              <a:rPr kumimoji="1" lang="zh-CN" altLang="en-US" dirty="0" smtClean="0"/>
              <a:t>平均</a:t>
            </a:r>
            <a:r>
              <a:rPr kumimoji="1" lang="en-US" altLang="zh-CN" dirty="0" err="1" smtClean="0"/>
              <a:t>rt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upstream </a:t>
            </a:r>
            <a:r>
              <a:rPr kumimoji="1" lang="en-US" altLang="zh-CN" dirty="0" err="1" smtClean="0"/>
              <a:t>rt</a:t>
            </a:r>
            <a:r>
              <a:rPr kumimoji="1" lang="zh-CN" altLang="en-US" dirty="0" smtClean="0"/>
              <a:t>分布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计算</a:t>
            </a:r>
            <a:r>
              <a:rPr kumimoji="1" lang="zh-CN" altLang="en-US" dirty="0" smtClean="0"/>
              <a:t>资源消耗状况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后端</a:t>
            </a:r>
            <a:r>
              <a:rPr kumimoji="1" lang="en-US" altLang="zh-CN" dirty="0" smtClean="0"/>
              <a:t>Jetty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监控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业务“硬”指标</a:t>
            </a:r>
            <a:endParaRPr kumimoji="1" lang="zh-CN" alt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56" y="2211710"/>
            <a:ext cx="5569148" cy="113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69" y="195486"/>
            <a:ext cx="3825435" cy="194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56" y="3429076"/>
            <a:ext cx="3817355" cy="13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238476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“内部”</a:t>
            </a:r>
            <a:r>
              <a:rPr kumimoji="1" lang="zh-CN" altLang="en-US" dirty="0"/>
              <a:t>指标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JVM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Logging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Counter</a:t>
            </a:r>
          </a:p>
          <a:p>
            <a:pPr lvl="1"/>
            <a:r>
              <a:rPr kumimoji="1" lang="zh-CN" altLang="en-US" dirty="0" smtClean="0"/>
              <a:t>业务指标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暴露方式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低侵入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可拔插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Java Agent</a:t>
            </a:r>
            <a:r>
              <a:rPr kumimoji="1" lang="zh-CN" altLang="en-US" dirty="0"/>
              <a:t>运行</a:t>
            </a:r>
            <a:r>
              <a:rPr kumimoji="1" lang="en-US" altLang="zh-CN" dirty="0" smtClean="0"/>
              <a:t>http Prometheus Handler</a:t>
            </a:r>
          </a:p>
          <a:p>
            <a:pPr lvl="2"/>
            <a:r>
              <a:rPr kumimoji="1" lang="en-US" altLang="zh-CN" dirty="0"/>
              <a:t>-</a:t>
            </a:r>
            <a:r>
              <a:rPr kumimoji="1" lang="en-US" altLang="zh-CN" dirty="0" err="1" smtClean="0"/>
              <a:t>javaagent:lib</a:t>
            </a:r>
            <a:r>
              <a:rPr kumimoji="1" lang="en-US" altLang="zh-CN" dirty="0" smtClean="0"/>
              <a:t>/meizu-metric-agent-1.0.1.jar</a:t>
            </a:r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监控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/>
              <a:t>业务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“软”指标</a:t>
            </a:r>
            <a:endParaRPr kumimoji="1" lang="zh-CN" altLang="en-US" b="1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7" y="3291830"/>
            <a:ext cx="8925179" cy="8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9582"/>
            <a:ext cx="6539919" cy="57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31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456384" cy="379608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暴露</a:t>
            </a:r>
            <a:r>
              <a:rPr kumimoji="1" lang="zh-CN" altLang="en-US" dirty="0" smtClean="0"/>
              <a:t>方式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ull</a:t>
            </a:r>
          </a:p>
          <a:p>
            <a:pPr lvl="1"/>
            <a:r>
              <a:rPr kumimoji="1" lang="en-US" altLang="zh-CN" dirty="0" smtClean="0"/>
              <a:t>push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部署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易升级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调度到特定机型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冗余副本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效率优化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查询速度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告警准确度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业务监控面板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监控</a:t>
            </a:r>
            <a:r>
              <a:rPr kumimoji="1" lang="en-US" altLang="zh-CN" b="1" dirty="0" smtClean="0"/>
              <a:t>-Prometheus-</a:t>
            </a:r>
            <a:r>
              <a:rPr kumimoji="1" lang="zh-CN" altLang="en-US" b="1" dirty="0"/>
              <a:t>总结</a:t>
            </a:r>
          </a:p>
        </p:txBody>
      </p:sp>
      <p:pic>
        <p:nvPicPr>
          <p:cNvPr id="5124" name="Picture 4" descr="Image result for prometheus graf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46074"/>
            <a:ext cx="3669216" cy="21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om_as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65779"/>
            <a:ext cx="4602382" cy="172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0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部署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特定机型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快速</a:t>
            </a:r>
            <a:r>
              <a:rPr kumimoji="1" lang="zh-CN" altLang="en-US" dirty="0" smtClean="0"/>
              <a:t>扩容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容器化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线程</a:t>
            </a:r>
            <a:r>
              <a:rPr kumimoji="1" lang="zh-CN" altLang="en-US" dirty="0" smtClean="0"/>
              <a:t>数匹配</a:t>
            </a:r>
            <a:r>
              <a:rPr kumimoji="1" lang="en-US" altLang="zh-CN" dirty="0" smtClean="0"/>
              <a:t>CPU Limit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收集效率</a:t>
            </a: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日志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集群部署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674489"/>
            <a:ext cx="4316730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948329" cy="379608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Logging Sidecar</a:t>
            </a:r>
          </a:p>
          <a:p>
            <a:pPr lvl="1"/>
            <a:r>
              <a:rPr kumimoji="1" lang="en-US" altLang="zh-CN" dirty="0" err="1" smtClean="0"/>
              <a:t>Fluentd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sidecar</a:t>
            </a:r>
          </a:p>
          <a:p>
            <a:pPr lvl="1"/>
            <a:r>
              <a:rPr kumimoji="1" lang="zh-CN" altLang="en-US" dirty="0"/>
              <a:t>业务</a:t>
            </a:r>
            <a:r>
              <a:rPr kumimoji="1" lang="zh-CN" altLang="en-US" dirty="0" smtClean="0"/>
              <a:t>容器和</a:t>
            </a:r>
            <a:r>
              <a:rPr kumimoji="1" lang="en-US" altLang="zh-CN" dirty="0" smtClean="0"/>
              <a:t>agent mount </a:t>
            </a:r>
            <a:r>
              <a:rPr kumimoji="1" lang="en-US" altLang="zh-CN" dirty="0" err="1" smtClean="0"/>
              <a:t>EmptyDir</a:t>
            </a:r>
            <a:r>
              <a:rPr kumimoji="1" lang="en-US" altLang="zh-CN" dirty="0" smtClean="0"/>
              <a:t> Volume</a:t>
            </a:r>
          </a:p>
          <a:p>
            <a:pPr lvl="1"/>
            <a:r>
              <a:rPr kumimoji="1" lang="zh-CN" altLang="en-US" dirty="0" smtClean="0"/>
              <a:t>日志</a:t>
            </a:r>
            <a:r>
              <a:rPr kumimoji="1" lang="zh-CN" altLang="en-US" dirty="0"/>
              <a:t>文件</a:t>
            </a:r>
            <a:r>
              <a:rPr kumimoji="1" lang="zh-CN" altLang="en-US" dirty="0" smtClean="0"/>
              <a:t>滚动，防止占用过多空间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直接</a:t>
            </a:r>
            <a:r>
              <a:rPr kumimoji="1" lang="zh-CN" altLang="en-US" dirty="0" smtClean="0"/>
              <a:t>发送到</a:t>
            </a:r>
            <a:r>
              <a:rPr kumimoji="1" lang="en-US" altLang="zh-CN" dirty="0" err="1" smtClean="0"/>
              <a:t>ElasticSearch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问题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日志滞后，抓包发现是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发送落后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bucket</a:t>
            </a:r>
          </a:p>
          <a:p>
            <a:pPr lvl="1"/>
            <a:r>
              <a:rPr kumimoji="1" lang="zh-CN" altLang="en-US" dirty="0" smtClean="0"/>
              <a:t>记录传输进度的</a:t>
            </a:r>
            <a:r>
              <a:rPr kumimoji="1" lang="en-US" altLang="zh-CN" dirty="0" err="1" smtClean="0"/>
              <a:t>pos</a:t>
            </a:r>
            <a:r>
              <a:rPr kumimoji="1" lang="zh-CN" altLang="en-US" dirty="0" smtClean="0"/>
              <a:t>文件，放在</a:t>
            </a:r>
            <a:r>
              <a:rPr kumimoji="1" lang="en-US" altLang="zh-CN" dirty="0" err="1" smtClean="0"/>
              <a:t>EmptyDir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b="1" dirty="0" err="1" smtClean="0"/>
              <a:t>filebeat</a:t>
            </a:r>
            <a:r>
              <a:rPr kumimoji="1" lang="zh-CN" altLang="en-US" dirty="0" smtClean="0"/>
              <a:t>取代后，效果很好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日志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收集方法</a:t>
            </a:r>
            <a:endParaRPr kumimoji="1" lang="zh-CN" altLang="en-US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89" y="775194"/>
            <a:ext cx="4548615" cy="122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83" y="2068367"/>
            <a:ext cx="3333501" cy="27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54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2866932" y="257281"/>
            <a:ext cx="3410136" cy="857251"/>
          </a:xfrm>
        </p:spPr>
        <p:txBody>
          <a:bodyPr vert="horz" lIns="43205" tIns="21603" rIns="43205" bIns="21603" rtlCol="0" anchor="ctr">
            <a:normAutofit/>
          </a:bodyPr>
          <a:lstStyle/>
          <a:p>
            <a:pPr algn="ctr"/>
            <a:r>
              <a:rPr kumimoji="1" lang="zh-CN" altLang="en-US" sz="2700" b="1" dirty="0"/>
              <a:t>目录</a:t>
            </a:r>
            <a:endParaRPr kumimoji="1" lang="zh-CN" altLang="en-US" b="1" dirty="0"/>
          </a:p>
        </p:txBody>
      </p:sp>
      <p:grpSp>
        <p:nvGrpSpPr>
          <p:cNvPr id="5" name="组 4"/>
          <p:cNvGrpSpPr/>
          <p:nvPr/>
        </p:nvGrpSpPr>
        <p:grpSpPr>
          <a:xfrm>
            <a:off x="3009343" y="1246617"/>
            <a:ext cx="3506873" cy="322366"/>
            <a:chOff x="2704481" y="1660942"/>
            <a:chExt cx="4675831" cy="429821"/>
          </a:xfrm>
          <a:solidFill>
            <a:srgbClr val="2E42BF"/>
          </a:solidFill>
        </p:grpSpPr>
        <p:sp>
          <p:nvSpPr>
            <p:cNvPr id="8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基本</a:t>
              </a:r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介绍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0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2729101" y="4283726"/>
            <a:ext cx="270030" cy="276999"/>
          </a:xfrm>
          <a:prstGeom prst="rightArrow">
            <a:avLst/>
          </a:prstGeom>
          <a:solidFill>
            <a:srgbClr val="405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09"/>
          </a:p>
        </p:txBody>
      </p:sp>
      <p:grpSp>
        <p:nvGrpSpPr>
          <p:cNvPr id="77" name="组 76"/>
          <p:cNvGrpSpPr/>
          <p:nvPr/>
        </p:nvGrpSpPr>
        <p:grpSpPr>
          <a:xfrm>
            <a:off x="3009343" y="1853502"/>
            <a:ext cx="3506873" cy="322366"/>
            <a:chOff x="2704481" y="1660942"/>
            <a:chExt cx="4675831" cy="429821"/>
          </a:xfrm>
          <a:solidFill>
            <a:srgbClr val="405ECF"/>
          </a:solidFill>
        </p:grpSpPr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K8s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集群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3009343" y="2460387"/>
            <a:ext cx="3506873" cy="322366"/>
            <a:chOff x="2704481" y="1660942"/>
            <a:chExt cx="4675831" cy="429821"/>
          </a:xfrm>
          <a:solidFill>
            <a:srgbClr val="4B75E4"/>
          </a:solidFill>
        </p:grpSpPr>
        <p:sp>
          <p:nvSpPr>
            <p:cNvPr id="9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容器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网络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4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3009343" y="3067272"/>
            <a:ext cx="3506873" cy="322366"/>
            <a:chOff x="2704481" y="1660942"/>
            <a:chExt cx="4675831" cy="429821"/>
          </a:xfrm>
          <a:solidFill>
            <a:srgbClr val="5493F0"/>
          </a:solidFill>
        </p:grpSpPr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外部访问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4/7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层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3009343" y="3674157"/>
            <a:ext cx="3506873" cy="322366"/>
            <a:chOff x="2704481" y="1660942"/>
            <a:chExt cx="4675831" cy="429821"/>
          </a:xfrm>
          <a:solidFill>
            <a:srgbClr val="5CA9F9"/>
          </a:solidFill>
        </p:grpSpPr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监控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告警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日志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3009343" y="4281043"/>
            <a:ext cx="3506873" cy="322366"/>
            <a:chOff x="2704481" y="1660942"/>
            <a:chExt cx="4675831" cy="429821"/>
          </a:xfrm>
          <a:solidFill>
            <a:srgbClr val="59C3FF"/>
          </a:solidFill>
        </p:grpSpPr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业务发布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镜像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多机房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1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2664296" cy="3796086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定位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私有云</a:t>
            </a:r>
            <a:r>
              <a:rPr kumimoji="1" lang="zh-CN" altLang="en-US" dirty="0"/>
              <a:t>平</a:t>
            </a:r>
            <a:r>
              <a:rPr kumimoji="1" lang="zh-CN" altLang="en-US" dirty="0" smtClean="0"/>
              <a:t>台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网站</a:t>
            </a:r>
            <a:r>
              <a:rPr kumimoji="1" lang="zh-CN" altLang="en-US" dirty="0" smtClean="0"/>
              <a:t>业务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高级业务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替换传统虚拟化</a:t>
            </a:r>
            <a:endParaRPr kumimoji="1" lang="en-US" altLang="zh-CN" dirty="0" smtClean="0"/>
          </a:p>
          <a:p>
            <a:r>
              <a:rPr kumimoji="1" lang="zh-CN" altLang="en-US" dirty="0"/>
              <a:t>现状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网站业务，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年完成</a:t>
            </a:r>
            <a:r>
              <a:rPr kumimoji="1" lang="en-US" altLang="zh-CN" dirty="0"/>
              <a:t>90%</a:t>
            </a:r>
            <a:r>
              <a:rPr kumimoji="1" lang="zh-CN" altLang="en-US" dirty="0"/>
              <a:t>迁移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</a:t>
            </a:r>
            <a:r>
              <a:rPr kumimoji="1" lang="zh-CN" altLang="en-US" dirty="0"/>
              <a:t>个数据中心</a:t>
            </a:r>
            <a:endParaRPr kumimoji="1" lang="en-US" altLang="zh-CN" dirty="0"/>
          </a:p>
          <a:p>
            <a:pPr marL="171450" lvl="1">
              <a:spcBef>
                <a:spcPts val="750"/>
              </a:spcBef>
            </a:pPr>
            <a:r>
              <a:rPr kumimoji="1" lang="zh-CN" altLang="en-US" dirty="0" smtClean="0"/>
              <a:t>运作方式</a:t>
            </a:r>
            <a:endParaRPr kumimoji="1" lang="en-US" altLang="zh-CN" dirty="0" smtClean="0"/>
          </a:p>
          <a:p>
            <a:pPr lvl="1" algn="just"/>
            <a:r>
              <a:rPr kumimoji="1" lang="zh-CN" altLang="en-US" dirty="0"/>
              <a:t>低成本试错</a:t>
            </a:r>
            <a:r>
              <a:rPr kumimoji="1" lang="zh-CN" altLang="en-US" dirty="0" smtClean="0"/>
              <a:t>，几个人</a:t>
            </a:r>
            <a:r>
              <a:rPr kumimoji="1" lang="zh-CN" altLang="en-US" dirty="0"/>
              <a:t>小团队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紧跟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步伐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</a:t>
            </a:r>
            <a:r>
              <a:rPr kumimoji="1" lang="zh-CN" altLang="en-US" dirty="0" smtClean="0"/>
              <a:t>部和关键创新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保证</a:t>
            </a:r>
            <a:r>
              <a:rPr kumimoji="1" lang="zh-CN" altLang="en-US" dirty="0" smtClean="0"/>
              <a:t>核心稳定，重视非功能性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514350" lvl="2">
              <a:spcBef>
                <a:spcPts val="750"/>
              </a:spcBef>
            </a:pPr>
            <a:endParaRPr kumimoji="1" lang="en-US" altLang="zh-CN" dirty="0" smtClean="0"/>
          </a:p>
          <a:p>
            <a:pPr marL="342900" lvl="2" indent="0">
              <a:spcBef>
                <a:spcPts val="750"/>
              </a:spcBef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基本介绍</a:t>
            </a:r>
            <a:endParaRPr kumimoji="1" lang="zh-CN" altLang="en-US" b="1" dirty="0"/>
          </a:p>
        </p:txBody>
      </p:sp>
      <p:pic>
        <p:nvPicPr>
          <p:cNvPr id="32770" name="Picture 2" descr="platform-over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35" y="1028432"/>
            <a:ext cx="5651669" cy="22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38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744416" cy="37960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K8s Resource 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JSON SCHEMA</a:t>
            </a:r>
            <a:r>
              <a:rPr lang="zh-CN" altLang="en-US" dirty="0"/>
              <a:t>生成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界面输入生成</a:t>
            </a:r>
            <a:r>
              <a:rPr lang="en-US" altLang="zh-CN" dirty="0" smtClean="0"/>
              <a:t>JSON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err="1" smtClean="0"/>
              <a:t>JSON+Template</a:t>
            </a:r>
            <a:r>
              <a:rPr lang="en-US" altLang="zh-CN" dirty="0" smtClean="0"/>
              <a:t>= Resource 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</a:t>
            </a:r>
            <a:r>
              <a:rPr lang="zh-CN" altLang="en-US" dirty="0" smtClean="0"/>
              <a:t>行动作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err="1" smtClean="0"/>
              <a:t>Ansible</a:t>
            </a:r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kubectl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获</a:t>
            </a:r>
            <a:r>
              <a:rPr lang="zh-CN" altLang="en-US" dirty="0" smtClean="0"/>
              <a:t>取结果输出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业务部署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实现</a:t>
            </a:r>
            <a:endParaRPr kumimoji="1" lang="zh-CN" altLang="en-US" b="1" dirty="0"/>
          </a:p>
        </p:txBody>
      </p:sp>
      <p:pic>
        <p:nvPicPr>
          <p:cNvPr id="25602" name="Picture 2" descr="json_schema_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09" y="356896"/>
            <a:ext cx="3763631" cy="10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239"/>
            <a:ext cx="4054219" cy="331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0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2808312" cy="37960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Schema</a:t>
            </a:r>
            <a:endParaRPr lang="en-US" altLang="zh-CN" dirty="0"/>
          </a:p>
          <a:p>
            <a:pPr lvl="1"/>
            <a:r>
              <a:rPr lang="zh-CN" altLang="en-US" dirty="0" smtClean="0"/>
              <a:t>分组描述所有参数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文字说明</a:t>
            </a:r>
            <a:endParaRPr lang="en-US" altLang="zh-CN" dirty="0" smtClean="0"/>
          </a:p>
          <a:p>
            <a:pPr lvl="1"/>
            <a:r>
              <a:rPr lang="zh-CN" altLang="en-US" dirty="0"/>
              <a:t>默认值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业务部署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实现</a:t>
            </a:r>
            <a:endParaRPr kumimoji="1" lang="zh-CN" altLang="en-US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5486"/>
            <a:ext cx="2521632" cy="468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94" y="381156"/>
            <a:ext cx="3028110" cy="449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346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59" y="935904"/>
            <a:ext cx="4131515" cy="379608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生成资源描述文件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模板库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角色库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Resource </a:t>
            </a:r>
            <a:r>
              <a:rPr lang="en-US" altLang="zh-CN" dirty="0" err="1" smtClean="0"/>
              <a:t>template+json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直接调用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，比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功能</a:t>
            </a:r>
            <a:r>
              <a:rPr lang="zh-CN" altLang="en-US" dirty="0"/>
              <a:t>强大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Ansible</a:t>
            </a:r>
            <a:r>
              <a:rPr lang="en-US" altLang="zh-CN" dirty="0" smtClean="0"/>
              <a:t> roles</a:t>
            </a:r>
          </a:p>
          <a:p>
            <a:pPr lvl="1"/>
            <a:r>
              <a:rPr lang="en-US" altLang="zh-CN" dirty="0" err="1" smtClean="0"/>
              <a:t>Namespace,Deployment,Service,Ingress,Configmap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HPA</a:t>
            </a:r>
          </a:p>
          <a:p>
            <a:r>
              <a:rPr lang="zh-CN" altLang="en-US" dirty="0" smtClean="0"/>
              <a:t>创建其它资源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Kibana</a:t>
            </a:r>
            <a:r>
              <a:rPr lang="en-US" altLang="zh-CN" dirty="0" smtClean="0"/>
              <a:t> Search</a:t>
            </a:r>
            <a:r>
              <a:rPr lang="zh-CN" altLang="en-US" dirty="0" smtClean="0"/>
              <a:t>，</a:t>
            </a:r>
            <a:r>
              <a:rPr lang="en-US" altLang="zh-CN" dirty="0"/>
              <a:t>Dashboard</a:t>
            </a:r>
          </a:p>
          <a:p>
            <a:pPr lvl="1"/>
            <a:r>
              <a:rPr lang="en-US" altLang="zh-CN" dirty="0" err="1" smtClean="0"/>
              <a:t>Grafana</a:t>
            </a:r>
            <a:r>
              <a:rPr lang="zh-CN" altLang="en-US" dirty="0" smtClean="0"/>
              <a:t>面板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脚本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业务部署</a:t>
            </a:r>
            <a:r>
              <a:rPr kumimoji="1" lang="en-US" altLang="zh-CN" b="1" dirty="0" smtClean="0"/>
              <a:t>-</a:t>
            </a:r>
            <a:r>
              <a:rPr kumimoji="1" lang="en-US" altLang="zh-CN" b="1" dirty="0" err="1" smtClean="0"/>
              <a:t>Ansible</a:t>
            </a:r>
            <a:endParaRPr kumimoji="1" lang="zh-CN" altLang="en-US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3" y="396313"/>
            <a:ext cx="1072776" cy="303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9502"/>
            <a:ext cx="2253340" cy="330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63838"/>
            <a:ext cx="2522121" cy="122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88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9582"/>
            <a:ext cx="5112568" cy="3672408"/>
          </a:xfrm>
        </p:spPr>
        <p:txBody>
          <a:bodyPr>
            <a:normAutofit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便使用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查看部署进度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schema</a:t>
            </a:r>
            <a:r>
              <a:rPr lang="zh-CN" altLang="en-US" dirty="0" smtClean="0"/>
              <a:t>的模板，保存常用配置，输入更少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修改历史发</a:t>
            </a:r>
            <a:r>
              <a:rPr lang="zh-CN" altLang="en-US" dirty="0" smtClean="0"/>
              <a:t>布</a:t>
            </a:r>
            <a:endParaRPr lang="en-US" altLang="zh-CN" dirty="0" smtClean="0"/>
          </a:p>
          <a:p>
            <a:r>
              <a:rPr lang="zh-CN" altLang="en-US" dirty="0"/>
              <a:t>安全感</a:t>
            </a:r>
            <a:endParaRPr lang="en-US" altLang="zh-CN" dirty="0"/>
          </a:p>
          <a:p>
            <a:pPr lvl="1"/>
            <a:r>
              <a:rPr lang="zh-CN" altLang="en-US" dirty="0"/>
              <a:t>提供熟悉的</a:t>
            </a:r>
            <a:r>
              <a:rPr lang="en-US" altLang="zh-CN" dirty="0"/>
              <a:t>console</a:t>
            </a:r>
            <a:r>
              <a:rPr lang="zh-CN" altLang="en-US" dirty="0"/>
              <a:t>界</a:t>
            </a:r>
            <a:r>
              <a:rPr lang="zh-CN" altLang="en-US" dirty="0" smtClean="0"/>
              <a:t>面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业务部署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易用</a:t>
            </a:r>
            <a:endParaRPr kumimoji="1" lang="zh-CN" altLang="en-US" b="1" dirty="0"/>
          </a:p>
        </p:txBody>
      </p:sp>
      <p:pic>
        <p:nvPicPr>
          <p:cNvPr id="28674" name="Picture 2" descr="gslb_deploy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1058"/>
            <a:ext cx="3338455" cy="265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71323"/>
            <a:ext cx="3030455" cy="231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8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每套</a:t>
            </a:r>
            <a:r>
              <a:rPr kumimoji="1" lang="zh-CN" altLang="en-US" dirty="0" smtClean="0"/>
              <a:t>集群自签证书不同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</a:t>
            </a:r>
            <a:r>
              <a:rPr kumimoji="1" lang="zh-CN" altLang="en-US" dirty="0"/>
              <a:t>每套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</a:t>
            </a:r>
            <a:r>
              <a:rPr kumimoji="1" lang="zh-CN" altLang="en-US" dirty="0" smtClean="0"/>
              <a:t>进行分组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访问方式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管理界面，通过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访问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 web console,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/>
              <a:t>反向</a:t>
            </a:r>
            <a:r>
              <a:rPr kumimoji="1" lang="zh-CN" altLang="en-US" dirty="0" smtClean="0"/>
              <a:t>代理</a:t>
            </a:r>
            <a:r>
              <a:rPr kumimoji="1" lang="en-US" altLang="zh-CN" dirty="0" err="1" smtClean="0"/>
              <a:t>websocket</a:t>
            </a:r>
            <a:r>
              <a:rPr kumimoji="1" lang="zh-CN" altLang="en-US" dirty="0" smtClean="0"/>
              <a:t>访问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模板系统，</a:t>
            </a:r>
            <a:r>
              <a:rPr kumimoji="1" lang="en-US" altLang="zh-CN" dirty="0" err="1" smtClean="0"/>
              <a:t>ansible</a:t>
            </a:r>
            <a:r>
              <a:rPr kumimoji="1" lang="zh-CN" altLang="en-US" dirty="0" smtClean="0"/>
              <a:t>通过指定不同的</a:t>
            </a:r>
            <a:r>
              <a:rPr kumimoji="1" lang="en-US" altLang="zh-CN" dirty="0" smtClean="0"/>
              <a:t>k8s context</a:t>
            </a:r>
            <a:r>
              <a:rPr kumimoji="1" lang="zh-CN" altLang="en-US" dirty="0" smtClean="0"/>
              <a:t>访问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业务部署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多集群</a:t>
            </a:r>
            <a:r>
              <a:rPr kumimoji="1" lang="zh-CN" altLang="en-US" b="1" dirty="0"/>
              <a:t>管理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6507"/>
            <a:ext cx="21240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89648"/>
            <a:ext cx="2986465" cy="3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43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600400" cy="379608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选择</a:t>
            </a:r>
            <a:r>
              <a:rPr kumimoji="1" lang="en-US" altLang="zh-CN" dirty="0" smtClean="0"/>
              <a:t>Alpine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小且够用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加入</a:t>
            </a:r>
            <a:r>
              <a:rPr kumimoji="1" lang="en-US" altLang="zh-CN" dirty="0" err="1" smtClean="0"/>
              <a:t>glibc</a:t>
            </a:r>
            <a:r>
              <a:rPr kumimoji="1" lang="zh-CN" altLang="en-US" dirty="0" smtClean="0"/>
              <a:t>支持，保证兼容性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</a:t>
            </a:r>
            <a:r>
              <a:rPr kumimoji="1" lang="zh-CN" altLang="en-US" dirty="0" smtClean="0"/>
              <a:t>本地私有仓库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业务需求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需要多个进程配合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允许进程一次性执行，结束后检查</a:t>
            </a:r>
            <a:r>
              <a:rPr kumimoji="1" lang="zh-CN" altLang="en-US" dirty="0"/>
              <a:t>返回</a:t>
            </a:r>
            <a:r>
              <a:rPr kumimoji="1" lang="zh-CN" altLang="en-US" dirty="0" smtClean="0"/>
              <a:t>值，并执行动作，如退出重试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选择</a:t>
            </a:r>
            <a:r>
              <a:rPr kumimoji="1" lang="en-US" altLang="zh-CN" dirty="0" smtClean="0"/>
              <a:t>s6</a:t>
            </a:r>
            <a:r>
              <a:rPr kumimoji="1" lang="zh-CN" altLang="en-US" dirty="0" smtClean="0"/>
              <a:t>作为进程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服务管理器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管理多</a:t>
            </a:r>
            <a:r>
              <a:rPr kumimoji="1" lang="en-US" altLang="zh-CN" dirty="0" err="1" smtClean="0"/>
              <a:t>service,run</a:t>
            </a:r>
            <a:r>
              <a:rPr kumimoji="1" lang="en-US" altLang="zh-CN" smtClean="0"/>
              <a:t>/finish hook</a:t>
            </a:r>
            <a:r>
              <a:rPr kumimoji="1" lang="zh-CN" altLang="en-US" smtClean="0"/>
              <a:t>提</a:t>
            </a:r>
            <a:r>
              <a:rPr kumimoji="1" lang="zh-CN" altLang="en-US" dirty="0" smtClean="0"/>
              <a:t>供足够的灵活性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脚本，启动时执行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f</a:t>
            </a:r>
            <a:r>
              <a:rPr kumimoji="1" lang="en-US" altLang="zh-CN" dirty="0" smtClean="0"/>
              <a:t>inish</a:t>
            </a:r>
            <a:r>
              <a:rPr kumimoji="1" lang="zh-CN" altLang="en-US" dirty="0" smtClean="0"/>
              <a:t>脚本，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退出后执行，根据返回值选择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add_to_group</a:t>
            </a:r>
            <a:r>
              <a:rPr kumimoji="1" lang="zh-CN" altLang="en-US" dirty="0" smtClean="0"/>
              <a:t>脚本返回值，重新“执行”或是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终止</a:t>
            </a:r>
            <a:r>
              <a:rPr kumimoji="1" lang="en-US" altLang="zh-CN" dirty="0" smtClean="0"/>
              <a:t>”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镜像</a:t>
            </a:r>
            <a:r>
              <a:rPr kumimoji="1" lang="en-US" altLang="zh-CN" b="1" dirty="0" smtClean="0"/>
              <a:t>-alpine</a:t>
            </a:r>
            <a:r>
              <a:rPr kumimoji="1" lang="zh-CN" altLang="en-US" b="1" dirty="0" smtClean="0"/>
              <a:t> </a:t>
            </a:r>
            <a:endParaRPr kumimoji="1" lang="zh-CN" altLang="en-US" b="1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0" y="3723878"/>
            <a:ext cx="3764200" cy="99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7" y="3042998"/>
            <a:ext cx="3108614" cy="53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67494"/>
            <a:ext cx="2457456" cy="59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921" y="1131590"/>
            <a:ext cx="61245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796" y="1707654"/>
            <a:ext cx="4838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53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镜像缓存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镜像拉取加速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机房本地缓存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简单，小成本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方案</a:t>
            </a:r>
            <a:endParaRPr lang="en-US" altLang="zh-CN" b="1" dirty="0" smtClean="0"/>
          </a:p>
          <a:p>
            <a:pPr lvl="1"/>
            <a:r>
              <a:rPr kumimoji="1" lang="zh-CN" altLang="en-US" dirty="0"/>
              <a:t>基于</a:t>
            </a:r>
            <a:r>
              <a:rPr kumimoji="1" lang="en-US" altLang="zh-CN" dirty="0" smtClean="0"/>
              <a:t>squid</a:t>
            </a:r>
          </a:p>
          <a:p>
            <a:pPr lvl="1"/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化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自动运维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镜像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多机房缓存</a:t>
            </a:r>
            <a:endParaRPr kumimoji="1" lang="zh-CN" altLang="en-US" b="1" dirty="0"/>
          </a:p>
        </p:txBody>
      </p:sp>
      <p:sp>
        <p:nvSpPr>
          <p:cNvPr id="4" name="AutoShape 2" descr="Image result for squid prox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Image result for squid pro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70" y="705711"/>
            <a:ext cx="4250826" cy="330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alpine linu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Image result for alpine linu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2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672408" cy="379608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用户接受度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简单，易扩展</a:t>
            </a:r>
            <a:endParaRPr lang="en-US" altLang="zh-CN" dirty="0" smtClean="0"/>
          </a:p>
          <a:p>
            <a:pPr lvl="1"/>
            <a:r>
              <a:rPr lang="zh-CN" altLang="en-US" dirty="0"/>
              <a:t>问</a:t>
            </a:r>
            <a:r>
              <a:rPr lang="zh-CN" altLang="en-US" dirty="0" smtClean="0"/>
              <a:t>题易排查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多集群管理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</a:t>
            </a:r>
            <a:r>
              <a:rPr lang="zh-CN" altLang="en-US" dirty="0"/>
              <a:t>，</a:t>
            </a:r>
            <a:r>
              <a:rPr lang="zh-CN" altLang="en-US" dirty="0" smtClean="0"/>
              <a:t>够用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k8s context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镜像</a:t>
            </a:r>
            <a:endParaRPr lang="en-US" altLang="zh-CN" dirty="0"/>
          </a:p>
          <a:p>
            <a:pPr lvl="1"/>
            <a:r>
              <a:rPr lang="zh-CN" altLang="en-US" dirty="0" smtClean="0"/>
              <a:t>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快</a:t>
            </a:r>
            <a:r>
              <a:rPr lang="en-US" altLang="zh-CN" dirty="0" smtClean="0"/>
              <a:t>,</a:t>
            </a:r>
            <a:r>
              <a:rPr lang="zh-CN" altLang="en-US" dirty="0"/>
              <a:t>够用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业务部署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46" y="935904"/>
            <a:ext cx="41529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6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946857" y="1314502"/>
            <a:ext cx="5250287" cy="2514496"/>
            <a:chOff x="2051720" y="1311610"/>
            <a:chExt cx="5250287" cy="251449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1361717"/>
              <a:ext cx="2464389" cy="2464389"/>
            </a:xfrm>
            <a:prstGeom prst="rect">
              <a:avLst/>
            </a:prstGeom>
          </p:spPr>
        </p:pic>
        <p:grpSp>
          <p:nvGrpSpPr>
            <p:cNvPr id="5" name="组 4"/>
            <p:cNvGrpSpPr/>
            <p:nvPr/>
          </p:nvGrpSpPr>
          <p:grpSpPr>
            <a:xfrm>
              <a:off x="4384225" y="1311610"/>
              <a:ext cx="2917782" cy="2479326"/>
              <a:chOff x="3657848" y="1275606"/>
              <a:chExt cx="2917782" cy="2479326"/>
            </a:xfrm>
          </p:grpSpPr>
          <p:sp>
            <p:nvSpPr>
              <p:cNvPr id="26" name="文本框 25"/>
              <p:cNvSpPr txBox="1"/>
              <p:nvPr/>
            </p:nvSpPr>
            <p:spPr bwMode="auto">
              <a:xfrm>
                <a:off x="3657848" y="1275606"/>
                <a:ext cx="2917782" cy="1200327"/>
              </a:xfrm>
              <a:prstGeom prst="rect">
                <a:avLst/>
              </a:prstGeom>
              <a:noFill/>
              <a:effectLst/>
            </p:spPr>
            <p:txBody>
              <a:bodyPr wrap="none" lIns="91438" tIns="45719" rIns="91438" bIns="45719">
                <a:spAutoFit/>
              </a:bodyPr>
              <a:lstStyle/>
              <a:p>
                <a:pPr>
                  <a:defRPr/>
                </a:pPr>
                <a:r>
                  <a:rPr lang="en-US" altLang="zh-CN" sz="7200" dirty="0">
                    <a:ln w="38100">
                      <a:noFill/>
                    </a:ln>
                    <a:solidFill>
                      <a:srgbClr val="1C85D8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Thanks</a:t>
                </a:r>
                <a:endParaRPr lang="zh-CN" altLang="en-US" sz="7200" dirty="0">
                  <a:ln w="38100">
                    <a:noFill/>
                  </a:ln>
                  <a:solidFill>
                    <a:srgbClr val="1C85D8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766909" y="292393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 b="1" dirty="0">
                    <a:solidFill>
                      <a:srgbClr val="0C69B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Microsoft YaHei Light" charset="-122"/>
                  </a:rPr>
                  <a:t>高效运维社区</a:t>
                </a:r>
                <a:endParaRPr kumimoji="1" lang="en-US" altLang="zh-CN" sz="1600" b="1" dirty="0">
                  <a:solidFill>
                    <a:srgbClr val="0C69B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 Light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b="1" dirty="0">
                    <a:solidFill>
                      <a:srgbClr val="0C69B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Microsoft YaHei Light" charset="-122"/>
                  </a:rPr>
                  <a:t>开放运维联盟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451858" y="3138065"/>
                <a:ext cx="1082348" cy="3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 dirty="0">
                    <a:solidFill>
                      <a:srgbClr val="0C69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Microsoft YaHei Light" charset="-122"/>
                  </a:rPr>
                  <a:t>荣誉出品</a:t>
                </a:r>
                <a:endParaRPr lang="zh-CN" altLang="en-US" b="1" dirty="0">
                  <a:solidFill>
                    <a:srgbClr val="0C6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71550"/>
            <a:ext cx="9144000" cy="3312368"/>
          </a:xfrm>
          <a:prstGeom prst="rect">
            <a:avLst/>
          </a:prstGeom>
          <a:solidFill>
            <a:srgbClr val="1981D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7" y="1132163"/>
            <a:ext cx="2754480" cy="2738830"/>
          </a:xfrm>
          <a:prstGeom prst="rect">
            <a:avLst/>
          </a:prstGeom>
        </p:spPr>
      </p:pic>
      <p:sp>
        <p:nvSpPr>
          <p:cNvPr id="6" name="箭头: 虚尾 5"/>
          <p:cNvSpPr/>
          <p:nvPr/>
        </p:nvSpPr>
        <p:spPr>
          <a:xfrm>
            <a:off x="3419872" y="1347614"/>
            <a:ext cx="2952328" cy="216024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51920" y="1851670"/>
            <a:ext cx="180049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想第一时间看到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高效运维社区公众号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的好文章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吗？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60" y="988945"/>
            <a:ext cx="1849437" cy="287757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46227" y="3634315"/>
            <a:ext cx="3647152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请打开高效运维社区公众号，点击右上角小人，如右侧所示设置就好</a:t>
            </a:r>
          </a:p>
        </p:txBody>
      </p:sp>
    </p:spTree>
    <p:extLst>
      <p:ext uri="{BB962C8B-B14F-4D97-AF65-F5344CB8AC3E}">
        <p14:creationId xmlns:p14="http://schemas.microsoft.com/office/powerpoint/2010/main" val="2528899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2866932" y="257281"/>
            <a:ext cx="3410136" cy="857251"/>
          </a:xfrm>
        </p:spPr>
        <p:txBody>
          <a:bodyPr vert="horz" lIns="43205" tIns="21603" rIns="43205" bIns="21603" rtlCol="0" anchor="ctr">
            <a:normAutofit/>
          </a:bodyPr>
          <a:lstStyle/>
          <a:p>
            <a:pPr algn="ctr"/>
            <a:r>
              <a:rPr kumimoji="1" lang="zh-CN" altLang="en-US" sz="2700" b="1" dirty="0"/>
              <a:t>目录</a:t>
            </a:r>
            <a:endParaRPr kumimoji="1" lang="zh-CN" altLang="en-US" b="1" dirty="0"/>
          </a:p>
        </p:txBody>
      </p:sp>
      <p:grpSp>
        <p:nvGrpSpPr>
          <p:cNvPr id="5" name="组 4"/>
          <p:cNvGrpSpPr/>
          <p:nvPr/>
        </p:nvGrpSpPr>
        <p:grpSpPr>
          <a:xfrm>
            <a:off x="3009343" y="1246617"/>
            <a:ext cx="3506873" cy="322366"/>
            <a:chOff x="2704481" y="1660942"/>
            <a:chExt cx="4675831" cy="429821"/>
          </a:xfrm>
          <a:solidFill>
            <a:srgbClr val="2E42BF"/>
          </a:solidFill>
        </p:grpSpPr>
        <p:sp>
          <p:nvSpPr>
            <p:cNvPr id="8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基本介绍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0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2690027" y="1875811"/>
            <a:ext cx="270030" cy="276999"/>
          </a:xfrm>
          <a:prstGeom prst="rightArrow">
            <a:avLst/>
          </a:prstGeom>
          <a:solidFill>
            <a:srgbClr val="405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09"/>
          </a:p>
        </p:txBody>
      </p:sp>
      <p:grpSp>
        <p:nvGrpSpPr>
          <p:cNvPr id="77" name="组 76"/>
          <p:cNvGrpSpPr/>
          <p:nvPr/>
        </p:nvGrpSpPr>
        <p:grpSpPr>
          <a:xfrm>
            <a:off x="3009343" y="1853502"/>
            <a:ext cx="3506873" cy="322366"/>
            <a:chOff x="2704481" y="1660942"/>
            <a:chExt cx="4675831" cy="429821"/>
          </a:xfrm>
          <a:solidFill>
            <a:srgbClr val="405ECF"/>
          </a:solidFill>
        </p:grpSpPr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K8s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集群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3009343" y="2460387"/>
            <a:ext cx="3506873" cy="322366"/>
            <a:chOff x="2704481" y="1660942"/>
            <a:chExt cx="4675831" cy="429821"/>
          </a:xfrm>
          <a:solidFill>
            <a:srgbClr val="4B75E4"/>
          </a:solidFill>
        </p:grpSpPr>
        <p:sp>
          <p:nvSpPr>
            <p:cNvPr id="93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容器网络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4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3009343" y="3067272"/>
            <a:ext cx="3506873" cy="322366"/>
            <a:chOff x="2704481" y="1660942"/>
            <a:chExt cx="4675831" cy="429821"/>
          </a:xfrm>
          <a:solidFill>
            <a:srgbClr val="5493F0"/>
          </a:solidFill>
        </p:grpSpPr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外部访问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4/7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层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3009343" y="3674157"/>
            <a:ext cx="3506873" cy="322366"/>
            <a:chOff x="2704481" y="1660942"/>
            <a:chExt cx="4675831" cy="429821"/>
          </a:xfrm>
          <a:solidFill>
            <a:srgbClr val="5CA9F9"/>
          </a:solidFill>
        </p:grpSpPr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监控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告警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日志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3009343" y="4281043"/>
            <a:ext cx="3506873" cy="322366"/>
            <a:chOff x="2704481" y="1660942"/>
            <a:chExt cx="4675831" cy="429821"/>
          </a:xfrm>
          <a:solidFill>
            <a:srgbClr val="59C3FF"/>
          </a:solidFill>
        </p:grpSpPr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3229248" y="1660942"/>
              <a:ext cx="4151064" cy="426244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业务发布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镜像</a:t>
              </a:r>
              <a:r>
                <a:rPr lang="en-US" altLang="zh-CN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/</a:t>
              </a:r>
              <a:r>
                <a:rPr lang="zh-CN" altLang="en-US" sz="13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多机房</a:t>
              </a:r>
              <a:endPara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704481" y="1664519"/>
              <a:ext cx="457200" cy="426244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79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快速部署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升级，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run</a:t>
            </a:r>
            <a:r>
              <a:rPr kumimoji="1" lang="zh-CN" altLang="en-US" dirty="0" smtClean="0"/>
              <a:t>一键安装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Hyperkube</a:t>
            </a:r>
            <a:r>
              <a:rPr kumimoji="1" lang="en-US" altLang="zh-CN" dirty="0" smtClean="0"/>
              <a:t> Image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</a:t>
            </a:r>
            <a:r>
              <a:rPr kumimoji="1" lang="en-US" altLang="zh-CN" dirty="0" err="1" smtClean="0"/>
              <a:t>yperkube</a:t>
            </a:r>
            <a:r>
              <a:rPr kumimoji="1" lang="zh-CN" altLang="en-US" dirty="0" smtClean="0"/>
              <a:t>二进制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升级脚本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ubelet</a:t>
            </a:r>
            <a:r>
              <a:rPr kumimoji="1" lang="en-US" altLang="zh-CN" dirty="0" smtClean="0"/>
              <a:t> service</a:t>
            </a:r>
          </a:p>
          <a:p>
            <a:pPr lvl="1"/>
            <a:r>
              <a:rPr kumimoji="1" lang="en-US" altLang="zh-CN" dirty="0" smtClean="0"/>
              <a:t>static pod </a:t>
            </a:r>
            <a:r>
              <a:rPr kumimoji="1" lang="en-US" altLang="zh-CN" dirty="0" err="1" smtClean="0"/>
              <a:t>yaml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自签证书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升级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apiserver</a:t>
            </a:r>
            <a:r>
              <a:rPr kumimoji="1" lang="en-US" altLang="zh-CN" dirty="0" smtClean="0"/>
              <a:t>/scheduler/manager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Minion</a:t>
            </a:r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升级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kubelet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kube</a:t>
            </a:r>
            <a:r>
              <a:rPr kumimoji="1" lang="en-US" altLang="zh-CN" dirty="0" smtClean="0"/>
              <a:t>-proxy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K8s</a:t>
            </a:r>
            <a:r>
              <a:rPr kumimoji="1" lang="zh-CN" altLang="en-US" b="1" dirty="0" smtClean="0"/>
              <a:t>集群</a:t>
            </a:r>
            <a:r>
              <a:rPr kumimoji="1" lang="en-US" altLang="zh-CN" b="1" dirty="0" smtClean="0"/>
              <a:t>–</a:t>
            </a:r>
            <a:r>
              <a:rPr kumimoji="1" lang="zh-CN" altLang="en-US" b="1" dirty="0" smtClean="0"/>
              <a:t>单一镜像</a:t>
            </a:r>
            <a:endParaRPr kumimoji="1"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5486"/>
            <a:ext cx="234496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23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Static Pod</a:t>
            </a:r>
            <a:r>
              <a:rPr kumimoji="1" lang="zh-CN" altLang="en-US" dirty="0" smtClean="0"/>
              <a:t>保证自动加载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API Server</a:t>
            </a:r>
          </a:p>
          <a:p>
            <a:pPr lvl="1"/>
            <a:r>
              <a:rPr kumimoji="1" lang="en-US" altLang="zh-CN" dirty="0" smtClean="0"/>
              <a:t>Controller</a:t>
            </a:r>
          </a:p>
          <a:p>
            <a:pPr lvl="1"/>
            <a:r>
              <a:rPr kumimoji="1" lang="en-US" altLang="zh-CN" dirty="0" smtClean="0"/>
              <a:t>Scheduler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自动修复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Liveness</a:t>
            </a:r>
            <a:r>
              <a:rPr kumimoji="1" lang="en-US" altLang="zh-CN" dirty="0" smtClean="0"/>
              <a:t> probe</a:t>
            </a:r>
          </a:p>
          <a:p>
            <a:pPr lvl="1"/>
            <a:r>
              <a:rPr kumimoji="1" lang="zh-CN" altLang="en-US" dirty="0" smtClean="0"/>
              <a:t>自动重启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自动升级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指定新的</a:t>
            </a:r>
            <a:r>
              <a:rPr kumimoji="1" lang="en-US" altLang="zh-CN" dirty="0" err="1" smtClean="0"/>
              <a:t>hyperkube</a:t>
            </a:r>
            <a:r>
              <a:rPr kumimoji="1" lang="en-US" altLang="zh-CN" dirty="0" smtClean="0"/>
              <a:t> version</a:t>
            </a: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 smtClean="0"/>
              <a:t>集群</a:t>
            </a:r>
            <a:r>
              <a:rPr kumimoji="1" lang="en-US" altLang="zh-CN" b="1" dirty="0" smtClean="0"/>
              <a:t>-Master</a:t>
            </a:r>
            <a:r>
              <a:rPr kumimoji="1" lang="zh-CN" altLang="en-US" b="1" dirty="0" smtClean="0"/>
              <a:t>核心组件</a:t>
            </a:r>
            <a:endParaRPr kumimoji="1"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42678"/>
            <a:ext cx="5372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32" y="2550790"/>
            <a:ext cx="539664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2046734"/>
            <a:ext cx="5372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4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4159374" cy="3796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API Server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LB or DNS</a:t>
            </a:r>
          </a:p>
          <a:p>
            <a:pPr lvl="1"/>
            <a:r>
              <a:rPr kumimoji="1" lang="en-US" altLang="zh-CN" dirty="0" smtClean="0"/>
              <a:t>LB</a:t>
            </a:r>
            <a:r>
              <a:rPr kumimoji="1" lang="zh-CN" altLang="en-US" dirty="0" smtClean="0"/>
              <a:t>多活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DNS</a:t>
            </a:r>
            <a:r>
              <a:rPr kumimoji="1" lang="zh-CN" altLang="en-US" dirty="0"/>
              <a:t>单活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Scheduler</a:t>
            </a:r>
          </a:p>
          <a:p>
            <a:pPr lvl="1"/>
            <a:r>
              <a:rPr kumimoji="1" lang="en-US" altLang="zh-CN" dirty="0" smtClean="0"/>
              <a:t>Leader Election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Controller</a:t>
            </a:r>
          </a:p>
          <a:p>
            <a:pPr lvl="1"/>
            <a:r>
              <a:rPr kumimoji="1" lang="en-US" altLang="zh-CN" dirty="0" smtClean="0"/>
              <a:t>Leader Election</a:t>
            </a:r>
          </a:p>
          <a:p>
            <a:pPr marL="342900" lvl="1" indent="0">
              <a:buNone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 smtClean="0"/>
              <a:t>-Master</a:t>
            </a:r>
            <a:r>
              <a:rPr kumimoji="1" lang="zh-CN" altLang="en-US" b="1" dirty="0" smtClean="0"/>
              <a:t>高可用</a:t>
            </a:r>
            <a:r>
              <a:rPr kumimoji="1" lang="zh-CN" altLang="en-US" b="1" dirty="0"/>
              <a:t>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3939902"/>
            <a:ext cx="1944216" cy="36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68936"/>
            <a:ext cx="5741918" cy="390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09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35904"/>
            <a:ext cx="3312368" cy="365207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核</a:t>
            </a:r>
            <a:r>
              <a:rPr kumimoji="1" lang="zh-CN" altLang="en-US" dirty="0"/>
              <a:t>心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运行状况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重启告警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Leader Election</a:t>
            </a:r>
            <a:r>
              <a:rPr kumimoji="1" lang="zh-CN" altLang="en-US" dirty="0" smtClean="0"/>
              <a:t>导致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重启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频繁的</a:t>
            </a:r>
            <a:r>
              <a:rPr kumimoji="1" lang="en-US" altLang="zh-CN" dirty="0" smtClean="0"/>
              <a:t>Leader Election</a:t>
            </a:r>
          </a:p>
          <a:p>
            <a:pPr lvl="1"/>
            <a:r>
              <a:rPr kumimoji="1" lang="zh-CN" altLang="en-US" dirty="0" smtClean="0"/>
              <a:t>时钟同步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API Server</a:t>
            </a:r>
            <a:r>
              <a:rPr kumimoji="1" lang="zh-CN" altLang="en-US" dirty="0" smtClean="0"/>
              <a:t>通信不稳定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zh-CN" altLang="en-US" dirty="0" smtClean="0"/>
              <a:t>重点关注</a:t>
            </a:r>
            <a:r>
              <a:rPr kumimoji="1" lang="en-US" altLang="zh-CN" dirty="0" smtClean="0"/>
              <a:t>Controller Manager</a:t>
            </a:r>
            <a:r>
              <a:rPr kumimoji="1" lang="zh-CN" altLang="en-US" dirty="0" smtClean="0"/>
              <a:t>的重启，及时介入检查有</a:t>
            </a:r>
            <a:r>
              <a:rPr kumimoji="1" lang="zh-CN" altLang="en-US" dirty="0"/>
              <a:t>无异常状态</a:t>
            </a:r>
            <a:endParaRPr kumimoji="1" lang="en-US" altLang="zh-CN" dirty="0" smtClean="0"/>
          </a:p>
          <a:p>
            <a:pPr marL="628650" lvl="2" indent="-285750">
              <a:spcBef>
                <a:spcPts val="750"/>
              </a:spcBef>
            </a:pPr>
            <a:endParaRPr kumimoji="1" lang="en-US" altLang="zh-CN" dirty="0" smtClean="0"/>
          </a:p>
          <a:p>
            <a:pPr marL="628650" lvl="2" indent="-285750">
              <a:spcBef>
                <a:spcPts val="750"/>
              </a:spcBef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集群</a:t>
            </a:r>
            <a:r>
              <a:rPr kumimoji="1" lang="en-US" altLang="zh-CN" b="1" dirty="0" smtClean="0"/>
              <a:t>-Master</a:t>
            </a:r>
            <a:r>
              <a:rPr kumimoji="1" lang="zh-CN" altLang="en-US" b="1" dirty="0" smtClean="0"/>
              <a:t>异常处理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55726"/>
            <a:ext cx="5377295" cy="7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84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30415</TotalTime>
  <Words>2516</Words>
  <Application>Microsoft Office PowerPoint</Application>
  <PresentationFormat>全屏显示(16:9)</PresentationFormat>
  <Paragraphs>482</Paragraphs>
  <Slides>49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DengXian</vt:lpstr>
      <vt:lpstr>Microsoft YaHei Light</vt:lpstr>
      <vt:lpstr>宋体</vt:lpstr>
      <vt:lpstr>Microsoft YaHei</vt:lpstr>
      <vt:lpstr>Microsoft YaHei</vt:lpstr>
      <vt:lpstr>微软雅黑 Light</vt:lpstr>
      <vt:lpstr>Arial</vt:lpstr>
      <vt:lpstr>Calibri</vt:lpstr>
      <vt:lpstr>Impact</vt:lpstr>
      <vt:lpstr>Office 主题</vt:lpstr>
      <vt:lpstr>PowerPoint 演示文稿</vt:lpstr>
      <vt:lpstr>魅族容器云平台基于k8s的自动化运维实践</vt:lpstr>
      <vt:lpstr>目录</vt:lpstr>
      <vt:lpstr>基本介绍</vt:lpstr>
      <vt:lpstr>目录</vt:lpstr>
      <vt:lpstr>K8s集群–单一镜像</vt:lpstr>
      <vt:lpstr>K8s集群-Master核心组件</vt:lpstr>
      <vt:lpstr>K8s集群-Master高可用设计</vt:lpstr>
      <vt:lpstr>K8s集群-Master异常处理</vt:lpstr>
      <vt:lpstr>K8s集群-Minion常用配置</vt:lpstr>
      <vt:lpstr>K8s集群-Minion-存储</vt:lpstr>
      <vt:lpstr>K8s集群-Minion-存储踩坑</vt:lpstr>
      <vt:lpstr>K8s集群-Minion-内核</vt:lpstr>
      <vt:lpstr>K8s集群-Minion-Label管理</vt:lpstr>
      <vt:lpstr>K8s集群–总结</vt:lpstr>
      <vt:lpstr>目录</vt:lpstr>
      <vt:lpstr>网络-整体</vt:lpstr>
      <vt:lpstr>网络-优化点</vt:lpstr>
      <vt:lpstr>网络-优化conntrack</vt:lpstr>
      <vt:lpstr>网络-总结</vt:lpstr>
      <vt:lpstr>目录</vt:lpstr>
      <vt:lpstr>外部访问-4层</vt:lpstr>
      <vt:lpstr>外部访问-自动配置</vt:lpstr>
      <vt:lpstr>外部访问-4层-流量采集</vt:lpstr>
      <vt:lpstr>外部访问-4层-监控告警</vt:lpstr>
      <vt:lpstr>外部访问-4层-总结</vt:lpstr>
      <vt:lpstr>外部访问-7层-Nginx</vt:lpstr>
      <vt:lpstr>外部访问-Nginx-获取用户地址</vt:lpstr>
      <vt:lpstr>外部访问-Nginx-性能</vt:lpstr>
      <vt:lpstr>外部访问-nginx-动态伸缩</vt:lpstr>
      <vt:lpstr>外部访问-7层-总结</vt:lpstr>
      <vt:lpstr>目录</vt:lpstr>
      <vt:lpstr>监控-Prometheus</vt:lpstr>
      <vt:lpstr>监控-业务“硬”指标</vt:lpstr>
      <vt:lpstr>监控-业务-“软”指标</vt:lpstr>
      <vt:lpstr>监控-Prometheus-总结</vt:lpstr>
      <vt:lpstr>日志-集群部署</vt:lpstr>
      <vt:lpstr>日志-收集方法</vt:lpstr>
      <vt:lpstr>目录</vt:lpstr>
      <vt:lpstr>业务部署-实现</vt:lpstr>
      <vt:lpstr>业务部署-实现</vt:lpstr>
      <vt:lpstr>业务部署-Ansible</vt:lpstr>
      <vt:lpstr>业务部署-易用</vt:lpstr>
      <vt:lpstr>业务部署-多集群管理</vt:lpstr>
      <vt:lpstr>镜像-alpine </vt:lpstr>
      <vt:lpstr>镜像-多机房缓存</vt:lpstr>
      <vt:lpstr>业务部署-总结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test</dc:creator>
  <cp:lastModifiedBy>uc</cp:lastModifiedBy>
  <cp:revision>849</cp:revision>
  <dcterms:created xsi:type="dcterms:W3CDTF">2015-10-21T05:03:00Z</dcterms:created>
  <dcterms:modified xsi:type="dcterms:W3CDTF">2017-04-21T23:07:17Z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