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2" d="100"/>
          <a:sy n="72" d="100"/>
        </p:scale>
        <p:origin x="45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1DE7E2-AF5B-454E-97F7-3C5CA178E8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526986F-4B18-457D-870C-3E3959002E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142A003-BF97-4AF6-8EE7-E8231D195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27272-BF89-4283-9DC9-648BBC6E02CD}" type="datetimeFigureOut">
              <a:rPr lang="zh-TW" altLang="en-US" smtClean="0"/>
              <a:t>2021/7/11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BD1D2F-DE04-47BA-B4BB-7FEA908B5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82EF82D-6380-42FD-A6FF-3CBC7AADC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8A94E-34C9-41A4-BB9D-83E2A5E817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0515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A03E61-B7F8-4C7F-9210-EC2B3E53E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8A68038-F3E4-4E49-9C2D-AE83E90E95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6B3F9D9-DDCE-45E6-BDC7-DDFD11611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27272-BF89-4283-9DC9-648BBC6E02CD}" type="datetimeFigureOut">
              <a:rPr lang="zh-TW" altLang="en-US" smtClean="0"/>
              <a:t>2021/7/11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C2E6B04-0EF9-4FEE-9C24-8D5720B31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BC8E999-46EA-4548-9ABF-C9476E4C6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8A94E-34C9-41A4-BB9D-83E2A5E817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8449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5E9E1B06-F2C2-4900-87DC-D0A53213C3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6E8FF50-2A2C-4F34-964F-E0143A4A06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FFCD7E3-8E57-45C7-8DE5-C9085F7EC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27272-BF89-4283-9DC9-648BBC6E02CD}" type="datetimeFigureOut">
              <a:rPr lang="zh-TW" altLang="en-US" smtClean="0"/>
              <a:t>2021/7/11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E175922-38CD-48C4-9893-D129F9206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A8BFF1A-CEB1-4220-9E63-C163B77F9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8A94E-34C9-41A4-BB9D-83E2A5E817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8822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B63675-D1FD-47B5-AFA1-094D5A162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34C3A4D-9987-4801-B100-7AF4273B5D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B7A2E93-3490-4932-A4A2-67C36F484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27272-BF89-4283-9DC9-648BBC6E02CD}" type="datetimeFigureOut">
              <a:rPr lang="zh-TW" altLang="en-US" smtClean="0"/>
              <a:t>2021/7/11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B808D25-66CD-43EA-9793-C70BB9680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15189F7-F859-4ADC-ADE7-75259AD78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8A94E-34C9-41A4-BB9D-83E2A5E817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4421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BC1960-1466-4BB7-9B88-3169D420E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A482837-BED4-4905-AA66-009EF5A13E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A1E62B1-F9E0-4787-990F-3B41DDEFD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27272-BF89-4283-9DC9-648BBC6E02CD}" type="datetimeFigureOut">
              <a:rPr lang="zh-TW" altLang="en-US" smtClean="0"/>
              <a:t>2021/7/11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1A3481C-9123-40D9-814C-73DCC8859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2B518E2-EA1F-44C4-B1AF-43BEC018C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8A94E-34C9-41A4-BB9D-83E2A5E817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3236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C4D182-1EFE-4462-8CA8-AC990ABC3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97210DD-8351-40B3-BD18-8167BA6AB2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BEE3410-4CAF-4DB9-B649-7F3F812C13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6F39EFB-3146-4CF4-B093-61BDD1F88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27272-BF89-4283-9DC9-648BBC6E02CD}" type="datetimeFigureOut">
              <a:rPr lang="zh-TW" altLang="en-US" smtClean="0"/>
              <a:t>2021/7/11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56796B8-1C5E-48DF-BE0A-FB6E9083D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C8DC283-1E62-4D82-8D4E-4FAAA97C7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8A94E-34C9-41A4-BB9D-83E2A5E817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2796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77DB32-3C35-4C4A-9E20-54FA1E2F4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0D47B09-8885-4377-8AEA-402C6B968D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8C540EC-0545-4FD1-B681-D1A315A7B3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0CA573D6-F4A2-478B-9E9A-E43E5F200B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62CB56C7-B9C5-4D92-BCA2-0931ABE7EB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BA9C1E7B-3DDA-4CC5-8415-6BA9FBC4D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27272-BF89-4283-9DC9-648BBC6E02CD}" type="datetimeFigureOut">
              <a:rPr lang="zh-TW" altLang="en-US" smtClean="0"/>
              <a:t>2021/7/11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CC0EA49E-6F3B-4D05-9EDC-24E4AD806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FC600316-74FD-4695-AFEA-2E7C9610F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8A94E-34C9-41A4-BB9D-83E2A5E817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7025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A8B492-815C-4C14-BF18-5196E5726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C26831C4-1A13-4554-ACD0-B6D725771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27272-BF89-4283-9DC9-648BBC6E02CD}" type="datetimeFigureOut">
              <a:rPr lang="zh-TW" altLang="en-US" smtClean="0"/>
              <a:t>2021/7/11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0D0065D-B621-42C1-940D-53F5BBD3D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E8AE7E7-05C0-4485-8BFD-304057D0C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8A94E-34C9-41A4-BB9D-83E2A5E817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5912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35FC5E5-2148-4E6F-8FA6-599A200DA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27272-BF89-4283-9DC9-648BBC6E02CD}" type="datetimeFigureOut">
              <a:rPr lang="zh-TW" altLang="en-US" smtClean="0"/>
              <a:t>2021/7/11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6801D32B-5DCC-4230-B401-C103AFC50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9ABB3D3-B566-45D7-941D-03F0CB55C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8A94E-34C9-41A4-BB9D-83E2A5E817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9509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3C6CA8-D5BA-442B-B06F-77340ED9C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6293F39-2F09-4303-A6B1-512B7F5248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598D34E-956F-40CC-84C2-AC97A6F047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67F50BD-3E5C-40E0-B067-951409190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27272-BF89-4283-9DC9-648BBC6E02CD}" type="datetimeFigureOut">
              <a:rPr lang="zh-TW" altLang="en-US" smtClean="0"/>
              <a:t>2021/7/11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1A4EC96-CD98-474F-804D-B835C1E7C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EC8BFC5-4CCE-4793-A23A-975A5E022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8A94E-34C9-41A4-BB9D-83E2A5E817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1448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D94F6B-4651-4069-B881-9E0DCAF23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0EB48C9E-A0C3-4E0E-BFB8-59E11C295D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8F304EE-C12A-4157-869A-F437E7AA90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16DC5D8-AB86-42D0-98FA-C985B4429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27272-BF89-4283-9DC9-648BBC6E02CD}" type="datetimeFigureOut">
              <a:rPr lang="zh-TW" altLang="en-US" smtClean="0"/>
              <a:t>2021/7/11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AAEE672-0AB5-466E-A28A-5E1912E95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E37F491-B74B-4C9B-B978-37F7976A9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8A94E-34C9-41A4-BB9D-83E2A5E817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957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9C0BEF33-4708-4C2F-A448-C96015BED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F3AB869-9B49-43AC-B62E-B2F18B4DAA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04A33C2-7A13-41ED-9DDE-B39F33ABC0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F27272-BF89-4283-9DC9-648BBC6E02CD}" type="datetimeFigureOut">
              <a:rPr lang="zh-TW" altLang="en-US" smtClean="0"/>
              <a:t>2021/7/11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C8D33BF-5B79-4D91-A172-4A2D4BA50D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4541263-8975-4D94-8CC4-18C0520E4D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28A94E-34C9-41A4-BB9D-83E2A5E817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9151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zh-TW/docs/Web/HTML/Element/nav" TargetMode="External"/><Relationship Id="rId2" Type="http://schemas.openxmlformats.org/officeDocument/2006/relationships/hyperlink" Target="https://www.w3.org/TR/wai-aria-1.1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eloper.mozilla.org/en-US/docs/Learn/Accessibility/HTML?document_saved=true#Text_alternatives" TargetMode="External"/><Relationship Id="rId5" Type="http://schemas.openxmlformats.org/officeDocument/2006/relationships/hyperlink" Target="https://developer.mozilla.org/zh-TW/docs/Web/HTML/Element/div" TargetMode="External"/><Relationship Id="rId4" Type="http://schemas.openxmlformats.org/officeDocument/2006/relationships/hyperlink" Target="https://developer.mozilla.org/en-US/docs/Web/HTML/Element/aside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4BF45B12-DAF9-47B6-BDC6-D2F61E65965B}"/>
              </a:ext>
            </a:extLst>
          </p:cNvPr>
          <p:cNvSpPr txBox="1"/>
          <p:nvPr/>
        </p:nvSpPr>
        <p:spPr>
          <a:xfrm>
            <a:off x="1000125" y="447675"/>
            <a:ext cx="9629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/>
              <a:t>Docs/Components/Navs &amp; tabs/ </a:t>
            </a:r>
            <a:r>
              <a:rPr lang="zh-TW" altLang="en-US"/>
              <a:t>右邊點 </a:t>
            </a:r>
            <a:r>
              <a:rPr lang="en-US" altLang="zh-TW"/>
              <a:t>JavaScript behavior / </a:t>
            </a:r>
            <a:r>
              <a:rPr lang="zh-TW" altLang="en-US"/>
              <a:t>有二種  選 </a:t>
            </a:r>
            <a:r>
              <a:rPr lang="en-US" altLang="zh-TW"/>
              <a:t>div </a:t>
            </a:r>
            <a:r>
              <a:rPr lang="zh-TW" altLang="en-US"/>
              <a:t>那一種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EF5F5D1F-735F-4CA4-BFEB-F2C4E25263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987" y="817007"/>
            <a:ext cx="8782050" cy="2774486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FF9D237C-C04A-459F-B108-B08DD8FE8D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213" y="3078512"/>
            <a:ext cx="11513574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212529"/>
                </a:solidFill>
                <a:effectLst/>
                <a:latin typeface="Arial Unicode MS"/>
                <a:ea typeface="var(--bs-font-monospace)"/>
              </a:rPr>
              <a:t>&lt;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2F6F9F"/>
                </a:solidFill>
                <a:effectLst/>
                <a:latin typeface="Arial Unicode MS"/>
                <a:ea typeface="var(--bs-font-monospace)"/>
              </a:rPr>
              <a:t>nav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212529"/>
                </a:solidFill>
                <a:effectLst/>
                <a:latin typeface="Arial Unicode MS"/>
                <a:ea typeface="var(--bs-font-monospace)"/>
              </a:rPr>
              <a:t>&gt; </a:t>
            </a:r>
            <a:endParaRPr kumimoji="0" lang="en-US" altLang="zh-TW" sz="1400" b="0" i="0" u="none" strike="noStrike" cap="none" normalizeH="0" baseline="0">
              <a:ln>
                <a:noFill/>
              </a:ln>
              <a:solidFill>
                <a:srgbClr val="212529"/>
              </a:solidFill>
              <a:effectLst/>
              <a:latin typeface="Arial Unicode MS"/>
              <a:ea typeface="var(--bs-font-monospace)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212529"/>
                </a:solidFill>
                <a:effectLst/>
                <a:latin typeface="Arial Unicode MS"/>
                <a:ea typeface="var(--bs-font-monospace)"/>
              </a:rPr>
              <a:t>&lt;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2F6F9F"/>
                </a:solidFill>
                <a:effectLst/>
                <a:latin typeface="Arial Unicode MS"/>
                <a:ea typeface="var(--bs-font-monospace)"/>
              </a:rPr>
              <a:t>div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212529"/>
                </a:solidFill>
                <a:effectLst/>
                <a:latin typeface="Arial Unicode MS"/>
                <a:ea typeface="var(--bs-font-monospace)"/>
              </a:rPr>
              <a:t>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006EE0"/>
                </a:solidFill>
                <a:effectLst/>
                <a:latin typeface="Arial Unicode MS"/>
                <a:ea typeface="var(--bs-font-monospace)"/>
              </a:rPr>
              <a:t>class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D73038"/>
                </a:solidFill>
                <a:effectLst/>
                <a:latin typeface="Arial Unicode MS"/>
                <a:ea typeface="var(--bs-font-monospace)"/>
              </a:rPr>
              <a:t>"nav nav-tabs"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212529"/>
                </a:solidFill>
                <a:effectLst/>
                <a:latin typeface="Arial Unicode MS"/>
                <a:ea typeface="var(--bs-font-monospace)"/>
              </a:rPr>
              <a:t>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006EE0"/>
                </a:solidFill>
                <a:effectLst/>
                <a:latin typeface="Arial Unicode MS"/>
                <a:ea typeface="var(--bs-font-monospace)"/>
              </a:rPr>
              <a:t>id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D73038"/>
                </a:solidFill>
                <a:effectLst/>
                <a:latin typeface="Arial Unicode MS"/>
                <a:ea typeface="var(--bs-font-monospace)"/>
              </a:rPr>
              <a:t>"nav-tab"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212529"/>
                </a:solidFill>
                <a:effectLst/>
                <a:latin typeface="Arial Unicode MS"/>
                <a:ea typeface="var(--bs-font-monospace)"/>
              </a:rPr>
              <a:t>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006EE0"/>
                </a:solidFill>
                <a:effectLst/>
                <a:latin typeface="Arial Unicode MS"/>
                <a:ea typeface="var(--bs-font-monospace)"/>
              </a:rPr>
              <a:t>role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D73038"/>
                </a:solidFill>
                <a:effectLst/>
                <a:latin typeface="Arial Unicode MS"/>
                <a:ea typeface="var(--bs-font-monospace)"/>
              </a:rPr>
              <a:t>"tablist"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212529"/>
                </a:solidFill>
                <a:effectLst/>
                <a:latin typeface="Arial Unicode MS"/>
                <a:ea typeface="var(--bs-font-monospace)"/>
              </a:rPr>
              <a:t>&gt; </a:t>
            </a:r>
            <a:endParaRPr kumimoji="0" lang="en-US" altLang="zh-TW" sz="1400" b="0" i="0" u="none" strike="noStrike" cap="none" normalizeH="0" baseline="0">
              <a:ln>
                <a:noFill/>
              </a:ln>
              <a:solidFill>
                <a:srgbClr val="212529"/>
              </a:solidFill>
              <a:effectLst/>
              <a:latin typeface="Arial Unicode MS"/>
              <a:ea typeface="var(--bs-font-monospace)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212529"/>
                </a:solidFill>
                <a:effectLst/>
                <a:latin typeface="Arial Unicode MS"/>
                <a:ea typeface="var(--bs-font-monospace)"/>
              </a:rPr>
              <a:t>&lt;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2F6F9F"/>
                </a:solidFill>
                <a:effectLst/>
                <a:latin typeface="Arial Unicode MS"/>
                <a:ea typeface="var(--bs-font-monospace)"/>
              </a:rPr>
              <a:t>button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212529"/>
                </a:solidFill>
                <a:effectLst/>
                <a:latin typeface="Arial Unicode MS"/>
                <a:ea typeface="var(--bs-font-monospace)"/>
              </a:rPr>
              <a:t>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006EE0"/>
                </a:solidFill>
                <a:effectLst/>
                <a:latin typeface="Arial Unicode MS"/>
                <a:ea typeface="var(--bs-font-monospace)"/>
              </a:rPr>
              <a:t>class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D73038"/>
                </a:solidFill>
                <a:effectLst/>
                <a:latin typeface="Arial Unicode MS"/>
                <a:ea typeface="var(--bs-font-monospace)"/>
              </a:rPr>
              <a:t>"nav-link active"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212529"/>
                </a:solidFill>
                <a:effectLst/>
                <a:latin typeface="Arial Unicode MS"/>
                <a:ea typeface="var(--bs-font-monospace)"/>
              </a:rPr>
              <a:t>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006EE0"/>
                </a:solidFill>
                <a:effectLst/>
                <a:latin typeface="Arial Unicode MS"/>
                <a:ea typeface="var(--bs-font-monospace)"/>
              </a:rPr>
              <a:t>id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D73038"/>
                </a:solidFill>
                <a:effectLst/>
                <a:latin typeface="Arial Unicode MS"/>
                <a:ea typeface="var(--bs-font-monospace)"/>
              </a:rPr>
              <a:t>"nav-home-tab"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212529"/>
                </a:solidFill>
                <a:effectLst/>
                <a:latin typeface="Arial Unicode MS"/>
                <a:ea typeface="var(--bs-font-monospace)"/>
              </a:rPr>
              <a:t>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006EE0"/>
                </a:solidFill>
                <a:effectLst/>
                <a:latin typeface="Arial Unicode MS"/>
                <a:ea typeface="var(--bs-font-monospace)"/>
              </a:rPr>
              <a:t>data-bs-toggle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D73038"/>
                </a:solidFill>
                <a:effectLst/>
                <a:latin typeface="Arial Unicode MS"/>
                <a:ea typeface="var(--bs-font-monospace)"/>
              </a:rPr>
              <a:t>"tab"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212529"/>
                </a:solidFill>
                <a:effectLst/>
                <a:latin typeface="Arial Unicode MS"/>
                <a:ea typeface="var(--bs-font-monospace)"/>
              </a:rPr>
              <a:t>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006EE0"/>
                </a:solidFill>
                <a:effectLst/>
                <a:highlight>
                  <a:srgbClr val="FFFF00"/>
                </a:highlight>
                <a:latin typeface="Arial Unicode MS"/>
                <a:ea typeface="var(--bs-font-monospace)"/>
              </a:rPr>
              <a:t>data-bs-target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555555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=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D73038"/>
                </a:solidFill>
                <a:effectLst/>
                <a:highlight>
                  <a:srgbClr val="FFFF00"/>
                </a:highlight>
                <a:latin typeface="Arial Unicode MS"/>
                <a:ea typeface="var(--bs-font-monospace)"/>
              </a:rPr>
              <a:t>"#nav-home"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212529"/>
                </a:solidFill>
                <a:effectLst/>
                <a:highlight>
                  <a:srgbClr val="FFFF00"/>
                </a:highlight>
                <a:latin typeface="Arial Unicode MS"/>
                <a:ea typeface="var(--bs-font-monospace)"/>
              </a:rPr>
              <a:t>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006EE0"/>
                </a:solidFill>
                <a:effectLst/>
                <a:latin typeface="Arial Unicode MS"/>
                <a:ea typeface="var(--bs-font-monospace)"/>
              </a:rPr>
              <a:t>type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D73038"/>
                </a:solidFill>
                <a:effectLst/>
                <a:latin typeface="Arial Unicode MS"/>
                <a:ea typeface="var(--bs-font-monospace)"/>
              </a:rPr>
              <a:t>"button"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212529"/>
                </a:solidFill>
                <a:effectLst/>
                <a:latin typeface="Arial Unicode MS"/>
                <a:ea typeface="var(--bs-font-monospace)"/>
              </a:rPr>
              <a:t>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006EE0"/>
                </a:solidFill>
                <a:effectLst/>
                <a:latin typeface="Arial Unicode MS"/>
                <a:ea typeface="var(--bs-font-monospace)"/>
              </a:rPr>
              <a:t>role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D73038"/>
                </a:solidFill>
                <a:effectLst/>
                <a:latin typeface="Arial Unicode MS"/>
                <a:ea typeface="var(--bs-font-monospace)"/>
              </a:rPr>
              <a:t>"tab"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212529"/>
                </a:solidFill>
                <a:effectLst/>
                <a:latin typeface="Arial Unicode MS"/>
                <a:ea typeface="var(--bs-font-monospace)"/>
              </a:rPr>
              <a:t>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006EE0"/>
                </a:solidFill>
                <a:effectLst/>
                <a:latin typeface="Arial Unicode MS"/>
                <a:ea typeface="var(--bs-font-monospace)"/>
              </a:rPr>
              <a:t>aria-controls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D73038"/>
                </a:solidFill>
                <a:effectLst/>
                <a:latin typeface="Arial Unicode MS"/>
                <a:ea typeface="var(--bs-font-monospace)"/>
              </a:rPr>
              <a:t>"nav-home"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212529"/>
                </a:solidFill>
                <a:effectLst/>
                <a:latin typeface="Arial Unicode MS"/>
                <a:ea typeface="var(--bs-font-monospace)"/>
              </a:rPr>
              <a:t>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006EE0"/>
                </a:solidFill>
                <a:effectLst/>
                <a:latin typeface="Arial Unicode MS"/>
                <a:ea typeface="var(--bs-font-monospace)"/>
              </a:rPr>
              <a:t>aria-selected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D73038"/>
                </a:solidFill>
                <a:effectLst/>
                <a:latin typeface="Arial Unicode MS"/>
                <a:ea typeface="var(--bs-font-monospace)"/>
              </a:rPr>
              <a:t>"true"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212529"/>
                </a:solidFill>
                <a:effectLst/>
                <a:latin typeface="Arial Unicode MS"/>
                <a:ea typeface="var(--bs-font-monospace)"/>
              </a:rPr>
              <a:t>&gt;Home&lt;/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2F6F9F"/>
                </a:solidFill>
                <a:effectLst/>
                <a:latin typeface="Arial Unicode MS"/>
                <a:ea typeface="var(--bs-font-monospace)"/>
              </a:rPr>
              <a:t>button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212529"/>
                </a:solidFill>
                <a:effectLst/>
                <a:latin typeface="Arial Unicode MS"/>
                <a:ea typeface="var(--bs-font-monospace)"/>
              </a:rPr>
              <a:t>&gt;</a:t>
            </a:r>
            <a:endParaRPr kumimoji="0" lang="en-US" altLang="zh-TW" sz="1400" b="0" i="0" u="none" strike="noStrike" cap="none" normalizeH="0" baseline="0">
              <a:ln>
                <a:noFill/>
              </a:ln>
              <a:solidFill>
                <a:srgbClr val="212529"/>
              </a:solidFill>
              <a:effectLst/>
              <a:latin typeface="Arial Unicode MS"/>
              <a:ea typeface="var(--bs-font-monospace)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212529"/>
                </a:solidFill>
                <a:effectLst/>
                <a:latin typeface="Arial Unicode MS"/>
                <a:ea typeface="var(--bs-font-monospace)"/>
              </a:rPr>
              <a:t> &lt;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2F6F9F"/>
                </a:solidFill>
                <a:effectLst/>
                <a:latin typeface="Arial Unicode MS"/>
                <a:ea typeface="var(--bs-font-monospace)"/>
              </a:rPr>
              <a:t>button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212529"/>
                </a:solidFill>
                <a:effectLst/>
                <a:latin typeface="Arial Unicode MS"/>
                <a:ea typeface="var(--bs-font-monospace)"/>
              </a:rPr>
              <a:t>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006EE0"/>
                </a:solidFill>
                <a:effectLst/>
                <a:latin typeface="Arial Unicode MS"/>
                <a:ea typeface="var(--bs-font-monospace)"/>
              </a:rPr>
              <a:t>class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D73038"/>
                </a:solidFill>
                <a:effectLst/>
                <a:latin typeface="Arial Unicode MS"/>
                <a:ea typeface="var(--bs-font-monospace)"/>
              </a:rPr>
              <a:t>"nav-link"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212529"/>
                </a:solidFill>
                <a:effectLst/>
                <a:latin typeface="Arial Unicode MS"/>
                <a:ea typeface="var(--bs-font-monospace)"/>
              </a:rPr>
              <a:t>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006EE0"/>
                </a:solidFill>
                <a:effectLst/>
                <a:latin typeface="Arial Unicode MS"/>
                <a:ea typeface="var(--bs-font-monospace)"/>
              </a:rPr>
              <a:t>id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D73038"/>
                </a:solidFill>
                <a:effectLst/>
                <a:latin typeface="Arial Unicode MS"/>
                <a:ea typeface="var(--bs-font-monospace)"/>
              </a:rPr>
              <a:t>"nav-profile-tab"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212529"/>
                </a:solidFill>
                <a:effectLst/>
                <a:latin typeface="Arial Unicode MS"/>
                <a:ea typeface="var(--bs-font-monospace)"/>
              </a:rPr>
              <a:t>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006EE0"/>
                </a:solidFill>
                <a:effectLst/>
                <a:latin typeface="Arial Unicode MS"/>
                <a:ea typeface="var(--bs-font-monospace)"/>
              </a:rPr>
              <a:t>data-bs-toggle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D73038"/>
                </a:solidFill>
                <a:effectLst/>
                <a:latin typeface="Arial Unicode MS"/>
                <a:ea typeface="var(--bs-font-monospace)"/>
              </a:rPr>
              <a:t>"tab"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212529"/>
                </a:solidFill>
                <a:effectLst/>
                <a:latin typeface="Arial Unicode MS"/>
                <a:ea typeface="var(--bs-font-monospace)"/>
              </a:rPr>
              <a:t>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006EE0"/>
                </a:solidFill>
                <a:effectLst/>
                <a:highlight>
                  <a:srgbClr val="FFFF00"/>
                </a:highlight>
                <a:latin typeface="Arial Unicode MS"/>
                <a:ea typeface="var(--bs-font-monospace)"/>
              </a:rPr>
              <a:t>data-bs-target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555555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=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D73038"/>
                </a:solidFill>
                <a:effectLst/>
                <a:highlight>
                  <a:srgbClr val="FFFF00"/>
                </a:highlight>
                <a:latin typeface="Arial Unicode MS"/>
                <a:ea typeface="var(--bs-font-monospace)"/>
              </a:rPr>
              <a:t>"#nav-profile"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212529"/>
                </a:solidFill>
                <a:effectLst/>
                <a:highlight>
                  <a:srgbClr val="FFFF00"/>
                </a:highlight>
                <a:latin typeface="Arial Unicode MS"/>
                <a:ea typeface="var(--bs-font-monospace)"/>
              </a:rPr>
              <a:t>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006EE0"/>
                </a:solidFill>
                <a:effectLst/>
                <a:latin typeface="Arial Unicode MS"/>
                <a:ea typeface="var(--bs-font-monospace)"/>
              </a:rPr>
              <a:t>type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D73038"/>
                </a:solidFill>
                <a:effectLst/>
                <a:latin typeface="Arial Unicode MS"/>
                <a:ea typeface="var(--bs-font-monospace)"/>
              </a:rPr>
              <a:t>"button"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212529"/>
                </a:solidFill>
                <a:effectLst/>
                <a:latin typeface="Arial Unicode MS"/>
                <a:ea typeface="var(--bs-font-monospace)"/>
              </a:rPr>
              <a:t>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006EE0"/>
                </a:solidFill>
                <a:effectLst/>
                <a:latin typeface="Arial Unicode MS"/>
                <a:ea typeface="var(--bs-font-monospace)"/>
              </a:rPr>
              <a:t>role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D73038"/>
                </a:solidFill>
                <a:effectLst/>
                <a:latin typeface="Arial Unicode MS"/>
                <a:ea typeface="var(--bs-font-monospace)"/>
              </a:rPr>
              <a:t>"tab"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212529"/>
                </a:solidFill>
                <a:effectLst/>
                <a:latin typeface="Arial Unicode MS"/>
                <a:ea typeface="var(--bs-font-monospace)"/>
              </a:rPr>
              <a:t>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006EE0"/>
                </a:solidFill>
                <a:effectLst/>
                <a:latin typeface="Arial Unicode MS"/>
                <a:ea typeface="var(--bs-font-monospace)"/>
              </a:rPr>
              <a:t>aria-controls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D73038"/>
                </a:solidFill>
                <a:effectLst/>
                <a:latin typeface="Arial Unicode MS"/>
                <a:ea typeface="var(--bs-font-monospace)"/>
              </a:rPr>
              <a:t>"nav-profile"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212529"/>
                </a:solidFill>
                <a:effectLst/>
                <a:latin typeface="Arial Unicode MS"/>
                <a:ea typeface="var(--bs-font-monospace)"/>
              </a:rPr>
              <a:t>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006EE0"/>
                </a:solidFill>
                <a:effectLst/>
                <a:latin typeface="Arial Unicode MS"/>
                <a:ea typeface="var(--bs-font-monospace)"/>
              </a:rPr>
              <a:t>aria-selected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D73038"/>
                </a:solidFill>
                <a:effectLst/>
                <a:latin typeface="Arial Unicode MS"/>
                <a:ea typeface="var(--bs-font-monospace)"/>
              </a:rPr>
              <a:t>"false"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212529"/>
                </a:solidFill>
                <a:effectLst/>
                <a:latin typeface="Arial Unicode MS"/>
                <a:ea typeface="var(--bs-font-monospace)"/>
              </a:rPr>
              <a:t>&gt;Profile&lt;/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2F6F9F"/>
                </a:solidFill>
                <a:effectLst/>
                <a:latin typeface="Arial Unicode MS"/>
                <a:ea typeface="var(--bs-font-monospace)"/>
              </a:rPr>
              <a:t>button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212529"/>
                </a:solidFill>
                <a:effectLst/>
                <a:latin typeface="Arial Unicode MS"/>
                <a:ea typeface="var(--bs-font-monospace)"/>
              </a:rPr>
              <a:t>&gt; </a:t>
            </a:r>
            <a:endParaRPr kumimoji="0" lang="en-US" altLang="zh-TW" sz="1400" b="0" i="0" u="none" strike="noStrike" cap="none" normalizeH="0" baseline="0">
              <a:ln>
                <a:noFill/>
              </a:ln>
              <a:solidFill>
                <a:srgbClr val="212529"/>
              </a:solidFill>
              <a:effectLst/>
              <a:latin typeface="Arial Unicode MS"/>
              <a:ea typeface="var(--bs-font-monospace)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212529"/>
                </a:solidFill>
                <a:effectLst/>
                <a:latin typeface="Arial Unicode MS"/>
                <a:ea typeface="var(--bs-font-monospace)"/>
              </a:rPr>
              <a:t>&lt;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2F6F9F"/>
                </a:solidFill>
                <a:effectLst/>
                <a:latin typeface="Arial Unicode MS"/>
                <a:ea typeface="var(--bs-font-monospace)"/>
              </a:rPr>
              <a:t>button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212529"/>
                </a:solidFill>
                <a:effectLst/>
                <a:latin typeface="Arial Unicode MS"/>
                <a:ea typeface="var(--bs-font-monospace)"/>
              </a:rPr>
              <a:t>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006EE0"/>
                </a:solidFill>
                <a:effectLst/>
                <a:latin typeface="Arial Unicode MS"/>
                <a:ea typeface="var(--bs-font-monospace)"/>
              </a:rPr>
              <a:t>class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D73038"/>
                </a:solidFill>
                <a:effectLst/>
                <a:latin typeface="Arial Unicode MS"/>
                <a:ea typeface="var(--bs-font-monospace)"/>
              </a:rPr>
              <a:t>"nav-link"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212529"/>
                </a:solidFill>
                <a:effectLst/>
                <a:latin typeface="Arial Unicode MS"/>
                <a:ea typeface="var(--bs-font-monospace)"/>
              </a:rPr>
              <a:t>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006EE0"/>
                </a:solidFill>
                <a:effectLst/>
                <a:latin typeface="Arial Unicode MS"/>
                <a:ea typeface="var(--bs-font-monospace)"/>
              </a:rPr>
              <a:t>id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D73038"/>
                </a:solidFill>
                <a:effectLst/>
                <a:latin typeface="Arial Unicode MS"/>
                <a:ea typeface="var(--bs-font-monospace)"/>
              </a:rPr>
              <a:t>"nav-contact-tab"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212529"/>
                </a:solidFill>
                <a:effectLst/>
                <a:latin typeface="Arial Unicode MS"/>
                <a:ea typeface="var(--bs-font-monospace)"/>
              </a:rPr>
              <a:t>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006EE0"/>
                </a:solidFill>
                <a:effectLst/>
                <a:latin typeface="Arial Unicode MS"/>
                <a:ea typeface="var(--bs-font-monospace)"/>
              </a:rPr>
              <a:t>data-bs-toggle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D73038"/>
                </a:solidFill>
                <a:effectLst/>
                <a:latin typeface="Arial Unicode MS"/>
                <a:ea typeface="var(--bs-font-monospace)"/>
              </a:rPr>
              <a:t>"tab"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212529"/>
                </a:solidFill>
                <a:effectLst/>
                <a:latin typeface="Arial Unicode MS"/>
                <a:ea typeface="var(--bs-font-monospace)"/>
              </a:rPr>
              <a:t>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006EE0"/>
                </a:solidFill>
                <a:effectLst/>
                <a:latin typeface="Arial Unicode MS"/>
                <a:ea typeface="var(--bs-font-monospace)"/>
              </a:rPr>
              <a:t>data-bs-target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D73038"/>
                </a:solidFill>
                <a:effectLst/>
                <a:latin typeface="Arial Unicode MS"/>
                <a:ea typeface="var(--bs-font-monospace)"/>
              </a:rPr>
              <a:t>"#nav-contact"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212529"/>
                </a:solidFill>
                <a:effectLst/>
                <a:latin typeface="Arial Unicode MS"/>
                <a:ea typeface="var(--bs-font-monospace)"/>
              </a:rPr>
              <a:t>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006EE0"/>
                </a:solidFill>
                <a:effectLst/>
                <a:latin typeface="Arial Unicode MS"/>
                <a:ea typeface="var(--bs-font-monospace)"/>
              </a:rPr>
              <a:t>type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D73038"/>
                </a:solidFill>
                <a:effectLst/>
                <a:latin typeface="Arial Unicode MS"/>
                <a:ea typeface="var(--bs-font-monospace)"/>
              </a:rPr>
              <a:t>"button"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212529"/>
                </a:solidFill>
                <a:effectLst/>
                <a:latin typeface="Arial Unicode MS"/>
                <a:ea typeface="var(--bs-font-monospace)"/>
              </a:rPr>
              <a:t>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006EE0"/>
                </a:solidFill>
                <a:effectLst/>
                <a:latin typeface="Arial Unicode MS"/>
                <a:ea typeface="var(--bs-font-monospace)"/>
              </a:rPr>
              <a:t>role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D73038"/>
                </a:solidFill>
                <a:effectLst/>
                <a:latin typeface="Arial Unicode MS"/>
                <a:ea typeface="var(--bs-font-monospace)"/>
              </a:rPr>
              <a:t>"tab"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212529"/>
                </a:solidFill>
                <a:effectLst/>
                <a:latin typeface="Arial Unicode MS"/>
                <a:ea typeface="var(--bs-font-monospace)"/>
              </a:rPr>
              <a:t>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006EE0"/>
                </a:solidFill>
                <a:effectLst/>
                <a:latin typeface="Arial Unicode MS"/>
                <a:ea typeface="var(--bs-font-monospace)"/>
              </a:rPr>
              <a:t>aria-controls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D73038"/>
                </a:solidFill>
                <a:effectLst/>
                <a:latin typeface="Arial Unicode MS"/>
                <a:ea typeface="var(--bs-font-monospace)"/>
              </a:rPr>
              <a:t>"nav-contact"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212529"/>
                </a:solidFill>
                <a:effectLst/>
                <a:latin typeface="Arial Unicode MS"/>
                <a:ea typeface="var(--bs-font-monospace)"/>
              </a:rPr>
              <a:t>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006EE0"/>
                </a:solidFill>
                <a:effectLst/>
                <a:latin typeface="Arial Unicode MS"/>
                <a:ea typeface="var(--bs-font-monospace)"/>
              </a:rPr>
              <a:t>aria-selected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D73038"/>
                </a:solidFill>
                <a:effectLst/>
                <a:latin typeface="Arial Unicode MS"/>
                <a:ea typeface="var(--bs-font-monospace)"/>
              </a:rPr>
              <a:t>"false"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212529"/>
                </a:solidFill>
                <a:effectLst/>
                <a:latin typeface="Arial Unicode MS"/>
                <a:ea typeface="var(--bs-font-monospace)"/>
              </a:rPr>
              <a:t>&gt;Contact&lt;/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2F6F9F"/>
                </a:solidFill>
                <a:effectLst/>
                <a:latin typeface="Arial Unicode MS"/>
                <a:ea typeface="var(--bs-font-monospace)"/>
              </a:rPr>
              <a:t>button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212529"/>
                </a:solidFill>
                <a:effectLst/>
                <a:latin typeface="Arial Unicode MS"/>
                <a:ea typeface="var(--bs-font-monospace)"/>
              </a:rPr>
              <a:t>&gt;</a:t>
            </a:r>
            <a:endParaRPr kumimoji="0" lang="en-US" altLang="zh-TW" sz="1400" b="0" i="0" u="none" strike="noStrike" cap="none" normalizeH="0" baseline="0">
              <a:ln>
                <a:noFill/>
              </a:ln>
              <a:solidFill>
                <a:srgbClr val="212529"/>
              </a:solidFill>
              <a:effectLst/>
              <a:latin typeface="Arial Unicode MS"/>
              <a:ea typeface="var(--bs-font-monospace)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212529"/>
                </a:solidFill>
                <a:effectLst/>
                <a:latin typeface="Arial Unicode MS"/>
                <a:ea typeface="var(--bs-font-monospace)"/>
              </a:rPr>
              <a:t> &lt;/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2F6F9F"/>
                </a:solidFill>
                <a:effectLst/>
                <a:latin typeface="Arial Unicode MS"/>
                <a:ea typeface="var(--bs-font-monospace)"/>
              </a:rPr>
              <a:t>div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212529"/>
                </a:solidFill>
                <a:effectLst/>
                <a:latin typeface="Arial Unicode MS"/>
                <a:ea typeface="var(--bs-font-monospace)"/>
              </a:rPr>
              <a:t>&gt;</a:t>
            </a:r>
            <a:endParaRPr kumimoji="0" lang="en-US" altLang="zh-TW" sz="1400" b="0" i="0" u="none" strike="noStrike" cap="none" normalizeH="0" baseline="0">
              <a:ln>
                <a:noFill/>
              </a:ln>
              <a:solidFill>
                <a:srgbClr val="212529"/>
              </a:solidFill>
              <a:effectLst/>
              <a:latin typeface="Arial Unicode MS"/>
              <a:ea typeface="var(--bs-font-monospace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212529"/>
                </a:solidFill>
                <a:effectLst/>
                <a:latin typeface="Arial Unicode MS"/>
                <a:ea typeface="var(--bs-font-monospace)"/>
              </a:rPr>
              <a:t> &lt;/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2F6F9F"/>
                </a:solidFill>
                <a:effectLst/>
                <a:latin typeface="Arial Unicode MS"/>
                <a:ea typeface="var(--bs-font-monospace)"/>
              </a:rPr>
              <a:t>nav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212529"/>
                </a:solidFill>
                <a:effectLst/>
                <a:latin typeface="Arial Unicode MS"/>
                <a:ea typeface="var(--bs-font-monospace)"/>
              </a:rPr>
              <a:t>&gt; </a:t>
            </a:r>
            <a:endParaRPr kumimoji="0" lang="en-US" altLang="zh-TW" sz="1400" b="0" i="0" u="none" strike="noStrike" cap="none" normalizeH="0" baseline="0">
              <a:ln>
                <a:noFill/>
              </a:ln>
              <a:solidFill>
                <a:srgbClr val="212529"/>
              </a:solidFill>
              <a:effectLst/>
              <a:latin typeface="Arial Unicode MS"/>
              <a:ea typeface="var(--bs-font-monospace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TW" sz="1400">
              <a:solidFill>
                <a:srgbClr val="212529"/>
              </a:solidFill>
              <a:latin typeface="Arial Unicode MS"/>
              <a:ea typeface="var(--bs-font-monospace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212529"/>
                </a:solidFill>
                <a:effectLst/>
                <a:latin typeface="Arial Unicode MS"/>
                <a:ea typeface="var(--bs-font-monospace)"/>
              </a:rPr>
              <a:t>&lt;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2F6F9F"/>
                </a:solidFill>
                <a:effectLst/>
                <a:latin typeface="Arial Unicode MS"/>
                <a:ea typeface="var(--bs-font-monospace)"/>
              </a:rPr>
              <a:t>div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212529"/>
                </a:solidFill>
                <a:effectLst/>
                <a:latin typeface="Arial Unicode MS"/>
                <a:ea typeface="var(--bs-font-monospace)"/>
              </a:rPr>
              <a:t>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006EE0"/>
                </a:solidFill>
                <a:effectLst/>
                <a:latin typeface="Arial Unicode MS"/>
                <a:ea typeface="var(--bs-font-monospace)"/>
              </a:rPr>
              <a:t>class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D73038"/>
                </a:solidFill>
                <a:effectLst/>
                <a:latin typeface="Arial Unicode MS"/>
                <a:ea typeface="var(--bs-font-monospace)"/>
              </a:rPr>
              <a:t>"tab-content"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212529"/>
                </a:solidFill>
                <a:effectLst/>
                <a:latin typeface="Arial Unicode MS"/>
                <a:ea typeface="var(--bs-font-monospace)"/>
              </a:rPr>
              <a:t>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006EE0"/>
                </a:solidFill>
                <a:effectLst/>
                <a:latin typeface="Arial Unicode MS"/>
                <a:ea typeface="var(--bs-font-monospace)"/>
              </a:rPr>
              <a:t>id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D73038"/>
                </a:solidFill>
                <a:effectLst/>
                <a:latin typeface="Arial Unicode MS"/>
                <a:ea typeface="var(--bs-font-monospace)"/>
              </a:rPr>
              <a:t>"nav-tabContent"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212529"/>
                </a:solidFill>
                <a:effectLst/>
                <a:latin typeface="Arial Unicode MS"/>
                <a:ea typeface="var(--bs-font-monospace)"/>
              </a:rPr>
              <a:t>&gt; </a:t>
            </a:r>
            <a:endParaRPr kumimoji="0" lang="en-US" altLang="zh-TW" sz="1400" b="0" i="0" u="none" strike="noStrike" cap="none" normalizeH="0" baseline="0">
              <a:ln>
                <a:noFill/>
              </a:ln>
              <a:solidFill>
                <a:srgbClr val="212529"/>
              </a:solidFill>
              <a:effectLst/>
              <a:latin typeface="Arial Unicode MS"/>
              <a:ea typeface="var(--bs-font-monospace)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212529"/>
                </a:solidFill>
                <a:effectLst/>
                <a:latin typeface="Arial Unicode MS"/>
                <a:ea typeface="var(--bs-font-monospace)"/>
              </a:rPr>
              <a:t>&lt;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2F6F9F"/>
                </a:solidFill>
                <a:effectLst/>
                <a:latin typeface="Arial Unicode MS"/>
                <a:ea typeface="var(--bs-font-monospace)"/>
              </a:rPr>
              <a:t>div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212529"/>
                </a:solidFill>
                <a:effectLst/>
                <a:latin typeface="Arial Unicode MS"/>
                <a:ea typeface="var(--bs-font-monospace)"/>
              </a:rPr>
              <a:t>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006EE0"/>
                </a:solidFill>
                <a:effectLst/>
                <a:latin typeface="Arial Unicode MS"/>
                <a:ea typeface="var(--bs-font-monospace)"/>
              </a:rPr>
              <a:t>class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D73038"/>
                </a:solidFill>
                <a:effectLst/>
                <a:latin typeface="Arial Unicode MS"/>
                <a:ea typeface="var(--bs-font-monospace)"/>
              </a:rPr>
              <a:t>"tab-pane fade show active"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212529"/>
                </a:solidFill>
                <a:effectLst/>
                <a:latin typeface="Arial Unicode MS"/>
                <a:ea typeface="var(--bs-font-monospace)"/>
              </a:rPr>
              <a:t>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006EE0"/>
                </a:solidFill>
                <a:effectLst/>
                <a:highlight>
                  <a:srgbClr val="FFFF00"/>
                </a:highlight>
                <a:latin typeface="Arial Unicode MS"/>
                <a:ea typeface="var(--bs-font-monospace)"/>
              </a:rPr>
              <a:t>id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555555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=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D73038"/>
                </a:solidFill>
                <a:effectLst/>
                <a:highlight>
                  <a:srgbClr val="FFFF00"/>
                </a:highlight>
                <a:latin typeface="Arial Unicode MS"/>
                <a:ea typeface="var(--bs-font-monospace)"/>
              </a:rPr>
              <a:t>"nav-home"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212529"/>
                </a:solidFill>
                <a:effectLst/>
                <a:highlight>
                  <a:srgbClr val="FFFF00"/>
                </a:highlight>
                <a:latin typeface="Arial Unicode MS"/>
                <a:ea typeface="var(--bs-font-monospace)"/>
              </a:rPr>
              <a:t>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006EE0"/>
                </a:solidFill>
                <a:effectLst/>
                <a:latin typeface="Arial Unicode MS"/>
                <a:ea typeface="var(--bs-font-monospace)"/>
              </a:rPr>
              <a:t>role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D73038"/>
                </a:solidFill>
                <a:effectLst/>
                <a:latin typeface="Arial Unicode MS"/>
                <a:ea typeface="var(--bs-font-monospace)"/>
              </a:rPr>
              <a:t>"tabpanel"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212529"/>
                </a:solidFill>
                <a:effectLst/>
                <a:latin typeface="Arial Unicode MS"/>
                <a:ea typeface="var(--bs-font-monospace)"/>
              </a:rPr>
              <a:t>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006EE0"/>
                </a:solidFill>
                <a:effectLst/>
                <a:latin typeface="Arial Unicode MS"/>
                <a:ea typeface="var(--bs-font-monospace)"/>
              </a:rPr>
              <a:t>aria-labelledby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D73038"/>
                </a:solidFill>
                <a:effectLst/>
                <a:latin typeface="Arial Unicode MS"/>
                <a:ea typeface="var(--bs-font-monospace)"/>
              </a:rPr>
              <a:t>"nav-home-tab"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212529"/>
                </a:solidFill>
                <a:effectLst/>
                <a:latin typeface="Arial Unicode MS"/>
                <a:ea typeface="var(--bs-font-monospace)"/>
              </a:rPr>
              <a:t>&gt;...&lt;/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2F6F9F"/>
                </a:solidFill>
                <a:effectLst/>
                <a:latin typeface="Arial Unicode MS"/>
                <a:ea typeface="var(--bs-font-monospace)"/>
              </a:rPr>
              <a:t>div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212529"/>
                </a:solidFill>
                <a:effectLst/>
                <a:latin typeface="Arial Unicode MS"/>
                <a:ea typeface="var(--bs-font-monospace)"/>
              </a:rPr>
              <a:t>&gt; </a:t>
            </a:r>
            <a:endParaRPr kumimoji="0" lang="en-US" altLang="zh-TW" sz="1400" b="0" i="0" u="none" strike="noStrike" cap="none" normalizeH="0" baseline="0">
              <a:ln>
                <a:noFill/>
              </a:ln>
              <a:solidFill>
                <a:srgbClr val="212529"/>
              </a:solidFill>
              <a:effectLst/>
              <a:latin typeface="Arial Unicode MS"/>
              <a:ea typeface="var(--bs-font-monospace)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212529"/>
                </a:solidFill>
                <a:effectLst/>
                <a:latin typeface="Arial Unicode MS"/>
                <a:ea typeface="var(--bs-font-monospace)"/>
              </a:rPr>
              <a:t>&lt;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2F6F9F"/>
                </a:solidFill>
                <a:effectLst/>
                <a:latin typeface="Arial Unicode MS"/>
                <a:ea typeface="var(--bs-font-monospace)"/>
              </a:rPr>
              <a:t>div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212529"/>
                </a:solidFill>
                <a:effectLst/>
                <a:latin typeface="Arial Unicode MS"/>
                <a:ea typeface="var(--bs-font-monospace)"/>
              </a:rPr>
              <a:t>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006EE0"/>
                </a:solidFill>
                <a:effectLst/>
                <a:latin typeface="Arial Unicode MS"/>
                <a:ea typeface="var(--bs-font-monospace)"/>
              </a:rPr>
              <a:t>class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D73038"/>
                </a:solidFill>
                <a:effectLst/>
                <a:latin typeface="Arial Unicode MS"/>
                <a:ea typeface="var(--bs-font-monospace)"/>
              </a:rPr>
              <a:t>"tab-pane fade"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212529"/>
                </a:solidFill>
                <a:effectLst/>
                <a:latin typeface="Arial Unicode MS"/>
                <a:ea typeface="var(--bs-font-monospace)"/>
              </a:rPr>
              <a:t>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006EE0"/>
                </a:solidFill>
                <a:effectLst/>
                <a:latin typeface="Arial Unicode MS"/>
                <a:ea typeface="var(--bs-font-monospace)"/>
              </a:rPr>
              <a:t>id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D73038"/>
                </a:solidFill>
                <a:effectLst/>
                <a:latin typeface="Arial Unicode MS"/>
                <a:ea typeface="var(--bs-font-monospace)"/>
              </a:rPr>
              <a:t>"nav-profile"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212529"/>
                </a:solidFill>
                <a:effectLst/>
                <a:latin typeface="Arial Unicode MS"/>
                <a:ea typeface="var(--bs-font-monospace)"/>
              </a:rPr>
              <a:t>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006EE0"/>
                </a:solidFill>
                <a:effectLst/>
                <a:latin typeface="Arial Unicode MS"/>
                <a:ea typeface="var(--bs-font-monospace)"/>
              </a:rPr>
              <a:t>role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D73038"/>
                </a:solidFill>
                <a:effectLst/>
                <a:latin typeface="Arial Unicode MS"/>
                <a:ea typeface="var(--bs-font-monospace)"/>
              </a:rPr>
              <a:t>"tabpanel"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212529"/>
                </a:solidFill>
                <a:effectLst/>
                <a:latin typeface="Arial Unicode MS"/>
                <a:ea typeface="var(--bs-font-monospace)"/>
              </a:rPr>
              <a:t>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006EE0"/>
                </a:solidFill>
                <a:effectLst/>
                <a:latin typeface="Arial Unicode MS"/>
                <a:ea typeface="var(--bs-font-monospace)"/>
              </a:rPr>
              <a:t>aria-labelledby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D73038"/>
                </a:solidFill>
                <a:effectLst/>
                <a:latin typeface="Arial Unicode MS"/>
                <a:ea typeface="var(--bs-font-monospace)"/>
              </a:rPr>
              <a:t>"nav-profile-tab"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212529"/>
                </a:solidFill>
                <a:effectLst/>
                <a:latin typeface="Arial Unicode MS"/>
                <a:ea typeface="var(--bs-font-monospace)"/>
              </a:rPr>
              <a:t>&gt;...&lt;/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2F6F9F"/>
                </a:solidFill>
                <a:effectLst/>
                <a:latin typeface="Arial Unicode MS"/>
                <a:ea typeface="var(--bs-font-monospace)"/>
              </a:rPr>
              <a:t>div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212529"/>
                </a:solidFill>
                <a:effectLst/>
                <a:latin typeface="Arial Unicode MS"/>
                <a:ea typeface="var(--bs-font-monospace)"/>
              </a:rPr>
              <a:t>&gt; </a:t>
            </a:r>
            <a:endParaRPr kumimoji="0" lang="en-US" altLang="zh-TW" sz="1400" b="0" i="0" u="none" strike="noStrike" cap="none" normalizeH="0" baseline="0">
              <a:ln>
                <a:noFill/>
              </a:ln>
              <a:solidFill>
                <a:srgbClr val="212529"/>
              </a:solidFill>
              <a:effectLst/>
              <a:latin typeface="Arial Unicode MS"/>
              <a:ea typeface="var(--bs-font-monospace)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212529"/>
                </a:solidFill>
                <a:effectLst/>
                <a:latin typeface="Arial Unicode MS"/>
                <a:ea typeface="var(--bs-font-monospace)"/>
              </a:rPr>
              <a:t>&lt;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2F6F9F"/>
                </a:solidFill>
                <a:effectLst/>
                <a:latin typeface="Arial Unicode MS"/>
                <a:ea typeface="var(--bs-font-monospace)"/>
              </a:rPr>
              <a:t>div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212529"/>
                </a:solidFill>
                <a:effectLst/>
                <a:latin typeface="Arial Unicode MS"/>
                <a:ea typeface="var(--bs-font-monospace)"/>
              </a:rPr>
              <a:t>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006EE0"/>
                </a:solidFill>
                <a:effectLst/>
                <a:latin typeface="Arial Unicode MS"/>
                <a:ea typeface="var(--bs-font-monospace)"/>
              </a:rPr>
              <a:t>class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D73038"/>
                </a:solidFill>
                <a:effectLst/>
                <a:latin typeface="Arial Unicode MS"/>
                <a:ea typeface="var(--bs-font-monospace)"/>
              </a:rPr>
              <a:t>"tab-pane fade"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212529"/>
                </a:solidFill>
                <a:effectLst/>
                <a:latin typeface="Arial Unicode MS"/>
                <a:ea typeface="var(--bs-font-monospace)"/>
              </a:rPr>
              <a:t>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006EE0"/>
                </a:solidFill>
                <a:effectLst/>
                <a:latin typeface="Arial Unicode MS"/>
                <a:ea typeface="var(--bs-font-monospace)"/>
              </a:rPr>
              <a:t>id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D73038"/>
                </a:solidFill>
                <a:effectLst/>
                <a:latin typeface="Arial Unicode MS"/>
                <a:ea typeface="var(--bs-font-monospace)"/>
              </a:rPr>
              <a:t>"nav-contact"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212529"/>
                </a:solidFill>
                <a:effectLst/>
                <a:latin typeface="Arial Unicode MS"/>
                <a:ea typeface="var(--bs-font-monospace)"/>
              </a:rPr>
              <a:t>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006EE0"/>
                </a:solidFill>
                <a:effectLst/>
                <a:latin typeface="Arial Unicode MS"/>
                <a:ea typeface="var(--bs-font-monospace)"/>
              </a:rPr>
              <a:t>role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D73038"/>
                </a:solidFill>
                <a:effectLst/>
                <a:latin typeface="Arial Unicode MS"/>
                <a:ea typeface="var(--bs-font-monospace)"/>
              </a:rPr>
              <a:t>"tabpanel"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212529"/>
                </a:solidFill>
                <a:effectLst/>
                <a:latin typeface="Arial Unicode MS"/>
                <a:ea typeface="var(--bs-font-monospace)"/>
              </a:rPr>
              <a:t>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006EE0"/>
                </a:solidFill>
                <a:effectLst/>
                <a:latin typeface="Arial Unicode MS"/>
                <a:ea typeface="var(--bs-font-monospace)"/>
              </a:rPr>
              <a:t>aria-labelledby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D73038"/>
                </a:solidFill>
                <a:effectLst/>
                <a:latin typeface="Arial Unicode MS"/>
                <a:ea typeface="var(--bs-font-monospace)"/>
              </a:rPr>
              <a:t>"nav-contact-tab"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212529"/>
                </a:solidFill>
                <a:effectLst/>
                <a:latin typeface="Arial Unicode MS"/>
                <a:ea typeface="var(--bs-font-monospace)"/>
              </a:rPr>
              <a:t>&gt;...&lt;/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2F6F9F"/>
                </a:solidFill>
                <a:effectLst/>
                <a:latin typeface="Arial Unicode MS"/>
                <a:ea typeface="var(--bs-font-monospace)"/>
              </a:rPr>
              <a:t>div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212529"/>
                </a:solidFill>
                <a:effectLst/>
                <a:latin typeface="Arial Unicode MS"/>
                <a:ea typeface="var(--bs-font-monospace)"/>
              </a:rPr>
              <a:t>&gt; </a:t>
            </a:r>
            <a:endParaRPr kumimoji="0" lang="en-US" altLang="zh-TW" sz="1400" b="0" i="0" u="none" strike="noStrike" cap="none" normalizeH="0" baseline="0">
              <a:ln>
                <a:noFill/>
              </a:ln>
              <a:solidFill>
                <a:srgbClr val="212529"/>
              </a:solidFill>
              <a:effectLst/>
              <a:latin typeface="Arial Unicode MS"/>
              <a:ea typeface="var(--bs-font-monospace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212529"/>
                </a:solidFill>
                <a:effectLst/>
                <a:latin typeface="Arial Unicode MS"/>
                <a:ea typeface="var(--bs-font-monospace)"/>
              </a:rPr>
              <a:t>&lt;/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2F6F9F"/>
                </a:solidFill>
                <a:effectLst/>
                <a:latin typeface="Arial Unicode MS"/>
                <a:ea typeface="var(--bs-font-monospace)"/>
              </a:rPr>
              <a:t>div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212529"/>
                </a:solidFill>
                <a:effectLst/>
                <a:latin typeface="Arial Unicode MS"/>
                <a:ea typeface="var(--bs-font-monospace)"/>
              </a:rPr>
              <a:t>&gt;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F70EE5EA-1C9A-45B3-B48C-8A2C33414E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4667" y="5042881"/>
            <a:ext cx="4562475" cy="276999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200" b="1" i="0" u="none" strike="noStrike" cap="none" normalizeH="0" baseline="0">
                <a:ln>
                  <a:noFill/>
                </a:ln>
                <a:solidFill>
                  <a:srgbClr val="E83E8C"/>
                </a:solidFill>
                <a:effectLst/>
                <a:latin typeface="Consolas" panose="020B0609020204030204" pitchFamily="49" charset="0"/>
              </a:rPr>
              <a:t>button[data-bs-target]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555555"/>
                </a:solidFill>
                <a:effectLst/>
                <a:ea typeface="Lato"/>
              </a:rPr>
              <a:t> 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555555"/>
                </a:solidFill>
                <a:effectLst/>
                <a:latin typeface="Arial" panose="020B0604020202020204" pitchFamily="34" charset="0"/>
                <a:ea typeface="Lato"/>
              </a:rPr>
              <a:t>能對應到 </a:t>
            </a:r>
            <a:r>
              <a:rPr kumimoji="0" lang="zh-TW" altLang="zh-TW" sz="1200" b="1" i="0" u="none" strike="noStrike" cap="none" normalizeH="0" baseline="0">
                <a:ln>
                  <a:noFill/>
                </a:ln>
                <a:solidFill>
                  <a:srgbClr val="E83E8C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kumimoji="0" lang="en-US" altLang="zh-TW" sz="1200" b="1" i="0" u="none" strike="noStrike" cap="none" normalizeH="0" baseline="0">
                <a:ln>
                  <a:noFill/>
                </a:ln>
                <a:solidFill>
                  <a:srgbClr val="E83E8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TW" altLang="en-US" sz="1200" b="1" i="0" u="none" strike="noStrike" cap="none" normalizeH="0" baseline="0">
                <a:ln>
                  <a:noFill/>
                </a:ln>
                <a:solidFill>
                  <a:srgbClr val="E83E8C"/>
                </a:solidFill>
                <a:effectLst/>
                <a:latin typeface="Consolas" panose="020B0609020204030204" pitchFamily="49" charset="0"/>
              </a:rPr>
              <a:t>下的</a:t>
            </a:r>
            <a:r>
              <a:rPr kumimoji="0" lang="en-US" altLang="zh-TW" sz="1200" b="1" i="0" u="none" strike="noStrike" cap="none" normalizeH="0" baseline="0">
                <a:ln>
                  <a:noFill/>
                </a:ln>
                <a:solidFill>
                  <a:srgbClr val="E83E8C"/>
                </a:solidFill>
                <a:effectLst/>
                <a:latin typeface="Consolas" panose="020B0609020204030204" pitchFamily="49" charset="0"/>
              </a:rPr>
              <a:t>id</a:t>
            </a:r>
            <a:endParaRPr kumimoji="0" lang="zh-TW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2169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6D194BFA-700E-44B9-AACC-CE6497FBC4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87392"/>
            <a:ext cx="12192000" cy="4483216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54F83D5D-E43F-4005-AFFC-306E75108A2E}"/>
              </a:ext>
            </a:extLst>
          </p:cNvPr>
          <p:cNvSpPr txBox="1"/>
          <p:nvPr/>
        </p:nvSpPr>
        <p:spPr>
          <a:xfrm>
            <a:off x="1000125" y="447675"/>
            <a:ext cx="96297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>
                <a:latin typeface="微軟正黑體" panose="020B0604030504040204" pitchFamily="34" charset="-120"/>
                <a:ea typeface="微軟正黑體" panose="020B0604030504040204" pitchFamily="34" charset="-120"/>
              </a:rPr>
              <a:t>目標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33F66767-F5BA-4C04-A7E6-0E965452BCDF}"/>
              </a:ext>
            </a:extLst>
          </p:cNvPr>
          <p:cNvSpPr txBox="1"/>
          <p:nvPr/>
        </p:nvSpPr>
        <p:spPr>
          <a:xfrm>
            <a:off x="85725" y="2076450"/>
            <a:ext cx="748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/>
              <a:t>&lt;nav&gt;</a:t>
            </a:r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E98AD0C1-B146-4C2D-A10D-6352C7D613DD}"/>
              </a:ext>
            </a:extLst>
          </p:cNvPr>
          <p:cNvSpPr txBox="1"/>
          <p:nvPr/>
        </p:nvSpPr>
        <p:spPr>
          <a:xfrm>
            <a:off x="371475" y="2662279"/>
            <a:ext cx="2500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/>
              <a:t>&lt;div class=“tab-content&gt;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2340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字方塊 11">
            <a:extLst>
              <a:ext uri="{FF2B5EF4-FFF2-40B4-BE49-F238E27FC236}">
                <a16:creationId xmlns:a16="http://schemas.microsoft.com/office/drawing/2014/main" id="{5DAB09AA-E5C6-4BAD-B630-0316D785196F}"/>
              </a:ext>
            </a:extLst>
          </p:cNvPr>
          <p:cNvSpPr txBox="1"/>
          <p:nvPr/>
        </p:nvSpPr>
        <p:spPr>
          <a:xfrm>
            <a:off x="323850" y="372487"/>
            <a:ext cx="1144905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i="0" u="sng">
                <a:solidFill>
                  <a:srgbClr val="00458B"/>
                </a:solidFill>
                <a:effectLst/>
                <a:latin typeface="arial" panose="020B0604020202020204" pitchFamily="34" charset="0"/>
                <a:hlinkClick r:id="rId2"/>
              </a:rPr>
              <a:t>WAI-ARIA</a:t>
            </a:r>
            <a:r>
              <a:rPr lang="zh-TW" altLang="en-US" b="0" i="0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 是一個由</a:t>
            </a:r>
            <a:r>
              <a:rPr lang="en-US" altLang="zh-TW" b="0" i="0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W3C</a:t>
            </a:r>
            <a:r>
              <a:rPr lang="zh-TW" altLang="en-US" b="0" i="0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編撰的規格，定義一套額外的</a:t>
            </a:r>
            <a:r>
              <a:rPr lang="en-US" altLang="zh-TW" b="0" i="0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HTML</a:t>
            </a:r>
            <a:r>
              <a:rPr lang="zh-TW" altLang="en-US" b="0" i="0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屬性能用於元素上提供額外的語意及改善可及性，當元素缺乏這些條件時可適用。本規格定義三個主要的特點：</a:t>
            </a:r>
            <a:endParaRPr lang="en-US" altLang="zh-TW" b="0" i="0">
              <a:solidFill>
                <a:srgbClr val="212121"/>
              </a:solidFill>
              <a:effectLst/>
              <a:latin typeface="arial" panose="020B0604020202020204" pitchFamily="34" charset="0"/>
            </a:endParaRPr>
          </a:p>
          <a:p>
            <a:endParaRPr lang="zh-TW" altLang="en-US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5A500638-5E5A-478B-AA35-4FEA5F004451}"/>
              </a:ext>
            </a:extLst>
          </p:cNvPr>
          <p:cNvSpPr txBox="1"/>
          <p:nvPr/>
        </p:nvSpPr>
        <p:spPr>
          <a:xfrm>
            <a:off x="276225" y="1733810"/>
            <a:ext cx="11544300" cy="45550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800" b="1" i="0" u="none" strike="noStrike" cap="none" normalizeH="0" baseline="0">
                <a:ln>
                  <a:noFill/>
                </a:ln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Roles</a:t>
            </a:r>
            <a:r>
              <a:rPr kumimoji="0" lang="zh-TW" altLang="zh-TW" sz="1800" b="0" i="0" u="none" strike="noStrike" cap="none" normalizeH="0" baseline="0">
                <a:ln>
                  <a:noFill/>
                </a:ln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— 這些角色用以定義元素是甚麼或做甚麼事。在這些當中許多被稱為地標角色，大部分重複了HTML5結構化元素的語意值如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212121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role="navigation"</a:t>
            </a:r>
            <a:r>
              <a:rPr kumimoji="0" lang="zh-TW" altLang="zh-TW" sz="1800" b="0" i="0" u="none" strike="noStrike" cap="none" normalizeH="0" baseline="0">
                <a:ln>
                  <a:noFill/>
                </a:ln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(</a:t>
            </a:r>
            <a:r>
              <a:rPr kumimoji="0" lang="zh-TW" altLang="zh-TW" sz="1200" b="0" i="0" u="sng" strike="noStrike" cap="none" normalizeH="0" baseline="0">
                <a:ln>
                  <a:noFill/>
                </a:ln>
                <a:solidFill>
                  <a:srgbClr val="00458B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  <a:hlinkClick r:id="rId3"/>
              </a:rPr>
              <a:t>&lt;nav&gt;</a:t>
            </a:r>
            <a:r>
              <a:rPr kumimoji="0" lang="zh-TW" altLang="zh-TW" sz="1800" b="0" i="0" u="none" strike="noStrike" cap="none" normalizeH="0" baseline="0">
                <a:ln>
                  <a:noFill/>
                </a:ln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 or 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212121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role="complementary"</a:t>
            </a:r>
            <a:r>
              <a:rPr kumimoji="0" lang="zh-TW" altLang="zh-TW" sz="1800" b="0" i="0" u="none" strike="noStrike" cap="none" normalizeH="0" baseline="0">
                <a:ln>
                  <a:noFill/>
                </a:ln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(</a:t>
            </a:r>
            <a:r>
              <a:rPr kumimoji="0" lang="zh-TW" altLang="zh-TW" sz="1800" b="0" i="0" u="sng" strike="noStrike" cap="none" normalizeH="0" baseline="0">
                <a:ln>
                  <a:noFill/>
                </a:ln>
                <a:solidFill>
                  <a:srgbClr val="00458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4" tooltip="Currently only available in English (US)"/>
              </a:rPr>
              <a:t>&lt;aside&gt; (en-US)</a:t>
            </a:r>
            <a:r>
              <a:rPr kumimoji="0" lang="zh-TW" altLang="zh-TW" sz="1800" b="0" i="0" u="none" strike="noStrike" cap="none" normalizeH="0" baseline="0">
                <a:ln>
                  <a:noFill/>
                </a:ln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), 但也有其他描述不同的頁面結構者，如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212121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role="banner"</a:t>
            </a:r>
            <a:r>
              <a:rPr kumimoji="0" lang="zh-TW" altLang="zh-TW" sz="1800" b="0" i="0" u="none" strike="noStrike" cap="none" normalizeH="0" baseline="0">
                <a:ln>
                  <a:noFill/>
                </a:ln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 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212121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role="search"</a:t>
            </a:r>
            <a:r>
              <a:rPr kumimoji="0" lang="zh-TW" altLang="zh-TW" sz="1800" b="0" i="0" u="none" strike="noStrike" cap="none" normalizeH="0" baseline="0">
                <a:ln>
                  <a:noFill/>
                </a:ln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 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212121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role="tabgroup"</a:t>
            </a:r>
            <a:r>
              <a:rPr kumimoji="0" lang="zh-TW" altLang="zh-TW" sz="1800" b="0" i="0" u="none" strike="noStrike" cap="none" normalizeH="0" baseline="0">
                <a:ln>
                  <a:noFill/>
                </a:ln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 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212121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role="tab"</a:t>
            </a:r>
            <a:r>
              <a:rPr kumimoji="0" lang="zh-TW" altLang="zh-TW" sz="1800" b="0" i="0" u="none" strike="noStrike" cap="none" normalizeH="0" baseline="0">
                <a:ln>
                  <a:noFill/>
                </a:ln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等常見於使用者介面中。</a:t>
            </a:r>
            <a:endParaRPr kumimoji="0" lang="en-US" altLang="zh-TW" sz="1800" b="0" i="0" u="none" strike="noStrike" cap="none" normalizeH="0" baseline="0">
              <a:ln>
                <a:noFill/>
              </a:ln>
              <a:solidFill>
                <a:srgbClr val="21212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TW" altLang="zh-TW" sz="1800" b="0" i="0" u="none" strike="noStrike" cap="none" normalizeH="0" baseline="0">
              <a:ln>
                <a:noFill/>
              </a:ln>
              <a:solidFill>
                <a:srgbClr val="21212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800" b="1" i="0" u="none" strike="noStrike" cap="none" normalizeH="0" baseline="0">
                <a:ln>
                  <a:noFill/>
                </a:ln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Properties</a:t>
            </a:r>
            <a:r>
              <a:rPr kumimoji="0" lang="zh-TW" altLang="zh-TW" sz="1800" b="0" i="0" u="none" strike="noStrike" cap="none" normalizeH="0" baseline="0">
                <a:ln>
                  <a:noFill/>
                </a:ln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— 這些用以定義元素的屬性，可用來賦予元素額外的意義或語意。舉例，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212121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aria-required="true"</a:t>
            </a:r>
            <a:r>
              <a:rPr kumimoji="0" lang="zh-TW" altLang="zh-TW" sz="1800" b="0" i="0" u="none" strike="noStrike" cap="none" normalizeH="0" baseline="0">
                <a:ln>
                  <a:noFill/>
                </a:ln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指定一個表單輸入必須填寫才有效，而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212121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aria-labelledby="label"</a:t>
            </a:r>
            <a:r>
              <a:rPr kumimoji="0" lang="zh-TW" altLang="zh-TW" sz="1800" b="0" i="0" u="none" strike="noStrike" cap="none" normalizeH="0" baseline="0">
                <a:ln>
                  <a:noFill/>
                </a:ln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讓你可以在一個元素上置放一個ID，當該頁面上任何內容設定標籤後而引用它，頁面包含多個元素而不可能使用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212121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&lt;label for="input"&gt;</a:t>
            </a:r>
            <a:r>
              <a:rPr kumimoji="0" lang="zh-TW" altLang="zh-TW" sz="1800" b="0" i="0" u="none" strike="noStrike" cap="none" normalizeH="0" baseline="0">
                <a:ln>
                  <a:noFill/>
                </a:ln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。舉例，你可使用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212121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aria-labelledby</a:t>
            </a:r>
            <a:r>
              <a:rPr kumimoji="0" lang="zh-TW" altLang="zh-TW" sz="1800" b="0" i="0" u="none" strike="noStrike" cap="none" normalizeH="0" baseline="0">
                <a:ln>
                  <a:noFill/>
                </a:ln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指定一個鍵盤鍵描述包含在一個</a:t>
            </a:r>
            <a:r>
              <a:rPr kumimoji="0" lang="zh-TW" altLang="zh-TW" sz="1200" b="0" i="0" u="sng" strike="noStrike" cap="none" normalizeH="0" baseline="0">
                <a:ln>
                  <a:noFill/>
                </a:ln>
                <a:solidFill>
                  <a:srgbClr val="00458B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  <a:hlinkClick r:id="rId5"/>
              </a:rPr>
              <a:t>&lt;div&gt;</a:t>
            </a:r>
            <a:r>
              <a:rPr kumimoji="0" lang="zh-TW" altLang="zh-TW" sz="1800" b="0" i="0" u="none" strike="noStrike" cap="none" normalizeH="0" baseline="0">
                <a:ln>
                  <a:noFill/>
                </a:ln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之中是多個表格儲存格的標籤，或者你可使用它做為圖片alt文字的替代方案 — 指定頁面上現有的資訊做為圖片的alt文字，而非將它重複放在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212121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alt</a:t>
            </a:r>
            <a:r>
              <a:rPr kumimoji="0" lang="zh-TW" altLang="zh-TW" sz="1800" b="0" i="0" u="none" strike="noStrike" cap="none" normalizeH="0" baseline="0">
                <a:ln>
                  <a:noFill/>
                </a:ln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屬性之內. 範例可參考</a:t>
            </a:r>
            <a:r>
              <a:rPr kumimoji="0" lang="zh-TW" altLang="zh-TW" sz="1800" b="0" i="0" u="sng" strike="noStrike" cap="none" normalizeH="0" baseline="0">
                <a:ln>
                  <a:noFill/>
                </a:ln>
                <a:solidFill>
                  <a:srgbClr val="D0454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6" tooltip="This is a link to an unwritten page"/>
              </a:rPr>
              <a:t>Text alternatives</a:t>
            </a:r>
            <a:r>
              <a:rPr kumimoji="0" lang="zh-TW" altLang="zh-TW" sz="1800" b="0" i="0" u="none" strike="noStrike" cap="none" normalizeH="0" baseline="0">
                <a:ln>
                  <a:noFill/>
                </a:ln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。</a:t>
            </a:r>
            <a:endParaRPr kumimoji="0" lang="en-US" altLang="zh-TW" sz="1800" b="0" i="0" u="none" strike="noStrike" cap="none" normalizeH="0" baseline="0">
              <a:ln>
                <a:noFill/>
              </a:ln>
              <a:solidFill>
                <a:srgbClr val="21212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TW" altLang="zh-TW" sz="1800" b="0" i="0" u="none" strike="noStrike" cap="none" normalizeH="0" baseline="0">
              <a:ln>
                <a:noFill/>
              </a:ln>
              <a:solidFill>
                <a:srgbClr val="21212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800" b="1" i="0" u="none" strike="noStrike" cap="none" normalizeH="0" baseline="0">
                <a:ln>
                  <a:noFill/>
                </a:ln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States</a:t>
            </a:r>
            <a:r>
              <a:rPr kumimoji="0" lang="zh-TW" altLang="zh-TW" sz="1800" b="0" i="0" u="none" strike="noStrike" cap="none" normalizeH="0" baseline="0">
                <a:ln>
                  <a:noFill/>
                </a:ln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— 定義目前元素狀態的特殊屬性，例如 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212121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aria-disabled="true"</a:t>
            </a:r>
            <a:r>
              <a:rPr kumimoji="0" lang="zh-TW" altLang="zh-TW" sz="1800" b="0" i="0" u="none" strike="noStrike" cap="none" normalizeH="0" baseline="0">
                <a:ln>
                  <a:noFill/>
                </a:ln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，是對螢幕報讀器指定表單輸入目前是停用的狀態。狀態不同於屬性，在於屬性在應用程序整個生命週期中不會改變，而狀態通常會透過 JavaScript程式化改變。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DEEF81A8-931C-41BD-9139-455990B8DFDC}"/>
              </a:ext>
            </a:extLst>
          </p:cNvPr>
          <p:cNvSpPr txBox="1"/>
          <p:nvPr/>
        </p:nvSpPr>
        <p:spPr>
          <a:xfrm>
            <a:off x="276225" y="1295817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TW" altLang="en-US" b="1" i="0">
                <a:solidFill>
                  <a:srgbClr val="303233"/>
                </a:solidFill>
                <a:effectLst/>
                <a:latin typeface="Lato"/>
              </a:rPr>
              <a:t>無障礙網站之 </a:t>
            </a:r>
            <a:r>
              <a:rPr lang="en-US" altLang="zh-TW" b="1" i="0">
                <a:solidFill>
                  <a:srgbClr val="303233"/>
                </a:solidFill>
                <a:effectLst/>
                <a:latin typeface="Lato"/>
              </a:rPr>
              <a:t>WAI-ARIA </a:t>
            </a:r>
            <a:r>
              <a:rPr lang="zh-TW" altLang="en-US" b="1" i="0">
                <a:solidFill>
                  <a:srgbClr val="303233"/>
                </a:solidFill>
                <a:effectLst/>
                <a:latin typeface="Lato"/>
              </a:rPr>
              <a:t>的角色介紹（</a:t>
            </a:r>
            <a:r>
              <a:rPr lang="en-US" altLang="zh-TW" b="1" i="0">
                <a:solidFill>
                  <a:srgbClr val="303233"/>
                </a:solidFill>
                <a:effectLst/>
                <a:latin typeface="Lato"/>
              </a:rPr>
              <a:t>Role</a:t>
            </a:r>
            <a:r>
              <a:rPr lang="zh-TW" altLang="en-US" b="1" i="0">
                <a:solidFill>
                  <a:srgbClr val="303233"/>
                </a:solidFill>
                <a:effectLst/>
                <a:latin typeface="Lato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707841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0373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3920854B-7B03-4DA8-A30F-2C3D4DEE19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34649"/>
            <a:ext cx="184731" cy="469299"/>
          </a:xfrm>
          <a:prstGeom prst="rect">
            <a:avLst/>
          </a:prstGeom>
          <a:solidFill>
            <a:srgbClr val="F9F2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19044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3BC81292-F24F-4EE8-A51E-F8D471238786}"/>
              </a:ext>
            </a:extLst>
          </p:cNvPr>
          <p:cNvSpPr txBox="1"/>
          <p:nvPr/>
        </p:nvSpPr>
        <p:spPr>
          <a:xfrm>
            <a:off x="3048000" y="2709773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zh-TW" altLang="en-US"/>
          </a:p>
          <a:p>
            <a:r>
              <a:rPr lang="zh-TW" altLang="en-US"/>
              <a:t>按鈕的角色是 </a:t>
            </a:r>
            <a:r>
              <a:rPr lang="en-US" altLang="zh-TW"/>
              <a:t>button</a:t>
            </a:r>
            <a:r>
              <a:rPr lang="zh-TW" altLang="en-US"/>
              <a:t>，如果不是原生 </a:t>
            </a:r>
            <a:r>
              <a:rPr lang="en-US" altLang="zh-TW"/>
              <a:t>&lt;button&gt;</a:t>
            </a:r>
            <a:r>
              <a:rPr lang="zh-TW" altLang="en-US"/>
              <a:t>，應該要加上 </a:t>
            </a:r>
            <a:r>
              <a:rPr lang="en-US" altLang="zh-TW"/>
              <a:t>role="button"</a:t>
            </a:r>
            <a:r>
              <a:rPr lang="zh-TW" altLang="en-US"/>
              <a:t>。</a:t>
            </a:r>
          </a:p>
          <a:p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90D98376-E38D-46A3-B697-64F4FBF24ACE}"/>
              </a:ext>
            </a:extLst>
          </p:cNvPr>
          <p:cNvSpPr txBox="1"/>
          <p:nvPr/>
        </p:nvSpPr>
        <p:spPr>
          <a:xfrm>
            <a:off x="838199" y="4282559"/>
            <a:ext cx="967740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TW" b="1">
                <a:effectLst/>
                <a:latin typeface="Arial" panose="020B0604020202020204" pitchFamily="34" charset="0"/>
              </a:rPr>
              <a:t>aria (Accessible Rich Internet Applications)</a:t>
            </a:r>
          </a:p>
          <a:p>
            <a:pPr algn="l"/>
            <a:r>
              <a:rPr lang="en-US" altLang="zh-TW" b="1">
                <a:latin typeface="Arial" panose="020B0604020202020204" pitchFamily="34" charset="0"/>
              </a:rPr>
              <a:t>aria- aria-current is an attribute defined in the WAI-ARIA(opens in a new tab)</a:t>
            </a:r>
            <a:br>
              <a:rPr lang="en-US" altLang="zh-TW" b="1">
                <a:latin typeface="Arial" panose="020B0604020202020204" pitchFamily="34" charset="0"/>
              </a:rPr>
            </a:br>
            <a:endParaRPr lang="en-US" altLang="zh-TW" b="1">
              <a:latin typeface="Arial" panose="020B0604020202020204" pitchFamily="34" charset="0"/>
            </a:endParaRPr>
          </a:p>
          <a:p>
            <a:r>
              <a:rPr lang="en-US" altLang="zh-TW" b="1">
                <a:effectLst/>
                <a:latin typeface="Arial" panose="020B0604020202020204" pitchFamily="34" charset="0"/>
              </a:rPr>
              <a:t>aria-current=“page“ ; </a:t>
            </a:r>
            <a:r>
              <a:rPr lang="zh-TW" altLang="en-US" b="1">
                <a:effectLst/>
                <a:latin typeface="Arial" panose="020B0604020202020204" pitchFamily="34" charset="0"/>
              </a:rPr>
              <a:t>或 </a:t>
            </a:r>
            <a:r>
              <a:rPr kumimoji="0" lang="zh-TW" altLang="zh-TW" sz="1800" b="0" i="0" u="none" strike="noStrike" cap="none" normalizeH="0" baseline="0">
                <a:ln>
                  <a:noFill/>
                </a:ln>
                <a:solidFill>
                  <a:srgbClr val="212529"/>
                </a:solidFill>
                <a:effectLst/>
                <a:latin typeface="Arial Unicode MS"/>
                <a:ea typeface="IBM Plex Mono"/>
              </a:rPr>
              <a:t>page</a:t>
            </a:r>
            <a:r>
              <a:rPr kumimoji="0" lang="zh-TW" altLang="zh-TW" sz="1800" b="0" i="0" u="none" strike="noStrike" cap="none" normalizeH="0" baseline="0">
                <a:ln>
                  <a:noFill/>
                </a:ln>
                <a:solidFill>
                  <a:srgbClr val="212529"/>
                </a:solidFill>
                <a:effectLst/>
                <a:latin typeface="Source Sans Pro" panose="020B0503030403020204" pitchFamily="34" charset="0"/>
              </a:rPr>
              <a:t>, </a:t>
            </a:r>
            <a:r>
              <a:rPr kumimoji="0" lang="zh-TW" altLang="zh-TW" sz="1800" b="0" i="0" u="none" strike="noStrike" cap="none" normalizeH="0" baseline="0">
                <a:ln>
                  <a:noFill/>
                </a:ln>
                <a:solidFill>
                  <a:srgbClr val="212529"/>
                </a:solidFill>
                <a:effectLst/>
                <a:latin typeface="Arial Unicode MS"/>
                <a:ea typeface="IBM Plex Mono"/>
              </a:rPr>
              <a:t>step</a:t>
            </a:r>
            <a:r>
              <a:rPr kumimoji="0" lang="zh-TW" altLang="zh-TW" sz="1800" b="0" i="0" u="none" strike="noStrike" cap="none" normalizeH="0" baseline="0">
                <a:ln>
                  <a:noFill/>
                </a:ln>
                <a:solidFill>
                  <a:srgbClr val="212529"/>
                </a:solidFill>
                <a:effectLst/>
                <a:latin typeface="Source Sans Pro" panose="020B0503030403020204" pitchFamily="34" charset="0"/>
              </a:rPr>
              <a:t>, </a:t>
            </a:r>
            <a:r>
              <a:rPr kumimoji="0" lang="zh-TW" altLang="zh-TW" sz="1800" b="0" i="0" u="none" strike="noStrike" cap="none" normalizeH="0" baseline="0">
                <a:ln>
                  <a:noFill/>
                </a:ln>
                <a:solidFill>
                  <a:srgbClr val="212529"/>
                </a:solidFill>
                <a:effectLst/>
                <a:latin typeface="Arial Unicode MS"/>
                <a:ea typeface="IBM Plex Mono"/>
              </a:rPr>
              <a:t>location</a:t>
            </a:r>
            <a:r>
              <a:rPr kumimoji="0" lang="zh-TW" altLang="zh-TW" sz="1800" b="0" i="0" u="none" strike="noStrike" cap="none" normalizeH="0" baseline="0">
                <a:ln>
                  <a:noFill/>
                </a:ln>
                <a:solidFill>
                  <a:srgbClr val="212529"/>
                </a:solidFill>
                <a:effectLst/>
                <a:latin typeface="Source Sans Pro" panose="020B0503030403020204" pitchFamily="34" charset="0"/>
              </a:rPr>
              <a:t>, </a:t>
            </a:r>
            <a:r>
              <a:rPr kumimoji="0" lang="zh-TW" altLang="zh-TW" sz="1800" b="0" i="0" u="none" strike="noStrike" cap="none" normalizeH="0" baseline="0">
                <a:ln>
                  <a:noFill/>
                </a:ln>
                <a:solidFill>
                  <a:srgbClr val="212529"/>
                </a:solidFill>
                <a:effectLst/>
                <a:latin typeface="Arial Unicode MS"/>
                <a:ea typeface="IBM Plex Mono"/>
              </a:rPr>
              <a:t>date</a:t>
            </a:r>
            <a:r>
              <a:rPr kumimoji="0" lang="zh-TW" altLang="zh-TW" sz="1800" b="0" i="0" u="none" strike="noStrike" cap="none" normalizeH="0" baseline="0">
                <a:ln>
                  <a:noFill/>
                </a:ln>
                <a:solidFill>
                  <a:srgbClr val="212529"/>
                </a:solidFill>
                <a:effectLst/>
                <a:latin typeface="Source Sans Pro" panose="020B0503030403020204" pitchFamily="34" charset="0"/>
              </a:rPr>
              <a:t>, </a:t>
            </a:r>
            <a:r>
              <a:rPr kumimoji="0" lang="zh-TW" altLang="zh-TW" sz="1800" b="0" i="0" u="none" strike="noStrike" cap="none" normalizeH="0" baseline="0">
                <a:ln>
                  <a:noFill/>
                </a:ln>
                <a:solidFill>
                  <a:srgbClr val="212529"/>
                </a:solidFill>
                <a:effectLst/>
                <a:latin typeface="Arial Unicode MS"/>
                <a:ea typeface="IBM Plex Mono"/>
              </a:rPr>
              <a:t>time</a:t>
            </a:r>
            <a:r>
              <a:rPr kumimoji="0" lang="zh-TW" altLang="zh-TW" sz="1800" b="0" i="0" u="none" strike="noStrike" cap="none" normalizeH="0" baseline="0">
                <a:ln>
                  <a:noFill/>
                </a:ln>
                <a:solidFill>
                  <a:srgbClr val="212529"/>
                </a:solidFill>
                <a:effectLst/>
                <a:latin typeface="Source Sans Pro" panose="020B0503030403020204" pitchFamily="34" charset="0"/>
              </a:rPr>
              <a:t>, </a:t>
            </a:r>
            <a:r>
              <a:rPr kumimoji="0" lang="zh-TW" altLang="zh-TW" sz="1800" b="0" i="0" u="none" strike="noStrike" cap="none" normalizeH="0" baseline="0">
                <a:ln>
                  <a:noFill/>
                </a:ln>
                <a:solidFill>
                  <a:srgbClr val="212529"/>
                </a:solidFill>
                <a:effectLst/>
                <a:latin typeface="Arial Unicode MS"/>
                <a:ea typeface="IBM Plex Mono"/>
              </a:rPr>
              <a:t>false</a:t>
            </a:r>
            <a:r>
              <a:rPr kumimoji="0" lang="zh-TW" altLang="zh-TW" sz="1800" b="0" i="0" u="none" strike="noStrike" cap="none" normalizeH="0" baseline="0">
                <a:ln>
                  <a:noFill/>
                </a:ln>
                <a:solidFill>
                  <a:srgbClr val="212529"/>
                </a:solidFill>
                <a:effectLst/>
                <a:latin typeface="Source Sans Pro" panose="020B0503030403020204" pitchFamily="34" charset="0"/>
              </a:rPr>
              <a:t>, </a:t>
            </a:r>
            <a:r>
              <a:rPr kumimoji="0" lang="zh-TW" altLang="zh-TW" sz="1800" b="0" i="0" u="none" strike="noStrike" cap="none" normalizeH="0" baseline="0">
                <a:ln>
                  <a:noFill/>
                </a:ln>
                <a:solidFill>
                  <a:srgbClr val="212529"/>
                </a:solidFill>
                <a:effectLst/>
                <a:latin typeface="Arial Unicode MS"/>
                <a:ea typeface="IBM Plex Mono"/>
              </a:rPr>
              <a:t>true</a:t>
            </a:r>
            <a:r>
              <a:rPr kumimoji="0" lang="zh-TW" altLang="zh-TW" sz="1800" b="0" i="0" u="none" strike="noStrike" cap="none" normalizeH="0" baseline="0">
                <a:ln>
                  <a:noFill/>
                </a:ln>
                <a:solidFill>
                  <a:srgbClr val="212529"/>
                </a:solidFill>
                <a:effectLst/>
                <a:latin typeface="Source Sans Pro" panose="020B0503030403020204" pitchFamily="34" charset="0"/>
              </a:rPr>
              <a:t>.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TW" sz="1000" b="1" i="0" u="none" strike="noStrike" cap="none" normalizeH="0" baseline="0">
              <a:ln>
                <a:noFill/>
              </a:ln>
              <a:solidFill>
                <a:schemeClr val="tx1"/>
              </a:solidFill>
              <a:latin typeface="Arial" panose="020B0604020202020204" pitchFamily="34" charset="0"/>
            </a:endParaRPr>
          </a:p>
          <a:p>
            <a:r>
              <a:rPr kumimoji="0" lang="zh-TW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目的</a:t>
            </a:r>
            <a:r>
              <a:rPr kumimoji="0" lang="en-US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zh-TW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例 </a:t>
            </a:r>
            <a:r>
              <a:rPr kumimoji="0" lang="en-US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Whenever you need to indicate the current page within a set of pagination links (main navigation), providing a screen reader alternative to styling the current page.</a:t>
            </a:r>
            <a:endParaRPr kumimoji="0" lang="zh-TW" altLang="zh-TW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4D421E5B-3E86-4CF8-8590-D539192B1C43}"/>
              </a:ext>
            </a:extLst>
          </p:cNvPr>
          <p:cNvSpPr txBox="1"/>
          <p:nvPr/>
        </p:nvSpPr>
        <p:spPr>
          <a:xfrm>
            <a:off x="699247" y="354947"/>
            <a:ext cx="918528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/>
              <a:t>The aria-controls attribute creates a cause and effect relationship.  </a:t>
            </a:r>
            <a:r>
              <a:rPr lang="zh-TW" altLang="en-US"/>
              <a:t>可幫助我們從控制移到 另控制 指定的</a:t>
            </a:r>
            <a:r>
              <a:rPr lang="en-US" altLang="zh-TW"/>
              <a:t>id</a:t>
            </a:r>
            <a:r>
              <a:rPr lang="zh-TW" altLang="en-US"/>
              <a:t>的物體</a:t>
            </a:r>
            <a:endParaRPr lang="en-US" altLang="zh-TW"/>
          </a:p>
          <a:p>
            <a:endParaRPr lang="en-US" altLang="zh-TW"/>
          </a:p>
          <a:p>
            <a:r>
              <a:rPr lang="en-US" altLang="zh-TW"/>
              <a:t>aira-selected:</a:t>
            </a:r>
            <a:r>
              <a:rPr lang="zh-TW" altLang="en-US"/>
              <a:t>　有</a:t>
            </a:r>
            <a:r>
              <a:rPr lang="en-US" altLang="zh-TW"/>
              <a:t>true </a:t>
            </a:r>
            <a:r>
              <a:rPr lang="zh-TW" altLang="en-US"/>
              <a:t>及 </a:t>
            </a:r>
            <a:r>
              <a:rPr lang="en-US" altLang="zh-TW"/>
              <a:t>false;   ture</a:t>
            </a:r>
            <a:r>
              <a:rPr lang="zh-TW" altLang="en-US"/>
              <a:t>表示目前選著。</a:t>
            </a:r>
          </a:p>
        </p:txBody>
      </p:sp>
    </p:spTree>
    <p:extLst>
      <p:ext uri="{BB962C8B-B14F-4D97-AF65-F5344CB8AC3E}">
        <p14:creationId xmlns:p14="http://schemas.microsoft.com/office/powerpoint/2010/main" val="30485215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680</TotalTime>
  <Words>1222</Words>
  <Application>Microsoft Office PowerPoint</Application>
  <PresentationFormat>寬螢幕</PresentationFormat>
  <Paragraphs>35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5" baseType="lpstr">
      <vt:lpstr>Arial Unicode MS</vt:lpstr>
      <vt:lpstr>Lato</vt:lpstr>
      <vt:lpstr>微軟正黑體</vt:lpstr>
      <vt:lpstr>Arial</vt:lpstr>
      <vt:lpstr>Arial</vt:lpstr>
      <vt:lpstr>Calibri</vt:lpstr>
      <vt:lpstr>Calibri Light</vt:lpstr>
      <vt:lpstr>Consolas</vt:lpstr>
      <vt:lpstr>Source Sans Pro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yupi lee</dc:creator>
  <cp:lastModifiedBy>yupi lee</cp:lastModifiedBy>
  <cp:revision>14</cp:revision>
  <dcterms:created xsi:type="dcterms:W3CDTF">2021-07-08T07:40:06Z</dcterms:created>
  <dcterms:modified xsi:type="dcterms:W3CDTF">2021-07-11T08:14:17Z</dcterms:modified>
</cp:coreProperties>
</file>