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9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Lst>
  <p:sldSz cx="9144000" cy="6858000" type="screen4x3"/>
  <p:notesSz cx="6811963" cy="99425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6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slide" Target="slides/slide87.xml"/><Relationship Id="rId97"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notesMaster" Target="notesMasters/notes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0" name="PlaceHolder 1"/>
          <p:cNvSpPr>
            <a:spLocks noGrp="1"/>
          </p:cNvSpPr>
          <p:nvPr>
            <p:ph type="body"/>
          </p:nvPr>
        </p:nvSpPr>
        <p:spPr>
          <a:xfrm>
            <a:off x="777240" y="4777560"/>
            <a:ext cx="6217560" cy="4525920"/>
          </a:xfrm>
          <a:prstGeom prst="rect">
            <a:avLst/>
          </a:prstGeom>
        </p:spPr>
        <p:txBody>
          <a:bodyPr lIns="0" tIns="0" rIns="0" bIns="0"/>
          <a:lstStyle/>
          <a:p>
            <a:r>
              <a:rPr lang="en-US" sz="2000" b="0" strike="noStrike" spc="-1">
                <a:solidFill>
                  <a:srgbClr val="000000"/>
                </a:solidFill>
                <a:uFill>
                  <a:solidFill>
                    <a:srgbClr val="FFFFFF"/>
                  </a:solidFill>
                </a:uFill>
                <a:latin typeface="Arial"/>
              </a:rPr>
              <a:t>Click to edit the notes format</a:t>
            </a:r>
          </a:p>
        </p:txBody>
      </p:sp>
      <p:sp>
        <p:nvSpPr>
          <p:cNvPr id="81" name="PlaceHolder 2"/>
          <p:cNvSpPr>
            <a:spLocks noGrp="1"/>
          </p:cNvSpPr>
          <p:nvPr>
            <p:ph type="hdr"/>
          </p:nvPr>
        </p:nvSpPr>
        <p:spPr>
          <a:xfrm>
            <a:off x="0" y="0"/>
            <a:ext cx="3372840" cy="502560"/>
          </a:xfrm>
          <a:prstGeom prst="rect">
            <a:avLst/>
          </a:prstGeom>
        </p:spPr>
        <p:txBody>
          <a:bodyPr lIns="0" tIns="0" rIns="0" bIns="0"/>
          <a:lstStyle/>
          <a:p>
            <a:r>
              <a:rPr lang="en-US" sz="1400" b="0" strike="noStrike" spc="-1">
                <a:solidFill>
                  <a:srgbClr val="000000"/>
                </a:solidFill>
                <a:uFill>
                  <a:solidFill>
                    <a:srgbClr val="FFFFFF"/>
                  </a:solidFill>
                </a:uFill>
                <a:latin typeface="Times New Roman"/>
              </a:rPr>
              <a:t>&lt;header&gt;</a:t>
            </a:r>
          </a:p>
        </p:txBody>
      </p:sp>
      <p:sp>
        <p:nvSpPr>
          <p:cNvPr id="82" name="PlaceHolder 3"/>
          <p:cNvSpPr>
            <a:spLocks noGrp="1"/>
          </p:cNvSpPr>
          <p:nvPr>
            <p:ph type="dt"/>
          </p:nvPr>
        </p:nvSpPr>
        <p:spPr>
          <a:xfrm>
            <a:off x="4399200" y="0"/>
            <a:ext cx="3372840" cy="502560"/>
          </a:xfrm>
          <a:prstGeom prst="rect">
            <a:avLst/>
          </a:prstGeom>
        </p:spPr>
        <p:txBody>
          <a:bodyPr lIns="0" tIns="0" rIns="0" bIns="0"/>
          <a:lstStyle/>
          <a:p>
            <a:pPr algn="r"/>
            <a:r>
              <a:rPr lang="en-US" sz="1400" b="0" strike="noStrike" spc="-1">
                <a:solidFill>
                  <a:srgbClr val="000000"/>
                </a:solidFill>
                <a:uFill>
                  <a:solidFill>
                    <a:srgbClr val="FFFFFF"/>
                  </a:solidFill>
                </a:uFill>
                <a:latin typeface="Times New Roman"/>
              </a:rPr>
              <a:t>&lt;date/time&gt;</a:t>
            </a:r>
          </a:p>
        </p:txBody>
      </p:sp>
      <p:sp>
        <p:nvSpPr>
          <p:cNvPr id="83" name="PlaceHolder 4"/>
          <p:cNvSpPr>
            <a:spLocks noGrp="1"/>
          </p:cNvSpPr>
          <p:nvPr>
            <p:ph type="ftr"/>
          </p:nvPr>
        </p:nvSpPr>
        <p:spPr>
          <a:xfrm>
            <a:off x="0" y="9555480"/>
            <a:ext cx="3372840" cy="502560"/>
          </a:xfrm>
          <a:prstGeom prst="rect">
            <a:avLst/>
          </a:prstGeom>
        </p:spPr>
        <p:txBody>
          <a:bodyPr lIns="0" tIns="0" rIns="0" bIns="0" anchor="b"/>
          <a:lstStyle/>
          <a:p>
            <a:r>
              <a:rPr lang="en-US" sz="1400" b="0" strike="noStrike" spc="-1">
                <a:solidFill>
                  <a:srgbClr val="000000"/>
                </a:solidFill>
                <a:uFill>
                  <a:solidFill>
                    <a:srgbClr val="FFFFFF"/>
                  </a:solidFill>
                </a:uFill>
                <a:latin typeface="Times New Roman"/>
              </a:rPr>
              <a:t>&lt;footer&gt;</a:t>
            </a:r>
          </a:p>
        </p:txBody>
      </p:sp>
      <p:sp>
        <p:nvSpPr>
          <p:cNvPr id="84" name="PlaceHolder 5"/>
          <p:cNvSpPr>
            <a:spLocks noGrp="1"/>
          </p:cNvSpPr>
          <p:nvPr>
            <p:ph type="sldNum"/>
          </p:nvPr>
        </p:nvSpPr>
        <p:spPr>
          <a:xfrm>
            <a:off x="4399200" y="9555480"/>
            <a:ext cx="3372840" cy="502560"/>
          </a:xfrm>
          <a:prstGeom prst="rect">
            <a:avLst/>
          </a:prstGeom>
        </p:spPr>
        <p:txBody>
          <a:bodyPr lIns="0" tIns="0" rIns="0" bIns="0" anchor="b"/>
          <a:lstStyle/>
          <a:p>
            <a:pPr algn="r"/>
            <a:fld id="{7818CEE8-B5A8-4A81-BA5A-351298B4482D}" type="slidenum">
              <a:rPr lang="en-US" sz="1400" b="0" strike="noStrike" spc="-1">
                <a:solidFill>
                  <a:srgbClr val="000000"/>
                </a:solidFill>
                <a:uFill>
                  <a:solidFill>
                    <a:srgbClr val="FFFFFF"/>
                  </a:solidFill>
                </a:uFill>
                <a:latin typeface="Times New Roman"/>
              </a:rPr>
              <a:t>‹N°›</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561154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 name="CustomShape 1"/>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31" name="CustomShape 2"/>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9ED0FA7-5B99-4C98-9FC1-CB6137B69E24}" type="slidenum">
              <a:rPr lang="en-US" sz="1200" b="0" strike="noStrike" spc="-1">
                <a:solidFill>
                  <a:srgbClr val="000000"/>
                </a:solidFill>
                <a:uFill>
                  <a:solidFill>
                    <a:srgbClr val="FFFFFF"/>
                  </a:solidFill>
                </a:uFill>
                <a:latin typeface="Helvetica 35 Thin"/>
                <a:ea typeface="+mn-ea"/>
              </a:rPr>
              <a:t>1</a:t>
            </a:fld>
            <a:endParaRPr lang="en-US" sz="1800" b="0" strike="noStrike" spc="-1">
              <a:solidFill>
                <a:srgbClr val="000000"/>
              </a:solidFill>
              <a:uFill>
                <a:solidFill>
                  <a:srgbClr val="FFFFFF"/>
                </a:solidFill>
              </a:uFill>
              <a:latin typeface="Arial"/>
            </a:endParaRPr>
          </a:p>
        </p:txBody>
      </p:sp>
      <p:sp>
        <p:nvSpPr>
          <p:cNvPr id="632" name="PlaceHolder 3"/>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58"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59"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35819AE-1C96-40B4-94DE-E21D11333B6F}" type="slidenum">
              <a:rPr lang="en-US" sz="1200" b="0" strike="noStrike" spc="-1">
                <a:solidFill>
                  <a:srgbClr val="000000"/>
                </a:solidFill>
                <a:uFill>
                  <a:solidFill>
                    <a:srgbClr val="FFFFFF"/>
                  </a:solidFill>
                </a:uFill>
                <a:latin typeface="Helvetica 35 Thin"/>
                <a:ea typeface="+mn-ea"/>
              </a:rPr>
              <a:t>10</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61"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62"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E045CEA-4A90-4869-843E-E3AE0DCA3C8C}" type="slidenum">
              <a:rPr lang="en-US" sz="1200" b="0" strike="noStrike" spc="-1">
                <a:solidFill>
                  <a:srgbClr val="000000"/>
                </a:solidFill>
                <a:uFill>
                  <a:solidFill>
                    <a:srgbClr val="FFFFFF"/>
                  </a:solidFill>
                </a:uFill>
                <a:latin typeface="Helvetica 35 Thin"/>
                <a:ea typeface="+mn-ea"/>
              </a:rPr>
              <a:t>11</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64"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65"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EDB0552-8A4E-460B-A65D-080FE0D7F26F}" type="slidenum">
              <a:rPr lang="en-US" sz="1200" b="0" strike="noStrike" spc="-1">
                <a:solidFill>
                  <a:srgbClr val="000000"/>
                </a:solidFill>
                <a:uFill>
                  <a:solidFill>
                    <a:srgbClr val="FFFFFF"/>
                  </a:solidFill>
                </a:uFill>
                <a:latin typeface="Helvetica 35 Thin"/>
                <a:ea typeface="+mn-ea"/>
              </a:rPr>
              <a:t>12</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67"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68"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4D109D1-CB8A-4718-B3D3-8753343E9A6C}" type="slidenum">
              <a:rPr lang="en-US" sz="1200" b="0" strike="noStrike" spc="-1">
                <a:solidFill>
                  <a:srgbClr val="000000"/>
                </a:solidFill>
                <a:uFill>
                  <a:solidFill>
                    <a:srgbClr val="FFFFFF"/>
                  </a:solidFill>
                </a:uFill>
                <a:latin typeface="Helvetica 35 Thin"/>
                <a:ea typeface="+mn-ea"/>
              </a:rPr>
              <a:t>13</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70"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71"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425BC0B-E375-41A0-8B54-D24425DDC7E0}" type="slidenum">
              <a:rPr lang="en-US" sz="1200" b="0" strike="noStrike" spc="-1">
                <a:solidFill>
                  <a:srgbClr val="000000"/>
                </a:solidFill>
                <a:uFill>
                  <a:solidFill>
                    <a:srgbClr val="FFFFFF"/>
                  </a:solidFill>
                </a:uFill>
                <a:latin typeface="Helvetica 35 Thin"/>
                <a:ea typeface="+mn-ea"/>
              </a:rPr>
              <a:t>14</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73"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74"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3A1B836-171C-4E76-AEE4-E671A7661F38}" type="slidenum">
              <a:rPr lang="en-US" sz="1200" b="0" strike="noStrike" spc="-1">
                <a:solidFill>
                  <a:srgbClr val="000000"/>
                </a:solidFill>
                <a:uFill>
                  <a:solidFill>
                    <a:srgbClr val="FFFFFF"/>
                  </a:solidFill>
                </a:uFill>
                <a:latin typeface="Helvetica 35 Thin"/>
                <a:ea typeface="+mn-ea"/>
              </a:rPr>
              <a:t>15</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76"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77"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A663764-A516-45E4-BC62-22834EF6F902}" type="slidenum">
              <a:rPr lang="en-US" sz="1200" b="0" strike="noStrike" spc="-1">
                <a:solidFill>
                  <a:srgbClr val="000000"/>
                </a:solidFill>
                <a:uFill>
                  <a:solidFill>
                    <a:srgbClr val="FFFFFF"/>
                  </a:solidFill>
                </a:uFill>
                <a:latin typeface="Helvetica 35 Thin"/>
                <a:ea typeface="+mn-ea"/>
              </a:rPr>
              <a:t>16</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79"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80"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763084F-24A4-4D63-BAFB-8E213094A0A2}" type="slidenum">
              <a:rPr lang="en-US" sz="1200" b="0" strike="noStrike" spc="-1">
                <a:solidFill>
                  <a:srgbClr val="000000"/>
                </a:solidFill>
                <a:uFill>
                  <a:solidFill>
                    <a:srgbClr val="FFFFFF"/>
                  </a:solidFill>
                </a:uFill>
                <a:latin typeface="Helvetica 35 Thin"/>
                <a:ea typeface="+mn-ea"/>
              </a:rPr>
              <a:t>17</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82"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83"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61B7F7F-6C8C-45C0-AC9A-56DA42541717}" type="slidenum">
              <a:rPr lang="en-US" sz="1200" b="0" strike="noStrike" spc="-1">
                <a:solidFill>
                  <a:srgbClr val="000000"/>
                </a:solidFill>
                <a:uFill>
                  <a:solidFill>
                    <a:srgbClr val="FFFFFF"/>
                  </a:solidFill>
                </a:uFill>
                <a:latin typeface="Helvetica 35 Thin"/>
                <a:ea typeface="+mn-ea"/>
              </a:rPr>
              <a:t>18</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85"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86"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AE9089B-E9FB-4F3F-AF8E-648E26499278}" type="slidenum">
              <a:rPr lang="en-US" sz="1200" b="0" strike="noStrike" spc="-1">
                <a:solidFill>
                  <a:srgbClr val="000000"/>
                </a:solidFill>
                <a:uFill>
                  <a:solidFill>
                    <a:srgbClr val="FFFFFF"/>
                  </a:solidFill>
                </a:uFill>
                <a:latin typeface="Helvetica 35 Thin"/>
                <a:ea typeface="+mn-ea"/>
              </a:rPr>
              <a:t>19</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34"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35"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D6EB05C-1CFC-4B97-A8FF-28F6B5227A82}" type="slidenum">
              <a:rPr lang="en-US" sz="1200" b="0" strike="noStrike" spc="-1">
                <a:solidFill>
                  <a:srgbClr val="000000"/>
                </a:solidFill>
                <a:uFill>
                  <a:solidFill>
                    <a:srgbClr val="FFFFFF"/>
                  </a:solidFill>
                </a:uFill>
                <a:latin typeface="Helvetica 35 Thin"/>
                <a:ea typeface="+mn-ea"/>
              </a:rPr>
              <a:t>2</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88"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89"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C7A3439-08BB-4D29-B949-94B75234DD87}" type="slidenum">
              <a:rPr lang="en-US" sz="1200" b="0" strike="noStrike" spc="-1">
                <a:solidFill>
                  <a:srgbClr val="000000"/>
                </a:solidFill>
                <a:uFill>
                  <a:solidFill>
                    <a:srgbClr val="FFFFFF"/>
                  </a:solidFill>
                </a:uFill>
                <a:latin typeface="Helvetica 35 Thin"/>
                <a:ea typeface="+mn-ea"/>
              </a:rPr>
              <a:t>20</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91"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92"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5AEC7AA-B1F5-486E-BC5F-8DA64EEA0D6C}" type="slidenum">
              <a:rPr lang="en-US" sz="1200" b="0" strike="noStrike" spc="-1">
                <a:solidFill>
                  <a:srgbClr val="000000"/>
                </a:solidFill>
                <a:uFill>
                  <a:solidFill>
                    <a:srgbClr val="FFFFFF"/>
                  </a:solidFill>
                </a:uFill>
                <a:latin typeface="Helvetica 35 Thin"/>
                <a:ea typeface="+mn-ea"/>
              </a:rPr>
              <a:t>21</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94"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95"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FFA8C83-3C2C-4BB6-AD04-F0F3053E785E}" type="slidenum">
              <a:rPr lang="en-US" sz="1200" b="0" strike="noStrike" spc="-1">
                <a:solidFill>
                  <a:srgbClr val="000000"/>
                </a:solidFill>
                <a:uFill>
                  <a:solidFill>
                    <a:srgbClr val="FFFFFF"/>
                  </a:solidFill>
                </a:uFill>
                <a:latin typeface="Helvetica 35 Thin"/>
                <a:ea typeface="+mn-ea"/>
              </a:rPr>
              <a:t>22</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97"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98"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DA985FE-DCCF-48BE-A6A7-B7804C1B51E4}" type="slidenum">
              <a:rPr lang="en-US" sz="1200" b="0" strike="noStrike" spc="-1">
                <a:solidFill>
                  <a:srgbClr val="000000"/>
                </a:solidFill>
                <a:uFill>
                  <a:solidFill>
                    <a:srgbClr val="FFFFFF"/>
                  </a:solidFill>
                </a:uFill>
                <a:latin typeface="Helvetica 35 Thin"/>
                <a:ea typeface="+mn-ea"/>
              </a:rPr>
              <a:t>23</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00"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01"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B9D3691-F61E-4195-9CE4-13E4E9EE742E}" type="slidenum">
              <a:rPr lang="en-US" sz="1200" b="0" strike="noStrike" spc="-1">
                <a:solidFill>
                  <a:srgbClr val="000000"/>
                </a:solidFill>
                <a:uFill>
                  <a:solidFill>
                    <a:srgbClr val="FFFFFF"/>
                  </a:solidFill>
                </a:uFill>
                <a:latin typeface="Helvetica 35 Thin"/>
                <a:ea typeface="+mn-ea"/>
              </a:rPr>
              <a:t>24</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03"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04"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ED8B71C-A6AB-4982-9B10-0736F738DE7A}" type="slidenum">
              <a:rPr lang="en-US" sz="1200" b="0" strike="noStrike" spc="-1">
                <a:solidFill>
                  <a:srgbClr val="000000"/>
                </a:solidFill>
                <a:uFill>
                  <a:solidFill>
                    <a:srgbClr val="FFFFFF"/>
                  </a:solidFill>
                </a:uFill>
                <a:latin typeface="Helvetica 35 Thin"/>
                <a:ea typeface="+mn-ea"/>
              </a:rPr>
              <a:t>25</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06"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07"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DF9BA23-FD1C-41E1-95A1-1DE47A4B38DC}" type="slidenum">
              <a:rPr lang="en-US" sz="1200" b="0" strike="noStrike" spc="-1">
                <a:solidFill>
                  <a:srgbClr val="000000"/>
                </a:solidFill>
                <a:uFill>
                  <a:solidFill>
                    <a:srgbClr val="FFFFFF"/>
                  </a:solidFill>
                </a:uFill>
                <a:latin typeface="Helvetica 35 Thin"/>
                <a:ea typeface="+mn-ea"/>
              </a:rPr>
              <a:t>26</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09"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10"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1F38286-6B8B-4561-9E8A-115667A09D94}" type="slidenum">
              <a:rPr lang="en-US" sz="1200" b="0" strike="noStrike" spc="-1">
                <a:solidFill>
                  <a:srgbClr val="000000"/>
                </a:solidFill>
                <a:uFill>
                  <a:solidFill>
                    <a:srgbClr val="FFFFFF"/>
                  </a:solidFill>
                </a:uFill>
                <a:latin typeface="Helvetica 35 Thin"/>
                <a:ea typeface="+mn-ea"/>
              </a:rPr>
              <a:t>27</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12"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13"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831A09B-2761-423C-8AF1-547FB40AEA81}" type="slidenum">
              <a:rPr lang="en-US" sz="1200" b="0" strike="noStrike" spc="-1">
                <a:solidFill>
                  <a:srgbClr val="000000"/>
                </a:solidFill>
                <a:uFill>
                  <a:solidFill>
                    <a:srgbClr val="FFFFFF"/>
                  </a:solidFill>
                </a:uFill>
                <a:latin typeface="Helvetica 35 Thin"/>
                <a:ea typeface="+mn-ea"/>
              </a:rPr>
              <a:t>28</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15"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16"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7BB7422-1267-433D-8878-DCBB20895491}" type="slidenum">
              <a:rPr lang="en-US" sz="1200" b="0" strike="noStrike" spc="-1">
                <a:solidFill>
                  <a:srgbClr val="000000"/>
                </a:solidFill>
                <a:uFill>
                  <a:solidFill>
                    <a:srgbClr val="FFFFFF"/>
                  </a:solidFill>
                </a:uFill>
                <a:latin typeface="Helvetica 35 Thin"/>
                <a:ea typeface="+mn-ea"/>
              </a:rPr>
              <a:t>29</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37"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38"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CA62DA7-D7C3-4FA3-B69D-6720FA393C28}" type="slidenum">
              <a:rPr lang="en-US" sz="1200" b="0" strike="noStrike" spc="-1">
                <a:solidFill>
                  <a:srgbClr val="000000"/>
                </a:solidFill>
                <a:uFill>
                  <a:solidFill>
                    <a:srgbClr val="FFFFFF"/>
                  </a:solidFill>
                </a:uFill>
                <a:latin typeface="Helvetica 35 Thin"/>
                <a:ea typeface="+mn-ea"/>
              </a:rPr>
              <a:t>3</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18"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19"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FE3E815-8937-4C0D-A95B-A6E1674E2367}" type="slidenum">
              <a:rPr lang="en-US" sz="1200" b="0" strike="noStrike" spc="-1">
                <a:solidFill>
                  <a:srgbClr val="000000"/>
                </a:solidFill>
                <a:uFill>
                  <a:solidFill>
                    <a:srgbClr val="FFFFFF"/>
                  </a:solidFill>
                </a:uFill>
                <a:latin typeface="Helvetica 35 Thin"/>
                <a:ea typeface="+mn-ea"/>
              </a:rPr>
              <a:t>30</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21"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22"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42621AE-72D0-46C6-A933-886E01637241}" type="slidenum">
              <a:rPr lang="en-US" sz="1200" b="0" strike="noStrike" spc="-1">
                <a:solidFill>
                  <a:srgbClr val="000000"/>
                </a:solidFill>
                <a:uFill>
                  <a:solidFill>
                    <a:srgbClr val="FFFFFF"/>
                  </a:solidFill>
                </a:uFill>
                <a:latin typeface="Helvetica 35 Thin"/>
                <a:ea typeface="+mn-ea"/>
              </a:rPr>
              <a:t>31</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24"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25"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9C9E3EC-488C-4CDC-BD01-3EF0104F5B64}" type="slidenum">
              <a:rPr lang="en-US" sz="1200" b="0" strike="noStrike" spc="-1">
                <a:solidFill>
                  <a:srgbClr val="000000"/>
                </a:solidFill>
                <a:uFill>
                  <a:solidFill>
                    <a:srgbClr val="FFFFFF"/>
                  </a:solidFill>
                </a:uFill>
                <a:latin typeface="Helvetica 35 Thin"/>
                <a:ea typeface="+mn-ea"/>
              </a:rPr>
              <a:t>32</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27"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28"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FBD5A79-0099-4504-9804-D4003BEFA5FB}" type="slidenum">
              <a:rPr lang="en-US" sz="1200" b="0" strike="noStrike" spc="-1">
                <a:solidFill>
                  <a:srgbClr val="000000"/>
                </a:solidFill>
                <a:uFill>
                  <a:solidFill>
                    <a:srgbClr val="FFFFFF"/>
                  </a:solidFill>
                </a:uFill>
                <a:latin typeface="Helvetica 35 Thin"/>
                <a:ea typeface="+mn-ea"/>
              </a:rPr>
              <a:t>33</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30"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31"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C336B5B-0078-4907-B90F-1E1C5987D423}" type="slidenum">
              <a:rPr lang="en-US" sz="1200" b="0" strike="noStrike" spc="-1">
                <a:solidFill>
                  <a:srgbClr val="000000"/>
                </a:solidFill>
                <a:uFill>
                  <a:solidFill>
                    <a:srgbClr val="FFFFFF"/>
                  </a:solidFill>
                </a:uFill>
                <a:latin typeface="Helvetica 35 Thin"/>
                <a:ea typeface="+mn-ea"/>
              </a:rPr>
              <a:t>34</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33"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34"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EB46022-9FA4-4D6D-AE48-1338E98BF3C3}" type="slidenum">
              <a:rPr lang="en-US" sz="1200" b="0" strike="noStrike" spc="-1">
                <a:solidFill>
                  <a:srgbClr val="000000"/>
                </a:solidFill>
                <a:uFill>
                  <a:solidFill>
                    <a:srgbClr val="FFFFFF"/>
                  </a:solidFill>
                </a:uFill>
                <a:latin typeface="Helvetica 35 Thin"/>
                <a:ea typeface="+mn-ea"/>
              </a:rPr>
              <a:t>35</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36"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37"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11D0412-E689-4BC1-8449-1D5D3745F9F8}" type="slidenum">
              <a:rPr lang="en-US" sz="1200" b="0" strike="noStrike" spc="-1">
                <a:solidFill>
                  <a:srgbClr val="000000"/>
                </a:solidFill>
                <a:uFill>
                  <a:solidFill>
                    <a:srgbClr val="FFFFFF"/>
                  </a:solidFill>
                </a:uFill>
                <a:latin typeface="Helvetica 35 Thin"/>
                <a:ea typeface="+mn-ea"/>
              </a:rPr>
              <a:t>36</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39"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40"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326B236-A9D4-49F7-B06A-722AB129A0CF}" type="slidenum">
              <a:rPr lang="en-US" sz="1200" b="0" strike="noStrike" spc="-1">
                <a:solidFill>
                  <a:srgbClr val="000000"/>
                </a:solidFill>
                <a:uFill>
                  <a:solidFill>
                    <a:srgbClr val="FFFFFF"/>
                  </a:solidFill>
                </a:uFill>
                <a:latin typeface="Helvetica 35 Thin"/>
                <a:ea typeface="+mn-ea"/>
              </a:rPr>
              <a:t>37</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42"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43"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88C11A6-AB8F-4C53-A37A-E96F6A19FFD8}" type="slidenum">
              <a:rPr lang="en-US" sz="1200" b="0" strike="noStrike" spc="-1">
                <a:solidFill>
                  <a:srgbClr val="000000"/>
                </a:solidFill>
                <a:uFill>
                  <a:solidFill>
                    <a:srgbClr val="FFFFFF"/>
                  </a:solidFill>
                </a:uFill>
                <a:latin typeface="Helvetica 35 Thin"/>
                <a:ea typeface="+mn-ea"/>
              </a:rPr>
              <a:t>38</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45"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46"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9514EE7-4A1C-495C-B994-FC78BA4B325B}" type="slidenum">
              <a:rPr lang="en-US" sz="1200" b="0" strike="noStrike" spc="-1">
                <a:solidFill>
                  <a:srgbClr val="000000"/>
                </a:solidFill>
                <a:uFill>
                  <a:solidFill>
                    <a:srgbClr val="FFFFFF"/>
                  </a:solidFill>
                </a:uFill>
                <a:latin typeface="Helvetica 35 Thin"/>
                <a:ea typeface="+mn-ea"/>
              </a:rPr>
              <a:t>39</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9"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40"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41"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C3AAC99-B370-46DF-9999-C02B78723BAD}" type="slidenum">
              <a:rPr lang="en-US" sz="1200" b="0" strike="noStrike" spc="-1">
                <a:solidFill>
                  <a:srgbClr val="000000"/>
                </a:solidFill>
                <a:uFill>
                  <a:solidFill>
                    <a:srgbClr val="FFFFFF"/>
                  </a:solidFill>
                </a:uFill>
                <a:latin typeface="Helvetica 35 Thin"/>
                <a:ea typeface="+mn-ea"/>
              </a:rPr>
              <a:t>4</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48"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49"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2133C92-06C4-4BAF-B3A3-5693B8D47BF9}" type="slidenum">
              <a:rPr lang="en-US" sz="1200" b="0" strike="noStrike" spc="-1">
                <a:solidFill>
                  <a:srgbClr val="000000"/>
                </a:solidFill>
                <a:uFill>
                  <a:solidFill>
                    <a:srgbClr val="FFFFFF"/>
                  </a:solidFill>
                </a:uFill>
                <a:latin typeface="Helvetica 35 Thin"/>
                <a:ea typeface="+mn-ea"/>
              </a:rPr>
              <a:t>40</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51"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52"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B35E375-807E-403D-AAA9-1CCB2C1FC913}" type="slidenum">
              <a:rPr lang="en-US" sz="1200" b="0" strike="noStrike" spc="-1">
                <a:solidFill>
                  <a:srgbClr val="000000"/>
                </a:solidFill>
                <a:uFill>
                  <a:solidFill>
                    <a:srgbClr val="FFFFFF"/>
                  </a:solidFill>
                </a:uFill>
                <a:latin typeface="Helvetica 35 Thin"/>
                <a:ea typeface="+mn-ea"/>
              </a:rPr>
              <a:t>41</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54"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55"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2E260B8-9873-4688-A6E2-4210C71CADD1}" type="slidenum">
              <a:rPr lang="en-US" sz="1200" b="0" strike="noStrike" spc="-1">
                <a:solidFill>
                  <a:srgbClr val="000000"/>
                </a:solidFill>
                <a:uFill>
                  <a:solidFill>
                    <a:srgbClr val="FFFFFF"/>
                  </a:solidFill>
                </a:uFill>
                <a:latin typeface="Helvetica 35 Thin"/>
                <a:ea typeface="+mn-ea"/>
              </a:rPr>
              <a:t>42</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57"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58"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5DB08BC-5611-4935-9A68-90C1DBA9CC01}" type="slidenum">
              <a:rPr lang="en-US" sz="1200" b="0" strike="noStrike" spc="-1">
                <a:solidFill>
                  <a:srgbClr val="000000"/>
                </a:solidFill>
                <a:uFill>
                  <a:solidFill>
                    <a:srgbClr val="FFFFFF"/>
                  </a:solidFill>
                </a:uFill>
                <a:latin typeface="Helvetica 35 Thin"/>
                <a:ea typeface="+mn-ea"/>
              </a:rPr>
              <a:t>43</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60"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61"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0ECCC41-DC0B-476B-B0C6-C1BAB019F9C2}" type="slidenum">
              <a:rPr lang="en-US" sz="1200" b="0" strike="noStrike" spc="-1">
                <a:solidFill>
                  <a:srgbClr val="000000"/>
                </a:solidFill>
                <a:uFill>
                  <a:solidFill>
                    <a:srgbClr val="FFFFFF"/>
                  </a:solidFill>
                </a:uFill>
                <a:latin typeface="Helvetica 35 Thin"/>
                <a:ea typeface="+mn-ea"/>
              </a:rPr>
              <a:t>44</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63"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64"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82AB6D1-9FB5-4D04-8C41-A615D7C4524B}" type="slidenum">
              <a:rPr lang="en-US" sz="1200" b="0" strike="noStrike" spc="-1">
                <a:solidFill>
                  <a:srgbClr val="000000"/>
                </a:solidFill>
                <a:uFill>
                  <a:solidFill>
                    <a:srgbClr val="FFFFFF"/>
                  </a:solidFill>
                </a:uFill>
                <a:latin typeface="Helvetica 35 Thin"/>
                <a:ea typeface="+mn-ea"/>
              </a:rPr>
              <a:t>45</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66"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67"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BB96F73-35C8-4075-BF98-02A3895B32DF}" type="slidenum">
              <a:rPr lang="en-US" sz="1200" b="0" strike="noStrike" spc="-1">
                <a:solidFill>
                  <a:srgbClr val="000000"/>
                </a:solidFill>
                <a:uFill>
                  <a:solidFill>
                    <a:srgbClr val="FFFFFF"/>
                  </a:solidFill>
                </a:uFill>
                <a:latin typeface="Helvetica 35 Thin"/>
                <a:ea typeface="+mn-ea"/>
              </a:rPr>
              <a:t>46</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69"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70"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797A462-8B31-49EA-85CE-3B89E22D153E}" type="slidenum">
              <a:rPr lang="en-US" sz="1200" b="0" strike="noStrike" spc="-1">
                <a:solidFill>
                  <a:srgbClr val="000000"/>
                </a:solidFill>
                <a:uFill>
                  <a:solidFill>
                    <a:srgbClr val="FFFFFF"/>
                  </a:solidFill>
                </a:uFill>
                <a:latin typeface="Helvetica 35 Thin"/>
                <a:ea typeface="+mn-ea"/>
              </a:rPr>
              <a:t>47</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72"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73"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266B46B-33F0-46D8-9101-1ADF3B12468E}" type="slidenum">
              <a:rPr lang="en-US" sz="1200" b="0" strike="noStrike" spc="-1">
                <a:solidFill>
                  <a:srgbClr val="000000"/>
                </a:solidFill>
                <a:uFill>
                  <a:solidFill>
                    <a:srgbClr val="FFFFFF"/>
                  </a:solidFill>
                </a:uFill>
                <a:latin typeface="Helvetica 35 Thin"/>
                <a:ea typeface="+mn-ea"/>
              </a:rPr>
              <a:t>48</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75"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76"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80E56FF-4F3B-4B2D-A824-BED1D84BCFF6}" type="slidenum">
              <a:rPr lang="en-US" sz="1200" b="0" strike="noStrike" spc="-1">
                <a:solidFill>
                  <a:srgbClr val="000000"/>
                </a:solidFill>
                <a:uFill>
                  <a:solidFill>
                    <a:srgbClr val="FFFFFF"/>
                  </a:solidFill>
                </a:uFill>
                <a:latin typeface="Helvetica 35 Thin"/>
                <a:ea typeface="+mn-ea"/>
              </a:rPr>
              <a:t>49</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43"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44"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C28BB2E-83AE-42EC-8B31-08C696BDF243}" type="slidenum">
              <a:rPr lang="en-US" sz="1200" b="0" strike="noStrike" spc="-1">
                <a:solidFill>
                  <a:srgbClr val="000000"/>
                </a:solidFill>
                <a:uFill>
                  <a:solidFill>
                    <a:srgbClr val="FFFFFF"/>
                  </a:solidFill>
                </a:uFill>
                <a:latin typeface="Helvetica 35 Thin"/>
                <a:ea typeface="+mn-ea"/>
              </a:rPr>
              <a:t>5</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78"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79"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8951EE5-62A7-4D6D-8868-75B43F897E02}" type="slidenum">
              <a:rPr lang="en-US" sz="1200" b="0" strike="noStrike" spc="-1">
                <a:solidFill>
                  <a:srgbClr val="000000"/>
                </a:solidFill>
                <a:uFill>
                  <a:solidFill>
                    <a:srgbClr val="FFFFFF"/>
                  </a:solidFill>
                </a:uFill>
                <a:latin typeface="Helvetica 35 Thin"/>
                <a:ea typeface="+mn-ea"/>
              </a:rPr>
              <a:t>50</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0"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81"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82"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337485D-F730-4A4A-9DCB-48B109B7EF77}" type="slidenum">
              <a:rPr lang="en-US" sz="1200" b="0" strike="noStrike" spc="-1">
                <a:solidFill>
                  <a:srgbClr val="000000"/>
                </a:solidFill>
                <a:uFill>
                  <a:solidFill>
                    <a:srgbClr val="FFFFFF"/>
                  </a:solidFill>
                </a:uFill>
                <a:latin typeface="Helvetica 35 Thin"/>
                <a:ea typeface="+mn-ea"/>
              </a:rPr>
              <a:t>51</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84"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85"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89CAF37-65E1-44B6-B9E0-ECB66989863B}" type="slidenum">
              <a:rPr lang="en-US" sz="1200" b="0" strike="noStrike" spc="-1">
                <a:solidFill>
                  <a:srgbClr val="000000"/>
                </a:solidFill>
                <a:uFill>
                  <a:solidFill>
                    <a:srgbClr val="FFFFFF"/>
                  </a:solidFill>
                </a:uFill>
                <a:latin typeface="Helvetica 35 Thin"/>
                <a:ea typeface="+mn-ea"/>
              </a:rPr>
              <a:t>52</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87"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88"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C509700-1C9E-4B5B-90FE-1FC6CE1850B6}" type="slidenum">
              <a:rPr lang="en-US" sz="1200" b="0" strike="noStrike" spc="-1">
                <a:solidFill>
                  <a:srgbClr val="000000"/>
                </a:solidFill>
                <a:uFill>
                  <a:solidFill>
                    <a:srgbClr val="FFFFFF"/>
                  </a:solidFill>
                </a:uFill>
                <a:latin typeface="Helvetica 35 Thin"/>
                <a:ea typeface="+mn-ea"/>
              </a:rPr>
              <a:t>53</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90"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91"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8141E55-D75A-4340-839C-CC3E225878DA}" type="slidenum">
              <a:rPr lang="en-US" sz="1200" b="0" strike="noStrike" spc="-1">
                <a:solidFill>
                  <a:srgbClr val="000000"/>
                </a:solidFill>
                <a:uFill>
                  <a:solidFill>
                    <a:srgbClr val="FFFFFF"/>
                  </a:solidFill>
                </a:uFill>
                <a:latin typeface="Helvetica 35 Thin"/>
                <a:ea typeface="+mn-ea"/>
              </a:rPr>
              <a:t>54</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93"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94"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5CFCAF8-E388-4E2B-BBE5-AAA83B00E9BA}" type="slidenum">
              <a:rPr lang="en-US" sz="1200" b="0" strike="noStrike" spc="-1">
                <a:solidFill>
                  <a:srgbClr val="000000"/>
                </a:solidFill>
                <a:uFill>
                  <a:solidFill>
                    <a:srgbClr val="FFFFFF"/>
                  </a:solidFill>
                </a:uFill>
                <a:latin typeface="Helvetica 35 Thin"/>
                <a:ea typeface="+mn-ea"/>
              </a:rPr>
              <a:t>55</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96"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797"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91B7CA9-9696-4F3E-8E59-A9F7B76B56C2}" type="slidenum">
              <a:rPr lang="en-US" sz="1200" b="0" strike="noStrike" spc="-1">
                <a:solidFill>
                  <a:srgbClr val="000000"/>
                </a:solidFill>
                <a:uFill>
                  <a:solidFill>
                    <a:srgbClr val="FFFFFF"/>
                  </a:solidFill>
                </a:uFill>
                <a:latin typeface="Helvetica 35 Thin"/>
                <a:ea typeface="+mn-ea"/>
              </a:rPr>
              <a:t>56</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799"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00"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C2ABF1E-9FC5-480B-B9B9-4D83C1EB1C88}" type="slidenum">
              <a:rPr lang="en-US" sz="1200" b="0" strike="noStrike" spc="-1">
                <a:solidFill>
                  <a:srgbClr val="000000"/>
                </a:solidFill>
                <a:uFill>
                  <a:solidFill>
                    <a:srgbClr val="FFFFFF"/>
                  </a:solidFill>
                </a:uFill>
                <a:latin typeface="Helvetica 35 Thin"/>
                <a:ea typeface="+mn-ea"/>
              </a:rPr>
              <a:t>57</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02"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03"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CBBB582-3DA6-4373-9AEA-588BDDFACCF6}" type="slidenum">
              <a:rPr lang="en-US" sz="1200" b="0" strike="noStrike" spc="-1">
                <a:solidFill>
                  <a:srgbClr val="000000"/>
                </a:solidFill>
                <a:uFill>
                  <a:solidFill>
                    <a:srgbClr val="FFFFFF"/>
                  </a:solidFill>
                </a:uFill>
                <a:latin typeface="Helvetica 35 Thin"/>
                <a:ea typeface="+mn-ea"/>
              </a:rPr>
              <a:t>58</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05"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06"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B4D244A-1F4B-4686-A7B2-6BFE6D7A472A}" type="slidenum">
              <a:rPr lang="en-US" sz="1200" b="0" strike="noStrike" spc="-1">
                <a:solidFill>
                  <a:srgbClr val="000000"/>
                </a:solidFill>
                <a:uFill>
                  <a:solidFill>
                    <a:srgbClr val="FFFFFF"/>
                  </a:solidFill>
                </a:uFill>
                <a:latin typeface="Helvetica 35 Thin"/>
                <a:ea typeface="+mn-ea"/>
              </a:rPr>
              <a:t>59</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46"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47"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2A71A92-37D7-43F8-A699-334495EA2C7E}" type="slidenum">
              <a:rPr lang="en-US" sz="1200" b="0" strike="noStrike" spc="-1">
                <a:solidFill>
                  <a:srgbClr val="000000"/>
                </a:solidFill>
                <a:uFill>
                  <a:solidFill>
                    <a:srgbClr val="FFFFFF"/>
                  </a:solidFill>
                </a:uFill>
                <a:latin typeface="Helvetica 35 Thin"/>
                <a:ea typeface="+mn-ea"/>
              </a:rPr>
              <a:t>6</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08"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09"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B2FF07F-9C6A-4737-A981-F35683E0A613}" type="slidenum">
              <a:rPr lang="en-US" sz="1200" b="0" strike="noStrike" spc="-1">
                <a:solidFill>
                  <a:srgbClr val="000000"/>
                </a:solidFill>
                <a:uFill>
                  <a:solidFill>
                    <a:srgbClr val="FFFFFF"/>
                  </a:solidFill>
                </a:uFill>
                <a:latin typeface="Helvetica 35 Thin"/>
                <a:ea typeface="+mn-ea"/>
              </a:rPr>
              <a:t>60</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0"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11"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12"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A879AEA-0EA4-4D71-A476-BE0355AA54AC}" type="slidenum">
              <a:rPr lang="en-US" sz="1200" b="0" strike="noStrike" spc="-1">
                <a:solidFill>
                  <a:srgbClr val="000000"/>
                </a:solidFill>
                <a:uFill>
                  <a:solidFill>
                    <a:srgbClr val="FFFFFF"/>
                  </a:solidFill>
                </a:uFill>
                <a:latin typeface="Helvetica 35 Thin"/>
                <a:ea typeface="+mn-ea"/>
              </a:rPr>
              <a:t>61</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14"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15"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6FDF4C1-BA4D-4DAC-BF3A-ED67A30C5FDC}" type="slidenum">
              <a:rPr lang="en-US" sz="1200" b="0" strike="noStrike" spc="-1">
                <a:solidFill>
                  <a:srgbClr val="000000"/>
                </a:solidFill>
                <a:uFill>
                  <a:solidFill>
                    <a:srgbClr val="FFFFFF"/>
                  </a:solidFill>
                </a:uFill>
                <a:latin typeface="Helvetica 35 Thin"/>
                <a:ea typeface="+mn-ea"/>
              </a:rPr>
              <a:t>62</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17"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18"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B780302-3898-4E15-A460-44D1AFA1C383}" type="slidenum">
              <a:rPr lang="en-US" sz="1200" b="0" strike="noStrike" spc="-1">
                <a:solidFill>
                  <a:srgbClr val="000000"/>
                </a:solidFill>
                <a:uFill>
                  <a:solidFill>
                    <a:srgbClr val="FFFFFF"/>
                  </a:solidFill>
                </a:uFill>
                <a:latin typeface="Helvetica 35 Thin"/>
                <a:ea typeface="+mn-ea"/>
              </a:rPr>
              <a:t>63</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20"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21"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89CCA73-2521-4A91-8DBC-B6571886AD1C}" type="slidenum">
              <a:rPr lang="en-US" sz="1200" b="0" strike="noStrike" spc="-1">
                <a:solidFill>
                  <a:srgbClr val="000000"/>
                </a:solidFill>
                <a:uFill>
                  <a:solidFill>
                    <a:srgbClr val="FFFFFF"/>
                  </a:solidFill>
                </a:uFill>
                <a:latin typeface="Helvetica 35 Thin"/>
                <a:ea typeface="+mn-ea"/>
              </a:rPr>
              <a:t>64</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23"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24"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7ACB600-BD49-4A2C-B6EC-F581401CC7B5}" type="slidenum">
              <a:rPr lang="en-US" sz="1200" b="0" strike="noStrike" spc="-1">
                <a:solidFill>
                  <a:srgbClr val="000000"/>
                </a:solidFill>
                <a:uFill>
                  <a:solidFill>
                    <a:srgbClr val="FFFFFF"/>
                  </a:solidFill>
                </a:uFill>
                <a:latin typeface="Helvetica 35 Thin"/>
                <a:ea typeface="+mn-ea"/>
              </a:rPr>
              <a:t>65</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26"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27"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C7BC403-FE7E-46ED-BF24-184D191DB3D1}" type="slidenum">
              <a:rPr lang="en-US" sz="1200" b="0" strike="noStrike" spc="-1">
                <a:solidFill>
                  <a:srgbClr val="000000"/>
                </a:solidFill>
                <a:uFill>
                  <a:solidFill>
                    <a:srgbClr val="FFFFFF"/>
                  </a:solidFill>
                </a:uFill>
                <a:latin typeface="Helvetica 35 Thin"/>
                <a:ea typeface="+mn-ea"/>
              </a:rPr>
              <a:t>66</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29"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30"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45A6A29-6454-411C-9AB7-D715CF50E967}" type="slidenum">
              <a:rPr lang="en-US" sz="1200" b="0" strike="noStrike" spc="-1">
                <a:solidFill>
                  <a:srgbClr val="000000"/>
                </a:solidFill>
                <a:uFill>
                  <a:solidFill>
                    <a:srgbClr val="FFFFFF"/>
                  </a:solidFill>
                </a:uFill>
                <a:latin typeface="Helvetica 35 Thin"/>
                <a:ea typeface="+mn-ea"/>
              </a:rPr>
              <a:t>67</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32"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33"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142E716-1601-4B47-AC79-97C08AFB9E7B}" type="slidenum">
              <a:rPr lang="en-US" sz="1200" b="0" strike="noStrike" spc="-1">
                <a:solidFill>
                  <a:srgbClr val="000000"/>
                </a:solidFill>
                <a:uFill>
                  <a:solidFill>
                    <a:srgbClr val="FFFFFF"/>
                  </a:solidFill>
                </a:uFill>
                <a:latin typeface="Helvetica 35 Thin"/>
                <a:ea typeface="+mn-ea"/>
              </a:rPr>
              <a:t>68</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35"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36"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2F2475D-0CE7-4ABD-B576-A3B255595F65}" type="slidenum">
              <a:rPr lang="en-US" sz="1200" b="0" strike="noStrike" spc="-1">
                <a:solidFill>
                  <a:srgbClr val="000000"/>
                </a:solidFill>
                <a:uFill>
                  <a:solidFill>
                    <a:srgbClr val="FFFFFF"/>
                  </a:solidFill>
                </a:uFill>
                <a:latin typeface="Helvetica 35 Thin"/>
                <a:ea typeface="+mn-ea"/>
              </a:rPr>
              <a:t>69</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49"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50"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E7228B4-565E-4623-8B4B-53C0029A16B1}" type="slidenum">
              <a:rPr lang="en-US" sz="1200" b="0" strike="noStrike" spc="-1">
                <a:solidFill>
                  <a:srgbClr val="000000"/>
                </a:solidFill>
                <a:uFill>
                  <a:solidFill>
                    <a:srgbClr val="FFFFFF"/>
                  </a:solidFill>
                </a:uFill>
                <a:latin typeface="Helvetica 35 Thin"/>
                <a:ea typeface="+mn-ea"/>
              </a:rPr>
              <a:t>7</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7"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38"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39"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3E87AA1-D9CB-42F0-A413-5A48EAEBB154}" type="slidenum">
              <a:rPr lang="en-US" sz="1200" b="0" strike="noStrike" spc="-1">
                <a:solidFill>
                  <a:srgbClr val="000000"/>
                </a:solidFill>
                <a:uFill>
                  <a:solidFill>
                    <a:srgbClr val="FFFFFF"/>
                  </a:solidFill>
                </a:uFill>
                <a:latin typeface="Helvetica 35 Thin"/>
                <a:ea typeface="+mn-ea"/>
              </a:rPr>
              <a:t>70</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0"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41"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42"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9573F68-D166-4EC1-B39C-8947462ACB46}" type="slidenum">
              <a:rPr lang="en-US" sz="1200" b="0" strike="noStrike" spc="-1">
                <a:solidFill>
                  <a:srgbClr val="000000"/>
                </a:solidFill>
                <a:uFill>
                  <a:solidFill>
                    <a:srgbClr val="FFFFFF"/>
                  </a:solidFill>
                </a:uFill>
                <a:latin typeface="Helvetica 35 Thin"/>
                <a:ea typeface="+mn-ea"/>
              </a:rPr>
              <a:t>71</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3"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44"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45"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2200FB9-58FA-43E5-BDD1-3882374277D8}" type="slidenum">
              <a:rPr lang="en-US" sz="1200" b="0" strike="noStrike" spc="-1">
                <a:solidFill>
                  <a:srgbClr val="000000"/>
                </a:solidFill>
                <a:uFill>
                  <a:solidFill>
                    <a:srgbClr val="FFFFFF"/>
                  </a:solidFill>
                </a:uFill>
                <a:latin typeface="Helvetica 35 Thin"/>
                <a:ea typeface="+mn-ea"/>
              </a:rPr>
              <a:t>72</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6"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47"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48"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2BA4584-15F9-44FD-8A9E-722DE5D5F088}" type="slidenum">
              <a:rPr lang="en-US" sz="1200" b="0" strike="noStrike" spc="-1">
                <a:solidFill>
                  <a:srgbClr val="000000"/>
                </a:solidFill>
                <a:uFill>
                  <a:solidFill>
                    <a:srgbClr val="FFFFFF"/>
                  </a:solidFill>
                </a:uFill>
                <a:latin typeface="Helvetica 35 Thin"/>
                <a:ea typeface="+mn-ea"/>
              </a:rPr>
              <a:t>73</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50"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51"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D8097CB-4E14-4303-BCFD-DEB94F0946F0}" type="slidenum">
              <a:rPr lang="en-US" sz="1200" b="0" strike="noStrike" spc="-1">
                <a:solidFill>
                  <a:srgbClr val="000000"/>
                </a:solidFill>
                <a:uFill>
                  <a:solidFill>
                    <a:srgbClr val="FFFFFF"/>
                  </a:solidFill>
                </a:uFill>
                <a:latin typeface="Helvetica 35 Thin"/>
                <a:ea typeface="+mn-ea"/>
              </a:rPr>
              <a:t>74</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2"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53"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54"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8E0C7E4-061D-4DCD-A96A-D658F11CAB13}" type="slidenum">
              <a:rPr lang="en-US" sz="1200" b="0" strike="noStrike" spc="-1">
                <a:solidFill>
                  <a:srgbClr val="000000"/>
                </a:solidFill>
                <a:uFill>
                  <a:solidFill>
                    <a:srgbClr val="FFFFFF"/>
                  </a:solidFill>
                </a:uFill>
                <a:latin typeface="Helvetica 35 Thin"/>
                <a:ea typeface="+mn-ea"/>
              </a:rPr>
              <a:t>75</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5"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56"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57"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9BF0023-E2B8-489D-8E50-E663AB51EF3E}" type="slidenum">
              <a:rPr lang="en-US" sz="1200" b="0" strike="noStrike" spc="-1">
                <a:solidFill>
                  <a:srgbClr val="000000"/>
                </a:solidFill>
                <a:uFill>
                  <a:solidFill>
                    <a:srgbClr val="FFFFFF"/>
                  </a:solidFill>
                </a:uFill>
                <a:latin typeface="Helvetica 35 Thin"/>
                <a:ea typeface="+mn-ea"/>
              </a:rPr>
              <a:t>76</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8"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59"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60"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B1416B2-D095-4213-95D5-2BAFA9FA636A}" type="slidenum">
              <a:rPr lang="en-US" sz="1200" b="0" strike="noStrike" spc="-1">
                <a:solidFill>
                  <a:srgbClr val="000000"/>
                </a:solidFill>
                <a:uFill>
                  <a:solidFill>
                    <a:srgbClr val="FFFFFF"/>
                  </a:solidFill>
                </a:uFill>
                <a:latin typeface="Helvetica 35 Thin"/>
                <a:ea typeface="+mn-ea"/>
              </a:rPr>
              <a:t>77</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1"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62"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63"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ECCC96A-D8A4-4207-849D-2D9991B9C9C7}" type="slidenum">
              <a:rPr lang="en-US" sz="1200" b="0" strike="noStrike" spc="-1">
                <a:solidFill>
                  <a:srgbClr val="000000"/>
                </a:solidFill>
                <a:uFill>
                  <a:solidFill>
                    <a:srgbClr val="FFFFFF"/>
                  </a:solidFill>
                </a:uFill>
                <a:latin typeface="Helvetica 35 Thin"/>
                <a:ea typeface="+mn-ea"/>
              </a:rPr>
              <a:t>78</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4"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65"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66"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7025487-3936-4CDA-835E-E5B3C368D92A}" type="slidenum">
              <a:rPr lang="en-US" sz="1200" b="0" strike="noStrike" spc="-1">
                <a:solidFill>
                  <a:srgbClr val="000000"/>
                </a:solidFill>
                <a:uFill>
                  <a:solidFill>
                    <a:srgbClr val="FFFFFF"/>
                  </a:solidFill>
                </a:uFill>
                <a:latin typeface="Helvetica 35 Thin"/>
                <a:ea typeface="+mn-ea"/>
              </a:rPr>
              <a:t>79</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52"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53"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E0B7798-32F5-4E55-A2B1-7AE24EF078C4}" type="slidenum">
              <a:rPr lang="en-US" sz="1200" b="0" strike="noStrike" spc="-1">
                <a:solidFill>
                  <a:srgbClr val="000000"/>
                </a:solidFill>
                <a:uFill>
                  <a:solidFill>
                    <a:srgbClr val="FFFFFF"/>
                  </a:solidFill>
                </a:uFill>
                <a:latin typeface="Helvetica 35 Thin"/>
                <a:ea typeface="+mn-ea"/>
              </a:rPr>
              <a:t>8</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7"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68"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69"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27AA6EA-9D10-459F-997C-46A9D831F68E}" type="slidenum">
              <a:rPr lang="en-US" sz="1200" b="0" strike="noStrike" spc="-1">
                <a:solidFill>
                  <a:srgbClr val="000000"/>
                </a:solidFill>
                <a:uFill>
                  <a:solidFill>
                    <a:srgbClr val="FFFFFF"/>
                  </a:solidFill>
                </a:uFill>
                <a:latin typeface="Helvetica 35 Thin"/>
                <a:ea typeface="+mn-ea"/>
              </a:rPr>
              <a:t>80</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71"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72"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F6A7998-24F9-4E34-BCE3-CB8A0E2C6E4D}" type="slidenum">
              <a:rPr lang="en-US" sz="1200" b="0" strike="noStrike" spc="-1">
                <a:solidFill>
                  <a:srgbClr val="000000"/>
                </a:solidFill>
                <a:uFill>
                  <a:solidFill>
                    <a:srgbClr val="FFFFFF"/>
                  </a:solidFill>
                </a:uFill>
                <a:latin typeface="Helvetica 35 Thin"/>
                <a:ea typeface="+mn-ea"/>
              </a:rPr>
              <a:t>81</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74"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75"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41D4426-03FA-41E4-BEF5-E67E9F7D920A}" type="slidenum">
              <a:rPr lang="en-US" sz="1200" b="0" strike="noStrike" spc="-1">
                <a:solidFill>
                  <a:srgbClr val="000000"/>
                </a:solidFill>
                <a:uFill>
                  <a:solidFill>
                    <a:srgbClr val="FFFFFF"/>
                  </a:solidFill>
                </a:uFill>
                <a:latin typeface="Helvetica 35 Thin"/>
                <a:ea typeface="+mn-ea"/>
              </a:rPr>
              <a:t>82</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6"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77"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78"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20AB7DF-3F38-4046-A7E4-B923F9DE5861}" type="slidenum">
              <a:rPr lang="en-US" sz="1200" b="0" strike="noStrike" spc="-1">
                <a:solidFill>
                  <a:srgbClr val="000000"/>
                </a:solidFill>
                <a:uFill>
                  <a:solidFill>
                    <a:srgbClr val="FFFFFF"/>
                  </a:solidFill>
                </a:uFill>
                <a:latin typeface="Helvetica 35 Thin"/>
                <a:ea typeface="+mn-ea"/>
              </a:rPr>
              <a:t>83</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9"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80"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81"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ABFCDE0-1E70-4791-9639-A226DD8FA292}" type="slidenum">
              <a:rPr lang="en-US" sz="1200" b="0" strike="noStrike" spc="-1">
                <a:solidFill>
                  <a:srgbClr val="000000"/>
                </a:solidFill>
                <a:uFill>
                  <a:solidFill>
                    <a:srgbClr val="FFFFFF"/>
                  </a:solidFill>
                </a:uFill>
                <a:latin typeface="Helvetica 35 Thin"/>
                <a:ea typeface="+mn-ea"/>
              </a:rPr>
              <a:t>84</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2"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83"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84"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B21EBAB-6719-45B2-9392-FC4A1EC963FA}" type="slidenum">
              <a:rPr lang="en-US" sz="1200" b="0" strike="noStrike" spc="-1">
                <a:solidFill>
                  <a:srgbClr val="000000"/>
                </a:solidFill>
                <a:uFill>
                  <a:solidFill>
                    <a:srgbClr val="FFFFFF"/>
                  </a:solidFill>
                </a:uFill>
                <a:latin typeface="Helvetica 35 Thin"/>
                <a:ea typeface="+mn-ea"/>
              </a:rPr>
              <a:t>85</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5"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86"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87"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481F3A2-345C-431C-B434-CFF2F4C380B9}" type="slidenum">
              <a:rPr lang="en-US" sz="1200" b="0" strike="noStrike" spc="-1">
                <a:solidFill>
                  <a:srgbClr val="000000"/>
                </a:solidFill>
                <a:uFill>
                  <a:solidFill>
                    <a:srgbClr val="FFFFFF"/>
                  </a:solidFill>
                </a:uFill>
                <a:latin typeface="Helvetica 35 Thin"/>
                <a:ea typeface="+mn-ea"/>
              </a:rPr>
              <a:t>86</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8"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89"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90"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8C8A29C-374E-4963-B047-94BAC55D7DBB}" type="slidenum">
              <a:rPr lang="en-US" sz="1200" b="0" strike="noStrike" spc="-1">
                <a:solidFill>
                  <a:srgbClr val="000000"/>
                </a:solidFill>
                <a:uFill>
                  <a:solidFill>
                    <a:srgbClr val="FFFFFF"/>
                  </a:solidFill>
                </a:uFill>
                <a:latin typeface="Helvetica 35 Thin"/>
                <a:ea typeface="+mn-ea"/>
              </a:rPr>
              <a:t>87</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92"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93"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8CBD463-DF0E-4376-A6F2-5257E1E598A6}" type="slidenum">
              <a:rPr lang="en-US" sz="1200" b="0" strike="noStrike" spc="-1">
                <a:solidFill>
                  <a:srgbClr val="000000"/>
                </a:solidFill>
                <a:uFill>
                  <a:solidFill>
                    <a:srgbClr val="FFFFFF"/>
                  </a:solidFill>
                </a:uFill>
                <a:latin typeface="Helvetica 35 Thin"/>
                <a:ea typeface="+mn-ea"/>
              </a:rPr>
              <a:t>88</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4"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95"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96"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CAB322B-1BC8-4881-A9F9-B632B6D4272F}" type="slidenum">
              <a:rPr lang="en-US" sz="1200" b="0" strike="noStrike" spc="-1">
                <a:solidFill>
                  <a:srgbClr val="000000"/>
                </a:solidFill>
                <a:uFill>
                  <a:solidFill>
                    <a:srgbClr val="FFFFFF"/>
                  </a:solidFill>
                </a:uFill>
                <a:latin typeface="Helvetica 35 Thin"/>
                <a:ea typeface="+mn-ea"/>
              </a:rPr>
              <a:t>89</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655"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656"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D27259F-A69C-4E86-BB56-0BB2B63274DD}" type="slidenum">
              <a:rPr lang="en-US" sz="1200" b="0" strike="noStrike" spc="-1">
                <a:solidFill>
                  <a:srgbClr val="000000"/>
                </a:solidFill>
                <a:uFill>
                  <a:solidFill>
                    <a:srgbClr val="FFFFFF"/>
                  </a:solidFill>
                </a:uFill>
                <a:latin typeface="Helvetica 35 Thin"/>
                <a:ea typeface="+mn-ea"/>
              </a:rPr>
              <a:t>9</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7"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898"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899"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5A7C116-F631-4912-BE68-53AABDEB88BC}" type="slidenum">
              <a:rPr lang="en-US" sz="1200" b="0" strike="noStrike" spc="-1">
                <a:solidFill>
                  <a:srgbClr val="000000"/>
                </a:solidFill>
                <a:uFill>
                  <a:solidFill>
                    <a:srgbClr val="FFFFFF"/>
                  </a:solidFill>
                </a:uFill>
                <a:latin typeface="Helvetica 35 Thin"/>
                <a:ea typeface="+mn-ea"/>
              </a:rPr>
              <a:t>90</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0"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901"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902"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736B247-F06B-4F20-ABF5-8E4C898BEA86}" type="slidenum">
              <a:rPr lang="en-US" sz="1200" b="0" strike="noStrike" spc="-1">
                <a:solidFill>
                  <a:srgbClr val="000000"/>
                </a:solidFill>
                <a:uFill>
                  <a:solidFill>
                    <a:srgbClr val="FFFFFF"/>
                  </a:solidFill>
                </a:uFill>
                <a:latin typeface="Helvetica 35 Thin"/>
                <a:ea typeface="+mn-ea"/>
              </a:rPr>
              <a:t>91</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3" name="PlaceHolder 1"/>
          <p:cNvSpPr>
            <a:spLocks noGrp="1"/>
          </p:cNvSpPr>
          <p:nvPr>
            <p:ph type="body"/>
          </p:nvPr>
        </p:nvSpPr>
        <p:spPr>
          <a:xfrm>
            <a:off x="908280" y="4741920"/>
            <a:ext cx="5000400" cy="4427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904" name="CustomShape 2"/>
          <p:cNvSpPr/>
          <p:nvPr/>
        </p:nvSpPr>
        <p:spPr>
          <a:xfrm>
            <a:off x="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200" b="0" strike="noStrike" spc="-1">
                <a:solidFill>
                  <a:srgbClr val="000000"/>
                </a:solidFill>
                <a:uFill>
                  <a:solidFill>
                    <a:srgbClr val="FFFFFF"/>
                  </a:solidFill>
                </a:uFill>
                <a:latin typeface="Helvetica 35 Thin"/>
                <a:ea typeface="+mn-ea"/>
              </a:rPr>
              <a:t>presentation title</a:t>
            </a:r>
            <a:endParaRPr lang="en-US" sz="1800" b="0" strike="noStrike" spc="-1">
              <a:solidFill>
                <a:srgbClr val="000000"/>
              </a:solidFill>
              <a:uFill>
                <a:solidFill>
                  <a:srgbClr val="FFFFFF"/>
                </a:solidFill>
              </a:uFill>
              <a:latin typeface="Arial"/>
            </a:endParaRPr>
          </a:p>
        </p:txBody>
      </p:sp>
      <p:sp>
        <p:nvSpPr>
          <p:cNvPr id="905" name="CustomShape 3"/>
          <p:cNvSpPr/>
          <p:nvPr/>
        </p:nvSpPr>
        <p:spPr>
          <a:xfrm>
            <a:off x="3864960" y="9483840"/>
            <a:ext cx="2952000" cy="46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F6730E7-BF98-404A-A314-C2DBA8EDD553}" type="slidenum">
              <a:rPr lang="en-US" sz="1200" b="0" strike="noStrike" spc="-1">
                <a:solidFill>
                  <a:srgbClr val="000000"/>
                </a:solidFill>
                <a:uFill>
                  <a:solidFill>
                    <a:srgbClr val="FFFFFF"/>
                  </a:solidFill>
                </a:uFill>
                <a:latin typeface="Helvetica 35 Thin"/>
                <a:ea typeface="+mn-ea"/>
              </a:rPr>
              <a:t>92</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8" name="PlaceHolder 2"/>
          <p:cNvSpPr>
            <a:spLocks noGrp="1"/>
          </p:cNvSpPr>
          <p:nvPr>
            <p:ph type="body"/>
          </p:nvPr>
        </p:nvSpPr>
        <p:spPr>
          <a:xfrm>
            <a:off x="457200" y="160452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9" name="PlaceHolder 3"/>
          <p:cNvSpPr>
            <a:spLocks noGrp="1"/>
          </p:cNvSpPr>
          <p:nvPr>
            <p:ph type="body"/>
          </p:nvPr>
        </p:nvSpPr>
        <p:spPr>
          <a:xfrm>
            <a:off x="457200" y="368208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1"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2"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3" name="PlaceHolder 4"/>
          <p:cNvSpPr>
            <a:spLocks noGrp="1"/>
          </p:cNvSpPr>
          <p:nvPr>
            <p:ph type="body"/>
          </p:nvPr>
        </p:nvSpPr>
        <p:spPr>
          <a:xfrm>
            <a:off x="467424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4" name="PlaceHolder 5"/>
          <p:cNvSpPr>
            <a:spLocks noGrp="1"/>
          </p:cNvSpPr>
          <p:nvPr>
            <p:ph type="body"/>
          </p:nvPr>
        </p:nvSpPr>
        <p:spPr>
          <a:xfrm>
            <a:off x="45720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6" name="PlaceHolder 2"/>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7" name="PlaceHolder 3"/>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38" name="Image 37"/>
          <p:cNvPicPr/>
          <p:nvPr/>
        </p:nvPicPr>
        <p:blipFill>
          <a:blip r:embed="rId2"/>
          <a:stretch/>
        </p:blipFill>
        <p:spPr>
          <a:xfrm>
            <a:off x="2079000" y="1604520"/>
            <a:ext cx="4984920" cy="3977280"/>
          </a:xfrm>
          <a:prstGeom prst="rect">
            <a:avLst/>
          </a:prstGeom>
          <a:ln>
            <a:noFill/>
          </a:ln>
        </p:spPr>
      </p:pic>
      <p:pic>
        <p:nvPicPr>
          <p:cNvPr id="39" name="Image 38"/>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47"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49" name="PlaceHolder 2"/>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1" name="PlaceHolder 2"/>
          <p:cNvSpPr>
            <a:spLocks noGrp="1"/>
          </p:cNvSpPr>
          <p:nvPr>
            <p:ph type="body"/>
          </p:nvPr>
        </p:nvSpPr>
        <p:spPr>
          <a:xfrm>
            <a:off x="45720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2" name="PlaceHolder 3"/>
          <p:cNvSpPr>
            <a:spLocks noGrp="1"/>
          </p:cNvSpPr>
          <p:nvPr>
            <p:ph type="body"/>
          </p:nvPr>
        </p:nvSpPr>
        <p:spPr>
          <a:xfrm>
            <a:off x="467424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7" name="PlaceHolder 3"/>
          <p:cNvSpPr>
            <a:spLocks noGrp="1"/>
          </p:cNvSpPr>
          <p:nvPr>
            <p:ph type="body"/>
          </p:nvPr>
        </p:nvSpPr>
        <p:spPr>
          <a:xfrm>
            <a:off x="45720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8" name="PlaceHolder 4"/>
          <p:cNvSpPr>
            <a:spLocks noGrp="1"/>
          </p:cNvSpPr>
          <p:nvPr>
            <p:ph type="body"/>
          </p:nvPr>
        </p:nvSpPr>
        <p:spPr>
          <a:xfrm>
            <a:off x="467424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7"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0" name="PlaceHolder 2"/>
          <p:cNvSpPr>
            <a:spLocks noGrp="1"/>
          </p:cNvSpPr>
          <p:nvPr>
            <p:ph type="body"/>
          </p:nvPr>
        </p:nvSpPr>
        <p:spPr>
          <a:xfrm>
            <a:off x="45720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1"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2" name="PlaceHolder 4"/>
          <p:cNvSpPr>
            <a:spLocks noGrp="1"/>
          </p:cNvSpPr>
          <p:nvPr>
            <p:ph type="body"/>
          </p:nvPr>
        </p:nvSpPr>
        <p:spPr>
          <a:xfrm>
            <a:off x="467424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4"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5"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6" name="PlaceHolder 4"/>
          <p:cNvSpPr>
            <a:spLocks noGrp="1"/>
          </p:cNvSpPr>
          <p:nvPr>
            <p:ph type="body"/>
          </p:nvPr>
        </p:nvSpPr>
        <p:spPr>
          <a:xfrm>
            <a:off x="457200" y="368208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8" name="PlaceHolder 2"/>
          <p:cNvSpPr>
            <a:spLocks noGrp="1"/>
          </p:cNvSpPr>
          <p:nvPr>
            <p:ph type="body"/>
          </p:nvPr>
        </p:nvSpPr>
        <p:spPr>
          <a:xfrm>
            <a:off x="457200" y="160452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9" name="PlaceHolder 3"/>
          <p:cNvSpPr>
            <a:spLocks noGrp="1"/>
          </p:cNvSpPr>
          <p:nvPr>
            <p:ph type="body"/>
          </p:nvPr>
        </p:nvSpPr>
        <p:spPr>
          <a:xfrm>
            <a:off x="457200" y="368208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71"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72"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73" name="PlaceHolder 4"/>
          <p:cNvSpPr>
            <a:spLocks noGrp="1"/>
          </p:cNvSpPr>
          <p:nvPr>
            <p:ph type="body"/>
          </p:nvPr>
        </p:nvSpPr>
        <p:spPr>
          <a:xfrm>
            <a:off x="467424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74" name="PlaceHolder 5"/>
          <p:cNvSpPr>
            <a:spLocks noGrp="1"/>
          </p:cNvSpPr>
          <p:nvPr>
            <p:ph type="body"/>
          </p:nvPr>
        </p:nvSpPr>
        <p:spPr>
          <a:xfrm>
            <a:off x="45720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76" name="PlaceHolder 2"/>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77" name="PlaceHolder 3"/>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78" name="Image 77"/>
          <p:cNvPicPr/>
          <p:nvPr/>
        </p:nvPicPr>
        <p:blipFill>
          <a:blip r:embed="rId2"/>
          <a:stretch/>
        </p:blipFill>
        <p:spPr>
          <a:xfrm>
            <a:off x="2079000" y="1604520"/>
            <a:ext cx="4984920" cy="3977280"/>
          </a:xfrm>
          <a:prstGeom prst="rect">
            <a:avLst/>
          </a:prstGeom>
          <a:ln>
            <a:noFill/>
          </a:ln>
        </p:spPr>
      </p:pic>
      <p:pic>
        <p:nvPicPr>
          <p:cNvPr id="79" name="Image 78"/>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9" name="PlaceHolder 2"/>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1" name="PlaceHolder 2"/>
          <p:cNvSpPr>
            <a:spLocks noGrp="1"/>
          </p:cNvSpPr>
          <p:nvPr>
            <p:ph type="body"/>
          </p:nvPr>
        </p:nvSpPr>
        <p:spPr>
          <a:xfrm>
            <a:off x="45720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2" name="PlaceHolder 3"/>
          <p:cNvSpPr>
            <a:spLocks noGrp="1"/>
          </p:cNvSpPr>
          <p:nvPr>
            <p:ph type="body"/>
          </p:nvPr>
        </p:nvSpPr>
        <p:spPr>
          <a:xfrm>
            <a:off x="467424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6"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7" name="PlaceHolder 3"/>
          <p:cNvSpPr>
            <a:spLocks noGrp="1"/>
          </p:cNvSpPr>
          <p:nvPr>
            <p:ph type="body"/>
          </p:nvPr>
        </p:nvSpPr>
        <p:spPr>
          <a:xfrm>
            <a:off x="45720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8" name="PlaceHolder 4"/>
          <p:cNvSpPr>
            <a:spLocks noGrp="1"/>
          </p:cNvSpPr>
          <p:nvPr>
            <p:ph type="body"/>
          </p:nvPr>
        </p:nvSpPr>
        <p:spPr>
          <a:xfrm>
            <a:off x="467424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0" name="PlaceHolder 2"/>
          <p:cNvSpPr>
            <a:spLocks noGrp="1"/>
          </p:cNvSpPr>
          <p:nvPr>
            <p:ph type="body"/>
          </p:nvPr>
        </p:nvSpPr>
        <p:spPr>
          <a:xfrm>
            <a:off x="45720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2" name="PlaceHolder 4"/>
          <p:cNvSpPr>
            <a:spLocks noGrp="1"/>
          </p:cNvSpPr>
          <p:nvPr>
            <p:ph type="body"/>
          </p:nvPr>
        </p:nvSpPr>
        <p:spPr>
          <a:xfrm>
            <a:off x="467424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4"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5"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6" name="PlaceHolder 4"/>
          <p:cNvSpPr>
            <a:spLocks noGrp="1"/>
          </p:cNvSpPr>
          <p:nvPr>
            <p:ph type="body"/>
          </p:nvPr>
        </p:nvSpPr>
        <p:spPr>
          <a:xfrm>
            <a:off x="457200" y="368208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CustomShape 1"/>
          <p:cNvSpPr/>
          <p:nvPr/>
        </p:nvSpPr>
        <p:spPr>
          <a:xfrm>
            <a:off x="8823240" y="2314440"/>
            <a:ext cx="182880" cy="1051200"/>
          </a:xfrm>
          <a:prstGeom prst="rect">
            <a:avLst/>
          </a:prstGeom>
          <a:noFill/>
          <a:ln w="9360">
            <a:noFill/>
          </a:ln>
        </p:spPr>
        <p:style>
          <a:lnRef idx="0">
            <a:scrgbClr r="0" g="0" b="0"/>
          </a:lnRef>
          <a:fillRef idx="0">
            <a:scrgbClr r="0" g="0" b="0"/>
          </a:fillRef>
          <a:effectRef idx="0">
            <a:scrgbClr r="0" g="0" b="0"/>
          </a:effectRef>
          <a:fontRef idx="minor"/>
        </p:style>
      </p:sp>
      <p:pic>
        <p:nvPicPr>
          <p:cNvPr id="7" name="Picture 9"/>
          <p:cNvPicPr/>
          <p:nvPr/>
        </p:nvPicPr>
        <p:blipFill>
          <a:blip r:embed="rId14"/>
          <a:srcRect l="74715"/>
          <a:stretch/>
        </p:blipFill>
        <p:spPr>
          <a:xfrm>
            <a:off x="8028000" y="5769000"/>
            <a:ext cx="1092240" cy="1081080"/>
          </a:xfrm>
          <a:prstGeom prst="rect">
            <a:avLst/>
          </a:prstGeom>
          <a:ln w="9360">
            <a:noFill/>
          </a:ln>
        </p:spPr>
      </p:pic>
      <p:pic>
        <p:nvPicPr>
          <p:cNvPr id="2" name="Picture 10"/>
          <p:cNvPicPr/>
          <p:nvPr/>
        </p:nvPicPr>
        <p:blipFill>
          <a:blip r:embed="rId15"/>
          <a:stretch/>
        </p:blipFill>
        <p:spPr>
          <a:xfrm>
            <a:off x="0" y="5773680"/>
            <a:ext cx="4321440" cy="1082880"/>
          </a:xfrm>
          <a:prstGeom prst="rect">
            <a:avLst/>
          </a:prstGeom>
          <a:ln w="9360">
            <a:noFill/>
          </a:ln>
        </p:spPr>
      </p:pic>
      <p:sp>
        <p:nvSpPr>
          <p:cNvPr id="3" name="CustomShape 2"/>
          <p:cNvSpPr/>
          <p:nvPr/>
        </p:nvSpPr>
        <p:spPr>
          <a:xfrm>
            <a:off x="3620160" y="6419880"/>
            <a:ext cx="1902240" cy="24156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1000" b="0" strike="noStrike" spc="-1">
                <a:solidFill>
                  <a:srgbClr val="000000"/>
                </a:solidFill>
                <a:uFill>
                  <a:solidFill>
                    <a:srgbClr val="FFFFFF"/>
                  </a:solidFill>
                </a:uFill>
                <a:latin typeface="Helvetica 45 Light"/>
                <a:ea typeface="DejaVu Sans"/>
              </a:rPr>
              <a:t>interne Groupe France Télécom</a:t>
            </a:r>
            <a:endParaRPr lang="en-US" sz="1800" b="0" strike="noStrike" spc="-1">
              <a:solidFill>
                <a:srgbClr val="000000"/>
              </a:solidFill>
              <a:uFill>
                <a:solidFill>
                  <a:srgbClr val="FFFFFF"/>
                </a:solidFill>
              </a:uFill>
              <a:latin typeface="Arial"/>
            </a:endParaRPr>
          </a:p>
        </p:txBody>
      </p:sp>
      <p:sp>
        <p:nvSpPr>
          <p:cNvPr id="4" name="PlaceHolder 3"/>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Click to edit the title text format</a:t>
            </a:r>
          </a:p>
        </p:txBody>
      </p:sp>
      <p:sp>
        <p:nvSpPr>
          <p:cNvPr id="5" name="PlaceHolder 4"/>
          <p:cNvSpPr>
            <a:spLocks noGrp="1"/>
          </p:cNvSpPr>
          <p:nvPr>
            <p:ph type="body"/>
          </p:nvPr>
        </p:nvSpPr>
        <p:spPr>
          <a:xfrm>
            <a:off x="457200" y="1604520"/>
            <a:ext cx="8229240" cy="3977280"/>
          </a:xfrm>
          <a:prstGeom prst="rect">
            <a:avLst/>
          </a:prstGeom>
        </p:spPr>
        <p:txBody>
          <a:bodyPr lIns="0" tIns="0" rIns="0" bIns="0"/>
          <a:lstStyle/>
          <a:p>
            <a:pPr marL="432000" indent="-324000">
              <a:spcBef>
                <a:spcPts val="1417"/>
              </a:spcBef>
              <a:buClr>
                <a:srgbClr val="000000"/>
              </a:buClr>
              <a:buSzPct val="45000"/>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uFill>
                  <a:solidFill>
                    <a:srgbClr val="FFFFFF"/>
                  </a:solidFill>
                </a:u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uFill>
                  <a:solidFill>
                    <a:srgbClr val="FFFFFF"/>
                  </a:solidFill>
                </a:u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CustomShape 1"/>
          <p:cNvSpPr/>
          <p:nvPr/>
        </p:nvSpPr>
        <p:spPr>
          <a:xfrm>
            <a:off x="8823240" y="2314440"/>
            <a:ext cx="182880" cy="1051200"/>
          </a:xfrm>
          <a:prstGeom prst="rect">
            <a:avLst/>
          </a:prstGeom>
          <a:noFill/>
          <a:ln w="9360">
            <a:noFill/>
          </a:ln>
        </p:spPr>
        <p:style>
          <a:lnRef idx="0">
            <a:scrgbClr r="0" g="0" b="0"/>
          </a:lnRef>
          <a:fillRef idx="0">
            <a:scrgbClr r="0" g="0" b="0"/>
          </a:fillRef>
          <a:effectRef idx="0">
            <a:scrgbClr r="0" g="0" b="0"/>
          </a:effectRef>
          <a:fontRef idx="minor"/>
        </p:style>
      </p:sp>
      <p:pic>
        <p:nvPicPr>
          <p:cNvPr id="41" name="Picture 9"/>
          <p:cNvPicPr/>
          <p:nvPr/>
        </p:nvPicPr>
        <p:blipFill>
          <a:blip r:embed="rId14"/>
          <a:srcRect l="74715"/>
          <a:stretch/>
        </p:blipFill>
        <p:spPr>
          <a:xfrm>
            <a:off x="8028000" y="5769000"/>
            <a:ext cx="1092240" cy="1081080"/>
          </a:xfrm>
          <a:prstGeom prst="rect">
            <a:avLst/>
          </a:prstGeom>
          <a:ln w="9360">
            <a:noFill/>
          </a:ln>
        </p:spPr>
      </p:pic>
      <p:pic>
        <p:nvPicPr>
          <p:cNvPr id="42" name="Picture 10"/>
          <p:cNvPicPr/>
          <p:nvPr/>
        </p:nvPicPr>
        <p:blipFill>
          <a:blip r:embed="rId15"/>
          <a:stretch/>
        </p:blipFill>
        <p:spPr>
          <a:xfrm>
            <a:off x="0" y="5773680"/>
            <a:ext cx="4321440" cy="1082880"/>
          </a:xfrm>
          <a:prstGeom prst="rect">
            <a:avLst/>
          </a:prstGeom>
          <a:ln w="9360">
            <a:noFill/>
          </a:ln>
        </p:spPr>
      </p:pic>
      <p:sp>
        <p:nvSpPr>
          <p:cNvPr id="43" name="CustomShape 2"/>
          <p:cNvSpPr/>
          <p:nvPr/>
        </p:nvSpPr>
        <p:spPr>
          <a:xfrm>
            <a:off x="3620160" y="6419880"/>
            <a:ext cx="1902240" cy="24156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1000" b="0" strike="noStrike" spc="-1">
                <a:solidFill>
                  <a:srgbClr val="000000"/>
                </a:solidFill>
                <a:uFill>
                  <a:solidFill>
                    <a:srgbClr val="FFFFFF"/>
                  </a:solidFill>
                </a:uFill>
                <a:latin typeface="Helvetica 45 Light"/>
                <a:ea typeface="DejaVu Sans"/>
              </a:rPr>
              <a:t>interne Groupe France Télécom</a:t>
            </a:r>
            <a:endParaRPr lang="en-US" sz="1800" b="0" strike="noStrike" spc="-1">
              <a:solidFill>
                <a:srgbClr val="000000"/>
              </a:solidFill>
              <a:uFill>
                <a:solidFill>
                  <a:srgbClr val="FFFFFF"/>
                </a:solidFill>
              </a:uFill>
              <a:latin typeface="Arial"/>
            </a:endParaRPr>
          </a:p>
        </p:txBody>
      </p:sp>
      <p:sp>
        <p:nvSpPr>
          <p:cNvPr id="44" name="PlaceHolder 3"/>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Click to edit the title text format</a:t>
            </a:r>
          </a:p>
        </p:txBody>
      </p:sp>
      <p:sp>
        <p:nvSpPr>
          <p:cNvPr id="45" name="PlaceHolder 4"/>
          <p:cNvSpPr>
            <a:spLocks noGrp="1"/>
          </p:cNvSpPr>
          <p:nvPr>
            <p:ph type="body"/>
          </p:nvPr>
        </p:nvSpPr>
        <p:spPr>
          <a:xfrm>
            <a:off x="457200" y="1604520"/>
            <a:ext cx="8229240" cy="3977280"/>
          </a:xfrm>
          <a:prstGeom prst="rect">
            <a:avLst/>
          </a:prstGeom>
        </p:spPr>
        <p:txBody>
          <a:bodyPr lIns="0" tIns="0" rIns="0" bIns="0"/>
          <a:lstStyle/>
          <a:p>
            <a:pPr marL="432000" indent="-324000">
              <a:spcBef>
                <a:spcPts val="1417"/>
              </a:spcBef>
              <a:buClr>
                <a:srgbClr val="000000"/>
              </a:buClr>
              <a:buSzPct val="45000"/>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uFill>
                  <a:solidFill>
                    <a:srgbClr val="FFFFFF"/>
                  </a:solidFill>
                </a:u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uFill>
                  <a:solidFill>
                    <a:srgbClr val="FFFFFF"/>
                  </a:solidFill>
                </a:u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hyperlink" Target="https://logging.apache.org/log4j/1.2/download.html" TargetMode="External"/><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hyperlink" Target="https://github.com/yplo6403/formationjava.git" TargetMode="External"/><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hyperlink" Target="http://www.objectaid.com/update/current" TargetMode="External"/><Relationship Id="rId2" Type="http://schemas.openxmlformats.org/officeDocument/2006/relationships/notesSlide" Target="../notesSlides/notesSlide54.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4.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6.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0.xml"/><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89.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s://fr.wikipedia.org/wiki/Java_et_logiciel_libre" TargetMode="External"/><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1"/>
          <p:cNvSpPr/>
          <p:nvPr/>
        </p:nvSpPr>
        <p:spPr>
          <a:xfrm>
            <a:off x="748440" y="4497120"/>
            <a:ext cx="4094280" cy="11260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000" b="0" strike="noStrike" spc="-1">
                <a:solidFill>
                  <a:srgbClr val="FF6600"/>
                </a:solidFill>
                <a:uFill>
                  <a:solidFill>
                    <a:srgbClr val="FFFFFF"/>
                  </a:solidFill>
                </a:uFill>
                <a:latin typeface="Helvetica 45 Light"/>
                <a:ea typeface="宋体"/>
              </a:rPr>
              <a:t>Orange Labs</a:t>
            </a:r>
            <a:endParaRPr lang="en-US" sz="1800" b="0" strike="noStrike" spc="-1">
              <a:solidFill>
                <a:srgbClr val="000000"/>
              </a:solidFill>
              <a:uFill>
                <a:solidFill>
                  <a:srgbClr val="FFFFFF"/>
                </a:solidFill>
              </a:uFill>
              <a:latin typeface="Arial"/>
            </a:endParaRPr>
          </a:p>
          <a:p>
            <a:pPr>
              <a:lnSpc>
                <a:spcPct val="80000"/>
              </a:lnSpc>
              <a:spcAft>
                <a:spcPts val="1400"/>
              </a:spcAft>
            </a:pPr>
            <a:endParaRPr lang="en-US" sz="1800" b="0" strike="noStrike" spc="-1">
              <a:solidFill>
                <a:srgbClr val="000000"/>
              </a:solidFill>
              <a:uFill>
                <a:solidFill>
                  <a:srgbClr val="FFFFFF"/>
                </a:solidFill>
              </a:uFill>
              <a:latin typeface="Arial"/>
            </a:endParaRPr>
          </a:p>
          <a:p>
            <a:pPr>
              <a:lnSpc>
                <a:spcPct val="80000"/>
              </a:lnSpc>
              <a:spcAft>
                <a:spcPts val="799"/>
              </a:spcAft>
            </a:pPr>
            <a:r>
              <a:rPr lang="en-US" sz="1600" b="1" strike="noStrike" spc="-1">
                <a:solidFill>
                  <a:srgbClr val="000000"/>
                </a:solidFill>
                <a:uFill>
                  <a:solidFill>
                    <a:srgbClr val="FFFFFF"/>
                  </a:solidFill>
                </a:uFill>
                <a:latin typeface="Tahoma"/>
                <a:ea typeface="MS PGothic"/>
              </a:rPr>
              <a:t>Ph. LEMORDANT (OLPS/JAV)</a:t>
            </a:r>
            <a:endParaRPr lang="en-US" sz="1800" b="0" strike="noStrike" spc="-1">
              <a:solidFill>
                <a:srgbClr val="000000"/>
              </a:solidFill>
              <a:uFill>
                <a:solidFill>
                  <a:srgbClr val="FFFFFF"/>
                </a:solidFill>
              </a:uFill>
              <a:latin typeface="Arial"/>
            </a:endParaRPr>
          </a:p>
          <a:p>
            <a:pPr>
              <a:lnSpc>
                <a:spcPct val="80000"/>
              </a:lnSpc>
              <a:spcAft>
                <a:spcPts val="799"/>
              </a:spcAft>
            </a:pPr>
            <a:r>
              <a:rPr lang="en-US" sz="1600" b="0" strike="noStrike" spc="-1">
                <a:solidFill>
                  <a:srgbClr val="000000"/>
                </a:solidFill>
                <a:uFill>
                  <a:solidFill>
                    <a:srgbClr val="FFFFFF"/>
                  </a:solidFill>
                </a:uFill>
                <a:latin typeface="Tahoma"/>
                <a:ea typeface="MS PGothic"/>
              </a:rPr>
              <a:t>28/11/2016-01/12/2016 </a:t>
            </a:r>
            <a:endParaRPr lang="en-US" sz="1800" b="0" strike="noStrike" spc="-1">
              <a:solidFill>
                <a:srgbClr val="000000"/>
              </a:solidFill>
              <a:uFill>
                <a:solidFill>
                  <a:srgbClr val="FFFFFF"/>
                </a:solidFill>
              </a:uFill>
              <a:latin typeface="Arial"/>
            </a:endParaRPr>
          </a:p>
          <a:p>
            <a:pPr>
              <a:lnSpc>
                <a:spcPct val="80000"/>
              </a:lnSpc>
              <a:spcAft>
                <a:spcPts val="799"/>
              </a:spcAft>
            </a:pPr>
            <a:endParaRPr lang="en-US" sz="1800" b="0" strike="noStrike" spc="-1">
              <a:solidFill>
                <a:srgbClr val="000000"/>
              </a:solidFill>
              <a:uFill>
                <a:solidFill>
                  <a:srgbClr val="FFFFFF"/>
                </a:solidFill>
              </a:uFill>
              <a:latin typeface="Arial"/>
            </a:endParaRPr>
          </a:p>
        </p:txBody>
      </p:sp>
      <p:sp>
        <p:nvSpPr>
          <p:cNvPr id="86" name="CustomShape 2"/>
          <p:cNvSpPr/>
          <p:nvPr/>
        </p:nvSpPr>
        <p:spPr>
          <a:xfrm>
            <a:off x="628560" y="1119240"/>
            <a:ext cx="7837560" cy="3377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343080" indent="-341640">
              <a:lnSpc>
                <a:spcPct val="100000"/>
              </a:lnSpc>
              <a:buClr>
                <a:srgbClr val="000000"/>
              </a:buClr>
              <a:buFont typeface="Arial"/>
              <a:buChar char="•"/>
            </a:pPr>
            <a:r>
              <a:rPr lang="en-US" sz="2000" b="0" strike="noStrike" spc="-1">
                <a:solidFill>
                  <a:srgbClr val="000000"/>
                </a:solidFill>
                <a:uFill>
                  <a:solidFill>
                    <a:srgbClr val="FFFFFF"/>
                  </a:solidFill>
                </a:uFill>
                <a:latin typeface="Helvetica 45 Light"/>
                <a:ea typeface="DejaVu Sans"/>
              </a:rPr>
              <a:t>Plan de la formation</a:t>
            </a:r>
            <a:endParaRPr lang="en-US" sz="1800" b="0" strike="noStrike" spc="-1">
              <a:solidFill>
                <a:srgbClr val="000000"/>
              </a:solidFill>
              <a:uFill>
                <a:solidFill>
                  <a:srgbClr val="FFFFFF"/>
                </a:solidFill>
              </a:uFill>
              <a:latin typeface="Arial"/>
            </a:endParaRPr>
          </a:p>
          <a:p>
            <a:pPr marL="914400" lvl="1" indent="-455760">
              <a:lnSpc>
                <a:spcPct val="100000"/>
              </a:lnSpc>
              <a:buClr>
                <a:srgbClr val="000000"/>
              </a:buClr>
              <a:buFont typeface="Helvetica 65 Medium"/>
              <a:buAutoNum type="arabicPeriod"/>
            </a:pPr>
            <a:r>
              <a:rPr lang="en-US" sz="2000" b="0" strike="noStrike" spc="-1">
                <a:solidFill>
                  <a:srgbClr val="000000"/>
                </a:solidFill>
                <a:uFill>
                  <a:solidFill>
                    <a:srgbClr val="FFFFFF"/>
                  </a:solidFill>
                </a:uFill>
                <a:latin typeface="Helvetica 45 Light"/>
                <a:ea typeface="DejaVu Sans"/>
              </a:rPr>
              <a:t>Introduction</a:t>
            </a:r>
            <a:endParaRPr lang="en-US" sz="1800" b="0" strike="noStrike" spc="-1">
              <a:solidFill>
                <a:srgbClr val="000000"/>
              </a:solidFill>
              <a:uFill>
                <a:solidFill>
                  <a:srgbClr val="FFFFFF"/>
                </a:solidFill>
              </a:uFill>
              <a:latin typeface="Arial"/>
            </a:endParaRPr>
          </a:p>
          <a:p>
            <a:pPr marL="914400" lvl="1" indent="-455760">
              <a:lnSpc>
                <a:spcPct val="100000"/>
              </a:lnSpc>
              <a:buClr>
                <a:srgbClr val="000000"/>
              </a:buClr>
              <a:buFont typeface="Helvetica 65 Medium"/>
              <a:buAutoNum type="arabicPeriod"/>
            </a:pPr>
            <a:r>
              <a:rPr lang="en-US" sz="2000" b="0" strike="noStrike" spc="-1">
                <a:solidFill>
                  <a:srgbClr val="000000"/>
                </a:solidFill>
                <a:uFill>
                  <a:solidFill>
                    <a:srgbClr val="FFFFFF"/>
                  </a:solidFill>
                </a:uFill>
                <a:latin typeface="Helvetica 45 Light"/>
                <a:ea typeface="DejaVu Sans"/>
              </a:rPr>
              <a:t>Configuration et environnement</a:t>
            </a:r>
            <a:endParaRPr lang="en-US" sz="1800" b="0" strike="noStrike" spc="-1">
              <a:solidFill>
                <a:srgbClr val="000000"/>
              </a:solidFill>
              <a:uFill>
                <a:solidFill>
                  <a:srgbClr val="FFFFFF"/>
                </a:solidFill>
              </a:uFill>
              <a:latin typeface="Arial"/>
            </a:endParaRPr>
          </a:p>
          <a:p>
            <a:pPr marL="914400" lvl="1" indent="-455760">
              <a:lnSpc>
                <a:spcPct val="100000"/>
              </a:lnSpc>
              <a:buClr>
                <a:srgbClr val="000000"/>
              </a:buClr>
              <a:buFont typeface="Helvetica 65 Medium"/>
              <a:buAutoNum type="arabicPeriod"/>
            </a:pPr>
            <a:r>
              <a:rPr lang="en-US" sz="2000" b="0" strike="noStrike" spc="-1">
                <a:solidFill>
                  <a:srgbClr val="000000"/>
                </a:solidFill>
                <a:uFill>
                  <a:solidFill>
                    <a:srgbClr val="FFFFFF"/>
                  </a:solidFill>
                </a:uFill>
                <a:latin typeface="Helvetica 45 Light"/>
                <a:ea typeface="DejaVu Sans"/>
              </a:rPr>
              <a:t>Les bases du langage</a:t>
            </a:r>
            <a:endParaRPr lang="en-US" sz="1800" b="0" strike="noStrike" spc="-1">
              <a:solidFill>
                <a:srgbClr val="000000"/>
              </a:solidFill>
              <a:uFill>
                <a:solidFill>
                  <a:srgbClr val="FFFFFF"/>
                </a:solidFill>
              </a:uFill>
              <a:latin typeface="Arial"/>
            </a:endParaRPr>
          </a:p>
          <a:p>
            <a:pPr marL="914400" lvl="1" indent="-455760">
              <a:lnSpc>
                <a:spcPct val="100000"/>
              </a:lnSpc>
              <a:buClr>
                <a:srgbClr val="000000"/>
              </a:buClr>
              <a:buFont typeface="Helvetica 65 Medium"/>
              <a:buAutoNum type="arabicPeriod"/>
            </a:pPr>
            <a:r>
              <a:rPr lang="en-US" sz="2000" b="0" strike="noStrike" spc="-1">
                <a:solidFill>
                  <a:srgbClr val="000000"/>
                </a:solidFill>
                <a:uFill>
                  <a:solidFill>
                    <a:srgbClr val="FFFFFF"/>
                  </a:solidFill>
                </a:uFill>
                <a:latin typeface="Helvetica 45 Light"/>
                <a:ea typeface="DejaVu Sans"/>
              </a:rPr>
              <a:t>Classes et objets</a:t>
            </a:r>
            <a:endParaRPr lang="en-US" sz="1800" b="0" strike="noStrike" spc="-1">
              <a:solidFill>
                <a:srgbClr val="000000"/>
              </a:solidFill>
              <a:uFill>
                <a:solidFill>
                  <a:srgbClr val="FFFFFF"/>
                </a:solidFill>
              </a:uFill>
              <a:latin typeface="Arial"/>
            </a:endParaRPr>
          </a:p>
          <a:p>
            <a:pPr marL="914400" lvl="1" indent="-455760">
              <a:lnSpc>
                <a:spcPct val="100000"/>
              </a:lnSpc>
              <a:buClr>
                <a:srgbClr val="000000"/>
              </a:buClr>
              <a:buFont typeface="Helvetica 65 Medium"/>
              <a:buAutoNum type="arabicPeriod"/>
            </a:pPr>
            <a:r>
              <a:rPr lang="en-US" sz="2000" b="0" strike="noStrike" spc="-1">
                <a:solidFill>
                  <a:srgbClr val="000000"/>
                </a:solidFill>
                <a:uFill>
                  <a:solidFill>
                    <a:srgbClr val="FFFFFF"/>
                  </a:solidFill>
                </a:uFill>
                <a:latin typeface="Helvetica 45 Light"/>
                <a:ea typeface="DejaVu Sans"/>
              </a:rPr>
              <a:t>Héritage</a:t>
            </a:r>
            <a:endParaRPr lang="en-US" sz="1800" b="0" strike="noStrike" spc="-1">
              <a:solidFill>
                <a:srgbClr val="000000"/>
              </a:solidFill>
              <a:uFill>
                <a:solidFill>
                  <a:srgbClr val="FFFFFF"/>
                </a:solidFill>
              </a:uFill>
              <a:latin typeface="Arial"/>
            </a:endParaRPr>
          </a:p>
          <a:p>
            <a:pPr marL="914400" lvl="1" indent="-455760">
              <a:lnSpc>
                <a:spcPct val="100000"/>
              </a:lnSpc>
              <a:buClr>
                <a:srgbClr val="000000"/>
              </a:buClr>
              <a:buFont typeface="Helvetica 65 Medium"/>
              <a:buAutoNum type="arabicPeriod"/>
            </a:pPr>
            <a:r>
              <a:rPr lang="en-US" sz="2000" b="0" strike="noStrike" spc="-1">
                <a:solidFill>
                  <a:srgbClr val="000000"/>
                </a:solidFill>
                <a:uFill>
                  <a:solidFill>
                    <a:srgbClr val="FFFFFF"/>
                  </a:solidFill>
                </a:uFill>
                <a:latin typeface="Helvetica 45 Light"/>
                <a:ea typeface="DejaVu Sans"/>
              </a:rPr>
              <a:t>Les exceptions</a:t>
            </a:r>
            <a:endParaRPr lang="en-US" sz="1800" b="0" strike="noStrike" spc="-1">
              <a:solidFill>
                <a:srgbClr val="000000"/>
              </a:solidFill>
              <a:uFill>
                <a:solidFill>
                  <a:srgbClr val="FFFFFF"/>
                </a:solidFill>
              </a:uFill>
              <a:latin typeface="Arial"/>
            </a:endParaRPr>
          </a:p>
          <a:p>
            <a:pPr marL="914400" lvl="1" indent="-455760">
              <a:lnSpc>
                <a:spcPct val="100000"/>
              </a:lnSpc>
              <a:buClr>
                <a:srgbClr val="000000"/>
              </a:buClr>
              <a:buFont typeface="Helvetica 65 Medium"/>
              <a:buAutoNum type="arabicPeriod"/>
            </a:pPr>
            <a:r>
              <a:rPr lang="en-US" sz="2000" b="0" strike="noStrike" spc="-1">
                <a:solidFill>
                  <a:srgbClr val="000000"/>
                </a:solidFill>
                <a:uFill>
                  <a:solidFill>
                    <a:srgbClr val="FFFFFF"/>
                  </a:solidFill>
                </a:uFill>
                <a:latin typeface="Helvetica 45 Light"/>
                <a:ea typeface="DejaVu Sans"/>
              </a:rPr>
              <a:t>Les types génériques</a:t>
            </a:r>
            <a:endParaRPr lang="en-US" sz="1800" b="0" strike="noStrike" spc="-1">
              <a:solidFill>
                <a:srgbClr val="000000"/>
              </a:solidFill>
              <a:uFill>
                <a:solidFill>
                  <a:srgbClr val="FFFFFF"/>
                </a:solidFill>
              </a:uFill>
              <a:latin typeface="Arial"/>
            </a:endParaRPr>
          </a:p>
          <a:p>
            <a:pPr marL="914400" lvl="1" indent="-455760">
              <a:lnSpc>
                <a:spcPct val="100000"/>
              </a:lnSpc>
              <a:buClr>
                <a:srgbClr val="000000"/>
              </a:buClr>
              <a:buFont typeface="Helvetica 65 Medium"/>
              <a:buAutoNum type="arabicPeriod"/>
            </a:pPr>
            <a:r>
              <a:rPr lang="en-US" sz="1800" b="0" strike="noStrike" spc="-1">
                <a:solidFill>
                  <a:srgbClr val="000000"/>
                </a:solidFill>
                <a:uFill>
                  <a:solidFill>
                    <a:srgbClr val="FFFFFF"/>
                  </a:solidFill>
                </a:uFill>
                <a:latin typeface="Helvetica 45 Light"/>
                <a:ea typeface="DejaVu Sans"/>
              </a:rPr>
              <a:t>Les collections</a:t>
            </a:r>
            <a:endParaRPr lang="en-US" sz="1800" b="0" strike="noStrike" spc="-1">
              <a:solidFill>
                <a:srgbClr val="000000"/>
              </a:solidFill>
              <a:uFill>
                <a:solidFill>
                  <a:srgbClr val="FFFFFF"/>
                </a:solidFill>
              </a:uFill>
              <a:latin typeface="Arial"/>
            </a:endParaRPr>
          </a:p>
          <a:p>
            <a:pPr marL="914400" lvl="1" indent="-455760">
              <a:lnSpc>
                <a:spcPct val="100000"/>
              </a:lnSpc>
              <a:buClr>
                <a:srgbClr val="000000"/>
              </a:buClr>
              <a:buFont typeface="Helvetica 65 Medium"/>
              <a:buAutoNum type="arabicPeriod"/>
            </a:pPr>
            <a:r>
              <a:rPr lang="en-US" sz="2000" b="0" strike="noStrike" spc="-1">
                <a:solidFill>
                  <a:srgbClr val="000000"/>
                </a:solidFill>
                <a:uFill>
                  <a:solidFill>
                    <a:srgbClr val="FFFFFF"/>
                  </a:solidFill>
                </a:uFill>
                <a:latin typeface="Helvetica 45 Light"/>
                <a:ea typeface="DejaVu Sans"/>
              </a:rPr>
              <a:t>Les designs patterns</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graphicFrame>
        <p:nvGraphicFramePr>
          <p:cNvPr id="87" name="Table 3"/>
          <p:cNvGraphicFramePr/>
          <p:nvPr/>
        </p:nvGraphicFramePr>
        <p:xfrm>
          <a:off x="0" y="0"/>
          <a:ext cx="9144000" cy="847440"/>
        </p:xfrm>
        <a:graphic>
          <a:graphicData uri="http://schemas.openxmlformats.org/drawingml/2006/table">
            <a:tbl>
              <a:tblPr/>
              <a:tblGrid>
                <a:gridCol w="9144000"/>
              </a:tblGrid>
              <a:tr h="847440">
                <a:tc>
                  <a:txBody>
                    <a:bodyPr/>
                    <a:lstStyle/>
                    <a:p>
                      <a:pPr algn="ctr">
                        <a:lnSpc>
                          <a:spcPct val="100000"/>
                        </a:lnSpc>
                      </a:pPr>
                      <a:r>
                        <a:rPr lang="en-US" sz="3200" b="1" strike="noStrike" spc="-1">
                          <a:solidFill>
                            <a:srgbClr val="FFFFFF"/>
                          </a:solidFill>
                          <a:uFill>
                            <a:solidFill>
                              <a:srgbClr val="FFFFFF"/>
                            </a:solidFill>
                          </a:uFill>
                          <a:latin typeface="Arial Black"/>
                          <a:ea typeface="宋体"/>
                        </a:rPr>
                        <a:t>Formation Java</a:t>
                      </a:r>
                      <a:endParaRPr lang="en-US" sz="1800" b="0" strike="noStrike" spc="-1">
                        <a:solidFill>
                          <a:srgbClr val="000000"/>
                        </a:solidFill>
                        <a:uFill>
                          <a:solidFill>
                            <a:srgbClr val="FFFFFF"/>
                          </a:solidFill>
                        </a:uFill>
                        <a:latin typeface="Arial"/>
                      </a:endParaRPr>
                    </a:p>
                  </a:txBody>
                  <a:tcPr marL="38160" marR="38160">
                    <a:solidFill>
                      <a:srgbClr val="FF9900">
                        <a:alpha val="50000"/>
                      </a:srgbClr>
                    </a:solidFill>
                  </a:tcPr>
                </a:tc>
              </a:tr>
            </a:tbl>
          </a:graphicData>
        </a:graphic>
      </p:graphicFrame>
      <p:sp>
        <p:nvSpPr>
          <p:cNvPr id="88" name="CustomShape 4"/>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FFE96BDA-693B-4C45-9B4B-4216DB057A2E}" type="slidenum">
              <a:rPr lang="en-US" sz="1600" b="0" strike="noStrike" spc="-1">
                <a:solidFill>
                  <a:srgbClr val="000000"/>
                </a:solidFill>
                <a:uFill>
                  <a:solidFill>
                    <a:srgbClr val="FFFFFF"/>
                  </a:solidFill>
                </a:uFill>
                <a:latin typeface="Helvetica 45 Light"/>
                <a:ea typeface="MS PGothic"/>
              </a:rPr>
              <a:t>1</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slide(fromLeft)">
                                      <p:cBhvr additive="repl">
                                        <p:cTn id="7" dur="10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Configuration et environnement: Hello world</a:t>
            </a:r>
            <a:endParaRPr lang="en-US" sz="1800" b="0" strike="noStrike" spc="-1">
              <a:solidFill>
                <a:srgbClr val="000000"/>
              </a:solidFill>
              <a:uFill>
                <a:solidFill>
                  <a:srgbClr val="FFFFFF"/>
                </a:solidFill>
              </a:uFill>
              <a:latin typeface="Arial"/>
            </a:endParaRPr>
          </a:p>
        </p:txBody>
      </p:sp>
      <p:sp>
        <p:nvSpPr>
          <p:cNvPr id="134" name="CustomShape 2"/>
          <p:cNvSpPr/>
          <p:nvPr/>
        </p:nvSpPr>
        <p:spPr>
          <a:xfrm>
            <a:off x="172800" y="798120"/>
            <a:ext cx="8607600" cy="52563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Installer Java SE Development Kit 8 d’Oracle</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Installer l’IDE Eclipse + présentation des fonctionnalités de base</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Installer git</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Créer un projet projet1</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Créer un package com.orange.javaformation.app1</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Créer une classe MainClasse.java avec stub « main »</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Imprimer « Hello world! » depuis l’IDE</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Compiler en ligne « javac com/orange/javaformation/app1/MainClass.java »</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Exécuter en ligne « java com/orange/javaformation/app1/MainClass »</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Exporter un fichier app1.jar</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Exécuter le jar « java –jar app1.jar »</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135"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E2F3DBC7-3A4A-4142-9860-FC21212D5B2F}" type="slidenum">
              <a:rPr lang="en-US" sz="1600" b="0" strike="noStrike" spc="-1">
                <a:solidFill>
                  <a:srgbClr val="000000"/>
                </a:solidFill>
                <a:uFill>
                  <a:solidFill>
                    <a:srgbClr val="FFFFFF"/>
                  </a:solidFill>
                </a:uFill>
                <a:latin typeface="Helvetica 45 Light"/>
                <a:ea typeface="MS PGothic"/>
              </a:rPr>
              <a:t>10</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Configuration et environnement : librairie externe</a:t>
            </a:r>
            <a:endParaRPr lang="en-US" sz="1800" b="0" strike="noStrike" spc="-1">
              <a:solidFill>
                <a:srgbClr val="000000"/>
              </a:solidFill>
              <a:uFill>
                <a:solidFill>
                  <a:srgbClr val="FFFFFF"/>
                </a:solidFill>
              </a:uFill>
              <a:latin typeface="Arial"/>
            </a:endParaRPr>
          </a:p>
        </p:txBody>
      </p:sp>
      <p:sp>
        <p:nvSpPr>
          <p:cNvPr id="137" name="CustomShape 2"/>
          <p:cNvSpPr/>
          <p:nvPr/>
        </p:nvSpPr>
        <p:spPr>
          <a:xfrm>
            <a:off x="172800" y="798120"/>
            <a:ext cx="8607600" cy="52563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45000"/>
              <a:buFont typeface="Wingdings" charset="2"/>
              <a:buChar char=""/>
            </a:pPr>
            <a:r>
              <a:rPr lang="en-US" sz="2000" b="0" strike="noStrike" spc="-1">
                <a:solidFill>
                  <a:srgbClr val="000000"/>
                </a:solidFill>
                <a:uFill>
                  <a:solidFill>
                    <a:srgbClr val="FFFFFF"/>
                  </a:solidFill>
                </a:uFill>
                <a:latin typeface="Helvetica 45 Light"/>
                <a:ea typeface="DejaVu Sans"/>
              </a:rPr>
              <a:t>Télécharger la librairie  </a:t>
            </a:r>
            <a:r>
              <a:rPr lang="en-US" sz="2000" b="0" u="sng" strike="noStrike" spc="-1">
                <a:solidFill>
                  <a:srgbClr val="0000FF"/>
                </a:solidFill>
                <a:uFill>
                  <a:solidFill>
                    <a:srgbClr val="FFFFFF"/>
                  </a:solidFill>
                </a:uFill>
                <a:latin typeface="Helvetica 45 Light"/>
                <a:ea typeface="DejaVu Sans"/>
                <a:hlinkClick r:id="rId3"/>
              </a:rPr>
              <a:t>log4j</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45000"/>
              <a:buFont typeface="Wingdings" charset="2"/>
              <a:buChar char=""/>
            </a:pPr>
            <a:r>
              <a:rPr lang="en-US" sz="2000" b="0" strike="noStrike" spc="-1">
                <a:solidFill>
                  <a:srgbClr val="000000"/>
                </a:solidFill>
                <a:uFill>
                  <a:solidFill>
                    <a:srgbClr val="FFFFFF"/>
                  </a:solidFill>
                </a:uFill>
                <a:latin typeface="Helvetica 45 Light"/>
                <a:ea typeface="DejaVu Sans"/>
              </a:rPr>
              <a:t>Déposer l’archive log4j-1.2.17.jar dans le répertoire “./lib”</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45000"/>
              <a:buFont typeface="Wingdings" charset="2"/>
              <a:buChar char=""/>
            </a:pPr>
            <a:r>
              <a:rPr lang="en-US" sz="2000" b="0" strike="noStrike" spc="-1">
                <a:solidFill>
                  <a:srgbClr val="000000"/>
                </a:solidFill>
                <a:uFill>
                  <a:solidFill>
                    <a:srgbClr val="FFFFFF"/>
                  </a:solidFill>
                </a:uFill>
                <a:latin typeface="Helvetica 45 Light"/>
                <a:ea typeface="DejaVu Sans"/>
              </a:rPr>
              <a:t>Ajouter le fichier ./lib/log4j-1.2.17.jar au build path du projet</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Exécuter l’exemple fourni dans INSTALL (BasicConfigurator)</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Utiliser un fichier de propriétés log4j.properties (sous “./src/”)</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Générer l’exécutable projet.jar et exécuter hors de l’IDE Eclipse</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Bonus: faire la même chose avec maven </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138"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BD2D51D8-77BE-4D3E-B208-86D87F3D6FE5}" type="slidenum">
              <a:rPr lang="en-US" sz="1600" b="0" strike="noStrike" spc="-1">
                <a:solidFill>
                  <a:srgbClr val="000000"/>
                </a:solidFill>
                <a:uFill>
                  <a:solidFill>
                    <a:srgbClr val="FFFFFF"/>
                  </a:solidFill>
                </a:uFill>
                <a:latin typeface="Helvetica 45 Light"/>
                <a:ea typeface="MS PGothic"/>
              </a:rPr>
              <a:t>11</a:t>
            </a:fld>
            <a:endParaRPr lang="en-US" sz="1800" b="0" strike="noStrike" spc="-1">
              <a:solidFill>
                <a:srgbClr val="000000"/>
              </a:solidFill>
              <a:uFill>
                <a:solidFill>
                  <a:srgbClr val="FFFFFF"/>
                </a:solidFill>
              </a:uFill>
              <a:latin typeface="Arial"/>
            </a:endParaRPr>
          </a:p>
        </p:txBody>
      </p:sp>
      <p:sp>
        <p:nvSpPr>
          <p:cNvPr id="139" name="CustomShape 4"/>
          <p:cNvSpPr/>
          <p:nvPr/>
        </p:nvSpPr>
        <p:spPr>
          <a:xfrm>
            <a:off x="377280" y="3200400"/>
            <a:ext cx="8126640" cy="94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log4j.rootLogger=DEBUG, stdout</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log4j.appender.stdout=org.apache.log4j.ConsoleAppender</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log4j.appender.stdout.layout=org.apache.log4j.PatternLayout</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log4j.appender.stdout.layout.ConversionPattern=%d [%-5p] (%F:%M:%L) %m%n</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bases du langage : les règles de nommage</a:t>
            </a:r>
            <a:endParaRPr lang="en-US" sz="1800" b="0" strike="noStrike" spc="-1">
              <a:solidFill>
                <a:srgbClr val="000000"/>
              </a:solidFill>
              <a:uFill>
                <a:solidFill>
                  <a:srgbClr val="FFFFFF"/>
                </a:solidFill>
              </a:uFill>
              <a:latin typeface="Arial"/>
            </a:endParaRPr>
          </a:p>
        </p:txBody>
      </p:sp>
      <p:sp>
        <p:nvSpPr>
          <p:cNvPr id="141" name="CustomShape 2"/>
          <p:cNvSpPr/>
          <p:nvPr/>
        </p:nvSpPr>
        <p:spPr>
          <a:xfrm>
            <a:off x="262080" y="595800"/>
            <a:ext cx="8607600" cy="52563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spcAft>
                <a:spcPts val="1001"/>
              </a:spcAft>
              <a:buClr>
                <a:srgbClr val="FF6600"/>
              </a:buClr>
              <a:buSzPct val="45000"/>
              <a:buFont typeface="Wingdings" charset="2"/>
              <a:buChar char=""/>
            </a:pPr>
            <a:r>
              <a:rPr lang="en-US" b="1" strike="noStrike" spc="-1">
                <a:solidFill>
                  <a:srgbClr val="000000"/>
                </a:solidFill>
                <a:uFill>
                  <a:solidFill>
                    <a:srgbClr val="FFFFFF"/>
                  </a:solidFill>
                </a:uFill>
                <a:latin typeface="Helvetica 45 Light"/>
                <a:ea typeface="DejaVu Sans"/>
              </a:rPr>
              <a:t>packages</a:t>
            </a:r>
            <a:r>
              <a:rPr lang="en-US" b="0" strike="noStrike" spc="-1">
                <a:solidFill>
                  <a:srgbClr val="000000"/>
                </a:solidFill>
                <a:uFill>
                  <a:solidFill>
                    <a:srgbClr val="FFFFFF"/>
                  </a:solidFill>
                </a:uFill>
                <a:latin typeface="Helvetica 45 Light"/>
                <a:ea typeface="DejaVu Sans"/>
              </a:rPr>
              <a:t>: en </a:t>
            </a:r>
            <a:r>
              <a:rPr lang="en-US" b="0" strike="noStrike" spc="-1" smtClean="0">
                <a:solidFill>
                  <a:srgbClr val="000000"/>
                </a:solidFill>
                <a:uFill>
                  <a:solidFill>
                    <a:srgbClr val="FFFFFF"/>
                  </a:solidFill>
                </a:uFill>
                <a:latin typeface="Helvetica 45 Light"/>
                <a:ea typeface="DejaVu Sans"/>
              </a:rPr>
              <a:t>minuscule. </a:t>
            </a:r>
            <a:r>
              <a:rPr lang="fr-FR" spc="-1" smtClean="0">
                <a:solidFill>
                  <a:srgbClr val="000000"/>
                </a:solidFill>
                <a:uFill>
                  <a:solidFill>
                    <a:srgbClr val="FFFFFF"/>
                  </a:solidFill>
                </a:uFill>
                <a:latin typeface="Helvetica 45 Light"/>
              </a:rPr>
              <a:t>Utiliser </a:t>
            </a:r>
            <a:r>
              <a:rPr lang="fr-FR" spc="-1">
                <a:solidFill>
                  <a:srgbClr val="000000"/>
                </a:solidFill>
                <a:uFill>
                  <a:solidFill>
                    <a:srgbClr val="FFFFFF"/>
                  </a:solidFill>
                </a:uFill>
                <a:latin typeface="Helvetica 45 Light"/>
              </a:rPr>
              <a:t>seulement [a-z], [0-9] et le </a:t>
            </a:r>
            <a:r>
              <a:rPr lang="fr-FR" spc="-1">
                <a:solidFill>
                  <a:srgbClr val="000000"/>
                </a:solidFill>
                <a:uFill>
                  <a:solidFill>
                    <a:srgbClr val="FFFFFF"/>
                  </a:solidFill>
                </a:uFill>
                <a:latin typeface="Helvetica 45 Light"/>
              </a:rPr>
              <a:t>point </a:t>
            </a:r>
            <a:r>
              <a:rPr lang="fr-FR" spc="-1" smtClean="0">
                <a:solidFill>
                  <a:srgbClr val="000000"/>
                </a:solidFill>
                <a:uFill>
                  <a:solidFill>
                    <a:srgbClr val="FFFFFF"/>
                  </a:solidFill>
                </a:uFill>
                <a:latin typeface="Helvetica 45 Light"/>
              </a:rPr>
              <a:t>‘.’</a:t>
            </a:r>
            <a:r>
              <a:rPr lang="en-US" spc="-1">
                <a:solidFill>
                  <a:srgbClr val="000000"/>
                </a:solidFill>
                <a:uFill>
                  <a:solidFill>
                    <a:srgbClr val="FFFFFF"/>
                  </a:solidFill>
                </a:uFill>
                <a:latin typeface="Helvetica 45 Light"/>
                <a:ea typeface="DejaVu Sans"/>
              </a:rPr>
              <a:t/>
            </a:r>
            <a:br>
              <a:rPr lang="en-US" spc="-1">
                <a:solidFill>
                  <a:srgbClr val="000000"/>
                </a:solidFill>
                <a:uFill>
                  <a:solidFill>
                    <a:srgbClr val="FFFFFF"/>
                  </a:solidFill>
                </a:uFill>
                <a:latin typeface="Helvetica 45 Light"/>
                <a:ea typeface="DejaVu Sans"/>
              </a:rPr>
            </a:br>
            <a:r>
              <a:rPr lang="en-US" b="0" strike="noStrike" spc="-1" smtClean="0">
                <a:solidFill>
                  <a:srgbClr val="000000"/>
                </a:solidFill>
                <a:uFill>
                  <a:solidFill>
                    <a:srgbClr val="FFFFFF"/>
                  </a:solidFill>
                </a:uFill>
                <a:latin typeface="Helvetica 45 Light"/>
                <a:ea typeface="DejaVu Sans"/>
              </a:rPr>
              <a:t>Pour </a:t>
            </a:r>
            <a:r>
              <a:rPr lang="en-US" b="0" strike="noStrike" spc="-1">
                <a:solidFill>
                  <a:srgbClr val="000000"/>
                </a:solidFill>
                <a:uFill>
                  <a:solidFill>
                    <a:srgbClr val="FFFFFF"/>
                  </a:solidFill>
                </a:uFill>
                <a:latin typeface="Helvetica 45 Light"/>
                <a:ea typeface="DejaVu Sans"/>
              </a:rPr>
              <a:t>éviter les conflits, SUN préconise d’utiliser le nom de domaine Internet en inversant les composants. </a:t>
            </a:r>
            <a:endParaRPr lang="en-US" b="0" strike="noStrike" spc="-1">
              <a:solidFill>
                <a:srgbClr val="000000"/>
              </a:solidFill>
              <a:uFill>
                <a:solidFill>
                  <a:srgbClr val="FFFFFF"/>
                </a:solidFill>
              </a:uFill>
              <a:latin typeface="Arial"/>
            </a:endParaRPr>
          </a:p>
          <a:p>
            <a:pPr>
              <a:lnSpc>
                <a:spcPct val="100000"/>
              </a:lnSpc>
              <a:spcAft>
                <a:spcPts val="1001"/>
              </a:spcAft>
            </a:pPr>
            <a:r>
              <a:rPr lang="en-US" b="0" strike="noStrike" spc="-1" smtClean="0">
                <a:solidFill>
                  <a:srgbClr val="000000"/>
                </a:solidFill>
                <a:uFill>
                  <a:solidFill>
                    <a:srgbClr val="FFFFFF"/>
                  </a:solidFill>
                </a:uFill>
                <a:latin typeface="Helvetica 45 Light"/>
                <a:ea typeface="DejaVu Sans"/>
              </a:rPr>
              <a:t>	Exemple</a:t>
            </a:r>
            <a:r>
              <a:rPr lang="en-US" b="0" strike="noStrike" spc="-1">
                <a:solidFill>
                  <a:srgbClr val="000000"/>
                </a:solidFill>
                <a:uFill>
                  <a:solidFill>
                    <a:srgbClr val="FFFFFF"/>
                  </a:solidFill>
                </a:uFill>
                <a:latin typeface="Helvetica 45 Light"/>
                <a:ea typeface="DejaVu Sans"/>
              </a:rPr>
              <a:t>: « com.orange.formation.java »</a:t>
            </a:r>
            <a:endParaRPr lang="en-US"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b="1" spc="-1">
                <a:solidFill>
                  <a:srgbClr val="000000"/>
                </a:solidFill>
                <a:uFill>
                  <a:solidFill>
                    <a:srgbClr val="FFFFFF"/>
                  </a:solidFill>
                </a:uFill>
                <a:latin typeface="Helvetica 45 Light"/>
                <a:ea typeface="DejaVu Sans"/>
              </a:rPr>
              <a:t>classes</a:t>
            </a:r>
            <a:r>
              <a:rPr lang="en-US" spc="-1">
                <a:solidFill>
                  <a:srgbClr val="000000"/>
                </a:solidFill>
                <a:uFill>
                  <a:solidFill>
                    <a:srgbClr val="FFFFFF"/>
                  </a:solidFill>
                </a:uFill>
                <a:latin typeface="Helvetica 45 Light"/>
                <a:ea typeface="DejaVu Sans"/>
              </a:rPr>
              <a:t>: le 1ère lettre est une majuscule. Si le nom est composé de plusieurs mots, la 1ère lettre de chaque mot doit être en majuscule (pas de </a:t>
            </a:r>
            <a:r>
              <a:rPr lang="en-US" spc="-1">
                <a:solidFill>
                  <a:srgbClr val="000000"/>
                </a:solidFill>
                <a:uFill>
                  <a:solidFill>
                    <a:srgbClr val="FFFFFF"/>
                  </a:solidFill>
                </a:uFill>
                <a:latin typeface="Helvetica 45 Light"/>
                <a:ea typeface="DejaVu Sans"/>
              </a:rPr>
              <a:t>‘_’). </a:t>
            </a:r>
            <a:r>
              <a:rPr lang="en-US" spc="-1" smtClean="0">
                <a:solidFill>
                  <a:srgbClr val="000000"/>
                </a:solidFill>
                <a:uFill>
                  <a:solidFill>
                    <a:srgbClr val="FFFFFF"/>
                  </a:solidFill>
                </a:uFill>
                <a:latin typeface="Helvetica 45 Light"/>
                <a:ea typeface="DejaVu Sans"/>
              </a:rPr>
              <a:t/>
            </a:r>
            <a:br>
              <a:rPr lang="en-US" spc="-1" smtClean="0">
                <a:solidFill>
                  <a:srgbClr val="000000"/>
                </a:solidFill>
                <a:uFill>
                  <a:solidFill>
                    <a:srgbClr val="FFFFFF"/>
                  </a:solidFill>
                </a:uFill>
                <a:latin typeface="Helvetica 45 Light"/>
                <a:ea typeface="DejaVu Sans"/>
              </a:rPr>
            </a:br>
            <a:r>
              <a:rPr lang="en-US" b="0" strike="noStrike" spc="-1" smtClean="0">
                <a:solidFill>
                  <a:srgbClr val="000000"/>
                </a:solidFill>
                <a:uFill>
                  <a:solidFill>
                    <a:srgbClr val="FFFFFF"/>
                  </a:solidFill>
                </a:uFill>
                <a:latin typeface="Helvetica 45 Light"/>
                <a:ea typeface="DejaVu Sans"/>
              </a:rPr>
              <a:t>Note</a:t>
            </a:r>
            <a:r>
              <a:rPr lang="en-US" b="0" strike="noStrike" spc="-1">
                <a:solidFill>
                  <a:srgbClr val="000000"/>
                </a:solidFill>
                <a:uFill>
                  <a:solidFill>
                    <a:srgbClr val="FFFFFF"/>
                  </a:solidFill>
                </a:uFill>
                <a:latin typeface="Helvetica 45 Light"/>
                <a:ea typeface="DejaVu Sans"/>
              </a:rPr>
              <a:t>: pour les acronymes, seule la 1</a:t>
            </a:r>
            <a:r>
              <a:rPr lang="en-US" b="0" strike="noStrike" spc="-1" baseline="30000">
                <a:solidFill>
                  <a:srgbClr val="000000"/>
                </a:solidFill>
                <a:uFill>
                  <a:solidFill>
                    <a:srgbClr val="FFFFFF"/>
                  </a:solidFill>
                </a:uFill>
                <a:latin typeface="Helvetica 45 Light"/>
                <a:ea typeface="DejaVu Sans"/>
              </a:rPr>
              <a:t>ère</a:t>
            </a:r>
            <a:r>
              <a:rPr lang="en-US" b="0" strike="noStrike" spc="-1">
                <a:solidFill>
                  <a:srgbClr val="000000"/>
                </a:solidFill>
                <a:uFill>
                  <a:solidFill>
                    <a:srgbClr val="FFFFFF"/>
                  </a:solidFill>
                </a:uFill>
                <a:latin typeface="Helvetica 45 Light"/>
                <a:ea typeface="DejaVu Sans"/>
              </a:rPr>
              <a:t> lettre est en majuscule.</a:t>
            </a:r>
            <a:endParaRPr lang="en-US"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b="1" strike="noStrike" spc="-1">
                <a:solidFill>
                  <a:srgbClr val="000000"/>
                </a:solidFill>
                <a:uFill>
                  <a:solidFill>
                    <a:srgbClr val="FFFFFF"/>
                  </a:solidFill>
                </a:uFill>
                <a:latin typeface="Helvetica 45 Light"/>
                <a:ea typeface="DejaVu Sans"/>
              </a:rPr>
              <a:t>méthodes</a:t>
            </a:r>
            <a:r>
              <a:rPr lang="en-US" b="0" strike="noStrike" spc="-1">
                <a:solidFill>
                  <a:srgbClr val="000000"/>
                </a:solidFill>
                <a:uFill>
                  <a:solidFill>
                    <a:srgbClr val="FFFFFF"/>
                  </a:solidFill>
                </a:uFill>
                <a:latin typeface="Helvetica 45 Light"/>
                <a:ea typeface="DejaVu Sans"/>
              </a:rPr>
              <a:t>: Leur nom devrait contenir un verbe. La 1</a:t>
            </a:r>
            <a:r>
              <a:rPr lang="en-US" b="0" strike="noStrike" spc="-1" baseline="30000">
                <a:solidFill>
                  <a:srgbClr val="000000"/>
                </a:solidFill>
                <a:uFill>
                  <a:solidFill>
                    <a:srgbClr val="FFFFFF"/>
                  </a:solidFill>
                </a:uFill>
                <a:latin typeface="Helvetica 45 Light"/>
                <a:ea typeface="DejaVu Sans"/>
              </a:rPr>
              <a:t>ère</a:t>
            </a:r>
            <a:r>
              <a:rPr lang="en-US" b="0" strike="noStrike" spc="-1">
                <a:solidFill>
                  <a:srgbClr val="000000"/>
                </a:solidFill>
                <a:uFill>
                  <a:solidFill>
                    <a:srgbClr val="FFFFFF"/>
                  </a:solidFill>
                </a:uFill>
                <a:latin typeface="Helvetica 45 Light"/>
                <a:ea typeface="DejaVu Sans"/>
              </a:rPr>
              <a:t> lettre est une minuscule. Si le nom est composé de plusieurs mots, la 1</a:t>
            </a:r>
            <a:r>
              <a:rPr lang="en-US" b="0" strike="noStrike" spc="-1" baseline="30000">
                <a:solidFill>
                  <a:srgbClr val="000000"/>
                </a:solidFill>
                <a:uFill>
                  <a:solidFill>
                    <a:srgbClr val="FFFFFF"/>
                  </a:solidFill>
                </a:uFill>
                <a:latin typeface="Helvetica 45 Light"/>
                <a:ea typeface="DejaVu Sans"/>
              </a:rPr>
              <a:t>ère</a:t>
            </a:r>
            <a:r>
              <a:rPr lang="en-US" b="0" strike="noStrike" spc="-1">
                <a:solidFill>
                  <a:srgbClr val="000000"/>
                </a:solidFill>
                <a:uFill>
                  <a:solidFill>
                    <a:srgbClr val="FFFFFF"/>
                  </a:solidFill>
                </a:uFill>
                <a:latin typeface="Helvetica 45 Light"/>
                <a:ea typeface="DejaVu Sans"/>
              </a:rPr>
              <a:t> lettre de chaque mot doit être en majuscule (pas de </a:t>
            </a:r>
            <a:r>
              <a:rPr lang="en-US" b="0" strike="noStrike" spc="-1" smtClean="0">
                <a:solidFill>
                  <a:srgbClr val="000000"/>
                </a:solidFill>
                <a:uFill>
                  <a:solidFill>
                    <a:srgbClr val="FFFFFF"/>
                  </a:solidFill>
                </a:uFill>
                <a:latin typeface="Helvetica 45 Light"/>
                <a:ea typeface="DejaVu Sans"/>
              </a:rPr>
              <a:t>'_‘).</a:t>
            </a:r>
            <a:r>
              <a:rPr lang="en-US" spc="-1">
                <a:solidFill>
                  <a:srgbClr val="000000"/>
                </a:solidFill>
                <a:uFill>
                  <a:solidFill>
                    <a:srgbClr val="FFFFFF"/>
                  </a:solidFill>
                </a:uFill>
                <a:latin typeface="Arial"/>
              </a:rPr>
              <a:t/>
            </a:r>
            <a:br>
              <a:rPr lang="en-US" spc="-1">
                <a:solidFill>
                  <a:srgbClr val="000000"/>
                </a:solidFill>
                <a:uFill>
                  <a:solidFill>
                    <a:srgbClr val="FFFFFF"/>
                  </a:solidFill>
                </a:uFill>
                <a:latin typeface="Arial"/>
              </a:rPr>
            </a:br>
            <a:r>
              <a:rPr lang="en-US" b="0" strike="noStrike" spc="-1" smtClean="0">
                <a:solidFill>
                  <a:srgbClr val="000000"/>
                </a:solidFill>
                <a:uFill>
                  <a:solidFill>
                    <a:srgbClr val="FFFFFF"/>
                  </a:solidFill>
                </a:uFill>
                <a:latin typeface="Helvetica 45 Light"/>
                <a:ea typeface="DejaVu Sans"/>
              </a:rPr>
              <a:t>Nommage </a:t>
            </a:r>
            <a:r>
              <a:rPr lang="en-US" b="0" strike="noStrike" spc="-1">
                <a:solidFill>
                  <a:srgbClr val="000000"/>
                </a:solidFill>
                <a:uFill>
                  <a:solidFill>
                    <a:srgbClr val="FFFFFF"/>
                  </a:solidFill>
                </a:uFill>
                <a:latin typeface="Helvetica 45 Light"/>
                <a:ea typeface="DejaVu Sans"/>
              </a:rPr>
              <a:t>des méthodes du type: </a:t>
            </a:r>
            <a:r>
              <a:rPr lang="en-US" b="0" strike="noStrike" spc="-1" smtClean="0">
                <a:solidFill>
                  <a:srgbClr val="000000"/>
                </a:solidFill>
                <a:uFill>
                  <a:solidFill>
                    <a:srgbClr val="FFFFFF"/>
                  </a:solidFill>
                </a:uFill>
                <a:latin typeface="Helvetica 45 Light"/>
                <a:ea typeface="DejaVu Sans"/>
              </a:rPr>
              <a:t>getter (get), setter (set), check (is,can,…), factory (create, build,…), conversion (to).</a:t>
            </a:r>
            <a:endParaRPr lang="en-US"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b="1" strike="noStrike" spc="-1">
                <a:solidFill>
                  <a:srgbClr val="000000"/>
                </a:solidFill>
                <a:uFill>
                  <a:solidFill>
                    <a:srgbClr val="FFFFFF"/>
                  </a:solidFill>
                </a:uFill>
                <a:latin typeface="Helvetica 45 Light"/>
                <a:ea typeface="DejaVu Sans"/>
              </a:rPr>
              <a:t>attributs</a:t>
            </a:r>
            <a:r>
              <a:rPr lang="en-US" b="0" strike="noStrike" spc="-1">
                <a:solidFill>
                  <a:srgbClr val="000000"/>
                </a:solidFill>
                <a:uFill>
                  <a:solidFill>
                    <a:srgbClr val="FFFFFF"/>
                  </a:solidFill>
                </a:uFill>
                <a:latin typeface="Helvetica 45 Light"/>
                <a:ea typeface="DejaVu Sans"/>
              </a:rPr>
              <a:t>: La 1</a:t>
            </a:r>
            <a:r>
              <a:rPr lang="en-US" b="0" strike="noStrike" spc="-1" baseline="30000">
                <a:solidFill>
                  <a:srgbClr val="000000"/>
                </a:solidFill>
                <a:uFill>
                  <a:solidFill>
                    <a:srgbClr val="FFFFFF"/>
                  </a:solidFill>
                </a:uFill>
                <a:latin typeface="Helvetica 45 Light"/>
                <a:ea typeface="DejaVu Sans"/>
              </a:rPr>
              <a:t>ère</a:t>
            </a:r>
            <a:r>
              <a:rPr lang="en-US" b="0" strike="noStrike" spc="-1">
                <a:solidFill>
                  <a:srgbClr val="000000"/>
                </a:solidFill>
                <a:uFill>
                  <a:solidFill>
                    <a:srgbClr val="FFFFFF"/>
                  </a:solidFill>
                </a:uFill>
                <a:latin typeface="Helvetica 45 Light"/>
                <a:ea typeface="DejaVu Sans"/>
              </a:rPr>
              <a:t> lettre est une minuscule. Si le nom est composé de plusieurs mots, la 1</a:t>
            </a:r>
            <a:r>
              <a:rPr lang="en-US" b="0" strike="noStrike" spc="-1" baseline="30000">
                <a:solidFill>
                  <a:srgbClr val="000000"/>
                </a:solidFill>
                <a:uFill>
                  <a:solidFill>
                    <a:srgbClr val="FFFFFF"/>
                  </a:solidFill>
                </a:uFill>
                <a:latin typeface="Helvetica 45 Light"/>
                <a:ea typeface="DejaVu Sans"/>
              </a:rPr>
              <a:t>ère</a:t>
            </a:r>
            <a:r>
              <a:rPr lang="en-US" b="0" strike="noStrike" spc="-1">
                <a:solidFill>
                  <a:srgbClr val="000000"/>
                </a:solidFill>
                <a:uFill>
                  <a:solidFill>
                    <a:srgbClr val="FFFFFF"/>
                  </a:solidFill>
                </a:uFill>
                <a:latin typeface="Helvetica 45 Light"/>
                <a:ea typeface="DejaVu Sans"/>
              </a:rPr>
              <a:t> lettre de chaque mot doit être en majuscule (pas de '_‘). Préfixer les variables de classe par ‘s’, les variables d’instance par ‘m’. Ne pas utiliser de verbe.</a:t>
            </a:r>
            <a:endParaRPr lang="en-US"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b="1" strike="noStrike" spc="-1">
                <a:solidFill>
                  <a:srgbClr val="000000"/>
                </a:solidFill>
                <a:uFill>
                  <a:solidFill>
                    <a:srgbClr val="FFFFFF"/>
                  </a:solidFill>
                </a:uFill>
                <a:latin typeface="Helvetica 45 Light"/>
                <a:ea typeface="DejaVu Sans"/>
              </a:rPr>
              <a:t>constantes</a:t>
            </a:r>
            <a:r>
              <a:rPr lang="en-US" b="0" strike="noStrike" spc="-1">
                <a:solidFill>
                  <a:srgbClr val="000000"/>
                </a:solidFill>
                <a:uFill>
                  <a:solidFill>
                    <a:srgbClr val="FFFFFF"/>
                  </a:solidFill>
                </a:uFill>
                <a:latin typeface="Helvetica 45 Light"/>
                <a:ea typeface="DejaVu Sans"/>
              </a:rPr>
              <a:t>: Toujours en majuscules, chaque mot est séparé par un underscore '_'. </a:t>
            </a:r>
            <a:endParaRPr lang="en-US"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142"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63B57BD5-4614-4691-9EC7-FFAA728AE750}" type="slidenum">
              <a:rPr lang="en-US" sz="1600" b="0" strike="noStrike" spc="-1">
                <a:solidFill>
                  <a:srgbClr val="000000"/>
                </a:solidFill>
                <a:uFill>
                  <a:solidFill>
                    <a:srgbClr val="FFFFFF"/>
                  </a:solidFill>
                </a:uFill>
                <a:latin typeface="Helvetica 45 Light"/>
                <a:ea typeface="MS PGothic"/>
              </a:rPr>
              <a:t>12</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bases du langage : les commentaires</a:t>
            </a:r>
            <a:endParaRPr lang="en-US" sz="1800" b="0" strike="noStrike" spc="-1">
              <a:solidFill>
                <a:srgbClr val="000000"/>
              </a:solidFill>
              <a:uFill>
                <a:solidFill>
                  <a:srgbClr val="FFFFFF"/>
                </a:solidFill>
              </a:uFill>
              <a:latin typeface="Arial"/>
            </a:endParaRPr>
          </a:p>
        </p:txBody>
      </p:sp>
      <p:sp>
        <p:nvSpPr>
          <p:cNvPr id="144" name="CustomShape 2"/>
          <p:cNvSpPr/>
          <p:nvPr/>
        </p:nvSpPr>
        <p:spPr>
          <a:xfrm>
            <a:off x="277920" y="865080"/>
            <a:ext cx="8607600" cy="52563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145"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6D22742E-2FEA-45C7-94FE-C268767CF266}" type="slidenum">
              <a:rPr lang="en-US" sz="1600" b="0" strike="noStrike" spc="-1">
                <a:solidFill>
                  <a:srgbClr val="000000"/>
                </a:solidFill>
                <a:uFill>
                  <a:solidFill>
                    <a:srgbClr val="FFFFFF"/>
                  </a:solidFill>
                </a:uFill>
                <a:latin typeface="Helvetica 45 Light"/>
                <a:ea typeface="MS PGothic"/>
              </a:rPr>
              <a:t>13</a:t>
            </a:fld>
            <a:endParaRPr lang="en-US" sz="1800" b="0" strike="noStrike" spc="-1">
              <a:solidFill>
                <a:srgbClr val="000000"/>
              </a:solidFill>
              <a:uFill>
                <a:solidFill>
                  <a:srgbClr val="FFFFFF"/>
                </a:solidFill>
              </a:uFill>
              <a:latin typeface="Arial"/>
            </a:endParaRPr>
          </a:p>
        </p:txBody>
      </p:sp>
      <p:sp>
        <p:nvSpPr>
          <p:cNvPr id="146" name="CustomShape 4"/>
          <p:cNvSpPr/>
          <p:nvPr/>
        </p:nvSpPr>
        <p:spPr>
          <a:xfrm>
            <a:off x="220320" y="672840"/>
            <a:ext cx="8607600" cy="52563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Bef>
                <a:spcPts val="700"/>
              </a:spcBef>
              <a:spcAft>
                <a:spcPts val="1001"/>
              </a:spcAft>
              <a:buClr>
                <a:srgbClr val="B2B2B2"/>
              </a:buClr>
              <a:buSzPct val="75000"/>
              <a:buFont typeface="Arial"/>
              <a:buChar char="•"/>
            </a:pPr>
            <a:r>
              <a:rPr lang="en-US" sz="2000" b="0" strike="noStrike" spc="-1">
                <a:solidFill>
                  <a:srgbClr val="000000"/>
                </a:solidFill>
                <a:uFill>
                  <a:solidFill>
                    <a:srgbClr val="FFFFFF"/>
                  </a:solidFill>
                </a:uFill>
                <a:latin typeface="Helvetica 45 Light"/>
                <a:ea typeface="DejaVu Sans"/>
              </a:rPr>
              <a:t>/* commentaire sur une ou plusieurs lignes */</a:t>
            </a:r>
            <a:endParaRPr lang="en-US" sz="1800" b="0" strike="noStrike" spc="-1">
              <a:solidFill>
                <a:srgbClr val="000000"/>
              </a:solidFill>
              <a:uFill>
                <a:solidFill>
                  <a:srgbClr val="FFFFFF"/>
                </a:solidFill>
              </a:uFill>
              <a:latin typeface="Arial"/>
            </a:endParaRPr>
          </a:p>
          <a:p>
            <a:pPr marL="193680" indent="-192240">
              <a:lnSpc>
                <a:spcPct val="100000"/>
              </a:lnSpc>
              <a:spcBef>
                <a:spcPts val="700"/>
              </a:spcBef>
              <a:spcAft>
                <a:spcPts val="1001"/>
              </a:spcAft>
              <a:buClr>
                <a:srgbClr val="B2B2B2"/>
              </a:buClr>
              <a:buSzPct val="75000"/>
              <a:buFont typeface="Arial"/>
              <a:buChar char="•"/>
            </a:pPr>
            <a:r>
              <a:rPr lang="en-US" sz="2000" b="0" strike="noStrike" spc="-1">
                <a:solidFill>
                  <a:srgbClr val="000000"/>
                </a:solidFill>
                <a:uFill>
                  <a:solidFill>
                    <a:srgbClr val="FFFFFF"/>
                  </a:solidFill>
                </a:uFill>
                <a:latin typeface="Helvetica 45 Light"/>
                <a:ea typeface="DejaVu Sans"/>
              </a:rPr>
              <a:t>// commentaire de fin de ligne</a:t>
            </a:r>
            <a:endParaRPr lang="en-US" sz="1800" b="0" strike="noStrike" spc="-1">
              <a:solidFill>
                <a:srgbClr val="000000"/>
              </a:solidFill>
              <a:uFill>
                <a:solidFill>
                  <a:srgbClr val="FFFFFF"/>
                </a:solidFill>
              </a:uFill>
              <a:latin typeface="Arial"/>
            </a:endParaRPr>
          </a:p>
          <a:p>
            <a:pPr marL="193680" indent="-192240">
              <a:lnSpc>
                <a:spcPct val="100000"/>
              </a:lnSpc>
              <a:spcBef>
                <a:spcPts val="700"/>
              </a:spcBef>
              <a:spcAft>
                <a:spcPts val="1001"/>
              </a:spcAft>
              <a:buClr>
                <a:srgbClr val="B2B2B2"/>
              </a:buClr>
              <a:buSzPct val="75000"/>
              <a:buFont typeface="Arial"/>
              <a:buChar char="•"/>
            </a:pPr>
            <a:r>
              <a:rPr lang="en-US" sz="2000" b="0" strike="noStrike" spc="-1">
                <a:solidFill>
                  <a:srgbClr val="000000"/>
                </a:solidFill>
                <a:uFill>
                  <a:solidFill>
                    <a:srgbClr val="FFFFFF"/>
                  </a:solidFill>
                </a:uFill>
                <a:latin typeface="Helvetica 45 Light"/>
                <a:ea typeface="DejaVu Sans"/>
              </a:rPr>
              <a:t>/** Documentation de </a:t>
            </a:r>
            <a:r>
              <a:rPr lang="en-US" sz="2000" b="0" strike="noStrike" spc="-1" smtClean="0">
                <a:solidFill>
                  <a:srgbClr val="000000"/>
                </a:solidFill>
                <a:uFill>
                  <a:solidFill>
                    <a:srgbClr val="FFFFFF"/>
                  </a:solidFill>
                </a:uFill>
                <a:latin typeface="Helvetica 45 Light"/>
                <a:ea typeface="DejaVu Sans"/>
              </a:rPr>
              <a:t>classe */</a:t>
            </a:r>
            <a:endParaRPr lang="en-US" sz="1800" b="0" strike="noStrike" spc="-1">
              <a:solidFill>
                <a:srgbClr val="000000"/>
              </a:solidFill>
              <a:uFill>
                <a:solidFill>
                  <a:srgbClr val="FFFFFF"/>
                </a:solidFill>
              </a:uFill>
              <a:latin typeface="Arial"/>
            </a:endParaRPr>
          </a:p>
          <a:p>
            <a:pPr>
              <a:lnSpc>
                <a:spcPct val="100000"/>
              </a:lnSpc>
              <a:spcBef>
                <a:spcPts val="601"/>
              </a:spcBef>
              <a:spcAft>
                <a:spcPts val="1001"/>
              </a:spcAft>
            </a:pPr>
            <a:r>
              <a:rPr lang="en-US" sz="2000" b="1" strike="noStrike" spc="-1">
                <a:solidFill>
                  <a:srgbClr val="000000"/>
                </a:solidFill>
                <a:uFill>
                  <a:solidFill>
                    <a:srgbClr val="FFFFFF"/>
                  </a:solidFill>
                </a:uFill>
                <a:latin typeface="Helvetica 45 Light"/>
                <a:ea typeface="DejaVu Sans"/>
              </a:rPr>
              <a:t>L’utilitaire javadoc inclut ces commentaires dans la documentation générée.</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graphicFrame>
        <p:nvGraphicFramePr>
          <p:cNvPr id="147" name="Table 5"/>
          <p:cNvGraphicFramePr/>
          <p:nvPr/>
        </p:nvGraphicFramePr>
        <p:xfrm>
          <a:off x="408960" y="2733120"/>
          <a:ext cx="8038800" cy="3196800"/>
        </p:xfrm>
        <a:graphic>
          <a:graphicData uri="http://schemas.openxmlformats.org/drawingml/2006/table">
            <a:tbl>
              <a:tblPr/>
              <a:tblGrid>
                <a:gridCol w="3571920"/>
                <a:gridCol w="4466880"/>
              </a:tblGrid>
              <a:tr h="399600">
                <a:tc>
                  <a:txBody>
                    <a:bodyPr/>
                    <a:lstStyle/>
                    <a:p>
                      <a:pPr>
                        <a:lnSpc>
                          <a:spcPct val="100000"/>
                        </a:lnSpc>
                      </a:pPr>
                      <a:r>
                        <a:rPr lang="en-US" sz="1800" b="1" strike="noStrike" spc="-1">
                          <a:solidFill>
                            <a:srgbClr val="FFFFFF"/>
                          </a:solidFill>
                          <a:uFill>
                            <a:solidFill>
                              <a:srgbClr val="FFFFFF"/>
                            </a:solidFill>
                          </a:uFill>
                          <a:latin typeface="Helvetica 45 Light"/>
                        </a:rPr>
                        <a:t>Attribut</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00000"/>
                    </a:solidFill>
                  </a:tcPr>
                </a:tc>
                <a:tc>
                  <a:txBody>
                    <a:bodyPr/>
                    <a:lstStyle/>
                    <a:p>
                      <a:pPr>
                        <a:lnSpc>
                          <a:spcPct val="100000"/>
                        </a:lnSpc>
                      </a:pPr>
                      <a:r>
                        <a:rPr lang="en-US" sz="1800" b="1" strike="noStrike" spc="-1">
                          <a:solidFill>
                            <a:srgbClr val="FFFFFF"/>
                          </a:solidFill>
                          <a:uFill>
                            <a:solidFill>
                              <a:srgbClr val="FFFFFF"/>
                            </a:solidFill>
                          </a:uFill>
                          <a:latin typeface="Helvetica 45 Light"/>
                        </a:rPr>
                        <a:t>Dans un commentaire de ...</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00000"/>
                    </a:solidFill>
                  </a:tcPr>
                </a:tc>
              </a:tr>
              <a:tr h="399600">
                <a:tc>
                  <a:txBody>
                    <a:bodyPr/>
                    <a:lstStyle/>
                    <a:p>
                      <a:pPr>
                        <a:lnSpc>
                          <a:spcPct val="100000"/>
                        </a:lnSpc>
                      </a:pPr>
                      <a:r>
                        <a:rPr lang="en-US" sz="1800" b="0" strike="noStrike" spc="-1">
                          <a:solidFill>
                            <a:srgbClr val="000000"/>
                          </a:solidFill>
                          <a:uFill>
                            <a:solidFill>
                              <a:srgbClr val="FFFFFF"/>
                            </a:solidFill>
                          </a:uFill>
                          <a:latin typeface="Helvetica 45 Light"/>
                        </a:rPr>
                        <a:t>@author </a:t>
                      </a:r>
                      <a:r>
                        <a:rPr lang="en-US" sz="1800" b="0" i="1" strike="noStrike" spc="-1">
                          <a:solidFill>
                            <a:srgbClr val="000000"/>
                          </a:solidFill>
                          <a:uFill>
                            <a:solidFill>
                              <a:srgbClr val="FFFFFF"/>
                            </a:solidFill>
                          </a:uFill>
                          <a:latin typeface="Helvetica 45 Light"/>
                        </a:rPr>
                        <a:t>auteur</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classe</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CCCCCC"/>
                    </a:solidFill>
                  </a:tcPr>
                </a:tc>
              </a:tr>
              <a:tr h="399600">
                <a:tc>
                  <a:txBody>
                    <a:bodyPr/>
                    <a:lstStyle/>
                    <a:p>
                      <a:pPr>
                        <a:lnSpc>
                          <a:spcPct val="100000"/>
                        </a:lnSpc>
                      </a:pPr>
                      <a:r>
                        <a:rPr lang="en-US" sz="1800" b="0" strike="noStrike" spc="-1">
                          <a:solidFill>
                            <a:srgbClr val="000000"/>
                          </a:solidFill>
                          <a:uFill>
                            <a:solidFill>
                              <a:srgbClr val="FFFFFF"/>
                            </a:solidFill>
                          </a:uFill>
                          <a:latin typeface="Helvetica 45 Light"/>
                        </a:rPr>
                        <a:t>@version </a:t>
                      </a:r>
                      <a:r>
                        <a:rPr lang="en-US" sz="1800" b="0" i="1" strike="noStrike" spc="-1">
                          <a:solidFill>
                            <a:srgbClr val="000000"/>
                          </a:solidFill>
                          <a:uFill>
                            <a:solidFill>
                              <a:srgbClr val="FFFFFF"/>
                            </a:solidFill>
                          </a:uFill>
                          <a:latin typeface="Helvetica 45 Light"/>
                        </a:rPr>
                        <a:t>version</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classe</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r>
              <a:tr h="399600">
                <a:tc>
                  <a:txBody>
                    <a:bodyPr/>
                    <a:lstStyle/>
                    <a:p>
                      <a:pPr>
                        <a:lnSpc>
                          <a:spcPct val="100000"/>
                        </a:lnSpc>
                      </a:pPr>
                      <a:r>
                        <a:rPr lang="en-US" sz="1800" b="0" strike="noStrike" spc="-1">
                          <a:solidFill>
                            <a:srgbClr val="000000"/>
                          </a:solidFill>
                          <a:uFill>
                            <a:solidFill>
                              <a:srgbClr val="FFFFFF"/>
                            </a:solidFill>
                          </a:uFill>
                          <a:latin typeface="Helvetica 45 Light"/>
                        </a:rPr>
                        <a:t>@deprecated </a:t>
                      </a:r>
                      <a:r>
                        <a:rPr lang="en-US" sz="1800" b="0" i="1" strike="noStrike" spc="-1">
                          <a:solidFill>
                            <a:srgbClr val="000000"/>
                          </a:solidFill>
                          <a:uFill>
                            <a:solidFill>
                              <a:srgbClr val="FFFFFF"/>
                            </a:solidFill>
                          </a:uFill>
                          <a:latin typeface="Helvetica 45 Light"/>
                        </a:rPr>
                        <a:t>description</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classe, constructeur, méthode, champ</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r>
              <a:tr h="399600">
                <a:tc>
                  <a:txBody>
                    <a:bodyPr/>
                    <a:lstStyle/>
                    <a:p>
                      <a:pPr>
                        <a:lnSpc>
                          <a:spcPct val="100000"/>
                        </a:lnSpc>
                      </a:pPr>
                      <a:r>
                        <a:rPr lang="en-US" sz="1800" b="0" strike="noStrike" spc="-1">
                          <a:solidFill>
                            <a:srgbClr val="000000"/>
                          </a:solidFill>
                          <a:uFill>
                            <a:solidFill>
                              <a:srgbClr val="FFFFFF"/>
                            </a:solidFill>
                          </a:uFill>
                          <a:latin typeface="Helvetica 45 Light"/>
                        </a:rPr>
                        <a:t>@see </a:t>
                      </a:r>
                      <a:r>
                        <a:rPr lang="en-US" sz="1800" b="0" i="1" strike="noStrike" spc="-1">
                          <a:solidFill>
                            <a:srgbClr val="000000"/>
                          </a:solidFill>
                          <a:uFill>
                            <a:solidFill>
                              <a:srgbClr val="FFFFFF"/>
                            </a:solidFill>
                          </a:uFill>
                          <a:latin typeface="Helvetica 45 Light"/>
                        </a:rPr>
                        <a:t>référence</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classe, constructeur, méthode, champ</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r>
              <a:tr h="399600">
                <a:tc>
                  <a:txBody>
                    <a:bodyPr/>
                    <a:lstStyle/>
                    <a:p>
                      <a:pPr>
                        <a:lnSpc>
                          <a:spcPct val="100000"/>
                        </a:lnSpc>
                      </a:pPr>
                      <a:r>
                        <a:rPr lang="en-US" sz="1800" b="0" strike="noStrike" spc="-1">
                          <a:solidFill>
                            <a:srgbClr val="000000"/>
                          </a:solidFill>
                          <a:uFill>
                            <a:solidFill>
                              <a:srgbClr val="FFFFFF"/>
                            </a:solidFill>
                          </a:uFill>
                          <a:latin typeface="Helvetica 45 Light"/>
                        </a:rPr>
                        <a:t>@param </a:t>
                      </a:r>
                      <a:r>
                        <a:rPr lang="en-US" sz="1800" b="0" i="1" strike="noStrike" spc="-1">
                          <a:solidFill>
                            <a:srgbClr val="000000"/>
                          </a:solidFill>
                          <a:uFill>
                            <a:solidFill>
                              <a:srgbClr val="FFFFFF"/>
                            </a:solidFill>
                          </a:uFill>
                          <a:latin typeface="Helvetica 45 Light"/>
                        </a:rPr>
                        <a:t>description de l'id</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constructeur et méthode</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r>
              <a:tr h="399600">
                <a:tc>
                  <a:txBody>
                    <a:bodyPr/>
                    <a:lstStyle/>
                    <a:p>
                      <a:pPr>
                        <a:lnSpc>
                          <a:spcPct val="100000"/>
                        </a:lnSpc>
                      </a:pPr>
                      <a:r>
                        <a:rPr lang="en-US" sz="1800" b="0" strike="noStrike" spc="-1">
                          <a:solidFill>
                            <a:srgbClr val="000000"/>
                          </a:solidFill>
                          <a:uFill>
                            <a:solidFill>
                              <a:srgbClr val="FFFFFF"/>
                            </a:solidFill>
                          </a:uFill>
                          <a:latin typeface="Helvetica 45 Light"/>
                        </a:rPr>
                        <a:t>@return </a:t>
                      </a:r>
                      <a:r>
                        <a:rPr lang="en-US" sz="1800" b="0" i="1" strike="noStrike" spc="-1">
                          <a:solidFill>
                            <a:srgbClr val="000000"/>
                          </a:solidFill>
                          <a:uFill>
                            <a:solidFill>
                              <a:srgbClr val="FFFFFF"/>
                            </a:solidFill>
                          </a:uFill>
                          <a:latin typeface="Helvetica 45 Light"/>
                        </a:rPr>
                        <a:t>description</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méthode</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r>
              <a:tr h="399600">
                <a:tc>
                  <a:txBody>
                    <a:bodyPr/>
                    <a:lstStyle/>
                    <a:p>
                      <a:pPr>
                        <a:lnSpc>
                          <a:spcPct val="100000"/>
                        </a:lnSpc>
                      </a:pPr>
                      <a:r>
                        <a:rPr lang="en-US" sz="1800" b="0" strike="noStrike" spc="-1">
                          <a:solidFill>
                            <a:srgbClr val="000000"/>
                          </a:solidFill>
                          <a:uFill>
                            <a:solidFill>
                              <a:srgbClr val="FFFFFF"/>
                            </a:solidFill>
                          </a:uFill>
                          <a:latin typeface="Helvetica 45 Light"/>
                        </a:rPr>
                        <a:t>@exception </a:t>
                      </a:r>
                      <a:r>
                        <a:rPr lang="en-US" sz="1800" b="0" i="1" strike="noStrike" spc="-1">
                          <a:solidFill>
                            <a:srgbClr val="000000"/>
                          </a:solidFill>
                          <a:uFill>
                            <a:solidFill>
                              <a:srgbClr val="FFFFFF"/>
                            </a:solidFill>
                          </a:uFill>
                          <a:latin typeface="Helvetica 45 Light"/>
                        </a:rPr>
                        <a:t>description du type</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constructeur et méthode</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bases du langage : les types primitifs</a:t>
            </a:r>
            <a:endParaRPr lang="en-US" sz="1800" b="0" strike="noStrike" spc="-1">
              <a:solidFill>
                <a:srgbClr val="000000"/>
              </a:solidFill>
              <a:uFill>
                <a:solidFill>
                  <a:srgbClr val="FFFFFF"/>
                </a:solidFill>
              </a:uFill>
              <a:latin typeface="Arial"/>
            </a:endParaRPr>
          </a:p>
        </p:txBody>
      </p:sp>
      <p:sp>
        <p:nvSpPr>
          <p:cNvPr id="149" name="CustomShape 2"/>
          <p:cNvSpPr/>
          <p:nvPr/>
        </p:nvSpPr>
        <p:spPr>
          <a:xfrm>
            <a:off x="203040" y="655200"/>
            <a:ext cx="8607600" cy="52563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En Java, tout est objet sauf les types primitifs.</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Il y a huit types primitifs:</a:t>
            </a:r>
            <a:endParaRPr lang="en-US" sz="1800" b="0" strike="noStrike" spc="-1">
              <a:solidFill>
                <a:srgbClr val="000000"/>
              </a:solidFill>
              <a:uFill>
                <a:solidFill>
                  <a:srgbClr val="FFFFFF"/>
                </a:solidFill>
              </a:uFill>
              <a:latin typeface="Arial"/>
            </a:endParaRPr>
          </a:p>
          <a:p>
            <a:pPr marL="741240" lvl="1" indent="-282600">
              <a:lnSpc>
                <a:spcPct val="100000"/>
              </a:lnSpc>
              <a:spcAft>
                <a:spcPts val="451"/>
              </a:spcAft>
              <a:buClr>
                <a:srgbClr val="B2B2B2"/>
              </a:buClr>
              <a:buSzPct val="75000"/>
              <a:buFont typeface="Times New Roman"/>
              <a:buChar char="–"/>
            </a:pPr>
            <a:r>
              <a:rPr lang="en-US" sz="1800" b="0" strike="noStrike" spc="-1">
                <a:solidFill>
                  <a:srgbClr val="000000"/>
                </a:solidFill>
                <a:uFill>
                  <a:solidFill>
                    <a:srgbClr val="FFFFFF"/>
                  </a:solidFill>
                </a:uFill>
                <a:latin typeface="Helvetica 45 Light"/>
                <a:ea typeface="DejaVu Sans"/>
              </a:rPr>
              <a:t>un type booléen pour représenter les variables ne pouvant prendre que 2 valeurs (vrai et faux, 0 ou 1, etc.) : </a:t>
            </a:r>
            <a:r>
              <a:rPr lang="en-US" sz="1800" b="1" strike="noStrike" spc="-1">
                <a:solidFill>
                  <a:srgbClr val="000000"/>
                </a:solidFill>
                <a:uFill>
                  <a:solidFill>
                    <a:srgbClr val="FFFFFF"/>
                  </a:solidFill>
                </a:uFill>
                <a:latin typeface="Helvetica 45 Light"/>
                <a:ea typeface="DejaVu Sans"/>
              </a:rPr>
              <a:t>boolean</a:t>
            </a:r>
            <a:r>
              <a:rPr lang="en-US" sz="1800" b="0" strike="noStrike" spc="-1">
                <a:solidFill>
                  <a:srgbClr val="000000"/>
                </a:solidFill>
                <a:uFill>
                  <a:solidFill>
                    <a:srgbClr val="FFFFFF"/>
                  </a:solidFill>
                </a:uFill>
                <a:latin typeface="Helvetica 45 Light"/>
                <a:ea typeface="DejaVu Sans"/>
              </a:rPr>
              <a:t> avec les valeurs associées </a:t>
            </a:r>
            <a:r>
              <a:rPr lang="en-US" sz="1800" b="1" strike="noStrike" spc="-1">
                <a:solidFill>
                  <a:srgbClr val="000000"/>
                </a:solidFill>
                <a:uFill>
                  <a:solidFill>
                    <a:srgbClr val="FFFFFF"/>
                  </a:solidFill>
                </a:uFill>
                <a:latin typeface="Helvetica 45 Light"/>
                <a:ea typeface="DejaVu Sans"/>
              </a:rPr>
              <a:t>true</a:t>
            </a:r>
            <a:r>
              <a:rPr lang="en-US" sz="1800" b="0" strike="noStrike" spc="-1">
                <a:solidFill>
                  <a:srgbClr val="000000"/>
                </a:solidFill>
                <a:uFill>
                  <a:solidFill>
                    <a:srgbClr val="FFFFFF"/>
                  </a:solidFill>
                </a:uFill>
                <a:latin typeface="Helvetica 45 Light"/>
                <a:ea typeface="DejaVu Sans"/>
              </a:rPr>
              <a:t> et </a:t>
            </a:r>
            <a:r>
              <a:rPr lang="en-US" sz="1800" b="1" strike="noStrike" spc="-1">
                <a:solidFill>
                  <a:srgbClr val="000000"/>
                </a:solidFill>
                <a:uFill>
                  <a:solidFill>
                    <a:srgbClr val="FFFFFF"/>
                  </a:solidFill>
                </a:uFill>
                <a:latin typeface="Helvetica 45 Light"/>
                <a:ea typeface="DejaVu Sans"/>
              </a:rPr>
              <a:t>false</a:t>
            </a:r>
            <a:endParaRPr lang="en-US" sz="1800" b="0" strike="noStrike" spc="-1">
              <a:solidFill>
                <a:srgbClr val="000000"/>
              </a:solidFill>
              <a:uFill>
                <a:solidFill>
                  <a:srgbClr val="FFFFFF"/>
                </a:solidFill>
              </a:uFill>
              <a:latin typeface="Arial"/>
            </a:endParaRPr>
          </a:p>
          <a:p>
            <a:pPr marL="741240" lvl="1" indent="-282600">
              <a:lnSpc>
                <a:spcPct val="100000"/>
              </a:lnSpc>
              <a:spcAft>
                <a:spcPts val="451"/>
              </a:spcAft>
              <a:buClr>
                <a:srgbClr val="B2B2B2"/>
              </a:buClr>
              <a:buSzPct val="75000"/>
              <a:buFont typeface="Times New Roman"/>
              <a:buChar char="–"/>
            </a:pPr>
            <a:r>
              <a:rPr lang="en-US" sz="1800" b="0" strike="noStrike" spc="-1">
                <a:solidFill>
                  <a:srgbClr val="000000"/>
                </a:solidFill>
                <a:uFill>
                  <a:solidFill>
                    <a:srgbClr val="FFFFFF"/>
                  </a:solidFill>
                </a:uFill>
                <a:latin typeface="Helvetica 45 Light"/>
                <a:ea typeface="DejaVu Sans"/>
              </a:rPr>
              <a:t>un type pour représenter les caractères : </a:t>
            </a:r>
            <a:r>
              <a:rPr lang="en-US" sz="1800" b="1" strike="noStrike" spc="-1">
                <a:solidFill>
                  <a:srgbClr val="000000"/>
                </a:solidFill>
                <a:uFill>
                  <a:solidFill>
                    <a:srgbClr val="FFFFFF"/>
                  </a:solidFill>
                </a:uFill>
                <a:latin typeface="Helvetica 45 Light"/>
                <a:ea typeface="DejaVu Sans"/>
              </a:rPr>
              <a:t>char </a:t>
            </a:r>
            <a:r>
              <a:rPr lang="en-US" sz="1800" b="0" strike="noStrike" spc="-1">
                <a:solidFill>
                  <a:srgbClr val="000000"/>
                </a:solidFill>
                <a:uFill>
                  <a:solidFill>
                    <a:srgbClr val="FFFFFF"/>
                  </a:solidFill>
                </a:uFill>
                <a:latin typeface="Helvetica 45 Light"/>
                <a:ea typeface="DejaVu Sans"/>
              </a:rPr>
              <a:t>(codage Unicode sur 16 bits)</a:t>
            </a:r>
            <a:endParaRPr lang="en-US" sz="1800" b="0" strike="noStrike" spc="-1">
              <a:solidFill>
                <a:srgbClr val="000000"/>
              </a:solidFill>
              <a:uFill>
                <a:solidFill>
                  <a:srgbClr val="FFFFFF"/>
                </a:solidFill>
              </a:uFill>
              <a:latin typeface="Arial"/>
            </a:endParaRPr>
          </a:p>
          <a:p>
            <a:pPr marL="741240" lvl="1" indent="-282600">
              <a:lnSpc>
                <a:spcPct val="100000"/>
              </a:lnSpc>
              <a:spcAft>
                <a:spcPts val="451"/>
              </a:spcAft>
              <a:buClr>
                <a:srgbClr val="B2B2B2"/>
              </a:buClr>
              <a:buSzPct val="75000"/>
              <a:buFont typeface="Times New Roman"/>
              <a:buChar char="–"/>
            </a:pPr>
            <a:r>
              <a:rPr lang="en-US" sz="1800" b="0" strike="noStrike" spc="-1">
                <a:solidFill>
                  <a:srgbClr val="000000"/>
                </a:solidFill>
                <a:uFill>
                  <a:solidFill>
                    <a:srgbClr val="FFFFFF"/>
                  </a:solidFill>
                </a:uFill>
                <a:latin typeface="Helvetica 45 Light"/>
                <a:ea typeface="DejaVu Sans"/>
              </a:rPr>
              <a:t>quatre types pour représenter les entiers de divers tailles : </a:t>
            </a:r>
            <a:r>
              <a:rPr lang="en-US" sz="1800" b="1" strike="noStrike" spc="-1">
                <a:solidFill>
                  <a:srgbClr val="000000"/>
                </a:solidFill>
                <a:uFill>
                  <a:solidFill>
                    <a:srgbClr val="FFFFFF"/>
                  </a:solidFill>
                </a:uFill>
                <a:latin typeface="Helvetica 45 Light"/>
                <a:ea typeface="DejaVu Sans"/>
              </a:rPr>
              <a:t>byte </a:t>
            </a:r>
            <a:r>
              <a:rPr lang="en-US" sz="1800" b="0" strike="noStrike" spc="-1">
                <a:solidFill>
                  <a:srgbClr val="000000"/>
                </a:solidFill>
                <a:uFill>
                  <a:solidFill>
                    <a:srgbClr val="FFFFFF"/>
                  </a:solidFill>
                </a:uFill>
                <a:latin typeface="Helvetica 45 Light"/>
                <a:ea typeface="DejaVu Sans"/>
              </a:rPr>
              <a:t>(1 octet), </a:t>
            </a:r>
            <a:r>
              <a:rPr lang="en-US" sz="1800" b="1" strike="noStrike" spc="-1">
                <a:solidFill>
                  <a:srgbClr val="000000"/>
                </a:solidFill>
                <a:uFill>
                  <a:solidFill>
                    <a:srgbClr val="FFFFFF"/>
                  </a:solidFill>
                </a:uFill>
                <a:latin typeface="Helvetica 45 Light"/>
                <a:ea typeface="DejaVu Sans"/>
              </a:rPr>
              <a:t>short </a:t>
            </a:r>
            <a:r>
              <a:rPr lang="en-US" sz="1800" b="0" strike="noStrike" spc="-1">
                <a:solidFill>
                  <a:srgbClr val="000000"/>
                </a:solidFill>
                <a:uFill>
                  <a:solidFill>
                    <a:srgbClr val="FFFFFF"/>
                  </a:solidFill>
                </a:uFill>
                <a:latin typeface="Helvetica 45 Light"/>
                <a:ea typeface="DejaVu Sans"/>
              </a:rPr>
              <a:t>(2 octets), </a:t>
            </a:r>
            <a:r>
              <a:rPr lang="en-US" sz="1800" b="1" strike="noStrike" spc="-1">
                <a:solidFill>
                  <a:srgbClr val="000000"/>
                </a:solidFill>
                <a:uFill>
                  <a:solidFill>
                    <a:srgbClr val="FFFFFF"/>
                  </a:solidFill>
                </a:uFill>
                <a:latin typeface="Helvetica 45 Light"/>
                <a:ea typeface="DejaVu Sans"/>
              </a:rPr>
              <a:t>int</a:t>
            </a:r>
            <a:r>
              <a:rPr lang="en-US" sz="1800" b="0" strike="noStrike" spc="-1">
                <a:solidFill>
                  <a:srgbClr val="000000"/>
                </a:solidFill>
                <a:uFill>
                  <a:solidFill>
                    <a:srgbClr val="FFFFFF"/>
                  </a:solidFill>
                </a:uFill>
                <a:latin typeface="Helvetica 45 Light"/>
                <a:ea typeface="DejaVu Sans"/>
              </a:rPr>
              <a:t> (4 octets) et </a:t>
            </a:r>
            <a:r>
              <a:rPr lang="en-US" sz="1800" b="1" strike="noStrike" spc="-1">
                <a:solidFill>
                  <a:srgbClr val="000000"/>
                </a:solidFill>
                <a:uFill>
                  <a:solidFill>
                    <a:srgbClr val="FFFFFF"/>
                  </a:solidFill>
                </a:uFill>
                <a:latin typeface="Helvetica 45 Light"/>
                <a:ea typeface="DejaVu Sans"/>
              </a:rPr>
              <a:t>long </a:t>
            </a:r>
            <a:r>
              <a:rPr lang="en-US" sz="1800" b="0" strike="noStrike" spc="-1">
                <a:solidFill>
                  <a:srgbClr val="000000"/>
                </a:solidFill>
                <a:uFill>
                  <a:solidFill>
                    <a:srgbClr val="FFFFFF"/>
                  </a:solidFill>
                </a:uFill>
                <a:latin typeface="Helvetica 45 Light"/>
                <a:ea typeface="DejaVu Sans"/>
              </a:rPr>
              <a:t>(8 octets)</a:t>
            </a:r>
            <a:endParaRPr lang="en-US" sz="1800" b="0" strike="noStrike" spc="-1">
              <a:solidFill>
                <a:srgbClr val="000000"/>
              </a:solidFill>
              <a:uFill>
                <a:solidFill>
                  <a:srgbClr val="FFFFFF"/>
                </a:solidFill>
              </a:uFill>
              <a:latin typeface="Arial"/>
            </a:endParaRPr>
          </a:p>
          <a:p>
            <a:pPr marL="741240" lvl="1" indent="-282600">
              <a:lnSpc>
                <a:spcPct val="100000"/>
              </a:lnSpc>
              <a:spcAft>
                <a:spcPts val="451"/>
              </a:spcAft>
              <a:buClr>
                <a:srgbClr val="B2B2B2"/>
              </a:buClr>
              <a:buSzPct val="75000"/>
              <a:buFont typeface="Times New Roman"/>
              <a:buChar char="–"/>
            </a:pPr>
            <a:r>
              <a:rPr lang="en-US" sz="1800" b="0" strike="noStrike" spc="-1">
                <a:solidFill>
                  <a:srgbClr val="000000"/>
                </a:solidFill>
                <a:uFill>
                  <a:solidFill>
                    <a:srgbClr val="FFFFFF"/>
                  </a:solidFill>
                </a:uFill>
                <a:latin typeface="Helvetica 45 Light"/>
                <a:ea typeface="DejaVu Sans"/>
              </a:rPr>
              <a:t>deux types pour représenter les réels : </a:t>
            </a:r>
            <a:r>
              <a:rPr lang="en-US" sz="1800" b="1" strike="noStrike" spc="-1">
                <a:solidFill>
                  <a:srgbClr val="000000"/>
                </a:solidFill>
                <a:uFill>
                  <a:solidFill>
                    <a:srgbClr val="FFFFFF"/>
                  </a:solidFill>
                </a:uFill>
                <a:latin typeface="Helvetica 45 Light"/>
                <a:ea typeface="DejaVu Sans"/>
              </a:rPr>
              <a:t>float</a:t>
            </a:r>
            <a:r>
              <a:rPr lang="en-US" sz="1800" b="0" strike="noStrike" spc="-1">
                <a:solidFill>
                  <a:srgbClr val="000000"/>
                </a:solidFill>
                <a:uFill>
                  <a:solidFill>
                    <a:srgbClr val="FFFFFF"/>
                  </a:solidFill>
                </a:uFill>
                <a:latin typeface="Helvetica 45 Light"/>
                <a:ea typeface="DejaVu Sans"/>
              </a:rPr>
              <a:t> (4 octets) et </a:t>
            </a:r>
            <a:r>
              <a:rPr lang="en-US" sz="1800" b="1" strike="noStrike" spc="-1">
                <a:solidFill>
                  <a:srgbClr val="000000"/>
                </a:solidFill>
                <a:uFill>
                  <a:solidFill>
                    <a:srgbClr val="FFFFFF"/>
                  </a:solidFill>
                </a:uFill>
                <a:latin typeface="Helvetica 45 Light"/>
                <a:ea typeface="DejaVu Sans"/>
              </a:rPr>
              <a:t>double </a:t>
            </a:r>
            <a:r>
              <a:rPr lang="en-US" sz="1800" b="0" strike="noStrike" spc="-1">
                <a:solidFill>
                  <a:srgbClr val="000000"/>
                </a:solidFill>
                <a:uFill>
                  <a:solidFill>
                    <a:srgbClr val="FFFFFF"/>
                  </a:solidFill>
                </a:uFill>
                <a:latin typeface="Helvetica 45 Light"/>
                <a:ea typeface="DejaVu Sans"/>
              </a:rPr>
              <a:t>(8 octets)</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La taille nécessaire au stockage de ces types est indépendante de la machine.</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Chacun des types simples possède un alter-ego objet disposant de méthodes de conversion (wrapper)</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L’autoboxing (JDK 5.0) convertit de manière transparente les types primitifs en objet du type du wrapper correspondant.</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150"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3A6EB0BC-4A2E-4A9F-8964-B73070D4D40C}" type="slidenum">
              <a:rPr lang="en-US" sz="1600" b="0" strike="noStrike" spc="-1">
                <a:solidFill>
                  <a:srgbClr val="000000"/>
                </a:solidFill>
                <a:uFill>
                  <a:solidFill>
                    <a:srgbClr val="FFFFFF"/>
                  </a:solidFill>
                </a:uFill>
                <a:latin typeface="Helvetica 45 Light"/>
                <a:ea typeface="MS PGothic"/>
              </a:rPr>
              <a:t>14</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bases du langage : les valeurs par défaut</a:t>
            </a:r>
            <a:endParaRPr lang="en-US" sz="1800" b="0" strike="noStrike" spc="-1">
              <a:solidFill>
                <a:srgbClr val="000000"/>
              </a:solidFill>
              <a:uFill>
                <a:solidFill>
                  <a:srgbClr val="FFFFFF"/>
                </a:solidFill>
              </a:uFill>
              <a:latin typeface="Arial"/>
            </a:endParaRPr>
          </a:p>
        </p:txBody>
      </p:sp>
      <p:sp>
        <p:nvSpPr>
          <p:cNvPr id="152" name="CustomShape 2"/>
          <p:cNvSpPr/>
          <p:nvPr/>
        </p:nvSpPr>
        <p:spPr>
          <a:xfrm>
            <a:off x="203040" y="655200"/>
            <a:ext cx="8607600" cy="9172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Il n’est pas nécessaire d’assigner une valeur lors de la déclaration d’un attribut de type primitif.</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153"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4758B5F1-5F6D-42CB-B9F9-97B605503A5D}" type="slidenum">
              <a:rPr lang="en-US" sz="1600" b="0" strike="noStrike" spc="-1">
                <a:solidFill>
                  <a:srgbClr val="000000"/>
                </a:solidFill>
                <a:uFill>
                  <a:solidFill>
                    <a:srgbClr val="FFFFFF"/>
                  </a:solidFill>
                </a:uFill>
                <a:latin typeface="Helvetica 45 Light"/>
                <a:ea typeface="MS PGothic"/>
              </a:rPr>
              <a:t>15</a:t>
            </a:fld>
            <a:endParaRPr lang="en-US" sz="1800" b="0" strike="noStrike" spc="-1">
              <a:solidFill>
                <a:srgbClr val="000000"/>
              </a:solidFill>
              <a:uFill>
                <a:solidFill>
                  <a:srgbClr val="FFFFFF"/>
                </a:solidFill>
              </a:uFill>
              <a:latin typeface="Arial"/>
            </a:endParaRPr>
          </a:p>
        </p:txBody>
      </p:sp>
      <p:graphicFrame>
        <p:nvGraphicFramePr>
          <p:cNvPr id="154" name="Table 4"/>
          <p:cNvGraphicFramePr/>
          <p:nvPr/>
        </p:nvGraphicFramePr>
        <p:xfrm>
          <a:off x="1523880" y="1397160"/>
          <a:ext cx="6095520" cy="3706920"/>
        </p:xfrm>
        <a:graphic>
          <a:graphicData uri="http://schemas.openxmlformats.org/drawingml/2006/table">
            <a:tbl>
              <a:tblPr/>
              <a:tblGrid>
                <a:gridCol w="3047760"/>
                <a:gridCol w="3047760"/>
              </a:tblGrid>
              <a:tr h="370800">
                <a:tc>
                  <a:txBody>
                    <a:bodyPr/>
                    <a:lstStyle/>
                    <a:p>
                      <a:pPr>
                        <a:lnSpc>
                          <a:spcPct val="100000"/>
                        </a:lnSpc>
                      </a:pPr>
                      <a:r>
                        <a:rPr lang="en-US" sz="1800" b="1" strike="noStrike" spc="-1">
                          <a:solidFill>
                            <a:srgbClr val="FFFFFF"/>
                          </a:solidFill>
                          <a:uFill>
                            <a:solidFill>
                              <a:srgbClr val="FFFFFF"/>
                            </a:solidFill>
                          </a:uFill>
                          <a:latin typeface="Helvetica 45 Light"/>
                        </a:rPr>
                        <a:t>Data Type</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00000"/>
                    </a:solidFill>
                  </a:tcPr>
                </a:tc>
                <a:tc>
                  <a:txBody>
                    <a:bodyPr/>
                    <a:lstStyle/>
                    <a:p>
                      <a:pPr>
                        <a:lnSpc>
                          <a:spcPct val="100000"/>
                        </a:lnSpc>
                      </a:pPr>
                      <a:r>
                        <a:rPr lang="en-US" sz="1800" b="1" strike="noStrike" spc="-1">
                          <a:solidFill>
                            <a:srgbClr val="FFFFFF"/>
                          </a:solidFill>
                          <a:uFill>
                            <a:solidFill>
                              <a:srgbClr val="FFFFFF"/>
                            </a:solidFill>
                          </a:uFill>
                          <a:latin typeface="Helvetica 45 Light"/>
                        </a:rPr>
                        <a:t>Default Value (for fields)</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00000"/>
                    </a:solidFill>
                  </a:tcPr>
                </a:tc>
              </a:tr>
              <a:tr h="370800">
                <a:tc>
                  <a:txBody>
                    <a:bodyPr/>
                    <a:lstStyle/>
                    <a:p>
                      <a:pPr>
                        <a:lnSpc>
                          <a:spcPct val="100000"/>
                        </a:lnSpc>
                      </a:pPr>
                      <a:r>
                        <a:rPr lang="en-US" sz="1800" b="0" strike="noStrike" spc="-1">
                          <a:solidFill>
                            <a:srgbClr val="000000"/>
                          </a:solidFill>
                          <a:uFill>
                            <a:solidFill>
                              <a:srgbClr val="FFFFFF"/>
                            </a:solidFill>
                          </a:uFill>
                          <a:latin typeface="Helvetica 45 Light"/>
                        </a:rPr>
                        <a:t>byte</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0</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CCCCCC"/>
                    </a:solidFill>
                  </a:tcPr>
                </a:tc>
              </a:tr>
              <a:tr h="370800">
                <a:tc>
                  <a:txBody>
                    <a:bodyPr/>
                    <a:lstStyle/>
                    <a:p>
                      <a:pPr>
                        <a:lnSpc>
                          <a:spcPct val="100000"/>
                        </a:lnSpc>
                      </a:pPr>
                      <a:r>
                        <a:rPr lang="en-US" sz="1800" b="0" strike="noStrike" spc="-1">
                          <a:solidFill>
                            <a:srgbClr val="000000"/>
                          </a:solidFill>
                          <a:uFill>
                            <a:solidFill>
                              <a:srgbClr val="FFFFFF"/>
                            </a:solidFill>
                          </a:uFill>
                          <a:latin typeface="Helvetica 45 Light"/>
                        </a:rPr>
                        <a:t>short</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0</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r>
              <a:tr h="370800">
                <a:tc>
                  <a:txBody>
                    <a:bodyPr/>
                    <a:lstStyle/>
                    <a:p>
                      <a:pPr>
                        <a:lnSpc>
                          <a:spcPct val="100000"/>
                        </a:lnSpc>
                      </a:pPr>
                      <a:r>
                        <a:rPr lang="en-US" sz="1800" b="0" strike="noStrike" spc="-1">
                          <a:solidFill>
                            <a:srgbClr val="000000"/>
                          </a:solidFill>
                          <a:uFill>
                            <a:solidFill>
                              <a:srgbClr val="FFFFFF"/>
                            </a:solidFill>
                          </a:uFill>
                          <a:latin typeface="Helvetica 45 Light"/>
                        </a:rPr>
                        <a:t>int</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0</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r>
              <a:tr h="370800">
                <a:tc>
                  <a:txBody>
                    <a:bodyPr/>
                    <a:lstStyle/>
                    <a:p>
                      <a:pPr>
                        <a:lnSpc>
                          <a:spcPct val="100000"/>
                        </a:lnSpc>
                      </a:pPr>
                      <a:r>
                        <a:rPr lang="en-US" sz="1800" b="0" strike="noStrike" spc="-1">
                          <a:solidFill>
                            <a:srgbClr val="000000"/>
                          </a:solidFill>
                          <a:uFill>
                            <a:solidFill>
                              <a:srgbClr val="FFFFFF"/>
                            </a:solidFill>
                          </a:uFill>
                          <a:latin typeface="Helvetica 45 Light"/>
                        </a:rPr>
                        <a:t>long</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0L</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r>
              <a:tr h="370800">
                <a:tc>
                  <a:txBody>
                    <a:bodyPr/>
                    <a:lstStyle/>
                    <a:p>
                      <a:pPr>
                        <a:lnSpc>
                          <a:spcPct val="100000"/>
                        </a:lnSpc>
                      </a:pPr>
                      <a:r>
                        <a:rPr lang="en-US" sz="1800" b="0" strike="noStrike" spc="-1">
                          <a:solidFill>
                            <a:srgbClr val="000000"/>
                          </a:solidFill>
                          <a:uFill>
                            <a:solidFill>
                              <a:srgbClr val="FFFFFF"/>
                            </a:solidFill>
                          </a:uFill>
                          <a:latin typeface="Helvetica 45 Light"/>
                        </a:rPr>
                        <a:t>float</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0.0f</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r>
              <a:tr h="370800">
                <a:tc>
                  <a:txBody>
                    <a:bodyPr/>
                    <a:lstStyle/>
                    <a:p>
                      <a:pPr>
                        <a:lnSpc>
                          <a:spcPct val="100000"/>
                        </a:lnSpc>
                      </a:pPr>
                      <a:r>
                        <a:rPr lang="en-US" sz="1800" b="0" strike="noStrike" spc="-1">
                          <a:solidFill>
                            <a:srgbClr val="000000"/>
                          </a:solidFill>
                          <a:uFill>
                            <a:solidFill>
                              <a:srgbClr val="FFFFFF"/>
                            </a:solidFill>
                          </a:uFill>
                          <a:latin typeface="Helvetica 45 Light"/>
                        </a:rPr>
                        <a:t>double</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0.0d</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r>
              <a:tr h="370800">
                <a:tc>
                  <a:txBody>
                    <a:bodyPr/>
                    <a:lstStyle/>
                    <a:p>
                      <a:pPr>
                        <a:lnSpc>
                          <a:spcPct val="100000"/>
                        </a:lnSpc>
                      </a:pPr>
                      <a:r>
                        <a:rPr lang="en-US" sz="1800" b="0" strike="noStrike" spc="-1">
                          <a:solidFill>
                            <a:srgbClr val="000000"/>
                          </a:solidFill>
                          <a:uFill>
                            <a:solidFill>
                              <a:srgbClr val="FFFFFF"/>
                            </a:solidFill>
                          </a:uFill>
                          <a:latin typeface="Helvetica 45 Light"/>
                        </a:rPr>
                        <a:t>char</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'\u0000'</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r>
              <a:tr h="370800">
                <a:tc>
                  <a:txBody>
                    <a:bodyPr/>
                    <a:lstStyle/>
                    <a:p>
                      <a:pPr>
                        <a:lnSpc>
                          <a:spcPct val="100000"/>
                        </a:lnSpc>
                      </a:pPr>
                      <a:r>
                        <a:rPr lang="en-US" sz="1800" b="0" strike="noStrike" spc="-1">
                          <a:solidFill>
                            <a:srgbClr val="000000"/>
                          </a:solidFill>
                          <a:uFill>
                            <a:solidFill>
                              <a:srgbClr val="FFFFFF"/>
                            </a:solidFill>
                          </a:uFill>
                          <a:latin typeface="Helvetica 45 Light"/>
                        </a:rPr>
                        <a:t>String (or any object)  </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null</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r>
              <a:tr h="369720">
                <a:tc>
                  <a:txBody>
                    <a:bodyPr/>
                    <a:lstStyle/>
                    <a:p>
                      <a:pPr>
                        <a:lnSpc>
                          <a:spcPct val="100000"/>
                        </a:lnSpc>
                      </a:pPr>
                      <a:r>
                        <a:rPr lang="en-US" sz="1800" b="0" strike="noStrike" spc="-1">
                          <a:solidFill>
                            <a:srgbClr val="000000"/>
                          </a:solidFill>
                          <a:uFill>
                            <a:solidFill>
                              <a:srgbClr val="FFFFFF"/>
                            </a:solidFill>
                          </a:uFill>
                          <a:latin typeface="Helvetica 45 Light"/>
                        </a:rPr>
                        <a:t>boolean</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false</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bases du langage : le type String</a:t>
            </a:r>
            <a:endParaRPr lang="en-US" sz="1800" b="0" strike="noStrike" spc="-1">
              <a:solidFill>
                <a:srgbClr val="000000"/>
              </a:solidFill>
              <a:uFill>
                <a:solidFill>
                  <a:srgbClr val="FFFFFF"/>
                </a:solidFill>
              </a:uFill>
              <a:latin typeface="Arial"/>
            </a:endParaRPr>
          </a:p>
        </p:txBody>
      </p:sp>
      <p:sp>
        <p:nvSpPr>
          <p:cNvPr id="156" name="CustomShape 2"/>
          <p:cNvSpPr/>
          <p:nvPr/>
        </p:nvSpPr>
        <p:spPr>
          <a:xfrm>
            <a:off x="203040" y="655200"/>
            <a:ext cx="8607600" cy="53992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Ce sont des objets traités comme des types simples ... </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L’objet String est </a:t>
            </a:r>
            <a:r>
              <a:rPr lang="en-US" sz="2000" b="1" strike="noStrike" spc="-1">
                <a:solidFill>
                  <a:srgbClr val="000000"/>
                </a:solidFill>
                <a:uFill>
                  <a:solidFill>
                    <a:srgbClr val="FFFFFF"/>
                  </a:solidFill>
                </a:uFill>
                <a:latin typeface="Helvetica 45 Light"/>
                <a:ea typeface="DejaVu Sans"/>
              </a:rPr>
              <a:t>immuable</a:t>
            </a:r>
            <a:r>
              <a:rPr lang="en-US" sz="2000" b="0" strike="noStrike" spc="-1">
                <a:solidFill>
                  <a:srgbClr val="000000"/>
                </a:solidFill>
                <a:uFill>
                  <a:solidFill>
                    <a:srgbClr val="FFFFFF"/>
                  </a:solidFill>
                </a:uFill>
                <a:latin typeface="Helvetica 45 Light"/>
                <a:ea typeface="DejaVu Sans"/>
              </a:rPr>
              <a:t>.</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1" strike="noStrike" spc="-1">
                <a:solidFill>
                  <a:srgbClr val="000000"/>
                </a:solidFill>
                <a:uFill>
                  <a:solidFill>
                    <a:srgbClr val="FFFFFF"/>
                  </a:solidFill>
                </a:uFill>
                <a:latin typeface="Helvetica 45 Light"/>
                <a:ea typeface="DejaVu Sans"/>
              </a:rPr>
              <a:t>Initialisation</a:t>
            </a:r>
            <a:r>
              <a:rPr lang="en-US" sz="2000" b="0" strike="noStrike" spc="-1">
                <a:solidFill>
                  <a:srgbClr val="000000"/>
                </a:solidFill>
                <a:uFill>
                  <a:solidFill>
                    <a:srgbClr val="FFFFFF"/>
                  </a:solidFill>
                </a:uFill>
                <a:latin typeface="Helvetica 45 Light"/>
                <a:ea typeface="DejaVu Sans"/>
              </a:rPr>
              <a:t>: 	</a:t>
            </a:r>
            <a:r>
              <a:rPr lang="en-US" sz="1800" b="0" strike="noStrike" spc="-1">
                <a:solidFill>
                  <a:srgbClr val="000000"/>
                </a:solidFill>
                <a:uFill>
                  <a:solidFill>
                    <a:srgbClr val="FFFFFF"/>
                  </a:solidFill>
                </a:uFill>
                <a:latin typeface="Courier New"/>
                <a:ea typeface="DejaVu Sans"/>
              </a:rPr>
              <a:t>String str = “Hello world!”;</a:t>
            </a:r>
            <a:endParaRPr lang="en-US" sz="1800" b="0" strike="noStrike" spc="-1">
              <a:solidFill>
                <a:srgbClr val="000000"/>
              </a:solidFill>
              <a:uFill>
                <a:solidFill>
                  <a:srgbClr val="FFFFFF"/>
                </a:solidFill>
              </a:uFill>
              <a:latin typeface="Arial"/>
            </a:endParaRPr>
          </a:p>
          <a:p>
            <a:pPr marL="1440">
              <a:lnSpc>
                <a:spcPct val="100000"/>
              </a:lnSpc>
              <a:spcAft>
                <a:spcPts val="1001"/>
              </a:spcAft>
              <a:buClr>
                <a:srgbClr val="FF6600"/>
              </a:buClr>
              <a:buSzPct val="70000"/>
            </a:pPr>
            <a:r>
              <a:rPr lang="en-US" sz="2000" b="0" strike="noStrike" spc="-1">
                <a:solidFill>
                  <a:srgbClr val="000000"/>
                </a:solidFill>
                <a:uFill>
                  <a:solidFill>
                    <a:srgbClr val="FFFFFF"/>
                  </a:solidFill>
                </a:uFill>
                <a:latin typeface="Helvetica 45 Light"/>
                <a:ea typeface="DejaVu Sans"/>
              </a:rPr>
              <a:t>Cela ressemble à un type simple mais une instance est </a:t>
            </a:r>
            <a:r>
              <a:rPr lang="en-US" sz="2000" b="0" strike="noStrike" spc="-1" smtClean="0">
                <a:solidFill>
                  <a:srgbClr val="000000"/>
                </a:solidFill>
                <a:uFill>
                  <a:solidFill>
                    <a:srgbClr val="FFFFFF"/>
                  </a:solidFill>
                </a:uFill>
                <a:latin typeface="Helvetica 45 Light"/>
                <a:ea typeface="DejaVu Sans"/>
              </a:rPr>
              <a:t>créée.</a:t>
            </a:r>
            <a:r>
              <a:rPr lang="en-US" spc="-1">
                <a:solidFill>
                  <a:srgbClr val="000000"/>
                </a:solidFill>
                <a:uFill>
                  <a:solidFill>
                    <a:srgbClr val="FFFFFF"/>
                  </a:solidFill>
                </a:uFill>
                <a:latin typeface="Arial"/>
              </a:rPr>
              <a:t/>
            </a:r>
            <a:br>
              <a:rPr lang="en-US" spc="-1">
                <a:solidFill>
                  <a:srgbClr val="000000"/>
                </a:solidFill>
                <a:uFill>
                  <a:solidFill>
                    <a:srgbClr val="FFFFFF"/>
                  </a:solidFill>
                </a:uFill>
                <a:latin typeface="Arial"/>
              </a:rPr>
            </a:br>
            <a:r>
              <a:rPr lang="en-US" sz="2000" b="0" strike="noStrike" spc="-1" smtClean="0">
                <a:solidFill>
                  <a:srgbClr val="000000"/>
                </a:solidFill>
                <a:uFill>
                  <a:solidFill>
                    <a:srgbClr val="FFFFFF"/>
                  </a:solidFill>
                </a:uFill>
                <a:latin typeface="Helvetica 45 Light"/>
                <a:ea typeface="DejaVu Sans"/>
              </a:rPr>
              <a:t>Il </a:t>
            </a:r>
            <a:r>
              <a:rPr lang="en-US" sz="2000" b="0" strike="noStrike" spc="-1">
                <a:solidFill>
                  <a:srgbClr val="000000"/>
                </a:solidFill>
                <a:uFill>
                  <a:solidFill>
                    <a:srgbClr val="FFFFFF"/>
                  </a:solidFill>
                </a:uFill>
                <a:latin typeface="Helvetica 45 Light"/>
                <a:ea typeface="DejaVu Sans"/>
              </a:rPr>
              <a:t>est possible de faire une instanciation explicite: </a:t>
            </a:r>
            <a:r>
              <a:rPr lang="en-US" spc="-1">
                <a:solidFill>
                  <a:srgbClr val="000000"/>
                </a:solidFill>
                <a:uFill>
                  <a:solidFill>
                    <a:srgbClr val="FFFFFF"/>
                  </a:solidFill>
                </a:uFill>
                <a:latin typeface="Arial"/>
              </a:rPr>
              <a:t/>
            </a:r>
            <a:br>
              <a:rPr lang="en-US" spc="-1">
                <a:solidFill>
                  <a:srgbClr val="000000"/>
                </a:solidFill>
                <a:uFill>
                  <a:solidFill>
                    <a:srgbClr val="FFFFFF"/>
                  </a:solidFill>
                </a:uFill>
                <a:latin typeface="Arial"/>
              </a:rPr>
            </a:br>
            <a:r>
              <a:rPr lang="en-US" sz="2000" b="0" strike="noStrike" spc="-1">
                <a:solidFill>
                  <a:srgbClr val="000000"/>
                </a:solidFill>
                <a:uFill>
                  <a:solidFill>
                    <a:srgbClr val="FFFFFF"/>
                  </a:solidFill>
                </a:uFill>
                <a:latin typeface="Helvetica 45 Light"/>
                <a:ea typeface="DejaVu Sans"/>
              </a:rPr>
              <a:t>	</a:t>
            </a:r>
            <a:r>
              <a:rPr lang="en-US" sz="1800" b="0" strike="noStrike" spc="-1">
                <a:solidFill>
                  <a:srgbClr val="000000"/>
                </a:solidFill>
                <a:uFill>
                  <a:solidFill>
                    <a:srgbClr val="FFFFFF"/>
                  </a:solidFill>
                </a:uFill>
                <a:latin typeface="Courier New"/>
                <a:ea typeface="DejaVu Sans"/>
              </a:rPr>
              <a:t>String str = new( “Hello world!” ); </a:t>
            </a:r>
            <a:r>
              <a:rPr lang="en-US" sz="1800" b="1" strike="noStrike" spc="-1">
                <a:solidFill>
                  <a:srgbClr val="000000"/>
                </a:solidFill>
                <a:uFill>
                  <a:solidFill>
                    <a:srgbClr val="FFFFFF"/>
                  </a:solidFill>
                </a:uFill>
                <a:latin typeface="Courier New"/>
                <a:ea typeface="DejaVu Sans"/>
              </a:rPr>
              <a:t>// DON’T DO THIS</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1" strike="noStrike" spc="-1">
                <a:solidFill>
                  <a:srgbClr val="000000"/>
                </a:solidFill>
                <a:uFill>
                  <a:solidFill>
                    <a:srgbClr val="FFFFFF"/>
                  </a:solidFill>
                </a:uFill>
                <a:latin typeface="Helvetica 45 Light"/>
                <a:ea typeface="DejaVu Sans"/>
              </a:rPr>
              <a:t>Longueur</a:t>
            </a:r>
            <a:r>
              <a:rPr lang="en-US" sz="2000" b="0" strike="noStrike" spc="-1">
                <a:solidFill>
                  <a:srgbClr val="000000"/>
                </a:solidFill>
                <a:uFill>
                  <a:solidFill>
                    <a:srgbClr val="FFFFFF"/>
                  </a:solidFill>
                </a:uFill>
                <a:latin typeface="Helvetica 45 Light"/>
                <a:ea typeface="DejaVu Sans"/>
              </a:rPr>
              <a:t>: 	</a:t>
            </a:r>
            <a:r>
              <a:rPr lang="en-US" sz="1800" b="0" strike="noStrike" spc="-1">
                <a:solidFill>
                  <a:srgbClr val="000000"/>
                </a:solidFill>
                <a:uFill>
                  <a:solidFill>
                    <a:srgbClr val="FFFFFF"/>
                  </a:solidFill>
                </a:uFill>
                <a:latin typeface="Courier New"/>
                <a:ea typeface="DejaVu Sans"/>
              </a:rPr>
              <a:t>str.length();</a:t>
            </a:r>
            <a:endParaRPr lang="en-US" sz="1800" b="0" strike="noStrike" spc="-1">
              <a:solidFill>
                <a:srgbClr val="000000"/>
              </a:solidFill>
              <a:uFill>
                <a:solidFill>
                  <a:srgbClr val="FFFFFF"/>
                </a:solidFill>
              </a:uFill>
              <a:latin typeface="Arial"/>
            </a:endParaRPr>
          </a:p>
          <a:p>
            <a:pPr marL="1440">
              <a:lnSpc>
                <a:spcPct val="100000"/>
              </a:lnSpc>
              <a:spcAft>
                <a:spcPts val="1001"/>
              </a:spcAft>
              <a:buClr>
                <a:srgbClr val="FF6600"/>
              </a:buClr>
              <a:buSzPct val="70000"/>
            </a:pPr>
            <a:r>
              <a:rPr lang="en-US" sz="1800" b="0" strike="noStrike" spc="-1" smtClean="0">
                <a:solidFill>
                  <a:srgbClr val="000000"/>
                </a:solidFill>
                <a:uFill>
                  <a:solidFill>
                    <a:srgbClr val="FFFFFF"/>
                  </a:solidFill>
                </a:uFill>
                <a:latin typeface="Helvetica 45 Light"/>
                <a:ea typeface="DejaVu Sans"/>
              </a:rPr>
              <a:t>Avec </a:t>
            </a:r>
            <a:r>
              <a:rPr lang="en-US" sz="1800" b="0" strike="noStrike" spc="-1">
                <a:solidFill>
                  <a:srgbClr val="000000"/>
                </a:solidFill>
                <a:uFill>
                  <a:solidFill>
                    <a:srgbClr val="FFFFFF"/>
                  </a:solidFill>
                </a:uFill>
                <a:latin typeface="Helvetica 45 Light"/>
                <a:ea typeface="DejaVu Sans"/>
              </a:rPr>
              <a:t>les parenthèses car c'est une méthode.</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1" strike="noStrike" spc="-1">
                <a:solidFill>
                  <a:srgbClr val="000000"/>
                </a:solidFill>
                <a:uFill>
                  <a:solidFill>
                    <a:srgbClr val="FFFFFF"/>
                  </a:solidFill>
                </a:uFill>
                <a:latin typeface="Helvetica 45 Light"/>
                <a:ea typeface="DejaVu Sans"/>
              </a:rPr>
              <a:t>Comparaison</a:t>
            </a:r>
            <a:r>
              <a:rPr lang="en-US" sz="2000" b="0" strike="noStrike" spc="-1">
                <a:solidFill>
                  <a:srgbClr val="000000"/>
                </a:solidFill>
                <a:uFill>
                  <a:solidFill>
                    <a:srgbClr val="FFFFFF"/>
                  </a:solidFill>
                </a:uFill>
                <a:latin typeface="Helvetica 45 Light"/>
                <a:ea typeface="DejaVu Sans"/>
              </a:rPr>
              <a:t>: </a:t>
            </a:r>
            <a:r>
              <a:rPr lang="en-US" sz="1800" b="0" strike="noStrike" spc="-1">
                <a:solidFill>
                  <a:srgbClr val="000000"/>
                </a:solidFill>
                <a:uFill>
                  <a:solidFill>
                    <a:srgbClr val="FFFFFF"/>
                  </a:solidFill>
                </a:uFill>
                <a:latin typeface="Courier New"/>
                <a:ea typeface="DejaVu Sans"/>
              </a:rPr>
              <a:t>“Hello world!”.equals(str)</a:t>
            </a:r>
            <a:endParaRPr lang="en-US" sz="1800" b="0" strike="noStrike" spc="-1">
              <a:solidFill>
                <a:srgbClr val="000000"/>
              </a:solidFill>
              <a:uFill>
                <a:solidFill>
                  <a:srgbClr val="FFFFFF"/>
                </a:solidFill>
              </a:uFill>
              <a:latin typeface="Arial"/>
            </a:endParaRPr>
          </a:p>
          <a:p>
            <a:pPr marL="1440">
              <a:lnSpc>
                <a:spcPct val="100000"/>
              </a:lnSpc>
              <a:spcAft>
                <a:spcPts val="1001"/>
              </a:spcAft>
              <a:buClr>
                <a:srgbClr val="FF6600"/>
              </a:buClr>
              <a:buSzPct val="70000"/>
            </a:pPr>
            <a:r>
              <a:rPr lang="en-US" sz="2000" b="0" strike="noStrike" spc="-1">
                <a:solidFill>
                  <a:srgbClr val="000000"/>
                </a:solidFill>
                <a:uFill>
                  <a:solidFill>
                    <a:srgbClr val="FFFFFF"/>
                  </a:solidFill>
                </a:uFill>
                <a:latin typeface="Helvetica 45 Light"/>
                <a:ea typeface="DejaVu Sans"/>
              </a:rPr>
              <a:t>Retourne True. Privéligier la comparaison de la constante par rapport à la  variable (et non l’inverse).</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1" strike="noStrike" spc="-1">
                <a:solidFill>
                  <a:srgbClr val="000000"/>
                </a:solidFill>
                <a:uFill>
                  <a:solidFill>
                    <a:srgbClr val="FFFFFF"/>
                  </a:solidFill>
                </a:uFill>
                <a:latin typeface="Helvetica 45 Light"/>
                <a:ea typeface="DejaVu Sans"/>
              </a:rPr>
              <a:t>Concaténation</a:t>
            </a:r>
            <a:r>
              <a:rPr lang="en-US" sz="2000" b="0" strike="noStrike" spc="-1">
                <a:solidFill>
                  <a:srgbClr val="000000"/>
                </a:solidFill>
                <a:uFill>
                  <a:solidFill>
                    <a:srgbClr val="FFFFFF"/>
                  </a:solidFill>
                </a:uFill>
                <a:latin typeface="Helvetica 45 Light"/>
                <a:ea typeface="DejaVu Sans"/>
              </a:rPr>
              <a:t>: </a:t>
            </a:r>
            <a:endParaRPr lang="en-US" sz="1800" b="0" strike="noStrike" spc="-1">
              <a:solidFill>
                <a:srgbClr val="000000"/>
              </a:solidFill>
              <a:uFill>
                <a:solidFill>
                  <a:srgbClr val="FFFFFF"/>
                </a:solidFill>
              </a:uFill>
              <a:latin typeface="Arial"/>
            </a:endParaRPr>
          </a:p>
          <a:p>
            <a:pPr marL="1440">
              <a:lnSpc>
                <a:spcPct val="100000"/>
              </a:lnSpc>
              <a:spcAft>
                <a:spcPts val="1001"/>
              </a:spcAft>
              <a:buClr>
                <a:srgbClr val="FF6600"/>
              </a:buClr>
              <a:buSzPct val="70000"/>
            </a:pPr>
            <a:r>
              <a:rPr lang="en-US" sz="1800" b="0" strike="noStrike" spc="-1">
                <a:solidFill>
                  <a:srgbClr val="000000"/>
                </a:solidFill>
                <a:uFill>
                  <a:solidFill>
                    <a:srgbClr val="FFFFFF"/>
                  </a:solidFill>
                </a:uFill>
                <a:latin typeface="Courier New"/>
                <a:ea typeface="DejaVu Sans"/>
              </a:rPr>
              <a:t>String str3 = str1 + </a:t>
            </a:r>
            <a:r>
              <a:rPr lang="en-US" sz="1800" b="0" strike="noStrike" spc="-1" smtClean="0">
                <a:solidFill>
                  <a:srgbClr val="000000"/>
                </a:solidFill>
                <a:uFill>
                  <a:solidFill>
                    <a:srgbClr val="FFFFFF"/>
                  </a:solidFill>
                </a:uFill>
                <a:latin typeface="Courier New"/>
                <a:ea typeface="DejaVu Sans"/>
              </a:rPr>
              <a:t>str2;</a:t>
            </a:r>
            <a:r>
              <a:rPr lang="en-US" spc="-1">
                <a:solidFill>
                  <a:srgbClr val="000000"/>
                </a:solidFill>
                <a:uFill>
                  <a:solidFill>
                    <a:srgbClr val="FFFFFF"/>
                  </a:solidFill>
                </a:uFill>
                <a:latin typeface="Arial"/>
              </a:rPr>
              <a:t/>
            </a:r>
            <a:br>
              <a:rPr lang="en-US" spc="-1">
                <a:solidFill>
                  <a:srgbClr val="000000"/>
                </a:solidFill>
                <a:uFill>
                  <a:solidFill>
                    <a:srgbClr val="FFFFFF"/>
                  </a:solidFill>
                </a:uFill>
                <a:latin typeface="Arial"/>
              </a:rPr>
            </a:br>
            <a:r>
              <a:rPr lang="en-US" sz="1800" b="0" strike="noStrike" spc="-1" smtClean="0">
                <a:solidFill>
                  <a:srgbClr val="000000"/>
                </a:solidFill>
                <a:uFill>
                  <a:solidFill>
                    <a:srgbClr val="FFFFFF"/>
                  </a:solidFill>
                </a:uFill>
                <a:latin typeface="Courier New"/>
                <a:ea typeface="DejaVu Sans"/>
              </a:rPr>
              <a:t>String </a:t>
            </a:r>
            <a:r>
              <a:rPr lang="en-US" sz="1800" b="0" strike="noStrike" spc="-1">
                <a:solidFill>
                  <a:srgbClr val="000000"/>
                </a:solidFill>
                <a:uFill>
                  <a:solidFill>
                    <a:srgbClr val="FFFFFF"/>
                  </a:solidFill>
                </a:uFill>
                <a:latin typeface="Courier New"/>
                <a:ea typeface="DejaVu Sans"/>
              </a:rPr>
              <a:t>str3 = str1.concat(str2);</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157"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6C0DA7C5-59B5-449D-A8F6-74DE3861A5D1}" type="slidenum">
              <a:rPr lang="en-US" sz="1600" b="0" strike="noStrike" spc="-1">
                <a:solidFill>
                  <a:srgbClr val="000000"/>
                </a:solidFill>
                <a:uFill>
                  <a:solidFill>
                    <a:srgbClr val="FFFFFF"/>
                  </a:solidFill>
                </a:uFill>
                <a:latin typeface="Helvetica 45 Light"/>
                <a:ea typeface="MS PGothic"/>
              </a:rPr>
              <a:t>16</a:t>
            </a:fld>
            <a:endParaRPr lang="en-US" sz="1800" b="0" strike="noStrike" spc="-1">
              <a:solidFill>
                <a:srgbClr val="000000"/>
              </a:solidFill>
              <a:uFill>
                <a:solidFill>
                  <a:srgbClr val="FFFFFF"/>
                </a:solidFill>
              </a:uFill>
              <a:latin typeface="Arial"/>
            </a:endParaRPr>
          </a:p>
        </p:txBody>
      </p:sp>
      <p:sp>
        <p:nvSpPr>
          <p:cNvPr id="158" name="CustomShape 4"/>
          <p:cNvSpPr/>
          <p:nvPr/>
        </p:nvSpPr>
        <p:spPr>
          <a:xfrm>
            <a:off x="4901760" y="4373280"/>
            <a:ext cx="4135680" cy="1681200"/>
          </a:xfrm>
          <a:prstGeom prst="wedgeRectCallout">
            <a:avLst>
              <a:gd name="adj1" fmla="val -81080"/>
              <a:gd name="adj2" fmla="val -56154"/>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trike="noStrike" spc="-1">
                <a:solidFill>
                  <a:srgbClr val="000000"/>
                </a:solidFill>
                <a:uFill>
                  <a:solidFill>
                    <a:srgbClr val="FFFFFF"/>
                  </a:solidFill>
                </a:uFill>
                <a:latin typeface="Tahoma"/>
                <a:ea typeface="DejaVu Sans"/>
              </a:rPr>
              <a:t>Attention à la comparaison</a:t>
            </a:r>
            <a:endParaRPr lang="en-US" sz="1800" b="0" strike="noStrike" spc="-1">
              <a:solidFill>
                <a:srgbClr val="000000"/>
              </a:solidFill>
              <a:uFill>
                <a:solidFill>
                  <a:srgbClr val="FFFFFF"/>
                </a:solidFill>
              </a:uFill>
              <a:latin typeface="Arial"/>
            </a:endParaRPr>
          </a:p>
          <a:p>
            <a:pPr>
              <a:lnSpc>
                <a:spcPct val="100000"/>
              </a:lnSpc>
            </a:pPr>
            <a:r>
              <a:rPr lang="en-US" sz="1600" b="1" strike="noStrike" spc="-1">
                <a:solidFill>
                  <a:srgbClr val="000000"/>
                </a:solidFill>
                <a:uFill>
                  <a:solidFill>
                    <a:srgbClr val="FFFFFF"/>
                  </a:solidFill>
                </a:uFill>
                <a:latin typeface="Tahoma"/>
                <a:ea typeface="DejaVu Sans"/>
              </a:rPr>
              <a:t>de chaînes de caractères.</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600" b="0" strike="noStrike" spc="-1">
                <a:solidFill>
                  <a:srgbClr val="000000"/>
                </a:solidFill>
                <a:uFill>
                  <a:solidFill>
                    <a:srgbClr val="FFFFFF"/>
                  </a:solidFill>
                </a:uFill>
                <a:latin typeface="Tahoma"/>
                <a:ea typeface="DejaVu Sans"/>
              </a:rPr>
              <a:t>if (str == "toto“) { …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600" b="1" strike="noStrike" spc="-1">
                <a:solidFill>
                  <a:srgbClr val="000000"/>
                </a:solidFill>
                <a:uFill>
                  <a:solidFill>
                    <a:srgbClr val="FFFFFF"/>
                  </a:solidFill>
                </a:uFill>
                <a:latin typeface="Tahoma"/>
                <a:ea typeface="DejaVu Sans"/>
              </a:rPr>
              <a:t>Comparaison sur les références !</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bases du langage : les types Enumérés</a:t>
            </a:r>
            <a:endParaRPr lang="en-US" sz="1800" b="0" strike="noStrike" spc="-1">
              <a:solidFill>
                <a:srgbClr val="000000"/>
              </a:solidFill>
              <a:uFill>
                <a:solidFill>
                  <a:srgbClr val="FFFFFF"/>
                </a:solidFill>
              </a:uFill>
              <a:latin typeface="Arial"/>
            </a:endParaRPr>
          </a:p>
        </p:txBody>
      </p:sp>
      <p:sp>
        <p:nvSpPr>
          <p:cNvPr id="160" name="CustomShape 2"/>
          <p:cNvSpPr/>
          <p:nvPr/>
        </p:nvSpPr>
        <p:spPr>
          <a:xfrm>
            <a:off x="203040" y="655200"/>
            <a:ext cx="8682480" cy="5726128"/>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Une instance de type énuméré est une variable qui ne peut prendre qu'un nombre restreint de valeurs. Ces valeurs sont des constantes nommées (voir règles de nommage).</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Les types énumérés sont en fait des objets avec des constructeurs et des méthodes</a:t>
            </a:r>
            <a:r>
              <a:rPr lang="en-US" sz="1600" b="0" strike="noStrike" spc="-1" smtClean="0">
                <a:solidFill>
                  <a:srgbClr val="000000"/>
                </a:solidFill>
                <a:uFill>
                  <a:solidFill>
                    <a:srgbClr val="FFFFFF"/>
                  </a:solidFill>
                </a:uFill>
                <a:latin typeface="Helvetica 45 Light"/>
                <a:ea typeface="DejaVu Sans"/>
              </a:rPr>
              <a:t>.</a:t>
            </a:r>
          </a:p>
          <a:p>
            <a:pPr marL="193680" indent="-192240">
              <a:spcAft>
                <a:spcPts val="799"/>
              </a:spcAft>
              <a:buClr>
                <a:srgbClr val="FF6600"/>
              </a:buClr>
              <a:buSzPct val="70000"/>
              <a:buFont typeface="Wingdings" charset="2"/>
              <a:buChar char=""/>
            </a:pPr>
            <a:r>
              <a:rPr lang="en-US" sz="1600" spc="-1" smtClean="0">
                <a:solidFill>
                  <a:srgbClr val="000000"/>
                </a:solidFill>
                <a:uFill>
                  <a:solidFill>
                    <a:srgbClr val="FFFFFF"/>
                  </a:solidFill>
                </a:uFill>
                <a:latin typeface="Helvetica 45 Light"/>
                <a:ea typeface="DejaVu Sans"/>
              </a:rPr>
              <a:t>Il n’y a pas d’instantiation explicite. C’est le système qui instancie une valeur pour chaque type </a:t>
            </a:r>
            <a:r>
              <a:rPr lang="en-US" sz="1600" spc="-1">
                <a:solidFill>
                  <a:srgbClr val="000000"/>
                </a:solidFill>
                <a:uFill>
                  <a:solidFill>
                    <a:srgbClr val="FFFFFF"/>
                  </a:solidFill>
                </a:uFill>
                <a:latin typeface="Helvetica 45 Light"/>
                <a:ea typeface="DejaVu Sans"/>
              </a:rPr>
              <a:t>énuméré: Un instance de type énuméré est donc un singleton.</a:t>
            </a:r>
            <a:endParaRPr lang="en-US" sz="1600" spc="-1">
              <a:solidFill>
                <a:srgbClr val="000000"/>
              </a:solidFill>
              <a:uFill>
                <a:solidFill>
                  <a:srgbClr val="FFFFFF"/>
                </a:solidFill>
              </a:uFill>
              <a:latin typeface="Helvetica 45 Light"/>
              <a:ea typeface="DejaVu Sans"/>
            </a:endParaRPr>
          </a:p>
          <a:p>
            <a:pPr marL="193680" indent="-192240">
              <a:lnSpc>
                <a:spcPct val="100000"/>
              </a:lnSpc>
              <a:spcAft>
                <a:spcPts val="799"/>
              </a:spcAft>
              <a:buClr>
                <a:srgbClr val="FF6600"/>
              </a:buClr>
              <a:buSzPct val="70000"/>
              <a:buFont typeface="Wingdings" charset="2"/>
              <a:buChar char=""/>
            </a:pPr>
            <a:r>
              <a:rPr lang="en-US" sz="1600" b="0" strike="noStrike" spc="-1" smtClean="0">
                <a:solidFill>
                  <a:srgbClr val="000000"/>
                </a:solidFill>
                <a:uFill>
                  <a:solidFill>
                    <a:srgbClr val="FFFFFF"/>
                  </a:solidFill>
                </a:uFill>
                <a:latin typeface="Helvetica 45 Light"/>
                <a:ea typeface="DejaVu Sans"/>
              </a:rPr>
              <a:t>Il est possible d’ajouter des paramètres au nom. Il faut alors définir un constructeur. Ce constructeur est </a:t>
            </a:r>
            <a:r>
              <a:rPr lang="en-US" sz="1600" b="0" strike="noStrike" spc="-1">
                <a:solidFill>
                  <a:srgbClr val="000000"/>
                </a:solidFill>
                <a:uFill>
                  <a:solidFill>
                    <a:srgbClr val="FFFFFF"/>
                  </a:solidFill>
                </a:uFill>
                <a:latin typeface="Helvetica 45 Light"/>
                <a:ea typeface="DejaVu Sans"/>
              </a:rPr>
              <a:t>obligatoirement privés car aucune nouvelle instance ne peut être créée... </a:t>
            </a:r>
            <a:r>
              <a:rPr lang="en-US" sz="1600" b="0" strike="noStrike" spc="-1" smtClean="0">
                <a:solidFill>
                  <a:srgbClr val="000000"/>
                </a:solidFill>
                <a:uFill>
                  <a:solidFill>
                    <a:srgbClr val="FFFFFF"/>
                  </a:solidFill>
                </a:uFill>
                <a:latin typeface="Helvetica 45 Light"/>
                <a:ea typeface="DejaVu Sans"/>
              </a:rPr>
              <a:t>Avantages </a:t>
            </a:r>
            <a:r>
              <a:rPr lang="en-US" sz="1600" b="0" strike="noStrike" spc="-1">
                <a:solidFill>
                  <a:srgbClr val="000000"/>
                </a:solidFill>
                <a:uFill>
                  <a:solidFill>
                    <a:srgbClr val="FFFFFF"/>
                  </a:solidFill>
                </a:uFill>
                <a:latin typeface="Helvetica 45 Light"/>
                <a:ea typeface="DejaVu Sans"/>
              </a:rPr>
              <a:t>par rapport aux constantes:</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Les énumérés sont des </a:t>
            </a:r>
            <a:r>
              <a:rPr lang="en-US" sz="1600" b="1" strike="noStrike" spc="-1">
                <a:solidFill>
                  <a:srgbClr val="000000"/>
                </a:solidFill>
                <a:uFill>
                  <a:solidFill>
                    <a:srgbClr val="FFFFFF"/>
                  </a:solidFill>
                </a:uFill>
                <a:latin typeface="Helvetica 45 Light"/>
                <a:ea typeface="DejaVu Sans"/>
              </a:rPr>
              <a:t>types sûrs </a:t>
            </a:r>
            <a:r>
              <a:rPr lang="en-US" sz="1600" b="0" strike="noStrike" spc="-1">
                <a:solidFill>
                  <a:srgbClr val="000000"/>
                </a:solidFill>
                <a:uFill>
                  <a:solidFill>
                    <a:srgbClr val="FFFFFF"/>
                  </a:solidFill>
                </a:uFill>
                <a:latin typeface="Helvetica 45 Light"/>
                <a:ea typeface="DejaVu Sans"/>
              </a:rPr>
              <a:t>(permet un prototypage fort) avec un nombre restreint de valeurs.</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Les instances de type énumérés sont des singletons:</a:t>
            </a:r>
            <a:endParaRPr lang="en-US" sz="1800" b="0" strike="noStrike" spc="-1">
              <a:solidFill>
                <a:srgbClr val="000000"/>
              </a:solidFill>
              <a:uFill>
                <a:solidFill>
                  <a:srgbClr val="FFFFFF"/>
                </a:solidFill>
              </a:uFill>
              <a:latin typeface="Arial"/>
            </a:endParaRPr>
          </a:p>
          <a:p>
            <a:pPr marL="1187280" lvl="2" indent="-227160">
              <a:lnSpc>
                <a:spcPct val="100000"/>
              </a:lnSpc>
              <a:spcAft>
                <a:spcPts val="400"/>
              </a:spcAft>
              <a:buClr>
                <a:srgbClr val="000000"/>
              </a:buClr>
              <a:buFont typeface="Times New Roman"/>
              <a:buChar char="–"/>
            </a:pPr>
            <a:r>
              <a:rPr lang="en-US" sz="1600" b="1" strike="noStrike" spc="-1">
                <a:solidFill>
                  <a:srgbClr val="000000"/>
                </a:solidFill>
                <a:uFill>
                  <a:solidFill>
                    <a:srgbClr val="FFFFFF"/>
                  </a:solidFill>
                </a:uFill>
                <a:latin typeface="Helvetica 45 Light"/>
                <a:ea typeface="DejaVu Sans"/>
              </a:rPr>
              <a:t>valeur sûre</a:t>
            </a:r>
            <a:r>
              <a:rPr lang="en-US" sz="1600" b="0" strike="noStrike" spc="-1">
                <a:solidFill>
                  <a:srgbClr val="000000"/>
                </a:solidFill>
                <a:uFill>
                  <a:solidFill>
                    <a:srgbClr val="FFFFFF"/>
                  </a:solidFill>
                </a:uFill>
                <a:latin typeface="Helvetica 45 Light"/>
                <a:ea typeface="DejaVu Sans"/>
              </a:rPr>
              <a:t>: pas de doublon, </a:t>
            </a:r>
            <a:endParaRPr lang="en-US" sz="1800" b="0" strike="noStrike" spc="-1">
              <a:solidFill>
                <a:srgbClr val="000000"/>
              </a:solidFill>
              <a:uFill>
                <a:solidFill>
                  <a:srgbClr val="FFFFFF"/>
                </a:solidFill>
              </a:uFill>
              <a:latin typeface="Arial"/>
            </a:endParaRPr>
          </a:p>
          <a:p>
            <a:pPr marL="1187280" lvl="2" indent="-227160">
              <a:lnSpc>
                <a:spcPct val="100000"/>
              </a:lnSpc>
              <a:spcAft>
                <a:spcPts val="400"/>
              </a:spcAft>
              <a:buClr>
                <a:srgbClr val="000000"/>
              </a:buClr>
              <a:buFont typeface="Times New Roman"/>
              <a:buChar char="–"/>
            </a:pPr>
            <a:r>
              <a:rPr lang="en-US" sz="1600" b="0" strike="noStrike" spc="-1">
                <a:solidFill>
                  <a:srgbClr val="000000"/>
                </a:solidFill>
                <a:uFill>
                  <a:solidFill>
                    <a:srgbClr val="FFFFFF"/>
                  </a:solidFill>
                </a:uFill>
                <a:latin typeface="Helvetica 45 Light"/>
                <a:ea typeface="DejaVu Sans"/>
              </a:rPr>
              <a:t>comparaison via l’opérateur ‘==‘</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La méthode toString est redéfinie pour afficher le nom de la constante.</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La méthode statique values() retourne un tableau de toutes les valeurs énumérées disponibles.</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Possibilité d’ajouter des attributs (initialisés par des constructeurs privés).</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p:txBody>
      </p:sp>
      <p:sp>
        <p:nvSpPr>
          <p:cNvPr id="161"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CBB0C420-F3DD-43BA-8DF9-874087801D2D}" type="slidenum">
              <a:rPr lang="en-US" sz="1600" b="0" strike="noStrike" spc="-1">
                <a:solidFill>
                  <a:srgbClr val="000000"/>
                </a:solidFill>
                <a:uFill>
                  <a:solidFill>
                    <a:srgbClr val="FFFFFF"/>
                  </a:solidFill>
                </a:uFill>
                <a:latin typeface="Helvetica 45 Light"/>
                <a:ea typeface="MS PGothic"/>
              </a:rPr>
              <a:t>17</a:t>
            </a:fld>
            <a:endParaRPr lang="en-US" sz="1800" b="0" strike="noStrike" spc="-1">
              <a:solidFill>
                <a:srgbClr val="000000"/>
              </a:solidFill>
              <a:uFill>
                <a:solidFill>
                  <a:srgbClr val="FFFFFF"/>
                </a:solidFill>
              </a:uFill>
              <a:latin typeface="Arial"/>
            </a:endParaRPr>
          </a:p>
        </p:txBody>
      </p:sp>
      <p:sp>
        <p:nvSpPr>
          <p:cNvPr id="162" name="CustomShape 4"/>
          <p:cNvSpPr/>
          <p:nvPr/>
        </p:nvSpPr>
        <p:spPr>
          <a:xfrm>
            <a:off x="1735920" y="1202040"/>
            <a:ext cx="2321280" cy="59148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a:solidFill>
                  <a:srgbClr val="000000"/>
                </a:solidFill>
                <a:uFill>
                  <a:solidFill>
                    <a:srgbClr val="FFFFFF"/>
                  </a:solidFill>
                </a:uFill>
                <a:latin typeface="Courier New"/>
                <a:ea typeface="DejaVu Sans"/>
              </a:rPr>
              <a:t>public enum Langage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JAVA, CPP, PHP</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bases du langage : les types Enumérés</a:t>
            </a:r>
            <a:endParaRPr lang="en-US" sz="1800" b="0" strike="noStrike" spc="-1">
              <a:solidFill>
                <a:srgbClr val="000000"/>
              </a:solidFill>
              <a:uFill>
                <a:solidFill>
                  <a:srgbClr val="FFFFFF"/>
                </a:solidFill>
              </a:uFill>
              <a:latin typeface="Arial"/>
            </a:endParaRPr>
          </a:p>
        </p:txBody>
      </p:sp>
      <p:sp>
        <p:nvSpPr>
          <p:cNvPr id="164" name="CustomShape 2"/>
          <p:cNvSpPr/>
          <p:nvPr/>
        </p:nvSpPr>
        <p:spPr>
          <a:xfrm>
            <a:off x="195840" y="868320"/>
            <a:ext cx="8607600" cy="47170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Importer le projet Enumerated disponible sous github</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Illustrer les avantages des types énumérés (vs les constantes)</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Ajouter des informations au constantes définies: un entier qui pourra servir pour la persistance.</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Compléter le code ci-dessous:</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Analyse critique du résultat:</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performance,</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maintenabilité,</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alternative ?</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p:txBody>
      </p:sp>
      <p:sp>
        <p:nvSpPr>
          <p:cNvPr id="165"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577A32F8-E7D5-42DB-A26E-3286948C7756}" type="slidenum">
              <a:rPr lang="en-US" sz="1600" b="0" strike="noStrike" spc="-1">
                <a:solidFill>
                  <a:srgbClr val="000000"/>
                </a:solidFill>
                <a:uFill>
                  <a:solidFill>
                    <a:srgbClr val="FFFFFF"/>
                  </a:solidFill>
                </a:uFill>
                <a:latin typeface="Helvetica 45 Light"/>
                <a:ea typeface="MS PGothic"/>
              </a:rPr>
              <a:t>18</a:t>
            </a:fld>
            <a:endParaRPr lang="en-US" sz="1800" b="0" strike="noStrike" spc="-1">
              <a:solidFill>
                <a:srgbClr val="000000"/>
              </a:solidFill>
              <a:uFill>
                <a:solidFill>
                  <a:srgbClr val="FFFFFF"/>
                </a:solidFill>
              </a:uFill>
              <a:latin typeface="Arial"/>
            </a:endParaRPr>
          </a:p>
        </p:txBody>
      </p:sp>
      <p:sp>
        <p:nvSpPr>
          <p:cNvPr id="166" name="CustomShape 4"/>
          <p:cNvSpPr/>
          <p:nvPr/>
        </p:nvSpPr>
        <p:spPr>
          <a:xfrm>
            <a:off x="1823400" y="2454480"/>
            <a:ext cx="5352480" cy="126108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a:solidFill>
                  <a:srgbClr val="000000"/>
                </a:solidFill>
                <a:uFill>
                  <a:solidFill>
                    <a:srgbClr val="FFFFFF"/>
                  </a:solidFill>
                </a:uFill>
                <a:latin typeface="Courier New"/>
                <a:ea typeface="DejaVu Sans"/>
              </a:rPr>
              <a:t>public enum Langage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JAVA(0), CPP(1), PHP(2);</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public static Langage valueOf(int value)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bases du langage : les tableaux</a:t>
            </a:r>
            <a:endParaRPr lang="en-US" sz="1800" b="0" strike="noStrike" spc="-1">
              <a:solidFill>
                <a:srgbClr val="000000"/>
              </a:solidFill>
              <a:uFill>
                <a:solidFill>
                  <a:srgbClr val="FFFFFF"/>
                </a:solidFill>
              </a:uFill>
              <a:latin typeface="Arial"/>
            </a:endParaRPr>
          </a:p>
        </p:txBody>
      </p:sp>
      <p:sp>
        <p:nvSpPr>
          <p:cNvPr id="168" name="CustomShape 2"/>
          <p:cNvSpPr/>
          <p:nvPr/>
        </p:nvSpPr>
        <p:spPr>
          <a:xfrm>
            <a:off x="203040" y="655200"/>
            <a:ext cx="8607600" cy="53992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Les tableaux sont considérés comme des objets</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Fournissent des collections de taille fixe d’éléments ordonnées</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Les éléments d’un tableau peuvent être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Des variables d’un type primitif (int, boolean, double, char, …)</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Des références sur des objets</a:t>
            </a:r>
            <a:endParaRPr lang="en-US" sz="1800" b="0" strike="noStrike" spc="-1">
              <a:solidFill>
                <a:srgbClr val="000000"/>
              </a:solidFill>
              <a:uFill>
                <a:solidFill>
                  <a:srgbClr val="FFFFFF"/>
                </a:solidFill>
              </a:uFill>
              <a:latin typeface="Arial"/>
            </a:endParaRPr>
          </a:p>
          <a:p>
            <a:pPr marL="483840" lvl="1">
              <a:lnSpc>
                <a:spcPct val="100000"/>
              </a:lnSpc>
              <a:spcAft>
                <a:spcPts val="451"/>
              </a:spcAft>
              <a:buClr>
                <a:srgbClr val="000000"/>
              </a:buClr>
            </a:pPr>
            <a:r>
              <a:rPr lang="en-US" sz="1800" b="0" strike="noStrike" spc="-1">
                <a:solidFill>
                  <a:srgbClr val="000000"/>
                </a:solidFill>
                <a:uFill>
                  <a:solidFill>
                    <a:srgbClr val="FFFFFF"/>
                  </a:solidFill>
                </a:uFill>
                <a:latin typeface="Helvetica 45 Light"/>
                <a:ea typeface="DejaVu Sans"/>
              </a:rPr>
              <a:t> </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Création d’un </a:t>
            </a:r>
            <a:r>
              <a:rPr lang="en-US" sz="2000" b="0" strike="noStrike" spc="-1" smtClean="0">
                <a:solidFill>
                  <a:srgbClr val="000000"/>
                </a:solidFill>
                <a:uFill>
                  <a:solidFill>
                    <a:srgbClr val="FFFFFF"/>
                  </a:solidFill>
                </a:uFill>
                <a:latin typeface="Helvetica 45 Light"/>
                <a:ea typeface="DejaVu Sans"/>
              </a:rPr>
              <a:t>tableau en 3 phases:</a:t>
            </a:r>
            <a:endParaRPr lang="en-US" sz="1800" b="0" strike="noStrike" spc="-1">
              <a:solidFill>
                <a:srgbClr val="000000"/>
              </a:solidFill>
              <a:uFill>
                <a:solidFill>
                  <a:srgbClr val="FFFFFF"/>
                </a:solidFill>
              </a:uFill>
              <a:latin typeface="Arial"/>
            </a:endParaRPr>
          </a:p>
          <a:p>
            <a:pPr marL="825480" lvl="1" indent="-341640">
              <a:lnSpc>
                <a:spcPct val="100000"/>
              </a:lnSpc>
              <a:spcAft>
                <a:spcPts val="451"/>
              </a:spcAft>
              <a:buClr>
                <a:srgbClr val="000000"/>
              </a:buClr>
              <a:buFont typeface="Helvetica 65 Medium"/>
              <a:buAutoNum type="arabicPeriod"/>
            </a:pPr>
            <a:r>
              <a:rPr lang="en-US" sz="1800" b="1" strike="noStrike" spc="-1">
                <a:solidFill>
                  <a:srgbClr val="000000"/>
                </a:solidFill>
                <a:uFill>
                  <a:solidFill>
                    <a:srgbClr val="FFFFFF"/>
                  </a:solidFill>
                </a:uFill>
                <a:latin typeface="Helvetica 45 Light"/>
                <a:ea typeface="DejaVu Sans"/>
              </a:rPr>
              <a:t>Déclaration</a:t>
            </a:r>
            <a:r>
              <a:rPr lang="en-US" sz="1800" b="0" strike="noStrike" spc="-1">
                <a:solidFill>
                  <a:srgbClr val="000000"/>
                </a:solidFill>
                <a:uFill>
                  <a:solidFill>
                    <a:srgbClr val="FFFFFF"/>
                  </a:solidFill>
                </a:uFill>
                <a:latin typeface="Helvetica 45 Light"/>
                <a:ea typeface="DejaVu Sans"/>
              </a:rPr>
              <a:t> = déterminer le type du tableau</a:t>
            </a:r>
            <a:endParaRPr lang="en-US" sz="1800" b="0" strike="noStrike" spc="-1">
              <a:solidFill>
                <a:srgbClr val="000000"/>
              </a:solidFill>
              <a:uFill>
                <a:solidFill>
                  <a:srgbClr val="FFFFFF"/>
                </a:solidFill>
              </a:uFill>
              <a:latin typeface="Arial"/>
            </a:endParaRPr>
          </a:p>
          <a:p>
            <a:pPr marL="825480" lvl="1" indent="-341640">
              <a:lnSpc>
                <a:spcPct val="100000"/>
              </a:lnSpc>
              <a:spcAft>
                <a:spcPts val="451"/>
              </a:spcAft>
              <a:buClr>
                <a:srgbClr val="000000"/>
              </a:buClr>
              <a:buFont typeface="Helvetica 65 Medium"/>
              <a:buAutoNum type="arabicPeriod"/>
            </a:pPr>
            <a:r>
              <a:rPr lang="en-US" sz="1800" b="1" strike="noStrike" spc="-1">
                <a:solidFill>
                  <a:srgbClr val="000000"/>
                </a:solidFill>
                <a:uFill>
                  <a:solidFill>
                    <a:srgbClr val="FFFFFF"/>
                  </a:solidFill>
                </a:uFill>
                <a:latin typeface="Helvetica 45 Light"/>
                <a:ea typeface="DejaVu Sans"/>
              </a:rPr>
              <a:t>Dimensionnement</a:t>
            </a:r>
            <a:r>
              <a:rPr lang="en-US" sz="1800" b="0" strike="noStrike" spc="-1">
                <a:solidFill>
                  <a:srgbClr val="000000"/>
                </a:solidFill>
                <a:uFill>
                  <a:solidFill>
                    <a:srgbClr val="FFFFFF"/>
                  </a:solidFill>
                </a:uFill>
                <a:latin typeface="Helvetica 45 Light"/>
                <a:ea typeface="DejaVu Sans"/>
              </a:rPr>
              <a:t> = déterminer la taille du tableau (et en allouer la mémoire à l’aide de l’opérateur </a:t>
            </a:r>
            <a:r>
              <a:rPr lang="en-US" sz="1800" b="1" strike="noStrike" spc="-1">
                <a:solidFill>
                  <a:srgbClr val="000000"/>
                </a:solidFill>
                <a:uFill>
                  <a:solidFill>
                    <a:srgbClr val="FFFFFF"/>
                  </a:solidFill>
                </a:uFill>
                <a:latin typeface="Helvetica 45 Light"/>
                <a:ea typeface="DejaVu Sans"/>
              </a:rPr>
              <a:t>new</a:t>
            </a:r>
            <a:r>
              <a:rPr lang="en-US" sz="1800" b="0" strike="noStrike" spc="-1" smtClean="0">
                <a:solidFill>
                  <a:srgbClr val="000000"/>
                </a:solidFill>
                <a:uFill>
                  <a:solidFill>
                    <a:srgbClr val="FFFFFF"/>
                  </a:solidFill>
                </a:uFill>
                <a:latin typeface="Helvetica 45 Light"/>
                <a:ea typeface="DejaVu Sans"/>
              </a:rPr>
              <a:t>).</a:t>
            </a:r>
            <a:r>
              <a:rPr lang="en-US" spc="-1">
                <a:solidFill>
                  <a:srgbClr val="000000"/>
                </a:solidFill>
                <a:uFill>
                  <a:solidFill>
                    <a:srgbClr val="FFFFFF"/>
                  </a:solidFill>
                </a:uFill>
                <a:latin typeface="Arial"/>
              </a:rPr>
              <a:t/>
            </a:r>
            <a:br>
              <a:rPr lang="en-US" spc="-1">
                <a:solidFill>
                  <a:srgbClr val="000000"/>
                </a:solidFill>
                <a:uFill>
                  <a:solidFill>
                    <a:srgbClr val="FFFFFF"/>
                  </a:solidFill>
                </a:uFill>
                <a:latin typeface="Arial"/>
              </a:rPr>
            </a:br>
            <a:r>
              <a:rPr lang="en-US" sz="1800" b="0" strike="noStrike" spc="-1" smtClean="0">
                <a:solidFill>
                  <a:srgbClr val="000000"/>
                </a:solidFill>
                <a:uFill>
                  <a:solidFill>
                    <a:srgbClr val="FFFFFF"/>
                  </a:solidFill>
                </a:uFill>
                <a:latin typeface="Helvetica 45 Light"/>
                <a:ea typeface="DejaVu Sans"/>
              </a:rPr>
              <a:t>Les </a:t>
            </a:r>
            <a:r>
              <a:rPr lang="en-US" sz="1800" b="0" strike="noStrike" spc="-1">
                <a:solidFill>
                  <a:srgbClr val="000000"/>
                </a:solidFill>
                <a:uFill>
                  <a:solidFill>
                    <a:srgbClr val="FFFFFF"/>
                  </a:solidFill>
                </a:uFill>
                <a:latin typeface="Helvetica 45 Light"/>
                <a:ea typeface="DejaVu Sans"/>
              </a:rPr>
              <a:t>éléments du tableau prennent leur valeur par défaut.</a:t>
            </a:r>
            <a:endParaRPr lang="en-US" sz="1800" b="0" strike="noStrike" spc="-1">
              <a:solidFill>
                <a:srgbClr val="000000"/>
              </a:solidFill>
              <a:uFill>
                <a:solidFill>
                  <a:srgbClr val="FFFFFF"/>
                </a:solidFill>
              </a:uFill>
              <a:latin typeface="Arial"/>
            </a:endParaRPr>
          </a:p>
          <a:p>
            <a:pPr marL="825480" lvl="1" indent="-341640">
              <a:lnSpc>
                <a:spcPct val="100000"/>
              </a:lnSpc>
              <a:spcAft>
                <a:spcPts val="451"/>
              </a:spcAft>
              <a:buClr>
                <a:srgbClr val="000000"/>
              </a:buClr>
              <a:buFont typeface="Helvetica 65 Medium"/>
              <a:buAutoNum type="arabicPeriod"/>
            </a:pPr>
            <a:r>
              <a:rPr lang="en-US" sz="1800" b="1" strike="noStrike" spc="-1">
                <a:solidFill>
                  <a:srgbClr val="000000"/>
                </a:solidFill>
                <a:uFill>
                  <a:solidFill>
                    <a:srgbClr val="FFFFFF"/>
                  </a:solidFill>
                </a:uFill>
                <a:latin typeface="Helvetica 45 Light"/>
                <a:ea typeface="DejaVu Sans"/>
              </a:rPr>
              <a:t>Initialisation</a:t>
            </a:r>
            <a:r>
              <a:rPr lang="en-US" sz="1800" b="0" strike="noStrike" spc="-1">
                <a:solidFill>
                  <a:srgbClr val="000000"/>
                </a:solidFill>
                <a:uFill>
                  <a:solidFill>
                    <a:srgbClr val="FFFFFF"/>
                  </a:solidFill>
                </a:uFill>
                <a:latin typeface="Helvetica 45 Light"/>
                <a:ea typeface="DejaVu Sans"/>
              </a:rPr>
              <a:t> = initialiser chaque case du tableau</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169"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AEEE2326-3AE4-475B-BF47-0F1A38FF28E0}" type="slidenum">
              <a:rPr lang="en-US" sz="1600" b="0" strike="noStrike" spc="-1">
                <a:solidFill>
                  <a:srgbClr val="000000"/>
                </a:solidFill>
                <a:uFill>
                  <a:solidFill>
                    <a:srgbClr val="FFFFFF"/>
                  </a:solidFill>
                </a:uFill>
                <a:latin typeface="Helvetica 45 Light"/>
                <a:ea typeface="MS PGothic"/>
              </a:rPr>
              <a:t>19</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ustomShape 1"/>
          <p:cNvSpPr/>
          <p:nvPr/>
        </p:nvSpPr>
        <p:spPr>
          <a:xfrm>
            <a:off x="438120" y="744480"/>
            <a:ext cx="7866360" cy="532152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1990: création du langage « Oak » par une équipe de Sun Microsystems dirigée par James Gosling.</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1994: réorientation vers le WEB. L’équipe développe un navigateur appelé HotJava capable d’exécuter des programmes Java (applets).</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1995: Sun rebaptise « Oak » en « Java » pour des questions de droit. Le café (« Java » en argot américain) est la boisson favorite des programmeurs.</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2000: avènement de Java 2 avec 2 plateformes: J2SE et J2EE</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2006: passage sous licence open-source</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2009: rachat de SUN par Oracle</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2012: faille de sécurité importante dans Java 7</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2014: Java SE 8 (Kenai)</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2017: Java 9 Septembre 2017 après de nombreux reports</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90"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Introduction: historique</a:t>
            </a:r>
            <a:endParaRPr lang="en-US" sz="1800" b="0" strike="noStrike" spc="-1">
              <a:solidFill>
                <a:srgbClr val="000000"/>
              </a:solidFill>
              <a:uFill>
                <a:solidFill>
                  <a:srgbClr val="FFFFFF"/>
                </a:solidFill>
              </a:uFill>
              <a:latin typeface="Arial"/>
            </a:endParaRPr>
          </a:p>
        </p:txBody>
      </p:sp>
      <p:sp>
        <p:nvSpPr>
          <p:cNvPr id="91"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51815F6A-4869-4933-B045-185698A03317}" type="slidenum">
              <a:rPr lang="en-US" sz="1600" b="0" strike="noStrike" spc="-1">
                <a:solidFill>
                  <a:srgbClr val="000000"/>
                </a:solidFill>
                <a:uFill>
                  <a:solidFill>
                    <a:srgbClr val="FFFFFF"/>
                  </a:solidFill>
                </a:uFill>
                <a:latin typeface="Helvetica 45 Light"/>
                <a:ea typeface="MS PGothic"/>
              </a:rPr>
              <a:t>2</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bases du langage : Déclaration de tableau (1/3)</a:t>
            </a:r>
            <a:endParaRPr lang="en-US" sz="1800" b="0" strike="noStrike" spc="-1">
              <a:solidFill>
                <a:srgbClr val="000000"/>
              </a:solidFill>
              <a:uFill>
                <a:solidFill>
                  <a:srgbClr val="FFFFFF"/>
                </a:solidFill>
              </a:uFill>
              <a:latin typeface="Arial"/>
            </a:endParaRPr>
          </a:p>
        </p:txBody>
      </p:sp>
      <p:sp>
        <p:nvSpPr>
          <p:cNvPr id="171" name="CustomShape 2"/>
          <p:cNvSpPr/>
          <p:nvPr/>
        </p:nvSpPr>
        <p:spPr>
          <a:xfrm>
            <a:off x="203040" y="655200"/>
            <a:ext cx="8607600" cy="53992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172"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80F5ED17-2CD9-453C-80FC-3790D2A77A70}" type="slidenum">
              <a:rPr lang="en-US" sz="1600" b="0" strike="noStrike" spc="-1">
                <a:solidFill>
                  <a:srgbClr val="000000"/>
                </a:solidFill>
                <a:uFill>
                  <a:solidFill>
                    <a:srgbClr val="FFFFFF"/>
                  </a:solidFill>
                </a:uFill>
                <a:latin typeface="Helvetica 45 Light"/>
                <a:ea typeface="MS PGothic"/>
              </a:rPr>
              <a:t>20</a:t>
            </a:fld>
            <a:endParaRPr lang="en-US" sz="1800" b="0" strike="noStrike" spc="-1">
              <a:solidFill>
                <a:srgbClr val="000000"/>
              </a:solidFill>
              <a:uFill>
                <a:solidFill>
                  <a:srgbClr val="FFFFFF"/>
                </a:solidFill>
              </a:uFill>
              <a:latin typeface="Arial"/>
            </a:endParaRPr>
          </a:p>
        </p:txBody>
      </p:sp>
      <p:sp>
        <p:nvSpPr>
          <p:cNvPr id="173" name="CustomShape 4"/>
          <p:cNvSpPr/>
          <p:nvPr/>
        </p:nvSpPr>
        <p:spPr>
          <a:xfrm>
            <a:off x="355320" y="807840"/>
            <a:ext cx="8607600" cy="45273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La déclaration précise simplement le type des éléments du tableau</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Courier New"/>
                <a:ea typeface="DejaVu Sans"/>
              </a:rPr>
              <a:t>int[] mTableau; // mTableau vaut null</a:t>
            </a:r>
            <a:endParaRPr lang="en-US" sz="1800" b="0" strike="noStrike" spc="-1">
              <a:solidFill>
                <a:srgbClr val="000000"/>
              </a:solidFill>
              <a:uFill>
                <a:solidFill>
                  <a:srgbClr val="FFFFFF"/>
                </a:solidFill>
              </a:uFill>
              <a:latin typeface="Arial"/>
            </a:endParaRPr>
          </a:p>
          <a:p>
            <a:pPr marL="482760">
              <a:lnSpc>
                <a:spcPct val="100000"/>
              </a:lnSpc>
              <a:spcAft>
                <a:spcPts val="300"/>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Peut s’écrire également</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Courier New"/>
                <a:ea typeface="DejaVu Sans"/>
              </a:rPr>
              <a:t>int mTableau[];</a:t>
            </a:r>
            <a:endParaRPr lang="en-US" sz="1800" b="0" strike="noStrike" spc="-1">
              <a:solidFill>
                <a:srgbClr val="000000"/>
              </a:solidFill>
              <a:uFill>
                <a:solidFill>
                  <a:srgbClr val="FFFFFF"/>
                </a:solidFill>
              </a:uFill>
              <a:latin typeface="Arial"/>
            </a:endParaRPr>
          </a:p>
          <a:p>
            <a:pPr marL="482760">
              <a:lnSpc>
                <a:spcPct val="100000"/>
              </a:lnSpc>
              <a:spcAft>
                <a:spcPts val="300"/>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Attention: une déclaration de tableau ne doit pas préciser de dimensions</a:t>
            </a:r>
            <a:endParaRPr lang="en-US" sz="1800" b="0" strike="noStrike" spc="-1">
              <a:solidFill>
                <a:srgbClr val="000000"/>
              </a:solidFill>
              <a:uFill>
                <a:solidFill>
                  <a:srgbClr val="FFFFFF"/>
                </a:solidFill>
              </a:uFill>
              <a:latin typeface="Arial"/>
            </a:endParaRPr>
          </a:p>
          <a:p>
            <a:pPr marL="482760">
              <a:lnSpc>
                <a:spcPct val="100000"/>
              </a:lnSpc>
              <a:spcAft>
                <a:spcPts val="300"/>
              </a:spcAft>
            </a:pPr>
            <a:r>
              <a:rPr lang="en-US" sz="2000" b="0" strike="noStrike" spc="-1">
                <a:solidFill>
                  <a:srgbClr val="000000"/>
                </a:solidFill>
                <a:uFill>
                  <a:solidFill>
                    <a:srgbClr val="FFFFFF"/>
                  </a:solidFill>
                </a:uFill>
                <a:latin typeface="Courier New"/>
                <a:ea typeface="DejaVu Sans"/>
              </a:rPr>
              <a:t>int mTableau[2]; // Syntax error</a:t>
            </a:r>
            <a:endParaRPr lang="en-US" sz="1800" b="0" strike="noStrike" spc="-1">
              <a:solidFill>
                <a:srgbClr val="000000"/>
              </a:solidFill>
              <a:uFill>
                <a:solidFill>
                  <a:srgbClr val="FFFFFF"/>
                </a:solidFill>
              </a:uFill>
              <a:latin typeface="Arial"/>
            </a:endParaRPr>
          </a:p>
          <a:p>
            <a:pPr marL="482760">
              <a:lnSpc>
                <a:spcPct val="100000"/>
              </a:lnSpc>
              <a:spcAft>
                <a:spcPts val="1001"/>
              </a:spcAft>
            </a:pPr>
            <a:endParaRPr lang="en-US" sz="1800" b="0" strike="noStrike" spc="-1">
              <a:solidFill>
                <a:srgbClr val="000000"/>
              </a:solidFill>
              <a:uFill>
                <a:solidFill>
                  <a:srgbClr val="FFFFFF"/>
                </a:solidFill>
              </a:uFill>
              <a:latin typeface="Arial"/>
            </a:endParaRPr>
          </a:p>
          <a:p>
            <a:pPr marL="482760">
              <a:lnSpc>
                <a:spcPct val="100000"/>
              </a:lnSpc>
              <a:spcAft>
                <a:spcPts val="1001"/>
              </a:spcAft>
            </a:pPr>
            <a:endParaRPr lang="en-US" sz="1800" b="0" strike="noStrike" spc="-1">
              <a:solidFill>
                <a:srgbClr val="000000"/>
              </a:solidFill>
              <a:uFill>
                <a:solidFill>
                  <a:srgbClr val="FFFFFF"/>
                </a:solidFill>
              </a:uFill>
              <a:latin typeface="Arial"/>
            </a:endParaRPr>
          </a:p>
          <a:p>
            <a:pPr marL="482760">
              <a:lnSpc>
                <a:spcPct val="100000"/>
              </a:lnSpc>
              <a:spcAft>
                <a:spcPts val="1001"/>
              </a:spcAft>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bases du langage : Dimensionnement de tableau (2/3)</a:t>
            </a:r>
            <a:endParaRPr lang="en-US" sz="1800" b="0" strike="noStrike" spc="-1">
              <a:solidFill>
                <a:srgbClr val="000000"/>
              </a:solidFill>
              <a:uFill>
                <a:solidFill>
                  <a:srgbClr val="FFFFFF"/>
                </a:solidFill>
              </a:uFill>
              <a:latin typeface="Arial"/>
            </a:endParaRPr>
          </a:p>
        </p:txBody>
      </p:sp>
      <p:sp>
        <p:nvSpPr>
          <p:cNvPr id="175" name="CustomShape 2"/>
          <p:cNvSpPr/>
          <p:nvPr/>
        </p:nvSpPr>
        <p:spPr>
          <a:xfrm>
            <a:off x="203040" y="655200"/>
            <a:ext cx="8607600" cy="53992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176"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662ADD08-71F3-4D12-9F65-C12773EB24BD}" type="slidenum">
              <a:rPr lang="en-US" sz="1600" b="0" strike="noStrike" spc="-1">
                <a:solidFill>
                  <a:srgbClr val="000000"/>
                </a:solidFill>
                <a:uFill>
                  <a:solidFill>
                    <a:srgbClr val="FFFFFF"/>
                  </a:solidFill>
                </a:uFill>
                <a:latin typeface="Helvetica 45 Light"/>
                <a:ea typeface="MS PGothic"/>
              </a:rPr>
              <a:t>21</a:t>
            </a:fld>
            <a:endParaRPr lang="en-US" sz="1800" b="0" strike="noStrike" spc="-1">
              <a:solidFill>
                <a:srgbClr val="000000"/>
              </a:solidFill>
              <a:uFill>
                <a:solidFill>
                  <a:srgbClr val="FFFFFF"/>
                </a:solidFill>
              </a:uFill>
              <a:latin typeface="Arial"/>
            </a:endParaRPr>
          </a:p>
        </p:txBody>
      </p:sp>
      <p:sp>
        <p:nvSpPr>
          <p:cNvPr id="177" name="CustomShape 4"/>
          <p:cNvSpPr/>
          <p:nvPr/>
        </p:nvSpPr>
        <p:spPr>
          <a:xfrm>
            <a:off x="355320" y="807840"/>
            <a:ext cx="8607600" cy="45273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250920" indent="-3416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Détermine la taille</a:t>
            </a:r>
            <a:endParaRPr lang="en-US" sz="1800" b="0" strike="noStrike" spc="-1">
              <a:solidFill>
                <a:srgbClr val="000000"/>
              </a:solidFill>
              <a:uFill>
                <a:solidFill>
                  <a:srgbClr val="FFFFFF"/>
                </a:solidFill>
              </a:uFill>
              <a:latin typeface="Arial"/>
            </a:endParaRPr>
          </a:p>
          <a:p>
            <a:pPr marL="250920" indent="-3416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Alloue la mémoire par l’opérateur </a:t>
            </a:r>
            <a:r>
              <a:rPr lang="en-US" sz="2000" b="1" strike="noStrike" spc="-1">
                <a:solidFill>
                  <a:srgbClr val="000000"/>
                </a:solidFill>
                <a:uFill>
                  <a:solidFill>
                    <a:srgbClr val="FFFFFF"/>
                  </a:solidFill>
                </a:uFill>
                <a:latin typeface="Helvetica 45 Light"/>
                <a:ea typeface="DejaVu Sans"/>
              </a:rPr>
              <a:t>new</a:t>
            </a:r>
            <a:endParaRPr lang="en-US" sz="1800" b="0" strike="noStrike" spc="-1">
              <a:solidFill>
                <a:srgbClr val="000000"/>
              </a:solidFill>
              <a:uFill>
                <a:solidFill>
                  <a:srgbClr val="FFFFFF"/>
                </a:solidFill>
              </a:uFill>
              <a:latin typeface="Arial"/>
            </a:endParaRPr>
          </a:p>
          <a:p>
            <a:pPr marL="482760">
              <a:lnSpc>
                <a:spcPct val="100000"/>
              </a:lnSpc>
              <a:spcAft>
                <a:spcPts val="300"/>
              </a:spcAft>
            </a:pPr>
            <a:r>
              <a:rPr lang="en-US" sz="2000" b="0" strike="noStrike" spc="-1">
                <a:solidFill>
                  <a:srgbClr val="000000"/>
                </a:solidFill>
                <a:uFill>
                  <a:solidFill>
                    <a:srgbClr val="FFFFFF"/>
                  </a:solidFill>
                </a:uFill>
                <a:latin typeface="Courier New"/>
                <a:ea typeface="DejaVu Sans"/>
              </a:rPr>
              <a:t>mTableau = new int[2];</a:t>
            </a:r>
            <a:endParaRPr lang="en-US" sz="1800" b="0" strike="noStrike" spc="-1">
              <a:solidFill>
                <a:srgbClr val="000000"/>
              </a:solidFill>
              <a:uFill>
                <a:solidFill>
                  <a:srgbClr val="FFFFFF"/>
                </a:solidFill>
              </a:uFill>
              <a:latin typeface="Arial"/>
            </a:endParaRPr>
          </a:p>
          <a:p>
            <a:pPr marL="482760">
              <a:lnSpc>
                <a:spcPct val="100000"/>
              </a:lnSpc>
              <a:spcAft>
                <a:spcPts val="300"/>
              </a:spcAft>
            </a:pPr>
            <a:endParaRPr lang="en-US" sz="1800" b="0" strike="noStrike" spc="-1">
              <a:solidFill>
                <a:srgbClr val="000000"/>
              </a:solidFill>
              <a:uFill>
                <a:solidFill>
                  <a:srgbClr val="FFFFFF"/>
                </a:solidFill>
              </a:uFill>
              <a:latin typeface="Arial"/>
            </a:endParaRPr>
          </a:p>
          <a:p>
            <a:pPr marL="482760">
              <a:lnSpc>
                <a:spcPct val="100000"/>
              </a:lnSpc>
              <a:spcAft>
                <a:spcPts val="300"/>
              </a:spcAft>
            </a:pPr>
            <a:r>
              <a:rPr lang="en-US" sz="2000" b="0" strike="noStrike" spc="-1">
                <a:solidFill>
                  <a:srgbClr val="000000"/>
                </a:solidFill>
                <a:uFill>
                  <a:solidFill>
                    <a:srgbClr val="FFFFFF"/>
                  </a:solidFill>
                </a:uFill>
                <a:latin typeface="Helvetica 45 Light"/>
                <a:ea typeface="DejaVu Sans"/>
              </a:rPr>
              <a:t>mTableau pointe vers un espace mémoire alloué dynamiquement et initialisé à 0 pour les type simples,  null pour les types Objet.</a:t>
            </a:r>
            <a:endParaRPr lang="en-US" sz="1800" b="0" strike="noStrike" spc="-1">
              <a:solidFill>
                <a:srgbClr val="000000"/>
              </a:solidFill>
              <a:uFill>
                <a:solidFill>
                  <a:srgbClr val="FFFFFF"/>
                </a:solidFill>
              </a:uFill>
              <a:latin typeface="Arial"/>
            </a:endParaRPr>
          </a:p>
          <a:p>
            <a:pPr marL="482760">
              <a:lnSpc>
                <a:spcPct val="100000"/>
              </a:lnSpc>
              <a:spcAft>
                <a:spcPts val="1001"/>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Longueur d’un tableau : « mTableau.</a:t>
            </a:r>
            <a:r>
              <a:rPr lang="en-US" sz="2000" b="1" strike="noStrike" spc="-1">
                <a:solidFill>
                  <a:srgbClr val="000000"/>
                </a:solidFill>
                <a:uFill>
                  <a:solidFill>
                    <a:srgbClr val="FFFFFF"/>
                  </a:solidFill>
                </a:uFill>
                <a:latin typeface="Helvetica 45 Light"/>
                <a:ea typeface="DejaVu Sans"/>
              </a:rPr>
              <a:t>length </a:t>
            </a:r>
            <a:r>
              <a:rPr lang="en-US" sz="2000" b="0" strike="noStrike" spc="-1">
                <a:solidFill>
                  <a:srgbClr val="000000"/>
                </a:solidFill>
                <a:uFill>
                  <a:solidFill>
                    <a:srgbClr val="FFFFFF"/>
                  </a:solidFill>
                </a:uFill>
                <a:latin typeface="Helvetica 45 Light"/>
                <a:ea typeface="DejaVu Sans"/>
              </a:rPr>
              <a:t>»</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L’attribut length est en lecture seule</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bases du langage : Initialisation de tableau (3/3)</a:t>
            </a:r>
            <a:endParaRPr lang="en-US" sz="1800" b="0" strike="noStrike" spc="-1">
              <a:solidFill>
                <a:srgbClr val="000000"/>
              </a:solidFill>
              <a:uFill>
                <a:solidFill>
                  <a:srgbClr val="FFFFFF"/>
                </a:solidFill>
              </a:uFill>
              <a:latin typeface="Arial"/>
            </a:endParaRPr>
          </a:p>
        </p:txBody>
      </p:sp>
      <p:sp>
        <p:nvSpPr>
          <p:cNvPr id="179" name="CustomShape 2"/>
          <p:cNvSpPr/>
          <p:nvPr/>
        </p:nvSpPr>
        <p:spPr>
          <a:xfrm>
            <a:off x="203040" y="655200"/>
            <a:ext cx="8607600" cy="53992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180"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516A58DA-72D7-414C-AD5D-B73635F7F2B8}" type="slidenum">
              <a:rPr lang="en-US" sz="1600" b="0" strike="noStrike" spc="-1">
                <a:solidFill>
                  <a:srgbClr val="000000"/>
                </a:solidFill>
                <a:uFill>
                  <a:solidFill>
                    <a:srgbClr val="FFFFFF"/>
                  </a:solidFill>
                </a:uFill>
                <a:latin typeface="Helvetica 45 Light"/>
                <a:ea typeface="MS PGothic"/>
              </a:rPr>
              <a:t>22</a:t>
            </a:fld>
            <a:endParaRPr lang="en-US" sz="1800" b="0" strike="noStrike" spc="-1">
              <a:solidFill>
                <a:srgbClr val="000000"/>
              </a:solidFill>
              <a:uFill>
                <a:solidFill>
                  <a:srgbClr val="FFFFFF"/>
                </a:solidFill>
              </a:uFill>
              <a:latin typeface="Arial"/>
            </a:endParaRPr>
          </a:p>
        </p:txBody>
      </p:sp>
      <p:sp>
        <p:nvSpPr>
          <p:cNvPr id="181" name="CustomShape 4"/>
          <p:cNvSpPr/>
          <p:nvPr/>
        </p:nvSpPr>
        <p:spPr>
          <a:xfrm>
            <a:off x="190440" y="807840"/>
            <a:ext cx="8607600" cy="51418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les indices commencent à 0 (comme en C)</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l’accès à un élément d’un tableau s’effectue suivant cette forme</a:t>
            </a:r>
            <a:endParaRPr lang="en-US" sz="1800" b="0" strike="noStrike" spc="-1">
              <a:solidFill>
                <a:srgbClr val="000000"/>
              </a:solidFill>
              <a:uFill>
                <a:solidFill>
                  <a:srgbClr val="FFFFFF"/>
                </a:solidFill>
              </a:uFill>
              <a:latin typeface="Arial"/>
            </a:endParaRPr>
          </a:p>
          <a:p>
            <a:pPr marL="482760">
              <a:lnSpc>
                <a:spcPct val="100000"/>
              </a:lnSpc>
              <a:spcAft>
                <a:spcPts val="300"/>
              </a:spcAft>
            </a:pPr>
            <a:r>
              <a:rPr lang="en-US" sz="2000" b="0" strike="noStrike" spc="-1">
                <a:solidFill>
                  <a:srgbClr val="000000"/>
                </a:solidFill>
                <a:uFill>
                  <a:solidFill>
                    <a:srgbClr val="FFFFFF"/>
                  </a:solidFill>
                </a:uFill>
                <a:latin typeface="Courier New"/>
                <a:ea typeface="DejaVu Sans"/>
              </a:rPr>
              <a:t>mTableau[index]; // index </a:t>
            </a:r>
            <a:r>
              <a:rPr lang="en-US" sz="2000" b="1" strike="noStrike" spc="-1">
                <a:solidFill>
                  <a:srgbClr val="000000"/>
                </a:solidFill>
                <a:uFill>
                  <a:solidFill>
                    <a:srgbClr val="FFFFFF"/>
                  </a:solidFill>
                </a:uFill>
                <a:latin typeface="Courier New"/>
                <a:ea typeface="DejaVu Sans"/>
              </a:rPr>
              <a:t>&gt;=</a:t>
            </a:r>
            <a:r>
              <a:rPr lang="en-US" sz="2000" b="0" strike="noStrike" spc="-1">
                <a:solidFill>
                  <a:srgbClr val="000000"/>
                </a:solidFill>
                <a:uFill>
                  <a:solidFill>
                    <a:srgbClr val="FFFFFF"/>
                  </a:solidFill>
                </a:uFill>
                <a:latin typeface="Courier New"/>
                <a:ea typeface="DejaVu Sans"/>
              </a:rPr>
              <a:t> 0 et &lt; mTableau.length</a:t>
            </a:r>
            <a:endParaRPr lang="en-US" sz="1800" b="0" strike="noStrike" spc="-1">
              <a:solidFill>
                <a:srgbClr val="000000"/>
              </a:solidFill>
              <a:uFill>
                <a:solidFill>
                  <a:srgbClr val="FFFFFF"/>
                </a:solidFill>
              </a:uFill>
              <a:latin typeface="Arial"/>
            </a:endParaRPr>
          </a:p>
          <a:p>
            <a:pPr marL="482760">
              <a:lnSpc>
                <a:spcPct val="100000"/>
              </a:lnSpc>
              <a:spcAft>
                <a:spcPts val="300"/>
              </a:spcAft>
            </a:pPr>
            <a:endParaRPr lang="en-US" sz="1800" b="0" strike="noStrike" spc="-1">
              <a:solidFill>
                <a:srgbClr val="000000"/>
              </a:solidFill>
              <a:uFill>
                <a:solidFill>
                  <a:srgbClr val="FFFFFF"/>
                </a:solidFill>
              </a:uFill>
              <a:latin typeface="Arial"/>
            </a:endParaRPr>
          </a:p>
          <a:p>
            <a:pPr marL="482760">
              <a:lnSpc>
                <a:spcPct val="100000"/>
              </a:lnSpc>
              <a:spcAft>
                <a:spcPts val="300"/>
              </a:spcAft>
            </a:pPr>
            <a:r>
              <a:rPr lang="en-US" spc="-1">
                <a:solidFill>
                  <a:srgbClr val="000000"/>
                </a:solidFill>
                <a:uFill>
                  <a:solidFill>
                    <a:srgbClr val="FFFFFF"/>
                  </a:solidFill>
                </a:uFill>
                <a:latin typeface="Helvetica 45 Light"/>
                <a:ea typeface="DejaVu Sans"/>
              </a:rPr>
              <a:t>Java vérifie automatiquement l’indice lors de l’accès (Une affectation hors des bornes met fin au programme avec une exception IndexOutOfBoundsException)</a:t>
            </a:r>
          </a:p>
          <a:p>
            <a:pPr marL="482760">
              <a:lnSpc>
                <a:spcPct val="100000"/>
              </a:lnSpc>
              <a:spcAft>
                <a:spcPts val="300"/>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Déclaration, dimensionnement et initialisation simultanées</a:t>
            </a:r>
            <a:endParaRPr lang="en-US" sz="1800" b="0" strike="noStrike" spc="-1">
              <a:solidFill>
                <a:srgbClr val="000000"/>
              </a:solidFill>
              <a:uFill>
                <a:solidFill>
                  <a:srgbClr val="FFFFFF"/>
                </a:solidFill>
              </a:uFill>
              <a:latin typeface="Arial"/>
            </a:endParaRPr>
          </a:p>
          <a:p>
            <a:pPr marL="1440">
              <a:lnSpc>
                <a:spcPct val="100000"/>
              </a:lnSpc>
              <a:spcAft>
                <a:spcPts val="1001"/>
              </a:spcAft>
              <a:buClr>
                <a:srgbClr val="FF6600"/>
              </a:buClr>
              <a:buSzPct val="70000"/>
            </a:pPr>
            <a:r>
              <a:rPr lang="en-US" sz="2000" b="0" strike="noStrike" spc="-1">
                <a:solidFill>
                  <a:srgbClr val="000000"/>
                </a:solidFill>
                <a:uFill>
                  <a:solidFill>
                    <a:srgbClr val="FFFFFF"/>
                  </a:solidFill>
                </a:uFill>
                <a:latin typeface="Courier New"/>
                <a:ea typeface="DejaVu Sans"/>
              </a:rPr>
              <a:t>	int[] mTableau = {1, 2, 3}</a:t>
            </a:r>
            <a:endParaRPr lang="en-US" sz="1800" b="0" strike="noStrike" spc="-1">
              <a:solidFill>
                <a:srgbClr val="000000"/>
              </a:solidFill>
              <a:uFill>
                <a:solidFill>
                  <a:srgbClr val="FFFFFF"/>
                </a:solidFill>
              </a:uFill>
              <a:latin typeface="Arial"/>
            </a:endParaRPr>
          </a:p>
          <a:p>
            <a:pPr marL="482760">
              <a:lnSpc>
                <a:spcPct val="100000"/>
              </a:lnSpc>
              <a:spcAft>
                <a:spcPts val="300"/>
              </a:spcAft>
            </a:pPr>
            <a:r>
              <a:rPr lang="en-US" sz="2000" b="0" strike="noStrike" spc="-1" smtClean="0">
                <a:solidFill>
                  <a:srgbClr val="000000"/>
                </a:solidFill>
                <a:uFill>
                  <a:solidFill>
                    <a:srgbClr val="FFFFFF"/>
                  </a:solidFill>
                </a:uFill>
                <a:latin typeface="Helvetica 45 Light"/>
                <a:ea typeface="DejaVu Sans"/>
              </a:rPr>
              <a:t>est </a:t>
            </a:r>
            <a:r>
              <a:rPr lang="en-US" sz="2000" b="0" strike="noStrike" spc="-1">
                <a:solidFill>
                  <a:srgbClr val="000000"/>
                </a:solidFill>
                <a:uFill>
                  <a:solidFill>
                    <a:srgbClr val="FFFFFF"/>
                  </a:solidFill>
                </a:uFill>
                <a:latin typeface="Helvetica 45 Light"/>
                <a:ea typeface="DejaVu Sans"/>
              </a:rPr>
              <a:t>équivalent à</a:t>
            </a:r>
            <a:r>
              <a:rPr lang="en-US" sz="2000" b="0" strike="noStrike" spc="-1" smtClean="0">
                <a:solidFill>
                  <a:srgbClr val="000000"/>
                </a:solidFill>
                <a:uFill>
                  <a:solidFill>
                    <a:srgbClr val="FFFFFF"/>
                  </a:solidFill>
                </a:uFill>
                <a:latin typeface="Helvetica 45 Light"/>
                <a:ea typeface="DejaVu Sans"/>
              </a:rPr>
              <a:t>:</a:t>
            </a:r>
          </a:p>
          <a:p>
            <a:pPr marL="482760">
              <a:lnSpc>
                <a:spcPct val="100000"/>
              </a:lnSpc>
              <a:spcAft>
                <a:spcPts val="300"/>
              </a:spcAft>
            </a:pPr>
            <a:r>
              <a:rPr lang="en-US" spc="-1" smtClean="0">
                <a:solidFill>
                  <a:srgbClr val="000000"/>
                </a:solidFill>
                <a:uFill>
                  <a:solidFill>
                    <a:srgbClr val="FFFFFF"/>
                  </a:solidFill>
                </a:uFill>
                <a:latin typeface="Courier New"/>
              </a:rPr>
              <a:t>	int</a:t>
            </a:r>
            <a:r>
              <a:rPr lang="en-US" spc="-1">
                <a:solidFill>
                  <a:srgbClr val="000000"/>
                </a:solidFill>
                <a:uFill>
                  <a:solidFill>
                    <a:srgbClr val="FFFFFF"/>
                  </a:solidFill>
                </a:uFill>
                <a:latin typeface="Courier New"/>
              </a:rPr>
              <a:t>[] </a:t>
            </a:r>
            <a:r>
              <a:rPr lang="en-US" spc="-1" smtClean="0">
                <a:solidFill>
                  <a:srgbClr val="000000"/>
                </a:solidFill>
                <a:uFill>
                  <a:solidFill>
                    <a:srgbClr val="FFFFFF"/>
                  </a:solidFill>
                </a:uFill>
                <a:latin typeface="Courier New"/>
              </a:rPr>
              <a:t>mTableau;</a:t>
            </a:r>
            <a:endParaRPr lang="en-US" sz="1800" b="0" strike="noStrike" spc="-1">
              <a:solidFill>
                <a:srgbClr val="000000"/>
              </a:solidFill>
              <a:uFill>
                <a:solidFill>
                  <a:srgbClr val="FFFFFF"/>
                </a:solidFill>
              </a:uFill>
              <a:latin typeface="Arial"/>
            </a:endParaRPr>
          </a:p>
          <a:p>
            <a:pPr marL="482760">
              <a:lnSpc>
                <a:spcPct val="100000"/>
              </a:lnSpc>
              <a:spcAft>
                <a:spcPts val="300"/>
              </a:spcAft>
            </a:pPr>
            <a:r>
              <a:rPr lang="en-US" sz="2000" b="0" strike="noStrike" spc="-1">
                <a:solidFill>
                  <a:srgbClr val="000000"/>
                </a:solidFill>
                <a:uFill>
                  <a:solidFill>
                    <a:srgbClr val="FFFFFF"/>
                  </a:solidFill>
                </a:uFill>
                <a:latin typeface="Courier New"/>
                <a:ea typeface="DejaVu Sans"/>
              </a:rPr>
              <a:t>	mTableau = new int[3];</a:t>
            </a:r>
            <a:endParaRPr lang="en-US" sz="1800" b="0" strike="noStrike" spc="-1">
              <a:solidFill>
                <a:srgbClr val="000000"/>
              </a:solidFill>
              <a:uFill>
                <a:solidFill>
                  <a:srgbClr val="FFFFFF"/>
                </a:solidFill>
              </a:uFill>
              <a:latin typeface="Arial"/>
            </a:endParaRPr>
          </a:p>
          <a:p>
            <a:pPr marL="482760">
              <a:lnSpc>
                <a:spcPct val="100000"/>
              </a:lnSpc>
              <a:spcAft>
                <a:spcPts val="300"/>
              </a:spcAft>
            </a:pPr>
            <a:r>
              <a:rPr lang="en-US" sz="2000" b="0" strike="noStrike" spc="-1">
                <a:solidFill>
                  <a:srgbClr val="000000"/>
                </a:solidFill>
                <a:uFill>
                  <a:solidFill>
                    <a:srgbClr val="FFFFFF"/>
                  </a:solidFill>
                </a:uFill>
                <a:latin typeface="Courier New"/>
                <a:ea typeface="DejaVu Sans"/>
              </a:rPr>
              <a:t>	mTableau[0] = 1; mTableau[1] = 2; mTableau[2] = 3;</a:t>
            </a:r>
            <a:endParaRPr lang="en-US" sz="1800" b="0" strike="noStrike" spc="-1">
              <a:solidFill>
                <a:srgbClr val="000000"/>
              </a:solidFill>
              <a:uFill>
                <a:solidFill>
                  <a:srgbClr val="FFFFFF"/>
                </a:solidFill>
              </a:uFill>
              <a:latin typeface="Arial"/>
            </a:endParaRPr>
          </a:p>
          <a:p>
            <a:pPr marL="482760">
              <a:lnSpc>
                <a:spcPct val="100000"/>
              </a:lnSpc>
              <a:spcAft>
                <a:spcPts val="1001"/>
              </a:spcAft>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bases du langage : représentation mémoire</a:t>
            </a:r>
            <a:endParaRPr lang="en-US" sz="1800" b="0" strike="noStrike" spc="-1">
              <a:solidFill>
                <a:srgbClr val="000000"/>
              </a:solidFill>
              <a:uFill>
                <a:solidFill>
                  <a:srgbClr val="FFFFFF"/>
                </a:solidFill>
              </a:uFill>
              <a:latin typeface="Arial"/>
            </a:endParaRPr>
          </a:p>
        </p:txBody>
      </p:sp>
      <p:sp>
        <p:nvSpPr>
          <p:cNvPr id="183" name="CustomShape 2"/>
          <p:cNvSpPr/>
          <p:nvPr/>
        </p:nvSpPr>
        <p:spPr>
          <a:xfrm>
            <a:off x="203040" y="655200"/>
            <a:ext cx="8607600" cy="53992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spcAft>
                <a:spcPts val="1001"/>
              </a:spcAft>
            </a:pPr>
            <a:r>
              <a:rPr lang="en-US" sz="2000" b="0" strike="noStrike" spc="-1">
                <a:solidFill>
                  <a:srgbClr val="000000"/>
                </a:solidFill>
                <a:uFill>
                  <a:solidFill>
                    <a:srgbClr val="FFFFFF"/>
                  </a:solidFill>
                </a:uFill>
                <a:latin typeface="Helvetica 45 Light"/>
                <a:ea typeface="DejaVu Sans"/>
              </a:rPr>
              <a:t>Tableau de types simples</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184"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A4736C6E-4235-4F36-95F6-C5BEAFB720D2}" type="slidenum">
              <a:rPr lang="en-US" sz="1600" b="0" strike="noStrike" spc="-1">
                <a:solidFill>
                  <a:srgbClr val="000000"/>
                </a:solidFill>
                <a:uFill>
                  <a:solidFill>
                    <a:srgbClr val="FFFFFF"/>
                  </a:solidFill>
                </a:uFill>
                <a:latin typeface="Helvetica 45 Light"/>
                <a:ea typeface="MS PGothic"/>
              </a:rPr>
              <a:t>23</a:t>
            </a:fld>
            <a:endParaRPr lang="en-US" sz="1800" b="0" strike="noStrike" spc="-1">
              <a:solidFill>
                <a:srgbClr val="000000"/>
              </a:solidFill>
              <a:uFill>
                <a:solidFill>
                  <a:srgbClr val="FFFFFF"/>
                </a:solidFill>
              </a:uFill>
              <a:latin typeface="Arial"/>
            </a:endParaRPr>
          </a:p>
        </p:txBody>
      </p:sp>
      <p:sp>
        <p:nvSpPr>
          <p:cNvPr id="185" name="CustomShape 4"/>
          <p:cNvSpPr/>
          <p:nvPr/>
        </p:nvSpPr>
        <p:spPr>
          <a:xfrm>
            <a:off x="222480" y="1681560"/>
            <a:ext cx="3921480" cy="2770200"/>
          </a:xfrm>
          <a:prstGeom prst="rect">
            <a:avLst/>
          </a:prstGeom>
          <a:noFill/>
          <a:ln w="9360">
            <a:noFill/>
          </a:ln>
        </p:spPr>
        <p:style>
          <a:lnRef idx="0">
            <a:scrgbClr r="0" g="0" b="0"/>
          </a:lnRef>
          <a:fillRef idx="0">
            <a:scrgbClr r="0" g="0" b="0"/>
          </a:fillRef>
          <a:effectRef idx="0">
            <a:scrgbClr r="0" g="0" b="0"/>
          </a:effectRef>
          <a:fontRef idx="minor"/>
        </p:style>
        <p:txBody>
          <a:bodyPr wrap="none" lIns="90000" tIns="46800" rIns="90000" bIns="46800" anchor="ctr"/>
          <a:lstStyle/>
          <a:p>
            <a:pPr>
              <a:lnSpc>
                <a:spcPct val="100000"/>
              </a:lnSpc>
            </a:pPr>
            <a:r>
              <a:rPr lang="en-US" sz="1600" b="1" strike="noStrike" spc="-1">
                <a:solidFill>
                  <a:srgbClr val="000000"/>
                </a:solidFill>
                <a:uFill>
                  <a:solidFill>
                    <a:srgbClr val="FFFFFF"/>
                  </a:solidFill>
                </a:uFill>
                <a:latin typeface="Arial"/>
                <a:ea typeface="Microsoft YaHei"/>
              </a:rPr>
              <a:t>public class Tab1</a:t>
            </a:r>
            <a:endParaRPr lang="en-US" sz="1800" b="0" strike="noStrike" spc="-1">
              <a:solidFill>
                <a:srgbClr val="000000"/>
              </a:solidFill>
              <a:uFill>
                <a:solidFill>
                  <a:srgbClr val="FFFFFF"/>
                </a:solidFill>
              </a:uFill>
              <a:latin typeface="Arial"/>
            </a:endParaRPr>
          </a:p>
          <a:p>
            <a:pPr>
              <a:lnSpc>
                <a:spcPct val="100000"/>
              </a:lnSpc>
            </a:pPr>
            <a:r>
              <a:rPr lang="en-US" sz="1600" b="1" strike="noStrike" spc="-1">
                <a:solidFill>
                  <a:srgbClr val="000000"/>
                </a:solidFill>
                <a:uFill>
                  <a:solidFill>
                    <a:srgbClr val="FFFFFF"/>
                  </a:solidFill>
                </a:uFill>
                <a:latin typeface="Arial"/>
                <a:ea typeface="Microsoft YaHei"/>
              </a:rPr>
              <a:t>{</a:t>
            </a:r>
            <a:endParaRPr lang="en-US" sz="1800" b="0" strike="noStrike" spc="-1">
              <a:solidFill>
                <a:srgbClr val="000000"/>
              </a:solidFill>
              <a:uFill>
                <a:solidFill>
                  <a:srgbClr val="FFFFFF"/>
                </a:solidFill>
              </a:uFill>
              <a:latin typeface="Arial"/>
            </a:endParaRPr>
          </a:p>
          <a:p>
            <a:pPr>
              <a:lnSpc>
                <a:spcPct val="100000"/>
              </a:lnSpc>
            </a:pPr>
            <a:r>
              <a:rPr lang="en-US" sz="1600" b="1" strike="noStrike" spc="-1">
                <a:solidFill>
                  <a:srgbClr val="000000"/>
                </a:solidFill>
                <a:uFill>
                  <a:solidFill>
                    <a:srgbClr val="FFFFFF"/>
                  </a:solidFill>
                </a:uFill>
                <a:latin typeface="Arial"/>
                <a:ea typeface="Microsoft YaHei"/>
              </a:rPr>
              <a:t>  public static void main (String args[]) </a:t>
            </a:r>
            <a:endParaRPr lang="en-US" sz="1800" b="0" strike="noStrike" spc="-1">
              <a:solidFill>
                <a:srgbClr val="000000"/>
              </a:solidFill>
              <a:uFill>
                <a:solidFill>
                  <a:srgbClr val="FFFFFF"/>
                </a:solidFill>
              </a:uFill>
              <a:latin typeface="Arial"/>
            </a:endParaRPr>
          </a:p>
          <a:p>
            <a:pPr>
              <a:lnSpc>
                <a:spcPct val="100000"/>
              </a:lnSpc>
            </a:pPr>
            <a:r>
              <a:rPr lang="en-US" sz="1600" b="1" strike="noStrike" spc="-1">
                <a:solidFill>
                  <a:srgbClr val="000000"/>
                </a:solidFill>
                <a:uFill>
                  <a:solidFill>
                    <a:srgbClr val="FFFFFF"/>
                  </a:solidFill>
                </a:uFill>
                <a:latin typeface="Arial"/>
                <a:ea typeface="Microsoft YaHei"/>
              </a:rPr>
              <a:t>  {</a:t>
            </a:r>
            <a:endParaRPr lang="en-US" sz="1800" b="0" strike="noStrike" spc="-1">
              <a:solidFill>
                <a:srgbClr val="000000"/>
              </a:solidFill>
              <a:uFill>
                <a:solidFill>
                  <a:srgbClr val="FFFFFF"/>
                </a:solidFill>
              </a:uFill>
              <a:latin typeface="Arial"/>
            </a:endParaRPr>
          </a:p>
          <a:p>
            <a:pPr>
              <a:lnSpc>
                <a:spcPct val="100000"/>
              </a:lnSpc>
            </a:pPr>
            <a:r>
              <a:rPr lang="en-US" sz="1600" b="1" strike="noStrike" spc="-1">
                <a:solidFill>
                  <a:srgbClr val="000000"/>
                </a:solidFill>
                <a:uFill>
                  <a:solidFill>
                    <a:srgbClr val="FFFFFF"/>
                  </a:solidFill>
                </a:uFill>
                <a:latin typeface="Arial"/>
                <a:ea typeface="Microsoft YaHei"/>
              </a:rPr>
              <a:t>    int tab[ ] ;</a:t>
            </a:r>
            <a:endParaRPr lang="en-US" sz="1800" b="0" strike="noStrike" spc="-1">
              <a:solidFill>
                <a:srgbClr val="000000"/>
              </a:solidFill>
              <a:uFill>
                <a:solidFill>
                  <a:srgbClr val="FFFFFF"/>
                </a:solidFill>
              </a:uFill>
              <a:latin typeface="Arial"/>
            </a:endParaRPr>
          </a:p>
          <a:p>
            <a:pPr>
              <a:lnSpc>
                <a:spcPct val="100000"/>
              </a:lnSpc>
            </a:pPr>
            <a:r>
              <a:rPr lang="en-US" sz="1600" b="1" strike="noStrike" spc="-1">
                <a:solidFill>
                  <a:srgbClr val="000000"/>
                </a:solidFill>
                <a:uFill>
                  <a:solidFill>
                    <a:srgbClr val="FFFFFF"/>
                  </a:solidFill>
                </a:uFill>
                <a:latin typeface="Arial"/>
                <a:ea typeface="Microsoft YaHei"/>
              </a:rPr>
              <a:t>    tab = new int[3];</a:t>
            </a:r>
            <a:endParaRPr lang="en-US" sz="1800" b="0" strike="noStrike" spc="-1">
              <a:solidFill>
                <a:srgbClr val="000000"/>
              </a:solidFill>
              <a:uFill>
                <a:solidFill>
                  <a:srgbClr val="FFFFFF"/>
                </a:solidFill>
              </a:uFill>
              <a:latin typeface="Arial"/>
            </a:endParaRPr>
          </a:p>
          <a:p>
            <a:pPr>
              <a:lnSpc>
                <a:spcPct val="100000"/>
              </a:lnSpc>
            </a:pPr>
            <a:r>
              <a:rPr lang="en-US" sz="1600" b="1" strike="noStrike" spc="-1">
                <a:solidFill>
                  <a:srgbClr val="000000"/>
                </a:solidFill>
                <a:uFill>
                  <a:solidFill>
                    <a:srgbClr val="FFFFFF"/>
                  </a:solidFill>
                </a:uFill>
                <a:latin typeface="Arial"/>
                <a:ea typeface="Microsoft YaHei"/>
              </a:rPr>
              <a:t>    tab[0] = 5;</a:t>
            </a:r>
            <a:endParaRPr lang="en-US" sz="1800" b="0" strike="noStrike" spc="-1">
              <a:solidFill>
                <a:srgbClr val="000000"/>
              </a:solidFill>
              <a:uFill>
                <a:solidFill>
                  <a:srgbClr val="FFFFFF"/>
                </a:solidFill>
              </a:uFill>
              <a:latin typeface="Arial"/>
            </a:endParaRPr>
          </a:p>
          <a:p>
            <a:pPr>
              <a:lnSpc>
                <a:spcPct val="100000"/>
              </a:lnSpc>
            </a:pPr>
            <a:r>
              <a:rPr lang="en-US" sz="1600" b="1" strike="noStrike" spc="-1">
                <a:solidFill>
                  <a:srgbClr val="000000"/>
                </a:solidFill>
                <a:uFill>
                  <a:solidFill>
                    <a:srgbClr val="FFFFFF"/>
                  </a:solidFill>
                </a:uFill>
                <a:latin typeface="Arial"/>
                <a:ea typeface="Microsoft YaHei"/>
              </a:rPr>
              <a:t>    tab[1] = 3;</a:t>
            </a:r>
            <a:endParaRPr lang="en-US" sz="1800" b="0" strike="noStrike" spc="-1">
              <a:solidFill>
                <a:srgbClr val="000000"/>
              </a:solidFill>
              <a:uFill>
                <a:solidFill>
                  <a:srgbClr val="FFFFFF"/>
                </a:solidFill>
              </a:uFill>
              <a:latin typeface="Arial"/>
            </a:endParaRPr>
          </a:p>
          <a:p>
            <a:pPr>
              <a:lnSpc>
                <a:spcPct val="100000"/>
              </a:lnSpc>
            </a:pPr>
            <a:r>
              <a:rPr lang="en-US" sz="1600" b="1" strike="noStrike" spc="-1">
                <a:solidFill>
                  <a:srgbClr val="000000"/>
                </a:solidFill>
                <a:uFill>
                  <a:solidFill>
                    <a:srgbClr val="FFFFFF"/>
                  </a:solidFill>
                </a:uFill>
                <a:latin typeface="Arial"/>
                <a:ea typeface="Microsoft YaHei"/>
              </a:rPr>
              <a:t>    tab[2] = tab[0] + tab[1];</a:t>
            </a:r>
            <a:endParaRPr lang="en-US" sz="1800" b="0" strike="noStrike" spc="-1">
              <a:solidFill>
                <a:srgbClr val="000000"/>
              </a:solidFill>
              <a:uFill>
                <a:solidFill>
                  <a:srgbClr val="FFFFFF"/>
                </a:solidFill>
              </a:uFill>
              <a:latin typeface="Arial"/>
            </a:endParaRPr>
          </a:p>
          <a:p>
            <a:pPr>
              <a:lnSpc>
                <a:spcPct val="100000"/>
              </a:lnSpc>
            </a:pPr>
            <a:r>
              <a:rPr lang="en-US" sz="1600" b="1" strike="noStrike" spc="-1">
                <a:solidFill>
                  <a:srgbClr val="000000"/>
                </a:solidFill>
                <a:uFill>
                  <a:solidFill>
                    <a:srgbClr val="FFFFFF"/>
                  </a:solidFill>
                </a:uFill>
                <a:latin typeface="Arial"/>
                <a:ea typeface="Microsoft YaHei"/>
              </a:rPr>
              <a:t>  }</a:t>
            </a:r>
            <a:endParaRPr lang="en-US" sz="1800" b="0" strike="noStrike" spc="-1">
              <a:solidFill>
                <a:srgbClr val="000000"/>
              </a:solidFill>
              <a:uFill>
                <a:solidFill>
                  <a:srgbClr val="FFFFFF"/>
                </a:solidFill>
              </a:uFill>
              <a:latin typeface="Arial"/>
            </a:endParaRPr>
          </a:p>
          <a:p>
            <a:pPr>
              <a:lnSpc>
                <a:spcPct val="100000"/>
              </a:lnSpc>
            </a:pPr>
            <a:r>
              <a:rPr lang="en-US" sz="1600" b="1" strike="noStrike" spc="-1">
                <a:solidFill>
                  <a:srgbClr val="000000"/>
                </a:solidFill>
                <a:uFill>
                  <a:solidFill>
                    <a:srgbClr val="FFFFFF"/>
                  </a:solidFill>
                </a:uFill>
                <a:latin typeface="Arial"/>
                <a:ea typeface="Microsoft YaHei"/>
              </a:rPr>
              <a:t>}</a:t>
            </a:r>
            <a:endParaRPr lang="en-US" sz="1800" b="0" strike="noStrike" spc="-1">
              <a:solidFill>
                <a:srgbClr val="000000"/>
              </a:solidFill>
              <a:uFill>
                <a:solidFill>
                  <a:srgbClr val="FFFFFF"/>
                </a:solidFill>
              </a:uFill>
              <a:latin typeface="Arial"/>
            </a:endParaRPr>
          </a:p>
        </p:txBody>
      </p:sp>
      <p:sp>
        <p:nvSpPr>
          <p:cNvPr id="186" name="CustomShape 5"/>
          <p:cNvSpPr/>
          <p:nvPr/>
        </p:nvSpPr>
        <p:spPr>
          <a:xfrm>
            <a:off x="5824080" y="1052640"/>
            <a:ext cx="1446480" cy="4341960"/>
          </a:xfrm>
          <a:prstGeom prst="rect">
            <a:avLst/>
          </a:prstGeom>
          <a:solidFill>
            <a:srgbClr val="FFFF99"/>
          </a:solidFill>
          <a:ln w="9360">
            <a:noFill/>
          </a:ln>
        </p:spPr>
        <p:style>
          <a:lnRef idx="0">
            <a:scrgbClr r="0" g="0" b="0"/>
          </a:lnRef>
          <a:fillRef idx="0">
            <a:scrgbClr r="0" g="0" b="0"/>
          </a:fillRef>
          <a:effectRef idx="0">
            <a:scrgbClr r="0" g="0" b="0"/>
          </a:effectRef>
          <a:fontRef idx="minor"/>
        </p:style>
        <p:txBody>
          <a:bodyPr lIns="90000" tIns="46800" rIns="90000" bIns="46800"/>
          <a:lstStyle/>
          <a:p>
            <a:pPr algn="ctr">
              <a:lnSpc>
                <a:spcPct val="100000"/>
              </a:lnSpc>
            </a:pPr>
            <a:r>
              <a:rPr lang="en-US" sz="1600" b="0" strike="noStrike" spc="-1">
                <a:solidFill>
                  <a:srgbClr val="000000"/>
                </a:solidFill>
                <a:uFill>
                  <a:solidFill>
                    <a:srgbClr val="FFFFFF"/>
                  </a:solidFill>
                </a:uFill>
                <a:latin typeface="Arial"/>
                <a:ea typeface="Microsoft YaHei"/>
              </a:rPr>
              <a:t>Mémoire</a:t>
            </a:r>
            <a:endParaRPr lang="en-US" sz="1800" b="0" strike="noStrike" spc="-1">
              <a:solidFill>
                <a:srgbClr val="000000"/>
              </a:solidFill>
              <a:uFill>
                <a:solidFill>
                  <a:srgbClr val="FFFFFF"/>
                </a:solidFill>
              </a:uFill>
              <a:latin typeface="Arial"/>
            </a:endParaRPr>
          </a:p>
        </p:txBody>
      </p:sp>
      <p:sp>
        <p:nvSpPr>
          <p:cNvPr id="187" name="Line 6"/>
          <p:cNvSpPr/>
          <p:nvPr/>
        </p:nvSpPr>
        <p:spPr>
          <a:xfrm flipV="1">
            <a:off x="2183760" y="2422080"/>
            <a:ext cx="3640320" cy="645480"/>
          </a:xfrm>
          <a:prstGeom prst="line">
            <a:avLst/>
          </a:prstGeom>
          <a:ln w="19080">
            <a:noFill/>
          </a:ln>
        </p:spPr>
        <p:style>
          <a:lnRef idx="0">
            <a:scrgbClr r="0" g="0" b="0"/>
          </a:lnRef>
          <a:fillRef idx="0">
            <a:scrgbClr r="0" g="0" b="0"/>
          </a:fillRef>
          <a:effectRef idx="0">
            <a:scrgbClr r="0" g="0" b="0"/>
          </a:effectRef>
          <a:fontRef idx="minor"/>
        </p:style>
      </p:sp>
      <p:sp>
        <p:nvSpPr>
          <p:cNvPr id="188" name="CustomShape 7"/>
          <p:cNvSpPr/>
          <p:nvPr/>
        </p:nvSpPr>
        <p:spPr>
          <a:xfrm>
            <a:off x="5833800" y="2427840"/>
            <a:ext cx="1436760" cy="1066680"/>
          </a:xfrm>
          <a:prstGeom prst="rect">
            <a:avLst/>
          </a:prstGeom>
          <a:solidFill>
            <a:srgbClr val="FFCC99"/>
          </a:solidFill>
          <a:ln w="9360">
            <a:noFill/>
          </a:ln>
        </p:spPr>
        <p:style>
          <a:lnRef idx="0">
            <a:scrgbClr r="0" g="0" b="0"/>
          </a:lnRef>
          <a:fillRef idx="0">
            <a:scrgbClr r="0" g="0" b="0"/>
          </a:fillRef>
          <a:effectRef idx="0">
            <a:scrgbClr r="0" g="0" b="0"/>
          </a:effectRef>
          <a:fontRef idx="minor"/>
        </p:style>
        <p:txBody>
          <a:bodyPr lIns="90000" tIns="46800" rIns="90000" bIns="46800" anchor="ctr"/>
          <a:lstStyle/>
          <a:p>
            <a:pPr algn="ctr">
              <a:lnSpc>
                <a:spcPct val="100000"/>
              </a:lnSpc>
            </a:pPr>
            <a:endParaRPr lang="en-US" sz="1800" b="0" strike="noStrike" spc="-1">
              <a:solidFill>
                <a:srgbClr val="000000"/>
              </a:solidFill>
              <a:uFill>
                <a:solidFill>
                  <a:srgbClr val="FFFFFF"/>
                </a:solidFill>
              </a:uFill>
              <a:latin typeface="Arial"/>
            </a:endParaRPr>
          </a:p>
          <a:p>
            <a:pPr algn="ctr">
              <a:lnSpc>
                <a:spcPct val="100000"/>
              </a:lnSpc>
            </a:pPr>
            <a:endParaRPr lang="en-US" sz="1800" b="0" strike="noStrike" spc="-1">
              <a:solidFill>
                <a:srgbClr val="000000"/>
              </a:solidFill>
              <a:uFill>
                <a:solidFill>
                  <a:srgbClr val="FFFFFF"/>
                </a:solidFill>
              </a:uFill>
              <a:latin typeface="Arial"/>
            </a:endParaRPr>
          </a:p>
          <a:p>
            <a:pPr algn="ctr">
              <a:lnSpc>
                <a:spcPct val="100000"/>
              </a:lnSpc>
            </a:pPr>
            <a:endParaRPr lang="en-US" sz="1800" b="0" strike="noStrike" spc="-1">
              <a:solidFill>
                <a:srgbClr val="000000"/>
              </a:solidFill>
              <a:uFill>
                <a:solidFill>
                  <a:srgbClr val="FFFFFF"/>
                </a:solidFill>
              </a:uFill>
              <a:latin typeface="Arial"/>
            </a:endParaRPr>
          </a:p>
          <a:p>
            <a:pPr algn="ctr">
              <a:lnSpc>
                <a:spcPct val="100000"/>
              </a:lnSpc>
            </a:pPr>
            <a:endParaRPr lang="en-US" sz="1800" b="0" strike="noStrike" spc="-1">
              <a:solidFill>
                <a:srgbClr val="000000"/>
              </a:solidFill>
              <a:uFill>
                <a:solidFill>
                  <a:srgbClr val="FFFFFF"/>
                </a:solidFill>
              </a:uFill>
              <a:latin typeface="Arial"/>
            </a:endParaRPr>
          </a:p>
        </p:txBody>
      </p:sp>
      <p:sp>
        <p:nvSpPr>
          <p:cNvPr id="189" name="Line 8"/>
          <p:cNvSpPr/>
          <p:nvPr/>
        </p:nvSpPr>
        <p:spPr>
          <a:xfrm flipV="1">
            <a:off x="1498680" y="2034360"/>
            <a:ext cx="4257000" cy="654120"/>
          </a:xfrm>
          <a:prstGeom prst="line">
            <a:avLst/>
          </a:prstGeom>
          <a:ln w="19080">
            <a:noFill/>
          </a:ln>
        </p:spPr>
        <p:style>
          <a:lnRef idx="0">
            <a:scrgbClr r="0" g="0" b="0"/>
          </a:lnRef>
          <a:fillRef idx="0">
            <a:scrgbClr r="0" g="0" b="0"/>
          </a:fillRef>
          <a:effectRef idx="0">
            <a:scrgbClr r="0" g="0" b="0"/>
          </a:effectRef>
          <a:fontRef idx="minor"/>
        </p:style>
      </p:sp>
      <p:sp>
        <p:nvSpPr>
          <p:cNvPr id="190" name="CustomShape 9"/>
          <p:cNvSpPr/>
          <p:nvPr/>
        </p:nvSpPr>
        <p:spPr>
          <a:xfrm>
            <a:off x="5833800" y="1886760"/>
            <a:ext cx="1436760" cy="336600"/>
          </a:xfrm>
          <a:prstGeom prst="rect">
            <a:avLst/>
          </a:prstGeom>
          <a:solidFill>
            <a:srgbClr val="FFCC99"/>
          </a:solidFill>
          <a:ln w="9360">
            <a:noFill/>
          </a:ln>
        </p:spPr>
        <p:style>
          <a:lnRef idx="0">
            <a:scrgbClr r="0" g="0" b="0"/>
          </a:lnRef>
          <a:fillRef idx="0">
            <a:scrgbClr r="0" g="0" b="0"/>
          </a:fillRef>
          <a:effectRef idx="0">
            <a:scrgbClr r="0" g="0" b="0"/>
          </a:effectRef>
          <a:fontRef idx="minor"/>
        </p:style>
        <p:txBody>
          <a:bodyPr lIns="90000" tIns="46800" rIns="90000" bIns="46800" anchor="ctr"/>
          <a:lstStyle/>
          <a:p>
            <a:pPr algn="ctr">
              <a:lnSpc>
                <a:spcPct val="100000"/>
              </a:lnSpc>
            </a:pPr>
            <a:r>
              <a:rPr lang="en-US" sz="1600" b="0" strike="noStrike" spc="-1">
                <a:solidFill>
                  <a:srgbClr val="000000"/>
                </a:solidFill>
                <a:uFill>
                  <a:solidFill>
                    <a:srgbClr val="FFFFFF"/>
                  </a:solidFill>
                </a:uFill>
                <a:latin typeface="Arial"/>
                <a:ea typeface="Microsoft YaHei"/>
              </a:rPr>
              <a:t>0x0258</a:t>
            </a:r>
            <a:endParaRPr lang="en-US" sz="1800" b="0" strike="noStrike" spc="-1">
              <a:solidFill>
                <a:srgbClr val="000000"/>
              </a:solidFill>
              <a:uFill>
                <a:solidFill>
                  <a:srgbClr val="FFFFFF"/>
                </a:solidFill>
              </a:uFill>
              <a:latin typeface="Arial"/>
            </a:endParaRPr>
          </a:p>
        </p:txBody>
      </p:sp>
      <p:sp>
        <p:nvSpPr>
          <p:cNvPr id="191" name="Line 10"/>
          <p:cNvSpPr/>
          <p:nvPr/>
        </p:nvSpPr>
        <p:spPr>
          <a:xfrm flipV="1">
            <a:off x="2008440" y="2750760"/>
            <a:ext cx="4165920" cy="604080"/>
          </a:xfrm>
          <a:prstGeom prst="line">
            <a:avLst/>
          </a:prstGeom>
          <a:ln w="19080">
            <a:noFill/>
          </a:ln>
        </p:spPr>
        <p:style>
          <a:lnRef idx="0">
            <a:scrgbClr r="0" g="0" b="0"/>
          </a:lnRef>
          <a:fillRef idx="0">
            <a:scrgbClr r="0" g="0" b="0"/>
          </a:fillRef>
          <a:effectRef idx="0">
            <a:scrgbClr r="0" g="0" b="0"/>
          </a:effectRef>
          <a:fontRef idx="minor"/>
        </p:style>
      </p:sp>
      <p:sp>
        <p:nvSpPr>
          <p:cNvPr id="192" name="CustomShape 11"/>
          <p:cNvSpPr/>
          <p:nvPr/>
        </p:nvSpPr>
        <p:spPr>
          <a:xfrm>
            <a:off x="6174360" y="2581560"/>
            <a:ext cx="839520" cy="336600"/>
          </a:xfrm>
          <a:prstGeom prst="rect">
            <a:avLst/>
          </a:prstGeom>
          <a:solidFill>
            <a:srgbClr val="FFCC99"/>
          </a:solidFill>
          <a:ln>
            <a:noFill/>
          </a:ln>
        </p:spPr>
        <p:style>
          <a:lnRef idx="0">
            <a:scrgbClr r="0" g="0" b="0"/>
          </a:lnRef>
          <a:fillRef idx="0">
            <a:scrgbClr r="0" g="0" b="0"/>
          </a:fillRef>
          <a:effectRef idx="0">
            <a:scrgbClr r="0" g="0" b="0"/>
          </a:effectRef>
          <a:fontRef idx="minor"/>
        </p:style>
        <p:txBody>
          <a:bodyPr lIns="90000" tIns="46800" rIns="90000" bIns="46800" anchor="ctr"/>
          <a:lstStyle/>
          <a:p>
            <a:pPr>
              <a:lnSpc>
                <a:spcPct val="100000"/>
              </a:lnSpc>
            </a:pPr>
            <a:r>
              <a:rPr lang="en-US" sz="1600" b="1" strike="noStrike" spc="-1">
                <a:solidFill>
                  <a:srgbClr val="000000"/>
                </a:solidFill>
                <a:uFill>
                  <a:solidFill>
                    <a:srgbClr val="FFFFFF"/>
                  </a:solidFill>
                </a:uFill>
                <a:latin typeface="Arial"/>
                <a:ea typeface="Microsoft YaHei"/>
              </a:rPr>
              <a:t>5</a:t>
            </a:r>
            <a:endParaRPr lang="en-US" sz="1800" b="0" strike="noStrike" spc="-1">
              <a:solidFill>
                <a:srgbClr val="000000"/>
              </a:solidFill>
              <a:uFill>
                <a:solidFill>
                  <a:srgbClr val="FFFFFF"/>
                </a:solidFill>
              </a:uFill>
              <a:latin typeface="Arial"/>
            </a:endParaRPr>
          </a:p>
        </p:txBody>
      </p:sp>
      <p:sp>
        <p:nvSpPr>
          <p:cNvPr id="193" name="CustomShape 12"/>
          <p:cNvSpPr/>
          <p:nvPr/>
        </p:nvSpPr>
        <p:spPr>
          <a:xfrm>
            <a:off x="6174360" y="2797200"/>
            <a:ext cx="839520" cy="3366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nSpc>
                <a:spcPct val="100000"/>
              </a:lnSpc>
            </a:pPr>
            <a:r>
              <a:rPr lang="en-US" sz="1600" b="1" strike="noStrike" spc="-1">
                <a:solidFill>
                  <a:srgbClr val="000000"/>
                </a:solidFill>
                <a:uFill>
                  <a:solidFill>
                    <a:srgbClr val="FFFFFF"/>
                  </a:solidFill>
                </a:uFill>
                <a:latin typeface="Arial"/>
                <a:ea typeface="Microsoft YaHei"/>
              </a:rPr>
              <a:t>3</a:t>
            </a:r>
            <a:endParaRPr lang="en-US" sz="1800" b="0" strike="noStrike" spc="-1">
              <a:solidFill>
                <a:srgbClr val="000000"/>
              </a:solidFill>
              <a:uFill>
                <a:solidFill>
                  <a:srgbClr val="FFFFFF"/>
                </a:solidFill>
              </a:uFill>
              <a:latin typeface="Arial"/>
            </a:endParaRPr>
          </a:p>
        </p:txBody>
      </p:sp>
      <p:sp>
        <p:nvSpPr>
          <p:cNvPr id="194" name="CustomShape 13"/>
          <p:cNvSpPr/>
          <p:nvPr/>
        </p:nvSpPr>
        <p:spPr>
          <a:xfrm>
            <a:off x="6175080" y="3014280"/>
            <a:ext cx="292680" cy="33624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600" b="1" strike="noStrike" spc="-1">
                <a:solidFill>
                  <a:srgbClr val="000000"/>
                </a:solidFill>
                <a:uFill>
                  <a:solidFill>
                    <a:srgbClr val="FFFFFF"/>
                  </a:solidFill>
                </a:uFill>
                <a:latin typeface="Arial"/>
                <a:ea typeface="Microsoft YaHei"/>
              </a:rPr>
              <a:t>8</a:t>
            </a:r>
            <a:endParaRPr lang="en-US" sz="1800" b="0" strike="noStrike" spc="-1">
              <a:solidFill>
                <a:srgbClr val="000000"/>
              </a:solidFill>
              <a:uFill>
                <a:solidFill>
                  <a:srgbClr val="FFFFFF"/>
                </a:solidFill>
              </a:uFill>
              <a:latin typeface="Arial"/>
            </a:endParaRPr>
          </a:p>
        </p:txBody>
      </p:sp>
      <p:sp>
        <p:nvSpPr>
          <p:cNvPr id="195" name="Line 14"/>
          <p:cNvSpPr/>
          <p:nvPr/>
        </p:nvSpPr>
        <p:spPr>
          <a:xfrm flipV="1">
            <a:off x="2008440" y="2987280"/>
            <a:ext cx="4165920" cy="553680"/>
          </a:xfrm>
          <a:prstGeom prst="line">
            <a:avLst/>
          </a:prstGeom>
          <a:ln w="19080">
            <a:noFill/>
          </a:ln>
        </p:spPr>
        <p:style>
          <a:lnRef idx="0">
            <a:scrgbClr r="0" g="0" b="0"/>
          </a:lnRef>
          <a:fillRef idx="0">
            <a:scrgbClr r="0" g="0" b="0"/>
          </a:fillRef>
          <a:effectRef idx="0">
            <a:scrgbClr r="0" g="0" b="0"/>
          </a:effectRef>
          <a:fontRef idx="minor"/>
        </p:style>
      </p:sp>
      <p:sp>
        <p:nvSpPr>
          <p:cNvPr id="196" name="Line 15"/>
          <p:cNvSpPr/>
          <p:nvPr/>
        </p:nvSpPr>
        <p:spPr>
          <a:xfrm flipV="1">
            <a:off x="2564640" y="3189240"/>
            <a:ext cx="3609720" cy="474120"/>
          </a:xfrm>
          <a:prstGeom prst="line">
            <a:avLst/>
          </a:prstGeom>
          <a:ln w="19080">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CustomShape 1"/>
          <p:cNvSpPr/>
          <p:nvPr/>
        </p:nvSpPr>
        <p:spPr>
          <a:xfrm>
            <a:off x="190440" y="633240"/>
            <a:ext cx="8607600" cy="53992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spcAft>
                <a:spcPts val="1001"/>
              </a:spcAft>
            </a:pPr>
            <a:r>
              <a:rPr lang="en-US" sz="2000" b="0" strike="noStrike" spc="-1">
                <a:solidFill>
                  <a:srgbClr val="000000"/>
                </a:solidFill>
                <a:uFill>
                  <a:solidFill>
                    <a:srgbClr val="FFFFFF"/>
                  </a:solidFill>
                </a:uFill>
                <a:latin typeface="Helvetica 45 Light"/>
                <a:ea typeface="DejaVu Sans"/>
              </a:rPr>
              <a:t>Tableau de types objet</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198"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bases du langage : représentation mémoire</a:t>
            </a:r>
            <a:endParaRPr lang="en-US" sz="1800" b="0" strike="noStrike" spc="-1">
              <a:solidFill>
                <a:srgbClr val="000000"/>
              </a:solidFill>
              <a:uFill>
                <a:solidFill>
                  <a:srgbClr val="FFFFFF"/>
                </a:solidFill>
              </a:uFill>
              <a:latin typeface="Arial"/>
            </a:endParaRPr>
          </a:p>
        </p:txBody>
      </p:sp>
      <p:sp>
        <p:nvSpPr>
          <p:cNvPr id="199" name="CustomShape 3"/>
          <p:cNvSpPr/>
          <p:nvPr/>
        </p:nvSpPr>
        <p:spPr>
          <a:xfrm>
            <a:off x="203040" y="655200"/>
            <a:ext cx="8607600" cy="53992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Exercice: projet Tableau. Afficher le contenu des tableaux à chaque étape.</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200" name="CustomShape 4"/>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F654BA5B-C2EC-41CC-A24E-D712D63A8FDF}" type="slidenum">
              <a:rPr lang="en-US" sz="1600" b="0" strike="noStrike" spc="-1">
                <a:solidFill>
                  <a:srgbClr val="000000"/>
                </a:solidFill>
                <a:uFill>
                  <a:solidFill>
                    <a:srgbClr val="FFFFFF"/>
                  </a:solidFill>
                </a:uFill>
                <a:latin typeface="Helvetica 45 Light"/>
                <a:ea typeface="MS PGothic"/>
              </a:rPr>
              <a:t>24</a:t>
            </a:fld>
            <a:endParaRPr lang="en-US" sz="1800" b="0" strike="noStrike" spc="-1">
              <a:solidFill>
                <a:srgbClr val="000000"/>
              </a:solidFill>
              <a:uFill>
                <a:solidFill>
                  <a:srgbClr val="FFFFFF"/>
                </a:solidFill>
              </a:uFill>
              <a:latin typeface="Arial"/>
            </a:endParaRPr>
          </a:p>
        </p:txBody>
      </p:sp>
      <p:sp>
        <p:nvSpPr>
          <p:cNvPr id="201" name="CustomShape 5"/>
          <p:cNvSpPr/>
          <p:nvPr/>
        </p:nvSpPr>
        <p:spPr>
          <a:xfrm>
            <a:off x="222480" y="1559880"/>
            <a:ext cx="3921480" cy="3013560"/>
          </a:xfrm>
          <a:prstGeom prst="rect">
            <a:avLst/>
          </a:prstGeom>
          <a:noFill/>
          <a:ln w="9360">
            <a:noFill/>
          </a:ln>
        </p:spPr>
        <p:style>
          <a:lnRef idx="0">
            <a:scrgbClr r="0" g="0" b="0"/>
          </a:lnRef>
          <a:fillRef idx="0">
            <a:scrgbClr r="0" g="0" b="0"/>
          </a:fillRef>
          <a:effectRef idx="0">
            <a:scrgbClr r="0" g="0" b="0"/>
          </a:effectRef>
          <a:fontRef idx="minor"/>
        </p:style>
        <p:txBody>
          <a:bodyPr wrap="none" lIns="90000" tIns="46800" rIns="90000" bIns="46800" anchor="ctr"/>
          <a:lstStyle/>
          <a:p>
            <a:pPr>
              <a:lnSpc>
                <a:spcPct val="100000"/>
              </a:lnSpc>
            </a:pPr>
            <a:r>
              <a:rPr lang="en-US" sz="1600" b="1" strike="noStrike" spc="-1">
                <a:solidFill>
                  <a:srgbClr val="000000"/>
                </a:solidFill>
                <a:uFill>
                  <a:solidFill>
                    <a:srgbClr val="FFFFFF"/>
                  </a:solidFill>
                </a:uFill>
                <a:latin typeface="Arial"/>
                <a:ea typeface="Microsoft YaHei"/>
              </a:rPr>
              <a:t>public class Tab2</a:t>
            </a:r>
            <a:endParaRPr lang="en-US" sz="1800" b="0" strike="noStrike" spc="-1">
              <a:solidFill>
                <a:srgbClr val="000000"/>
              </a:solidFill>
              <a:uFill>
                <a:solidFill>
                  <a:srgbClr val="FFFFFF"/>
                </a:solidFill>
              </a:uFill>
              <a:latin typeface="Arial"/>
            </a:endParaRPr>
          </a:p>
          <a:p>
            <a:pPr>
              <a:lnSpc>
                <a:spcPct val="100000"/>
              </a:lnSpc>
            </a:pPr>
            <a:r>
              <a:rPr lang="en-US" sz="1600" b="1" strike="noStrike" spc="-1">
                <a:solidFill>
                  <a:srgbClr val="000000"/>
                </a:solidFill>
                <a:uFill>
                  <a:solidFill>
                    <a:srgbClr val="FFFFFF"/>
                  </a:solidFill>
                </a:uFill>
                <a:latin typeface="Arial"/>
                <a:ea typeface="Microsoft YaHei"/>
              </a:rPr>
              <a:t>{</a:t>
            </a:r>
            <a:endParaRPr lang="en-US" sz="1800" b="0" strike="noStrike" spc="-1">
              <a:solidFill>
                <a:srgbClr val="000000"/>
              </a:solidFill>
              <a:uFill>
                <a:solidFill>
                  <a:srgbClr val="FFFFFF"/>
                </a:solidFill>
              </a:uFill>
              <a:latin typeface="Arial"/>
            </a:endParaRPr>
          </a:p>
          <a:p>
            <a:pPr>
              <a:lnSpc>
                <a:spcPct val="100000"/>
              </a:lnSpc>
            </a:pPr>
            <a:r>
              <a:rPr lang="en-US" sz="1600" b="1" strike="noStrike" spc="-1">
                <a:solidFill>
                  <a:srgbClr val="000000"/>
                </a:solidFill>
                <a:uFill>
                  <a:solidFill>
                    <a:srgbClr val="FFFFFF"/>
                  </a:solidFill>
                </a:uFill>
                <a:latin typeface="Arial"/>
                <a:ea typeface="Microsoft YaHei"/>
              </a:rPr>
              <a:t>  public static void main (String args[]) </a:t>
            </a:r>
            <a:endParaRPr lang="en-US" sz="1800" b="0" strike="noStrike" spc="-1">
              <a:solidFill>
                <a:srgbClr val="000000"/>
              </a:solidFill>
              <a:uFill>
                <a:solidFill>
                  <a:srgbClr val="FFFFFF"/>
                </a:solidFill>
              </a:uFill>
              <a:latin typeface="Arial"/>
            </a:endParaRPr>
          </a:p>
          <a:p>
            <a:pPr>
              <a:lnSpc>
                <a:spcPct val="100000"/>
              </a:lnSpc>
            </a:pPr>
            <a:r>
              <a:rPr lang="en-US" sz="1600" b="1" strike="noStrike" spc="-1">
                <a:solidFill>
                  <a:srgbClr val="000000"/>
                </a:solidFill>
                <a:uFill>
                  <a:solidFill>
                    <a:srgbClr val="FFFFFF"/>
                  </a:solidFill>
                </a:uFill>
                <a:latin typeface="Arial"/>
                <a:ea typeface="Microsoft YaHei"/>
              </a:rPr>
              <a:t>  {</a:t>
            </a:r>
            <a:endParaRPr lang="en-US" sz="1800" b="0" strike="noStrike" spc="-1">
              <a:solidFill>
                <a:srgbClr val="000000"/>
              </a:solidFill>
              <a:uFill>
                <a:solidFill>
                  <a:srgbClr val="FFFFFF"/>
                </a:solidFill>
              </a:uFill>
              <a:latin typeface="Arial"/>
            </a:endParaRPr>
          </a:p>
          <a:p>
            <a:pPr>
              <a:lnSpc>
                <a:spcPct val="100000"/>
              </a:lnSpc>
            </a:pPr>
            <a:r>
              <a:rPr lang="en-US" sz="1600" b="1" strike="noStrike" spc="-1">
                <a:solidFill>
                  <a:srgbClr val="000000"/>
                </a:solidFill>
                <a:uFill>
                  <a:solidFill>
                    <a:srgbClr val="FFFFFF"/>
                  </a:solidFill>
                </a:uFill>
                <a:latin typeface="Arial"/>
                <a:ea typeface="Microsoft YaHei"/>
              </a:rPr>
              <a:t>    String tab[ ] ;</a:t>
            </a:r>
            <a:endParaRPr lang="en-US" sz="1800" b="0" strike="noStrike" spc="-1">
              <a:solidFill>
                <a:srgbClr val="000000"/>
              </a:solidFill>
              <a:uFill>
                <a:solidFill>
                  <a:srgbClr val="FFFFFF"/>
                </a:solidFill>
              </a:uFill>
              <a:latin typeface="Arial"/>
            </a:endParaRPr>
          </a:p>
          <a:p>
            <a:pPr>
              <a:lnSpc>
                <a:spcPct val="100000"/>
              </a:lnSpc>
            </a:pPr>
            <a:r>
              <a:rPr lang="en-US" sz="1600" b="1" strike="noStrike" spc="-1">
                <a:solidFill>
                  <a:srgbClr val="000000"/>
                </a:solidFill>
                <a:uFill>
                  <a:solidFill>
                    <a:srgbClr val="FFFFFF"/>
                  </a:solidFill>
                </a:uFill>
                <a:latin typeface="Arial"/>
                <a:ea typeface="Microsoft YaHei"/>
              </a:rPr>
              <a:t>    tab = new String[3];</a:t>
            </a:r>
            <a:endParaRPr lang="en-US" sz="1800" b="0" strike="noStrike" spc="-1">
              <a:solidFill>
                <a:srgbClr val="000000"/>
              </a:solidFill>
              <a:uFill>
                <a:solidFill>
                  <a:srgbClr val="FFFFFF"/>
                </a:solidFill>
              </a:uFill>
              <a:latin typeface="Arial"/>
            </a:endParaRPr>
          </a:p>
          <a:p>
            <a:pPr>
              <a:lnSpc>
                <a:spcPct val="100000"/>
              </a:lnSpc>
            </a:pPr>
            <a:r>
              <a:rPr lang="en-US" sz="1600" b="1" strike="noStrike" spc="-1">
                <a:solidFill>
                  <a:srgbClr val="000000"/>
                </a:solidFill>
                <a:uFill>
                  <a:solidFill>
                    <a:srgbClr val="FFFFFF"/>
                  </a:solidFill>
                </a:uFill>
                <a:latin typeface="Arial"/>
                <a:ea typeface="Microsoft YaHei"/>
              </a:rPr>
              <a:t>    tab[0] = "Pierre";</a:t>
            </a:r>
            <a:endParaRPr lang="en-US" sz="1800" b="0" strike="noStrike" spc="-1">
              <a:solidFill>
                <a:srgbClr val="000000"/>
              </a:solidFill>
              <a:uFill>
                <a:solidFill>
                  <a:srgbClr val="FFFFFF"/>
                </a:solidFill>
              </a:uFill>
              <a:latin typeface="Arial"/>
            </a:endParaRPr>
          </a:p>
          <a:p>
            <a:pPr>
              <a:lnSpc>
                <a:spcPct val="100000"/>
              </a:lnSpc>
            </a:pPr>
            <a:r>
              <a:rPr lang="en-US" sz="1600" b="1" strike="noStrike" spc="-1">
                <a:solidFill>
                  <a:srgbClr val="000000"/>
                </a:solidFill>
                <a:uFill>
                  <a:solidFill>
                    <a:srgbClr val="FFFFFF"/>
                  </a:solidFill>
                </a:uFill>
                <a:latin typeface="Arial"/>
                <a:ea typeface="Microsoft YaHei"/>
              </a:rPr>
              <a:t>    tab[1] = "Paul";</a:t>
            </a:r>
            <a:endParaRPr lang="en-US" sz="1800" b="0" strike="noStrike" spc="-1">
              <a:solidFill>
                <a:srgbClr val="000000"/>
              </a:solidFill>
              <a:uFill>
                <a:solidFill>
                  <a:srgbClr val="FFFFFF"/>
                </a:solidFill>
              </a:uFill>
              <a:latin typeface="Arial"/>
            </a:endParaRPr>
          </a:p>
          <a:p>
            <a:pPr>
              <a:lnSpc>
                <a:spcPct val="100000"/>
              </a:lnSpc>
            </a:pPr>
            <a:r>
              <a:rPr lang="en-US" sz="1600" b="1" strike="noStrike" spc="-1">
                <a:solidFill>
                  <a:srgbClr val="000000"/>
                </a:solidFill>
                <a:uFill>
                  <a:solidFill>
                    <a:srgbClr val="FFFFFF"/>
                  </a:solidFill>
                </a:uFill>
                <a:latin typeface="Arial"/>
                <a:ea typeface="Microsoft YaHei"/>
              </a:rPr>
              <a:t>    tab[2] = "Jacques";</a:t>
            </a:r>
            <a:endParaRPr lang="en-US" sz="1800" b="0" strike="noStrike" spc="-1">
              <a:solidFill>
                <a:srgbClr val="000000"/>
              </a:solidFill>
              <a:uFill>
                <a:solidFill>
                  <a:srgbClr val="FFFFFF"/>
                </a:solidFill>
              </a:uFill>
              <a:latin typeface="Arial"/>
            </a:endParaRPr>
          </a:p>
          <a:p>
            <a:pPr>
              <a:lnSpc>
                <a:spcPct val="100000"/>
              </a:lnSpc>
            </a:pPr>
            <a:r>
              <a:rPr lang="en-US" sz="1600" b="1" strike="noStrike" spc="-1">
                <a:solidFill>
                  <a:srgbClr val="000000"/>
                </a:solidFill>
                <a:uFill>
                  <a:solidFill>
                    <a:srgbClr val="FFFFFF"/>
                  </a:solidFill>
                </a:uFill>
                <a:latin typeface="Arial"/>
                <a:ea typeface="Microsoft YaHei"/>
              </a:rPr>
              <a:t>  }</a:t>
            </a:r>
            <a:endParaRPr lang="en-US" sz="1800" b="0" strike="noStrike" spc="-1">
              <a:solidFill>
                <a:srgbClr val="000000"/>
              </a:solidFill>
              <a:uFill>
                <a:solidFill>
                  <a:srgbClr val="FFFFFF"/>
                </a:solidFill>
              </a:uFill>
              <a:latin typeface="Arial"/>
            </a:endParaRPr>
          </a:p>
          <a:p>
            <a:pPr>
              <a:lnSpc>
                <a:spcPct val="100000"/>
              </a:lnSpc>
            </a:pPr>
            <a:r>
              <a:rPr lang="en-US" sz="1600" b="1" strike="noStrike" spc="-1">
                <a:solidFill>
                  <a:srgbClr val="000000"/>
                </a:solidFill>
                <a:uFill>
                  <a:solidFill>
                    <a:srgbClr val="FFFFFF"/>
                  </a:solidFill>
                </a:uFill>
                <a:latin typeface="Arial"/>
                <a:ea typeface="Microsoft YaHei"/>
              </a:rPr>
              <a:t>}</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202" name="CustomShape 6"/>
          <p:cNvSpPr/>
          <p:nvPr/>
        </p:nvSpPr>
        <p:spPr>
          <a:xfrm>
            <a:off x="5824080" y="1052640"/>
            <a:ext cx="1446480" cy="4341960"/>
          </a:xfrm>
          <a:prstGeom prst="rect">
            <a:avLst/>
          </a:prstGeom>
          <a:solidFill>
            <a:srgbClr val="FFFF99"/>
          </a:solidFill>
          <a:ln w="9360">
            <a:noFill/>
          </a:ln>
        </p:spPr>
        <p:style>
          <a:lnRef idx="0">
            <a:scrgbClr r="0" g="0" b="0"/>
          </a:lnRef>
          <a:fillRef idx="0">
            <a:scrgbClr r="0" g="0" b="0"/>
          </a:fillRef>
          <a:effectRef idx="0">
            <a:scrgbClr r="0" g="0" b="0"/>
          </a:effectRef>
          <a:fontRef idx="minor"/>
        </p:style>
        <p:txBody>
          <a:bodyPr lIns="90000" tIns="46800" rIns="90000" bIns="46800"/>
          <a:lstStyle/>
          <a:p>
            <a:pPr algn="ctr">
              <a:lnSpc>
                <a:spcPct val="100000"/>
              </a:lnSpc>
            </a:pPr>
            <a:r>
              <a:rPr lang="en-US" sz="1600" b="0" strike="noStrike" spc="-1">
                <a:solidFill>
                  <a:srgbClr val="000000"/>
                </a:solidFill>
                <a:uFill>
                  <a:solidFill>
                    <a:srgbClr val="FFFFFF"/>
                  </a:solidFill>
                </a:uFill>
                <a:latin typeface="Arial"/>
                <a:ea typeface="Microsoft YaHei"/>
              </a:rPr>
              <a:t>Mémoire</a:t>
            </a:r>
            <a:endParaRPr lang="en-US" sz="1800" b="0" strike="noStrike" spc="-1">
              <a:solidFill>
                <a:srgbClr val="000000"/>
              </a:solidFill>
              <a:uFill>
                <a:solidFill>
                  <a:srgbClr val="FFFFFF"/>
                </a:solidFill>
              </a:uFill>
              <a:latin typeface="Arial"/>
            </a:endParaRPr>
          </a:p>
        </p:txBody>
      </p:sp>
      <p:sp>
        <p:nvSpPr>
          <p:cNvPr id="203" name="Line 7"/>
          <p:cNvSpPr/>
          <p:nvPr/>
        </p:nvSpPr>
        <p:spPr>
          <a:xfrm flipV="1">
            <a:off x="2577960" y="2688480"/>
            <a:ext cx="3254040" cy="272160"/>
          </a:xfrm>
          <a:prstGeom prst="line">
            <a:avLst/>
          </a:prstGeom>
          <a:ln w="19080">
            <a:noFill/>
          </a:ln>
        </p:spPr>
        <p:style>
          <a:lnRef idx="0">
            <a:scrgbClr r="0" g="0" b="0"/>
          </a:lnRef>
          <a:fillRef idx="0">
            <a:scrgbClr r="0" g="0" b="0"/>
          </a:fillRef>
          <a:effectRef idx="0">
            <a:scrgbClr r="0" g="0" b="0"/>
          </a:effectRef>
          <a:fontRef idx="minor"/>
        </p:style>
      </p:sp>
      <p:sp>
        <p:nvSpPr>
          <p:cNvPr id="204" name="CustomShape 8"/>
          <p:cNvSpPr/>
          <p:nvPr/>
        </p:nvSpPr>
        <p:spPr>
          <a:xfrm>
            <a:off x="5833800" y="2574360"/>
            <a:ext cx="1427760" cy="1066680"/>
          </a:xfrm>
          <a:prstGeom prst="rect">
            <a:avLst/>
          </a:prstGeom>
          <a:solidFill>
            <a:srgbClr val="FFCC99"/>
          </a:solidFill>
          <a:ln w="9360">
            <a:noFill/>
          </a:ln>
        </p:spPr>
        <p:style>
          <a:lnRef idx="0">
            <a:scrgbClr r="0" g="0" b="0"/>
          </a:lnRef>
          <a:fillRef idx="0">
            <a:scrgbClr r="0" g="0" b="0"/>
          </a:fillRef>
          <a:effectRef idx="0">
            <a:scrgbClr r="0" g="0" b="0"/>
          </a:effectRef>
          <a:fontRef idx="minor"/>
        </p:style>
        <p:txBody>
          <a:bodyPr lIns="90000" tIns="46800" rIns="90000" bIns="46800" anchor="ctr"/>
          <a:lstStyle/>
          <a:p>
            <a:pPr algn="ctr">
              <a:lnSpc>
                <a:spcPct val="100000"/>
              </a:lnSpc>
            </a:pPr>
            <a:endParaRPr lang="en-US" sz="1800" b="0" strike="noStrike" spc="-1">
              <a:solidFill>
                <a:srgbClr val="000000"/>
              </a:solidFill>
              <a:uFill>
                <a:solidFill>
                  <a:srgbClr val="FFFFFF"/>
                </a:solidFill>
              </a:uFill>
              <a:latin typeface="Arial"/>
            </a:endParaRPr>
          </a:p>
          <a:p>
            <a:pPr algn="ctr">
              <a:lnSpc>
                <a:spcPct val="100000"/>
              </a:lnSpc>
            </a:pPr>
            <a:endParaRPr lang="en-US" sz="1800" b="0" strike="noStrike" spc="-1">
              <a:solidFill>
                <a:srgbClr val="000000"/>
              </a:solidFill>
              <a:uFill>
                <a:solidFill>
                  <a:srgbClr val="FFFFFF"/>
                </a:solidFill>
              </a:uFill>
              <a:latin typeface="Arial"/>
            </a:endParaRPr>
          </a:p>
          <a:p>
            <a:pPr algn="ctr">
              <a:lnSpc>
                <a:spcPct val="100000"/>
              </a:lnSpc>
            </a:pPr>
            <a:endParaRPr lang="en-US" sz="1800" b="0" strike="noStrike" spc="-1">
              <a:solidFill>
                <a:srgbClr val="000000"/>
              </a:solidFill>
              <a:uFill>
                <a:solidFill>
                  <a:srgbClr val="FFFFFF"/>
                </a:solidFill>
              </a:uFill>
              <a:latin typeface="Arial"/>
            </a:endParaRPr>
          </a:p>
          <a:p>
            <a:pPr algn="ctr">
              <a:lnSpc>
                <a:spcPct val="100000"/>
              </a:lnSpc>
            </a:pPr>
            <a:endParaRPr lang="en-US" sz="1800" b="0" strike="noStrike" spc="-1">
              <a:solidFill>
                <a:srgbClr val="000000"/>
              </a:solidFill>
              <a:uFill>
                <a:solidFill>
                  <a:srgbClr val="FFFFFF"/>
                </a:solidFill>
              </a:uFill>
              <a:latin typeface="Arial"/>
            </a:endParaRPr>
          </a:p>
        </p:txBody>
      </p:sp>
      <p:sp>
        <p:nvSpPr>
          <p:cNvPr id="205" name="Line 9"/>
          <p:cNvSpPr/>
          <p:nvPr/>
        </p:nvSpPr>
        <p:spPr>
          <a:xfrm flipV="1">
            <a:off x="1871280" y="2034360"/>
            <a:ext cx="3884400" cy="687600"/>
          </a:xfrm>
          <a:prstGeom prst="line">
            <a:avLst/>
          </a:prstGeom>
          <a:ln w="19080">
            <a:noFill/>
          </a:ln>
        </p:spPr>
        <p:style>
          <a:lnRef idx="0">
            <a:scrgbClr r="0" g="0" b="0"/>
          </a:lnRef>
          <a:fillRef idx="0">
            <a:scrgbClr r="0" g="0" b="0"/>
          </a:fillRef>
          <a:effectRef idx="0">
            <a:scrgbClr r="0" g="0" b="0"/>
          </a:effectRef>
          <a:fontRef idx="minor"/>
        </p:style>
      </p:sp>
      <p:sp>
        <p:nvSpPr>
          <p:cNvPr id="206" name="CustomShape 10"/>
          <p:cNvSpPr/>
          <p:nvPr/>
        </p:nvSpPr>
        <p:spPr>
          <a:xfrm>
            <a:off x="5833800" y="1886760"/>
            <a:ext cx="1436760" cy="336600"/>
          </a:xfrm>
          <a:prstGeom prst="rect">
            <a:avLst/>
          </a:prstGeom>
          <a:solidFill>
            <a:srgbClr val="FFCC99"/>
          </a:solidFill>
          <a:ln w="9360">
            <a:noFill/>
          </a:ln>
        </p:spPr>
        <p:style>
          <a:lnRef idx="0">
            <a:scrgbClr r="0" g="0" b="0"/>
          </a:lnRef>
          <a:fillRef idx="0">
            <a:scrgbClr r="0" g="0" b="0"/>
          </a:fillRef>
          <a:effectRef idx="0">
            <a:scrgbClr r="0" g="0" b="0"/>
          </a:effectRef>
          <a:fontRef idx="minor"/>
        </p:style>
        <p:txBody>
          <a:bodyPr lIns="90000" tIns="46800" rIns="90000" bIns="46800" anchor="ctr"/>
          <a:lstStyle/>
          <a:p>
            <a:pPr algn="ctr">
              <a:lnSpc>
                <a:spcPct val="100000"/>
              </a:lnSpc>
            </a:pPr>
            <a:r>
              <a:rPr lang="en-US" sz="1600" b="0" strike="noStrike" spc="-1">
                <a:solidFill>
                  <a:srgbClr val="000000"/>
                </a:solidFill>
                <a:uFill>
                  <a:solidFill>
                    <a:srgbClr val="FFFFFF"/>
                  </a:solidFill>
                </a:uFill>
                <a:latin typeface="Arial"/>
                <a:ea typeface="Microsoft YaHei"/>
              </a:rPr>
              <a:t>0x0258</a:t>
            </a:r>
            <a:endParaRPr lang="en-US" sz="1800" b="0" strike="noStrike" spc="-1">
              <a:solidFill>
                <a:srgbClr val="000000"/>
              </a:solidFill>
              <a:uFill>
                <a:solidFill>
                  <a:srgbClr val="FFFFFF"/>
                </a:solidFill>
              </a:uFill>
              <a:latin typeface="Arial"/>
            </a:endParaRPr>
          </a:p>
        </p:txBody>
      </p:sp>
      <p:sp>
        <p:nvSpPr>
          <p:cNvPr id="207" name="CustomShape 11"/>
          <p:cNvSpPr/>
          <p:nvPr/>
        </p:nvSpPr>
        <p:spPr>
          <a:xfrm>
            <a:off x="5838120" y="3959280"/>
            <a:ext cx="1423440" cy="336600"/>
          </a:xfrm>
          <a:prstGeom prst="rect">
            <a:avLst/>
          </a:prstGeom>
          <a:solidFill>
            <a:srgbClr val="FFCC99"/>
          </a:solidFill>
          <a:ln w="9360">
            <a:noFill/>
          </a:ln>
        </p:spPr>
        <p:style>
          <a:lnRef idx="0">
            <a:scrgbClr r="0" g="0" b="0"/>
          </a:lnRef>
          <a:fillRef idx="0">
            <a:scrgbClr r="0" g="0" b="0"/>
          </a:fillRef>
          <a:effectRef idx="0">
            <a:scrgbClr r="0" g="0" b="0"/>
          </a:effectRef>
          <a:fontRef idx="minor"/>
        </p:style>
        <p:txBody>
          <a:bodyPr lIns="90000" tIns="46800" rIns="90000" bIns="46800" anchor="ctr"/>
          <a:lstStyle/>
          <a:p>
            <a:pPr algn="ctr">
              <a:lnSpc>
                <a:spcPct val="100000"/>
              </a:lnSpc>
            </a:pPr>
            <a:r>
              <a:rPr lang="en-US" sz="1600" b="0" strike="noStrike" spc="-1">
                <a:solidFill>
                  <a:srgbClr val="000000"/>
                </a:solidFill>
                <a:uFill>
                  <a:solidFill>
                    <a:srgbClr val="FFFFFF"/>
                  </a:solidFill>
                </a:uFill>
                <a:latin typeface="Arial"/>
                <a:ea typeface="Microsoft YaHei"/>
              </a:rPr>
              <a:t>"Pierre"</a:t>
            </a:r>
            <a:endParaRPr lang="en-US" sz="1800" b="0" strike="noStrike" spc="-1">
              <a:solidFill>
                <a:srgbClr val="000000"/>
              </a:solidFill>
              <a:uFill>
                <a:solidFill>
                  <a:srgbClr val="FFFFFF"/>
                </a:solidFill>
              </a:uFill>
              <a:latin typeface="Arial"/>
            </a:endParaRPr>
          </a:p>
        </p:txBody>
      </p:sp>
      <p:sp>
        <p:nvSpPr>
          <p:cNvPr id="208" name="Line 12"/>
          <p:cNvSpPr/>
          <p:nvPr/>
        </p:nvSpPr>
        <p:spPr>
          <a:xfrm flipV="1">
            <a:off x="2303640" y="2915640"/>
            <a:ext cx="3528360" cy="308520"/>
          </a:xfrm>
          <a:prstGeom prst="line">
            <a:avLst/>
          </a:prstGeom>
          <a:ln w="19080">
            <a:noFill/>
          </a:ln>
        </p:spPr>
        <p:style>
          <a:lnRef idx="0">
            <a:scrgbClr r="0" g="0" b="0"/>
          </a:lnRef>
          <a:fillRef idx="0">
            <a:scrgbClr r="0" g="0" b="0"/>
          </a:fillRef>
          <a:effectRef idx="0">
            <a:scrgbClr r="0" g="0" b="0"/>
          </a:effectRef>
          <a:fontRef idx="minor"/>
        </p:style>
      </p:sp>
      <p:sp>
        <p:nvSpPr>
          <p:cNvPr id="209" name="CustomShape 13"/>
          <p:cNvSpPr/>
          <p:nvPr/>
        </p:nvSpPr>
        <p:spPr>
          <a:xfrm>
            <a:off x="5826600" y="4295520"/>
            <a:ext cx="1434600" cy="336600"/>
          </a:xfrm>
          <a:prstGeom prst="rect">
            <a:avLst/>
          </a:prstGeom>
          <a:solidFill>
            <a:srgbClr val="FFCC99"/>
          </a:solidFill>
          <a:ln w="9360">
            <a:noFill/>
          </a:ln>
        </p:spPr>
        <p:style>
          <a:lnRef idx="0">
            <a:scrgbClr r="0" g="0" b="0"/>
          </a:lnRef>
          <a:fillRef idx="0">
            <a:scrgbClr r="0" g="0" b="0"/>
          </a:fillRef>
          <a:effectRef idx="0">
            <a:scrgbClr r="0" g="0" b="0"/>
          </a:effectRef>
          <a:fontRef idx="minor"/>
        </p:style>
        <p:txBody>
          <a:bodyPr lIns="90000" tIns="46800" rIns="90000" bIns="46800" anchor="ctr"/>
          <a:lstStyle/>
          <a:p>
            <a:pPr algn="ctr">
              <a:lnSpc>
                <a:spcPct val="100000"/>
              </a:lnSpc>
            </a:pPr>
            <a:r>
              <a:rPr lang="en-US" sz="1600" b="0" strike="noStrike" spc="-1">
                <a:solidFill>
                  <a:srgbClr val="000000"/>
                </a:solidFill>
                <a:uFill>
                  <a:solidFill>
                    <a:srgbClr val="FFFFFF"/>
                  </a:solidFill>
                </a:uFill>
                <a:latin typeface="Arial"/>
                <a:ea typeface="Microsoft YaHei"/>
              </a:rPr>
              <a:t>"Paul"</a:t>
            </a:r>
            <a:endParaRPr lang="en-US" sz="1800" b="0" strike="noStrike" spc="-1">
              <a:solidFill>
                <a:srgbClr val="000000"/>
              </a:solidFill>
              <a:uFill>
                <a:solidFill>
                  <a:srgbClr val="FFFFFF"/>
                </a:solidFill>
              </a:uFill>
              <a:latin typeface="Arial"/>
            </a:endParaRPr>
          </a:p>
        </p:txBody>
      </p:sp>
      <p:sp>
        <p:nvSpPr>
          <p:cNvPr id="210" name="CustomShape 14"/>
          <p:cNvSpPr/>
          <p:nvPr/>
        </p:nvSpPr>
        <p:spPr>
          <a:xfrm>
            <a:off x="6891840" y="3144240"/>
            <a:ext cx="992880" cy="1319040"/>
          </a:xfrm>
          <a:custGeom>
            <a:avLst/>
            <a:gdLst/>
            <a:ahLst/>
            <a:cxnLst/>
            <a:rect l="l" t="t" r="r" b="b"/>
            <a:pathLst>
              <a:path w="424" h="1008">
                <a:moveTo>
                  <a:pt x="0" y="0"/>
                </a:moveTo>
                <a:lnTo>
                  <a:pt x="424" y="0"/>
                </a:lnTo>
                <a:lnTo>
                  <a:pt x="424" y="1008"/>
                </a:lnTo>
                <a:lnTo>
                  <a:pt x="88" y="1008"/>
                </a:lnTo>
              </a:path>
            </a:pathLst>
          </a:custGeom>
          <a:noFill/>
          <a:ln w="12600">
            <a:noFill/>
          </a:ln>
        </p:spPr>
        <p:style>
          <a:lnRef idx="0">
            <a:scrgbClr r="0" g="0" b="0"/>
          </a:lnRef>
          <a:fillRef idx="0">
            <a:scrgbClr r="0" g="0" b="0"/>
          </a:fillRef>
          <a:effectRef idx="0">
            <a:scrgbClr r="0" g="0" b="0"/>
          </a:effectRef>
          <a:fontRef idx="minor"/>
        </p:style>
      </p:sp>
      <p:sp>
        <p:nvSpPr>
          <p:cNvPr id="211" name="CustomShape 15"/>
          <p:cNvSpPr/>
          <p:nvPr/>
        </p:nvSpPr>
        <p:spPr>
          <a:xfrm>
            <a:off x="5824080" y="4632480"/>
            <a:ext cx="1446480" cy="336600"/>
          </a:xfrm>
          <a:prstGeom prst="rect">
            <a:avLst/>
          </a:prstGeom>
          <a:solidFill>
            <a:srgbClr val="FFCC99"/>
          </a:solidFill>
          <a:ln w="9360">
            <a:noFill/>
          </a:ln>
        </p:spPr>
        <p:style>
          <a:lnRef idx="0">
            <a:scrgbClr r="0" g="0" b="0"/>
          </a:lnRef>
          <a:fillRef idx="0">
            <a:scrgbClr r="0" g="0" b="0"/>
          </a:fillRef>
          <a:effectRef idx="0">
            <a:scrgbClr r="0" g="0" b="0"/>
          </a:effectRef>
          <a:fontRef idx="minor"/>
        </p:style>
        <p:txBody>
          <a:bodyPr lIns="90000" tIns="46800" rIns="90000" bIns="46800" anchor="ctr"/>
          <a:lstStyle/>
          <a:p>
            <a:pPr algn="ctr">
              <a:lnSpc>
                <a:spcPct val="100000"/>
              </a:lnSpc>
            </a:pPr>
            <a:r>
              <a:rPr lang="en-US" sz="1600" b="0" strike="noStrike" spc="-1">
                <a:solidFill>
                  <a:srgbClr val="000000"/>
                </a:solidFill>
                <a:uFill>
                  <a:solidFill>
                    <a:srgbClr val="FFFFFF"/>
                  </a:solidFill>
                </a:uFill>
                <a:latin typeface="Arial"/>
                <a:ea typeface="Microsoft YaHei"/>
              </a:rPr>
              <a:t>"Jacques"</a:t>
            </a:r>
            <a:endParaRPr lang="en-US" sz="1800" b="0" strike="noStrike" spc="-1">
              <a:solidFill>
                <a:srgbClr val="000000"/>
              </a:solidFill>
              <a:uFill>
                <a:solidFill>
                  <a:srgbClr val="FFFFFF"/>
                </a:solidFill>
              </a:uFill>
              <a:latin typeface="Arial"/>
            </a:endParaRPr>
          </a:p>
        </p:txBody>
      </p:sp>
      <p:sp>
        <p:nvSpPr>
          <p:cNvPr id="212" name="CustomShape 16"/>
          <p:cNvSpPr/>
          <p:nvPr/>
        </p:nvSpPr>
        <p:spPr>
          <a:xfrm>
            <a:off x="6880680" y="3346920"/>
            <a:ext cx="1215360" cy="1465200"/>
          </a:xfrm>
          <a:custGeom>
            <a:avLst/>
            <a:gdLst/>
            <a:ahLst/>
            <a:cxnLst/>
            <a:rect l="l" t="t" r="r" b="b"/>
            <a:pathLst>
              <a:path w="424" h="1054">
                <a:moveTo>
                  <a:pt x="0" y="0"/>
                </a:moveTo>
                <a:lnTo>
                  <a:pt x="424" y="0"/>
                </a:lnTo>
                <a:lnTo>
                  <a:pt x="424" y="1054"/>
                </a:lnTo>
                <a:lnTo>
                  <a:pt x="88" y="1054"/>
                </a:lnTo>
              </a:path>
            </a:pathLst>
          </a:custGeom>
          <a:noFill/>
          <a:ln w="12600">
            <a:noFill/>
          </a:ln>
        </p:spPr>
        <p:style>
          <a:lnRef idx="0">
            <a:scrgbClr r="0" g="0" b="0"/>
          </a:lnRef>
          <a:fillRef idx="0">
            <a:scrgbClr r="0" g="0" b="0"/>
          </a:fillRef>
          <a:effectRef idx="0">
            <a:scrgbClr r="0" g="0" b="0"/>
          </a:effectRef>
          <a:fontRef idx="minor"/>
        </p:style>
      </p:sp>
      <p:sp>
        <p:nvSpPr>
          <p:cNvPr id="213" name="CustomShape 17"/>
          <p:cNvSpPr/>
          <p:nvPr/>
        </p:nvSpPr>
        <p:spPr>
          <a:xfrm>
            <a:off x="5994720" y="2746440"/>
            <a:ext cx="1110960" cy="336600"/>
          </a:xfrm>
          <a:prstGeom prst="rect">
            <a:avLst/>
          </a:prstGeom>
          <a:solidFill>
            <a:srgbClr val="FFCC99"/>
          </a:solidFill>
          <a:ln>
            <a:noFill/>
          </a:ln>
        </p:spPr>
        <p:style>
          <a:lnRef idx="0">
            <a:scrgbClr r="0" g="0" b="0"/>
          </a:lnRef>
          <a:fillRef idx="0">
            <a:scrgbClr r="0" g="0" b="0"/>
          </a:fillRef>
          <a:effectRef idx="0">
            <a:scrgbClr r="0" g="0" b="0"/>
          </a:effectRef>
          <a:fontRef idx="minor"/>
        </p:style>
        <p:txBody>
          <a:bodyPr lIns="90000" tIns="46800" rIns="90000" bIns="46800" anchor="ctr"/>
          <a:lstStyle/>
          <a:p>
            <a:pPr>
              <a:lnSpc>
                <a:spcPct val="100000"/>
              </a:lnSpc>
            </a:pPr>
            <a:r>
              <a:rPr lang="en-US" sz="1600" b="1" strike="noStrike" spc="-1">
                <a:solidFill>
                  <a:srgbClr val="000000"/>
                </a:solidFill>
                <a:uFill>
                  <a:solidFill>
                    <a:srgbClr val="FFFFFF"/>
                  </a:solidFill>
                </a:uFill>
                <a:latin typeface="Arial"/>
                <a:ea typeface="Microsoft YaHei"/>
              </a:rPr>
              <a:t>0x0106</a:t>
            </a:r>
            <a:endParaRPr lang="en-US" sz="1800" b="0" strike="noStrike" spc="-1">
              <a:solidFill>
                <a:srgbClr val="000000"/>
              </a:solidFill>
              <a:uFill>
                <a:solidFill>
                  <a:srgbClr val="FFFFFF"/>
                </a:solidFill>
              </a:uFill>
              <a:latin typeface="Arial"/>
            </a:endParaRPr>
          </a:p>
        </p:txBody>
      </p:sp>
      <p:sp>
        <p:nvSpPr>
          <p:cNvPr id="214" name="CustomShape 18"/>
          <p:cNvSpPr/>
          <p:nvPr/>
        </p:nvSpPr>
        <p:spPr>
          <a:xfrm>
            <a:off x="5994720" y="2962080"/>
            <a:ext cx="1124280" cy="3366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nSpc>
                <a:spcPct val="100000"/>
              </a:lnSpc>
            </a:pPr>
            <a:r>
              <a:rPr lang="en-US" sz="1600" b="1" strike="noStrike" spc="-1">
                <a:solidFill>
                  <a:srgbClr val="000000"/>
                </a:solidFill>
                <a:uFill>
                  <a:solidFill>
                    <a:srgbClr val="FFFFFF"/>
                  </a:solidFill>
                </a:uFill>
                <a:latin typeface="Arial"/>
                <a:ea typeface="Microsoft YaHei"/>
              </a:rPr>
              <a:t>0x0116</a:t>
            </a:r>
            <a:endParaRPr lang="en-US" sz="1800" b="0" strike="noStrike" spc="-1">
              <a:solidFill>
                <a:srgbClr val="000000"/>
              </a:solidFill>
              <a:uFill>
                <a:solidFill>
                  <a:srgbClr val="FFFFFF"/>
                </a:solidFill>
              </a:uFill>
              <a:latin typeface="Arial"/>
            </a:endParaRPr>
          </a:p>
        </p:txBody>
      </p:sp>
      <p:sp>
        <p:nvSpPr>
          <p:cNvPr id="215" name="CustomShape 19"/>
          <p:cNvSpPr/>
          <p:nvPr/>
        </p:nvSpPr>
        <p:spPr>
          <a:xfrm>
            <a:off x="6081840" y="3179520"/>
            <a:ext cx="856800" cy="33552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600" b="1" strike="noStrike" spc="-1">
                <a:solidFill>
                  <a:srgbClr val="000000"/>
                </a:solidFill>
                <a:uFill>
                  <a:solidFill>
                    <a:srgbClr val="FFFFFF"/>
                  </a:solidFill>
                </a:uFill>
                <a:latin typeface="Arial"/>
                <a:ea typeface="Microsoft YaHei"/>
              </a:rPr>
              <a:t>0x0126</a:t>
            </a:r>
            <a:endParaRPr lang="en-US" sz="1800" b="0" strike="noStrike" spc="-1">
              <a:solidFill>
                <a:srgbClr val="000000"/>
              </a:solidFill>
              <a:uFill>
                <a:solidFill>
                  <a:srgbClr val="FFFFFF"/>
                </a:solidFill>
              </a:uFill>
              <a:latin typeface="Arial"/>
            </a:endParaRPr>
          </a:p>
        </p:txBody>
      </p:sp>
      <p:sp>
        <p:nvSpPr>
          <p:cNvPr id="216" name="Line 20"/>
          <p:cNvSpPr/>
          <p:nvPr/>
        </p:nvSpPr>
        <p:spPr>
          <a:xfrm flipV="1">
            <a:off x="2227680" y="3179160"/>
            <a:ext cx="3528000" cy="308520"/>
          </a:xfrm>
          <a:prstGeom prst="line">
            <a:avLst/>
          </a:prstGeom>
          <a:ln w="19080">
            <a:noFill/>
          </a:ln>
        </p:spPr>
        <p:style>
          <a:lnRef idx="0">
            <a:scrgbClr r="0" g="0" b="0"/>
          </a:lnRef>
          <a:fillRef idx="0">
            <a:scrgbClr r="0" g="0" b="0"/>
          </a:fillRef>
          <a:effectRef idx="0">
            <a:scrgbClr r="0" g="0" b="0"/>
          </a:effectRef>
          <a:fontRef idx="minor"/>
        </p:style>
      </p:sp>
      <p:sp>
        <p:nvSpPr>
          <p:cNvPr id="217" name="Line 21"/>
          <p:cNvSpPr/>
          <p:nvPr/>
        </p:nvSpPr>
        <p:spPr>
          <a:xfrm flipV="1">
            <a:off x="2328480" y="3441240"/>
            <a:ext cx="3528000" cy="308520"/>
          </a:xfrm>
          <a:prstGeom prst="line">
            <a:avLst/>
          </a:prstGeom>
          <a:ln w="19080">
            <a:noFill/>
          </a:ln>
        </p:spPr>
        <p:style>
          <a:lnRef idx="0">
            <a:scrgbClr r="0" g="0" b="0"/>
          </a:lnRef>
          <a:fillRef idx="0">
            <a:scrgbClr r="0" g="0" b="0"/>
          </a:fillRef>
          <a:effectRef idx="0">
            <a:scrgbClr r="0" g="0" b="0"/>
          </a:effectRef>
          <a:fontRef idx="minor"/>
        </p:style>
      </p:sp>
      <p:sp>
        <p:nvSpPr>
          <p:cNvPr id="218" name="CustomShape 22"/>
          <p:cNvSpPr/>
          <p:nvPr/>
        </p:nvSpPr>
        <p:spPr>
          <a:xfrm>
            <a:off x="6863040" y="2915640"/>
            <a:ext cx="832320" cy="1211400"/>
          </a:xfrm>
          <a:custGeom>
            <a:avLst/>
            <a:gdLst/>
            <a:ahLst/>
            <a:cxnLst/>
            <a:rect l="l" t="t" r="r" b="b"/>
            <a:pathLst>
              <a:path w="432" h="960">
                <a:moveTo>
                  <a:pt x="0" y="0"/>
                </a:moveTo>
                <a:lnTo>
                  <a:pt x="432" y="0"/>
                </a:lnTo>
                <a:lnTo>
                  <a:pt x="432" y="960"/>
                </a:lnTo>
                <a:lnTo>
                  <a:pt x="96" y="960"/>
                </a:lnTo>
              </a:path>
            </a:pathLst>
          </a:custGeom>
          <a:noFill/>
          <a:ln w="12600">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a:t>
            </a:r>
            <a:endParaRPr lang="en-US" sz="1800" b="0" strike="noStrike" spc="-1">
              <a:solidFill>
                <a:srgbClr val="000000"/>
              </a:solidFill>
              <a:uFill>
                <a:solidFill>
                  <a:srgbClr val="FFFFFF"/>
                </a:solidFill>
              </a:uFill>
              <a:latin typeface="Arial"/>
            </a:endParaRPr>
          </a:p>
        </p:txBody>
      </p:sp>
      <p:sp>
        <p:nvSpPr>
          <p:cNvPr id="220" name="CustomShape 2"/>
          <p:cNvSpPr/>
          <p:nvPr/>
        </p:nvSpPr>
        <p:spPr>
          <a:xfrm>
            <a:off x="314640" y="655200"/>
            <a:ext cx="8607600" cy="53992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Une classe est constituée: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de données ce qu'on appelle des attributs.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de procédures et/ou des fonctions ce qu'on appelle des méthodes.</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Une classe est un modèle de définition pour des objets (squelette). Elle définit la structure de données et le code des méthodes. C’est une représentation statique sur disque.</a:t>
            </a:r>
            <a:endParaRPr lang="en-US" sz="1800" b="0" strike="noStrike" spc="-1">
              <a:solidFill>
                <a:srgbClr val="000000"/>
              </a:solidFill>
              <a:uFill>
                <a:solidFill>
                  <a:srgbClr val="FFFFFF"/>
                </a:solidFill>
              </a:uFill>
              <a:latin typeface="Arial"/>
            </a:endParaRPr>
          </a:p>
          <a:p>
            <a:pPr>
              <a:lnSpc>
                <a:spcPct val="100000"/>
              </a:lnSpc>
              <a:spcAft>
                <a:spcPts val="1001"/>
              </a:spcAft>
            </a:pPr>
            <a:r>
              <a:rPr lang="en-US" sz="2000" b="1" u="sng" strike="noStrike" spc="-1">
                <a:solidFill>
                  <a:srgbClr val="000000"/>
                </a:solidFill>
                <a:uFill>
                  <a:solidFill>
                    <a:srgbClr val="FFFFFF"/>
                  </a:solidFill>
                </a:uFill>
                <a:latin typeface="Helvetica 45 Light"/>
                <a:ea typeface="DejaVu Sans"/>
              </a:rPr>
              <a:t>Note: </a:t>
            </a:r>
            <a:r>
              <a:rPr lang="en-US" sz="2000" b="0" strike="noStrike" spc="-1">
                <a:solidFill>
                  <a:srgbClr val="000000"/>
                </a:solidFill>
                <a:uFill>
                  <a:solidFill>
                    <a:srgbClr val="FFFFFF"/>
                  </a:solidFill>
                </a:uFill>
                <a:latin typeface="Helvetica 45 Light"/>
                <a:ea typeface="DejaVu Sans"/>
              </a:rPr>
              <a:t>un fichier par classe, une classe par fichier. Mais il peut exceptionnellement y avoir plusieurs classes par fichier (cas des Inner classes). Le nom du fichier désigne la classe. Le nom de la classe démarre par une majuscule.</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Les objets sont des représentations dynamiques (en mémoire), du modèle défini pour eux au travers de la classe (instanciation). </a:t>
            </a:r>
            <a:endParaRPr lang="en-US" sz="1800" b="0" strike="noStrike" spc="-1">
              <a:solidFill>
                <a:srgbClr val="000000"/>
              </a:solidFill>
              <a:uFill>
                <a:solidFill>
                  <a:srgbClr val="FFFFFF"/>
                </a:solidFill>
              </a:uFill>
              <a:latin typeface="Arial"/>
            </a:endParaRPr>
          </a:p>
          <a:p>
            <a:pPr marL="917640" lvl="1" indent="-34164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Une classe permet d'instancier (créer) plusieurs objets</a:t>
            </a:r>
            <a:endParaRPr lang="en-US" sz="1800" b="0" strike="noStrike" spc="-1">
              <a:solidFill>
                <a:srgbClr val="000000"/>
              </a:solidFill>
              <a:uFill>
                <a:solidFill>
                  <a:srgbClr val="FFFFFF"/>
                </a:solidFill>
              </a:uFill>
              <a:latin typeface="Arial"/>
            </a:endParaRPr>
          </a:p>
          <a:p>
            <a:pPr marL="917640" lvl="1" indent="-34164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Chaque objet est instance d'une classe et une seule</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221"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4C2B9545-BF31-4923-881B-84DD5E6183CC}" type="slidenum">
              <a:rPr lang="en-US" sz="1600" b="0" strike="noStrike" spc="-1">
                <a:solidFill>
                  <a:srgbClr val="000000"/>
                </a:solidFill>
                <a:uFill>
                  <a:solidFill>
                    <a:srgbClr val="FFFFFF"/>
                  </a:solidFill>
                </a:uFill>
                <a:latin typeface="Helvetica 45 Light"/>
                <a:ea typeface="MS PGothic"/>
              </a:rPr>
              <a:t>25</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la Classe</a:t>
            </a:r>
            <a:endParaRPr lang="en-US" sz="1800" b="0" strike="noStrike" spc="-1">
              <a:solidFill>
                <a:srgbClr val="000000"/>
              </a:solidFill>
              <a:uFill>
                <a:solidFill>
                  <a:srgbClr val="FFFFFF"/>
                </a:solidFill>
              </a:uFill>
              <a:latin typeface="Arial"/>
            </a:endParaRPr>
          </a:p>
        </p:txBody>
      </p:sp>
      <p:sp>
        <p:nvSpPr>
          <p:cNvPr id="223"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9A854208-488A-4C70-88DE-F5D965C168D4}" type="slidenum">
              <a:rPr lang="en-US" sz="1600" b="0" strike="noStrike" spc="-1">
                <a:solidFill>
                  <a:srgbClr val="000000"/>
                </a:solidFill>
                <a:uFill>
                  <a:solidFill>
                    <a:srgbClr val="FFFFFF"/>
                  </a:solidFill>
                </a:uFill>
                <a:latin typeface="Helvetica 45 Light"/>
                <a:ea typeface="MS PGothic"/>
              </a:rPr>
              <a:t>26</a:t>
            </a:fld>
            <a:endParaRPr lang="en-US" sz="1800" b="0" strike="noStrike" spc="-1">
              <a:solidFill>
                <a:srgbClr val="000000"/>
              </a:solidFill>
              <a:uFill>
                <a:solidFill>
                  <a:srgbClr val="FFFFFF"/>
                </a:solidFill>
              </a:uFill>
              <a:latin typeface="Arial"/>
            </a:endParaRPr>
          </a:p>
        </p:txBody>
      </p:sp>
      <p:sp>
        <p:nvSpPr>
          <p:cNvPr id="224" name="CustomShape 3"/>
          <p:cNvSpPr/>
          <p:nvPr/>
        </p:nvSpPr>
        <p:spPr>
          <a:xfrm>
            <a:off x="3306600" y="749520"/>
            <a:ext cx="5281200" cy="546768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1" strike="noStrike" spc="-1">
                <a:solidFill>
                  <a:srgbClr val="000000"/>
                </a:solidFill>
                <a:uFill>
                  <a:solidFill>
                    <a:srgbClr val="FFFFFF"/>
                  </a:solidFill>
                </a:uFill>
                <a:latin typeface="Courier New"/>
                <a:ea typeface="DejaVu Sans"/>
              </a:rPr>
              <a:t>public class Vehicule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private String mProprietaire;</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private boolean mDemarre;</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private double mVitesse</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r>
              <a:rPr lang="en-US" sz="1200" b="1" strike="noStrike" spc="-1">
                <a:solidFill>
                  <a:srgbClr val="000000"/>
                </a:solidFill>
                <a:uFill>
                  <a:solidFill>
                    <a:srgbClr val="FFFFFF"/>
                  </a:solidFill>
                </a:uFill>
                <a:latin typeface="Courier New"/>
                <a:ea typeface="DejaVu Sans"/>
              </a:rPr>
              <a:t>public String getProprietaire()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r>
              <a:rPr lang="en-US" sz="1200" b="1" strike="noStrike" spc="-1">
                <a:solidFill>
                  <a:srgbClr val="000000"/>
                </a:solidFill>
                <a:uFill>
                  <a:solidFill>
                    <a:srgbClr val="FFFFFF"/>
                  </a:solidFill>
                </a:uFill>
                <a:latin typeface="Courier New"/>
                <a:ea typeface="DejaVu Sans"/>
              </a:rPr>
              <a:t>return mProprietaire;</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r>
              <a:rPr lang="en-US" sz="1200" b="1" strike="noStrike" spc="-1">
                <a:solidFill>
                  <a:srgbClr val="000000"/>
                </a:solidFill>
                <a:uFill>
                  <a:solidFill>
                    <a:srgbClr val="FFFFFF"/>
                  </a:solidFill>
                </a:uFill>
                <a:latin typeface="Courier New"/>
                <a:ea typeface="DejaVu Sans"/>
              </a:rPr>
              <a:t>public void setProprietaire(String proprietaire)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mProprietaire = proprietaire;</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r>
              <a:rPr lang="en-US" sz="1200" b="1" strike="noStrike" spc="-1">
                <a:solidFill>
                  <a:srgbClr val="000000"/>
                </a:solidFill>
                <a:uFill>
                  <a:solidFill>
                    <a:srgbClr val="FFFFFF"/>
                  </a:solidFill>
                </a:uFill>
                <a:latin typeface="Courier New"/>
                <a:ea typeface="DejaVu Sans"/>
              </a:rPr>
              <a:t>public void start()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mDemarre = </a:t>
            </a:r>
            <a:r>
              <a:rPr lang="en-US" sz="1200" b="1" strike="noStrike" spc="-1">
                <a:solidFill>
                  <a:srgbClr val="000000"/>
                </a:solidFill>
                <a:uFill>
                  <a:solidFill>
                    <a:srgbClr val="FFFFFF"/>
                  </a:solidFill>
                </a:uFill>
                <a:latin typeface="Courier New"/>
                <a:ea typeface="DejaVu Sans"/>
              </a:rPr>
              <a:t>true;</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r>
              <a:rPr lang="en-US" sz="1200" b="1" strike="noStrike" spc="-1">
                <a:solidFill>
                  <a:srgbClr val="000000"/>
                </a:solidFill>
                <a:uFill>
                  <a:solidFill>
                    <a:srgbClr val="FFFFFF"/>
                  </a:solidFill>
                </a:uFill>
                <a:latin typeface="Courier New"/>
                <a:ea typeface="DejaVu Sans"/>
              </a:rPr>
              <a:t>public void stop()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mDemarre = </a:t>
            </a:r>
            <a:r>
              <a:rPr lang="en-US" sz="1200" b="1" strike="noStrike" spc="-1">
                <a:solidFill>
                  <a:srgbClr val="000000"/>
                </a:solidFill>
                <a:uFill>
                  <a:solidFill>
                    <a:srgbClr val="FFFFFF"/>
                  </a:solidFill>
                </a:uFill>
                <a:latin typeface="Courier New"/>
                <a:ea typeface="DejaVu Sans"/>
              </a:rPr>
              <a:t>false;</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r>
              <a:rPr lang="en-US" sz="1200" b="1" strike="noStrike" spc="-1">
                <a:solidFill>
                  <a:srgbClr val="000000"/>
                </a:solidFill>
                <a:uFill>
                  <a:solidFill>
                    <a:srgbClr val="FFFFFF"/>
                  </a:solidFill>
                </a:uFill>
                <a:latin typeface="Courier New"/>
                <a:ea typeface="DejaVu Sans"/>
              </a:rPr>
              <a:t>public boolean isStarted()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r>
              <a:rPr lang="en-US" sz="1200" b="1" strike="noStrike" spc="-1">
                <a:solidFill>
                  <a:srgbClr val="000000"/>
                </a:solidFill>
                <a:uFill>
                  <a:solidFill>
                    <a:srgbClr val="FFFFFF"/>
                  </a:solidFill>
                </a:uFill>
                <a:latin typeface="Courier New"/>
                <a:ea typeface="DejaVu Sans"/>
              </a:rPr>
              <a:t>return mDemarre;</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p:txBody>
      </p:sp>
      <p:sp>
        <p:nvSpPr>
          <p:cNvPr id="225" name="CustomShape 4"/>
          <p:cNvSpPr/>
          <p:nvPr/>
        </p:nvSpPr>
        <p:spPr>
          <a:xfrm>
            <a:off x="239760" y="784800"/>
            <a:ext cx="242712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uFill>
                  <a:solidFill>
                    <a:srgbClr val="FFFFFF"/>
                  </a:solidFill>
                </a:uFill>
                <a:latin typeface="Tahoma"/>
                <a:ea typeface="DejaVu Sans"/>
              </a:rPr>
              <a:t>Nom de la classe</a:t>
            </a:r>
            <a:endParaRPr lang="en-US" sz="1800" b="0" strike="noStrike" spc="-1">
              <a:solidFill>
                <a:srgbClr val="000000"/>
              </a:solidFill>
              <a:uFill>
                <a:solidFill>
                  <a:srgbClr val="FFFFFF"/>
                </a:solidFill>
              </a:uFill>
              <a:latin typeface="Arial"/>
            </a:endParaRPr>
          </a:p>
        </p:txBody>
      </p:sp>
      <p:sp>
        <p:nvSpPr>
          <p:cNvPr id="226" name="CustomShape 5"/>
          <p:cNvSpPr/>
          <p:nvPr/>
        </p:nvSpPr>
        <p:spPr>
          <a:xfrm>
            <a:off x="239760" y="1343520"/>
            <a:ext cx="122760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uFill>
                  <a:solidFill>
                    <a:srgbClr val="FFFFFF"/>
                  </a:solidFill>
                </a:uFill>
                <a:latin typeface="Tahoma"/>
                <a:ea typeface="DejaVu Sans"/>
              </a:rPr>
              <a:t>Attributs</a:t>
            </a:r>
            <a:endParaRPr lang="en-US" sz="1800" b="0" strike="noStrike" spc="-1">
              <a:solidFill>
                <a:srgbClr val="000000"/>
              </a:solidFill>
              <a:uFill>
                <a:solidFill>
                  <a:srgbClr val="FFFFFF"/>
                </a:solidFill>
              </a:uFill>
              <a:latin typeface="Arial"/>
            </a:endParaRPr>
          </a:p>
        </p:txBody>
      </p:sp>
      <p:sp>
        <p:nvSpPr>
          <p:cNvPr id="227" name="CustomShape 6"/>
          <p:cNvSpPr/>
          <p:nvPr/>
        </p:nvSpPr>
        <p:spPr>
          <a:xfrm>
            <a:off x="239760" y="3396960"/>
            <a:ext cx="135216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uFill>
                  <a:solidFill>
                    <a:srgbClr val="FFFFFF"/>
                  </a:solidFill>
                </a:uFill>
                <a:latin typeface="Tahoma"/>
                <a:ea typeface="DejaVu Sans"/>
              </a:rPr>
              <a:t>Méthodes</a:t>
            </a:r>
            <a:endParaRPr lang="en-US" sz="1800" b="0" strike="noStrike" spc="-1">
              <a:solidFill>
                <a:srgbClr val="000000"/>
              </a:solidFill>
              <a:uFill>
                <a:solidFill>
                  <a:srgbClr val="FFFFFF"/>
                </a:solidFill>
              </a:uFill>
              <a:latin typeface="Arial"/>
            </a:endParaRPr>
          </a:p>
        </p:txBody>
      </p:sp>
      <p:sp>
        <p:nvSpPr>
          <p:cNvPr id="228" name="CustomShape 7"/>
          <p:cNvSpPr/>
          <p:nvPr/>
        </p:nvSpPr>
        <p:spPr>
          <a:xfrm>
            <a:off x="1503360" y="1899000"/>
            <a:ext cx="208440" cy="3384000"/>
          </a:xfrm>
          <a:prstGeom prst="leftBrace">
            <a:avLst>
              <a:gd name="adj1" fmla="val 8333"/>
              <a:gd name="adj2" fmla="val 50000"/>
            </a:avLst>
          </a:prstGeom>
          <a:noFill/>
          <a:ln w="9360">
            <a:solidFill>
              <a:schemeClr val="tx1"/>
            </a:solidFill>
            <a:round/>
          </a:ln>
        </p:spPr>
        <p:style>
          <a:lnRef idx="0">
            <a:scrgbClr r="0" g="0" b="0"/>
          </a:lnRef>
          <a:fillRef idx="0">
            <a:scrgbClr r="0" g="0" b="0"/>
          </a:fillRef>
          <a:effectRef idx="0">
            <a:scrgbClr r="0" g="0" b="0"/>
          </a:effectRef>
          <a:fontRef idx="minor"/>
        </p:style>
      </p:sp>
      <p:sp>
        <p:nvSpPr>
          <p:cNvPr id="229" name="CustomShape 8"/>
          <p:cNvSpPr/>
          <p:nvPr/>
        </p:nvSpPr>
        <p:spPr>
          <a:xfrm>
            <a:off x="2668320" y="969480"/>
            <a:ext cx="636840" cy="360"/>
          </a:xfrm>
          <a:custGeom>
            <a:avLst/>
            <a:gdLst/>
            <a:ahLst/>
            <a:cxnLst/>
            <a:rect l="l" t="t" r="r" b="b"/>
            <a:pathLst>
              <a:path w="21600" h="21600">
                <a:moveTo>
                  <a:pt x="0" y="0"/>
                </a:moveTo>
                <a:lnTo>
                  <a:pt x="21600" y="21600"/>
                </a:lnTo>
              </a:path>
            </a:pathLst>
          </a:custGeom>
          <a:solidFill>
            <a:schemeClr val="accent1"/>
          </a:solidFill>
          <a:ln w="9360">
            <a:solidFill>
              <a:schemeClr val="tx1"/>
            </a:solidFill>
            <a:round/>
            <a:tailEnd type="arrow" w="med" len="med"/>
          </a:ln>
        </p:spPr>
        <p:style>
          <a:lnRef idx="0">
            <a:scrgbClr r="0" g="0" b="0"/>
          </a:lnRef>
          <a:fillRef idx="0">
            <a:scrgbClr r="0" g="0" b="0"/>
          </a:fillRef>
          <a:effectRef idx="0">
            <a:scrgbClr r="0" g="0" b="0"/>
          </a:effectRef>
          <a:fontRef idx="minor"/>
        </p:style>
      </p:sp>
      <p:sp>
        <p:nvSpPr>
          <p:cNvPr id="230" name="CustomShape 9"/>
          <p:cNvSpPr/>
          <p:nvPr/>
        </p:nvSpPr>
        <p:spPr>
          <a:xfrm>
            <a:off x="1503360" y="1176120"/>
            <a:ext cx="208440" cy="703080"/>
          </a:xfrm>
          <a:prstGeom prst="leftBrace">
            <a:avLst>
              <a:gd name="adj1" fmla="val 8333"/>
              <a:gd name="adj2" fmla="val 50000"/>
            </a:avLst>
          </a:prstGeom>
          <a:noFill/>
          <a:ln w="9360">
            <a:solidFill>
              <a:schemeClr val="tx1"/>
            </a:solidFill>
            <a:round/>
          </a:ln>
        </p:spPr>
        <p:style>
          <a:lnRef idx="0">
            <a:scrgbClr r="0" g="0" b="0"/>
          </a:lnRef>
          <a:fillRef idx="0">
            <a:scrgbClr r="0" g="0" b="0"/>
          </a:fillRef>
          <a:effectRef idx="0">
            <a:scrgbClr r="0" g="0" b="0"/>
          </a:effectRef>
          <a:fontRef idx="minor"/>
        </p:style>
      </p:sp>
      <p:sp>
        <p:nvSpPr>
          <p:cNvPr id="231" name="CustomShape 10"/>
          <p:cNvSpPr/>
          <p:nvPr/>
        </p:nvSpPr>
        <p:spPr>
          <a:xfrm>
            <a:off x="3067200" y="2005560"/>
            <a:ext cx="541800" cy="360"/>
          </a:xfrm>
          <a:custGeom>
            <a:avLst/>
            <a:gdLst/>
            <a:ahLst/>
            <a:cxnLst/>
            <a:rect l="l" t="t" r="r" b="b"/>
            <a:pathLst>
              <a:path w="21600" h="21600">
                <a:moveTo>
                  <a:pt x="0" y="0"/>
                </a:moveTo>
                <a:lnTo>
                  <a:pt x="21600" y="21600"/>
                </a:lnTo>
              </a:path>
            </a:pathLst>
          </a:custGeom>
          <a:solidFill>
            <a:schemeClr val="accent1"/>
          </a:solidFill>
          <a:ln w="9360">
            <a:solidFill>
              <a:schemeClr val="tx1"/>
            </a:solidFill>
            <a:round/>
            <a:tailEnd type="arrow" w="med" len="med"/>
          </a:ln>
        </p:spPr>
        <p:style>
          <a:lnRef idx="0">
            <a:scrgbClr r="0" g="0" b="0"/>
          </a:lnRef>
          <a:fillRef idx="0">
            <a:scrgbClr r="0" g="0" b="0"/>
          </a:fillRef>
          <a:effectRef idx="0">
            <a:scrgbClr r="0" g="0" b="0"/>
          </a:effectRef>
          <a:fontRef idx="minor"/>
        </p:style>
      </p:sp>
      <p:sp>
        <p:nvSpPr>
          <p:cNvPr id="232" name="CustomShape 11"/>
          <p:cNvSpPr/>
          <p:nvPr/>
        </p:nvSpPr>
        <p:spPr>
          <a:xfrm>
            <a:off x="1609920" y="1868040"/>
            <a:ext cx="1439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uFill>
                  <a:solidFill>
                    <a:srgbClr val="FFFFFF"/>
                  </a:solidFill>
                </a:uFill>
                <a:latin typeface="Tahoma"/>
                <a:ea typeface="DejaVu Sans"/>
              </a:rPr>
              <a:t>Sélecteur</a:t>
            </a:r>
            <a:endParaRPr lang="en-US" sz="1800" b="0" strike="noStrike" spc="-1">
              <a:solidFill>
                <a:srgbClr val="000000"/>
              </a:solidFill>
              <a:uFill>
                <a:solidFill>
                  <a:srgbClr val="FFFFFF"/>
                </a:solidFill>
              </a:uFill>
              <a:latin typeface="Arial"/>
            </a:endParaRPr>
          </a:p>
        </p:txBody>
      </p:sp>
      <p:sp>
        <p:nvSpPr>
          <p:cNvPr id="233" name="CustomShape 12"/>
          <p:cNvSpPr/>
          <p:nvPr/>
        </p:nvSpPr>
        <p:spPr>
          <a:xfrm>
            <a:off x="3224160" y="4185000"/>
            <a:ext cx="541800" cy="360"/>
          </a:xfrm>
          <a:custGeom>
            <a:avLst/>
            <a:gdLst/>
            <a:ahLst/>
            <a:cxnLst/>
            <a:rect l="l" t="t" r="r" b="b"/>
            <a:pathLst>
              <a:path w="21600" h="21600">
                <a:moveTo>
                  <a:pt x="0" y="0"/>
                </a:moveTo>
                <a:lnTo>
                  <a:pt x="21600" y="21600"/>
                </a:lnTo>
              </a:path>
            </a:pathLst>
          </a:custGeom>
          <a:solidFill>
            <a:schemeClr val="accent1"/>
          </a:solidFill>
          <a:ln w="9360">
            <a:solidFill>
              <a:schemeClr val="tx1"/>
            </a:solidFill>
            <a:round/>
            <a:tailEnd type="arrow" w="med" len="med"/>
          </a:ln>
        </p:spPr>
        <p:style>
          <a:lnRef idx="0">
            <a:scrgbClr r="0" g="0" b="0"/>
          </a:lnRef>
          <a:fillRef idx="0">
            <a:scrgbClr r="0" g="0" b="0"/>
          </a:fillRef>
          <a:effectRef idx="0">
            <a:scrgbClr r="0" g="0" b="0"/>
          </a:effectRef>
          <a:fontRef idx="minor"/>
        </p:style>
      </p:sp>
      <p:sp>
        <p:nvSpPr>
          <p:cNvPr id="234" name="CustomShape 13"/>
          <p:cNvSpPr/>
          <p:nvPr/>
        </p:nvSpPr>
        <p:spPr>
          <a:xfrm>
            <a:off x="1638000" y="4000320"/>
            <a:ext cx="162936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uFill>
                  <a:solidFill>
                    <a:srgbClr val="FFFFFF"/>
                  </a:solidFill>
                </a:uFill>
                <a:latin typeface="Tahoma"/>
                <a:ea typeface="DejaVu Sans"/>
              </a:rPr>
              <a:t>Modificateur</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la Classe vs l’instance</a:t>
            </a:r>
            <a:endParaRPr lang="en-US" sz="1800" b="0" strike="noStrike" spc="-1">
              <a:solidFill>
                <a:srgbClr val="000000"/>
              </a:solidFill>
              <a:uFill>
                <a:solidFill>
                  <a:srgbClr val="FFFFFF"/>
                </a:solidFill>
              </a:uFill>
              <a:latin typeface="Arial"/>
            </a:endParaRPr>
          </a:p>
        </p:txBody>
      </p:sp>
      <p:sp>
        <p:nvSpPr>
          <p:cNvPr id="236"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69AFC8B9-E29C-43D2-B84C-4E523322244F}" type="slidenum">
              <a:rPr lang="en-US" sz="1600" b="0" strike="noStrike" spc="-1">
                <a:solidFill>
                  <a:srgbClr val="000000"/>
                </a:solidFill>
                <a:uFill>
                  <a:solidFill>
                    <a:srgbClr val="FFFFFF"/>
                  </a:solidFill>
                </a:uFill>
                <a:latin typeface="Helvetica 45 Light"/>
                <a:ea typeface="MS PGothic"/>
              </a:rPr>
              <a:t>27</a:t>
            </a:fld>
            <a:endParaRPr lang="en-US" sz="1800" b="0" strike="noStrike" spc="-1">
              <a:solidFill>
                <a:srgbClr val="000000"/>
              </a:solidFill>
              <a:uFill>
                <a:solidFill>
                  <a:srgbClr val="FFFFFF"/>
                </a:solidFill>
              </a:uFill>
              <a:latin typeface="Arial"/>
            </a:endParaRPr>
          </a:p>
        </p:txBody>
      </p:sp>
      <p:sp>
        <p:nvSpPr>
          <p:cNvPr id="237" name="CustomShape 3"/>
          <p:cNvSpPr/>
          <p:nvPr/>
        </p:nvSpPr>
        <p:spPr>
          <a:xfrm>
            <a:off x="3173040" y="1370160"/>
            <a:ext cx="2277000" cy="658080"/>
          </a:xfrm>
          <a:prstGeom prst="rect">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sp>
      <p:sp>
        <p:nvSpPr>
          <p:cNvPr id="238" name="CustomShape 4"/>
          <p:cNvSpPr/>
          <p:nvPr/>
        </p:nvSpPr>
        <p:spPr>
          <a:xfrm>
            <a:off x="3352680" y="1469160"/>
            <a:ext cx="1917360" cy="45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uFill>
                  <a:solidFill>
                    <a:srgbClr val="FFFFFF"/>
                  </a:solidFill>
                </a:uFill>
                <a:latin typeface="Arial"/>
                <a:ea typeface="DejaVu Sans"/>
              </a:rPr>
              <a:t>Vehicule</a:t>
            </a:r>
            <a:endParaRPr lang="en-US" sz="1800" b="0" strike="noStrike" spc="-1">
              <a:solidFill>
                <a:srgbClr val="000000"/>
              </a:solidFill>
              <a:uFill>
                <a:solidFill>
                  <a:srgbClr val="FFFFFF"/>
                </a:solidFill>
              </a:uFill>
              <a:latin typeface="Arial"/>
            </a:endParaRPr>
          </a:p>
        </p:txBody>
      </p:sp>
      <p:sp>
        <p:nvSpPr>
          <p:cNvPr id="239" name="CustomShape 5"/>
          <p:cNvSpPr/>
          <p:nvPr/>
        </p:nvSpPr>
        <p:spPr>
          <a:xfrm>
            <a:off x="3256560" y="3176640"/>
            <a:ext cx="2097360" cy="460080"/>
          </a:xfrm>
          <a:prstGeom prst="rect">
            <a:avLst/>
          </a:prstGeom>
          <a:noFill/>
          <a:ln w="9360">
            <a:solidFill>
              <a:schemeClr val="tx1"/>
            </a:solidFill>
            <a:round/>
          </a:ln>
        </p:spPr>
        <p:style>
          <a:lnRef idx="0">
            <a:scrgbClr r="0" g="0" b="0"/>
          </a:lnRef>
          <a:fillRef idx="0">
            <a:scrgbClr r="0" g="0" b="0"/>
          </a:fillRef>
          <a:effectRef idx="0">
            <a:scrgbClr r="0" g="0" b="0"/>
          </a:effectRef>
          <a:fontRef idx="minor"/>
        </p:style>
      </p:sp>
      <p:sp>
        <p:nvSpPr>
          <p:cNvPr id="240" name="CustomShape 6"/>
          <p:cNvSpPr/>
          <p:nvPr/>
        </p:nvSpPr>
        <p:spPr>
          <a:xfrm>
            <a:off x="3346560" y="3161520"/>
            <a:ext cx="1917360" cy="45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u="sng" strike="noStrike" spc="-1">
                <a:solidFill>
                  <a:srgbClr val="000000"/>
                </a:solidFill>
                <a:uFill>
                  <a:solidFill>
                    <a:srgbClr val="FFFFFF"/>
                  </a:solidFill>
                </a:uFill>
                <a:latin typeface="Arial"/>
                <a:ea typeface="DejaVu Sans"/>
              </a:rPr>
              <a:t>maVoiture</a:t>
            </a:r>
            <a:endParaRPr lang="en-US" sz="1800" b="0" strike="noStrike" spc="-1">
              <a:solidFill>
                <a:srgbClr val="000000"/>
              </a:solidFill>
              <a:uFill>
                <a:solidFill>
                  <a:srgbClr val="FFFFFF"/>
                </a:solidFill>
              </a:uFill>
              <a:latin typeface="Arial"/>
            </a:endParaRPr>
          </a:p>
        </p:txBody>
      </p:sp>
      <p:sp>
        <p:nvSpPr>
          <p:cNvPr id="241" name="CustomShape 7"/>
          <p:cNvSpPr/>
          <p:nvPr/>
        </p:nvSpPr>
        <p:spPr>
          <a:xfrm>
            <a:off x="3256560" y="3640320"/>
            <a:ext cx="2097360" cy="965160"/>
          </a:xfrm>
          <a:prstGeom prst="rect">
            <a:avLst/>
          </a:prstGeom>
          <a:noFill/>
          <a:ln w="9360">
            <a:solidFill>
              <a:schemeClr val="tx1"/>
            </a:solidFill>
            <a:round/>
          </a:ln>
        </p:spPr>
        <p:style>
          <a:lnRef idx="0">
            <a:scrgbClr r="0" g="0" b="0"/>
          </a:lnRef>
          <a:fillRef idx="0">
            <a:scrgbClr r="0" g="0" b="0"/>
          </a:fillRef>
          <a:effectRef idx="0">
            <a:scrgbClr r="0" g="0" b="0"/>
          </a:effectRef>
          <a:fontRef idx="minor"/>
        </p:style>
      </p:sp>
      <p:sp>
        <p:nvSpPr>
          <p:cNvPr id="242" name="CustomShape 8"/>
          <p:cNvSpPr/>
          <p:nvPr/>
        </p:nvSpPr>
        <p:spPr>
          <a:xfrm>
            <a:off x="3256560" y="3775680"/>
            <a:ext cx="2097360" cy="81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Arial"/>
                <a:ea typeface="DejaVu Sans"/>
              </a:rPr>
              <a:t>- mDemarre = true</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Arial"/>
                <a:ea typeface="DejaVu Sans"/>
              </a:rPr>
              <a:t>- mVitesse = 30</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Arial"/>
                <a:ea typeface="DejaVu Sans"/>
              </a:rPr>
              <a:t>- mProprietaire = « Phil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243" name="CustomShape 9"/>
          <p:cNvSpPr/>
          <p:nvPr/>
        </p:nvSpPr>
        <p:spPr>
          <a:xfrm>
            <a:off x="866880" y="3165120"/>
            <a:ext cx="2097360" cy="460080"/>
          </a:xfrm>
          <a:prstGeom prst="rect">
            <a:avLst/>
          </a:prstGeom>
          <a:noFill/>
          <a:ln w="9360">
            <a:solidFill>
              <a:schemeClr val="tx1"/>
            </a:solidFill>
            <a:round/>
          </a:ln>
        </p:spPr>
        <p:style>
          <a:lnRef idx="0">
            <a:scrgbClr r="0" g="0" b="0"/>
          </a:lnRef>
          <a:fillRef idx="0">
            <a:scrgbClr r="0" g="0" b="0"/>
          </a:fillRef>
          <a:effectRef idx="0">
            <a:scrgbClr r="0" g="0" b="0"/>
          </a:effectRef>
          <a:fontRef idx="minor"/>
        </p:style>
      </p:sp>
      <p:sp>
        <p:nvSpPr>
          <p:cNvPr id="244" name="CustomShape 10"/>
          <p:cNvSpPr/>
          <p:nvPr/>
        </p:nvSpPr>
        <p:spPr>
          <a:xfrm>
            <a:off x="956880" y="3150000"/>
            <a:ext cx="1917360" cy="45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u="sng" strike="noStrike" spc="-1">
                <a:solidFill>
                  <a:srgbClr val="000000"/>
                </a:solidFill>
                <a:uFill>
                  <a:solidFill>
                    <a:srgbClr val="FFFFFF"/>
                  </a:solidFill>
                </a:uFill>
                <a:latin typeface="Arial"/>
                <a:ea typeface="DejaVu Sans"/>
              </a:rPr>
              <a:t>monCamion</a:t>
            </a:r>
            <a:endParaRPr lang="en-US" sz="1800" b="0" strike="noStrike" spc="-1">
              <a:solidFill>
                <a:srgbClr val="000000"/>
              </a:solidFill>
              <a:uFill>
                <a:solidFill>
                  <a:srgbClr val="FFFFFF"/>
                </a:solidFill>
              </a:uFill>
              <a:latin typeface="Arial"/>
            </a:endParaRPr>
          </a:p>
        </p:txBody>
      </p:sp>
      <p:sp>
        <p:nvSpPr>
          <p:cNvPr id="245" name="CustomShape 11"/>
          <p:cNvSpPr/>
          <p:nvPr/>
        </p:nvSpPr>
        <p:spPr>
          <a:xfrm>
            <a:off x="866880" y="3628800"/>
            <a:ext cx="2097360" cy="965160"/>
          </a:xfrm>
          <a:prstGeom prst="rect">
            <a:avLst/>
          </a:prstGeom>
          <a:noFill/>
          <a:ln w="9360">
            <a:solidFill>
              <a:schemeClr val="tx1"/>
            </a:solidFill>
            <a:round/>
          </a:ln>
        </p:spPr>
        <p:style>
          <a:lnRef idx="0">
            <a:scrgbClr r="0" g="0" b="0"/>
          </a:lnRef>
          <a:fillRef idx="0">
            <a:scrgbClr r="0" g="0" b="0"/>
          </a:fillRef>
          <a:effectRef idx="0">
            <a:scrgbClr r="0" g="0" b="0"/>
          </a:effectRef>
          <a:fontRef idx="minor"/>
        </p:style>
      </p:sp>
      <p:sp>
        <p:nvSpPr>
          <p:cNvPr id="246" name="CustomShape 12"/>
          <p:cNvSpPr/>
          <p:nvPr/>
        </p:nvSpPr>
        <p:spPr>
          <a:xfrm>
            <a:off x="866880" y="3764160"/>
            <a:ext cx="2097360" cy="81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Arial"/>
                <a:ea typeface="DejaVu Sans"/>
              </a:rPr>
              <a:t>- mDemarre = false</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Arial"/>
                <a:ea typeface="DejaVu Sans"/>
              </a:rPr>
              <a:t>- mVitesse = 0</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Arial"/>
                <a:ea typeface="DejaVu Sans"/>
              </a:rPr>
              <a:t>- mProprietaire = « Max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247" name="CustomShape 13"/>
          <p:cNvSpPr/>
          <p:nvPr/>
        </p:nvSpPr>
        <p:spPr>
          <a:xfrm>
            <a:off x="5646240" y="3191400"/>
            <a:ext cx="2097360" cy="460080"/>
          </a:xfrm>
          <a:prstGeom prst="rect">
            <a:avLst/>
          </a:prstGeom>
          <a:noFill/>
          <a:ln w="9360">
            <a:solidFill>
              <a:schemeClr val="tx1"/>
            </a:solidFill>
            <a:round/>
          </a:ln>
        </p:spPr>
        <p:style>
          <a:lnRef idx="0">
            <a:scrgbClr r="0" g="0" b="0"/>
          </a:lnRef>
          <a:fillRef idx="0">
            <a:scrgbClr r="0" g="0" b="0"/>
          </a:fillRef>
          <a:effectRef idx="0">
            <a:scrgbClr r="0" g="0" b="0"/>
          </a:effectRef>
          <a:fontRef idx="minor"/>
        </p:style>
      </p:sp>
      <p:sp>
        <p:nvSpPr>
          <p:cNvPr id="248" name="CustomShape 14"/>
          <p:cNvSpPr/>
          <p:nvPr/>
        </p:nvSpPr>
        <p:spPr>
          <a:xfrm>
            <a:off x="5736240" y="3176640"/>
            <a:ext cx="1917360" cy="45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u="sng" strike="noStrike" spc="-1">
                <a:solidFill>
                  <a:srgbClr val="000000"/>
                </a:solidFill>
                <a:uFill>
                  <a:solidFill>
                    <a:srgbClr val="FFFFFF"/>
                  </a:solidFill>
                </a:uFill>
                <a:latin typeface="Arial"/>
                <a:ea typeface="DejaVu Sans"/>
              </a:rPr>
              <a:t>sonAvion</a:t>
            </a:r>
            <a:endParaRPr lang="en-US" sz="1800" b="0" strike="noStrike" spc="-1">
              <a:solidFill>
                <a:srgbClr val="000000"/>
              </a:solidFill>
              <a:uFill>
                <a:solidFill>
                  <a:srgbClr val="FFFFFF"/>
                </a:solidFill>
              </a:uFill>
              <a:latin typeface="Arial"/>
            </a:endParaRPr>
          </a:p>
        </p:txBody>
      </p:sp>
      <p:sp>
        <p:nvSpPr>
          <p:cNvPr id="249" name="CustomShape 15"/>
          <p:cNvSpPr/>
          <p:nvPr/>
        </p:nvSpPr>
        <p:spPr>
          <a:xfrm>
            <a:off x="5646240" y="3655080"/>
            <a:ext cx="2097360" cy="965160"/>
          </a:xfrm>
          <a:prstGeom prst="rect">
            <a:avLst/>
          </a:prstGeom>
          <a:noFill/>
          <a:ln w="9360">
            <a:solidFill>
              <a:schemeClr val="tx1"/>
            </a:solidFill>
            <a:round/>
          </a:ln>
        </p:spPr>
        <p:style>
          <a:lnRef idx="0">
            <a:scrgbClr r="0" g="0" b="0"/>
          </a:lnRef>
          <a:fillRef idx="0">
            <a:scrgbClr r="0" g="0" b="0"/>
          </a:fillRef>
          <a:effectRef idx="0">
            <a:scrgbClr r="0" g="0" b="0"/>
          </a:effectRef>
          <a:fontRef idx="minor"/>
        </p:style>
      </p:sp>
      <p:sp>
        <p:nvSpPr>
          <p:cNvPr id="250" name="CustomShape 16"/>
          <p:cNvSpPr/>
          <p:nvPr/>
        </p:nvSpPr>
        <p:spPr>
          <a:xfrm>
            <a:off x="5646240" y="3790800"/>
            <a:ext cx="2097360" cy="100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Arial"/>
                <a:ea typeface="DejaVu Sans"/>
              </a:rPr>
              <a:t>- mDemarre = true</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Arial"/>
                <a:ea typeface="DejaVu Sans"/>
              </a:rPr>
              <a:t>- mVitesse = 200</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Arial"/>
                <a:ea typeface="DejaVu Sans"/>
              </a:rPr>
              <a:t>- mProprietaire = « Donald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251" name="CustomShape 17"/>
          <p:cNvSpPr/>
          <p:nvPr/>
        </p:nvSpPr>
        <p:spPr>
          <a:xfrm flipV="1">
            <a:off x="1916280" y="2028600"/>
            <a:ext cx="1807200" cy="1118880"/>
          </a:xfrm>
          <a:custGeom>
            <a:avLst/>
            <a:gdLst/>
            <a:ahLst/>
            <a:cxnLst/>
            <a:rect l="l" t="t" r="r" b="b"/>
            <a:pathLst>
              <a:path w="21600" h="21600">
                <a:moveTo>
                  <a:pt x="0" y="0"/>
                </a:moveTo>
                <a:lnTo>
                  <a:pt x="21600" y="21600"/>
                </a:lnTo>
              </a:path>
            </a:pathLst>
          </a:custGeom>
          <a:solidFill>
            <a:schemeClr val="accent1"/>
          </a:solidFill>
          <a:ln w="9360" cap="rnd">
            <a:solidFill>
              <a:schemeClr val="tx1"/>
            </a:solidFill>
            <a:custDash>
              <a:ds d="1000000" sp="800000"/>
            </a:custDash>
            <a:round/>
            <a:tailEnd type="arrow" w="med" len="med"/>
          </a:ln>
        </p:spPr>
        <p:style>
          <a:lnRef idx="0">
            <a:scrgbClr r="0" g="0" b="0"/>
          </a:lnRef>
          <a:fillRef idx="0">
            <a:scrgbClr r="0" g="0" b="0"/>
          </a:fillRef>
          <a:effectRef idx="0">
            <a:scrgbClr r="0" g="0" b="0"/>
          </a:effectRef>
          <a:fontRef idx="minor"/>
        </p:style>
      </p:sp>
      <p:sp>
        <p:nvSpPr>
          <p:cNvPr id="252" name="CustomShape 18"/>
          <p:cNvSpPr/>
          <p:nvPr/>
        </p:nvSpPr>
        <p:spPr>
          <a:xfrm flipV="1">
            <a:off x="4305960" y="2028600"/>
            <a:ext cx="4680" cy="1130400"/>
          </a:xfrm>
          <a:custGeom>
            <a:avLst/>
            <a:gdLst/>
            <a:ahLst/>
            <a:cxnLst/>
            <a:rect l="l" t="t" r="r" b="b"/>
            <a:pathLst>
              <a:path w="21600" h="21600">
                <a:moveTo>
                  <a:pt x="0" y="0"/>
                </a:moveTo>
                <a:lnTo>
                  <a:pt x="21600" y="21600"/>
                </a:lnTo>
              </a:path>
            </a:pathLst>
          </a:custGeom>
          <a:solidFill>
            <a:schemeClr val="accent1"/>
          </a:solidFill>
          <a:ln w="9360" cap="rnd">
            <a:solidFill>
              <a:schemeClr val="tx1"/>
            </a:solidFill>
            <a:custDash>
              <a:ds d="1000000" sp="800000"/>
            </a:custDash>
            <a:round/>
            <a:tailEnd type="arrow" w="med" len="med"/>
          </a:ln>
        </p:spPr>
        <p:style>
          <a:lnRef idx="0">
            <a:scrgbClr r="0" g="0" b="0"/>
          </a:lnRef>
          <a:fillRef idx="0">
            <a:scrgbClr r="0" g="0" b="0"/>
          </a:fillRef>
          <a:effectRef idx="0">
            <a:scrgbClr r="0" g="0" b="0"/>
          </a:effectRef>
          <a:fontRef idx="minor"/>
        </p:style>
      </p:sp>
      <p:sp>
        <p:nvSpPr>
          <p:cNvPr id="253" name="CustomShape 19"/>
          <p:cNvSpPr/>
          <p:nvPr/>
        </p:nvSpPr>
        <p:spPr>
          <a:xfrm flipH="1" flipV="1">
            <a:off x="4878000" y="2028600"/>
            <a:ext cx="1814760" cy="1145160"/>
          </a:xfrm>
          <a:custGeom>
            <a:avLst/>
            <a:gdLst/>
            <a:ahLst/>
            <a:cxnLst/>
            <a:rect l="l" t="t" r="r" b="b"/>
            <a:pathLst>
              <a:path w="21600" h="21600">
                <a:moveTo>
                  <a:pt x="0" y="0"/>
                </a:moveTo>
                <a:lnTo>
                  <a:pt x="21600" y="21600"/>
                </a:lnTo>
              </a:path>
            </a:pathLst>
          </a:custGeom>
          <a:solidFill>
            <a:schemeClr val="accent1"/>
          </a:solidFill>
          <a:ln w="9360" cap="rnd">
            <a:solidFill>
              <a:schemeClr val="tx1"/>
            </a:solidFill>
            <a:custDash>
              <a:ds d="1000000" sp="800000"/>
            </a:custDash>
            <a:round/>
            <a:tailEnd type="arrow" w="med" len="med"/>
          </a:ln>
        </p:spPr>
        <p:style>
          <a:lnRef idx="0">
            <a:scrgbClr r="0" g="0" b="0"/>
          </a:lnRef>
          <a:fillRef idx="0">
            <a:scrgbClr r="0" g="0" b="0"/>
          </a:fillRef>
          <a:effectRef idx="0">
            <a:scrgbClr r="0" g="0" b="0"/>
          </a:effectRef>
          <a:fontRef idx="minor"/>
        </p:style>
      </p:sp>
      <p:sp>
        <p:nvSpPr>
          <p:cNvPr id="254" name="CustomShape 20"/>
          <p:cNvSpPr/>
          <p:nvPr/>
        </p:nvSpPr>
        <p:spPr>
          <a:xfrm>
            <a:off x="5504040" y="2248920"/>
            <a:ext cx="191736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 instance of »</a:t>
            </a:r>
            <a:endParaRPr lang="en-US" sz="1800" b="0" strike="noStrike" spc="-1">
              <a:solidFill>
                <a:srgbClr val="000000"/>
              </a:solidFill>
              <a:uFill>
                <a:solidFill>
                  <a:srgbClr val="FFFFFF"/>
                </a:solidFill>
              </a:uFill>
              <a:latin typeface="Arial"/>
            </a:endParaRPr>
          </a:p>
        </p:txBody>
      </p:sp>
      <p:sp>
        <p:nvSpPr>
          <p:cNvPr id="255" name="CustomShape 21"/>
          <p:cNvSpPr/>
          <p:nvPr/>
        </p:nvSpPr>
        <p:spPr>
          <a:xfrm>
            <a:off x="314640" y="655200"/>
            <a:ext cx="8607600" cy="6022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Chaque objet qui est une instance de la classe Vehicule possède ses propres valeurs d’attributs:</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256" name="CustomShape 22"/>
          <p:cNvSpPr/>
          <p:nvPr/>
        </p:nvSpPr>
        <p:spPr>
          <a:xfrm>
            <a:off x="197280" y="4809960"/>
            <a:ext cx="8607600" cy="124452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Tout objet est manipulé et identifié par sa référence</a:t>
            </a:r>
            <a:endParaRPr lang="en-US" sz="1800" b="0" strike="noStrike" spc="-1">
              <a:solidFill>
                <a:srgbClr val="000000"/>
              </a:solidFill>
              <a:uFill>
                <a:solidFill>
                  <a:srgbClr val="FFFFFF"/>
                </a:solidFill>
              </a:uFill>
              <a:latin typeface="Arial"/>
            </a:endParaRPr>
          </a:p>
          <a:p>
            <a:pPr marL="768240" lvl="1" indent="-284400">
              <a:lnSpc>
                <a:spcPct val="100000"/>
              </a:lnSpc>
              <a:spcAft>
                <a:spcPts val="300"/>
              </a:spcAft>
              <a:buClr>
                <a:srgbClr val="000000"/>
              </a:buClr>
              <a:buFont typeface="Symbol"/>
              <a:buChar char=""/>
            </a:pPr>
            <a:r>
              <a:rPr lang="en-US" sz="2000" b="0" strike="noStrike" spc="-1">
                <a:solidFill>
                  <a:srgbClr val="000000"/>
                </a:solidFill>
                <a:uFill>
                  <a:solidFill>
                    <a:srgbClr val="FFFFFF"/>
                  </a:solidFill>
                </a:uFill>
                <a:latin typeface="Helvetica 45 Light"/>
                <a:ea typeface="DejaVu Sans"/>
              </a:rPr>
              <a:t>Utilisation de pointeur caché</a:t>
            </a:r>
            <a:endParaRPr lang="en-US" sz="1800" b="0" strike="noStrike" spc="-1">
              <a:solidFill>
                <a:srgbClr val="000000"/>
              </a:solidFill>
              <a:uFill>
                <a:solidFill>
                  <a:srgbClr val="FFFFFF"/>
                </a:solidFill>
              </a:uFill>
              <a:latin typeface="Arial"/>
            </a:endParaRPr>
          </a:p>
          <a:p>
            <a:pPr marL="768240" lvl="1" indent="-284400">
              <a:lnSpc>
                <a:spcPct val="100000"/>
              </a:lnSpc>
              <a:spcAft>
                <a:spcPts val="300"/>
              </a:spcAft>
              <a:buClr>
                <a:srgbClr val="000000"/>
              </a:buClr>
              <a:buFont typeface="Symbol"/>
              <a:buChar char=""/>
            </a:pPr>
            <a:r>
              <a:rPr lang="en-US" sz="2000" b="0" strike="noStrike" spc="-1">
                <a:solidFill>
                  <a:srgbClr val="000000"/>
                </a:solidFill>
                <a:uFill>
                  <a:solidFill>
                    <a:srgbClr val="FFFFFF"/>
                  </a:solidFill>
                </a:uFill>
                <a:latin typeface="Helvetica 45 Light"/>
                <a:ea typeface="DejaVu Sans"/>
              </a:rPr>
              <a:t>On parle indifféremment d’</a:t>
            </a:r>
            <a:r>
              <a:rPr lang="en-US" sz="2000" b="1" strike="noStrike" spc="-1">
                <a:solidFill>
                  <a:srgbClr val="000000"/>
                </a:solidFill>
                <a:uFill>
                  <a:solidFill>
                    <a:srgbClr val="FFFFFF"/>
                  </a:solidFill>
                </a:uFill>
                <a:latin typeface="Helvetica 45 Light"/>
                <a:ea typeface="DejaVu Sans"/>
              </a:rPr>
              <a:t>instance</a:t>
            </a:r>
            <a:r>
              <a:rPr lang="en-US" sz="2000" b="0" strike="noStrike" spc="-1">
                <a:solidFill>
                  <a:srgbClr val="000000"/>
                </a:solidFill>
                <a:uFill>
                  <a:solidFill>
                    <a:srgbClr val="FFFFFF"/>
                  </a:solidFill>
                </a:uFill>
                <a:latin typeface="Helvetica 45 Light"/>
                <a:ea typeface="DejaVu Sans"/>
              </a:rPr>
              <a:t>, de </a:t>
            </a:r>
            <a:r>
              <a:rPr lang="en-US" sz="2000" b="1" strike="noStrike" spc="-1">
                <a:solidFill>
                  <a:srgbClr val="000000"/>
                </a:solidFill>
                <a:uFill>
                  <a:solidFill>
                    <a:srgbClr val="FFFFFF"/>
                  </a:solidFill>
                </a:uFill>
                <a:latin typeface="Helvetica 45 Light"/>
                <a:ea typeface="DejaVu Sans"/>
              </a:rPr>
              <a:t>référence </a:t>
            </a:r>
            <a:r>
              <a:rPr lang="en-US" sz="2000" b="0" strike="noStrike" spc="-1">
                <a:solidFill>
                  <a:srgbClr val="000000"/>
                </a:solidFill>
                <a:uFill>
                  <a:solidFill>
                    <a:srgbClr val="FFFFFF"/>
                  </a:solidFill>
                </a:uFill>
                <a:latin typeface="Helvetica 45 Light"/>
                <a:ea typeface="DejaVu Sans"/>
              </a:rPr>
              <a:t>ou d’</a:t>
            </a:r>
            <a:r>
              <a:rPr lang="en-US" sz="2000" b="1" strike="noStrike" spc="-1">
                <a:solidFill>
                  <a:srgbClr val="000000"/>
                </a:solidFill>
                <a:uFill>
                  <a:solidFill>
                    <a:srgbClr val="FFFFFF"/>
                  </a:solidFill>
                </a:uFill>
                <a:latin typeface="Helvetica 45 Light"/>
                <a:ea typeface="DejaVu Sans"/>
              </a:rPr>
              <a:t>objet</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les modificateurs</a:t>
            </a:r>
            <a:endParaRPr lang="en-US" sz="1800" b="0" strike="noStrike" spc="-1">
              <a:solidFill>
                <a:srgbClr val="000000"/>
              </a:solidFill>
              <a:uFill>
                <a:solidFill>
                  <a:srgbClr val="FFFFFF"/>
                </a:solidFill>
              </a:uFill>
              <a:latin typeface="Arial"/>
            </a:endParaRPr>
          </a:p>
        </p:txBody>
      </p:sp>
      <p:sp>
        <p:nvSpPr>
          <p:cNvPr id="258"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980132EB-9929-466D-B600-6736730D91A9}" type="slidenum">
              <a:rPr lang="en-US" sz="1600" b="0" strike="noStrike" spc="-1">
                <a:solidFill>
                  <a:srgbClr val="000000"/>
                </a:solidFill>
                <a:uFill>
                  <a:solidFill>
                    <a:srgbClr val="FFFFFF"/>
                  </a:solidFill>
                </a:uFill>
                <a:latin typeface="Helvetica 45 Light"/>
                <a:ea typeface="MS PGothic"/>
              </a:rPr>
              <a:t>28</a:t>
            </a:fld>
            <a:endParaRPr lang="en-US" sz="1800" b="0" strike="noStrike" spc="-1">
              <a:solidFill>
                <a:srgbClr val="000000"/>
              </a:solidFill>
              <a:uFill>
                <a:solidFill>
                  <a:srgbClr val="FFFFFF"/>
                </a:solidFill>
              </a:uFill>
              <a:latin typeface="Arial"/>
            </a:endParaRPr>
          </a:p>
        </p:txBody>
      </p:sp>
      <p:sp>
        <p:nvSpPr>
          <p:cNvPr id="259" name="CustomShape 3"/>
          <p:cNvSpPr/>
          <p:nvPr/>
        </p:nvSpPr>
        <p:spPr>
          <a:xfrm>
            <a:off x="314640" y="655200"/>
            <a:ext cx="8607600" cy="53992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Les attributs et méthodes ont une portée définie par un modificateur de visibilité. </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Visibilité:</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par défaut limitée au package (/* package private */): pas de modificateur</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limitée à la classe: </a:t>
            </a:r>
            <a:r>
              <a:rPr lang="en-US" sz="1600" b="1" strike="noStrike" spc="-1">
                <a:solidFill>
                  <a:srgbClr val="000000"/>
                </a:solidFill>
                <a:uFill>
                  <a:solidFill>
                    <a:srgbClr val="FFFFFF"/>
                  </a:solidFill>
                </a:uFill>
                <a:latin typeface="Helvetica 45 Light"/>
                <a:ea typeface="DejaVu Sans"/>
              </a:rPr>
              <a:t>private</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limitée aux sous-classes: </a:t>
            </a:r>
            <a:r>
              <a:rPr lang="en-US" sz="1600" b="1" strike="noStrike" spc="-1">
                <a:solidFill>
                  <a:srgbClr val="000000"/>
                </a:solidFill>
                <a:uFill>
                  <a:solidFill>
                    <a:srgbClr val="FFFFFF"/>
                  </a:solidFill>
                </a:uFill>
                <a:latin typeface="Helvetica 45 Light"/>
                <a:ea typeface="DejaVu Sans"/>
              </a:rPr>
              <a:t>protected</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globale: </a:t>
            </a:r>
            <a:r>
              <a:rPr lang="en-US" sz="1600" b="1" strike="noStrike" spc="-1">
                <a:solidFill>
                  <a:srgbClr val="000000"/>
                </a:solidFill>
                <a:uFill>
                  <a:solidFill>
                    <a:srgbClr val="FFFFFF"/>
                  </a:solidFill>
                </a:uFill>
                <a:latin typeface="Helvetica 45 Light"/>
                <a:ea typeface="DejaVu Sans"/>
              </a:rPr>
              <a:t>public</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En général, les attributs d’instance ne sont pas publics. Utiliser l’encapsulation via des méthodes (get/set).</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Il faut distinguer les attributs et les variables. La variable n’est visible qu’à l’intérieur du bloc qui le définit.</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Le tableau résume les différents mode d'accès des membres d'une classe.</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p:txBody>
      </p:sp>
      <p:pic>
        <p:nvPicPr>
          <p:cNvPr id="260" name="Picture 1"/>
          <p:cNvPicPr/>
          <p:nvPr/>
        </p:nvPicPr>
        <p:blipFill>
          <a:blip r:embed="rId3"/>
          <a:stretch/>
        </p:blipFill>
        <p:spPr>
          <a:xfrm>
            <a:off x="1878120" y="4277520"/>
            <a:ext cx="5589720" cy="16750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visibilité des attributs</a:t>
            </a:r>
            <a:endParaRPr lang="en-US" sz="1800" b="0" strike="noStrike" spc="-1">
              <a:solidFill>
                <a:srgbClr val="000000"/>
              </a:solidFill>
              <a:uFill>
                <a:solidFill>
                  <a:srgbClr val="FFFFFF"/>
                </a:solidFill>
              </a:uFill>
              <a:latin typeface="Arial"/>
            </a:endParaRPr>
          </a:p>
        </p:txBody>
      </p:sp>
      <p:sp>
        <p:nvSpPr>
          <p:cNvPr id="262"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0F495144-4BCB-443E-9564-E6780920AD7A}" type="slidenum">
              <a:rPr lang="en-US" sz="1600" b="0" strike="noStrike" spc="-1">
                <a:solidFill>
                  <a:srgbClr val="000000"/>
                </a:solidFill>
                <a:uFill>
                  <a:solidFill>
                    <a:srgbClr val="FFFFFF"/>
                  </a:solidFill>
                </a:uFill>
                <a:latin typeface="Helvetica 45 Light"/>
                <a:ea typeface="MS PGothic"/>
              </a:rPr>
              <a:t>29</a:t>
            </a:fld>
            <a:endParaRPr lang="en-US" sz="1800" b="0" strike="noStrike" spc="-1">
              <a:solidFill>
                <a:srgbClr val="000000"/>
              </a:solidFill>
              <a:uFill>
                <a:solidFill>
                  <a:srgbClr val="FFFFFF"/>
                </a:solidFill>
              </a:uFill>
              <a:latin typeface="Arial"/>
            </a:endParaRPr>
          </a:p>
        </p:txBody>
      </p:sp>
      <p:sp>
        <p:nvSpPr>
          <p:cNvPr id="263" name="CustomShape 3"/>
          <p:cNvSpPr/>
          <p:nvPr/>
        </p:nvSpPr>
        <p:spPr>
          <a:xfrm>
            <a:off x="3306600" y="749520"/>
            <a:ext cx="5281200" cy="556488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1" strike="noStrike" spc="-1">
                <a:solidFill>
                  <a:srgbClr val="000000"/>
                </a:solidFill>
                <a:uFill>
                  <a:solidFill>
                    <a:srgbClr val="FFFFFF"/>
                  </a:solidFill>
                </a:uFill>
                <a:latin typeface="Courier New"/>
                <a:ea typeface="DejaVu Sans"/>
              </a:rPr>
              <a:t>public class Vehicule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public final static double VITESSE_MAX = 100d;</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private boolean mDemarre;</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private double mVitesse;</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r>
              <a:rPr lang="en-US" sz="1200" b="1" strike="noStrike" spc="-1">
                <a:solidFill>
                  <a:srgbClr val="000000"/>
                </a:solidFill>
                <a:uFill>
                  <a:solidFill>
                    <a:srgbClr val="FFFFFF"/>
                  </a:solidFill>
                </a:uFill>
                <a:latin typeface="Courier New"/>
                <a:ea typeface="DejaVu Sans"/>
              </a:rPr>
              <a:t>public void start()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mDemarre = </a:t>
            </a:r>
            <a:r>
              <a:rPr lang="en-US" sz="1200" b="1" strike="noStrike" spc="-1">
                <a:solidFill>
                  <a:srgbClr val="000000"/>
                </a:solidFill>
                <a:uFill>
                  <a:solidFill>
                    <a:srgbClr val="FFFFFF"/>
                  </a:solidFill>
                </a:uFill>
                <a:latin typeface="Courier New"/>
                <a:ea typeface="DejaVu Sans"/>
              </a:rPr>
              <a:t>true;</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mVitesse = 1d;</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r>
              <a:rPr lang="en-US" sz="1200" b="1" strike="noStrike" spc="-1">
                <a:solidFill>
                  <a:srgbClr val="000000"/>
                </a:solidFill>
                <a:uFill>
                  <a:solidFill>
                    <a:srgbClr val="FFFFFF"/>
                  </a:solidFill>
                </a:uFill>
                <a:latin typeface="Courier New"/>
                <a:ea typeface="DejaVu Sans"/>
              </a:rPr>
              <a:t>public void stop()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mDemarre = </a:t>
            </a:r>
            <a:r>
              <a:rPr lang="en-US" sz="1200" b="1" strike="noStrike" spc="-1">
                <a:solidFill>
                  <a:srgbClr val="000000"/>
                </a:solidFill>
                <a:uFill>
                  <a:solidFill>
                    <a:srgbClr val="FFFFFF"/>
                  </a:solidFill>
                </a:uFill>
                <a:latin typeface="Courier New"/>
                <a:ea typeface="DejaVu Sans"/>
              </a:rPr>
              <a:t>false;</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mVitesse = 0d;</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r>
              <a:rPr lang="en-US" sz="1200" b="1" strike="noStrike" spc="-1">
                <a:solidFill>
                  <a:srgbClr val="000000"/>
                </a:solidFill>
                <a:uFill>
                  <a:solidFill>
                    <a:srgbClr val="FFFFFF"/>
                  </a:solidFill>
                </a:uFill>
                <a:latin typeface="Courier New"/>
                <a:ea typeface="DejaVu Sans"/>
              </a:rPr>
              <a:t>public boolean isStarted()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r>
              <a:rPr lang="en-US" sz="1200" b="1" strike="noStrike" spc="-1">
                <a:solidFill>
                  <a:srgbClr val="000000"/>
                </a:solidFill>
                <a:uFill>
                  <a:solidFill>
                    <a:srgbClr val="FFFFFF"/>
                  </a:solidFill>
                </a:uFill>
                <a:latin typeface="Courier New"/>
                <a:ea typeface="DejaVu Sans"/>
              </a:rPr>
              <a:t>return mDemarre;</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r>
              <a:rPr lang="en-US" sz="1200" b="1" strike="noStrike" spc="-1">
                <a:solidFill>
                  <a:srgbClr val="000000"/>
                </a:solidFill>
                <a:uFill>
                  <a:solidFill>
                    <a:srgbClr val="FFFFFF"/>
                  </a:solidFill>
                </a:uFill>
                <a:latin typeface="Courier New"/>
                <a:ea typeface="DejaVu Sans"/>
              </a:rPr>
              <a:t>public void accelere(double increment) {</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if (isStarted()) {</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double vitesse = mVitesse + increment;</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if (vitesse &gt;= </a:t>
            </a:r>
            <a:r>
              <a:rPr lang="en-US" sz="1200" b="0" strike="noStrike" spc="-1">
                <a:solidFill>
                  <a:srgbClr val="000000"/>
                </a:solidFill>
                <a:uFill>
                  <a:solidFill>
                    <a:srgbClr val="FFFFFF"/>
                  </a:solidFill>
                </a:uFill>
                <a:latin typeface="Courier New"/>
                <a:ea typeface="DejaVu Sans"/>
              </a:rPr>
              <a:t>VITESSE_MAX)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mVitesse = VITESSE_MAX;</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 else {</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mVitesse = vitesse;</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p:txBody>
      </p:sp>
      <p:sp>
        <p:nvSpPr>
          <p:cNvPr id="264" name="CustomShape 4"/>
          <p:cNvSpPr/>
          <p:nvPr/>
        </p:nvSpPr>
        <p:spPr>
          <a:xfrm>
            <a:off x="822960" y="2543040"/>
            <a:ext cx="2698200" cy="748080"/>
          </a:xfrm>
          <a:prstGeom prst="borderCallout1">
            <a:avLst>
              <a:gd name="adj1" fmla="val 184355"/>
              <a:gd name="adj2" fmla="val 204889"/>
              <a:gd name="adj3" fmla="val 50938"/>
              <a:gd name="adj4" fmla="val 101038"/>
            </a:avLst>
          </a:prstGeom>
          <a:no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uFill>
                  <a:solidFill>
                    <a:srgbClr val="FFFFFF"/>
                  </a:solidFill>
                </a:uFill>
                <a:latin typeface="Tahoma"/>
                <a:ea typeface="DejaVu Sans"/>
              </a:rPr>
              <a:t>Argument</a:t>
            </a:r>
            <a:r>
              <a:rPr lang="en-US" sz="1800" b="0" strike="noStrike" spc="-1">
                <a:solidFill>
                  <a:srgbClr val="000000"/>
                </a:solidFill>
                <a:uFill>
                  <a:solidFill>
                    <a:srgbClr val="FFFFFF"/>
                  </a:solidFill>
                </a:uFill>
                <a:latin typeface="Tahoma"/>
                <a:ea typeface="DejaVu Sans"/>
              </a:rPr>
              <a:t> visible dans le corps de la méthode</a:t>
            </a:r>
            <a:endParaRPr lang="en-US" sz="1800" b="0" strike="noStrike" spc="-1">
              <a:solidFill>
                <a:srgbClr val="000000"/>
              </a:solidFill>
              <a:uFill>
                <a:solidFill>
                  <a:srgbClr val="FFFFFF"/>
                </a:solidFill>
              </a:uFill>
              <a:latin typeface="Arial"/>
            </a:endParaRPr>
          </a:p>
        </p:txBody>
      </p:sp>
      <p:sp>
        <p:nvSpPr>
          <p:cNvPr id="265" name="CustomShape 5"/>
          <p:cNvSpPr/>
          <p:nvPr/>
        </p:nvSpPr>
        <p:spPr>
          <a:xfrm>
            <a:off x="365760" y="4023360"/>
            <a:ext cx="2698200" cy="748080"/>
          </a:xfrm>
          <a:prstGeom prst="borderCallout1">
            <a:avLst>
              <a:gd name="adj1" fmla="val 40355"/>
              <a:gd name="adj2" fmla="val 152694"/>
              <a:gd name="adj3" fmla="val 50938"/>
              <a:gd name="adj4" fmla="val 101038"/>
            </a:avLst>
          </a:prstGeom>
          <a:no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uFill>
                  <a:solidFill>
                    <a:srgbClr val="FFFFFF"/>
                  </a:solidFill>
                </a:uFill>
                <a:latin typeface="Tahoma"/>
                <a:ea typeface="DejaVu Sans"/>
              </a:rPr>
              <a:t>Variable</a:t>
            </a:r>
            <a:r>
              <a:rPr lang="en-US" sz="1800" b="0" strike="noStrike" spc="-1">
                <a:solidFill>
                  <a:srgbClr val="000000"/>
                </a:solidFill>
                <a:uFill>
                  <a:solidFill>
                    <a:srgbClr val="FFFFFF"/>
                  </a:solidFill>
                </a:uFill>
                <a:latin typeface="Tahoma"/>
                <a:ea typeface="DejaVu Sans"/>
              </a:rPr>
              <a:t> visible dans le bloc</a:t>
            </a:r>
            <a:endParaRPr lang="en-US" sz="1800" b="0" strike="noStrike" spc="-1">
              <a:solidFill>
                <a:srgbClr val="000000"/>
              </a:solidFill>
              <a:uFill>
                <a:solidFill>
                  <a:srgbClr val="FFFFFF"/>
                </a:solidFill>
              </a:uFill>
              <a:latin typeface="Arial"/>
            </a:endParaRPr>
          </a:p>
        </p:txBody>
      </p:sp>
      <p:sp>
        <p:nvSpPr>
          <p:cNvPr id="266" name="CustomShape 6"/>
          <p:cNvSpPr/>
          <p:nvPr/>
        </p:nvSpPr>
        <p:spPr>
          <a:xfrm>
            <a:off x="317160" y="901800"/>
            <a:ext cx="2698200" cy="748080"/>
          </a:xfrm>
          <a:prstGeom prst="borderCallout1">
            <a:avLst>
              <a:gd name="adj1" fmla="val 68355"/>
              <a:gd name="adj2" fmla="val 124376"/>
              <a:gd name="adj3" fmla="val 50938"/>
              <a:gd name="adj4" fmla="val 101038"/>
            </a:avLst>
          </a:prstGeom>
          <a:no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uFill>
                  <a:solidFill>
                    <a:srgbClr val="FFFFFF"/>
                  </a:solidFill>
                </a:uFill>
                <a:latin typeface="Tahoma"/>
                <a:ea typeface="DejaVu Sans"/>
              </a:rPr>
              <a:t>Attribut</a:t>
            </a:r>
            <a:r>
              <a:rPr lang="en-US" sz="1800" b="0" strike="noStrike" spc="-1">
                <a:solidFill>
                  <a:srgbClr val="000000"/>
                </a:solidFill>
                <a:uFill>
                  <a:solidFill>
                    <a:srgbClr val="FFFFFF"/>
                  </a:solidFill>
                </a:uFill>
                <a:latin typeface="Tahoma"/>
                <a:ea typeface="DejaVu Sans"/>
              </a:rPr>
              <a:t> visible dans la classe</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438120" y="744480"/>
            <a:ext cx="7866360" cy="532152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93"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Introduction: historique des versions</a:t>
            </a:r>
            <a:endParaRPr lang="en-US" sz="1800" b="0" strike="noStrike" spc="-1">
              <a:solidFill>
                <a:srgbClr val="000000"/>
              </a:solidFill>
              <a:uFill>
                <a:solidFill>
                  <a:srgbClr val="FFFFFF"/>
                </a:solidFill>
              </a:uFill>
              <a:latin typeface="Arial"/>
            </a:endParaRPr>
          </a:p>
        </p:txBody>
      </p:sp>
      <p:sp>
        <p:nvSpPr>
          <p:cNvPr id="94"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49291EC6-959A-40D1-97CB-6C434D80A9D0}" type="slidenum">
              <a:rPr lang="en-US" sz="1600" b="0" strike="noStrike" spc="-1">
                <a:solidFill>
                  <a:srgbClr val="000000"/>
                </a:solidFill>
                <a:uFill>
                  <a:solidFill>
                    <a:srgbClr val="FFFFFF"/>
                  </a:solidFill>
                </a:uFill>
                <a:latin typeface="Helvetica 45 Light"/>
                <a:ea typeface="MS PGothic"/>
              </a:rPr>
              <a:t>3</a:t>
            </a:fld>
            <a:endParaRPr lang="en-US" sz="1800" b="0" strike="noStrike" spc="-1">
              <a:solidFill>
                <a:srgbClr val="000000"/>
              </a:solidFill>
              <a:uFill>
                <a:solidFill>
                  <a:srgbClr val="FFFFFF"/>
                </a:solidFill>
              </a:uFill>
              <a:latin typeface="Arial"/>
            </a:endParaRPr>
          </a:p>
        </p:txBody>
      </p:sp>
      <p:graphicFrame>
        <p:nvGraphicFramePr>
          <p:cNvPr id="95" name="Table 4"/>
          <p:cNvGraphicFramePr/>
          <p:nvPr/>
        </p:nvGraphicFramePr>
        <p:xfrm>
          <a:off x="359640" y="1319040"/>
          <a:ext cx="7644600" cy="4271760"/>
        </p:xfrm>
        <a:graphic>
          <a:graphicData uri="http://schemas.openxmlformats.org/drawingml/2006/table">
            <a:tbl>
              <a:tblPr/>
              <a:tblGrid>
                <a:gridCol w="1450800"/>
                <a:gridCol w="1450800"/>
                <a:gridCol w="1450800"/>
                <a:gridCol w="1450800"/>
                <a:gridCol w="1841400"/>
              </a:tblGrid>
              <a:tr h="388080">
                <a:tc>
                  <a:txBody>
                    <a:bodyPr/>
                    <a:lstStyle/>
                    <a:p>
                      <a:pPr>
                        <a:lnSpc>
                          <a:spcPct val="100000"/>
                        </a:lnSpc>
                      </a:pPr>
                      <a:r>
                        <a:rPr lang="en-US" sz="1800" b="1" strike="noStrike" spc="-1">
                          <a:solidFill>
                            <a:srgbClr val="FFFFFF"/>
                          </a:solidFill>
                          <a:uFill>
                            <a:solidFill>
                              <a:srgbClr val="FFFFFF"/>
                            </a:solidFill>
                          </a:uFill>
                          <a:latin typeface="Helvetica 45 Light"/>
                        </a:rPr>
                        <a:t>Année</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n-US" sz="1800" b="1" strike="noStrike" spc="-1">
                          <a:solidFill>
                            <a:srgbClr val="FFFFFF"/>
                          </a:solidFill>
                          <a:uFill>
                            <a:solidFill>
                              <a:srgbClr val="FFFFFF"/>
                            </a:solidFill>
                          </a:uFill>
                          <a:latin typeface="Helvetica 45 Light"/>
                        </a:rPr>
                        <a:t>Version</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n-US" sz="1800" b="1" strike="noStrike" spc="-1">
                          <a:solidFill>
                            <a:srgbClr val="FFFFFF"/>
                          </a:solidFill>
                          <a:uFill>
                            <a:solidFill>
                              <a:srgbClr val="FFFFFF"/>
                            </a:solidFill>
                          </a:uFill>
                          <a:latin typeface="Helvetica 45 Light"/>
                        </a:rPr>
                        <a:t>Nom</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n-US" sz="1800" b="1" strike="noStrike" spc="-1">
                          <a:solidFill>
                            <a:srgbClr val="FFFFFF"/>
                          </a:solidFill>
                          <a:uFill>
                            <a:solidFill>
                              <a:srgbClr val="FFFFFF"/>
                            </a:solidFill>
                          </a:uFill>
                          <a:latin typeface="Helvetica 45 Light"/>
                        </a:rPr>
                        <a:t>Classes</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n-US" sz="1800" b="1" strike="noStrike" spc="-1">
                          <a:solidFill>
                            <a:srgbClr val="FFFFFF"/>
                          </a:solidFill>
                          <a:uFill>
                            <a:solidFill>
                              <a:srgbClr val="FFFFFF"/>
                            </a:solidFill>
                          </a:uFill>
                          <a:latin typeface="Helvetica 45 Light"/>
                        </a:rPr>
                        <a:t>Taille JDK zip</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388080">
                <a:tc>
                  <a:txBody>
                    <a:bodyPr/>
                    <a:lstStyle/>
                    <a:p>
                      <a:pPr algn="ctr">
                        <a:lnSpc>
                          <a:spcPct val="100000"/>
                        </a:lnSpc>
                      </a:pPr>
                      <a:r>
                        <a:rPr lang="en-US" sz="1800" b="0" strike="noStrike" spc="-1">
                          <a:solidFill>
                            <a:srgbClr val="000000"/>
                          </a:solidFill>
                          <a:uFill>
                            <a:solidFill>
                              <a:srgbClr val="FFFFFF"/>
                            </a:solidFill>
                          </a:uFill>
                          <a:latin typeface="Helvetica 45 Light"/>
                        </a:rPr>
                        <a:t>1995 </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1.0</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Oak</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r">
                        <a:lnSpc>
                          <a:spcPct val="100000"/>
                        </a:lnSpc>
                      </a:pPr>
                      <a:r>
                        <a:rPr lang="en-US" sz="1800" b="0" strike="noStrike" spc="-1">
                          <a:solidFill>
                            <a:srgbClr val="000000"/>
                          </a:solidFill>
                          <a:uFill>
                            <a:solidFill>
                              <a:srgbClr val="FFFFFF"/>
                            </a:solidFill>
                          </a:uFill>
                          <a:latin typeface="Helvetica 45 Light"/>
                        </a:rPr>
                        <a:t>212</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fr-F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88080">
                <a:tc>
                  <a:txBody>
                    <a:bodyPr/>
                    <a:lstStyle/>
                    <a:p>
                      <a:pPr algn="ctr">
                        <a:lnSpc>
                          <a:spcPct val="100000"/>
                        </a:lnSpc>
                      </a:pPr>
                      <a:r>
                        <a:rPr lang="en-US" sz="1800" b="0" strike="noStrike" spc="-1">
                          <a:solidFill>
                            <a:srgbClr val="000000"/>
                          </a:solidFill>
                          <a:uFill>
                            <a:solidFill>
                              <a:srgbClr val="FFFFFF"/>
                            </a:solidFill>
                          </a:uFill>
                          <a:latin typeface="Helvetica 45 Light"/>
                        </a:rPr>
                        <a:t>1997</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1.1</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fr-F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r">
                        <a:lnSpc>
                          <a:spcPct val="100000"/>
                        </a:lnSpc>
                      </a:pPr>
                      <a:r>
                        <a:rPr lang="en-US" sz="1800" b="0" strike="noStrike" spc="-1">
                          <a:solidFill>
                            <a:srgbClr val="000000"/>
                          </a:solidFill>
                          <a:uFill>
                            <a:solidFill>
                              <a:srgbClr val="FFFFFF"/>
                            </a:solidFill>
                          </a:uFill>
                          <a:latin typeface="Helvetica 45 Light"/>
                        </a:rPr>
                        <a:t>504</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lnSpc>
                          <a:spcPct val="100000"/>
                        </a:lnSpc>
                      </a:pPr>
                      <a:r>
                        <a:rPr lang="en-US" sz="1800" b="0" strike="noStrike" spc="-1">
                          <a:solidFill>
                            <a:srgbClr val="000000"/>
                          </a:solidFill>
                          <a:uFill>
                            <a:solidFill>
                              <a:srgbClr val="FFFFFF"/>
                            </a:solidFill>
                          </a:uFill>
                          <a:latin typeface="Helvetica 45 Light"/>
                        </a:rPr>
                        <a:t>8,6 Mo</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88080">
                <a:tc>
                  <a:txBody>
                    <a:bodyPr/>
                    <a:lstStyle/>
                    <a:p>
                      <a:pPr algn="ctr">
                        <a:lnSpc>
                          <a:spcPct val="100000"/>
                        </a:lnSpc>
                      </a:pPr>
                      <a:r>
                        <a:rPr lang="en-US" sz="1800" b="0" strike="noStrike" spc="-1">
                          <a:solidFill>
                            <a:srgbClr val="000000"/>
                          </a:solidFill>
                          <a:uFill>
                            <a:solidFill>
                              <a:srgbClr val="FFFFFF"/>
                            </a:solidFill>
                          </a:uFill>
                          <a:latin typeface="Helvetica 45 Light"/>
                        </a:rPr>
                        <a:t>1998</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1.2</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Playground</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r">
                        <a:lnSpc>
                          <a:spcPct val="100000"/>
                        </a:lnSpc>
                      </a:pPr>
                      <a:r>
                        <a:rPr lang="en-US" sz="1800" b="0" strike="noStrike" spc="-1">
                          <a:solidFill>
                            <a:srgbClr val="000000"/>
                          </a:solidFill>
                          <a:uFill>
                            <a:solidFill>
                              <a:srgbClr val="FFFFFF"/>
                            </a:solidFill>
                          </a:uFill>
                          <a:latin typeface="Helvetica 45 Light"/>
                        </a:rPr>
                        <a:t>1520</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lnSpc>
                          <a:spcPct val="100000"/>
                        </a:lnSpc>
                      </a:pPr>
                      <a:r>
                        <a:rPr lang="en-US" sz="1800" b="0" strike="noStrike" spc="-1">
                          <a:solidFill>
                            <a:srgbClr val="000000"/>
                          </a:solidFill>
                          <a:uFill>
                            <a:solidFill>
                              <a:srgbClr val="FFFFFF"/>
                            </a:solidFill>
                          </a:uFill>
                          <a:latin typeface="Helvetica 45 Light"/>
                        </a:rPr>
                        <a:t>20 Mo</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88080">
                <a:tc>
                  <a:txBody>
                    <a:bodyPr/>
                    <a:lstStyle/>
                    <a:p>
                      <a:pPr algn="ctr">
                        <a:lnSpc>
                          <a:spcPct val="100000"/>
                        </a:lnSpc>
                      </a:pPr>
                      <a:r>
                        <a:rPr lang="en-US" sz="1800" b="0" strike="noStrike" spc="-1">
                          <a:solidFill>
                            <a:srgbClr val="000000"/>
                          </a:solidFill>
                          <a:uFill>
                            <a:solidFill>
                              <a:srgbClr val="FFFFFF"/>
                            </a:solidFill>
                          </a:uFill>
                          <a:latin typeface="Helvetica 45 Light"/>
                        </a:rPr>
                        <a:t>2000</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1.3</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Kestrel</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r">
                        <a:lnSpc>
                          <a:spcPct val="100000"/>
                        </a:lnSpc>
                      </a:pPr>
                      <a:r>
                        <a:rPr lang="en-US" sz="1800" b="0" strike="noStrike" spc="-1">
                          <a:solidFill>
                            <a:srgbClr val="000000"/>
                          </a:solidFill>
                          <a:uFill>
                            <a:solidFill>
                              <a:srgbClr val="FFFFFF"/>
                            </a:solidFill>
                          </a:uFill>
                          <a:latin typeface="Helvetica 45 Light"/>
                        </a:rPr>
                        <a:t>1840</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lnSpc>
                          <a:spcPct val="100000"/>
                        </a:lnSpc>
                      </a:pPr>
                      <a:r>
                        <a:rPr lang="en-US" sz="1800" b="0" strike="noStrike" spc="-1">
                          <a:solidFill>
                            <a:srgbClr val="000000"/>
                          </a:solidFill>
                          <a:uFill>
                            <a:solidFill>
                              <a:srgbClr val="FFFFFF"/>
                            </a:solidFill>
                          </a:uFill>
                          <a:latin typeface="Helvetica 45 Light"/>
                        </a:rPr>
                        <a:t>30 Mo</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88080">
                <a:tc>
                  <a:txBody>
                    <a:bodyPr/>
                    <a:lstStyle/>
                    <a:p>
                      <a:pPr algn="ctr">
                        <a:lnSpc>
                          <a:spcPct val="100000"/>
                        </a:lnSpc>
                      </a:pPr>
                      <a:r>
                        <a:rPr lang="en-US" sz="1800" b="0" strike="noStrike" spc="-1">
                          <a:solidFill>
                            <a:srgbClr val="000000"/>
                          </a:solidFill>
                          <a:uFill>
                            <a:solidFill>
                              <a:srgbClr val="FFFFFF"/>
                            </a:solidFill>
                          </a:uFill>
                          <a:latin typeface="Helvetica 45 Light"/>
                        </a:rPr>
                        <a:t>2002</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1.4</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Merlin</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r">
                        <a:lnSpc>
                          <a:spcPct val="100000"/>
                        </a:lnSpc>
                      </a:pPr>
                      <a:r>
                        <a:rPr lang="en-US" sz="1800" b="0" strike="noStrike" spc="-1">
                          <a:solidFill>
                            <a:srgbClr val="000000"/>
                          </a:solidFill>
                          <a:uFill>
                            <a:solidFill>
                              <a:srgbClr val="FFFFFF"/>
                            </a:solidFill>
                          </a:uFill>
                          <a:latin typeface="Helvetica 45 Light"/>
                        </a:rPr>
                        <a:t>2723</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lnSpc>
                          <a:spcPct val="100000"/>
                        </a:lnSpc>
                      </a:pPr>
                      <a:r>
                        <a:rPr lang="en-US" sz="1800" b="0" strike="noStrike" spc="-1">
                          <a:solidFill>
                            <a:srgbClr val="000000"/>
                          </a:solidFill>
                          <a:uFill>
                            <a:solidFill>
                              <a:srgbClr val="FFFFFF"/>
                            </a:solidFill>
                          </a:uFill>
                          <a:latin typeface="Helvetica 45 Light"/>
                        </a:rPr>
                        <a:t>47 Mo</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88080">
                <a:tc>
                  <a:txBody>
                    <a:bodyPr/>
                    <a:lstStyle/>
                    <a:p>
                      <a:pPr algn="ctr">
                        <a:lnSpc>
                          <a:spcPct val="100000"/>
                        </a:lnSpc>
                      </a:pPr>
                      <a:r>
                        <a:rPr lang="en-US" sz="1800" b="0" strike="noStrike" spc="-1">
                          <a:solidFill>
                            <a:srgbClr val="000000"/>
                          </a:solidFill>
                          <a:uFill>
                            <a:solidFill>
                              <a:srgbClr val="FFFFFF"/>
                            </a:solidFill>
                          </a:uFill>
                          <a:latin typeface="Helvetica 45 Light"/>
                        </a:rPr>
                        <a:t>2004</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1.5 ou 5</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Tiger</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r">
                        <a:lnSpc>
                          <a:spcPct val="100000"/>
                        </a:lnSpc>
                      </a:pPr>
                      <a:r>
                        <a:rPr lang="en-US" sz="1800" b="0" strike="noStrike" spc="-1">
                          <a:solidFill>
                            <a:srgbClr val="000000"/>
                          </a:solidFill>
                          <a:uFill>
                            <a:solidFill>
                              <a:srgbClr val="FFFFFF"/>
                            </a:solidFill>
                          </a:uFill>
                          <a:latin typeface="Helvetica 45 Light"/>
                        </a:rPr>
                        <a:t>3279</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lnSpc>
                          <a:spcPct val="100000"/>
                        </a:lnSpc>
                      </a:pPr>
                      <a:r>
                        <a:rPr lang="en-US" sz="1800" b="0" strike="noStrike" spc="-1">
                          <a:solidFill>
                            <a:srgbClr val="000000"/>
                          </a:solidFill>
                          <a:uFill>
                            <a:solidFill>
                              <a:srgbClr val="FFFFFF"/>
                            </a:solidFill>
                          </a:uFill>
                          <a:latin typeface="Helvetica 45 Light"/>
                        </a:rPr>
                        <a:t>44 Mo</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88080">
                <a:tc>
                  <a:txBody>
                    <a:bodyPr/>
                    <a:lstStyle/>
                    <a:p>
                      <a:pPr algn="ctr">
                        <a:lnSpc>
                          <a:spcPct val="100000"/>
                        </a:lnSpc>
                      </a:pPr>
                      <a:r>
                        <a:rPr lang="en-US" sz="1800" b="0" strike="noStrike" spc="-1">
                          <a:solidFill>
                            <a:srgbClr val="000000"/>
                          </a:solidFill>
                          <a:uFill>
                            <a:solidFill>
                              <a:srgbClr val="FFFFFF"/>
                            </a:solidFill>
                          </a:uFill>
                          <a:latin typeface="Helvetica 45 Light"/>
                        </a:rPr>
                        <a:t>2006</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1.6 ou 6</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Mustang</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r">
                        <a:lnSpc>
                          <a:spcPct val="100000"/>
                        </a:lnSpc>
                      </a:pPr>
                      <a:r>
                        <a:rPr lang="en-US" sz="1800" b="0" strike="noStrike" spc="-1">
                          <a:solidFill>
                            <a:srgbClr val="000000"/>
                          </a:solidFill>
                          <a:uFill>
                            <a:solidFill>
                              <a:srgbClr val="FFFFFF"/>
                            </a:solidFill>
                          </a:uFill>
                          <a:latin typeface="Helvetica 45 Light"/>
                        </a:rPr>
                        <a:t>3793</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lnSpc>
                          <a:spcPct val="100000"/>
                        </a:lnSpc>
                      </a:pPr>
                      <a:r>
                        <a:rPr lang="en-US" sz="1800" b="0" strike="noStrike" spc="-1">
                          <a:solidFill>
                            <a:srgbClr val="000000"/>
                          </a:solidFill>
                          <a:uFill>
                            <a:solidFill>
                              <a:srgbClr val="FFFFFF"/>
                            </a:solidFill>
                          </a:uFill>
                          <a:latin typeface="Helvetica 45 Light"/>
                        </a:rPr>
                        <a:t>73 Mo</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88080">
                <a:tc>
                  <a:txBody>
                    <a:bodyPr/>
                    <a:lstStyle/>
                    <a:p>
                      <a:pPr algn="ctr">
                        <a:lnSpc>
                          <a:spcPct val="100000"/>
                        </a:lnSpc>
                      </a:pPr>
                      <a:r>
                        <a:rPr lang="en-US" sz="1800" b="0" strike="noStrike" spc="-1">
                          <a:solidFill>
                            <a:srgbClr val="000000"/>
                          </a:solidFill>
                          <a:uFill>
                            <a:solidFill>
                              <a:srgbClr val="FFFFFF"/>
                            </a:solidFill>
                          </a:uFill>
                          <a:latin typeface="Helvetica 45 Light"/>
                        </a:rPr>
                        <a:t>2011</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1.7 ou 7</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Dolphin</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r">
                        <a:lnSpc>
                          <a:spcPct val="100000"/>
                        </a:lnSpc>
                      </a:pPr>
                      <a:r>
                        <a:rPr lang="en-US" sz="1800" b="0" strike="noStrike" spc="-1">
                          <a:solidFill>
                            <a:srgbClr val="000000"/>
                          </a:solidFill>
                          <a:uFill>
                            <a:solidFill>
                              <a:srgbClr val="FFFFFF"/>
                            </a:solidFill>
                          </a:uFill>
                          <a:latin typeface="Helvetica 45 Light"/>
                        </a:rPr>
                        <a:t>4024</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fr-F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89520">
                <a:tc>
                  <a:txBody>
                    <a:bodyPr/>
                    <a:lstStyle/>
                    <a:p>
                      <a:pPr algn="ctr">
                        <a:lnSpc>
                          <a:spcPct val="100000"/>
                        </a:lnSpc>
                      </a:pPr>
                      <a:r>
                        <a:rPr lang="en-US" sz="1800" b="0" strike="noStrike" spc="-1">
                          <a:solidFill>
                            <a:srgbClr val="000000"/>
                          </a:solidFill>
                          <a:uFill>
                            <a:solidFill>
                              <a:srgbClr val="FFFFFF"/>
                            </a:solidFill>
                          </a:uFill>
                          <a:latin typeface="Helvetica 45 Light"/>
                        </a:rPr>
                        <a:t>2014</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1.8 ou 8</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Kenai</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r">
                        <a:lnSpc>
                          <a:spcPct val="100000"/>
                        </a:lnSpc>
                      </a:pPr>
                      <a:r>
                        <a:rPr lang="en-US" sz="1800" b="0" strike="noStrike" spc="-1">
                          <a:solidFill>
                            <a:srgbClr val="000000"/>
                          </a:solidFill>
                          <a:uFill>
                            <a:solidFill>
                              <a:srgbClr val="FFFFFF"/>
                            </a:solidFill>
                          </a:uFill>
                          <a:latin typeface="Helvetica 45 Light"/>
                        </a:rPr>
                        <a:t>4240</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lnSpc>
                          <a:spcPct val="100000"/>
                        </a:lnSpc>
                      </a:pPr>
                      <a:r>
                        <a:rPr lang="en-US" sz="1800" b="0" strike="noStrike" spc="-1">
                          <a:solidFill>
                            <a:srgbClr val="000000"/>
                          </a:solidFill>
                          <a:uFill>
                            <a:solidFill>
                              <a:srgbClr val="FFFFFF"/>
                            </a:solidFill>
                          </a:uFill>
                          <a:latin typeface="Helvetica 45 Light"/>
                        </a:rPr>
                        <a:t>151 Mo</a:t>
                      </a:r>
                      <a:endParaRPr lang="en-US" sz="1800" b="0" strike="noStrike" spc="-1">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89520">
                <a:tc>
                  <a:txBody>
                    <a:bodyPr/>
                    <a:lstStyle/>
                    <a:p>
                      <a:pPr algn="ctr">
                        <a:lnSpc>
                          <a:spcPct val="100000"/>
                        </a:lnSpc>
                      </a:pPr>
                      <a:r>
                        <a:rPr lang="en-US" sz="1800" b="0" strike="noStrike" spc="-1">
                          <a:solidFill>
                            <a:srgbClr val="000000"/>
                          </a:solidFill>
                          <a:uFill>
                            <a:solidFill>
                              <a:srgbClr val="FFFFFF"/>
                            </a:solidFill>
                          </a:uFill>
                          <a:latin typeface="Helvetica 45 Light"/>
                        </a:rPr>
                        <a:t>2017</a:t>
                      </a:r>
                      <a:endParaRPr lang="en-US" sz="1800" b="0" strike="noStrike" spc="-1">
                        <a:solidFill>
                          <a:srgbClr val="000000"/>
                        </a:solidFill>
                        <a:uFill>
                          <a:solidFill>
                            <a:srgbClr val="FFFFFF"/>
                          </a:solidFill>
                        </a:uFill>
                        <a:latin typeface="Helvetica 45 Light"/>
                        <a:ea typeface="Microsoft YaHei"/>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1.9 ou 9</a:t>
                      </a:r>
                      <a:endParaRPr lang="en-US" sz="1800" b="0" strike="noStrike" spc="-1">
                        <a:solidFill>
                          <a:srgbClr val="000000"/>
                        </a:solidFill>
                        <a:uFill>
                          <a:solidFill>
                            <a:srgbClr val="FFFFFF"/>
                          </a:solidFill>
                        </a:uFill>
                        <a:latin typeface="Helvetica 45 Light"/>
                        <a:ea typeface="Microsoft YaHei"/>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fr-F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r">
                        <a:lnSpc>
                          <a:spcPct val="100000"/>
                        </a:lnSpc>
                      </a:pPr>
                      <a:r>
                        <a:rPr lang="en-US" sz="1800" b="0" strike="noStrike" spc="-1">
                          <a:solidFill>
                            <a:srgbClr val="000000"/>
                          </a:solidFill>
                          <a:uFill>
                            <a:solidFill>
                              <a:srgbClr val="FFFFFF"/>
                            </a:solidFill>
                          </a:uFill>
                          <a:latin typeface="Helvetica 45 Light"/>
                        </a:rPr>
                        <a:t>6005</a:t>
                      </a:r>
                      <a:endParaRPr lang="en-US" sz="1800" b="0" strike="noStrike" spc="-1">
                        <a:solidFill>
                          <a:srgbClr val="000000"/>
                        </a:solidFill>
                        <a:uFill>
                          <a:solidFill>
                            <a:srgbClr val="FFFFFF"/>
                          </a:solidFill>
                        </a:uFill>
                        <a:latin typeface="Helvetica 45 Light"/>
                        <a:ea typeface="Microsoft YaHei"/>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fr-F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Affectation, recopie et comparaison</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268"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399270B4-EE47-45D9-9669-C2C19601E1D4}" type="slidenum">
              <a:rPr lang="en-US" sz="1600" b="0" strike="noStrike" spc="-1">
                <a:solidFill>
                  <a:srgbClr val="000000"/>
                </a:solidFill>
                <a:uFill>
                  <a:solidFill>
                    <a:srgbClr val="FFFFFF"/>
                  </a:solidFill>
                </a:uFill>
                <a:latin typeface="Helvetica 45 Light"/>
                <a:ea typeface="MS PGothic"/>
              </a:rPr>
              <a:t>30</a:t>
            </a:fld>
            <a:endParaRPr lang="en-US" sz="1800" b="0" strike="noStrike" spc="-1">
              <a:solidFill>
                <a:srgbClr val="000000"/>
              </a:solidFill>
              <a:uFill>
                <a:solidFill>
                  <a:srgbClr val="FFFFFF"/>
                </a:solidFill>
              </a:uFill>
              <a:latin typeface="Arial"/>
            </a:endParaRPr>
          </a:p>
        </p:txBody>
      </p:sp>
      <p:sp>
        <p:nvSpPr>
          <p:cNvPr id="269" name="CustomShape 3"/>
          <p:cNvSpPr/>
          <p:nvPr/>
        </p:nvSpPr>
        <p:spPr>
          <a:xfrm>
            <a:off x="194760" y="895320"/>
            <a:ext cx="8607600" cy="463464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Pour les types primitifs (qui contiennent une valeur):</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1800" b="1" strike="noStrike" spc="-1">
                <a:solidFill>
                  <a:srgbClr val="000000"/>
                </a:solidFill>
                <a:uFill>
                  <a:solidFill>
                    <a:srgbClr val="FFFFFF"/>
                  </a:solidFill>
                </a:uFill>
                <a:latin typeface="Helvetica 45 Light"/>
                <a:ea typeface="DejaVu Sans"/>
              </a:rPr>
              <a:t>a = b</a:t>
            </a:r>
            <a:r>
              <a:rPr lang="en-US" sz="1800" b="0" strike="noStrike" spc="-1">
                <a:solidFill>
                  <a:srgbClr val="000000"/>
                </a:solidFill>
                <a:uFill>
                  <a:solidFill>
                    <a:srgbClr val="FFFFFF"/>
                  </a:solidFill>
                </a:uFill>
                <a:latin typeface="Helvetica 45 Light"/>
                <a:ea typeface="DejaVu Sans"/>
              </a:rPr>
              <a:t> signifie a prend la valeur de b. </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a et b sont distincts (toute modification de a n'impacte pas b).</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1" strike="noStrike" spc="-1">
                <a:solidFill>
                  <a:srgbClr val="000000"/>
                </a:solidFill>
                <a:uFill>
                  <a:solidFill>
                    <a:srgbClr val="FFFFFF"/>
                  </a:solidFill>
                </a:uFill>
                <a:latin typeface="Helvetica 45 Light"/>
                <a:ea typeface="DejaVu Sans"/>
              </a:rPr>
              <a:t>a == b </a:t>
            </a:r>
            <a:r>
              <a:rPr lang="en-US" sz="1800" b="0" strike="noStrike" spc="-1">
                <a:solidFill>
                  <a:srgbClr val="000000"/>
                </a:solidFill>
                <a:uFill>
                  <a:solidFill>
                    <a:srgbClr val="FFFFFF"/>
                  </a:solidFill>
                </a:uFill>
                <a:latin typeface="Helvetica 45 Light"/>
                <a:ea typeface="DejaVu Sans"/>
              </a:rPr>
              <a:t>retourne "true" si les valeurs de a et b sont identiques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 </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Pour les objets (qui désignent une référence sur un objet [i.e. pointeur]):</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1800" b="1" strike="noStrike" spc="-1">
                <a:solidFill>
                  <a:srgbClr val="000000"/>
                </a:solidFill>
                <a:uFill>
                  <a:solidFill>
                    <a:srgbClr val="FFFFFF"/>
                  </a:solidFill>
                </a:uFill>
                <a:latin typeface="Helvetica 45 Light"/>
                <a:ea typeface="DejaVu Sans"/>
              </a:rPr>
              <a:t>a = b</a:t>
            </a:r>
            <a:r>
              <a:rPr lang="en-US" sz="1800" b="0" strike="noStrike" spc="-1">
                <a:solidFill>
                  <a:srgbClr val="000000"/>
                </a:solidFill>
                <a:uFill>
                  <a:solidFill>
                    <a:srgbClr val="FFFFFF"/>
                  </a:solidFill>
                </a:uFill>
                <a:latin typeface="Helvetica 45 Light"/>
                <a:ea typeface="DejaVu Sans"/>
              </a:rPr>
              <a:t> signifie a et b référencent le même objet.</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Toute modification de l'objet a impacte l'objet b si « a == b »</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1" strike="noStrike" spc="-1">
                <a:solidFill>
                  <a:srgbClr val="000000"/>
                </a:solidFill>
                <a:uFill>
                  <a:solidFill>
                    <a:srgbClr val="FFFFFF"/>
                  </a:solidFill>
                </a:uFill>
                <a:latin typeface="Helvetica 45 Light"/>
                <a:ea typeface="DejaVu Sans"/>
              </a:rPr>
              <a:t>a == b</a:t>
            </a:r>
            <a:r>
              <a:rPr lang="en-US" sz="1800" b="0" strike="noStrike" spc="-1">
                <a:solidFill>
                  <a:srgbClr val="000000"/>
                </a:solidFill>
                <a:uFill>
                  <a:solidFill>
                    <a:srgbClr val="FFFFFF"/>
                  </a:solidFill>
                </a:uFill>
                <a:latin typeface="Helvetica 45 Light"/>
                <a:ea typeface="DejaVu Sans"/>
              </a:rPr>
              <a:t> retourne "true" s'ils référencent le même objet (cela ne compare pas les attributs).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1" strike="noStrike" spc="-1">
                <a:solidFill>
                  <a:srgbClr val="000000"/>
                </a:solidFill>
                <a:uFill>
                  <a:solidFill>
                    <a:srgbClr val="FFFFFF"/>
                  </a:solidFill>
                </a:uFill>
                <a:latin typeface="Helvetica 45 Light"/>
                <a:ea typeface="DejaVu Sans"/>
              </a:rPr>
              <a:t>a = b.clone()</a:t>
            </a:r>
            <a:r>
              <a:rPr lang="en-US" sz="1800" b="0" strike="noStrike" spc="-1">
                <a:solidFill>
                  <a:srgbClr val="000000"/>
                </a:solidFill>
                <a:uFill>
                  <a:solidFill>
                    <a:srgbClr val="FFFFFF"/>
                  </a:solidFill>
                </a:uFill>
                <a:latin typeface="Helvetica 45 Light"/>
                <a:ea typeface="DejaVu Sans"/>
              </a:rPr>
              <a:t> signifie que a est une copie par valeur de l'objet b.</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1" strike="noStrike" spc="-1">
                <a:solidFill>
                  <a:srgbClr val="000000"/>
                </a:solidFill>
                <a:uFill>
                  <a:solidFill>
                    <a:srgbClr val="FFFFFF"/>
                  </a:solidFill>
                </a:uFill>
                <a:latin typeface="Helvetica 45 Light"/>
                <a:ea typeface="DejaVu Sans"/>
              </a:rPr>
              <a:t>a == b</a:t>
            </a:r>
            <a:r>
              <a:rPr lang="en-US" sz="1800" b="0" strike="noStrike" spc="-1">
                <a:solidFill>
                  <a:srgbClr val="000000"/>
                </a:solidFill>
                <a:uFill>
                  <a:solidFill>
                    <a:srgbClr val="FFFFFF"/>
                  </a:solidFill>
                </a:uFill>
                <a:latin typeface="Helvetica 45 Light"/>
                <a:ea typeface="DejaVu Sans"/>
              </a:rPr>
              <a:t> retourne "false" car a est une copie de b.</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Si la copie est profonde alors toute modification de l'objet a n'impacte pas l'objet b.</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comparaison d’objets</a:t>
            </a:r>
            <a:endParaRPr lang="en-US" sz="1800" b="0" strike="noStrike" spc="-1">
              <a:solidFill>
                <a:srgbClr val="000000"/>
              </a:solidFill>
              <a:uFill>
                <a:solidFill>
                  <a:srgbClr val="FFFFFF"/>
                </a:solidFill>
              </a:uFill>
              <a:latin typeface="Arial"/>
            </a:endParaRPr>
          </a:p>
        </p:txBody>
      </p:sp>
      <p:sp>
        <p:nvSpPr>
          <p:cNvPr id="271"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6B2CC661-765E-4DB1-AF0C-761AE07C4E5C}" type="slidenum">
              <a:rPr lang="en-US" sz="1600" b="0" strike="noStrike" spc="-1">
                <a:solidFill>
                  <a:srgbClr val="000000"/>
                </a:solidFill>
                <a:uFill>
                  <a:solidFill>
                    <a:srgbClr val="FFFFFF"/>
                  </a:solidFill>
                </a:uFill>
                <a:latin typeface="Helvetica 45 Light"/>
                <a:ea typeface="MS PGothic"/>
              </a:rPr>
              <a:t>31</a:t>
            </a:fld>
            <a:endParaRPr lang="en-US" sz="1800" b="0" strike="noStrike" spc="-1">
              <a:solidFill>
                <a:srgbClr val="000000"/>
              </a:solidFill>
              <a:uFill>
                <a:solidFill>
                  <a:srgbClr val="FFFFFF"/>
                </a:solidFill>
              </a:uFill>
              <a:latin typeface="Arial"/>
            </a:endParaRPr>
          </a:p>
        </p:txBody>
      </p:sp>
      <p:sp>
        <p:nvSpPr>
          <p:cNvPr id="272" name="CustomShape 3"/>
          <p:cNvSpPr/>
          <p:nvPr/>
        </p:nvSpPr>
        <p:spPr>
          <a:xfrm>
            <a:off x="3173040" y="1396800"/>
            <a:ext cx="2277000" cy="658080"/>
          </a:xfrm>
          <a:prstGeom prst="rect">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sp>
      <p:sp>
        <p:nvSpPr>
          <p:cNvPr id="273" name="CustomShape 4"/>
          <p:cNvSpPr/>
          <p:nvPr/>
        </p:nvSpPr>
        <p:spPr>
          <a:xfrm>
            <a:off x="3352680" y="1495800"/>
            <a:ext cx="1917360" cy="45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uFill>
                  <a:solidFill>
                    <a:srgbClr val="FFFFFF"/>
                  </a:solidFill>
                </a:uFill>
                <a:latin typeface="Arial"/>
                <a:ea typeface="DejaVu Sans"/>
              </a:rPr>
              <a:t>Vehicule</a:t>
            </a:r>
            <a:endParaRPr lang="en-US" sz="1800" b="0" strike="noStrike" spc="-1">
              <a:solidFill>
                <a:srgbClr val="000000"/>
              </a:solidFill>
              <a:uFill>
                <a:solidFill>
                  <a:srgbClr val="FFFFFF"/>
                </a:solidFill>
              </a:uFill>
              <a:latin typeface="Arial"/>
            </a:endParaRPr>
          </a:p>
        </p:txBody>
      </p:sp>
      <p:sp>
        <p:nvSpPr>
          <p:cNvPr id="274" name="CustomShape 5"/>
          <p:cNvSpPr/>
          <p:nvPr/>
        </p:nvSpPr>
        <p:spPr>
          <a:xfrm>
            <a:off x="4501800" y="2491200"/>
            <a:ext cx="2097360" cy="460080"/>
          </a:xfrm>
          <a:prstGeom prst="rect">
            <a:avLst/>
          </a:prstGeom>
          <a:noFill/>
          <a:ln w="9360">
            <a:solidFill>
              <a:schemeClr val="tx1"/>
            </a:solidFill>
            <a:round/>
          </a:ln>
        </p:spPr>
        <p:style>
          <a:lnRef idx="0">
            <a:scrgbClr r="0" g="0" b="0"/>
          </a:lnRef>
          <a:fillRef idx="0">
            <a:scrgbClr r="0" g="0" b="0"/>
          </a:fillRef>
          <a:effectRef idx="0">
            <a:scrgbClr r="0" g="0" b="0"/>
          </a:effectRef>
          <a:fontRef idx="minor"/>
        </p:style>
      </p:sp>
      <p:sp>
        <p:nvSpPr>
          <p:cNvPr id="275" name="CustomShape 6"/>
          <p:cNvSpPr/>
          <p:nvPr/>
        </p:nvSpPr>
        <p:spPr>
          <a:xfrm>
            <a:off x="4591800" y="2460960"/>
            <a:ext cx="1917360" cy="45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u="sng" strike="noStrike" spc="-1">
                <a:solidFill>
                  <a:srgbClr val="000000"/>
                </a:solidFill>
                <a:uFill>
                  <a:solidFill>
                    <a:srgbClr val="FFFFFF"/>
                  </a:solidFill>
                </a:uFill>
                <a:latin typeface="Arial"/>
                <a:ea typeface="DejaVu Sans"/>
              </a:rPr>
              <a:t>maVoiture</a:t>
            </a:r>
            <a:endParaRPr lang="en-US" sz="1800" b="0" strike="noStrike" spc="-1">
              <a:solidFill>
                <a:srgbClr val="000000"/>
              </a:solidFill>
              <a:uFill>
                <a:solidFill>
                  <a:srgbClr val="FFFFFF"/>
                </a:solidFill>
              </a:uFill>
              <a:latin typeface="Arial"/>
            </a:endParaRPr>
          </a:p>
        </p:txBody>
      </p:sp>
      <p:sp>
        <p:nvSpPr>
          <p:cNvPr id="276" name="CustomShape 7"/>
          <p:cNvSpPr/>
          <p:nvPr/>
        </p:nvSpPr>
        <p:spPr>
          <a:xfrm>
            <a:off x="4501800" y="2939760"/>
            <a:ext cx="2097360" cy="965160"/>
          </a:xfrm>
          <a:prstGeom prst="rect">
            <a:avLst/>
          </a:prstGeom>
          <a:noFill/>
          <a:ln w="9360">
            <a:solidFill>
              <a:schemeClr val="tx1"/>
            </a:solidFill>
            <a:round/>
          </a:ln>
        </p:spPr>
        <p:style>
          <a:lnRef idx="0">
            <a:scrgbClr r="0" g="0" b="0"/>
          </a:lnRef>
          <a:fillRef idx="0">
            <a:scrgbClr r="0" g="0" b="0"/>
          </a:fillRef>
          <a:effectRef idx="0">
            <a:scrgbClr r="0" g="0" b="0"/>
          </a:effectRef>
          <a:fontRef idx="minor"/>
        </p:style>
      </p:sp>
      <p:sp>
        <p:nvSpPr>
          <p:cNvPr id="277" name="CustomShape 8"/>
          <p:cNvSpPr/>
          <p:nvPr/>
        </p:nvSpPr>
        <p:spPr>
          <a:xfrm>
            <a:off x="4501800" y="3075120"/>
            <a:ext cx="2097360" cy="81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Arial"/>
                <a:ea typeface="DejaVu Sans"/>
              </a:rPr>
              <a:t>- mDemarre = false</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Arial"/>
                <a:ea typeface="DejaVu Sans"/>
              </a:rPr>
              <a:t>- mVitesse = 0</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Arial"/>
                <a:ea typeface="DejaVu Sans"/>
              </a:rPr>
              <a:t>- mProprietaire = « Phil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278" name="CustomShape 9"/>
          <p:cNvSpPr/>
          <p:nvPr/>
        </p:nvSpPr>
        <p:spPr>
          <a:xfrm>
            <a:off x="1951200" y="2460960"/>
            <a:ext cx="2097360" cy="460080"/>
          </a:xfrm>
          <a:prstGeom prst="rect">
            <a:avLst/>
          </a:prstGeom>
          <a:noFill/>
          <a:ln w="9360">
            <a:solidFill>
              <a:schemeClr val="tx1"/>
            </a:solidFill>
            <a:round/>
          </a:ln>
        </p:spPr>
        <p:style>
          <a:lnRef idx="0">
            <a:scrgbClr r="0" g="0" b="0"/>
          </a:lnRef>
          <a:fillRef idx="0">
            <a:scrgbClr r="0" g="0" b="0"/>
          </a:fillRef>
          <a:effectRef idx="0">
            <a:scrgbClr r="0" g="0" b="0"/>
          </a:effectRef>
          <a:fontRef idx="minor"/>
        </p:style>
      </p:sp>
      <p:sp>
        <p:nvSpPr>
          <p:cNvPr id="279" name="CustomShape 10"/>
          <p:cNvSpPr/>
          <p:nvPr/>
        </p:nvSpPr>
        <p:spPr>
          <a:xfrm>
            <a:off x="2041200" y="2446200"/>
            <a:ext cx="1917360" cy="45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u="sng" strike="noStrike" spc="-1">
                <a:solidFill>
                  <a:srgbClr val="000000"/>
                </a:solidFill>
                <a:uFill>
                  <a:solidFill>
                    <a:srgbClr val="FFFFFF"/>
                  </a:solidFill>
                </a:uFill>
                <a:latin typeface="Arial"/>
                <a:ea typeface="DejaVu Sans"/>
              </a:rPr>
              <a:t>saVoiture</a:t>
            </a:r>
            <a:endParaRPr lang="en-US" sz="1800" b="0" strike="noStrike" spc="-1">
              <a:solidFill>
                <a:srgbClr val="000000"/>
              </a:solidFill>
              <a:uFill>
                <a:solidFill>
                  <a:srgbClr val="FFFFFF"/>
                </a:solidFill>
              </a:uFill>
              <a:latin typeface="Arial"/>
            </a:endParaRPr>
          </a:p>
        </p:txBody>
      </p:sp>
      <p:sp>
        <p:nvSpPr>
          <p:cNvPr id="280" name="CustomShape 11"/>
          <p:cNvSpPr/>
          <p:nvPr/>
        </p:nvSpPr>
        <p:spPr>
          <a:xfrm>
            <a:off x="1951200" y="2924640"/>
            <a:ext cx="2097360" cy="965160"/>
          </a:xfrm>
          <a:prstGeom prst="rect">
            <a:avLst/>
          </a:prstGeom>
          <a:noFill/>
          <a:ln w="9360">
            <a:solidFill>
              <a:schemeClr val="tx1"/>
            </a:solidFill>
            <a:round/>
          </a:ln>
        </p:spPr>
        <p:style>
          <a:lnRef idx="0">
            <a:scrgbClr r="0" g="0" b="0"/>
          </a:lnRef>
          <a:fillRef idx="0">
            <a:scrgbClr r="0" g="0" b="0"/>
          </a:fillRef>
          <a:effectRef idx="0">
            <a:scrgbClr r="0" g="0" b="0"/>
          </a:effectRef>
          <a:fontRef idx="minor"/>
        </p:style>
      </p:sp>
      <p:sp>
        <p:nvSpPr>
          <p:cNvPr id="281" name="CustomShape 12"/>
          <p:cNvSpPr/>
          <p:nvPr/>
        </p:nvSpPr>
        <p:spPr>
          <a:xfrm>
            <a:off x="1951200" y="3060000"/>
            <a:ext cx="2097360" cy="81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Arial"/>
                <a:ea typeface="DejaVu Sans"/>
              </a:rPr>
              <a:t>- mDemarre = false</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Arial"/>
                <a:ea typeface="DejaVu Sans"/>
              </a:rPr>
              <a:t>- mVitesse = 0</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Arial"/>
                <a:ea typeface="DejaVu Sans"/>
              </a:rPr>
              <a:t>- mProprietaire = « Phil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282" name="CustomShape 13"/>
          <p:cNvSpPr/>
          <p:nvPr/>
        </p:nvSpPr>
        <p:spPr>
          <a:xfrm flipV="1">
            <a:off x="3352680" y="2050920"/>
            <a:ext cx="435240" cy="374400"/>
          </a:xfrm>
          <a:custGeom>
            <a:avLst/>
            <a:gdLst/>
            <a:ahLst/>
            <a:cxnLst/>
            <a:rect l="l" t="t" r="r" b="b"/>
            <a:pathLst>
              <a:path w="21600" h="21600">
                <a:moveTo>
                  <a:pt x="0" y="0"/>
                </a:moveTo>
                <a:lnTo>
                  <a:pt x="21600" y="21600"/>
                </a:lnTo>
              </a:path>
            </a:pathLst>
          </a:custGeom>
          <a:solidFill>
            <a:schemeClr val="accent1"/>
          </a:solidFill>
          <a:ln w="9360" cap="rnd">
            <a:solidFill>
              <a:schemeClr val="tx1"/>
            </a:solidFill>
            <a:custDash>
              <a:ds d="1000000" sp="800000"/>
            </a:custDash>
            <a:round/>
            <a:tailEnd type="arrow" w="med" len="med"/>
          </a:ln>
        </p:spPr>
        <p:style>
          <a:lnRef idx="0">
            <a:scrgbClr r="0" g="0" b="0"/>
          </a:lnRef>
          <a:fillRef idx="0">
            <a:scrgbClr r="0" g="0" b="0"/>
          </a:fillRef>
          <a:effectRef idx="0">
            <a:scrgbClr r="0" g="0" b="0"/>
          </a:effectRef>
          <a:fontRef idx="minor"/>
        </p:style>
      </p:sp>
      <p:sp>
        <p:nvSpPr>
          <p:cNvPr id="283" name="CustomShape 14"/>
          <p:cNvSpPr/>
          <p:nvPr/>
        </p:nvSpPr>
        <p:spPr>
          <a:xfrm flipH="1" flipV="1">
            <a:off x="4590360" y="2057400"/>
            <a:ext cx="398520" cy="400680"/>
          </a:xfrm>
          <a:custGeom>
            <a:avLst/>
            <a:gdLst/>
            <a:ahLst/>
            <a:cxnLst/>
            <a:rect l="l" t="t" r="r" b="b"/>
            <a:pathLst>
              <a:path w="21600" h="21600">
                <a:moveTo>
                  <a:pt x="0" y="0"/>
                </a:moveTo>
                <a:lnTo>
                  <a:pt x="21600" y="21600"/>
                </a:lnTo>
              </a:path>
            </a:pathLst>
          </a:custGeom>
          <a:solidFill>
            <a:schemeClr val="accent1"/>
          </a:solidFill>
          <a:ln w="9360" cap="rnd">
            <a:solidFill>
              <a:schemeClr val="tx1"/>
            </a:solidFill>
            <a:custDash>
              <a:ds d="1000000" sp="800000"/>
            </a:custDash>
            <a:round/>
            <a:tailEnd type="arrow" w="med" len="med"/>
          </a:ln>
        </p:spPr>
        <p:style>
          <a:lnRef idx="0">
            <a:scrgbClr r="0" g="0" b="0"/>
          </a:lnRef>
          <a:fillRef idx="0">
            <a:scrgbClr r="0" g="0" b="0"/>
          </a:fillRef>
          <a:effectRef idx="0">
            <a:scrgbClr r="0" g="0" b="0"/>
          </a:effectRef>
          <a:fontRef idx="minor"/>
        </p:style>
      </p:sp>
      <p:sp>
        <p:nvSpPr>
          <p:cNvPr id="284" name="CustomShape 15"/>
          <p:cNvSpPr/>
          <p:nvPr/>
        </p:nvSpPr>
        <p:spPr>
          <a:xfrm>
            <a:off x="5171400" y="2058840"/>
            <a:ext cx="191736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 instance of »</a:t>
            </a:r>
            <a:endParaRPr lang="en-US" sz="1800" b="0" strike="noStrike" spc="-1">
              <a:solidFill>
                <a:srgbClr val="000000"/>
              </a:solidFill>
              <a:uFill>
                <a:solidFill>
                  <a:srgbClr val="FFFFFF"/>
                </a:solidFill>
              </a:uFill>
              <a:latin typeface="Arial"/>
            </a:endParaRPr>
          </a:p>
        </p:txBody>
      </p:sp>
      <p:sp>
        <p:nvSpPr>
          <p:cNvPr id="285" name="CustomShape 16"/>
          <p:cNvSpPr/>
          <p:nvPr/>
        </p:nvSpPr>
        <p:spPr>
          <a:xfrm>
            <a:off x="314640" y="655200"/>
            <a:ext cx="8607600" cy="6022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L’objet </a:t>
            </a:r>
            <a:r>
              <a:rPr lang="en-US" sz="2000" b="1" strike="noStrike" spc="-1">
                <a:solidFill>
                  <a:srgbClr val="000000"/>
                </a:solidFill>
                <a:uFill>
                  <a:solidFill>
                    <a:srgbClr val="FFFFFF"/>
                  </a:solidFill>
                </a:uFill>
                <a:latin typeface="Helvetica 45 Light"/>
                <a:ea typeface="DejaVu Sans"/>
              </a:rPr>
              <a:t>maVoiture </a:t>
            </a:r>
            <a:r>
              <a:rPr lang="en-US" sz="2000" b="0" strike="noStrike" spc="-1">
                <a:solidFill>
                  <a:srgbClr val="000000"/>
                </a:solidFill>
                <a:uFill>
                  <a:solidFill>
                    <a:srgbClr val="FFFFFF"/>
                  </a:solidFill>
                </a:uFill>
                <a:latin typeface="Helvetica 45 Light"/>
                <a:ea typeface="DejaVu Sans"/>
              </a:rPr>
              <a:t>et </a:t>
            </a:r>
            <a:r>
              <a:rPr lang="en-US" sz="2000" b="1" strike="noStrike" spc="-1">
                <a:solidFill>
                  <a:srgbClr val="000000"/>
                </a:solidFill>
                <a:uFill>
                  <a:solidFill>
                    <a:srgbClr val="FFFFFF"/>
                  </a:solidFill>
                </a:uFill>
                <a:latin typeface="Helvetica 45 Light"/>
                <a:ea typeface="DejaVu Sans"/>
              </a:rPr>
              <a:t>saVoiture </a:t>
            </a:r>
            <a:r>
              <a:rPr lang="en-US" sz="2000" b="0" strike="noStrike" spc="-1">
                <a:solidFill>
                  <a:srgbClr val="000000"/>
                </a:solidFill>
                <a:uFill>
                  <a:solidFill>
                    <a:srgbClr val="FFFFFF"/>
                  </a:solidFill>
                </a:uFill>
                <a:latin typeface="Helvetica 45 Light"/>
                <a:ea typeface="DejaVu Sans"/>
              </a:rPr>
              <a:t>ont les mêmes attributs (états identiques) mais ont des références différentes.</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286" name="CustomShape 17"/>
          <p:cNvSpPr/>
          <p:nvPr/>
        </p:nvSpPr>
        <p:spPr>
          <a:xfrm>
            <a:off x="137880" y="4965120"/>
            <a:ext cx="8607600" cy="138780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Pour comparer le contenu des objets il faut utiliser la méthode '</a:t>
            </a:r>
            <a:r>
              <a:rPr lang="en-US" sz="2000" b="1" strike="noStrike" spc="-1">
                <a:solidFill>
                  <a:srgbClr val="000000"/>
                </a:solidFill>
                <a:uFill>
                  <a:solidFill>
                    <a:srgbClr val="FFFFFF"/>
                  </a:solidFill>
                </a:uFill>
                <a:latin typeface="Helvetica 45 Light"/>
                <a:ea typeface="DejaVu Sans"/>
              </a:rPr>
              <a:t>equals</a:t>
            </a:r>
            <a:r>
              <a:rPr lang="en-US" sz="2000" b="0" strike="noStrike" spc="-1">
                <a:solidFill>
                  <a:srgbClr val="000000"/>
                </a:solidFill>
                <a:uFill>
                  <a:solidFill>
                    <a:srgbClr val="FFFFFF"/>
                  </a:solidFill>
                </a:uFill>
                <a:latin typeface="Helvetica 45 Light"/>
                <a:ea typeface="DejaVu Sans"/>
              </a:rPr>
              <a:t>'</a:t>
            </a:r>
            <a:endParaRPr lang="en-US" sz="1800" b="0" strike="noStrike" spc="-1">
              <a:solidFill>
                <a:srgbClr val="000000"/>
              </a:solidFill>
              <a:uFill>
                <a:solidFill>
                  <a:srgbClr val="FFFFFF"/>
                </a:solidFill>
              </a:uFill>
              <a:latin typeface="Arial"/>
            </a:endParaRPr>
          </a:p>
          <a:p>
            <a:pPr marL="768240" lvl="1" indent="-284400">
              <a:lnSpc>
                <a:spcPct val="100000"/>
              </a:lnSpc>
              <a:spcAft>
                <a:spcPts val="300"/>
              </a:spcAft>
              <a:buClr>
                <a:srgbClr val="000000"/>
              </a:buClr>
              <a:buFont typeface="Symbol"/>
              <a:buChar char=""/>
            </a:pPr>
            <a:r>
              <a:rPr lang="en-US" sz="2000" b="1" strike="noStrike" spc="-1">
                <a:solidFill>
                  <a:srgbClr val="000000"/>
                </a:solidFill>
                <a:uFill>
                  <a:solidFill>
                    <a:srgbClr val="FFFFFF"/>
                  </a:solidFill>
                </a:uFill>
                <a:latin typeface="Helvetica 45 Light"/>
                <a:ea typeface="DejaVu Sans"/>
              </a:rPr>
              <a:t>a.equals(b)</a:t>
            </a:r>
            <a:r>
              <a:rPr lang="en-US" sz="2000" b="0" strike="noStrike" spc="-1">
                <a:solidFill>
                  <a:srgbClr val="000000"/>
                </a:solidFill>
                <a:uFill>
                  <a:solidFill>
                    <a:srgbClr val="FFFFFF"/>
                  </a:solidFill>
                </a:uFill>
                <a:latin typeface="Helvetica 45 Light"/>
                <a:ea typeface="DejaVu Sans"/>
              </a:rPr>
              <a:t>  renvoie "true" si les objets a et b peuvent être considérés comme identiques au vu de leurs attributs (à condition d'avoir redéfini la méthode equals).</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287" name="CustomShape 18"/>
          <p:cNvSpPr/>
          <p:nvPr/>
        </p:nvSpPr>
        <p:spPr>
          <a:xfrm>
            <a:off x="213120" y="1914480"/>
            <a:ext cx="3041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uFill>
                  <a:solidFill>
                    <a:srgbClr val="FFFFFF"/>
                  </a:solidFill>
                </a:uFill>
                <a:latin typeface="Tahoma"/>
                <a:ea typeface="DejaVu Sans"/>
              </a:rPr>
              <a:t>saVoiture != maVoiture</a:t>
            </a:r>
            <a:endParaRPr lang="en-US" sz="1800" b="0" strike="noStrike" spc="-1">
              <a:solidFill>
                <a:srgbClr val="000000"/>
              </a:solidFill>
              <a:uFill>
                <a:solidFill>
                  <a:srgbClr val="FFFFFF"/>
                </a:solidFill>
              </a:uFill>
              <a:latin typeface="Arial"/>
            </a:endParaRPr>
          </a:p>
        </p:txBody>
      </p:sp>
      <p:sp>
        <p:nvSpPr>
          <p:cNvPr id="288" name="CustomShape 19"/>
          <p:cNvSpPr/>
          <p:nvPr/>
        </p:nvSpPr>
        <p:spPr>
          <a:xfrm>
            <a:off x="1247760" y="4073400"/>
            <a:ext cx="6127200" cy="803520"/>
          </a:xfrm>
          <a:prstGeom prst="rect">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sp>
      <p:sp>
        <p:nvSpPr>
          <p:cNvPr id="289" name="CustomShape 20"/>
          <p:cNvSpPr/>
          <p:nvPr/>
        </p:nvSpPr>
        <p:spPr>
          <a:xfrm>
            <a:off x="1412640" y="4253400"/>
            <a:ext cx="373320" cy="328320"/>
          </a:xfrm>
          <a:prstGeom prst="star5">
            <a:avLst>
              <a:gd name="adj" fmla="val 19098"/>
              <a:gd name="hf" fmla="val 105146"/>
              <a:gd name="vf" fmla="val 110557"/>
            </a:avLst>
          </a:prstGeom>
          <a:solidFill>
            <a:srgbClr val="FF0000"/>
          </a:solidFill>
          <a:ln w="9360">
            <a:solidFill>
              <a:schemeClr val="tx1"/>
            </a:solidFill>
            <a:round/>
          </a:ln>
        </p:spPr>
        <p:style>
          <a:lnRef idx="0">
            <a:scrgbClr r="0" g="0" b="0"/>
          </a:lnRef>
          <a:fillRef idx="0">
            <a:scrgbClr r="0" g="0" b="0"/>
          </a:fillRef>
          <a:effectRef idx="0">
            <a:scrgbClr r="0" g="0" b="0"/>
          </a:effectRef>
          <a:fontRef idx="minor"/>
        </p:style>
      </p:sp>
      <p:sp>
        <p:nvSpPr>
          <p:cNvPr id="290" name="CustomShape 21"/>
          <p:cNvSpPr/>
          <p:nvPr/>
        </p:nvSpPr>
        <p:spPr>
          <a:xfrm>
            <a:off x="1787400" y="4120920"/>
            <a:ext cx="558756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Le test de comparaison (== et !=) entre objets ne concerne que les références et non les attributs !</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Structure des objets</a:t>
            </a:r>
            <a:endParaRPr lang="en-US" sz="1800" b="0" strike="noStrike" spc="-1">
              <a:solidFill>
                <a:srgbClr val="000000"/>
              </a:solidFill>
              <a:uFill>
                <a:solidFill>
                  <a:srgbClr val="FFFFFF"/>
                </a:solidFill>
              </a:uFill>
              <a:latin typeface="Arial"/>
            </a:endParaRPr>
          </a:p>
        </p:txBody>
      </p:sp>
      <p:sp>
        <p:nvSpPr>
          <p:cNvPr id="292"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FA278DB5-0B3D-4105-AF03-15B7F1348ECD}" type="slidenum">
              <a:rPr lang="en-US" sz="1600" b="0" strike="noStrike" spc="-1">
                <a:solidFill>
                  <a:srgbClr val="000000"/>
                </a:solidFill>
                <a:uFill>
                  <a:solidFill>
                    <a:srgbClr val="FFFFFF"/>
                  </a:solidFill>
                </a:uFill>
                <a:latin typeface="Helvetica 45 Light"/>
                <a:ea typeface="MS PGothic"/>
              </a:rPr>
              <a:t>32</a:t>
            </a:fld>
            <a:endParaRPr lang="en-US" sz="1800" b="0" strike="noStrike" spc="-1">
              <a:solidFill>
                <a:srgbClr val="000000"/>
              </a:solidFill>
              <a:uFill>
                <a:solidFill>
                  <a:srgbClr val="FFFFFF"/>
                </a:solidFill>
              </a:uFill>
              <a:latin typeface="Arial"/>
            </a:endParaRPr>
          </a:p>
        </p:txBody>
      </p:sp>
      <p:sp>
        <p:nvSpPr>
          <p:cNvPr id="293" name="CustomShape 3"/>
          <p:cNvSpPr/>
          <p:nvPr/>
        </p:nvSpPr>
        <p:spPr>
          <a:xfrm>
            <a:off x="194760" y="895320"/>
            <a:ext cx="8607600" cy="363060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Un objet est constitué d’une partie « statique » et d’une partie « dynamique »</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Partie « statique »</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Ne varie pas d’une instance de classe à une autre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Permet d’activer l’objet (constructeur)</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Constituée des méthodes de la classe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 </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Partie « dynamique »</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Varie d’une instance de classe à une autre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Varie durant la vie d’un objet</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Constituée d’un exemplaire de chaque attribut de la classe</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Cycle de vie d’un objet</a:t>
            </a:r>
            <a:endParaRPr lang="en-US" sz="1800" b="0" strike="noStrike" spc="-1">
              <a:solidFill>
                <a:srgbClr val="000000"/>
              </a:solidFill>
              <a:uFill>
                <a:solidFill>
                  <a:srgbClr val="FFFFFF"/>
                </a:solidFill>
              </a:uFill>
              <a:latin typeface="Arial"/>
            </a:endParaRPr>
          </a:p>
        </p:txBody>
      </p:sp>
      <p:sp>
        <p:nvSpPr>
          <p:cNvPr id="295"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C9D66E0A-E0D8-4B00-9740-998B90CF0334}" type="slidenum">
              <a:rPr lang="en-US" sz="1600" b="0" strike="noStrike" spc="-1">
                <a:solidFill>
                  <a:srgbClr val="000000"/>
                </a:solidFill>
                <a:uFill>
                  <a:solidFill>
                    <a:srgbClr val="FFFFFF"/>
                  </a:solidFill>
                </a:uFill>
                <a:latin typeface="Helvetica 45 Light"/>
                <a:ea typeface="MS PGothic"/>
              </a:rPr>
              <a:t>33</a:t>
            </a:fld>
            <a:endParaRPr lang="en-US" sz="1800" b="0" strike="noStrike" spc="-1">
              <a:solidFill>
                <a:srgbClr val="000000"/>
              </a:solidFill>
              <a:uFill>
                <a:solidFill>
                  <a:srgbClr val="FFFFFF"/>
                </a:solidFill>
              </a:uFill>
              <a:latin typeface="Arial"/>
            </a:endParaRPr>
          </a:p>
        </p:txBody>
      </p:sp>
      <p:sp>
        <p:nvSpPr>
          <p:cNvPr id="296" name="CustomShape 3"/>
          <p:cNvSpPr/>
          <p:nvPr/>
        </p:nvSpPr>
        <p:spPr>
          <a:xfrm>
            <a:off x="194760" y="640440"/>
            <a:ext cx="8607600" cy="541440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1" strike="noStrike" spc="-1">
                <a:solidFill>
                  <a:srgbClr val="000000"/>
                </a:solidFill>
                <a:uFill>
                  <a:solidFill>
                    <a:srgbClr val="FFFFFF"/>
                  </a:solidFill>
                </a:uFill>
                <a:latin typeface="Helvetica 45 Light"/>
                <a:ea typeface="DejaVu Sans"/>
              </a:rPr>
              <a:t>Création</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Usage d’un Constructeur</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L’objet est créé en mémoire et les attributs de l’objet sont initialisés</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1" strike="noStrike" spc="-1">
                <a:solidFill>
                  <a:srgbClr val="000000"/>
                </a:solidFill>
                <a:uFill>
                  <a:solidFill>
                    <a:srgbClr val="FFFFFF"/>
                  </a:solidFill>
                </a:uFill>
                <a:latin typeface="Helvetica 45 Light"/>
                <a:ea typeface="DejaVu Sans"/>
              </a:rPr>
              <a:t>Utilisation</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Usage des Méthodes et des Attributs (non recommandé -&gt; encapsulation)</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Les attributs de l’objet peuvent être modifiés (set)</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Les attributs (ou leurs dérivés) peuvent être consultés (get)</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 </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1" strike="noStrike" spc="-1">
                <a:solidFill>
                  <a:srgbClr val="000000"/>
                </a:solidFill>
                <a:uFill>
                  <a:solidFill>
                    <a:srgbClr val="FFFFFF"/>
                  </a:solidFill>
                </a:uFill>
                <a:latin typeface="Helvetica 45 Light"/>
                <a:ea typeface="DejaVu Sans"/>
              </a:rPr>
              <a:t>Destruction</a:t>
            </a:r>
            <a:r>
              <a:rPr lang="en-US" sz="2000" b="0" strike="noStrike" spc="-1">
                <a:solidFill>
                  <a:srgbClr val="000000"/>
                </a:solidFill>
                <a:uFill>
                  <a:solidFill>
                    <a:srgbClr val="FFFFFF"/>
                  </a:solidFill>
                </a:uFill>
                <a:latin typeface="Helvetica 45 Light"/>
                <a:ea typeface="DejaVu Sans"/>
              </a:rPr>
              <a:t> et libération de la mémoire lorsque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Usage (éventuel) d’un Pseudo-Destructeur : méthode appelée finalize() </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L’objet n’est plus référencé, la place mémoire occupée est récupérée</a:t>
            </a:r>
            <a:endParaRPr lang="en-US" sz="1800" b="0" strike="noStrike" spc="-1">
              <a:solidFill>
                <a:srgbClr val="000000"/>
              </a:solidFill>
              <a:uFill>
                <a:solidFill>
                  <a:srgbClr val="FFFFFF"/>
                </a:solidFill>
              </a:uFill>
              <a:latin typeface="Arial"/>
            </a:endParaRPr>
          </a:p>
        </p:txBody>
      </p:sp>
      <p:sp>
        <p:nvSpPr>
          <p:cNvPr id="297" name="CustomShape 4"/>
          <p:cNvSpPr/>
          <p:nvPr/>
        </p:nvSpPr>
        <p:spPr>
          <a:xfrm>
            <a:off x="1214280" y="3552840"/>
            <a:ext cx="6189480" cy="852840"/>
          </a:xfrm>
          <a:prstGeom prst="rect">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sp>
      <p:sp>
        <p:nvSpPr>
          <p:cNvPr id="298" name="CustomShape 5"/>
          <p:cNvSpPr/>
          <p:nvPr/>
        </p:nvSpPr>
        <p:spPr>
          <a:xfrm>
            <a:off x="1379160" y="3732480"/>
            <a:ext cx="373320" cy="328320"/>
          </a:xfrm>
          <a:prstGeom prst="star5">
            <a:avLst>
              <a:gd name="adj" fmla="val 19098"/>
              <a:gd name="hf" fmla="val 105146"/>
              <a:gd name="vf" fmla="val 110557"/>
            </a:avLst>
          </a:prstGeom>
          <a:solidFill>
            <a:srgbClr val="FF0000"/>
          </a:solidFill>
          <a:ln w="9360">
            <a:solidFill>
              <a:schemeClr val="tx1"/>
            </a:solidFill>
            <a:round/>
          </a:ln>
        </p:spPr>
        <p:style>
          <a:lnRef idx="0">
            <a:scrgbClr r="0" g="0" b="0"/>
          </a:lnRef>
          <a:fillRef idx="0">
            <a:scrgbClr r="0" g="0" b="0"/>
          </a:fillRef>
          <a:effectRef idx="0">
            <a:scrgbClr r="0" g="0" b="0"/>
          </a:effectRef>
          <a:fontRef idx="minor"/>
        </p:style>
      </p:sp>
      <p:sp>
        <p:nvSpPr>
          <p:cNvPr id="299" name="CustomShape 6"/>
          <p:cNvSpPr/>
          <p:nvPr/>
        </p:nvSpPr>
        <p:spPr>
          <a:xfrm>
            <a:off x="1753920" y="3552840"/>
            <a:ext cx="585972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L’utilisation d’un objet non construit provoque une exception de type </a:t>
            </a:r>
            <a:r>
              <a:rPr lang="en-US" sz="1800" b="1" strike="noStrike" spc="-1">
                <a:solidFill>
                  <a:srgbClr val="000000"/>
                </a:solidFill>
                <a:uFill>
                  <a:solidFill>
                    <a:srgbClr val="FFFFFF"/>
                  </a:solidFill>
                </a:uFill>
                <a:latin typeface="Tahoma"/>
                <a:ea typeface="DejaVu Sans"/>
              </a:rPr>
              <a:t>NullPointerException.</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Création d’objets (1/3)</a:t>
            </a:r>
            <a:endParaRPr lang="en-US" sz="1800" b="0" strike="noStrike" spc="-1">
              <a:solidFill>
                <a:srgbClr val="000000"/>
              </a:solidFill>
              <a:uFill>
                <a:solidFill>
                  <a:srgbClr val="FFFFFF"/>
                </a:solidFill>
              </a:uFill>
              <a:latin typeface="Arial"/>
            </a:endParaRPr>
          </a:p>
        </p:txBody>
      </p:sp>
      <p:sp>
        <p:nvSpPr>
          <p:cNvPr id="301"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8F88F43C-6B19-4925-B59C-24B2DA78B8DB}" type="slidenum">
              <a:rPr lang="en-US" sz="1600" b="0" strike="noStrike" spc="-1">
                <a:solidFill>
                  <a:srgbClr val="000000"/>
                </a:solidFill>
                <a:uFill>
                  <a:solidFill>
                    <a:srgbClr val="FFFFFF"/>
                  </a:solidFill>
                </a:uFill>
                <a:latin typeface="Helvetica 45 Light"/>
                <a:ea typeface="MS PGothic"/>
              </a:rPr>
              <a:t>34</a:t>
            </a:fld>
            <a:endParaRPr lang="en-US" sz="1800" b="0" strike="noStrike" spc="-1">
              <a:solidFill>
                <a:srgbClr val="000000"/>
              </a:solidFill>
              <a:uFill>
                <a:solidFill>
                  <a:srgbClr val="FFFFFF"/>
                </a:solidFill>
              </a:uFill>
              <a:latin typeface="Arial"/>
            </a:endParaRPr>
          </a:p>
        </p:txBody>
      </p:sp>
      <p:sp>
        <p:nvSpPr>
          <p:cNvPr id="302" name="CustomShape 3"/>
          <p:cNvSpPr/>
          <p:nvPr/>
        </p:nvSpPr>
        <p:spPr>
          <a:xfrm>
            <a:off x="194760" y="640440"/>
            <a:ext cx="8607600" cy="541440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La création d’un nouvel objet est obtenue par l’appel à</a:t>
            </a:r>
            <a:endParaRPr lang="en-US" sz="1800" b="0" strike="noStrike" spc="-1">
              <a:solidFill>
                <a:srgbClr val="000000"/>
              </a:solidFill>
              <a:uFill>
                <a:solidFill>
                  <a:srgbClr val="FFFFFF"/>
                </a:solidFill>
              </a:uFill>
              <a:latin typeface="Arial"/>
            </a:endParaRPr>
          </a:p>
          <a:p>
            <a:pPr>
              <a:lnSpc>
                <a:spcPct val="100000"/>
              </a:lnSpc>
              <a:spcAft>
                <a:spcPts val="1001"/>
              </a:spcAft>
            </a:pPr>
            <a:r>
              <a:rPr lang="en-US" sz="2000" b="0" strike="noStrike" spc="-1">
                <a:solidFill>
                  <a:srgbClr val="000000"/>
                </a:solidFill>
                <a:uFill>
                  <a:solidFill>
                    <a:srgbClr val="FFFFFF"/>
                  </a:solidFill>
                </a:uFill>
                <a:latin typeface="Helvetica 45 Light"/>
                <a:ea typeface="DejaVu Sans"/>
              </a:rPr>
              <a:t>		</a:t>
            </a:r>
            <a:r>
              <a:rPr lang="en-US" sz="2000" b="1" strike="noStrike" spc="-1">
                <a:solidFill>
                  <a:srgbClr val="000000"/>
                </a:solidFill>
                <a:uFill>
                  <a:solidFill>
                    <a:srgbClr val="FFFFFF"/>
                  </a:solidFill>
                </a:uFill>
                <a:latin typeface="Courier New"/>
                <a:ea typeface="DejaVu Sans"/>
              </a:rPr>
              <a:t>new </a:t>
            </a:r>
            <a:r>
              <a:rPr lang="en-US" sz="2000" b="0" strike="noStrike" spc="-1">
                <a:solidFill>
                  <a:srgbClr val="000000"/>
                </a:solidFill>
                <a:uFill>
                  <a:solidFill>
                    <a:srgbClr val="FFFFFF"/>
                  </a:solidFill>
                </a:uFill>
                <a:latin typeface="Courier New"/>
                <a:ea typeface="DejaVu Sans"/>
              </a:rPr>
              <a:t>Constructeur(paramètres)</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Il existe un constructeur par défaut qui ne possède pas de paramètre (</a:t>
            </a:r>
            <a:r>
              <a:rPr lang="en-US" sz="2000" b="0" u="sng" strike="noStrike" spc="-1">
                <a:solidFill>
                  <a:srgbClr val="000000"/>
                </a:solidFill>
                <a:uFill>
                  <a:solidFill>
                    <a:srgbClr val="FFFFFF"/>
                  </a:solidFill>
                </a:uFill>
                <a:latin typeface="Helvetica 45 Light"/>
                <a:ea typeface="DejaVu Sans"/>
              </a:rPr>
              <a:t>si aucun autre constructeur avec paramètre n’existe</a:t>
            </a:r>
            <a:r>
              <a:rPr lang="en-US" sz="2000" b="0" strike="noStrike" spc="-1">
                <a:solidFill>
                  <a:srgbClr val="000000"/>
                </a:solidFill>
                <a:uFill>
                  <a:solidFill>
                    <a:srgbClr val="FFFFFF"/>
                  </a:solidFill>
                </a:uFill>
                <a:latin typeface="Helvetica 45 Light"/>
                <a:ea typeface="DejaVu Sans"/>
              </a:rPr>
              <a:t>).</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L'objet retourné par le constructeur est une instance de la classe. Le constructeur alloue la mémoire et initialise l'objet. </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1" strike="noStrike" spc="-1">
                <a:solidFill>
                  <a:srgbClr val="000000"/>
                </a:solidFill>
                <a:uFill>
                  <a:solidFill>
                    <a:srgbClr val="FFFFFF"/>
                  </a:solidFill>
                </a:uFill>
                <a:latin typeface="Helvetica 45 Light"/>
                <a:ea typeface="DejaVu Sans"/>
              </a:rPr>
              <a:t>L'objet retourné par le constructeur ne peut pas être null</a:t>
            </a:r>
            <a:r>
              <a:rPr lang="en-US" sz="2000" b="0" strike="noStrike" spc="-1">
                <a:solidFill>
                  <a:srgbClr val="000000"/>
                </a:solidFill>
                <a:uFill>
                  <a:solidFill>
                    <a:srgbClr val="FFFFFF"/>
                  </a:solidFill>
                </a:uFill>
                <a:latin typeface="Helvetica 45 Light"/>
                <a:ea typeface="DejaVu Sans"/>
              </a:rPr>
              <a:t>.</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Un objet peut avoir plusieurs constructeurs (avec des paramètres différents)</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Les constructeurs portent le même nom que la classe et n’ont pas de valeur de retour.</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303" name="CustomShape 4"/>
          <p:cNvSpPr/>
          <p:nvPr/>
        </p:nvSpPr>
        <p:spPr>
          <a:xfrm>
            <a:off x="135000" y="4721760"/>
            <a:ext cx="8752680" cy="91224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Courier New"/>
                <a:ea typeface="DejaVu Sans"/>
              </a:rPr>
              <a:t>Vehicule mVehicule; // Déclaration: l'instance vaut null</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Courier New"/>
                <a:ea typeface="DejaVu Sans"/>
              </a:rPr>
              <a:t>mVehicule = new Vehicule(); // Création et allocation mémoire</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Courier New"/>
                <a:ea typeface="DejaVu Sans"/>
              </a:rPr>
              <a:t>if (mVoiture instanceOf Vehicule) { // retourne "true"</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Création d’objets (2/3)</a:t>
            </a:r>
            <a:endParaRPr lang="en-US" sz="1800" b="0" strike="noStrike" spc="-1">
              <a:solidFill>
                <a:srgbClr val="000000"/>
              </a:solidFill>
              <a:uFill>
                <a:solidFill>
                  <a:srgbClr val="FFFFFF"/>
                </a:solidFill>
              </a:uFill>
              <a:latin typeface="Arial"/>
            </a:endParaRPr>
          </a:p>
        </p:txBody>
      </p:sp>
      <p:sp>
        <p:nvSpPr>
          <p:cNvPr id="305"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94D2DEA9-9BB4-429C-AC26-97B6AC0D89DD}" type="slidenum">
              <a:rPr lang="en-US" sz="1600" b="0" strike="noStrike" spc="-1">
                <a:solidFill>
                  <a:srgbClr val="000000"/>
                </a:solidFill>
                <a:uFill>
                  <a:solidFill>
                    <a:srgbClr val="FFFFFF"/>
                  </a:solidFill>
                </a:uFill>
                <a:latin typeface="Helvetica 45 Light"/>
                <a:ea typeface="MS PGothic"/>
              </a:rPr>
              <a:t>35</a:t>
            </a:fld>
            <a:endParaRPr lang="en-US" sz="1800" b="0" strike="noStrike" spc="-1">
              <a:solidFill>
                <a:srgbClr val="000000"/>
              </a:solidFill>
              <a:uFill>
                <a:solidFill>
                  <a:srgbClr val="FFFFFF"/>
                </a:solidFill>
              </a:uFill>
              <a:latin typeface="Arial"/>
            </a:endParaRPr>
          </a:p>
        </p:txBody>
      </p:sp>
      <p:sp>
        <p:nvSpPr>
          <p:cNvPr id="306" name="CustomShape 3"/>
          <p:cNvSpPr/>
          <p:nvPr/>
        </p:nvSpPr>
        <p:spPr>
          <a:xfrm>
            <a:off x="194760" y="640440"/>
            <a:ext cx="8607600" cy="541440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Constructeur sans arguments. Utilité :</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Lorsque l’on doit créer un objet sans pouvoir décider des valeurs de ses attributs au moment de la création.</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Il remplace le constructeur par défaut qui est devenu inutilisable dès qu’un constructeur (avec paramètres) a été défini dans la classe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 </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Constructeurs multiples. Utilité :</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Possibilité d’initialiser un objet de plusieurs manières différentes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On parle alors de surchage (overloaded)</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Le compilateur distingue les constructeurs en fonction</a:t>
            </a:r>
            <a:endParaRPr lang="en-US" sz="1800" b="0" strike="noStrike" spc="-1">
              <a:solidFill>
                <a:srgbClr val="000000"/>
              </a:solidFill>
              <a:uFill>
                <a:solidFill>
                  <a:srgbClr val="FFFFFF"/>
                </a:solidFill>
              </a:uFill>
              <a:latin typeface="Arial"/>
            </a:endParaRPr>
          </a:p>
          <a:p>
            <a:pPr marL="1187280" lvl="2" indent="-227160">
              <a:lnSpc>
                <a:spcPct val="100000"/>
              </a:lnSpc>
              <a:spcAft>
                <a:spcPts val="451"/>
              </a:spcAft>
              <a:buClr>
                <a:srgbClr val="000000"/>
              </a:buClr>
              <a:buFont typeface="Times New Roman"/>
              <a:buChar char="–"/>
            </a:pPr>
            <a:r>
              <a:rPr lang="en-US" sz="1800" b="0" strike="noStrike" spc="-1">
                <a:solidFill>
                  <a:srgbClr val="000000"/>
                </a:solidFill>
                <a:uFill>
                  <a:solidFill>
                    <a:srgbClr val="FFFFFF"/>
                  </a:solidFill>
                </a:uFill>
                <a:latin typeface="Helvetica 45 Light"/>
                <a:ea typeface="DejaVu Sans"/>
              </a:rPr>
              <a:t>de la position des arguments</a:t>
            </a:r>
            <a:endParaRPr lang="en-US" sz="1800" b="0" strike="noStrike" spc="-1">
              <a:solidFill>
                <a:srgbClr val="000000"/>
              </a:solidFill>
              <a:uFill>
                <a:solidFill>
                  <a:srgbClr val="FFFFFF"/>
                </a:solidFill>
              </a:uFill>
              <a:latin typeface="Arial"/>
            </a:endParaRPr>
          </a:p>
          <a:p>
            <a:pPr marL="1187280" lvl="2" indent="-227160">
              <a:lnSpc>
                <a:spcPct val="100000"/>
              </a:lnSpc>
              <a:spcAft>
                <a:spcPts val="451"/>
              </a:spcAft>
              <a:buClr>
                <a:srgbClr val="000000"/>
              </a:buClr>
              <a:buFont typeface="Times New Roman"/>
              <a:buChar char="–"/>
            </a:pPr>
            <a:r>
              <a:rPr lang="en-US" sz="1800" b="0" strike="noStrike" spc="-1">
                <a:solidFill>
                  <a:srgbClr val="000000"/>
                </a:solidFill>
                <a:uFill>
                  <a:solidFill>
                    <a:srgbClr val="FFFFFF"/>
                  </a:solidFill>
                </a:uFill>
                <a:latin typeface="Helvetica 45 Light"/>
                <a:ea typeface="DejaVu Sans"/>
              </a:rPr>
              <a:t>du nombre</a:t>
            </a:r>
            <a:endParaRPr lang="en-US" sz="1800" b="0" strike="noStrike" spc="-1">
              <a:solidFill>
                <a:srgbClr val="000000"/>
              </a:solidFill>
              <a:uFill>
                <a:solidFill>
                  <a:srgbClr val="FFFFFF"/>
                </a:solidFill>
              </a:uFill>
              <a:latin typeface="Arial"/>
            </a:endParaRPr>
          </a:p>
          <a:p>
            <a:pPr marL="1187280" lvl="2" indent="-227160">
              <a:lnSpc>
                <a:spcPct val="100000"/>
              </a:lnSpc>
              <a:spcAft>
                <a:spcPts val="451"/>
              </a:spcAft>
              <a:buClr>
                <a:srgbClr val="000000"/>
              </a:buClr>
              <a:buFont typeface="Times New Roman"/>
              <a:buChar char="–"/>
            </a:pPr>
            <a:r>
              <a:rPr lang="en-US" sz="1800" b="0" strike="noStrike" spc="-1">
                <a:solidFill>
                  <a:srgbClr val="000000"/>
                </a:solidFill>
                <a:uFill>
                  <a:solidFill>
                    <a:srgbClr val="FFFFFF"/>
                  </a:solidFill>
                </a:uFill>
                <a:latin typeface="Helvetica 45 Light"/>
                <a:ea typeface="DejaVu Sans"/>
              </a:rPr>
              <a:t>du type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Chaque constructeur possède le même nom (le nom de la classe)</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POO: Création d’objets (3/3)</a:t>
            </a:r>
            <a:endParaRPr lang="en-US" sz="1800" b="0" strike="noStrike" spc="-1">
              <a:solidFill>
                <a:srgbClr val="000000"/>
              </a:solidFill>
              <a:uFill>
                <a:solidFill>
                  <a:srgbClr val="FFFFFF"/>
                </a:solidFill>
              </a:uFill>
              <a:latin typeface="Arial"/>
            </a:endParaRPr>
          </a:p>
        </p:txBody>
      </p:sp>
      <p:sp>
        <p:nvSpPr>
          <p:cNvPr id="308"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83B65706-D8CA-4CF8-8A36-0EFB65A05F53}" type="slidenum">
              <a:rPr lang="en-US" sz="1600" b="0" strike="noStrike" spc="-1">
                <a:solidFill>
                  <a:srgbClr val="000000"/>
                </a:solidFill>
                <a:uFill>
                  <a:solidFill>
                    <a:srgbClr val="FFFFFF"/>
                  </a:solidFill>
                </a:uFill>
                <a:latin typeface="Helvetica 45 Light"/>
                <a:ea typeface="MS PGothic"/>
              </a:rPr>
              <a:t>36</a:t>
            </a:fld>
            <a:endParaRPr lang="en-US" sz="1800" b="0" strike="noStrike" spc="-1">
              <a:solidFill>
                <a:srgbClr val="000000"/>
              </a:solidFill>
              <a:uFill>
                <a:solidFill>
                  <a:srgbClr val="FFFFFF"/>
                </a:solidFill>
              </a:uFill>
              <a:latin typeface="Arial"/>
            </a:endParaRPr>
          </a:p>
        </p:txBody>
      </p:sp>
      <p:sp>
        <p:nvSpPr>
          <p:cNvPr id="309" name="CustomShape 3"/>
          <p:cNvSpPr/>
          <p:nvPr/>
        </p:nvSpPr>
        <p:spPr>
          <a:xfrm>
            <a:off x="194760" y="640440"/>
            <a:ext cx="8607600" cy="46720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Il est possible d’enchainer les constructeurs: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L’instruction spécifique « this() » désigne un autre constructeur de la classe.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L’appel à this() doit être la première instruction du constructeur. Utilité: réutiliser le code existant et ne jamais le dupliquer.</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Question: comment rendre une classe non instantiable ? Intérêt ?</a:t>
            </a:r>
            <a:endParaRPr lang="en-US" sz="1800" b="0" strike="noStrike" spc="-1">
              <a:solidFill>
                <a:srgbClr val="000000"/>
              </a:solidFill>
              <a:uFill>
                <a:solidFill>
                  <a:srgbClr val="FFFFFF"/>
                </a:solidFill>
              </a:uFill>
              <a:latin typeface="Arial"/>
            </a:endParaRPr>
          </a:p>
        </p:txBody>
      </p:sp>
      <p:sp>
        <p:nvSpPr>
          <p:cNvPr id="310" name="CustomShape 4"/>
          <p:cNvSpPr/>
          <p:nvPr/>
        </p:nvSpPr>
        <p:spPr>
          <a:xfrm>
            <a:off x="975240" y="2184480"/>
            <a:ext cx="6096600" cy="246204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1" strike="noStrike" spc="-1">
                <a:solidFill>
                  <a:srgbClr val="000000"/>
                </a:solidFill>
                <a:uFill>
                  <a:solidFill>
                    <a:srgbClr val="FFFFFF"/>
                  </a:solidFill>
                </a:uFill>
                <a:latin typeface="Courier New"/>
                <a:ea typeface="DejaVu Sans"/>
              </a:rPr>
              <a:t>public class Vehicule {</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private static final String DEFAULT_MARQUE = “CITROEN”;</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private final String mMarque;</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public Vehicle() {</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this(DEFAULT_MARQUE);</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public Vehicle(String marque) {</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mMarque = marque;</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p:txBody>
      </p:sp>
      <p:sp>
        <p:nvSpPr>
          <p:cNvPr id="311" name="CustomShape 5"/>
          <p:cNvSpPr/>
          <p:nvPr/>
        </p:nvSpPr>
        <p:spPr>
          <a:xfrm>
            <a:off x="5193720" y="3615480"/>
            <a:ext cx="3207240" cy="658800"/>
          </a:xfrm>
          <a:prstGeom prst="borderCallout2">
            <a:avLst>
              <a:gd name="adj1" fmla="val 18750"/>
              <a:gd name="adj2" fmla="val -8333"/>
              <a:gd name="adj3" fmla="val 18750"/>
              <a:gd name="adj4" fmla="val -16667"/>
              <a:gd name="adj5" fmla="val -68170"/>
              <a:gd name="adj6" fmla="val -61649"/>
            </a:avLst>
          </a:prstGeom>
          <a:solidFill>
            <a:schemeClr val="bg1"/>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000000"/>
                </a:solidFill>
                <a:uFill>
                  <a:solidFill>
                    <a:srgbClr val="FFFFFF"/>
                  </a:solidFill>
                </a:uFill>
                <a:latin typeface="Tahoma"/>
                <a:ea typeface="DejaVu Sans"/>
              </a:rPr>
              <a:t>Le modificateur final contraint l’initialisation à la construction.</a:t>
            </a:r>
            <a:endParaRPr lang="en-US" sz="1800" b="0" strike="noStrike" spc="-1">
              <a:solidFill>
                <a:srgbClr val="000000"/>
              </a:solidFill>
              <a:uFill>
                <a:solidFill>
                  <a:srgbClr val="FFFFFF"/>
                </a:solidFill>
              </a:uFill>
              <a:latin typeface="Arial"/>
            </a:endParaRPr>
          </a:p>
        </p:txBody>
      </p:sp>
      <p:sp>
        <p:nvSpPr>
          <p:cNvPr id="312" name="CustomShape 6"/>
          <p:cNvSpPr/>
          <p:nvPr/>
        </p:nvSpPr>
        <p:spPr>
          <a:xfrm>
            <a:off x="778680" y="3430800"/>
            <a:ext cx="577800" cy="658800"/>
          </a:xfrm>
          <a:prstGeom prst="curvedRightArrow">
            <a:avLst>
              <a:gd name="adj1" fmla="val 25000"/>
              <a:gd name="adj2" fmla="val 50000"/>
              <a:gd name="adj3" fmla="val 25000"/>
            </a:avLst>
          </a:prstGeom>
          <a:solidFill>
            <a:schemeClr val="accent1"/>
          </a:solidFill>
          <a:ln w="9360">
            <a:solidFill>
              <a:schemeClr val="tx1"/>
            </a:solidFill>
            <a:round/>
          </a:ln>
        </p:spPr>
        <p:style>
          <a:lnRef idx="0">
            <a:scrgbClr r="0" g="0" b="0"/>
          </a:lnRef>
          <a:fillRef idx="0">
            <a:scrgbClr r="0" g="0" b="0"/>
          </a:fillRef>
          <a:effectRef idx="0">
            <a:scrgbClr r="0" g="0" b="0"/>
          </a:effectRef>
          <a:fontRef idx="minor"/>
        </p:style>
      </p:sp>
      <p:sp>
        <p:nvSpPr>
          <p:cNvPr id="313" name="CustomShape 7"/>
          <p:cNvSpPr/>
          <p:nvPr/>
        </p:nvSpPr>
        <p:spPr>
          <a:xfrm>
            <a:off x="688320" y="5530320"/>
            <a:ext cx="7196400" cy="508320"/>
          </a:xfrm>
          <a:prstGeom prst="rect">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sp>
      <p:sp>
        <p:nvSpPr>
          <p:cNvPr id="314" name="CustomShape 8"/>
          <p:cNvSpPr/>
          <p:nvPr/>
        </p:nvSpPr>
        <p:spPr>
          <a:xfrm>
            <a:off x="844920" y="5569920"/>
            <a:ext cx="373320" cy="328320"/>
          </a:xfrm>
          <a:prstGeom prst="star5">
            <a:avLst>
              <a:gd name="adj" fmla="val 19098"/>
              <a:gd name="hf" fmla="val 105146"/>
              <a:gd name="vf" fmla="val 110557"/>
            </a:avLst>
          </a:prstGeom>
          <a:solidFill>
            <a:srgbClr val="FF0000"/>
          </a:solidFill>
          <a:ln w="9360">
            <a:solidFill>
              <a:schemeClr val="tx1"/>
            </a:solidFill>
            <a:round/>
          </a:ln>
        </p:spPr>
        <p:style>
          <a:lnRef idx="0">
            <a:scrgbClr r="0" g="0" b="0"/>
          </a:lnRef>
          <a:fillRef idx="0">
            <a:scrgbClr r="0" g="0" b="0"/>
          </a:fillRef>
          <a:effectRef idx="0">
            <a:scrgbClr r="0" g="0" b="0"/>
          </a:effectRef>
          <a:fontRef idx="minor"/>
        </p:style>
      </p:sp>
      <p:sp>
        <p:nvSpPr>
          <p:cNvPr id="315" name="CustomShape 9"/>
          <p:cNvSpPr/>
          <p:nvPr/>
        </p:nvSpPr>
        <p:spPr>
          <a:xfrm>
            <a:off x="1227960" y="5600520"/>
            <a:ext cx="665676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uFill>
                  <a:solidFill>
                    <a:srgbClr val="FFFFFF"/>
                  </a:solidFill>
                </a:uFill>
                <a:latin typeface="Tahoma"/>
                <a:ea typeface="DejaVu Sans"/>
              </a:rPr>
              <a:t>Enforce non-instantiability with a private constructor.</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 les attributs et méthodes (1/2)</a:t>
            </a:r>
            <a:endParaRPr lang="en-US" sz="1800" b="0" strike="noStrike" spc="-1">
              <a:solidFill>
                <a:srgbClr val="000000"/>
              </a:solidFill>
              <a:uFill>
                <a:solidFill>
                  <a:srgbClr val="FFFFFF"/>
                </a:solidFill>
              </a:uFill>
              <a:latin typeface="Arial"/>
            </a:endParaRPr>
          </a:p>
        </p:txBody>
      </p:sp>
      <p:sp>
        <p:nvSpPr>
          <p:cNvPr id="317"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DA9A97F0-DC76-47A7-84CF-5D05EC26A848}" type="slidenum">
              <a:rPr lang="en-US" sz="1600" b="0" strike="noStrike" spc="-1">
                <a:solidFill>
                  <a:srgbClr val="000000"/>
                </a:solidFill>
                <a:uFill>
                  <a:solidFill>
                    <a:srgbClr val="FFFFFF"/>
                  </a:solidFill>
                </a:uFill>
                <a:latin typeface="Helvetica 45 Light"/>
                <a:ea typeface="MS PGothic"/>
              </a:rPr>
              <a:t>37</a:t>
            </a:fld>
            <a:endParaRPr lang="en-US" sz="1800" b="0" strike="noStrike" spc="-1">
              <a:solidFill>
                <a:srgbClr val="000000"/>
              </a:solidFill>
              <a:uFill>
                <a:solidFill>
                  <a:srgbClr val="FFFFFF"/>
                </a:solidFill>
              </a:uFill>
              <a:latin typeface="Arial"/>
            </a:endParaRPr>
          </a:p>
        </p:txBody>
      </p:sp>
      <p:sp>
        <p:nvSpPr>
          <p:cNvPr id="318" name="CustomShape 3"/>
          <p:cNvSpPr/>
          <p:nvPr/>
        </p:nvSpPr>
        <p:spPr>
          <a:xfrm>
            <a:off x="316800" y="609840"/>
            <a:ext cx="8607600" cy="527184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Une instance externe accède aux attributs via des méthodes. C’est le principe d’encapsulation pour bien séparer les fonctionnalités publiques offertes par un objet de leur implémentation.</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Il est possible (mais non recommandé) d’accéder aux données d’un objet en utilisant notation pointée</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Helvetica 45 Light"/>
                <a:ea typeface="DejaVu Sans"/>
              </a:rPr>
              <a:t>		</a:t>
            </a:r>
            <a:r>
              <a:rPr lang="en-US" sz="1800" b="1" strike="noStrike" spc="-1">
                <a:solidFill>
                  <a:srgbClr val="000000"/>
                </a:solidFill>
                <a:uFill>
                  <a:solidFill>
                    <a:srgbClr val="FFFFFF"/>
                  </a:solidFill>
                </a:uFill>
                <a:latin typeface="Courier New"/>
                <a:ea typeface="DejaVu Sans"/>
              </a:rPr>
              <a:t>mInstance.mNomAttribut</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Une instance accède indifféremment à ses propres attributs via les méthodes ou en notation pointée en utilisant le mot clef “this”.</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“this” désigne l’instance courante.</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Le compilateur ajoute implicitement « </a:t>
            </a:r>
            <a:r>
              <a:rPr lang="en-US" sz="2000" b="0" i="1" strike="noStrike" spc="-1">
                <a:solidFill>
                  <a:srgbClr val="000000"/>
                </a:solidFill>
                <a:uFill>
                  <a:solidFill>
                    <a:srgbClr val="FFFFFF"/>
                  </a:solidFill>
                </a:uFill>
                <a:latin typeface="Helvetica 45 Light"/>
                <a:ea typeface="DejaVu Sans"/>
              </a:rPr>
              <a:t>this </a:t>
            </a:r>
            <a:r>
              <a:rPr lang="en-US" sz="2000" b="0" strike="noStrike" spc="-1">
                <a:solidFill>
                  <a:srgbClr val="000000"/>
                </a:solidFill>
                <a:uFill>
                  <a:solidFill>
                    <a:srgbClr val="FFFFFF"/>
                  </a:solidFill>
                </a:uFill>
                <a:latin typeface="Helvetica 45 Light"/>
                <a:ea typeface="DejaVu Sans"/>
              </a:rPr>
              <a:t>» aux appels de méthode lorsque le récepteur n’est pas spécifié.</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Le mot clef “this” est optionnel s’il n’y a pas de conflit de nom. L’usage du mot clef “this” rend explicite l’accès aux propres attributs et méthodes définies dans la classe.</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Courier New"/>
                <a:ea typeface="DejaVu Sans"/>
              </a:rPr>
              <a:t>	</a:t>
            </a:r>
            <a:r>
              <a:rPr lang="en-US" sz="1800" b="1" strike="noStrike" spc="-1">
                <a:solidFill>
                  <a:srgbClr val="000000"/>
                </a:solidFill>
                <a:uFill>
                  <a:solidFill>
                    <a:srgbClr val="FFFFFF"/>
                  </a:solidFill>
                </a:uFill>
                <a:latin typeface="Courier New"/>
                <a:ea typeface="DejaVu Sans"/>
              </a:rPr>
              <a:t>this.mNomAttribut</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 attributs et méthodes (2/2)</a:t>
            </a:r>
            <a:endParaRPr lang="en-US" sz="1800" b="0" strike="noStrike" spc="-1">
              <a:solidFill>
                <a:srgbClr val="000000"/>
              </a:solidFill>
              <a:uFill>
                <a:solidFill>
                  <a:srgbClr val="FFFFFF"/>
                </a:solidFill>
              </a:uFill>
              <a:latin typeface="Arial"/>
            </a:endParaRPr>
          </a:p>
        </p:txBody>
      </p:sp>
      <p:sp>
        <p:nvSpPr>
          <p:cNvPr id="320"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ABA704AD-3F8B-4F77-94C4-8C491BFE47C7}" type="slidenum">
              <a:rPr lang="en-US" sz="1600" b="0" strike="noStrike" spc="-1">
                <a:solidFill>
                  <a:srgbClr val="000000"/>
                </a:solidFill>
                <a:uFill>
                  <a:solidFill>
                    <a:srgbClr val="FFFFFF"/>
                  </a:solidFill>
                </a:uFill>
                <a:latin typeface="Helvetica 45 Light"/>
                <a:ea typeface="MS PGothic"/>
              </a:rPr>
              <a:t>38</a:t>
            </a:fld>
            <a:endParaRPr lang="en-US" sz="1800" b="0" strike="noStrike" spc="-1">
              <a:solidFill>
                <a:srgbClr val="000000"/>
              </a:solidFill>
              <a:uFill>
                <a:solidFill>
                  <a:srgbClr val="FFFFFF"/>
                </a:solidFill>
              </a:uFill>
              <a:latin typeface="Arial"/>
            </a:endParaRPr>
          </a:p>
        </p:txBody>
      </p:sp>
      <p:sp>
        <p:nvSpPr>
          <p:cNvPr id="321" name="CustomShape 3"/>
          <p:cNvSpPr/>
          <p:nvPr/>
        </p:nvSpPr>
        <p:spPr>
          <a:xfrm>
            <a:off x="194760" y="640440"/>
            <a:ext cx="8607600" cy="418500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Différents modes d’accès aux attributs d’une instance:</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322" name="CustomShape 4"/>
          <p:cNvSpPr/>
          <p:nvPr/>
        </p:nvSpPr>
        <p:spPr>
          <a:xfrm>
            <a:off x="970200" y="1127880"/>
            <a:ext cx="6643080" cy="335196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1" strike="noStrike" spc="-1">
                <a:solidFill>
                  <a:srgbClr val="000000"/>
                </a:solidFill>
                <a:uFill>
                  <a:solidFill>
                    <a:srgbClr val="FFFFFF"/>
                  </a:solidFill>
                </a:uFill>
                <a:latin typeface="Courier New"/>
                <a:ea typeface="DejaVu Sans"/>
              </a:rPr>
              <a:t>public class Vehicule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private final String mMarque;</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public Vehicle(String marque) {</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mMarque = marque; // la notation la plus simple!</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this.mMarque = marque; // equivalent mais plus compliqué</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setMarque(marque); </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this.setMarque(marque); // possible mais inusité</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public void setMarque(String marque) {</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mMarque = marque;</a:t>
            </a:r>
            <a:endParaRPr lang="en-US" sz="1800" b="0" strike="noStrike" spc="-1">
              <a:solidFill>
                <a:srgbClr val="000000"/>
              </a:solidFill>
              <a:uFill>
                <a:solidFill>
                  <a:srgbClr val="FFFFFF"/>
                </a:solidFill>
              </a:uFill>
              <a:latin typeface="Arial"/>
            </a:endParaRPr>
          </a:p>
          <a:p>
            <a:pPr>
              <a:lnSpc>
                <a:spcPct val="100000"/>
              </a:lnSpc>
            </a:pPr>
            <a:r>
              <a:rPr lang="en-US" sz="1200" b="1"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p:txBody>
      </p:sp>
      <p:sp>
        <p:nvSpPr>
          <p:cNvPr id="323" name="CustomShape 5"/>
          <p:cNvSpPr/>
          <p:nvPr/>
        </p:nvSpPr>
        <p:spPr>
          <a:xfrm>
            <a:off x="592560" y="4964040"/>
            <a:ext cx="7398720" cy="508320"/>
          </a:xfrm>
          <a:prstGeom prst="rect">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sp>
      <p:sp>
        <p:nvSpPr>
          <p:cNvPr id="324" name="CustomShape 6"/>
          <p:cNvSpPr/>
          <p:nvPr/>
        </p:nvSpPr>
        <p:spPr>
          <a:xfrm>
            <a:off x="749160" y="5003640"/>
            <a:ext cx="373320" cy="328320"/>
          </a:xfrm>
          <a:prstGeom prst="star5">
            <a:avLst>
              <a:gd name="adj" fmla="val 19098"/>
              <a:gd name="hf" fmla="val 105146"/>
              <a:gd name="vf" fmla="val 110557"/>
            </a:avLst>
          </a:prstGeom>
          <a:solidFill>
            <a:srgbClr val="FF0000"/>
          </a:solidFill>
          <a:ln w="9360">
            <a:solidFill>
              <a:schemeClr val="tx1"/>
            </a:solidFill>
            <a:round/>
          </a:ln>
        </p:spPr>
        <p:style>
          <a:lnRef idx="0">
            <a:scrgbClr r="0" g="0" b="0"/>
          </a:lnRef>
          <a:fillRef idx="0">
            <a:scrgbClr r="0" g="0" b="0"/>
          </a:fillRef>
          <a:effectRef idx="0">
            <a:scrgbClr r="0" g="0" b="0"/>
          </a:effectRef>
          <a:fontRef idx="minor"/>
        </p:style>
      </p:sp>
      <p:sp>
        <p:nvSpPr>
          <p:cNvPr id="325" name="CustomShape 7"/>
          <p:cNvSpPr/>
          <p:nvPr/>
        </p:nvSpPr>
        <p:spPr>
          <a:xfrm>
            <a:off x="1132200" y="5034240"/>
            <a:ext cx="68590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uFill>
                  <a:solidFill>
                    <a:srgbClr val="FFFFFF"/>
                  </a:solidFill>
                </a:uFill>
                <a:latin typeface="Tahoma"/>
                <a:ea typeface="DejaVu Sans"/>
              </a:rPr>
              <a:t>In public classes, use accessor methods, not public fields.</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 passage de paramètres et retour</a:t>
            </a:r>
            <a:endParaRPr lang="en-US" sz="1800" b="0" strike="noStrike" spc="-1">
              <a:solidFill>
                <a:srgbClr val="000000"/>
              </a:solidFill>
              <a:uFill>
                <a:solidFill>
                  <a:srgbClr val="FFFFFF"/>
                </a:solidFill>
              </a:uFill>
              <a:latin typeface="Arial"/>
            </a:endParaRPr>
          </a:p>
        </p:txBody>
      </p:sp>
      <p:sp>
        <p:nvSpPr>
          <p:cNvPr id="327"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D3CAE090-F2F8-4139-BF6B-A4F1AA931108}" type="slidenum">
              <a:rPr lang="en-US" sz="1600" b="0" strike="noStrike" spc="-1">
                <a:solidFill>
                  <a:srgbClr val="000000"/>
                </a:solidFill>
                <a:uFill>
                  <a:solidFill>
                    <a:srgbClr val="FFFFFF"/>
                  </a:solidFill>
                </a:uFill>
                <a:latin typeface="Helvetica 45 Light"/>
                <a:ea typeface="MS PGothic"/>
              </a:rPr>
              <a:t>39</a:t>
            </a:fld>
            <a:endParaRPr lang="en-US" sz="1800" b="0" strike="noStrike" spc="-1">
              <a:solidFill>
                <a:srgbClr val="000000"/>
              </a:solidFill>
              <a:uFill>
                <a:solidFill>
                  <a:srgbClr val="FFFFFF"/>
                </a:solidFill>
              </a:uFill>
              <a:latin typeface="Arial"/>
            </a:endParaRPr>
          </a:p>
        </p:txBody>
      </p:sp>
      <p:sp>
        <p:nvSpPr>
          <p:cNvPr id="328" name="CustomShape 3"/>
          <p:cNvSpPr/>
          <p:nvPr/>
        </p:nvSpPr>
        <p:spPr>
          <a:xfrm>
            <a:off x="367560" y="782640"/>
            <a:ext cx="8607600" cy="527184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Un paramètre d’une méthode peut être: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Une variable de type simple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Une référence d’un objet typée par n’importe quelle classe</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Les paramètres de type simple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Leur valeur est recopiée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Leur modification dans la méthode n’entraîne pas celle de l’original</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Les paramètres objets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Leur modification dans la méthode entraîne celle de l’original!!!</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Leur référence est recopiée et non pas les attributs</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Si la méthode ne retourne aucun paramètre, on utilise le mot clef “void”</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Une méthode peut retourner un paramètre de type simple ou objet.</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438120" y="744480"/>
            <a:ext cx="7866360" cy="532152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1" strike="noStrike" spc="-1">
                <a:solidFill>
                  <a:srgbClr val="000000"/>
                </a:solidFill>
                <a:uFill>
                  <a:solidFill>
                    <a:srgbClr val="FFFFFF"/>
                  </a:solidFill>
                </a:uFill>
                <a:latin typeface="Helvetica 45 Light"/>
                <a:ea typeface="DejaVu Sans"/>
              </a:rPr>
              <a:t>Les 5 promesses du langage Java:</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Simple (garbage collector, pas de pointeur), orienté objet et familier (ressemble au C),</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Robuste et sûr:</a:t>
            </a:r>
            <a:endParaRPr lang="en-US" sz="1800" b="0" strike="noStrike" spc="-1">
              <a:solidFill>
                <a:srgbClr val="000000"/>
              </a:solidFill>
              <a:uFill>
                <a:solidFill>
                  <a:srgbClr val="FFFFFF"/>
                </a:solidFill>
              </a:uFill>
              <a:latin typeface="Arial"/>
            </a:endParaRPr>
          </a:p>
          <a:p>
            <a:pPr marL="1187280" lvl="2" indent="-227160">
              <a:lnSpc>
                <a:spcPct val="100000"/>
              </a:lnSpc>
              <a:spcAft>
                <a:spcPts val="451"/>
              </a:spcAft>
              <a:buClr>
                <a:srgbClr val="000000"/>
              </a:buClr>
              <a:buFont typeface="Times New Roman"/>
              <a:buChar char="–"/>
            </a:pPr>
            <a:r>
              <a:rPr lang="en-US" sz="1800" b="0" strike="noStrike" spc="-1">
                <a:solidFill>
                  <a:srgbClr val="000000"/>
                </a:solidFill>
                <a:uFill>
                  <a:solidFill>
                    <a:srgbClr val="FFFFFF"/>
                  </a:solidFill>
                </a:uFill>
                <a:latin typeface="Helvetica 45 Light"/>
                <a:ea typeface="DejaVu Sans"/>
              </a:rPr>
              <a:t>Gestion des exceptions, </a:t>
            </a:r>
            <a:endParaRPr lang="en-US" sz="1800" b="0" strike="noStrike" spc="-1">
              <a:solidFill>
                <a:srgbClr val="000000"/>
              </a:solidFill>
              <a:uFill>
                <a:solidFill>
                  <a:srgbClr val="FFFFFF"/>
                </a:solidFill>
              </a:uFill>
              <a:latin typeface="Arial"/>
            </a:endParaRPr>
          </a:p>
          <a:p>
            <a:pPr marL="1187280" lvl="2" indent="-227160">
              <a:lnSpc>
                <a:spcPct val="100000"/>
              </a:lnSpc>
              <a:spcAft>
                <a:spcPts val="451"/>
              </a:spcAft>
              <a:buClr>
                <a:srgbClr val="000000"/>
              </a:buClr>
              <a:buFont typeface="Times New Roman"/>
              <a:buChar char="–"/>
            </a:pPr>
            <a:r>
              <a:rPr lang="en-US" sz="1800" b="0" strike="noStrike" spc="-1">
                <a:solidFill>
                  <a:srgbClr val="000000"/>
                </a:solidFill>
                <a:uFill>
                  <a:solidFill>
                    <a:srgbClr val="FFFFFF"/>
                  </a:solidFill>
                </a:uFill>
                <a:latin typeface="Helvetica 45 Light"/>
                <a:ea typeface="DejaVu Sans"/>
              </a:rPr>
              <a:t>Pas de manipulation involontaire de la mémoire (pas de pointeurs visibles au niveau du programmeur)</a:t>
            </a:r>
            <a:endParaRPr lang="en-US" sz="1800" b="0" strike="noStrike" spc="-1">
              <a:solidFill>
                <a:srgbClr val="000000"/>
              </a:solidFill>
              <a:uFill>
                <a:solidFill>
                  <a:srgbClr val="FFFFFF"/>
                </a:solidFill>
              </a:uFill>
              <a:latin typeface="Arial"/>
            </a:endParaRPr>
          </a:p>
          <a:p>
            <a:pPr marL="1187280" lvl="2" indent="-227160">
              <a:lnSpc>
                <a:spcPct val="100000"/>
              </a:lnSpc>
              <a:spcAft>
                <a:spcPts val="451"/>
              </a:spcAft>
              <a:buClr>
                <a:srgbClr val="000000"/>
              </a:buClr>
              <a:buFont typeface="Times New Roman"/>
              <a:buChar char="–"/>
            </a:pPr>
            <a:r>
              <a:rPr lang="en-US" sz="1800" b="0" strike="noStrike" spc="-1">
                <a:solidFill>
                  <a:srgbClr val="000000"/>
                </a:solidFill>
                <a:uFill>
                  <a:solidFill>
                    <a:srgbClr val="FFFFFF"/>
                  </a:solidFill>
                </a:uFill>
                <a:latin typeface="Helvetica 45 Light"/>
                <a:ea typeface="DejaVu Sans"/>
              </a:rPr>
              <a:t>Security manager</a:t>
            </a:r>
            <a:endParaRPr lang="en-US" sz="1800" b="0" strike="noStrike" spc="-1">
              <a:solidFill>
                <a:srgbClr val="000000"/>
              </a:solidFill>
              <a:uFill>
                <a:solidFill>
                  <a:srgbClr val="FFFFFF"/>
                </a:solidFill>
              </a:uFill>
              <a:latin typeface="Arial"/>
            </a:endParaRPr>
          </a:p>
          <a:p>
            <a:pPr marL="1187280" lvl="2" indent="-227160">
              <a:lnSpc>
                <a:spcPct val="100000"/>
              </a:lnSpc>
              <a:spcAft>
                <a:spcPts val="451"/>
              </a:spcAft>
              <a:buClr>
                <a:srgbClr val="000000"/>
              </a:buClr>
              <a:buFont typeface="Times New Roman"/>
              <a:buChar char="–"/>
            </a:pPr>
            <a:r>
              <a:rPr lang="en-US" sz="1800" b="0" strike="noStrike" spc="-1">
                <a:solidFill>
                  <a:srgbClr val="000000"/>
                </a:solidFill>
                <a:uFill>
                  <a:solidFill>
                    <a:srgbClr val="FFFFFF"/>
                  </a:solidFill>
                </a:uFill>
                <a:latin typeface="Helvetica 45 Light"/>
                <a:ea typeface="DejaVu Sans"/>
              </a:rPr>
              <a:t>Vérification à l’exécution des compatibilités de type lors d’un cast</a:t>
            </a:r>
            <a:endParaRPr lang="en-US" sz="1800" b="0" strike="noStrike" spc="-1">
              <a:solidFill>
                <a:srgbClr val="000000"/>
              </a:solidFill>
              <a:uFill>
                <a:solidFill>
                  <a:srgbClr val="FFFFFF"/>
                </a:solidFill>
              </a:uFill>
              <a:latin typeface="Arial"/>
            </a:endParaRPr>
          </a:p>
          <a:p>
            <a:pPr marL="1187280" lvl="2" indent="-227160">
              <a:lnSpc>
                <a:spcPct val="100000"/>
              </a:lnSpc>
              <a:spcAft>
                <a:spcPts val="451"/>
              </a:spcAft>
              <a:buClr>
                <a:srgbClr val="000000"/>
              </a:buClr>
              <a:buFont typeface="Times New Roman"/>
              <a:buChar char="–"/>
            </a:pPr>
            <a:r>
              <a:rPr lang="en-US" sz="1800" b="0" strike="noStrike" spc="-1">
                <a:solidFill>
                  <a:srgbClr val="000000"/>
                </a:solidFill>
                <a:uFill>
                  <a:solidFill>
                    <a:srgbClr val="FFFFFF"/>
                  </a:solidFill>
                </a:uFill>
                <a:latin typeface="Helvetica 45 Light"/>
                <a:ea typeface="DejaVu Sans"/>
              </a:rPr>
              <a:t>Indépendant de la machine employée pour l'exécution (portabilité),</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 Compile once, run everywhere »</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Très performant… (compilation Just in Time),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Compilé, multi-tâches et dynamique.</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97"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Introduction: philosophie</a:t>
            </a:r>
            <a:endParaRPr lang="en-US" sz="1800" b="0" strike="noStrike" spc="-1">
              <a:solidFill>
                <a:srgbClr val="000000"/>
              </a:solidFill>
              <a:uFill>
                <a:solidFill>
                  <a:srgbClr val="FFFFFF"/>
                </a:solidFill>
              </a:uFill>
              <a:latin typeface="Arial"/>
            </a:endParaRPr>
          </a:p>
        </p:txBody>
      </p:sp>
      <p:sp>
        <p:nvSpPr>
          <p:cNvPr id="98"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BAC07AA9-7E6C-47B5-BF5E-BABECE68FCE0}" type="slidenum">
              <a:rPr lang="en-US" sz="1600" b="0" strike="noStrike" spc="-1">
                <a:solidFill>
                  <a:srgbClr val="000000"/>
                </a:solidFill>
                <a:uFill>
                  <a:solidFill>
                    <a:srgbClr val="FFFFFF"/>
                  </a:solidFill>
                </a:uFill>
                <a:latin typeface="Helvetica 45 Light"/>
                <a:ea typeface="MS PGothic"/>
              </a:rPr>
              <a:t>4</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paramètres en nombre variable</a:t>
            </a:r>
            <a:endParaRPr lang="en-US" sz="1800" b="0" strike="noStrike" spc="-1">
              <a:solidFill>
                <a:srgbClr val="000000"/>
              </a:solidFill>
              <a:uFill>
                <a:solidFill>
                  <a:srgbClr val="FFFFFF"/>
                </a:solidFill>
              </a:uFill>
              <a:latin typeface="Arial"/>
            </a:endParaRPr>
          </a:p>
        </p:txBody>
      </p:sp>
      <p:sp>
        <p:nvSpPr>
          <p:cNvPr id="330"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2FE4B5D1-9221-46AC-8A7F-BF68605879B5}" type="slidenum">
              <a:rPr lang="en-US" sz="1600" b="0" strike="noStrike" spc="-1">
                <a:solidFill>
                  <a:srgbClr val="000000"/>
                </a:solidFill>
                <a:uFill>
                  <a:solidFill>
                    <a:srgbClr val="FFFFFF"/>
                  </a:solidFill>
                </a:uFill>
                <a:latin typeface="Helvetica 45 Light"/>
                <a:ea typeface="MS PGothic"/>
              </a:rPr>
              <a:t>40</a:t>
            </a:fld>
            <a:endParaRPr lang="en-US" sz="1800" b="0" strike="noStrike" spc="-1">
              <a:solidFill>
                <a:srgbClr val="000000"/>
              </a:solidFill>
              <a:uFill>
                <a:solidFill>
                  <a:srgbClr val="FFFFFF"/>
                </a:solidFill>
              </a:uFill>
              <a:latin typeface="Arial"/>
            </a:endParaRPr>
          </a:p>
        </p:txBody>
      </p:sp>
      <p:sp>
        <p:nvSpPr>
          <p:cNvPr id="331" name="CustomShape 3"/>
          <p:cNvSpPr/>
          <p:nvPr/>
        </p:nvSpPr>
        <p:spPr>
          <a:xfrm>
            <a:off x="215280" y="654120"/>
            <a:ext cx="8607600" cy="527184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La syntaxe pour passer des arguments en nombre indéfini est la suivante:</a:t>
            </a: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1" strike="noStrike" spc="-1">
                <a:solidFill>
                  <a:srgbClr val="000000"/>
                </a:solidFill>
                <a:uFill>
                  <a:solidFill>
                    <a:srgbClr val="FFFFFF"/>
                  </a:solidFill>
                </a:uFill>
                <a:latin typeface="Helvetica 45 Light"/>
                <a:ea typeface="DejaVu Sans"/>
              </a:rPr>
              <a:t>L’argument en nombre variable (i.e. « tab ») doit être le dernier de la méthode.</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A l'intérieur de la méthode, les données sont manipulées comme un tableau. La méthode ci-dessus est donc équivalente à:</a:t>
            </a: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Du côté de l'appelant, les données peuvent être envoyées comme un:</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tableau</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ensemble de paramètres</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Problématiques liées à la surcharge d’une méthode utilisant un varargs</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Dans le cas de la surcharge d’une méthode, la méthode contenant le varargs a la priorité la plus faible</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600" b="0" strike="noStrike" spc="-1">
                <a:solidFill>
                  <a:srgbClr val="000000"/>
                </a:solidFill>
                <a:uFill>
                  <a:solidFill>
                    <a:srgbClr val="FFFFFF"/>
                  </a:solidFill>
                </a:uFill>
                <a:latin typeface="Helvetica 45 Light"/>
                <a:ea typeface="DejaVu Sans"/>
              </a:rPr>
              <a:t>	Est-ce vraiment un problème ? Comment le résoudre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332" name="CustomShape 4"/>
          <p:cNvSpPr/>
          <p:nvPr/>
        </p:nvSpPr>
        <p:spPr>
          <a:xfrm>
            <a:off x="1889640" y="1137960"/>
            <a:ext cx="3453120" cy="30240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public methode(MaClasse … tab)</a:t>
            </a:r>
            <a:endParaRPr lang="en-US" sz="1800" b="0" strike="noStrike" spc="-1">
              <a:solidFill>
                <a:srgbClr val="000000"/>
              </a:solidFill>
              <a:uFill>
                <a:solidFill>
                  <a:srgbClr val="FFFFFF"/>
                </a:solidFill>
              </a:uFill>
              <a:latin typeface="Arial"/>
            </a:endParaRPr>
          </a:p>
        </p:txBody>
      </p:sp>
      <p:sp>
        <p:nvSpPr>
          <p:cNvPr id="333" name="CustomShape 5"/>
          <p:cNvSpPr/>
          <p:nvPr/>
        </p:nvSpPr>
        <p:spPr>
          <a:xfrm>
            <a:off x="1889640" y="2567880"/>
            <a:ext cx="3453120" cy="30240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public methode(MaClasse[] tab)</a:t>
            </a:r>
            <a:endParaRPr lang="en-US" sz="1800" b="0" strike="noStrike" spc="-1">
              <a:solidFill>
                <a:srgbClr val="000000"/>
              </a:solidFill>
              <a:uFill>
                <a:solidFill>
                  <a:srgbClr val="FFFFFF"/>
                </a:solidFill>
              </a:uFill>
              <a:latin typeface="Arial"/>
            </a:endParaRPr>
          </a:p>
        </p:txBody>
      </p:sp>
      <p:sp>
        <p:nvSpPr>
          <p:cNvPr id="334" name="CustomShape 6"/>
          <p:cNvSpPr/>
          <p:nvPr/>
        </p:nvSpPr>
        <p:spPr>
          <a:xfrm>
            <a:off x="3768120" y="3345840"/>
            <a:ext cx="4897080" cy="72792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String[] arguments = {"toto", "titi", "tata"};</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mInstance.methode(arguments);</a:t>
            </a:r>
            <a:endParaRPr lang="en-US" sz="1800" b="0" strike="noStrike" spc="-1">
              <a:solidFill>
                <a:srgbClr val="000000"/>
              </a:solidFill>
              <a:uFill>
                <a:solidFill>
                  <a:srgbClr val="FFFFFF"/>
                </a:solidFill>
              </a:uFill>
              <a:latin typeface="Arial"/>
            </a:endParaRPr>
          </a:p>
        </p:txBody>
      </p:sp>
      <p:sp>
        <p:nvSpPr>
          <p:cNvPr id="335" name="CustomShape 7"/>
          <p:cNvSpPr/>
          <p:nvPr/>
        </p:nvSpPr>
        <p:spPr>
          <a:xfrm>
            <a:off x="3768120" y="4074480"/>
            <a:ext cx="4897080" cy="30240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mInstance.methode("toto", "titi", "tata");</a:t>
            </a:r>
            <a:endParaRPr lang="en-US" sz="1800" b="0" strike="noStrike" spc="-1">
              <a:solidFill>
                <a:srgbClr val="000000"/>
              </a:solidFill>
              <a:uFill>
                <a:solidFill>
                  <a:srgbClr val="FFFFFF"/>
                </a:solidFill>
              </a:uFill>
              <a:latin typeface="Arial"/>
            </a:endParaRPr>
          </a:p>
        </p:txBody>
      </p:sp>
      <p:sp>
        <p:nvSpPr>
          <p:cNvPr id="336" name="CustomShape 8"/>
          <p:cNvSpPr/>
          <p:nvPr/>
        </p:nvSpPr>
        <p:spPr>
          <a:xfrm>
            <a:off x="417240" y="5212080"/>
            <a:ext cx="8634600" cy="54792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public methode(MaClasse...arguments)</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public methode(MaClasse argument) // Méthode prioritaire si 1 seul argument</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 destruction et ramasse-miettes (1/2)</a:t>
            </a:r>
            <a:endParaRPr lang="en-US" sz="1800" b="0" strike="noStrike" spc="-1">
              <a:solidFill>
                <a:srgbClr val="000000"/>
              </a:solidFill>
              <a:uFill>
                <a:solidFill>
                  <a:srgbClr val="FFFFFF"/>
                </a:solidFill>
              </a:uFill>
              <a:latin typeface="Arial"/>
            </a:endParaRPr>
          </a:p>
        </p:txBody>
      </p:sp>
      <p:sp>
        <p:nvSpPr>
          <p:cNvPr id="338"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0A6B5436-9C11-43F1-8CC7-C16573A236CE}" type="slidenum">
              <a:rPr lang="en-US" sz="1600" b="0" strike="noStrike" spc="-1">
                <a:solidFill>
                  <a:srgbClr val="000000"/>
                </a:solidFill>
                <a:uFill>
                  <a:solidFill>
                    <a:srgbClr val="FFFFFF"/>
                  </a:solidFill>
                </a:uFill>
                <a:latin typeface="Helvetica 45 Light"/>
                <a:ea typeface="MS PGothic"/>
              </a:rPr>
              <a:t>41</a:t>
            </a:fld>
            <a:endParaRPr lang="en-US" sz="1800" b="0" strike="noStrike" spc="-1">
              <a:solidFill>
                <a:srgbClr val="000000"/>
              </a:solidFill>
              <a:uFill>
                <a:solidFill>
                  <a:srgbClr val="FFFFFF"/>
                </a:solidFill>
              </a:uFill>
              <a:latin typeface="Arial"/>
            </a:endParaRPr>
          </a:p>
        </p:txBody>
      </p:sp>
      <p:sp>
        <p:nvSpPr>
          <p:cNvPr id="339" name="CustomShape 3"/>
          <p:cNvSpPr/>
          <p:nvPr/>
        </p:nvSpPr>
        <p:spPr>
          <a:xfrm>
            <a:off x="367560" y="782640"/>
            <a:ext cx="8607600" cy="484452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La destruction des objets se fait de manière implicite.</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Le ramasse-miettes ou Garbage Collector se met en route: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Automatiquement</a:t>
            </a:r>
            <a:endParaRPr lang="en-US" sz="1800" b="0" strike="noStrike" spc="-1">
              <a:solidFill>
                <a:srgbClr val="000000"/>
              </a:solidFill>
              <a:uFill>
                <a:solidFill>
                  <a:srgbClr val="FFFFFF"/>
                </a:solidFill>
              </a:uFill>
              <a:latin typeface="Arial"/>
            </a:endParaRPr>
          </a:p>
          <a:p>
            <a:pPr marL="1187280" lvl="2" indent="-227160">
              <a:lnSpc>
                <a:spcPct val="100000"/>
              </a:lnSpc>
              <a:spcAft>
                <a:spcPts val="451"/>
              </a:spcAft>
              <a:buClr>
                <a:srgbClr val="000000"/>
              </a:buClr>
              <a:buFont typeface="Times New Roman"/>
              <a:buChar char="–"/>
            </a:pPr>
            <a:r>
              <a:rPr lang="en-US" sz="1800" b="0" strike="noStrike" spc="-1">
                <a:solidFill>
                  <a:srgbClr val="000000"/>
                </a:solidFill>
                <a:uFill>
                  <a:solidFill>
                    <a:srgbClr val="FFFFFF"/>
                  </a:solidFill>
                </a:uFill>
                <a:latin typeface="Helvetica 45 Light"/>
                <a:ea typeface="DejaVu Sans"/>
              </a:rPr>
              <a:t>Si plus aucune variable ne référence l’objet</a:t>
            </a:r>
            <a:endParaRPr lang="en-US" sz="1800" b="0" strike="noStrike" spc="-1">
              <a:solidFill>
                <a:srgbClr val="000000"/>
              </a:solidFill>
              <a:uFill>
                <a:solidFill>
                  <a:srgbClr val="FFFFFF"/>
                </a:solidFill>
              </a:uFill>
              <a:latin typeface="Arial"/>
            </a:endParaRPr>
          </a:p>
          <a:p>
            <a:pPr marL="1187280" lvl="2" indent="-227160">
              <a:lnSpc>
                <a:spcPct val="100000"/>
              </a:lnSpc>
              <a:spcAft>
                <a:spcPts val="451"/>
              </a:spcAft>
              <a:buClr>
                <a:srgbClr val="000000"/>
              </a:buClr>
              <a:buFont typeface="Times New Roman"/>
              <a:buChar char="–"/>
            </a:pPr>
            <a:r>
              <a:rPr lang="en-US" sz="1800" b="0" strike="noStrike" spc="-1">
                <a:solidFill>
                  <a:srgbClr val="000000"/>
                </a:solidFill>
                <a:uFill>
                  <a:solidFill>
                    <a:srgbClr val="FFFFFF"/>
                  </a:solidFill>
                </a:uFill>
                <a:latin typeface="Helvetica 45 Light"/>
                <a:ea typeface="DejaVu Sans"/>
              </a:rPr>
              <a:t>Si le bloc dans lequel il est défini se termine</a:t>
            </a:r>
            <a:endParaRPr lang="en-US" sz="1800" b="0" strike="noStrike" spc="-1">
              <a:solidFill>
                <a:srgbClr val="000000"/>
              </a:solidFill>
              <a:uFill>
                <a:solidFill>
                  <a:srgbClr val="FFFFFF"/>
                </a:solidFill>
              </a:uFill>
              <a:latin typeface="Arial"/>
            </a:endParaRPr>
          </a:p>
          <a:p>
            <a:pPr marL="1187280" lvl="2" indent="-227160">
              <a:lnSpc>
                <a:spcPct val="100000"/>
              </a:lnSpc>
              <a:spcAft>
                <a:spcPts val="451"/>
              </a:spcAft>
              <a:buClr>
                <a:srgbClr val="000000"/>
              </a:buClr>
              <a:buFont typeface="Times New Roman"/>
              <a:buChar char="–"/>
            </a:pPr>
            <a:r>
              <a:rPr lang="en-US" sz="1800" b="0" strike="noStrike" spc="-1">
                <a:solidFill>
                  <a:srgbClr val="000000"/>
                </a:solidFill>
                <a:uFill>
                  <a:solidFill>
                    <a:srgbClr val="FFFFFF"/>
                  </a:solidFill>
                </a:uFill>
                <a:latin typeface="Helvetica 45 Light"/>
                <a:ea typeface="DejaVu Sans"/>
              </a:rPr>
              <a:t>Si l’objet a été affecté à « null »</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Manuellement :</a:t>
            </a:r>
            <a:endParaRPr lang="en-US" sz="1800" b="0" strike="noStrike" spc="-1">
              <a:solidFill>
                <a:srgbClr val="000000"/>
              </a:solidFill>
              <a:uFill>
                <a:solidFill>
                  <a:srgbClr val="FFFFFF"/>
                </a:solidFill>
              </a:uFill>
              <a:latin typeface="Arial"/>
            </a:endParaRPr>
          </a:p>
          <a:p>
            <a:pPr marL="1187280" lvl="2" indent="-227160">
              <a:lnSpc>
                <a:spcPct val="100000"/>
              </a:lnSpc>
              <a:spcAft>
                <a:spcPts val="451"/>
              </a:spcAft>
              <a:buClr>
                <a:srgbClr val="000000"/>
              </a:buClr>
              <a:buFont typeface="Times New Roman"/>
              <a:buChar char="–"/>
            </a:pPr>
            <a:r>
              <a:rPr lang="en-US" sz="1800" b="0" strike="noStrike" spc="-1">
                <a:solidFill>
                  <a:srgbClr val="000000"/>
                </a:solidFill>
                <a:uFill>
                  <a:solidFill>
                    <a:srgbClr val="FFFFFF"/>
                  </a:solidFill>
                </a:uFill>
                <a:latin typeface="Helvetica 45 Light"/>
                <a:ea typeface="DejaVu Sans"/>
              </a:rPr>
              <a:t>Sur demande explicite par l’instruction « System.gc() »</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Un pseudo-destructeur « protected void finalize() » peut être défini explicitement par le programmeur</a:t>
            </a:r>
            <a:endParaRPr lang="en-US" sz="1800" b="0" strike="noStrike" spc="-1">
              <a:solidFill>
                <a:srgbClr val="000000"/>
              </a:solidFill>
              <a:uFill>
                <a:solidFill>
                  <a:srgbClr val="FFFFFF"/>
                </a:solidFill>
              </a:uFill>
              <a:latin typeface="Arial"/>
            </a:endParaRPr>
          </a:p>
          <a:p>
            <a:pPr marL="1187280" lvl="2" indent="-227160">
              <a:lnSpc>
                <a:spcPct val="100000"/>
              </a:lnSpc>
              <a:spcAft>
                <a:spcPts val="451"/>
              </a:spcAft>
              <a:buClr>
                <a:srgbClr val="000000"/>
              </a:buClr>
              <a:buFont typeface="Times New Roman"/>
              <a:buChar char="–"/>
            </a:pPr>
            <a:r>
              <a:rPr lang="en-US" sz="1800" b="0" strike="noStrike" spc="-1">
                <a:solidFill>
                  <a:srgbClr val="000000"/>
                </a:solidFill>
                <a:uFill>
                  <a:solidFill>
                    <a:srgbClr val="FFFFFF"/>
                  </a:solidFill>
                </a:uFill>
                <a:latin typeface="Helvetica 45 Light"/>
                <a:ea typeface="DejaVu Sans"/>
              </a:rPr>
              <a:t>Il est appelé juste avant la libération de la mémoire par la machine virtuelle, mais on ne sait pas quand.</a:t>
            </a:r>
            <a:endParaRPr lang="en-US" sz="1800" b="0" strike="noStrike" spc="-1">
              <a:solidFill>
                <a:srgbClr val="000000"/>
              </a:solidFill>
              <a:uFill>
                <a:solidFill>
                  <a:srgbClr val="FFFFFF"/>
                </a:solidFill>
              </a:uFill>
              <a:latin typeface="Arial"/>
            </a:endParaRPr>
          </a:p>
          <a:p>
            <a:pPr marL="1187280" lvl="2" indent="-227160">
              <a:lnSpc>
                <a:spcPct val="100000"/>
              </a:lnSpc>
              <a:spcAft>
                <a:spcPts val="451"/>
              </a:spcAft>
              <a:buClr>
                <a:srgbClr val="000000"/>
              </a:buClr>
              <a:buFont typeface="Times New Roman"/>
              <a:buChar char="–"/>
            </a:pPr>
            <a:r>
              <a:rPr lang="en-US" sz="1800" b="0" strike="noStrike" spc="-1">
                <a:solidFill>
                  <a:srgbClr val="000000"/>
                </a:solidFill>
                <a:uFill>
                  <a:solidFill>
                    <a:srgbClr val="FFFFFF"/>
                  </a:solidFill>
                </a:uFill>
                <a:latin typeface="Helvetica 45 Light"/>
                <a:ea typeface="DejaVu Sans"/>
              </a:rPr>
              <a:t>Conclusion : pas très sûr!!!!</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340" name="CustomShape 4"/>
          <p:cNvSpPr/>
          <p:nvPr/>
        </p:nvSpPr>
        <p:spPr>
          <a:xfrm>
            <a:off x="769680" y="5506920"/>
            <a:ext cx="7386120" cy="740880"/>
          </a:xfrm>
          <a:prstGeom prst="rect">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sp>
      <p:sp>
        <p:nvSpPr>
          <p:cNvPr id="341" name="CustomShape 5"/>
          <p:cNvSpPr/>
          <p:nvPr/>
        </p:nvSpPr>
        <p:spPr>
          <a:xfrm>
            <a:off x="947880" y="5657040"/>
            <a:ext cx="373320" cy="328320"/>
          </a:xfrm>
          <a:prstGeom prst="star5">
            <a:avLst>
              <a:gd name="adj" fmla="val 19098"/>
              <a:gd name="hf" fmla="val 105146"/>
              <a:gd name="vf" fmla="val 110557"/>
            </a:avLst>
          </a:prstGeom>
          <a:solidFill>
            <a:srgbClr val="FF0000"/>
          </a:solidFill>
          <a:ln w="9360">
            <a:solidFill>
              <a:schemeClr val="tx1"/>
            </a:solidFill>
            <a:round/>
          </a:ln>
        </p:spPr>
        <p:style>
          <a:lnRef idx="0">
            <a:scrgbClr r="0" g="0" b="0"/>
          </a:lnRef>
          <a:fillRef idx="0">
            <a:scrgbClr r="0" g="0" b="0"/>
          </a:fillRef>
          <a:effectRef idx="0">
            <a:scrgbClr r="0" g="0" b="0"/>
          </a:effectRef>
          <a:fontRef idx="minor"/>
        </p:style>
      </p:sp>
      <p:sp>
        <p:nvSpPr>
          <p:cNvPr id="342" name="CustomShape 6"/>
          <p:cNvSpPr/>
          <p:nvPr/>
        </p:nvSpPr>
        <p:spPr>
          <a:xfrm>
            <a:off x="1330920" y="5616360"/>
            <a:ext cx="6846480" cy="51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strike="noStrike" spc="-1">
                <a:solidFill>
                  <a:srgbClr val="000000"/>
                </a:solidFill>
                <a:uFill>
                  <a:solidFill>
                    <a:srgbClr val="FFFFFF"/>
                  </a:solidFill>
                </a:uFill>
                <a:latin typeface="Tahoma"/>
                <a:ea typeface="DejaVu Sans"/>
              </a:rPr>
              <a:t>Avoid finalizers.</a:t>
            </a:r>
            <a:endParaRPr lang="en-US" sz="1800" b="0" strike="noStrike" spc="-1">
              <a:solidFill>
                <a:srgbClr val="000000"/>
              </a:solidFill>
              <a:uFill>
                <a:solidFill>
                  <a:srgbClr val="FFFFFF"/>
                </a:solidFill>
              </a:uFill>
              <a:latin typeface="Arial"/>
            </a:endParaRPr>
          </a:p>
          <a:p>
            <a:pPr>
              <a:lnSpc>
                <a:spcPct val="100000"/>
              </a:lnSpc>
            </a:pPr>
            <a:r>
              <a:rPr lang="en-US" sz="1400" b="1" strike="noStrike" spc="-1">
                <a:solidFill>
                  <a:srgbClr val="000000"/>
                </a:solidFill>
                <a:uFill>
                  <a:solidFill>
                    <a:srgbClr val="FFFFFF"/>
                  </a:solidFill>
                </a:uFill>
                <a:latin typeface="Tahoma"/>
                <a:ea typeface="DejaVu Sans"/>
              </a:rPr>
              <a:t>Finalizers are unpredictable, often dangerous, and generally unnecessary.</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 destruction et ramasse-miettes (2/2)</a:t>
            </a:r>
            <a:endParaRPr lang="en-US" sz="1800" b="0" strike="noStrike" spc="-1">
              <a:solidFill>
                <a:srgbClr val="000000"/>
              </a:solidFill>
              <a:uFill>
                <a:solidFill>
                  <a:srgbClr val="FFFFFF"/>
                </a:solidFill>
              </a:uFill>
              <a:latin typeface="Arial"/>
            </a:endParaRPr>
          </a:p>
        </p:txBody>
      </p:sp>
      <p:sp>
        <p:nvSpPr>
          <p:cNvPr id="344"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BC907026-6724-49A5-B17B-0A0DF4536209}" type="slidenum">
              <a:rPr lang="en-US" sz="1600" b="0" strike="noStrike" spc="-1">
                <a:solidFill>
                  <a:srgbClr val="000000"/>
                </a:solidFill>
                <a:uFill>
                  <a:solidFill>
                    <a:srgbClr val="FFFFFF"/>
                  </a:solidFill>
                </a:uFill>
                <a:latin typeface="Helvetica 45 Light"/>
                <a:ea typeface="MS PGothic"/>
              </a:rPr>
              <a:t>42</a:t>
            </a:fld>
            <a:endParaRPr lang="en-US" sz="1800" b="0" strike="noStrike" spc="-1">
              <a:solidFill>
                <a:srgbClr val="000000"/>
              </a:solidFill>
              <a:uFill>
                <a:solidFill>
                  <a:srgbClr val="FFFFFF"/>
                </a:solidFill>
              </a:uFill>
              <a:latin typeface="Arial"/>
            </a:endParaRPr>
          </a:p>
        </p:txBody>
      </p:sp>
      <p:sp>
        <p:nvSpPr>
          <p:cNvPr id="345" name="CustomShape 3"/>
          <p:cNvSpPr/>
          <p:nvPr/>
        </p:nvSpPr>
        <p:spPr>
          <a:xfrm>
            <a:off x="367560" y="782640"/>
            <a:ext cx="8607600" cy="17967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40000"/>
              </a:lnSpc>
              <a:spcBef>
                <a:spcPts val="451"/>
              </a:spcBef>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Le programmeur ne désalloue pas la mémoire :</a:t>
            </a:r>
            <a:endParaRPr lang="en-US" sz="1800" b="0" strike="noStrike" spc="-1">
              <a:solidFill>
                <a:srgbClr val="000000"/>
              </a:solidFill>
              <a:uFill>
                <a:solidFill>
                  <a:srgbClr val="FFFFFF"/>
                </a:solidFill>
              </a:uFill>
              <a:latin typeface="Arial"/>
            </a:endParaRPr>
          </a:p>
          <a:p>
            <a:pPr marL="768240" lvl="1" indent="-284400">
              <a:lnSpc>
                <a:spcPct val="140000"/>
              </a:lnSpc>
              <a:spcBef>
                <a:spcPts val="451"/>
              </a:spcBef>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plus de risque de fuite mémoire,</a:t>
            </a:r>
            <a:endParaRPr lang="en-US" sz="1800" b="0" strike="noStrike" spc="-1">
              <a:solidFill>
                <a:srgbClr val="000000"/>
              </a:solidFill>
              <a:uFill>
                <a:solidFill>
                  <a:srgbClr val="FFFFFF"/>
                </a:solidFill>
              </a:uFill>
              <a:latin typeface="Arial"/>
            </a:endParaRPr>
          </a:p>
          <a:p>
            <a:pPr marL="768240" lvl="1" indent="-284400">
              <a:lnSpc>
                <a:spcPct val="140000"/>
              </a:lnSpc>
              <a:spcBef>
                <a:spcPts val="451"/>
              </a:spcBef>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plus de risque d’utiliser un pointeur désalloué (StackOverFlow).</a:t>
            </a:r>
            <a:endParaRPr lang="en-US" sz="1800" b="0" strike="noStrike" spc="-1">
              <a:solidFill>
                <a:srgbClr val="000000"/>
              </a:solidFill>
              <a:uFill>
                <a:solidFill>
                  <a:srgbClr val="FFFFFF"/>
                </a:solidFill>
              </a:uFill>
              <a:latin typeface="Arial"/>
            </a:endParaRPr>
          </a:p>
          <a:p>
            <a:pPr>
              <a:lnSpc>
                <a:spcPct val="140000"/>
              </a:lnSpc>
            </a:pPr>
            <a:endParaRPr lang="en-US" sz="1800" b="0" strike="noStrike" spc="-1">
              <a:solidFill>
                <a:srgbClr val="000000"/>
              </a:solidFill>
              <a:uFill>
                <a:solidFill>
                  <a:srgbClr val="FFFFFF"/>
                </a:solidFill>
              </a:uFill>
              <a:latin typeface="Arial"/>
            </a:endParaRPr>
          </a:p>
          <a:p>
            <a:pPr>
              <a:lnSpc>
                <a:spcPct val="140000"/>
              </a:lnSpc>
            </a:pPr>
            <a:endParaRPr lang="en-US" sz="1800" b="0" strike="noStrike" spc="-1">
              <a:solidFill>
                <a:srgbClr val="000000"/>
              </a:solidFill>
              <a:uFill>
                <a:solidFill>
                  <a:srgbClr val="FFFFFF"/>
                </a:solidFill>
              </a:uFill>
              <a:latin typeface="Arial"/>
            </a:endParaRPr>
          </a:p>
          <a:p>
            <a:pPr>
              <a:lnSpc>
                <a:spcPct val="140000"/>
              </a:lnSpc>
            </a:pPr>
            <a:endParaRPr lang="en-US" sz="1800" b="0" strike="noStrike" spc="-1">
              <a:solidFill>
                <a:srgbClr val="000000"/>
              </a:solidFill>
              <a:uFill>
                <a:solidFill>
                  <a:srgbClr val="FFFFFF"/>
                </a:solidFill>
              </a:uFill>
              <a:latin typeface="Arial"/>
            </a:endParaRPr>
          </a:p>
          <a:p>
            <a:pPr>
              <a:lnSpc>
                <a:spcPct val="140000"/>
              </a:lnSpc>
            </a:pPr>
            <a:endParaRPr lang="en-US" sz="1800" b="0" strike="noStrike" spc="-1">
              <a:solidFill>
                <a:srgbClr val="000000"/>
              </a:solidFill>
              <a:uFill>
                <a:solidFill>
                  <a:srgbClr val="FFFFFF"/>
                </a:solidFill>
              </a:uFill>
              <a:latin typeface="Arial"/>
            </a:endParaRPr>
          </a:p>
          <a:p>
            <a:pPr marL="193680" indent="-192240">
              <a:lnSpc>
                <a:spcPct val="140000"/>
              </a:lnSpc>
              <a:spcBef>
                <a:spcPts val="451"/>
              </a:spcBef>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Le GC n’empêche pas les fuites de mémoire en particulier lorsque lon gère des données en cache ou des écouteurs d’événements (listeners). Pour palier à ce problème, Java propose des références faibles (WeakReference). Les </a:t>
            </a:r>
            <a:r>
              <a:rPr lang="en-US" sz="1600" b="1" i="1" strike="noStrike" spc="-1">
                <a:solidFill>
                  <a:srgbClr val="000000"/>
                </a:solidFill>
                <a:uFill>
                  <a:solidFill>
                    <a:srgbClr val="FFFFFF"/>
                  </a:solidFill>
                </a:uFill>
                <a:latin typeface="Helvetica 45 Light"/>
                <a:ea typeface="DejaVu Sans"/>
              </a:rPr>
              <a:t>références faibles</a:t>
            </a:r>
            <a:r>
              <a:rPr lang="en-US" sz="1600" b="1" strike="noStrike" spc="-1">
                <a:solidFill>
                  <a:srgbClr val="000000"/>
                </a:solidFill>
                <a:uFill>
                  <a:solidFill>
                    <a:srgbClr val="FFFFFF"/>
                  </a:solidFill>
                </a:uFill>
                <a:latin typeface="Helvetica 45 Light"/>
                <a:ea typeface="DejaVu Sans"/>
              </a:rPr>
              <a:t> </a:t>
            </a:r>
            <a:r>
              <a:rPr lang="en-US" sz="1600" b="0" strike="noStrike" spc="-1">
                <a:solidFill>
                  <a:srgbClr val="000000"/>
                </a:solidFill>
                <a:uFill>
                  <a:solidFill>
                    <a:srgbClr val="FFFFFF"/>
                  </a:solidFill>
                </a:uFill>
                <a:latin typeface="Helvetica 45 Light"/>
                <a:ea typeface="DejaVu Sans"/>
              </a:rPr>
              <a:t>peuvent être libérées par le </a:t>
            </a:r>
            <a:r>
              <a:rPr lang="en-US" sz="1600" b="1" strike="noStrike" spc="-1">
                <a:solidFill>
                  <a:srgbClr val="000000"/>
                </a:solidFill>
                <a:uFill>
                  <a:solidFill>
                    <a:srgbClr val="FFFFFF"/>
                  </a:solidFill>
                </a:uFill>
                <a:latin typeface="Helvetica 45 Light"/>
                <a:ea typeface="DejaVu Sans"/>
              </a:rPr>
              <a:t>GC</a:t>
            </a:r>
            <a:r>
              <a:rPr lang="en-US" sz="1600" b="0" strike="noStrike" spc="-1">
                <a:solidFill>
                  <a:srgbClr val="000000"/>
                </a:solidFill>
                <a:uFill>
                  <a:solidFill>
                    <a:srgbClr val="FFFFFF"/>
                  </a:solidFill>
                </a:uFill>
                <a:latin typeface="Helvetica 45 Light"/>
                <a:ea typeface="DejaVu Sans"/>
              </a:rPr>
              <a:t> si aucune </a:t>
            </a:r>
            <a:r>
              <a:rPr lang="en-US" sz="1600" b="1" i="1" strike="noStrike" spc="-1">
                <a:solidFill>
                  <a:srgbClr val="000000"/>
                </a:solidFill>
                <a:uFill>
                  <a:solidFill>
                    <a:srgbClr val="FFFFFF"/>
                  </a:solidFill>
                </a:uFill>
                <a:latin typeface="Helvetica 45 Light"/>
                <a:ea typeface="DejaVu Sans"/>
              </a:rPr>
              <a:t>référence forte</a:t>
            </a:r>
            <a:r>
              <a:rPr lang="en-US" sz="1600" b="1" strike="noStrike" spc="-1">
                <a:solidFill>
                  <a:srgbClr val="000000"/>
                </a:solidFill>
                <a:uFill>
                  <a:solidFill>
                    <a:srgbClr val="FFFFFF"/>
                  </a:solidFill>
                </a:uFill>
                <a:latin typeface="Helvetica 45 Light"/>
                <a:ea typeface="DejaVu Sans"/>
              </a:rPr>
              <a:t> </a:t>
            </a:r>
            <a:r>
              <a:rPr lang="en-US" sz="1600" b="0" strike="noStrike" spc="-1">
                <a:solidFill>
                  <a:srgbClr val="000000"/>
                </a:solidFill>
                <a:uFill>
                  <a:solidFill>
                    <a:srgbClr val="FFFFFF"/>
                  </a:solidFill>
                </a:uFill>
                <a:latin typeface="Helvetica 45 Light"/>
                <a:ea typeface="DejaVu Sans"/>
              </a:rPr>
              <a:t>n’existe pour l’objet en question.</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346" name="CustomShape 4"/>
          <p:cNvSpPr/>
          <p:nvPr/>
        </p:nvSpPr>
        <p:spPr>
          <a:xfrm>
            <a:off x="398880" y="2219040"/>
            <a:ext cx="2934720" cy="1522440"/>
          </a:xfrm>
          <a:prstGeom prst="rect">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sp>
      <p:sp>
        <p:nvSpPr>
          <p:cNvPr id="347" name="CustomShape 5"/>
          <p:cNvSpPr/>
          <p:nvPr/>
        </p:nvSpPr>
        <p:spPr>
          <a:xfrm>
            <a:off x="500400" y="2393640"/>
            <a:ext cx="445680" cy="425160"/>
          </a:xfrm>
          <a:prstGeom prst="ellipse">
            <a:avLst/>
          </a:prstGeom>
          <a:solidFill>
            <a:schemeClr val="accent6">
              <a:lumMod val="90000"/>
            </a:schemeClr>
          </a:solidFill>
          <a:ln w="9360">
            <a:solidFill>
              <a:schemeClr val="tx1"/>
            </a:solidFill>
            <a:round/>
          </a:ln>
        </p:spPr>
        <p:style>
          <a:lnRef idx="0">
            <a:scrgbClr r="0" g="0" b="0"/>
          </a:lnRef>
          <a:fillRef idx="0">
            <a:scrgbClr r="0" g="0" b="0"/>
          </a:fillRef>
          <a:effectRef idx="0">
            <a:scrgbClr r="0" g="0" b="0"/>
          </a:effectRef>
          <a:fontRef idx="minor"/>
        </p:style>
      </p:sp>
      <p:sp>
        <p:nvSpPr>
          <p:cNvPr id="348" name="CustomShape 6"/>
          <p:cNvSpPr/>
          <p:nvPr/>
        </p:nvSpPr>
        <p:spPr>
          <a:xfrm>
            <a:off x="570960" y="2422440"/>
            <a:ext cx="3049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1</a:t>
            </a:r>
            <a:endParaRPr lang="en-US" sz="1800" b="0" strike="noStrike" spc="-1">
              <a:solidFill>
                <a:srgbClr val="000000"/>
              </a:solidFill>
              <a:uFill>
                <a:solidFill>
                  <a:srgbClr val="FFFFFF"/>
                </a:solidFill>
              </a:uFill>
              <a:latin typeface="Arial"/>
            </a:endParaRPr>
          </a:p>
        </p:txBody>
      </p:sp>
      <p:sp>
        <p:nvSpPr>
          <p:cNvPr id="349" name="CustomShape 7"/>
          <p:cNvSpPr/>
          <p:nvPr/>
        </p:nvSpPr>
        <p:spPr>
          <a:xfrm>
            <a:off x="1181160" y="2393640"/>
            <a:ext cx="445680" cy="425160"/>
          </a:xfrm>
          <a:prstGeom prst="ellipse">
            <a:avLst/>
          </a:prstGeom>
          <a:solidFill>
            <a:schemeClr val="accent6">
              <a:lumMod val="90000"/>
            </a:schemeClr>
          </a:solidFill>
          <a:ln w="9360">
            <a:solidFill>
              <a:schemeClr val="tx1"/>
            </a:solidFill>
            <a:round/>
          </a:ln>
        </p:spPr>
        <p:style>
          <a:lnRef idx="0">
            <a:scrgbClr r="0" g="0" b="0"/>
          </a:lnRef>
          <a:fillRef idx="0">
            <a:scrgbClr r="0" g="0" b="0"/>
          </a:fillRef>
          <a:effectRef idx="0">
            <a:scrgbClr r="0" g="0" b="0"/>
          </a:effectRef>
          <a:fontRef idx="minor"/>
        </p:style>
      </p:sp>
      <p:sp>
        <p:nvSpPr>
          <p:cNvPr id="350" name="CustomShape 8"/>
          <p:cNvSpPr/>
          <p:nvPr/>
        </p:nvSpPr>
        <p:spPr>
          <a:xfrm>
            <a:off x="1251720" y="2422440"/>
            <a:ext cx="3049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2</a:t>
            </a:r>
            <a:endParaRPr lang="en-US" sz="1800" b="0" strike="noStrike" spc="-1">
              <a:solidFill>
                <a:srgbClr val="000000"/>
              </a:solidFill>
              <a:uFill>
                <a:solidFill>
                  <a:srgbClr val="FFFFFF"/>
                </a:solidFill>
              </a:uFill>
              <a:latin typeface="Arial"/>
            </a:endParaRPr>
          </a:p>
        </p:txBody>
      </p:sp>
      <p:sp>
        <p:nvSpPr>
          <p:cNvPr id="351" name="CustomShape 9"/>
          <p:cNvSpPr/>
          <p:nvPr/>
        </p:nvSpPr>
        <p:spPr>
          <a:xfrm>
            <a:off x="2278440" y="2393640"/>
            <a:ext cx="445680" cy="425160"/>
          </a:xfrm>
          <a:prstGeom prst="ellipse">
            <a:avLst/>
          </a:prstGeom>
          <a:solidFill>
            <a:schemeClr val="accent6">
              <a:lumMod val="90000"/>
            </a:schemeClr>
          </a:solidFill>
          <a:ln w="9360">
            <a:solidFill>
              <a:schemeClr val="tx1"/>
            </a:solidFill>
            <a:round/>
          </a:ln>
        </p:spPr>
        <p:style>
          <a:lnRef idx="0">
            <a:scrgbClr r="0" g="0" b="0"/>
          </a:lnRef>
          <a:fillRef idx="0">
            <a:scrgbClr r="0" g="0" b="0"/>
          </a:fillRef>
          <a:effectRef idx="0">
            <a:scrgbClr r="0" g="0" b="0"/>
          </a:effectRef>
          <a:fontRef idx="minor"/>
        </p:style>
      </p:sp>
      <p:sp>
        <p:nvSpPr>
          <p:cNvPr id="352" name="CustomShape 10"/>
          <p:cNvSpPr/>
          <p:nvPr/>
        </p:nvSpPr>
        <p:spPr>
          <a:xfrm>
            <a:off x="2349000" y="2422440"/>
            <a:ext cx="3049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4</a:t>
            </a:r>
            <a:endParaRPr lang="en-US" sz="1800" b="0" strike="noStrike" spc="-1">
              <a:solidFill>
                <a:srgbClr val="000000"/>
              </a:solidFill>
              <a:uFill>
                <a:solidFill>
                  <a:srgbClr val="FFFFFF"/>
                </a:solidFill>
              </a:uFill>
              <a:latin typeface="Arial"/>
            </a:endParaRPr>
          </a:p>
        </p:txBody>
      </p:sp>
      <p:sp>
        <p:nvSpPr>
          <p:cNvPr id="353" name="CustomShape 11"/>
          <p:cNvSpPr/>
          <p:nvPr/>
        </p:nvSpPr>
        <p:spPr>
          <a:xfrm>
            <a:off x="1926000" y="3153960"/>
            <a:ext cx="445680" cy="425160"/>
          </a:xfrm>
          <a:prstGeom prst="ellipse">
            <a:avLst/>
          </a:prstGeom>
          <a:solidFill>
            <a:schemeClr val="accent6">
              <a:lumMod val="90000"/>
            </a:schemeClr>
          </a:solidFill>
          <a:ln w="9360">
            <a:solidFill>
              <a:schemeClr val="tx1"/>
            </a:solidFill>
            <a:round/>
          </a:ln>
        </p:spPr>
        <p:style>
          <a:lnRef idx="0">
            <a:scrgbClr r="0" g="0" b="0"/>
          </a:lnRef>
          <a:fillRef idx="0">
            <a:scrgbClr r="0" g="0" b="0"/>
          </a:fillRef>
          <a:effectRef idx="0">
            <a:scrgbClr r="0" g="0" b="0"/>
          </a:effectRef>
          <a:fontRef idx="minor"/>
        </p:style>
      </p:sp>
      <p:sp>
        <p:nvSpPr>
          <p:cNvPr id="354" name="CustomShape 12"/>
          <p:cNvSpPr/>
          <p:nvPr/>
        </p:nvSpPr>
        <p:spPr>
          <a:xfrm>
            <a:off x="1996560" y="3182400"/>
            <a:ext cx="3049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5</a:t>
            </a:r>
            <a:endParaRPr lang="en-US" sz="1800" b="0" strike="noStrike" spc="-1">
              <a:solidFill>
                <a:srgbClr val="000000"/>
              </a:solidFill>
              <a:uFill>
                <a:solidFill>
                  <a:srgbClr val="FFFFFF"/>
                </a:solidFill>
              </a:uFill>
              <a:latin typeface="Arial"/>
            </a:endParaRPr>
          </a:p>
        </p:txBody>
      </p:sp>
      <p:sp>
        <p:nvSpPr>
          <p:cNvPr id="355" name="CustomShape 13"/>
          <p:cNvSpPr/>
          <p:nvPr/>
        </p:nvSpPr>
        <p:spPr>
          <a:xfrm>
            <a:off x="2735640" y="3153960"/>
            <a:ext cx="445680" cy="425160"/>
          </a:xfrm>
          <a:prstGeom prst="ellipse">
            <a:avLst/>
          </a:prstGeom>
          <a:solidFill>
            <a:schemeClr val="accent6">
              <a:lumMod val="90000"/>
            </a:schemeClr>
          </a:solidFill>
          <a:ln w="9360">
            <a:solidFill>
              <a:schemeClr val="tx1"/>
            </a:solidFill>
            <a:round/>
          </a:ln>
        </p:spPr>
        <p:style>
          <a:lnRef idx="0">
            <a:scrgbClr r="0" g="0" b="0"/>
          </a:lnRef>
          <a:fillRef idx="0">
            <a:scrgbClr r="0" g="0" b="0"/>
          </a:fillRef>
          <a:effectRef idx="0">
            <a:scrgbClr r="0" g="0" b="0"/>
          </a:effectRef>
          <a:fontRef idx="minor"/>
        </p:style>
      </p:sp>
      <p:sp>
        <p:nvSpPr>
          <p:cNvPr id="356" name="CustomShape 14"/>
          <p:cNvSpPr/>
          <p:nvPr/>
        </p:nvSpPr>
        <p:spPr>
          <a:xfrm>
            <a:off x="2806200" y="3182400"/>
            <a:ext cx="3049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6</a:t>
            </a:r>
            <a:endParaRPr lang="en-US" sz="1800" b="0" strike="noStrike" spc="-1">
              <a:solidFill>
                <a:srgbClr val="000000"/>
              </a:solidFill>
              <a:uFill>
                <a:solidFill>
                  <a:srgbClr val="FFFFFF"/>
                </a:solidFill>
              </a:uFill>
              <a:latin typeface="Arial"/>
            </a:endParaRPr>
          </a:p>
        </p:txBody>
      </p:sp>
      <p:sp>
        <p:nvSpPr>
          <p:cNvPr id="357" name="CustomShape 15"/>
          <p:cNvSpPr/>
          <p:nvPr/>
        </p:nvSpPr>
        <p:spPr>
          <a:xfrm>
            <a:off x="1181160" y="3153960"/>
            <a:ext cx="445680" cy="425160"/>
          </a:xfrm>
          <a:prstGeom prst="ellipse">
            <a:avLst/>
          </a:prstGeom>
          <a:solidFill>
            <a:schemeClr val="accent6">
              <a:lumMod val="90000"/>
            </a:schemeClr>
          </a:solidFill>
          <a:ln w="9360">
            <a:solidFill>
              <a:schemeClr val="tx1"/>
            </a:solidFill>
            <a:round/>
          </a:ln>
        </p:spPr>
        <p:style>
          <a:lnRef idx="0">
            <a:scrgbClr r="0" g="0" b="0"/>
          </a:lnRef>
          <a:fillRef idx="0">
            <a:scrgbClr r="0" g="0" b="0"/>
          </a:fillRef>
          <a:effectRef idx="0">
            <a:scrgbClr r="0" g="0" b="0"/>
          </a:effectRef>
          <a:fontRef idx="minor"/>
        </p:style>
      </p:sp>
      <p:sp>
        <p:nvSpPr>
          <p:cNvPr id="358" name="CustomShape 16"/>
          <p:cNvSpPr/>
          <p:nvPr/>
        </p:nvSpPr>
        <p:spPr>
          <a:xfrm>
            <a:off x="1251720" y="3182400"/>
            <a:ext cx="3049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3</a:t>
            </a:r>
            <a:endParaRPr lang="en-US" sz="1800" b="0" strike="noStrike" spc="-1">
              <a:solidFill>
                <a:srgbClr val="000000"/>
              </a:solidFill>
              <a:uFill>
                <a:solidFill>
                  <a:srgbClr val="FFFFFF"/>
                </a:solidFill>
              </a:uFill>
              <a:latin typeface="Arial"/>
            </a:endParaRPr>
          </a:p>
        </p:txBody>
      </p:sp>
      <p:sp>
        <p:nvSpPr>
          <p:cNvPr id="359" name="CustomShape 17"/>
          <p:cNvSpPr/>
          <p:nvPr/>
        </p:nvSpPr>
        <p:spPr>
          <a:xfrm>
            <a:off x="947520" y="2607120"/>
            <a:ext cx="232200" cy="360"/>
          </a:xfrm>
          <a:custGeom>
            <a:avLst/>
            <a:gdLst/>
            <a:ahLst/>
            <a:cxnLst/>
            <a:rect l="l" t="t" r="r" b="b"/>
            <a:pathLst>
              <a:path w="21600" h="21600">
                <a:moveTo>
                  <a:pt x="0" y="0"/>
                </a:moveTo>
                <a:lnTo>
                  <a:pt x="21600" y="21600"/>
                </a:lnTo>
              </a:path>
            </a:pathLst>
          </a:custGeom>
          <a:solidFill>
            <a:schemeClr val="accent1"/>
          </a:solidFill>
          <a:ln w="9360">
            <a:solidFill>
              <a:schemeClr val="tx1"/>
            </a:solidFill>
            <a:round/>
            <a:tailEnd type="arrow" w="med" len="med"/>
          </a:ln>
        </p:spPr>
        <p:style>
          <a:lnRef idx="0">
            <a:scrgbClr r="0" g="0" b="0"/>
          </a:lnRef>
          <a:fillRef idx="0">
            <a:scrgbClr r="0" g="0" b="0"/>
          </a:fillRef>
          <a:effectRef idx="0">
            <a:scrgbClr r="0" g="0" b="0"/>
          </a:effectRef>
          <a:fontRef idx="minor"/>
        </p:style>
      </p:sp>
      <p:sp>
        <p:nvSpPr>
          <p:cNvPr id="360" name="CustomShape 18"/>
          <p:cNvSpPr/>
          <p:nvPr/>
        </p:nvSpPr>
        <p:spPr>
          <a:xfrm>
            <a:off x="1628280" y="2607120"/>
            <a:ext cx="648720" cy="360"/>
          </a:xfrm>
          <a:custGeom>
            <a:avLst/>
            <a:gdLst/>
            <a:ahLst/>
            <a:cxnLst/>
            <a:rect l="l" t="t" r="r" b="b"/>
            <a:pathLst>
              <a:path w="21600" h="21600">
                <a:moveTo>
                  <a:pt x="0" y="0"/>
                </a:moveTo>
                <a:lnTo>
                  <a:pt x="21600" y="21600"/>
                </a:lnTo>
              </a:path>
            </a:pathLst>
          </a:custGeom>
          <a:solidFill>
            <a:schemeClr val="accent1"/>
          </a:solidFill>
          <a:ln w="9360">
            <a:solidFill>
              <a:schemeClr val="tx1"/>
            </a:solidFill>
            <a:round/>
            <a:tailEnd type="arrow" w="med" len="med"/>
          </a:ln>
        </p:spPr>
        <p:style>
          <a:lnRef idx="0">
            <a:scrgbClr r="0" g="0" b="0"/>
          </a:lnRef>
          <a:fillRef idx="0">
            <a:scrgbClr r="0" g="0" b="0"/>
          </a:fillRef>
          <a:effectRef idx="0">
            <a:scrgbClr r="0" g="0" b="0"/>
          </a:effectRef>
          <a:fontRef idx="minor"/>
        </p:style>
      </p:sp>
      <p:sp>
        <p:nvSpPr>
          <p:cNvPr id="361" name="CustomShape 19"/>
          <p:cNvSpPr/>
          <p:nvPr/>
        </p:nvSpPr>
        <p:spPr>
          <a:xfrm>
            <a:off x="1404720" y="2820240"/>
            <a:ext cx="360" cy="331920"/>
          </a:xfrm>
          <a:custGeom>
            <a:avLst/>
            <a:gdLst/>
            <a:ahLst/>
            <a:cxnLst/>
            <a:rect l="l" t="t" r="r" b="b"/>
            <a:pathLst>
              <a:path w="21600" h="21600">
                <a:moveTo>
                  <a:pt x="0" y="0"/>
                </a:moveTo>
                <a:lnTo>
                  <a:pt x="21600" y="21600"/>
                </a:lnTo>
              </a:path>
            </a:pathLst>
          </a:custGeom>
          <a:solidFill>
            <a:schemeClr val="accent1"/>
          </a:solidFill>
          <a:ln w="9360">
            <a:solidFill>
              <a:schemeClr val="tx1"/>
            </a:solidFill>
            <a:round/>
            <a:tailEnd type="arrow" w="med" len="med"/>
          </a:ln>
        </p:spPr>
        <p:style>
          <a:lnRef idx="0">
            <a:scrgbClr r="0" g="0" b="0"/>
          </a:lnRef>
          <a:fillRef idx="0">
            <a:scrgbClr r="0" g="0" b="0"/>
          </a:fillRef>
          <a:effectRef idx="0">
            <a:scrgbClr r="0" g="0" b="0"/>
          </a:effectRef>
          <a:fontRef idx="minor"/>
        </p:style>
      </p:sp>
      <p:sp>
        <p:nvSpPr>
          <p:cNvPr id="362" name="CustomShape 20"/>
          <p:cNvSpPr/>
          <p:nvPr/>
        </p:nvSpPr>
        <p:spPr>
          <a:xfrm flipH="1">
            <a:off x="2148120" y="2757960"/>
            <a:ext cx="192960" cy="423360"/>
          </a:xfrm>
          <a:custGeom>
            <a:avLst/>
            <a:gdLst/>
            <a:ahLst/>
            <a:cxnLst/>
            <a:rect l="l" t="t" r="r" b="b"/>
            <a:pathLst>
              <a:path w="21600" h="21600">
                <a:moveTo>
                  <a:pt x="0" y="0"/>
                </a:moveTo>
                <a:lnTo>
                  <a:pt x="21600" y="21600"/>
                </a:lnTo>
              </a:path>
            </a:pathLst>
          </a:custGeom>
          <a:solidFill>
            <a:schemeClr val="accent1"/>
          </a:solidFill>
          <a:ln w="9360">
            <a:solidFill>
              <a:schemeClr val="tx1"/>
            </a:solidFill>
            <a:round/>
            <a:tailEnd type="arrow" w="med" len="med"/>
          </a:ln>
        </p:spPr>
        <p:style>
          <a:lnRef idx="0">
            <a:scrgbClr r="0" g="0" b="0"/>
          </a:lnRef>
          <a:fillRef idx="0">
            <a:scrgbClr r="0" g="0" b="0"/>
          </a:fillRef>
          <a:effectRef idx="0">
            <a:scrgbClr r="0" g="0" b="0"/>
          </a:effectRef>
          <a:fontRef idx="minor"/>
        </p:style>
      </p:sp>
      <p:sp>
        <p:nvSpPr>
          <p:cNvPr id="363" name="CustomShape 21"/>
          <p:cNvSpPr/>
          <p:nvPr/>
        </p:nvSpPr>
        <p:spPr>
          <a:xfrm flipH="1" flipV="1">
            <a:off x="2658600" y="2756520"/>
            <a:ext cx="297720" cy="394560"/>
          </a:xfrm>
          <a:custGeom>
            <a:avLst/>
            <a:gdLst/>
            <a:ahLst/>
            <a:cxnLst/>
            <a:rect l="l" t="t" r="r" b="b"/>
            <a:pathLst>
              <a:path w="21600" h="21600">
                <a:moveTo>
                  <a:pt x="0" y="0"/>
                </a:moveTo>
                <a:lnTo>
                  <a:pt x="21600" y="21600"/>
                </a:lnTo>
              </a:path>
            </a:pathLst>
          </a:custGeom>
          <a:solidFill>
            <a:schemeClr val="accent1"/>
          </a:solidFill>
          <a:ln w="9360">
            <a:solidFill>
              <a:schemeClr val="tx1"/>
            </a:solidFill>
            <a:round/>
            <a:tailEnd type="arrow" w="med" len="med"/>
          </a:ln>
        </p:spPr>
        <p:style>
          <a:lnRef idx="0">
            <a:scrgbClr r="0" g="0" b="0"/>
          </a:lnRef>
          <a:fillRef idx="0">
            <a:scrgbClr r="0" g="0" b="0"/>
          </a:fillRef>
          <a:effectRef idx="0">
            <a:scrgbClr r="0" g="0" b="0"/>
          </a:effectRef>
          <a:fontRef idx="minor"/>
        </p:style>
      </p:sp>
      <p:sp>
        <p:nvSpPr>
          <p:cNvPr id="364" name="CustomShape 22"/>
          <p:cNvSpPr/>
          <p:nvPr/>
        </p:nvSpPr>
        <p:spPr>
          <a:xfrm>
            <a:off x="2373120" y="3367080"/>
            <a:ext cx="361080" cy="360"/>
          </a:xfrm>
          <a:custGeom>
            <a:avLst/>
            <a:gdLst/>
            <a:ahLst/>
            <a:cxnLst/>
            <a:rect l="l" t="t" r="r" b="b"/>
            <a:pathLst>
              <a:path w="21600" h="21600">
                <a:moveTo>
                  <a:pt x="0" y="0"/>
                </a:moveTo>
                <a:lnTo>
                  <a:pt x="21600" y="21600"/>
                </a:lnTo>
              </a:path>
            </a:pathLst>
          </a:custGeom>
          <a:solidFill>
            <a:schemeClr val="accent1"/>
          </a:solidFill>
          <a:ln w="9360">
            <a:solidFill>
              <a:schemeClr val="tx1"/>
            </a:solidFill>
            <a:round/>
            <a:tailEnd type="arrow" w="med" len="med"/>
          </a:ln>
        </p:spPr>
        <p:style>
          <a:lnRef idx="0">
            <a:scrgbClr r="0" g="0" b="0"/>
          </a:lnRef>
          <a:fillRef idx="0">
            <a:scrgbClr r="0" g="0" b="0"/>
          </a:fillRef>
          <a:effectRef idx="0">
            <a:scrgbClr r="0" g="0" b="0"/>
          </a:effectRef>
          <a:fontRef idx="minor"/>
        </p:style>
      </p:sp>
      <p:sp>
        <p:nvSpPr>
          <p:cNvPr id="365" name="CustomShape 23"/>
          <p:cNvSpPr/>
          <p:nvPr/>
        </p:nvSpPr>
        <p:spPr>
          <a:xfrm>
            <a:off x="7232760" y="2250360"/>
            <a:ext cx="1466640" cy="1522440"/>
          </a:xfrm>
          <a:prstGeom prst="rect">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sp>
      <p:sp>
        <p:nvSpPr>
          <p:cNvPr id="366" name="CustomShape 24"/>
          <p:cNvSpPr/>
          <p:nvPr/>
        </p:nvSpPr>
        <p:spPr>
          <a:xfrm>
            <a:off x="7334280" y="2424600"/>
            <a:ext cx="445680" cy="425160"/>
          </a:xfrm>
          <a:prstGeom prst="ellipse">
            <a:avLst/>
          </a:prstGeom>
          <a:solidFill>
            <a:schemeClr val="accent6">
              <a:lumMod val="90000"/>
            </a:schemeClr>
          </a:solidFill>
          <a:ln w="9360">
            <a:solidFill>
              <a:schemeClr val="tx1"/>
            </a:solidFill>
            <a:round/>
          </a:ln>
        </p:spPr>
        <p:style>
          <a:lnRef idx="0">
            <a:scrgbClr r="0" g="0" b="0"/>
          </a:lnRef>
          <a:fillRef idx="0">
            <a:scrgbClr r="0" g="0" b="0"/>
          </a:fillRef>
          <a:effectRef idx="0">
            <a:scrgbClr r="0" g="0" b="0"/>
          </a:effectRef>
          <a:fontRef idx="minor"/>
        </p:style>
      </p:sp>
      <p:sp>
        <p:nvSpPr>
          <p:cNvPr id="367" name="CustomShape 25"/>
          <p:cNvSpPr/>
          <p:nvPr/>
        </p:nvSpPr>
        <p:spPr>
          <a:xfrm>
            <a:off x="7404840" y="2453400"/>
            <a:ext cx="3049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1</a:t>
            </a:r>
            <a:endParaRPr lang="en-US" sz="1800" b="0" strike="noStrike" spc="-1">
              <a:solidFill>
                <a:srgbClr val="000000"/>
              </a:solidFill>
              <a:uFill>
                <a:solidFill>
                  <a:srgbClr val="FFFFFF"/>
                </a:solidFill>
              </a:uFill>
              <a:latin typeface="Arial"/>
            </a:endParaRPr>
          </a:p>
        </p:txBody>
      </p:sp>
      <p:sp>
        <p:nvSpPr>
          <p:cNvPr id="368" name="CustomShape 26"/>
          <p:cNvSpPr/>
          <p:nvPr/>
        </p:nvSpPr>
        <p:spPr>
          <a:xfrm>
            <a:off x="8015040" y="2424600"/>
            <a:ext cx="445680" cy="425160"/>
          </a:xfrm>
          <a:prstGeom prst="ellipse">
            <a:avLst/>
          </a:prstGeom>
          <a:solidFill>
            <a:schemeClr val="accent6">
              <a:lumMod val="90000"/>
            </a:schemeClr>
          </a:solidFill>
          <a:ln w="9360">
            <a:solidFill>
              <a:schemeClr val="tx1"/>
            </a:solidFill>
            <a:round/>
          </a:ln>
        </p:spPr>
        <p:style>
          <a:lnRef idx="0">
            <a:scrgbClr r="0" g="0" b="0"/>
          </a:lnRef>
          <a:fillRef idx="0">
            <a:scrgbClr r="0" g="0" b="0"/>
          </a:fillRef>
          <a:effectRef idx="0">
            <a:scrgbClr r="0" g="0" b="0"/>
          </a:effectRef>
          <a:fontRef idx="minor"/>
        </p:style>
      </p:sp>
      <p:sp>
        <p:nvSpPr>
          <p:cNvPr id="369" name="CustomShape 27"/>
          <p:cNvSpPr/>
          <p:nvPr/>
        </p:nvSpPr>
        <p:spPr>
          <a:xfrm>
            <a:off x="8085240" y="2453400"/>
            <a:ext cx="3049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2</a:t>
            </a:r>
            <a:endParaRPr lang="en-US" sz="1800" b="0" strike="noStrike" spc="-1">
              <a:solidFill>
                <a:srgbClr val="000000"/>
              </a:solidFill>
              <a:uFill>
                <a:solidFill>
                  <a:srgbClr val="FFFFFF"/>
                </a:solidFill>
              </a:uFill>
              <a:latin typeface="Arial"/>
            </a:endParaRPr>
          </a:p>
        </p:txBody>
      </p:sp>
      <p:sp>
        <p:nvSpPr>
          <p:cNvPr id="370" name="CustomShape 28"/>
          <p:cNvSpPr/>
          <p:nvPr/>
        </p:nvSpPr>
        <p:spPr>
          <a:xfrm>
            <a:off x="8015040" y="3184920"/>
            <a:ext cx="445680" cy="425160"/>
          </a:xfrm>
          <a:prstGeom prst="ellipse">
            <a:avLst/>
          </a:prstGeom>
          <a:solidFill>
            <a:schemeClr val="accent6">
              <a:lumMod val="90000"/>
            </a:schemeClr>
          </a:solidFill>
          <a:ln w="9360">
            <a:solidFill>
              <a:schemeClr val="tx1"/>
            </a:solidFill>
            <a:round/>
          </a:ln>
        </p:spPr>
        <p:style>
          <a:lnRef idx="0">
            <a:scrgbClr r="0" g="0" b="0"/>
          </a:lnRef>
          <a:fillRef idx="0">
            <a:scrgbClr r="0" g="0" b="0"/>
          </a:fillRef>
          <a:effectRef idx="0">
            <a:scrgbClr r="0" g="0" b="0"/>
          </a:effectRef>
          <a:fontRef idx="minor"/>
        </p:style>
      </p:sp>
      <p:sp>
        <p:nvSpPr>
          <p:cNvPr id="371" name="CustomShape 29"/>
          <p:cNvSpPr/>
          <p:nvPr/>
        </p:nvSpPr>
        <p:spPr>
          <a:xfrm>
            <a:off x="8085240" y="3213720"/>
            <a:ext cx="3049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3</a:t>
            </a:r>
            <a:endParaRPr lang="en-US" sz="1800" b="0" strike="noStrike" spc="-1">
              <a:solidFill>
                <a:srgbClr val="000000"/>
              </a:solidFill>
              <a:uFill>
                <a:solidFill>
                  <a:srgbClr val="FFFFFF"/>
                </a:solidFill>
              </a:uFill>
              <a:latin typeface="Arial"/>
            </a:endParaRPr>
          </a:p>
        </p:txBody>
      </p:sp>
      <p:sp>
        <p:nvSpPr>
          <p:cNvPr id="372" name="CustomShape 30"/>
          <p:cNvSpPr/>
          <p:nvPr/>
        </p:nvSpPr>
        <p:spPr>
          <a:xfrm>
            <a:off x="7781400" y="2638080"/>
            <a:ext cx="232200" cy="360"/>
          </a:xfrm>
          <a:custGeom>
            <a:avLst/>
            <a:gdLst/>
            <a:ahLst/>
            <a:cxnLst/>
            <a:rect l="l" t="t" r="r" b="b"/>
            <a:pathLst>
              <a:path w="21600" h="21600">
                <a:moveTo>
                  <a:pt x="0" y="0"/>
                </a:moveTo>
                <a:lnTo>
                  <a:pt x="21600" y="21600"/>
                </a:lnTo>
              </a:path>
            </a:pathLst>
          </a:custGeom>
          <a:solidFill>
            <a:schemeClr val="accent1"/>
          </a:solidFill>
          <a:ln w="9360">
            <a:solidFill>
              <a:schemeClr val="tx1"/>
            </a:solidFill>
            <a:round/>
            <a:tailEnd type="arrow" w="med" len="med"/>
          </a:ln>
        </p:spPr>
        <p:style>
          <a:lnRef idx="0">
            <a:scrgbClr r="0" g="0" b="0"/>
          </a:lnRef>
          <a:fillRef idx="0">
            <a:scrgbClr r="0" g="0" b="0"/>
          </a:fillRef>
          <a:effectRef idx="0">
            <a:scrgbClr r="0" g="0" b="0"/>
          </a:effectRef>
          <a:fontRef idx="minor"/>
        </p:style>
      </p:sp>
      <p:sp>
        <p:nvSpPr>
          <p:cNvPr id="373" name="CustomShape 31"/>
          <p:cNvSpPr/>
          <p:nvPr/>
        </p:nvSpPr>
        <p:spPr>
          <a:xfrm>
            <a:off x="8238600" y="2851560"/>
            <a:ext cx="360" cy="331920"/>
          </a:xfrm>
          <a:custGeom>
            <a:avLst/>
            <a:gdLst/>
            <a:ahLst/>
            <a:cxnLst/>
            <a:rect l="l" t="t" r="r" b="b"/>
            <a:pathLst>
              <a:path w="21600" h="21600">
                <a:moveTo>
                  <a:pt x="0" y="0"/>
                </a:moveTo>
                <a:lnTo>
                  <a:pt x="21600" y="21600"/>
                </a:lnTo>
              </a:path>
            </a:pathLst>
          </a:custGeom>
          <a:solidFill>
            <a:schemeClr val="accent1"/>
          </a:solidFill>
          <a:ln w="9360">
            <a:solidFill>
              <a:schemeClr val="tx1"/>
            </a:solidFill>
            <a:round/>
            <a:tailEnd type="arrow" w="med" len="med"/>
          </a:ln>
        </p:spPr>
        <p:style>
          <a:lnRef idx="0">
            <a:scrgbClr r="0" g="0" b="0"/>
          </a:lnRef>
          <a:fillRef idx="0">
            <a:scrgbClr r="0" g="0" b="0"/>
          </a:fillRef>
          <a:effectRef idx="0">
            <a:scrgbClr r="0" g="0" b="0"/>
          </a:effectRef>
          <a:fontRef idx="minor"/>
        </p:style>
      </p:sp>
      <p:sp>
        <p:nvSpPr>
          <p:cNvPr id="374" name="CustomShape 32"/>
          <p:cNvSpPr/>
          <p:nvPr/>
        </p:nvSpPr>
        <p:spPr>
          <a:xfrm>
            <a:off x="3810960" y="2256120"/>
            <a:ext cx="2934720" cy="1522440"/>
          </a:xfrm>
          <a:prstGeom prst="rect">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sp>
      <p:sp>
        <p:nvSpPr>
          <p:cNvPr id="375" name="CustomShape 33"/>
          <p:cNvSpPr/>
          <p:nvPr/>
        </p:nvSpPr>
        <p:spPr>
          <a:xfrm>
            <a:off x="3912480" y="2430720"/>
            <a:ext cx="445680" cy="425160"/>
          </a:xfrm>
          <a:prstGeom prst="ellipse">
            <a:avLst/>
          </a:prstGeom>
          <a:solidFill>
            <a:schemeClr val="accent6">
              <a:lumMod val="90000"/>
            </a:schemeClr>
          </a:solidFill>
          <a:ln w="9360">
            <a:solidFill>
              <a:schemeClr val="tx1"/>
            </a:solidFill>
            <a:round/>
          </a:ln>
        </p:spPr>
        <p:style>
          <a:lnRef idx="0">
            <a:scrgbClr r="0" g="0" b="0"/>
          </a:lnRef>
          <a:fillRef idx="0">
            <a:scrgbClr r="0" g="0" b="0"/>
          </a:fillRef>
          <a:effectRef idx="0">
            <a:scrgbClr r="0" g="0" b="0"/>
          </a:effectRef>
          <a:fontRef idx="minor"/>
        </p:style>
      </p:sp>
      <p:sp>
        <p:nvSpPr>
          <p:cNvPr id="376" name="CustomShape 34"/>
          <p:cNvSpPr/>
          <p:nvPr/>
        </p:nvSpPr>
        <p:spPr>
          <a:xfrm>
            <a:off x="3982680" y="2459520"/>
            <a:ext cx="3049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1</a:t>
            </a:r>
            <a:endParaRPr lang="en-US" sz="1800" b="0" strike="noStrike" spc="-1">
              <a:solidFill>
                <a:srgbClr val="000000"/>
              </a:solidFill>
              <a:uFill>
                <a:solidFill>
                  <a:srgbClr val="FFFFFF"/>
                </a:solidFill>
              </a:uFill>
              <a:latin typeface="Arial"/>
            </a:endParaRPr>
          </a:p>
        </p:txBody>
      </p:sp>
      <p:sp>
        <p:nvSpPr>
          <p:cNvPr id="377" name="CustomShape 35"/>
          <p:cNvSpPr/>
          <p:nvPr/>
        </p:nvSpPr>
        <p:spPr>
          <a:xfrm>
            <a:off x="4593240" y="2430720"/>
            <a:ext cx="445680" cy="425160"/>
          </a:xfrm>
          <a:prstGeom prst="ellipse">
            <a:avLst/>
          </a:prstGeom>
          <a:solidFill>
            <a:schemeClr val="accent6">
              <a:lumMod val="90000"/>
            </a:schemeClr>
          </a:solidFill>
          <a:ln w="9360">
            <a:solidFill>
              <a:schemeClr val="tx1"/>
            </a:solidFill>
            <a:round/>
          </a:ln>
        </p:spPr>
        <p:style>
          <a:lnRef idx="0">
            <a:scrgbClr r="0" g="0" b="0"/>
          </a:lnRef>
          <a:fillRef idx="0">
            <a:scrgbClr r="0" g="0" b="0"/>
          </a:fillRef>
          <a:effectRef idx="0">
            <a:scrgbClr r="0" g="0" b="0"/>
          </a:effectRef>
          <a:fontRef idx="minor"/>
        </p:style>
      </p:sp>
      <p:sp>
        <p:nvSpPr>
          <p:cNvPr id="378" name="CustomShape 36"/>
          <p:cNvSpPr/>
          <p:nvPr/>
        </p:nvSpPr>
        <p:spPr>
          <a:xfrm>
            <a:off x="4663440" y="2459520"/>
            <a:ext cx="3049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2</a:t>
            </a:r>
            <a:endParaRPr lang="en-US" sz="1800" b="0" strike="noStrike" spc="-1">
              <a:solidFill>
                <a:srgbClr val="000000"/>
              </a:solidFill>
              <a:uFill>
                <a:solidFill>
                  <a:srgbClr val="FFFFFF"/>
                </a:solidFill>
              </a:uFill>
              <a:latin typeface="Arial"/>
            </a:endParaRPr>
          </a:p>
        </p:txBody>
      </p:sp>
      <p:sp>
        <p:nvSpPr>
          <p:cNvPr id="379" name="CustomShape 37"/>
          <p:cNvSpPr/>
          <p:nvPr/>
        </p:nvSpPr>
        <p:spPr>
          <a:xfrm>
            <a:off x="5690520" y="2430720"/>
            <a:ext cx="445680" cy="425160"/>
          </a:xfrm>
          <a:prstGeom prst="ellipse">
            <a:avLst/>
          </a:prstGeom>
          <a:solidFill>
            <a:schemeClr val="bg1"/>
          </a:solidFill>
          <a:ln w="9360">
            <a:solidFill>
              <a:schemeClr val="tx1"/>
            </a:solidFill>
            <a:round/>
          </a:ln>
        </p:spPr>
        <p:style>
          <a:lnRef idx="0">
            <a:scrgbClr r="0" g="0" b="0"/>
          </a:lnRef>
          <a:fillRef idx="0">
            <a:scrgbClr r="0" g="0" b="0"/>
          </a:fillRef>
          <a:effectRef idx="0">
            <a:scrgbClr r="0" g="0" b="0"/>
          </a:effectRef>
          <a:fontRef idx="minor"/>
        </p:style>
      </p:sp>
      <p:sp>
        <p:nvSpPr>
          <p:cNvPr id="380" name="CustomShape 38"/>
          <p:cNvSpPr/>
          <p:nvPr/>
        </p:nvSpPr>
        <p:spPr>
          <a:xfrm>
            <a:off x="5760720" y="2459520"/>
            <a:ext cx="3049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4</a:t>
            </a:r>
            <a:endParaRPr lang="en-US" sz="1800" b="0" strike="noStrike" spc="-1">
              <a:solidFill>
                <a:srgbClr val="000000"/>
              </a:solidFill>
              <a:uFill>
                <a:solidFill>
                  <a:srgbClr val="FFFFFF"/>
                </a:solidFill>
              </a:uFill>
              <a:latin typeface="Arial"/>
            </a:endParaRPr>
          </a:p>
        </p:txBody>
      </p:sp>
      <p:sp>
        <p:nvSpPr>
          <p:cNvPr id="381" name="CustomShape 39"/>
          <p:cNvSpPr/>
          <p:nvPr/>
        </p:nvSpPr>
        <p:spPr>
          <a:xfrm>
            <a:off x="5338080" y="3191040"/>
            <a:ext cx="445680" cy="425160"/>
          </a:xfrm>
          <a:prstGeom prst="ellipse">
            <a:avLst/>
          </a:prstGeom>
          <a:solidFill>
            <a:schemeClr val="bg1"/>
          </a:solidFill>
          <a:ln w="9360">
            <a:solidFill>
              <a:schemeClr val="tx1"/>
            </a:solidFill>
            <a:round/>
          </a:ln>
        </p:spPr>
        <p:style>
          <a:lnRef idx="0">
            <a:scrgbClr r="0" g="0" b="0"/>
          </a:lnRef>
          <a:fillRef idx="0">
            <a:scrgbClr r="0" g="0" b="0"/>
          </a:fillRef>
          <a:effectRef idx="0">
            <a:scrgbClr r="0" g="0" b="0"/>
          </a:effectRef>
          <a:fontRef idx="minor"/>
        </p:style>
      </p:sp>
      <p:sp>
        <p:nvSpPr>
          <p:cNvPr id="382" name="CustomShape 40"/>
          <p:cNvSpPr/>
          <p:nvPr/>
        </p:nvSpPr>
        <p:spPr>
          <a:xfrm>
            <a:off x="5408640" y="3219480"/>
            <a:ext cx="3049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5</a:t>
            </a:r>
            <a:endParaRPr lang="en-US" sz="1800" b="0" strike="noStrike" spc="-1">
              <a:solidFill>
                <a:srgbClr val="000000"/>
              </a:solidFill>
              <a:uFill>
                <a:solidFill>
                  <a:srgbClr val="FFFFFF"/>
                </a:solidFill>
              </a:uFill>
              <a:latin typeface="Arial"/>
            </a:endParaRPr>
          </a:p>
        </p:txBody>
      </p:sp>
      <p:sp>
        <p:nvSpPr>
          <p:cNvPr id="383" name="CustomShape 41"/>
          <p:cNvSpPr/>
          <p:nvPr/>
        </p:nvSpPr>
        <p:spPr>
          <a:xfrm>
            <a:off x="6147720" y="3191040"/>
            <a:ext cx="445680" cy="425160"/>
          </a:xfrm>
          <a:prstGeom prst="ellipse">
            <a:avLst/>
          </a:prstGeom>
          <a:solidFill>
            <a:schemeClr val="bg1"/>
          </a:solidFill>
          <a:ln w="9360">
            <a:solidFill>
              <a:schemeClr val="tx1"/>
            </a:solidFill>
            <a:round/>
          </a:ln>
        </p:spPr>
        <p:style>
          <a:lnRef idx="0">
            <a:scrgbClr r="0" g="0" b="0"/>
          </a:lnRef>
          <a:fillRef idx="0">
            <a:scrgbClr r="0" g="0" b="0"/>
          </a:fillRef>
          <a:effectRef idx="0">
            <a:scrgbClr r="0" g="0" b="0"/>
          </a:effectRef>
          <a:fontRef idx="minor"/>
        </p:style>
      </p:sp>
      <p:sp>
        <p:nvSpPr>
          <p:cNvPr id="384" name="CustomShape 42"/>
          <p:cNvSpPr/>
          <p:nvPr/>
        </p:nvSpPr>
        <p:spPr>
          <a:xfrm>
            <a:off x="6217920" y="3219480"/>
            <a:ext cx="3049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6</a:t>
            </a:r>
            <a:endParaRPr lang="en-US" sz="1800" b="0" strike="noStrike" spc="-1">
              <a:solidFill>
                <a:srgbClr val="000000"/>
              </a:solidFill>
              <a:uFill>
                <a:solidFill>
                  <a:srgbClr val="FFFFFF"/>
                </a:solidFill>
              </a:uFill>
              <a:latin typeface="Arial"/>
            </a:endParaRPr>
          </a:p>
        </p:txBody>
      </p:sp>
      <p:sp>
        <p:nvSpPr>
          <p:cNvPr id="385" name="CustomShape 43"/>
          <p:cNvSpPr/>
          <p:nvPr/>
        </p:nvSpPr>
        <p:spPr>
          <a:xfrm>
            <a:off x="4593240" y="3191040"/>
            <a:ext cx="445680" cy="425160"/>
          </a:xfrm>
          <a:prstGeom prst="ellipse">
            <a:avLst/>
          </a:prstGeom>
          <a:solidFill>
            <a:schemeClr val="accent6">
              <a:lumMod val="90000"/>
            </a:schemeClr>
          </a:solidFill>
          <a:ln w="9360">
            <a:solidFill>
              <a:schemeClr val="tx1"/>
            </a:solidFill>
            <a:round/>
          </a:ln>
        </p:spPr>
        <p:style>
          <a:lnRef idx="0">
            <a:scrgbClr r="0" g="0" b="0"/>
          </a:lnRef>
          <a:fillRef idx="0">
            <a:scrgbClr r="0" g="0" b="0"/>
          </a:fillRef>
          <a:effectRef idx="0">
            <a:scrgbClr r="0" g="0" b="0"/>
          </a:effectRef>
          <a:fontRef idx="minor"/>
        </p:style>
      </p:sp>
      <p:sp>
        <p:nvSpPr>
          <p:cNvPr id="386" name="CustomShape 44"/>
          <p:cNvSpPr/>
          <p:nvPr/>
        </p:nvSpPr>
        <p:spPr>
          <a:xfrm>
            <a:off x="4663440" y="3219480"/>
            <a:ext cx="3049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3</a:t>
            </a:r>
            <a:endParaRPr lang="en-US" sz="1800" b="0" strike="noStrike" spc="-1">
              <a:solidFill>
                <a:srgbClr val="000000"/>
              </a:solidFill>
              <a:uFill>
                <a:solidFill>
                  <a:srgbClr val="FFFFFF"/>
                </a:solidFill>
              </a:uFill>
              <a:latin typeface="Arial"/>
            </a:endParaRPr>
          </a:p>
        </p:txBody>
      </p:sp>
      <p:sp>
        <p:nvSpPr>
          <p:cNvPr id="387" name="CustomShape 45"/>
          <p:cNvSpPr/>
          <p:nvPr/>
        </p:nvSpPr>
        <p:spPr>
          <a:xfrm>
            <a:off x="4359600" y="2644200"/>
            <a:ext cx="232200" cy="360"/>
          </a:xfrm>
          <a:custGeom>
            <a:avLst/>
            <a:gdLst/>
            <a:ahLst/>
            <a:cxnLst/>
            <a:rect l="l" t="t" r="r" b="b"/>
            <a:pathLst>
              <a:path w="21600" h="21600">
                <a:moveTo>
                  <a:pt x="0" y="0"/>
                </a:moveTo>
                <a:lnTo>
                  <a:pt x="21600" y="21600"/>
                </a:lnTo>
              </a:path>
            </a:pathLst>
          </a:custGeom>
          <a:solidFill>
            <a:schemeClr val="accent1"/>
          </a:solidFill>
          <a:ln w="9360">
            <a:solidFill>
              <a:schemeClr val="tx1"/>
            </a:solidFill>
            <a:round/>
            <a:tailEnd type="arrow" w="med" len="med"/>
          </a:ln>
        </p:spPr>
        <p:style>
          <a:lnRef idx="0">
            <a:scrgbClr r="0" g="0" b="0"/>
          </a:lnRef>
          <a:fillRef idx="0">
            <a:scrgbClr r="0" g="0" b="0"/>
          </a:fillRef>
          <a:effectRef idx="0">
            <a:scrgbClr r="0" g="0" b="0"/>
          </a:effectRef>
          <a:fontRef idx="minor"/>
        </p:style>
      </p:sp>
      <p:sp>
        <p:nvSpPr>
          <p:cNvPr id="388" name="CustomShape 46"/>
          <p:cNvSpPr/>
          <p:nvPr/>
        </p:nvSpPr>
        <p:spPr>
          <a:xfrm>
            <a:off x="4816800" y="2857320"/>
            <a:ext cx="360" cy="331920"/>
          </a:xfrm>
          <a:custGeom>
            <a:avLst/>
            <a:gdLst/>
            <a:ahLst/>
            <a:cxnLst/>
            <a:rect l="l" t="t" r="r" b="b"/>
            <a:pathLst>
              <a:path w="21600" h="21600">
                <a:moveTo>
                  <a:pt x="0" y="0"/>
                </a:moveTo>
                <a:lnTo>
                  <a:pt x="21600" y="21600"/>
                </a:lnTo>
              </a:path>
            </a:pathLst>
          </a:custGeom>
          <a:solidFill>
            <a:schemeClr val="accent1"/>
          </a:solidFill>
          <a:ln w="9360">
            <a:solidFill>
              <a:schemeClr val="tx1"/>
            </a:solidFill>
            <a:round/>
            <a:tailEnd type="arrow" w="med" len="med"/>
          </a:ln>
        </p:spPr>
        <p:style>
          <a:lnRef idx="0">
            <a:scrgbClr r="0" g="0" b="0"/>
          </a:lnRef>
          <a:fillRef idx="0">
            <a:scrgbClr r="0" g="0" b="0"/>
          </a:fillRef>
          <a:effectRef idx="0">
            <a:scrgbClr r="0" g="0" b="0"/>
          </a:effectRef>
          <a:fontRef idx="minor"/>
        </p:style>
      </p:sp>
      <p:sp>
        <p:nvSpPr>
          <p:cNvPr id="389" name="CustomShape 47"/>
          <p:cNvSpPr/>
          <p:nvPr/>
        </p:nvSpPr>
        <p:spPr>
          <a:xfrm flipH="1">
            <a:off x="5560200" y="2795040"/>
            <a:ext cx="192960" cy="423360"/>
          </a:xfrm>
          <a:custGeom>
            <a:avLst/>
            <a:gdLst/>
            <a:ahLst/>
            <a:cxnLst/>
            <a:rect l="l" t="t" r="r" b="b"/>
            <a:pathLst>
              <a:path w="21600" h="21600">
                <a:moveTo>
                  <a:pt x="0" y="0"/>
                </a:moveTo>
                <a:lnTo>
                  <a:pt x="21600" y="21600"/>
                </a:lnTo>
              </a:path>
            </a:pathLst>
          </a:custGeom>
          <a:solidFill>
            <a:schemeClr val="accent1"/>
          </a:solidFill>
          <a:ln w="9360">
            <a:solidFill>
              <a:schemeClr val="tx1"/>
            </a:solidFill>
            <a:round/>
            <a:tailEnd type="arrow" w="med" len="med"/>
          </a:ln>
        </p:spPr>
        <p:style>
          <a:lnRef idx="0">
            <a:scrgbClr r="0" g="0" b="0"/>
          </a:lnRef>
          <a:fillRef idx="0">
            <a:scrgbClr r="0" g="0" b="0"/>
          </a:fillRef>
          <a:effectRef idx="0">
            <a:scrgbClr r="0" g="0" b="0"/>
          </a:effectRef>
          <a:fontRef idx="minor"/>
        </p:style>
      </p:sp>
      <p:sp>
        <p:nvSpPr>
          <p:cNvPr id="390" name="CustomShape 48"/>
          <p:cNvSpPr/>
          <p:nvPr/>
        </p:nvSpPr>
        <p:spPr>
          <a:xfrm flipH="1" flipV="1">
            <a:off x="6070680" y="2793600"/>
            <a:ext cx="297720" cy="394560"/>
          </a:xfrm>
          <a:custGeom>
            <a:avLst/>
            <a:gdLst/>
            <a:ahLst/>
            <a:cxnLst/>
            <a:rect l="l" t="t" r="r" b="b"/>
            <a:pathLst>
              <a:path w="21600" h="21600">
                <a:moveTo>
                  <a:pt x="0" y="0"/>
                </a:moveTo>
                <a:lnTo>
                  <a:pt x="21600" y="21600"/>
                </a:lnTo>
              </a:path>
            </a:pathLst>
          </a:custGeom>
          <a:solidFill>
            <a:schemeClr val="accent1"/>
          </a:solidFill>
          <a:ln w="9360">
            <a:solidFill>
              <a:schemeClr val="tx1"/>
            </a:solidFill>
            <a:round/>
            <a:tailEnd type="arrow" w="med" len="med"/>
          </a:ln>
        </p:spPr>
        <p:style>
          <a:lnRef idx="0">
            <a:scrgbClr r="0" g="0" b="0"/>
          </a:lnRef>
          <a:fillRef idx="0">
            <a:scrgbClr r="0" g="0" b="0"/>
          </a:fillRef>
          <a:effectRef idx="0">
            <a:scrgbClr r="0" g="0" b="0"/>
          </a:effectRef>
          <a:fontRef idx="minor"/>
        </p:style>
      </p:sp>
      <p:sp>
        <p:nvSpPr>
          <p:cNvPr id="391" name="CustomShape 49"/>
          <p:cNvSpPr/>
          <p:nvPr/>
        </p:nvSpPr>
        <p:spPr>
          <a:xfrm>
            <a:off x="5785200" y="3404160"/>
            <a:ext cx="361080" cy="360"/>
          </a:xfrm>
          <a:custGeom>
            <a:avLst/>
            <a:gdLst/>
            <a:ahLst/>
            <a:cxnLst/>
            <a:rect l="l" t="t" r="r" b="b"/>
            <a:pathLst>
              <a:path w="21600" h="21600">
                <a:moveTo>
                  <a:pt x="0" y="0"/>
                </a:moveTo>
                <a:lnTo>
                  <a:pt x="21600" y="21600"/>
                </a:lnTo>
              </a:path>
            </a:pathLst>
          </a:custGeom>
          <a:solidFill>
            <a:schemeClr val="accent1"/>
          </a:solidFill>
          <a:ln w="9360">
            <a:solidFill>
              <a:schemeClr val="tx1"/>
            </a:solidFill>
            <a:round/>
            <a:tailEnd type="arrow" w="med" len="med"/>
          </a:ln>
        </p:spPr>
        <p:style>
          <a:lnRef idx="0">
            <a:scrgbClr r="0" g="0" b="0"/>
          </a:lnRef>
          <a:fillRef idx="0">
            <a:scrgbClr r="0" g="0" b="0"/>
          </a:fillRef>
          <a:effectRef idx="0">
            <a:scrgbClr r="0" g="0" b="0"/>
          </a:effectRef>
          <a:fontRef idx="minor"/>
        </p:style>
      </p:sp>
      <p:sp>
        <p:nvSpPr>
          <p:cNvPr id="392" name="CustomShape 50"/>
          <p:cNvSpPr/>
          <p:nvPr/>
        </p:nvSpPr>
        <p:spPr>
          <a:xfrm>
            <a:off x="3436560" y="2857320"/>
            <a:ext cx="272880" cy="323640"/>
          </a:xfrm>
          <a:prstGeom prst="rightArrow">
            <a:avLst>
              <a:gd name="adj1" fmla="val 50000"/>
              <a:gd name="adj2" fmla="val 50000"/>
            </a:avLst>
          </a:prstGeom>
          <a:noFill/>
          <a:ln w="9360">
            <a:solidFill>
              <a:schemeClr val="tx1"/>
            </a:solidFill>
            <a:round/>
          </a:ln>
        </p:spPr>
        <p:style>
          <a:lnRef idx="0">
            <a:scrgbClr r="0" g="0" b="0"/>
          </a:lnRef>
          <a:fillRef idx="0">
            <a:scrgbClr r="0" g="0" b="0"/>
          </a:fillRef>
          <a:effectRef idx="0">
            <a:scrgbClr r="0" g="0" b="0"/>
          </a:effectRef>
          <a:fontRef idx="minor"/>
        </p:style>
      </p:sp>
      <p:sp>
        <p:nvSpPr>
          <p:cNvPr id="393" name="CustomShape 51"/>
          <p:cNvSpPr/>
          <p:nvPr/>
        </p:nvSpPr>
        <p:spPr>
          <a:xfrm>
            <a:off x="6907680" y="2857320"/>
            <a:ext cx="272880" cy="323640"/>
          </a:xfrm>
          <a:prstGeom prst="rightArrow">
            <a:avLst>
              <a:gd name="adj1" fmla="val 50000"/>
              <a:gd name="adj2" fmla="val 50000"/>
            </a:avLst>
          </a:prstGeom>
          <a:noFill/>
          <a:ln w="9360">
            <a:solidFill>
              <a:schemeClr val="tx1"/>
            </a:solidFill>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 La classe Object</a:t>
            </a:r>
            <a:endParaRPr lang="en-US" sz="1800" b="0" strike="noStrike" spc="-1">
              <a:solidFill>
                <a:srgbClr val="000000"/>
              </a:solidFill>
              <a:uFill>
                <a:solidFill>
                  <a:srgbClr val="FFFFFF"/>
                </a:solidFill>
              </a:uFill>
              <a:latin typeface="Arial"/>
            </a:endParaRPr>
          </a:p>
        </p:txBody>
      </p:sp>
      <p:sp>
        <p:nvSpPr>
          <p:cNvPr id="395"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AE349FFD-F315-45DF-B16D-AD6A25A46B5D}" type="slidenum">
              <a:rPr lang="en-US" sz="1600" b="0" strike="noStrike" spc="-1">
                <a:solidFill>
                  <a:srgbClr val="000000"/>
                </a:solidFill>
                <a:uFill>
                  <a:solidFill>
                    <a:srgbClr val="FFFFFF"/>
                  </a:solidFill>
                </a:uFill>
                <a:latin typeface="Helvetica 45 Light"/>
                <a:ea typeface="MS PGothic"/>
              </a:rPr>
              <a:t>43</a:t>
            </a:fld>
            <a:endParaRPr lang="en-US" sz="1800" b="0" strike="noStrike" spc="-1">
              <a:solidFill>
                <a:srgbClr val="000000"/>
              </a:solidFill>
              <a:uFill>
                <a:solidFill>
                  <a:srgbClr val="FFFFFF"/>
                </a:solidFill>
              </a:uFill>
              <a:latin typeface="Arial"/>
            </a:endParaRPr>
          </a:p>
        </p:txBody>
      </p:sp>
      <p:sp>
        <p:nvSpPr>
          <p:cNvPr id="396" name="CustomShape 3"/>
          <p:cNvSpPr/>
          <p:nvPr/>
        </p:nvSpPr>
        <p:spPr>
          <a:xfrm>
            <a:off x="183240" y="681120"/>
            <a:ext cx="8607600" cy="36964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Toute les classes héritent de la classe Object directement ou indirectement.</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La classe Object est la super-classe de toutes les autres classes.</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La classe Object définit des méthodes: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equals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toString</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Elle leur fournit une implémentation par défaut qui peut être redéfinie par les sous-classes.</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Une classe qui ne définit pas de clause </a:t>
            </a:r>
            <a:r>
              <a:rPr lang="en-US" sz="2000" b="1" strike="noStrike" spc="-1">
                <a:solidFill>
                  <a:srgbClr val="000000"/>
                </a:solidFill>
                <a:uFill>
                  <a:solidFill>
                    <a:srgbClr val="FFFFFF"/>
                  </a:solidFill>
                </a:uFill>
                <a:latin typeface="Helvetica 45 Light"/>
                <a:ea typeface="DejaVu Sans"/>
              </a:rPr>
              <a:t>extends </a:t>
            </a:r>
            <a:r>
              <a:rPr lang="en-US" sz="2000" b="0" strike="noStrike" spc="-1">
                <a:solidFill>
                  <a:srgbClr val="000000"/>
                </a:solidFill>
                <a:uFill>
                  <a:solidFill>
                    <a:srgbClr val="FFFFFF"/>
                  </a:solidFill>
                </a:uFill>
                <a:latin typeface="Helvetica 45 Light"/>
                <a:ea typeface="DejaVu Sans"/>
              </a:rPr>
              <a:t>hérite de la classe Object</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397" name="CustomShape 4"/>
          <p:cNvSpPr/>
          <p:nvPr/>
        </p:nvSpPr>
        <p:spPr>
          <a:xfrm>
            <a:off x="6146640" y="1585080"/>
            <a:ext cx="973800" cy="374400"/>
          </a:xfrm>
          <a:prstGeom prst="rect">
            <a:avLst/>
          </a:prstGeom>
          <a:solidFill>
            <a:schemeClr val="bg1"/>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uFill>
                  <a:solidFill>
                    <a:srgbClr val="FFFFFF"/>
                  </a:solidFill>
                </a:uFill>
                <a:latin typeface="Tahoma"/>
                <a:ea typeface="DejaVu Sans"/>
              </a:rPr>
              <a:t>Object</a:t>
            </a:r>
            <a:endParaRPr lang="en-US" sz="1800" b="0" strike="noStrike" spc="-1">
              <a:solidFill>
                <a:srgbClr val="000000"/>
              </a:solidFill>
              <a:uFill>
                <a:solidFill>
                  <a:srgbClr val="FFFFFF"/>
                </a:solidFill>
              </a:uFill>
              <a:latin typeface="Arial"/>
            </a:endParaRPr>
          </a:p>
        </p:txBody>
      </p:sp>
      <p:sp>
        <p:nvSpPr>
          <p:cNvPr id="398" name="CustomShape 5"/>
          <p:cNvSpPr/>
          <p:nvPr/>
        </p:nvSpPr>
        <p:spPr>
          <a:xfrm>
            <a:off x="5557680" y="2138760"/>
            <a:ext cx="973800" cy="374400"/>
          </a:xfrm>
          <a:prstGeom prst="rect">
            <a:avLst/>
          </a:prstGeom>
          <a:solidFill>
            <a:schemeClr val="bg1"/>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uFill>
                  <a:solidFill>
                    <a:srgbClr val="FFFFFF"/>
                  </a:solidFill>
                </a:uFill>
                <a:latin typeface="Tahoma"/>
                <a:ea typeface="DejaVu Sans"/>
              </a:rPr>
              <a:t>String</a:t>
            </a:r>
            <a:endParaRPr lang="en-US" sz="1800" b="0" strike="noStrike" spc="-1">
              <a:solidFill>
                <a:srgbClr val="000000"/>
              </a:solidFill>
              <a:uFill>
                <a:solidFill>
                  <a:srgbClr val="FFFFFF"/>
                </a:solidFill>
              </a:uFill>
              <a:latin typeface="Arial"/>
            </a:endParaRPr>
          </a:p>
        </p:txBody>
      </p:sp>
      <p:sp>
        <p:nvSpPr>
          <p:cNvPr id="399" name="CustomShape 6"/>
          <p:cNvSpPr/>
          <p:nvPr/>
        </p:nvSpPr>
        <p:spPr>
          <a:xfrm>
            <a:off x="6872040" y="2153880"/>
            <a:ext cx="1217880" cy="374400"/>
          </a:xfrm>
          <a:prstGeom prst="rect">
            <a:avLst/>
          </a:prstGeom>
          <a:solidFill>
            <a:schemeClr val="bg1"/>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uFill>
                  <a:solidFill>
                    <a:srgbClr val="FFFFFF"/>
                  </a:solidFill>
                </a:uFill>
                <a:latin typeface="Tahoma"/>
                <a:ea typeface="DejaVu Sans"/>
              </a:rPr>
              <a:t>Vehicule</a:t>
            </a:r>
            <a:endParaRPr lang="en-US" sz="1800" b="0" strike="noStrike" spc="-1">
              <a:solidFill>
                <a:srgbClr val="000000"/>
              </a:solidFill>
              <a:uFill>
                <a:solidFill>
                  <a:srgbClr val="FFFFFF"/>
                </a:solidFill>
              </a:uFill>
              <a:latin typeface="Arial"/>
            </a:endParaRPr>
          </a:p>
        </p:txBody>
      </p:sp>
      <p:sp>
        <p:nvSpPr>
          <p:cNvPr id="400" name="CustomShape 7"/>
          <p:cNvSpPr/>
          <p:nvPr/>
        </p:nvSpPr>
        <p:spPr>
          <a:xfrm flipV="1">
            <a:off x="6045120" y="1959480"/>
            <a:ext cx="359280" cy="176400"/>
          </a:xfrm>
          <a:custGeom>
            <a:avLst/>
            <a:gdLst/>
            <a:ahLst/>
            <a:cxnLst/>
            <a:rect l="l" t="t" r="r" b="b"/>
            <a:pathLst>
              <a:path w="21600" h="21600">
                <a:moveTo>
                  <a:pt x="0" y="0"/>
                </a:moveTo>
                <a:lnTo>
                  <a:pt x="21600" y="21600"/>
                </a:lnTo>
              </a:path>
            </a:pathLst>
          </a:custGeom>
          <a:solidFill>
            <a:schemeClr val="accent1"/>
          </a:solidFill>
          <a:ln w="9360">
            <a:solidFill>
              <a:schemeClr val="tx1"/>
            </a:solidFill>
            <a:round/>
            <a:tailEnd type="triangle" w="med" len="med"/>
          </a:ln>
        </p:spPr>
        <p:style>
          <a:lnRef idx="0">
            <a:scrgbClr r="0" g="0" b="0"/>
          </a:lnRef>
          <a:fillRef idx="0">
            <a:scrgbClr r="0" g="0" b="0"/>
          </a:fillRef>
          <a:effectRef idx="0">
            <a:scrgbClr r="0" g="0" b="0"/>
          </a:effectRef>
          <a:fontRef idx="minor"/>
        </p:style>
      </p:sp>
      <p:sp>
        <p:nvSpPr>
          <p:cNvPr id="401" name="CustomShape 8"/>
          <p:cNvSpPr/>
          <p:nvPr/>
        </p:nvSpPr>
        <p:spPr>
          <a:xfrm flipH="1" flipV="1">
            <a:off x="6937920" y="1959480"/>
            <a:ext cx="415080" cy="191520"/>
          </a:xfrm>
          <a:custGeom>
            <a:avLst/>
            <a:gdLst/>
            <a:ahLst/>
            <a:cxnLst/>
            <a:rect l="l" t="t" r="r" b="b"/>
            <a:pathLst>
              <a:path w="21600" h="21600">
                <a:moveTo>
                  <a:pt x="0" y="0"/>
                </a:moveTo>
                <a:lnTo>
                  <a:pt x="21600" y="21600"/>
                </a:lnTo>
              </a:path>
            </a:pathLst>
          </a:custGeom>
          <a:solidFill>
            <a:schemeClr val="accent1"/>
          </a:solidFill>
          <a:ln w="9360">
            <a:solidFill>
              <a:schemeClr val="tx1"/>
            </a:solidFill>
            <a:round/>
            <a:tailEnd type="triangle" w="med" len="med"/>
          </a:ln>
        </p:spPr>
        <p:style>
          <a:lnRef idx="0">
            <a:scrgbClr r="0" g="0" b="0"/>
          </a:lnRef>
          <a:fillRef idx="0">
            <a:scrgbClr r="0" g="0" b="0"/>
          </a:fillRef>
          <a:effectRef idx="0">
            <a:scrgbClr r="0" g="0" b="0"/>
          </a:effectRef>
          <a:fontRef idx="minor"/>
        </p:style>
      </p:sp>
      <p:sp>
        <p:nvSpPr>
          <p:cNvPr id="402" name="CustomShape 9"/>
          <p:cNvSpPr/>
          <p:nvPr/>
        </p:nvSpPr>
        <p:spPr>
          <a:xfrm>
            <a:off x="6872040" y="2753280"/>
            <a:ext cx="1217880" cy="374400"/>
          </a:xfrm>
          <a:prstGeom prst="rect">
            <a:avLst/>
          </a:prstGeom>
          <a:solidFill>
            <a:schemeClr val="bg1"/>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uFill>
                  <a:solidFill>
                    <a:srgbClr val="FFFFFF"/>
                  </a:solidFill>
                </a:uFill>
                <a:latin typeface="Tahoma"/>
                <a:ea typeface="DejaVu Sans"/>
              </a:rPr>
              <a:t>Voiture</a:t>
            </a:r>
            <a:endParaRPr lang="en-US" sz="1800" b="0" strike="noStrike" spc="-1">
              <a:solidFill>
                <a:srgbClr val="000000"/>
              </a:solidFill>
              <a:uFill>
                <a:solidFill>
                  <a:srgbClr val="FFFFFF"/>
                </a:solidFill>
              </a:uFill>
              <a:latin typeface="Arial"/>
            </a:endParaRPr>
          </a:p>
        </p:txBody>
      </p:sp>
      <p:sp>
        <p:nvSpPr>
          <p:cNvPr id="403" name="CustomShape 10"/>
          <p:cNvSpPr/>
          <p:nvPr/>
        </p:nvSpPr>
        <p:spPr>
          <a:xfrm flipV="1">
            <a:off x="7481520" y="2528280"/>
            <a:ext cx="360" cy="222120"/>
          </a:xfrm>
          <a:custGeom>
            <a:avLst/>
            <a:gdLst/>
            <a:ahLst/>
            <a:cxnLst/>
            <a:rect l="l" t="t" r="r" b="b"/>
            <a:pathLst>
              <a:path w="21600" h="21600">
                <a:moveTo>
                  <a:pt x="0" y="0"/>
                </a:moveTo>
                <a:lnTo>
                  <a:pt x="21600" y="21600"/>
                </a:lnTo>
              </a:path>
            </a:pathLst>
          </a:custGeom>
          <a:solidFill>
            <a:schemeClr val="accent1"/>
          </a:solidFill>
          <a:ln w="9360">
            <a:solidFill>
              <a:schemeClr val="tx1"/>
            </a:solidFill>
            <a:round/>
            <a:tailEnd type="triangle" w="med" len="med"/>
          </a:ln>
        </p:spPr>
        <p:style>
          <a:lnRef idx="0">
            <a:scrgbClr r="0" g="0" b="0"/>
          </a:lnRef>
          <a:fillRef idx="0">
            <a:scrgbClr r="0" g="0" b="0"/>
          </a:fillRef>
          <a:effectRef idx="0">
            <a:scrgbClr r="0" g="0" b="0"/>
          </a:effectRef>
          <a:fontRef idx="minor"/>
        </p:style>
      </p:sp>
      <p:sp>
        <p:nvSpPr>
          <p:cNvPr id="404" name="CustomShape 11"/>
          <p:cNvSpPr/>
          <p:nvPr/>
        </p:nvSpPr>
        <p:spPr>
          <a:xfrm>
            <a:off x="1517040" y="4536000"/>
            <a:ext cx="6096600" cy="179280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000000"/>
                </a:solidFill>
                <a:uFill>
                  <a:solidFill>
                    <a:srgbClr val="FFFFFF"/>
                  </a:solidFill>
                </a:uFill>
                <a:latin typeface="Courier New"/>
                <a:ea typeface="DejaVu Sans"/>
              </a:rPr>
              <a:t>public class Vehicule </a:t>
            </a:r>
            <a:r>
              <a:rPr lang="en-US" sz="1600" b="1" strike="noStrike" spc="-1">
                <a:solidFill>
                  <a:srgbClr val="000000"/>
                </a:solidFill>
                <a:uFill>
                  <a:solidFill>
                    <a:srgbClr val="FFFFFF"/>
                  </a:solidFill>
                </a:uFill>
                <a:latin typeface="Courier New"/>
                <a:ea typeface="DejaVu Sans"/>
              </a:rPr>
              <a:t>extends Object </a:t>
            </a:r>
            <a:r>
              <a:rPr lang="en-US" sz="16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a:p>
            <a:pPr>
              <a:lnSpc>
                <a:spcPct val="100000"/>
              </a:lnSpc>
            </a:pPr>
            <a:r>
              <a:rPr lang="en-US" sz="16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600" b="0" strike="noStrike" spc="-1">
                <a:solidFill>
                  <a:srgbClr val="000000"/>
                </a:solidFill>
                <a:uFill>
                  <a:solidFill>
                    <a:srgbClr val="FFFFFF"/>
                  </a:solidFill>
                </a:uFill>
                <a:latin typeface="Courier New"/>
                <a:ea typeface="DejaVu Sans"/>
              </a:rPr>
              <a:t>    public Vehicle(String marque) {</a:t>
            </a:r>
            <a:endParaRPr lang="en-US" sz="1800" b="0" strike="noStrike" spc="-1">
              <a:solidFill>
                <a:srgbClr val="000000"/>
              </a:solidFill>
              <a:uFill>
                <a:solidFill>
                  <a:srgbClr val="FFFFFF"/>
                </a:solidFill>
              </a:uFill>
              <a:latin typeface="Arial"/>
            </a:endParaRPr>
          </a:p>
          <a:p>
            <a:pPr>
              <a:lnSpc>
                <a:spcPct val="100000"/>
              </a:lnSpc>
            </a:pPr>
            <a:r>
              <a:rPr lang="en-US" sz="1600" b="0" strike="noStrike" spc="-1">
                <a:solidFill>
                  <a:srgbClr val="000000"/>
                </a:solidFill>
                <a:uFill>
                  <a:solidFill>
                    <a:srgbClr val="FFFFFF"/>
                  </a:solidFill>
                </a:uFill>
                <a:latin typeface="Courier New"/>
                <a:ea typeface="DejaVu Sans"/>
              </a:rPr>
              <a:t>	mMarque = marque;</a:t>
            </a:r>
            <a:endParaRPr lang="en-US" sz="1800" b="0" strike="noStrike" spc="-1">
              <a:solidFill>
                <a:srgbClr val="000000"/>
              </a:solidFill>
              <a:uFill>
                <a:solidFill>
                  <a:srgbClr val="FFFFFF"/>
                </a:solidFill>
              </a:uFill>
              <a:latin typeface="Arial"/>
            </a:endParaRPr>
          </a:p>
          <a:p>
            <a:pPr>
              <a:lnSpc>
                <a:spcPct val="100000"/>
              </a:lnSpc>
            </a:pPr>
            <a:r>
              <a:rPr lang="en-US" sz="16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6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p:txBody>
      </p:sp>
      <p:sp>
        <p:nvSpPr>
          <p:cNvPr id="405" name="CustomShape 12"/>
          <p:cNvSpPr/>
          <p:nvPr/>
        </p:nvSpPr>
        <p:spPr>
          <a:xfrm>
            <a:off x="6897600" y="4897080"/>
            <a:ext cx="1192320" cy="852120"/>
          </a:xfrm>
          <a:prstGeom prst="accentCallout1">
            <a:avLst>
              <a:gd name="adj1" fmla="val 18750"/>
              <a:gd name="adj2" fmla="val -8333"/>
              <a:gd name="adj3" fmla="val -18452"/>
              <a:gd name="adj4" fmla="val -99645"/>
            </a:avLst>
          </a:prstGeom>
          <a:solidFill>
            <a:schemeClr val="bg1"/>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000000"/>
                </a:solidFill>
                <a:uFill>
                  <a:solidFill>
                    <a:srgbClr val="FFFFFF"/>
                  </a:solidFill>
                </a:uFill>
                <a:latin typeface="Tahoma"/>
                <a:ea typeface="DejaVu Sans"/>
              </a:rPr>
              <a:t>déclaration optionnelle</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 la méthode equals (et hashCode)</a:t>
            </a:r>
            <a:endParaRPr lang="en-US" sz="1800" b="0" strike="noStrike" spc="-1">
              <a:solidFill>
                <a:srgbClr val="000000"/>
              </a:solidFill>
              <a:uFill>
                <a:solidFill>
                  <a:srgbClr val="FFFFFF"/>
                </a:solidFill>
              </a:uFill>
              <a:latin typeface="Arial"/>
            </a:endParaRPr>
          </a:p>
        </p:txBody>
      </p:sp>
      <p:sp>
        <p:nvSpPr>
          <p:cNvPr id="407"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86CDC5E0-A681-43D2-9D7E-068386D04E4B}" type="slidenum">
              <a:rPr lang="en-US" sz="1600" b="0" strike="noStrike" spc="-1">
                <a:solidFill>
                  <a:srgbClr val="000000"/>
                </a:solidFill>
                <a:uFill>
                  <a:solidFill>
                    <a:srgbClr val="FFFFFF"/>
                  </a:solidFill>
                </a:uFill>
                <a:latin typeface="Helvetica 45 Light"/>
                <a:ea typeface="MS PGothic"/>
              </a:rPr>
              <a:t>44</a:t>
            </a:fld>
            <a:endParaRPr lang="en-US" sz="1800" b="0" strike="noStrike" spc="-1">
              <a:solidFill>
                <a:srgbClr val="000000"/>
              </a:solidFill>
              <a:uFill>
                <a:solidFill>
                  <a:srgbClr val="FFFFFF"/>
                </a:solidFill>
              </a:uFill>
              <a:latin typeface="Arial"/>
            </a:endParaRPr>
          </a:p>
        </p:txBody>
      </p:sp>
      <p:sp>
        <p:nvSpPr>
          <p:cNvPr id="408" name="CustomShape 3"/>
          <p:cNvSpPr/>
          <p:nvPr/>
        </p:nvSpPr>
        <p:spPr>
          <a:xfrm>
            <a:off x="183240" y="681120"/>
            <a:ext cx="8607600" cy="51087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457200" indent="-455760">
              <a:lnSpc>
                <a:spcPct val="100000"/>
              </a:lnSpc>
              <a:spcAft>
                <a:spcPts val="1001"/>
              </a:spcAft>
              <a:buClr>
                <a:srgbClr val="FF6600"/>
              </a:buClr>
              <a:buSzPct val="70000"/>
              <a:buFont typeface="Helvetica 65 Medium"/>
              <a:buAutoNum type="arabicPeriod"/>
            </a:pPr>
            <a:r>
              <a:rPr lang="en-US" sz="2000" b="0" strike="noStrike" spc="-1">
                <a:solidFill>
                  <a:srgbClr val="000000"/>
                </a:solidFill>
                <a:uFill>
                  <a:solidFill>
                    <a:srgbClr val="FFFFFF"/>
                  </a:solidFill>
                </a:uFill>
                <a:latin typeface="Helvetica 45 Light"/>
                <a:ea typeface="DejaVu Sans"/>
              </a:rPr>
              <a:t>Par défaut, equals() compare l'identité des pointeurs.</a:t>
            </a:r>
            <a:endParaRPr lang="en-US" sz="1800" b="0" strike="noStrike" spc="-1">
              <a:solidFill>
                <a:srgbClr val="000000"/>
              </a:solidFill>
              <a:uFill>
                <a:solidFill>
                  <a:srgbClr val="FFFFFF"/>
                </a:solidFill>
              </a:uFill>
              <a:latin typeface="Arial"/>
            </a:endParaRPr>
          </a:p>
          <a:p>
            <a:pPr marL="457200" indent="-455760">
              <a:lnSpc>
                <a:spcPct val="100000"/>
              </a:lnSpc>
              <a:spcAft>
                <a:spcPts val="1001"/>
              </a:spcAft>
              <a:buClr>
                <a:srgbClr val="FF6600"/>
              </a:buClr>
              <a:buSzPct val="70000"/>
              <a:buFont typeface="Helvetica 65 Medium"/>
              <a:buAutoNum type="arabicPeriod"/>
            </a:pPr>
            <a:r>
              <a:rPr lang="en-US" sz="2000" b="0" strike="noStrike" spc="-1">
                <a:solidFill>
                  <a:srgbClr val="000000"/>
                </a:solidFill>
                <a:uFill>
                  <a:solidFill>
                    <a:srgbClr val="FFFFFF"/>
                  </a:solidFill>
                </a:uFill>
                <a:latin typeface="Helvetica 45 Light"/>
                <a:ea typeface="DejaVu Sans"/>
              </a:rPr>
              <a:t>Il faut redéfinir la méthode pour effectuer une comparaison de valeurs au lieu d’une comparaison d’identités.</a:t>
            </a:r>
            <a:endParaRPr lang="en-US" sz="1800" b="0" strike="noStrike" spc="-1">
              <a:solidFill>
                <a:srgbClr val="000000"/>
              </a:solidFill>
              <a:uFill>
                <a:solidFill>
                  <a:srgbClr val="FFFFFF"/>
                </a:solidFill>
              </a:uFill>
              <a:latin typeface="Arial"/>
            </a:endParaRPr>
          </a:p>
          <a:p>
            <a:pPr marL="457200" indent="-455760">
              <a:lnSpc>
                <a:spcPct val="100000"/>
              </a:lnSpc>
              <a:spcAft>
                <a:spcPts val="1001"/>
              </a:spcAft>
              <a:buClr>
                <a:srgbClr val="FF6600"/>
              </a:buClr>
              <a:buSzPct val="70000"/>
              <a:buFont typeface="Helvetica 65 Medium"/>
              <a:buAutoNum type="arabicPeriod"/>
            </a:pPr>
            <a:r>
              <a:rPr lang="en-US" sz="2000" b="0" strike="noStrike" spc="-1">
                <a:solidFill>
                  <a:srgbClr val="000000"/>
                </a:solidFill>
                <a:uFill>
                  <a:solidFill>
                    <a:srgbClr val="FFFFFF"/>
                  </a:solidFill>
                </a:uFill>
                <a:latin typeface="Helvetica 45 Light"/>
                <a:ea typeface="DejaVu Sans"/>
              </a:rPr>
              <a:t>L’IDE propose une définition automatique de la méthode equals.</a:t>
            </a:r>
            <a:endParaRPr lang="en-US" sz="1800" b="0" strike="noStrike" spc="-1">
              <a:solidFill>
                <a:srgbClr val="000000"/>
              </a:solidFill>
              <a:uFill>
                <a:solidFill>
                  <a:srgbClr val="FFFFFF"/>
                </a:solidFill>
              </a:uFill>
              <a:latin typeface="Arial"/>
            </a:endParaRPr>
          </a:p>
          <a:p>
            <a:pPr marL="457200" indent="-455760">
              <a:lnSpc>
                <a:spcPct val="100000"/>
              </a:lnSpc>
              <a:spcAft>
                <a:spcPts val="1001"/>
              </a:spcAft>
              <a:buClr>
                <a:srgbClr val="FF6600"/>
              </a:buClr>
              <a:buSzPct val="70000"/>
              <a:buFont typeface="Helvetica 65 Medium"/>
              <a:buAutoNum type="arabicPeriod"/>
            </a:pPr>
            <a:r>
              <a:rPr lang="en-US" sz="2000" b="0" strike="noStrike" spc="-1">
                <a:solidFill>
                  <a:srgbClr val="000000"/>
                </a:solidFill>
                <a:uFill>
                  <a:solidFill>
                    <a:srgbClr val="FFFFFF"/>
                  </a:solidFill>
                </a:uFill>
                <a:latin typeface="Helvetica 45 Light"/>
                <a:ea typeface="DejaVu Sans"/>
              </a:rPr>
              <a:t>Lorsque l’on redéfinit la méthode equals il faut également redéfinir la méthode hashCode() car deux instances égales doivent avoir le même hash code.</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marL="457200" indent="-455760">
              <a:lnSpc>
                <a:spcPct val="100000"/>
              </a:lnSpc>
              <a:spcAft>
                <a:spcPts val="1001"/>
              </a:spcAft>
              <a:buClr>
                <a:srgbClr val="FF6600"/>
              </a:buClr>
              <a:buSzPct val="70000"/>
              <a:buFont typeface="Helvetica 65 Medium"/>
              <a:buAutoNum type="arabicPeriod"/>
            </a:pPr>
            <a:r>
              <a:rPr lang="en-US" sz="2000" b="0" strike="noStrike" spc="-1">
                <a:solidFill>
                  <a:srgbClr val="000000"/>
                </a:solidFill>
                <a:uFill>
                  <a:solidFill>
                    <a:srgbClr val="FFFFFF"/>
                  </a:solidFill>
                </a:uFill>
                <a:latin typeface="Helvetica 45 Light"/>
                <a:ea typeface="DejaVu Sans"/>
              </a:rPr>
              <a:t>Par défaut hashCode() retourne la référence du pointeur.</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r>
              <a:rPr lang="en-US" sz="2000" b="0" strike="noStrike" spc="-1">
                <a:solidFill>
                  <a:srgbClr val="000000"/>
                </a:solidFill>
                <a:uFill>
                  <a:solidFill>
                    <a:srgbClr val="FFFFFF"/>
                  </a:solidFill>
                </a:uFill>
                <a:latin typeface="Helvetica 45 Light"/>
                <a:ea typeface="DejaVu Sans"/>
              </a:rPr>
              <a:t>Exercice: démontrer le point 1 et illustrer par l’exemple les points 3 et 5.</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409" name="CustomShape 4"/>
          <p:cNvSpPr/>
          <p:nvPr/>
        </p:nvSpPr>
        <p:spPr>
          <a:xfrm>
            <a:off x="1645200" y="3424680"/>
            <a:ext cx="5577120" cy="516240"/>
          </a:xfrm>
          <a:prstGeom prst="rect">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sp>
      <p:sp>
        <p:nvSpPr>
          <p:cNvPr id="410" name="CustomShape 5"/>
          <p:cNvSpPr/>
          <p:nvPr/>
        </p:nvSpPr>
        <p:spPr>
          <a:xfrm>
            <a:off x="1823400" y="3513600"/>
            <a:ext cx="373320" cy="328320"/>
          </a:xfrm>
          <a:prstGeom prst="star5">
            <a:avLst>
              <a:gd name="adj" fmla="val 19098"/>
              <a:gd name="hf" fmla="val 105146"/>
              <a:gd name="vf" fmla="val 110557"/>
            </a:avLst>
          </a:prstGeom>
          <a:solidFill>
            <a:srgbClr val="FF0000"/>
          </a:solidFill>
          <a:ln w="9360">
            <a:solidFill>
              <a:schemeClr val="tx1"/>
            </a:solidFill>
            <a:round/>
          </a:ln>
        </p:spPr>
        <p:style>
          <a:lnRef idx="0">
            <a:scrgbClr r="0" g="0" b="0"/>
          </a:lnRef>
          <a:fillRef idx="0">
            <a:scrgbClr r="0" g="0" b="0"/>
          </a:fillRef>
          <a:effectRef idx="0">
            <a:scrgbClr r="0" g="0" b="0"/>
          </a:effectRef>
          <a:fontRef idx="minor"/>
        </p:style>
      </p:sp>
      <p:sp>
        <p:nvSpPr>
          <p:cNvPr id="411" name="CustomShape 6"/>
          <p:cNvSpPr/>
          <p:nvPr/>
        </p:nvSpPr>
        <p:spPr>
          <a:xfrm>
            <a:off x="2206800" y="3534120"/>
            <a:ext cx="5015520" cy="30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strike="noStrike" spc="-1">
                <a:solidFill>
                  <a:srgbClr val="000000"/>
                </a:solidFill>
                <a:uFill>
                  <a:solidFill>
                    <a:srgbClr val="FFFFFF"/>
                  </a:solidFill>
                </a:uFill>
                <a:latin typeface="Tahoma"/>
                <a:ea typeface="DejaVu Sans"/>
              </a:rPr>
              <a:t>Always override hashCode when you override equals.</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 La méthode toString</a:t>
            </a:r>
            <a:endParaRPr lang="en-US" sz="1800" b="0" strike="noStrike" spc="-1">
              <a:solidFill>
                <a:srgbClr val="000000"/>
              </a:solidFill>
              <a:uFill>
                <a:solidFill>
                  <a:srgbClr val="FFFFFF"/>
                </a:solidFill>
              </a:uFill>
              <a:latin typeface="Arial"/>
            </a:endParaRPr>
          </a:p>
        </p:txBody>
      </p:sp>
      <p:sp>
        <p:nvSpPr>
          <p:cNvPr id="413"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1B4EB8EF-BDCC-4C7E-97CA-A8CF7E95C29A}" type="slidenum">
              <a:rPr lang="en-US" sz="1600" b="0" strike="noStrike" spc="-1">
                <a:solidFill>
                  <a:srgbClr val="000000"/>
                </a:solidFill>
                <a:uFill>
                  <a:solidFill>
                    <a:srgbClr val="FFFFFF"/>
                  </a:solidFill>
                </a:uFill>
                <a:latin typeface="Helvetica 45 Light"/>
                <a:ea typeface="MS PGothic"/>
              </a:rPr>
              <a:t>45</a:t>
            </a:fld>
            <a:endParaRPr lang="en-US" sz="1800" b="0" strike="noStrike" spc="-1">
              <a:solidFill>
                <a:srgbClr val="000000"/>
              </a:solidFill>
              <a:uFill>
                <a:solidFill>
                  <a:srgbClr val="FFFFFF"/>
                </a:solidFill>
              </a:uFill>
              <a:latin typeface="Arial"/>
            </a:endParaRPr>
          </a:p>
        </p:txBody>
      </p:sp>
      <p:sp>
        <p:nvSpPr>
          <p:cNvPr id="414" name="CustomShape 3"/>
          <p:cNvSpPr/>
          <p:nvPr/>
        </p:nvSpPr>
        <p:spPr>
          <a:xfrm>
            <a:off x="183240" y="681120"/>
            <a:ext cx="8607600" cy="41943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Permet de fournir une représentation sous forme de chaîne de l’objet.</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Appelée implicitement par System.out.println() et l'opérateur « +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Par défaut, elle retourne le nom de la classe et la référence de l’instance</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415" name="CustomShape 4"/>
          <p:cNvSpPr/>
          <p:nvPr/>
        </p:nvSpPr>
        <p:spPr>
          <a:xfrm>
            <a:off x="934560" y="4542480"/>
            <a:ext cx="6775920" cy="516240"/>
          </a:xfrm>
          <a:prstGeom prst="rect">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sp>
      <p:sp>
        <p:nvSpPr>
          <p:cNvPr id="416" name="CustomShape 5"/>
          <p:cNvSpPr/>
          <p:nvPr/>
        </p:nvSpPr>
        <p:spPr>
          <a:xfrm>
            <a:off x="1112760" y="4631400"/>
            <a:ext cx="373320" cy="328320"/>
          </a:xfrm>
          <a:prstGeom prst="star5">
            <a:avLst>
              <a:gd name="adj" fmla="val 19098"/>
              <a:gd name="hf" fmla="val 105146"/>
              <a:gd name="vf" fmla="val 110557"/>
            </a:avLst>
          </a:prstGeom>
          <a:solidFill>
            <a:srgbClr val="FF0000"/>
          </a:solidFill>
          <a:ln w="9360">
            <a:solidFill>
              <a:schemeClr val="tx1"/>
            </a:solidFill>
            <a:round/>
          </a:ln>
        </p:spPr>
        <p:style>
          <a:lnRef idx="0">
            <a:scrgbClr r="0" g="0" b="0"/>
          </a:lnRef>
          <a:fillRef idx="0">
            <a:scrgbClr r="0" g="0" b="0"/>
          </a:fillRef>
          <a:effectRef idx="0">
            <a:scrgbClr r="0" g="0" b="0"/>
          </a:effectRef>
          <a:fontRef idx="minor"/>
        </p:style>
      </p:sp>
      <p:sp>
        <p:nvSpPr>
          <p:cNvPr id="417" name="CustomShape 6"/>
          <p:cNvSpPr/>
          <p:nvPr/>
        </p:nvSpPr>
        <p:spPr>
          <a:xfrm>
            <a:off x="1495800" y="4651920"/>
            <a:ext cx="6214680" cy="30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strike="noStrike" spc="-1">
                <a:solidFill>
                  <a:srgbClr val="000000"/>
                </a:solidFill>
                <a:uFill>
                  <a:solidFill>
                    <a:srgbClr val="FFFFFF"/>
                  </a:solidFill>
                </a:uFill>
                <a:latin typeface="Tahoma"/>
                <a:ea typeface="DejaVu Sans"/>
              </a:rPr>
              <a:t>Always override toString to make your class much pleasant to use</a:t>
            </a:r>
            <a:endParaRPr lang="en-US" sz="1800" b="0" strike="noStrike" spc="-1">
              <a:solidFill>
                <a:srgbClr val="000000"/>
              </a:solidFill>
              <a:uFill>
                <a:solidFill>
                  <a:srgbClr val="FFFFFF"/>
                </a:solidFill>
              </a:uFill>
              <a:latin typeface="Arial"/>
            </a:endParaRPr>
          </a:p>
        </p:txBody>
      </p:sp>
      <p:sp>
        <p:nvSpPr>
          <p:cNvPr id="418" name="CustomShape 7"/>
          <p:cNvSpPr/>
          <p:nvPr/>
        </p:nvSpPr>
        <p:spPr>
          <a:xfrm>
            <a:off x="264240" y="1737360"/>
            <a:ext cx="8116560" cy="164520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System.out.println( obj ); // pas besoin de obj.toString()</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String str = "This object is " + obj; // pas besoin de obj.toString()</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int i = 100;</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String iStr = "" + i; // manière habile de convertir en String</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iStr = Integer.toString( i ); // Manière efficace de convertir en String</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 La méthode getClass</a:t>
            </a:r>
            <a:endParaRPr lang="en-US" sz="1800" b="0" strike="noStrike" spc="-1">
              <a:solidFill>
                <a:srgbClr val="000000"/>
              </a:solidFill>
              <a:uFill>
                <a:solidFill>
                  <a:srgbClr val="FFFFFF"/>
                </a:solidFill>
              </a:uFill>
              <a:latin typeface="Arial"/>
            </a:endParaRPr>
          </a:p>
        </p:txBody>
      </p:sp>
      <p:sp>
        <p:nvSpPr>
          <p:cNvPr id="420"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B9637221-430B-47E5-928A-112E6181AE15}" type="slidenum">
              <a:rPr lang="en-US" sz="1600" b="0" strike="noStrike" spc="-1">
                <a:solidFill>
                  <a:srgbClr val="000000"/>
                </a:solidFill>
                <a:uFill>
                  <a:solidFill>
                    <a:srgbClr val="FFFFFF"/>
                  </a:solidFill>
                </a:uFill>
                <a:latin typeface="Helvetica 45 Light"/>
                <a:ea typeface="MS PGothic"/>
              </a:rPr>
              <a:t>46</a:t>
            </a:fld>
            <a:endParaRPr lang="en-US" sz="1800" b="0" strike="noStrike" spc="-1">
              <a:solidFill>
                <a:srgbClr val="000000"/>
              </a:solidFill>
              <a:uFill>
                <a:solidFill>
                  <a:srgbClr val="FFFFFF"/>
                </a:solidFill>
              </a:uFill>
              <a:latin typeface="Arial"/>
            </a:endParaRPr>
          </a:p>
        </p:txBody>
      </p:sp>
      <p:sp>
        <p:nvSpPr>
          <p:cNvPr id="421" name="CustomShape 3"/>
          <p:cNvSpPr/>
          <p:nvPr/>
        </p:nvSpPr>
        <p:spPr>
          <a:xfrm>
            <a:off x="183240" y="681120"/>
            <a:ext cx="8607600" cy="41943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Retourne la classe de l'objet.</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L'opérateur "instanceOf" permet de tester la classe de l'objet.</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Le mot clef “class” permet de tester ma classe de l’objet. </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 </a:t>
            </a:r>
            <a:endParaRPr lang="en-US" sz="1800" b="0" strike="noStrike" spc="-1">
              <a:solidFill>
                <a:srgbClr val="000000"/>
              </a:solidFill>
              <a:uFill>
                <a:solidFill>
                  <a:srgbClr val="FFFFFF"/>
                </a:solidFill>
              </a:uFill>
              <a:latin typeface="Arial"/>
            </a:endParaRPr>
          </a:p>
          <a:p>
            <a:pPr>
              <a:lnSpc>
                <a:spcPct val="100000"/>
              </a:lnSpc>
              <a:spcAft>
                <a:spcPts val="1001"/>
              </a:spcAft>
            </a:pPr>
            <a:r>
              <a:rPr lang="en-US" sz="2000" b="0" strike="noStrike" spc="-1">
                <a:solidFill>
                  <a:srgbClr val="000000"/>
                </a:solidFill>
                <a:uFill>
                  <a:solidFill>
                    <a:srgbClr val="FFFFFF"/>
                  </a:solidFill>
                </a:uFill>
                <a:latin typeface="Helvetica 45 Light"/>
                <a:ea typeface="DejaVu Sans"/>
              </a:rPr>
              <a:t>Ces 2 tests sont équivalents:</a:t>
            </a:r>
            <a:endParaRPr lang="en-US" sz="1800" b="0" strike="noStrike" spc="-1">
              <a:solidFill>
                <a:srgbClr val="000000"/>
              </a:solidFill>
              <a:uFill>
                <a:solidFill>
                  <a:srgbClr val="FFFFFF"/>
                </a:solidFill>
              </a:uFill>
              <a:latin typeface="Arial"/>
            </a:endParaRPr>
          </a:p>
        </p:txBody>
      </p:sp>
      <p:sp>
        <p:nvSpPr>
          <p:cNvPr id="422" name="CustomShape 4"/>
          <p:cNvSpPr/>
          <p:nvPr/>
        </p:nvSpPr>
        <p:spPr>
          <a:xfrm>
            <a:off x="883800" y="1148040"/>
            <a:ext cx="7659360" cy="51552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mVehicule.getClass(); // Retourne un objet de type Class</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Class classVehicule = mVehicule.getClass(); // Class est une classe !</a:t>
            </a:r>
            <a:endParaRPr lang="en-US" sz="1800" b="0" strike="noStrike" spc="-1">
              <a:solidFill>
                <a:srgbClr val="000000"/>
              </a:solidFill>
              <a:uFill>
                <a:solidFill>
                  <a:srgbClr val="FFFFFF"/>
                </a:solidFill>
              </a:uFill>
              <a:latin typeface="Arial"/>
            </a:endParaRPr>
          </a:p>
        </p:txBody>
      </p:sp>
      <p:sp>
        <p:nvSpPr>
          <p:cNvPr id="423" name="CustomShape 5"/>
          <p:cNvSpPr/>
          <p:nvPr/>
        </p:nvSpPr>
        <p:spPr>
          <a:xfrm>
            <a:off x="1879560" y="3867480"/>
            <a:ext cx="5413680" cy="100800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if (Voiture.class == mVoiture.getClass()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if (mVoiture instanceOf Voiture) {}</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 Redéfinition de méthodes (polymorphisme de classe)</a:t>
            </a:r>
            <a:endParaRPr lang="en-US" sz="1800" b="0" strike="noStrike" spc="-1">
              <a:solidFill>
                <a:srgbClr val="000000"/>
              </a:solidFill>
              <a:uFill>
                <a:solidFill>
                  <a:srgbClr val="FFFFFF"/>
                </a:solidFill>
              </a:uFill>
              <a:latin typeface="Arial"/>
            </a:endParaRPr>
          </a:p>
        </p:txBody>
      </p:sp>
      <p:sp>
        <p:nvSpPr>
          <p:cNvPr id="425"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3BA6D027-B1BF-4A10-ABB8-D6B01EB8C565}" type="slidenum">
              <a:rPr lang="en-US" sz="1600" b="0" strike="noStrike" spc="-1">
                <a:solidFill>
                  <a:srgbClr val="000000"/>
                </a:solidFill>
                <a:uFill>
                  <a:solidFill>
                    <a:srgbClr val="FFFFFF"/>
                  </a:solidFill>
                </a:uFill>
                <a:latin typeface="Helvetica 45 Light"/>
                <a:ea typeface="MS PGothic"/>
              </a:rPr>
              <a:t>47</a:t>
            </a:fld>
            <a:endParaRPr lang="en-US" sz="1800" b="0" strike="noStrike" spc="-1">
              <a:solidFill>
                <a:srgbClr val="000000"/>
              </a:solidFill>
              <a:uFill>
                <a:solidFill>
                  <a:srgbClr val="FFFFFF"/>
                </a:solidFill>
              </a:uFill>
              <a:latin typeface="Arial"/>
            </a:endParaRPr>
          </a:p>
        </p:txBody>
      </p:sp>
      <p:sp>
        <p:nvSpPr>
          <p:cNvPr id="426" name="CustomShape 3"/>
          <p:cNvSpPr/>
          <p:nvPr/>
        </p:nvSpPr>
        <p:spPr>
          <a:xfrm>
            <a:off x="198000" y="961200"/>
            <a:ext cx="8532720" cy="343224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La surcharge overloading n’est pas limitée aux constructeurs, elle est possible également pour n’importe quelle méthode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Possibilité de définir des méthodes possédant le même nom mais dont les arguments diffèrent </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Quand une méthode surchargée est invoquée, le compilateur sélectionne automatiquement la méthode dont le nombre est le type des arguments correspondent au nombre et au type des paramètres passés dans l’appel de la méthode</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Note: Des méthodes surchargées peuvent avoir des types de retour différents à condition qu’elles aient des arguments différents</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427" name="CustomShape 4"/>
          <p:cNvSpPr/>
          <p:nvPr/>
        </p:nvSpPr>
        <p:spPr>
          <a:xfrm>
            <a:off x="1332720" y="4260240"/>
            <a:ext cx="6021360" cy="222048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strike="noStrike" spc="-1">
                <a:solidFill>
                  <a:srgbClr val="000000"/>
                </a:solidFill>
                <a:uFill>
                  <a:solidFill>
                    <a:srgbClr val="FFFFFF"/>
                  </a:solidFill>
                </a:uFill>
                <a:latin typeface="Courier New"/>
                <a:ea typeface="DejaVu Sans"/>
              </a:rPr>
              <a:t>class</a:t>
            </a:r>
            <a:r>
              <a:rPr lang="en-US" sz="1400" b="0" strike="noStrike" spc="-1">
                <a:solidFill>
                  <a:srgbClr val="000000"/>
                </a:solidFill>
                <a:uFill>
                  <a:solidFill>
                    <a:srgbClr val="FFFFFF"/>
                  </a:solidFill>
                </a:uFill>
                <a:latin typeface="Courier New"/>
                <a:ea typeface="DejaVu Sans"/>
              </a:rPr>
              <a:t> Addition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void sum(int a, int b)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System.out.println(a + b);</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void sum(int a, int b, int c)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System.out.println(a + b + c);</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void sum(float a, float b)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System.out.println(a + b);</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POO: Variables et méthodes de classe</a:t>
            </a:r>
            <a:endParaRPr lang="en-US" sz="1800" b="0" strike="noStrike" spc="-1">
              <a:solidFill>
                <a:srgbClr val="000000"/>
              </a:solidFill>
              <a:uFill>
                <a:solidFill>
                  <a:srgbClr val="FFFFFF"/>
                </a:solidFill>
              </a:uFill>
              <a:latin typeface="Arial"/>
            </a:endParaRPr>
          </a:p>
        </p:txBody>
      </p:sp>
      <p:sp>
        <p:nvSpPr>
          <p:cNvPr id="429"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4A12BD00-5BAA-4069-9C48-CDF622234DF5}" type="slidenum">
              <a:rPr lang="en-US" sz="1600" b="0" strike="noStrike" spc="-1">
                <a:solidFill>
                  <a:srgbClr val="000000"/>
                </a:solidFill>
                <a:uFill>
                  <a:solidFill>
                    <a:srgbClr val="FFFFFF"/>
                  </a:solidFill>
                </a:uFill>
                <a:latin typeface="Helvetica 45 Light"/>
                <a:ea typeface="MS PGothic"/>
              </a:rPr>
              <a:t>48</a:t>
            </a:fld>
            <a:endParaRPr lang="en-US" sz="1800" b="0" strike="noStrike" spc="-1">
              <a:solidFill>
                <a:srgbClr val="000000"/>
              </a:solidFill>
              <a:uFill>
                <a:solidFill>
                  <a:srgbClr val="FFFFFF"/>
                </a:solidFill>
              </a:uFill>
              <a:latin typeface="Arial"/>
            </a:endParaRPr>
          </a:p>
        </p:txBody>
      </p:sp>
      <p:sp>
        <p:nvSpPr>
          <p:cNvPr id="430" name="CustomShape 3"/>
          <p:cNvSpPr/>
          <p:nvPr/>
        </p:nvSpPr>
        <p:spPr>
          <a:xfrm>
            <a:off x="183240" y="681120"/>
            <a:ext cx="8786880" cy="498672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Il peut être utile de définir pour une classe des attributs ou des méthodes indépendamment des instances</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Ces Variables/Méthodes de classe sont comparables aux « variables/méthodes globales »</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ont la durée de vie du programme qui les crée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sont partagées par toutes les instances de la classe</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Usage des variables de classe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Variables dont il n’existe qu’un seul exemplaire associé à sa classe de définition</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Variables utilisables même si aucune instance de la classe n’existe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Variables stockées dans l’espace mémoire occupée par la classe et non dans celui d’une instance particulière.</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Elles sont définies comme les attributs mais avec le mot-clé "static« </a:t>
            </a: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Pour y accéder, il faut utiliser non pas un identificateur mais le nom de la classe</a:t>
            </a:r>
            <a:endParaRPr lang="en-US" sz="1800" b="0" strike="noStrike" spc="-1">
              <a:solidFill>
                <a:srgbClr val="000000"/>
              </a:solidFill>
              <a:uFill>
                <a:solidFill>
                  <a:srgbClr val="FFFFFF"/>
                </a:solidFill>
              </a:uFill>
              <a:latin typeface="Arial"/>
            </a:endParaRPr>
          </a:p>
        </p:txBody>
      </p:sp>
      <p:sp>
        <p:nvSpPr>
          <p:cNvPr id="431" name="CustomShape 4"/>
          <p:cNvSpPr/>
          <p:nvPr/>
        </p:nvSpPr>
        <p:spPr>
          <a:xfrm>
            <a:off x="1251720" y="4883400"/>
            <a:ext cx="5127480" cy="30240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public </a:t>
            </a:r>
            <a:r>
              <a:rPr lang="en-US" sz="1400" b="1" strike="noStrike" spc="-1">
                <a:solidFill>
                  <a:srgbClr val="000000"/>
                </a:solidFill>
                <a:uFill>
                  <a:solidFill>
                    <a:srgbClr val="FFFFFF"/>
                  </a:solidFill>
                </a:uFill>
                <a:latin typeface="Courier New"/>
                <a:ea typeface="DejaVu Sans"/>
              </a:rPr>
              <a:t>static</a:t>
            </a:r>
            <a:r>
              <a:rPr lang="en-US" sz="1400" b="0" strike="noStrike" spc="-1">
                <a:solidFill>
                  <a:srgbClr val="000000"/>
                </a:solidFill>
                <a:uFill>
                  <a:solidFill>
                    <a:srgbClr val="FFFFFF"/>
                  </a:solidFill>
                </a:uFill>
                <a:latin typeface="Courier New"/>
                <a:ea typeface="DejaVu Sans"/>
              </a:rPr>
              <a:t> int sNombreVehiculeCrees = 0;</a:t>
            </a:r>
            <a:endParaRPr lang="en-US" sz="1800" b="0" strike="noStrike" spc="-1">
              <a:solidFill>
                <a:srgbClr val="000000"/>
              </a:solidFill>
              <a:uFill>
                <a:solidFill>
                  <a:srgbClr val="FFFFFF"/>
                </a:solidFill>
              </a:uFill>
              <a:latin typeface="Arial"/>
            </a:endParaRPr>
          </a:p>
        </p:txBody>
      </p:sp>
      <p:sp>
        <p:nvSpPr>
          <p:cNvPr id="432" name="CustomShape 5"/>
          <p:cNvSpPr/>
          <p:nvPr/>
        </p:nvSpPr>
        <p:spPr>
          <a:xfrm>
            <a:off x="1251720" y="5645520"/>
            <a:ext cx="4853160" cy="30240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strike="noStrike" spc="-1">
                <a:solidFill>
                  <a:srgbClr val="000000"/>
                </a:solidFill>
                <a:uFill>
                  <a:solidFill>
                    <a:srgbClr val="FFFFFF"/>
                  </a:solidFill>
                </a:uFill>
                <a:latin typeface="Courier New"/>
                <a:ea typeface="DejaVu Sans"/>
              </a:rPr>
              <a:t>Vehicule</a:t>
            </a:r>
            <a:r>
              <a:rPr lang="en-US" sz="1400" b="0" strike="noStrike" spc="-1">
                <a:solidFill>
                  <a:srgbClr val="000000"/>
                </a:solidFill>
                <a:uFill>
                  <a:solidFill>
                    <a:srgbClr val="FFFFFF"/>
                  </a:solidFill>
                </a:uFill>
                <a:latin typeface="Courier New"/>
                <a:ea typeface="DejaVu Sans"/>
              </a:rPr>
              <a:t>.sNombreVehiculeCrees = 10;</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 une méthode statique particulière « main »</a:t>
            </a:r>
            <a:endParaRPr lang="en-US" sz="1800" b="0" strike="noStrike" spc="-1">
              <a:solidFill>
                <a:srgbClr val="000000"/>
              </a:solidFill>
              <a:uFill>
                <a:solidFill>
                  <a:srgbClr val="FFFFFF"/>
                </a:solidFill>
              </a:uFill>
              <a:latin typeface="Arial"/>
            </a:endParaRPr>
          </a:p>
        </p:txBody>
      </p:sp>
      <p:sp>
        <p:nvSpPr>
          <p:cNvPr id="434"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2323D734-EF9B-4457-8077-87A7DD2C787B}" type="slidenum">
              <a:rPr lang="en-US" sz="1600" b="0" strike="noStrike" spc="-1">
                <a:solidFill>
                  <a:srgbClr val="000000"/>
                </a:solidFill>
                <a:uFill>
                  <a:solidFill>
                    <a:srgbClr val="FFFFFF"/>
                  </a:solidFill>
                </a:uFill>
                <a:latin typeface="Helvetica 45 Light"/>
                <a:ea typeface="MS PGothic"/>
              </a:rPr>
              <a:t>49</a:t>
            </a:fld>
            <a:endParaRPr lang="en-US" sz="1800" b="0" strike="noStrike" spc="-1">
              <a:solidFill>
                <a:srgbClr val="000000"/>
              </a:solidFill>
              <a:uFill>
                <a:solidFill>
                  <a:srgbClr val="FFFFFF"/>
                </a:solidFill>
              </a:uFill>
              <a:latin typeface="Arial"/>
            </a:endParaRPr>
          </a:p>
        </p:txBody>
      </p:sp>
      <p:sp>
        <p:nvSpPr>
          <p:cNvPr id="435" name="CustomShape 3"/>
          <p:cNvSpPr/>
          <p:nvPr/>
        </p:nvSpPr>
        <p:spPr>
          <a:xfrm>
            <a:off x="183240" y="721440"/>
            <a:ext cx="8786880" cy="432864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La méthode main() est l’une des principales méthodes statiques de Java</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Point d’entrée d’une application Java</a:t>
            </a: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Qu’affiche le programme ci-dessus ?</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Reprendre ce programme pour afficher les paramètres de la ligne de commande.</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Pour cela utiliser l’objet Arrays.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Exécuter dans la console en ligne de commande</a:t>
            </a:r>
            <a:r>
              <a:rPr lang="en-US" sz="1800" b="0" strike="noStrike" spc="-1">
                <a:solidFill>
                  <a:srgbClr val="000000"/>
                </a:solidFill>
                <a:uFill>
                  <a:solidFill>
                    <a:srgbClr val="FFFFFF"/>
                  </a:solidFill>
                </a:uFill>
                <a:latin typeface="Helvetica 45 Light"/>
                <a:ea typeface="DejaVu Sans"/>
              </a:rPr>
              <a:t>.</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Exécuter depuis l’IDE Eclipse</a:t>
            </a:r>
            <a:endParaRPr lang="en-US" sz="1800" b="0" strike="noStrike" spc="-1">
              <a:solidFill>
                <a:srgbClr val="000000"/>
              </a:solidFill>
              <a:uFill>
                <a:solidFill>
                  <a:srgbClr val="FFFFFF"/>
                </a:solidFill>
              </a:uFill>
              <a:latin typeface="Arial"/>
            </a:endParaRPr>
          </a:p>
        </p:txBody>
      </p:sp>
      <p:sp>
        <p:nvSpPr>
          <p:cNvPr id="436" name="CustomShape 4"/>
          <p:cNvSpPr/>
          <p:nvPr/>
        </p:nvSpPr>
        <p:spPr>
          <a:xfrm>
            <a:off x="904320" y="1581480"/>
            <a:ext cx="6562080" cy="115488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public class Application{</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public static void main(String[] args)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System.out.println("Arguments " + args));</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333360" y="669600"/>
            <a:ext cx="7460280" cy="14277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768240" lvl="1" indent="-284400">
              <a:lnSpc>
                <a:spcPct val="100000"/>
              </a:lnSpc>
              <a:spcAft>
                <a:spcPts val="451"/>
              </a:spcAft>
              <a:buClr>
                <a:srgbClr val="000000"/>
              </a:buClr>
              <a:buFont typeface="StarSymbol"/>
              <a:buChar char="-"/>
            </a:pPr>
            <a:r>
              <a:rPr lang="en-US" sz="1800" b="0" strike="noStrike" spc="-1">
                <a:solidFill>
                  <a:srgbClr val="000000"/>
                </a:solidFill>
                <a:uFill>
                  <a:solidFill>
                    <a:srgbClr val="FFFFFF"/>
                  </a:solidFill>
                </a:uFill>
                <a:latin typeface="Helvetica 45 Light"/>
                <a:ea typeface="DejaVu Sans"/>
              </a:rPr>
              <a:t>Environnement gratuit</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tarSymbol"/>
              <a:buChar char="-"/>
            </a:pPr>
            <a:r>
              <a:rPr lang="en-US" sz="1800" b="0" strike="noStrike" spc="-1">
                <a:solidFill>
                  <a:srgbClr val="000000"/>
                </a:solidFill>
                <a:uFill>
                  <a:solidFill>
                    <a:srgbClr val="FFFFFF"/>
                  </a:solidFill>
                </a:uFill>
                <a:latin typeface="Helvetica 45 Light"/>
                <a:ea typeface="DejaVu Sans"/>
              </a:rPr>
              <a:t>De nombreux outils, bibliothèques, exemples de projets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tarSymbol"/>
              <a:buChar char="-"/>
            </a:pPr>
            <a:r>
              <a:rPr lang="en-US" sz="1800" b="0" strike="noStrike" spc="-1">
                <a:solidFill>
                  <a:srgbClr val="000000"/>
                </a:solidFill>
                <a:uFill>
                  <a:solidFill>
                    <a:srgbClr val="FFFFFF"/>
                  </a:solidFill>
                </a:uFill>
                <a:latin typeface="Helvetica 45 Light"/>
                <a:ea typeface="DejaVu Sans"/>
              </a:rPr>
              <a:t>Une communauté très active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tarSymbol"/>
              <a:buChar char="-"/>
            </a:pPr>
            <a:r>
              <a:rPr lang="en-US" sz="1800" b="0" strike="noStrike" spc="-1">
                <a:solidFill>
                  <a:srgbClr val="000000"/>
                </a:solidFill>
                <a:uFill>
                  <a:solidFill>
                    <a:srgbClr val="FFFFFF"/>
                  </a:solidFill>
                </a:uFill>
                <a:latin typeface="Helvetica 45 Light"/>
                <a:ea typeface="DejaVu Sans"/>
              </a:rPr>
              <a:t>Des cours et des exemples disponibles: java.developpez.com</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Helvetica 45 Light"/>
                <a:ea typeface="DejaVu Sans"/>
              </a:rPr>
              <a:t>http://www.tiobe.com/tiobe-index/</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100"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Introduction: un langage populaire</a:t>
            </a:r>
            <a:endParaRPr lang="en-US" sz="1800" b="0" strike="noStrike" spc="-1">
              <a:solidFill>
                <a:srgbClr val="000000"/>
              </a:solidFill>
              <a:uFill>
                <a:solidFill>
                  <a:srgbClr val="FFFFFF"/>
                </a:solidFill>
              </a:uFill>
              <a:latin typeface="Arial"/>
            </a:endParaRPr>
          </a:p>
        </p:txBody>
      </p:sp>
      <p:sp>
        <p:nvSpPr>
          <p:cNvPr id="101"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3BD8AF00-C31E-49C0-9F44-A71A518D021E}" type="slidenum">
              <a:rPr lang="en-US" sz="1600" b="0" strike="noStrike" spc="-1">
                <a:solidFill>
                  <a:srgbClr val="000000"/>
                </a:solidFill>
                <a:uFill>
                  <a:solidFill>
                    <a:srgbClr val="FFFFFF"/>
                  </a:solidFill>
                </a:uFill>
                <a:latin typeface="Helvetica 45 Light"/>
                <a:ea typeface="MS PGothic"/>
              </a:rPr>
              <a:t>5</a:t>
            </a:fld>
            <a:endParaRPr lang="en-US" sz="1800" b="0" strike="noStrike" spc="-1">
              <a:solidFill>
                <a:srgbClr val="000000"/>
              </a:solidFill>
              <a:uFill>
                <a:solidFill>
                  <a:srgbClr val="FFFFFF"/>
                </a:solidFill>
              </a:uFill>
              <a:latin typeface="Arial"/>
            </a:endParaRPr>
          </a:p>
        </p:txBody>
      </p:sp>
      <p:pic>
        <p:nvPicPr>
          <p:cNvPr id="102" name="Image 101"/>
          <p:cNvPicPr/>
          <p:nvPr/>
        </p:nvPicPr>
        <p:blipFill>
          <a:blip r:embed="rId3"/>
          <a:stretch/>
        </p:blipFill>
        <p:spPr>
          <a:xfrm>
            <a:off x="457200" y="2421720"/>
            <a:ext cx="8332920" cy="38876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 visibilité des méthodes statiques</a:t>
            </a:r>
            <a:endParaRPr lang="en-US" sz="1800" b="0" strike="noStrike" spc="-1">
              <a:solidFill>
                <a:srgbClr val="000000"/>
              </a:solidFill>
              <a:uFill>
                <a:solidFill>
                  <a:srgbClr val="FFFFFF"/>
                </a:solidFill>
              </a:uFill>
              <a:latin typeface="Arial"/>
            </a:endParaRPr>
          </a:p>
        </p:txBody>
      </p:sp>
      <p:sp>
        <p:nvSpPr>
          <p:cNvPr id="438"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82CD804F-68F9-43FC-BB08-4AE80A9438D7}" type="slidenum">
              <a:rPr lang="en-US" sz="1600" b="0" strike="noStrike" spc="-1">
                <a:solidFill>
                  <a:srgbClr val="000000"/>
                </a:solidFill>
                <a:uFill>
                  <a:solidFill>
                    <a:srgbClr val="FFFFFF"/>
                  </a:solidFill>
                </a:uFill>
                <a:latin typeface="Helvetica 45 Light"/>
                <a:ea typeface="MS PGothic"/>
              </a:rPr>
              <a:t>50</a:t>
            </a:fld>
            <a:endParaRPr lang="en-US" sz="1800" b="0" strike="noStrike" spc="-1">
              <a:solidFill>
                <a:srgbClr val="000000"/>
              </a:solidFill>
              <a:uFill>
                <a:solidFill>
                  <a:srgbClr val="FFFFFF"/>
                </a:solidFill>
              </a:uFill>
              <a:latin typeface="Arial"/>
            </a:endParaRPr>
          </a:p>
        </p:txBody>
      </p:sp>
      <p:sp>
        <p:nvSpPr>
          <p:cNvPr id="439" name="CustomShape 3"/>
          <p:cNvSpPr/>
          <p:nvPr/>
        </p:nvSpPr>
        <p:spPr>
          <a:xfrm>
            <a:off x="183240" y="721440"/>
            <a:ext cx="8786880" cy="243684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Les membres statiques sont accessibles à partir des instances, mais la réciproque est fausse</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les méthodes statiques</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ne peuvent pas accéder à des méthodes non statiques ou à des variables d’instances non statiques</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ne peuvent pas être redéfinies en méthodes non statiques dans les classes dérivées</a:t>
            </a:r>
            <a:endParaRPr lang="en-US" sz="1800" b="0" strike="noStrike" spc="-1">
              <a:solidFill>
                <a:srgbClr val="000000"/>
              </a:solidFill>
              <a:uFill>
                <a:solidFill>
                  <a:srgbClr val="FFFFFF"/>
                </a:solidFill>
              </a:uFill>
              <a:latin typeface="Arial"/>
            </a:endParaRPr>
          </a:p>
        </p:txBody>
      </p:sp>
      <p:sp>
        <p:nvSpPr>
          <p:cNvPr id="440" name="CustomShape 4"/>
          <p:cNvSpPr/>
          <p:nvPr/>
        </p:nvSpPr>
        <p:spPr>
          <a:xfrm>
            <a:off x="762120" y="3317760"/>
            <a:ext cx="6562080" cy="243288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public class Cercle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public final float PI = 3.14f;</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Private float mRayon;</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public static float perimetre(float rayon)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return rayon * 2 * PI;</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p:txBody>
      </p:sp>
      <p:sp>
        <p:nvSpPr>
          <p:cNvPr id="441" name="CustomShape 5"/>
          <p:cNvSpPr/>
          <p:nvPr/>
        </p:nvSpPr>
        <p:spPr>
          <a:xfrm>
            <a:off x="2844720" y="5305680"/>
            <a:ext cx="4556520" cy="749160"/>
          </a:xfrm>
          <a:prstGeom prst="borderCallout2">
            <a:avLst>
              <a:gd name="adj1" fmla="val 47841"/>
              <a:gd name="adj2" fmla="val -1087"/>
              <a:gd name="adj3" fmla="val 18750"/>
              <a:gd name="adj4" fmla="val -16667"/>
              <a:gd name="adj5" fmla="val -97709"/>
              <a:gd name="adj6" fmla="val 8781"/>
            </a:avLst>
          </a:prstGeom>
          <a:solidFill>
            <a:schemeClr val="accent6">
              <a:lumMod val="90000"/>
            </a:schemeClr>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trike="noStrike" spc="-1">
                <a:solidFill>
                  <a:srgbClr val="000000"/>
                </a:solidFill>
                <a:uFill>
                  <a:solidFill>
                    <a:srgbClr val="FFFFFF"/>
                  </a:solidFill>
                </a:uFill>
                <a:latin typeface="Tahoma"/>
                <a:ea typeface="DejaVu Sans"/>
              </a:rPr>
              <a:t>error “Cannot make a static reference to the non-static field PI”</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Classes et objets : mise en application</a:t>
            </a:r>
            <a:endParaRPr lang="en-US" sz="1800" b="0" strike="noStrike" spc="-1">
              <a:solidFill>
                <a:srgbClr val="000000"/>
              </a:solidFill>
              <a:uFill>
                <a:solidFill>
                  <a:srgbClr val="FFFFFF"/>
                </a:solidFill>
              </a:uFill>
              <a:latin typeface="Arial"/>
            </a:endParaRPr>
          </a:p>
        </p:txBody>
      </p:sp>
      <p:sp>
        <p:nvSpPr>
          <p:cNvPr id="443"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65C983C2-8B4D-4833-80D5-BEC836B6C474}" type="slidenum">
              <a:rPr lang="en-US" sz="1600" b="0" strike="noStrike" spc="-1">
                <a:solidFill>
                  <a:srgbClr val="000000"/>
                </a:solidFill>
                <a:uFill>
                  <a:solidFill>
                    <a:srgbClr val="FFFFFF"/>
                  </a:solidFill>
                </a:uFill>
                <a:latin typeface="Helvetica 45 Light"/>
                <a:ea typeface="MS PGothic"/>
              </a:rPr>
              <a:t>51</a:t>
            </a:fld>
            <a:endParaRPr lang="en-US" sz="1800" b="0" strike="noStrike" spc="-1">
              <a:solidFill>
                <a:srgbClr val="000000"/>
              </a:solidFill>
              <a:uFill>
                <a:solidFill>
                  <a:srgbClr val="FFFFFF"/>
                </a:solidFill>
              </a:uFill>
              <a:latin typeface="Arial"/>
            </a:endParaRPr>
          </a:p>
        </p:txBody>
      </p:sp>
      <p:sp>
        <p:nvSpPr>
          <p:cNvPr id="444" name="CustomShape 3"/>
          <p:cNvSpPr/>
          <p:nvPr/>
        </p:nvSpPr>
        <p:spPr>
          <a:xfrm>
            <a:off x="183240" y="721440"/>
            <a:ext cx="8786880" cy="48142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Importer le projet Palindrome du repositoy Github </a:t>
            </a:r>
            <a:r>
              <a:rPr lang="en-US" sz="1800" b="0" u="sng" strike="noStrike" spc="-1">
                <a:solidFill>
                  <a:srgbClr val="0000FF"/>
                </a:solidFill>
                <a:uFill>
                  <a:solidFill>
                    <a:srgbClr val="FFFFFF"/>
                  </a:solidFill>
                </a:uFill>
                <a:latin typeface="Helvetica 45 Light"/>
                <a:ea typeface="DejaVu Sans"/>
                <a:hlinkClick r:id="rId3"/>
              </a:rPr>
              <a:t>formationjava</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Modifier la méthode statique pour:</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Vérifier que la chaîne de caractères passée en argument n’est pas de taille nulle</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Rendre la méthode “case insensitive”</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Transformer la méthode en une méthode d’instance</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Générer un test Junit pour la classe Palindrome.</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Créer les méthodes de test Junit:</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public void testEstPalindromeZeroLength()</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public void testEstPalindromeNormalCase()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public void testEstPalindromeCaseInsensitive()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public void testEstPalindromeNullArgument() </a:t>
            </a:r>
            <a:r>
              <a:rPr lang="en-US" sz="1800" b="0" i="1" strike="noStrike" spc="-1">
                <a:solidFill>
                  <a:srgbClr val="000000"/>
                </a:solidFill>
                <a:uFill>
                  <a:solidFill>
                    <a:srgbClr val="FFFFFF"/>
                  </a:solidFill>
                </a:uFill>
                <a:latin typeface="Helvetica 45 Light"/>
                <a:ea typeface="DejaVu Sans"/>
              </a:rPr>
              <a:t>[*]</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600" b="0" i="1" strike="noStrike" spc="-1">
                <a:solidFill>
                  <a:srgbClr val="000000"/>
                </a:solidFill>
                <a:uFill>
                  <a:solidFill>
                    <a:srgbClr val="FFFFFF"/>
                  </a:solidFill>
                </a:uFill>
                <a:latin typeface="Helvetica 45 Light"/>
                <a:ea typeface="DejaVu Sans"/>
              </a:rPr>
              <a:t>[*]</a:t>
            </a:r>
            <a:r>
              <a:rPr lang="en-US" sz="1600" b="0" strike="noStrike" spc="-1">
                <a:solidFill>
                  <a:srgbClr val="000000"/>
                </a:solidFill>
                <a:uFill>
                  <a:solidFill>
                    <a:srgbClr val="FFFFFF"/>
                  </a:solidFill>
                </a:uFill>
                <a:latin typeface="Helvetica 45 Light"/>
                <a:ea typeface="DejaVu Sans"/>
              </a:rPr>
              <a:t> : bonus</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POO: Héritage</a:t>
            </a:r>
            <a:endParaRPr lang="en-US" sz="1800" b="0" strike="noStrike" spc="-1">
              <a:solidFill>
                <a:srgbClr val="000000"/>
              </a:solidFill>
              <a:uFill>
                <a:solidFill>
                  <a:srgbClr val="FFFFFF"/>
                </a:solidFill>
              </a:uFill>
              <a:latin typeface="Arial"/>
            </a:endParaRPr>
          </a:p>
        </p:txBody>
      </p:sp>
      <p:sp>
        <p:nvSpPr>
          <p:cNvPr id="446"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783C333D-C7F1-4DB2-8E05-9D282436EEEF}" type="slidenum">
              <a:rPr lang="en-US" sz="1600" b="0" strike="noStrike" spc="-1">
                <a:solidFill>
                  <a:srgbClr val="000000"/>
                </a:solidFill>
                <a:uFill>
                  <a:solidFill>
                    <a:srgbClr val="FFFFFF"/>
                  </a:solidFill>
                </a:uFill>
                <a:latin typeface="Helvetica 45 Light"/>
                <a:ea typeface="MS PGothic"/>
              </a:rPr>
              <a:t>52</a:t>
            </a:fld>
            <a:endParaRPr lang="en-US" sz="1800" b="0" strike="noStrike" spc="-1">
              <a:solidFill>
                <a:srgbClr val="000000"/>
              </a:solidFill>
              <a:uFill>
                <a:solidFill>
                  <a:srgbClr val="FFFFFF"/>
                </a:solidFill>
              </a:uFill>
              <a:latin typeface="Arial"/>
            </a:endParaRPr>
          </a:p>
        </p:txBody>
      </p:sp>
      <p:sp>
        <p:nvSpPr>
          <p:cNvPr id="447" name="CustomShape 3"/>
          <p:cNvSpPr/>
          <p:nvPr/>
        </p:nvSpPr>
        <p:spPr>
          <a:xfrm>
            <a:off x="183240" y="721440"/>
            <a:ext cx="8644680" cy="50032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Héritage</a:t>
            </a:r>
            <a:endParaRPr lang="en-US" sz="1800" b="0" strike="noStrike" spc="-1">
              <a:solidFill>
                <a:srgbClr val="000000"/>
              </a:solidFill>
              <a:uFill>
                <a:solidFill>
                  <a:srgbClr val="FFFFFF"/>
                </a:solidFill>
              </a:uFill>
              <a:latin typeface="Arial"/>
            </a:endParaRPr>
          </a:p>
          <a:p>
            <a:pPr marL="768240" lvl="1" indent="-284400">
              <a:lnSpc>
                <a:spcPct val="100000"/>
              </a:lnSpc>
              <a:spcAft>
                <a:spcPts val="499"/>
              </a:spcAft>
              <a:buClr>
                <a:srgbClr val="000000"/>
              </a:buClr>
              <a:buFont typeface="Symbol"/>
              <a:buChar char=""/>
            </a:pPr>
            <a:r>
              <a:rPr lang="en-US" sz="2000" b="0" strike="noStrike" spc="-1">
                <a:solidFill>
                  <a:srgbClr val="000000"/>
                </a:solidFill>
                <a:uFill>
                  <a:solidFill>
                    <a:srgbClr val="FFFFFF"/>
                  </a:solidFill>
                </a:uFill>
                <a:latin typeface="Helvetica 45 Light"/>
                <a:ea typeface="DejaVu Sans"/>
              </a:rPr>
              <a:t>Technique offerte par les langages de programmation pour construire une classe à partir d’une (ou plusieurs) autre classe en partageant ses attributs et opérations</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Intérêts</a:t>
            </a:r>
            <a:endParaRPr lang="en-US" sz="1800" b="0" strike="noStrike" spc="-1">
              <a:solidFill>
                <a:srgbClr val="000000"/>
              </a:solidFill>
              <a:uFill>
                <a:solidFill>
                  <a:srgbClr val="FFFFFF"/>
                </a:solidFill>
              </a:uFill>
              <a:latin typeface="Arial"/>
            </a:endParaRPr>
          </a:p>
          <a:p>
            <a:pPr marL="768240" lvl="1" indent="-284400">
              <a:lnSpc>
                <a:spcPct val="100000"/>
              </a:lnSpc>
              <a:spcAft>
                <a:spcPts val="499"/>
              </a:spcAft>
              <a:buClr>
                <a:srgbClr val="000000"/>
              </a:buClr>
              <a:buFont typeface="Symbol"/>
              <a:buChar char=""/>
            </a:pPr>
            <a:r>
              <a:rPr lang="en-US" sz="2000" b="1" strike="noStrike" spc="-1">
                <a:solidFill>
                  <a:srgbClr val="000000"/>
                </a:solidFill>
                <a:uFill>
                  <a:solidFill>
                    <a:srgbClr val="FFFFFF"/>
                  </a:solidFill>
                </a:uFill>
                <a:latin typeface="Helvetica 45 Light"/>
                <a:ea typeface="DejaVu Sans"/>
              </a:rPr>
              <a:t>Spécialisation, enrichissement </a:t>
            </a:r>
            <a:r>
              <a:rPr lang="en-US" sz="2000" b="0" strike="noStrike" spc="-1">
                <a:solidFill>
                  <a:srgbClr val="000000"/>
                </a:solidFill>
                <a:uFill>
                  <a:solidFill>
                    <a:srgbClr val="FFFFFF"/>
                  </a:solidFill>
                </a:uFill>
                <a:latin typeface="Helvetica 45 Light"/>
                <a:ea typeface="DejaVu Sans"/>
              </a:rPr>
              <a:t>: une nouvelle classe réutilise les attributs et les opérations d ’une classe en y ajoutant et/ou des opérations particulières à la nouvelle classe</a:t>
            </a:r>
            <a:endParaRPr lang="en-US" sz="1800" b="0" strike="noStrike" spc="-1">
              <a:solidFill>
                <a:srgbClr val="000000"/>
              </a:solidFill>
              <a:uFill>
                <a:solidFill>
                  <a:srgbClr val="FFFFFF"/>
                </a:solidFill>
              </a:uFill>
              <a:latin typeface="Arial"/>
            </a:endParaRPr>
          </a:p>
          <a:p>
            <a:pPr marL="768240" lvl="1" indent="-284400">
              <a:lnSpc>
                <a:spcPct val="100000"/>
              </a:lnSpc>
              <a:spcAft>
                <a:spcPts val="499"/>
              </a:spcAft>
              <a:buClr>
                <a:srgbClr val="000000"/>
              </a:buClr>
              <a:buFont typeface="Symbol"/>
              <a:buChar char=""/>
            </a:pPr>
            <a:r>
              <a:rPr lang="en-US" sz="2000" b="1" strike="noStrike" spc="-1">
                <a:solidFill>
                  <a:srgbClr val="000000"/>
                </a:solidFill>
                <a:uFill>
                  <a:solidFill>
                    <a:srgbClr val="FFFFFF"/>
                  </a:solidFill>
                </a:uFill>
                <a:latin typeface="Helvetica 45 Light"/>
                <a:ea typeface="DejaVu Sans"/>
              </a:rPr>
              <a:t>Redéfinition</a:t>
            </a:r>
            <a:r>
              <a:rPr lang="en-US" sz="2000" b="0" strike="noStrike" spc="-1">
                <a:solidFill>
                  <a:srgbClr val="000000"/>
                </a:solidFill>
                <a:uFill>
                  <a:solidFill>
                    <a:srgbClr val="FFFFFF"/>
                  </a:solidFill>
                </a:uFill>
                <a:latin typeface="Helvetica 45 Light"/>
                <a:ea typeface="DejaVu Sans"/>
              </a:rPr>
              <a:t> : une nouvelle classe redéfinit les attributs et opérations d’une classe de manière à en changer le sens et/ou le comportement pour le cas particulier défini par la nouvelle classe</a:t>
            </a:r>
            <a:endParaRPr lang="en-US" sz="1800" b="0" strike="noStrike" spc="-1">
              <a:solidFill>
                <a:srgbClr val="000000"/>
              </a:solidFill>
              <a:uFill>
                <a:solidFill>
                  <a:srgbClr val="FFFFFF"/>
                </a:solidFill>
              </a:uFill>
              <a:latin typeface="Arial"/>
            </a:endParaRPr>
          </a:p>
          <a:p>
            <a:pPr marL="768240" lvl="1" indent="-284400">
              <a:lnSpc>
                <a:spcPct val="100000"/>
              </a:lnSpc>
              <a:spcAft>
                <a:spcPts val="499"/>
              </a:spcAft>
              <a:buClr>
                <a:srgbClr val="000000"/>
              </a:buClr>
              <a:buFont typeface="Symbol"/>
              <a:buChar char=""/>
            </a:pPr>
            <a:r>
              <a:rPr lang="en-US" sz="2000" b="1" strike="noStrike" spc="-1">
                <a:solidFill>
                  <a:srgbClr val="000000"/>
                </a:solidFill>
                <a:uFill>
                  <a:solidFill>
                    <a:srgbClr val="FFFFFF"/>
                  </a:solidFill>
                </a:uFill>
                <a:latin typeface="Helvetica 45 Light"/>
                <a:ea typeface="DejaVu Sans"/>
              </a:rPr>
              <a:t>Réutilisation</a:t>
            </a:r>
            <a:r>
              <a:rPr lang="en-US" sz="2000" b="0" strike="noStrike" spc="-1">
                <a:solidFill>
                  <a:srgbClr val="000000"/>
                </a:solidFill>
                <a:uFill>
                  <a:solidFill>
                    <a:srgbClr val="FFFFFF"/>
                  </a:solidFill>
                </a:uFill>
                <a:latin typeface="Helvetica 45 Light"/>
                <a:ea typeface="DejaVu Sans"/>
              </a:rPr>
              <a:t> : évite de réécrire du code existant et parfois on ne possède pas les sources de la classe à hériter</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POO: Héritage</a:t>
            </a:r>
            <a:endParaRPr lang="en-US" sz="1800" b="0" strike="noStrike" spc="-1">
              <a:solidFill>
                <a:srgbClr val="000000"/>
              </a:solidFill>
              <a:uFill>
                <a:solidFill>
                  <a:srgbClr val="FFFFFF"/>
                </a:solidFill>
              </a:uFill>
              <a:latin typeface="Arial"/>
            </a:endParaRPr>
          </a:p>
        </p:txBody>
      </p:sp>
      <p:sp>
        <p:nvSpPr>
          <p:cNvPr id="449"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23F70E68-3E7A-47EB-880D-12BF193AFA77}" type="slidenum">
              <a:rPr lang="en-US" sz="1600" b="0" strike="noStrike" spc="-1">
                <a:solidFill>
                  <a:srgbClr val="000000"/>
                </a:solidFill>
                <a:uFill>
                  <a:solidFill>
                    <a:srgbClr val="FFFFFF"/>
                  </a:solidFill>
                </a:uFill>
                <a:latin typeface="Helvetica 45 Light"/>
                <a:ea typeface="MS PGothic"/>
              </a:rPr>
              <a:t>53</a:t>
            </a:fld>
            <a:endParaRPr lang="en-US" sz="1800" b="0" strike="noStrike" spc="-1">
              <a:solidFill>
                <a:srgbClr val="000000"/>
              </a:solidFill>
              <a:uFill>
                <a:solidFill>
                  <a:srgbClr val="FFFFFF"/>
                </a:solidFill>
              </a:uFill>
              <a:latin typeface="Arial"/>
            </a:endParaRPr>
          </a:p>
        </p:txBody>
      </p:sp>
      <p:sp>
        <p:nvSpPr>
          <p:cNvPr id="450" name="CustomShape 3"/>
          <p:cNvSpPr/>
          <p:nvPr/>
        </p:nvSpPr>
        <p:spPr>
          <a:xfrm>
            <a:off x="183240" y="721440"/>
            <a:ext cx="8644680" cy="50032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Utilisation du mot-clé </a:t>
            </a:r>
            <a:r>
              <a:rPr lang="en-US" sz="1600" b="1" strike="noStrike" spc="-1">
                <a:solidFill>
                  <a:srgbClr val="000000"/>
                </a:solidFill>
                <a:uFill>
                  <a:solidFill>
                    <a:srgbClr val="FFFFFF"/>
                  </a:solidFill>
                </a:uFill>
                <a:latin typeface="Helvetica 45 Light"/>
                <a:ea typeface="DejaVu Sans"/>
              </a:rPr>
              <a:t>extends</a:t>
            </a:r>
            <a:r>
              <a:rPr lang="en-US" sz="1600" b="0" strike="noStrike" spc="-1">
                <a:solidFill>
                  <a:srgbClr val="000000"/>
                </a:solidFill>
                <a:uFill>
                  <a:solidFill>
                    <a:srgbClr val="FFFFFF"/>
                  </a:solidFill>
                </a:uFill>
                <a:latin typeface="Helvetica 45 Light"/>
                <a:ea typeface="DejaVu Sans"/>
              </a:rPr>
              <a:t>  après le nom de la classe</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Une sous-classe hérite de toutes les caractéristiques de sa super-classe</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Une sous-classe est aussi un objet de la super-classe (instanceOf) -&gt; l'inverse n'est pas toujours vrai.</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Un langage orienté objet est dit polymorphique, s’il offre la possibilité de pouvoir percevoir un objet en tant qu’instance de classes variées, selon les besoins.</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Une sous-classe peut redéfinir une méthode héritée (polymorphisme d'héritage) -&gt; </a:t>
            </a:r>
            <a:r>
              <a:rPr lang="en-US" sz="1600" b="1" strike="noStrike" spc="-1">
                <a:solidFill>
                  <a:srgbClr val="000000"/>
                </a:solidFill>
                <a:uFill>
                  <a:solidFill>
                    <a:srgbClr val="FFFFFF"/>
                  </a:solidFill>
                </a:uFill>
                <a:latin typeface="Helvetica 45 Light"/>
                <a:ea typeface="DejaVu Sans"/>
              </a:rPr>
              <a:t>Override</a:t>
            </a:r>
            <a:r>
              <a:rPr lang="en-US" sz="1600" b="0" strike="noStrike" spc="-1">
                <a:solidFill>
                  <a:srgbClr val="000000"/>
                </a:solidFill>
                <a:uFill>
                  <a:solidFill>
                    <a:srgbClr val="FFFFFF"/>
                  </a:solidFill>
                </a:uFill>
                <a:latin typeface="Helvetica 45 Light"/>
                <a:ea typeface="DejaVu Sans"/>
              </a:rPr>
              <a:t>.</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Cela permet le raffinement ou spécialisation.</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Une méthode redéfinie conserve les paramètres et type de retour (même signature)</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Une classe ne peut hériter que d’une seule autre classe</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Une sous-classe peut ajouter des méthode et/ou attributs (surcharge ou Overload)</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Ne pas confondre surcharge et redéfinition.</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Dans le cas de la surcharge la sous-classe ajoute des méthodes tandis que la redéfinition « spécialise » des méthodes existantes</a:t>
            </a:r>
            <a:r>
              <a:rPr lang="en-US" sz="1400" b="0" strike="noStrike" spc="-1">
                <a:solidFill>
                  <a:srgbClr val="000000"/>
                </a:solidFill>
                <a:uFill>
                  <a:solidFill>
                    <a:srgbClr val="FFFFFF"/>
                  </a:solidFill>
                </a:uFill>
                <a:latin typeface="Helvetica 45 Light"/>
                <a:ea typeface="DejaVu Sans"/>
              </a:rPr>
              <a:t>.</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POO: Héritage à plusieurs niveaux</a:t>
            </a:r>
            <a:endParaRPr lang="en-US" sz="1800" b="0" strike="noStrike" spc="-1">
              <a:solidFill>
                <a:srgbClr val="000000"/>
              </a:solidFill>
              <a:uFill>
                <a:solidFill>
                  <a:srgbClr val="FFFFFF"/>
                </a:solidFill>
              </a:uFill>
              <a:latin typeface="Arial"/>
            </a:endParaRPr>
          </a:p>
        </p:txBody>
      </p:sp>
      <p:sp>
        <p:nvSpPr>
          <p:cNvPr id="452"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53C72987-3AB2-4796-A6F4-A5958BB414A3}" type="slidenum">
              <a:rPr lang="en-US" sz="1600" b="0" strike="noStrike" spc="-1">
                <a:solidFill>
                  <a:srgbClr val="000000"/>
                </a:solidFill>
                <a:uFill>
                  <a:solidFill>
                    <a:srgbClr val="FFFFFF"/>
                  </a:solidFill>
                </a:uFill>
                <a:latin typeface="Helvetica 45 Light"/>
                <a:ea typeface="MS PGothic"/>
              </a:rPr>
              <a:t>54</a:t>
            </a:fld>
            <a:endParaRPr lang="en-US" sz="1800" b="0" strike="noStrike" spc="-1">
              <a:solidFill>
                <a:srgbClr val="000000"/>
              </a:solidFill>
              <a:uFill>
                <a:solidFill>
                  <a:srgbClr val="FFFFFF"/>
                </a:solidFill>
              </a:uFill>
              <a:latin typeface="Arial"/>
            </a:endParaRPr>
          </a:p>
        </p:txBody>
      </p:sp>
      <p:sp>
        <p:nvSpPr>
          <p:cNvPr id="453" name="CustomShape 3"/>
          <p:cNvSpPr/>
          <p:nvPr/>
        </p:nvSpPr>
        <p:spPr>
          <a:xfrm>
            <a:off x="183240" y="721440"/>
            <a:ext cx="8644680" cy="556560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Importer le projet Heritage2 sous Github</a:t>
            </a:r>
            <a:endParaRPr lang="en-US" sz="1800" b="0" strike="noStrike" spc="-1">
              <a:solidFill>
                <a:srgbClr val="000000"/>
              </a:solidFill>
              <a:uFill>
                <a:solidFill>
                  <a:srgbClr val="FFFFFF"/>
                </a:solidFill>
              </a:uFill>
              <a:latin typeface="Arial"/>
            </a:endParaRPr>
          </a:p>
          <a:p>
            <a:pPr>
              <a:lnSpc>
                <a:spcPct val="100000"/>
              </a:lnSpc>
              <a:spcAft>
                <a:spcPts val="799"/>
              </a:spcAft>
            </a:pPr>
            <a:r>
              <a:rPr lang="en-US" sz="1600" b="0" strike="noStrike" spc="-1">
                <a:solidFill>
                  <a:srgbClr val="000000"/>
                </a:solidFill>
                <a:uFill>
                  <a:solidFill>
                    <a:srgbClr val="FFFFFF"/>
                  </a:solidFill>
                </a:uFill>
                <a:latin typeface="Helvetica 45 Light"/>
                <a:ea typeface="DejaVu Sans"/>
              </a:rPr>
              <a:t>Installer le plugin Eclipse « </a:t>
            </a:r>
            <a:r>
              <a:rPr lang="en-US" sz="1400" b="0" strike="noStrike" spc="-1">
                <a:solidFill>
                  <a:srgbClr val="000000"/>
                </a:solidFill>
                <a:uFill>
                  <a:solidFill>
                    <a:srgbClr val="FFFFFF"/>
                  </a:solidFill>
                </a:uFill>
                <a:latin typeface="Helvetica 45 Light"/>
                <a:ea typeface="DejaVu Sans"/>
              </a:rPr>
              <a:t>ObjectAid UML Explorer » disponible sous </a:t>
            </a:r>
            <a:r>
              <a:rPr lang="en-US" sz="1400" b="0" u="sng" strike="noStrike" spc="-1">
                <a:solidFill>
                  <a:srgbClr val="0000FF"/>
                </a:solidFill>
                <a:uFill>
                  <a:solidFill>
                    <a:srgbClr val="FFFFFF"/>
                  </a:solidFill>
                </a:uFill>
                <a:latin typeface="Helvetica 45 Light"/>
                <a:ea typeface="DejaVu Sans"/>
                <a:hlinkClick r:id="rId3"/>
              </a:rPr>
              <a:t>www.objectaid.com</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Générer le diagramme de classe pour le projet pour obtenir ceci:</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Ambulance est une voiture avec un gyrophare.</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Voiture est un Vehicule avec des portes et un modèle.</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Ambulance hérite de Voiture et Vehicule et donc dispose de tous les atrributs et opérations des classes dont il hérite.</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Ambulance est une classe fille (ou sous classe) de Vehicule et Voiture.</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Vehicule et Voiture sont des classes mère (ou super-classe) de Ambulance.</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1" strike="noStrike" spc="-1">
                <a:solidFill>
                  <a:srgbClr val="000000"/>
                </a:solidFill>
                <a:uFill>
                  <a:solidFill>
                    <a:srgbClr val="FFFFFF"/>
                  </a:solidFill>
                </a:uFill>
                <a:latin typeface="Helvetica 45 Light"/>
                <a:ea typeface="DejaVu Sans"/>
              </a:rPr>
              <a:t>Attention</a:t>
            </a:r>
            <a:r>
              <a:rPr lang="en-US" sz="1400" b="0" strike="noStrike" spc="-1">
                <a:solidFill>
                  <a:srgbClr val="000000"/>
                </a:solidFill>
                <a:uFill>
                  <a:solidFill>
                    <a:srgbClr val="FFFFFF"/>
                  </a:solidFill>
                </a:uFill>
                <a:latin typeface="Helvetica 45 Light"/>
                <a:ea typeface="DejaVu Sans"/>
              </a:rPr>
              <a:t>: toutes les voitures ne sont pas des ambulances.</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pic>
        <p:nvPicPr>
          <p:cNvPr id="454" name="Image 5"/>
          <p:cNvPicPr/>
          <p:nvPr/>
        </p:nvPicPr>
        <p:blipFill>
          <a:blip r:embed="rId4"/>
          <a:stretch/>
        </p:blipFill>
        <p:spPr>
          <a:xfrm>
            <a:off x="517680" y="1617120"/>
            <a:ext cx="6064920" cy="2496600"/>
          </a:xfrm>
          <a:prstGeom prst="rect">
            <a:avLst/>
          </a:prstGeom>
          <a:ln>
            <a:noFill/>
          </a:ln>
        </p:spPr>
      </p:pic>
      <p:sp>
        <p:nvSpPr>
          <p:cNvPr id="455" name="CustomShape 4"/>
          <p:cNvSpPr/>
          <p:nvPr/>
        </p:nvSpPr>
        <p:spPr>
          <a:xfrm>
            <a:off x="6677280" y="2602800"/>
            <a:ext cx="1806480" cy="679320"/>
          </a:xfrm>
          <a:prstGeom prst="borderCallout1">
            <a:avLst>
              <a:gd name="adj1" fmla="val 18750"/>
              <a:gd name="adj2" fmla="val -8333"/>
              <a:gd name="adj3" fmla="val -11906"/>
              <a:gd name="adj4" fmla="val -25816"/>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Tahoma"/>
                <a:ea typeface="DejaVu Sans"/>
              </a:rPr>
              <a:t>Ambulance hérite de Voiture mais aussi de Vehicule</a:t>
            </a:r>
            <a:endParaRPr lang="en-US" sz="1800" b="0" strike="noStrike" spc="-1">
              <a:solidFill>
                <a:srgbClr val="000000"/>
              </a:solidFill>
              <a:uFill>
                <a:solidFill>
                  <a:srgbClr val="FFFFFF"/>
                </a:solidFill>
              </a:uFill>
              <a:latin typeface="Arial"/>
            </a:endParaRPr>
          </a:p>
        </p:txBody>
      </p:sp>
      <p:sp>
        <p:nvSpPr>
          <p:cNvPr id="456" name="CustomShape 5"/>
          <p:cNvSpPr/>
          <p:nvPr/>
        </p:nvSpPr>
        <p:spPr>
          <a:xfrm>
            <a:off x="3322800" y="3799800"/>
            <a:ext cx="2253600" cy="333720"/>
          </a:xfrm>
          <a:prstGeom prst="borderCallout1">
            <a:avLst>
              <a:gd name="adj1" fmla="val 18750"/>
              <a:gd name="adj2" fmla="val -8333"/>
              <a:gd name="adj3" fmla="val -46234"/>
              <a:gd name="adj4" fmla="val -19635"/>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Tahoma"/>
                <a:ea typeface="DejaVu Sans"/>
              </a:rPr>
              <a:t>Voiture hérite de Vehicule</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CustomShape 1"/>
          <p:cNvSpPr/>
          <p:nvPr/>
        </p:nvSpPr>
        <p:spPr>
          <a:xfrm>
            <a:off x="239400" y="619920"/>
            <a:ext cx="8227800" cy="50032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La méthode demarrer() est redéfinie par la classe Ambulance (annotation </a:t>
            </a:r>
            <a:r>
              <a:rPr lang="en-US" sz="1600" b="1" strike="noStrike" spc="-1">
                <a:solidFill>
                  <a:srgbClr val="000000"/>
                </a:solidFill>
                <a:uFill>
                  <a:solidFill>
                    <a:srgbClr val="FFFFFF"/>
                  </a:solidFill>
                </a:uFill>
                <a:latin typeface="Helvetica 45 Light"/>
                <a:ea typeface="DejaVu Sans"/>
              </a:rPr>
              <a:t>Override</a:t>
            </a:r>
            <a:r>
              <a:rPr lang="en-US" sz="1600" b="0" strike="noStrike" spc="-1">
                <a:solidFill>
                  <a:srgbClr val="000000"/>
                </a:solidFill>
                <a:uFill>
                  <a:solidFill>
                    <a:srgbClr val="FFFFFF"/>
                  </a:solidFill>
                </a:uFill>
                <a:latin typeface="Helvetica 45 Light"/>
                <a:ea typeface="DejaVu Sans"/>
              </a:rPr>
              <a:t>)</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La méthode demarrer() est surchargée par la classe Ambulance</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Intérêt de la redéfinition (Override):</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La redéfinition d’une méthode cache le code de la méthode héritée.</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La redéfinition peut réutiliser le code de la méthode hérité par le mot-clé </a:t>
            </a:r>
            <a:r>
              <a:rPr lang="en-US" sz="1400" b="1" strike="noStrike" spc="-1">
                <a:solidFill>
                  <a:srgbClr val="000000"/>
                </a:solidFill>
                <a:uFill>
                  <a:solidFill>
                    <a:srgbClr val="FFFFFF"/>
                  </a:solidFill>
                </a:uFill>
                <a:latin typeface="Helvetica 45 Light"/>
                <a:ea typeface="DejaVu Sans"/>
              </a:rPr>
              <a:t>super</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1" strike="noStrike" spc="-1">
                <a:solidFill>
                  <a:srgbClr val="000000"/>
                </a:solidFill>
                <a:uFill>
                  <a:solidFill>
                    <a:srgbClr val="FFFFFF"/>
                  </a:solidFill>
                </a:uFill>
                <a:latin typeface="Helvetica 45 Light"/>
                <a:ea typeface="DejaVu Sans"/>
              </a:rPr>
              <a:t>super</a:t>
            </a:r>
            <a:r>
              <a:rPr lang="en-US" sz="1400" b="0" strike="noStrike" spc="-1">
                <a:solidFill>
                  <a:srgbClr val="000000"/>
                </a:solidFill>
                <a:uFill>
                  <a:solidFill>
                    <a:srgbClr val="FFFFFF"/>
                  </a:solidFill>
                </a:uFill>
                <a:latin typeface="Helvetica 45 Light"/>
                <a:ea typeface="DejaVu Sans"/>
              </a:rPr>
              <a:t>  désigne explicitement l’instance d’une classe dont le type est celui de la classe mère</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1" strike="noStrike" spc="-1">
                <a:solidFill>
                  <a:srgbClr val="000000"/>
                </a:solidFill>
                <a:uFill>
                  <a:solidFill>
                    <a:srgbClr val="FFFFFF"/>
                  </a:solidFill>
                </a:uFill>
                <a:latin typeface="Helvetica 45 Light"/>
                <a:ea typeface="DejaVu Sans"/>
              </a:rPr>
              <a:t>super</a:t>
            </a:r>
            <a:r>
              <a:rPr lang="en-US" sz="1400" b="0" strike="noStrike" spc="-1">
                <a:solidFill>
                  <a:srgbClr val="000000"/>
                </a:solidFill>
                <a:uFill>
                  <a:solidFill>
                    <a:srgbClr val="FFFFFF"/>
                  </a:solidFill>
                </a:uFill>
                <a:latin typeface="Helvetica 45 Light"/>
                <a:ea typeface="DejaVu Sans"/>
              </a:rPr>
              <a:t> permet l’accès aux attributs et méthodes redéfinies par la classe courante mais que l’on désire utiliser.</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L'appel de la méthode super.methode() peut se faire n'importe où dans le bloc.</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p:txBody>
      </p:sp>
      <p:sp>
        <p:nvSpPr>
          <p:cNvPr id="458"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POO: </a:t>
            </a:r>
            <a:r>
              <a:rPr lang="en-US" sz="2400" b="1" strike="noStrike" spc="-1">
                <a:solidFill>
                  <a:srgbClr val="FF6600"/>
                </a:solidFill>
                <a:uFill>
                  <a:solidFill>
                    <a:srgbClr val="FFFFFF"/>
                  </a:solidFill>
                </a:uFill>
                <a:latin typeface="Helvetica 65 Medium"/>
                <a:ea typeface="DejaVu Sans"/>
              </a:rPr>
              <a:t>Redéfinition / Surcharge avec réutilisation</a:t>
            </a:r>
            <a:endParaRPr lang="en-US" sz="1800" b="0" strike="noStrike" spc="-1">
              <a:solidFill>
                <a:srgbClr val="000000"/>
              </a:solidFill>
              <a:uFill>
                <a:solidFill>
                  <a:srgbClr val="FFFFFF"/>
                </a:solidFill>
              </a:uFill>
              <a:latin typeface="Arial"/>
            </a:endParaRPr>
          </a:p>
        </p:txBody>
      </p:sp>
      <p:sp>
        <p:nvSpPr>
          <p:cNvPr id="459"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A1BBCFC1-1794-489A-A80C-B73B521D6118}" type="slidenum">
              <a:rPr lang="en-US" sz="1600" b="0" strike="noStrike" spc="-1">
                <a:solidFill>
                  <a:srgbClr val="000000"/>
                </a:solidFill>
                <a:uFill>
                  <a:solidFill>
                    <a:srgbClr val="FFFFFF"/>
                  </a:solidFill>
                </a:uFill>
                <a:latin typeface="Helvetica 45 Light"/>
                <a:ea typeface="MS PGothic"/>
              </a:rPr>
              <a:t>55</a:t>
            </a:fld>
            <a:endParaRPr lang="en-US" sz="1800" b="0" strike="noStrike" spc="-1">
              <a:solidFill>
                <a:srgbClr val="000000"/>
              </a:solidFill>
              <a:uFill>
                <a:solidFill>
                  <a:srgbClr val="FFFFFF"/>
                </a:solidFill>
              </a:uFill>
              <a:latin typeface="Arial"/>
            </a:endParaRPr>
          </a:p>
        </p:txBody>
      </p:sp>
      <p:sp>
        <p:nvSpPr>
          <p:cNvPr id="460" name="CustomShape 4"/>
          <p:cNvSpPr/>
          <p:nvPr/>
        </p:nvSpPr>
        <p:spPr>
          <a:xfrm>
            <a:off x="777600" y="1075320"/>
            <a:ext cx="5515560" cy="92628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a:solidFill>
                  <a:srgbClr val="000000"/>
                </a:solidFill>
                <a:uFill>
                  <a:solidFill>
                    <a:srgbClr val="FFFFFF"/>
                  </a:solidFill>
                </a:uFill>
                <a:latin typeface="Courier New"/>
                <a:ea typeface="DejaVu Sans"/>
              </a:rPr>
              <a:t>	@</a:t>
            </a:r>
            <a:r>
              <a:rPr lang="en-US" sz="1100" b="1" strike="noStrike" spc="-1">
                <a:solidFill>
                  <a:srgbClr val="000000"/>
                </a:solidFill>
                <a:uFill>
                  <a:solidFill>
                    <a:srgbClr val="FFFFFF"/>
                  </a:solidFill>
                </a:uFill>
                <a:latin typeface="Courier New"/>
                <a:ea typeface="DejaVu Sans"/>
              </a:rPr>
              <a:t>Override</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public void demarrer()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super.demarrer();</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gyrophareStarted = true;</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p:txBody>
      </p:sp>
      <p:sp>
        <p:nvSpPr>
          <p:cNvPr id="461" name="CustomShape 5"/>
          <p:cNvSpPr/>
          <p:nvPr/>
        </p:nvSpPr>
        <p:spPr>
          <a:xfrm>
            <a:off x="777600" y="2543760"/>
            <a:ext cx="5611680" cy="75888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a:solidFill>
                  <a:srgbClr val="000000"/>
                </a:solidFill>
                <a:uFill>
                  <a:solidFill>
                    <a:srgbClr val="FFFFFF"/>
                  </a:solidFill>
                </a:uFill>
                <a:latin typeface="Courier New"/>
                <a:ea typeface="DejaVu Sans"/>
              </a:rPr>
              <a:t>	public void demarrer(boolean gyrophareStarted)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super.demarrer();</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this.gyrophareStarted = gyrophareStarted;</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p:txBody>
      </p:sp>
      <p:sp>
        <p:nvSpPr>
          <p:cNvPr id="462" name="CustomShape 6"/>
          <p:cNvSpPr/>
          <p:nvPr/>
        </p:nvSpPr>
        <p:spPr>
          <a:xfrm>
            <a:off x="5689800" y="1351800"/>
            <a:ext cx="2954880" cy="343800"/>
          </a:xfrm>
          <a:prstGeom prst="borderCallout1">
            <a:avLst>
              <a:gd name="adj1" fmla="val 18750"/>
              <a:gd name="adj2" fmla="val -8333"/>
              <a:gd name="adj3" fmla="val 60855"/>
              <a:gd name="adj4" fmla="val -52420"/>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Tahoma"/>
                <a:ea typeface="DejaVu Sans"/>
              </a:rPr>
              <a:t>Réutilisation du code de la classe mère</a:t>
            </a:r>
            <a:endParaRPr lang="en-US" sz="1800" b="0" strike="noStrike" spc="-1">
              <a:solidFill>
                <a:srgbClr val="000000"/>
              </a:solidFill>
              <a:uFill>
                <a:solidFill>
                  <a:srgbClr val="FFFFFF"/>
                </a:solidFill>
              </a:uFill>
              <a:latin typeface="Arial"/>
            </a:endParaRPr>
          </a:p>
        </p:txBody>
      </p:sp>
      <p:sp>
        <p:nvSpPr>
          <p:cNvPr id="463" name="CustomShape 7"/>
          <p:cNvSpPr/>
          <p:nvPr/>
        </p:nvSpPr>
        <p:spPr>
          <a:xfrm>
            <a:off x="6563520" y="2543760"/>
            <a:ext cx="2324880" cy="343800"/>
          </a:xfrm>
          <a:prstGeom prst="borderCallout1">
            <a:avLst>
              <a:gd name="adj1" fmla="val 18750"/>
              <a:gd name="adj2" fmla="val -8333"/>
              <a:gd name="adj3" fmla="val 34367"/>
              <a:gd name="adj4" fmla="val -30584"/>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Tahoma"/>
                <a:ea typeface="DejaVu Sans"/>
              </a:rPr>
              <a:t>Sucharge: ajout d’une méthode</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CustomShape 1"/>
          <p:cNvSpPr/>
          <p:nvPr/>
        </p:nvSpPr>
        <p:spPr>
          <a:xfrm>
            <a:off x="239400" y="619920"/>
            <a:ext cx="8227800" cy="554580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Les constructeurs ne s’héritent pas</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On utilise </a:t>
            </a:r>
            <a:r>
              <a:rPr lang="en-US" sz="1600" b="1" strike="noStrike" spc="-1">
                <a:solidFill>
                  <a:srgbClr val="000000"/>
                </a:solidFill>
                <a:uFill>
                  <a:solidFill>
                    <a:srgbClr val="FFFFFF"/>
                  </a:solidFill>
                </a:uFill>
                <a:latin typeface="Helvetica 45 Light"/>
                <a:ea typeface="DejaVu Sans"/>
              </a:rPr>
              <a:t>super</a:t>
            </a:r>
            <a:r>
              <a:rPr lang="en-US" sz="1600" b="0" strike="noStrike" spc="-1">
                <a:solidFill>
                  <a:srgbClr val="000000"/>
                </a:solidFill>
                <a:uFill>
                  <a:solidFill>
                    <a:srgbClr val="FFFFFF"/>
                  </a:solidFill>
                </a:uFill>
                <a:latin typeface="Helvetica 45 Light"/>
                <a:ea typeface="DejaVu Sans"/>
              </a:rPr>
              <a:t> pour invoquer le constructeur de la super-classe.</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1" strike="noStrike" spc="-1">
                <a:solidFill>
                  <a:srgbClr val="000000"/>
                </a:solidFill>
                <a:uFill>
                  <a:solidFill>
                    <a:srgbClr val="FFFFFF"/>
                  </a:solidFill>
                </a:uFill>
                <a:latin typeface="Helvetica 45 Light"/>
                <a:ea typeface="DejaVu Sans"/>
              </a:rPr>
              <a:t>super</a:t>
            </a:r>
            <a:r>
              <a:rPr lang="en-US" sz="1400" b="0" strike="noStrike" spc="-1">
                <a:solidFill>
                  <a:srgbClr val="000000"/>
                </a:solidFill>
                <a:uFill>
                  <a:solidFill>
                    <a:srgbClr val="FFFFFF"/>
                  </a:solidFill>
                </a:uFill>
                <a:latin typeface="Helvetica 45 Light"/>
                <a:ea typeface="DejaVu Sans"/>
              </a:rPr>
              <a:t> doit apparaître à la première ligne du constructeur.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Helvetica 45 Light"/>
                <a:ea typeface="DejaVu Sans"/>
              </a:rPr>
              <a:t>     Erreur du compilateur: "</a:t>
            </a:r>
            <a:r>
              <a:rPr lang="en-US" sz="1400" b="0" i="1" strike="noStrike" spc="-1">
                <a:solidFill>
                  <a:srgbClr val="000000"/>
                </a:solidFill>
                <a:uFill>
                  <a:solidFill>
                    <a:srgbClr val="FFFFFF"/>
                  </a:solidFill>
                </a:uFill>
                <a:latin typeface="Helvetica 45 Light"/>
                <a:ea typeface="DejaVu Sans"/>
              </a:rPr>
              <a:t>Constructor call must be the first statement in a constructor</a:t>
            </a:r>
            <a:r>
              <a:rPr lang="en-US" sz="1400" b="0" strike="noStrike" spc="-1">
                <a:solidFill>
                  <a:srgbClr val="000000"/>
                </a:solidFill>
                <a:uFill>
                  <a:solidFill>
                    <a:srgbClr val="FFFFFF"/>
                  </a:solidFill>
                </a:uFill>
                <a:latin typeface="Helvetica 45 Light"/>
                <a:ea typeface="DejaVu Sans"/>
              </a:rPr>
              <a:t> »</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Les constructeurs sans instruction super invoquent implicitement le constructeur par défaut de la super-classe.</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Les constructeurs sont chainés: le contrstucteur d’Ambulance appelle celui de Voiture qui appelle celui de Vehicule qui …</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p:txBody>
      </p:sp>
      <p:sp>
        <p:nvSpPr>
          <p:cNvPr id="465"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POO: </a:t>
            </a:r>
            <a:r>
              <a:rPr lang="en-US" sz="2400" b="1" strike="noStrike" spc="-1">
                <a:solidFill>
                  <a:srgbClr val="FF6600"/>
                </a:solidFill>
                <a:uFill>
                  <a:solidFill>
                    <a:srgbClr val="FFFFFF"/>
                  </a:solidFill>
                </a:uFill>
                <a:latin typeface="Helvetica 65 Medium"/>
                <a:ea typeface="DejaVu Sans"/>
              </a:rPr>
              <a:t>usage des constructeurs</a:t>
            </a:r>
            <a:endParaRPr lang="en-US" sz="1800" b="0" strike="noStrike" spc="-1">
              <a:solidFill>
                <a:srgbClr val="000000"/>
              </a:solidFill>
              <a:uFill>
                <a:solidFill>
                  <a:srgbClr val="FFFFFF"/>
                </a:solidFill>
              </a:uFill>
              <a:latin typeface="Arial"/>
            </a:endParaRPr>
          </a:p>
        </p:txBody>
      </p:sp>
      <p:sp>
        <p:nvSpPr>
          <p:cNvPr id="466"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91ACFC43-F2D9-4C17-B598-0946F698E2EA}" type="slidenum">
              <a:rPr lang="en-US" sz="1600" b="0" strike="noStrike" spc="-1">
                <a:solidFill>
                  <a:srgbClr val="000000"/>
                </a:solidFill>
                <a:uFill>
                  <a:solidFill>
                    <a:srgbClr val="FFFFFF"/>
                  </a:solidFill>
                </a:uFill>
                <a:latin typeface="Helvetica 45 Light"/>
                <a:ea typeface="MS PGothic"/>
              </a:rPr>
              <a:t>56</a:t>
            </a:fld>
            <a:endParaRPr lang="en-US" sz="1800" b="0" strike="noStrike" spc="-1">
              <a:solidFill>
                <a:srgbClr val="000000"/>
              </a:solidFill>
              <a:uFill>
                <a:solidFill>
                  <a:srgbClr val="FFFFFF"/>
                </a:solidFill>
              </a:uFill>
              <a:latin typeface="Arial"/>
            </a:endParaRPr>
          </a:p>
        </p:txBody>
      </p:sp>
      <p:sp>
        <p:nvSpPr>
          <p:cNvPr id="467" name="CustomShape 4"/>
          <p:cNvSpPr/>
          <p:nvPr/>
        </p:nvSpPr>
        <p:spPr>
          <a:xfrm>
            <a:off x="320400" y="2670480"/>
            <a:ext cx="7978680" cy="176328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a:solidFill>
                  <a:srgbClr val="000000"/>
                </a:solidFill>
                <a:uFill>
                  <a:solidFill>
                    <a:srgbClr val="FFFFFF"/>
                  </a:solidFill>
                </a:uFill>
                <a:latin typeface="Courier New"/>
                <a:ea typeface="DejaVu Sans"/>
              </a:rPr>
              <a:t>public class Ambulance extends Voiture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private boolean gyrophareStarted;</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public Ambulance(String marque, String modele, String couleur, int nbPortes)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super(marque, modele, couleur, nbPortes);</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gyrophareStarted = false;</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p:txBody>
      </p:sp>
      <p:sp>
        <p:nvSpPr>
          <p:cNvPr id="468" name="CustomShape 5"/>
          <p:cNvSpPr/>
          <p:nvPr/>
        </p:nvSpPr>
        <p:spPr>
          <a:xfrm>
            <a:off x="5649120" y="3991320"/>
            <a:ext cx="3239640" cy="569160"/>
          </a:xfrm>
          <a:prstGeom prst="borderCallout1">
            <a:avLst>
              <a:gd name="adj1" fmla="val 18750"/>
              <a:gd name="adj2" fmla="val -8333"/>
              <a:gd name="adj3" fmla="val -36649"/>
              <a:gd name="adj4" fmla="val -27964"/>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Tahoma"/>
                <a:ea typeface="DejaVu Sans"/>
              </a:rPr>
              <a:t>Passage de paramètres au constructeur de la super classe grâce à l’instruction super.</a:t>
            </a:r>
            <a:endParaRPr lang="en-US" sz="1800" b="0" strike="noStrike" spc="-1">
              <a:solidFill>
                <a:srgbClr val="000000"/>
              </a:solidFill>
              <a:uFill>
                <a:solidFill>
                  <a:srgbClr val="FFFFFF"/>
                </a:solidFill>
              </a:uFill>
              <a:latin typeface="Arial"/>
            </a:endParaRPr>
          </a:p>
        </p:txBody>
      </p:sp>
      <p:sp>
        <p:nvSpPr>
          <p:cNvPr id="469" name="CustomShape 6"/>
          <p:cNvSpPr/>
          <p:nvPr/>
        </p:nvSpPr>
        <p:spPr>
          <a:xfrm>
            <a:off x="1290240" y="4884480"/>
            <a:ext cx="3239640" cy="539640"/>
          </a:xfrm>
          <a:prstGeom prst="borderCallout1">
            <a:avLst>
              <a:gd name="adj1" fmla="val 18750"/>
              <a:gd name="adj2" fmla="val -8333"/>
              <a:gd name="adj3" fmla="val -232534"/>
              <a:gd name="adj4" fmla="val 29089"/>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Tahoma"/>
                <a:ea typeface="DejaVu Sans"/>
              </a:rPr>
              <a:t>L’appel au constructeur de la super classe doit se faire absolument en 1ère instruction.</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 name="CustomShape 1"/>
          <p:cNvSpPr/>
          <p:nvPr/>
        </p:nvSpPr>
        <p:spPr>
          <a:xfrm>
            <a:off x="300240" y="1280520"/>
            <a:ext cx="8227800" cy="241632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Méthode : l’usage du mot clef </a:t>
            </a:r>
            <a:r>
              <a:rPr lang="en-US" sz="1800" b="1" strike="noStrike" spc="-1">
                <a:solidFill>
                  <a:srgbClr val="000000"/>
                </a:solidFill>
                <a:uFill>
                  <a:solidFill>
                    <a:srgbClr val="FFFFFF"/>
                  </a:solidFill>
                </a:uFill>
                <a:latin typeface="Helvetica 45 Light"/>
                <a:ea typeface="DejaVu Sans"/>
              </a:rPr>
              <a:t>final</a:t>
            </a:r>
            <a:r>
              <a:rPr lang="en-US" sz="1800" b="0" strike="noStrike" spc="-1">
                <a:solidFill>
                  <a:srgbClr val="000000"/>
                </a:solidFill>
                <a:uFill>
                  <a:solidFill>
                    <a:srgbClr val="FFFFFF"/>
                  </a:solidFill>
                </a:uFill>
                <a:latin typeface="Helvetica 45 Light"/>
                <a:ea typeface="DejaVu Sans"/>
              </a:rPr>
              <a:t> interdit toute redéfinition de la méthode.</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Classe: l’usage du mot clef </a:t>
            </a:r>
            <a:r>
              <a:rPr lang="en-US" sz="1800" b="1" strike="noStrike" spc="-1">
                <a:solidFill>
                  <a:srgbClr val="000000"/>
                </a:solidFill>
                <a:uFill>
                  <a:solidFill>
                    <a:srgbClr val="FFFFFF"/>
                  </a:solidFill>
                </a:uFill>
                <a:latin typeface="Helvetica 45 Light"/>
                <a:ea typeface="DejaVu Sans"/>
              </a:rPr>
              <a:t>final</a:t>
            </a:r>
            <a:r>
              <a:rPr lang="en-US" sz="1800" b="0" strike="noStrike" spc="-1">
                <a:solidFill>
                  <a:srgbClr val="000000"/>
                </a:solidFill>
                <a:uFill>
                  <a:solidFill>
                    <a:srgbClr val="FFFFFF"/>
                  </a:solidFill>
                </a:uFill>
                <a:latin typeface="Helvetica 45 Light"/>
                <a:ea typeface="DejaVu Sans"/>
              </a:rPr>
              <a:t> interdit toute héritage de la classe.</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La classe String est finale (car immuable).</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Une classe qui ne contient que des méthodes statiques doit être déclarée finale et avoir un constructeur pas défaut en visibilité private (pour ne pas être instanciée ni héritée).</a:t>
            </a:r>
            <a:endParaRPr lang="en-US" sz="1800" b="0" strike="noStrike" spc="-1">
              <a:solidFill>
                <a:srgbClr val="000000"/>
              </a:solidFill>
              <a:uFill>
                <a:solidFill>
                  <a:srgbClr val="FFFFFF"/>
                </a:solidFill>
              </a:uFill>
              <a:latin typeface="Arial"/>
            </a:endParaRPr>
          </a:p>
        </p:txBody>
      </p:sp>
      <p:sp>
        <p:nvSpPr>
          <p:cNvPr id="471"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POO: </a:t>
            </a:r>
            <a:r>
              <a:rPr lang="en-US" sz="2400" b="1" strike="noStrike" spc="-1">
                <a:solidFill>
                  <a:srgbClr val="FF6600"/>
                </a:solidFill>
                <a:uFill>
                  <a:solidFill>
                    <a:srgbClr val="FFFFFF"/>
                  </a:solidFill>
                </a:uFill>
                <a:latin typeface="Helvetica 65 Medium"/>
                <a:ea typeface="DejaVu Sans"/>
              </a:rPr>
              <a:t>méthodes et classes finales</a:t>
            </a:r>
            <a:endParaRPr lang="en-US" sz="1800" b="0" strike="noStrike" spc="-1">
              <a:solidFill>
                <a:srgbClr val="000000"/>
              </a:solidFill>
              <a:uFill>
                <a:solidFill>
                  <a:srgbClr val="FFFFFF"/>
                </a:solidFill>
              </a:uFill>
              <a:latin typeface="Arial"/>
            </a:endParaRPr>
          </a:p>
        </p:txBody>
      </p:sp>
      <p:sp>
        <p:nvSpPr>
          <p:cNvPr id="472"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AF56E367-69F6-4B99-866F-2E87D418F62B}" type="slidenum">
              <a:rPr lang="en-US" sz="1600" b="0" strike="noStrike" spc="-1">
                <a:solidFill>
                  <a:srgbClr val="000000"/>
                </a:solidFill>
                <a:uFill>
                  <a:solidFill>
                    <a:srgbClr val="FFFFFF"/>
                  </a:solidFill>
                </a:uFill>
                <a:latin typeface="Helvetica 45 Light"/>
                <a:ea typeface="MS PGothic"/>
              </a:rPr>
              <a:t>57</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 name="CustomShape 1"/>
          <p:cNvSpPr/>
          <p:nvPr/>
        </p:nvSpPr>
        <p:spPr>
          <a:xfrm>
            <a:off x="300240" y="731880"/>
            <a:ext cx="8227800" cy="500724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Java est polymorphique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A une référence de la super classe, il est possible d’affecter une valeur qui est une référence vers un objet de la sous-classe (directe ou indirecte de la super classe).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On parle de surclassement ou upcasting</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A la compilation</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Lorsqu’un objet est « surclassé », il est vu par le compilateur comme un objet du type de la référence utilisée pour le désigner.</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Ses fonctionnalités sont alors restreintes à celles proposées par la classe du type de la référence.</a:t>
            </a: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p:txBody>
      </p:sp>
      <p:sp>
        <p:nvSpPr>
          <p:cNvPr id="474"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POO: </a:t>
            </a:r>
            <a:r>
              <a:rPr lang="en-US" sz="2400" b="1" strike="noStrike" spc="-1">
                <a:solidFill>
                  <a:srgbClr val="FF6600"/>
                </a:solidFill>
                <a:uFill>
                  <a:solidFill>
                    <a:srgbClr val="FFFFFF"/>
                  </a:solidFill>
                </a:uFill>
                <a:latin typeface="Helvetica 65 Medium"/>
                <a:ea typeface="DejaVu Sans"/>
              </a:rPr>
              <a:t>Polymorphisme et Java</a:t>
            </a:r>
            <a:endParaRPr lang="en-US" sz="1800" b="0" strike="noStrike" spc="-1">
              <a:solidFill>
                <a:srgbClr val="000000"/>
              </a:solidFill>
              <a:uFill>
                <a:solidFill>
                  <a:srgbClr val="FFFFFF"/>
                </a:solidFill>
              </a:uFill>
              <a:latin typeface="Arial"/>
            </a:endParaRPr>
          </a:p>
        </p:txBody>
      </p:sp>
      <p:sp>
        <p:nvSpPr>
          <p:cNvPr id="475"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87E60609-1E96-4DE8-BC9C-C72F11894AF3}" type="slidenum">
              <a:rPr lang="en-US" sz="1600" b="0" strike="noStrike" spc="-1">
                <a:solidFill>
                  <a:srgbClr val="000000"/>
                </a:solidFill>
                <a:uFill>
                  <a:solidFill>
                    <a:srgbClr val="FFFFFF"/>
                  </a:solidFill>
                </a:uFill>
                <a:latin typeface="Helvetica 45 Light"/>
                <a:ea typeface="MS PGothic"/>
              </a:rPr>
              <a:t>58</a:t>
            </a:fld>
            <a:endParaRPr lang="en-US" sz="1800" b="0" strike="noStrike" spc="-1">
              <a:solidFill>
                <a:srgbClr val="000000"/>
              </a:solidFill>
              <a:uFill>
                <a:solidFill>
                  <a:srgbClr val="FFFFFF"/>
                </a:solidFill>
              </a:uFill>
              <a:latin typeface="Arial"/>
            </a:endParaRPr>
          </a:p>
        </p:txBody>
      </p:sp>
      <p:sp>
        <p:nvSpPr>
          <p:cNvPr id="476" name="CustomShape 4"/>
          <p:cNvSpPr/>
          <p:nvPr/>
        </p:nvSpPr>
        <p:spPr>
          <a:xfrm>
            <a:off x="411840" y="4133520"/>
            <a:ext cx="7978680" cy="109368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a:solidFill>
                  <a:srgbClr val="000000"/>
                </a:solidFill>
                <a:uFill>
                  <a:solidFill>
                    <a:srgbClr val="FFFFFF"/>
                  </a:solidFill>
                </a:uFill>
                <a:latin typeface="Courier New"/>
                <a:ea typeface="DejaVu Sans"/>
              </a:rPr>
              <a:t>public class Test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public static void main (String[] argv)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Voiture mVoiture = new Ambulance(...);</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p:txBody>
      </p:sp>
      <p:sp>
        <p:nvSpPr>
          <p:cNvPr id="477" name="CustomShape 5"/>
          <p:cNvSpPr/>
          <p:nvPr/>
        </p:nvSpPr>
        <p:spPr>
          <a:xfrm>
            <a:off x="4211640" y="5252040"/>
            <a:ext cx="2522880" cy="547920"/>
          </a:xfrm>
          <a:prstGeom prst="borderCallout1">
            <a:avLst>
              <a:gd name="adj1" fmla="val 18750"/>
              <a:gd name="adj2" fmla="val -8333"/>
              <a:gd name="adj3" fmla="val -72094"/>
              <a:gd name="adj4" fmla="val -28738"/>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Tahoma"/>
                <a:ea typeface="DejaVu Sans"/>
              </a:rPr>
              <a:t>maVoiture n’a pas accès à la méthode </a:t>
            </a:r>
            <a:r>
              <a:rPr lang="en-US" sz="1200" b="0" i="1" strike="noStrike" spc="-1">
                <a:solidFill>
                  <a:srgbClr val="000000"/>
                </a:solidFill>
                <a:uFill>
                  <a:solidFill>
                    <a:srgbClr val="FFFFFF"/>
                  </a:solidFill>
                </a:uFill>
                <a:latin typeface="Tahoma"/>
                <a:ea typeface="DejaVu Sans"/>
              </a:rPr>
              <a:t>isGyrophareStarted()</a:t>
            </a:r>
            <a:r>
              <a:rPr lang="en-US" sz="1200" b="0" strike="noStrike" spc="-1">
                <a:solidFill>
                  <a:srgbClr val="000000"/>
                </a:solidFill>
                <a:uFill>
                  <a:solidFill>
                    <a:srgbClr val="FFFFFF"/>
                  </a:solidFill>
                </a:uFill>
                <a:latin typeface="Tahoma"/>
                <a:ea typeface="DejaVu Sans"/>
              </a:rPr>
              <a:t> </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 name="CustomShape 1"/>
          <p:cNvSpPr/>
          <p:nvPr/>
        </p:nvSpPr>
        <p:spPr>
          <a:xfrm>
            <a:off x="300240" y="731880"/>
            <a:ext cx="8227800" cy="500724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Lorsqu’une méthode d’un objet est accédée au travers d’une référence « surclassée », c’est la méthode telle qu’elle est définie au niveau de la classe effective de l’objet qui est invoquée et exécutée.</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La méthode à exécuter est déterminée à l’exécution et non pas à la compilation.</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On parle de liaison tardive, lien dynamique, dynamic binding, latebinding ou run-time binding</a:t>
            </a:r>
            <a:r>
              <a:rPr lang="en-US" sz="2000" b="0" strike="noStrike" spc="-1">
                <a:solidFill>
                  <a:srgbClr val="000000"/>
                </a:solidFill>
                <a:uFill>
                  <a:solidFill>
                    <a:srgbClr val="FFFFFF"/>
                  </a:solidFill>
                </a:uFill>
                <a:latin typeface="Helvetica 45 Light"/>
                <a:ea typeface="DejaVu Sans"/>
              </a:rPr>
              <a:t>.</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r>
              <a:rPr lang="en-US" sz="2000" b="0" strike="noStrike" spc="-1">
                <a:solidFill>
                  <a:srgbClr val="000000"/>
                </a:solidFill>
                <a:uFill>
                  <a:solidFill>
                    <a:srgbClr val="FFFFFF"/>
                  </a:solidFill>
                </a:uFill>
                <a:latin typeface="Helvetica 45 Light"/>
                <a:ea typeface="DejaVu Sans"/>
              </a:rPr>
              <a:t>Exercice: illustrer la liaison dynamique avec la classe Ambulance</a:t>
            </a: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p:txBody>
      </p:sp>
      <p:sp>
        <p:nvSpPr>
          <p:cNvPr id="479"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POO: </a:t>
            </a:r>
            <a:r>
              <a:rPr lang="en-US" sz="2400" b="1" strike="noStrike" spc="-1">
                <a:solidFill>
                  <a:srgbClr val="FF6600"/>
                </a:solidFill>
                <a:uFill>
                  <a:solidFill>
                    <a:srgbClr val="FFFFFF"/>
                  </a:solidFill>
                </a:uFill>
                <a:latin typeface="Helvetica 65 Medium"/>
                <a:ea typeface="DejaVu Sans"/>
              </a:rPr>
              <a:t>Polymorphisme et liaison dynamique</a:t>
            </a:r>
            <a:endParaRPr lang="en-US" sz="1800" b="0" strike="noStrike" spc="-1">
              <a:solidFill>
                <a:srgbClr val="000000"/>
              </a:solidFill>
              <a:uFill>
                <a:solidFill>
                  <a:srgbClr val="FFFFFF"/>
                </a:solidFill>
              </a:uFill>
              <a:latin typeface="Arial"/>
            </a:endParaRPr>
          </a:p>
        </p:txBody>
      </p:sp>
      <p:sp>
        <p:nvSpPr>
          <p:cNvPr id="480"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B1FF0E76-22EA-4FC6-91FC-357D4C0282EB}" type="slidenum">
              <a:rPr lang="en-US" sz="1600" b="0" strike="noStrike" spc="-1">
                <a:solidFill>
                  <a:srgbClr val="000000"/>
                </a:solidFill>
                <a:uFill>
                  <a:solidFill>
                    <a:srgbClr val="FFFFFF"/>
                  </a:solidFill>
                </a:uFill>
                <a:latin typeface="Helvetica 45 Light"/>
                <a:ea typeface="MS PGothic"/>
              </a:rPr>
              <a:t>59</a:t>
            </a:fld>
            <a:endParaRPr lang="en-US" sz="1800" b="0" strike="noStrike" spc="-1">
              <a:solidFill>
                <a:srgbClr val="000000"/>
              </a:solidFill>
              <a:uFill>
                <a:solidFill>
                  <a:srgbClr val="FFFFFF"/>
                </a:solidFill>
              </a:uFill>
              <a:latin typeface="Arial"/>
            </a:endParaRPr>
          </a:p>
        </p:txBody>
      </p:sp>
      <p:sp>
        <p:nvSpPr>
          <p:cNvPr id="481" name="CustomShape 4"/>
          <p:cNvSpPr/>
          <p:nvPr/>
        </p:nvSpPr>
        <p:spPr>
          <a:xfrm>
            <a:off x="1275480" y="2944800"/>
            <a:ext cx="5865480" cy="126108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a:solidFill>
                  <a:srgbClr val="000000"/>
                </a:solidFill>
                <a:uFill>
                  <a:solidFill>
                    <a:srgbClr val="FFFFFF"/>
                  </a:solidFill>
                </a:uFill>
                <a:latin typeface="Courier New"/>
                <a:ea typeface="DejaVu Sans"/>
              </a:rPr>
              <a:t>public class Test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public static void main (String[] argv)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Voiture mVoiture = new Ambulance(...);</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mVoiture.demarre();</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p:txBody>
      </p:sp>
      <p:sp>
        <p:nvSpPr>
          <p:cNvPr id="482" name="CustomShape 5"/>
          <p:cNvSpPr/>
          <p:nvPr/>
        </p:nvSpPr>
        <p:spPr>
          <a:xfrm>
            <a:off x="4330800" y="4049280"/>
            <a:ext cx="2716200" cy="694080"/>
          </a:xfrm>
          <a:prstGeom prst="borderCallout1">
            <a:avLst>
              <a:gd name="adj1" fmla="val 18750"/>
              <a:gd name="adj2" fmla="val -8333"/>
              <a:gd name="adj3" fmla="val -38497"/>
              <a:gd name="adj4" fmla="val -38085"/>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Tahoma"/>
                <a:ea typeface="DejaVu Sans"/>
              </a:rPr>
              <a:t>C’est la méthode demarre() de la sous-classe Ambulance qui est exécutée.</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312120" y="669600"/>
            <a:ext cx="8419680" cy="532152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104"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Introduction: principe de fonctionnement</a:t>
            </a:r>
            <a:endParaRPr lang="en-US" sz="1800" b="0" strike="noStrike" spc="-1">
              <a:solidFill>
                <a:srgbClr val="000000"/>
              </a:solidFill>
              <a:uFill>
                <a:solidFill>
                  <a:srgbClr val="FFFFFF"/>
                </a:solidFill>
              </a:uFill>
              <a:latin typeface="Arial"/>
            </a:endParaRPr>
          </a:p>
        </p:txBody>
      </p:sp>
      <p:sp>
        <p:nvSpPr>
          <p:cNvPr id="105" name="CustomShape 3"/>
          <p:cNvSpPr/>
          <p:nvPr/>
        </p:nvSpPr>
        <p:spPr>
          <a:xfrm>
            <a:off x="746280" y="2235960"/>
            <a:ext cx="1217520" cy="91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uFill>
                  <a:solidFill>
                    <a:srgbClr val="FFFFFF"/>
                  </a:solidFill>
                </a:uFill>
                <a:latin typeface="Tahoma"/>
                <a:ea typeface="DejaVu Sans"/>
              </a:rPr>
              <a:t>Fichier code source</a:t>
            </a:r>
            <a:endParaRPr lang="en-US" sz="1800" b="0" strike="noStrike" spc="-1">
              <a:solidFill>
                <a:srgbClr val="000000"/>
              </a:solidFill>
              <a:uFill>
                <a:solidFill>
                  <a:srgbClr val="FFFFFF"/>
                </a:solidFill>
              </a:uFill>
              <a:latin typeface="Arial"/>
            </a:endParaRPr>
          </a:p>
        </p:txBody>
      </p:sp>
      <p:sp>
        <p:nvSpPr>
          <p:cNvPr id="106" name="CustomShape 4"/>
          <p:cNvSpPr/>
          <p:nvPr/>
        </p:nvSpPr>
        <p:spPr>
          <a:xfrm>
            <a:off x="2152080" y="2644920"/>
            <a:ext cx="529560" cy="328680"/>
          </a:xfrm>
          <a:prstGeom prst="rightArrow">
            <a:avLst>
              <a:gd name="adj1" fmla="val 50000"/>
              <a:gd name="adj2" fmla="val 50000"/>
            </a:avLst>
          </a:prstGeom>
          <a:solidFill>
            <a:schemeClr val="accent1"/>
          </a:solidFill>
          <a:ln w="9360">
            <a:solidFill>
              <a:schemeClr val="tx1"/>
            </a:solidFill>
            <a:round/>
          </a:ln>
        </p:spPr>
        <p:style>
          <a:lnRef idx="0">
            <a:scrgbClr r="0" g="0" b="0"/>
          </a:lnRef>
          <a:fillRef idx="0">
            <a:scrgbClr r="0" g="0" b="0"/>
          </a:fillRef>
          <a:effectRef idx="0">
            <a:scrgbClr r="0" g="0" b="0"/>
          </a:effectRef>
          <a:fontRef idx="minor"/>
        </p:style>
      </p:sp>
      <p:sp>
        <p:nvSpPr>
          <p:cNvPr id="107" name="CustomShape 5"/>
          <p:cNvSpPr/>
          <p:nvPr/>
        </p:nvSpPr>
        <p:spPr>
          <a:xfrm>
            <a:off x="2773080" y="2606040"/>
            <a:ext cx="142272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uFill>
                  <a:solidFill>
                    <a:srgbClr val="FFFFFF"/>
                  </a:solidFill>
                </a:uFill>
                <a:latin typeface="Tahoma"/>
                <a:ea typeface="DejaVu Sans"/>
              </a:rPr>
              <a:t>Compilation</a:t>
            </a:r>
            <a:endParaRPr lang="en-US" sz="1800" b="0" strike="noStrike" spc="-1">
              <a:solidFill>
                <a:srgbClr val="000000"/>
              </a:solidFill>
              <a:uFill>
                <a:solidFill>
                  <a:srgbClr val="FFFFFF"/>
                </a:solidFill>
              </a:uFill>
              <a:latin typeface="Arial"/>
            </a:endParaRPr>
          </a:p>
        </p:txBody>
      </p:sp>
      <p:sp>
        <p:nvSpPr>
          <p:cNvPr id="108" name="CustomShape 6"/>
          <p:cNvSpPr/>
          <p:nvPr/>
        </p:nvSpPr>
        <p:spPr>
          <a:xfrm>
            <a:off x="568080" y="2084040"/>
            <a:ext cx="1574280" cy="1345680"/>
          </a:xfrm>
          <a:prstGeom prst="rect">
            <a:avLst/>
          </a:prstGeom>
          <a:noFill/>
          <a:ln w="9360">
            <a:solidFill>
              <a:schemeClr val="tx1"/>
            </a:solidFill>
            <a:round/>
          </a:ln>
        </p:spPr>
        <p:style>
          <a:lnRef idx="0">
            <a:scrgbClr r="0" g="0" b="0"/>
          </a:lnRef>
          <a:fillRef idx="0">
            <a:scrgbClr r="0" g="0" b="0"/>
          </a:fillRef>
          <a:effectRef idx="0">
            <a:scrgbClr r="0" g="0" b="0"/>
          </a:effectRef>
          <a:fontRef idx="minor"/>
        </p:style>
      </p:sp>
      <p:sp>
        <p:nvSpPr>
          <p:cNvPr id="109" name="CustomShape 7"/>
          <p:cNvSpPr/>
          <p:nvPr/>
        </p:nvSpPr>
        <p:spPr>
          <a:xfrm>
            <a:off x="2683080" y="2136600"/>
            <a:ext cx="1572480" cy="1345680"/>
          </a:xfrm>
          <a:prstGeom prst="rect">
            <a:avLst/>
          </a:prstGeom>
          <a:noFill/>
          <a:ln w="9360">
            <a:solidFill>
              <a:schemeClr val="tx1"/>
            </a:solidFill>
            <a:round/>
          </a:ln>
        </p:spPr>
        <p:style>
          <a:lnRef idx="0">
            <a:scrgbClr r="0" g="0" b="0"/>
          </a:lnRef>
          <a:fillRef idx="0">
            <a:scrgbClr r="0" g="0" b="0"/>
          </a:fillRef>
          <a:effectRef idx="0">
            <a:scrgbClr r="0" g="0" b="0"/>
          </a:effectRef>
          <a:fontRef idx="minor"/>
        </p:style>
      </p:sp>
      <p:sp>
        <p:nvSpPr>
          <p:cNvPr id="110" name="CustomShape 8"/>
          <p:cNvSpPr/>
          <p:nvPr/>
        </p:nvSpPr>
        <p:spPr>
          <a:xfrm>
            <a:off x="4257360" y="2660040"/>
            <a:ext cx="529560" cy="328680"/>
          </a:xfrm>
          <a:prstGeom prst="rightArrow">
            <a:avLst>
              <a:gd name="adj1" fmla="val 50000"/>
              <a:gd name="adj2" fmla="val 50000"/>
            </a:avLst>
          </a:prstGeom>
          <a:solidFill>
            <a:schemeClr val="accent1"/>
          </a:solidFill>
          <a:ln w="9360">
            <a:solidFill>
              <a:schemeClr val="tx1"/>
            </a:solidFill>
            <a:round/>
          </a:ln>
        </p:spPr>
        <p:style>
          <a:lnRef idx="0">
            <a:scrgbClr r="0" g="0" b="0"/>
          </a:lnRef>
          <a:fillRef idx="0">
            <a:scrgbClr r="0" g="0" b="0"/>
          </a:fillRef>
          <a:effectRef idx="0">
            <a:scrgbClr r="0" g="0" b="0"/>
          </a:effectRef>
          <a:fontRef idx="minor"/>
        </p:style>
      </p:sp>
      <p:sp>
        <p:nvSpPr>
          <p:cNvPr id="111" name="CustomShape 9"/>
          <p:cNvSpPr/>
          <p:nvPr/>
        </p:nvSpPr>
        <p:spPr>
          <a:xfrm>
            <a:off x="568080" y="3680280"/>
            <a:ext cx="16084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MaClasse.java</a:t>
            </a:r>
            <a:endParaRPr lang="en-US" sz="1800" b="0" strike="noStrike" spc="-1">
              <a:solidFill>
                <a:srgbClr val="000000"/>
              </a:solidFill>
              <a:uFill>
                <a:solidFill>
                  <a:srgbClr val="FFFFFF"/>
                </a:solidFill>
              </a:uFill>
              <a:latin typeface="Arial"/>
            </a:endParaRPr>
          </a:p>
        </p:txBody>
      </p:sp>
      <p:sp>
        <p:nvSpPr>
          <p:cNvPr id="112" name="CustomShape 10"/>
          <p:cNvSpPr/>
          <p:nvPr/>
        </p:nvSpPr>
        <p:spPr>
          <a:xfrm>
            <a:off x="4803120" y="2621160"/>
            <a:ext cx="129420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Byte code</a:t>
            </a:r>
            <a:endParaRPr lang="en-US" sz="1800" b="0" strike="noStrike" spc="-1">
              <a:solidFill>
                <a:srgbClr val="000000"/>
              </a:solidFill>
              <a:uFill>
                <a:solidFill>
                  <a:srgbClr val="FFFFFF"/>
                </a:solidFill>
              </a:uFill>
              <a:latin typeface="Arial"/>
            </a:endParaRPr>
          </a:p>
        </p:txBody>
      </p:sp>
      <p:sp>
        <p:nvSpPr>
          <p:cNvPr id="113" name="CustomShape 11"/>
          <p:cNvSpPr/>
          <p:nvPr/>
        </p:nvSpPr>
        <p:spPr>
          <a:xfrm>
            <a:off x="4591080" y="3647880"/>
            <a:ext cx="180036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Tahoma"/>
                <a:ea typeface="DejaVu Sans"/>
              </a:rPr>
              <a:t>MaClasse.class</a:t>
            </a:r>
            <a:endParaRPr lang="en-US" sz="1800" b="0" strike="noStrike" spc="-1">
              <a:solidFill>
                <a:srgbClr val="000000"/>
              </a:solidFill>
              <a:uFill>
                <a:solidFill>
                  <a:srgbClr val="FFFFFF"/>
                </a:solidFill>
              </a:uFill>
              <a:latin typeface="Arial"/>
            </a:endParaRPr>
          </a:p>
        </p:txBody>
      </p:sp>
      <p:sp>
        <p:nvSpPr>
          <p:cNvPr id="114" name="CustomShape 12"/>
          <p:cNvSpPr/>
          <p:nvPr/>
        </p:nvSpPr>
        <p:spPr>
          <a:xfrm>
            <a:off x="6067080" y="2647440"/>
            <a:ext cx="529560" cy="328680"/>
          </a:xfrm>
          <a:prstGeom prst="rightArrow">
            <a:avLst>
              <a:gd name="adj1" fmla="val 50000"/>
              <a:gd name="adj2" fmla="val 50000"/>
            </a:avLst>
          </a:prstGeom>
          <a:solidFill>
            <a:schemeClr val="accent1"/>
          </a:solidFill>
          <a:ln w="9360">
            <a:solidFill>
              <a:schemeClr val="tx1"/>
            </a:solidFill>
            <a:round/>
          </a:ln>
        </p:spPr>
        <p:style>
          <a:lnRef idx="0">
            <a:scrgbClr r="0" g="0" b="0"/>
          </a:lnRef>
          <a:fillRef idx="0">
            <a:scrgbClr r="0" g="0" b="0"/>
          </a:fillRef>
          <a:effectRef idx="0">
            <a:scrgbClr r="0" g="0" b="0"/>
          </a:effectRef>
          <a:fontRef idx="minor"/>
        </p:style>
      </p:sp>
      <p:sp>
        <p:nvSpPr>
          <p:cNvPr id="115" name="CustomShape 13"/>
          <p:cNvSpPr/>
          <p:nvPr/>
        </p:nvSpPr>
        <p:spPr>
          <a:xfrm>
            <a:off x="6672960" y="2363400"/>
            <a:ext cx="1422720" cy="91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uFill>
                  <a:solidFill>
                    <a:srgbClr val="FFFFFF"/>
                  </a:solidFill>
                </a:uFill>
                <a:latin typeface="Tahoma"/>
                <a:ea typeface="DejaVu Sans"/>
              </a:rPr>
              <a:t>Machine virtuelle (JVM)</a:t>
            </a:r>
            <a:endParaRPr lang="en-US" sz="1800" b="0" strike="noStrike" spc="-1">
              <a:solidFill>
                <a:srgbClr val="000000"/>
              </a:solidFill>
              <a:uFill>
                <a:solidFill>
                  <a:srgbClr val="FFFFFF"/>
                </a:solidFill>
              </a:uFill>
              <a:latin typeface="Arial"/>
            </a:endParaRPr>
          </a:p>
        </p:txBody>
      </p:sp>
      <p:sp>
        <p:nvSpPr>
          <p:cNvPr id="116" name="CustomShape 14"/>
          <p:cNvSpPr/>
          <p:nvPr/>
        </p:nvSpPr>
        <p:spPr>
          <a:xfrm>
            <a:off x="6598080" y="2117160"/>
            <a:ext cx="1572480" cy="1345680"/>
          </a:xfrm>
          <a:prstGeom prst="rect">
            <a:avLst/>
          </a:prstGeom>
          <a:noFill/>
          <a:ln w="9360">
            <a:solidFill>
              <a:schemeClr val="tx1"/>
            </a:solidFill>
            <a:round/>
          </a:ln>
        </p:spPr>
        <p:style>
          <a:lnRef idx="0">
            <a:scrgbClr r="0" g="0" b="0"/>
          </a:lnRef>
          <a:fillRef idx="0">
            <a:scrgbClr r="0" g="0" b="0"/>
          </a:fillRef>
          <a:effectRef idx="0">
            <a:scrgbClr r="0" g="0" b="0"/>
          </a:effectRef>
          <a:fontRef idx="minor"/>
        </p:style>
      </p:sp>
      <p:sp>
        <p:nvSpPr>
          <p:cNvPr id="117" name="CustomShape 15"/>
          <p:cNvSpPr/>
          <p:nvPr/>
        </p:nvSpPr>
        <p:spPr>
          <a:xfrm rot="5400000">
            <a:off x="6980040" y="1686600"/>
            <a:ext cx="529560" cy="328680"/>
          </a:xfrm>
          <a:prstGeom prst="rightArrow">
            <a:avLst>
              <a:gd name="adj1" fmla="val 50000"/>
              <a:gd name="adj2" fmla="val 50000"/>
            </a:avLst>
          </a:prstGeom>
          <a:solidFill>
            <a:schemeClr val="accent1"/>
          </a:solidFill>
          <a:ln w="9360">
            <a:solidFill>
              <a:schemeClr val="tx1"/>
            </a:solidFill>
            <a:round/>
          </a:ln>
        </p:spPr>
        <p:style>
          <a:lnRef idx="0">
            <a:scrgbClr r="0" g="0" b="0"/>
          </a:lnRef>
          <a:fillRef idx="0">
            <a:scrgbClr r="0" g="0" b="0"/>
          </a:fillRef>
          <a:effectRef idx="0">
            <a:scrgbClr r="0" g="0" b="0"/>
          </a:effectRef>
          <a:fontRef idx="minor"/>
        </p:style>
      </p:sp>
      <p:sp>
        <p:nvSpPr>
          <p:cNvPr id="118" name="CustomShape 16"/>
          <p:cNvSpPr/>
          <p:nvPr/>
        </p:nvSpPr>
        <p:spPr>
          <a:xfrm>
            <a:off x="6126840" y="892800"/>
            <a:ext cx="223596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uFill>
                  <a:solidFill>
                    <a:srgbClr val="FFFFFF"/>
                  </a:solidFill>
                </a:uFill>
                <a:latin typeface="Tahoma"/>
                <a:ea typeface="DejaVu Sans"/>
              </a:rPr>
              <a:t>Librairies </a:t>
            </a:r>
            <a:endParaRPr lang="en-US" sz="1800" b="0" strike="noStrike" spc="-1">
              <a:solidFill>
                <a:srgbClr val="000000"/>
              </a:solidFill>
              <a:uFill>
                <a:solidFill>
                  <a:srgbClr val="FFFFFF"/>
                </a:solidFill>
              </a:uFill>
              <a:latin typeface="Arial"/>
            </a:endParaRPr>
          </a:p>
          <a:p>
            <a:pPr algn="ctr">
              <a:lnSpc>
                <a:spcPct val="100000"/>
              </a:lnSpc>
            </a:pPr>
            <a:r>
              <a:rPr lang="en-US" sz="1800" b="0" strike="noStrike" spc="-1">
                <a:solidFill>
                  <a:srgbClr val="000000"/>
                </a:solidFill>
                <a:uFill>
                  <a:solidFill>
                    <a:srgbClr val="FFFFFF"/>
                  </a:solidFill>
                </a:uFill>
                <a:latin typeface="Tahoma"/>
                <a:ea typeface="DejaVu Sans"/>
              </a:rPr>
              <a:t>(autres byte code)</a:t>
            </a:r>
            <a:endParaRPr lang="en-US" sz="1800" b="0" strike="noStrike" spc="-1">
              <a:solidFill>
                <a:srgbClr val="000000"/>
              </a:solidFill>
              <a:uFill>
                <a:solidFill>
                  <a:srgbClr val="FFFFFF"/>
                </a:solidFill>
              </a:uFill>
              <a:latin typeface="Arial"/>
            </a:endParaRPr>
          </a:p>
        </p:txBody>
      </p:sp>
      <p:sp>
        <p:nvSpPr>
          <p:cNvPr id="119" name="CustomShape 17"/>
          <p:cNvSpPr/>
          <p:nvPr/>
        </p:nvSpPr>
        <p:spPr>
          <a:xfrm>
            <a:off x="259560" y="4537080"/>
            <a:ext cx="8029800" cy="123264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768240" lvl="1" indent="-284400">
              <a:lnSpc>
                <a:spcPct val="100000"/>
              </a:lnSpc>
              <a:spcAft>
                <a:spcPts val="300"/>
              </a:spcAft>
              <a:buClr>
                <a:srgbClr val="000000"/>
              </a:buClr>
              <a:buFont typeface="StarSymbol"/>
              <a:buChar char="-"/>
            </a:pPr>
            <a:r>
              <a:rPr lang="en-US" sz="2000" b="0" strike="noStrike" spc="-1">
                <a:solidFill>
                  <a:srgbClr val="000000"/>
                </a:solidFill>
                <a:uFill>
                  <a:solidFill>
                    <a:srgbClr val="FFFFFF"/>
                  </a:solidFill>
                </a:uFill>
                <a:latin typeface="Helvetica 45 Light"/>
                <a:ea typeface="DejaVu Sans"/>
              </a:rPr>
              <a:t>Pas d’édition de liens</a:t>
            </a:r>
            <a:endParaRPr lang="en-US" sz="1800" b="0" strike="noStrike" spc="-1">
              <a:solidFill>
                <a:srgbClr val="000000"/>
              </a:solidFill>
              <a:uFill>
                <a:solidFill>
                  <a:srgbClr val="FFFFFF"/>
                </a:solidFill>
              </a:uFill>
              <a:latin typeface="Arial"/>
            </a:endParaRPr>
          </a:p>
          <a:p>
            <a:pPr marL="768240" lvl="1" indent="-284400">
              <a:lnSpc>
                <a:spcPct val="100000"/>
              </a:lnSpc>
              <a:spcAft>
                <a:spcPts val="300"/>
              </a:spcAft>
              <a:buClr>
                <a:srgbClr val="000000"/>
              </a:buClr>
              <a:buFont typeface="StarSymbol"/>
              <a:buChar char="-"/>
            </a:pPr>
            <a:r>
              <a:rPr lang="en-US" sz="2000" b="0" strike="noStrike" spc="-1">
                <a:solidFill>
                  <a:srgbClr val="000000"/>
                </a:solidFill>
                <a:uFill>
                  <a:solidFill>
                    <a:srgbClr val="FFFFFF"/>
                  </a:solidFill>
                </a:uFill>
                <a:latin typeface="Helvetica 45 Light"/>
                <a:ea typeface="DejaVu Sans"/>
              </a:rPr>
              <a:t>Le byte code est indépendant de toute architecture</a:t>
            </a:r>
            <a:endParaRPr lang="en-US" sz="1800" b="0" strike="noStrike" spc="-1">
              <a:solidFill>
                <a:srgbClr val="000000"/>
              </a:solidFill>
              <a:uFill>
                <a:solidFill>
                  <a:srgbClr val="FFFFFF"/>
                </a:solidFill>
              </a:uFill>
              <a:latin typeface="Arial"/>
            </a:endParaRPr>
          </a:p>
          <a:p>
            <a:pPr marL="768240" lvl="1" indent="-284400">
              <a:lnSpc>
                <a:spcPct val="100000"/>
              </a:lnSpc>
              <a:spcAft>
                <a:spcPts val="300"/>
              </a:spcAft>
              <a:buClr>
                <a:srgbClr val="000000"/>
              </a:buClr>
              <a:buFont typeface="StarSymbol"/>
              <a:buChar char="-"/>
            </a:pPr>
            <a:r>
              <a:rPr lang="en-US" sz="2000" b="0" strike="noStrike" spc="-1">
                <a:solidFill>
                  <a:srgbClr val="000000"/>
                </a:solidFill>
                <a:uFill>
                  <a:solidFill>
                    <a:srgbClr val="FFFFFF"/>
                  </a:solidFill>
                </a:uFill>
                <a:latin typeface="Helvetica 45 Light"/>
                <a:ea typeface="DejaVu Sans"/>
              </a:rPr>
              <a:t>L’exécution du byte code nécessite la mise à disposition d’une JVM sur l’infrastructure cible pour interpréter en langage machine.</a:t>
            </a:r>
            <a:endParaRPr lang="en-US" sz="1800" b="0" strike="noStrike" spc="-1">
              <a:solidFill>
                <a:srgbClr val="000000"/>
              </a:solidFill>
              <a:uFill>
                <a:solidFill>
                  <a:srgbClr val="FFFFFF"/>
                </a:solidFill>
              </a:uFill>
              <a:latin typeface="Arial"/>
            </a:endParaRPr>
          </a:p>
          <a:p>
            <a:pPr marL="482760">
              <a:lnSpc>
                <a:spcPct val="100000"/>
              </a:lnSpc>
              <a:spcAft>
                <a:spcPts val="300"/>
              </a:spcAft>
            </a:pPr>
            <a:endParaRPr lang="en-US" sz="1800" b="0" strike="noStrike" spc="-1">
              <a:solidFill>
                <a:srgbClr val="000000"/>
              </a:solidFill>
              <a:uFill>
                <a:solidFill>
                  <a:srgbClr val="FFFFFF"/>
                </a:solidFill>
              </a:uFill>
              <a:latin typeface="Arial"/>
            </a:endParaRPr>
          </a:p>
          <a:p>
            <a:pPr marL="482760">
              <a:lnSpc>
                <a:spcPct val="100000"/>
              </a:lnSpc>
              <a:spcAft>
                <a:spcPts val="300"/>
              </a:spcAft>
            </a:pPr>
            <a:endParaRPr lang="en-US" sz="1800" b="0" strike="noStrike" spc="-1">
              <a:solidFill>
                <a:srgbClr val="000000"/>
              </a:solidFill>
              <a:uFill>
                <a:solidFill>
                  <a:srgbClr val="FFFFFF"/>
                </a:solidFill>
              </a:uFill>
              <a:latin typeface="Arial"/>
            </a:endParaRPr>
          </a:p>
          <a:p>
            <a:pPr marL="482760">
              <a:lnSpc>
                <a:spcPct val="100000"/>
              </a:lnSpc>
              <a:spcAft>
                <a:spcPts val="1001"/>
              </a:spcAft>
            </a:pPr>
            <a:endParaRPr lang="en-US" sz="1800" b="0" strike="noStrike" spc="-1">
              <a:solidFill>
                <a:srgbClr val="000000"/>
              </a:solidFill>
              <a:uFill>
                <a:solidFill>
                  <a:srgbClr val="FFFFFF"/>
                </a:solidFill>
              </a:uFill>
              <a:latin typeface="Arial"/>
            </a:endParaRPr>
          </a:p>
          <a:p>
            <a:pPr marL="482760">
              <a:lnSpc>
                <a:spcPct val="100000"/>
              </a:lnSpc>
              <a:spcAft>
                <a:spcPts val="1001"/>
              </a:spcAft>
            </a:pPr>
            <a:endParaRPr lang="en-US" sz="1800" b="0" strike="noStrike" spc="-1">
              <a:solidFill>
                <a:srgbClr val="000000"/>
              </a:solidFill>
              <a:uFill>
                <a:solidFill>
                  <a:srgbClr val="FFFFFF"/>
                </a:solidFill>
              </a:uFill>
              <a:latin typeface="Arial"/>
            </a:endParaRPr>
          </a:p>
          <a:p>
            <a:pPr marL="482760">
              <a:lnSpc>
                <a:spcPct val="100000"/>
              </a:lnSpc>
              <a:spcAft>
                <a:spcPts val="1001"/>
              </a:spcAft>
            </a:pPr>
            <a:endParaRPr lang="en-US" sz="1800" b="0" strike="noStrike" spc="-1">
              <a:solidFill>
                <a:srgbClr val="000000"/>
              </a:solidFill>
              <a:uFill>
                <a:solidFill>
                  <a:srgbClr val="FFFFFF"/>
                </a:solidFill>
              </a:uFill>
              <a:latin typeface="Arial"/>
            </a:endParaRPr>
          </a:p>
          <a:p>
            <a:pPr marL="482760">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120" name="CustomShape 18"/>
          <p:cNvSpPr/>
          <p:nvPr/>
        </p:nvSpPr>
        <p:spPr>
          <a:xfrm>
            <a:off x="2665080" y="3680280"/>
            <a:ext cx="16084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i="1" strike="noStrike" spc="-1">
                <a:solidFill>
                  <a:srgbClr val="000000"/>
                </a:solidFill>
                <a:uFill>
                  <a:solidFill>
                    <a:srgbClr val="FFFFFF"/>
                  </a:solidFill>
                </a:uFill>
                <a:latin typeface="Tahoma"/>
                <a:ea typeface="DejaVu Sans"/>
              </a:rPr>
              <a:t>javac</a:t>
            </a:r>
            <a:endParaRPr lang="en-US" sz="1800" b="0" strike="noStrike" spc="-1">
              <a:solidFill>
                <a:srgbClr val="000000"/>
              </a:solidFill>
              <a:uFill>
                <a:solidFill>
                  <a:srgbClr val="FFFFFF"/>
                </a:solidFill>
              </a:uFill>
              <a:latin typeface="Arial"/>
            </a:endParaRPr>
          </a:p>
        </p:txBody>
      </p:sp>
      <p:sp>
        <p:nvSpPr>
          <p:cNvPr id="121" name="CustomShape 19"/>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37607BEC-1FD9-4732-B3F4-B4B1A618CC63}" type="slidenum">
              <a:rPr lang="en-US" sz="1600" b="0" strike="noStrike" spc="-1">
                <a:solidFill>
                  <a:srgbClr val="000000"/>
                </a:solidFill>
                <a:uFill>
                  <a:solidFill>
                    <a:srgbClr val="FFFFFF"/>
                  </a:solidFill>
                </a:uFill>
                <a:latin typeface="Helvetica 45 Light"/>
                <a:ea typeface="MS PGothic"/>
              </a:rPr>
              <a:t>6</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 name="CustomShape 1"/>
          <p:cNvSpPr/>
          <p:nvPr/>
        </p:nvSpPr>
        <p:spPr>
          <a:xfrm>
            <a:off x="300240" y="731880"/>
            <a:ext cx="8415720" cy="500724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Plus besoin de distinguer différents cas en fonction de la classe des objets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Le polymorphisme constitue la troisième caractéristique essentielle d’un langage orienté objet après l’abstraction des données (encapsulation) et l’héritage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Une plus grande facilité d’évolution du code. Possibilité de définir de nouvelles fonctionnalités en héritant de nouveaux types de données à partir d’une classe de base commune sans avoir besoin de modifier le code qui manipule la classe de base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Développement plus rapide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Plus grande simplicité et meilleure organisation du code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Programmes plus facilement extensibles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Maintenance du code plus aisée.</a:t>
            </a: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p:txBody>
      </p:sp>
      <p:sp>
        <p:nvSpPr>
          <p:cNvPr id="484"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POO: </a:t>
            </a:r>
            <a:r>
              <a:rPr lang="en-US" sz="2400" b="1" strike="noStrike" spc="-1">
                <a:solidFill>
                  <a:srgbClr val="FF6600"/>
                </a:solidFill>
                <a:uFill>
                  <a:solidFill>
                    <a:srgbClr val="FFFFFF"/>
                  </a:solidFill>
                </a:uFill>
                <a:latin typeface="Helvetica 65 Medium"/>
                <a:ea typeface="DejaVu Sans"/>
              </a:rPr>
              <a:t>Utilité du polymorphisme</a:t>
            </a:r>
            <a:endParaRPr lang="en-US" sz="1800" b="0" strike="noStrike" spc="-1">
              <a:solidFill>
                <a:srgbClr val="000000"/>
              </a:solidFill>
              <a:uFill>
                <a:solidFill>
                  <a:srgbClr val="FFFFFF"/>
                </a:solidFill>
              </a:uFill>
              <a:latin typeface="Arial"/>
            </a:endParaRPr>
          </a:p>
        </p:txBody>
      </p:sp>
      <p:sp>
        <p:nvSpPr>
          <p:cNvPr id="485"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5C33195D-05D1-4CA4-AB39-EEC159BA1C71}" type="slidenum">
              <a:rPr lang="en-US" sz="1600" b="0" strike="noStrike" spc="-1">
                <a:solidFill>
                  <a:srgbClr val="000000"/>
                </a:solidFill>
                <a:uFill>
                  <a:solidFill>
                    <a:srgbClr val="FFFFFF"/>
                  </a:solidFill>
                </a:uFill>
                <a:latin typeface="Helvetica 45 Light"/>
                <a:ea typeface="MS PGothic"/>
              </a:rPr>
              <a:t>60</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 name="CustomShape 1"/>
          <p:cNvSpPr/>
          <p:nvPr/>
        </p:nvSpPr>
        <p:spPr>
          <a:xfrm>
            <a:off x="300240" y="731880"/>
            <a:ext cx="8415720" cy="4468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Intérêt:</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Le downcasting force un objet à « libérer » les fonctionnalités cachées par le surclassement.</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Conversion de type explicite (cast).</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Pour que le « cast » fonctionne, il faut qu’à l’exécution le type effectif de </a:t>
            </a:r>
            <a:r>
              <a:rPr lang="en-US" sz="1800" b="0" strike="noStrike" spc="-1">
                <a:solidFill>
                  <a:srgbClr val="000000"/>
                </a:solidFill>
                <a:uFill>
                  <a:solidFill>
                    <a:srgbClr val="FFFFFF"/>
                  </a:solidFill>
                </a:uFill>
                <a:latin typeface="Courier New"/>
                <a:ea typeface="DejaVu Sans"/>
              </a:rPr>
              <a:t>maVoiture </a:t>
            </a:r>
            <a:r>
              <a:rPr lang="en-US" sz="1800" b="0" strike="noStrike" spc="-1">
                <a:solidFill>
                  <a:srgbClr val="000000"/>
                </a:solidFill>
                <a:uFill>
                  <a:solidFill>
                    <a:srgbClr val="FFFFFF"/>
                  </a:solidFill>
                </a:uFill>
                <a:latin typeface="Helvetica 45 Light"/>
                <a:ea typeface="DejaVu Sans"/>
              </a:rPr>
              <a:t>soit « compatible » avec le type Ambulance. si la compatibilité est fausse et si le cast est effectué alors une exception de type </a:t>
            </a:r>
            <a:r>
              <a:rPr lang="en-US" sz="1800" b="1" strike="noStrike" spc="-1">
                <a:solidFill>
                  <a:srgbClr val="000000"/>
                </a:solidFill>
                <a:uFill>
                  <a:solidFill>
                    <a:srgbClr val="FFFFFF"/>
                  </a:solidFill>
                </a:uFill>
                <a:latin typeface="Helvetica 45 Light"/>
                <a:ea typeface="DejaVu Sans"/>
              </a:rPr>
              <a:t>ClassCastException</a:t>
            </a:r>
            <a:r>
              <a:rPr lang="en-US" sz="1800" b="0" strike="noStrike" spc="-1">
                <a:solidFill>
                  <a:srgbClr val="000000"/>
                </a:solidFill>
                <a:uFill>
                  <a:solidFill>
                    <a:srgbClr val="FFFFFF"/>
                  </a:solidFill>
                </a:uFill>
                <a:latin typeface="Helvetica 45 Light"/>
                <a:ea typeface="DejaVu Sans"/>
              </a:rPr>
              <a:t> est levée.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Compatible : on peut tester la compatibilité par le mot clé instanceof ou la méthode getClass().</a:t>
            </a: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p:txBody>
      </p:sp>
      <p:sp>
        <p:nvSpPr>
          <p:cNvPr id="487"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POO: </a:t>
            </a:r>
            <a:r>
              <a:rPr lang="en-US" sz="2400" b="1" strike="noStrike" spc="-1">
                <a:solidFill>
                  <a:srgbClr val="FF6600"/>
                </a:solidFill>
                <a:uFill>
                  <a:solidFill>
                    <a:srgbClr val="FFFFFF"/>
                  </a:solidFill>
                </a:uFill>
                <a:latin typeface="Helvetica 65 Medium"/>
                <a:ea typeface="DejaVu Sans"/>
              </a:rPr>
              <a:t>polymorphisme et downcasting</a:t>
            </a:r>
            <a:endParaRPr lang="en-US" sz="1800" b="0" strike="noStrike" spc="-1">
              <a:solidFill>
                <a:srgbClr val="000000"/>
              </a:solidFill>
              <a:uFill>
                <a:solidFill>
                  <a:srgbClr val="FFFFFF"/>
                </a:solidFill>
              </a:uFill>
              <a:latin typeface="Arial"/>
            </a:endParaRPr>
          </a:p>
        </p:txBody>
      </p:sp>
      <p:sp>
        <p:nvSpPr>
          <p:cNvPr id="488"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70CBE494-7583-43DE-87D7-2DB6400BD796}" type="slidenum">
              <a:rPr lang="en-US" sz="1600" b="0" strike="noStrike" spc="-1">
                <a:solidFill>
                  <a:srgbClr val="000000"/>
                </a:solidFill>
                <a:uFill>
                  <a:solidFill>
                    <a:srgbClr val="FFFFFF"/>
                  </a:solidFill>
                </a:uFill>
                <a:latin typeface="Helvetica 45 Light"/>
                <a:ea typeface="MS PGothic"/>
              </a:rPr>
              <a:t>61</a:t>
            </a:fld>
            <a:endParaRPr lang="en-US" sz="1800" b="0" strike="noStrike" spc="-1">
              <a:solidFill>
                <a:srgbClr val="000000"/>
              </a:solidFill>
              <a:uFill>
                <a:solidFill>
                  <a:srgbClr val="FFFFFF"/>
                </a:solidFill>
              </a:uFill>
              <a:latin typeface="Arial"/>
            </a:endParaRPr>
          </a:p>
        </p:txBody>
      </p:sp>
      <p:sp>
        <p:nvSpPr>
          <p:cNvPr id="489" name="CustomShape 4"/>
          <p:cNvSpPr/>
          <p:nvPr/>
        </p:nvSpPr>
        <p:spPr>
          <a:xfrm>
            <a:off x="750960" y="2079360"/>
            <a:ext cx="7404840" cy="81936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000000"/>
                </a:solidFill>
                <a:uFill>
                  <a:solidFill>
                    <a:srgbClr val="FFFFFF"/>
                  </a:solidFill>
                </a:uFill>
                <a:latin typeface="Courier New"/>
                <a:ea typeface="DejaVu Sans"/>
              </a:rPr>
              <a:t>	Voiture maVoiture = new Ambulance(…);</a:t>
            </a:r>
            <a:endParaRPr lang="en-US" sz="1800" b="0" strike="noStrike" spc="-1">
              <a:solidFill>
                <a:srgbClr val="000000"/>
              </a:solidFill>
              <a:uFill>
                <a:solidFill>
                  <a:srgbClr val="FFFFFF"/>
                </a:solidFill>
              </a:uFill>
              <a:latin typeface="Arial"/>
            </a:endParaRPr>
          </a:p>
          <a:p>
            <a:pPr>
              <a:lnSpc>
                <a:spcPct val="100000"/>
              </a:lnSpc>
            </a:pPr>
            <a:r>
              <a:rPr lang="en-US" sz="16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600" b="0" strike="noStrike" spc="-1">
                <a:solidFill>
                  <a:srgbClr val="000000"/>
                </a:solidFill>
                <a:uFill>
                  <a:solidFill>
                    <a:srgbClr val="FFFFFF"/>
                  </a:solidFill>
                </a:uFill>
                <a:latin typeface="Courier New"/>
                <a:ea typeface="DejaVu Sans"/>
              </a:rPr>
              <a:t>	Ambulance monAmbulance = (Ambulance) maVoiture; </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 name="CustomShape 1"/>
          <p:cNvSpPr/>
          <p:nvPr/>
        </p:nvSpPr>
        <p:spPr>
          <a:xfrm>
            <a:off x="300240" y="731880"/>
            <a:ext cx="8415720" cy="4468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Intérêt des classes abstraites: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ne sont pas complètes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ne doivent (peuvent) pas être instanciées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définissent une interface pour toutes les sous classes</a:t>
            </a:r>
            <a:endParaRPr lang="en-US" sz="1800" b="0" strike="noStrike" spc="-1">
              <a:solidFill>
                <a:srgbClr val="000000"/>
              </a:solidFill>
              <a:uFill>
                <a:solidFill>
                  <a:srgbClr val="FFFFFF"/>
                </a:solidFill>
              </a:uFill>
              <a:latin typeface="Arial"/>
            </a:endParaRPr>
          </a:p>
          <a:p>
            <a:pPr marL="250920" indent="-3416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Une méthode peut également être abstraite. 3 règles à retenir:</a:t>
            </a:r>
            <a:endParaRPr lang="en-US" sz="1800" b="0" strike="noStrike" spc="-1">
              <a:solidFill>
                <a:srgbClr val="000000"/>
              </a:solidFill>
              <a:uFill>
                <a:solidFill>
                  <a:srgbClr val="FFFFFF"/>
                </a:solidFill>
              </a:uFill>
              <a:latin typeface="Arial"/>
            </a:endParaRPr>
          </a:p>
          <a:p>
            <a:pPr marL="825480" lvl="1" indent="-34164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Si une seule des méthodes d’une classe est abstraite, alors la classe devient aussi abstraite,</a:t>
            </a:r>
            <a:endParaRPr lang="en-US" sz="1800" b="0" strike="noStrike" spc="-1">
              <a:solidFill>
                <a:srgbClr val="000000"/>
              </a:solidFill>
              <a:uFill>
                <a:solidFill>
                  <a:srgbClr val="FFFFFF"/>
                </a:solidFill>
              </a:uFill>
              <a:latin typeface="Arial"/>
            </a:endParaRPr>
          </a:p>
          <a:p>
            <a:pPr marL="825480" lvl="1" indent="-34164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On ne peut pas instancier une classe abstraite car au moins une de ses méthodes n’a pas d’implémentation,</a:t>
            </a:r>
            <a:endParaRPr lang="en-US" sz="1800" b="0" strike="noStrike" spc="-1">
              <a:solidFill>
                <a:srgbClr val="000000"/>
              </a:solidFill>
              <a:uFill>
                <a:solidFill>
                  <a:srgbClr val="FFFFFF"/>
                </a:solidFill>
              </a:uFill>
              <a:latin typeface="Arial"/>
            </a:endParaRPr>
          </a:p>
          <a:p>
            <a:pPr marL="825480" lvl="1" indent="-34164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Toutes les classes filles héritant de la classe mère abstraite doivent implémenter toutes ses méthodes abstraites ou sinon elles sont aussi abstraites.</a:t>
            </a:r>
            <a:endParaRPr lang="en-US" sz="1800" b="0" strike="noStrike" spc="-1">
              <a:solidFill>
                <a:srgbClr val="000000"/>
              </a:solidFill>
              <a:uFill>
                <a:solidFill>
                  <a:srgbClr val="FFFFFF"/>
                </a:solidFill>
              </a:uFill>
              <a:latin typeface="Arial"/>
            </a:endParaRPr>
          </a:p>
          <a:p>
            <a:pPr marL="250920" indent="-3416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Le mot clé </a:t>
            </a:r>
            <a:r>
              <a:rPr lang="en-US" sz="2000" b="1" strike="noStrike" spc="-1">
                <a:solidFill>
                  <a:srgbClr val="000000"/>
                </a:solidFill>
                <a:uFill>
                  <a:solidFill>
                    <a:srgbClr val="FFFFFF"/>
                  </a:solidFill>
                </a:uFill>
                <a:latin typeface="Helvetica 45 Light"/>
                <a:ea typeface="DejaVu Sans"/>
              </a:rPr>
              <a:t>abstract</a:t>
            </a:r>
            <a:r>
              <a:rPr lang="en-US" sz="2000" b="0" strike="noStrike" spc="-1">
                <a:solidFill>
                  <a:srgbClr val="000000"/>
                </a:solidFill>
                <a:uFill>
                  <a:solidFill>
                    <a:srgbClr val="FFFFFF"/>
                  </a:solidFill>
                </a:uFill>
                <a:latin typeface="Helvetica 45 Light"/>
                <a:ea typeface="DejaVu Sans"/>
              </a:rPr>
              <a:t> est utilisé pour spécifier abstraite une classe.</a:t>
            </a: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p:txBody>
      </p:sp>
      <p:sp>
        <p:nvSpPr>
          <p:cNvPr id="491"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POO: </a:t>
            </a:r>
            <a:r>
              <a:rPr lang="en-US" sz="2400" b="1" strike="noStrike" spc="-1">
                <a:solidFill>
                  <a:srgbClr val="FF6600"/>
                </a:solidFill>
                <a:uFill>
                  <a:solidFill>
                    <a:srgbClr val="FFFFFF"/>
                  </a:solidFill>
                </a:uFill>
                <a:latin typeface="Helvetica 65 Medium"/>
                <a:ea typeface="DejaVu Sans"/>
              </a:rPr>
              <a:t>classes abstraites (1/2)</a:t>
            </a:r>
            <a:endParaRPr lang="en-US" sz="1800" b="0" strike="noStrike" spc="-1">
              <a:solidFill>
                <a:srgbClr val="000000"/>
              </a:solidFill>
              <a:uFill>
                <a:solidFill>
                  <a:srgbClr val="FFFFFF"/>
                </a:solidFill>
              </a:uFill>
              <a:latin typeface="Arial"/>
            </a:endParaRPr>
          </a:p>
        </p:txBody>
      </p:sp>
      <p:sp>
        <p:nvSpPr>
          <p:cNvPr id="492"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E60A1A81-E356-4624-9D11-16D3C7DF2EAA}" type="slidenum">
              <a:rPr lang="en-US" sz="1600" b="0" strike="noStrike" spc="-1">
                <a:solidFill>
                  <a:srgbClr val="000000"/>
                </a:solidFill>
                <a:uFill>
                  <a:solidFill>
                    <a:srgbClr val="FFFFFF"/>
                  </a:solidFill>
                </a:uFill>
                <a:latin typeface="Helvetica 45 Light"/>
                <a:ea typeface="MS PGothic"/>
              </a:rPr>
              <a:t>62</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 name="CustomShape 1"/>
          <p:cNvSpPr/>
          <p:nvPr/>
        </p:nvSpPr>
        <p:spPr>
          <a:xfrm>
            <a:off x="300240" y="731880"/>
            <a:ext cx="8415720" cy="5078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Importer le projet Heritage1</a:t>
            </a:r>
            <a:r>
              <a:rPr lang="en-US" sz="2000" b="0" strike="noStrike" spc="-1">
                <a:solidFill>
                  <a:srgbClr val="000000"/>
                </a:solidFill>
                <a:uFill>
                  <a:solidFill>
                    <a:srgbClr val="FFFFFF"/>
                  </a:solidFill>
                </a:uFill>
                <a:latin typeface="Helvetica 45 Light"/>
                <a:ea typeface="DejaVu Sans"/>
              </a:rPr>
              <a:t>.</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Exercice: compléter la classe Test pour faire crier tous les animaux et illustrer la liaison dynamique. </a:t>
            </a: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p:txBody>
      </p:sp>
      <p:sp>
        <p:nvSpPr>
          <p:cNvPr id="494"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POO: </a:t>
            </a:r>
            <a:r>
              <a:rPr lang="en-US" sz="2400" b="1" strike="noStrike" spc="-1">
                <a:solidFill>
                  <a:srgbClr val="FF6600"/>
                </a:solidFill>
                <a:uFill>
                  <a:solidFill>
                    <a:srgbClr val="FFFFFF"/>
                  </a:solidFill>
                </a:uFill>
                <a:latin typeface="Helvetica 65 Medium"/>
                <a:ea typeface="DejaVu Sans"/>
              </a:rPr>
              <a:t>classes abstraites (2/2)</a:t>
            </a:r>
            <a:endParaRPr lang="en-US" sz="1800" b="0" strike="noStrike" spc="-1">
              <a:solidFill>
                <a:srgbClr val="000000"/>
              </a:solidFill>
              <a:uFill>
                <a:solidFill>
                  <a:srgbClr val="FFFFFF"/>
                </a:solidFill>
              </a:uFill>
              <a:latin typeface="Arial"/>
            </a:endParaRPr>
          </a:p>
        </p:txBody>
      </p:sp>
      <p:sp>
        <p:nvSpPr>
          <p:cNvPr id="495"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1D89700B-3610-49CD-8586-8ADF2CCEDCC5}" type="slidenum">
              <a:rPr lang="en-US" sz="1600" b="0" strike="noStrike" spc="-1">
                <a:solidFill>
                  <a:srgbClr val="000000"/>
                </a:solidFill>
                <a:uFill>
                  <a:solidFill>
                    <a:srgbClr val="FFFFFF"/>
                  </a:solidFill>
                </a:uFill>
                <a:latin typeface="Helvetica 45 Light"/>
                <a:ea typeface="MS PGothic"/>
              </a:rPr>
              <a:t>63</a:t>
            </a:fld>
            <a:endParaRPr lang="en-US" sz="1800" b="0" strike="noStrike" spc="-1">
              <a:solidFill>
                <a:srgbClr val="000000"/>
              </a:solidFill>
              <a:uFill>
                <a:solidFill>
                  <a:srgbClr val="FFFFFF"/>
                </a:solidFill>
              </a:uFill>
              <a:latin typeface="Arial"/>
            </a:endParaRPr>
          </a:p>
        </p:txBody>
      </p:sp>
      <p:pic>
        <p:nvPicPr>
          <p:cNvPr id="496" name="Picture 2"/>
          <p:cNvPicPr/>
          <p:nvPr/>
        </p:nvPicPr>
        <p:blipFill>
          <a:blip r:embed="rId3"/>
          <a:stretch/>
        </p:blipFill>
        <p:spPr>
          <a:xfrm>
            <a:off x="603000" y="1154520"/>
            <a:ext cx="5132520" cy="2779920"/>
          </a:xfrm>
          <a:prstGeom prst="rect">
            <a:avLst/>
          </a:prstGeom>
          <a:ln>
            <a:noFill/>
          </a:ln>
        </p:spPr>
      </p:pic>
      <p:sp>
        <p:nvSpPr>
          <p:cNvPr id="497" name="CustomShape 4"/>
          <p:cNvSpPr/>
          <p:nvPr/>
        </p:nvSpPr>
        <p:spPr>
          <a:xfrm>
            <a:off x="5011560" y="1229400"/>
            <a:ext cx="2716200" cy="506160"/>
          </a:xfrm>
          <a:prstGeom prst="borderCallout1">
            <a:avLst>
              <a:gd name="adj1" fmla="val 18750"/>
              <a:gd name="adj2" fmla="val -8333"/>
              <a:gd name="adj3" fmla="val 188894"/>
              <a:gd name="adj4" fmla="val -45937"/>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Tahoma"/>
                <a:ea typeface="DejaVu Sans"/>
              </a:rPr>
              <a:t>sound() est une méthode abstraite.</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Tahoma"/>
                <a:ea typeface="DejaVu Sans"/>
              </a:rPr>
              <a:t>Donc Animal est une classe abstraite.</a:t>
            </a:r>
            <a:endParaRPr lang="en-US" sz="1800" b="0" strike="noStrike" spc="-1">
              <a:solidFill>
                <a:srgbClr val="000000"/>
              </a:solidFill>
              <a:uFill>
                <a:solidFill>
                  <a:srgbClr val="FFFFFF"/>
                </a:solidFill>
              </a:uFill>
              <a:latin typeface="Arial"/>
            </a:endParaRPr>
          </a:p>
        </p:txBody>
      </p:sp>
      <p:sp>
        <p:nvSpPr>
          <p:cNvPr id="498" name="CustomShape 5"/>
          <p:cNvSpPr/>
          <p:nvPr/>
        </p:nvSpPr>
        <p:spPr>
          <a:xfrm>
            <a:off x="6256440" y="2901240"/>
            <a:ext cx="2716200" cy="765360"/>
          </a:xfrm>
          <a:prstGeom prst="borderCallout1">
            <a:avLst>
              <a:gd name="adj1" fmla="val 18750"/>
              <a:gd name="adj2" fmla="val -8333"/>
              <a:gd name="adj3" fmla="val 92969"/>
              <a:gd name="adj4" fmla="val -22756"/>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Tahoma"/>
                <a:ea typeface="DejaVu Sans"/>
              </a:rPr>
              <a:t>Sheep, Horse et Cow héritent de Animal et implémentent la méthode abstraite. </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 name="CustomShape 1"/>
          <p:cNvSpPr/>
          <p:nvPr/>
        </p:nvSpPr>
        <p:spPr>
          <a:xfrm>
            <a:off x="300240" y="731880"/>
            <a:ext cx="8415720" cy="4468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Une interface est un modèle pour une classe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Quand toutes les méthodes d’une classe sont abstraites et qu’il n’y a aucun attribut nous aboutissons à la notion d’interface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Elle définit la signature des méthodes qui doivent être implémentées dans les classes qui respectent ce modèle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Toute classe qui implémente l’interface doit implémenter toutes les méthodes définies par l’interface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Tout objet instance d’une classe qui implémente l’interface peut être déclaré comme étant du type de cette interface (</a:t>
            </a:r>
            <a:r>
              <a:rPr lang="en-US" sz="1800" b="1" strike="noStrike" spc="-1">
                <a:solidFill>
                  <a:srgbClr val="000000"/>
                </a:solidFill>
                <a:uFill>
                  <a:solidFill>
                    <a:srgbClr val="FFFFFF"/>
                  </a:solidFill>
                </a:uFill>
                <a:latin typeface="Helvetica 45 Light"/>
                <a:ea typeface="DejaVu Sans"/>
              </a:rPr>
              <a:t>instanceOf</a:t>
            </a:r>
            <a:r>
              <a:rPr lang="en-US" sz="1800" b="0" strike="noStrike" spc="-1">
                <a:solidFill>
                  <a:srgbClr val="000000"/>
                </a:solidFill>
                <a:uFill>
                  <a:solidFill>
                    <a:srgbClr val="FFFFFF"/>
                  </a:solidFill>
                </a:uFill>
                <a:latin typeface="Helvetica 45 Light"/>
                <a:ea typeface="DejaVu Sans"/>
              </a:rPr>
              <a:t>)</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Les interfaces pourront se dériver (héritage)</a:t>
            </a:r>
            <a:endParaRPr lang="en-US" sz="1800" b="0" strike="noStrike" spc="-1">
              <a:solidFill>
                <a:srgbClr val="000000"/>
              </a:solidFill>
              <a:uFill>
                <a:solidFill>
                  <a:srgbClr val="FFFFFF"/>
                </a:solidFill>
              </a:uFill>
              <a:latin typeface="Arial"/>
            </a:endParaRPr>
          </a:p>
        </p:txBody>
      </p:sp>
      <p:sp>
        <p:nvSpPr>
          <p:cNvPr id="500"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POO: </a:t>
            </a:r>
            <a:r>
              <a:rPr lang="en-US" sz="2400" b="1" strike="noStrike" spc="-1">
                <a:solidFill>
                  <a:srgbClr val="FF6600"/>
                </a:solidFill>
                <a:uFill>
                  <a:solidFill>
                    <a:srgbClr val="FFFFFF"/>
                  </a:solidFill>
                </a:uFill>
                <a:latin typeface="Helvetica 65 Medium"/>
                <a:ea typeface="DejaVu Sans"/>
              </a:rPr>
              <a:t>Notion d’interface (1/2)</a:t>
            </a:r>
            <a:endParaRPr lang="en-US" sz="1800" b="0" strike="noStrike" spc="-1">
              <a:solidFill>
                <a:srgbClr val="000000"/>
              </a:solidFill>
              <a:uFill>
                <a:solidFill>
                  <a:srgbClr val="FFFFFF"/>
                </a:solidFill>
              </a:uFill>
              <a:latin typeface="Arial"/>
            </a:endParaRPr>
          </a:p>
        </p:txBody>
      </p:sp>
      <p:sp>
        <p:nvSpPr>
          <p:cNvPr id="501"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92C905A0-C0BF-45A2-8B19-CA6101396A78}" type="slidenum">
              <a:rPr lang="en-US" sz="1600" b="0" strike="noStrike" spc="-1">
                <a:solidFill>
                  <a:srgbClr val="000000"/>
                </a:solidFill>
                <a:uFill>
                  <a:solidFill>
                    <a:srgbClr val="FFFFFF"/>
                  </a:solidFill>
                </a:uFill>
                <a:latin typeface="Helvetica 45 Light"/>
                <a:ea typeface="MS PGothic"/>
              </a:rPr>
              <a:t>64</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 name="CustomShape 1"/>
          <p:cNvSpPr/>
          <p:nvPr/>
        </p:nvSpPr>
        <p:spPr>
          <a:xfrm>
            <a:off x="300240" y="731880"/>
            <a:ext cx="8415720" cy="4468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Ensemble de méthodes abstraites publiques qui pourront être implémentées par différentes classes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Ressemblent à une classe abstraite pure (i.e. sans aucune implémentation)</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Notion de « contrat de service »</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Peuvent servir de type de données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Offrent les avantages de l’héritage multiple sans en présenter la complexité</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Permettent de mettre en œuvre le polymorphisme sans l’héritage</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La définition d’une interface se présente comme celle d’une classe.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Le mot clé </a:t>
            </a:r>
            <a:r>
              <a:rPr lang="en-US" sz="1800" b="1" strike="noStrike" spc="-1">
                <a:solidFill>
                  <a:srgbClr val="000000"/>
                </a:solidFill>
                <a:uFill>
                  <a:solidFill>
                    <a:srgbClr val="FFFFFF"/>
                  </a:solidFill>
                </a:uFill>
                <a:latin typeface="Helvetica 45 Light"/>
                <a:ea typeface="DejaVu Sans"/>
              </a:rPr>
              <a:t>interface</a:t>
            </a:r>
            <a:r>
              <a:rPr lang="en-US" sz="1800" b="0" strike="noStrike" spc="-1">
                <a:solidFill>
                  <a:srgbClr val="000000"/>
                </a:solidFill>
                <a:uFill>
                  <a:solidFill>
                    <a:srgbClr val="FFFFFF"/>
                  </a:solidFill>
                </a:uFill>
                <a:latin typeface="Helvetica 45 Light"/>
                <a:ea typeface="DejaVu Sans"/>
              </a:rPr>
              <a:t> est utilisé à la place de </a:t>
            </a:r>
            <a:r>
              <a:rPr lang="en-US" sz="1800" b="1" strike="noStrike" spc="-1">
                <a:solidFill>
                  <a:srgbClr val="000000"/>
                </a:solidFill>
                <a:uFill>
                  <a:solidFill>
                    <a:srgbClr val="FFFFFF"/>
                  </a:solidFill>
                </a:uFill>
                <a:latin typeface="Helvetica 45 Light"/>
                <a:ea typeface="DejaVu Sans"/>
              </a:rPr>
              <a:t>class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Lorsqu’on définit une classe, on peut préciser qu’elle implémente une ou plusieurs interface(s) donnée(s) en utilisant une fois le mot clé </a:t>
            </a:r>
            <a:r>
              <a:rPr lang="en-US" sz="1800" b="1" strike="noStrike" spc="-1">
                <a:solidFill>
                  <a:srgbClr val="000000"/>
                </a:solidFill>
                <a:uFill>
                  <a:solidFill>
                    <a:srgbClr val="FFFFFF"/>
                  </a:solidFill>
                </a:uFill>
                <a:latin typeface="Helvetica 45 Light"/>
                <a:ea typeface="DejaVu Sans"/>
              </a:rPr>
              <a:t>implements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Si une classe hérite d’une autre classe elle peut également implémenter une ou plusieurs interfaces .</a:t>
            </a:r>
            <a:endParaRPr lang="en-US" sz="1800" b="0" strike="noStrike" spc="-1">
              <a:solidFill>
                <a:srgbClr val="000000"/>
              </a:solidFill>
              <a:uFill>
                <a:solidFill>
                  <a:srgbClr val="FFFFFF"/>
                </a:solidFill>
              </a:uFill>
              <a:latin typeface="Arial"/>
            </a:endParaRPr>
          </a:p>
        </p:txBody>
      </p:sp>
      <p:sp>
        <p:nvSpPr>
          <p:cNvPr id="503"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POO: </a:t>
            </a:r>
            <a:r>
              <a:rPr lang="en-US" sz="2400" b="1" strike="noStrike" spc="-1">
                <a:solidFill>
                  <a:srgbClr val="FF6600"/>
                </a:solidFill>
                <a:uFill>
                  <a:solidFill>
                    <a:srgbClr val="FFFFFF"/>
                  </a:solidFill>
                </a:uFill>
                <a:latin typeface="Helvetica 65 Medium"/>
                <a:ea typeface="DejaVu Sans"/>
              </a:rPr>
              <a:t>Notion d’interface (2/2)</a:t>
            </a:r>
            <a:endParaRPr lang="en-US" sz="1800" b="0" strike="noStrike" spc="-1">
              <a:solidFill>
                <a:srgbClr val="000000"/>
              </a:solidFill>
              <a:uFill>
                <a:solidFill>
                  <a:srgbClr val="FFFFFF"/>
                </a:solidFill>
              </a:uFill>
              <a:latin typeface="Arial"/>
            </a:endParaRPr>
          </a:p>
        </p:txBody>
      </p:sp>
      <p:sp>
        <p:nvSpPr>
          <p:cNvPr id="504"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0261E2EC-364C-4D0A-8B5E-7B17D28EC932}" type="slidenum">
              <a:rPr lang="en-US" sz="1600" b="0" strike="noStrike" spc="-1">
                <a:solidFill>
                  <a:srgbClr val="000000"/>
                </a:solidFill>
                <a:uFill>
                  <a:solidFill>
                    <a:srgbClr val="FFFFFF"/>
                  </a:solidFill>
                </a:uFill>
                <a:latin typeface="Helvetica 45 Light"/>
                <a:ea typeface="MS PGothic"/>
              </a:rPr>
              <a:t>65</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5" name="Picture 2"/>
          <p:cNvPicPr/>
          <p:nvPr/>
        </p:nvPicPr>
        <p:blipFill>
          <a:blip r:embed="rId3"/>
          <a:stretch/>
        </p:blipFill>
        <p:spPr>
          <a:xfrm>
            <a:off x="3318480" y="474840"/>
            <a:ext cx="4566240" cy="3140640"/>
          </a:xfrm>
          <a:prstGeom prst="rect">
            <a:avLst/>
          </a:prstGeom>
          <a:ln>
            <a:noFill/>
          </a:ln>
        </p:spPr>
      </p:pic>
      <p:sp>
        <p:nvSpPr>
          <p:cNvPr id="506" name="CustomShape 1"/>
          <p:cNvSpPr/>
          <p:nvPr/>
        </p:nvSpPr>
        <p:spPr>
          <a:xfrm>
            <a:off x="300240" y="731880"/>
            <a:ext cx="8415720" cy="53229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Importer le projet Interface</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Un objet Demarrable doit disposer des méthodes: demarrer(), arreter() et isStarted().</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Voiture, Camion et Chronotachygraphe implémentent l’interface Demarrable.</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Voiture, Camion et Chronotachygraphe sont des instances de Demarrable (polymorphisme).</a:t>
            </a:r>
            <a:endParaRPr lang="en-US" sz="1800" b="0" strike="noStrike" spc="-1">
              <a:solidFill>
                <a:srgbClr val="000000"/>
              </a:solidFill>
              <a:uFill>
                <a:solidFill>
                  <a:srgbClr val="FFFFFF"/>
                </a:solidFill>
              </a:uFill>
              <a:latin typeface="Arial"/>
            </a:endParaRPr>
          </a:p>
        </p:txBody>
      </p:sp>
      <p:sp>
        <p:nvSpPr>
          <p:cNvPr id="507"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POO: </a:t>
            </a:r>
            <a:r>
              <a:rPr lang="en-US" sz="2400" b="1" strike="noStrike" spc="-1">
                <a:solidFill>
                  <a:srgbClr val="FF6600"/>
                </a:solidFill>
                <a:uFill>
                  <a:solidFill>
                    <a:srgbClr val="FFFFFF"/>
                  </a:solidFill>
                </a:uFill>
                <a:latin typeface="Helvetica 65 Medium"/>
                <a:ea typeface="DejaVu Sans"/>
              </a:rPr>
              <a:t>Mise en œuvre d’une interface (1/2)</a:t>
            </a:r>
            <a:endParaRPr lang="en-US" sz="1800" b="0" strike="noStrike" spc="-1">
              <a:solidFill>
                <a:srgbClr val="000000"/>
              </a:solidFill>
              <a:uFill>
                <a:solidFill>
                  <a:srgbClr val="FFFFFF"/>
                </a:solidFill>
              </a:uFill>
              <a:latin typeface="Arial"/>
            </a:endParaRPr>
          </a:p>
        </p:txBody>
      </p:sp>
      <p:sp>
        <p:nvSpPr>
          <p:cNvPr id="508"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66352765-9098-473B-A50C-A2D3B073A5C2}" type="slidenum">
              <a:rPr lang="en-US" sz="1600" b="0" strike="noStrike" spc="-1">
                <a:solidFill>
                  <a:srgbClr val="000000"/>
                </a:solidFill>
                <a:uFill>
                  <a:solidFill>
                    <a:srgbClr val="FFFFFF"/>
                  </a:solidFill>
                </a:uFill>
                <a:latin typeface="Helvetica 45 Light"/>
                <a:ea typeface="MS PGothic"/>
              </a:rPr>
              <a:t>66</a:t>
            </a:fld>
            <a:endParaRPr lang="en-US" sz="1800" b="0" strike="noStrike" spc="-1">
              <a:solidFill>
                <a:srgbClr val="000000"/>
              </a:solidFill>
              <a:uFill>
                <a:solidFill>
                  <a:srgbClr val="FFFFFF"/>
                </a:solidFill>
              </a:uFill>
              <a:latin typeface="Arial"/>
            </a:endParaRPr>
          </a:p>
        </p:txBody>
      </p:sp>
      <p:sp>
        <p:nvSpPr>
          <p:cNvPr id="509" name="CustomShape 4"/>
          <p:cNvSpPr/>
          <p:nvPr/>
        </p:nvSpPr>
        <p:spPr>
          <a:xfrm>
            <a:off x="1785600" y="5220360"/>
            <a:ext cx="5987520" cy="51552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Camion monCamion = new Camion();</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if (monCamion instanceOf Demarrable) {…}; // True</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 name="CustomShape 1"/>
          <p:cNvSpPr/>
          <p:nvPr/>
        </p:nvSpPr>
        <p:spPr>
          <a:xfrm>
            <a:off x="300240" y="731880"/>
            <a:ext cx="8588160" cy="4468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Une interface ne possède pas d’attribut</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Une interface peut posséder des constantes</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Une interface ne possède pas de mot clé abstract</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Les interfaces ne sont pas instanciables (Même raisonnement avec les classes abstraites)</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700"/>
              </a:spcAft>
            </a:pPr>
            <a:r>
              <a:rPr lang="en-US" sz="1400" b="0" strike="noStrike" spc="-1">
                <a:solidFill>
                  <a:srgbClr val="000000"/>
                </a:solidFill>
                <a:uFill>
                  <a:solidFill>
                    <a:srgbClr val="FFFFFF"/>
                  </a:solidFill>
                </a:uFill>
                <a:latin typeface="Helvetica 45 Light"/>
                <a:ea typeface="DejaVu Sans"/>
              </a:rPr>
              <a:t>Seul Camion possède un chronotachygraphe. L’implémentation de Demarrable diffère entre Voiture et Camion.</a:t>
            </a:r>
            <a:endParaRPr lang="en-US" sz="1800" b="0" strike="noStrike" spc="-1">
              <a:solidFill>
                <a:srgbClr val="000000"/>
              </a:solidFill>
              <a:uFill>
                <a:solidFill>
                  <a:srgbClr val="FFFFFF"/>
                </a:solidFill>
              </a:uFill>
              <a:latin typeface="Arial"/>
            </a:endParaRPr>
          </a:p>
        </p:txBody>
      </p:sp>
      <p:sp>
        <p:nvSpPr>
          <p:cNvPr id="511"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POO: </a:t>
            </a:r>
            <a:r>
              <a:rPr lang="en-US" sz="2400" b="1" strike="noStrike" spc="-1">
                <a:solidFill>
                  <a:srgbClr val="FF6600"/>
                </a:solidFill>
                <a:uFill>
                  <a:solidFill>
                    <a:srgbClr val="FFFFFF"/>
                  </a:solidFill>
                </a:uFill>
                <a:latin typeface="Helvetica 65 Medium"/>
                <a:ea typeface="DejaVu Sans"/>
              </a:rPr>
              <a:t>Mise en œuvre d’une interface (2/2)</a:t>
            </a:r>
            <a:endParaRPr lang="en-US" sz="1800" b="0" strike="noStrike" spc="-1">
              <a:solidFill>
                <a:srgbClr val="000000"/>
              </a:solidFill>
              <a:uFill>
                <a:solidFill>
                  <a:srgbClr val="FFFFFF"/>
                </a:solidFill>
              </a:uFill>
              <a:latin typeface="Arial"/>
            </a:endParaRPr>
          </a:p>
        </p:txBody>
      </p:sp>
      <p:sp>
        <p:nvSpPr>
          <p:cNvPr id="512"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5E5EB3D0-05B6-4670-84FB-8C977AC7C554}" type="slidenum">
              <a:rPr lang="en-US" sz="1600" b="0" strike="noStrike" spc="-1">
                <a:solidFill>
                  <a:srgbClr val="000000"/>
                </a:solidFill>
                <a:uFill>
                  <a:solidFill>
                    <a:srgbClr val="FFFFFF"/>
                  </a:solidFill>
                </a:uFill>
                <a:latin typeface="Helvetica 45 Light"/>
                <a:ea typeface="MS PGothic"/>
              </a:rPr>
              <a:t>67</a:t>
            </a:fld>
            <a:endParaRPr lang="en-US" sz="1800" b="0" strike="noStrike" spc="-1">
              <a:solidFill>
                <a:srgbClr val="000000"/>
              </a:solidFill>
              <a:uFill>
                <a:solidFill>
                  <a:srgbClr val="FFFFFF"/>
                </a:solidFill>
              </a:uFill>
              <a:latin typeface="Arial"/>
            </a:endParaRPr>
          </a:p>
        </p:txBody>
      </p:sp>
      <p:sp>
        <p:nvSpPr>
          <p:cNvPr id="513" name="CustomShape 4"/>
          <p:cNvSpPr/>
          <p:nvPr/>
        </p:nvSpPr>
        <p:spPr>
          <a:xfrm>
            <a:off x="1412640" y="4390560"/>
            <a:ext cx="5865480" cy="209808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a:solidFill>
                  <a:srgbClr val="000000"/>
                </a:solidFill>
                <a:uFill>
                  <a:solidFill>
                    <a:srgbClr val="FFFFFF"/>
                  </a:solidFill>
                </a:uFill>
                <a:latin typeface="Courier New"/>
                <a:ea typeface="DejaVu Sans"/>
              </a:rPr>
              <a:t>public class Camion interface Demarrable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@Override</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public void demarrer()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started = true;</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mChronotachygraphe.demarrer();</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@Override</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public void arreter()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started = false;</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mChronotachygraphe.arreter();</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p:txBody>
      </p:sp>
      <p:sp>
        <p:nvSpPr>
          <p:cNvPr id="514" name="CustomShape 5"/>
          <p:cNvSpPr/>
          <p:nvPr/>
        </p:nvSpPr>
        <p:spPr>
          <a:xfrm>
            <a:off x="2019240" y="2369520"/>
            <a:ext cx="3425040" cy="142848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a:solidFill>
                  <a:srgbClr val="000000"/>
                </a:solidFill>
                <a:uFill>
                  <a:solidFill>
                    <a:srgbClr val="FFFFFF"/>
                  </a:solidFill>
                </a:uFill>
                <a:latin typeface="Courier New"/>
                <a:ea typeface="DejaVu Sans"/>
              </a:rPr>
              <a:t>public </a:t>
            </a:r>
            <a:r>
              <a:rPr lang="en-US" sz="1100" b="1" strike="noStrike" spc="-1">
                <a:solidFill>
                  <a:srgbClr val="000000"/>
                </a:solidFill>
                <a:uFill>
                  <a:solidFill>
                    <a:srgbClr val="FFFFFF"/>
                  </a:solidFill>
                </a:uFill>
                <a:latin typeface="Courier New"/>
                <a:ea typeface="DejaVu Sans"/>
              </a:rPr>
              <a:t>interface</a:t>
            </a:r>
            <a:r>
              <a:rPr lang="en-US" sz="1100" b="0" strike="noStrike" spc="-1">
                <a:solidFill>
                  <a:srgbClr val="000000"/>
                </a:solidFill>
                <a:uFill>
                  <a:solidFill>
                    <a:srgbClr val="FFFFFF"/>
                  </a:solidFill>
                </a:uFill>
                <a:latin typeface="Courier New"/>
                <a:ea typeface="DejaVu Sans"/>
              </a:rPr>
              <a:t> Demarrable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void demarrer();</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void arreter();</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boolean isStarted();</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p:txBody>
      </p:sp>
      <p:sp>
        <p:nvSpPr>
          <p:cNvPr id="515" name="CustomShape 6"/>
          <p:cNvSpPr/>
          <p:nvPr/>
        </p:nvSpPr>
        <p:spPr>
          <a:xfrm>
            <a:off x="5920920" y="2901240"/>
            <a:ext cx="2716200" cy="381960"/>
          </a:xfrm>
          <a:prstGeom prst="borderCallout1">
            <a:avLst>
              <a:gd name="adj1" fmla="val 18750"/>
              <a:gd name="adj2" fmla="val -8333"/>
              <a:gd name="adj3" fmla="val 26708"/>
              <a:gd name="adj4" fmla="val -54910"/>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Tahoma"/>
                <a:ea typeface="DejaVu Sans"/>
              </a:rPr>
              <a:t>Pas de modificateur public (implicite). </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 name="CustomShape 1"/>
          <p:cNvSpPr/>
          <p:nvPr/>
        </p:nvSpPr>
        <p:spPr>
          <a:xfrm>
            <a:off x="554400" y="726840"/>
            <a:ext cx="8037000" cy="507132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La méthode clone() de la classe Object est prévue pour dupliquer des objets. Son protoype est le suivant:</a:t>
            </a: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clone de la classe Object duplique tous les attributs d'une classe </a:t>
            </a:r>
            <a:r>
              <a:rPr lang="en-US" sz="1800" b="1" strike="noStrike" spc="-1">
                <a:solidFill>
                  <a:srgbClr val="000000"/>
                </a:solidFill>
                <a:uFill>
                  <a:solidFill>
                    <a:srgbClr val="FFFFFF"/>
                  </a:solidFill>
                </a:uFill>
                <a:latin typeface="Helvetica 45 Light"/>
                <a:ea typeface="DejaVu Sans"/>
              </a:rPr>
              <a:t>mais pas le "contenu" des attributs de type référence</a:t>
            </a:r>
            <a:r>
              <a:rPr lang="en-US" sz="1800" b="0" strike="noStrike" spc="-1">
                <a:solidFill>
                  <a:srgbClr val="000000"/>
                </a:solidFill>
                <a:uFill>
                  <a:solidFill>
                    <a:srgbClr val="FFFFFF"/>
                  </a:solidFill>
                </a:uFill>
                <a:latin typeface="Helvetica 45 Light"/>
                <a:ea typeface="DejaVu Sans"/>
              </a:rPr>
              <a:t> (*). Par défaut clone() effectue donc une « copie de surface ».</a:t>
            </a:r>
            <a:endParaRPr lang="en-US" sz="1800" b="0" strike="noStrike" spc="-1">
              <a:solidFill>
                <a:srgbClr val="000000"/>
              </a:solidFill>
              <a:uFill>
                <a:solidFill>
                  <a:srgbClr val="FFFFFF"/>
                </a:solidFill>
              </a:uFill>
              <a:latin typeface="Arial"/>
            </a:endParaRPr>
          </a:p>
          <a:p>
            <a:pPr>
              <a:lnSpc>
                <a:spcPct val="100000"/>
              </a:lnSpc>
              <a:spcAft>
                <a:spcPts val="901"/>
              </a:spcAft>
            </a:pPr>
            <a:r>
              <a:rPr lang="en-US" sz="1800" b="0" i="1" strike="noStrike" spc="-1">
                <a:solidFill>
                  <a:srgbClr val="000000"/>
                </a:solidFill>
                <a:uFill>
                  <a:solidFill>
                    <a:srgbClr val="FFFFFF"/>
                  </a:solidFill>
                </a:uFill>
                <a:latin typeface="Helvetica 45 Light"/>
                <a:ea typeface="DejaVu Sans"/>
              </a:rPr>
              <a:t>Note (*): les tableaux sont des objets (yc les tableaux d’attributs de type primitif !).</a:t>
            </a:r>
            <a:endParaRPr lang="en-US" sz="1800" b="0" strike="noStrike" spc="-1">
              <a:solidFill>
                <a:srgbClr val="000000"/>
              </a:solidFill>
              <a:uFill>
                <a:solidFill>
                  <a:srgbClr val="FFFFFF"/>
                </a:solidFill>
              </a:uFill>
              <a:latin typeface="Arial"/>
            </a:endParaRPr>
          </a:p>
          <a:p>
            <a:pPr>
              <a:lnSpc>
                <a:spcPct val="100000"/>
              </a:lnSpc>
              <a:spcAft>
                <a:spcPts val="901"/>
              </a:spcAft>
            </a:pPr>
            <a:r>
              <a:rPr lang="en-US" sz="1800" b="0" i="1" strike="noStrike" spc="-1">
                <a:solidFill>
                  <a:srgbClr val="000000"/>
                </a:solidFill>
                <a:uFill>
                  <a:solidFill>
                    <a:srgbClr val="FFFFFF"/>
                  </a:solidFill>
                </a:uFill>
                <a:latin typeface="Helvetica 45 Light"/>
                <a:ea typeface="DejaVu Sans"/>
              </a:rPr>
              <a:t>Note (*): ce n’est pas un problème pour les objets immuables (comme les strings)</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clone de la classe Object est programmée pour vérifier que l'objet à cloner implémente l'interface </a:t>
            </a:r>
            <a:r>
              <a:rPr lang="en-US" sz="1800" b="1" strike="noStrike" spc="-1">
                <a:solidFill>
                  <a:srgbClr val="000000"/>
                </a:solidFill>
                <a:uFill>
                  <a:solidFill>
                    <a:srgbClr val="FFFFFF"/>
                  </a:solidFill>
                </a:uFill>
                <a:latin typeface="Helvetica 45 Light"/>
                <a:ea typeface="DejaVu Sans"/>
              </a:rPr>
              <a:t>Cloneable</a:t>
            </a:r>
            <a:r>
              <a:rPr lang="en-US" sz="1800" b="0" strike="noStrike" spc="-1">
                <a:solidFill>
                  <a:srgbClr val="000000"/>
                </a:solidFill>
                <a:uFill>
                  <a:solidFill>
                    <a:srgbClr val="FFFFFF"/>
                  </a:solidFill>
                </a:uFill>
                <a:latin typeface="Helvetica 45 Light"/>
                <a:ea typeface="DejaVu Sans"/>
              </a:rPr>
              <a:t>. Si ce n’est pas le cas, clone lance une exception du type </a:t>
            </a:r>
            <a:r>
              <a:rPr lang="en-US" sz="1800" b="1" strike="noStrike" spc="-1">
                <a:solidFill>
                  <a:srgbClr val="000000"/>
                </a:solidFill>
                <a:uFill>
                  <a:solidFill>
                    <a:srgbClr val="FFFFFF"/>
                  </a:solidFill>
                </a:uFill>
                <a:latin typeface="Helvetica 45 Light"/>
                <a:ea typeface="DejaVu Sans"/>
              </a:rPr>
              <a:t>CloneNotSupportedException</a:t>
            </a:r>
            <a:r>
              <a:rPr lang="en-US" sz="1400" b="0" strike="noStrike" spc="-1">
                <a:solidFill>
                  <a:srgbClr val="000000"/>
                </a:solidFill>
                <a:uFill>
                  <a:solidFill>
                    <a:srgbClr val="FFFFFF"/>
                  </a:solidFill>
                </a:uFill>
                <a:latin typeface="Helvetica 45 Light"/>
                <a:ea typeface="DejaVu Sans"/>
              </a:rPr>
              <a:t>..</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Pour autoriser son clonage, une classe doit donc implémenter l’interface Cloneable et définir la méthode clone avec l’attribut public. Il ne s’agit pas d’une redéfinition mais d’une surcharge car la visibilité et le type retourné changent.</a:t>
            </a:r>
            <a:endParaRPr lang="en-US" sz="1800" b="0" strike="noStrike" spc="-1">
              <a:solidFill>
                <a:srgbClr val="000000"/>
              </a:solidFill>
              <a:uFill>
                <a:solidFill>
                  <a:srgbClr val="FFFFFF"/>
                </a:solidFill>
              </a:uFill>
              <a:latin typeface="Arial"/>
            </a:endParaRPr>
          </a:p>
          <a:p>
            <a:pPr>
              <a:lnSpc>
                <a:spcPct val="100000"/>
              </a:lnSpc>
              <a:spcAft>
                <a:spcPts val="700"/>
              </a:spcAft>
            </a:pPr>
            <a:endParaRPr lang="en-US" sz="1800" b="0" strike="noStrike" spc="-1">
              <a:solidFill>
                <a:srgbClr val="000000"/>
              </a:solidFill>
              <a:uFill>
                <a:solidFill>
                  <a:srgbClr val="FFFFFF"/>
                </a:solidFill>
              </a:uFill>
              <a:latin typeface="Arial"/>
            </a:endParaRPr>
          </a:p>
        </p:txBody>
      </p:sp>
      <p:sp>
        <p:nvSpPr>
          <p:cNvPr id="517"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POO: </a:t>
            </a:r>
            <a:r>
              <a:rPr lang="en-US" sz="2400" b="1" strike="noStrike" spc="-1">
                <a:solidFill>
                  <a:srgbClr val="FF6600"/>
                </a:solidFill>
                <a:uFill>
                  <a:solidFill>
                    <a:srgbClr val="FFFFFF"/>
                  </a:solidFill>
                </a:uFill>
                <a:latin typeface="Helvetica 65 Medium"/>
                <a:ea typeface="DejaVu Sans"/>
              </a:rPr>
              <a:t>L’interface cloneable (1/3)</a:t>
            </a:r>
            <a:endParaRPr lang="en-US" sz="1800" b="0" strike="noStrike" spc="-1">
              <a:solidFill>
                <a:srgbClr val="000000"/>
              </a:solidFill>
              <a:uFill>
                <a:solidFill>
                  <a:srgbClr val="FFFFFF"/>
                </a:solidFill>
              </a:uFill>
              <a:latin typeface="Arial"/>
            </a:endParaRPr>
          </a:p>
        </p:txBody>
      </p:sp>
      <p:sp>
        <p:nvSpPr>
          <p:cNvPr id="518"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9BD5E580-4E02-4EE1-9CD9-A8F549C1CBB7}" type="slidenum">
              <a:rPr lang="en-US" sz="1600" b="0" strike="noStrike" spc="-1">
                <a:solidFill>
                  <a:srgbClr val="000000"/>
                </a:solidFill>
                <a:uFill>
                  <a:solidFill>
                    <a:srgbClr val="FFFFFF"/>
                  </a:solidFill>
                </a:uFill>
                <a:latin typeface="Helvetica 45 Light"/>
                <a:ea typeface="MS PGothic"/>
              </a:rPr>
              <a:t>68</a:t>
            </a:fld>
            <a:endParaRPr lang="en-US" sz="1800" b="0" strike="noStrike" spc="-1">
              <a:solidFill>
                <a:srgbClr val="000000"/>
              </a:solidFill>
              <a:uFill>
                <a:solidFill>
                  <a:srgbClr val="FFFFFF"/>
                </a:solidFill>
              </a:uFill>
              <a:latin typeface="Arial"/>
            </a:endParaRPr>
          </a:p>
        </p:txBody>
      </p:sp>
      <p:sp>
        <p:nvSpPr>
          <p:cNvPr id="519" name="CustomShape 4"/>
          <p:cNvSpPr/>
          <p:nvPr/>
        </p:nvSpPr>
        <p:spPr>
          <a:xfrm>
            <a:off x="708840" y="1313640"/>
            <a:ext cx="7306560" cy="72864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protected </a:t>
            </a:r>
            <a:r>
              <a:rPr lang="en-US" sz="1400" b="1" strike="noStrike" spc="-1">
                <a:solidFill>
                  <a:srgbClr val="000000"/>
                </a:solidFill>
                <a:uFill>
                  <a:solidFill>
                    <a:srgbClr val="FFFFFF"/>
                  </a:solidFill>
                </a:uFill>
                <a:latin typeface="Courier New"/>
                <a:ea typeface="DejaVu Sans"/>
              </a:rPr>
              <a:t>native</a:t>
            </a:r>
            <a:r>
              <a:rPr lang="en-US" sz="1400" b="0" strike="noStrike" spc="-1">
                <a:solidFill>
                  <a:srgbClr val="000000"/>
                </a:solidFill>
                <a:uFill>
                  <a:solidFill>
                    <a:srgbClr val="FFFFFF"/>
                  </a:solidFill>
                </a:uFill>
                <a:latin typeface="Courier New"/>
                <a:ea typeface="DejaVu Sans"/>
              </a:rPr>
              <a:t> Object clone() throws CloneNotSupportedException;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 name="CustomShape 1"/>
          <p:cNvSpPr/>
          <p:nvPr/>
        </p:nvSpPr>
        <p:spPr>
          <a:xfrm>
            <a:off x="300240" y="731880"/>
            <a:ext cx="8588160" cy="372600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Implémentation de l’interface Cloneable:</a:t>
            </a: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r>
              <a:rPr lang="en-US" sz="1800" b="0" strike="noStrike" spc="-1">
                <a:solidFill>
                  <a:srgbClr val="000000"/>
                </a:solidFill>
                <a:uFill>
                  <a:solidFill>
                    <a:srgbClr val="FFFFFF"/>
                  </a:solidFill>
                </a:uFill>
                <a:latin typeface="Helvetica 45 Light"/>
                <a:ea typeface="DejaVu Sans"/>
              </a:rPr>
              <a:t>L’implémentation ci-dessus ne permet qu’une copie de surface. Pour réaliser une copie profonde, la méthode clone doit cloner explicitement ses attributs de type référence. Cela implique que ces attributs implémentent eux-même l’interface Cloneable...</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   </a:t>
            </a:r>
            <a:endParaRPr lang="en-US" sz="1800" b="0" strike="noStrike" spc="-1">
              <a:solidFill>
                <a:srgbClr val="000000"/>
              </a:solidFill>
              <a:uFill>
                <a:solidFill>
                  <a:srgbClr val="FFFFFF"/>
                </a:solidFill>
              </a:uFill>
              <a:latin typeface="Arial"/>
            </a:endParaRPr>
          </a:p>
          <a:p>
            <a:pPr>
              <a:lnSpc>
                <a:spcPct val="100000"/>
              </a:lnSpc>
              <a:spcAft>
                <a:spcPts val="700"/>
              </a:spcAft>
            </a:pPr>
            <a:endParaRPr lang="en-US" sz="1800" b="0" strike="noStrike" spc="-1">
              <a:solidFill>
                <a:srgbClr val="000000"/>
              </a:solidFill>
              <a:uFill>
                <a:solidFill>
                  <a:srgbClr val="FFFFFF"/>
                </a:solidFill>
              </a:uFill>
              <a:latin typeface="Arial"/>
            </a:endParaRPr>
          </a:p>
        </p:txBody>
      </p:sp>
      <p:sp>
        <p:nvSpPr>
          <p:cNvPr id="521"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POO: </a:t>
            </a:r>
            <a:r>
              <a:rPr lang="en-US" sz="2400" b="1" strike="noStrike" spc="-1">
                <a:solidFill>
                  <a:srgbClr val="FF6600"/>
                </a:solidFill>
                <a:uFill>
                  <a:solidFill>
                    <a:srgbClr val="FFFFFF"/>
                  </a:solidFill>
                </a:uFill>
                <a:latin typeface="Helvetica 65 Medium"/>
                <a:ea typeface="DejaVu Sans"/>
              </a:rPr>
              <a:t>L’interface cloneable (2/3)</a:t>
            </a:r>
            <a:endParaRPr lang="en-US" sz="1800" b="0" strike="noStrike" spc="-1">
              <a:solidFill>
                <a:srgbClr val="000000"/>
              </a:solidFill>
              <a:uFill>
                <a:solidFill>
                  <a:srgbClr val="FFFFFF"/>
                </a:solidFill>
              </a:uFill>
              <a:latin typeface="Arial"/>
            </a:endParaRPr>
          </a:p>
        </p:txBody>
      </p:sp>
      <p:sp>
        <p:nvSpPr>
          <p:cNvPr id="522"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F6A6B065-6F0E-49AD-873A-CD9DBA710B1E}" type="slidenum">
              <a:rPr lang="en-US" sz="1600" b="0" strike="noStrike" spc="-1">
                <a:solidFill>
                  <a:srgbClr val="000000"/>
                </a:solidFill>
                <a:uFill>
                  <a:solidFill>
                    <a:srgbClr val="FFFFFF"/>
                  </a:solidFill>
                </a:uFill>
                <a:latin typeface="Helvetica 45 Light"/>
                <a:ea typeface="MS PGothic"/>
              </a:rPr>
              <a:t>69</a:t>
            </a:fld>
            <a:endParaRPr lang="en-US" sz="1800" b="0" strike="noStrike" spc="-1">
              <a:solidFill>
                <a:srgbClr val="000000"/>
              </a:solidFill>
              <a:uFill>
                <a:solidFill>
                  <a:srgbClr val="FFFFFF"/>
                </a:solidFill>
              </a:uFill>
              <a:latin typeface="Arial"/>
            </a:endParaRPr>
          </a:p>
        </p:txBody>
      </p:sp>
      <p:sp>
        <p:nvSpPr>
          <p:cNvPr id="523" name="CustomShape 4"/>
          <p:cNvSpPr/>
          <p:nvPr/>
        </p:nvSpPr>
        <p:spPr>
          <a:xfrm>
            <a:off x="545760" y="1040040"/>
            <a:ext cx="6429600" cy="200736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public class MaClasse implements Cloneable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public MaClasse clone()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try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return (MaClasse) super.clone();</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 catch(CloneNotSupportedException e)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throw new AssertionError(); // Can't happen</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p:txBody>
      </p:sp>
      <p:sp>
        <p:nvSpPr>
          <p:cNvPr id="524" name="CustomShape 5"/>
          <p:cNvSpPr/>
          <p:nvPr/>
        </p:nvSpPr>
        <p:spPr>
          <a:xfrm>
            <a:off x="5607000" y="751680"/>
            <a:ext cx="3310200" cy="878040"/>
          </a:xfrm>
          <a:prstGeom prst="borderCallout1">
            <a:avLst>
              <a:gd name="adj1" fmla="val 74286"/>
              <a:gd name="adj2" fmla="val -4929"/>
              <a:gd name="adj3" fmla="val 100865"/>
              <a:gd name="adj4" fmla="val -59071"/>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Tahoma"/>
                <a:ea typeface="DejaVu Sans"/>
              </a:rPr>
              <a:t>Il ne sert à rien de propager l’exception CloneNotSupportedException qui ne peut se produire car l’objet déclare implémenter l’interface Cloneable.</a:t>
            </a:r>
            <a:endParaRPr lang="en-US" sz="1800" b="0" strike="noStrike" spc="-1">
              <a:solidFill>
                <a:srgbClr val="000000"/>
              </a:solidFill>
              <a:uFill>
                <a:solidFill>
                  <a:srgbClr val="FFFFFF"/>
                </a:solidFill>
              </a:uFill>
              <a:latin typeface="Arial"/>
            </a:endParaRPr>
          </a:p>
        </p:txBody>
      </p:sp>
      <p:sp>
        <p:nvSpPr>
          <p:cNvPr id="525" name="CustomShape 6"/>
          <p:cNvSpPr/>
          <p:nvPr/>
        </p:nvSpPr>
        <p:spPr>
          <a:xfrm>
            <a:off x="1926360" y="4141800"/>
            <a:ext cx="6229440" cy="222048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public MaClasse clone()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try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MaClasse copie = (MaClasse) super.clone();</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copie.attribut = attribut.clone();</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return copie;</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 catch(CloneNotSupportedException e)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throw new AssertionError(); // Can't happen</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Introduction: les composants Java</a:t>
            </a:r>
            <a:endParaRPr lang="en-US" sz="1800" b="0" strike="noStrike" spc="-1">
              <a:solidFill>
                <a:srgbClr val="000000"/>
              </a:solidFill>
              <a:uFill>
                <a:solidFill>
                  <a:srgbClr val="FFFFFF"/>
                </a:solidFill>
              </a:uFill>
              <a:latin typeface="Arial"/>
            </a:endParaRPr>
          </a:p>
        </p:txBody>
      </p:sp>
      <p:sp>
        <p:nvSpPr>
          <p:cNvPr id="123" name="CustomShape 2"/>
          <p:cNvSpPr/>
          <p:nvPr/>
        </p:nvSpPr>
        <p:spPr>
          <a:xfrm>
            <a:off x="277920" y="865080"/>
            <a:ext cx="8607600" cy="52563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Il existe plusieurs versions de JVM</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Java Micro Edition JME pour les mobiles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Java Standard Edition pour les postes clients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Java Enterprise Edition pour une exécution via un serveur d’application</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JRE (Java Runtime Environment) fournit uniquement une machine virtuelle.</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JDK (Java Development Kit) fournit:</a:t>
            </a:r>
            <a:endParaRPr lang="en-US" sz="1800" b="0" strike="noStrike" spc="-1">
              <a:solidFill>
                <a:srgbClr val="000000"/>
              </a:solidFill>
              <a:uFill>
                <a:solidFill>
                  <a:srgbClr val="FFFFFF"/>
                </a:solidFill>
              </a:uFill>
              <a:latin typeface="Arial"/>
            </a:endParaRPr>
          </a:p>
          <a:p>
            <a:pPr marL="741240" lvl="1" indent="-282600">
              <a:lnSpc>
                <a:spcPct val="90000"/>
              </a:lnSpc>
              <a:spcBef>
                <a:spcPts val="601"/>
              </a:spcBef>
              <a:spcAft>
                <a:spcPts val="451"/>
              </a:spcAft>
              <a:buClr>
                <a:srgbClr val="B2B2B2"/>
              </a:buClr>
              <a:buSzPct val="75000"/>
              <a:buFont typeface="Times New Roman"/>
              <a:buChar char="–"/>
            </a:pPr>
            <a:r>
              <a:rPr lang="en-US" sz="1800" b="0" strike="noStrike" spc="-1">
                <a:solidFill>
                  <a:srgbClr val="000000"/>
                </a:solidFill>
                <a:uFill>
                  <a:solidFill>
                    <a:srgbClr val="FFFFFF"/>
                  </a:solidFill>
                </a:uFill>
                <a:latin typeface="Helvetica 45 Light"/>
                <a:ea typeface="DejaVu Sans"/>
              </a:rPr>
              <a:t>les classes de base de l'API java (plusieurs centaines),</a:t>
            </a:r>
            <a:endParaRPr lang="en-US" sz="1800" b="0" strike="noStrike" spc="-1">
              <a:solidFill>
                <a:srgbClr val="000000"/>
              </a:solidFill>
              <a:uFill>
                <a:solidFill>
                  <a:srgbClr val="FFFFFF"/>
                </a:solidFill>
              </a:uFill>
              <a:latin typeface="Arial"/>
            </a:endParaRPr>
          </a:p>
          <a:p>
            <a:pPr marL="741240" lvl="1" indent="-282600">
              <a:lnSpc>
                <a:spcPct val="90000"/>
              </a:lnSpc>
              <a:spcBef>
                <a:spcPts val="601"/>
              </a:spcBef>
              <a:spcAft>
                <a:spcPts val="451"/>
              </a:spcAft>
              <a:buClr>
                <a:srgbClr val="B2B2B2"/>
              </a:buClr>
              <a:buSzPct val="75000"/>
              <a:buFont typeface="Times New Roman"/>
              <a:buChar char="–"/>
            </a:pPr>
            <a:r>
              <a:rPr lang="en-US" sz="1800" b="0" strike="noStrike" spc="-1">
                <a:solidFill>
                  <a:srgbClr val="000000"/>
                </a:solidFill>
                <a:uFill>
                  <a:solidFill>
                    <a:srgbClr val="FFFFFF"/>
                  </a:solidFill>
                </a:uFill>
                <a:latin typeface="Helvetica 45 Light"/>
                <a:ea typeface="DejaVu Sans"/>
              </a:rPr>
              <a:t>le compilateur : javac</a:t>
            </a:r>
            <a:endParaRPr lang="en-US" sz="1800" b="0" strike="noStrike" spc="-1">
              <a:solidFill>
                <a:srgbClr val="000000"/>
              </a:solidFill>
              <a:uFill>
                <a:solidFill>
                  <a:srgbClr val="FFFFFF"/>
                </a:solidFill>
              </a:uFill>
              <a:latin typeface="Arial"/>
            </a:endParaRPr>
          </a:p>
          <a:p>
            <a:pPr marL="741240" lvl="1" indent="-282600">
              <a:lnSpc>
                <a:spcPct val="90000"/>
              </a:lnSpc>
              <a:spcBef>
                <a:spcPts val="601"/>
              </a:spcBef>
              <a:spcAft>
                <a:spcPts val="451"/>
              </a:spcAft>
              <a:buClr>
                <a:srgbClr val="B2B2B2"/>
              </a:buClr>
              <a:buSzPct val="75000"/>
              <a:buFont typeface="Times New Roman"/>
              <a:buChar char="–"/>
            </a:pPr>
            <a:r>
              <a:rPr lang="en-US" sz="1800" b="0" strike="noStrike" spc="-1">
                <a:solidFill>
                  <a:srgbClr val="000000"/>
                </a:solidFill>
                <a:uFill>
                  <a:solidFill>
                    <a:srgbClr val="FFFFFF"/>
                  </a:solidFill>
                </a:uFill>
                <a:latin typeface="Helvetica 45 Light"/>
                <a:ea typeface="DejaVu Sans"/>
              </a:rPr>
              <a:t>la JVM (machine virtuelle) : java</a:t>
            </a:r>
            <a:endParaRPr lang="en-US" sz="1800" b="0" strike="noStrike" spc="-1">
              <a:solidFill>
                <a:srgbClr val="000000"/>
              </a:solidFill>
              <a:uFill>
                <a:solidFill>
                  <a:srgbClr val="FFFFFF"/>
                </a:solidFill>
              </a:uFill>
              <a:latin typeface="Arial"/>
            </a:endParaRPr>
          </a:p>
          <a:p>
            <a:pPr marL="741240" lvl="1" indent="-282600">
              <a:lnSpc>
                <a:spcPct val="90000"/>
              </a:lnSpc>
              <a:spcBef>
                <a:spcPts val="601"/>
              </a:spcBef>
              <a:spcAft>
                <a:spcPts val="451"/>
              </a:spcAft>
              <a:buClr>
                <a:srgbClr val="B2B2B2"/>
              </a:buClr>
              <a:buSzPct val="75000"/>
              <a:buFont typeface="Times New Roman"/>
              <a:buChar char="–"/>
            </a:pPr>
            <a:r>
              <a:rPr lang="en-US" sz="1800" b="0" strike="noStrike" spc="-1">
                <a:solidFill>
                  <a:srgbClr val="000000"/>
                </a:solidFill>
                <a:uFill>
                  <a:solidFill>
                    <a:srgbClr val="FFFFFF"/>
                  </a:solidFill>
                </a:uFill>
                <a:latin typeface="Helvetica 45 Light"/>
                <a:ea typeface="DejaVu Sans"/>
              </a:rPr>
              <a:t>le débogueur: jdb</a:t>
            </a:r>
            <a:endParaRPr lang="en-US" sz="1800" b="0" strike="noStrike" spc="-1">
              <a:solidFill>
                <a:srgbClr val="000000"/>
              </a:solidFill>
              <a:uFill>
                <a:solidFill>
                  <a:srgbClr val="FFFFFF"/>
                </a:solidFill>
              </a:uFill>
              <a:latin typeface="Arial"/>
            </a:endParaRPr>
          </a:p>
          <a:p>
            <a:pPr marL="741240" lvl="1" indent="-282600">
              <a:lnSpc>
                <a:spcPct val="90000"/>
              </a:lnSpc>
              <a:spcBef>
                <a:spcPts val="601"/>
              </a:spcBef>
              <a:spcAft>
                <a:spcPts val="451"/>
              </a:spcAft>
              <a:buClr>
                <a:srgbClr val="B2B2B2"/>
              </a:buClr>
              <a:buSzPct val="75000"/>
              <a:buFont typeface="Times New Roman"/>
              <a:buChar char="–"/>
            </a:pPr>
            <a:r>
              <a:rPr lang="en-US" sz="1800" b="0" strike="noStrike" spc="-1">
                <a:solidFill>
                  <a:srgbClr val="000000"/>
                </a:solidFill>
                <a:uFill>
                  <a:solidFill>
                    <a:srgbClr val="FFFFFF"/>
                  </a:solidFill>
                </a:uFill>
                <a:latin typeface="Helvetica 45 Light"/>
                <a:ea typeface="DejaVu Sans"/>
              </a:rPr>
              <a:t>le générateur de documentation : javadoc</a:t>
            </a:r>
            <a:endParaRPr lang="en-US" sz="1800" b="0" strike="noStrike" spc="-1">
              <a:solidFill>
                <a:srgbClr val="000000"/>
              </a:solidFill>
              <a:uFill>
                <a:solidFill>
                  <a:srgbClr val="FFFFFF"/>
                </a:solidFill>
              </a:uFill>
              <a:latin typeface="Arial"/>
            </a:endParaRPr>
          </a:p>
          <a:p>
            <a:pPr marL="741240" lvl="1" indent="-282600">
              <a:lnSpc>
                <a:spcPct val="90000"/>
              </a:lnSpc>
              <a:spcBef>
                <a:spcPts val="601"/>
              </a:spcBef>
              <a:spcAft>
                <a:spcPts val="451"/>
              </a:spcAft>
              <a:buClr>
                <a:srgbClr val="B2B2B2"/>
              </a:buClr>
              <a:buSzPct val="75000"/>
              <a:buFont typeface="Times New Roman"/>
              <a:buChar char="–"/>
            </a:pPr>
            <a:r>
              <a:rPr lang="en-US" sz="1800" b="0" strike="noStrike" spc="-1">
                <a:solidFill>
                  <a:srgbClr val="000000"/>
                </a:solidFill>
                <a:uFill>
                  <a:solidFill>
                    <a:srgbClr val="FFFFFF"/>
                  </a:solidFill>
                </a:uFill>
                <a:latin typeface="Helvetica 45 Light"/>
                <a:ea typeface="DejaVu Sans"/>
              </a:rPr>
              <a:t>les sources</a:t>
            </a:r>
            <a:endParaRPr lang="en-US" sz="1800" b="0" strike="noStrike" spc="-1">
              <a:solidFill>
                <a:srgbClr val="000000"/>
              </a:solidFill>
              <a:uFill>
                <a:solidFill>
                  <a:srgbClr val="FFFFFF"/>
                </a:solidFill>
              </a:uFill>
              <a:latin typeface="Arial"/>
            </a:endParaRPr>
          </a:p>
          <a:p>
            <a:pPr marL="741240" lvl="1" indent="-282600">
              <a:lnSpc>
                <a:spcPct val="90000"/>
              </a:lnSpc>
              <a:spcBef>
                <a:spcPts val="601"/>
              </a:spcBef>
              <a:spcAft>
                <a:spcPts val="451"/>
              </a:spcAft>
              <a:buClr>
                <a:srgbClr val="B2B2B2"/>
              </a:buClr>
              <a:buSzPct val="75000"/>
              <a:buFont typeface="Times New Roman"/>
              <a:buChar char="–"/>
            </a:pPr>
            <a:r>
              <a:rPr lang="en-US" sz="1800" b="0" strike="noStrike" spc="-1">
                <a:solidFill>
                  <a:srgbClr val="000000"/>
                </a:solidFill>
                <a:uFill>
                  <a:solidFill>
                    <a:srgbClr val="FFFFFF"/>
                  </a:solidFill>
                </a:uFill>
                <a:latin typeface="Helvetica 45 Light"/>
                <a:ea typeface="DejaVu Sans"/>
              </a:rPr>
              <a:t>…</a:t>
            </a:r>
            <a:endParaRPr lang="en-US" sz="1800" b="0" strike="noStrike" spc="-1">
              <a:solidFill>
                <a:srgbClr val="000000"/>
              </a:solidFill>
              <a:uFill>
                <a:solidFill>
                  <a:srgbClr val="FFFFFF"/>
                </a:solidFill>
              </a:uFill>
              <a:latin typeface="Arial"/>
            </a:endParaRPr>
          </a:p>
          <a:p>
            <a:pPr>
              <a:lnSpc>
                <a:spcPct val="90000"/>
              </a:lnSpc>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124"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F2975985-1983-4FC6-9D70-3026CCBA6171}" type="slidenum">
              <a:rPr lang="en-US" sz="1600" b="0" strike="noStrike" spc="-1">
                <a:solidFill>
                  <a:srgbClr val="000000"/>
                </a:solidFill>
                <a:uFill>
                  <a:solidFill>
                    <a:srgbClr val="FFFFFF"/>
                  </a:solidFill>
                </a:uFill>
                <a:latin typeface="Helvetica 45 Light"/>
                <a:ea typeface="MS PGothic"/>
              </a:rPr>
              <a:t>7</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 name="CustomShape 1"/>
          <p:cNvSpPr/>
          <p:nvPr/>
        </p:nvSpPr>
        <p:spPr>
          <a:xfrm>
            <a:off x="300240" y="731880"/>
            <a:ext cx="8641800" cy="50914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Importer le projet Clone</a:t>
            </a: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r>
              <a:rPr lang="en-US" sz="1800" b="0" strike="noStrike" spc="-1">
                <a:solidFill>
                  <a:srgbClr val="000000"/>
                </a:solidFill>
                <a:uFill>
                  <a:solidFill>
                    <a:srgbClr val="FFFFFF"/>
                  </a:solidFill>
                </a:uFill>
                <a:latin typeface="Helvetica 45 Light"/>
                <a:ea typeface="DejaVu Sans"/>
              </a:rPr>
              <a:t> </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Implémenter « par défaut » l ’interface Cloneable pour les classes Person et Address.</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Montrer qu’il s’agit d’une copie de surface pour l’objet Person.</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Modifier l’implémentation de la méthode clone pour réaliser une copie profonde d’une instance de la classe Person.</a:t>
            </a:r>
            <a:endParaRPr lang="en-US" sz="1800" b="0" strike="noStrike" spc="-1">
              <a:solidFill>
                <a:srgbClr val="000000"/>
              </a:solidFill>
              <a:uFill>
                <a:solidFill>
                  <a:srgbClr val="FFFFFF"/>
                </a:solidFill>
              </a:uFill>
              <a:latin typeface="Arial"/>
            </a:endParaRPr>
          </a:p>
          <a:p>
            <a:pPr>
              <a:lnSpc>
                <a:spcPct val="100000"/>
              </a:lnSpc>
              <a:spcAft>
                <a:spcPts val="700"/>
              </a:spcAft>
            </a:pPr>
            <a:endParaRPr lang="en-US" sz="1800" b="0" strike="noStrike" spc="-1">
              <a:solidFill>
                <a:srgbClr val="000000"/>
              </a:solidFill>
              <a:uFill>
                <a:solidFill>
                  <a:srgbClr val="FFFFFF"/>
                </a:solidFill>
              </a:uFill>
              <a:latin typeface="Arial"/>
            </a:endParaRPr>
          </a:p>
        </p:txBody>
      </p:sp>
      <p:sp>
        <p:nvSpPr>
          <p:cNvPr id="527"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POO: </a:t>
            </a:r>
            <a:r>
              <a:rPr lang="en-US" sz="2400" b="1" strike="noStrike" spc="-1">
                <a:solidFill>
                  <a:srgbClr val="FF6600"/>
                </a:solidFill>
                <a:uFill>
                  <a:solidFill>
                    <a:srgbClr val="FFFFFF"/>
                  </a:solidFill>
                </a:uFill>
                <a:latin typeface="Helvetica 65 Medium"/>
                <a:ea typeface="DejaVu Sans"/>
              </a:rPr>
              <a:t>L’interface cloneable (3/3)</a:t>
            </a:r>
            <a:endParaRPr lang="en-US" sz="1800" b="0" strike="noStrike" spc="-1">
              <a:solidFill>
                <a:srgbClr val="000000"/>
              </a:solidFill>
              <a:uFill>
                <a:solidFill>
                  <a:srgbClr val="FFFFFF"/>
                </a:solidFill>
              </a:uFill>
              <a:latin typeface="Arial"/>
            </a:endParaRPr>
          </a:p>
        </p:txBody>
      </p:sp>
      <p:sp>
        <p:nvSpPr>
          <p:cNvPr id="528"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68506650-53C1-4382-ABF3-F9398DB00B1A}" type="slidenum">
              <a:rPr lang="en-US" sz="1600" b="0" strike="noStrike" spc="-1">
                <a:solidFill>
                  <a:srgbClr val="000000"/>
                </a:solidFill>
                <a:uFill>
                  <a:solidFill>
                    <a:srgbClr val="FFFFFF"/>
                  </a:solidFill>
                </a:uFill>
                <a:latin typeface="Helvetica 45 Light"/>
                <a:ea typeface="MS PGothic"/>
              </a:rPr>
              <a:t>70</a:t>
            </a:fld>
            <a:endParaRPr lang="en-US" sz="1800" b="0" strike="noStrike" spc="-1">
              <a:solidFill>
                <a:srgbClr val="000000"/>
              </a:solidFill>
              <a:uFill>
                <a:solidFill>
                  <a:srgbClr val="FFFFFF"/>
                </a:solidFill>
              </a:uFill>
              <a:latin typeface="Arial"/>
            </a:endParaRPr>
          </a:p>
        </p:txBody>
      </p:sp>
      <p:pic>
        <p:nvPicPr>
          <p:cNvPr id="529" name="Picture 2"/>
          <p:cNvPicPr/>
          <p:nvPr/>
        </p:nvPicPr>
        <p:blipFill>
          <a:blip r:embed="rId3"/>
          <a:stretch/>
        </p:blipFill>
        <p:spPr>
          <a:xfrm>
            <a:off x="1510560" y="978120"/>
            <a:ext cx="5018760" cy="27705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 name="CustomShape 1"/>
          <p:cNvSpPr/>
          <p:nvPr/>
        </p:nvSpPr>
        <p:spPr>
          <a:xfrm>
            <a:off x="300240" y="731880"/>
            <a:ext cx="8588160" cy="4468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Définition</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Une exception est un signal indiquant que quelque chose d’exceptionnel s’est produit.</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Elle interrompt le flot d’exécution normal du programme</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Intérêt</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Gérer les erreurs pour les signaler ou tenter une parade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Mécanisme simple et lisible</a:t>
            </a:r>
            <a:endParaRPr lang="en-US" sz="1800" b="0" strike="noStrike" spc="-1">
              <a:solidFill>
                <a:srgbClr val="000000"/>
              </a:solidFill>
              <a:uFill>
                <a:solidFill>
                  <a:srgbClr val="FFFFFF"/>
                </a:solidFill>
              </a:uFill>
              <a:latin typeface="Arial"/>
            </a:endParaRPr>
          </a:p>
          <a:p>
            <a:pPr marL="1187280" lvl="2" indent="-227160">
              <a:lnSpc>
                <a:spcPct val="100000"/>
              </a:lnSpc>
              <a:spcAft>
                <a:spcPts val="451"/>
              </a:spcAft>
              <a:buClr>
                <a:srgbClr val="000000"/>
              </a:buClr>
              <a:buFont typeface="Wingdings" charset="2"/>
              <a:buChar char=""/>
            </a:pPr>
            <a:r>
              <a:rPr lang="en-US" sz="1800" b="0" strike="noStrike" spc="-1">
                <a:solidFill>
                  <a:srgbClr val="000000"/>
                </a:solidFill>
                <a:uFill>
                  <a:solidFill>
                    <a:srgbClr val="FFFFFF"/>
                  </a:solidFill>
                </a:uFill>
                <a:latin typeface="Helvetica 45 Light"/>
                <a:ea typeface="DejaVu Sans"/>
              </a:rPr>
              <a:t>Regroupement du code réservé au traitement des erreurs</a:t>
            </a:r>
            <a:endParaRPr lang="en-US" sz="1800" b="0" strike="noStrike" spc="-1">
              <a:solidFill>
                <a:srgbClr val="000000"/>
              </a:solidFill>
              <a:uFill>
                <a:solidFill>
                  <a:srgbClr val="FFFFFF"/>
                </a:solidFill>
              </a:uFill>
              <a:latin typeface="Arial"/>
            </a:endParaRPr>
          </a:p>
          <a:p>
            <a:pPr marL="1187280" lvl="2" indent="-227160">
              <a:lnSpc>
                <a:spcPct val="100000"/>
              </a:lnSpc>
              <a:spcAft>
                <a:spcPts val="451"/>
              </a:spcAft>
              <a:buClr>
                <a:srgbClr val="000000"/>
              </a:buClr>
              <a:buFont typeface="Wingdings" charset="2"/>
              <a:buChar char=""/>
            </a:pPr>
            <a:r>
              <a:rPr lang="en-US" sz="1800" b="0" strike="noStrike" spc="-1">
                <a:solidFill>
                  <a:srgbClr val="000000"/>
                </a:solidFill>
                <a:uFill>
                  <a:solidFill>
                    <a:srgbClr val="FFFFFF"/>
                  </a:solidFill>
                </a:uFill>
                <a:latin typeface="Helvetica 45 Light"/>
                <a:ea typeface="DejaVu Sans"/>
              </a:rPr>
              <a:t>Possibilité de « récupérer » une erreur à plusieurs niveaux d’une application (propagation dans la pile des appels de méthodes)</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Vocabulaire</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Lancer ou déclencher (</a:t>
            </a:r>
            <a:r>
              <a:rPr lang="en-US" sz="1800" b="1" strike="noStrike" spc="-1">
                <a:solidFill>
                  <a:srgbClr val="000000"/>
                </a:solidFill>
                <a:uFill>
                  <a:solidFill>
                    <a:srgbClr val="FFFFFF"/>
                  </a:solidFill>
                </a:uFill>
                <a:latin typeface="Helvetica 45 Light"/>
                <a:ea typeface="DejaVu Sans"/>
              </a:rPr>
              <a:t>throw</a:t>
            </a:r>
            <a:r>
              <a:rPr lang="en-US" sz="1800" b="0" strike="noStrike" spc="-1">
                <a:solidFill>
                  <a:srgbClr val="000000"/>
                </a:solidFill>
                <a:uFill>
                  <a:solidFill>
                    <a:srgbClr val="FFFFFF"/>
                  </a:solidFill>
                </a:uFill>
                <a:latin typeface="Helvetica 45 Light"/>
                <a:ea typeface="DejaVu Sans"/>
              </a:rPr>
              <a:t>) une exception consiste à signaler les erreurs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Capturer ou attraper (</a:t>
            </a:r>
            <a:r>
              <a:rPr lang="en-US" sz="1800" b="1" strike="noStrike" spc="-1">
                <a:solidFill>
                  <a:srgbClr val="000000"/>
                </a:solidFill>
                <a:uFill>
                  <a:solidFill>
                    <a:srgbClr val="FFFFFF"/>
                  </a:solidFill>
                </a:uFill>
                <a:latin typeface="Helvetica 45 Light"/>
                <a:ea typeface="DejaVu Sans"/>
              </a:rPr>
              <a:t>catch</a:t>
            </a:r>
            <a:r>
              <a:rPr lang="en-US" sz="1800" b="0" strike="noStrike" spc="-1">
                <a:solidFill>
                  <a:srgbClr val="000000"/>
                </a:solidFill>
                <a:uFill>
                  <a:solidFill>
                    <a:srgbClr val="FFFFFF"/>
                  </a:solidFill>
                </a:uFill>
                <a:latin typeface="Helvetica 45 Light"/>
                <a:ea typeface="DejaVu Sans"/>
              </a:rPr>
              <a:t>) une exception permet de traiter les erreurs</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531"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exceptions</a:t>
            </a:r>
            <a:endParaRPr lang="en-US" sz="1800" b="0" strike="noStrike" spc="-1">
              <a:solidFill>
                <a:srgbClr val="000000"/>
              </a:solidFill>
              <a:uFill>
                <a:solidFill>
                  <a:srgbClr val="FFFFFF"/>
                </a:solidFill>
              </a:uFill>
              <a:latin typeface="Arial"/>
            </a:endParaRPr>
          </a:p>
        </p:txBody>
      </p:sp>
      <p:sp>
        <p:nvSpPr>
          <p:cNvPr id="532"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33455954-944A-404C-821A-6BB263FEFEAE}" type="slidenum">
              <a:rPr lang="en-US" sz="1600" b="0" strike="noStrike" spc="-1">
                <a:solidFill>
                  <a:srgbClr val="000000"/>
                </a:solidFill>
                <a:uFill>
                  <a:solidFill>
                    <a:srgbClr val="FFFFFF"/>
                  </a:solidFill>
                </a:uFill>
                <a:latin typeface="Helvetica 45 Light"/>
                <a:ea typeface="MS PGothic"/>
              </a:rPr>
              <a:t>71</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exceptions: traitement</a:t>
            </a:r>
            <a:endParaRPr lang="en-US" sz="1800" b="0" strike="noStrike" spc="-1">
              <a:solidFill>
                <a:srgbClr val="000000"/>
              </a:solidFill>
              <a:uFill>
                <a:solidFill>
                  <a:srgbClr val="FFFFFF"/>
                </a:solidFill>
              </a:uFill>
              <a:latin typeface="Arial"/>
            </a:endParaRPr>
          </a:p>
        </p:txBody>
      </p:sp>
      <p:sp>
        <p:nvSpPr>
          <p:cNvPr id="534" name="CustomShape 2"/>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4AA12847-D25C-4FE4-A3A4-E2C79526F207}" type="slidenum">
              <a:rPr lang="en-US" sz="1600" b="0" strike="noStrike" spc="-1">
                <a:solidFill>
                  <a:srgbClr val="000000"/>
                </a:solidFill>
                <a:uFill>
                  <a:solidFill>
                    <a:srgbClr val="FFFFFF"/>
                  </a:solidFill>
                </a:uFill>
                <a:latin typeface="Helvetica 45 Light"/>
                <a:ea typeface="MS PGothic"/>
              </a:rPr>
              <a:t>72</a:t>
            </a:fld>
            <a:endParaRPr lang="en-US" sz="1800" b="0" strike="noStrike" spc="-1">
              <a:solidFill>
                <a:srgbClr val="000000"/>
              </a:solidFill>
              <a:uFill>
                <a:solidFill>
                  <a:srgbClr val="FFFFFF"/>
                </a:solidFill>
              </a:uFill>
              <a:latin typeface="Arial"/>
            </a:endParaRPr>
          </a:p>
        </p:txBody>
      </p:sp>
      <p:sp>
        <p:nvSpPr>
          <p:cNvPr id="535" name="CustomShape 3"/>
          <p:cNvSpPr/>
          <p:nvPr/>
        </p:nvSpPr>
        <p:spPr>
          <a:xfrm>
            <a:off x="300240" y="731880"/>
            <a:ext cx="6739200" cy="4468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Lancer une exception:</a:t>
            </a: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Capturer une exception:</a:t>
            </a: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Propager l’exception:</a:t>
            </a:r>
            <a:endParaRPr lang="en-US" sz="1800" b="0" strike="noStrike" spc="-1">
              <a:solidFill>
                <a:srgbClr val="000000"/>
              </a:solidFill>
              <a:uFill>
                <a:solidFill>
                  <a:srgbClr val="FFFFFF"/>
                </a:solidFill>
              </a:uFill>
              <a:latin typeface="Arial"/>
            </a:endParaRPr>
          </a:p>
        </p:txBody>
      </p:sp>
      <p:sp>
        <p:nvSpPr>
          <p:cNvPr id="536" name="CustomShape 4"/>
          <p:cNvSpPr/>
          <p:nvPr/>
        </p:nvSpPr>
        <p:spPr>
          <a:xfrm>
            <a:off x="874440" y="1098720"/>
            <a:ext cx="6439320" cy="159588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a:solidFill>
                  <a:srgbClr val="000000"/>
                </a:solidFill>
                <a:uFill>
                  <a:solidFill>
                    <a:srgbClr val="FFFFFF"/>
                  </a:solidFill>
                </a:uFill>
                <a:latin typeface="Courier New"/>
                <a:ea typeface="DejaVu Sans"/>
              </a:rPr>
              <a:t>public class Point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public int x;</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public int y;</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public Point(int x, int y) </a:t>
            </a:r>
            <a:r>
              <a:rPr lang="en-US" sz="1100" b="0" strike="noStrike" spc="-1">
                <a:solidFill>
                  <a:srgbClr val="CC0000"/>
                </a:solidFill>
                <a:uFill>
                  <a:solidFill>
                    <a:srgbClr val="FFFFFF"/>
                  </a:solidFill>
                </a:uFill>
                <a:latin typeface="Courier New"/>
                <a:ea typeface="DejaVu Sans"/>
              </a:rPr>
              <a:t>throws ExceptionPoint</a:t>
            </a:r>
            <a:r>
              <a:rPr lang="en-US" sz="11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if (x &lt; 0 || y &lt; 0)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a:t>
            </a:r>
            <a:r>
              <a:rPr lang="en-US" sz="1100" b="0" strike="noStrike" spc="-1">
                <a:solidFill>
                  <a:srgbClr val="CC0000"/>
                </a:solidFill>
                <a:uFill>
                  <a:solidFill>
                    <a:srgbClr val="FFFFFF"/>
                  </a:solidFill>
                </a:uFill>
                <a:latin typeface="Courier New"/>
                <a:ea typeface="DejaVu Sans"/>
              </a:rPr>
              <a:t>throw new ExceptionPoint</a:t>
            </a:r>
            <a:r>
              <a:rPr lang="en-US" sz="1100" b="0" strike="noStrike" spc="-1">
                <a:solidFill>
                  <a:srgbClr val="000000"/>
                </a:solidFill>
                <a:uFill>
                  <a:solidFill>
                    <a:srgbClr val="FFFFFF"/>
                  </a:solidFill>
                </a:uFill>
                <a:latin typeface="Courier New"/>
                <a:ea typeface="DejaVu Sans"/>
              </a:rPr>
              <a:t>("Cannot build Point x=" + x + " y=" + y);</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 …</a:t>
            </a:r>
            <a:endParaRPr lang="en-US" sz="1800" b="0" strike="noStrike" spc="-1">
              <a:solidFill>
                <a:srgbClr val="000000"/>
              </a:solidFill>
              <a:uFill>
                <a:solidFill>
                  <a:srgbClr val="FFFFFF"/>
                </a:solidFill>
              </a:uFill>
              <a:latin typeface="Arial"/>
            </a:endParaRPr>
          </a:p>
        </p:txBody>
      </p:sp>
      <p:sp>
        <p:nvSpPr>
          <p:cNvPr id="537" name="CustomShape 5"/>
          <p:cNvSpPr/>
          <p:nvPr/>
        </p:nvSpPr>
        <p:spPr>
          <a:xfrm>
            <a:off x="741960" y="3155400"/>
            <a:ext cx="6439320" cy="176328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a:solidFill>
                  <a:srgbClr val="000000"/>
                </a:solidFill>
                <a:uFill>
                  <a:solidFill>
                    <a:srgbClr val="FFFFFF"/>
                  </a:solidFill>
                </a:uFill>
                <a:latin typeface="Courier New"/>
                <a:ea typeface="DejaVu Sans"/>
              </a:rPr>
              <a:t>public void testPoint()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Point point;</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a:t>
            </a:r>
            <a:r>
              <a:rPr lang="en-US" sz="1100" b="0" strike="noStrike" spc="-1">
                <a:solidFill>
                  <a:srgbClr val="CC0000"/>
                </a:solidFill>
                <a:uFill>
                  <a:solidFill>
                    <a:srgbClr val="FFFFFF"/>
                  </a:solidFill>
                </a:uFill>
                <a:latin typeface="Courier New"/>
                <a:ea typeface="DejaVu Sans"/>
              </a:rPr>
              <a:t>try</a:t>
            </a:r>
            <a:r>
              <a:rPr lang="en-US" sz="11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point = new Point(-1,2);</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point.affiche();</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 </a:t>
            </a:r>
            <a:r>
              <a:rPr lang="en-US" sz="1100" b="0" strike="noStrike" spc="-1">
                <a:solidFill>
                  <a:srgbClr val="CC0000"/>
                </a:solidFill>
                <a:uFill>
                  <a:solidFill>
                    <a:srgbClr val="FFFFFF"/>
                  </a:solidFill>
                </a:uFill>
                <a:latin typeface="Courier New"/>
                <a:ea typeface="DejaVu Sans"/>
              </a:rPr>
              <a:t>catch</a:t>
            </a:r>
            <a:r>
              <a:rPr lang="en-US" sz="1100" b="0" strike="noStrike" spc="-1">
                <a:solidFill>
                  <a:srgbClr val="000000"/>
                </a:solidFill>
                <a:uFill>
                  <a:solidFill>
                    <a:srgbClr val="FFFFFF"/>
                  </a:solidFill>
                </a:uFill>
                <a:latin typeface="Courier New"/>
                <a:ea typeface="DejaVu Sans"/>
              </a:rPr>
              <a:t> (ExceptionPoint e)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e.printStackTrace();</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p:txBody>
      </p:sp>
      <p:sp>
        <p:nvSpPr>
          <p:cNvPr id="538" name="CustomShape 6"/>
          <p:cNvSpPr/>
          <p:nvPr/>
        </p:nvSpPr>
        <p:spPr>
          <a:xfrm>
            <a:off x="4897440" y="3299400"/>
            <a:ext cx="2986920" cy="349200"/>
          </a:xfrm>
          <a:prstGeom prst="borderCallout1">
            <a:avLst>
              <a:gd name="adj1" fmla="val 18750"/>
              <a:gd name="adj2" fmla="val -8333"/>
              <a:gd name="adj3" fmla="val 226864"/>
              <a:gd name="adj4" fmla="val -59329"/>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Tahoma"/>
                <a:ea typeface="DejaVu Sans"/>
              </a:rPr>
              <a:t>Traitement local de l’exception.</a:t>
            </a:r>
            <a:endParaRPr lang="en-US" sz="1800" b="0" strike="noStrike" spc="-1">
              <a:solidFill>
                <a:srgbClr val="000000"/>
              </a:solidFill>
              <a:uFill>
                <a:solidFill>
                  <a:srgbClr val="FFFFFF"/>
                </a:solidFill>
              </a:uFill>
              <a:latin typeface="Arial"/>
            </a:endParaRPr>
          </a:p>
        </p:txBody>
      </p:sp>
      <p:sp>
        <p:nvSpPr>
          <p:cNvPr id="539" name="CustomShape 7"/>
          <p:cNvSpPr/>
          <p:nvPr/>
        </p:nvSpPr>
        <p:spPr>
          <a:xfrm>
            <a:off x="5820840" y="1098720"/>
            <a:ext cx="2722320" cy="576360"/>
          </a:xfrm>
          <a:prstGeom prst="borderCallout1">
            <a:avLst>
              <a:gd name="adj1" fmla="val 18750"/>
              <a:gd name="adj2" fmla="val -8333"/>
              <a:gd name="adj3" fmla="val 137319"/>
              <a:gd name="adj4" fmla="val -46900"/>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Tahoma"/>
                <a:ea typeface="DejaVu Sans"/>
              </a:rPr>
              <a:t>Objet ExceptionPoint qui hérite d’Exception à définir ultérieurement.</a:t>
            </a:r>
            <a:endParaRPr lang="en-US" sz="1800" b="0" strike="noStrike" spc="-1">
              <a:solidFill>
                <a:srgbClr val="000000"/>
              </a:solidFill>
              <a:uFill>
                <a:solidFill>
                  <a:srgbClr val="FFFFFF"/>
                </a:solidFill>
              </a:uFill>
              <a:latin typeface="Arial"/>
            </a:endParaRPr>
          </a:p>
        </p:txBody>
      </p:sp>
      <p:sp>
        <p:nvSpPr>
          <p:cNvPr id="540" name="CustomShape 8"/>
          <p:cNvSpPr/>
          <p:nvPr/>
        </p:nvSpPr>
        <p:spPr>
          <a:xfrm>
            <a:off x="874440" y="5213520"/>
            <a:ext cx="6439320" cy="75888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a:solidFill>
                  <a:srgbClr val="000000"/>
                </a:solidFill>
                <a:uFill>
                  <a:solidFill>
                    <a:srgbClr val="FFFFFF"/>
                  </a:solidFill>
                </a:uFill>
                <a:latin typeface="Courier New"/>
                <a:ea typeface="DejaVu Sans"/>
              </a:rPr>
              <a:t>public void testPoint() throws </a:t>
            </a:r>
            <a:r>
              <a:rPr lang="en-US" sz="1100" b="0" strike="noStrike" spc="-1">
                <a:solidFill>
                  <a:srgbClr val="CC0000"/>
                </a:solidFill>
                <a:uFill>
                  <a:solidFill>
                    <a:srgbClr val="FFFFFF"/>
                  </a:solidFill>
                </a:uFill>
                <a:latin typeface="Courier New"/>
                <a:ea typeface="DejaVu Sans"/>
              </a:rPr>
              <a:t>ExceptionPoint</a:t>
            </a:r>
            <a:r>
              <a:rPr lang="en-US" sz="11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Point point = new Point(-1,2);</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point.affiche();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p:txBody>
      </p:sp>
      <p:sp>
        <p:nvSpPr>
          <p:cNvPr id="541" name="CustomShape 9"/>
          <p:cNvSpPr/>
          <p:nvPr/>
        </p:nvSpPr>
        <p:spPr>
          <a:xfrm>
            <a:off x="6015240" y="4402080"/>
            <a:ext cx="2060640" cy="349200"/>
          </a:xfrm>
          <a:prstGeom prst="borderCallout1">
            <a:avLst>
              <a:gd name="adj1" fmla="val 18750"/>
              <a:gd name="adj2" fmla="val -8333"/>
              <a:gd name="adj3" fmla="val 226864"/>
              <a:gd name="adj4" fmla="val -59329"/>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Tahoma"/>
                <a:ea typeface="DejaVu Sans"/>
              </a:rPr>
              <a:t>Propagation de l’exception.</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 name="CustomShape 1"/>
          <p:cNvSpPr/>
          <p:nvPr/>
        </p:nvSpPr>
        <p:spPr>
          <a:xfrm>
            <a:off x="300240" y="731880"/>
            <a:ext cx="8588160" cy="4468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Capturer et propager une exception:</a:t>
            </a: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a:lnSpc>
                <a:spcPct val="100000"/>
              </a:lnSpc>
              <a:spcAft>
                <a:spcPts val="901"/>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Définir une exception:</a:t>
            </a:r>
            <a:endParaRPr lang="en-US" sz="1800" b="0" strike="noStrike" spc="-1">
              <a:solidFill>
                <a:srgbClr val="000000"/>
              </a:solidFill>
              <a:uFill>
                <a:solidFill>
                  <a:srgbClr val="FFFFFF"/>
                </a:solidFill>
              </a:uFill>
              <a:latin typeface="Arial"/>
            </a:endParaRPr>
          </a:p>
        </p:txBody>
      </p:sp>
      <p:sp>
        <p:nvSpPr>
          <p:cNvPr id="543"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exceptions: traitement et définition</a:t>
            </a:r>
            <a:endParaRPr lang="en-US" sz="1800" b="0" strike="noStrike" spc="-1">
              <a:solidFill>
                <a:srgbClr val="000000"/>
              </a:solidFill>
              <a:uFill>
                <a:solidFill>
                  <a:srgbClr val="FFFFFF"/>
                </a:solidFill>
              </a:uFill>
              <a:latin typeface="Arial"/>
            </a:endParaRPr>
          </a:p>
        </p:txBody>
      </p:sp>
      <p:sp>
        <p:nvSpPr>
          <p:cNvPr id="544"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568CC61C-6665-4F59-A7EE-DDFDBE3D7703}" type="slidenum">
              <a:rPr lang="en-US" sz="1600" b="0" strike="noStrike" spc="-1">
                <a:solidFill>
                  <a:srgbClr val="000000"/>
                </a:solidFill>
                <a:uFill>
                  <a:solidFill>
                    <a:srgbClr val="FFFFFF"/>
                  </a:solidFill>
                </a:uFill>
                <a:latin typeface="Helvetica 45 Light"/>
                <a:ea typeface="MS PGothic"/>
              </a:rPr>
              <a:t>73</a:t>
            </a:fld>
            <a:endParaRPr lang="en-US" sz="1800" b="0" strike="noStrike" spc="-1">
              <a:solidFill>
                <a:srgbClr val="000000"/>
              </a:solidFill>
              <a:uFill>
                <a:solidFill>
                  <a:srgbClr val="FFFFFF"/>
                </a:solidFill>
              </a:uFill>
              <a:latin typeface="Arial"/>
            </a:endParaRPr>
          </a:p>
        </p:txBody>
      </p:sp>
      <p:sp>
        <p:nvSpPr>
          <p:cNvPr id="545" name="CustomShape 4"/>
          <p:cNvSpPr/>
          <p:nvPr/>
        </p:nvSpPr>
        <p:spPr>
          <a:xfrm>
            <a:off x="866160" y="1220760"/>
            <a:ext cx="6439320" cy="176328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a:solidFill>
                  <a:srgbClr val="000000"/>
                </a:solidFill>
                <a:uFill>
                  <a:solidFill>
                    <a:srgbClr val="FFFFFF"/>
                  </a:solidFill>
                </a:uFill>
                <a:latin typeface="Courier New"/>
                <a:ea typeface="DejaVu Sans"/>
              </a:rPr>
              <a:t>public void testPoint() </a:t>
            </a:r>
            <a:r>
              <a:rPr lang="en-US" sz="1100" b="0" strike="noStrike" spc="-1">
                <a:solidFill>
                  <a:srgbClr val="CC0000"/>
                </a:solidFill>
                <a:uFill>
                  <a:solidFill>
                    <a:srgbClr val="FFFFFF"/>
                  </a:solidFill>
                </a:uFill>
                <a:latin typeface="Courier New"/>
                <a:ea typeface="DejaVu Sans"/>
              </a:rPr>
              <a:t>throws ExceptionPoint </a:t>
            </a:r>
            <a:r>
              <a:rPr lang="en-US" sz="11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a:t>
            </a:r>
            <a:r>
              <a:rPr lang="en-US" sz="1100" b="0" strike="noStrike" spc="-1">
                <a:solidFill>
                  <a:srgbClr val="CC0000"/>
                </a:solidFill>
                <a:uFill>
                  <a:solidFill>
                    <a:srgbClr val="FFFFFF"/>
                  </a:solidFill>
                </a:uFill>
                <a:latin typeface="Courier New"/>
                <a:ea typeface="DejaVu Sans"/>
              </a:rPr>
              <a:t>try</a:t>
            </a:r>
            <a:r>
              <a:rPr lang="en-US" sz="11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Point point = new Point(-1,2);</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point.affiche();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 </a:t>
            </a:r>
            <a:r>
              <a:rPr lang="en-US" sz="1100" b="0" strike="noStrike" spc="-1">
                <a:solidFill>
                  <a:srgbClr val="CC0000"/>
                </a:solidFill>
                <a:uFill>
                  <a:solidFill>
                    <a:srgbClr val="FFFFFF"/>
                  </a:solidFill>
                </a:uFill>
                <a:latin typeface="Courier New"/>
                <a:ea typeface="DejaVu Sans"/>
              </a:rPr>
              <a:t>catch</a:t>
            </a:r>
            <a:r>
              <a:rPr lang="en-US" sz="1100" b="0" strike="noStrike" spc="-1">
                <a:solidFill>
                  <a:srgbClr val="000000"/>
                </a:solidFill>
                <a:uFill>
                  <a:solidFill>
                    <a:srgbClr val="FFFFFF"/>
                  </a:solidFill>
                </a:uFill>
                <a:latin typeface="Courier New"/>
                <a:ea typeface="DejaVu Sans"/>
              </a:rPr>
              <a:t> (ExceptionPoint e)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 Traitement de l’exception</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a:t>
            </a:r>
            <a:r>
              <a:rPr lang="en-US" sz="1100" b="0" strike="noStrike" spc="-1">
                <a:solidFill>
                  <a:srgbClr val="CC0000"/>
                </a:solidFill>
                <a:uFill>
                  <a:solidFill>
                    <a:srgbClr val="FFFFFF"/>
                  </a:solidFill>
                </a:uFill>
                <a:latin typeface="Courier New"/>
                <a:ea typeface="DejaVu Sans"/>
              </a:rPr>
              <a:t>throw</a:t>
            </a:r>
            <a:r>
              <a:rPr lang="en-US" sz="1100" b="0" strike="noStrike" spc="-1">
                <a:solidFill>
                  <a:srgbClr val="000000"/>
                </a:solidFill>
                <a:uFill>
                  <a:solidFill>
                    <a:srgbClr val="FFFFFF"/>
                  </a:solidFill>
                </a:uFill>
                <a:latin typeface="Courier New"/>
                <a:ea typeface="DejaVu Sans"/>
              </a:rPr>
              <a:t> e;</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p:txBody>
      </p:sp>
      <p:sp>
        <p:nvSpPr>
          <p:cNvPr id="546" name="CustomShape 5"/>
          <p:cNvSpPr/>
          <p:nvPr/>
        </p:nvSpPr>
        <p:spPr>
          <a:xfrm>
            <a:off x="866160" y="3740400"/>
            <a:ext cx="6439320" cy="142848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a:solidFill>
                  <a:srgbClr val="000000"/>
                </a:solidFill>
                <a:uFill>
                  <a:solidFill>
                    <a:srgbClr val="FFFFFF"/>
                  </a:solidFill>
                </a:uFill>
                <a:latin typeface="Courier New"/>
                <a:ea typeface="DejaVu Sans"/>
              </a:rPr>
              <a:t>public class ExceptionPoint extends </a:t>
            </a:r>
            <a:r>
              <a:rPr lang="en-US" sz="1100" b="1" strike="noStrike" spc="-1">
                <a:solidFill>
                  <a:srgbClr val="CC0000"/>
                </a:solidFill>
                <a:uFill>
                  <a:solidFill>
                    <a:srgbClr val="FFFFFF"/>
                  </a:solidFill>
                </a:uFill>
                <a:latin typeface="Courier New"/>
                <a:ea typeface="DejaVu Sans"/>
              </a:rPr>
              <a:t>Exception</a:t>
            </a:r>
            <a:r>
              <a:rPr lang="en-US" sz="11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private static final long serialVersionUID = 1L;</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public ExceptionPoint(String message)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a:t>
            </a:r>
            <a:r>
              <a:rPr lang="en-US" sz="1100" b="0" strike="noStrike" spc="-1">
                <a:solidFill>
                  <a:srgbClr val="CC0000"/>
                </a:solidFill>
                <a:uFill>
                  <a:solidFill>
                    <a:srgbClr val="FFFFFF"/>
                  </a:solidFill>
                </a:uFill>
                <a:latin typeface="Courier New"/>
                <a:ea typeface="DejaVu Sans"/>
              </a:rPr>
              <a:t>super(message)</a:t>
            </a:r>
            <a:r>
              <a:rPr lang="en-US" sz="11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 name="CustomShape 1"/>
          <p:cNvSpPr/>
          <p:nvPr/>
        </p:nvSpPr>
        <p:spPr>
          <a:xfrm>
            <a:off x="300240" y="731880"/>
            <a:ext cx="8649360" cy="514944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Lorqu’une exception est levée (thrown), on peut au choix:</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la traiter localement dans un bloc try/catch</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la propager vers l’appelant en l’indiquant dans la signature (checked exception)</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faire une combinaison des 2…(throw et throws)</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Les exceptions sont des objets dérivant de la classe Throwable.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548"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exceptions</a:t>
            </a:r>
            <a:endParaRPr lang="en-US" sz="1800" b="0" strike="noStrike" spc="-1">
              <a:solidFill>
                <a:srgbClr val="000000"/>
              </a:solidFill>
              <a:uFill>
                <a:solidFill>
                  <a:srgbClr val="FFFFFF"/>
                </a:solidFill>
              </a:uFill>
              <a:latin typeface="Arial"/>
            </a:endParaRPr>
          </a:p>
        </p:txBody>
      </p:sp>
      <p:sp>
        <p:nvSpPr>
          <p:cNvPr id="549"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649FD919-0085-4305-BFEC-3E6BAC50648F}" type="slidenum">
              <a:rPr lang="en-US" sz="1600" b="0" strike="noStrike" spc="-1">
                <a:solidFill>
                  <a:srgbClr val="000000"/>
                </a:solidFill>
                <a:uFill>
                  <a:solidFill>
                    <a:srgbClr val="FFFFFF"/>
                  </a:solidFill>
                </a:uFill>
                <a:latin typeface="Helvetica 45 Light"/>
                <a:ea typeface="MS PGothic"/>
              </a:rPr>
              <a:t>74</a:t>
            </a:fld>
            <a:endParaRPr lang="en-US" sz="1800" b="0" strike="noStrike" spc="-1">
              <a:solidFill>
                <a:srgbClr val="000000"/>
              </a:solidFill>
              <a:uFill>
                <a:solidFill>
                  <a:srgbClr val="FFFFFF"/>
                </a:solidFill>
              </a:uFill>
              <a:latin typeface="Arial"/>
            </a:endParaRPr>
          </a:p>
        </p:txBody>
      </p:sp>
      <p:sp>
        <p:nvSpPr>
          <p:cNvPr id="550" name="CustomShape 4"/>
          <p:cNvSpPr/>
          <p:nvPr/>
        </p:nvSpPr>
        <p:spPr>
          <a:xfrm>
            <a:off x="3149640" y="4997520"/>
            <a:ext cx="2274480" cy="581760"/>
          </a:xfrm>
          <a:prstGeom prst="borderCallout1">
            <a:avLst>
              <a:gd name="adj1" fmla="val -7251"/>
              <a:gd name="adj2" fmla="val 60185"/>
              <a:gd name="adj3" fmla="val -74433"/>
              <a:gd name="adj4" fmla="val 60915"/>
            </a:avLst>
          </a:prstGeom>
          <a:solidFill>
            <a:schemeClr val="bg1"/>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Tahoma"/>
                <a:ea typeface="DejaVu Sans"/>
              </a:rPr>
              <a:t>Unchecked exception for clean code.</a:t>
            </a:r>
            <a:endParaRPr lang="en-US" sz="1800" b="0" strike="noStrike" spc="-1">
              <a:solidFill>
                <a:srgbClr val="000000"/>
              </a:solidFill>
              <a:uFill>
                <a:solidFill>
                  <a:srgbClr val="FFFFFF"/>
                </a:solidFill>
              </a:uFill>
              <a:latin typeface="Arial"/>
            </a:endParaRPr>
          </a:p>
        </p:txBody>
      </p:sp>
      <p:pic>
        <p:nvPicPr>
          <p:cNvPr id="551" name="Picture 2"/>
          <p:cNvPicPr/>
          <p:nvPr/>
        </p:nvPicPr>
        <p:blipFill>
          <a:blip r:embed="rId3"/>
          <a:stretch/>
        </p:blipFill>
        <p:spPr>
          <a:xfrm>
            <a:off x="1397160" y="2596680"/>
            <a:ext cx="6758640" cy="37422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 name="CustomShape 1"/>
          <p:cNvSpPr/>
          <p:nvPr/>
        </p:nvSpPr>
        <p:spPr>
          <a:xfrm>
            <a:off x="300240" y="731880"/>
            <a:ext cx="8588160" cy="578772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901"/>
              </a:spcAft>
              <a:buClr>
                <a:srgbClr val="FF6600"/>
              </a:buClr>
              <a:buSzPct val="70000"/>
              <a:buFont typeface="Wingdings" charset="2"/>
              <a:buChar char=""/>
            </a:pPr>
            <a:r>
              <a:rPr lang="en-US" sz="1800" b="1" strike="noStrike" spc="-1">
                <a:solidFill>
                  <a:srgbClr val="000000"/>
                </a:solidFill>
                <a:uFill>
                  <a:solidFill>
                    <a:srgbClr val="FFFFFF"/>
                  </a:solidFill>
                </a:uFill>
                <a:latin typeface="Helvetica 45 Light"/>
                <a:ea typeface="DejaVu Sans"/>
              </a:rPr>
              <a:t>Error</a:t>
            </a:r>
            <a:r>
              <a:rPr lang="en-US" sz="1800" b="0" strike="noStrike" spc="-1">
                <a:solidFill>
                  <a:srgbClr val="000000"/>
                </a:solidFill>
                <a:uFill>
                  <a:solidFill>
                    <a:srgbClr val="FFFFFF"/>
                  </a:solidFill>
                </a:uFill>
                <a:latin typeface="Helvetica 45 Light"/>
                <a:ea typeface="DejaVu Sans"/>
              </a:rPr>
              <a:t>: les erreurs sont graves, elles provoquent l’arrêt de l’application. Elles ne doivent pas être attrapées.</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1" strike="noStrike" spc="-1">
                <a:solidFill>
                  <a:srgbClr val="000000"/>
                </a:solidFill>
                <a:uFill>
                  <a:solidFill>
                    <a:srgbClr val="FFFFFF"/>
                  </a:solidFill>
                </a:uFill>
                <a:latin typeface="Helvetica 45 Light"/>
                <a:ea typeface="DejaVu Sans"/>
              </a:rPr>
              <a:t>RuntimeException et dérivées</a:t>
            </a:r>
            <a:r>
              <a:rPr lang="en-US" sz="1800" b="0" strike="noStrike" spc="-1">
                <a:solidFill>
                  <a:srgbClr val="000000"/>
                </a:solidFill>
                <a:uFill>
                  <a:solidFill>
                    <a:srgbClr val="FFFFFF"/>
                  </a:solidFill>
                </a:uFill>
                <a:latin typeface="Helvetica 45 Light"/>
                <a:ea typeface="DejaVu Sans"/>
              </a:rPr>
              <a:t>: aussi désignées “unchecked exception”. </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Il n’est pas impératif de les traiter dans un bloc try/catch ni de les déclarer dans la signature. </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Le compilateur ne les vérifie pas. Cela permet d’alléger le code (clean code). Ces exceptions doivent être réservées aux erreurs de programmes (qui à terme devront être corrigées).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Elles doivent cependant être traitées sinon elles sont propagées dans la pile des appels et catchées nativement par la JVM qui interrompt l’application…</a:t>
            </a:r>
            <a:endParaRPr lang="en-US" sz="1800" b="0" strike="noStrike" spc="-1">
              <a:solidFill>
                <a:srgbClr val="000000"/>
              </a:solidFill>
              <a:uFill>
                <a:solidFill>
                  <a:srgbClr val="FFFFFF"/>
                </a:solidFill>
              </a:uFill>
              <a:latin typeface="Arial"/>
            </a:endParaRPr>
          </a:p>
          <a:p>
            <a:pPr marL="193680" indent="-192240">
              <a:lnSpc>
                <a:spcPct val="100000"/>
              </a:lnSpc>
              <a:spcAft>
                <a:spcPts val="901"/>
              </a:spcAft>
              <a:buClr>
                <a:srgbClr val="FF6600"/>
              </a:buClr>
              <a:buSzPct val="70000"/>
              <a:buFont typeface="Wingdings" charset="2"/>
              <a:buChar char=""/>
            </a:pPr>
            <a:r>
              <a:rPr lang="en-US" sz="1800" b="1" strike="noStrike" spc="-1">
                <a:solidFill>
                  <a:srgbClr val="000000"/>
                </a:solidFill>
                <a:uFill>
                  <a:solidFill>
                    <a:srgbClr val="FFFFFF"/>
                  </a:solidFill>
                </a:uFill>
                <a:latin typeface="Helvetica 45 Light"/>
                <a:ea typeface="DejaVu Sans"/>
              </a:rPr>
              <a:t>Autres Exceptions</a:t>
            </a:r>
            <a:r>
              <a:rPr lang="en-US" sz="1800" b="0" strike="noStrike" spc="-1">
                <a:solidFill>
                  <a:srgbClr val="000000"/>
                </a:solidFill>
                <a:uFill>
                  <a:solidFill>
                    <a:srgbClr val="FFFFFF"/>
                  </a:solidFill>
                </a:uFill>
                <a:latin typeface="Helvetica 45 Light"/>
                <a:ea typeface="DejaVu Sans"/>
              </a:rPr>
              <a:t>: aussi désignées “checked exception” </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Elles doivent impérativement être traitées ou explicitement propagées au niveau supérieur. Ces exceptions sont réservées aux erreurs récupérables (perte de connexion, …)</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Exemples: IOException, SecurityException, IllegalAccessException,…</a:t>
            </a:r>
            <a:endParaRPr lang="en-US" sz="1800" b="0" strike="noStrike" spc="-1">
              <a:solidFill>
                <a:srgbClr val="000000"/>
              </a:solidFill>
              <a:uFill>
                <a:solidFill>
                  <a:srgbClr val="FFFFFF"/>
                </a:solidFill>
              </a:uFill>
              <a:latin typeface="Arial"/>
            </a:endParaRPr>
          </a:p>
        </p:txBody>
      </p:sp>
      <p:sp>
        <p:nvSpPr>
          <p:cNvPr id="553" name="CustomShape 2"/>
          <p:cNvSpPr/>
          <p:nvPr/>
        </p:nvSpPr>
        <p:spPr>
          <a:xfrm>
            <a:off x="266760" y="212760"/>
            <a:ext cx="720972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exceptions: error, unchecked et checked</a:t>
            </a:r>
            <a:endParaRPr lang="en-US" sz="1800" b="0" strike="noStrike" spc="-1">
              <a:solidFill>
                <a:srgbClr val="000000"/>
              </a:solidFill>
              <a:uFill>
                <a:solidFill>
                  <a:srgbClr val="FFFFFF"/>
                </a:solidFill>
              </a:uFill>
              <a:latin typeface="Arial"/>
            </a:endParaRPr>
          </a:p>
        </p:txBody>
      </p:sp>
      <p:sp>
        <p:nvSpPr>
          <p:cNvPr id="554"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10786F58-03C8-493B-9124-EFDE9BA5516D}" type="slidenum">
              <a:rPr lang="en-US" sz="1600" b="0" strike="noStrike" spc="-1">
                <a:solidFill>
                  <a:srgbClr val="000000"/>
                </a:solidFill>
                <a:uFill>
                  <a:solidFill>
                    <a:srgbClr val="FFFFFF"/>
                  </a:solidFill>
                </a:uFill>
                <a:latin typeface="Helvetica 45 Light"/>
                <a:ea typeface="MS PGothic"/>
              </a:rPr>
              <a:t>75</a:t>
            </a:fld>
            <a:endParaRPr lang="en-US" sz="1800" b="0" strike="noStrike" spc="-1">
              <a:solidFill>
                <a:srgbClr val="000000"/>
              </a:solidFill>
              <a:uFill>
                <a:solidFill>
                  <a:srgbClr val="FFFFFF"/>
                </a:solidFill>
              </a:uFill>
              <a:latin typeface="Arial"/>
            </a:endParaRPr>
          </a:p>
        </p:txBody>
      </p:sp>
      <p:sp>
        <p:nvSpPr>
          <p:cNvPr id="555" name="CustomShape 4"/>
          <p:cNvSpPr/>
          <p:nvPr/>
        </p:nvSpPr>
        <p:spPr>
          <a:xfrm>
            <a:off x="1015920" y="5678640"/>
            <a:ext cx="6775920" cy="753480"/>
          </a:xfrm>
          <a:prstGeom prst="rect">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sp>
      <p:sp>
        <p:nvSpPr>
          <p:cNvPr id="556" name="CustomShape 5"/>
          <p:cNvSpPr/>
          <p:nvPr/>
        </p:nvSpPr>
        <p:spPr>
          <a:xfrm>
            <a:off x="1194120" y="5867640"/>
            <a:ext cx="373320" cy="328320"/>
          </a:xfrm>
          <a:prstGeom prst="star5">
            <a:avLst>
              <a:gd name="adj" fmla="val 19098"/>
              <a:gd name="hf" fmla="val 105146"/>
              <a:gd name="vf" fmla="val 110557"/>
            </a:avLst>
          </a:prstGeom>
          <a:solidFill>
            <a:srgbClr val="FF0000"/>
          </a:solidFill>
          <a:ln w="9360">
            <a:solidFill>
              <a:schemeClr val="tx1"/>
            </a:solidFill>
            <a:round/>
          </a:ln>
        </p:spPr>
        <p:style>
          <a:lnRef idx="0">
            <a:scrgbClr r="0" g="0" b="0"/>
          </a:lnRef>
          <a:fillRef idx="0">
            <a:scrgbClr r="0" g="0" b="0"/>
          </a:fillRef>
          <a:effectRef idx="0">
            <a:scrgbClr r="0" g="0" b="0"/>
          </a:effectRef>
          <a:fontRef idx="minor"/>
        </p:style>
      </p:sp>
      <p:sp>
        <p:nvSpPr>
          <p:cNvPr id="557" name="CustomShape 6"/>
          <p:cNvSpPr/>
          <p:nvPr/>
        </p:nvSpPr>
        <p:spPr>
          <a:xfrm>
            <a:off x="1577160" y="5788080"/>
            <a:ext cx="6214680" cy="51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strike="noStrike" spc="-1">
                <a:solidFill>
                  <a:srgbClr val="000000"/>
                </a:solidFill>
                <a:uFill>
                  <a:solidFill>
                    <a:srgbClr val="FFFFFF"/>
                  </a:solidFill>
                </a:uFill>
                <a:latin typeface="Tahoma"/>
                <a:ea typeface="DejaVu Sans"/>
              </a:rPr>
              <a:t>Use checked exceptions for recoverable conditions and runtime exceptions for programming errors</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 name="CustomShape 1"/>
          <p:cNvSpPr/>
          <p:nvPr/>
        </p:nvSpPr>
        <p:spPr>
          <a:xfrm>
            <a:off x="300240" y="731880"/>
            <a:ext cx="8588160" cy="51292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Java permet de centraliser la gestion des erreurs et de hiérarchiser les traitements</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Dans l’exemple ci-dessous ServerDownOrBusyException dérive de ConnectionException.</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Avec Java7, les traitements peuvent être regroupées dans la même clause </a:t>
            </a:r>
            <a:r>
              <a:rPr lang="en-US" sz="2000" b="1" strike="noStrike" spc="-1">
                <a:solidFill>
                  <a:srgbClr val="000000"/>
                </a:solidFill>
                <a:uFill>
                  <a:solidFill>
                    <a:srgbClr val="FFFFFF"/>
                  </a:solidFill>
                </a:uFill>
                <a:latin typeface="Helvetica 45 Light"/>
                <a:ea typeface="DejaVu Sans"/>
              </a:rPr>
              <a:t>catch</a:t>
            </a:r>
            <a:r>
              <a:rPr lang="en-US" sz="2000" b="0" strike="noStrike" spc="-1">
                <a:solidFill>
                  <a:srgbClr val="000000"/>
                </a:solidFill>
                <a:uFill>
                  <a:solidFill>
                    <a:srgbClr val="FFFFFF"/>
                  </a:solidFill>
                </a:uFill>
                <a:latin typeface="Helvetica 45 Light"/>
                <a:ea typeface="DejaVu Sans"/>
              </a:rPr>
              <a:t>. La syntaxe est la suivante:</a:t>
            </a:r>
            <a:endParaRPr lang="en-US" sz="1800" b="0" strike="noStrike" spc="-1">
              <a:solidFill>
                <a:srgbClr val="000000"/>
              </a:solidFill>
              <a:uFill>
                <a:solidFill>
                  <a:srgbClr val="FFFFFF"/>
                </a:solidFill>
              </a:uFill>
              <a:latin typeface="Arial"/>
            </a:endParaRPr>
          </a:p>
        </p:txBody>
      </p:sp>
      <p:sp>
        <p:nvSpPr>
          <p:cNvPr id="559"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exceptions: hiérarchie</a:t>
            </a:r>
            <a:endParaRPr lang="en-US" sz="1800" b="0" strike="noStrike" spc="-1">
              <a:solidFill>
                <a:srgbClr val="000000"/>
              </a:solidFill>
              <a:uFill>
                <a:solidFill>
                  <a:srgbClr val="FFFFFF"/>
                </a:solidFill>
              </a:uFill>
              <a:latin typeface="Arial"/>
            </a:endParaRPr>
          </a:p>
        </p:txBody>
      </p:sp>
      <p:sp>
        <p:nvSpPr>
          <p:cNvPr id="560"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ECBECC8D-405E-451D-BDFD-06A167A4A701}" type="slidenum">
              <a:rPr lang="en-US" sz="1600" b="0" strike="noStrike" spc="-1">
                <a:solidFill>
                  <a:srgbClr val="000000"/>
                </a:solidFill>
                <a:uFill>
                  <a:solidFill>
                    <a:srgbClr val="FFFFFF"/>
                  </a:solidFill>
                </a:uFill>
                <a:latin typeface="Helvetica 45 Light"/>
                <a:ea typeface="MS PGothic"/>
              </a:rPr>
              <a:t>76</a:t>
            </a:fld>
            <a:endParaRPr lang="en-US" sz="1800" b="0" strike="noStrike" spc="-1">
              <a:solidFill>
                <a:srgbClr val="000000"/>
              </a:solidFill>
              <a:uFill>
                <a:solidFill>
                  <a:srgbClr val="FFFFFF"/>
                </a:solidFill>
              </a:uFill>
              <a:latin typeface="Arial"/>
            </a:endParaRPr>
          </a:p>
        </p:txBody>
      </p:sp>
      <p:sp>
        <p:nvSpPr>
          <p:cNvPr id="561" name="CustomShape 4"/>
          <p:cNvSpPr/>
          <p:nvPr/>
        </p:nvSpPr>
        <p:spPr>
          <a:xfrm>
            <a:off x="419040" y="2244960"/>
            <a:ext cx="3968640" cy="209808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a:solidFill>
                  <a:srgbClr val="000000"/>
                </a:solidFill>
                <a:uFill>
                  <a:solidFill>
                    <a:srgbClr val="FFFFFF"/>
                  </a:solidFill>
                </a:uFill>
                <a:latin typeface="Courier New"/>
                <a:ea typeface="DejaVu Sans"/>
              </a:rPr>
              <a:t>try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monServer.connect();</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catch (ServerDownOrBusyException e)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 traitement spécifique</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monServer.tryRebinding();</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catch (ConnectionException e) {</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 Traitement polymorphe</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e.handle();</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a:p>
            <a:pPr>
              <a:lnSpc>
                <a:spcPct val="100000"/>
              </a:lnSpc>
            </a:pPr>
            <a:r>
              <a:rPr lang="en-US" sz="11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p:txBody>
      </p:sp>
      <p:pic>
        <p:nvPicPr>
          <p:cNvPr id="562" name="Picture 3"/>
          <p:cNvPicPr/>
          <p:nvPr/>
        </p:nvPicPr>
        <p:blipFill>
          <a:blip r:embed="rId3"/>
          <a:stretch/>
        </p:blipFill>
        <p:spPr>
          <a:xfrm>
            <a:off x="5866920" y="1854720"/>
            <a:ext cx="2017800" cy="2675160"/>
          </a:xfrm>
          <a:prstGeom prst="rect">
            <a:avLst/>
          </a:prstGeom>
          <a:ln>
            <a:noFill/>
          </a:ln>
        </p:spPr>
      </p:pic>
      <p:sp>
        <p:nvSpPr>
          <p:cNvPr id="563" name="CustomShape 5"/>
          <p:cNvSpPr/>
          <p:nvPr/>
        </p:nvSpPr>
        <p:spPr>
          <a:xfrm>
            <a:off x="2021760" y="3921840"/>
            <a:ext cx="3371760" cy="608040"/>
          </a:xfrm>
          <a:prstGeom prst="borderCallout1">
            <a:avLst>
              <a:gd name="adj1" fmla="val 41544"/>
              <a:gd name="adj2" fmla="val -3109"/>
              <a:gd name="adj3" fmla="val -8088"/>
              <a:gd name="adj4" fmla="val -13333"/>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Tahoma"/>
                <a:ea typeface="DejaVu Sans"/>
              </a:rPr>
              <a:t>L’ordre de capture doit respecter la hiérarchie d’héritage.</a:t>
            </a:r>
            <a:endParaRPr lang="en-US" sz="1800" b="0" strike="noStrike" spc="-1">
              <a:solidFill>
                <a:srgbClr val="000000"/>
              </a:solidFill>
              <a:uFill>
                <a:solidFill>
                  <a:srgbClr val="FFFFFF"/>
                </a:solidFill>
              </a:uFill>
              <a:latin typeface="Arial"/>
            </a:endParaRPr>
          </a:p>
        </p:txBody>
      </p:sp>
      <p:sp>
        <p:nvSpPr>
          <p:cNvPr id="564" name="CustomShape 6"/>
          <p:cNvSpPr/>
          <p:nvPr/>
        </p:nvSpPr>
        <p:spPr>
          <a:xfrm>
            <a:off x="1723320" y="5206320"/>
            <a:ext cx="4876560" cy="115488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try {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catch (IOException | SQLException ex ) {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 name="CustomShape 1"/>
          <p:cNvSpPr/>
          <p:nvPr/>
        </p:nvSpPr>
        <p:spPr>
          <a:xfrm>
            <a:off x="300240" y="681840"/>
            <a:ext cx="8588160" cy="5555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Le bloc finally permet de factoriser du code.</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Il est toujours exécuté, qu’une exception survienne ou non.</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Intérêts: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Rassembler dans un seul bloc un ensemble d’instructions qui autrement auraient du être dupliquées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Effectuer des traitements après le bloc try, même si une exception a été levée et non attrapée par les blocs catch</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r>
              <a:rPr lang="en-US" sz="2000" b="0" strike="noStrike" spc="-1">
                <a:solidFill>
                  <a:srgbClr val="000000"/>
                </a:solidFill>
                <a:uFill>
                  <a:solidFill>
                    <a:srgbClr val="FFFFFF"/>
                  </a:solidFill>
                </a:uFill>
                <a:latin typeface="Helvetica 45 Light"/>
                <a:ea typeface="DejaVu Sans"/>
              </a:rPr>
              <a:t>Importer le programme Finally. </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1800" b="0" strike="noStrike" spc="-1">
                <a:solidFill>
                  <a:srgbClr val="000000"/>
                </a:solidFill>
                <a:uFill>
                  <a:solidFill>
                    <a:srgbClr val="FFFFFF"/>
                  </a:solidFill>
                </a:uFill>
                <a:latin typeface="Helvetica 45 Light"/>
                <a:ea typeface="DejaVu Sans"/>
              </a:rPr>
              <a:t>Qu’affiche le programme si on exécute: </a:t>
            </a:r>
            <a:r>
              <a:rPr lang="en-US" sz="1400" b="0" i="1" strike="noStrike" spc="-1">
                <a:solidFill>
                  <a:srgbClr val="000000"/>
                </a:solidFill>
                <a:uFill>
                  <a:solidFill>
                    <a:srgbClr val="FFFFFF"/>
                  </a:solidFill>
                </a:uFill>
                <a:latin typeface="Courier New"/>
                <a:ea typeface="DejaVu Sans"/>
              </a:rPr>
              <a:t>java UtiliseFinally 15 14 ha 12</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566"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exceptions: finally</a:t>
            </a:r>
            <a:endParaRPr lang="en-US" sz="1800" b="0" strike="noStrike" spc="-1">
              <a:solidFill>
                <a:srgbClr val="000000"/>
              </a:solidFill>
              <a:uFill>
                <a:solidFill>
                  <a:srgbClr val="FFFFFF"/>
                </a:solidFill>
              </a:uFill>
              <a:latin typeface="Arial"/>
            </a:endParaRPr>
          </a:p>
        </p:txBody>
      </p:sp>
      <p:sp>
        <p:nvSpPr>
          <p:cNvPr id="567"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9E1BFD05-8DFF-4904-AD7A-EECB6D2B7494}" type="slidenum">
              <a:rPr lang="en-US" sz="1600" b="0" strike="noStrike" spc="-1">
                <a:solidFill>
                  <a:srgbClr val="000000"/>
                </a:solidFill>
                <a:uFill>
                  <a:solidFill>
                    <a:srgbClr val="FFFFFF"/>
                  </a:solidFill>
                </a:uFill>
                <a:latin typeface="Helvetica 45 Light"/>
                <a:ea typeface="MS PGothic"/>
              </a:rPr>
              <a:t>77</a:t>
            </a:fld>
            <a:endParaRPr lang="en-US" sz="1800" b="0" strike="noStrike" spc="-1">
              <a:solidFill>
                <a:srgbClr val="000000"/>
              </a:solidFill>
              <a:uFill>
                <a:solidFill>
                  <a:srgbClr val="FFFFFF"/>
                </a:solidFill>
              </a:uFill>
              <a:latin typeface="Arial"/>
            </a:endParaRPr>
          </a:p>
        </p:txBody>
      </p:sp>
      <p:sp>
        <p:nvSpPr>
          <p:cNvPr id="568" name="CustomShape 4"/>
          <p:cNvSpPr/>
          <p:nvPr/>
        </p:nvSpPr>
        <p:spPr>
          <a:xfrm>
            <a:off x="1521360" y="3268440"/>
            <a:ext cx="6494040" cy="179424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try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 ouvrir un fichier</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 lire et écrire des données...</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catch( IOException i)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 traiter l’exception</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finally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 fermer le fichier (s’il est ouvert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p:txBody>
      </p:sp>
      <p:sp>
        <p:nvSpPr>
          <p:cNvPr id="569" name="CustomShape 5"/>
          <p:cNvSpPr/>
          <p:nvPr/>
        </p:nvSpPr>
        <p:spPr>
          <a:xfrm>
            <a:off x="6718320" y="4176360"/>
            <a:ext cx="1593360" cy="381960"/>
          </a:xfrm>
          <a:prstGeom prst="borderCallout1">
            <a:avLst>
              <a:gd name="adj1" fmla="val 18750"/>
              <a:gd name="adj2" fmla="val -8333"/>
              <a:gd name="adj3" fmla="val 163950"/>
              <a:gd name="adj4" fmla="val -110123"/>
            </a:avLst>
          </a:prstGeom>
          <a:solidFill>
            <a:schemeClr val="accent6"/>
          </a:solidFill>
          <a:ln w="93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Tahoma"/>
                <a:ea typeface="DejaVu Sans"/>
              </a:rPr>
              <a:t>Toujours exécuté</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 name="CustomShape 1"/>
          <p:cNvSpPr/>
          <p:nvPr/>
        </p:nvSpPr>
        <p:spPr>
          <a:xfrm>
            <a:off x="300240" y="681840"/>
            <a:ext cx="8588160" cy="5555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La généricité permet de définir des classes ou des méthodes paramétrées par une ou plusieurs autres classes.</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La généricité permet de faire des classes qui n’acceptent qu’un certain type d’objets de façon dynamique.</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Le contrôle des types se fait à la compilation et non pas à l’exécution. Le code est plus sûr et maintenable. Le code est factorisé et plus lisible.</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p:txBody>
      </p:sp>
      <p:sp>
        <p:nvSpPr>
          <p:cNvPr id="571"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7- Les types générique (1/2)</a:t>
            </a:r>
            <a:endParaRPr lang="en-US" sz="1800" b="0" strike="noStrike" spc="-1">
              <a:solidFill>
                <a:srgbClr val="000000"/>
              </a:solidFill>
              <a:uFill>
                <a:solidFill>
                  <a:srgbClr val="FFFFFF"/>
                </a:solidFill>
              </a:uFill>
              <a:latin typeface="Arial"/>
            </a:endParaRPr>
          </a:p>
        </p:txBody>
      </p:sp>
      <p:sp>
        <p:nvSpPr>
          <p:cNvPr id="572"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EF261795-E893-4AEF-B97D-2E96D3DAD4A7}" type="slidenum">
              <a:rPr lang="en-US" sz="1600" b="0" strike="noStrike" spc="-1">
                <a:solidFill>
                  <a:srgbClr val="000000"/>
                </a:solidFill>
                <a:uFill>
                  <a:solidFill>
                    <a:srgbClr val="FFFFFF"/>
                  </a:solidFill>
                </a:uFill>
                <a:latin typeface="Helvetica 45 Light"/>
                <a:ea typeface="MS PGothic"/>
              </a:rPr>
              <a:t>78</a:t>
            </a:fld>
            <a:endParaRPr lang="en-US" sz="1800" b="0" strike="noStrike" spc="-1">
              <a:solidFill>
                <a:srgbClr val="000000"/>
              </a:solidFill>
              <a:uFill>
                <a:solidFill>
                  <a:srgbClr val="FFFFFF"/>
                </a:solidFill>
              </a:uFill>
              <a:latin typeface="Arial"/>
            </a:endParaRPr>
          </a:p>
        </p:txBody>
      </p:sp>
      <p:sp>
        <p:nvSpPr>
          <p:cNvPr id="573" name="CustomShape 4"/>
          <p:cNvSpPr/>
          <p:nvPr/>
        </p:nvSpPr>
        <p:spPr>
          <a:xfrm>
            <a:off x="2411640" y="2565000"/>
            <a:ext cx="3911040" cy="208764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1" strike="noStrike" spc="-1">
                <a:solidFill>
                  <a:srgbClr val="000000"/>
                </a:solidFill>
                <a:uFill>
                  <a:solidFill>
                    <a:srgbClr val="FFFFFF"/>
                  </a:solidFill>
                </a:uFill>
                <a:latin typeface="Courier New"/>
                <a:ea typeface="DejaVu Sans"/>
              </a:rPr>
              <a:t>public</a:t>
            </a:r>
            <a:r>
              <a:rPr lang="en-US" sz="1000" b="0" strike="noStrike" spc="-1">
                <a:solidFill>
                  <a:srgbClr val="000000"/>
                </a:solidFill>
                <a:uFill>
                  <a:solidFill>
                    <a:srgbClr val="FFFFFF"/>
                  </a:solidFill>
                </a:uFill>
                <a:latin typeface="Courier New"/>
                <a:ea typeface="DejaVu Sans"/>
              </a:rPr>
              <a:t> </a:t>
            </a:r>
            <a:r>
              <a:rPr lang="en-US" sz="1000" b="1" strike="noStrike" spc="-1">
                <a:solidFill>
                  <a:srgbClr val="000000"/>
                </a:solidFill>
                <a:uFill>
                  <a:solidFill>
                    <a:srgbClr val="FFFFFF"/>
                  </a:solidFill>
                </a:uFill>
                <a:latin typeface="Courier New"/>
                <a:ea typeface="DejaVu Sans"/>
              </a:rPr>
              <a:t>class</a:t>
            </a:r>
            <a:r>
              <a:rPr lang="en-US" sz="1000" b="0" strike="noStrike" spc="-1">
                <a:solidFill>
                  <a:srgbClr val="000000"/>
                </a:solidFill>
                <a:uFill>
                  <a:solidFill>
                    <a:srgbClr val="FFFFFF"/>
                  </a:solidFill>
                </a:uFill>
                <a:latin typeface="Courier New"/>
                <a:ea typeface="DejaVu Sans"/>
              </a:rPr>
              <a:t> Duo  {</a:t>
            </a: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    private Object mFirst;</a:t>
            </a: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    private Object mSecond;</a:t>
            </a: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    </a:t>
            </a:r>
            <a:r>
              <a:rPr lang="en-US" sz="1000" b="1" strike="noStrike" spc="-1">
                <a:solidFill>
                  <a:srgbClr val="000000"/>
                </a:solidFill>
                <a:uFill>
                  <a:solidFill>
                    <a:srgbClr val="FFFFFF"/>
                  </a:solidFill>
                </a:uFill>
                <a:latin typeface="Courier New"/>
                <a:ea typeface="DejaVu Sans"/>
              </a:rPr>
              <a:t>public</a:t>
            </a:r>
            <a:r>
              <a:rPr lang="en-US" sz="1000" b="0" strike="noStrike" spc="-1">
                <a:solidFill>
                  <a:srgbClr val="000000"/>
                </a:solidFill>
                <a:uFill>
                  <a:solidFill>
                    <a:srgbClr val="FFFFFF"/>
                  </a:solidFill>
                </a:uFill>
                <a:latin typeface="Courier New"/>
                <a:ea typeface="DejaVu Sans"/>
              </a:rPr>
              <a:t> Paire (Object a, Object b){</a:t>
            </a:r>
            <a:endParaRPr lang="en-US" sz="1800" b="0" strike="noStrike" spc="-1">
              <a:solidFill>
                <a:srgbClr val="000000"/>
              </a:solidFill>
              <a:uFill>
                <a:solidFill>
                  <a:srgbClr val="FFFFFF"/>
                </a:solidFill>
              </a:uFill>
              <a:latin typeface="Arial"/>
            </a:endParaRPr>
          </a:p>
          <a:p>
            <a:pPr>
              <a:lnSpc>
                <a:spcPct val="100000"/>
              </a:lnSpc>
            </a:pPr>
            <a:r>
              <a:rPr lang="en-US" sz="1000" b="1" strike="noStrike" spc="-1">
                <a:solidFill>
                  <a:srgbClr val="000000"/>
                </a:solidFill>
                <a:uFill>
                  <a:solidFill>
                    <a:srgbClr val="FFFFFF"/>
                  </a:solidFill>
                </a:uFill>
                <a:latin typeface="Courier New"/>
                <a:ea typeface="DejaVu Sans"/>
              </a:rPr>
              <a:t>        </a:t>
            </a:r>
            <a:r>
              <a:rPr lang="en-US" sz="1000" b="0" strike="noStrike" spc="-1">
                <a:solidFill>
                  <a:srgbClr val="000000"/>
                </a:solidFill>
                <a:uFill>
                  <a:solidFill>
                    <a:srgbClr val="FFFFFF"/>
                  </a:solidFill>
                </a:uFill>
                <a:latin typeface="Courier New"/>
                <a:ea typeface="DejaVu Sans"/>
              </a:rPr>
              <a:t> mFirst = a;  mSecond = b;</a:t>
            </a: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    </a:t>
            </a:r>
            <a:r>
              <a:rPr lang="en-US" sz="1000" b="1" strike="noStrike" spc="-1">
                <a:solidFill>
                  <a:srgbClr val="000000"/>
                </a:solidFill>
                <a:uFill>
                  <a:solidFill>
                    <a:srgbClr val="FFFFFF"/>
                  </a:solidFill>
                </a:uFill>
                <a:latin typeface="Courier New"/>
                <a:ea typeface="DejaVu Sans"/>
              </a:rPr>
              <a:t>public</a:t>
            </a:r>
            <a:r>
              <a:rPr lang="en-US" sz="1000" b="0" strike="noStrike" spc="-1">
                <a:solidFill>
                  <a:srgbClr val="000000"/>
                </a:solidFill>
                <a:uFill>
                  <a:solidFill>
                    <a:srgbClr val="FFFFFF"/>
                  </a:solidFill>
                </a:uFill>
                <a:latin typeface="Courier New"/>
                <a:ea typeface="DejaVu Sans"/>
              </a:rPr>
              <a:t> object getPremier(){</a:t>
            </a: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        </a:t>
            </a:r>
            <a:r>
              <a:rPr lang="en-US" sz="1000" b="1" strike="noStrike" spc="-1">
                <a:solidFill>
                  <a:srgbClr val="000000"/>
                </a:solidFill>
                <a:uFill>
                  <a:solidFill>
                    <a:srgbClr val="FFFFFF"/>
                  </a:solidFill>
                </a:uFill>
                <a:latin typeface="Courier New"/>
                <a:ea typeface="DejaVu Sans"/>
              </a:rPr>
              <a:t>return</a:t>
            </a:r>
            <a:r>
              <a:rPr lang="en-US" sz="1000" b="0" strike="noStrike" spc="-1">
                <a:solidFill>
                  <a:srgbClr val="000000"/>
                </a:solidFill>
                <a:uFill>
                  <a:solidFill>
                    <a:srgbClr val="FFFFFF"/>
                  </a:solidFill>
                </a:uFill>
                <a:latin typeface="Courier New"/>
                <a:ea typeface="DejaVu Sans"/>
              </a:rPr>
              <a:t> mFirst;</a:t>
            </a: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000" b="1" strike="noStrike" spc="-1">
                <a:solidFill>
                  <a:srgbClr val="000000"/>
                </a:solidFill>
                <a:uFill>
                  <a:solidFill>
                    <a:srgbClr val="FFFFFF"/>
                  </a:solidFill>
                </a:uFill>
                <a:latin typeface="Courier New"/>
                <a:ea typeface="DejaVu Sans"/>
              </a:rPr>
              <a:t>    public</a:t>
            </a:r>
            <a:r>
              <a:rPr lang="en-US" sz="1000" b="0" strike="noStrike" spc="-1">
                <a:solidFill>
                  <a:srgbClr val="000000"/>
                </a:solidFill>
                <a:uFill>
                  <a:solidFill>
                    <a:srgbClr val="FFFFFF"/>
                  </a:solidFill>
                </a:uFill>
                <a:latin typeface="Courier New"/>
                <a:ea typeface="DejaVu Sans"/>
              </a:rPr>
              <a:t> object getSecond(){</a:t>
            </a: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        </a:t>
            </a:r>
            <a:r>
              <a:rPr lang="en-US" sz="1000" b="1" strike="noStrike" spc="-1">
                <a:solidFill>
                  <a:srgbClr val="000000"/>
                </a:solidFill>
                <a:uFill>
                  <a:solidFill>
                    <a:srgbClr val="FFFFFF"/>
                  </a:solidFill>
                </a:uFill>
                <a:latin typeface="Courier New"/>
                <a:ea typeface="DejaVu Sans"/>
              </a:rPr>
              <a:t>return</a:t>
            </a:r>
            <a:r>
              <a:rPr lang="en-US" sz="1000" b="0" strike="noStrike" spc="-1">
                <a:solidFill>
                  <a:srgbClr val="000000"/>
                </a:solidFill>
                <a:uFill>
                  <a:solidFill>
                    <a:srgbClr val="FFFFFF"/>
                  </a:solidFill>
                </a:uFill>
                <a:latin typeface="Courier New"/>
                <a:ea typeface="DejaVu Sans"/>
              </a:rPr>
              <a:t> mSecond;</a:t>
            </a: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p:txBody>
      </p:sp>
      <p:sp>
        <p:nvSpPr>
          <p:cNvPr id="574" name="CustomShape 5"/>
          <p:cNvSpPr/>
          <p:nvPr/>
        </p:nvSpPr>
        <p:spPr>
          <a:xfrm>
            <a:off x="300240" y="4901760"/>
            <a:ext cx="8303400" cy="100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Courier New"/>
                <a:ea typeface="DejaVu Sans"/>
              </a:rPr>
              <a:t>Duo duo = </a:t>
            </a:r>
            <a:r>
              <a:rPr lang="en-US" sz="1200" b="1" strike="noStrike" spc="-1">
                <a:solidFill>
                  <a:srgbClr val="000000"/>
                </a:solidFill>
                <a:uFill>
                  <a:solidFill>
                    <a:srgbClr val="FFFFFF"/>
                  </a:solidFill>
                </a:uFill>
                <a:latin typeface="Courier New"/>
                <a:ea typeface="DejaVu Sans"/>
              </a:rPr>
              <a:t>new</a:t>
            </a:r>
            <a:r>
              <a:rPr lang="en-US" sz="1200" b="0" strike="noStrike" spc="-1">
                <a:solidFill>
                  <a:srgbClr val="000000"/>
                </a:solidFill>
                <a:uFill>
                  <a:solidFill>
                    <a:srgbClr val="FFFFFF"/>
                  </a:solidFill>
                </a:uFill>
                <a:latin typeface="Courier New"/>
                <a:ea typeface="DejaVu Sans"/>
              </a:rPr>
              <a:t> Duo("abc", "xyz");</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String x = (String)p.getFirst(); </a:t>
            </a:r>
            <a:r>
              <a:rPr lang="en-US" sz="1200" b="1" i="1" strike="noStrike" spc="-1">
                <a:solidFill>
                  <a:srgbClr val="FF0000"/>
                </a:solidFill>
                <a:uFill>
                  <a:solidFill>
                    <a:srgbClr val="FFFFFF"/>
                  </a:solidFill>
                </a:uFill>
                <a:latin typeface="Courier New"/>
                <a:ea typeface="DejaVu Sans"/>
              </a:rPr>
              <a:t>// le casting est obligatoire</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Double y = (Double)p.getSecond(); </a:t>
            </a:r>
            <a:r>
              <a:rPr lang="en-US" sz="1200" b="1" i="1" strike="noStrike" spc="-1">
                <a:solidFill>
                  <a:srgbClr val="FF0000"/>
                </a:solidFill>
                <a:uFill>
                  <a:solidFill>
                    <a:srgbClr val="FFFFFF"/>
                  </a:solidFill>
                </a:uFill>
                <a:latin typeface="Courier New"/>
                <a:ea typeface="DejaVu Sans"/>
              </a:rPr>
              <a:t>// Il faut attendre l'exécution pour avoir </a:t>
            </a:r>
            <a:endParaRPr lang="en-US" sz="1800" b="0" strike="noStrike" spc="-1">
              <a:solidFill>
                <a:srgbClr val="000000"/>
              </a:solidFill>
              <a:uFill>
                <a:solidFill>
                  <a:srgbClr val="FFFFFF"/>
                </a:solidFill>
              </a:uFill>
              <a:latin typeface="Arial"/>
            </a:endParaRPr>
          </a:p>
          <a:p>
            <a:pPr>
              <a:lnSpc>
                <a:spcPct val="100000"/>
              </a:lnSpc>
            </a:pPr>
            <a:r>
              <a:rPr lang="en-US" sz="1200" b="0" i="1" strike="noStrike" spc="-1">
                <a:solidFill>
                  <a:srgbClr val="000000"/>
                </a:solidFill>
                <a:uFill>
                  <a:solidFill>
                    <a:srgbClr val="FFFFFF"/>
                  </a:solidFill>
                </a:uFill>
                <a:latin typeface="Courier New"/>
                <a:ea typeface="DejaVu Sans"/>
              </a:rPr>
              <a:t>                                  </a:t>
            </a:r>
            <a:r>
              <a:rPr lang="en-US" sz="1200" b="1" i="1" strike="noStrike" spc="-1">
                <a:solidFill>
                  <a:srgbClr val="FF0000"/>
                </a:solidFill>
                <a:uFill>
                  <a:solidFill>
                    <a:srgbClr val="FFFFFF"/>
                  </a:solidFill>
                </a:uFill>
                <a:latin typeface="Courier New"/>
                <a:ea typeface="DejaVu Sans"/>
              </a:rPr>
              <a:t>// une levée d'exception (ClassCastException)</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 name="CustomShape 1"/>
          <p:cNvSpPr/>
          <p:nvPr/>
        </p:nvSpPr>
        <p:spPr>
          <a:xfrm>
            <a:off x="300240" y="681840"/>
            <a:ext cx="8588160" cy="5555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p:txBody>
      </p:sp>
      <p:sp>
        <p:nvSpPr>
          <p:cNvPr id="576"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7- Les types générique (2/2)</a:t>
            </a:r>
            <a:endParaRPr lang="en-US" sz="1800" b="0" strike="noStrike" spc="-1">
              <a:solidFill>
                <a:srgbClr val="000000"/>
              </a:solidFill>
              <a:uFill>
                <a:solidFill>
                  <a:srgbClr val="FFFFFF"/>
                </a:solidFill>
              </a:uFill>
              <a:latin typeface="Arial"/>
            </a:endParaRPr>
          </a:p>
        </p:txBody>
      </p:sp>
      <p:sp>
        <p:nvSpPr>
          <p:cNvPr id="577"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E1175D53-F2DC-465E-943B-28504820649A}" type="slidenum">
              <a:rPr lang="en-US" sz="1600" b="0" strike="noStrike" spc="-1">
                <a:solidFill>
                  <a:srgbClr val="000000"/>
                </a:solidFill>
                <a:uFill>
                  <a:solidFill>
                    <a:srgbClr val="FFFFFF"/>
                  </a:solidFill>
                </a:uFill>
                <a:latin typeface="Helvetica 45 Light"/>
                <a:ea typeface="MS PGothic"/>
              </a:rPr>
              <a:t>79</a:t>
            </a:fld>
            <a:endParaRPr lang="en-US" sz="1800" b="0" strike="noStrike" spc="-1">
              <a:solidFill>
                <a:srgbClr val="000000"/>
              </a:solidFill>
              <a:uFill>
                <a:solidFill>
                  <a:srgbClr val="FFFFFF"/>
                </a:solidFill>
              </a:uFill>
              <a:latin typeface="Arial"/>
            </a:endParaRPr>
          </a:p>
        </p:txBody>
      </p:sp>
      <p:sp>
        <p:nvSpPr>
          <p:cNvPr id="578" name="CustomShape 4"/>
          <p:cNvSpPr/>
          <p:nvPr/>
        </p:nvSpPr>
        <p:spPr>
          <a:xfrm>
            <a:off x="2267640" y="860400"/>
            <a:ext cx="3959640" cy="208764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1" strike="noStrike" spc="-1">
                <a:solidFill>
                  <a:srgbClr val="000000"/>
                </a:solidFill>
                <a:uFill>
                  <a:solidFill>
                    <a:srgbClr val="FFFFFF"/>
                  </a:solidFill>
                </a:uFill>
                <a:latin typeface="Courier New"/>
                <a:ea typeface="DejaVu Sans"/>
              </a:rPr>
              <a:t>public</a:t>
            </a:r>
            <a:r>
              <a:rPr lang="en-US" sz="1000" b="0" strike="noStrike" spc="-1">
                <a:solidFill>
                  <a:srgbClr val="000000"/>
                </a:solidFill>
                <a:uFill>
                  <a:solidFill>
                    <a:srgbClr val="FFFFFF"/>
                  </a:solidFill>
                </a:uFill>
                <a:latin typeface="Courier New"/>
                <a:ea typeface="DejaVu Sans"/>
              </a:rPr>
              <a:t> </a:t>
            </a:r>
            <a:r>
              <a:rPr lang="en-US" sz="1000" b="1" strike="noStrike" spc="-1">
                <a:solidFill>
                  <a:srgbClr val="000000"/>
                </a:solidFill>
                <a:uFill>
                  <a:solidFill>
                    <a:srgbClr val="FFFFFF"/>
                  </a:solidFill>
                </a:uFill>
                <a:latin typeface="Courier New"/>
                <a:ea typeface="DejaVu Sans"/>
              </a:rPr>
              <a:t>class</a:t>
            </a:r>
            <a:r>
              <a:rPr lang="en-US" sz="1000" b="0" strike="noStrike" spc="-1">
                <a:solidFill>
                  <a:srgbClr val="000000"/>
                </a:solidFill>
                <a:uFill>
                  <a:solidFill>
                    <a:srgbClr val="FFFFFF"/>
                  </a:solidFill>
                </a:uFill>
                <a:latin typeface="Courier New"/>
                <a:ea typeface="DejaVu Sans"/>
              </a:rPr>
              <a:t> Duo&lt;T&gt;  {</a:t>
            </a: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    private T mFirst;</a:t>
            </a: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    private T mSecond;</a:t>
            </a: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    </a:t>
            </a:r>
            <a:r>
              <a:rPr lang="en-US" sz="1000" b="1" strike="noStrike" spc="-1">
                <a:solidFill>
                  <a:srgbClr val="000000"/>
                </a:solidFill>
                <a:uFill>
                  <a:solidFill>
                    <a:srgbClr val="FFFFFF"/>
                  </a:solidFill>
                </a:uFill>
                <a:latin typeface="Courier New"/>
                <a:ea typeface="DejaVu Sans"/>
              </a:rPr>
              <a:t>public</a:t>
            </a:r>
            <a:r>
              <a:rPr lang="en-US" sz="1000" b="0" strike="noStrike" spc="-1">
                <a:solidFill>
                  <a:srgbClr val="000000"/>
                </a:solidFill>
                <a:uFill>
                  <a:solidFill>
                    <a:srgbClr val="FFFFFF"/>
                  </a:solidFill>
                </a:uFill>
                <a:latin typeface="Courier New"/>
                <a:ea typeface="DejaVu Sans"/>
              </a:rPr>
              <a:t> Paire (T a, T b){</a:t>
            </a:r>
            <a:endParaRPr lang="en-US" sz="1800" b="0" strike="noStrike" spc="-1">
              <a:solidFill>
                <a:srgbClr val="000000"/>
              </a:solidFill>
              <a:uFill>
                <a:solidFill>
                  <a:srgbClr val="FFFFFF"/>
                </a:solidFill>
              </a:uFill>
              <a:latin typeface="Arial"/>
            </a:endParaRPr>
          </a:p>
          <a:p>
            <a:pPr>
              <a:lnSpc>
                <a:spcPct val="100000"/>
              </a:lnSpc>
            </a:pPr>
            <a:r>
              <a:rPr lang="en-US" sz="1000" b="1" strike="noStrike" spc="-1">
                <a:solidFill>
                  <a:srgbClr val="000000"/>
                </a:solidFill>
                <a:uFill>
                  <a:solidFill>
                    <a:srgbClr val="FFFFFF"/>
                  </a:solidFill>
                </a:uFill>
                <a:latin typeface="Courier New"/>
                <a:ea typeface="DejaVu Sans"/>
              </a:rPr>
              <a:t>        </a:t>
            </a:r>
            <a:r>
              <a:rPr lang="en-US" sz="1000" b="0" strike="noStrike" spc="-1">
                <a:solidFill>
                  <a:srgbClr val="000000"/>
                </a:solidFill>
                <a:uFill>
                  <a:solidFill>
                    <a:srgbClr val="FFFFFF"/>
                  </a:solidFill>
                </a:uFill>
                <a:latin typeface="Courier New"/>
                <a:ea typeface="DejaVu Sans"/>
              </a:rPr>
              <a:t> mFirst = a;  mSecond = b;</a:t>
            </a: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    </a:t>
            </a:r>
            <a:r>
              <a:rPr lang="en-US" sz="1000" b="1" strike="noStrike" spc="-1">
                <a:solidFill>
                  <a:srgbClr val="000000"/>
                </a:solidFill>
                <a:uFill>
                  <a:solidFill>
                    <a:srgbClr val="FFFFFF"/>
                  </a:solidFill>
                </a:uFill>
                <a:latin typeface="Courier New"/>
                <a:ea typeface="DejaVu Sans"/>
              </a:rPr>
              <a:t>public</a:t>
            </a:r>
            <a:r>
              <a:rPr lang="en-US" sz="1000" b="0" strike="noStrike" spc="-1">
                <a:solidFill>
                  <a:srgbClr val="000000"/>
                </a:solidFill>
                <a:uFill>
                  <a:solidFill>
                    <a:srgbClr val="FFFFFF"/>
                  </a:solidFill>
                </a:uFill>
                <a:latin typeface="Courier New"/>
                <a:ea typeface="DejaVu Sans"/>
              </a:rPr>
              <a:t> T getPremier(){</a:t>
            </a: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        </a:t>
            </a:r>
            <a:r>
              <a:rPr lang="en-US" sz="1000" b="1" strike="noStrike" spc="-1">
                <a:solidFill>
                  <a:srgbClr val="000000"/>
                </a:solidFill>
                <a:uFill>
                  <a:solidFill>
                    <a:srgbClr val="FFFFFF"/>
                  </a:solidFill>
                </a:uFill>
                <a:latin typeface="Courier New"/>
                <a:ea typeface="DejaVu Sans"/>
              </a:rPr>
              <a:t>return</a:t>
            </a:r>
            <a:r>
              <a:rPr lang="en-US" sz="1000" b="0" strike="noStrike" spc="-1">
                <a:solidFill>
                  <a:srgbClr val="000000"/>
                </a:solidFill>
                <a:uFill>
                  <a:solidFill>
                    <a:srgbClr val="FFFFFF"/>
                  </a:solidFill>
                </a:uFill>
                <a:latin typeface="Courier New"/>
                <a:ea typeface="DejaVu Sans"/>
              </a:rPr>
              <a:t> mFirst;</a:t>
            </a: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000" b="1" strike="noStrike" spc="-1">
                <a:solidFill>
                  <a:srgbClr val="000000"/>
                </a:solidFill>
                <a:uFill>
                  <a:solidFill>
                    <a:srgbClr val="FFFFFF"/>
                  </a:solidFill>
                </a:uFill>
                <a:latin typeface="Courier New"/>
                <a:ea typeface="DejaVu Sans"/>
              </a:rPr>
              <a:t>    public</a:t>
            </a:r>
            <a:r>
              <a:rPr lang="en-US" sz="1000" b="0" strike="noStrike" spc="-1">
                <a:solidFill>
                  <a:srgbClr val="000000"/>
                </a:solidFill>
                <a:uFill>
                  <a:solidFill>
                    <a:srgbClr val="FFFFFF"/>
                  </a:solidFill>
                </a:uFill>
                <a:latin typeface="Courier New"/>
                <a:ea typeface="DejaVu Sans"/>
              </a:rPr>
              <a:t> T getSecond(){</a:t>
            </a: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        </a:t>
            </a:r>
            <a:r>
              <a:rPr lang="en-US" sz="1000" b="1" strike="noStrike" spc="-1">
                <a:solidFill>
                  <a:srgbClr val="000000"/>
                </a:solidFill>
                <a:uFill>
                  <a:solidFill>
                    <a:srgbClr val="FFFFFF"/>
                  </a:solidFill>
                </a:uFill>
                <a:latin typeface="Courier New"/>
                <a:ea typeface="DejaVu Sans"/>
              </a:rPr>
              <a:t>return</a:t>
            </a:r>
            <a:r>
              <a:rPr lang="en-US" sz="1000" b="0" strike="noStrike" spc="-1">
                <a:solidFill>
                  <a:srgbClr val="000000"/>
                </a:solidFill>
                <a:uFill>
                  <a:solidFill>
                    <a:srgbClr val="FFFFFF"/>
                  </a:solidFill>
                </a:uFill>
                <a:latin typeface="Courier New"/>
                <a:ea typeface="DejaVu Sans"/>
              </a:rPr>
              <a:t> mSecond;</a:t>
            </a: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p:txBody>
      </p:sp>
      <p:sp>
        <p:nvSpPr>
          <p:cNvPr id="579" name="CustomShape 5"/>
          <p:cNvSpPr/>
          <p:nvPr/>
        </p:nvSpPr>
        <p:spPr>
          <a:xfrm>
            <a:off x="474480" y="3459960"/>
            <a:ext cx="8303400" cy="1732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Courier New"/>
                <a:ea typeface="DejaVu Sans"/>
              </a:rPr>
              <a:t>Duo&lt;String&gt; duo = </a:t>
            </a:r>
            <a:r>
              <a:rPr lang="en-US" sz="1200" b="1" strike="noStrike" spc="-1">
                <a:solidFill>
                  <a:srgbClr val="000000"/>
                </a:solidFill>
                <a:uFill>
                  <a:solidFill>
                    <a:srgbClr val="FFFFFF"/>
                  </a:solidFill>
                </a:uFill>
                <a:latin typeface="Courier New"/>
                <a:ea typeface="DejaVu Sans"/>
              </a:rPr>
              <a:t>new</a:t>
            </a:r>
            <a:r>
              <a:rPr lang="en-US" sz="1200" b="0" strike="noStrike" spc="-1">
                <a:solidFill>
                  <a:srgbClr val="000000"/>
                </a:solidFill>
                <a:uFill>
                  <a:solidFill>
                    <a:srgbClr val="FFFFFF"/>
                  </a:solidFill>
                </a:uFill>
                <a:latin typeface="Courier New"/>
                <a:ea typeface="DejaVu Sans"/>
              </a:rPr>
              <a:t> Duo("abc", "xyz");</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String x = p.getFirst(); </a:t>
            </a:r>
            <a:r>
              <a:rPr lang="en-US" sz="1200" b="1" i="1" strike="noStrike" spc="-1">
                <a:solidFill>
                  <a:srgbClr val="FF0000"/>
                </a:solidFill>
                <a:uFill>
                  <a:solidFill>
                    <a:srgbClr val="FFFFFF"/>
                  </a:solidFill>
                </a:uFill>
                <a:latin typeface="Courier New"/>
                <a:ea typeface="DejaVu Sans"/>
              </a:rPr>
              <a:t>// pas de cast</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Double y = p.getSecond(); </a:t>
            </a:r>
            <a:r>
              <a:rPr lang="en-US" sz="1200" b="1" i="1" strike="noStrike" spc="-1">
                <a:solidFill>
                  <a:srgbClr val="FF0000"/>
                </a:solidFill>
                <a:uFill>
                  <a:solidFill>
                    <a:srgbClr val="FFFFFF"/>
                  </a:solidFill>
                </a:uFill>
                <a:latin typeface="Courier New"/>
                <a:ea typeface="DejaVu Sans"/>
              </a:rPr>
              <a:t>// erreur de compilation (type mismatch)</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Duo&lt;Integer&gt; duoInteger = new Duo( 1, 2);</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duoInteger = duo; </a:t>
            </a:r>
            <a:r>
              <a:rPr lang="en-US" sz="1200" b="1" i="1" strike="noStrike" spc="-1">
                <a:solidFill>
                  <a:srgbClr val="FF0000"/>
                </a:solidFill>
                <a:uFill>
                  <a:solidFill>
                    <a:srgbClr val="FFFFFF"/>
                  </a:solidFill>
                </a:uFill>
                <a:latin typeface="Courier New"/>
                <a:ea typeface="DejaVu Sans"/>
              </a:rPr>
              <a:t>// erreur de compilation</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Duo&lt;Long&gt; duoLong = new Duo( 1L, ‘c’ ); </a:t>
            </a:r>
            <a:r>
              <a:rPr lang="en-US" sz="1200" b="1" i="1" strike="noStrike" spc="-1">
                <a:solidFill>
                  <a:srgbClr val="FF0000"/>
                </a:solidFill>
                <a:uFill>
                  <a:solidFill>
                    <a:srgbClr val="FFFFFF"/>
                  </a:solidFill>
                </a:uFill>
                <a:latin typeface="Courier New"/>
                <a:ea typeface="DejaVu Sans"/>
              </a:rPr>
              <a:t>// erreur de compilation</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Introduction: les outils de développement</a:t>
            </a:r>
            <a:endParaRPr lang="en-US" sz="1800" b="0" strike="noStrike" spc="-1">
              <a:solidFill>
                <a:srgbClr val="000000"/>
              </a:solidFill>
              <a:uFill>
                <a:solidFill>
                  <a:srgbClr val="FFFFFF"/>
                </a:solidFill>
              </a:uFill>
              <a:latin typeface="Arial"/>
            </a:endParaRPr>
          </a:p>
        </p:txBody>
      </p:sp>
      <p:sp>
        <p:nvSpPr>
          <p:cNvPr id="126" name="CustomShape 2"/>
          <p:cNvSpPr/>
          <p:nvPr/>
        </p:nvSpPr>
        <p:spPr>
          <a:xfrm>
            <a:off x="277920" y="865080"/>
            <a:ext cx="8607600" cy="52563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Il existe plusieurs IDE (Integrated Development Environment)</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pic>
        <p:nvPicPr>
          <p:cNvPr id="127" name="Picture 2"/>
          <p:cNvPicPr/>
          <p:nvPr/>
        </p:nvPicPr>
        <p:blipFill>
          <a:blip r:embed="rId3"/>
          <a:stretch/>
        </p:blipFill>
        <p:spPr>
          <a:xfrm>
            <a:off x="1424520" y="1431000"/>
            <a:ext cx="5994360" cy="4856040"/>
          </a:xfrm>
          <a:prstGeom prst="rect">
            <a:avLst/>
          </a:prstGeom>
          <a:ln>
            <a:noFill/>
          </a:ln>
        </p:spPr>
      </p:pic>
      <p:sp>
        <p:nvSpPr>
          <p:cNvPr id="128"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56797C75-2DBD-4916-82FB-970B5ED19774}" type="slidenum">
              <a:rPr lang="en-US" sz="1600" b="0" strike="noStrike" spc="-1">
                <a:solidFill>
                  <a:srgbClr val="000000"/>
                </a:solidFill>
                <a:uFill>
                  <a:solidFill>
                    <a:srgbClr val="FFFFFF"/>
                  </a:solidFill>
                </a:uFill>
                <a:latin typeface="Helvetica 45 Light"/>
                <a:ea typeface="MS PGothic"/>
              </a:rPr>
              <a:t>8</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 name="CustomShape 1"/>
          <p:cNvSpPr/>
          <p:nvPr/>
        </p:nvSpPr>
        <p:spPr>
          <a:xfrm>
            <a:off x="300240" y="579960"/>
            <a:ext cx="8588160" cy="5555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Java propose des interfaces et leurs implémentations pour gérer les collections d’objets. Elles sont très utiles (package </a:t>
            </a:r>
            <a:r>
              <a:rPr lang="en-US" sz="2000" b="0" i="1" strike="noStrike" spc="-1">
                <a:solidFill>
                  <a:srgbClr val="000000"/>
                </a:solidFill>
                <a:uFill>
                  <a:solidFill>
                    <a:srgbClr val="FFFFFF"/>
                  </a:solidFill>
                </a:uFill>
                <a:latin typeface="Helvetica 45 Light"/>
                <a:ea typeface="DejaVu Sans"/>
              </a:rPr>
              <a:t>java.util</a:t>
            </a:r>
            <a:r>
              <a:rPr lang="en-US" sz="2000" b="0" strike="noStrike" spc="-1">
                <a:solidFill>
                  <a:srgbClr val="000000"/>
                </a:solidFill>
                <a:uFill>
                  <a:solidFill>
                    <a:srgbClr val="FFFFFF"/>
                  </a:solidFill>
                </a:uFill>
                <a:latin typeface="Helvetica 45 Light"/>
                <a:ea typeface="DejaVu Sans"/>
              </a:rPr>
              <a:t>).</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Ces interfaces génériques sont hiérarchisées schématiquement comme suit :</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Les listes (</a:t>
            </a:r>
            <a:r>
              <a:rPr lang="en-US" sz="1800" b="1" strike="noStrike" spc="-1">
                <a:solidFill>
                  <a:srgbClr val="000000"/>
                </a:solidFill>
                <a:uFill>
                  <a:solidFill>
                    <a:srgbClr val="FFFFFF"/>
                  </a:solidFill>
                </a:uFill>
                <a:latin typeface="Helvetica 45 Light"/>
                <a:ea typeface="DejaVu Sans"/>
              </a:rPr>
              <a:t>List</a:t>
            </a:r>
            <a:r>
              <a:rPr lang="en-US" sz="1800" b="0" strike="noStrike" spc="-1">
                <a:solidFill>
                  <a:srgbClr val="000000"/>
                </a:solidFill>
                <a:uFill>
                  <a:solidFill>
                    <a:srgbClr val="FFFFFF"/>
                  </a:solidFill>
                </a:uFill>
                <a:latin typeface="Helvetica 45 Light"/>
                <a:ea typeface="DejaVu Sans"/>
              </a:rPr>
              <a:t>) servent à stocker des objets sans condition particulière sur la façon de les stocker. Ils acceptent toutes les valeurs (yc les doublons), même les valeurs null.</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Les ensembles (</a:t>
            </a:r>
            <a:r>
              <a:rPr lang="en-US" sz="1800" b="1" strike="noStrike" spc="-1">
                <a:solidFill>
                  <a:srgbClr val="000000"/>
                </a:solidFill>
                <a:uFill>
                  <a:solidFill>
                    <a:srgbClr val="FFFFFF"/>
                  </a:solidFill>
                </a:uFill>
                <a:latin typeface="Helvetica 45 Light"/>
                <a:ea typeface="DejaVu Sans"/>
              </a:rPr>
              <a:t>Set</a:t>
            </a:r>
            <a:r>
              <a:rPr lang="en-US" sz="1800" b="0" strike="noStrike" spc="-1">
                <a:solidFill>
                  <a:srgbClr val="000000"/>
                </a:solidFill>
                <a:uFill>
                  <a:solidFill>
                    <a:srgbClr val="FFFFFF"/>
                  </a:solidFill>
                </a:uFill>
                <a:latin typeface="Helvetica 45 Light"/>
                <a:ea typeface="DejaVu Sans"/>
              </a:rPr>
              <a:t>) n’autorisent pas les doublons.</a:t>
            </a:r>
            <a:endParaRPr lang="en-US" sz="1800" b="0" strike="noStrike" spc="-1">
              <a:solidFill>
                <a:srgbClr val="000000"/>
              </a:solidFill>
              <a:uFill>
                <a:solidFill>
                  <a:srgbClr val="FFFFFF"/>
                </a:solidFill>
              </a:uFill>
              <a:latin typeface="Arial"/>
            </a:endParaRPr>
          </a:p>
          <a:p>
            <a:pPr marL="768240" lvl="1" indent="-284400">
              <a:lnSpc>
                <a:spcPct val="100000"/>
              </a:lnSpc>
              <a:spcAft>
                <a:spcPts val="451"/>
              </a:spcAft>
              <a:buClr>
                <a:srgbClr val="000000"/>
              </a:buClr>
              <a:buFont typeface="Symbol"/>
              <a:buChar char=""/>
            </a:pPr>
            <a:r>
              <a:rPr lang="en-US" sz="1800" b="0" strike="noStrike" spc="-1">
                <a:solidFill>
                  <a:srgbClr val="000000"/>
                </a:solidFill>
                <a:uFill>
                  <a:solidFill>
                    <a:srgbClr val="FFFFFF"/>
                  </a:solidFill>
                </a:uFill>
                <a:latin typeface="Helvetica 45 Light"/>
                <a:ea typeface="DejaVu Sans"/>
              </a:rPr>
              <a:t>Les tables associative (</a:t>
            </a:r>
            <a:r>
              <a:rPr lang="en-US" sz="1800" b="1" strike="noStrike" spc="-1">
                <a:solidFill>
                  <a:srgbClr val="000000"/>
                </a:solidFill>
                <a:uFill>
                  <a:solidFill>
                    <a:srgbClr val="FFFFFF"/>
                  </a:solidFill>
                </a:uFill>
                <a:latin typeface="Helvetica 45 Light"/>
                <a:ea typeface="DejaVu Sans"/>
              </a:rPr>
              <a:t>Map</a:t>
            </a:r>
            <a:r>
              <a:rPr lang="en-US" sz="1800" b="0" strike="noStrike" spc="-1">
                <a:solidFill>
                  <a:srgbClr val="000000"/>
                </a:solidFill>
                <a:uFill>
                  <a:solidFill>
                    <a:srgbClr val="FFFFFF"/>
                  </a:solidFill>
                </a:uFill>
                <a:latin typeface="Helvetica 45 Light"/>
                <a:ea typeface="DejaVu Sans"/>
              </a:rPr>
              <a:t>) fonctionnent avec un système clé - valeur pour ranger et retrouver les objets qu'elles contiennent.</a:t>
            </a:r>
            <a:endParaRPr lang="en-US" sz="1800" b="0" strike="noStrike" spc="-1">
              <a:solidFill>
                <a:srgbClr val="000000"/>
              </a:solidFill>
              <a:uFill>
                <a:solidFill>
                  <a:srgbClr val="FFFFFF"/>
                </a:solidFill>
              </a:uFill>
              <a:latin typeface="Arial"/>
            </a:endParaRPr>
          </a:p>
        </p:txBody>
      </p:sp>
      <p:sp>
        <p:nvSpPr>
          <p:cNvPr id="581"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8- Les Collections</a:t>
            </a:r>
            <a:endParaRPr lang="en-US" sz="1800" b="0" strike="noStrike" spc="-1">
              <a:solidFill>
                <a:srgbClr val="000000"/>
              </a:solidFill>
              <a:uFill>
                <a:solidFill>
                  <a:srgbClr val="FFFFFF"/>
                </a:solidFill>
              </a:uFill>
              <a:latin typeface="Arial"/>
            </a:endParaRPr>
          </a:p>
        </p:txBody>
      </p:sp>
      <p:sp>
        <p:nvSpPr>
          <p:cNvPr id="582"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00B79245-0B72-44A3-A8FD-9BED0C53AD52}" type="slidenum">
              <a:rPr lang="en-US" sz="1600" b="0" strike="noStrike" spc="-1">
                <a:solidFill>
                  <a:srgbClr val="000000"/>
                </a:solidFill>
                <a:uFill>
                  <a:solidFill>
                    <a:srgbClr val="FFFFFF"/>
                  </a:solidFill>
                </a:uFill>
                <a:latin typeface="Helvetica 45 Light"/>
                <a:ea typeface="MS PGothic"/>
              </a:rPr>
              <a:t>80</a:t>
            </a:fld>
            <a:endParaRPr lang="en-US" sz="1800" b="0" strike="noStrike" spc="-1">
              <a:solidFill>
                <a:srgbClr val="000000"/>
              </a:solidFill>
              <a:uFill>
                <a:solidFill>
                  <a:srgbClr val="FFFFFF"/>
                </a:solidFill>
              </a:uFill>
              <a:latin typeface="Arial"/>
            </a:endParaRPr>
          </a:p>
        </p:txBody>
      </p:sp>
      <p:pic>
        <p:nvPicPr>
          <p:cNvPr id="583" name="Picture 2"/>
          <p:cNvPicPr/>
          <p:nvPr/>
        </p:nvPicPr>
        <p:blipFill>
          <a:blip r:embed="rId3"/>
          <a:stretch/>
        </p:blipFill>
        <p:spPr>
          <a:xfrm>
            <a:off x="2915640" y="1556640"/>
            <a:ext cx="3744360" cy="28900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 name="CustomShape 1"/>
          <p:cNvSpPr/>
          <p:nvPr/>
        </p:nvSpPr>
        <p:spPr>
          <a:xfrm>
            <a:off x="300240" y="681840"/>
            <a:ext cx="8588160" cy="5555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1001"/>
              </a:spcAft>
              <a:buClr>
                <a:srgbClr val="FF6600"/>
              </a:buClr>
              <a:buSzPct val="70000"/>
              <a:buFont typeface="Wingdings" charset="2"/>
              <a:buChar char=""/>
            </a:pPr>
            <a:r>
              <a:rPr lang="en-US" sz="2000" b="1" strike="noStrike" spc="-1">
                <a:solidFill>
                  <a:srgbClr val="000000"/>
                </a:solidFill>
                <a:uFill>
                  <a:solidFill>
                    <a:srgbClr val="FFFFFF"/>
                  </a:solidFill>
                </a:uFill>
                <a:latin typeface="Helvetica 45 Light"/>
                <a:ea typeface="DejaVu Sans"/>
              </a:rPr>
              <a:t>Collection</a:t>
            </a:r>
            <a:r>
              <a:rPr lang="en-US" sz="2000" b="0" strike="noStrike" spc="-1">
                <a:solidFill>
                  <a:srgbClr val="000000"/>
                </a:solidFill>
                <a:uFill>
                  <a:solidFill>
                    <a:srgbClr val="FFFFFF"/>
                  </a:solidFill>
                </a:uFill>
                <a:latin typeface="Helvetica 45 Light"/>
                <a:ea typeface="DejaVu Sans"/>
              </a:rPr>
              <a:t> hérite de l’interface </a:t>
            </a:r>
            <a:r>
              <a:rPr lang="en-US" sz="2000" b="1" strike="noStrike" spc="-1">
                <a:solidFill>
                  <a:srgbClr val="000000"/>
                </a:solidFill>
                <a:uFill>
                  <a:solidFill>
                    <a:srgbClr val="FFFFFF"/>
                  </a:solidFill>
                </a:uFill>
                <a:latin typeface="Helvetica 45 Light"/>
                <a:ea typeface="DejaVu Sans"/>
              </a:rPr>
              <a:t>Iterable</a:t>
            </a:r>
            <a:r>
              <a:rPr lang="en-US" sz="2000" b="0" strike="noStrike" spc="-1">
                <a:solidFill>
                  <a:srgbClr val="000000"/>
                </a:solidFill>
                <a:uFill>
                  <a:solidFill>
                    <a:srgbClr val="FFFFFF"/>
                  </a:solidFill>
                </a:uFill>
                <a:latin typeface="Helvetica 45 Light"/>
                <a:ea typeface="DejaVu Sans"/>
              </a:rPr>
              <a:t> pour pouvoir être parcourue.</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Il est possible de parcourir une collection avec une boucle “for” mais l’interface iterable est plus puissante car elle permet de supprimer un élément pendant le parcours.</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L’implémentation de l’interface Iterable fournit une interface </a:t>
            </a:r>
            <a:r>
              <a:rPr lang="en-US" sz="2000" b="1" strike="noStrike" spc="-1">
                <a:solidFill>
                  <a:srgbClr val="000000"/>
                </a:solidFill>
                <a:uFill>
                  <a:solidFill>
                    <a:srgbClr val="FFFFFF"/>
                  </a:solidFill>
                </a:uFill>
                <a:latin typeface="Helvetica 45 Light"/>
                <a:ea typeface="DejaVu Sans"/>
              </a:rPr>
              <a:t>Iterator</a:t>
            </a:r>
            <a:r>
              <a:rPr lang="en-US" sz="2000" b="0" strike="noStrike" spc="-1">
                <a:solidFill>
                  <a:srgbClr val="000000"/>
                </a:solidFill>
                <a:uFill>
                  <a:solidFill>
                    <a:srgbClr val="FFFFFF"/>
                  </a:solidFill>
                </a:uFill>
                <a:latin typeface="Helvetica 45 Light"/>
                <a:ea typeface="DejaVu Sans"/>
              </a:rPr>
              <a:t>:</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1" strike="noStrike" spc="-1">
                <a:solidFill>
                  <a:srgbClr val="000000"/>
                </a:solidFill>
                <a:uFill>
                  <a:solidFill>
                    <a:srgbClr val="FFFFFF"/>
                  </a:solidFill>
                </a:uFill>
                <a:latin typeface="Helvetica 45 Light"/>
                <a:ea typeface="DejaVu Sans"/>
              </a:rPr>
              <a:t>hasNext</a:t>
            </a:r>
            <a:r>
              <a:rPr lang="en-US" sz="1600" b="0" strike="noStrike" spc="-1">
                <a:solidFill>
                  <a:srgbClr val="000000"/>
                </a:solidFill>
                <a:uFill>
                  <a:solidFill>
                    <a:srgbClr val="FFFFFF"/>
                  </a:solidFill>
                </a:uFill>
                <a:latin typeface="Helvetica 45 Light"/>
                <a:ea typeface="DejaVu Sans"/>
              </a:rPr>
              <a:t>: vérifie s’il y a un prochain</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1" strike="noStrike" spc="-1">
                <a:solidFill>
                  <a:srgbClr val="000000"/>
                </a:solidFill>
                <a:uFill>
                  <a:solidFill>
                    <a:srgbClr val="FFFFFF"/>
                  </a:solidFill>
                </a:uFill>
                <a:latin typeface="Helvetica 45 Light"/>
                <a:ea typeface="DejaVu Sans"/>
              </a:rPr>
              <a:t>next</a:t>
            </a:r>
            <a:r>
              <a:rPr lang="en-US" sz="1600" b="0" strike="noStrike" spc="-1">
                <a:solidFill>
                  <a:srgbClr val="000000"/>
                </a:solidFill>
                <a:uFill>
                  <a:solidFill>
                    <a:srgbClr val="FFFFFF"/>
                  </a:solidFill>
                </a:uFill>
                <a:latin typeface="Helvetica 45 Light"/>
                <a:ea typeface="DejaVu Sans"/>
              </a:rPr>
              <a:t>: retourne l’objet courant et passe au suivant</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1" strike="noStrike" spc="-1">
                <a:solidFill>
                  <a:srgbClr val="000000"/>
                </a:solidFill>
                <a:uFill>
                  <a:solidFill>
                    <a:srgbClr val="FFFFFF"/>
                  </a:solidFill>
                </a:uFill>
                <a:latin typeface="Helvetica 45 Light"/>
                <a:ea typeface="DejaVu Sans"/>
              </a:rPr>
              <a:t>remove</a:t>
            </a:r>
            <a:r>
              <a:rPr lang="en-US" sz="1600" b="0" strike="noStrike" spc="-1">
                <a:solidFill>
                  <a:srgbClr val="000000"/>
                </a:solidFill>
                <a:uFill>
                  <a:solidFill>
                    <a:srgbClr val="FFFFFF"/>
                  </a:solidFill>
                </a:uFill>
                <a:latin typeface="Helvetica 45 Light"/>
                <a:ea typeface="DejaVu Sans"/>
              </a:rPr>
              <a:t>: supprime le dernier objet renvoyé par next()</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Importer le projet Collection et faire les exercices suivants:</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Compléter WalkThroughLoop.java pour afficher la liste avec boucle ‘for’</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Compléter WalkThroughIterator pour afficher la liste avec iterator et supprimer les “null”</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Compléter WalkThroughMap pour afficher les clefs, les valeurs, les deux</a:t>
            </a:r>
            <a:endParaRPr lang="en-US" sz="1800" b="0" strike="noStrike" spc="-1">
              <a:solidFill>
                <a:srgbClr val="000000"/>
              </a:solidFill>
              <a:uFill>
                <a:solidFill>
                  <a:srgbClr val="FFFFFF"/>
                </a:solidFill>
              </a:uFill>
              <a:latin typeface="Arial"/>
            </a:endParaRPr>
          </a:p>
        </p:txBody>
      </p:sp>
      <p:sp>
        <p:nvSpPr>
          <p:cNvPr id="585"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Collections: parcourir les collections</a:t>
            </a:r>
            <a:endParaRPr lang="en-US" sz="1800" b="0" strike="noStrike" spc="-1">
              <a:solidFill>
                <a:srgbClr val="000000"/>
              </a:solidFill>
              <a:uFill>
                <a:solidFill>
                  <a:srgbClr val="FFFFFF"/>
                </a:solidFill>
              </a:uFill>
              <a:latin typeface="Arial"/>
            </a:endParaRPr>
          </a:p>
        </p:txBody>
      </p:sp>
      <p:sp>
        <p:nvSpPr>
          <p:cNvPr id="586"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7F73256B-8B82-45FC-9287-2B9C419458C9}" type="slidenum">
              <a:rPr lang="en-US" sz="1600" b="0" strike="noStrike" spc="-1">
                <a:solidFill>
                  <a:srgbClr val="000000"/>
                </a:solidFill>
                <a:uFill>
                  <a:solidFill>
                    <a:srgbClr val="FFFFFF"/>
                  </a:solidFill>
                </a:uFill>
                <a:latin typeface="Helvetica 45 Light"/>
                <a:ea typeface="MS PGothic"/>
              </a:rPr>
              <a:t>81</a:t>
            </a:fld>
            <a:endParaRPr lang="en-US" sz="1800" b="0" strike="noStrike" spc="-1">
              <a:solidFill>
                <a:srgbClr val="000000"/>
              </a:solidFill>
              <a:uFill>
                <a:solidFill>
                  <a:srgbClr val="FFFFFF"/>
                </a:solidFill>
              </a:uFill>
              <a:latin typeface="Arial"/>
            </a:endParaRPr>
          </a:p>
        </p:txBody>
      </p:sp>
      <p:sp>
        <p:nvSpPr>
          <p:cNvPr id="587" name="CustomShape 4"/>
          <p:cNvSpPr/>
          <p:nvPr/>
        </p:nvSpPr>
        <p:spPr>
          <a:xfrm>
            <a:off x="1038600" y="2565000"/>
            <a:ext cx="6494040" cy="115488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public interface Iterator&lt;E&gt;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boolean hasNext();</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E next();</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    void remove();</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 name="CustomShape 1"/>
          <p:cNvSpPr/>
          <p:nvPr/>
        </p:nvSpPr>
        <p:spPr>
          <a:xfrm>
            <a:off x="300240" y="681840"/>
            <a:ext cx="8588160" cy="5555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Certaines implémentations de l'interface Collection savent naturellement trier leur contenu, c'est le cas des objets </a:t>
            </a:r>
            <a:r>
              <a:rPr lang="en-US" sz="1600" b="1" strike="noStrike" spc="-1">
                <a:solidFill>
                  <a:srgbClr val="000000"/>
                </a:solidFill>
                <a:uFill>
                  <a:solidFill>
                    <a:srgbClr val="FFFFFF"/>
                  </a:solidFill>
                </a:uFill>
                <a:latin typeface="Helvetica 45 Light"/>
                <a:ea typeface="DejaVu Sans"/>
              </a:rPr>
              <a:t>TreeSet</a:t>
            </a:r>
            <a:r>
              <a:rPr lang="en-US" sz="1600" b="0" strike="noStrike" spc="-1">
                <a:solidFill>
                  <a:srgbClr val="000000"/>
                </a:solidFill>
                <a:uFill>
                  <a:solidFill>
                    <a:srgbClr val="FFFFFF"/>
                  </a:solidFill>
                </a:uFill>
                <a:latin typeface="Helvetica 45 Light"/>
                <a:ea typeface="DejaVu Sans"/>
              </a:rPr>
              <a:t>.</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TreeSet utilise l’interface </a:t>
            </a:r>
            <a:r>
              <a:rPr lang="en-US" sz="1600" b="1" strike="noStrike" spc="-1">
                <a:solidFill>
                  <a:srgbClr val="000000"/>
                </a:solidFill>
                <a:uFill>
                  <a:solidFill>
                    <a:srgbClr val="FFFFFF"/>
                  </a:solidFill>
                </a:uFill>
                <a:latin typeface="Helvetica 45 Light"/>
                <a:ea typeface="DejaVu Sans"/>
              </a:rPr>
              <a:t>Comparable</a:t>
            </a:r>
            <a:r>
              <a:rPr lang="en-US" sz="1600" b="0" strike="noStrike" spc="-1">
                <a:solidFill>
                  <a:srgbClr val="000000"/>
                </a:solidFill>
                <a:uFill>
                  <a:solidFill>
                    <a:srgbClr val="FFFFFF"/>
                  </a:solidFill>
                </a:uFill>
                <a:latin typeface="Helvetica 45 Light"/>
                <a:ea typeface="DejaVu Sans"/>
              </a:rPr>
              <a:t> pour trier les éléments.</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Les éléments d’un TreeSet doivent donc être des objets implémentant l’interface Comparable, sinon il faut passer l’interface Comparable en paramètre du constructeur.</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TreeSet n’accepte pas l’élément null (NullPointerException),</a:t>
            </a:r>
            <a:endParaRPr lang="en-US" sz="1800" b="0" strike="noStrike" spc="-1">
              <a:solidFill>
                <a:srgbClr val="000000"/>
              </a:solidFill>
              <a:uFill>
                <a:solidFill>
                  <a:srgbClr val="FFFFFF"/>
                </a:solidFill>
              </a:uFill>
              <a:latin typeface="Arial"/>
            </a:endParaRPr>
          </a:p>
          <a:p>
            <a:pPr marL="768240" lvl="1" indent="-284400">
              <a:lnSpc>
                <a:spcPct val="100000"/>
              </a:lnSpc>
              <a:spcAft>
                <a:spcPts val="400"/>
              </a:spcAft>
              <a:buClr>
                <a:srgbClr val="000000"/>
              </a:buClr>
              <a:buFont typeface="Symbol"/>
              <a:buChar char=""/>
            </a:pPr>
            <a:r>
              <a:rPr lang="en-US" sz="1600" b="0" strike="noStrike" spc="-1">
                <a:solidFill>
                  <a:srgbClr val="000000"/>
                </a:solidFill>
                <a:uFill>
                  <a:solidFill>
                    <a:srgbClr val="FFFFFF"/>
                  </a:solidFill>
                </a:uFill>
                <a:latin typeface="Helvetica 45 Light"/>
                <a:ea typeface="DejaVu Sans"/>
              </a:rPr>
              <a:t>Pas de soucis pour les types Wrapper et les String qui naturellement implémentent l’interface Comparable.</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L’interface Comparable définit une seule méthode :</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Exercice dans le package « com.orange.formationjava.trier.treeset »: afficher l’ensemble des personnes dans l’ordre alphabétique.</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Pour les listes, </a:t>
            </a:r>
            <a:r>
              <a:rPr lang="en-US" sz="1600" b="1" strike="noStrike" spc="-1">
                <a:solidFill>
                  <a:srgbClr val="000000"/>
                </a:solidFill>
                <a:uFill>
                  <a:solidFill>
                    <a:srgbClr val="FFFFFF"/>
                  </a:solidFill>
                </a:uFill>
                <a:latin typeface="Helvetica 45 Light"/>
                <a:ea typeface="DejaVu Sans"/>
              </a:rPr>
              <a:t>Collections</a:t>
            </a:r>
            <a:r>
              <a:rPr lang="en-US" sz="1600" b="0" strike="noStrike" spc="-1">
                <a:solidFill>
                  <a:srgbClr val="000000"/>
                </a:solidFill>
                <a:uFill>
                  <a:solidFill>
                    <a:srgbClr val="FFFFFF"/>
                  </a:solidFill>
                </a:uFill>
                <a:latin typeface="Helvetica 45 Light"/>
                <a:ea typeface="DejaVu Sans"/>
              </a:rPr>
              <a:t> propose la méthode statique </a:t>
            </a:r>
            <a:r>
              <a:rPr lang="en-US" sz="1600" b="1" strike="noStrike" spc="-1">
                <a:solidFill>
                  <a:srgbClr val="000000"/>
                </a:solidFill>
                <a:uFill>
                  <a:solidFill>
                    <a:srgbClr val="FFFFFF"/>
                  </a:solidFill>
                </a:uFill>
                <a:latin typeface="Helvetica 45 Light"/>
                <a:ea typeface="DejaVu Sans"/>
              </a:rPr>
              <a:t>sort()</a:t>
            </a:r>
            <a:r>
              <a:rPr lang="en-US" sz="1600" b="0" strike="noStrike" spc="-1">
                <a:solidFill>
                  <a:srgbClr val="000000"/>
                </a:solidFill>
                <a:uFill>
                  <a:solidFill>
                    <a:srgbClr val="FFFFFF"/>
                  </a:solidFill>
                </a:uFill>
                <a:latin typeface="Helvetica 45 Light"/>
                <a:ea typeface="DejaVu Sans"/>
              </a:rPr>
              <a:t> pour faire le tri.</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Collections.sort() s’appuie sur Arrays.sort(). La signature est la suivante:</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Il faut donc que les éléments à trier implémentent l’interface Comparable et ne soient pas nuls.</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Exercice dans le package « com.orange.formationjava.trier.list »: afficher la liste triée pour la classe SortList.</a:t>
            </a:r>
            <a:endParaRPr lang="en-US" sz="1800" b="0" strike="noStrike" spc="-1">
              <a:solidFill>
                <a:srgbClr val="000000"/>
              </a:solidFill>
              <a:uFill>
                <a:solidFill>
                  <a:srgbClr val="FFFFFF"/>
                </a:solidFill>
              </a:uFill>
              <a:latin typeface="Arial"/>
            </a:endParaRPr>
          </a:p>
        </p:txBody>
      </p:sp>
      <p:sp>
        <p:nvSpPr>
          <p:cNvPr id="589"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Collections: trier les ensembles et les listes</a:t>
            </a:r>
            <a:endParaRPr lang="en-US" sz="1800" b="0" strike="noStrike" spc="-1">
              <a:solidFill>
                <a:srgbClr val="000000"/>
              </a:solidFill>
              <a:uFill>
                <a:solidFill>
                  <a:srgbClr val="FFFFFF"/>
                </a:solidFill>
              </a:uFill>
              <a:latin typeface="Arial"/>
            </a:endParaRPr>
          </a:p>
        </p:txBody>
      </p:sp>
      <p:sp>
        <p:nvSpPr>
          <p:cNvPr id="590"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D20A9E7C-1A7B-4C5A-98C5-2CB8E7D2962F}" type="slidenum">
              <a:rPr lang="en-US" sz="1600" b="0" strike="noStrike" spc="-1">
                <a:solidFill>
                  <a:srgbClr val="000000"/>
                </a:solidFill>
                <a:uFill>
                  <a:solidFill>
                    <a:srgbClr val="FFFFFF"/>
                  </a:solidFill>
                </a:uFill>
                <a:latin typeface="Helvetica 45 Light"/>
                <a:ea typeface="MS PGothic"/>
              </a:rPr>
              <a:t>82</a:t>
            </a:fld>
            <a:endParaRPr lang="en-US" sz="1800" b="0" strike="noStrike" spc="-1">
              <a:solidFill>
                <a:srgbClr val="000000"/>
              </a:solidFill>
              <a:uFill>
                <a:solidFill>
                  <a:srgbClr val="FFFFFF"/>
                </a:solidFill>
              </a:uFill>
              <a:latin typeface="Arial"/>
            </a:endParaRPr>
          </a:p>
        </p:txBody>
      </p:sp>
      <p:sp>
        <p:nvSpPr>
          <p:cNvPr id="591" name="CustomShape 4"/>
          <p:cNvSpPr/>
          <p:nvPr/>
        </p:nvSpPr>
        <p:spPr>
          <a:xfrm>
            <a:off x="365400" y="4955760"/>
            <a:ext cx="8027640" cy="30240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public static &lt;T extends Comparable&lt;? super T&gt;&gt; void sort(List&lt;T&gt; list)</a:t>
            </a:r>
            <a:endParaRPr lang="en-US" sz="1800" b="0" strike="noStrike" spc="-1">
              <a:solidFill>
                <a:srgbClr val="000000"/>
              </a:solidFill>
              <a:uFill>
                <a:solidFill>
                  <a:srgbClr val="FFFFFF"/>
                </a:solidFill>
              </a:uFill>
              <a:latin typeface="Arial"/>
            </a:endParaRPr>
          </a:p>
        </p:txBody>
      </p:sp>
      <p:sp>
        <p:nvSpPr>
          <p:cNvPr id="592" name="CustomShape 5"/>
          <p:cNvSpPr/>
          <p:nvPr/>
        </p:nvSpPr>
        <p:spPr>
          <a:xfrm>
            <a:off x="365400" y="3366360"/>
            <a:ext cx="8027640" cy="30240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public int compareTo(T o);</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 name="CustomShape 1"/>
          <p:cNvSpPr/>
          <p:nvPr/>
        </p:nvSpPr>
        <p:spPr>
          <a:xfrm>
            <a:off x="300240" y="681840"/>
            <a:ext cx="8588160" cy="5555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On peut vouloir trier selon un algorithme différent de celui implémenté naturellement par les objets d’une liste. Dans l’exemple précédent, on pourrait trier selon la taille ou l’âge plutôt que par le nom/prénom.</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Collections propose une méthode pour personnaliser le tri.</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L’interface Comparator est passée en paramètre et permet de personnaliser le tri. Comparator définit deux méthodes:</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Exercice dans le package « com.orange.formationjava.trier.list »: afficher la liste des personnes triées par âge pour la classe CustomSortList.</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p:txBody>
      </p:sp>
      <p:sp>
        <p:nvSpPr>
          <p:cNvPr id="594"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Collections: personnaliser le tri</a:t>
            </a:r>
            <a:endParaRPr lang="en-US" sz="1800" b="0" strike="noStrike" spc="-1">
              <a:solidFill>
                <a:srgbClr val="000000"/>
              </a:solidFill>
              <a:uFill>
                <a:solidFill>
                  <a:srgbClr val="FFFFFF"/>
                </a:solidFill>
              </a:uFill>
              <a:latin typeface="Arial"/>
            </a:endParaRPr>
          </a:p>
        </p:txBody>
      </p:sp>
      <p:sp>
        <p:nvSpPr>
          <p:cNvPr id="595"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C32A34C4-34A8-4B14-B5BE-FFAECBF50C79}" type="slidenum">
              <a:rPr lang="en-US" sz="1600" b="0" strike="noStrike" spc="-1">
                <a:solidFill>
                  <a:srgbClr val="000000"/>
                </a:solidFill>
                <a:uFill>
                  <a:solidFill>
                    <a:srgbClr val="FFFFFF"/>
                  </a:solidFill>
                </a:uFill>
                <a:latin typeface="Helvetica 45 Light"/>
                <a:ea typeface="MS PGothic"/>
              </a:rPr>
              <a:t>83</a:t>
            </a:fld>
            <a:endParaRPr lang="en-US" sz="1800" b="0" strike="noStrike" spc="-1">
              <a:solidFill>
                <a:srgbClr val="000000"/>
              </a:solidFill>
              <a:uFill>
                <a:solidFill>
                  <a:srgbClr val="FFFFFF"/>
                </a:solidFill>
              </a:uFill>
              <a:latin typeface="Arial"/>
            </a:endParaRPr>
          </a:p>
        </p:txBody>
      </p:sp>
      <p:sp>
        <p:nvSpPr>
          <p:cNvPr id="596" name="CustomShape 4"/>
          <p:cNvSpPr/>
          <p:nvPr/>
        </p:nvSpPr>
        <p:spPr>
          <a:xfrm>
            <a:off x="340200" y="2109600"/>
            <a:ext cx="8027640" cy="30240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public static &lt;T&gt; void sort(List&lt;T&gt; list, Comparator&lt;? super T&gt; c)</a:t>
            </a:r>
            <a:endParaRPr lang="en-US" sz="1800" b="0" strike="noStrike" spc="-1">
              <a:solidFill>
                <a:srgbClr val="000000"/>
              </a:solidFill>
              <a:uFill>
                <a:solidFill>
                  <a:srgbClr val="FFFFFF"/>
                </a:solidFill>
              </a:uFill>
              <a:latin typeface="Arial"/>
            </a:endParaRPr>
          </a:p>
        </p:txBody>
      </p:sp>
      <p:sp>
        <p:nvSpPr>
          <p:cNvPr id="597" name="CustomShape 5"/>
          <p:cNvSpPr/>
          <p:nvPr/>
        </p:nvSpPr>
        <p:spPr>
          <a:xfrm>
            <a:off x="340200" y="3354840"/>
            <a:ext cx="8027640" cy="51552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int compare(T o1, T o2);</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boolean equals(Object obj);</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 name="CustomShape 1"/>
          <p:cNvSpPr/>
          <p:nvPr/>
        </p:nvSpPr>
        <p:spPr>
          <a:xfrm>
            <a:off x="300240" y="681840"/>
            <a:ext cx="8588160" cy="5555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Pour trier une map, il faut  utiliser la classe </a:t>
            </a:r>
            <a:r>
              <a:rPr lang="en-US" sz="1600" b="1" strike="noStrike" spc="-1">
                <a:solidFill>
                  <a:srgbClr val="000000"/>
                </a:solidFill>
                <a:uFill>
                  <a:solidFill>
                    <a:srgbClr val="FFFFFF"/>
                  </a:solidFill>
                </a:uFill>
                <a:latin typeface="Helvetica 45 Light"/>
                <a:ea typeface="DejaVu Sans"/>
              </a:rPr>
              <a:t>TreeMap</a:t>
            </a:r>
            <a:r>
              <a:rPr lang="en-US" sz="1600" b="0" strike="noStrike" spc="-1">
                <a:solidFill>
                  <a:srgbClr val="000000"/>
                </a:solidFill>
                <a:uFill>
                  <a:solidFill>
                    <a:srgbClr val="FFFFFF"/>
                  </a:solidFill>
                </a:uFill>
                <a:latin typeface="Helvetica 45 Light"/>
                <a:ea typeface="DejaVu Sans"/>
              </a:rPr>
              <a:t>.</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Par défaut, TreeMap ordonne les données en fonction de l’ordre naturel de ses clefs.</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TreeMap peut être construit avec un Comparator pour personnaliser les critères de tri. Ce comparateur utilise les clefs pour accéder aux valeurs et personnaliser le tri. Le constructeur de TreeMap avec Comparator est le suivant:</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marL="860400" lvl="1" indent="-284400">
              <a:lnSpc>
                <a:spcPct val="100000"/>
              </a:lnSpc>
              <a:spcAft>
                <a:spcPts val="349"/>
              </a:spcAft>
              <a:buClr>
                <a:srgbClr val="000000"/>
              </a:buClr>
              <a:buFont typeface="Wingdings" charset="2"/>
              <a:buChar char=""/>
            </a:pPr>
            <a:r>
              <a:rPr lang="en-US" sz="1400" b="0" strike="noStrike" spc="-1">
                <a:solidFill>
                  <a:srgbClr val="000000"/>
                </a:solidFill>
                <a:uFill>
                  <a:solidFill>
                    <a:srgbClr val="FFFFFF"/>
                  </a:solidFill>
                </a:uFill>
                <a:latin typeface="Helvetica 45 Light"/>
                <a:ea typeface="DejaVu Sans"/>
              </a:rPr>
              <a:t>Le comparateur utilise les clefs de la TreeMap. Or le comparateur doit pouvoir accéder à l’instance de TreeMap à trier pour récupérer les valeurs. On passera donc l’instance en paramètre du constructeur de l’interface Comparator l’instance de TreeMap à trier.</a:t>
            </a:r>
            <a:endParaRPr lang="en-US" sz="1800" b="0" strike="noStrike" spc="-1">
              <a:solidFill>
                <a:srgbClr val="000000"/>
              </a:solidFill>
              <a:uFill>
                <a:solidFill>
                  <a:srgbClr val="FFFFFF"/>
                </a:solidFill>
              </a:uFill>
              <a:latin typeface="Arial"/>
            </a:endParaRPr>
          </a:p>
          <a:p>
            <a:pPr marL="860400" lvl="1" indent="-284400">
              <a:lnSpc>
                <a:spcPct val="100000"/>
              </a:lnSpc>
              <a:spcAft>
                <a:spcPts val="349"/>
              </a:spcAft>
              <a:buClr>
                <a:srgbClr val="000000"/>
              </a:buClr>
              <a:buFont typeface="Wingdings" charset="2"/>
              <a:buChar char=""/>
            </a:pPr>
            <a:r>
              <a:rPr lang="en-US" sz="1400" b="0" strike="noStrike" spc="-1">
                <a:solidFill>
                  <a:srgbClr val="000000"/>
                </a:solidFill>
                <a:uFill>
                  <a:solidFill>
                    <a:srgbClr val="FFFFFF"/>
                  </a:solidFill>
                </a:uFill>
                <a:latin typeface="Helvetica 45 Light"/>
                <a:ea typeface="DejaVu Sans"/>
              </a:rPr>
              <a:t>La TreeMap créée avec ce comparateur est vide.</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Exercice dans le package « com.orange.formationjava.trier.treemap »: afficher la liste des personnes triées par par défaut. Créer une nouvelle instance de TreeMap pour laquelle les personnes sont triées par age croissant.</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p:txBody>
      </p:sp>
      <p:sp>
        <p:nvSpPr>
          <p:cNvPr id="599"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Collections: le tri des map</a:t>
            </a:r>
            <a:endParaRPr lang="en-US" sz="1800" b="0" strike="noStrike" spc="-1">
              <a:solidFill>
                <a:srgbClr val="000000"/>
              </a:solidFill>
              <a:uFill>
                <a:solidFill>
                  <a:srgbClr val="FFFFFF"/>
                </a:solidFill>
              </a:uFill>
              <a:latin typeface="Arial"/>
            </a:endParaRPr>
          </a:p>
        </p:txBody>
      </p:sp>
      <p:sp>
        <p:nvSpPr>
          <p:cNvPr id="600"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FA7013C8-07A4-4B21-A458-87E1F45A4748}" type="slidenum">
              <a:rPr lang="en-US" sz="1600" b="0" strike="noStrike" spc="-1">
                <a:solidFill>
                  <a:srgbClr val="000000"/>
                </a:solidFill>
                <a:uFill>
                  <a:solidFill>
                    <a:srgbClr val="FFFFFF"/>
                  </a:solidFill>
                </a:uFill>
                <a:latin typeface="Helvetica 45 Light"/>
                <a:ea typeface="MS PGothic"/>
              </a:rPr>
              <a:t>84</a:t>
            </a:fld>
            <a:endParaRPr lang="en-US" sz="1800" b="0" strike="noStrike" spc="-1">
              <a:solidFill>
                <a:srgbClr val="000000"/>
              </a:solidFill>
              <a:uFill>
                <a:solidFill>
                  <a:srgbClr val="FFFFFF"/>
                </a:solidFill>
              </a:uFill>
              <a:latin typeface="Arial"/>
            </a:endParaRPr>
          </a:p>
        </p:txBody>
      </p:sp>
      <p:sp>
        <p:nvSpPr>
          <p:cNvPr id="601" name="CustomShape 4"/>
          <p:cNvSpPr/>
          <p:nvPr/>
        </p:nvSpPr>
        <p:spPr>
          <a:xfrm>
            <a:off x="340200" y="2338560"/>
            <a:ext cx="8551800" cy="51552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ourier New"/>
                <a:ea typeface="DejaVu Sans"/>
              </a:rPr>
              <a:t>TreeMap(Comparator&lt;? super K&gt; comparator)</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ourier New"/>
                <a:ea typeface="DejaVu Sans"/>
              </a:rPr>
              <a:t>Constructs a new, empty tree map, ordered according to the given comparator.</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 name="CustomShape 1"/>
          <p:cNvSpPr/>
          <p:nvPr/>
        </p:nvSpPr>
        <p:spPr>
          <a:xfrm>
            <a:off x="300240" y="681840"/>
            <a:ext cx="8588160" cy="5555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Les listes sont équivalents à des tableaux extensibles à volonté.</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Les listes peuvent comporter des doublons.</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L’interface List permet d'interagir avec un élément de la collection en utilisant sa position.</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Il existe 2 principales implémentations de l’interface List:</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1" strike="noStrike" spc="-1">
                <a:solidFill>
                  <a:srgbClr val="000000"/>
                </a:solidFill>
                <a:uFill>
                  <a:solidFill>
                    <a:srgbClr val="FFFFFF"/>
                  </a:solidFill>
                </a:uFill>
                <a:latin typeface="Helvetica 45 Light"/>
                <a:ea typeface="DejaVu Sans"/>
              </a:rPr>
              <a:t>ArrayList</a:t>
            </a:r>
            <a:endParaRPr lang="en-US" sz="1800" b="0" strike="noStrike" spc="-1">
              <a:solidFill>
                <a:srgbClr val="000000"/>
              </a:solidFill>
              <a:uFill>
                <a:solidFill>
                  <a:srgbClr val="FFFFFF"/>
                </a:solidFill>
              </a:uFill>
              <a:latin typeface="Arial"/>
            </a:endParaRPr>
          </a:p>
          <a:p>
            <a:pPr marL="1187280" lvl="2" indent="-227160">
              <a:lnSpc>
                <a:spcPct val="100000"/>
              </a:lnSpc>
              <a:spcAft>
                <a:spcPts val="349"/>
              </a:spcAft>
              <a:buClr>
                <a:srgbClr val="000000"/>
              </a:buClr>
              <a:buFont typeface="Times New Roman"/>
              <a:buChar char="–"/>
            </a:pPr>
            <a:r>
              <a:rPr lang="en-US" sz="1400" b="0" strike="noStrike" spc="-1">
                <a:solidFill>
                  <a:srgbClr val="000000"/>
                </a:solidFill>
                <a:uFill>
                  <a:solidFill>
                    <a:srgbClr val="FFFFFF"/>
                  </a:solidFill>
                </a:uFill>
                <a:latin typeface="Helvetica 45 Light"/>
                <a:ea typeface="DejaVu Sans"/>
              </a:rPr>
              <a:t>La capacité de la collection est automatiquement ajustée selon les besoins lors de l'ajout d'un élément.</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1" strike="noStrike" spc="-1">
                <a:solidFill>
                  <a:srgbClr val="000000"/>
                </a:solidFill>
                <a:uFill>
                  <a:solidFill>
                    <a:srgbClr val="FFFFFF"/>
                  </a:solidFill>
                </a:uFill>
                <a:latin typeface="Helvetica 45 Light"/>
                <a:ea typeface="DejaVu Sans"/>
              </a:rPr>
              <a:t>LinkedList</a:t>
            </a:r>
            <a:r>
              <a:rPr lang="en-US" sz="1400" b="0" strike="noStrike" spc="-1">
                <a:solidFill>
                  <a:srgbClr val="000000"/>
                </a:solidFill>
                <a:uFill>
                  <a:solidFill>
                    <a:srgbClr val="FFFFFF"/>
                  </a:solidFill>
                </a:uFill>
                <a:latin typeface="Helvetica 45 Light"/>
                <a:ea typeface="DejaVu Sans"/>
              </a:rPr>
              <a:t>: liste doublement chainée. </a:t>
            </a:r>
            <a:endParaRPr lang="en-US" sz="1800" b="0" strike="noStrike" spc="-1">
              <a:solidFill>
                <a:srgbClr val="000000"/>
              </a:solidFill>
              <a:uFill>
                <a:solidFill>
                  <a:srgbClr val="FFFFFF"/>
                </a:solidFill>
              </a:uFill>
              <a:latin typeface="Arial"/>
            </a:endParaRPr>
          </a:p>
          <a:p>
            <a:pPr marL="1187280" lvl="2" indent="-227160">
              <a:lnSpc>
                <a:spcPct val="100000"/>
              </a:lnSpc>
              <a:spcAft>
                <a:spcPts val="349"/>
              </a:spcAft>
              <a:buClr>
                <a:srgbClr val="000000"/>
              </a:buClr>
              <a:buFont typeface="Times New Roman"/>
              <a:buChar char="–"/>
            </a:pPr>
            <a:r>
              <a:rPr lang="en-US" sz="1400" b="0" strike="noStrike" spc="-1">
                <a:solidFill>
                  <a:srgbClr val="000000"/>
                </a:solidFill>
                <a:uFill>
                  <a:solidFill>
                    <a:srgbClr val="FFFFFF"/>
                  </a:solidFill>
                </a:uFill>
                <a:latin typeface="Helvetica 45 Light"/>
                <a:ea typeface="DejaVu Sans"/>
              </a:rPr>
              <a:t>Chaque élément contient une référence à l'élément précédent et à l'élément suivant, exceptés le premier, dont l'élément précédent vaut null, et le dernier, dont l'élément suivant vaut également null.</a:t>
            </a:r>
            <a:endParaRPr lang="en-US" sz="1800" b="0" strike="noStrike" spc="-1">
              <a:solidFill>
                <a:srgbClr val="000000"/>
              </a:solidFill>
              <a:uFill>
                <a:solidFill>
                  <a:srgbClr val="FFFFFF"/>
                </a:solidFill>
              </a:uFill>
              <a:latin typeface="Arial"/>
            </a:endParaRPr>
          </a:p>
          <a:p>
            <a:pPr marL="1187280" lvl="2" indent="-227160">
              <a:lnSpc>
                <a:spcPct val="100000"/>
              </a:lnSpc>
              <a:spcAft>
                <a:spcPts val="349"/>
              </a:spcAft>
              <a:buClr>
                <a:srgbClr val="000000"/>
              </a:buClr>
              <a:buFont typeface="Times New Roman"/>
              <a:buChar char="–"/>
            </a:pPr>
            <a:r>
              <a:rPr lang="en-US" sz="1400" b="0" strike="noStrike" spc="-1">
                <a:solidFill>
                  <a:srgbClr val="000000"/>
                </a:solidFill>
                <a:uFill>
                  <a:solidFill>
                    <a:srgbClr val="FFFFFF"/>
                  </a:solidFill>
                </a:uFill>
                <a:latin typeface="Helvetica 45 Light"/>
                <a:ea typeface="DejaVu Sans"/>
              </a:rPr>
              <a:t>elle n'a pas besoin d'être redimensionnée quelque soit le nombre d'éléments qu'elle contient</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ArrayList vs LinkedList</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Contrairement aux LinkedList, les ArrayList sont rapides en lecture, même avec un gros volume d'objets. Elles sont cependant plus lentes si vous devez ajouter ou supprimer des données en milieu de liste. Pour résumer à l'extrême, si vous effectuez beaucoup de lectures sans vous soucier de l'ordre des éléments, optez pour une ArrayList ; en revanche, si vous insérez beaucoup de données au milieu de la liste, optez pour une Linkedlist.</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http://stackoverflow.com/questions/322715/when-to-use-linkedlist-over-arraylist</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p:txBody>
      </p:sp>
      <p:sp>
        <p:nvSpPr>
          <p:cNvPr id="603"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Collections: l’interface List</a:t>
            </a:r>
            <a:endParaRPr lang="en-US" sz="1800" b="0" strike="noStrike" spc="-1">
              <a:solidFill>
                <a:srgbClr val="000000"/>
              </a:solidFill>
              <a:uFill>
                <a:solidFill>
                  <a:srgbClr val="FFFFFF"/>
                </a:solidFill>
              </a:uFill>
              <a:latin typeface="Arial"/>
            </a:endParaRPr>
          </a:p>
        </p:txBody>
      </p:sp>
      <p:sp>
        <p:nvSpPr>
          <p:cNvPr id="604"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E8822D32-DD0E-47A3-AFBF-C4599B85BF9E}" type="slidenum">
              <a:rPr lang="en-US" sz="1600" b="0" strike="noStrike" spc="-1">
                <a:solidFill>
                  <a:srgbClr val="000000"/>
                </a:solidFill>
                <a:uFill>
                  <a:solidFill>
                    <a:srgbClr val="FFFFFF"/>
                  </a:solidFill>
                </a:uFill>
                <a:latin typeface="Helvetica 45 Light"/>
                <a:ea typeface="MS PGothic"/>
              </a:rPr>
              <a:t>85</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 name="CustomShape 1"/>
          <p:cNvSpPr/>
          <p:nvPr/>
        </p:nvSpPr>
        <p:spPr>
          <a:xfrm>
            <a:off x="300240" y="681840"/>
            <a:ext cx="8588160" cy="5555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Un Set est une collection qui n'accepte pas les doublons.</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Les Set sont particulièrement adaptés pour manipuler une grande quantité de données.</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Les 2 principales implémentations sont HashSet et TreeSet.</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1" strike="noStrike" spc="-1">
                <a:solidFill>
                  <a:srgbClr val="000000"/>
                </a:solidFill>
                <a:uFill>
                  <a:solidFill>
                    <a:srgbClr val="FFFFFF"/>
                  </a:solidFill>
                </a:uFill>
                <a:latin typeface="Helvetica 45 Light"/>
                <a:ea typeface="DejaVu Sans"/>
              </a:rPr>
              <a:t>HashSet</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la plus performante et la plus utilisée des implémentations de l'interface Set. </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stocke ses éléments dans une table de hachage.</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les données sont éparpillées le plus uniformément possible dans des buckets (seaux).</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La méthode hashcode() est utilisée pour ranger les données et y accéder plus rapidement.</a:t>
            </a:r>
            <a:endParaRPr lang="en-US" sz="1800" b="0" strike="noStrike" spc="-1">
              <a:solidFill>
                <a:srgbClr val="000000"/>
              </a:solidFill>
              <a:uFill>
                <a:solidFill>
                  <a:srgbClr val="FFFFFF"/>
                </a:solidFill>
              </a:uFill>
              <a:latin typeface="Arial"/>
            </a:endParaRPr>
          </a:p>
          <a:p>
            <a:pPr marL="1187280" lvl="2" indent="-227160">
              <a:lnSpc>
                <a:spcPct val="100000"/>
              </a:lnSpc>
              <a:spcAft>
                <a:spcPts val="349"/>
              </a:spcAft>
              <a:buClr>
                <a:srgbClr val="000000"/>
              </a:buClr>
              <a:buFont typeface="Times New Roman"/>
              <a:buChar char="–"/>
            </a:pPr>
            <a:r>
              <a:rPr lang="en-US" sz="1400" b="0" strike="noStrike" spc="-1">
                <a:solidFill>
                  <a:srgbClr val="000000"/>
                </a:solidFill>
                <a:uFill>
                  <a:solidFill>
                    <a:srgbClr val="FFFFFF"/>
                  </a:solidFill>
                </a:uFill>
                <a:latin typeface="Helvetica 45 Light"/>
                <a:ea typeface="DejaVu Sans"/>
              </a:rPr>
              <a:t>Il faut redéfinir les méthodes hashcode et equals pour les objets à insérer dans des HashSet</a:t>
            </a:r>
            <a:endParaRPr lang="en-US" sz="1800" b="0" strike="noStrike" spc="-1">
              <a:solidFill>
                <a:srgbClr val="000000"/>
              </a:solidFill>
              <a:uFill>
                <a:solidFill>
                  <a:srgbClr val="FFFFFF"/>
                </a:solidFill>
              </a:uFill>
              <a:latin typeface="Arial"/>
            </a:endParaRPr>
          </a:p>
          <a:p>
            <a:pPr marL="1187280" lvl="2" indent="-227160">
              <a:lnSpc>
                <a:spcPct val="100000"/>
              </a:lnSpc>
              <a:spcAft>
                <a:spcPts val="349"/>
              </a:spcAft>
              <a:buClr>
                <a:srgbClr val="000000"/>
              </a:buClr>
              <a:buFont typeface="Times New Roman"/>
              <a:buChar char="–"/>
            </a:pPr>
            <a:r>
              <a:rPr lang="en-US" sz="1400" b="0" strike="noStrike" spc="-1">
                <a:solidFill>
                  <a:srgbClr val="000000"/>
                </a:solidFill>
                <a:uFill>
                  <a:solidFill>
                    <a:srgbClr val="FFFFFF"/>
                  </a:solidFill>
                </a:uFill>
                <a:latin typeface="Helvetica 45 Light"/>
                <a:ea typeface="DejaVu Sans"/>
              </a:rPr>
              <a:t>2 objets identiques doivent avoir le même hashcode (la réciproque n’est pas vraie)</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HashSet ajuste automatiquement la capacité (nombre de buckets) au facteur de charge</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1" strike="noStrike" spc="-1">
                <a:solidFill>
                  <a:srgbClr val="000000"/>
                </a:solidFill>
                <a:uFill>
                  <a:solidFill>
                    <a:srgbClr val="FFFFFF"/>
                  </a:solidFill>
                </a:uFill>
                <a:latin typeface="Helvetica 45 Light"/>
                <a:ea typeface="DejaVu Sans"/>
              </a:rPr>
              <a:t>TreeSet</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Ensemble d’éléments triés.</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Implémente l’interface SortedSet&lt;E&gt; pour l’itération.</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Les éléments triés doivent implémenter l’interface Comparable&lt;E&gt;.</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Le tri peut être personalisé au moyen d’un comparateur spécifique.</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L’algorithme de tri utilise un arbre rouge-noir. L’arbre est équilibré dynamiquement de sorte que la profondeur n’excède pas Log(n) avec ‘n’ le nombre d’éléments de l’arbre.</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https://www.cs.usfca.edu/~galles/visualization/RedBlack.html</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p:txBody>
      </p:sp>
      <p:sp>
        <p:nvSpPr>
          <p:cNvPr id="606"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Collections: l’interface Set</a:t>
            </a:r>
            <a:endParaRPr lang="en-US" sz="1800" b="0" strike="noStrike" spc="-1">
              <a:solidFill>
                <a:srgbClr val="000000"/>
              </a:solidFill>
              <a:uFill>
                <a:solidFill>
                  <a:srgbClr val="FFFFFF"/>
                </a:solidFill>
              </a:uFill>
              <a:latin typeface="Arial"/>
            </a:endParaRPr>
          </a:p>
        </p:txBody>
      </p:sp>
      <p:sp>
        <p:nvSpPr>
          <p:cNvPr id="607"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C25C1F18-9FE9-4176-9EEA-CB689127C7BF}" type="slidenum">
              <a:rPr lang="en-US" sz="1600" b="0" strike="noStrike" spc="-1">
                <a:solidFill>
                  <a:srgbClr val="000000"/>
                </a:solidFill>
                <a:uFill>
                  <a:solidFill>
                    <a:srgbClr val="FFFFFF"/>
                  </a:solidFill>
                </a:uFill>
                <a:latin typeface="Helvetica 45 Light"/>
                <a:ea typeface="MS PGothic"/>
              </a:rPr>
              <a:t>86</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 name="CustomShape 1"/>
          <p:cNvSpPr/>
          <p:nvPr/>
        </p:nvSpPr>
        <p:spPr>
          <a:xfrm>
            <a:off x="300240" y="681840"/>
            <a:ext cx="8588160" cy="5555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Une Map est une table associative clef - valeur.</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La clef est unique mais une valeur peut être associée à plusieurs clefs.</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Un objet de type Map permet de lier un objet avec une clé qui peut être un type primitif ou un autre objet. Il est ainsi possible d'obtenir un objet à partir de sa clé.</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Les 3 principales implémentations sont </a:t>
            </a:r>
            <a:r>
              <a:rPr lang="en-US" sz="1600" b="1" strike="noStrike" spc="-1">
                <a:solidFill>
                  <a:srgbClr val="000000"/>
                </a:solidFill>
                <a:uFill>
                  <a:solidFill>
                    <a:srgbClr val="FFFFFF"/>
                  </a:solidFill>
                </a:uFill>
                <a:latin typeface="Helvetica 45 Light"/>
                <a:ea typeface="DejaVu Sans"/>
              </a:rPr>
              <a:t>HashMap,</a:t>
            </a:r>
            <a:r>
              <a:rPr lang="en-US" sz="1600" b="0" strike="noStrike" spc="-1">
                <a:solidFill>
                  <a:srgbClr val="000000"/>
                </a:solidFill>
                <a:uFill>
                  <a:solidFill>
                    <a:srgbClr val="FFFFFF"/>
                  </a:solidFill>
                </a:uFill>
                <a:latin typeface="Helvetica 45 Light"/>
                <a:ea typeface="DejaVu Sans"/>
              </a:rPr>
              <a:t> </a:t>
            </a:r>
            <a:r>
              <a:rPr lang="en-US" sz="1600" b="1" strike="noStrike" spc="-1">
                <a:solidFill>
                  <a:srgbClr val="000000"/>
                </a:solidFill>
                <a:uFill>
                  <a:solidFill>
                    <a:srgbClr val="FFFFFF"/>
                  </a:solidFill>
                </a:uFill>
                <a:latin typeface="Helvetica 45 Light"/>
                <a:ea typeface="DejaVu Sans"/>
              </a:rPr>
              <a:t>TreeMap</a:t>
            </a:r>
            <a:r>
              <a:rPr lang="en-US" sz="1600" b="0" strike="noStrike" spc="-1">
                <a:solidFill>
                  <a:srgbClr val="000000"/>
                </a:solidFill>
                <a:uFill>
                  <a:solidFill>
                    <a:srgbClr val="FFFFFF"/>
                  </a:solidFill>
                </a:uFill>
                <a:latin typeface="Helvetica 45 Light"/>
                <a:ea typeface="DejaVu Sans"/>
              </a:rPr>
              <a:t> et </a:t>
            </a:r>
            <a:r>
              <a:rPr lang="en-US" sz="1600" b="1" strike="noStrike" spc="-1">
                <a:solidFill>
                  <a:srgbClr val="000000"/>
                </a:solidFill>
                <a:uFill>
                  <a:solidFill>
                    <a:srgbClr val="FFFFFF"/>
                  </a:solidFill>
                </a:uFill>
                <a:latin typeface="Helvetica 45 Light"/>
                <a:ea typeface="DejaVu Sans"/>
              </a:rPr>
              <a:t>LinkedHashMap</a:t>
            </a:r>
            <a:r>
              <a:rPr lang="en-US" sz="1600" b="0" strike="noStrike" spc="-1">
                <a:solidFill>
                  <a:srgbClr val="000000"/>
                </a:solidFill>
                <a:uFill>
                  <a:solidFill>
                    <a:srgbClr val="FFFFFF"/>
                  </a:solidFill>
                </a:uFill>
                <a:latin typeface="Helvetica 45 Light"/>
                <a:ea typeface="DejaVu Sans"/>
              </a:rPr>
              <a:t>.</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Exercice: modifier la classe Langage du projet Enumerated pour optimiser la méthode </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p:txBody>
      </p:sp>
      <p:sp>
        <p:nvSpPr>
          <p:cNvPr id="609"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Collections: l’interface Map</a:t>
            </a:r>
            <a:endParaRPr lang="en-US" sz="1800" b="0" strike="noStrike" spc="-1">
              <a:solidFill>
                <a:srgbClr val="000000"/>
              </a:solidFill>
              <a:uFill>
                <a:solidFill>
                  <a:srgbClr val="FFFFFF"/>
                </a:solidFill>
              </a:uFill>
              <a:latin typeface="Arial"/>
            </a:endParaRPr>
          </a:p>
        </p:txBody>
      </p:sp>
      <p:sp>
        <p:nvSpPr>
          <p:cNvPr id="610"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17BA6DEC-7716-42C7-AA0D-48A0064566EC}" type="slidenum">
              <a:rPr lang="en-US" sz="1600" b="0" strike="noStrike" spc="-1">
                <a:solidFill>
                  <a:srgbClr val="000000"/>
                </a:solidFill>
                <a:uFill>
                  <a:solidFill>
                    <a:srgbClr val="FFFFFF"/>
                  </a:solidFill>
                </a:uFill>
                <a:latin typeface="Helvetica 45 Light"/>
                <a:ea typeface="MS PGothic"/>
              </a:rPr>
              <a:t>87</a:t>
            </a:fld>
            <a:endParaRPr lang="en-US" sz="1800" b="0" strike="noStrike" spc="-1">
              <a:solidFill>
                <a:srgbClr val="000000"/>
              </a:solidFill>
              <a:uFill>
                <a:solidFill>
                  <a:srgbClr val="FFFFFF"/>
                </a:solidFill>
              </a:uFill>
              <a:latin typeface="Arial"/>
            </a:endParaRPr>
          </a:p>
        </p:txBody>
      </p:sp>
      <p:sp>
        <p:nvSpPr>
          <p:cNvPr id="611" name="CustomShape 4"/>
          <p:cNvSpPr/>
          <p:nvPr/>
        </p:nvSpPr>
        <p:spPr>
          <a:xfrm>
            <a:off x="340200" y="3497040"/>
            <a:ext cx="8551800" cy="100188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@param value the value representing the Language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@return Langage</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public static Langage valueOf(int value) { … }</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 name="CustomShape 1"/>
          <p:cNvSpPr/>
          <p:nvPr/>
        </p:nvSpPr>
        <p:spPr>
          <a:xfrm>
            <a:off x="300240" y="681840"/>
            <a:ext cx="8588160" cy="5555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Le GoF (Gang Of Four) a produit un livre en 1994 intitulé « « </a:t>
            </a:r>
            <a:r>
              <a:rPr lang="en-US" sz="1600" b="1" i="1" strike="noStrike" spc="-1">
                <a:solidFill>
                  <a:srgbClr val="000000"/>
                </a:solidFill>
                <a:uFill>
                  <a:solidFill>
                    <a:srgbClr val="FFFFFF"/>
                  </a:solidFill>
                </a:uFill>
                <a:latin typeface="Helvetica 45 Light"/>
                <a:ea typeface="DejaVu Sans"/>
              </a:rPr>
              <a:t>Design patterns. Catalogue des modèles de conception réutilisables</a:t>
            </a:r>
            <a:r>
              <a:rPr lang="en-US" sz="1600" b="0" strike="noStrike" spc="-1">
                <a:solidFill>
                  <a:srgbClr val="000000"/>
                </a:solidFill>
                <a:uFill>
                  <a:solidFill>
                    <a:srgbClr val="FFFFFF"/>
                  </a:solidFill>
                </a:uFill>
                <a:latin typeface="Helvetica 45 Light"/>
                <a:ea typeface="DejaVu Sans"/>
              </a:rPr>
              <a:t> »</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Ces modèles sont classés en 3 catégories:</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Modèles de création pour la construction d’objets</a:t>
            </a:r>
            <a:endParaRPr lang="en-US" sz="1800" b="0" strike="noStrike" spc="-1">
              <a:solidFill>
                <a:srgbClr val="000000"/>
              </a:solidFill>
              <a:uFill>
                <a:solidFill>
                  <a:srgbClr val="FFFFFF"/>
                </a:solidFill>
              </a:uFill>
              <a:latin typeface="Arial"/>
            </a:endParaRPr>
          </a:p>
          <a:p>
            <a:pPr marL="1187280" lvl="2" indent="-227160">
              <a:lnSpc>
                <a:spcPct val="100000"/>
              </a:lnSpc>
              <a:spcAft>
                <a:spcPts val="349"/>
              </a:spcAft>
              <a:buClr>
                <a:srgbClr val="000000"/>
              </a:buClr>
              <a:buFont typeface="Times New Roman"/>
              <a:buChar char="–"/>
            </a:pPr>
            <a:r>
              <a:rPr lang="en-US" sz="1400" b="0" strike="noStrike" spc="-1">
                <a:solidFill>
                  <a:srgbClr val="000000"/>
                </a:solidFill>
                <a:uFill>
                  <a:solidFill>
                    <a:srgbClr val="FFFFFF"/>
                  </a:solidFill>
                </a:uFill>
                <a:latin typeface="Helvetica 45 Light"/>
                <a:ea typeface="DejaVu Sans"/>
              </a:rPr>
              <a:t>Fabrique de création,</a:t>
            </a:r>
            <a:endParaRPr lang="en-US" sz="1800" b="0" strike="noStrike" spc="-1">
              <a:solidFill>
                <a:srgbClr val="000000"/>
              </a:solidFill>
              <a:uFill>
                <a:solidFill>
                  <a:srgbClr val="FFFFFF"/>
                </a:solidFill>
              </a:uFill>
              <a:latin typeface="Arial"/>
            </a:endParaRPr>
          </a:p>
          <a:p>
            <a:pPr marL="1187280" lvl="2" indent="-227160">
              <a:lnSpc>
                <a:spcPct val="100000"/>
              </a:lnSpc>
              <a:spcAft>
                <a:spcPts val="349"/>
              </a:spcAft>
              <a:buClr>
                <a:srgbClr val="000000"/>
              </a:buClr>
              <a:buFont typeface="Times New Roman"/>
              <a:buChar char="–"/>
            </a:pPr>
            <a:r>
              <a:rPr lang="en-US" sz="1400" b="0" strike="noStrike" spc="-1">
                <a:solidFill>
                  <a:srgbClr val="000000"/>
                </a:solidFill>
                <a:uFill>
                  <a:solidFill>
                    <a:srgbClr val="FFFFFF"/>
                  </a:solidFill>
                </a:uFill>
                <a:latin typeface="Helvetica 45 Light"/>
                <a:ea typeface="DejaVu Sans"/>
              </a:rPr>
              <a:t>Singleton,</a:t>
            </a:r>
            <a:endParaRPr lang="en-US" sz="1800" b="0" strike="noStrike" spc="-1">
              <a:solidFill>
                <a:srgbClr val="000000"/>
              </a:solidFill>
              <a:uFill>
                <a:solidFill>
                  <a:srgbClr val="FFFFFF"/>
                </a:solidFill>
              </a:uFill>
              <a:latin typeface="Arial"/>
            </a:endParaRPr>
          </a:p>
          <a:p>
            <a:pPr marL="1187280" lvl="2" indent="-227160">
              <a:lnSpc>
                <a:spcPct val="100000"/>
              </a:lnSpc>
              <a:spcAft>
                <a:spcPts val="349"/>
              </a:spcAft>
              <a:buClr>
                <a:srgbClr val="000000"/>
              </a:buClr>
              <a:buFont typeface="Times New Roman"/>
              <a:buChar char="–"/>
            </a:pPr>
            <a:r>
              <a:rPr lang="en-US" sz="1400" b="0" strike="noStrike" spc="-1">
                <a:solidFill>
                  <a:srgbClr val="000000"/>
                </a:solidFill>
                <a:uFill>
                  <a:solidFill>
                    <a:srgbClr val="FFFFFF"/>
                  </a:solidFill>
                </a:uFill>
                <a:latin typeface="Helvetica 45 Light"/>
                <a:ea typeface="DejaVu Sans"/>
              </a:rPr>
              <a:t>Builder, …</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Modèles de structuration</a:t>
            </a:r>
            <a:endParaRPr lang="en-US" sz="1800" b="0" strike="noStrike" spc="-1">
              <a:solidFill>
                <a:srgbClr val="000000"/>
              </a:solidFill>
              <a:uFill>
                <a:solidFill>
                  <a:srgbClr val="FFFFFF"/>
                </a:solidFill>
              </a:uFill>
              <a:latin typeface="Arial"/>
            </a:endParaRPr>
          </a:p>
          <a:p>
            <a:pPr marL="1187280" lvl="2" indent="-227160">
              <a:lnSpc>
                <a:spcPct val="100000"/>
              </a:lnSpc>
              <a:spcAft>
                <a:spcPts val="349"/>
              </a:spcAft>
              <a:buClr>
                <a:srgbClr val="000000"/>
              </a:buClr>
              <a:buFont typeface="Times New Roman"/>
              <a:buChar char="–"/>
            </a:pPr>
            <a:r>
              <a:rPr lang="en-US" sz="1400" b="0" strike="noStrike" spc="-1">
                <a:solidFill>
                  <a:srgbClr val="000000"/>
                </a:solidFill>
                <a:uFill>
                  <a:solidFill>
                    <a:srgbClr val="FFFFFF"/>
                  </a:solidFill>
                </a:uFill>
                <a:latin typeface="Helvetica 45 Light"/>
                <a:ea typeface="DejaVu Sans"/>
              </a:rPr>
              <a:t>Façade,</a:t>
            </a:r>
            <a:endParaRPr lang="en-US" sz="1800" b="0" strike="noStrike" spc="-1">
              <a:solidFill>
                <a:srgbClr val="000000"/>
              </a:solidFill>
              <a:uFill>
                <a:solidFill>
                  <a:srgbClr val="FFFFFF"/>
                </a:solidFill>
              </a:uFill>
              <a:latin typeface="Arial"/>
            </a:endParaRPr>
          </a:p>
          <a:p>
            <a:pPr marL="1187280" lvl="2" indent="-227160">
              <a:lnSpc>
                <a:spcPct val="100000"/>
              </a:lnSpc>
              <a:spcAft>
                <a:spcPts val="349"/>
              </a:spcAft>
              <a:buClr>
                <a:srgbClr val="000000"/>
              </a:buClr>
              <a:buFont typeface="Times New Roman"/>
              <a:buChar char="–"/>
            </a:pPr>
            <a:r>
              <a:rPr lang="en-US" sz="1400" b="0" strike="noStrike" spc="-1">
                <a:solidFill>
                  <a:srgbClr val="000000"/>
                </a:solidFill>
                <a:uFill>
                  <a:solidFill>
                    <a:srgbClr val="FFFFFF"/>
                  </a:solidFill>
                </a:uFill>
                <a:latin typeface="Helvetica 45 Light"/>
                <a:ea typeface="DejaVu Sans"/>
              </a:rPr>
              <a:t>Decorator,</a:t>
            </a:r>
            <a:endParaRPr lang="en-US" sz="1800" b="0" strike="noStrike" spc="-1">
              <a:solidFill>
                <a:srgbClr val="000000"/>
              </a:solidFill>
              <a:uFill>
                <a:solidFill>
                  <a:srgbClr val="FFFFFF"/>
                </a:solidFill>
              </a:uFill>
              <a:latin typeface="Arial"/>
            </a:endParaRPr>
          </a:p>
          <a:p>
            <a:pPr marL="1187280" lvl="2" indent="-227160">
              <a:lnSpc>
                <a:spcPct val="100000"/>
              </a:lnSpc>
              <a:spcAft>
                <a:spcPts val="349"/>
              </a:spcAft>
              <a:buClr>
                <a:srgbClr val="000000"/>
              </a:buClr>
              <a:buFont typeface="Times New Roman"/>
              <a:buChar char="–"/>
            </a:pPr>
            <a:r>
              <a:rPr lang="en-US" sz="1400" b="0" strike="noStrike" spc="-1">
                <a:solidFill>
                  <a:srgbClr val="000000"/>
                </a:solidFill>
                <a:uFill>
                  <a:solidFill>
                    <a:srgbClr val="FFFFFF"/>
                  </a:solidFill>
                </a:uFill>
                <a:latin typeface="Helvetica 45 Light"/>
                <a:ea typeface="DejaVu Sans"/>
              </a:rPr>
              <a:t>Proxy, …</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Modèles de comportement</a:t>
            </a:r>
            <a:endParaRPr lang="en-US" sz="1800" b="0" strike="noStrike" spc="-1">
              <a:solidFill>
                <a:srgbClr val="000000"/>
              </a:solidFill>
              <a:uFill>
                <a:solidFill>
                  <a:srgbClr val="FFFFFF"/>
                </a:solidFill>
              </a:uFill>
              <a:latin typeface="Arial"/>
            </a:endParaRPr>
          </a:p>
          <a:p>
            <a:pPr marL="1187280" lvl="2" indent="-227160">
              <a:lnSpc>
                <a:spcPct val="100000"/>
              </a:lnSpc>
              <a:spcAft>
                <a:spcPts val="349"/>
              </a:spcAft>
              <a:buClr>
                <a:srgbClr val="000000"/>
              </a:buClr>
              <a:buFont typeface="Times New Roman"/>
              <a:buChar char="–"/>
            </a:pPr>
            <a:r>
              <a:rPr lang="en-US" sz="1400" b="0" strike="noStrike" spc="-1">
                <a:solidFill>
                  <a:srgbClr val="000000"/>
                </a:solidFill>
                <a:uFill>
                  <a:solidFill>
                    <a:srgbClr val="FFFFFF"/>
                  </a:solidFill>
                </a:uFill>
                <a:latin typeface="Helvetica 45 Light"/>
                <a:ea typeface="DejaVu Sans"/>
              </a:rPr>
              <a:t>Iterator</a:t>
            </a:r>
            <a:endParaRPr lang="en-US" sz="1800" b="0" strike="noStrike" spc="-1">
              <a:solidFill>
                <a:srgbClr val="000000"/>
              </a:solidFill>
              <a:uFill>
                <a:solidFill>
                  <a:srgbClr val="FFFFFF"/>
                </a:solidFill>
              </a:uFill>
              <a:latin typeface="Arial"/>
            </a:endParaRPr>
          </a:p>
          <a:p>
            <a:pPr marL="1187280" lvl="2" indent="-227160">
              <a:lnSpc>
                <a:spcPct val="100000"/>
              </a:lnSpc>
              <a:spcAft>
                <a:spcPts val="349"/>
              </a:spcAft>
              <a:buClr>
                <a:srgbClr val="000000"/>
              </a:buClr>
              <a:buFont typeface="Times New Roman"/>
              <a:buChar char="–"/>
            </a:pPr>
            <a:r>
              <a:rPr lang="en-US" sz="1400" b="0" strike="noStrike" spc="-1">
                <a:solidFill>
                  <a:srgbClr val="000000"/>
                </a:solidFill>
                <a:uFill>
                  <a:solidFill>
                    <a:srgbClr val="FFFFFF"/>
                  </a:solidFill>
                </a:uFill>
                <a:latin typeface="Helvetica 45 Light"/>
                <a:ea typeface="DejaVu Sans"/>
              </a:rPr>
              <a:t>Observer, …</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p:txBody>
      </p:sp>
      <p:sp>
        <p:nvSpPr>
          <p:cNvPr id="613"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9- Les design patterns (motifs de conception)</a:t>
            </a:r>
            <a:endParaRPr lang="en-US" sz="1800" b="0" strike="noStrike" spc="-1">
              <a:solidFill>
                <a:srgbClr val="000000"/>
              </a:solidFill>
              <a:uFill>
                <a:solidFill>
                  <a:srgbClr val="FFFFFF"/>
                </a:solidFill>
              </a:uFill>
              <a:latin typeface="Arial"/>
            </a:endParaRPr>
          </a:p>
        </p:txBody>
      </p:sp>
      <p:sp>
        <p:nvSpPr>
          <p:cNvPr id="614"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9B170B1B-C392-4448-B717-E7D6D583739D}" type="slidenum">
              <a:rPr lang="en-US" sz="1600" b="0" strike="noStrike" spc="-1">
                <a:solidFill>
                  <a:srgbClr val="000000"/>
                </a:solidFill>
                <a:uFill>
                  <a:solidFill>
                    <a:srgbClr val="FFFFFF"/>
                  </a:solidFill>
                </a:uFill>
                <a:latin typeface="Helvetica 45 Light"/>
                <a:ea typeface="MS PGothic"/>
              </a:rPr>
              <a:t>88</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 name="Picture 3"/>
          <p:cNvPicPr/>
          <p:nvPr/>
        </p:nvPicPr>
        <p:blipFill>
          <a:blip r:embed="rId3"/>
          <a:stretch/>
        </p:blipFill>
        <p:spPr>
          <a:xfrm>
            <a:off x="2499120" y="3330720"/>
            <a:ext cx="5656320" cy="3027600"/>
          </a:xfrm>
          <a:prstGeom prst="rect">
            <a:avLst/>
          </a:prstGeom>
          <a:ln>
            <a:noFill/>
          </a:ln>
        </p:spPr>
      </p:pic>
      <p:sp>
        <p:nvSpPr>
          <p:cNvPr id="616" name="CustomShape 1"/>
          <p:cNvSpPr/>
          <p:nvPr/>
        </p:nvSpPr>
        <p:spPr>
          <a:xfrm>
            <a:off x="300240" y="681840"/>
            <a:ext cx="8588160" cy="5555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Objectif: créer des objets dont le type dépend du contexte en utilisant des interfaces ou des classes abstraites pour masquer l'origine des objets.</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Intérêt:</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Utile lorsque la classe d'un objet n'est pas connue au moment de la compilation.</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Permet de centraliser la création des objets</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Permet de découpler la fabrication de l’utilisation des objets en masquant la logique de création</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Principe:</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Le client demande la construction d’un objet via un mot clef qui désigne l’objet et récupère une interface (ou un objet abstrait) qui a été implémenté par la fabrique.</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Exercice: package com.orange.formationjava.pattern.factory</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p:txBody>
      </p:sp>
      <p:sp>
        <p:nvSpPr>
          <p:cNvPr id="617"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design patterns: Fabrique (factory)</a:t>
            </a:r>
            <a:endParaRPr lang="en-US" sz="1800" b="0" strike="noStrike" spc="-1">
              <a:solidFill>
                <a:srgbClr val="000000"/>
              </a:solidFill>
              <a:uFill>
                <a:solidFill>
                  <a:srgbClr val="FFFFFF"/>
                </a:solidFill>
              </a:uFill>
              <a:latin typeface="Arial"/>
            </a:endParaRPr>
          </a:p>
        </p:txBody>
      </p:sp>
      <p:sp>
        <p:nvSpPr>
          <p:cNvPr id="618"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C852439A-BD24-44EF-B386-CD57FA997049}" type="slidenum">
              <a:rPr lang="en-US" sz="1600" b="0" strike="noStrike" spc="-1">
                <a:solidFill>
                  <a:srgbClr val="000000"/>
                </a:solidFill>
                <a:uFill>
                  <a:solidFill>
                    <a:srgbClr val="FFFFFF"/>
                  </a:solidFill>
                </a:uFill>
                <a:latin typeface="Helvetica 45 Light"/>
                <a:ea typeface="MS PGothic"/>
              </a:rPr>
              <a:t>89</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CustomShape 1"/>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Introduction: open-source</a:t>
            </a:r>
            <a:endParaRPr lang="en-US" sz="1800" b="0" strike="noStrike" spc="-1">
              <a:solidFill>
                <a:srgbClr val="000000"/>
              </a:solidFill>
              <a:uFill>
                <a:solidFill>
                  <a:srgbClr val="FFFFFF"/>
                </a:solidFill>
              </a:uFill>
              <a:latin typeface="Arial"/>
            </a:endParaRPr>
          </a:p>
        </p:txBody>
      </p:sp>
      <p:sp>
        <p:nvSpPr>
          <p:cNvPr id="130" name="CustomShape 2"/>
          <p:cNvSpPr/>
          <p:nvPr/>
        </p:nvSpPr>
        <p:spPr>
          <a:xfrm>
            <a:off x="277920" y="865080"/>
            <a:ext cx="8607600" cy="52563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000" b="0" strike="noStrike" spc="-1">
                <a:solidFill>
                  <a:srgbClr val="000000"/>
                </a:solidFill>
                <a:uFill>
                  <a:solidFill>
                    <a:srgbClr val="FFFFFF"/>
                  </a:solidFill>
                </a:uFill>
                <a:latin typeface="Helvetica 45 Light"/>
                <a:ea typeface="DejaVu Sans"/>
              </a:rPr>
              <a:t>Il existe de nombreux logiciels libres écrits en Java:</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u="sng" strike="noStrike" spc="-1">
                <a:solidFill>
                  <a:srgbClr val="0000FF"/>
                </a:solidFill>
                <a:uFill>
                  <a:solidFill>
                    <a:srgbClr val="FFFFFF"/>
                  </a:solidFill>
                </a:uFill>
                <a:latin typeface="Helvetica 45 Light"/>
                <a:ea typeface="DejaVu Sans"/>
                <a:hlinkClick r:id="rId3"/>
              </a:rPr>
              <a:t>https://fr.wikipedia.org/wiki/Java_et_logiciel_libre</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List non exhaustive:</a:t>
            </a: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spcAft>
                <a:spcPts val="1001"/>
              </a:spcAft>
            </a:pPr>
            <a:endParaRPr lang="en-US" sz="1800" b="0" strike="noStrike" spc="-1">
              <a:solidFill>
                <a:srgbClr val="000000"/>
              </a:solidFill>
              <a:uFill>
                <a:solidFill>
                  <a:srgbClr val="FFFFFF"/>
                </a:solidFill>
              </a:uFill>
              <a:latin typeface="Arial"/>
            </a:endParaRPr>
          </a:p>
        </p:txBody>
      </p:sp>
      <p:sp>
        <p:nvSpPr>
          <p:cNvPr id="131"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C9479B89-2DE4-40F9-9B5C-A67FA3FB8A4D}" type="slidenum">
              <a:rPr lang="en-US" sz="1600" b="0" strike="noStrike" spc="-1">
                <a:solidFill>
                  <a:srgbClr val="000000"/>
                </a:solidFill>
                <a:uFill>
                  <a:solidFill>
                    <a:srgbClr val="FFFFFF"/>
                  </a:solidFill>
                </a:uFill>
                <a:latin typeface="Helvetica 45 Light"/>
                <a:ea typeface="MS PGothic"/>
              </a:rPr>
              <a:t>9</a:t>
            </a:fld>
            <a:endParaRPr lang="en-US" sz="1800" b="0" strike="noStrike" spc="-1">
              <a:solidFill>
                <a:srgbClr val="000000"/>
              </a:solidFill>
              <a:uFill>
                <a:solidFill>
                  <a:srgbClr val="FFFFFF"/>
                </a:solidFill>
              </a:uFill>
              <a:latin typeface="Arial"/>
            </a:endParaRPr>
          </a:p>
        </p:txBody>
      </p:sp>
      <p:graphicFrame>
        <p:nvGraphicFramePr>
          <p:cNvPr id="132" name="Table 4"/>
          <p:cNvGraphicFramePr/>
          <p:nvPr/>
        </p:nvGraphicFramePr>
        <p:xfrm>
          <a:off x="819360" y="2026440"/>
          <a:ext cx="7337160" cy="3706920"/>
        </p:xfrm>
        <a:graphic>
          <a:graphicData uri="http://schemas.openxmlformats.org/drawingml/2006/table">
            <a:tbl>
              <a:tblPr/>
              <a:tblGrid>
                <a:gridCol w="1990440"/>
                <a:gridCol w="5346720"/>
              </a:tblGrid>
              <a:tr h="370800">
                <a:tc>
                  <a:txBody>
                    <a:bodyPr/>
                    <a:lstStyle/>
                    <a:p>
                      <a:pPr>
                        <a:lnSpc>
                          <a:spcPct val="100000"/>
                        </a:lnSpc>
                      </a:pPr>
                      <a:r>
                        <a:rPr lang="en-US" sz="1800" b="1" strike="noStrike" spc="-1">
                          <a:solidFill>
                            <a:srgbClr val="FFFFFF"/>
                          </a:solidFill>
                          <a:uFill>
                            <a:solidFill>
                              <a:srgbClr val="FFFFFF"/>
                            </a:solidFill>
                          </a:uFill>
                          <a:latin typeface="Helvetica 45 Light"/>
                        </a:rPr>
                        <a:t>logiciel</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00000"/>
                    </a:solidFill>
                  </a:tcPr>
                </a:tc>
                <a:tc>
                  <a:txBody>
                    <a:bodyPr/>
                    <a:lstStyle/>
                    <a:p>
                      <a:pPr>
                        <a:lnSpc>
                          <a:spcPct val="100000"/>
                        </a:lnSpc>
                      </a:pPr>
                      <a:r>
                        <a:rPr lang="en-US" sz="1800" b="1" strike="noStrike" spc="-1">
                          <a:solidFill>
                            <a:srgbClr val="FFFFFF"/>
                          </a:solidFill>
                          <a:uFill>
                            <a:solidFill>
                              <a:srgbClr val="FFFFFF"/>
                            </a:solidFill>
                          </a:uFill>
                          <a:latin typeface="Helvetica 45 Light"/>
                        </a:rPr>
                        <a:t>Description</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00000"/>
                    </a:solidFill>
                  </a:tcPr>
                </a:tc>
              </a:tr>
              <a:tr h="370800">
                <a:tc>
                  <a:txBody>
                    <a:bodyPr/>
                    <a:lstStyle/>
                    <a:p>
                      <a:pPr>
                        <a:lnSpc>
                          <a:spcPct val="100000"/>
                        </a:lnSpc>
                      </a:pPr>
                      <a:r>
                        <a:rPr lang="en-US" sz="1800" b="0" strike="noStrike" spc="-1">
                          <a:solidFill>
                            <a:srgbClr val="000000"/>
                          </a:solidFill>
                          <a:uFill>
                            <a:solidFill>
                              <a:srgbClr val="FFFFFF"/>
                            </a:solidFill>
                          </a:uFill>
                          <a:latin typeface="Helvetica 45 Light"/>
                        </a:rPr>
                        <a:t>Eclipse</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Environnement de développement</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CCCCCC"/>
                    </a:solidFill>
                  </a:tcPr>
                </a:tc>
              </a:tr>
              <a:tr h="370800">
                <a:tc>
                  <a:txBody>
                    <a:bodyPr/>
                    <a:lstStyle/>
                    <a:p>
                      <a:pPr>
                        <a:lnSpc>
                          <a:spcPct val="100000"/>
                        </a:lnSpc>
                      </a:pPr>
                      <a:r>
                        <a:rPr lang="en-US" sz="1800" b="0" strike="noStrike" spc="-1">
                          <a:solidFill>
                            <a:srgbClr val="000000"/>
                          </a:solidFill>
                          <a:uFill>
                            <a:solidFill>
                              <a:srgbClr val="FFFFFF"/>
                            </a:solidFill>
                          </a:uFill>
                          <a:latin typeface="Helvetica 45 Light"/>
                        </a:rPr>
                        <a:t>Ant </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Outil de construction d'application</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r>
              <a:tr h="370800">
                <a:tc>
                  <a:txBody>
                    <a:bodyPr/>
                    <a:lstStyle/>
                    <a:p>
                      <a:pPr>
                        <a:lnSpc>
                          <a:spcPct val="100000"/>
                        </a:lnSpc>
                      </a:pPr>
                      <a:r>
                        <a:rPr lang="en-US" sz="1800" b="0" strike="noStrike" spc="-1">
                          <a:solidFill>
                            <a:srgbClr val="000000"/>
                          </a:solidFill>
                          <a:uFill>
                            <a:solidFill>
                              <a:srgbClr val="FFFFFF"/>
                            </a:solidFill>
                          </a:uFill>
                          <a:latin typeface="Helvetica 45 Light"/>
                        </a:rPr>
                        <a:t>JUnit</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lstStyle/>
                    <a:p>
                      <a:pPr>
                        <a:lnSpc>
                          <a:spcPct val="100000"/>
                        </a:lnSpc>
                      </a:pPr>
                      <a:r>
                        <a:rPr lang="en-US" sz="1800" b="0" i="1" strike="noStrike" spc="-1">
                          <a:solidFill>
                            <a:srgbClr val="000000"/>
                          </a:solidFill>
                          <a:uFill>
                            <a:solidFill>
                              <a:srgbClr val="FFFFFF"/>
                            </a:solidFill>
                          </a:uFill>
                          <a:latin typeface="Helvetica 45 Light"/>
                        </a:rPr>
                        <a:t>Framework</a:t>
                      </a:r>
                      <a:r>
                        <a:rPr lang="en-US" sz="1800" b="0" strike="noStrike" spc="-1">
                          <a:solidFill>
                            <a:srgbClr val="000000"/>
                          </a:solidFill>
                          <a:uFill>
                            <a:solidFill>
                              <a:srgbClr val="FFFFFF"/>
                            </a:solidFill>
                          </a:uFill>
                          <a:latin typeface="Helvetica 45 Light"/>
                        </a:rPr>
                        <a:t> de test unitaire automatisé</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r>
              <a:tr h="370800">
                <a:tc>
                  <a:txBody>
                    <a:bodyPr/>
                    <a:lstStyle/>
                    <a:p>
                      <a:pPr>
                        <a:lnSpc>
                          <a:spcPct val="100000"/>
                        </a:lnSpc>
                      </a:pPr>
                      <a:r>
                        <a:rPr lang="en-US" sz="1800" b="0" strike="noStrike" spc="-1">
                          <a:solidFill>
                            <a:srgbClr val="000000"/>
                          </a:solidFill>
                          <a:uFill>
                            <a:solidFill>
                              <a:srgbClr val="FFFFFF"/>
                            </a:solidFill>
                          </a:uFill>
                          <a:latin typeface="Helvetica 45 Light"/>
                        </a:rPr>
                        <a:t>Maven</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Outil d'intégration d’application</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r>
              <a:tr h="370800">
                <a:tc>
                  <a:txBody>
                    <a:bodyPr/>
                    <a:lstStyle/>
                    <a:p>
                      <a:pPr>
                        <a:lnSpc>
                          <a:spcPct val="100000"/>
                        </a:lnSpc>
                      </a:pPr>
                      <a:r>
                        <a:rPr lang="en-US" sz="1800" b="0" strike="noStrike" spc="-1">
                          <a:solidFill>
                            <a:srgbClr val="000000"/>
                          </a:solidFill>
                          <a:uFill>
                            <a:solidFill>
                              <a:srgbClr val="FFFFFF"/>
                            </a:solidFill>
                          </a:uFill>
                          <a:latin typeface="Helvetica 45 Light"/>
                        </a:rPr>
                        <a:t>NetBeans</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IDE</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r>
              <a:tr h="370800">
                <a:tc>
                  <a:txBody>
                    <a:bodyPr/>
                    <a:lstStyle/>
                    <a:p>
                      <a:pPr>
                        <a:lnSpc>
                          <a:spcPct val="100000"/>
                        </a:lnSpc>
                      </a:pPr>
                      <a:r>
                        <a:rPr lang="en-US" sz="1800" b="0" strike="noStrike" spc="-1">
                          <a:solidFill>
                            <a:srgbClr val="000000"/>
                          </a:solidFill>
                          <a:uFill>
                            <a:solidFill>
                              <a:srgbClr val="FFFFFF"/>
                            </a:solidFill>
                          </a:uFill>
                          <a:latin typeface="Helvetica 45 Light"/>
                        </a:rPr>
                        <a:t>GlassFish</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Serveur complet Java EE 5</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r>
              <a:tr h="370800">
                <a:tc>
                  <a:txBody>
                    <a:bodyPr/>
                    <a:lstStyle/>
                    <a:p>
                      <a:pPr>
                        <a:lnSpc>
                          <a:spcPct val="100000"/>
                        </a:lnSpc>
                      </a:pPr>
                      <a:r>
                        <a:rPr lang="en-US" sz="1800" b="0" strike="noStrike" spc="-1">
                          <a:solidFill>
                            <a:srgbClr val="000000"/>
                          </a:solidFill>
                          <a:uFill>
                            <a:solidFill>
                              <a:srgbClr val="FFFFFF"/>
                            </a:solidFill>
                          </a:uFill>
                          <a:latin typeface="Helvetica 45 Light"/>
                        </a:rPr>
                        <a:t>JASON</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Serveur compatible J2EE</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r>
              <a:tr h="370800">
                <a:tc>
                  <a:txBody>
                    <a:bodyPr/>
                    <a:lstStyle/>
                    <a:p>
                      <a:pPr>
                        <a:lnSpc>
                          <a:spcPct val="100000"/>
                        </a:lnSpc>
                      </a:pPr>
                      <a:r>
                        <a:rPr lang="en-US" sz="1800" b="0" strike="noStrike" spc="-1">
                          <a:solidFill>
                            <a:srgbClr val="000000"/>
                          </a:solidFill>
                          <a:uFill>
                            <a:solidFill>
                              <a:srgbClr val="FFFFFF"/>
                            </a:solidFill>
                          </a:uFill>
                          <a:latin typeface="Helvetica 45 Light"/>
                        </a:rPr>
                        <a:t>JBOSS</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Conteneur et serveur d'EJB, de </a:t>
                      </a:r>
                      <a:r>
                        <a:rPr lang="en-US" sz="1800" b="0" i="1" strike="noStrike" spc="-1">
                          <a:solidFill>
                            <a:srgbClr val="000000"/>
                          </a:solidFill>
                          <a:uFill>
                            <a:solidFill>
                              <a:srgbClr val="FFFFFF"/>
                            </a:solidFill>
                          </a:uFill>
                          <a:latin typeface="Helvetica 45 Light"/>
                        </a:rPr>
                        <a:t>servlets</a:t>
                      </a:r>
                      <a:r>
                        <a:rPr lang="en-US" sz="1800" b="0" strike="noStrike" spc="-1">
                          <a:solidFill>
                            <a:srgbClr val="000000"/>
                          </a:solidFill>
                          <a:uFill>
                            <a:solidFill>
                              <a:srgbClr val="FFFFFF"/>
                            </a:solidFill>
                          </a:uFill>
                          <a:latin typeface="Helvetica 45 Light"/>
                        </a:rPr>
                        <a:t> et de JSP</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r>
              <a:tr h="369720">
                <a:tc>
                  <a:txBody>
                    <a:bodyPr/>
                    <a:lstStyle/>
                    <a:p>
                      <a:pPr>
                        <a:lnSpc>
                          <a:spcPct val="100000"/>
                        </a:lnSpc>
                      </a:pPr>
                      <a:r>
                        <a:rPr lang="en-US" sz="1800" b="0" strike="noStrike" spc="-1">
                          <a:solidFill>
                            <a:srgbClr val="000000"/>
                          </a:solidFill>
                          <a:uFill>
                            <a:solidFill>
                              <a:srgbClr val="FFFFFF"/>
                            </a:solidFill>
                          </a:uFill>
                          <a:latin typeface="Helvetica 45 Light"/>
                        </a:rPr>
                        <a:t>Jython</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lstStyle/>
                    <a:p>
                      <a:pPr>
                        <a:lnSpc>
                          <a:spcPct val="100000"/>
                        </a:lnSpc>
                      </a:pPr>
                      <a:r>
                        <a:rPr lang="en-US" sz="1800" b="0" strike="noStrike" spc="-1">
                          <a:solidFill>
                            <a:srgbClr val="000000"/>
                          </a:solidFill>
                          <a:uFill>
                            <a:solidFill>
                              <a:srgbClr val="FFFFFF"/>
                            </a:solidFill>
                          </a:uFill>
                          <a:latin typeface="Helvetica 45 Light"/>
                        </a:rPr>
                        <a:t>Interpréteur Python écrit en Java</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 name="CustomShape 1"/>
          <p:cNvSpPr/>
          <p:nvPr/>
        </p:nvSpPr>
        <p:spPr>
          <a:xfrm>
            <a:off x="300240" y="681840"/>
            <a:ext cx="8588160" cy="5555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Objectifs: </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assurer qu'il n'existe qu'une seule instance de la classe.</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fournir un moyen d'obtenir cette instance unique</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Intérêt:</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utile pour le développement d'objets de type gestionnaire. Ce type d'objet doit être unique car il gère d'autres objets par exemple un gestionnaire de logs, un pool de connexions...</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2000" b="0" strike="noStrike" spc="-1">
                <a:solidFill>
                  <a:srgbClr val="000000"/>
                </a:solidFill>
                <a:uFill>
                  <a:solidFill>
                    <a:srgbClr val="FFFFFF"/>
                  </a:solidFill>
                </a:uFill>
                <a:latin typeface="Helvetica 45 Light"/>
                <a:ea typeface="DejaVu Sans"/>
              </a:rPr>
              <a:t>Principe: </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le ou les constructeurs ont un attribut de visibilité private pour empêcher toute instanciation de l'extérieur de la classe : ne pas oublier de redéfinir le constructeur par défaut si aucun constructeur n'est explicitement défini.</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l'unique instance est une variable de classe.</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un getter static permet de renvoyer l'instance et de la créer au besoin.</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la classe est déclarée final pour empêcher la création d'une classe fille.</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Exercice: package com.orange.formationjava.pattern.singleton</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Démontrer qu’il s’agit d’un singleton.</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p:txBody>
      </p:sp>
      <p:sp>
        <p:nvSpPr>
          <p:cNvPr id="620"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design patterns: Singleton (1/2)</a:t>
            </a:r>
            <a:endParaRPr lang="en-US" sz="1800" b="0" strike="noStrike" spc="-1">
              <a:solidFill>
                <a:srgbClr val="000000"/>
              </a:solidFill>
              <a:uFill>
                <a:solidFill>
                  <a:srgbClr val="FFFFFF"/>
                </a:solidFill>
              </a:uFill>
              <a:latin typeface="Arial"/>
            </a:endParaRPr>
          </a:p>
        </p:txBody>
      </p:sp>
      <p:sp>
        <p:nvSpPr>
          <p:cNvPr id="621"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230D67CD-29ED-4A7B-AEEA-E58B3A0896EC}" type="slidenum">
              <a:rPr lang="en-US" sz="1600" b="0" strike="noStrike" spc="-1">
                <a:solidFill>
                  <a:srgbClr val="000000"/>
                </a:solidFill>
                <a:uFill>
                  <a:solidFill>
                    <a:srgbClr val="FFFFFF"/>
                  </a:solidFill>
                </a:uFill>
                <a:latin typeface="Helvetica 45 Light"/>
                <a:ea typeface="MS PGothic"/>
              </a:rPr>
              <a:t>90</a:t>
            </a:fld>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 name="CustomShape 1"/>
          <p:cNvSpPr/>
          <p:nvPr/>
        </p:nvSpPr>
        <p:spPr>
          <a:xfrm>
            <a:off x="300240" y="681840"/>
            <a:ext cx="8588160" cy="5555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L’instantiation a lieu à l’initialisation. Est-ce un souci ?</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Comment retarder l’instantiation ?</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La nouvelle solution est-elle thread safe ?</a:t>
            </a:r>
            <a:endParaRPr lang="en-US" sz="1800" b="0" strike="noStrike" spc="-1">
              <a:solidFill>
                <a:srgbClr val="000000"/>
              </a:solidFill>
              <a:uFill>
                <a:solidFill>
                  <a:srgbClr val="FFFFFF"/>
                </a:solidFill>
              </a:uFill>
              <a:latin typeface="Arial"/>
            </a:endParaRPr>
          </a:p>
        </p:txBody>
      </p:sp>
      <p:sp>
        <p:nvSpPr>
          <p:cNvPr id="623"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design patterns: Singleton (2/2)</a:t>
            </a:r>
            <a:endParaRPr lang="en-US" sz="1800" b="0" strike="noStrike" spc="-1">
              <a:solidFill>
                <a:srgbClr val="000000"/>
              </a:solidFill>
              <a:uFill>
                <a:solidFill>
                  <a:srgbClr val="FFFFFF"/>
                </a:solidFill>
              </a:uFill>
              <a:latin typeface="Arial"/>
            </a:endParaRPr>
          </a:p>
        </p:txBody>
      </p:sp>
      <p:sp>
        <p:nvSpPr>
          <p:cNvPr id="624"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5ADDD274-16A8-49CF-9E60-7E4AD214C668}" type="slidenum">
              <a:rPr lang="en-US" sz="1600" b="0" strike="noStrike" spc="-1">
                <a:solidFill>
                  <a:srgbClr val="000000"/>
                </a:solidFill>
                <a:uFill>
                  <a:solidFill>
                    <a:srgbClr val="FFFFFF"/>
                  </a:solidFill>
                </a:uFill>
                <a:latin typeface="Helvetica 45 Light"/>
                <a:ea typeface="MS PGothic"/>
              </a:rPr>
              <a:t>91</a:t>
            </a:fld>
            <a:endParaRPr lang="en-US" sz="1800" b="0" strike="noStrike" spc="-1">
              <a:solidFill>
                <a:srgbClr val="000000"/>
              </a:solidFill>
              <a:uFill>
                <a:solidFill>
                  <a:srgbClr val="FFFFFF"/>
                </a:solidFill>
              </a:uFill>
              <a:latin typeface="Arial"/>
            </a:endParaRPr>
          </a:p>
        </p:txBody>
      </p:sp>
      <p:sp>
        <p:nvSpPr>
          <p:cNvPr id="625" name="CustomShape 4"/>
          <p:cNvSpPr/>
          <p:nvPr/>
        </p:nvSpPr>
        <p:spPr>
          <a:xfrm>
            <a:off x="297000" y="640800"/>
            <a:ext cx="8558280" cy="338220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 Implémentation simple d'un singleton. L'instance est créée à l'initialisation.</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public class MyManagerSingleton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 Constructeur privé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private MyManagerSingleton()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 Instance unique pré-initialisée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private static MyManagerSingleton sMyManagerSingleton = new MyManagerSingleton();</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 Point d'accès pour l'instance unique du singleton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public static MyManagerSingleton getInstance()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return sMyManagerSingleton;</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 name="CustomShape 1"/>
          <p:cNvSpPr/>
          <p:nvPr/>
        </p:nvSpPr>
        <p:spPr>
          <a:xfrm>
            <a:off x="300240" y="681840"/>
            <a:ext cx="8588160" cy="55551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Objectifs: </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Séparer la construction d'un objet complexe de sa représentation.</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Permettre d'obtenir des représentations différentes avec le même procédé de construction.</a:t>
            </a: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Intérêt:</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Utile quand il y a de nombreux paramètres de création, presque tous optionnels.</a:t>
            </a:r>
            <a:endParaRPr lang="en-US" sz="1800" b="0" strike="noStrike" spc="-1">
              <a:solidFill>
                <a:srgbClr val="000000"/>
              </a:solidFill>
              <a:uFill>
                <a:solidFill>
                  <a:srgbClr val="FFFFFF"/>
                </a:solidFill>
              </a:uFill>
              <a:latin typeface="Arial"/>
            </a:endParaRPr>
          </a:p>
          <a:p>
            <a:pPr marL="768240" lvl="1" indent="-284400">
              <a:lnSpc>
                <a:spcPct val="100000"/>
              </a:lnSpc>
              <a:spcAft>
                <a:spcPts val="349"/>
              </a:spcAft>
              <a:buClr>
                <a:srgbClr val="000000"/>
              </a:buClr>
              <a:buFont typeface="Symbol"/>
              <a:buChar char=""/>
            </a:pPr>
            <a:r>
              <a:rPr lang="en-US" sz="1400" b="0" strike="noStrike" spc="-1">
                <a:solidFill>
                  <a:srgbClr val="000000"/>
                </a:solidFill>
                <a:uFill>
                  <a:solidFill>
                    <a:srgbClr val="FFFFFF"/>
                  </a:solidFill>
                </a:uFill>
                <a:latin typeface="Helvetica 45 Light"/>
                <a:ea typeface="DejaVu Sans"/>
              </a:rPr>
              <a:t>Permet de masquer la diversité des constructeurs.</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Principe</a:t>
            </a:r>
            <a:r>
              <a:rPr lang="en-US" sz="2000" b="0" strike="noStrike" spc="-1">
                <a:solidFill>
                  <a:srgbClr val="000000"/>
                </a:solidFill>
                <a:uFill>
                  <a:solidFill>
                    <a:srgbClr val="FFFFFF"/>
                  </a:solidFill>
                </a:uFill>
                <a:latin typeface="Helvetica 45 Light"/>
                <a:ea typeface="DejaVu Sans"/>
              </a:rPr>
              <a:t>: </a:t>
            </a:r>
            <a:endParaRPr lang="en-US" sz="1800" b="0" strike="noStrike" spc="-1">
              <a:solidFill>
                <a:srgbClr val="000000"/>
              </a:solidFill>
              <a:uFill>
                <a:solidFill>
                  <a:srgbClr val="FFFFFF"/>
                </a:solidFill>
              </a:uFill>
              <a:latin typeface="Arial"/>
            </a:endParaRPr>
          </a:p>
          <a:p>
            <a:pPr marL="193680" indent="-192240">
              <a:lnSpc>
                <a:spcPct val="100000"/>
              </a:lnSpc>
              <a:spcAft>
                <a:spcPts val="1001"/>
              </a:spcAft>
              <a:buClr>
                <a:srgbClr val="FF6600"/>
              </a:buClr>
              <a:buSzPct val="70000"/>
              <a:buFont typeface="Wingdings" charset="2"/>
              <a:buChar char=""/>
            </a:pPr>
            <a:r>
              <a:rPr lang="en-US" sz="1400" b="0" strike="noStrike" spc="-1">
                <a:solidFill>
                  <a:srgbClr val="000000"/>
                </a:solidFill>
                <a:uFill>
                  <a:solidFill>
                    <a:srgbClr val="FFFFFF"/>
                  </a:solidFill>
                </a:uFill>
                <a:latin typeface="Helvetica 45 Light"/>
                <a:ea typeface="DejaVu Sans"/>
              </a:rPr>
              <a:t>L’instance de la classe MyClasse à construire a des attributs requis et d’autres optionnels. </a:t>
            </a:r>
            <a:endParaRPr lang="en-US" sz="1800" b="0" strike="noStrike" spc="-1">
              <a:solidFill>
                <a:srgbClr val="000000"/>
              </a:solidFill>
              <a:uFill>
                <a:solidFill>
                  <a:srgbClr val="FFFFFF"/>
                </a:solidFill>
              </a:uFill>
              <a:latin typeface="Arial"/>
            </a:endParaRPr>
          </a:p>
          <a:p>
            <a:pPr marL="825480" lvl="1" indent="-341640">
              <a:lnSpc>
                <a:spcPct val="100000"/>
              </a:lnSpc>
              <a:spcAft>
                <a:spcPts val="349"/>
              </a:spcAft>
              <a:buClr>
                <a:srgbClr val="000000"/>
              </a:buClr>
              <a:buFont typeface="Helvetica 65 Medium"/>
              <a:buAutoNum type="arabicPeriod"/>
            </a:pPr>
            <a:r>
              <a:rPr lang="en-US" sz="1400" b="0" strike="noStrike" spc="-1">
                <a:solidFill>
                  <a:srgbClr val="000000"/>
                </a:solidFill>
                <a:uFill>
                  <a:solidFill>
                    <a:srgbClr val="FFFFFF"/>
                  </a:solidFill>
                </a:uFill>
                <a:latin typeface="Helvetica 45 Light"/>
                <a:ea typeface="DejaVu Sans"/>
              </a:rPr>
              <a:t>MyClasse a de nombreux constructeurs pour gérer les attributs optionnels.</a:t>
            </a:r>
            <a:endParaRPr lang="en-US" sz="1800" b="0" strike="noStrike" spc="-1">
              <a:solidFill>
                <a:srgbClr val="000000"/>
              </a:solidFill>
              <a:uFill>
                <a:solidFill>
                  <a:srgbClr val="FFFFFF"/>
                </a:solidFill>
              </a:uFill>
              <a:latin typeface="Arial"/>
            </a:endParaRPr>
          </a:p>
          <a:p>
            <a:pPr marL="825480" lvl="1" indent="-341640">
              <a:lnSpc>
                <a:spcPct val="100000"/>
              </a:lnSpc>
              <a:spcAft>
                <a:spcPts val="349"/>
              </a:spcAft>
              <a:buClr>
                <a:srgbClr val="000000"/>
              </a:buClr>
              <a:buFont typeface="Helvetica 65 Medium"/>
              <a:buAutoNum type="arabicPeriod"/>
            </a:pPr>
            <a:r>
              <a:rPr lang="en-US" sz="1400" b="0" strike="noStrike" spc="-1">
                <a:solidFill>
                  <a:srgbClr val="000000"/>
                </a:solidFill>
                <a:uFill>
                  <a:solidFill>
                    <a:srgbClr val="FFFFFF"/>
                  </a:solidFill>
                </a:uFill>
                <a:latin typeface="Helvetica 45 Light"/>
                <a:ea typeface="DejaVu Sans"/>
              </a:rPr>
              <a:t>Créer une classe interne (</a:t>
            </a:r>
            <a:r>
              <a:rPr lang="en-US" sz="1400" b="0" i="1" strike="noStrike" spc="-1">
                <a:solidFill>
                  <a:srgbClr val="000000"/>
                </a:solidFill>
                <a:uFill>
                  <a:solidFill>
                    <a:srgbClr val="FFFFFF"/>
                  </a:solidFill>
                </a:uFill>
                <a:latin typeface="Helvetica 45 Light"/>
                <a:ea typeface="DejaVu Sans"/>
              </a:rPr>
              <a:t>public static class</a:t>
            </a:r>
            <a:r>
              <a:rPr lang="en-US" sz="1400" b="0" strike="noStrike" spc="-1">
                <a:solidFill>
                  <a:srgbClr val="000000"/>
                </a:solidFill>
                <a:uFill>
                  <a:solidFill>
                    <a:srgbClr val="FFFFFF"/>
                  </a:solidFill>
                </a:uFill>
                <a:latin typeface="Helvetica 45 Light"/>
                <a:ea typeface="DejaVu Sans"/>
              </a:rPr>
              <a:t>) de type MyClasseBuilder ayant les même attributs et un constructeur qui gère les attributs obligatoires.</a:t>
            </a:r>
            <a:endParaRPr lang="en-US" sz="1800" b="0" strike="noStrike" spc="-1">
              <a:solidFill>
                <a:srgbClr val="000000"/>
              </a:solidFill>
              <a:uFill>
                <a:solidFill>
                  <a:srgbClr val="FFFFFF"/>
                </a:solidFill>
              </a:uFill>
              <a:latin typeface="Arial"/>
            </a:endParaRPr>
          </a:p>
          <a:p>
            <a:pPr marL="825480" lvl="1" indent="-341640">
              <a:lnSpc>
                <a:spcPct val="100000"/>
              </a:lnSpc>
              <a:spcAft>
                <a:spcPts val="349"/>
              </a:spcAft>
              <a:buClr>
                <a:srgbClr val="000000"/>
              </a:buClr>
              <a:buFont typeface="Helvetica 65 Medium"/>
              <a:buAutoNum type="arabicPeriod"/>
            </a:pPr>
            <a:r>
              <a:rPr lang="en-US" sz="1400" b="0" strike="noStrike" spc="-1">
                <a:solidFill>
                  <a:srgbClr val="000000"/>
                </a:solidFill>
                <a:uFill>
                  <a:solidFill>
                    <a:srgbClr val="FFFFFF"/>
                  </a:solidFill>
                </a:uFill>
                <a:latin typeface="Helvetica 45 Light"/>
                <a:ea typeface="DejaVu Sans"/>
              </a:rPr>
              <a:t>Ajouter à MyClasseBuilder des méthodes pour ajouter les attributs optionnels.</a:t>
            </a:r>
            <a:endParaRPr lang="en-US" sz="1800" b="0" strike="noStrike" spc="-1">
              <a:solidFill>
                <a:srgbClr val="000000"/>
              </a:solidFill>
              <a:uFill>
                <a:solidFill>
                  <a:srgbClr val="FFFFFF"/>
                </a:solidFill>
              </a:uFill>
              <a:latin typeface="Arial"/>
            </a:endParaRPr>
          </a:p>
          <a:p>
            <a:pPr marL="825480" lvl="1" indent="-341640">
              <a:lnSpc>
                <a:spcPct val="100000"/>
              </a:lnSpc>
              <a:spcAft>
                <a:spcPts val="349"/>
              </a:spcAft>
              <a:buClr>
                <a:srgbClr val="000000"/>
              </a:buClr>
              <a:buFont typeface="Helvetica 65 Medium"/>
              <a:buAutoNum type="arabicPeriod"/>
            </a:pPr>
            <a:r>
              <a:rPr lang="en-US" sz="1400" b="0" strike="noStrike" spc="-1">
                <a:solidFill>
                  <a:srgbClr val="000000"/>
                </a:solidFill>
                <a:uFill>
                  <a:solidFill>
                    <a:srgbClr val="FFFFFF"/>
                  </a:solidFill>
                </a:uFill>
                <a:latin typeface="Helvetica 45 Light"/>
                <a:ea typeface="DejaVu Sans"/>
              </a:rPr>
              <a:t>Supprimer les multiples constructeurs de MyClasse.</a:t>
            </a:r>
            <a:endParaRPr lang="en-US" sz="1800" b="0" strike="noStrike" spc="-1">
              <a:solidFill>
                <a:srgbClr val="000000"/>
              </a:solidFill>
              <a:uFill>
                <a:solidFill>
                  <a:srgbClr val="FFFFFF"/>
                </a:solidFill>
              </a:uFill>
              <a:latin typeface="Arial"/>
            </a:endParaRPr>
          </a:p>
          <a:p>
            <a:pPr marL="825480" lvl="1" indent="-341640">
              <a:lnSpc>
                <a:spcPct val="100000"/>
              </a:lnSpc>
              <a:spcAft>
                <a:spcPts val="349"/>
              </a:spcAft>
              <a:buClr>
                <a:srgbClr val="000000"/>
              </a:buClr>
              <a:buFont typeface="Helvetica 65 Medium"/>
              <a:buAutoNum type="arabicPeriod"/>
            </a:pPr>
            <a:r>
              <a:rPr lang="en-US" sz="1400" b="0" strike="noStrike" spc="-1">
                <a:solidFill>
                  <a:srgbClr val="000000"/>
                </a:solidFill>
                <a:uFill>
                  <a:solidFill>
                    <a:srgbClr val="FFFFFF"/>
                  </a:solidFill>
                </a:uFill>
                <a:latin typeface="Helvetica 45 Light"/>
                <a:ea typeface="DejaVu Sans"/>
              </a:rPr>
              <a:t>Créer en visibilité privée un constructeur qui prend en paramètre une instance de MyClasseBuilder.</a:t>
            </a:r>
            <a:endParaRPr lang="en-US" sz="1800" b="0" strike="noStrike" spc="-1">
              <a:solidFill>
                <a:srgbClr val="000000"/>
              </a:solidFill>
              <a:uFill>
                <a:solidFill>
                  <a:srgbClr val="FFFFFF"/>
                </a:solidFill>
              </a:uFill>
              <a:latin typeface="Arial"/>
            </a:endParaRPr>
          </a:p>
          <a:p>
            <a:pPr marL="825480" lvl="1" indent="-341640">
              <a:lnSpc>
                <a:spcPct val="100000"/>
              </a:lnSpc>
              <a:spcAft>
                <a:spcPts val="349"/>
              </a:spcAft>
              <a:buClr>
                <a:srgbClr val="000000"/>
              </a:buClr>
              <a:buFont typeface="Helvetica 65 Medium"/>
              <a:buAutoNum type="arabicPeriod"/>
            </a:pPr>
            <a:r>
              <a:rPr lang="en-US" sz="1400" b="0" strike="noStrike" spc="-1">
                <a:solidFill>
                  <a:srgbClr val="000000"/>
                </a:solidFill>
                <a:uFill>
                  <a:solidFill>
                    <a:srgbClr val="FFFFFF"/>
                  </a:solidFill>
                </a:uFill>
                <a:latin typeface="Helvetica 45 Light"/>
                <a:ea typeface="DejaVu Sans"/>
              </a:rPr>
              <a:t>Implémenter l’interface Builder par MyClasseBuilder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marL="193680" indent="-192240">
              <a:lnSpc>
                <a:spcPct val="100000"/>
              </a:lnSpc>
              <a:spcAft>
                <a:spcPts val="799"/>
              </a:spcAft>
              <a:buClr>
                <a:srgbClr val="FF6600"/>
              </a:buClr>
              <a:buSzPct val="70000"/>
              <a:buFont typeface="Wingdings" charset="2"/>
              <a:buChar char=""/>
            </a:pPr>
            <a:r>
              <a:rPr lang="en-US" sz="1600" b="0" strike="noStrike" spc="-1">
                <a:solidFill>
                  <a:srgbClr val="000000"/>
                </a:solidFill>
                <a:uFill>
                  <a:solidFill>
                    <a:srgbClr val="FFFFFF"/>
                  </a:solidFill>
                </a:uFill>
                <a:latin typeface="Helvetica 45 Light"/>
                <a:ea typeface="DejaVu Sans"/>
              </a:rPr>
              <a:t>Exercice: package com.orange.formationjava.pattern.builder</a:t>
            </a:r>
            <a:endParaRPr lang="en-US" sz="1800" b="0" strike="noStrike" spc="-1">
              <a:solidFill>
                <a:srgbClr val="000000"/>
              </a:solidFill>
              <a:uFill>
                <a:solidFill>
                  <a:srgbClr val="FFFFFF"/>
                </a:solidFill>
              </a:uFill>
              <a:latin typeface="Arial"/>
            </a:endParaRPr>
          </a:p>
          <a:p>
            <a:pPr>
              <a:lnSpc>
                <a:spcPct val="100000"/>
              </a:lnSpc>
              <a:spcAft>
                <a:spcPts val="799"/>
              </a:spcAft>
            </a:pPr>
            <a:endParaRPr lang="en-US" sz="1800" b="0" strike="noStrike" spc="-1">
              <a:solidFill>
                <a:srgbClr val="000000"/>
              </a:solidFill>
              <a:uFill>
                <a:solidFill>
                  <a:srgbClr val="FFFFFF"/>
                </a:solidFill>
              </a:uFill>
              <a:latin typeface="Arial"/>
            </a:endParaRPr>
          </a:p>
        </p:txBody>
      </p:sp>
      <p:sp>
        <p:nvSpPr>
          <p:cNvPr id="627" name="CustomShape 2"/>
          <p:cNvSpPr/>
          <p:nvPr/>
        </p:nvSpPr>
        <p:spPr>
          <a:xfrm>
            <a:off x="266760" y="212760"/>
            <a:ext cx="8618760" cy="490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FF6600"/>
                </a:solidFill>
                <a:uFill>
                  <a:solidFill>
                    <a:srgbClr val="FFFFFF"/>
                  </a:solidFill>
                </a:uFill>
                <a:latin typeface="Helvetica 65 Medium"/>
                <a:ea typeface="DejaVu Sans"/>
              </a:rPr>
              <a:t>Les design patterns: Builder</a:t>
            </a:r>
            <a:endParaRPr lang="en-US" sz="1800" b="0" strike="noStrike" spc="-1">
              <a:solidFill>
                <a:srgbClr val="000000"/>
              </a:solidFill>
              <a:uFill>
                <a:solidFill>
                  <a:srgbClr val="FFFFFF"/>
                </a:solidFill>
              </a:uFill>
              <a:latin typeface="Arial"/>
            </a:endParaRPr>
          </a:p>
        </p:txBody>
      </p:sp>
      <p:sp>
        <p:nvSpPr>
          <p:cNvPr id="628" name="CustomShape 3"/>
          <p:cNvSpPr/>
          <p:nvPr/>
        </p:nvSpPr>
        <p:spPr>
          <a:xfrm>
            <a:off x="7615080" y="6055920"/>
            <a:ext cx="540720" cy="463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lstStyle/>
          <a:p>
            <a:pPr algn="ctr">
              <a:lnSpc>
                <a:spcPct val="80000"/>
              </a:lnSpc>
              <a:spcAft>
                <a:spcPts val="799"/>
              </a:spcAft>
            </a:pPr>
            <a:fld id="{E8C9F732-1150-4A99-9D6B-4F6B3E0F23A4}" type="slidenum">
              <a:rPr lang="en-US" sz="1600" b="0" strike="noStrike" spc="-1">
                <a:solidFill>
                  <a:srgbClr val="000000"/>
                </a:solidFill>
                <a:uFill>
                  <a:solidFill>
                    <a:srgbClr val="FFFFFF"/>
                  </a:solidFill>
                </a:uFill>
                <a:latin typeface="Helvetica 45 Light"/>
                <a:ea typeface="MS PGothic"/>
              </a:rPr>
              <a:t>92</a:t>
            </a:fld>
            <a:endParaRPr lang="en-US" sz="1800" b="0" strike="noStrike" spc="-1">
              <a:solidFill>
                <a:srgbClr val="000000"/>
              </a:solidFill>
              <a:uFill>
                <a:solidFill>
                  <a:srgbClr val="FFFFFF"/>
                </a:solidFill>
              </a:uFill>
              <a:latin typeface="Arial"/>
            </a:endParaRPr>
          </a:p>
        </p:txBody>
      </p:sp>
      <p:sp>
        <p:nvSpPr>
          <p:cNvPr id="629" name="CustomShape 4"/>
          <p:cNvSpPr/>
          <p:nvPr/>
        </p:nvSpPr>
        <p:spPr>
          <a:xfrm>
            <a:off x="1965960" y="5033160"/>
            <a:ext cx="5276880" cy="636840"/>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Courier New"/>
                <a:ea typeface="DejaVu Sans"/>
              </a:rPr>
              <a:t>public interface Builder {</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    &lt;T&gt; T build();</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ourier New"/>
                <a:ea typeface="DejaVu Sans"/>
              </a:rPr>
              <a:t>}</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36459</TotalTime>
  <Words>8442</Words>
  <Application>Microsoft Office PowerPoint</Application>
  <PresentationFormat>Affichage à l'écran (4:3)</PresentationFormat>
  <Paragraphs>1859</Paragraphs>
  <Slides>92</Slides>
  <Notes>92</Notes>
  <HiddenSlides>0</HiddenSlides>
  <MMClips>0</MMClips>
  <ScaleCrop>false</ScaleCrop>
  <HeadingPairs>
    <vt:vector size="4" baseType="variant">
      <vt:variant>
        <vt:lpstr>Thème</vt:lpstr>
      </vt:variant>
      <vt:variant>
        <vt:i4>2</vt:i4>
      </vt:variant>
      <vt:variant>
        <vt:lpstr>Titres des diapositives</vt:lpstr>
      </vt:variant>
      <vt:variant>
        <vt:i4>92</vt:i4>
      </vt:variant>
    </vt:vector>
  </HeadingPairs>
  <TitlesOfParts>
    <vt:vector size="94" baseType="lpstr">
      <vt:lpstr>Office Theme</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France Télécom Division R&amp;D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Réunion de lancement PoC IPTV IMS</dc:title>
  <dc:subject/>
  <dc:creator>HENNEQUIN Jean-Baptiste</dc:creator>
  <dc:description/>
  <cp:lastModifiedBy>Philippe</cp:lastModifiedBy>
  <cp:revision>1626</cp:revision>
  <cp:lastPrinted>2016-11-28T16:03:18Z</cp:lastPrinted>
  <dcterms:created xsi:type="dcterms:W3CDTF">2009-01-19T15:17:15Z</dcterms:created>
  <dcterms:modified xsi:type="dcterms:W3CDTF">2017-11-13T14:43:12Z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France Télécom Division R&amp;D</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92</vt:i4>
  </property>
  <property fmtid="{D5CDD505-2E9C-101B-9397-08002B2CF9AE}" pid="9" name="PresentationFormat">
    <vt:lpwstr>Affichage à l'écran (4:3)</vt:lpwstr>
  </property>
  <property fmtid="{D5CDD505-2E9C-101B-9397-08002B2CF9AE}" pid="10" name="ScaleCrop">
    <vt:bool>false</vt:bool>
  </property>
  <property fmtid="{D5CDD505-2E9C-101B-9397-08002B2CF9AE}" pid="11" name="ShareDoc">
    <vt:bool>false</vt:bool>
  </property>
  <property fmtid="{D5CDD505-2E9C-101B-9397-08002B2CF9AE}" pid="12" name="Slides">
    <vt:i4>92</vt:i4>
  </property>
</Properties>
</file>