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48"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48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7818CEE8-B5A8-4A81-BA5A-351298B4482D}"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11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1" name="CustomShape 2"/>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ED0FA7-5B99-4C98-9FC1-CB6137B69E24}" type="slidenum">
              <a:rPr lang="en-US" sz="1200" b="0" strike="noStrike" spc="-1">
                <a:solidFill>
                  <a:srgbClr val="000000"/>
                </a:solidFill>
                <a:uFill>
                  <a:solidFill>
                    <a:srgbClr val="FFFFFF"/>
                  </a:solidFill>
                </a:uFill>
                <a:latin typeface="Helvetica 35 Thin"/>
                <a:ea typeface="+mn-ea"/>
              </a:rPr>
              <a:t>1</a:t>
            </a:fld>
            <a:endParaRPr lang="en-US" sz="1800" b="0" strike="noStrike" spc="-1">
              <a:solidFill>
                <a:srgbClr val="000000"/>
              </a:solidFill>
              <a:uFill>
                <a:solidFill>
                  <a:srgbClr val="FFFFFF"/>
                </a:solidFill>
              </a:uFill>
              <a:latin typeface="Arial"/>
            </a:endParaRPr>
          </a:p>
        </p:txBody>
      </p:sp>
      <p:sp>
        <p:nvSpPr>
          <p:cNvPr id="632" name="PlaceHolder 3"/>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35819AE-1C96-40B4-94DE-E21D11333B6F}" type="slidenum">
              <a:rPr lang="en-US" sz="1200" b="0" strike="noStrike" spc="-1">
                <a:solidFill>
                  <a:srgbClr val="000000"/>
                </a:solidFill>
                <a:uFill>
                  <a:solidFill>
                    <a:srgbClr val="FFFFFF"/>
                  </a:solidFill>
                </a:uFill>
                <a:latin typeface="Helvetica 35 Thin"/>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45CEA-4A90-4869-843E-E3AE0DCA3C8C}" type="slidenum">
              <a:rPr lang="en-US" sz="1200" b="0" strike="noStrike" spc="-1">
                <a:solidFill>
                  <a:srgbClr val="000000"/>
                </a:solidFill>
                <a:uFill>
                  <a:solidFill>
                    <a:srgbClr val="FFFFFF"/>
                  </a:solidFill>
                </a:uFill>
                <a:latin typeface="Helvetica 35 Thin"/>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B0552-8A4E-460B-A65D-080FE0D7F26F}" type="slidenum">
              <a:rPr lang="en-US" sz="1200" b="0" strike="noStrike" spc="-1">
                <a:solidFill>
                  <a:srgbClr val="000000"/>
                </a:solidFill>
                <a:uFill>
                  <a:solidFill>
                    <a:srgbClr val="FFFFFF"/>
                  </a:solidFill>
                </a:uFill>
                <a:latin typeface="Helvetica 35 Thin"/>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D109D1-CB8A-4718-B3D3-8753343E9A6C}" type="slidenum">
              <a:rPr lang="en-US" sz="1200" b="0" strike="noStrike" spc="-1">
                <a:solidFill>
                  <a:srgbClr val="000000"/>
                </a:solidFill>
                <a:uFill>
                  <a:solidFill>
                    <a:srgbClr val="FFFFFF"/>
                  </a:solidFill>
                </a:uFill>
                <a:latin typeface="Helvetica 35 Thin"/>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25BC0B-E375-41A0-8B54-D24425DDC7E0}" type="slidenum">
              <a:rPr lang="en-US" sz="1200" b="0" strike="noStrike" spc="-1">
                <a:solidFill>
                  <a:srgbClr val="000000"/>
                </a:solidFill>
                <a:uFill>
                  <a:solidFill>
                    <a:srgbClr val="FFFFFF"/>
                  </a:solidFill>
                </a:uFill>
                <a:latin typeface="Helvetica 35 Thin"/>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3A1B836-171C-4E76-AEE4-E671A7661F38}" type="slidenum">
              <a:rPr lang="en-US" sz="1200" b="0" strike="noStrike" spc="-1">
                <a:solidFill>
                  <a:srgbClr val="000000"/>
                </a:solidFill>
                <a:uFill>
                  <a:solidFill>
                    <a:srgbClr val="FFFFFF"/>
                  </a:solidFill>
                </a:uFill>
                <a:latin typeface="Helvetica 35 Thin"/>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3764-A516-45E4-BC62-22834EF6F902}" type="slidenum">
              <a:rPr lang="en-US" sz="1200" b="0" strike="noStrike" spc="-1">
                <a:solidFill>
                  <a:srgbClr val="000000"/>
                </a:solidFill>
                <a:uFill>
                  <a:solidFill>
                    <a:srgbClr val="FFFFFF"/>
                  </a:solidFill>
                </a:uFill>
                <a:latin typeface="Helvetica 35 Thin"/>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63084F-24A4-4D63-BAFB-8E213094A0A2}" type="slidenum">
              <a:rPr lang="en-US" sz="1200" b="0" strike="noStrike" spc="-1">
                <a:solidFill>
                  <a:srgbClr val="000000"/>
                </a:solidFill>
                <a:uFill>
                  <a:solidFill>
                    <a:srgbClr val="FFFFFF"/>
                  </a:solidFill>
                </a:uFill>
                <a:latin typeface="Helvetica 35 Thin"/>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1B7F7F-6C8C-45C0-AC9A-56DA42541717}" type="slidenum">
              <a:rPr lang="en-US" sz="1200" b="0" strike="noStrike" spc="-1">
                <a:solidFill>
                  <a:srgbClr val="000000"/>
                </a:solidFill>
                <a:uFill>
                  <a:solidFill>
                    <a:srgbClr val="FFFFFF"/>
                  </a:solidFill>
                </a:uFill>
                <a:latin typeface="Helvetica 35 Thin"/>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E9089B-E9FB-4F3F-AF8E-648E26499278}" type="slidenum">
              <a:rPr lang="en-US" sz="1200" b="0" strike="noStrike" spc="-1">
                <a:solidFill>
                  <a:srgbClr val="000000"/>
                </a:solidFill>
                <a:uFill>
                  <a:solidFill>
                    <a:srgbClr val="FFFFFF"/>
                  </a:solidFill>
                </a:uFill>
                <a:latin typeface="Helvetica 35 Thin"/>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EB05C-1CFC-4B97-A8FF-28F6B5227A82}" type="slidenum">
              <a:rPr lang="en-US" sz="1200" b="0" strike="noStrike" spc="-1">
                <a:solidFill>
                  <a:srgbClr val="000000"/>
                </a:solidFill>
                <a:uFill>
                  <a:solidFill>
                    <a:srgbClr val="FFFFFF"/>
                  </a:solidFill>
                </a:uFill>
                <a:latin typeface="Helvetica 35 Thin"/>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7A3439-08BB-4D29-B949-94B75234DD87}" type="slidenum">
              <a:rPr lang="en-US" sz="1200" b="0" strike="noStrike" spc="-1">
                <a:solidFill>
                  <a:srgbClr val="000000"/>
                </a:solidFill>
                <a:uFill>
                  <a:solidFill>
                    <a:srgbClr val="FFFFFF"/>
                  </a:solidFill>
                </a:uFill>
                <a:latin typeface="Helvetica 35 Thin"/>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AEC7AA-B1F5-486E-BC5F-8DA64EEA0D6C}" type="slidenum">
              <a:rPr lang="en-US" sz="1200" b="0" strike="noStrike" spc="-1">
                <a:solidFill>
                  <a:srgbClr val="000000"/>
                </a:solidFill>
                <a:uFill>
                  <a:solidFill>
                    <a:srgbClr val="FFFFFF"/>
                  </a:solidFill>
                </a:uFill>
                <a:latin typeface="Helvetica 35 Thin"/>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A8C83-3C2C-4BB6-AD04-F0F3053E785E}" type="slidenum">
              <a:rPr lang="en-US" sz="1200" b="0" strike="noStrike" spc="-1">
                <a:solidFill>
                  <a:srgbClr val="000000"/>
                </a:solidFill>
                <a:uFill>
                  <a:solidFill>
                    <a:srgbClr val="FFFFFF"/>
                  </a:solidFill>
                </a:uFill>
                <a:latin typeface="Helvetica 35 Thin"/>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A985FE-DCCF-48BE-A6A7-B7804C1B51E4}" type="slidenum">
              <a:rPr lang="en-US" sz="1200" b="0" strike="noStrike" spc="-1">
                <a:solidFill>
                  <a:srgbClr val="000000"/>
                </a:solidFill>
                <a:uFill>
                  <a:solidFill>
                    <a:srgbClr val="FFFFFF"/>
                  </a:solidFill>
                </a:uFill>
                <a:latin typeface="Helvetica 35 Thin"/>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9D3691-F61E-4195-9CE4-13E4E9EE742E}" type="slidenum">
              <a:rPr lang="en-US" sz="1200" b="0" strike="noStrike" spc="-1">
                <a:solidFill>
                  <a:srgbClr val="000000"/>
                </a:solidFill>
                <a:uFill>
                  <a:solidFill>
                    <a:srgbClr val="FFFFFF"/>
                  </a:solidFill>
                </a:uFill>
                <a:latin typeface="Helvetica 35 Thin"/>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D8B71C-A6AB-4982-9B10-0736F738DE7A}" type="slidenum">
              <a:rPr lang="en-US" sz="1200" b="0" strike="noStrike" spc="-1">
                <a:solidFill>
                  <a:srgbClr val="000000"/>
                </a:solidFill>
                <a:uFill>
                  <a:solidFill>
                    <a:srgbClr val="FFFFFF"/>
                  </a:solidFill>
                </a:uFill>
                <a:latin typeface="Helvetica 35 Thin"/>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F9BA23-FD1C-41E1-95A1-1DE47A4B38DC}" type="slidenum">
              <a:rPr lang="en-US" sz="1200" b="0" strike="noStrike" spc="-1">
                <a:solidFill>
                  <a:srgbClr val="000000"/>
                </a:solidFill>
                <a:uFill>
                  <a:solidFill>
                    <a:srgbClr val="FFFFFF"/>
                  </a:solidFill>
                </a:uFill>
                <a:latin typeface="Helvetica 35 Thin"/>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F38286-6B8B-4561-9E8A-115667A09D94}" type="slidenum">
              <a:rPr lang="en-US" sz="1200" b="0" strike="noStrike" spc="-1">
                <a:solidFill>
                  <a:srgbClr val="000000"/>
                </a:solidFill>
                <a:uFill>
                  <a:solidFill>
                    <a:srgbClr val="FFFFFF"/>
                  </a:solidFill>
                </a:uFill>
                <a:latin typeface="Helvetica 35 Thin"/>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31A09B-2761-423C-8AF1-547FB40AEA81}" type="slidenum">
              <a:rPr lang="en-US" sz="1200" b="0" strike="noStrike" spc="-1">
                <a:solidFill>
                  <a:srgbClr val="000000"/>
                </a:solidFill>
                <a:uFill>
                  <a:solidFill>
                    <a:srgbClr val="FFFFFF"/>
                  </a:solidFill>
                </a:uFill>
                <a:latin typeface="Helvetica 35 Thin"/>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BB7422-1267-433D-8878-DCBB20895491}" type="slidenum">
              <a:rPr lang="en-US" sz="1200" b="0" strike="noStrike" spc="-1">
                <a:solidFill>
                  <a:srgbClr val="000000"/>
                </a:solidFill>
                <a:uFill>
                  <a:solidFill>
                    <a:srgbClr val="FFFFFF"/>
                  </a:solidFill>
                </a:uFill>
                <a:latin typeface="Helvetica 35 Thin"/>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A62DA7-D7C3-4FA3-B69D-6720FA393C28}" type="slidenum">
              <a:rPr lang="en-US" sz="1200" b="0" strike="noStrike" spc="-1">
                <a:solidFill>
                  <a:srgbClr val="000000"/>
                </a:solidFill>
                <a:uFill>
                  <a:solidFill>
                    <a:srgbClr val="FFFFFF"/>
                  </a:solidFill>
                </a:uFill>
                <a:latin typeface="Helvetica 35 Thin"/>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3E815-8937-4C0D-A95B-A6E1674E2367}" type="slidenum">
              <a:rPr lang="en-US" sz="1200" b="0" strike="noStrike" spc="-1">
                <a:solidFill>
                  <a:srgbClr val="000000"/>
                </a:solidFill>
                <a:uFill>
                  <a:solidFill>
                    <a:srgbClr val="FFFFFF"/>
                  </a:solidFill>
                </a:uFill>
                <a:latin typeface="Helvetica 35 Thin"/>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2621AE-72D0-46C6-A933-886E01637241}" type="slidenum">
              <a:rPr lang="en-US" sz="1200" b="0" strike="noStrike" spc="-1">
                <a:solidFill>
                  <a:srgbClr val="000000"/>
                </a:solidFill>
                <a:uFill>
                  <a:solidFill>
                    <a:srgbClr val="FFFFFF"/>
                  </a:solidFill>
                </a:uFill>
                <a:latin typeface="Helvetica 35 Thin"/>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9E3EC-488C-4CDC-BD01-3EF0104F5B64}" type="slidenum">
              <a:rPr lang="en-US" sz="1200" b="0" strike="noStrike" spc="-1">
                <a:solidFill>
                  <a:srgbClr val="000000"/>
                </a:solidFill>
                <a:uFill>
                  <a:solidFill>
                    <a:srgbClr val="FFFFFF"/>
                  </a:solidFill>
                </a:uFill>
                <a:latin typeface="Helvetica 35 Thin"/>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BD5A79-0099-4504-9804-D4003BEFA5FB}" type="slidenum">
              <a:rPr lang="en-US" sz="1200" b="0" strike="noStrike" spc="-1">
                <a:solidFill>
                  <a:srgbClr val="000000"/>
                </a:solidFill>
                <a:uFill>
                  <a:solidFill>
                    <a:srgbClr val="FFFFFF"/>
                  </a:solidFill>
                </a:uFill>
                <a:latin typeface="Helvetica 35 Thin"/>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336B5B-0078-4907-B90F-1E1C5987D423}" type="slidenum">
              <a:rPr lang="en-US" sz="1200" b="0" strike="noStrike" spc="-1">
                <a:solidFill>
                  <a:srgbClr val="000000"/>
                </a:solidFill>
                <a:uFill>
                  <a:solidFill>
                    <a:srgbClr val="FFFFFF"/>
                  </a:solidFill>
                </a:uFill>
                <a:latin typeface="Helvetica 35 Thin"/>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B46022-9FA4-4D6D-AE48-1338E98BF3C3}" type="slidenum">
              <a:rPr lang="en-US" sz="1200" b="0" strike="noStrike" spc="-1">
                <a:solidFill>
                  <a:srgbClr val="000000"/>
                </a:solidFill>
                <a:uFill>
                  <a:solidFill>
                    <a:srgbClr val="FFFFFF"/>
                  </a:solidFill>
                </a:uFill>
                <a:latin typeface="Helvetica 35 Thin"/>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1D0412-E689-4BC1-8449-1D5D3745F9F8}" type="slidenum">
              <a:rPr lang="en-US" sz="1200" b="0" strike="noStrike" spc="-1">
                <a:solidFill>
                  <a:srgbClr val="000000"/>
                </a:solidFill>
                <a:uFill>
                  <a:solidFill>
                    <a:srgbClr val="FFFFFF"/>
                  </a:solidFill>
                </a:uFill>
                <a:latin typeface="Helvetica 35 Thin"/>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326B236-A9D4-49F7-B06A-722AB129A0CF}" type="slidenum">
              <a:rPr lang="en-US" sz="1200" b="0" strike="noStrike" spc="-1">
                <a:solidFill>
                  <a:srgbClr val="000000"/>
                </a:solidFill>
                <a:uFill>
                  <a:solidFill>
                    <a:srgbClr val="FFFFFF"/>
                  </a:solidFill>
                </a:uFill>
                <a:latin typeface="Helvetica 35 Thin"/>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8C11A6-AB8F-4C53-A37A-E96F6A19FFD8}" type="slidenum">
              <a:rPr lang="en-US" sz="1200" b="0" strike="noStrike" spc="-1">
                <a:solidFill>
                  <a:srgbClr val="000000"/>
                </a:solidFill>
                <a:uFill>
                  <a:solidFill>
                    <a:srgbClr val="FFFFFF"/>
                  </a:solidFill>
                </a:uFill>
                <a:latin typeface="Helvetica 35 Thin"/>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514EE7-4A1C-495C-B994-FC78BA4B325B}" type="slidenum">
              <a:rPr lang="en-US" sz="1200" b="0" strike="noStrike" spc="-1">
                <a:solidFill>
                  <a:srgbClr val="000000"/>
                </a:solidFill>
                <a:uFill>
                  <a:solidFill>
                    <a:srgbClr val="FFFFFF"/>
                  </a:solidFill>
                </a:uFill>
                <a:latin typeface="Helvetica 35 Thin"/>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3AAC99-B370-46DF-9999-C02B78723BAD}" type="slidenum">
              <a:rPr lang="en-US" sz="1200" b="0" strike="noStrike" spc="-1">
                <a:solidFill>
                  <a:srgbClr val="000000"/>
                </a:solidFill>
                <a:uFill>
                  <a:solidFill>
                    <a:srgbClr val="FFFFFF"/>
                  </a:solidFill>
                </a:uFill>
                <a:latin typeface="Helvetica 35 Thin"/>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33C92-06C4-4BAF-B3A3-5693B8D47BF9}" type="slidenum">
              <a:rPr lang="en-US" sz="1200" b="0" strike="noStrike" spc="-1">
                <a:solidFill>
                  <a:srgbClr val="000000"/>
                </a:solidFill>
                <a:uFill>
                  <a:solidFill>
                    <a:srgbClr val="FFFFFF"/>
                  </a:solidFill>
                </a:uFill>
                <a:latin typeface="Helvetica 35 Thin"/>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35E375-807E-403D-AAA9-1CCB2C1FC913}" type="slidenum">
              <a:rPr lang="en-US" sz="1200" b="0" strike="noStrike" spc="-1">
                <a:solidFill>
                  <a:srgbClr val="000000"/>
                </a:solidFill>
                <a:uFill>
                  <a:solidFill>
                    <a:srgbClr val="FFFFFF"/>
                  </a:solidFill>
                </a:uFill>
                <a:latin typeface="Helvetica 35 Thin"/>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E260B8-9873-4688-A6E2-4210C71CADD1}" type="slidenum">
              <a:rPr lang="en-US" sz="1200" b="0" strike="noStrike" spc="-1">
                <a:solidFill>
                  <a:srgbClr val="000000"/>
                </a:solidFill>
                <a:uFill>
                  <a:solidFill>
                    <a:srgbClr val="FFFFFF"/>
                  </a:solidFill>
                </a:uFill>
                <a:latin typeface="Helvetica 35 Thin"/>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DB08BC-5611-4935-9A68-90C1DBA9CC01}" type="slidenum">
              <a:rPr lang="en-US" sz="1200" b="0" strike="noStrike" spc="-1">
                <a:solidFill>
                  <a:srgbClr val="000000"/>
                </a:solidFill>
                <a:uFill>
                  <a:solidFill>
                    <a:srgbClr val="FFFFFF"/>
                  </a:solidFill>
                </a:uFill>
                <a:latin typeface="Helvetica 35 Thin"/>
                <a:ea typeface="+mn-ea"/>
              </a:rPr>
              <a:t>43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ECCC41-DC0B-476B-B0C6-C1BAB019F9C2}" type="slidenum">
              <a:rPr lang="en-US" sz="1200" b="0" strike="noStrike" spc="-1">
                <a:solidFill>
                  <a:srgbClr val="000000"/>
                </a:solidFill>
                <a:uFill>
                  <a:solidFill>
                    <a:srgbClr val="FFFFFF"/>
                  </a:solidFill>
                </a:uFill>
                <a:latin typeface="Helvetica 35 Thin"/>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2AB6D1-9FB5-4D04-8C41-A615D7C4524B}" type="slidenum">
              <a:rPr lang="en-US" sz="1200" b="0" strike="noStrike" spc="-1">
                <a:solidFill>
                  <a:srgbClr val="000000"/>
                </a:solidFill>
                <a:uFill>
                  <a:solidFill>
                    <a:srgbClr val="FFFFFF"/>
                  </a:solidFill>
                </a:uFill>
                <a:latin typeface="Helvetica 35 Thin"/>
                <a:ea typeface="+mn-ea"/>
              </a:rPr>
              <a:t>45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B96F73-35C8-4075-BF98-02A3895B32DF}" type="slidenum">
              <a:rPr lang="en-US" sz="1200" b="0" strike="noStrike" spc="-1">
                <a:solidFill>
                  <a:srgbClr val="000000"/>
                </a:solidFill>
                <a:uFill>
                  <a:solidFill>
                    <a:srgbClr val="FFFFFF"/>
                  </a:solidFill>
                </a:uFill>
                <a:latin typeface="Helvetica 35 Thin"/>
                <a:ea typeface="+mn-ea"/>
              </a:rPr>
              <a:t>46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97A462-8B31-49EA-85CE-3B89E22D153E}" type="slidenum">
              <a:rPr lang="en-US" sz="1200" b="0" strike="noStrike" spc="-1">
                <a:solidFill>
                  <a:srgbClr val="000000"/>
                </a:solidFill>
                <a:uFill>
                  <a:solidFill>
                    <a:srgbClr val="FFFFFF"/>
                  </a:solidFill>
                </a:uFill>
                <a:latin typeface="Helvetica 35 Thin"/>
                <a:ea typeface="+mn-ea"/>
              </a:rPr>
              <a:t>47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66B46B-33F0-46D8-9101-1ADF3B12468E}" type="slidenum">
              <a:rPr lang="en-US" sz="1200" b="0" strike="noStrike" spc="-1">
                <a:solidFill>
                  <a:srgbClr val="000000"/>
                </a:solidFill>
                <a:uFill>
                  <a:solidFill>
                    <a:srgbClr val="FFFFFF"/>
                  </a:solidFill>
                </a:uFill>
                <a:latin typeface="Helvetica 35 Thin"/>
                <a:ea typeface="+mn-ea"/>
              </a:rPr>
              <a:t>48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0E56FF-4F3B-4B2D-A824-BED1D84BCFF6}" type="slidenum">
              <a:rPr lang="en-US" sz="1200" b="0" strike="noStrike" spc="-1">
                <a:solidFill>
                  <a:srgbClr val="000000"/>
                </a:solidFill>
                <a:uFill>
                  <a:solidFill>
                    <a:srgbClr val="FFFFFF"/>
                  </a:solidFill>
                </a:uFill>
                <a:latin typeface="Helvetica 35 Thin"/>
                <a:ea typeface="+mn-ea"/>
              </a:rPr>
              <a:t>49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28BB2E-83AE-42EC-8B31-08C696BDF243}" type="slidenum">
              <a:rPr lang="en-US" sz="1200" b="0" strike="noStrike" spc="-1">
                <a:solidFill>
                  <a:srgbClr val="000000"/>
                </a:solidFill>
                <a:uFill>
                  <a:solidFill>
                    <a:srgbClr val="FFFFFF"/>
                  </a:solidFill>
                </a:uFill>
                <a:latin typeface="Helvetica 35 Thin"/>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951EE5-62A7-4D6D-8868-75B43F897E02}" type="slidenum">
              <a:rPr lang="en-US" sz="1200" b="0" strike="noStrike" spc="-1">
                <a:solidFill>
                  <a:srgbClr val="000000"/>
                </a:solidFill>
                <a:uFill>
                  <a:solidFill>
                    <a:srgbClr val="FFFFFF"/>
                  </a:solidFill>
                </a:uFill>
                <a:latin typeface="Helvetica 35 Thin"/>
                <a:ea typeface="+mn-ea"/>
              </a:rPr>
              <a:t>50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37485D-F730-4A4A-9DCB-48B109B7EF77}" type="slidenum">
              <a:rPr lang="en-US" sz="1200" b="0" strike="noStrike" spc="-1">
                <a:solidFill>
                  <a:srgbClr val="000000"/>
                </a:solidFill>
                <a:uFill>
                  <a:solidFill>
                    <a:srgbClr val="FFFFFF"/>
                  </a:solidFill>
                </a:uFill>
                <a:latin typeface="Helvetica 35 Thin"/>
                <a:ea typeface="+mn-ea"/>
              </a:rPr>
              <a:t>51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9CAF37-65E1-44B6-B9E0-ECB66989863B}" type="slidenum">
              <a:rPr lang="en-US" sz="1200" b="0" strike="noStrike" spc="-1">
                <a:solidFill>
                  <a:srgbClr val="000000"/>
                </a:solidFill>
                <a:uFill>
                  <a:solidFill>
                    <a:srgbClr val="FFFFFF"/>
                  </a:solidFill>
                </a:uFill>
                <a:latin typeface="Helvetica 35 Thin"/>
                <a:ea typeface="+mn-ea"/>
              </a:rPr>
              <a:t>52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509700-1C9E-4B5B-90FE-1FC6CE1850B6}" type="slidenum">
              <a:rPr lang="en-US" sz="1200" b="0" strike="noStrike" spc="-1">
                <a:solidFill>
                  <a:srgbClr val="000000"/>
                </a:solidFill>
                <a:uFill>
                  <a:solidFill>
                    <a:srgbClr val="FFFFFF"/>
                  </a:solidFill>
                </a:uFill>
                <a:latin typeface="Helvetica 35 Thin"/>
                <a:ea typeface="+mn-ea"/>
              </a:rPr>
              <a:t>53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141E55-D75A-4340-839C-CC3E225878DA}" type="slidenum">
              <a:rPr lang="en-US" sz="1200" b="0" strike="noStrike" spc="-1">
                <a:solidFill>
                  <a:srgbClr val="000000"/>
                </a:solidFill>
                <a:uFill>
                  <a:solidFill>
                    <a:srgbClr val="FFFFFF"/>
                  </a:solidFill>
                </a:uFill>
                <a:latin typeface="Helvetica 35 Thin"/>
                <a:ea typeface="+mn-ea"/>
              </a:rPr>
              <a:t>54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5CFCAF8-E388-4E2B-BBE5-AAA83B00E9BA}" type="slidenum">
              <a:rPr lang="en-US" sz="1200" b="0" strike="noStrike" spc="-1">
                <a:solidFill>
                  <a:srgbClr val="000000"/>
                </a:solidFill>
                <a:uFill>
                  <a:solidFill>
                    <a:srgbClr val="FFFFFF"/>
                  </a:solidFill>
                </a:uFill>
                <a:latin typeface="Helvetica 35 Thin"/>
                <a:ea typeface="+mn-ea"/>
              </a:rPr>
              <a:t>55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1B7CA9-9696-4F3E-8E59-A9F7B76B56C2}" type="slidenum">
              <a:rPr lang="en-US" sz="1200" b="0" strike="noStrike" spc="-1">
                <a:solidFill>
                  <a:srgbClr val="000000"/>
                </a:solidFill>
                <a:uFill>
                  <a:solidFill>
                    <a:srgbClr val="FFFFFF"/>
                  </a:solidFill>
                </a:uFill>
                <a:latin typeface="Helvetica 35 Thin"/>
                <a:ea typeface="+mn-ea"/>
              </a:rPr>
              <a:t>56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2ABF1E-9FC5-480B-B9B9-4D83C1EB1C88}" type="slidenum">
              <a:rPr lang="en-US" sz="1200" b="0" strike="noStrike" spc="-1">
                <a:solidFill>
                  <a:srgbClr val="000000"/>
                </a:solidFill>
                <a:uFill>
                  <a:solidFill>
                    <a:srgbClr val="FFFFFF"/>
                  </a:solidFill>
                </a:uFill>
                <a:latin typeface="Helvetica 35 Thin"/>
                <a:ea typeface="+mn-ea"/>
              </a:rPr>
              <a:t>57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BBB582-3DA6-4373-9AEA-588BDDFACCF6}" type="slidenum">
              <a:rPr lang="en-US" sz="1200" b="0" strike="noStrike" spc="-1">
                <a:solidFill>
                  <a:srgbClr val="000000"/>
                </a:solidFill>
                <a:uFill>
                  <a:solidFill>
                    <a:srgbClr val="FFFFFF"/>
                  </a:solidFill>
                </a:uFill>
                <a:latin typeface="Helvetica 35 Thin"/>
                <a:ea typeface="+mn-ea"/>
              </a:rPr>
              <a:t>58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B4D244A-1F4B-4686-A7B2-6BFE6D7A472A}" type="slidenum">
              <a:rPr lang="en-US" sz="1200" b="0" strike="noStrike" spc="-1">
                <a:solidFill>
                  <a:srgbClr val="000000"/>
                </a:solidFill>
                <a:uFill>
                  <a:solidFill>
                    <a:srgbClr val="FFFFFF"/>
                  </a:solidFill>
                </a:uFill>
                <a:latin typeface="Helvetica 35 Thin"/>
                <a:ea typeface="+mn-ea"/>
              </a:rPr>
              <a:t>59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A71A92-37D7-43F8-A699-334495EA2C7E}" type="slidenum">
              <a:rPr lang="en-US" sz="1200" b="0" strike="noStrike" spc="-1">
                <a:solidFill>
                  <a:srgbClr val="000000"/>
                </a:solidFill>
                <a:uFill>
                  <a:solidFill>
                    <a:srgbClr val="FFFFFF"/>
                  </a:solidFill>
                </a:uFill>
                <a:latin typeface="Helvetica 35 Thin"/>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2FF07F-9C6A-4737-A981-F35683E0A613}" type="slidenum">
              <a:rPr lang="en-US" sz="1200" b="0" strike="noStrike" spc="-1">
                <a:solidFill>
                  <a:srgbClr val="000000"/>
                </a:solidFill>
                <a:uFill>
                  <a:solidFill>
                    <a:srgbClr val="FFFFFF"/>
                  </a:solidFill>
                </a:uFill>
                <a:latin typeface="Helvetica 35 Thin"/>
                <a:ea typeface="+mn-ea"/>
              </a:rPr>
              <a:t>60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879AEA-0EA4-4D71-A476-BE0355AA54AC}" type="slidenum">
              <a:rPr lang="en-US" sz="1200" b="0" strike="noStrike" spc="-1">
                <a:solidFill>
                  <a:srgbClr val="000000"/>
                </a:solidFill>
                <a:uFill>
                  <a:solidFill>
                    <a:srgbClr val="FFFFFF"/>
                  </a:solidFill>
                </a:uFill>
                <a:latin typeface="Helvetica 35 Thin"/>
                <a:ea typeface="+mn-ea"/>
              </a:rPr>
              <a:t>61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FDF4C1-BA4D-4DAC-BF3A-ED67A30C5FDC}" type="slidenum">
              <a:rPr lang="en-US" sz="1200" b="0" strike="noStrike" spc="-1">
                <a:solidFill>
                  <a:srgbClr val="000000"/>
                </a:solidFill>
                <a:uFill>
                  <a:solidFill>
                    <a:srgbClr val="FFFFFF"/>
                  </a:solidFill>
                </a:uFill>
                <a:latin typeface="Helvetica 35 Thin"/>
                <a:ea typeface="+mn-ea"/>
              </a:rPr>
              <a:t>62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780302-3898-4E15-A460-44D1AFA1C383}" type="slidenum">
              <a:rPr lang="en-US" sz="1200" b="0" strike="noStrike" spc="-1">
                <a:solidFill>
                  <a:srgbClr val="000000"/>
                </a:solidFill>
                <a:uFill>
                  <a:solidFill>
                    <a:srgbClr val="FFFFFF"/>
                  </a:solidFill>
                </a:uFill>
                <a:latin typeface="Helvetica 35 Thin"/>
                <a:ea typeface="+mn-ea"/>
              </a:rPr>
              <a:t>63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9CCA73-2521-4A91-8DBC-B6571886AD1C}" type="slidenum">
              <a:rPr lang="en-US" sz="1200" b="0" strike="noStrike" spc="-1">
                <a:solidFill>
                  <a:srgbClr val="000000"/>
                </a:solidFill>
                <a:uFill>
                  <a:solidFill>
                    <a:srgbClr val="FFFFFF"/>
                  </a:solidFill>
                </a:uFill>
                <a:latin typeface="Helvetica 35 Thin"/>
                <a:ea typeface="+mn-ea"/>
              </a:rPr>
              <a:t>64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ACB600-BD49-4A2C-B6EC-F581401CC7B5}" type="slidenum">
              <a:rPr lang="en-US" sz="1200" b="0" strike="noStrike" spc="-1">
                <a:solidFill>
                  <a:srgbClr val="000000"/>
                </a:solidFill>
                <a:uFill>
                  <a:solidFill>
                    <a:srgbClr val="FFFFFF"/>
                  </a:solidFill>
                </a:uFill>
                <a:latin typeface="Helvetica 35 Thin"/>
                <a:ea typeface="+mn-ea"/>
              </a:rPr>
              <a:t>65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C7BC403-FE7E-46ED-BF24-184D191DB3D1}" type="slidenum">
              <a:rPr lang="en-US" sz="1200" b="0" strike="noStrike" spc="-1">
                <a:solidFill>
                  <a:srgbClr val="000000"/>
                </a:solidFill>
                <a:uFill>
                  <a:solidFill>
                    <a:srgbClr val="FFFFFF"/>
                  </a:solidFill>
                </a:uFill>
                <a:latin typeface="Helvetica 35 Thin"/>
                <a:ea typeface="+mn-ea"/>
              </a:rPr>
              <a:t>66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42E716-1601-4B47-AC79-97C08AFB9E7B}" type="slidenum">
              <a:rPr lang="en-US" sz="1200" b="0" strike="noStrike" spc="-1">
                <a:solidFill>
                  <a:srgbClr val="000000"/>
                </a:solidFill>
                <a:uFill>
                  <a:solidFill>
                    <a:srgbClr val="FFFFFF"/>
                  </a:solidFill>
                </a:uFill>
                <a:latin typeface="Helvetica 35 Thin"/>
                <a:ea typeface="+mn-ea"/>
              </a:rPr>
              <a:t>69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7228B4-565E-4623-8B4B-53C0029A16B1}" type="slidenum">
              <a:rPr lang="en-US" sz="1200" b="0" strike="noStrike" spc="-1">
                <a:solidFill>
                  <a:srgbClr val="000000"/>
                </a:solidFill>
                <a:uFill>
                  <a:solidFill>
                    <a:srgbClr val="FFFFFF"/>
                  </a:solidFill>
                </a:uFill>
                <a:latin typeface="Helvetica 35 Thin"/>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F2475D-0CE7-4ABD-B576-A3B255595F65}" type="slidenum">
              <a:rPr lang="en-US" sz="1200" b="0" strike="noStrike" spc="-1">
                <a:solidFill>
                  <a:srgbClr val="000000"/>
                </a:solidFill>
                <a:uFill>
                  <a:solidFill>
                    <a:srgbClr val="FFFFFF"/>
                  </a:solidFill>
                </a:uFill>
                <a:latin typeface="Helvetica 35 Thin"/>
                <a:ea typeface="+mn-ea"/>
              </a:rPr>
              <a:t>70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E87AA1-D9CB-42F0-A413-5A48EAEBB154}" type="slidenum">
              <a:rPr lang="en-US" sz="1200" b="0" strike="noStrike" spc="-1">
                <a:solidFill>
                  <a:srgbClr val="000000"/>
                </a:solidFill>
                <a:uFill>
                  <a:solidFill>
                    <a:srgbClr val="FFFFFF"/>
                  </a:solidFill>
                </a:uFill>
                <a:latin typeface="Helvetica 35 Thin"/>
                <a:ea typeface="+mn-ea"/>
              </a:rPr>
              <a:t>71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573F68-D166-4EC1-B39C-8947462ACB46}" type="slidenum">
              <a:rPr lang="en-US" sz="1200" b="0" strike="noStrike" spc="-1">
                <a:solidFill>
                  <a:srgbClr val="000000"/>
                </a:solidFill>
                <a:uFill>
                  <a:solidFill>
                    <a:srgbClr val="FFFFFF"/>
                  </a:solidFill>
                </a:uFill>
                <a:latin typeface="Helvetica 35 Thin"/>
                <a:ea typeface="+mn-ea"/>
              </a:rPr>
              <a:t>72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200FB9-58FA-43E5-BDD1-3882374277D8}" type="slidenum">
              <a:rPr lang="en-US" sz="1200" b="0" strike="noStrike" spc="-1">
                <a:solidFill>
                  <a:srgbClr val="000000"/>
                </a:solidFill>
                <a:uFill>
                  <a:solidFill>
                    <a:srgbClr val="FFFFFF"/>
                  </a:solidFill>
                </a:uFill>
                <a:latin typeface="Helvetica 35 Thin"/>
                <a:ea typeface="+mn-ea"/>
              </a:rPr>
              <a:t>73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BA4584-15F9-44FD-8A9E-722DE5D5F088}" type="slidenum">
              <a:rPr lang="en-US" sz="1200" b="0" strike="noStrike" spc="-1">
                <a:solidFill>
                  <a:srgbClr val="000000"/>
                </a:solidFill>
                <a:uFill>
                  <a:solidFill>
                    <a:srgbClr val="FFFFFF"/>
                  </a:solidFill>
                </a:uFill>
                <a:latin typeface="Helvetica 35 Thin"/>
                <a:ea typeface="+mn-ea"/>
              </a:rPr>
              <a:t>74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097CB-4E14-4303-BCFD-DEB94F0946F0}" type="slidenum">
              <a:rPr lang="en-US" sz="1200" b="0" strike="noStrike" spc="-1">
                <a:solidFill>
                  <a:srgbClr val="000000"/>
                </a:solidFill>
                <a:uFill>
                  <a:solidFill>
                    <a:srgbClr val="FFFFFF"/>
                  </a:solidFill>
                </a:uFill>
                <a:latin typeface="Helvetica 35 Thin"/>
                <a:ea typeface="+mn-ea"/>
              </a:rPr>
              <a:t>75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E0C7E4-061D-4DCD-A96A-D658F11CAB13}" type="slidenum">
              <a:rPr lang="en-US" sz="1200" b="0" strike="noStrike" spc="-1">
                <a:solidFill>
                  <a:srgbClr val="000000"/>
                </a:solidFill>
                <a:uFill>
                  <a:solidFill>
                    <a:srgbClr val="FFFFFF"/>
                  </a:solidFill>
                </a:uFill>
                <a:latin typeface="Helvetica 35 Thin"/>
                <a:ea typeface="+mn-ea"/>
              </a:rPr>
              <a:t>76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BF0023-E2B8-489D-8E50-E663AB51EF3E}" type="slidenum">
              <a:rPr lang="en-US" sz="1200" b="0" strike="noStrike" spc="-1">
                <a:solidFill>
                  <a:srgbClr val="000000"/>
                </a:solidFill>
                <a:uFill>
                  <a:solidFill>
                    <a:srgbClr val="FFFFFF"/>
                  </a:solidFill>
                </a:uFill>
                <a:latin typeface="Helvetica 35 Thin"/>
                <a:ea typeface="+mn-ea"/>
              </a:rPr>
              <a:t>77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1416B2-D095-4213-95D5-2BAFA9FA636A}" type="slidenum">
              <a:rPr lang="en-US" sz="1200" b="0" strike="noStrike" spc="-1">
                <a:solidFill>
                  <a:srgbClr val="000000"/>
                </a:solidFill>
                <a:uFill>
                  <a:solidFill>
                    <a:srgbClr val="FFFFFF"/>
                  </a:solidFill>
                </a:uFill>
                <a:latin typeface="Helvetica 35 Thin"/>
                <a:ea typeface="+mn-ea"/>
              </a:rPr>
              <a:t>78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ECCC96A-D8A4-4207-849D-2D9991B9C9C7}" type="slidenum">
              <a:rPr lang="en-US" sz="1200" b="0" strike="noStrike" spc="-1">
                <a:solidFill>
                  <a:srgbClr val="000000"/>
                </a:solidFill>
                <a:uFill>
                  <a:solidFill>
                    <a:srgbClr val="FFFFFF"/>
                  </a:solidFill>
                </a:uFill>
                <a:latin typeface="Helvetica 35 Thin"/>
                <a:ea typeface="+mn-ea"/>
              </a:rPr>
              <a:t>79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B7798-32F5-4E55-A2B1-7AE24EF078C4}" type="slidenum">
              <a:rPr lang="en-US" sz="1200" b="0" strike="noStrike" spc="-1">
                <a:solidFill>
                  <a:srgbClr val="000000"/>
                </a:solidFill>
                <a:uFill>
                  <a:solidFill>
                    <a:srgbClr val="FFFFFF"/>
                  </a:solidFill>
                </a:uFill>
                <a:latin typeface="Helvetica 35 Thin"/>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025487-3936-4CDA-835E-E5B3C368D92A}" type="slidenum">
              <a:rPr lang="en-US" sz="1200" b="0" strike="noStrike" spc="-1">
                <a:solidFill>
                  <a:srgbClr val="000000"/>
                </a:solidFill>
                <a:uFill>
                  <a:solidFill>
                    <a:srgbClr val="FFFFFF"/>
                  </a:solidFill>
                </a:uFill>
                <a:latin typeface="Helvetica 35 Thin"/>
                <a:ea typeface="+mn-ea"/>
              </a:rPr>
              <a:t>80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7AA6EA-9D10-459F-997C-46A9D831F68E}" type="slidenum">
              <a:rPr lang="en-US" sz="1200" b="0" strike="noStrike" spc="-1">
                <a:solidFill>
                  <a:srgbClr val="000000"/>
                </a:solidFill>
                <a:uFill>
                  <a:solidFill>
                    <a:srgbClr val="FFFFFF"/>
                  </a:solidFill>
                </a:uFill>
                <a:latin typeface="Helvetica 35 Thin"/>
                <a:ea typeface="+mn-ea"/>
              </a:rPr>
              <a:t>81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6A7998-24F9-4E34-BCE3-CB8A0E2C6E4D}" type="slidenum">
              <a:rPr lang="en-US" sz="1200" b="0" strike="noStrike" spc="-1">
                <a:solidFill>
                  <a:srgbClr val="000000"/>
                </a:solidFill>
                <a:uFill>
                  <a:solidFill>
                    <a:srgbClr val="FFFFFF"/>
                  </a:solidFill>
                </a:uFill>
                <a:latin typeface="Helvetica 35 Thin"/>
                <a:ea typeface="+mn-ea"/>
              </a:rPr>
              <a:t>82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D4426-03FA-41E4-BEF5-E67E9F7D920A}" type="slidenum">
              <a:rPr lang="en-US" sz="1200" b="0" strike="noStrike" spc="-1">
                <a:solidFill>
                  <a:srgbClr val="000000"/>
                </a:solidFill>
                <a:uFill>
                  <a:solidFill>
                    <a:srgbClr val="FFFFFF"/>
                  </a:solidFill>
                </a:uFill>
                <a:latin typeface="Helvetica 35 Thin"/>
                <a:ea typeface="+mn-ea"/>
              </a:rPr>
              <a:t>83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0AB7DF-3F38-4046-A7E4-B923F9DE5861}" type="slidenum">
              <a:rPr lang="en-US" sz="1200" b="0" strike="noStrike" spc="-1">
                <a:solidFill>
                  <a:srgbClr val="000000"/>
                </a:solidFill>
                <a:uFill>
                  <a:solidFill>
                    <a:srgbClr val="FFFFFF"/>
                  </a:solidFill>
                </a:uFill>
                <a:latin typeface="Helvetica 35 Thin"/>
                <a:ea typeface="+mn-ea"/>
              </a:rPr>
              <a:t>84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BFCDE0-1E70-4791-9639-A226DD8FA292}" type="slidenum">
              <a:rPr lang="en-US" sz="1200" b="0" strike="noStrike" spc="-1">
                <a:solidFill>
                  <a:srgbClr val="000000"/>
                </a:solidFill>
                <a:uFill>
                  <a:solidFill>
                    <a:srgbClr val="FFFFFF"/>
                  </a:solidFill>
                </a:uFill>
                <a:latin typeface="Helvetica 35 Thin"/>
                <a:ea typeface="+mn-ea"/>
              </a:rPr>
              <a:t>85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21EBAB-6719-45B2-9392-FC4A1EC963FA}" type="slidenum">
              <a:rPr lang="en-US" sz="1200" b="0" strike="noStrike" spc="-1">
                <a:solidFill>
                  <a:srgbClr val="000000"/>
                </a:solidFill>
                <a:uFill>
                  <a:solidFill>
                    <a:srgbClr val="FFFFFF"/>
                  </a:solidFill>
                </a:uFill>
                <a:latin typeface="Helvetica 35 Thin"/>
                <a:ea typeface="+mn-ea"/>
              </a:rPr>
              <a:t>86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81F3A2-345C-431C-B434-CFF2F4C380B9}" type="slidenum">
              <a:rPr lang="en-US" sz="1200" b="0" strike="noStrike" spc="-1">
                <a:solidFill>
                  <a:srgbClr val="000000"/>
                </a:solidFill>
                <a:uFill>
                  <a:solidFill>
                    <a:srgbClr val="FFFFFF"/>
                  </a:solidFill>
                </a:uFill>
                <a:latin typeface="Helvetica 35 Thin"/>
                <a:ea typeface="+mn-ea"/>
              </a:rPr>
              <a:t>87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C8A29C-374E-4963-B047-94BAC55D7DBB}" type="slidenum">
              <a:rPr lang="en-US" sz="1200" b="0" strike="noStrike" spc="-1">
                <a:solidFill>
                  <a:srgbClr val="000000"/>
                </a:solidFill>
                <a:uFill>
                  <a:solidFill>
                    <a:srgbClr val="FFFFFF"/>
                  </a:solidFill>
                </a:uFill>
                <a:latin typeface="Helvetica 35 Thin"/>
                <a:ea typeface="+mn-ea"/>
              </a:rPr>
              <a:t>88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D463-DF0E-4376-A6F2-5257E1E598A6}" type="slidenum">
              <a:rPr lang="en-US" sz="1200" b="0" strike="noStrike" spc="-1">
                <a:solidFill>
                  <a:srgbClr val="000000"/>
                </a:solidFill>
                <a:uFill>
                  <a:solidFill>
                    <a:srgbClr val="FFFFFF"/>
                  </a:solidFill>
                </a:uFill>
                <a:latin typeface="Helvetica 35 Thin"/>
                <a:ea typeface="+mn-ea"/>
              </a:rPr>
              <a:t>89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27259F-A69C-4E86-BB56-0BB2B63274DD}" type="slidenum">
              <a:rPr lang="en-US" sz="1200" b="0" strike="noStrike" spc="-1">
                <a:solidFill>
                  <a:srgbClr val="000000"/>
                </a:solidFill>
                <a:uFill>
                  <a:solidFill>
                    <a:srgbClr val="FFFFFF"/>
                  </a:solidFill>
                </a:uFill>
                <a:latin typeface="Helvetica 35 Thin"/>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AB322B-1BC8-4881-A9F9-B632B6D4272F}" type="slidenum">
              <a:rPr lang="en-US" sz="1200" b="0" strike="noStrike" spc="-1">
                <a:solidFill>
                  <a:srgbClr val="000000"/>
                </a:solidFill>
                <a:uFill>
                  <a:solidFill>
                    <a:srgbClr val="FFFFFF"/>
                  </a:solidFill>
                </a:uFill>
                <a:latin typeface="Helvetica 35 Thin"/>
                <a:ea typeface="+mn-ea"/>
              </a:rPr>
              <a:t>90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A7C116-F631-4912-BE68-53AABDEB88BC}" type="slidenum">
              <a:rPr lang="en-US" sz="1200" b="0" strike="noStrike" spc="-1">
                <a:solidFill>
                  <a:srgbClr val="000000"/>
                </a:solidFill>
                <a:uFill>
                  <a:solidFill>
                    <a:srgbClr val="FFFFFF"/>
                  </a:solidFill>
                </a:uFill>
                <a:latin typeface="Helvetica 35 Thin"/>
                <a:ea typeface="+mn-ea"/>
              </a:rPr>
              <a:t>91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36B247-F06B-4F20-ABF5-8E4C898BEA86}" type="slidenum">
              <a:rPr lang="en-US" sz="1200" b="0" strike="noStrike" spc="-1">
                <a:solidFill>
                  <a:srgbClr val="000000"/>
                </a:solidFill>
                <a:uFill>
                  <a:solidFill>
                    <a:srgbClr val="FFFFFF"/>
                  </a:solidFill>
                </a:uFill>
                <a:latin typeface="Helvetica 35 Thin"/>
                <a:ea typeface="+mn-ea"/>
              </a:rPr>
              <a:t>92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6730E7-BF98-404A-A314-C2DBA8EDD553}" type="slidenum">
              <a:rPr lang="en-US" sz="1200" b="0" strike="noStrike" spc="-1">
                <a:solidFill>
                  <a:srgbClr val="000000"/>
                </a:solidFill>
                <a:uFill>
                  <a:solidFill>
                    <a:srgbClr val="FFFFFF"/>
                  </a:solidFill>
                </a:uFill>
                <a:latin typeface="Helvetica 35 Thin"/>
                <a:ea typeface="+mn-ea"/>
              </a:rPr>
              <a:t>93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Image 37"/>
          <p:cNvPicPr/>
          <p:nvPr/>
        </p:nvPicPr>
        <p:blipFill>
          <a:blip r:embed="rId2"/>
          <a:stretch/>
        </p:blipFill>
        <p:spPr>
          <a:xfrm>
            <a:off x="2079000" y="1604520"/>
            <a:ext cx="4984920" cy="3977280"/>
          </a:xfrm>
          <a:prstGeom prst="rect">
            <a:avLst/>
          </a:prstGeom>
          <a:ln>
            <a:noFill/>
          </a:ln>
        </p:spPr>
      </p:pic>
      <p:pic>
        <p:nvPicPr>
          <p:cNvPr id="39" name="Imag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079000" y="1604520"/>
            <a:ext cx="4984920" cy="3977280"/>
          </a:xfrm>
          <a:prstGeom prst="rect">
            <a:avLst/>
          </a:prstGeom>
          <a:ln>
            <a:noFill/>
          </a:ln>
        </p:spPr>
      </p:pic>
      <p:pic>
        <p:nvPicPr>
          <p:cNvPr id="79" name="Imag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7" name="Picture 9"/>
          <p:cNvPicPr/>
          <p:nvPr/>
        </p:nvPicPr>
        <p:blipFill>
          <a:blip r:embed="rId14"/>
          <a:srcRect l="74715"/>
          <a:stretch/>
        </p:blipFill>
        <p:spPr>
          <a:xfrm>
            <a:off x="8028000" y="5769000"/>
            <a:ext cx="1092240" cy="1081080"/>
          </a:xfrm>
          <a:prstGeom prst="rect">
            <a:avLst/>
          </a:prstGeom>
          <a:ln w="9360">
            <a:noFill/>
          </a:ln>
        </p:spPr>
      </p:pic>
      <p:pic>
        <p:nvPicPr>
          <p:cNvPr id="2" name="Picture 10"/>
          <p:cNvPicPr/>
          <p:nvPr/>
        </p:nvPicPr>
        <p:blipFill>
          <a:blip r:embed="rId15"/>
          <a:stretch/>
        </p:blipFill>
        <p:spPr>
          <a:xfrm>
            <a:off x="0" y="5773680"/>
            <a:ext cx="4321440" cy="1082880"/>
          </a:xfrm>
          <a:prstGeom prst="rect">
            <a:avLst/>
          </a:prstGeom>
          <a:ln w="9360">
            <a:noFill/>
          </a:ln>
        </p:spPr>
      </p:pic>
      <p:sp>
        <p:nvSpPr>
          <p:cNvPr id="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41" name="Picture 9"/>
          <p:cNvPicPr/>
          <p:nvPr/>
        </p:nvPicPr>
        <p:blipFill>
          <a:blip r:embed="rId14"/>
          <a:srcRect l="74715"/>
          <a:stretch/>
        </p:blipFill>
        <p:spPr>
          <a:xfrm>
            <a:off x="8028000" y="5769000"/>
            <a:ext cx="1092240" cy="1081080"/>
          </a:xfrm>
          <a:prstGeom prst="rect">
            <a:avLst/>
          </a:prstGeom>
          <a:ln w="9360">
            <a:noFill/>
          </a:ln>
        </p:spPr>
      </p:pic>
      <p:pic>
        <p:nvPicPr>
          <p:cNvPr id="42" name="Picture 10"/>
          <p:cNvPicPr/>
          <p:nvPr/>
        </p:nvPicPr>
        <p:blipFill>
          <a:blip r:embed="rId15"/>
          <a:stretch/>
        </p:blipFill>
        <p:spPr>
          <a:xfrm>
            <a:off x="0" y="5773680"/>
            <a:ext cx="4321440" cy="1082880"/>
          </a:xfrm>
          <a:prstGeom prst="rect">
            <a:avLst/>
          </a:prstGeom>
          <a:ln w="9360">
            <a:noFill/>
          </a:ln>
        </p:spPr>
      </p:pic>
      <p:sp>
        <p:nvSpPr>
          <p:cNvPr id="4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1.2/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748440" y="4497120"/>
            <a:ext cx="4094280" cy="1126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FF6600"/>
                </a:solidFill>
                <a:uFill>
                  <a:solidFill>
                    <a:srgbClr val="FFFFFF"/>
                  </a:solidFill>
                </a:uFill>
                <a:latin typeface="Helvetica 45 Light"/>
                <a:ea typeface="宋体"/>
              </a:rPr>
              <a:t>Orange Labs</a:t>
            </a:r>
            <a:endParaRPr lang="en-US" sz="1800" b="0" strike="noStrike" spc="-1">
              <a:solidFill>
                <a:srgbClr val="000000"/>
              </a:solidFill>
              <a:uFill>
                <a:solidFill>
                  <a:srgbClr val="FFFFFF"/>
                </a:solidFill>
              </a:uFill>
              <a:latin typeface="Arial"/>
            </a:endParaRPr>
          </a:p>
          <a:p>
            <a:pPr>
              <a:lnSpc>
                <a:spcPct val="80000"/>
              </a:lnSpc>
              <a:spcAft>
                <a:spcPts val="1400"/>
              </a:spcAft>
            </a:pP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1" strike="noStrike" spc="-1">
                <a:solidFill>
                  <a:srgbClr val="000000"/>
                </a:solidFill>
                <a:uFill>
                  <a:solidFill>
                    <a:srgbClr val="FFFFFF"/>
                  </a:solidFill>
                </a:uFill>
                <a:latin typeface="Tahoma"/>
                <a:ea typeface="MS PGothic"/>
              </a:rPr>
              <a:t>Ph. LEMORDANT (OLPS/JAV)</a:t>
            </a: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spc="-1" smtClean="0">
                <a:solidFill>
                  <a:srgbClr val="000000"/>
                </a:solidFill>
                <a:uFill>
                  <a:solidFill>
                    <a:srgbClr val="FFFFFF"/>
                  </a:solidFill>
                </a:uFill>
                <a:latin typeface="Tahoma"/>
                <a:ea typeface="MS PGothic"/>
              </a:rPr>
              <a:t>14</a:t>
            </a:r>
            <a:r>
              <a:rPr lang="en-US" sz="1600" b="0" strike="noStrike" spc="-1" smtClean="0">
                <a:solidFill>
                  <a:srgbClr val="000000"/>
                </a:solidFill>
                <a:uFill>
                  <a:solidFill>
                    <a:srgbClr val="FFFFFF"/>
                  </a:solidFill>
                </a:uFill>
                <a:latin typeface="Tahoma"/>
                <a:ea typeface="MS PGothic"/>
              </a:rPr>
              <a:t>/11/2017-16/11/2017 </a:t>
            </a:r>
            <a:endParaRPr lang="en-US" sz="1800" b="0" strike="noStrike" spc="-1">
              <a:solidFill>
                <a:srgbClr val="000000"/>
              </a:solidFill>
              <a:uFill>
                <a:solidFill>
                  <a:srgbClr val="FFFFFF"/>
                </a:solidFill>
              </a:uFill>
              <a:latin typeface="Arial"/>
            </a:endParaRPr>
          </a:p>
          <a:p>
            <a:pPr>
              <a:lnSpc>
                <a:spcPct val="80000"/>
              </a:lnSpc>
              <a:spcAft>
                <a:spcPts val="799"/>
              </a:spcAft>
            </a:pP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628560" y="1119240"/>
            <a:ext cx="7837560" cy="3377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43080" indent="-341640">
              <a:lnSpc>
                <a:spcPct val="100000"/>
              </a:lnSpc>
              <a:buClr>
                <a:srgbClr val="000000"/>
              </a:buClr>
              <a:buFont typeface="Arial"/>
              <a:buChar char="•"/>
            </a:pPr>
            <a:r>
              <a:rPr lang="en-US" sz="2000" b="0" strike="noStrike" spc="-1">
                <a:solidFill>
                  <a:srgbClr val="000000"/>
                </a:solidFill>
                <a:uFill>
                  <a:solidFill>
                    <a:srgbClr val="FFFFFF"/>
                  </a:solidFill>
                </a:uFill>
                <a:latin typeface="Helvetica 45 Light"/>
                <a:ea typeface="DejaVu Sans"/>
              </a:rPr>
              <a:t>Plan de la formation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Introduction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Configuration et environnement</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bases du langage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Classes et objets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exceptions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types génériques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1800" b="0" strike="noStrike" spc="-1">
                <a:solidFill>
                  <a:srgbClr val="000000"/>
                </a:solidFill>
                <a:uFill>
                  <a:solidFill>
                    <a:srgbClr val="FFFFFF"/>
                  </a:solidFill>
                </a:uFill>
                <a:latin typeface="Helvetica 45 Light"/>
                <a:ea typeface="DejaVu Sans"/>
              </a:rPr>
              <a:t>Les collections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designs patterns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87" name="Table 3"/>
          <p:cNvGraphicFramePr/>
          <p:nvPr/>
        </p:nvGraphicFramePr>
        <p:xfrm>
          <a:off x="0" y="0"/>
          <a:ext cx="9144000" cy="847440"/>
        </p:xfrm>
        <a:graphic>
          <a:graphicData uri="http://schemas.openxmlformats.org/drawingml/2006/table">
            <a:tbl>
              <a:tblPr/>
              <a:tblGrid>
                <a:gridCol w="9144000"/>
              </a:tblGrid>
              <a:tr h="847440">
                <a:tc>
                  <a:txBody>
                    <a:bodyPr/>
                    <a:lstStyle/>
                    <a:p>
                      <a:pPr algn="ctr">
                        <a:lnSpc>
                          <a:spcPct val="100000"/>
                        </a:lnSpc>
                      </a:pPr>
                      <a:r>
                        <a:rPr lang="en-US" sz="3200" b="1" strike="noStrike" spc="-1">
                          <a:solidFill>
                            <a:srgbClr val="FFFFFF"/>
                          </a:solidFill>
                          <a:uFill>
                            <a:solidFill>
                              <a:srgbClr val="FFFFFF"/>
                            </a:solidFill>
                          </a:uFill>
                          <a:latin typeface="Arial Black"/>
                          <a:ea typeface="宋体"/>
                        </a:rPr>
                        <a:t>Formation Java</a:t>
                      </a:r>
                      <a:endParaRPr lang="en-US" sz="1800" b="0" strike="noStrike" spc="-1">
                        <a:solidFill>
                          <a:srgbClr val="000000"/>
                        </a:solidFill>
                        <a:uFill>
                          <a:solidFill>
                            <a:srgbClr val="FFFFFF"/>
                          </a:solidFill>
                        </a:uFill>
                        <a:latin typeface="Arial"/>
                      </a:endParaRPr>
                    </a:p>
                  </a:txBody>
                  <a:tcPr marL="38160" marR="38160">
                    <a:solidFill>
                      <a:srgbClr val="FF9900">
                        <a:alpha val="50000"/>
                      </a:srgbClr>
                    </a:solidFill>
                  </a:tcPr>
                </a:tc>
              </a:tr>
            </a:tbl>
          </a:graphicData>
        </a:graphic>
      </p:graphicFrame>
      <p:sp>
        <p:nvSpPr>
          <p:cNvPr id="88"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FE96BDA-693B-4C45-9B4B-4216DB057A2E}" type="slidenum">
              <a:rPr lang="en-US" sz="1600" b="0" strike="noStrike" spc="-1">
                <a:solidFill>
                  <a:srgbClr val="000000"/>
                </a:solidFill>
                <a:uFill>
                  <a:solidFill>
                    <a:srgbClr val="FFFFFF"/>
                  </a:solidFill>
                </a:uFill>
                <a:latin typeface="Helvetica 45 Light"/>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Left)">
                                      <p:cBhvr additive="repl">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Hello world</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Installer Java SE Development Kit </a:t>
            </a:r>
            <a:r>
              <a:rPr lang="en-US" sz="2000" b="1" strike="noStrike" spc="-1" dirty="0">
                <a:solidFill>
                  <a:srgbClr val="FF0000"/>
                </a:solidFill>
                <a:uFill>
                  <a:solidFill>
                    <a:srgbClr val="FFFFFF"/>
                  </a:solidFill>
                </a:uFill>
                <a:latin typeface="Helvetica 45 Light"/>
                <a:ea typeface="DejaVu Sans"/>
              </a:rPr>
              <a:t>8</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d’Oracle</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Installer </a:t>
            </a:r>
            <a:r>
              <a:rPr lang="en-US" sz="2000" b="0" strike="noStrike" spc="-1" dirty="0" err="1">
                <a:solidFill>
                  <a:srgbClr val="000000"/>
                </a:solidFill>
                <a:uFill>
                  <a:solidFill>
                    <a:srgbClr val="FFFFFF"/>
                  </a:solidFill>
                </a:uFill>
                <a:latin typeface="Helvetica 45 Light"/>
                <a:ea typeface="DejaVu Sans"/>
              </a:rPr>
              <a:t>l’IDE</a:t>
            </a:r>
            <a:r>
              <a:rPr lang="en-US" sz="2000" b="0" strike="noStrike" spc="-1" dirty="0">
                <a:solidFill>
                  <a:srgbClr val="000000"/>
                </a:solidFill>
                <a:uFill>
                  <a:solidFill>
                    <a:srgbClr val="FFFFFF"/>
                  </a:solidFill>
                </a:uFill>
                <a:latin typeface="Helvetica 45 Light"/>
                <a:ea typeface="DejaVu Sans"/>
              </a:rPr>
              <a:t> Eclipse </a:t>
            </a:r>
            <a:r>
              <a:rPr lang="en-US" sz="2000" b="0" strike="noStrike" spc="-1" dirty="0" smtClean="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présentation</a:t>
            </a:r>
            <a:r>
              <a:rPr lang="en-US" sz="2000" b="0" strike="noStrike" spc="-1" dirty="0">
                <a:solidFill>
                  <a:srgbClr val="000000"/>
                </a:solidFill>
                <a:uFill>
                  <a:solidFill>
                    <a:srgbClr val="FFFFFF"/>
                  </a:solidFill>
                </a:uFill>
                <a:latin typeface="Helvetica 45 Light"/>
                <a:ea typeface="DejaVu Sans"/>
              </a:rPr>
              <a:t> des </a:t>
            </a:r>
            <a:r>
              <a:rPr lang="en-US" sz="2000" b="0" strike="noStrike" spc="-1" dirty="0" err="1">
                <a:solidFill>
                  <a:srgbClr val="000000"/>
                </a:solidFill>
                <a:uFill>
                  <a:solidFill>
                    <a:srgbClr val="FFFFFF"/>
                  </a:solidFill>
                </a:uFill>
                <a:latin typeface="Helvetica 45 Light"/>
                <a:ea typeface="DejaVu Sans"/>
              </a:rPr>
              <a:t>fonctionnalités</a:t>
            </a:r>
            <a:r>
              <a:rPr lang="en-US" sz="2000" b="0" strike="noStrike" spc="-1" dirty="0">
                <a:solidFill>
                  <a:srgbClr val="000000"/>
                </a:solidFill>
                <a:uFill>
                  <a:solidFill>
                    <a:srgbClr val="FFFFFF"/>
                  </a:solidFill>
                </a:uFill>
                <a:latin typeface="Helvetica 45 Light"/>
                <a:ea typeface="DejaVu Sans"/>
              </a:rPr>
              <a:t> de base</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Installer </a:t>
            </a:r>
            <a:r>
              <a:rPr lang="en-US" sz="2000" b="0" strike="noStrike" spc="-1" dirty="0" err="1">
                <a:solidFill>
                  <a:srgbClr val="000000"/>
                </a:solidFill>
                <a:uFill>
                  <a:solidFill>
                    <a:srgbClr val="FFFFFF"/>
                  </a:solidFill>
                </a:uFill>
                <a:latin typeface="Helvetica 45 Light"/>
                <a:ea typeface="DejaVu Sans"/>
              </a:rPr>
              <a:t>git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Créer</a:t>
            </a:r>
            <a:r>
              <a:rPr lang="en-US" sz="2000" b="0" strike="noStrike" spc="-1" dirty="0">
                <a:solidFill>
                  <a:srgbClr val="000000"/>
                </a:solidFill>
                <a:uFill>
                  <a:solidFill>
                    <a:srgbClr val="FFFFFF"/>
                  </a:solidFill>
                </a:uFill>
                <a:latin typeface="Helvetica 45 Light"/>
                <a:ea typeface="DejaVu Sans"/>
              </a:rPr>
              <a:t> un </a:t>
            </a:r>
            <a:r>
              <a:rPr lang="en-US" sz="2000" b="0" strike="noStrike" spc="-1" dirty="0" err="1">
                <a:solidFill>
                  <a:srgbClr val="000000"/>
                </a:solidFill>
                <a:uFill>
                  <a:solidFill>
                    <a:srgbClr val="FFFFFF"/>
                  </a:solidFill>
                </a:uFill>
                <a:latin typeface="Helvetica 45 Light"/>
                <a:ea typeface="DejaVu Sans"/>
              </a:rPr>
              <a:t>projet</a:t>
            </a:r>
            <a:r>
              <a:rPr lang="en-US" sz="2000" b="0" strike="noStrike" spc="-1" dirty="0">
                <a:solidFill>
                  <a:srgbClr val="000000"/>
                </a:solidFill>
                <a:uFill>
                  <a:solidFill>
                    <a:srgbClr val="FFFFFF"/>
                  </a:solidFill>
                </a:uFill>
                <a:latin typeface="Helvetica 45 Light"/>
                <a:ea typeface="DejaVu Sans"/>
              </a:rPr>
              <a:t> projet1</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Créer</a:t>
            </a:r>
            <a:r>
              <a:rPr lang="en-US" sz="2000" b="0" strike="noStrike" spc="-1" dirty="0">
                <a:solidFill>
                  <a:srgbClr val="000000"/>
                </a:solidFill>
                <a:uFill>
                  <a:solidFill>
                    <a:srgbClr val="FFFFFF"/>
                  </a:solidFill>
                </a:uFill>
                <a:latin typeface="Helvetica 45 Light"/>
                <a:ea typeface="DejaVu Sans"/>
              </a:rPr>
              <a:t> un package com.orange.javaformation.app1</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Créer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MainClasse.java avec stub « main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Imprimer</a:t>
            </a:r>
            <a:r>
              <a:rPr lang="en-US" sz="2000" b="0" strike="noStrike" spc="-1" dirty="0">
                <a:solidFill>
                  <a:srgbClr val="000000"/>
                </a:solidFill>
                <a:uFill>
                  <a:solidFill>
                    <a:srgbClr val="FFFFFF"/>
                  </a:solidFill>
                </a:uFill>
                <a:latin typeface="Helvetica 45 Light"/>
                <a:ea typeface="DejaVu Sans"/>
              </a:rPr>
              <a:t> « Hello world! » </a:t>
            </a:r>
            <a:r>
              <a:rPr lang="en-US" sz="2000" b="0" strike="noStrike" spc="-1" dirty="0" err="1">
                <a:solidFill>
                  <a:srgbClr val="000000"/>
                </a:solidFill>
                <a:uFill>
                  <a:solidFill>
                    <a:srgbClr val="FFFFFF"/>
                  </a:solidFill>
                </a:uFill>
                <a:latin typeface="Helvetica 45 Light"/>
                <a:ea typeface="DejaVu Sans"/>
              </a:rPr>
              <a:t>depuis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l’IDE</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Compiler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ligne</a:t>
            </a:r>
            <a:r>
              <a:rPr lang="en-US" sz="2000" b="0" strike="noStrike" spc="-1" dirty="0">
                <a:solidFill>
                  <a:srgbClr val="000000"/>
                </a:solidFill>
                <a:uFill>
                  <a:solidFill>
                    <a:srgbClr val="FFFFFF"/>
                  </a:solidFill>
                </a:uFill>
                <a:latin typeface="Helvetica 45 Light"/>
                <a:ea typeface="DejaVu Sans"/>
              </a:rPr>
              <a:t> « </a:t>
            </a:r>
            <a:r>
              <a:rPr lang="en-US" sz="2000" b="0" strike="noStrike" spc="-1" dirty="0" err="1">
                <a:solidFill>
                  <a:srgbClr val="000000"/>
                </a:solidFill>
                <a:uFill>
                  <a:solidFill>
                    <a:srgbClr val="FFFFFF"/>
                  </a:solidFill>
                </a:uFill>
                <a:latin typeface="Helvetica 45 Light"/>
                <a:ea typeface="DejaVu Sans"/>
              </a:rPr>
              <a:t>javac</a:t>
            </a:r>
            <a:r>
              <a:rPr lang="en-US" sz="2000" b="0" strike="noStrike" spc="-1" dirty="0">
                <a:solidFill>
                  <a:srgbClr val="000000"/>
                </a:solidFill>
                <a:uFill>
                  <a:solidFill>
                    <a:srgbClr val="FFFFFF"/>
                  </a:solidFill>
                </a:uFill>
                <a:latin typeface="Helvetica 45 Light"/>
                <a:ea typeface="DejaVu Sans"/>
              </a:rPr>
              <a:t> com/orange/</a:t>
            </a:r>
            <a:r>
              <a:rPr lang="en-US" sz="2000" b="0" strike="noStrike" spc="-1" dirty="0" err="1">
                <a:solidFill>
                  <a:srgbClr val="000000"/>
                </a:solidFill>
                <a:uFill>
                  <a:solidFill>
                    <a:srgbClr val="FFFFFF"/>
                  </a:solidFill>
                </a:uFill>
                <a:latin typeface="Helvetica 45 Light"/>
                <a:ea typeface="DejaVu Sans"/>
              </a:rPr>
              <a:t>javaformation</a:t>
            </a:r>
            <a:r>
              <a:rPr lang="en-US" sz="2000" b="0" strike="noStrike" spc="-1" dirty="0">
                <a:solidFill>
                  <a:srgbClr val="000000"/>
                </a:solidFill>
                <a:uFill>
                  <a:solidFill>
                    <a:srgbClr val="FFFFFF"/>
                  </a:solidFill>
                </a:uFill>
                <a:latin typeface="Helvetica 45 Light"/>
                <a:ea typeface="DejaVu Sans"/>
              </a:rPr>
              <a:t>/app1/MainClass.java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Exécuter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ligne</a:t>
            </a:r>
            <a:r>
              <a:rPr lang="en-US" sz="2000" b="0" strike="noStrike" spc="-1" dirty="0">
                <a:solidFill>
                  <a:srgbClr val="000000"/>
                </a:solidFill>
                <a:uFill>
                  <a:solidFill>
                    <a:srgbClr val="FFFFFF"/>
                  </a:solidFill>
                </a:uFill>
                <a:latin typeface="Helvetica 45 Light"/>
                <a:ea typeface="DejaVu Sans"/>
              </a:rPr>
              <a:t> « java com/orange/</a:t>
            </a:r>
            <a:r>
              <a:rPr lang="en-US" sz="2000" b="0" strike="noStrike" spc="-1" dirty="0" err="1">
                <a:solidFill>
                  <a:srgbClr val="000000"/>
                </a:solidFill>
                <a:uFill>
                  <a:solidFill>
                    <a:srgbClr val="FFFFFF"/>
                  </a:solidFill>
                </a:uFill>
                <a:latin typeface="Helvetica 45 Light"/>
                <a:ea typeface="DejaVu Sans"/>
              </a:rPr>
              <a:t>javaformation</a:t>
            </a:r>
            <a:r>
              <a:rPr lang="en-US" sz="2000" b="0" strike="noStrike" spc="-1" dirty="0">
                <a:solidFill>
                  <a:srgbClr val="000000"/>
                </a:solidFill>
                <a:uFill>
                  <a:solidFill>
                    <a:srgbClr val="FFFFFF"/>
                  </a:solidFill>
                </a:uFill>
                <a:latin typeface="Helvetica 45 Light"/>
                <a:ea typeface="DejaVu Sans"/>
              </a:rPr>
              <a:t>/app1/</a:t>
            </a:r>
            <a:r>
              <a:rPr lang="en-US" sz="2000" b="0" strike="noStrike" spc="-1" dirty="0" err="1">
                <a:solidFill>
                  <a:srgbClr val="000000"/>
                </a:solidFill>
                <a:uFill>
                  <a:solidFill>
                    <a:srgbClr val="FFFFFF"/>
                  </a:solidFill>
                </a:uFill>
                <a:latin typeface="Helvetica 45 Light"/>
                <a:ea typeface="DejaVu Sans"/>
              </a:rPr>
              <a:t>MainClass</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Exporter un </a:t>
            </a:r>
            <a:r>
              <a:rPr lang="en-US" sz="2000" b="0" strike="noStrike" spc="-1" dirty="0" err="1">
                <a:solidFill>
                  <a:srgbClr val="000000"/>
                </a:solidFill>
                <a:uFill>
                  <a:solidFill>
                    <a:srgbClr val="FFFFFF"/>
                  </a:solidFill>
                </a:uFill>
                <a:latin typeface="Helvetica 45 Light"/>
                <a:ea typeface="DejaVu Sans"/>
              </a:rPr>
              <a:t>fichier</a:t>
            </a:r>
            <a:r>
              <a:rPr lang="en-US" sz="2000" b="0" strike="noStrike" spc="-1" dirty="0">
                <a:solidFill>
                  <a:srgbClr val="000000"/>
                </a:solidFill>
                <a:uFill>
                  <a:solidFill>
                    <a:srgbClr val="FFFFFF"/>
                  </a:solidFill>
                </a:uFill>
                <a:latin typeface="Helvetica 45 Light"/>
                <a:ea typeface="DejaVu Sans"/>
              </a:rPr>
              <a:t> app1.jar</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Exécuter</a:t>
            </a:r>
            <a:r>
              <a:rPr lang="en-US" sz="2000" b="0" strike="noStrike" spc="-1" dirty="0">
                <a:solidFill>
                  <a:srgbClr val="000000"/>
                </a:solidFill>
                <a:uFill>
                  <a:solidFill>
                    <a:srgbClr val="FFFFFF"/>
                  </a:solidFill>
                </a:uFill>
                <a:latin typeface="Helvetica 45 Light"/>
                <a:ea typeface="DejaVu Sans"/>
              </a:rPr>
              <a:t> le jar « java –jar app1.jar »</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p:txBody>
      </p:sp>
      <p:sp>
        <p:nvSpPr>
          <p:cNvPr id="13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2F3DBC7-3A4A-4142-9860-FC21212D5B2F}" type="slidenum">
              <a:rPr lang="en-US" sz="1600" b="0" strike="noStrike" spc="-1">
                <a:solidFill>
                  <a:srgbClr val="000000"/>
                </a:solidFill>
                <a:uFill>
                  <a:solidFill>
                    <a:srgbClr val="FFFFFF"/>
                  </a:solidFill>
                </a:uFill>
                <a:latin typeface="Helvetica 45 Light"/>
                <a:ea typeface="MS PGothic"/>
              </a:rPr>
              <a:t>10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 librairie externe</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Télécharger la librairie  </a:t>
            </a:r>
            <a:r>
              <a:rPr lang="en-US" sz="2000" b="0" u="sng" strike="noStrike" spc="-1">
                <a:solidFill>
                  <a:srgbClr val="0000FF"/>
                </a:solidFill>
                <a:uFill>
                  <a:solidFill>
                    <a:srgbClr val="FFFFFF"/>
                  </a:solidFill>
                </a:uFill>
                <a:latin typeface="Helvetica 45 Light"/>
                <a:ea typeface="DejaVu Sans"/>
                <a:hlinkClick r:id="rId3"/>
              </a:rPr>
              <a:t>log4j</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Déposer l’archive log4j-1.2.17.jar dans le répertoire “./lib”</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Ajouter le fichier ./lib/log4j-1.2.17.jar au build path du projet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l’exemple fourni dans INSTALL (BasicConfigurator)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Utiliser un fichier de propriétés log4j.properties (sous “./src/”)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l’exécutable projet.jar et exécuter hors de l’IDE Eclipse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Bonus: faire la même chose avec maven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D2D51D8-77BE-4D3E-B208-86D87F3D6FE5}" type="slidenum">
              <a:rPr lang="en-US" sz="1600" b="0" strike="noStrike" spc="-1">
                <a:solidFill>
                  <a:srgbClr val="000000"/>
                </a:solidFill>
                <a:uFill>
                  <a:solidFill>
                    <a:srgbClr val="FFFFFF"/>
                  </a:solidFill>
                </a:uFill>
                <a:latin typeface="Helvetica 45 Light"/>
                <a:ea typeface="MS PGothic"/>
              </a:rPr>
              <a:t>11</a:t>
            </a:fld>
            <a:endParaRPr lang="en-US" sz="1800" b="0" strike="noStrike" spc="-1">
              <a:solidFill>
                <a:srgbClr val="000000"/>
              </a:solidFill>
              <a:uFill>
                <a:solidFill>
                  <a:srgbClr val="FFFFFF"/>
                </a:solidFill>
              </a:uFill>
              <a:latin typeface="Arial"/>
            </a:endParaRPr>
          </a:p>
        </p:txBody>
      </p:sp>
      <p:sp>
        <p:nvSpPr>
          <p:cNvPr id="139" name="CustomShape 4"/>
          <p:cNvSpPr/>
          <p:nvPr/>
        </p:nvSpPr>
        <p:spPr>
          <a:xfrm>
            <a:off x="377280" y="3200400"/>
            <a:ext cx="8126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log4j.rootLogger=DEBUG, stdout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log4j.appender.stdout=org.apache.log4j.ConsoleAppender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log4j.appender.stdout.layout=org.apache.log4j.PatternLayout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log4j.appender.stdout.layout.ConversionPattern=%d [%-5p] (%F:%M:%L) %m%n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règles de nommage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262080" y="5958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spcAft>
                <a:spcPts val="1001"/>
              </a:spcAft>
              <a:buClr>
                <a:srgbClr val="FF6600"/>
              </a:buClr>
              <a:buSzPct val="45000"/>
              <a:buFont typeface="Wingdings" charset="2"/>
              <a:buChar char=""/>
            </a:pPr>
            <a:r>
              <a:rPr lang="en-US" b="1" strike="noStrike" spc="-1">
                <a:solidFill>
                  <a:srgbClr val="000000"/>
                </a:solidFill>
                <a:uFill>
                  <a:solidFill>
                    <a:srgbClr val="FFFFFF"/>
                  </a:solidFill>
                </a:uFill>
                <a:latin typeface="Helvetica 45 Light"/>
                <a:ea typeface="DejaVu Sans"/>
              </a:rPr>
              <a:t>packages</a:t>
            </a:r>
            <a:r>
              <a:rPr lang="en-US" b="0" strike="noStrike" spc="-1">
                <a:solidFill>
                  <a:srgbClr val="000000"/>
                </a:solidFill>
                <a:uFill>
                  <a:solidFill>
                    <a:srgbClr val="FFFFFF"/>
                  </a:solidFill>
                </a:uFill>
                <a:latin typeface="Helvetica 45 Light"/>
                <a:ea typeface="DejaVu Sans"/>
              </a:rPr>
              <a:t>: en </a:t>
            </a:r>
            <a:r>
              <a:rPr lang="en-US" b="0" strike="noStrike" spc="-1" smtClean="0">
                <a:solidFill>
                  <a:srgbClr val="000000"/>
                </a:solidFill>
                <a:uFill>
                  <a:solidFill>
                    <a:srgbClr val="FFFFFF"/>
                  </a:solidFill>
                </a:uFill>
                <a:latin typeface="Helvetica 45 Light"/>
                <a:ea typeface="DejaVu Sans"/>
              </a:rPr>
              <a:t>minuscule. </a:t>
            </a:r>
            <a:r>
              <a:rPr lang="fr-FR" spc="-1" smtClean="0">
                <a:solidFill>
                  <a:srgbClr val="000000"/>
                </a:solidFill>
                <a:uFill>
                  <a:solidFill>
                    <a:srgbClr val="FFFFFF"/>
                  </a:solidFill>
                </a:uFill>
                <a:latin typeface="Helvetica 45 Light"/>
              </a:rPr>
              <a:t>Utiliser </a:t>
            </a:r>
            <a:r>
              <a:rPr lang="fr-FR" spc="-1">
                <a:solidFill>
                  <a:srgbClr val="000000"/>
                </a:solidFill>
                <a:uFill>
                  <a:solidFill>
                    <a:srgbClr val="FFFFFF"/>
                  </a:solidFill>
                </a:uFill>
                <a:latin typeface="Helvetica 45 Light"/>
              </a:rPr>
              <a:t>seulement [a-z], [0-9] et le point </a:t>
            </a:r>
            <a:r>
              <a:rPr lang="fr-FR" spc="-1" smtClean="0">
                <a:solidFill>
                  <a:srgbClr val="000000"/>
                </a:solidFill>
                <a:uFill>
                  <a:solidFill>
                    <a:srgbClr val="FFFFFF"/>
                  </a:solidFill>
                </a:uFill>
                <a:latin typeface="Helvetica 45 Light"/>
              </a:rPr>
              <a:t>‘.’</a:t>
            </a:r>
            <a:r>
              <a:rPr lang="en-US" spc="-1">
                <a:solidFill>
                  <a:srgbClr val="000000"/>
                </a:solidFill>
                <a:uFill>
                  <a:solidFill>
                    <a:srgbClr val="FFFFFF"/>
                  </a:solidFill>
                </a:uFill>
                <a:latin typeface="Helvetica 45 Light"/>
                <a:ea typeface="DejaVu Sans"/>
              </a:rPr>
              <a:t/>
            </a:r>
            <a:br>
              <a:rPr lang="en-US" spc="-1">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Pour </a:t>
            </a:r>
            <a:r>
              <a:rPr lang="en-US" b="0" strike="noStrike" spc="-1">
                <a:solidFill>
                  <a:srgbClr val="000000"/>
                </a:solidFill>
                <a:uFill>
                  <a:solidFill>
                    <a:srgbClr val="FFFFFF"/>
                  </a:solidFill>
                </a:uFill>
                <a:latin typeface="Helvetica 45 Light"/>
                <a:ea typeface="DejaVu Sans"/>
              </a:rPr>
              <a:t>éviter les conflits, SUN préconise d’utiliser le nom de domaine Internet en inversant les composants. </a:t>
            </a:r>
            <a:endParaRPr lang="en-US" b="0" strike="noStrike" spc="-1">
              <a:solidFill>
                <a:srgbClr val="000000"/>
              </a:solidFill>
              <a:uFill>
                <a:solidFill>
                  <a:srgbClr val="FFFFFF"/>
                </a:solidFill>
              </a:uFill>
              <a:latin typeface="Arial"/>
            </a:endParaRPr>
          </a:p>
          <a:p>
            <a:pPr>
              <a:lnSpc>
                <a:spcPct val="100000"/>
              </a:lnSpc>
              <a:spcAft>
                <a:spcPts val="1001"/>
              </a:spcAft>
            </a:pPr>
            <a:r>
              <a:rPr lang="en-US" b="0" strike="noStrike" spc="-1" smtClean="0">
                <a:solidFill>
                  <a:srgbClr val="000000"/>
                </a:solidFill>
                <a:uFill>
                  <a:solidFill>
                    <a:srgbClr val="FFFFFF"/>
                  </a:solidFill>
                </a:uFill>
                <a:latin typeface="Helvetica 45 Light"/>
                <a:ea typeface="DejaVu Sans"/>
              </a:rPr>
              <a:t>	Exemple</a:t>
            </a:r>
            <a:r>
              <a:rPr lang="en-US" b="0" strike="noStrike" spc="-1">
                <a:solidFill>
                  <a:srgbClr val="000000"/>
                </a:solidFill>
                <a:uFill>
                  <a:solidFill>
                    <a:srgbClr val="FFFFFF"/>
                  </a:solidFill>
                </a:uFill>
                <a:latin typeface="Helvetica 45 Light"/>
                <a:ea typeface="DejaVu Sans"/>
              </a:rPr>
              <a:t>: « com.orange.formation.java »</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pc="-1">
                <a:solidFill>
                  <a:srgbClr val="000000"/>
                </a:solidFill>
                <a:uFill>
                  <a:solidFill>
                    <a:srgbClr val="FFFFFF"/>
                  </a:solidFill>
                </a:uFill>
                <a:latin typeface="Helvetica 45 Light"/>
                <a:ea typeface="DejaVu Sans"/>
              </a:rPr>
              <a:t>classes</a:t>
            </a:r>
            <a:r>
              <a:rPr lang="en-US" spc="-1">
                <a:solidFill>
                  <a:srgbClr val="000000"/>
                </a:solidFill>
                <a:uFill>
                  <a:solidFill>
                    <a:srgbClr val="FFFFFF"/>
                  </a:solidFill>
                </a:uFill>
                <a:latin typeface="Helvetica 45 Light"/>
                <a:ea typeface="DejaVu Sans"/>
              </a:rPr>
              <a:t>: le 1ère lettre est une majuscule. Si le nom est composé de plusieurs mots, la 1ère lettre de chaque mot doit être en majuscule (pas de ‘_’). </a:t>
            </a:r>
            <a:r>
              <a:rPr lang="en-US" spc="-1" smtClean="0">
                <a:solidFill>
                  <a:srgbClr val="000000"/>
                </a:solidFill>
                <a:uFill>
                  <a:solidFill>
                    <a:srgbClr val="FFFFFF"/>
                  </a:solidFill>
                </a:uFill>
                <a:latin typeface="Helvetica 45 Light"/>
                <a:ea typeface="DejaVu Sans"/>
              </a:rPr>
              <a:t/>
            </a:r>
            <a:br>
              <a:rPr lang="en-US" spc="-1" smtClean="0">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Note</a:t>
            </a:r>
            <a:r>
              <a:rPr lang="en-US" b="0" strike="noStrike" spc="-1">
                <a:solidFill>
                  <a:srgbClr val="000000"/>
                </a:solidFill>
                <a:uFill>
                  <a:solidFill>
                    <a:srgbClr val="FFFFFF"/>
                  </a:solidFill>
                </a:uFill>
                <a:latin typeface="Helvetica 45 Light"/>
                <a:ea typeface="DejaVu Sans"/>
              </a:rPr>
              <a:t>: pour les acronymes, seule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en majuscule.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méthodes</a:t>
            </a:r>
            <a:r>
              <a:rPr lang="en-US" b="0" strike="noStrike" spc="-1">
                <a:solidFill>
                  <a:srgbClr val="000000"/>
                </a:solidFill>
                <a:uFill>
                  <a:solidFill>
                    <a:srgbClr val="FFFFFF"/>
                  </a:solidFill>
                </a:uFill>
                <a:latin typeface="Helvetica 45 Light"/>
                <a:ea typeface="DejaVu Sans"/>
              </a:rPr>
              <a:t>: Leur nom devrait contenir un verbe.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a:t>
            </a:r>
            <a:r>
              <a:rPr lang="en-US" b="0" strike="noStrike" spc="-1" smtClean="0">
                <a:solidFill>
                  <a:srgbClr val="000000"/>
                </a:solidFill>
                <a:uFill>
                  <a:solidFill>
                    <a:srgbClr val="FFFFFF"/>
                  </a:solidFill>
                </a:uFill>
                <a:latin typeface="Helvetica 45 Light"/>
                <a:ea typeface="DejaVu Sans"/>
              </a:rPr>
              <a:t>'_‘).</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b="0" strike="noStrike" spc="-1" smtClean="0">
                <a:solidFill>
                  <a:srgbClr val="000000"/>
                </a:solidFill>
                <a:uFill>
                  <a:solidFill>
                    <a:srgbClr val="FFFFFF"/>
                  </a:solidFill>
                </a:uFill>
                <a:latin typeface="Helvetica 45 Light"/>
                <a:ea typeface="DejaVu Sans"/>
              </a:rPr>
              <a:t>Nommage </a:t>
            </a:r>
            <a:r>
              <a:rPr lang="en-US" b="0" strike="noStrike" spc="-1">
                <a:solidFill>
                  <a:srgbClr val="000000"/>
                </a:solidFill>
                <a:uFill>
                  <a:solidFill>
                    <a:srgbClr val="FFFFFF"/>
                  </a:solidFill>
                </a:uFill>
                <a:latin typeface="Helvetica 45 Light"/>
                <a:ea typeface="DejaVu Sans"/>
              </a:rPr>
              <a:t>des méthodes du type: </a:t>
            </a:r>
            <a:r>
              <a:rPr lang="en-US" b="0" strike="noStrike" spc="-1" smtClean="0">
                <a:solidFill>
                  <a:srgbClr val="000000"/>
                </a:solidFill>
                <a:uFill>
                  <a:solidFill>
                    <a:srgbClr val="FFFFFF"/>
                  </a:solidFill>
                </a:uFill>
                <a:latin typeface="Helvetica 45 Light"/>
                <a:ea typeface="DejaVu Sans"/>
              </a:rPr>
              <a:t>getter (get), setter (set), check (is,can,…), factory (create, build,…), conversion (to).</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attributs</a:t>
            </a:r>
            <a:r>
              <a:rPr lang="en-US" b="0" strike="noStrike" spc="-1">
                <a:solidFill>
                  <a:srgbClr val="000000"/>
                </a:solidFill>
                <a:uFill>
                  <a:solidFill>
                    <a:srgbClr val="FFFFFF"/>
                  </a:solidFill>
                </a:uFill>
                <a:latin typeface="Helvetica 45 Light"/>
                <a:ea typeface="DejaVu Sans"/>
              </a:rPr>
              <a:t>: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'_‘). Préfixer les variables de classe par ‘s’, les variables d’instance par ‘m’. Ne pas utiliser de verbe.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constantes</a:t>
            </a:r>
            <a:r>
              <a:rPr lang="en-US" b="0" strike="noStrike" spc="-1">
                <a:solidFill>
                  <a:srgbClr val="000000"/>
                </a:solidFill>
                <a:uFill>
                  <a:solidFill>
                    <a:srgbClr val="FFFFFF"/>
                  </a:solidFill>
                </a:uFill>
                <a:latin typeface="Helvetica 45 Light"/>
                <a:ea typeface="DejaVu Sans"/>
              </a:rPr>
              <a:t>: Toujours en majuscules, chaque mot est séparé par un underscore '_'. </a:t>
            </a:r>
            <a:endParaRPr lang="en-US"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3B57BD5-4614-4691-9EC7-FFAA728AE750}" type="slidenum">
              <a:rPr lang="en-US" sz="1600" b="0" strike="noStrike" spc="-1">
                <a:solidFill>
                  <a:srgbClr val="000000"/>
                </a:solidFill>
                <a:uFill>
                  <a:solidFill>
                    <a:srgbClr val="FFFFFF"/>
                  </a:solidFill>
                </a:uFill>
                <a:latin typeface="Helvetica 45 Light"/>
                <a:ea typeface="MS PGothic"/>
              </a:rPr>
              <a:t>12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commentaires</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D22742E-2FEA-45C7-94FE-C268767CF266}" type="slidenum">
              <a:rPr lang="en-US" sz="1600" b="0" strike="noStrike" spc="-1">
                <a:solidFill>
                  <a:srgbClr val="000000"/>
                </a:solidFill>
                <a:uFill>
                  <a:solidFill>
                    <a:srgbClr val="FFFFFF"/>
                  </a:solidFill>
                </a:uFill>
                <a:latin typeface="Helvetica 45 Light"/>
                <a:ea typeface="MS PGothic"/>
              </a:rPr>
              <a:t>13</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a:off x="220320" y="67284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sur une ou plusieurs lignes */</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de fin de ligne</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Documentation de </a:t>
            </a:r>
            <a:r>
              <a:rPr lang="en-US" sz="2000" b="0" strike="noStrike" spc="-1" smtClean="0">
                <a:solidFill>
                  <a:srgbClr val="000000"/>
                </a:solidFill>
                <a:uFill>
                  <a:solidFill>
                    <a:srgbClr val="FFFFFF"/>
                  </a:solidFill>
                </a:uFill>
                <a:latin typeface="Helvetica 45 Light"/>
                <a:ea typeface="DejaVu Sans"/>
              </a:rPr>
              <a:t>classe */</a:t>
            </a:r>
            <a:endParaRPr lang="en-US" sz="1800" b="0" strike="noStrike" spc="-1">
              <a:solidFill>
                <a:srgbClr val="000000"/>
              </a:solidFill>
              <a:uFill>
                <a:solidFill>
                  <a:srgbClr val="FFFFFF"/>
                </a:solidFill>
              </a:uFill>
              <a:latin typeface="Arial"/>
            </a:endParaRPr>
          </a:p>
          <a:p>
            <a:pPr>
              <a:lnSpc>
                <a:spcPct val="100000"/>
              </a:lnSpc>
              <a:spcBef>
                <a:spcPts val="601"/>
              </a:spcBef>
              <a:spcAft>
                <a:spcPts val="1001"/>
              </a:spcAft>
            </a:pPr>
            <a:r>
              <a:rPr lang="en-US" sz="2000" b="1" strike="noStrike" spc="-1">
                <a:solidFill>
                  <a:srgbClr val="000000"/>
                </a:solidFill>
                <a:uFill>
                  <a:solidFill>
                    <a:srgbClr val="FFFFFF"/>
                  </a:solidFill>
                </a:uFill>
                <a:latin typeface="Helvetica 45 Light"/>
                <a:ea typeface="DejaVu Sans"/>
              </a:rPr>
              <a:t>L’utilitaire javadoc inclut ces commentaires dans la documentation générée.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graphicFrame>
        <p:nvGraphicFramePr>
          <p:cNvPr id="147" name="Table 5"/>
          <p:cNvGraphicFramePr/>
          <p:nvPr/>
        </p:nvGraphicFramePr>
        <p:xfrm>
          <a:off x="408960" y="2733120"/>
          <a:ext cx="8038800" cy="3196800"/>
        </p:xfrm>
        <a:graphic>
          <a:graphicData uri="http://schemas.openxmlformats.org/drawingml/2006/table">
            <a:tbl>
              <a:tblPr/>
              <a:tblGrid>
                <a:gridCol w="3571920"/>
                <a:gridCol w="4466880"/>
              </a:tblGrid>
              <a:tr h="399600">
                <a:tc>
                  <a:txBody>
                    <a:bodyPr/>
                    <a:lstStyle/>
                    <a:p>
                      <a:pPr>
                        <a:lnSpc>
                          <a:spcPct val="100000"/>
                        </a:lnSpc>
                      </a:pPr>
                      <a:r>
                        <a:rPr lang="en-US" sz="1800" b="1" strike="noStrike" spc="-1">
                          <a:solidFill>
                            <a:srgbClr val="FFFFFF"/>
                          </a:solidFill>
                          <a:uFill>
                            <a:solidFill>
                              <a:srgbClr val="FFFFFF"/>
                            </a:solidFill>
                          </a:uFill>
                          <a:latin typeface="Helvetica 45 Light"/>
                        </a:rPr>
                        <a:t>Attribut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Dans un commentaire de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@author </a:t>
                      </a:r>
                      <a:r>
                        <a:rPr lang="en-US" sz="1800" b="0" i="1" strike="noStrike" spc="-1">
                          <a:solidFill>
                            <a:srgbClr val="000000"/>
                          </a:solidFill>
                          <a:uFill>
                            <a:solidFill>
                              <a:srgbClr val="FFFFFF"/>
                            </a:solidFill>
                          </a:uFill>
                          <a:latin typeface="Helvetica 45 Light"/>
                        </a:rPr>
                        <a:t>auteur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@version </a:t>
                      </a:r>
                      <a:r>
                        <a:rPr lang="en-US" sz="1800" b="0" i="1" strike="noStrike" spc="-1">
                          <a:solidFill>
                            <a:srgbClr val="000000"/>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@deprecated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@see </a:t>
                      </a:r>
                      <a:r>
                        <a:rPr lang="en-US" sz="1800" b="0" i="1" strike="noStrike" spc="-1">
                          <a:solidFill>
                            <a:srgbClr val="000000"/>
                          </a:solidFill>
                          <a:uFill>
                            <a:solidFill>
                              <a:srgbClr val="FFFFFF"/>
                            </a:solidFill>
                          </a:uFill>
                          <a:latin typeface="Helvetica 45 Light"/>
                        </a:rPr>
                        <a:t>référence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@param </a:t>
                      </a:r>
                      <a:r>
                        <a:rPr lang="en-US" sz="1800" b="0" i="1" strike="noStrike" spc="-1">
                          <a:solidFill>
                            <a:srgbClr val="000000"/>
                          </a:solidFill>
                          <a:uFill>
                            <a:solidFill>
                              <a:srgbClr val="FFFFFF"/>
                            </a:solidFill>
                          </a:uFill>
                          <a:latin typeface="Helvetica 45 Light"/>
                        </a:rPr>
                        <a:t>description de l'id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@return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@exception </a:t>
                      </a:r>
                      <a:r>
                        <a:rPr lang="en-US" sz="1800" b="0" i="1" strike="noStrike" spc="-1">
                          <a:solidFill>
                            <a:srgbClr val="000000"/>
                          </a:solidFill>
                          <a:uFill>
                            <a:solidFill>
                              <a:srgbClr val="FFFFFF"/>
                            </a:solidFill>
                          </a:uFill>
                          <a:latin typeface="Helvetica 45 Light"/>
                        </a:rPr>
                        <a:t>description du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primitifs</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203040" y="6552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En Java, tout est objet sauf les types primitifs.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y a huit types primitifs: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booléen pour représenter les variables ne pouvant prendre que 2 valeurs (vrai et faux, 0 ou 1, etc.) : </a:t>
            </a:r>
            <a:r>
              <a:rPr lang="en-US" sz="1800" b="1" strike="noStrike" spc="-1">
                <a:solidFill>
                  <a:srgbClr val="000000"/>
                </a:solidFill>
                <a:uFill>
                  <a:solidFill>
                    <a:srgbClr val="FFFFFF"/>
                  </a:solidFill>
                </a:uFill>
                <a:latin typeface="Helvetica 45 Light"/>
                <a:ea typeface="DejaVu Sans"/>
              </a:rPr>
              <a:t>boolean</a:t>
            </a:r>
            <a:r>
              <a:rPr lang="en-US" sz="1800" b="0" strike="noStrike" spc="-1">
                <a:solidFill>
                  <a:srgbClr val="000000"/>
                </a:solidFill>
                <a:uFill>
                  <a:solidFill>
                    <a:srgbClr val="FFFFFF"/>
                  </a:solidFill>
                </a:uFill>
                <a:latin typeface="Helvetica 45 Light"/>
                <a:ea typeface="DejaVu Sans"/>
              </a:rPr>
              <a:t> avec les valeurs associées </a:t>
            </a:r>
            <a:r>
              <a:rPr lang="en-US" sz="1800" b="1" strike="noStrike" spc="-1">
                <a:solidFill>
                  <a:srgbClr val="000000"/>
                </a:solidFill>
                <a:uFill>
                  <a:solidFill>
                    <a:srgbClr val="FFFFFF"/>
                  </a:solidFill>
                </a:uFill>
                <a:latin typeface="Helvetica 45 Light"/>
                <a:ea typeface="DejaVu Sans"/>
              </a:rPr>
              <a:t>true</a:t>
            </a:r>
            <a:r>
              <a:rPr lang="en-US" sz="1800" b="0" strike="noStrike" spc="-1">
                <a:solidFill>
                  <a:srgbClr val="000000"/>
                </a:solidFill>
                <a:uFill>
                  <a:solidFill>
                    <a:srgbClr val="FFFFFF"/>
                  </a:solidFill>
                </a:uFill>
                <a:latin typeface="Helvetica 45 Light"/>
                <a:ea typeface="DejaVu Sans"/>
              </a:rPr>
              <a:t> et </a:t>
            </a:r>
            <a:r>
              <a:rPr lang="en-US" sz="1800" b="1" strike="noStrike" spc="-1">
                <a:solidFill>
                  <a:srgbClr val="000000"/>
                </a:solidFill>
                <a:uFill>
                  <a:solidFill>
                    <a:srgbClr val="FFFFFF"/>
                  </a:solidFill>
                </a:uFill>
                <a:latin typeface="Helvetica 45 Light"/>
                <a:ea typeface="DejaVu Sans"/>
              </a:rPr>
              <a:t>false</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pour représenter les caractères : </a:t>
            </a:r>
            <a:r>
              <a:rPr lang="en-US" sz="1800" b="1" strike="noStrike" spc="-1">
                <a:solidFill>
                  <a:srgbClr val="000000"/>
                </a:solidFill>
                <a:uFill>
                  <a:solidFill>
                    <a:srgbClr val="FFFFFF"/>
                  </a:solidFill>
                </a:uFill>
                <a:latin typeface="Helvetica 45 Light"/>
                <a:ea typeface="DejaVu Sans"/>
              </a:rPr>
              <a:t>char </a:t>
            </a:r>
            <a:r>
              <a:rPr lang="en-US" sz="1800" b="0" strike="noStrike" spc="-1">
                <a:solidFill>
                  <a:srgbClr val="000000"/>
                </a:solidFill>
                <a:uFill>
                  <a:solidFill>
                    <a:srgbClr val="FFFFFF"/>
                  </a:solidFill>
                </a:uFill>
                <a:latin typeface="Helvetica 45 Light"/>
                <a:ea typeface="DejaVu Sans"/>
              </a:rPr>
              <a:t>(codage Unicode sur 16 bits)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quatre types pour représenter les entiers de divers tailles : </a:t>
            </a:r>
            <a:r>
              <a:rPr lang="en-US" sz="1800" b="1" strike="noStrike" spc="-1">
                <a:solidFill>
                  <a:srgbClr val="000000"/>
                </a:solidFill>
                <a:uFill>
                  <a:solidFill>
                    <a:srgbClr val="FFFFFF"/>
                  </a:solidFill>
                </a:uFill>
                <a:latin typeface="Helvetica 45 Light"/>
                <a:ea typeface="DejaVu Sans"/>
              </a:rPr>
              <a:t>byte </a:t>
            </a:r>
            <a:r>
              <a:rPr lang="en-US" sz="1800" b="0" strike="noStrike" spc="-1">
                <a:solidFill>
                  <a:srgbClr val="000000"/>
                </a:solidFill>
                <a:uFill>
                  <a:solidFill>
                    <a:srgbClr val="FFFFFF"/>
                  </a:solidFill>
                </a:uFill>
                <a:latin typeface="Helvetica 45 Light"/>
                <a:ea typeface="DejaVu Sans"/>
              </a:rPr>
              <a:t>(1 octet), </a:t>
            </a:r>
            <a:r>
              <a:rPr lang="en-US" sz="1800" b="1" strike="noStrike" spc="-1">
                <a:solidFill>
                  <a:srgbClr val="000000"/>
                </a:solidFill>
                <a:uFill>
                  <a:solidFill>
                    <a:srgbClr val="FFFFFF"/>
                  </a:solidFill>
                </a:uFill>
                <a:latin typeface="Helvetica 45 Light"/>
                <a:ea typeface="DejaVu Sans"/>
              </a:rPr>
              <a:t>short </a:t>
            </a:r>
            <a:r>
              <a:rPr lang="en-US" sz="1800" b="0" strike="noStrike" spc="-1">
                <a:solidFill>
                  <a:srgbClr val="000000"/>
                </a:solidFill>
                <a:uFill>
                  <a:solidFill>
                    <a:srgbClr val="FFFFFF"/>
                  </a:solidFill>
                </a:uFill>
                <a:latin typeface="Helvetica 45 Light"/>
                <a:ea typeface="DejaVu Sans"/>
              </a:rPr>
              <a:t>(2 octets), </a:t>
            </a:r>
            <a:r>
              <a:rPr lang="en-US" sz="1800" b="1" strike="noStrike" spc="-1">
                <a:solidFill>
                  <a:srgbClr val="000000"/>
                </a:solidFill>
                <a:uFill>
                  <a:solidFill>
                    <a:srgbClr val="FFFFFF"/>
                  </a:solidFill>
                </a:uFill>
                <a:latin typeface="Helvetica 45 Light"/>
                <a:ea typeface="DejaVu Sans"/>
              </a:rPr>
              <a:t>int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long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deux types pour représenter les réels : </a:t>
            </a:r>
            <a:r>
              <a:rPr lang="en-US" sz="1800" b="1" strike="noStrike" spc="-1">
                <a:solidFill>
                  <a:srgbClr val="000000"/>
                </a:solidFill>
                <a:uFill>
                  <a:solidFill>
                    <a:srgbClr val="FFFFFF"/>
                  </a:solidFill>
                </a:uFill>
                <a:latin typeface="Helvetica 45 Light"/>
                <a:ea typeface="DejaVu Sans"/>
              </a:rPr>
              <a:t>float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double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taille nécessaire au stockage de ces types est indépendante de la machine.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Chacun des types simples possède un alter-ego objet disposant de méthodes de conversion (wrapper)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L’autoboxing (JDK 5.0) convertit de manière transparente les types primitifs en objet du type du wrapper correspondant.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A6EB0BC-4A2E-4A9F-8964-B73070D4D40C}" type="slidenum">
              <a:rPr lang="en-US" sz="1600" b="0" strike="noStrike" spc="-1">
                <a:solidFill>
                  <a:srgbClr val="000000"/>
                </a:solidFill>
                <a:uFill>
                  <a:solidFill>
                    <a:srgbClr val="FFFFFF"/>
                  </a:solidFill>
                </a:uFill>
                <a:latin typeface="Helvetica 45 Light"/>
                <a:ea typeface="MS PGothic"/>
              </a:rPr>
              <a:t>14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valeurs par défaut</a:t>
            </a:r>
            <a:endParaRPr lang="en-US" sz="1800" b="0" strike="noStrike" spc="-1">
              <a:solidFill>
                <a:srgbClr val="000000"/>
              </a:solidFill>
              <a:uFill>
                <a:solidFill>
                  <a:srgbClr val="FFFFFF"/>
                </a:solidFill>
              </a:uFill>
              <a:latin typeface="Arial"/>
            </a:endParaRPr>
          </a:p>
        </p:txBody>
      </p:sp>
      <p:sp>
        <p:nvSpPr>
          <p:cNvPr id="152" name="CustomShape 2"/>
          <p:cNvSpPr/>
          <p:nvPr/>
        </p:nvSpPr>
        <p:spPr>
          <a:xfrm>
            <a:off x="203040" y="655200"/>
            <a:ext cx="8607600" cy="917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n’est pas nécessaire d’assigner une valeur lors de la déclaration d’un attribut de type primitif.</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3"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758B5F1-5F6D-42CB-B9F9-97B605503A5D}" type="slidenum">
              <a:rPr lang="en-US" sz="1600" b="0" strike="noStrike" spc="-1">
                <a:solidFill>
                  <a:srgbClr val="000000"/>
                </a:solidFill>
                <a:uFill>
                  <a:solidFill>
                    <a:srgbClr val="FFFFFF"/>
                  </a:solidFill>
                </a:uFill>
                <a:latin typeface="Helvetica 45 Light"/>
                <a:ea typeface="MS PGothic"/>
              </a:rPr>
              <a:t>15</a:t>
            </a:fld>
            <a:endParaRPr lang="en-US" sz="1800" b="0" strike="noStrike" spc="-1">
              <a:solidFill>
                <a:srgbClr val="000000"/>
              </a:solidFill>
              <a:uFill>
                <a:solidFill>
                  <a:srgbClr val="FFFFFF"/>
                </a:solidFill>
              </a:uFill>
              <a:latin typeface="Arial"/>
            </a:endParaRPr>
          </a:p>
        </p:txBody>
      </p:sp>
      <p:graphicFrame>
        <p:nvGraphicFramePr>
          <p:cNvPr id="154" name="Table 4"/>
          <p:cNvGraphicFramePr/>
          <p:nvPr/>
        </p:nvGraphicFramePr>
        <p:xfrm>
          <a:off x="1523880" y="1397160"/>
          <a:ext cx="6095520" cy="3706920"/>
        </p:xfrm>
        <a:graphic>
          <a:graphicData uri="http://schemas.openxmlformats.org/drawingml/2006/table">
            <a:tbl>
              <a:tblPr/>
              <a:tblGrid>
                <a:gridCol w="3047760"/>
                <a:gridCol w="304776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Data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Default Value (for fields)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byte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short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int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long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float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double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char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'\u0000'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String (or any object)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null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boolean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false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 type String</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Ce </a:t>
            </a:r>
            <a:r>
              <a:rPr lang="en-US" sz="2000" b="0" strike="noStrike" spc="-1" dirty="0" err="1">
                <a:solidFill>
                  <a:srgbClr val="000000"/>
                </a:solidFill>
                <a:uFill>
                  <a:solidFill>
                    <a:srgbClr val="FFFFFF"/>
                  </a:solidFill>
                </a:uFill>
                <a:latin typeface="Helvetica 45 Light"/>
                <a:ea typeface="DejaVu Sans"/>
              </a:rPr>
              <a:t>sont</a:t>
            </a:r>
            <a:r>
              <a:rPr lang="en-US" sz="2000" b="0" strike="noStrike" spc="-1" dirty="0">
                <a:solidFill>
                  <a:srgbClr val="000000"/>
                </a:solidFill>
                <a:uFill>
                  <a:solidFill>
                    <a:srgbClr val="FFFFFF"/>
                  </a:solidFill>
                </a:uFill>
                <a:latin typeface="Helvetica 45 Light"/>
                <a:ea typeface="DejaVu Sans"/>
              </a:rPr>
              <a:t> des </a:t>
            </a:r>
            <a:r>
              <a:rPr lang="en-US" sz="2000" b="0" strike="noStrike" spc="-1" dirty="0" err="1">
                <a:solidFill>
                  <a:srgbClr val="000000"/>
                </a:solidFill>
                <a:uFill>
                  <a:solidFill>
                    <a:srgbClr val="FFFFFF"/>
                  </a:solidFill>
                </a:uFill>
                <a:latin typeface="Helvetica 45 Light"/>
                <a:ea typeface="DejaVu Sans"/>
              </a:rPr>
              <a:t>objets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traités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comme</a:t>
            </a:r>
            <a:r>
              <a:rPr lang="en-US" sz="2000" b="0" strike="noStrike" spc="-1" dirty="0">
                <a:solidFill>
                  <a:srgbClr val="000000"/>
                </a:solidFill>
                <a:uFill>
                  <a:solidFill>
                    <a:srgbClr val="FFFFFF"/>
                  </a:solidFill>
                </a:uFill>
                <a:latin typeface="Helvetica 45 Light"/>
                <a:ea typeface="DejaVu Sans"/>
              </a:rPr>
              <a:t> des types simples ...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 String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1" strike="noStrike" spc="-1" dirty="0" err="1">
                <a:solidFill>
                  <a:srgbClr val="000000"/>
                </a:solidFill>
                <a:uFill>
                  <a:solidFill>
                    <a:srgbClr val="FFFFFF"/>
                  </a:solidFill>
                </a:uFill>
                <a:latin typeface="Helvetica 45 Light"/>
                <a:ea typeface="DejaVu Sans"/>
              </a:rPr>
              <a:t>immuable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dirty="0" err="1">
                <a:solidFill>
                  <a:srgbClr val="000000"/>
                </a:solidFill>
                <a:uFill>
                  <a:solidFill>
                    <a:srgbClr val="FFFFFF"/>
                  </a:solidFill>
                </a:uFill>
                <a:latin typeface="Helvetica 45 Light"/>
                <a:ea typeface="DejaVu Sans"/>
              </a:rPr>
              <a:t>Initialisation</a:t>
            </a:r>
            <a:r>
              <a:rPr lang="en-US" sz="2000" b="0" strike="noStrike" spc="-1" dirty="0">
                <a:solidFill>
                  <a:srgbClr val="000000"/>
                </a:solidFill>
                <a:uFill>
                  <a:solidFill>
                    <a:srgbClr val="FFFFFF"/>
                  </a:solidFill>
                </a:uFill>
                <a:latin typeface="Helvetica 45 Light"/>
                <a:ea typeface="DejaVu Sans"/>
              </a:rPr>
              <a:t>: 	</a:t>
            </a:r>
            <a:r>
              <a:rPr lang="en-US" sz="1400" spc="-1" dirty="0">
                <a:solidFill>
                  <a:srgbClr val="000000"/>
                </a:solidFill>
                <a:uFill>
                  <a:solidFill>
                    <a:srgbClr val="FFFFFF"/>
                  </a:solidFill>
                </a:uFill>
                <a:latin typeface="Courier New"/>
                <a:ea typeface="DejaVu Sans"/>
              </a:rPr>
              <a:t>String </a:t>
            </a:r>
            <a:r>
              <a:rPr lang="en-US" sz="1400" spc="-1" dirty="0" err="1">
                <a:solidFill>
                  <a:srgbClr val="000000"/>
                </a:solidFill>
                <a:uFill>
                  <a:solidFill>
                    <a:srgbClr val="FFFFFF"/>
                  </a:solidFill>
                </a:uFill>
                <a:latin typeface="Courier New"/>
                <a:ea typeface="DejaVu Sans"/>
              </a:rPr>
              <a:t>str</a:t>
            </a:r>
            <a:r>
              <a:rPr lang="en-US" sz="1400" spc="-1" dirty="0">
                <a:solidFill>
                  <a:srgbClr val="000000"/>
                </a:solidFill>
                <a:uFill>
                  <a:solidFill>
                    <a:srgbClr val="FFFFFF"/>
                  </a:solidFill>
                </a:uFill>
                <a:latin typeface="Courier New"/>
                <a:ea typeface="DejaVu Sans"/>
              </a:rPr>
              <a:t> = “Hello world!”;</a:t>
            </a:r>
          </a:p>
          <a:p>
            <a:pPr marL="1440">
              <a:lnSpc>
                <a:spcPct val="100000"/>
              </a:lnSpc>
              <a:spcAft>
                <a:spcPts val="1001"/>
              </a:spcAft>
              <a:buClr>
                <a:srgbClr val="FF6600"/>
              </a:buClr>
              <a:buSzPct val="70000"/>
            </a:pPr>
            <a:r>
              <a:rPr lang="en-US" sz="2000" b="0" strike="noStrike" spc="-1" dirty="0" err="1">
                <a:solidFill>
                  <a:srgbClr val="000000"/>
                </a:solidFill>
                <a:uFill>
                  <a:solidFill>
                    <a:srgbClr val="FFFFFF"/>
                  </a:solidFill>
                </a:uFill>
                <a:latin typeface="Helvetica 45 Light"/>
                <a:ea typeface="DejaVu Sans"/>
              </a:rPr>
              <a:t>Cela</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ressemble</a:t>
            </a:r>
            <a:r>
              <a:rPr lang="en-US" sz="2000" b="0" strike="noStrike" spc="-1" dirty="0">
                <a:solidFill>
                  <a:srgbClr val="000000"/>
                </a:solidFill>
                <a:uFill>
                  <a:solidFill>
                    <a:srgbClr val="FFFFFF"/>
                  </a:solidFill>
                </a:uFill>
                <a:latin typeface="Helvetica 45 Light"/>
                <a:ea typeface="DejaVu Sans"/>
              </a:rPr>
              <a:t> à un type simple </a:t>
            </a:r>
            <a:r>
              <a:rPr lang="en-US" sz="2000" b="0" strike="noStrike" spc="-1" dirty="0" err="1">
                <a:solidFill>
                  <a:srgbClr val="000000"/>
                </a:solidFill>
                <a:uFill>
                  <a:solidFill>
                    <a:srgbClr val="FFFFFF"/>
                  </a:solidFill>
                </a:uFill>
                <a:latin typeface="Helvetica 45 Light"/>
                <a:ea typeface="DejaVu Sans"/>
              </a:rPr>
              <a:t>mais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instance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smtClean="0">
                <a:solidFill>
                  <a:srgbClr val="000000"/>
                </a:solidFill>
                <a:uFill>
                  <a:solidFill>
                    <a:srgbClr val="FFFFFF"/>
                  </a:solidFill>
                </a:uFill>
                <a:latin typeface="Helvetica 45 Light"/>
                <a:ea typeface="DejaVu Sans"/>
              </a:rPr>
              <a:t>créée</a:t>
            </a:r>
            <a:r>
              <a:rPr lang="en-US" sz="2000" b="0" strike="noStrike" spc="-1" dirty="0" smtClean="0">
                <a:solidFill>
                  <a:srgbClr val="000000"/>
                </a:solidFill>
                <a:uFill>
                  <a:solidFill>
                    <a:srgbClr val="FFFFFF"/>
                  </a:solidFill>
                </a:uFill>
                <a:latin typeface="Helvetica 45 Light"/>
                <a:ea typeface="DejaVu Sans"/>
              </a:rPr>
              <a:t>.</a:t>
            </a:r>
            <a:r>
              <a:rPr lang="en-US" spc="-1" dirty="0">
                <a:solidFill>
                  <a:srgbClr val="000000"/>
                </a:solidFill>
                <a:uFill>
                  <a:solidFill>
                    <a:srgbClr val="FFFFFF"/>
                  </a:solidFill>
                </a:uFill>
                <a:latin typeface="Arial"/>
              </a:rPr>
              <a:t/>
            </a:r>
            <a:br>
              <a:rPr lang="en-US" spc="-1" dirty="0">
                <a:solidFill>
                  <a:srgbClr val="000000"/>
                </a:solidFill>
                <a:uFill>
                  <a:solidFill>
                    <a:srgbClr val="FFFFFF"/>
                  </a:solidFill>
                </a:uFill>
                <a:latin typeface="Arial"/>
              </a:rPr>
            </a:br>
            <a:r>
              <a:rPr lang="en-US" sz="2000" b="0" strike="noStrike" spc="-1" dirty="0" smtClean="0">
                <a:solidFill>
                  <a:srgbClr val="000000"/>
                </a:solidFill>
                <a:uFill>
                  <a:solidFill>
                    <a:srgbClr val="FFFFFF"/>
                  </a:solidFill>
                </a:uFill>
                <a:latin typeface="Helvetica 45 Light"/>
                <a:ea typeface="DejaVu Sans"/>
              </a:rPr>
              <a:t>Il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possible de faire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instanciation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explicite</a:t>
            </a:r>
            <a:r>
              <a:rPr lang="en-US" sz="2000" b="0" strike="noStrike" spc="-1" dirty="0">
                <a:solidFill>
                  <a:srgbClr val="000000"/>
                </a:solidFill>
                <a:uFill>
                  <a:solidFill>
                    <a:srgbClr val="FFFFFF"/>
                  </a:solidFill>
                </a:uFill>
                <a:latin typeface="Helvetica 45 Light"/>
                <a:ea typeface="DejaVu Sans"/>
              </a:rPr>
              <a:t>: </a:t>
            </a:r>
            <a:r>
              <a:rPr lang="en-US" spc="-1" dirty="0">
                <a:solidFill>
                  <a:srgbClr val="000000"/>
                </a:solidFill>
                <a:uFill>
                  <a:solidFill>
                    <a:srgbClr val="FFFFFF"/>
                  </a:solidFill>
                </a:uFill>
                <a:latin typeface="Arial"/>
              </a:rPr>
              <a:t/>
            </a:r>
            <a:br>
              <a:rPr lang="en-US" spc="-1" dirty="0">
                <a:solidFill>
                  <a:srgbClr val="000000"/>
                </a:solidFill>
                <a:uFill>
                  <a:solidFill>
                    <a:srgbClr val="FFFFFF"/>
                  </a:solidFill>
                </a:uFill>
                <a:latin typeface="Arial"/>
              </a:rPr>
            </a:br>
            <a:r>
              <a:rPr lang="en-US" spc="-1" dirty="0" smtClean="0">
                <a:solidFill>
                  <a:srgbClr val="000000"/>
                </a:solidFill>
                <a:uFill>
                  <a:solidFill>
                    <a:srgbClr val="FFFFFF"/>
                  </a:solidFill>
                </a:uFill>
                <a:latin typeface="Arial"/>
              </a:rPr>
              <a:t>	</a:t>
            </a:r>
            <a:r>
              <a:rPr lang="en-US" sz="1400" b="0" strike="noStrike" spc="-1" dirty="0" smtClean="0">
                <a:solidFill>
                  <a:srgbClr val="000000"/>
                </a:solidFill>
                <a:uFill>
                  <a:solidFill>
                    <a:srgbClr val="FFFFFF"/>
                  </a:solidFill>
                </a:uFill>
                <a:latin typeface="Courier New"/>
                <a:ea typeface="DejaVu Sans"/>
              </a:rPr>
              <a:t>String </a:t>
            </a:r>
            <a:r>
              <a:rPr lang="en-US" sz="1400" b="0" strike="noStrike" spc="-1" dirty="0" err="1">
                <a:solidFill>
                  <a:srgbClr val="000000"/>
                </a:solidFill>
                <a:uFill>
                  <a:solidFill>
                    <a:srgbClr val="FFFFFF"/>
                  </a:solidFill>
                </a:uFill>
                <a:latin typeface="Courier New"/>
                <a:ea typeface="DejaVu Sans"/>
              </a:rPr>
              <a:t>str</a:t>
            </a:r>
            <a:r>
              <a:rPr lang="en-US" sz="1400" b="0" strike="noStrike" spc="-1" dirty="0">
                <a:solidFill>
                  <a:srgbClr val="000000"/>
                </a:solidFill>
                <a:uFill>
                  <a:solidFill>
                    <a:srgbClr val="FFFFFF"/>
                  </a:solidFill>
                </a:uFill>
                <a:latin typeface="Courier New"/>
                <a:ea typeface="DejaVu Sans"/>
              </a:rPr>
              <a:t> = </a:t>
            </a:r>
            <a:r>
              <a:rPr lang="en-US" sz="1400" b="0" strike="noStrike" spc="-1" dirty="0" smtClean="0">
                <a:solidFill>
                  <a:srgbClr val="000000"/>
                </a:solidFill>
                <a:uFill>
                  <a:solidFill>
                    <a:srgbClr val="FFFFFF"/>
                  </a:solidFill>
                </a:uFill>
                <a:latin typeface="Courier New"/>
                <a:ea typeface="DejaVu Sans"/>
              </a:rPr>
              <a:t>new String( </a:t>
            </a:r>
            <a:r>
              <a:rPr lang="en-US" sz="1400" b="0" strike="noStrike" spc="-1" dirty="0">
                <a:solidFill>
                  <a:srgbClr val="000000"/>
                </a:solidFill>
                <a:uFill>
                  <a:solidFill>
                    <a:srgbClr val="FFFFFF"/>
                  </a:solidFill>
                </a:uFill>
                <a:latin typeface="Courier New"/>
                <a:ea typeface="DejaVu Sans"/>
              </a:rPr>
              <a:t>“Hello world!” ); </a:t>
            </a:r>
            <a:r>
              <a:rPr lang="en-US" sz="1400" b="1" strike="noStrike" spc="-1" dirty="0">
                <a:solidFill>
                  <a:srgbClr val="000000"/>
                </a:solidFill>
                <a:uFill>
                  <a:solidFill>
                    <a:srgbClr val="FFFFFF"/>
                  </a:solidFill>
                </a:uFill>
                <a:latin typeface="Courier New"/>
                <a:ea typeface="DejaVu Sans"/>
              </a:rPr>
              <a:t>// DON’T DO THIS</a:t>
            </a:r>
            <a:endParaRPr lang="en-US" sz="14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dirty="0" err="1">
                <a:solidFill>
                  <a:srgbClr val="000000"/>
                </a:solidFill>
                <a:uFill>
                  <a:solidFill>
                    <a:srgbClr val="FFFFFF"/>
                  </a:solidFill>
                </a:uFill>
                <a:latin typeface="Helvetica 45 Light"/>
                <a:ea typeface="DejaVu Sans"/>
              </a:rPr>
              <a:t>Longueur</a:t>
            </a:r>
            <a:r>
              <a:rPr lang="en-US" sz="2000" b="0" strike="noStrike" spc="-1" dirty="0">
                <a:solidFill>
                  <a:srgbClr val="000000"/>
                </a:solidFill>
                <a:uFill>
                  <a:solidFill>
                    <a:srgbClr val="FFFFFF"/>
                  </a:solidFill>
                </a:uFill>
                <a:latin typeface="Helvetica 45 Light"/>
                <a:ea typeface="DejaVu Sans"/>
              </a:rPr>
              <a:t>: 	</a:t>
            </a:r>
            <a:r>
              <a:rPr lang="en-US" sz="1400" spc="-1" dirty="0" err="1">
                <a:solidFill>
                  <a:srgbClr val="000000"/>
                </a:solidFill>
                <a:uFill>
                  <a:solidFill>
                    <a:srgbClr val="FFFFFF"/>
                  </a:solidFill>
                </a:uFill>
                <a:latin typeface="Courier New"/>
                <a:ea typeface="DejaVu Sans"/>
              </a:rPr>
              <a:t>str.length</a:t>
            </a:r>
            <a:r>
              <a:rPr lang="en-US" sz="1400" spc="-1" dirty="0">
                <a:solidFill>
                  <a:srgbClr val="000000"/>
                </a:solidFill>
                <a:uFill>
                  <a:solidFill>
                    <a:srgbClr val="FFFFFF"/>
                  </a:solidFill>
                </a:uFill>
                <a:latin typeface="Courier New"/>
                <a:ea typeface="DejaVu Sans"/>
              </a:rPr>
              <a:t>();</a:t>
            </a:r>
          </a:p>
          <a:p>
            <a:pPr marL="1440">
              <a:lnSpc>
                <a:spcPct val="100000"/>
              </a:lnSpc>
              <a:spcAft>
                <a:spcPts val="1001"/>
              </a:spcAft>
              <a:buClr>
                <a:srgbClr val="FF6600"/>
              </a:buClr>
              <a:buSzPct val="70000"/>
            </a:pPr>
            <a:r>
              <a:rPr lang="en-US" sz="1800" b="0" strike="noStrike" spc="-1" dirty="0" smtClean="0">
                <a:solidFill>
                  <a:srgbClr val="000000"/>
                </a:solidFill>
                <a:uFill>
                  <a:solidFill>
                    <a:srgbClr val="FFFFFF"/>
                  </a:solidFill>
                </a:uFill>
                <a:latin typeface="Helvetica 45 Light"/>
                <a:ea typeface="DejaVu Sans"/>
              </a:rPr>
              <a:t>Avec </a:t>
            </a:r>
            <a:r>
              <a:rPr lang="en-US" sz="1800" b="0" strike="noStrike" spc="-1" dirty="0">
                <a:solidFill>
                  <a:srgbClr val="000000"/>
                </a:solidFill>
                <a:uFill>
                  <a:solidFill>
                    <a:srgbClr val="FFFFFF"/>
                  </a:solidFill>
                </a:uFill>
                <a:latin typeface="Helvetica 45 Light"/>
                <a:ea typeface="DejaVu Sans"/>
              </a:rPr>
              <a:t>les </a:t>
            </a:r>
            <a:r>
              <a:rPr lang="en-US" sz="1800" b="0" strike="noStrike" spc="-1" dirty="0" err="1">
                <a:solidFill>
                  <a:srgbClr val="000000"/>
                </a:solidFill>
                <a:uFill>
                  <a:solidFill>
                    <a:srgbClr val="FFFFFF"/>
                  </a:solidFill>
                </a:uFill>
                <a:latin typeface="Helvetica 45 Light"/>
                <a:ea typeface="DejaVu Sans"/>
              </a:rPr>
              <a:t>parenthèses</a:t>
            </a:r>
            <a:r>
              <a:rPr lang="en-US" sz="1800" b="0" strike="noStrike" spc="-1" dirty="0">
                <a:solidFill>
                  <a:srgbClr val="000000"/>
                </a:solidFill>
                <a:uFill>
                  <a:solidFill>
                    <a:srgbClr val="FFFFFF"/>
                  </a:solidFill>
                </a:uFill>
                <a:latin typeface="Helvetica 45 Light"/>
                <a:ea typeface="DejaVu Sans"/>
              </a:rPr>
              <a:t> car </a:t>
            </a:r>
            <a:r>
              <a:rPr lang="en-US" sz="1800" b="0" strike="noStrike" spc="-1" dirty="0" err="1">
                <a:solidFill>
                  <a:srgbClr val="000000"/>
                </a:solidFill>
                <a:uFill>
                  <a:solidFill>
                    <a:srgbClr val="FFFFFF"/>
                  </a:solidFill>
                </a:uFill>
                <a:latin typeface="Helvetica 45 Light"/>
                <a:ea typeface="DejaVu Sans"/>
              </a:rPr>
              <a:t>c'est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spcAft>
                <a:spcPts val="1001"/>
              </a:spcAft>
              <a:buClr>
                <a:srgbClr val="FF6600"/>
              </a:buClr>
              <a:buSzPct val="70000"/>
              <a:buFont typeface="Wingdings" charset="2"/>
              <a:buChar char=""/>
            </a:pPr>
            <a:r>
              <a:rPr lang="en-US" sz="2000" b="1" strike="noStrike" spc="-1" dirty="0" err="1">
                <a:solidFill>
                  <a:srgbClr val="000000"/>
                </a:solidFill>
                <a:uFill>
                  <a:solidFill>
                    <a:srgbClr val="FFFFFF"/>
                  </a:solidFill>
                </a:uFill>
                <a:latin typeface="Helvetica 45 Light"/>
                <a:ea typeface="DejaVu Sans"/>
              </a:rPr>
              <a:t>Comparaison</a:t>
            </a:r>
            <a:r>
              <a:rPr lang="en-US" sz="2000" b="0" strike="noStrike" spc="-1" dirty="0">
                <a:solidFill>
                  <a:srgbClr val="000000"/>
                </a:solidFill>
                <a:uFill>
                  <a:solidFill>
                    <a:srgbClr val="FFFFFF"/>
                  </a:solidFill>
                </a:uFill>
                <a:latin typeface="Helvetica 45 Light"/>
                <a:ea typeface="DejaVu Sans"/>
              </a:rPr>
              <a:t>: </a:t>
            </a:r>
            <a:r>
              <a:rPr lang="en-US" sz="1400" spc="-1" dirty="0">
                <a:solidFill>
                  <a:srgbClr val="000000"/>
                </a:solidFill>
                <a:uFill>
                  <a:solidFill>
                    <a:srgbClr val="FFFFFF"/>
                  </a:solidFill>
                </a:uFill>
                <a:latin typeface="Courier New"/>
                <a:ea typeface="DejaVu Sans"/>
              </a:rPr>
              <a:t>“Hello </a:t>
            </a:r>
            <a:r>
              <a:rPr lang="en-US" sz="1400" spc="-1" dirty="0" err="1">
                <a:solidFill>
                  <a:srgbClr val="000000"/>
                </a:solidFill>
                <a:uFill>
                  <a:solidFill>
                    <a:srgbClr val="FFFFFF"/>
                  </a:solidFill>
                </a:uFill>
                <a:latin typeface="Courier New"/>
                <a:ea typeface="DejaVu Sans"/>
              </a:rPr>
              <a:t>world!”.equals</a:t>
            </a:r>
            <a:r>
              <a:rPr lang="en-US" sz="1400" spc="-1" dirty="0">
                <a:solidFill>
                  <a:srgbClr val="000000"/>
                </a:solidFill>
                <a:uFill>
                  <a:solidFill>
                    <a:srgbClr val="FFFFFF"/>
                  </a:solidFill>
                </a:uFill>
                <a:latin typeface="Courier New"/>
                <a:ea typeface="DejaVu Sans"/>
              </a:rPr>
              <a:t>(</a:t>
            </a:r>
            <a:r>
              <a:rPr lang="en-US" sz="1400" spc="-1" dirty="0" err="1">
                <a:solidFill>
                  <a:srgbClr val="000000"/>
                </a:solidFill>
                <a:uFill>
                  <a:solidFill>
                    <a:srgbClr val="FFFFFF"/>
                  </a:solidFill>
                </a:uFill>
                <a:latin typeface="Courier New"/>
                <a:ea typeface="DejaVu Sans"/>
              </a:rPr>
              <a:t>str</a:t>
            </a:r>
            <a:r>
              <a:rPr lang="en-US" sz="1400" spc="-1" dirty="0">
                <a:solidFill>
                  <a:srgbClr val="000000"/>
                </a:solidFill>
                <a:uFill>
                  <a:solidFill>
                    <a:srgbClr val="FFFFFF"/>
                  </a:solidFill>
                </a:uFill>
                <a:latin typeface="Courier New"/>
                <a:ea typeface="DejaVu Sans"/>
              </a:rPr>
              <a:t>)</a:t>
            </a:r>
          </a:p>
          <a:p>
            <a:pPr marL="1440">
              <a:lnSpc>
                <a:spcPct val="100000"/>
              </a:lnSpc>
              <a:spcAft>
                <a:spcPts val="1001"/>
              </a:spcAft>
              <a:buClr>
                <a:srgbClr val="FF6600"/>
              </a:buClr>
              <a:buSzPct val="70000"/>
            </a:pPr>
            <a:r>
              <a:rPr lang="en-US" spc="-1" dirty="0" err="1">
                <a:solidFill>
                  <a:srgbClr val="000000"/>
                </a:solidFill>
                <a:uFill>
                  <a:solidFill>
                    <a:srgbClr val="FFFFFF"/>
                  </a:solidFill>
                </a:uFill>
                <a:latin typeface="Helvetica 45 Light"/>
                <a:ea typeface="DejaVu Sans"/>
              </a:rPr>
              <a:t>Retourne</a:t>
            </a:r>
            <a:r>
              <a:rPr lang="en-US" spc="-1" dirty="0">
                <a:solidFill>
                  <a:srgbClr val="000000"/>
                </a:solidFill>
                <a:uFill>
                  <a:solidFill>
                    <a:srgbClr val="FFFFFF"/>
                  </a:solidFill>
                </a:uFill>
                <a:latin typeface="Helvetica 45 Light"/>
                <a:ea typeface="DejaVu Sans"/>
              </a:rPr>
              <a:t> </a:t>
            </a:r>
            <a:r>
              <a:rPr lang="en-US" spc="-1" dirty="0" smtClean="0">
                <a:solidFill>
                  <a:srgbClr val="000000"/>
                </a:solidFill>
                <a:uFill>
                  <a:solidFill>
                    <a:srgbClr val="FFFFFF"/>
                  </a:solidFill>
                </a:uFill>
                <a:latin typeface="Helvetica 45 Light"/>
                <a:ea typeface="DejaVu Sans"/>
              </a:rPr>
              <a:t>“true”. </a:t>
            </a:r>
            <a:r>
              <a:rPr lang="en-US" spc="-1" dirty="0" err="1">
                <a:solidFill>
                  <a:srgbClr val="000000"/>
                </a:solidFill>
                <a:uFill>
                  <a:solidFill>
                    <a:srgbClr val="FFFFFF"/>
                  </a:solidFill>
                </a:uFill>
                <a:latin typeface="Helvetica 45 Light"/>
                <a:ea typeface="DejaVu Sans"/>
              </a:rPr>
              <a:t>Privéligier</a:t>
            </a:r>
            <a:r>
              <a:rPr lang="en-US" spc="-1" dirty="0">
                <a:solidFill>
                  <a:srgbClr val="000000"/>
                </a:solidFill>
                <a:uFill>
                  <a:solidFill>
                    <a:srgbClr val="FFFFFF"/>
                  </a:solidFill>
                </a:uFill>
                <a:latin typeface="Helvetica 45 Light"/>
                <a:ea typeface="DejaVu Sans"/>
              </a:rPr>
              <a:t> la </a:t>
            </a:r>
            <a:r>
              <a:rPr lang="en-US" spc="-1" dirty="0" err="1">
                <a:solidFill>
                  <a:srgbClr val="000000"/>
                </a:solidFill>
                <a:uFill>
                  <a:solidFill>
                    <a:srgbClr val="FFFFFF"/>
                  </a:solidFill>
                </a:uFill>
                <a:latin typeface="Helvetica 45 Light"/>
                <a:ea typeface="DejaVu Sans"/>
              </a:rPr>
              <a:t>comparaison</a:t>
            </a:r>
            <a:r>
              <a:rPr lang="en-US" spc="-1" dirty="0">
                <a:solidFill>
                  <a:srgbClr val="000000"/>
                </a:solidFill>
                <a:uFill>
                  <a:solidFill>
                    <a:srgbClr val="FFFFFF"/>
                  </a:solidFill>
                </a:uFill>
                <a:latin typeface="Helvetica 45 Light"/>
                <a:ea typeface="DejaVu Sans"/>
              </a:rPr>
              <a:t> de la </a:t>
            </a:r>
            <a:r>
              <a:rPr lang="en-US" spc="-1" dirty="0" err="1">
                <a:solidFill>
                  <a:srgbClr val="000000"/>
                </a:solidFill>
                <a:uFill>
                  <a:solidFill>
                    <a:srgbClr val="FFFFFF"/>
                  </a:solidFill>
                </a:uFill>
                <a:latin typeface="Helvetica 45 Light"/>
                <a:ea typeface="DejaVu Sans"/>
              </a:rPr>
              <a:t>constante</a:t>
            </a:r>
            <a:r>
              <a:rPr lang="en-US" spc="-1" dirty="0">
                <a:solidFill>
                  <a:srgbClr val="000000"/>
                </a:solidFill>
                <a:uFill>
                  <a:solidFill>
                    <a:srgbClr val="FFFFFF"/>
                  </a:solidFill>
                </a:uFill>
                <a:latin typeface="Helvetica 45 Light"/>
                <a:ea typeface="DejaVu Sans"/>
              </a:rPr>
              <a:t> par rapport à la  variable (et non </a:t>
            </a:r>
            <a:r>
              <a:rPr lang="en-US" spc="-1" dirty="0" err="1">
                <a:solidFill>
                  <a:srgbClr val="000000"/>
                </a:solidFill>
                <a:uFill>
                  <a:solidFill>
                    <a:srgbClr val="FFFFFF"/>
                  </a:solidFill>
                </a:uFill>
                <a:latin typeface="Helvetica 45 Light"/>
                <a:ea typeface="DejaVu Sans"/>
              </a:rPr>
              <a:t>l’inverse</a:t>
            </a:r>
            <a:r>
              <a:rPr lang="en-US" spc="-1" dirty="0">
                <a:solidFill>
                  <a:srgbClr val="000000"/>
                </a:solidFill>
                <a:uFill>
                  <a:solidFill>
                    <a:srgbClr val="FFFFFF"/>
                  </a:solidFill>
                </a:uFill>
                <a:latin typeface="Helvetica 45 Light"/>
                <a:ea typeface="DejaVu Sans"/>
              </a:rPr>
              <a:t>).</a:t>
            </a:r>
          </a:p>
          <a:p>
            <a:pPr marL="193680" indent="-192240">
              <a:lnSpc>
                <a:spcPct val="100000"/>
              </a:lnSpc>
              <a:spcAft>
                <a:spcPts val="1001"/>
              </a:spcAft>
              <a:buClr>
                <a:srgbClr val="FF6600"/>
              </a:buClr>
              <a:buSzPct val="70000"/>
              <a:buFont typeface="Wingdings" charset="2"/>
              <a:buChar char=""/>
            </a:pPr>
            <a:r>
              <a:rPr lang="en-US" sz="2000" b="1" strike="noStrike" spc="-1" dirty="0" err="1">
                <a:solidFill>
                  <a:srgbClr val="000000"/>
                </a:solidFill>
                <a:uFill>
                  <a:solidFill>
                    <a:srgbClr val="FFFFFF"/>
                  </a:solidFill>
                </a:uFill>
                <a:latin typeface="Helvetica 45 Light"/>
                <a:ea typeface="DejaVu Sans"/>
              </a:rPr>
              <a:t>Concaténation</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400" spc="-1" dirty="0">
                <a:solidFill>
                  <a:srgbClr val="000000"/>
                </a:solidFill>
                <a:uFill>
                  <a:solidFill>
                    <a:srgbClr val="FFFFFF"/>
                  </a:solidFill>
                </a:uFill>
                <a:latin typeface="Courier New"/>
                <a:ea typeface="DejaVu Sans"/>
              </a:rPr>
              <a:t>String str3 = str1 + </a:t>
            </a:r>
            <a:r>
              <a:rPr lang="en-US" sz="1400" spc="-1" dirty="0">
                <a:solidFill>
                  <a:srgbClr val="000000"/>
                </a:solidFill>
                <a:uFill>
                  <a:solidFill>
                    <a:srgbClr val="FFFFFF"/>
                  </a:solidFill>
                </a:uFill>
                <a:latin typeface="Courier New"/>
                <a:ea typeface="DejaVu Sans"/>
              </a:rPr>
              <a:t>str2;</a:t>
            </a:r>
            <a:r>
              <a:rPr lang="en-US" sz="1400" spc="-1" dirty="0">
                <a:solidFill>
                  <a:srgbClr val="000000"/>
                </a:solidFill>
                <a:uFill>
                  <a:solidFill>
                    <a:srgbClr val="FFFFFF"/>
                  </a:solidFill>
                </a:uFill>
                <a:latin typeface="Courier New"/>
                <a:ea typeface="DejaVu Sans"/>
              </a:rPr>
              <a:t/>
            </a:r>
            <a:br>
              <a:rPr lang="en-US" sz="1400" spc="-1" dirty="0">
                <a:solidFill>
                  <a:srgbClr val="000000"/>
                </a:solidFill>
                <a:uFill>
                  <a:solidFill>
                    <a:srgbClr val="FFFFFF"/>
                  </a:solidFill>
                </a:uFill>
                <a:latin typeface="Courier New"/>
                <a:ea typeface="DejaVu Sans"/>
              </a:rPr>
            </a:br>
            <a:r>
              <a:rPr lang="en-US" sz="1400" spc="-1" dirty="0">
                <a:solidFill>
                  <a:srgbClr val="000000"/>
                </a:solidFill>
                <a:uFill>
                  <a:solidFill>
                    <a:srgbClr val="FFFFFF"/>
                  </a:solidFill>
                </a:uFill>
                <a:latin typeface="Courier New"/>
                <a:ea typeface="DejaVu Sans"/>
              </a:rPr>
              <a:t>String </a:t>
            </a:r>
            <a:r>
              <a:rPr lang="en-US" sz="1400" spc="-1" dirty="0">
                <a:solidFill>
                  <a:srgbClr val="000000"/>
                </a:solidFill>
                <a:uFill>
                  <a:solidFill>
                    <a:srgbClr val="FFFFFF"/>
                  </a:solidFill>
                </a:uFill>
                <a:latin typeface="Courier New"/>
                <a:ea typeface="DejaVu Sans"/>
              </a:rPr>
              <a:t>str3 = str1.concat(str2);</a:t>
            </a: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p:txBody>
      </p:sp>
      <p:sp>
        <p:nvSpPr>
          <p:cNvPr id="15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C0DA7C5-59B5-449D-A8F6-74DE3861A5D1}" type="slidenum">
              <a:rPr lang="en-US" sz="1600" b="0" strike="noStrike" spc="-1">
                <a:solidFill>
                  <a:srgbClr val="000000"/>
                </a:solidFill>
                <a:uFill>
                  <a:solidFill>
                    <a:srgbClr val="FFFFFF"/>
                  </a:solidFill>
                </a:uFill>
                <a:latin typeface="Helvetica 45 Light"/>
                <a:ea typeface="MS PGothic"/>
              </a:rPr>
              <a:t>16</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901760" y="4581128"/>
            <a:ext cx="4062728" cy="1473352"/>
          </a:xfrm>
          <a:prstGeom prst="wedgeRectCallout">
            <a:avLst>
              <a:gd name="adj1" fmla="val -81080"/>
              <a:gd name="adj2" fmla="val -5615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dirty="0">
                <a:solidFill>
                  <a:srgbClr val="000000"/>
                </a:solidFill>
                <a:uFill>
                  <a:solidFill>
                    <a:srgbClr val="FFFFFF"/>
                  </a:solidFill>
                </a:uFill>
                <a:latin typeface="Tahoma"/>
                <a:ea typeface="DejaVu Sans"/>
              </a:rPr>
              <a:t>Attention à la </a:t>
            </a:r>
            <a:r>
              <a:rPr lang="en-US" sz="1400" b="1" strike="noStrike" spc="-1" dirty="0" err="1">
                <a:solidFill>
                  <a:srgbClr val="000000"/>
                </a:solidFill>
                <a:uFill>
                  <a:solidFill>
                    <a:srgbClr val="FFFFFF"/>
                  </a:solidFill>
                </a:uFill>
                <a:latin typeface="Tahoma"/>
                <a:ea typeface="DejaVu Sans"/>
              </a:rPr>
              <a:t>comparaison</a:t>
            </a:r>
            <a:endParaRPr lang="en-US" sz="14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Tahoma"/>
                <a:ea typeface="DejaVu Sans"/>
              </a:rPr>
              <a:t>de </a:t>
            </a:r>
            <a:r>
              <a:rPr lang="en-US" sz="1400" b="1" strike="noStrike" spc="-1" dirty="0" err="1">
                <a:solidFill>
                  <a:srgbClr val="000000"/>
                </a:solidFill>
                <a:uFill>
                  <a:solidFill>
                    <a:srgbClr val="FFFFFF"/>
                  </a:solidFill>
                </a:uFill>
                <a:latin typeface="Tahoma"/>
                <a:ea typeface="DejaVu Sans"/>
              </a:rPr>
              <a:t>chaînes</a:t>
            </a:r>
            <a:r>
              <a:rPr lang="en-US" sz="1400" b="1" strike="noStrike" spc="-1" dirty="0">
                <a:solidFill>
                  <a:srgbClr val="000000"/>
                </a:solidFill>
                <a:uFill>
                  <a:solidFill>
                    <a:srgbClr val="FFFFFF"/>
                  </a:solidFill>
                </a:uFill>
                <a:latin typeface="Tahoma"/>
                <a:ea typeface="DejaVu Sans"/>
              </a:rPr>
              <a:t> de </a:t>
            </a:r>
            <a:r>
              <a:rPr lang="en-US" sz="1400" b="1" strike="noStrike" spc="-1" dirty="0" err="1">
                <a:solidFill>
                  <a:srgbClr val="000000"/>
                </a:solidFill>
                <a:uFill>
                  <a:solidFill>
                    <a:srgbClr val="FFFFFF"/>
                  </a:solidFill>
                </a:uFill>
                <a:latin typeface="Tahoma"/>
                <a:ea typeface="DejaVu Sans"/>
              </a:rPr>
              <a:t>caractères</a:t>
            </a:r>
            <a:r>
              <a:rPr lang="en-US" sz="1400" b="1" strike="noStrike" spc="-1" dirty="0">
                <a:solidFill>
                  <a:srgbClr val="000000"/>
                </a:solidFill>
                <a:uFill>
                  <a:solidFill>
                    <a:srgbClr val="FFFFFF"/>
                  </a:solidFill>
                </a:uFill>
                <a:latin typeface="Tahoma"/>
                <a:ea typeface="DejaVu Sans"/>
              </a:rPr>
              <a:t>.</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Tahoma"/>
                <a:ea typeface="DejaVu Sans"/>
              </a:rPr>
              <a:t>if (</a:t>
            </a:r>
            <a:r>
              <a:rPr lang="en-US" sz="1400" b="0" strike="noStrike" spc="-1" dirty="0" err="1">
                <a:solidFill>
                  <a:srgbClr val="000000"/>
                </a:solidFill>
                <a:uFill>
                  <a:solidFill>
                    <a:srgbClr val="FFFFFF"/>
                  </a:solidFill>
                </a:uFill>
                <a:latin typeface="Tahoma"/>
                <a:ea typeface="DejaVu Sans"/>
              </a:rPr>
              <a:t>str</a:t>
            </a:r>
            <a:r>
              <a:rPr lang="en-US" sz="1400" b="0" strike="noStrike" spc="-1" dirty="0">
                <a:solidFill>
                  <a:srgbClr val="000000"/>
                </a:solidFill>
                <a:uFill>
                  <a:solidFill>
                    <a:srgbClr val="FFFFFF"/>
                  </a:solidFill>
                </a:uFill>
                <a:latin typeface="Tahoma"/>
                <a:ea typeface="DejaVu Sans"/>
              </a:rPr>
              <a:t> == "</a:t>
            </a:r>
            <a:r>
              <a:rPr lang="en-US" sz="1400" b="0" strike="noStrike" spc="-1" dirty="0" err="1">
                <a:solidFill>
                  <a:srgbClr val="000000"/>
                </a:solidFill>
                <a:uFill>
                  <a:solidFill>
                    <a:srgbClr val="FFFFFF"/>
                  </a:solidFill>
                </a:uFill>
                <a:latin typeface="Tahoma"/>
                <a:ea typeface="DejaVu Sans"/>
              </a:rPr>
              <a:t>toto</a:t>
            </a:r>
            <a:r>
              <a:rPr lang="en-US" sz="1400" b="0" strike="noStrike" spc="-1" dirty="0">
                <a:solidFill>
                  <a:srgbClr val="000000"/>
                </a:solidFill>
                <a:uFill>
                  <a:solidFill>
                    <a:srgbClr val="FFFFFF"/>
                  </a:solidFill>
                </a:uFill>
                <a:latin typeface="Tahoma"/>
                <a:ea typeface="DejaVu Sans"/>
              </a:rPr>
              <a:t>“) { … }</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400" b="1" strike="noStrike" spc="-1" dirty="0" err="1">
                <a:solidFill>
                  <a:srgbClr val="000000"/>
                </a:solidFill>
                <a:uFill>
                  <a:solidFill>
                    <a:srgbClr val="FFFFFF"/>
                  </a:solidFill>
                </a:uFill>
                <a:latin typeface="Tahoma"/>
                <a:ea typeface="DejaVu Sans"/>
              </a:rPr>
              <a:t>Comparaison</a:t>
            </a:r>
            <a:r>
              <a:rPr lang="en-US" sz="1400" b="1" strike="noStrike" spc="-1" dirty="0">
                <a:solidFill>
                  <a:srgbClr val="000000"/>
                </a:solidFill>
                <a:uFill>
                  <a:solidFill>
                    <a:srgbClr val="FFFFFF"/>
                  </a:solidFill>
                </a:uFill>
                <a:latin typeface="Tahoma"/>
                <a:ea typeface="DejaVu Sans"/>
              </a:rPr>
              <a:t> sur les </a:t>
            </a:r>
            <a:r>
              <a:rPr lang="en-US" sz="1400" b="1" strike="noStrike" spc="-1" dirty="0" err="1">
                <a:solidFill>
                  <a:srgbClr val="000000"/>
                </a:solidFill>
                <a:uFill>
                  <a:solidFill>
                    <a:srgbClr val="FFFFFF"/>
                  </a:solidFill>
                </a:uFill>
                <a:latin typeface="Tahoma"/>
                <a:ea typeface="DejaVu Sans"/>
              </a:rPr>
              <a:t>références</a:t>
            </a:r>
            <a:r>
              <a:rPr lang="en-US" sz="1400" b="1" strike="noStrike" spc="-1" dirty="0">
                <a:solidFill>
                  <a:srgbClr val="000000"/>
                </a:solidFill>
                <a:uFill>
                  <a:solidFill>
                    <a:srgbClr val="FFFFFF"/>
                  </a:solidFill>
                </a:uFill>
                <a:latin typeface="Tahoma"/>
                <a:ea typeface="DejaVu Sans"/>
              </a:rPr>
              <a:t> !</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203040" y="655200"/>
            <a:ext cx="8682480" cy="572612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instance de type énuméré est une variable qui ne peut prendre qu'un nombre restreint de valeurs. Ces valeurs sont des constantes nommées (voir règles de nommage).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types énumérés sont en fait des objets avec des constructeurs et des méthodes</a:t>
            </a:r>
            <a:r>
              <a:rPr lang="en-US" sz="1600" b="0" strike="noStrike" spc="-1" smtClean="0">
                <a:solidFill>
                  <a:srgbClr val="000000"/>
                </a:solidFill>
                <a:uFill>
                  <a:solidFill>
                    <a:srgbClr val="FFFFFF"/>
                  </a:solidFill>
                </a:uFill>
                <a:latin typeface="Helvetica 45 Light"/>
                <a:ea typeface="DejaVu Sans"/>
              </a:rPr>
              <a:t>.</a:t>
            </a:r>
          </a:p>
          <a:p>
            <a:pPr marL="193680" indent="-192240">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Il n’y a pas d’instantiation explicite. C’est le système qui instancie une valeur pour chaque type </a:t>
            </a:r>
            <a:r>
              <a:rPr lang="en-US" sz="1600" spc="-1">
                <a:solidFill>
                  <a:srgbClr val="000000"/>
                </a:solidFill>
                <a:uFill>
                  <a:solidFill>
                    <a:srgbClr val="FFFFFF"/>
                  </a:solidFill>
                </a:uFill>
                <a:latin typeface="Helvetica 45 Light"/>
                <a:ea typeface="DejaVu Sans"/>
              </a:rPr>
              <a:t>énuméré: Un instance de type énuméré est donc un singleton.</a:t>
            </a: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Il est possible d’ajouter des paramètres au nom. Il faut alors définir un constructeur. Ce constructeur est </a:t>
            </a:r>
            <a:r>
              <a:rPr lang="en-US" sz="1600" b="0" strike="noStrike" spc="-1">
                <a:solidFill>
                  <a:srgbClr val="000000"/>
                </a:solidFill>
                <a:uFill>
                  <a:solidFill>
                    <a:srgbClr val="FFFFFF"/>
                  </a:solidFill>
                </a:uFill>
                <a:latin typeface="Helvetica 45 Light"/>
                <a:ea typeface="DejaVu Sans"/>
              </a:rPr>
              <a:t>obligatoirement privés car aucune nouvelle instance ne peut être créée... </a:t>
            </a:r>
            <a:r>
              <a:rPr lang="en-US" sz="1600" b="0" strike="noStrike" spc="-1" smtClean="0">
                <a:solidFill>
                  <a:srgbClr val="000000"/>
                </a:solidFill>
                <a:uFill>
                  <a:solidFill>
                    <a:srgbClr val="FFFFFF"/>
                  </a:solidFill>
                </a:uFill>
                <a:latin typeface="Helvetica 45 Light"/>
                <a:ea typeface="DejaVu Sans"/>
              </a:rPr>
              <a:t>Avantages </a:t>
            </a:r>
            <a:r>
              <a:rPr lang="en-US" sz="1600" b="0" strike="noStrike" spc="-1">
                <a:solidFill>
                  <a:srgbClr val="000000"/>
                </a:solidFill>
                <a:uFill>
                  <a:solidFill>
                    <a:srgbClr val="FFFFFF"/>
                  </a:solidFill>
                </a:uFill>
                <a:latin typeface="Helvetica 45 Light"/>
                <a:ea typeface="DejaVu Sans"/>
              </a:rPr>
              <a:t>par rapport aux constantes: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énumérés sont des </a:t>
            </a:r>
            <a:r>
              <a:rPr lang="en-US" sz="1600" b="1" strike="noStrike" spc="-1">
                <a:solidFill>
                  <a:srgbClr val="000000"/>
                </a:solidFill>
                <a:uFill>
                  <a:solidFill>
                    <a:srgbClr val="FFFFFF"/>
                  </a:solidFill>
                </a:uFill>
                <a:latin typeface="Helvetica 45 Light"/>
                <a:ea typeface="DejaVu Sans"/>
              </a:rPr>
              <a:t>types sûrs </a:t>
            </a:r>
            <a:r>
              <a:rPr lang="en-US" sz="1600" b="0" strike="noStrike" spc="-1">
                <a:solidFill>
                  <a:srgbClr val="000000"/>
                </a:solidFill>
                <a:uFill>
                  <a:solidFill>
                    <a:srgbClr val="FFFFFF"/>
                  </a:solidFill>
                </a:uFill>
                <a:latin typeface="Helvetica 45 Light"/>
                <a:ea typeface="DejaVu Sans"/>
              </a:rPr>
              <a:t>(permet un prototypage fort) avec un nombre restreint de valeurs.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instances de type énumérés sont des singletons: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1" strike="noStrike" spc="-1">
                <a:solidFill>
                  <a:srgbClr val="000000"/>
                </a:solidFill>
                <a:uFill>
                  <a:solidFill>
                    <a:srgbClr val="FFFFFF"/>
                  </a:solidFill>
                </a:uFill>
                <a:latin typeface="Helvetica 45 Light"/>
                <a:ea typeface="DejaVu Sans"/>
              </a:rPr>
              <a:t>valeur sûre</a:t>
            </a:r>
            <a:r>
              <a:rPr lang="en-US" sz="1600" b="0" strike="noStrike" spc="-1">
                <a:solidFill>
                  <a:srgbClr val="000000"/>
                </a:solidFill>
                <a:uFill>
                  <a:solidFill>
                    <a:srgbClr val="FFFFFF"/>
                  </a:solidFill>
                </a:uFill>
                <a:latin typeface="Helvetica 45 Light"/>
                <a:ea typeface="DejaVu Sans"/>
              </a:rPr>
              <a:t>: pas de doublon,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0" strike="noStrike" spc="-1">
                <a:solidFill>
                  <a:srgbClr val="000000"/>
                </a:solidFill>
                <a:uFill>
                  <a:solidFill>
                    <a:srgbClr val="FFFFFF"/>
                  </a:solidFill>
                </a:uFill>
                <a:latin typeface="Helvetica 45 Light"/>
                <a:ea typeface="DejaVu Sans"/>
              </a:rPr>
              <a:t>comparaison via l’opérateur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toString est redéfinie pour afficher le nom de la constante.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statique values() retourne un tableau de toutes les valeurs énumérées disponibles.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Possibilité d’ajouter des attributs (initialisés par des constructeurs privés).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BB0C420-F3DD-43BA-8DF9-874087801D2D}" type="slidenum">
              <a:rPr lang="en-US" sz="1600" b="0" strike="noStrike" spc="-1">
                <a:solidFill>
                  <a:srgbClr val="000000"/>
                </a:solidFill>
                <a:uFill>
                  <a:solidFill>
                    <a:srgbClr val="FFFFFF"/>
                  </a:solidFill>
                </a:uFill>
                <a:latin typeface="Helvetica 45 Light"/>
                <a:ea typeface="MS PGothic"/>
              </a:rPr>
              <a:t>17</a:t>
            </a:fld>
            <a:endParaRPr lang="en-US" sz="1800" b="0" strike="noStrike" spc="-1">
              <a:solidFill>
                <a:srgbClr val="000000"/>
              </a:solidFill>
              <a:uFill>
                <a:solidFill>
                  <a:srgbClr val="FFFFFF"/>
                </a:solidFill>
              </a:uFill>
              <a:latin typeface="Arial"/>
            </a:endParaRPr>
          </a:p>
        </p:txBody>
      </p:sp>
      <p:sp>
        <p:nvSpPr>
          <p:cNvPr id="162" name="CustomShape 4"/>
          <p:cNvSpPr/>
          <p:nvPr/>
        </p:nvSpPr>
        <p:spPr>
          <a:xfrm>
            <a:off x="1735920" y="1202040"/>
            <a:ext cx="2321280" cy="591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 CPP, PHP</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4" name="CustomShape 2"/>
          <p:cNvSpPr/>
          <p:nvPr/>
        </p:nvSpPr>
        <p:spPr>
          <a:xfrm>
            <a:off x="195840" y="868320"/>
            <a:ext cx="8607600" cy="4717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Enumerated disponible sous github</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Ajouter un attribut de type </a:t>
            </a:r>
            <a:r>
              <a:rPr lang="en-US" sz="1600" b="0" strike="noStrike" spc="-1">
                <a:solidFill>
                  <a:srgbClr val="000000"/>
                </a:solidFill>
                <a:uFill>
                  <a:solidFill>
                    <a:srgbClr val="FFFFFF"/>
                  </a:solidFill>
                </a:uFill>
                <a:latin typeface="Helvetica 45 Light"/>
                <a:ea typeface="DejaVu Sans"/>
              </a:rPr>
              <a:t>entier qui </a:t>
            </a:r>
            <a:r>
              <a:rPr lang="en-US" sz="1600" b="0" strike="noStrike" spc="-1" smtClean="0">
                <a:solidFill>
                  <a:srgbClr val="000000"/>
                </a:solidFill>
                <a:uFill>
                  <a:solidFill>
                    <a:srgbClr val="FFFFFF"/>
                  </a:solidFill>
                </a:uFill>
                <a:latin typeface="Helvetica 45 Light"/>
                <a:ea typeface="DejaVu Sans"/>
              </a:rPr>
              <a:t>est associé à l’instance de type énuméré et qui pourra </a:t>
            </a:r>
            <a:r>
              <a:rPr lang="en-US" sz="1600" b="0" strike="noStrike" spc="-1">
                <a:solidFill>
                  <a:srgbClr val="000000"/>
                </a:solidFill>
                <a:uFill>
                  <a:solidFill>
                    <a:srgbClr val="FFFFFF"/>
                  </a:solidFill>
                </a:uFill>
                <a:latin typeface="Helvetica 45 Light"/>
                <a:ea typeface="DejaVu Sans"/>
              </a:rPr>
              <a:t>servir pour la persistance</a:t>
            </a:r>
            <a:r>
              <a:rPr lang="en-US" sz="1600" b="0" strike="noStrike" spc="-1" smtClean="0">
                <a:solidFill>
                  <a:srgbClr val="000000"/>
                </a:solidFill>
                <a:uFill>
                  <a:solidFill>
                    <a:srgbClr val="FFFFFF"/>
                  </a:solidFill>
                </a:uFill>
                <a:latin typeface="Helvetica 45 Light"/>
                <a:ea typeface="DejaVu Sans"/>
              </a:rPr>
              <a:t>.</a:t>
            </a:r>
          </a:p>
          <a:p>
            <a:pPr marL="193680" indent="-192240">
              <a:lnSpc>
                <a:spcPct val="100000"/>
              </a:lnSpc>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Compléter le constructeur privé de l’objet qui initialise cet 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Compléter le code ci-dessous: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spc="-1">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Analyse </a:t>
            </a:r>
            <a:r>
              <a:rPr lang="en-US" sz="1600" b="0" strike="noStrike" spc="-1">
                <a:solidFill>
                  <a:srgbClr val="000000"/>
                </a:solidFill>
                <a:uFill>
                  <a:solidFill>
                    <a:srgbClr val="FFFFFF"/>
                  </a:solidFill>
                </a:uFill>
                <a:latin typeface="Helvetica 45 Light"/>
                <a:ea typeface="DejaVu Sans"/>
              </a:rPr>
              <a:t>critique du résultat: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performance,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maintenabilité,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alternative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77A32F8-E7D5-42DB-A26E-3286948C7756}" type="slidenum">
              <a:rPr lang="en-US" sz="1600" b="0" strike="noStrike" spc="-1">
                <a:solidFill>
                  <a:srgbClr val="000000"/>
                </a:solidFill>
                <a:uFill>
                  <a:solidFill>
                    <a:srgbClr val="FFFFFF"/>
                  </a:solidFill>
                </a:uFill>
                <a:latin typeface="Helvetica 45 Light"/>
                <a:ea typeface="MS PGothic"/>
              </a:rPr>
              <a:t>18</a:t>
            </a:fld>
            <a:endParaRPr lang="en-US" sz="1800" b="0" strike="noStrike" spc="-1">
              <a:solidFill>
                <a:srgbClr val="000000"/>
              </a:solidFill>
              <a:uFill>
                <a:solidFill>
                  <a:srgbClr val="FFFFFF"/>
                </a:solidFill>
              </a:uFill>
              <a:latin typeface="Arial"/>
            </a:endParaRPr>
          </a:p>
        </p:txBody>
      </p:sp>
      <p:sp>
        <p:nvSpPr>
          <p:cNvPr id="166" name="CustomShape 4"/>
          <p:cNvSpPr/>
          <p:nvPr/>
        </p:nvSpPr>
        <p:spPr>
          <a:xfrm>
            <a:off x="1475656" y="2596320"/>
            <a:ext cx="6984776" cy="2272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enum Langage {</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JAVA(0), CPP(1), PHP(2);</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r>
              <a:rPr lang="en-US" sz="1600" b="0" strike="noStrike" spc="-1" smtClean="0">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static Langage valueOf(int value) {</a:t>
            </a:r>
            <a:endParaRPr lang="en-US" sz="1600" b="0" strike="noStrike" spc="-1">
              <a:solidFill>
                <a:srgbClr val="000000"/>
              </a:solidFill>
              <a:uFill>
                <a:solidFill>
                  <a:srgbClr val="FFFFFF"/>
                </a:solidFill>
              </a:uFill>
              <a:latin typeface="Arial"/>
            </a:endParaRPr>
          </a:p>
          <a:p>
            <a:pPr>
              <a:lnSpc>
                <a:spcPct val="100000"/>
              </a:lnSpc>
            </a:pPr>
            <a:r>
              <a:rPr lang="en-US" sz="1600" spc="-1">
                <a:solidFill>
                  <a:srgbClr val="000000"/>
                </a:solidFill>
                <a:uFill>
                  <a:solidFill>
                    <a:srgbClr val="FFFFFF"/>
                  </a:solidFill>
                </a:uFill>
                <a:latin typeface="Courier New"/>
              </a:rPr>
              <a:t>     // TODO please fix and complete</a:t>
            </a:r>
          </a:p>
          <a:p>
            <a:pPr>
              <a:lnSpc>
                <a:spcPct val="100000"/>
              </a:lnSpc>
            </a:pPr>
            <a:r>
              <a:rPr lang="en-US" sz="1600" spc="-1">
                <a:solidFill>
                  <a:srgbClr val="000000"/>
                </a:solidFill>
                <a:uFill>
                  <a:solidFill>
                    <a:srgbClr val="FFFFFF"/>
                  </a:solidFill>
                </a:uFill>
                <a:latin typeface="Courier New"/>
              </a:rPr>
              <a:t> </a:t>
            </a:r>
            <a:r>
              <a:rPr lang="en-US" sz="1600" spc="-1" smtClean="0">
                <a:solidFill>
                  <a:srgbClr val="000000"/>
                </a:solidFill>
                <a:uFill>
                  <a:solidFill>
                    <a:srgbClr val="FFFFFF"/>
                  </a:solidFill>
                </a:uFill>
                <a:latin typeface="Courier New"/>
              </a:rPr>
              <a:t>     return </a:t>
            </a:r>
            <a:r>
              <a:rPr lang="en-US" sz="1600" spc="-1">
                <a:solidFill>
                  <a:srgbClr val="000000"/>
                </a:solidFill>
                <a:uFill>
                  <a:solidFill>
                    <a:srgbClr val="FFFFFF"/>
                  </a:solidFill>
                </a:uFill>
                <a:latin typeface="Courier New"/>
              </a:rPr>
              <a:t>JAVA;</a:t>
            </a:r>
            <a:endParaRPr lang="en-US" sz="1600" b="0" strike="noStrike" spc="-1" smtClean="0">
              <a:solidFill>
                <a:srgbClr val="000000"/>
              </a:solidFill>
              <a:uFill>
                <a:solidFill>
                  <a:srgbClr val="FFFFFF"/>
                </a:solidFill>
              </a:uFill>
              <a:latin typeface="Arial"/>
            </a:endParaRPr>
          </a:p>
          <a:p>
            <a:pPr>
              <a:lnSpc>
                <a:spcPct val="100000"/>
              </a:lnSpc>
            </a:pPr>
            <a:r>
              <a:rPr lang="en-US" sz="1600" b="0" strike="noStrike" spc="-1" smtClean="0">
                <a:solidFill>
                  <a:srgbClr val="000000"/>
                </a:solidFill>
                <a:uFill>
                  <a:solidFill>
                    <a:srgbClr val="FFFFFF"/>
                  </a:solidFill>
                </a:uFill>
                <a:latin typeface="Courier New"/>
                <a:ea typeface="DejaVu Sans"/>
              </a:rPr>
              <a:t>    </a:t>
            </a: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tableaux</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tableaux sont considérés comme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Fournissent des collections de taille fixe d’éléments ordonnées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éléments d’un tableau peuvent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variables d’un type primitif (int, boolean, double, char,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références sur des objets</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Création d’un </a:t>
            </a:r>
            <a:r>
              <a:rPr lang="en-US" sz="2000" b="0" strike="noStrike" spc="-1" smtClean="0">
                <a:solidFill>
                  <a:srgbClr val="000000"/>
                </a:solidFill>
                <a:uFill>
                  <a:solidFill>
                    <a:srgbClr val="FFFFFF"/>
                  </a:solidFill>
                </a:uFill>
                <a:latin typeface="Helvetica 45 Light"/>
                <a:ea typeface="DejaVu Sans"/>
              </a:rPr>
              <a:t>tableau en 3 phases:</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Déclaration</a:t>
            </a:r>
            <a:r>
              <a:rPr lang="en-US" sz="1800" b="0" strike="noStrike" spc="-1">
                <a:solidFill>
                  <a:srgbClr val="000000"/>
                </a:solidFill>
                <a:uFill>
                  <a:solidFill>
                    <a:srgbClr val="FFFFFF"/>
                  </a:solidFill>
                </a:uFill>
                <a:latin typeface="Helvetica 45 Light"/>
                <a:ea typeface="DejaVu Sans"/>
              </a:rPr>
              <a:t> = déterminer le type du tableau</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Dimensionnement</a:t>
            </a:r>
            <a:r>
              <a:rPr lang="en-US" sz="1800" b="0" strike="noStrike" spc="-1">
                <a:solidFill>
                  <a:srgbClr val="000000"/>
                </a:solidFill>
                <a:uFill>
                  <a:solidFill>
                    <a:srgbClr val="FFFFFF"/>
                  </a:solidFill>
                </a:uFill>
                <a:latin typeface="Helvetica 45 Light"/>
                <a:ea typeface="DejaVu Sans"/>
              </a:rPr>
              <a:t> = déterminer la taille du tableau (et en allouer la mémoire à l’aide de l’opérateur </a:t>
            </a:r>
            <a:r>
              <a:rPr lang="en-US" sz="1800" b="1" strike="noStrike" spc="-1">
                <a:solidFill>
                  <a:srgbClr val="000000"/>
                </a:solidFill>
                <a:uFill>
                  <a:solidFill>
                    <a:srgbClr val="FFFFFF"/>
                  </a:solidFill>
                </a:uFill>
                <a:latin typeface="Helvetica 45 Light"/>
                <a:ea typeface="DejaVu Sans"/>
              </a:rPr>
              <a:t>new</a:t>
            </a:r>
            <a:r>
              <a:rPr lang="en-US" sz="1800" b="0" strike="noStrike" spc="-1" smtClean="0">
                <a:solidFill>
                  <a:srgbClr val="000000"/>
                </a:solidFill>
                <a:uFill>
                  <a:solidFill>
                    <a:srgbClr val="FFFFFF"/>
                  </a:solidFill>
                </a:uFill>
                <a:latin typeface="Helvetica 45 Light"/>
                <a:ea typeface="DejaVu Sans"/>
              </a:rPr>
              <a:t>).</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Helvetica 45 Light"/>
                <a:ea typeface="DejaVu Sans"/>
              </a:rPr>
              <a:t>Les </a:t>
            </a:r>
            <a:r>
              <a:rPr lang="en-US" sz="1800" b="0" strike="noStrike" spc="-1">
                <a:solidFill>
                  <a:srgbClr val="000000"/>
                </a:solidFill>
                <a:uFill>
                  <a:solidFill>
                    <a:srgbClr val="FFFFFF"/>
                  </a:solidFill>
                </a:uFill>
                <a:latin typeface="Helvetica 45 Light"/>
                <a:ea typeface="DejaVu Sans"/>
              </a:rPr>
              <a:t>éléments du tableau prennent leur valeur par défaut.</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Initialisation</a:t>
            </a:r>
            <a:r>
              <a:rPr lang="en-US" sz="1800" b="0" strike="noStrike" spc="-1">
                <a:solidFill>
                  <a:srgbClr val="000000"/>
                </a:solidFill>
                <a:uFill>
                  <a:solidFill>
                    <a:srgbClr val="FFFFFF"/>
                  </a:solidFill>
                </a:uFill>
                <a:latin typeface="Helvetica 45 Light"/>
                <a:ea typeface="DejaVu Sans"/>
              </a:rPr>
              <a:t> = initialiser chaque case du tableau</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6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EE2326-3AE4-475B-BF47-0F1A38FF28E0}" type="slidenum">
              <a:rPr lang="en-US" sz="1600" b="0" strike="noStrike" spc="-1">
                <a:solidFill>
                  <a:srgbClr val="000000"/>
                </a:solidFill>
                <a:uFill>
                  <a:solidFill>
                    <a:srgbClr val="FFFFFF"/>
                  </a:solidFill>
                </a:uFill>
                <a:latin typeface="Helvetica 45 Light"/>
                <a:ea typeface="MS PGothic"/>
              </a:rPr>
              <a:t>19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1990: création du langage « Oak » par une équipe de Sun Microsystems dirigée par James Gosling.</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1994: réorientation vers le WEB. L’équipe développe un navigateur appelé HotJava capable d’exécuter des programmes Java (applets).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1995: Sun rebaptise « Oak » en « Java » pour des questions de droit. Le café (« Java » en argot américain) est la boisson favorite des programmeurs.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2000: avènement de Java 2 avec 2 plateformes: J2SE et J2EE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2006: passage sous licence open-source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2009: rachat de SUN par 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2012: faille de sécurité importante dans Java 7</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2014: Java SE 8 (Kenai)</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2017: Java 9 Septembre 2017 après de nombreux reports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a:t>
            </a:r>
            <a:endParaRPr lang="en-US" sz="1800" b="0" strike="noStrike" spc="-1">
              <a:solidFill>
                <a:srgbClr val="000000"/>
              </a:solidFill>
              <a:uFill>
                <a:solidFill>
                  <a:srgbClr val="FFFFFF"/>
                </a:solidFill>
              </a:uFill>
              <a:latin typeface="Arial"/>
            </a:endParaRPr>
          </a:p>
        </p:txBody>
      </p:sp>
      <p:sp>
        <p:nvSpPr>
          <p:cNvPr id="9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815F6A-4869-4933-B045-185698A03317}" type="slidenum">
              <a:rPr lang="en-US" sz="1600" b="0" strike="noStrike" spc="-1">
                <a:solidFill>
                  <a:srgbClr val="000000"/>
                </a:solidFill>
                <a:uFill>
                  <a:solidFill>
                    <a:srgbClr val="FFFFFF"/>
                  </a:solidFill>
                </a:uFill>
                <a:latin typeface="Helvetica 45 Light"/>
                <a:ea typeface="MS PGothic"/>
              </a:rPr>
              <a:t>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Déclaration de tableau (1/3)</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0F5ED17-2CD9-453C-80FC-3790D2A77A70}" type="slidenum">
              <a:rPr lang="en-US" sz="1600" b="0" strike="noStrike" spc="-1">
                <a:solidFill>
                  <a:srgbClr val="000000"/>
                </a:solidFill>
                <a:uFill>
                  <a:solidFill>
                    <a:srgbClr val="FFFFFF"/>
                  </a:solidFill>
                </a:uFill>
                <a:latin typeface="Helvetica 45 Light"/>
                <a:ea typeface="MS PGothic"/>
              </a:rPr>
              <a:t>20</a:t>
            </a:fld>
            <a:endParaRPr lang="en-US" sz="1800" b="0" strike="noStrike" spc="-1">
              <a:solidFill>
                <a:srgbClr val="000000"/>
              </a:solidFill>
              <a:uFill>
                <a:solidFill>
                  <a:srgbClr val="FFFFFF"/>
                </a:solidFill>
              </a:uFill>
              <a:latin typeface="Arial"/>
            </a:endParaRPr>
          </a:p>
        </p:txBody>
      </p:sp>
      <p:sp>
        <p:nvSpPr>
          <p:cNvPr id="173"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déclaration précise simplement le type des éléments du tableau</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 // mTableau vaut null</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Peut s’écrire également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Attention: une déclaration de tableau ne doit pas préciser de dimensions</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int mTableau[2]; // Syntax error</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Dimensionnement de tableau (2/3)</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2ADD08-71F3-4D12-9F65-C12773EB24BD}" type="slidenum">
              <a:rPr lang="en-US" sz="1600" b="0" strike="noStrike" spc="-1">
                <a:solidFill>
                  <a:srgbClr val="000000"/>
                </a:solidFill>
                <a:uFill>
                  <a:solidFill>
                    <a:srgbClr val="FFFFFF"/>
                  </a:solidFill>
                </a:uFill>
                <a:latin typeface="Helvetica 45 Light"/>
                <a:ea typeface="MS PGothic"/>
              </a:rPr>
              <a:t>21</a:t>
            </a:fld>
            <a:endParaRPr lang="en-US" sz="1800" b="0" strike="noStrike" spc="-1">
              <a:solidFill>
                <a:srgbClr val="000000"/>
              </a:solidFill>
              <a:uFill>
                <a:solidFill>
                  <a:srgbClr val="FFFFFF"/>
                </a:solidFill>
              </a:uFill>
              <a:latin typeface="Arial"/>
            </a:endParaRPr>
          </a:p>
        </p:txBody>
      </p:sp>
      <p:sp>
        <p:nvSpPr>
          <p:cNvPr id="177"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Détermine la taille</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Alloue la mémoire par l’opérateur </a:t>
            </a:r>
            <a:r>
              <a:rPr lang="en-US" sz="2000" b="1" strike="noStrike" spc="-1">
                <a:solidFill>
                  <a:srgbClr val="000000"/>
                </a:solidFill>
                <a:uFill>
                  <a:solidFill>
                    <a:srgbClr val="FFFFFF"/>
                  </a:solidFill>
                </a:uFill>
                <a:latin typeface="Helvetica 45 Light"/>
                <a:ea typeface="DejaVu Sans"/>
              </a:rPr>
              <a:t>new</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 = new int[2];</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Helvetica 45 Light"/>
                <a:ea typeface="DejaVu Sans"/>
              </a:rPr>
              <a:t>mTableau pointe vers un espace mémoire alloué dynamiquement et initialisé à 0 pour les type simples,  null pour les types Objet.</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Longueur d’un tableau : « mTableau.</a:t>
            </a:r>
            <a:r>
              <a:rPr lang="en-US" sz="2000" b="1" strike="noStrike" spc="-1">
                <a:solidFill>
                  <a:srgbClr val="000000"/>
                </a:solidFill>
                <a:uFill>
                  <a:solidFill>
                    <a:srgbClr val="FFFFFF"/>
                  </a:solidFill>
                </a:uFill>
                <a:latin typeface="Helvetica 45 Light"/>
                <a:ea typeface="DejaVu Sans"/>
              </a:rPr>
              <a:t>length </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L’attribut length est en lecture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Initialisation de tableau (3/3)</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6A58DA-72D7-414C-AD5D-B73635F7F2B8}" type="slidenum">
              <a:rPr lang="en-US" sz="1600" b="0" strike="noStrike" spc="-1">
                <a:solidFill>
                  <a:srgbClr val="000000"/>
                </a:solidFill>
                <a:uFill>
                  <a:solidFill>
                    <a:srgbClr val="FFFFFF"/>
                  </a:solidFill>
                </a:uFill>
                <a:latin typeface="Helvetica 45 Light"/>
                <a:ea typeface="MS PGothic"/>
              </a:rPr>
              <a:t>22</a:t>
            </a:fld>
            <a:endParaRPr lang="en-US" sz="1800" b="0" strike="noStrike" spc="-1">
              <a:solidFill>
                <a:srgbClr val="000000"/>
              </a:solidFill>
              <a:uFill>
                <a:solidFill>
                  <a:srgbClr val="FFFFFF"/>
                </a:solidFill>
              </a:uFill>
              <a:latin typeface="Arial"/>
            </a:endParaRPr>
          </a:p>
        </p:txBody>
      </p:sp>
      <p:sp>
        <p:nvSpPr>
          <p:cNvPr id="181" name="CustomShape 4"/>
          <p:cNvSpPr/>
          <p:nvPr/>
        </p:nvSpPr>
        <p:spPr>
          <a:xfrm>
            <a:off x="190440" y="807840"/>
            <a:ext cx="8607600" cy="51418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indices commencent à 0 (comme en 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l’accès à un élément d’un tableau s’effectue suivant cette forme</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mTableau[index]; // index </a:t>
            </a:r>
            <a:r>
              <a:rPr lang="en-US" sz="2000" b="1" strike="noStrike" spc="-1">
                <a:solidFill>
                  <a:srgbClr val="000000"/>
                </a:solidFill>
                <a:uFill>
                  <a:solidFill>
                    <a:srgbClr val="FFFFFF"/>
                  </a:solidFill>
                </a:uFill>
                <a:latin typeface="Courier New"/>
                <a:ea typeface="DejaVu Sans"/>
              </a:rPr>
              <a:t>&gt;=</a:t>
            </a:r>
            <a:r>
              <a:rPr lang="en-US" sz="2000" b="0" strike="noStrike" spc="-1">
                <a:solidFill>
                  <a:srgbClr val="000000"/>
                </a:solidFill>
                <a:uFill>
                  <a:solidFill>
                    <a:srgbClr val="FFFFFF"/>
                  </a:solidFill>
                </a:uFill>
                <a:latin typeface="Courier New"/>
                <a:ea typeface="DejaVu Sans"/>
              </a:rPr>
              <a:t> 0 et &lt; mTableau.length</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pc="-1">
                <a:solidFill>
                  <a:srgbClr val="000000"/>
                </a:solidFill>
                <a:uFill>
                  <a:solidFill>
                    <a:srgbClr val="FFFFFF"/>
                  </a:solidFill>
                </a:uFill>
                <a:latin typeface="Helvetica 45 Light"/>
                <a:ea typeface="DejaVu Sans"/>
              </a:rPr>
              <a:t>Java vérifie automatiquement l’indice lors de l’accès (Une affectation hors des bornes met fin au programme avec une exception IndexOutOfBoundsException)</a:t>
            </a: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Déclaration, dimensionnement et initialisation simultanées</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Courier New"/>
                <a:ea typeface="DejaVu Sans"/>
              </a:rPr>
              <a:t>	int[] mTableau = {1, 2, 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smtClean="0">
                <a:solidFill>
                  <a:srgbClr val="000000"/>
                </a:solidFill>
                <a:uFill>
                  <a:solidFill>
                    <a:srgbClr val="FFFFFF"/>
                  </a:solidFill>
                </a:uFill>
                <a:latin typeface="Helvetica 45 Light"/>
                <a:ea typeface="DejaVu Sans"/>
              </a:rPr>
              <a:t>est </a:t>
            </a:r>
            <a:r>
              <a:rPr lang="en-US" sz="2000" b="0" strike="noStrike" spc="-1">
                <a:solidFill>
                  <a:srgbClr val="000000"/>
                </a:solidFill>
                <a:uFill>
                  <a:solidFill>
                    <a:srgbClr val="FFFFFF"/>
                  </a:solidFill>
                </a:uFill>
                <a:latin typeface="Helvetica 45 Light"/>
                <a:ea typeface="DejaVu Sans"/>
              </a:rPr>
              <a:t>équivalent à</a:t>
            </a:r>
            <a:r>
              <a:rPr lang="en-US" sz="2000" b="0" strike="noStrike" spc="-1" smtClean="0">
                <a:solidFill>
                  <a:srgbClr val="000000"/>
                </a:solidFill>
                <a:uFill>
                  <a:solidFill>
                    <a:srgbClr val="FFFFFF"/>
                  </a:solidFill>
                </a:uFill>
                <a:latin typeface="Helvetica 45 Light"/>
                <a:ea typeface="DejaVu Sans"/>
              </a:rPr>
              <a:t>:</a:t>
            </a:r>
          </a:p>
          <a:p>
            <a:pPr marL="482760">
              <a:lnSpc>
                <a:spcPct val="100000"/>
              </a:lnSpc>
              <a:spcAft>
                <a:spcPts val="300"/>
              </a:spcAft>
            </a:pPr>
            <a:r>
              <a:rPr lang="en-US" spc="-1" smtClean="0">
                <a:solidFill>
                  <a:srgbClr val="000000"/>
                </a:solidFill>
                <a:uFill>
                  <a:solidFill>
                    <a:srgbClr val="FFFFFF"/>
                  </a:solidFill>
                </a:uFill>
                <a:latin typeface="Courier New"/>
              </a:rPr>
              <a:t>	int</a:t>
            </a:r>
            <a:r>
              <a:rPr lang="en-US" spc="-1">
                <a:solidFill>
                  <a:srgbClr val="000000"/>
                </a:solidFill>
                <a:uFill>
                  <a:solidFill>
                    <a:srgbClr val="FFFFFF"/>
                  </a:solidFill>
                </a:uFill>
                <a:latin typeface="Courier New"/>
              </a:rPr>
              <a:t>[] </a:t>
            </a:r>
            <a:r>
              <a:rPr lang="en-US" spc="-1" smtClean="0">
                <a:solidFill>
                  <a:srgbClr val="000000"/>
                </a:solidFill>
                <a:uFill>
                  <a:solidFill>
                    <a:srgbClr val="FFFFFF"/>
                  </a:solidFill>
                </a:uFill>
                <a:latin typeface="Courier New"/>
              </a:rPr>
              <a:t>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 = new int[3];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mTableau[0] = 1; mTableau[1] = 2; mTableau[2] = 3;</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5"/>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41" name="CustomShape 7"/>
          <p:cNvSpPr/>
          <p:nvPr/>
        </p:nvSpPr>
        <p:spPr>
          <a:xfrm>
            <a:off x="5825894" y="1904282"/>
            <a:ext cx="1446480" cy="304776"/>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simples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4736C6E-4235-4F36-95F6-C5BEAFB720D2}" type="slidenum">
              <a:rPr lang="en-US" sz="1600" b="0" strike="noStrike" spc="-1">
                <a:solidFill>
                  <a:srgbClr val="000000"/>
                </a:solidFill>
                <a:uFill>
                  <a:solidFill>
                    <a:srgbClr val="FFFFFF"/>
                  </a:solidFill>
                </a:uFill>
                <a:latin typeface="Helvetica 45 Light"/>
                <a:ea typeface="MS PGothic"/>
              </a:rPr>
              <a:t>23</a:t>
            </a:fld>
            <a:endParaRPr lang="en-US" sz="1800" b="0" strike="noStrike" spc="-1">
              <a:solidFill>
                <a:srgbClr val="000000"/>
              </a:solidFill>
              <a:uFill>
                <a:solidFill>
                  <a:srgbClr val="FFFFFF"/>
                </a:solidFill>
              </a:uFill>
              <a:latin typeface="Arial"/>
            </a:endParaRPr>
          </a:p>
        </p:txBody>
      </p:sp>
      <p:sp>
        <p:nvSpPr>
          <p:cNvPr id="185" name="CustomShape 4"/>
          <p:cNvSpPr/>
          <p:nvPr/>
        </p:nvSpPr>
        <p:spPr>
          <a:xfrm>
            <a:off x="477888" y="1270143"/>
            <a:ext cx="3720696" cy="784199"/>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int </a:t>
            </a:r>
            <a:r>
              <a:rPr lang="en-US" sz="1600" b="1" strike="noStrike" spc="-1">
                <a:solidFill>
                  <a:srgbClr val="000000"/>
                </a:solidFill>
                <a:uFill>
                  <a:solidFill>
                    <a:srgbClr val="FFFFFF"/>
                  </a:solidFill>
                </a:uFill>
                <a:latin typeface="Arial"/>
                <a:ea typeface="Microsoft YaHei"/>
              </a:rPr>
              <a:t>tab[ ] </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187" name="Line 6"/>
          <p:cNvSpPr/>
          <p:nvPr/>
        </p:nvSpPr>
        <p:spPr>
          <a:xfrm flipV="1">
            <a:off x="2183760" y="2422080"/>
            <a:ext cx="3640320" cy="645480"/>
          </a:xfrm>
          <a:prstGeom prst="line">
            <a:avLst/>
          </a:prstGeom>
          <a:ln w="19080">
            <a:noFill/>
          </a:ln>
        </p:spPr>
        <p:style>
          <a:lnRef idx="0">
            <a:scrgbClr r="0" g="0" b="0"/>
          </a:lnRef>
          <a:fillRef idx="0">
            <a:scrgbClr r="0" g="0" b="0"/>
          </a:fillRef>
          <a:effectRef idx="0">
            <a:scrgbClr r="0" g="0" b="0"/>
          </a:effectRef>
          <a:fontRef idx="minor"/>
        </p:style>
      </p:sp>
      <p:sp>
        <p:nvSpPr>
          <p:cNvPr id="188" name="CustomShape 7"/>
          <p:cNvSpPr/>
          <p:nvPr/>
        </p:nvSpPr>
        <p:spPr>
          <a:xfrm>
            <a:off x="5833800" y="2427840"/>
            <a:ext cx="1436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9" name="Line 8"/>
          <p:cNvSpPr/>
          <p:nvPr/>
        </p:nvSpPr>
        <p:spPr>
          <a:xfrm flipV="1">
            <a:off x="1498680" y="2034360"/>
            <a:ext cx="4257000" cy="654120"/>
          </a:xfrm>
          <a:prstGeom prst="line">
            <a:avLst/>
          </a:prstGeom>
          <a:ln w="19080">
            <a:noFill/>
          </a:ln>
        </p:spPr>
        <p:style>
          <a:lnRef idx="0">
            <a:scrgbClr r="0" g="0" b="0"/>
          </a:lnRef>
          <a:fillRef idx="0">
            <a:scrgbClr r="0" g="0" b="0"/>
          </a:fillRef>
          <a:effectRef idx="0">
            <a:scrgbClr r="0" g="0" b="0"/>
          </a:effectRef>
          <a:fontRef idx="minor"/>
        </p:style>
      </p:sp>
      <p:sp>
        <p:nvSpPr>
          <p:cNvPr id="190" name="CustomShape 9"/>
          <p:cNvSpPr/>
          <p:nvPr/>
        </p:nvSpPr>
        <p:spPr>
          <a:xfrm>
            <a:off x="5833800" y="1886760"/>
            <a:ext cx="1436760" cy="3366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192" name="CustomShape 11"/>
          <p:cNvSpPr/>
          <p:nvPr/>
        </p:nvSpPr>
        <p:spPr>
          <a:xfrm>
            <a:off x="6142379" y="2520180"/>
            <a:ext cx="40980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5</a:t>
            </a:r>
            <a:endParaRPr lang="en-US" sz="1800" b="0" strike="noStrike" spc="-1">
              <a:solidFill>
                <a:srgbClr val="000000"/>
              </a:solidFill>
              <a:uFill>
                <a:solidFill>
                  <a:srgbClr val="FFFFFF"/>
                </a:solidFill>
              </a:uFill>
              <a:latin typeface="Arial"/>
            </a:endParaRPr>
          </a:p>
        </p:txBody>
      </p:sp>
      <p:sp>
        <p:nvSpPr>
          <p:cNvPr id="193" name="CustomShape 12"/>
          <p:cNvSpPr/>
          <p:nvPr/>
        </p:nvSpPr>
        <p:spPr>
          <a:xfrm>
            <a:off x="6142379" y="2797200"/>
            <a:ext cx="533864"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3</a:t>
            </a:r>
            <a:endParaRPr lang="en-US" sz="1800" b="0" strike="noStrike" spc="-1">
              <a:solidFill>
                <a:srgbClr val="000000"/>
              </a:solidFill>
              <a:uFill>
                <a:solidFill>
                  <a:srgbClr val="FFFFFF"/>
                </a:solidFill>
              </a:uFill>
              <a:latin typeface="Arial"/>
            </a:endParaRPr>
          </a:p>
        </p:txBody>
      </p:sp>
      <p:sp>
        <p:nvSpPr>
          <p:cNvPr id="194" name="CustomShape 13"/>
          <p:cNvSpPr/>
          <p:nvPr/>
        </p:nvSpPr>
        <p:spPr>
          <a:xfrm>
            <a:off x="6142379" y="3014280"/>
            <a:ext cx="37224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8</a:t>
            </a:r>
            <a:endParaRPr lang="en-US" sz="1800" b="0" strike="noStrike" spc="-1">
              <a:solidFill>
                <a:srgbClr val="000000"/>
              </a:solidFill>
              <a:uFill>
                <a:solidFill>
                  <a:srgbClr val="FFFFFF"/>
                </a:solidFill>
              </a:uFill>
              <a:latin typeface="Arial"/>
            </a:endParaRPr>
          </a:p>
        </p:txBody>
      </p:sp>
      <p:sp>
        <p:nvSpPr>
          <p:cNvPr id="195" name="Line 14"/>
          <p:cNvSpPr/>
          <p:nvPr/>
        </p:nvSpPr>
        <p:spPr>
          <a:xfrm flipV="1">
            <a:off x="2008440" y="2987280"/>
            <a:ext cx="4165920" cy="553680"/>
          </a:xfrm>
          <a:prstGeom prst="line">
            <a:avLst/>
          </a:prstGeom>
          <a:ln w="19080">
            <a:noFill/>
          </a:ln>
        </p:spPr>
        <p:style>
          <a:lnRef idx="0">
            <a:scrgbClr r="0" g="0" b="0"/>
          </a:lnRef>
          <a:fillRef idx="0">
            <a:scrgbClr r="0" g="0" b="0"/>
          </a:fillRef>
          <a:effectRef idx="0">
            <a:scrgbClr r="0" g="0" b="0"/>
          </a:effectRef>
          <a:fontRef idx="minor"/>
        </p:style>
      </p:sp>
      <p:sp>
        <p:nvSpPr>
          <p:cNvPr id="42" name="CustomShape 11"/>
          <p:cNvSpPr/>
          <p:nvPr/>
        </p:nvSpPr>
        <p:spPr>
          <a:xfrm>
            <a:off x="6031490" y="1899544"/>
            <a:ext cx="988782"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CustomShape 4"/>
          <p:cNvSpPr/>
          <p:nvPr/>
        </p:nvSpPr>
        <p:spPr>
          <a:xfrm>
            <a:off x="477888" y="1810800"/>
            <a:ext cx="1960740" cy="93402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int[3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ZoneTexte 25"/>
          <p:cNvSpPr txBox="1"/>
          <p:nvPr/>
        </p:nvSpPr>
        <p:spPr>
          <a:xfrm>
            <a:off x="477888" y="2856780"/>
            <a:ext cx="3479840" cy="830997"/>
          </a:xfrm>
          <a:prstGeom prst="rect">
            <a:avLst/>
          </a:prstGeom>
          <a:noFill/>
        </p:spPr>
        <p:txBody>
          <a:bodyPr wrap="square" rtlCol="0">
            <a:spAutoFit/>
          </a:bodyPr>
          <a:lstStyle/>
          <a:p>
            <a:r>
              <a:rPr lang="fr-FR" sz="1600" b="1" smtClean="0">
                <a:latin typeface="Arial" panose="020B0604020202020204" pitchFamily="34" charset="0"/>
                <a:cs typeface="Arial" panose="020B0604020202020204" pitchFamily="34" charset="0"/>
              </a:rPr>
              <a:t>tab[0] = 5;</a:t>
            </a:r>
          </a:p>
          <a:p>
            <a:r>
              <a:rPr lang="fr-FR" sz="1600" b="1" smtClean="0">
                <a:latin typeface="Arial" panose="020B0604020202020204" pitchFamily="34" charset="0"/>
                <a:cs typeface="Arial" panose="020B0604020202020204" pitchFamily="34" charset="0"/>
              </a:rPr>
              <a:t>tab[1] = 3;</a:t>
            </a:r>
          </a:p>
          <a:p>
            <a:r>
              <a:rPr lang="fr-FR" sz="1600" b="1" smtClean="0">
                <a:latin typeface="Arial" panose="020B0604020202020204" pitchFamily="34" charset="0"/>
                <a:cs typeface="Arial" panose="020B0604020202020204" pitchFamily="34" charset="0"/>
              </a:rPr>
              <a:t>tab[2] = 8;</a:t>
            </a:r>
            <a:endParaRPr lang="fr-FR" sz="1600" b="1">
              <a:latin typeface="Arial" panose="020B0604020202020204" pitchFamily="34" charset="0"/>
              <a:cs typeface="Arial" panose="020B0604020202020204" pitchFamily="34" charset="0"/>
            </a:endParaRPr>
          </a:p>
        </p:txBody>
      </p:sp>
      <p:sp>
        <p:nvSpPr>
          <p:cNvPr id="29" name="Organigramme : Terminateur 28"/>
          <p:cNvSpPr/>
          <p:nvPr/>
        </p:nvSpPr>
        <p:spPr>
          <a:xfrm>
            <a:off x="3131840" y="140519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53" name="Organigramme : Terminateur 52"/>
          <p:cNvSpPr/>
          <p:nvPr/>
        </p:nvSpPr>
        <p:spPr>
          <a:xfrm>
            <a:off x="2903268" y="2106082"/>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4" name="Organigramme : Terminateur 53"/>
          <p:cNvSpPr/>
          <p:nvPr/>
        </p:nvSpPr>
        <p:spPr>
          <a:xfrm>
            <a:off x="3125094" y="3152039"/>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0" name="Flèche courbée vers la gauche 29"/>
          <p:cNvSpPr/>
          <p:nvPr/>
        </p:nvSpPr>
        <p:spPr>
          <a:xfrm>
            <a:off x="7272374" y="2034360"/>
            <a:ext cx="756010" cy="7104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85" grpId="0"/>
      <p:bldP spid="188" grpId="0" animBg="1"/>
      <p:bldP spid="192" grpId="0"/>
      <p:bldP spid="193" grpId="0"/>
      <p:bldP spid="194" grpId="0"/>
      <p:bldP spid="42" grpId="0"/>
      <p:bldP spid="48" grpId="0"/>
      <p:bldP spid="26" grpId="0"/>
      <p:bldP spid="29" grpId="0" animBg="1"/>
      <p:bldP spid="53" grpId="0" animBg="1"/>
      <p:bldP spid="54"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40" y="63324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99" name="CustomShape 3"/>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dirty="0"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dirty="0" err="1" smtClean="0">
                <a:solidFill>
                  <a:srgbClr val="000000"/>
                </a:solidFill>
                <a:uFill>
                  <a:solidFill>
                    <a:srgbClr val="FFFFFF"/>
                  </a:solidFill>
                </a:uFill>
                <a:latin typeface="Helvetica 45 Light"/>
                <a:ea typeface="DejaVu Sans"/>
              </a:rPr>
              <a:t>Exercice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projet</a:t>
            </a:r>
            <a:r>
              <a:rPr lang="en-US" sz="2000" b="0" strike="noStrike" spc="-1" dirty="0">
                <a:solidFill>
                  <a:srgbClr val="000000"/>
                </a:solidFill>
                <a:uFill>
                  <a:solidFill>
                    <a:srgbClr val="FFFFFF"/>
                  </a:solidFill>
                </a:uFill>
                <a:latin typeface="Helvetica 45 Light"/>
                <a:ea typeface="DejaVu Sans"/>
              </a:rPr>
              <a:t> Tableau. </a:t>
            </a:r>
            <a:r>
              <a:rPr lang="en-US" sz="2000" b="0" strike="noStrike" spc="-1" dirty="0" err="1">
                <a:solidFill>
                  <a:srgbClr val="000000"/>
                </a:solidFill>
                <a:uFill>
                  <a:solidFill>
                    <a:srgbClr val="FFFFFF"/>
                  </a:solidFill>
                </a:uFill>
                <a:latin typeface="Helvetica 45 Light"/>
                <a:ea typeface="DejaVu Sans"/>
              </a:rPr>
              <a:t>Afficher</a:t>
            </a:r>
            <a:r>
              <a:rPr lang="en-US" sz="2000" b="0" strike="noStrike" spc="-1" dirty="0">
                <a:solidFill>
                  <a:srgbClr val="000000"/>
                </a:solidFill>
                <a:uFill>
                  <a:solidFill>
                    <a:srgbClr val="FFFFFF"/>
                  </a:solidFill>
                </a:uFill>
                <a:latin typeface="Helvetica 45 Light"/>
                <a:ea typeface="DejaVu Sans"/>
              </a:rPr>
              <a:t> le </a:t>
            </a:r>
            <a:r>
              <a:rPr lang="en-US" sz="2000" b="0" strike="noStrike" spc="-1" dirty="0" err="1">
                <a:solidFill>
                  <a:srgbClr val="000000"/>
                </a:solidFill>
                <a:uFill>
                  <a:solidFill>
                    <a:srgbClr val="FFFFFF"/>
                  </a:solidFill>
                </a:uFill>
                <a:latin typeface="Helvetica 45 Light"/>
                <a:ea typeface="DejaVu Sans"/>
              </a:rPr>
              <a:t>contenu</a:t>
            </a:r>
            <a:r>
              <a:rPr lang="en-US" sz="2000" b="0" strike="noStrike" spc="-1" dirty="0">
                <a:solidFill>
                  <a:srgbClr val="000000"/>
                </a:solidFill>
                <a:uFill>
                  <a:solidFill>
                    <a:srgbClr val="FFFFFF"/>
                  </a:solidFill>
                </a:uFill>
                <a:latin typeface="Helvetica 45 Light"/>
                <a:ea typeface="DejaVu Sans"/>
              </a:rPr>
              <a:t> des tableaux à </a:t>
            </a:r>
            <a:r>
              <a:rPr lang="en-US" sz="2000" b="0" strike="noStrike" spc="-1" dirty="0" err="1">
                <a:solidFill>
                  <a:srgbClr val="000000"/>
                </a:solidFill>
                <a:uFill>
                  <a:solidFill>
                    <a:srgbClr val="FFFFFF"/>
                  </a:solidFill>
                </a:uFill>
                <a:latin typeface="Helvetica 45 Light"/>
                <a:ea typeface="DejaVu Sans"/>
              </a:rPr>
              <a:t>chaque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étape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p:txBody>
      </p:sp>
      <p:sp>
        <p:nvSpPr>
          <p:cNvPr id="200"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54BA5B-C2EC-41CC-A24E-D712D63A8FDF}" type="slidenum">
              <a:rPr lang="en-US" sz="1600" b="0" strike="noStrike" spc="-1">
                <a:solidFill>
                  <a:srgbClr val="000000"/>
                </a:solidFill>
                <a:uFill>
                  <a:solidFill>
                    <a:srgbClr val="FFFFFF"/>
                  </a:solidFill>
                </a:uFill>
                <a:latin typeface="Helvetica 45 Light"/>
                <a:ea typeface="MS PGothic"/>
              </a:rPr>
              <a:t>24</a:t>
            </a:fld>
            <a:endParaRPr lang="en-US" sz="1800" b="0" strike="noStrike" spc="-1">
              <a:solidFill>
                <a:srgbClr val="000000"/>
              </a:solidFill>
              <a:uFill>
                <a:solidFill>
                  <a:srgbClr val="FFFFFF"/>
                </a:solidFill>
              </a:uFill>
              <a:latin typeface="Arial"/>
            </a:endParaRPr>
          </a:p>
        </p:txBody>
      </p:sp>
      <p:sp>
        <p:nvSpPr>
          <p:cNvPr id="201" name="CustomShape 5"/>
          <p:cNvSpPr/>
          <p:nvPr/>
        </p:nvSpPr>
        <p:spPr>
          <a:xfrm>
            <a:off x="177120" y="1559880"/>
            <a:ext cx="1829240" cy="818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String </a:t>
            </a:r>
            <a:r>
              <a:rPr lang="en-US" sz="1600" b="1" strike="noStrike" spc="-1">
                <a:solidFill>
                  <a:srgbClr val="000000"/>
                </a:solidFill>
                <a:uFill>
                  <a:solidFill>
                    <a:srgbClr val="FFFFFF"/>
                  </a:solidFill>
                </a:uFill>
                <a:latin typeface="Arial"/>
                <a:ea typeface="Microsoft YaHei"/>
              </a:rPr>
              <a:t>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p:txBody>
      </p:sp>
      <p:sp>
        <p:nvSpPr>
          <p:cNvPr id="202" name="CustomShape 6"/>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204" name="CustomShape 8"/>
          <p:cNvSpPr/>
          <p:nvPr/>
        </p:nvSpPr>
        <p:spPr>
          <a:xfrm>
            <a:off x="5834538" y="2549700"/>
            <a:ext cx="1427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05" name="Line 9"/>
          <p:cNvSpPr/>
          <p:nvPr/>
        </p:nvSpPr>
        <p:spPr>
          <a:xfrm flipV="1">
            <a:off x="1871280" y="2034360"/>
            <a:ext cx="3884400" cy="687600"/>
          </a:xfrm>
          <a:prstGeom prst="line">
            <a:avLst/>
          </a:prstGeom>
          <a:ln w="19080">
            <a:noFill/>
          </a:ln>
        </p:spPr>
        <p:style>
          <a:lnRef idx="0">
            <a:scrgbClr r="0" g="0" b="0"/>
          </a:lnRef>
          <a:fillRef idx="0">
            <a:scrgbClr r="0" g="0" b="0"/>
          </a:fillRef>
          <a:effectRef idx="0">
            <a:scrgbClr r="0" g="0" b="0"/>
          </a:effectRef>
          <a:fontRef idx="minor"/>
        </p:style>
      </p:sp>
      <p:sp>
        <p:nvSpPr>
          <p:cNvPr id="206" name="CustomShape 10"/>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p:txBody>
      </p:sp>
      <p:sp>
        <p:nvSpPr>
          <p:cNvPr id="207" name="CustomShape 11"/>
          <p:cNvSpPr/>
          <p:nvPr/>
        </p:nvSpPr>
        <p:spPr>
          <a:xfrm>
            <a:off x="5838120" y="3959280"/>
            <a:ext cx="142344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"Pierre"</a:t>
            </a:r>
            <a:endParaRPr lang="en-US" sz="1800" b="0" strike="noStrike" spc="-1">
              <a:solidFill>
                <a:srgbClr val="000000"/>
              </a:solidFill>
              <a:uFill>
                <a:solidFill>
                  <a:srgbClr val="FFFFFF"/>
                </a:solidFill>
              </a:uFill>
              <a:latin typeface="Arial"/>
            </a:endParaRPr>
          </a:p>
        </p:txBody>
      </p:sp>
      <p:sp>
        <p:nvSpPr>
          <p:cNvPr id="208" name="Line 12"/>
          <p:cNvSpPr/>
          <p:nvPr/>
        </p:nvSpPr>
        <p:spPr>
          <a:xfrm flipV="1">
            <a:off x="2303640" y="2915640"/>
            <a:ext cx="3528360" cy="308520"/>
          </a:xfrm>
          <a:prstGeom prst="line">
            <a:avLst/>
          </a:prstGeom>
          <a:ln w="19080">
            <a:noFill/>
          </a:ln>
        </p:spPr>
        <p:style>
          <a:lnRef idx="0">
            <a:scrgbClr r="0" g="0" b="0"/>
          </a:lnRef>
          <a:fillRef idx="0">
            <a:scrgbClr r="0" g="0" b="0"/>
          </a:fillRef>
          <a:effectRef idx="0">
            <a:scrgbClr r="0" g="0" b="0"/>
          </a:effectRef>
          <a:fontRef idx="minor"/>
        </p:style>
      </p:sp>
      <p:sp>
        <p:nvSpPr>
          <p:cNvPr id="209" name="CustomShape 13"/>
          <p:cNvSpPr/>
          <p:nvPr/>
        </p:nvSpPr>
        <p:spPr>
          <a:xfrm>
            <a:off x="5826600" y="4295520"/>
            <a:ext cx="143460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"Paul"</a:t>
            </a:r>
            <a:endParaRPr lang="en-US" sz="1800" b="0" strike="noStrike" spc="-1">
              <a:solidFill>
                <a:srgbClr val="000000"/>
              </a:solidFill>
              <a:uFill>
                <a:solidFill>
                  <a:srgbClr val="FFFFFF"/>
                </a:solidFill>
              </a:uFill>
              <a:latin typeface="Arial"/>
            </a:endParaRPr>
          </a:p>
        </p:txBody>
      </p:sp>
      <p:sp>
        <p:nvSpPr>
          <p:cNvPr id="210" name="CustomShape 14"/>
          <p:cNvSpPr/>
          <p:nvPr/>
        </p:nvSpPr>
        <p:spPr>
          <a:xfrm>
            <a:off x="6891840" y="3144240"/>
            <a:ext cx="992880" cy="1319040"/>
          </a:xfrm>
          <a:custGeom>
            <a:avLst/>
            <a:gdLst/>
            <a:ahLst/>
            <a:cxnLst/>
            <a:rect l="l" t="t" r="r" b="b"/>
            <a:pathLst>
              <a:path w="424" h="1008">
                <a:moveTo>
                  <a:pt x="0" y="0"/>
                </a:moveTo>
                <a:lnTo>
                  <a:pt x="424" y="0"/>
                </a:lnTo>
                <a:lnTo>
                  <a:pt x="424" y="1008"/>
                </a:lnTo>
                <a:lnTo>
                  <a:pt x="88" y="1008"/>
                </a:lnTo>
              </a:path>
            </a:pathLst>
          </a:custGeom>
          <a:noFill/>
          <a:ln w="12600">
            <a:noFill/>
          </a:ln>
        </p:spPr>
        <p:style>
          <a:lnRef idx="0">
            <a:scrgbClr r="0" g="0" b="0"/>
          </a:lnRef>
          <a:fillRef idx="0">
            <a:scrgbClr r="0" g="0" b="0"/>
          </a:fillRef>
          <a:effectRef idx="0">
            <a:scrgbClr r="0" g="0" b="0"/>
          </a:effectRef>
          <a:fontRef idx="minor"/>
        </p:style>
      </p:sp>
      <p:sp>
        <p:nvSpPr>
          <p:cNvPr id="211" name="CustomShape 15"/>
          <p:cNvSpPr/>
          <p:nvPr/>
        </p:nvSpPr>
        <p:spPr>
          <a:xfrm>
            <a:off x="5824080" y="4632480"/>
            <a:ext cx="144648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"Jacques"</a:t>
            </a:r>
            <a:endParaRPr lang="en-US" sz="1800" b="0" strike="noStrike" spc="-1">
              <a:solidFill>
                <a:srgbClr val="000000"/>
              </a:solidFill>
              <a:uFill>
                <a:solidFill>
                  <a:srgbClr val="FFFFFF"/>
                </a:solidFill>
              </a:uFill>
              <a:latin typeface="Arial"/>
            </a:endParaRPr>
          </a:p>
        </p:txBody>
      </p:sp>
      <p:sp>
        <p:nvSpPr>
          <p:cNvPr id="212" name="CustomShape 16"/>
          <p:cNvSpPr/>
          <p:nvPr/>
        </p:nvSpPr>
        <p:spPr>
          <a:xfrm>
            <a:off x="6880680" y="3346920"/>
            <a:ext cx="1215360" cy="1465200"/>
          </a:xfrm>
          <a:custGeom>
            <a:avLst/>
            <a:gdLst/>
            <a:ahLst/>
            <a:cxnLst/>
            <a:rect l="l" t="t" r="r" b="b"/>
            <a:pathLst>
              <a:path w="424" h="1054">
                <a:moveTo>
                  <a:pt x="0" y="0"/>
                </a:moveTo>
                <a:lnTo>
                  <a:pt x="424" y="0"/>
                </a:lnTo>
                <a:lnTo>
                  <a:pt x="424" y="1054"/>
                </a:lnTo>
                <a:lnTo>
                  <a:pt x="88" y="1054"/>
                </a:lnTo>
              </a:path>
            </a:pathLst>
          </a:custGeom>
          <a:noFill/>
          <a:ln w="12600">
            <a:noFill/>
          </a:ln>
        </p:spPr>
        <p:style>
          <a:lnRef idx="0">
            <a:scrgbClr r="0" g="0" b="0"/>
          </a:lnRef>
          <a:fillRef idx="0">
            <a:scrgbClr r="0" g="0" b="0"/>
          </a:fillRef>
          <a:effectRef idx="0">
            <a:scrgbClr r="0" g="0" b="0"/>
          </a:effectRef>
          <a:fontRef idx="minor"/>
        </p:style>
      </p:sp>
      <p:sp>
        <p:nvSpPr>
          <p:cNvPr id="213" name="CustomShape 17"/>
          <p:cNvSpPr/>
          <p:nvPr/>
        </p:nvSpPr>
        <p:spPr>
          <a:xfrm>
            <a:off x="5994720" y="2746440"/>
            <a:ext cx="111096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0x0106</a:t>
            </a:r>
            <a:endParaRPr lang="en-US" sz="1800" b="0" strike="noStrike" spc="-1">
              <a:solidFill>
                <a:srgbClr val="000000"/>
              </a:solidFill>
              <a:uFill>
                <a:solidFill>
                  <a:srgbClr val="FFFFFF"/>
                </a:solidFill>
              </a:uFill>
              <a:latin typeface="Arial"/>
            </a:endParaRPr>
          </a:p>
        </p:txBody>
      </p:sp>
      <p:sp>
        <p:nvSpPr>
          <p:cNvPr id="214" name="CustomShape 18"/>
          <p:cNvSpPr/>
          <p:nvPr/>
        </p:nvSpPr>
        <p:spPr>
          <a:xfrm>
            <a:off x="5994720" y="296208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0x0116</a:t>
            </a:r>
            <a:endParaRPr lang="en-US" sz="1800" b="0" strike="noStrike" spc="-1">
              <a:solidFill>
                <a:srgbClr val="000000"/>
              </a:solidFill>
              <a:uFill>
                <a:solidFill>
                  <a:srgbClr val="FFFFFF"/>
                </a:solidFill>
              </a:uFill>
              <a:latin typeface="Arial"/>
            </a:endParaRPr>
          </a:p>
        </p:txBody>
      </p:sp>
      <p:sp>
        <p:nvSpPr>
          <p:cNvPr id="215" name="CustomShape 19"/>
          <p:cNvSpPr/>
          <p:nvPr/>
        </p:nvSpPr>
        <p:spPr>
          <a:xfrm>
            <a:off x="5994720" y="3179520"/>
            <a:ext cx="856800" cy="3355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0x0126</a:t>
            </a:r>
            <a:endParaRPr lang="en-US" sz="1800" b="0" strike="noStrike" spc="-1">
              <a:solidFill>
                <a:srgbClr val="000000"/>
              </a:solidFill>
              <a:uFill>
                <a:solidFill>
                  <a:srgbClr val="FFFFFF"/>
                </a:solidFill>
              </a:uFill>
              <a:latin typeface="Arial"/>
            </a:endParaRPr>
          </a:p>
        </p:txBody>
      </p:sp>
      <p:sp>
        <p:nvSpPr>
          <p:cNvPr id="216" name="Line 20"/>
          <p:cNvSpPr/>
          <p:nvPr/>
        </p:nvSpPr>
        <p:spPr>
          <a:xfrm flipV="1">
            <a:off x="2227680" y="317916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7" name="Line 21"/>
          <p:cNvSpPr/>
          <p:nvPr/>
        </p:nvSpPr>
        <p:spPr>
          <a:xfrm flipV="1">
            <a:off x="2328480" y="344124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8" name="CustomShape 22"/>
          <p:cNvSpPr/>
          <p:nvPr/>
        </p:nvSpPr>
        <p:spPr>
          <a:xfrm>
            <a:off x="6863040" y="2915640"/>
            <a:ext cx="832320" cy="1211400"/>
          </a:xfrm>
          <a:custGeom>
            <a:avLst/>
            <a:gdLst/>
            <a:ahLst/>
            <a:cxnLst/>
            <a:rect l="l" t="t" r="r" b="b"/>
            <a:pathLst>
              <a:path w="432" h="960">
                <a:moveTo>
                  <a:pt x="0" y="0"/>
                </a:moveTo>
                <a:lnTo>
                  <a:pt x="432" y="0"/>
                </a:lnTo>
                <a:lnTo>
                  <a:pt x="432" y="960"/>
                </a:lnTo>
                <a:lnTo>
                  <a:pt x="96" y="960"/>
                </a:lnTo>
              </a:path>
            </a:pathLst>
          </a:custGeom>
          <a:noFill/>
          <a:ln w="12600">
            <a:noFill/>
          </a:ln>
        </p:spPr>
        <p:style>
          <a:lnRef idx="0">
            <a:scrgbClr r="0" g="0" b="0"/>
          </a:lnRef>
          <a:fillRef idx="0">
            <a:scrgbClr r="0" g="0" b="0"/>
          </a:fillRef>
          <a:effectRef idx="0">
            <a:scrgbClr r="0" g="0" b="0"/>
          </a:effectRef>
          <a:fontRef idx="minor"/>
        </p:style>
      </p:sp>
      <p:sp>
        <p:nvSpPr>
          <p:cNvPr id="24" name="CustomShape 5"/>
          <p:cNvSpPr/>
          <p:nvPr/>
        </p:nvSpPr>
        <p:spPr>
          <a:xfrm>
            <a:off x="177120" y="2381040"/>
            <a:ext cx="2594680"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 </a:t>
            </a:r>
            <a:r>
              <a:rPr lang="en-US" sz="1600" b="1" strike="noStrike" spc="-1">
                <a:solidFill>
                  <a:srgbClr val="000000"/>
                </a:solidFill>
                <a:uFill>
                  <a:solidFill>
                    <a:srgbClr val="FFFFFF"/>
                  </a:solidFill>
                </a:uFill>
                <a:latin typeface="Arial"/>
                <a:ea typeface="Microsoft YaHei"/>
              </a:rPr>
              <a:t>= new String[3</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5" name="CustomShape 5"/>
          <p:cNvSpPr/>
          <p:nvPr/>
        </p:nvSpPr>
        <p:spPr>
          <a:xfrm>
            <a:off x="177120" y="3546000"/>
            <a:ext cx="2500908" cy="116208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tab[0</a:t>
            </a:r>
            <a:r>
              <a:rPr lang="en-US" sz="1600" b="1" strike="noStrike" spc="-1">
                <a:solidFill>
                  <a:srgbClr val="000000"/>
                </a:solidFill>
                <a:uFill>
                  <a:solidFill>
                    <a:srgbClr val="FFFFFF"/>
                  </a:solidFill>
                </a:uFill>
                <a:latin typeface="Arial"/>
                <a:ea typeface="Microsoft YaHei"/>
              </a:rPr>
              <a:t>] = "Pierre";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tab[1</a:t>
            </a:r>
            <a:r>
              <a:rPr lang="en-US" sz="1600" b="1" strike="noStrike" spc="-1">
                <a:solidFill>
                  <a:srgbClr val="000000"/>
                </a:solidFill>
                <a:uFill>
                  <a:solidFill>
                    <a:srgbClr val="FFFFFF"/>
                  </a:solidFill>
                </a:uFill>
                <a:latin typeface="Arial"/>
                <a:ea typeface="Microsoft YaHei"/>
              </a:rPr>
              <a:t>] = "Paul";</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smtClean="0">
                <a:solidFill>
                  <a:srgbClr val="000000"/>
                </a:solidFill>
                <a:uFill>
                  <a:solidFill>
                    <a:srgbClr val="FFFFFF"/>
                  </a:solidFill>
                </a:uFill>
                <a:latin typeface="Arial"/>
                <a:ea typeface="Microsoft YaHei"/>
              </a:rPr>
              <a:t>tab[2</a:t>
            </a:r>
            <a:r>
              <a:rPr lang="en-US" sz="1600" b="1" strike="noStrike" spc="-1">
                <a:solidFill>
                  <a:srgbClr val="000000"/>
                </a:solidFill>
                <a:uFill>
                  <a:solidFill>
                    <a:srgbClr val="FFFFFF"/>
                  </a:solidFill>
                </a:uFill>
                <a:latin typeface="Arial"/>
                <a:ea typeface="Microsoft YaHei"/>
              </a:rPr>
              <a:t>] = "Jacques</a:t>
            </a:r>
            <a:r>
              <a:rPr lang="en-US" sz="1600" b="1" strike="noStrike" spc="-1" smtClean="0">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26" name="CustomShape 18"/>
          <p:cNvSpPr/>
          <p:nvPr/>
        </p:nvSpPr>
        <p:spPr>
          <a:xfrm>
            <a:off x="6022915" y="188676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smtClean="0">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48" name="Organigramme : Terminateur 47"/>
          <p:cNvSpPr/>
          <p:nvPr/>
        </p:nvSpPr>
        <p:spPr>
          <a:xfrm>
            <a:off x="3131840" y="1840638"/>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Déclaration</a:t>
            </a:r>
            <a:endParaRPr lang="fr-FR">
              <a:solidFill>
                <a:schemeClr val="tx1"/>
              </a:solidFill>
            </a:endParaRPr>
          </a:p>
        </p:txBody>
      </p:sp>
      <p:sp>
        <p:nvSpPr>
          <p:cNvPr id="49" name="Organigramme : Terminateur 48"/>
          <p:cNvSpPr/>
          <p:nvPr/>
        </p:nvSpPr>
        <p:spPr>
          <a:xfrm>
            <a:off x="2872369" y="2867099"/>
            <a:ext cx="2376264"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Dimensionnement</a:t>
            </a:r>
            <a:endParaRPr lang="fr-FR">
              <a:solidFill>
                <a:schemeClr val="tx1"/>
              </a:solidFill>
            </a:endParaRPr>
          </a:p>
        </p:txBody>
      </p:sp>
      <p:sp>
        <p:nvSpPr>
          <p:cNvPr id="50" name="Organigramme : Terminateur 49"/>
          <p:cNvSpPr/>
          <p:nvPr/>
        </p:nvSpPr>
        <p:spPr>
          <a:xfrm>
            <a:off x="3055576" y="3959280"/>
            <a:ext cx="1872208" cy="405602"/>
          </a:xfrm>
          <a:prstGeom prst="flowChartTerminator">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Initialisation</a:t>
            </a:r>
            <a:endParaRPr lang="fr-FR">
              <a:solidFill>
                <a:schemeClr val="tx1"/>
              </a:solidFill>
            </a:endParaRPr>
          </a:p>
        </p:txBody>
      </p:sp>
      <p:sp>
        <p:nvSpPr>
          <p:cNvPr id="35" name="Flèche courbée vers la gauche 34"/>
          <p:cNvSpPr/>
          <p:nvPr/>
        </p:nvSpPr>
        <p:spPr>
          <a:xfrm>
            <a:off x="7279200" y="3069900"/>
            <a:ext cx="533160" cy="12949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Flèche courbée vers la gauche 35"/>
          <p:cNvSpPr/>
          <p:nvPr/>
        </p:nvSpPr>
        <p:spPr>
          <a:xfrm>
            <a:off x="7279200" y="1969020"/>
            <a:ext cx="533160" cy="7774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4" grpId="0" animBg="1"/>
      <p:bldP spid="206" grpId="0" animBg="1"/>
      <p:bldP spid="213" grpId="0"/>
      <p:bldP spid="214" grpId="0"/>
      <p:bldP spid="215" grpId="0"/>
      <p:bldP spid="24" grpId="0"/>
      <p:bldP spid="25" grpId="0"/>
      <p:bldP spid="26" grpId="0"/>
      <p:bldP spid="48" grpId="0" animBg="1"/>
      <p:bldP spid="49" grpId="0" animBg="1"/>
      <p:bldP spid="50"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constituée: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données ce qu'on appelle des attributs</a:t>
            </a:r>
            <a:r>
              <a:rPr lang="en-US" sz="1800" b="0" strike="noStrike" spc="-1" smtClean="0">
                <a:solidFill>
                  <a:srgbClr val="000000"/>
                </a:solidFill>
                <a:uFill>
                  <a:solidFill>
                    <a:srgbClr val="FFFFFF"/>
                  </a:solidFill>
                </a:uFill>
                <a:latin typeface="Helvetica 45 Light"/>
                <a:ea typeface="DejaVu Sans"/>
              </a:rPr>
              <a:t>.</a:t>
            </a:r>
          </a:p>
          <a:p>
            <a:pPr marL="768240" lvl="1" indent="-284400">
              <a:lnSpc>
                <a:spcPct val="100000"/>
              </a:lnSpc>
              <a:spcAft>
                <a:spcPts val="451"/>
              </a:spcAft>
              <a:buClr>
                <a:srgbClr val="000000"/>
              </a:buClr>
              <a:buFont typeface="Symbol"/>
              <a:buChar char=""/>
            </a:pPr>
            <a:r>
              <a:rPr lang="en-US" spc="-1" smtClean="0">
                <a:solidFill>
                  <a:srgbClr val="000000"/>
                </a:solidFill>
                <a:uFill>
                  <a:solidFill>
                    <a:srgbClr val="FFFFFF"/>
                  </a:solidFill>
                </a:uFill>
                <a:latin typeface="Helvetica 45 Light"/>
                <a:ea typeface="DejaVu Sans"/>
              </a:rPr>
              <a:t>de constructeurs qui initialisent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procédures et/ou des fonctions ce qu'on appelle des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un modèle de définition pour des objets (squelette). Elle définit la structure de données et le code des méthodes. C’est une représentation statique sur disque.</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1" u="sng" strike="noStrike" spc="-1">
                <a:solidFill>
                  <a:srgbClr val="000000"/>
                </a:solidFill>
                <a:uFill>
                  <a:solidFill>
                    <a:srgbClr val="FFFFFF"/>
                  </a:solidFill>
                </a:uFill>
                <a:latin typeface="Helvetica 45 Light"/>
                <a:ea typeface="DejaVu Sans"/>
              </a:rPr>
              <a:t>Note: </a:t>
            </a:r>
            <a:r>
              <a:rPr lang="en-US" sz="2000" b="0" strike="noStrike" spc="-1">
                <a:solidFill>
                  <a:srgbClr val="000000"/>
                </a:solidFill>
                <a:uFill>
                  <a:solidFill>
                    <a:srgbClr val="FFFFFF"/>
                  </a:solidFill>
                </a:uFill>
                <a:latin typeface="Helvetica 45 Light"/>
                <a:ea typeface="DejaVu Sans"/>
              </a:rPr>
              <a:t>un fichier par classe, une classe par fichier. Mais il peut exceptionnellement y avoir plusieurs classes par fichier (cas des Inner classes). Le nom du fichier désigne la classe. Le nom de la classe démarre par une majuscule.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objets sont des représentations dynamiques (en mémoire), du modèle défini pour eux au travers de la classe (instanciation). </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classe permet d'instancier (créer) plusieurs </a:t>
            </a:r>
            <a:r>
              <a:rPr lang="en-US" sz="1800" b="0" strike="noStrike" spc="-1" smtClean="0">
                <a:solidFill>
                  <a:srgbClr val="000000"/>
                </a:solidFill>
                <a:uFill>
                  <a:solidFill>
                    <a:srgbClr val="FFFFFF"/>
                  </a:solidFill>
                </a:uFill>
                <a:latin typeface="Helvetica 45 Light"/>
                <a:ea typeface="DejaVu Sans"/>
              </a:rPr>
              <a:t>objets via le constructeur</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objet est instance d'une classe et une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C2B9545-BF31-4923-881B-84DD5E6183CC}" type="slidenum">
              <a:rPr lang="en-US" sz="1600" b="0" strike="noStrike" spc="-1">
                <a:solidFill>
                  <a:srgbClr val="000000"/>
                </a:solidFill>
                <a:uFill>
                  <a:solidFill>
                    <a:srgbClr val="FFFFFF"/>
                  </a:solidFill>
                </a:uFill>
                <a:latin typeface="Helvetica 45 Light"/>
                <a:ea typeface="MS PGothic"/>
              </a:rPr>
              <a:t>25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A854208-488A-4C70-88DE-F5D965C168D4}" type="slidenum">
              <a:rPr lang="en-US" sz="1600" b="0" strike="noStrike" spc="-1">
                <a:solidFill>
                  <a:srgbClr val="000000"/>
                </a:solidFill>
                <a:uFill>
                  <a:solidFill>
                    <a:srgbClr val="FFFFFF"/>
                  </a:solidFill>
                </a:uFill>
                <a:latin typeface="Helvetica 45 Light"/>
                <a:ea typeface="MS PGothic"/>
              </a:rPr>
              <a:t>26</a:t>
            </a:fld>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06600" y="749520"/>
            <a:ext cx="5281200" cy="5467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000000"/>
                </a:solidFill>
                <a:uFill>
                  <a:solidFill>
                    <a:srgbClr val="FFFFFF"/>
                  </a:solidFill>
                </a:uFill>
                <a:latin typeface="Courier New"/>
                <a:ea typeface="DejaVu Sans"/>
              </a:rPr>
              <a:t>public class </a:t>
            </a:r>
            <a:r>
              <a:rPr lang="en-US" sz="1200" b="1" strike="noStrike" spc="-1" dirty="0" err="1">
                <a:solidFill>
                  <a:srgbClr val="000000"/>
                </a:solidFill>
                <a:uFill>
                  <a:solidFill>
                    <a:srgbClr val="FFFFFF"/>
                  </a:solidFill>
                </a:uFill>
                <a:latin typeface="Courier New"/>
                <a:ea typeface="DejaVu Sans"/>
              </a:rPr>
              <a:t>Vehicule</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String </a:t>
            </a:r>
            <a:r>
              <a:rPr lang="en-US" sz="1200" b="1" strike="noStrike" spc="-1" dirty="0" err="1">
                <a:solidFill>
                  <a:srgbClr val="000000"/>
                </a:solidFill>
                <a:uFill>
                  <a:solidFill>
                    <a:srgbClr val="FFFFFF"/>
                  </a:solidFill>
                </a:uFill>
                <a:latin typeface="Courier New"/>
                <a:ea typeface="DejaVu Sans"/>
              </a:rPr>
              <a:t>mProprietaire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a:t>
            </a:r>
            <a:r>
              <a:rPr lang="en-US" sz="1200" b="1" strike="noStrike" spc="-1" dirty="0" err="1">
                <a:solidFill>
                  <a:srgbClr val="000000"/>
                </a:solidFill>
                <a:uFill>
                  <a:solidFill>
                    <a:srgbClr val="FFFFFF"/>
                  </a:solidFill>
                </a:uFill>
                <a:latin typeface="Courier New"/>
                <a:ea typeface="DejaVu Sans"/>
              </a:rPr>
              <a:t>boolean</a:t>
            </a: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mDemarre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double </a:t>
            </a:r>
            <a:r>
              <a:rPr lang="en-US" sz="1200" b="1" strike="noStrike" spc="-1" dirty="0" err="1">
                <a:solidFill>
                  <a:srgbClr val="000000"/>
                </a:solidFill>
                <a:uFill>
                  <a:solidFill>
                    <a:srgbClr val="FFFFFF"/>
                  </a:solidFill>
                </a:uFill>
                <a:latin typeface="Courier New"/>
                <a:ea typeface="DejaVu Sans"/>
              </a:rPr>
              <a:t>mVitesse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String </a:t>
            </a:r>
            <a:r>
              <a:rPr lang="en-US" sz="1200" b="1" strike="noStrike" spc="-1" dirty="0" err="1">
                <a:solidFill>
                  <a:srgbClr val="000000"/>
                </a:solidFill>
                <a:uFill>
                  <a:solidFill>
                    <a:srgbClr val="FFFFFF"/>
                  </a:solidFill>
                </a:uFill>
                <a:latin typeface="Courier New"/>
                <a:ea typeface="DejaVu Sans"/>
              </a:rPr>
              <a:t>getProprietaire</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return </a:t>
            </a:r>
            <a:r>
              <a:rPr lang="en-US" sz="1200" b="1" strike="noStrike" spc="-1" dirty="0" err="1">
                <a:solidFill>
                  <a:srgbClr val="000000"/>
                </a:solidFill>
                <a:uFill>
                  <a:solidFill>
                    <a:srgbClr val="FFFFFF"/>
                  </a:solidFill>
                </a:uFill>
                <a:latin typeface="Courier New"/>
                <a:ea typeface="DejaVu Sans"/>
              </a:rPr>
              <a:t>mProprietaire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a:t>
            </a:r>
            <a:r>
              <a:rPr lang="en-US" sz="1200" b="1" strike="noStrike" spc="-1" dirty="0" err="1">
                <a:solidFill>
                  <a:srgbClr val="000000"/>
                </a:solidFill>
                <a:uFill>
                  <a:solidFill>
                    <a:srgbClr val="FFFFFF"/>
                  </a:solidFill>
                </a:uFill>
                <a:latin typeface="Courier New"/>
                <a:ea typeface="DejaVu Sans"/>
              </a:rPr>
              <a:t>setProprietaire</a:t>
            </a:r>
            <a:r>
              <a:rPr lang="en-US" sz="1200" b="1" strike="noStrike" spc="-1" dirty="0">
                <a:solidFill>
                  <a:srgbClr val="000000"/>
                </a:solidFill>
                <a:uFill>
                  <a:solidFill>
                    <a:srgbClr val="FFFFFF"/>
                  </a:solidFill>
                </a:uFill>
                <a:latin typeface="Courier New"/>
                <a:ea typeface="DejaVu Sans"/>
              </a:rPr>
              <a:t>(String </a:t>
            </a:r>
            <a:r>
              <a:rPr lang="en-US" sz="1200" b="1" strike="noStrike" spc="-1" dirty="0" err="1">
                <a:solidFill>
                  <a:srgbClr val="000000"/>
                </a:solidFill>
                <a:uFill>
                  <a:solidFill>
                    <a:srgbClr val="FFFFFF"/>
                  </a:solidFill>
                </a:uFill>
                <a:latin typeface="Courier New"/>
                <a:ea typeface="DejaVu Sans"/>
              </a:rPr>
              <a:t>proprietaire</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mProprietaire</a:t>
            </a:r>
            <a:r>
              <a:rPr lang="en-US" sz="1200" b="0" strike="noStrike" spc="-1" dirty="0">
                <a:solidFill>
                  <a:srgbClr val="000000"/>
                </a:solidFill>
                <a:uFill>
                  <a:solidFill>
                    <a:srgbClr val="FFFFFF"/>
                  </a:solidFill>
                </a:uFill>
                <a:latin typeface="Courier New"/>
                <a:ea typeface="DejaVu Sans"/>
              </a:rPr>
              <a:t> = </a:t>
            </a:r>
            <a:r>
              <a:rPr lang="en-US" sz="1200" b="0" strike="noStrike" spc="-1" dirty="0" err="1">
                <a:solidFill>
                  <a:srgbClr val="000000"/>
                </a:solidFill>
                <a:uFill>
                  <a:solidFill>
                    <a:srgbClr val="FFFFFF"/>
                  </a:solidFill>
                </a:uFill>
                <a:latin typeface="Courier New"/>
                <a:ea typeface="DejaVu Sans"/>
              </a:rPr>
              <a:t>proprietaire</a:t>
            </a:r>
            <a:r>
              <a:rPr lang="en-US" sz="12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start()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mDemarre</a:t>
            </a:r>
            <a:r>
              <a:rPr lang="en-US" sz="1200" b="0" strike="noStrike" spc="-1" dirty="0">
                <a:solidFill>
                  <a:srgbClr val="000000"/>
                </a:solidFill>
                <a:uFill>
                  <a:solidFill>
                    <a:srgbClr val="FFFFFF"/>
                  </a:solidFill>
                </a:uFill>
                <a:latin typeface="Courier New"/>
                <a:ea typeface="DejaVu Sans"/>
              </a:rPr>
              <a:t> = </a:t>
            </a:r>
            <a:r>
              <a:rPr lang="en-US" sz="1200" b="1" strike="noStrike" spc="-1" dirty="0">
                <a:solidFill>
                  <a:srgbClr val="000000"/>
                </a:solidFill>
                <a:uFill>
                  <a:solidFill>
                    <a:srgbClr val="FFFFFF"/>
                  </a:solidFill>
                </a:uFill>
                <a:latin typeface="Courier New"/>
                <a:ea typeface="DejaVu Sans"/>
              </a:rPr>
              <a:t>true;</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stop()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mDemarre</a:t>
            </a:r>
            <a:r>
              <a:rPr lang="en-US" sz="1200" b="0" strike="noStrike" spc="-1" dirty="0">
                <a:solidFill>
                  <a:srgbClr val="000000"/>
                </a:solidFill>
                <a:uFill>
                  <a:solidFill>
                    <a:srgbClr val="FFFFFF"/>
                  </a:solidFill>
                </a:uFill>
                <a:latin typeface="Courier New"/>
                <a:ea typeface="DejaVu Sans"/>
              </a:rPr>
              <a:t> = </a:t>
            </a:r>
            <a:r>
              <a:rPr lang="en-US" sz="1200" b="1" strike="noStrike" spc="-1" dirty="0">
                <a:solidFill>
                  <a:srgbClr val="000000"/>
                </a:solidFill>
                <a:uFill>
                  <a:solidFill>
                    <a:srgbClr val="FFFFFF"/>
                  </a:solidFill>
                </a:uFill>
                <a:latin typeface="Courier New"/>
                <a:ea typeface="DejaVu Sans"/>
              </a:rPr>
              <a:t>false;</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a:t>
            </a:r>
            <a:r>
              <a:rPr lang="en-US" sz="1200" b="1" strike="noStrike" spc="-1" dirty="0" err="1">
                <a:solidFill>
                  <a:srgbClr val="000000"/>
                </a:solidFill>
                <a:uFill>
                  <a:solidFill>
                    <a:srgbClr val="FFFFFF"/>
                  </a:solidFill>
                </a:uFill>
                <a:latin typeface="Courier New"/>
                <a:ea typeface="DejaVu Sans"/>
              </a:rPr>
              <a:t>boolean</a:t>
            </a: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isStarted</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return </a:t>
            </a:r>
            <a:r>
              <a:rPr lang="en-US" sz="1200" b="1" strike="noStrike" spc="-1" dirty="0" err="1">
                <a:solidFill>
                  <a:srgbClr val="000000"/>
                </a:solidFill>
                <a:uFill>
                  <a:solidFill>
                    <a:srgbClr val="FFFFFF"/>
                  </a:solidFill>
                </a:uFill>
                <a:latin typeface="Courier New"/>
                <a:ea typeface="DejaVu Sans"/>
              </a:rPr>
              <a:t>mDemarre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225" name="CustomShape 4"/>
          <p:cNvSpPr/>
          <p:nvPr/>
        </p:nvSpPr>
        <p:spPr>
          <a:xfrm>
            <a:off x="239760" y="784800"/>
            <a:ext cx="2427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Nom de la classe</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239760" y="1343520"/>
            <a:ext cx="12276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Attributs</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239760" y="3396960"/>
            <a:ext cx="13521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Méthodes</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1503360" y="1899000"/>
            <a:ext cx="208440" cy="338400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29" name="CustomShape 8"/>
          <p:cNvSpPr/>
          <p:nvPr/>
        </p:nvSpPr>
        <p:spPr>
          <a:xfrm>
            <a:off x="2668320" y="969480"/>
            <a:ext cx="63684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0" name="CustomShape 9"/>
          <p:cNvSpPr/>
          <p:nvPr/>
        </p:nvSpPr>
        <p:spPr>
          <a:xfrm>
            <a:off x="1503360" y="1176120"/>
            <a:ext cx="208440" cy="70308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31" name="CustomShape 10"/>
          <p:cNvSpPr/>
          <p:nvPr/>
        </p:nvSpPr>
        <p:spPr>
          <a:xfrm>
            <a:off x="3049200" y="2061208"/>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2" name="CustomShape 11"/>
          <p:cNvSpPr/>
          <p:nvPr/>
        </p:nvSpPr>
        <p:spPr>
          <a:xfrm>
            <a:off x="1609920" y="1868040"/>
            <a:ext cx="1439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Sélecteur</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203848" y="2924944"/>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4" name="CustomShape 13"/>
          <p:cNvSpPr/>
          <p:nvPr/>
        </p:nvSpPr>
        <p:spPr>
          <a:xfrm>
            <a:off x="1609920" y="2743144"/>
            <a:ext cx="1629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err="1">
                <a:solidFill>
                  <a:srgbClr val="000000"/>
                </a:solidFill>
                <a:uFill>
                  <a:solidFill>
                    <a:srgbClr val="FFFFFF"/>
                  </a:solidFill>
                </a:uFill>
                <a:latin typeface="Tahoma"/>
                <a:ea typeface="DejaVu Sans"/>
              </a:rPr>
              <a:t>Modificateur</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 vs l’instance</a:t>
            </a: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9AFC8B9-E29C-43D2-B84C-4E523322244F}" type="slidenum">
              <a:rPr lang="en-US" sz="1600" b="0" strike="noStrike" spc="-1">
                <a:solidFill>
                  <a:srgbClr val="000000"/>
                </a:solidFill>
                <a:uFill>
                  <a:solidFill>
                    <a:srgbClr val="FFFFFF"/>
                  </a:solidFill>
                </a:uFill>
                <a:latin typeface="Helvetica 45 Light"/>
                <a:ea typeface="MS PGothic"/>
              </a:rPr>
              <a:t>27</a:t>
            </a:fld>
            <a:endParaRPr lang="en-US" sz="1800" b="0" strike="noStrike" spc="-1">
              <a:solidFill>
                <a:srgbClr val="000000"/>
              </a:solidFill>
              <a:uFill>
                <a:solidFill>
                  <a:srgbClr val="FFFFFF"/>
                </a:solidFill>
              </a:uFill>
              <a:latin typeface="Arial"/>
            </a:endParaRPr>
          </a:p>
        </p:txBody>
      </p:sp>
      <p:sp>
        <p:nvSpPr>
          <p:cNvPr id="237" name="CustomShape 3"/>
          <p:cNvSpPr/>
          <p:nvPr/>
        </p:nvSpPr>
        <p:spPr>
          <a:xfrm>
            <a:off x="3173040" y="137016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38" name="CustomShape 4"/>
          <p:cNvSpPr/>
          <p:nvPr/>
        </p:nvSpPr>
        <p:spPr>
          <a:xfrm>
            <a:off x="3352680" y="14691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39" name="CustomShape 5"/>
          <p:cNvSpPr/>
          <p:nvPr/>
        </p:nvSpPr>
        <p:spPr>
          <a:xfrm>
            <a:off x="3256560" y="317664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0" name="CustomShape 6"/>
          <p:cNvSpPr/>
          <p:nvPr/>
        </p:nvSpPr>
        <p:spPr>
          <a:xfrm>
            <a:off x="3346560" y="316152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41" name="CustomShape 7"/>
          <p:cNvSpPr/>
          <p:nvPr/>
        </p:nvSpPr>
        <p:spPr>
          <a:xfrm>
            <a:off x="3256560" y="364032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2" name="CustomShape 8"/>
          <p:cNvSpPr/>
          <p:nvPr/>
        </p:nvSpPr>
        <p:spPr>
          <a:xfrm>
            <a:off x="3256560" y="377568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30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3" name="CustomShape 9"/>
          <p:cNvSpPr/>
          <p:nvPr/>
        </p:nvSpPr>
        <p:spPr>
          <a:xfrm>
            <a:off x="866880" y="316512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4" name="CustomShape 10"/>
          <p:cNvSpPr/>
          <p:nvPr/>
        </p:nvSpPr>
        <p:spPr>
          <a:xfrm>
            <a:off x="956880" y="31500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monCamion</a:t>
            </a:r>
            <a:endParaRPr lang="en-US" sz="1800" b="0" strike="noStrike" spc="-1">
              <a:solidFill>
                <a:srgbClr val="000000"/>
              </a:solidFill>
              <a:uFill>
                <a:solidFill>
                  <a:srgbClr val="FFFFFF"/>
                </a:solidFill>
              </a:uFill>
              <a:latin typeface="Arial"/>
            </a:endParaRPr>
          </a:p>
        </p:txBody>
      </p:sp>
      <p:sp>
        <p:nvSpPr>
          <p:cNvPr id="245" name="CustomShape 11"/>
          <p:cNvSpPr/>
          <p:nvPr/>
        </p:nvSpPr>
        <p:spPr>
          <a:xfrm>
            <a:off x="866880" y="362880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6" name="CustomShape 12"/>
          <p:cNvSpPr/>
          <p:nvPr/>
        </p:nvSpPr>
        <p:spPr>
          <a:xfrm>
            <a:off x="866880" y="376416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Max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7" name="CustomShape 13"/>
          <p:cNvSpPr/>
          <p:nvPr/>
        </p:nvSpPr>
        <p:spPr>
          <a:xfrm>
            <a:off x="5646240" y="31914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8" name="CustomShape 14"/>
          <p:cNvSpPr/>
          <p:nvPr/>
        </p:nvSpPr>
        <p:spPr>
          <a:xfrm>
            <a:off x="5736240" y="317664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sonAvion</a:t>
            </a:r>
            <a:endParaRPr lang="en-US" sz="1800" b="0" strike="noStrike" spc="-1">
              <a:solidFill>
                <a:srgbClr val="000000"/>
              </a:solidFill>
              <a:uFill>
                <a:solidFill>
                  <a:srgbClr val="FFFFFF"/>
                </a:solidFill>
              </a:uFill>
              <a:latin typeface="Arial"/>
            </a:endParaRPr>
          </a:p>
        </p:txBody>
      </p:sp>
      <p:sp>
        <p:nvSpPr>
          <p:cNvPr id="249" name="CustomShape 15"/>
          <p:cNvSpPr/>
          <p:nvPr/>
        </p:nvSpPr>
        <p:spPr>
          <a:xfrm>
            <a:off x="5646240" y="365508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50" name="CustomShape 16"/>
          <p:cNvSpPr/>
          <p:nvPr/>
        </p:nvSpPr>
        <p:spPr>
          <a:xfrm>
            <a:off x="5646240" y="3790800"/>
            <a:ext cx="209736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200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Donald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1" name="CustomShape 17"/>
          <p:cNvSpPr/>
          <p:nvPr/>
        </p:nvSpPr>
        <p:spPr>
          <a:xfrm flipV="1">
            <a:off x="1916280" y="2028600"/>
            <a:ext cx="1807200" cy="11188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2" name="CustomShape 18"/>
          <p:cNvSpPr/>
          <p:nvPr/>
        </p:nvSpPr>
        <p:spPr>
          <a:xfrm flipV="1">
            <a:off x="4305960" y="2028600"/>
            <a:ext cx="4680" cy="1130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3" name="CustomShape 19"/>
          <p:cNvSpPr/>
          <p:nvPr/>
        </p:nvSpPr>
        <p:spPr>
          <a:xfrm flipH="1" flipV="1">
            <a:off x="4878000" y="2028600"/>
            <a:ext cx="1814760" cy="114516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4" name="CustomShape 20"/>
          <p:cNvSpPr/>
          <p:nvPr/>
        </p:nvSpPr>
        <p:spPr>
          <a:xfrm>
            <a:off x="5504040" y="224892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55" name="CustomShape 21"/>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Chaque objet qui est une instance de la classe Vehicule possède ses propres valeurs d’attributs: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56" name="CustomShape 22"/>
          <p:cNvSpPr/>
          <p:nvPr/>
        </p:nvSpPr>
        <p:spPr>
          <a:xfrm>
            <a:off x="197280" y="4809960"/>
            <a:ext cx="8607600" cy="12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 objet est manipulé et identifié par sa référence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Utilisation de pointeur caché</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On parle indifféremment d’</a:t>
            </a:r>
            <a:r>
              <a:rPr lang="en-US" sz="2000" b="1" strike="noStrike" spc="-1">
                <a:solidFill>
                  <a:srgbClr val="000000"/>
                </a:solidFill>
                <a:uFill>
                  <a:solidFill>
                    <a:srgbClr val="FFFFFF"/>
                  </a:solidFill>
                </a:uFill>
                <a:latin typeface="Helvetica 45 Light"/>
                <a:ea typeface="DejaVu Sans"/>
              </a:rPr>
              <a:t>instance</a:t>
            </a:r>
            <a:r>
              <a:rPr lang="en-US" sz="2000" b="0" strike="noStrike" spc="-1">
                <a:solidFill>
                  <a:srgbClr val="000000"/>
                </a:solidFill>
                <a:uFill>
                  <a:solidFill>
                    <a:srgbClr val="FFFFFF"/>
                  </a:solidFill>
                </a:uFill>
                <a:latin typeface="Helvetica 45 Light"/>
                <a:ea typeface="DejaVu Sans"/>
              </a:rPr>
              <a:t>, de </a:t>
            </a:r>
            <a:r>
              <a:rPr lang="en-US" sz="2000" b="1" strike="noStrike" spc="-1">
                <a:solidFill>
                  <a:srgbClr val="000000"/>
                </a:solidFill>
                <a:uFill>
                  <a:solidFill>
                    <a:srgbClr val="FFFFFF"/>
                  </a:solidFill>
                </a:uFill>
                <a:latin typeface="Helvetica 45 Light"/>
                <a:ea typeface="DejaVu Sans"/>
              </a:rPr>
              <a:t>référence </a:t>
            </a:r>
            <a:r>
              <a:rPr lang="en-US" sz="2000" b="0" strike="noStrike" spc="-1">
                <a:solidFill>
                  <a:srgbClr val="000000"/>
                </a:solidFill>
                <a:uFill>
                  <a:solidFill>
                    <a:srgbClr val="FFFFFF"/>
                  </a:solidFill>
                </a:uFill>
                <a:latin typeface="Helvetica 45 Light"/>
                <a:ea typeface="DejaVu Sans"/>
              </a:rPr>
              <a:t>ou d’</a:t>
            </a:r>
            <a:r>
              <a:rPr lang="en-US" sz="2000" b="1" strike="noStrike" spc="-1">
                <a:solidFill>
                  <a:srgbClr val="000000"/>
                </a:solidFill>
                <a:uFill>
                  <a:solidFill>
                    <a:srgbClr val="FFFFFF"/>
                  </a:solidFill>
                </a:uFill>
                <a:latin typeface="Helvetica 45 Light"/>
                <a:ea typeface="DejaVu Sans"/>
              </a:rPr>
              <a:t>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les modificateurs</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80132EB-9929-466D-B600-6736730D91A9}" type="slidenum">
              <a:rPr lang="en-US" sz="1600" b="0" strike="noStrike" spc="-1">
                <a:solidFill>
                  <a:srgbClr val="000000"/>
                </a:solidFill>
                <a:uFill>
                  <a:solidFill>
                    <a:srgbClr val="FFFFFF"/>
                  </a:solidFill>
                </a:uFill>
                <a:latin typeface="Helvetica 45 Light"/>
                <a:ea typeface="MS PGothic"/>
              </a:rPr>
              <a:t>28</a:t>
            </a:fld>
            <a:endParaRPr lang="en-US" sz="1800" b="0" strike="noStrike" spc="-1">
              <a:solidFill>
                <a:srgbClr val="000000"/>
              </a:solidFill>
              <a:uFill>
                <a:solidFill>
                  <a:srgbClr val="FFFFFF"/>
                </a:solidFill>
              </a:uFill>
              <a:latin typeface="Arial"/>
            </a:endParaRPr>
          </a:p>
        </p:txBody>
      </p:sp>
      <p:sp>
        <p:nvSpPr>
          <p:cNvPr id="259" name="CustomShape 3"/>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attributs et méthodes ont une portée définie par un modificateur de visibilité.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Visibilité: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par défaut limitée au package (/* package private */): pas de modificateur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à la classe: </a:t>
            </a:r>
            <a:r>
              <a:rPr lang="en-US" sz="1600" b="1" strike="noStrike" spc="-1">
                <a:solidFill>
                  <a:srgbClr val="000000"/>
                </a:solidFill>
                <a:uFill>
                  <a:solidFill>
                    <a:srgbClr val="FFFFFF"/>
                  </a:solidFill>
                </a:uFill>
                <a:latin typeface="Helvetica 45 Light"/>
                <a:ea typeface="DejaVu Sans"/>
              </a:rPr>
              <a:t>private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aux sous-classes: </a:t>
            </a:r>
            <a:r>
              <a:rPr lang="en-US" sz="1600" b="1" strike="noStrike" spc="-1">
                <a:solidFill>
                  <a:srgbClr val="000000"/>
                </a:solidFill>
                <a:uFill>
                  <a:solidFill>
                    <a:srgbClr val="FFFFFF"/>
                  </a:solidFill>
                </a:uFill>
                <a:latin typeface="Helvetica 45 Light"/>
                <a:ea typeface="DejaVu Sans"/>
              </a:rPr>
              <a:t>protected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globale: </a:t>
            </a:r>
            <a:r>
              <a:rPr lang="en-US" sz="1600" b="1" strike="noStrike" spc="-1">
                <a:solidFill>
                  <a:srgbClr val="000000"/>
                </a:solidFill>
                <a:uFill>
                  <a:solidFill>
                    <a:srgbClr val="FFFFFF"/>
                  </a:solidFill>
                </a:uFill>
                <a:latin typeface="Helvetica 45 Light"/>
                <a:ea typeface="DejaVu Sans"/>
              </a:rPr>
              <a:t>public</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En général, les attributs d’instance ne sont pas publics. Utiliser l’encapsulation via des méthodes (get/set).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distinguer les attributs et les variables. La variable n’est visible qu’à l’intérieur du bloc qui le définit.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tableau résume les différents mode d'accès des membres d'une classe.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pic>
        <p:nvPicPr>
          <p:cNvPr id="260" name="Picture 1"/>
          <p:cNvPicPr/>
          <p:nvPr/>
        </p:nvPicPr>
        <p:blipFill>
          <a:blip r:embed="rId3"/>
          <a:stretch/>
        </p:blipFill>
        <p:spPr>
          <a:xfrm>
            <a:off x="1878120" y="4277520"/>
            <a:ext cx="5589720" cy="16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visibilité des attributs</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F495144-4BCB-443E-9564-E6780920AD7A}" type="slidenum">
              <a:rPr lang="en-US" sz="1600" b="0" strike="noStrike" spc="-1">
                <a:solidFill>
                  <a:srgbClr val="000000"/>
                </a:solidFill>
                <a:uFill>
                  <a:solidFill>
                    <a:srgbClr val="FFFFFF"/>
                  </a:solidFill>
                </a:uFill>
                <a:latin typeface="Helvetica 45 Light"/>
                <a:ea typeface="MS PGothic"/>
              </a:rPr>
              <a:t>29</a:t>
            </a:fld>
            <a:endParaRPr lang="en-US" sz="1800" b="0" strike="noStrike" spc="-1">
              <a:solidFill>
                <a:srgbClr val="000000"/>
              </a:solidFill>
              <a:uFill>
                <a:solidFill>
                  <a:srgbClr val="FFFFFF"/>
                </a:solidFill>
              </a:uFill>
              <a:latin typeface="Arial"/>
            </a:endParaRPr>
          </a:p>
        </p:txBody>
      </p:sp>
      <p:sp>
        <p:nvSpPr>
          <p:cNvPr id="263" name="CustomShape 3"/>
          <p:cNvSpPr/>
          <p:nvPr/>
        </p:nvSpPr>
        <p:spPr>
          <a:xfrm>
            <a:off x="3306600" y="749520"/>
            <a:ext cx="5281200" cy="556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000000"/>
                </a:solidFill>
                <a:uFill>
                  <a:solidFill>
                    <a:srgbClr val="FFFFFF"/>
                  </a:solidFill>
                </a:uFill>
                <a:latin typeface="Courier New"/>
                <a:ea typeface="DejaVu Sans"/>
              </a:rPr>
              <a:t>public class </a:t>
            </a:r>
            <a:r>
              <a:rPr lang="en-US" sz="1200" b="1" strike="noStrike" spc="-1" dirty="0" err="1">
                <a:solidFill>
                  <a:srgbClr val="000000"/>
                </a:solidFill>
                <a:uFill>
                  <a:solidFill>
                    <a:srgbClr val="FFFFFF"/>
                  </a:solidFill>
                </a:uFill>
                <a:latin typeface="Courier New"/>
                <a:ea typeface="DejaVu Sans"/>
              </a:rPr>
              <a:t>Vehicule</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public final static double VITESSE_MAX = 100d;</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a:t>
            </a:r>
            <a:r>
              <a:rPr lang="en-US" sz="1200" b="1" strike="noStrike" spc="-1" dirty="0" err="1">
                <a:solidFill>
                  <a:srgbClr val="000000"/>
                </a:solidFill>
                <a:uFill>
                  <a:solidFill>
                    <a:srgbClr val="FFFFFF"/>
                  </a:solidFill>
                </a:uFill>
                <a:latin typeface="Courier New"/>
                <a:ea typeface="DejaVu Sans"/>
              </a:rPr>
              <a:t>boolean</a:t>
            </a: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mDemarre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double </a:t>
            </a:r>
            <a:r>
              <a:rPr lang="en-US" sz="1200" b="1" strike="noStrike" spc="-1" dirty="0" err="1">
                <a:solidFill>
                  <a:srgbClr val="000000"/>
                </a:solidFill>
                <a:uFill>
                  <a:solidFill>
                    <a:srgbClr val="FFFFFF"/>
                  </a:solidFill>
                </a:uFill>
                <a:latin typeface="Courier New"/>
                <a:ea typeface="DejaVu Sans"/>
              </a:rPr>
              <a:t>mVitesse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start()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mDemarre</a:t>
            </a:r>
            <a:r>
              <a:rPr lang="en-US" sz="1200" b="0" strike="noStrike" spc="-1" dirty="0">
                <a:solidFill>
                  <a:srgbClr val="000000"/>
                </a:solidFill>
                <a:uFill>
                  <a:solidFill>
                    <a:srgbClr val="FFFFFF"/>
                  </a:solidFill>
                </a:uFill>
                <a:latin typeface="Courier New"/>
                <a:ea typeface="DejaVu Sans"/>
              </a:rPr>
              <a:t> = </a:t>
            </a:r>
            <a:r>
              <a:rPr lang="en-US" sz="1200" b="1" strike="noStrike" spc="-1" dirty="0">
                <a:solidFill>
                  <a:srgbClr val="000000"/>
                </a:solidFill>
                <a:uFill>
                  <a:solidFill>
                    <a:srgbClr val="FFFFFF"/>
                  </a:solidFill>
                </a:uFill>
                <a:latin typeface="Courier New"/>
                <a:ea typeface="DejaVu Sans"/>
              </a:rPr>
              <a:t>true;</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mVitesse</a:t>
            </a:r>
            <a:r>
              <a:rPr lang="en-US" sz="1200" b="1" strike="noStrike" spc="-1" dirty="0">
                <a:solidFill>
                  <a:srgbClr val="000000"/>
                </a:solidFill>
                <a:uFill>
                  <a:solidFill>
                    <a:srgbClr val="FFFFFF"/>
                  </a:solidFill>
                </a:uFill>
                <a:latin typeface="Courier New"/>
                <a:ea typeface="DejaVu Sans"/>
              </a:rPr>
              <a:t> = 1d;</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stop()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mDemarre</a:t>
            </a:r>
            <a:r>
              <a:rPr lang="en-US" sz="1200" b="0" strike="noStrike" spc="-1" dirty="0">
                <a:solidFill>
                  <a:srgbClr val="000000"/>
                </a:solidFill>
                <a:uFill>
                  <a:solidFill>
                    <a:srgbClr val="FFFFFF"/>
                  </a:solidFill>
                </a:uFill>
                <a:latin typeface="Courier New"/>
                <a:ea typeface="DejaVu Sans"/>
              </a:rPr>
              <a:t> = </a:t>
            </a:r>
            <a:r>
              <a:rPr lang="en-US" sz="1200" b="1" strike="noStrike" spc="-1" dirty="0">
                <a:solidFill>
                  <a:srgbClr val="000000"/>
                </a:solidFill>
                <a:uFill>
                  <a:solidFill>
                    <a:srgbClr val="FFFFFF"/>
                  </a:solidFill>
                </a:uFill>
                <a:latin typeface="Courier New"/>
                <a:ea typeface="DejaVu Sans"/>
              </a:rPr>
              <a:t>false;</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mVitesse</a:t>
            </a:r>
            <a:r>
              <a:rPr lang="en-US" sz="1200" b="1" strike="noStrike" spc="-1" dirty="0">
                <a:solidFill>
                  <a:srgbClr val="000000"/>
                </a:solidFill>
                <a:uFill>
                  <a:solidFill>
                    <a:srgbClr val="FFFFFF"/>
                  </a:solidFill>
                </a:uFill>
                <a:latin typeface="Courier New"/>
                <a:ea typeface="DejaVu Sans"/>
              </a:rPr>
              <a:t> = 0d;</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a:t>
            </a:r>
            <a:r>
              <a:rPr lang="en-US" sz="1200" b="1" strike="noStrike" spc="-1" dirty="0" err="1">
                <a:solidFill>
                  <a:srgbClr val="000000"/>
                </a:solidFill>
                <a:uFill>
                  <a:solidFill>
                    <a:srgbClr val="FFFFFF"/>
                  </a:solidFill>
                </a:uFill>
                <a:latin typeface="Courier New"/>
                <a:ea typeface="DejaVu Sans"/>
              </a:rPr>
              <a:t>boolean</a:t>
            </a: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isStarted</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return </a:t>
            </a:r>
            <a:r>
              <a:rPr lang="en-US" sz="1200" b="1" strike="noStrike" spc="-1" dirty="0" err="1">
                <a:solidFill>
                  <a:srgbClr val="000000"/>
                </a:solidFill>
                <a:uFill>
                  <a:solidFill>
                    <a:srgbClr val="FFFFFF"/>
                  </a:solidFill>
                </a:uFill>
                <a:latin typeface="Courier New"/>
                <a:ea typeface="DejaVu Sans"/>
              </a:rPr>
              <a:t>mDemarre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1" strike="noStrike" spc="-1" dirty="0">
                <a:solidFill>
                  <a:srgbClr val="000000"/>
                </a:solidFill>
                <a:uFill>
                  <a:solidFill>
                    <a:srgbClr val="FFFFFF"/>
                  </a:solidFill>
                </a:uFill>
                <a:latin typeface="Courier New"/>
                <a:ea typeface="DejaVu Sans"/>
              </a:rPr>
              <a:t>public void </a:t>
            </a:r>
            <a:r>
              <a:rPr lang="en-US" sz="1200" b="1" strike="noStrike" spc="-1" dirty="0" err="1">
                <a:solidFill>
                  <a:srgbClr val="000000"/>
                </a:solidFill>
                <a:uFill>
                  <a:solidFill>
                    <a:srgbClr val="FFFFFF"/>
                  </a:solidFill>
                </a:uFill>
                <a:latin typeface="Courier New"/>
                <a:ea typeface="DejaVu Sans"/>
              </a:rPr>
              <a:t>accelere</a:t>
            </a:r>
            <a:r>
              <a:rPr lang="en-US" sz="1200" b="1" strike="noStrike" spc="-1" dirty="0">
                <a:solidFill>
                  <a:srgbClr val="000000"/>
                </a:solidFill>
                <a:uFill>
                  <a:solidFill>
                    <a:srgbClr val="FFFFFF"/>
                  </a:solidFill>
                </a:uFill>
                <a:latin typeface="Courier New"/>
                <a:ea typeface="DejaVu Sans"/>
              </a:rPr>
              <a:t>(double increment)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if (</a:t>
            </a:r>
            <a:r>
              <a:rPr lang="en-US" sz="1200" b="1" strike="noStrike" spc="-1" dirty="0" err="1">
                <a:solidFill>
                  <a:srgbClr val="000000"/>
                </a:solidFill>
                <a:uFill>
                  <a:solidFill>
                    <a:srgbClr val="FFFFFF"/>
                  </a:solidFill>
                </a:uFill>
                <a:latin typeface="Courier New"/>
                <a:ea typeface="DejaVu Sans"/>
              </a:rPr>
              <a:t>isStarted</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double </a:t>
            </a:r>
            <a:r>
              <a:rPr lang="en-US" sz="1200" b="1" strike="noStrike" spc="-1" dirty="0" err="1">
                <a:solidFill>
                  <a:srgbClr val="000000"/>
                </a:solidFill>
                <a:uFill>
                  <a:solidFill>
                    <a:srgbClr val="FFFFFF"/>
                  </a:solidFill>
                </a:uFill>
                <a:latin typeface="Courier New"/>
                <a:ea typeface="DejaVu Sans"/>
              </a:rPr>
              <a:t>vitesse</a:t>
            </a:r>
            <a:r>
              <a:rPr lang="en-US" sz="1200" b="1" strike="noStrike" spc="-1" dirty="0">
                <a:solidFill>
                  <a:srgbClr val="000000"/>
                </a:solidFill>
                <a:uFill>
                  <a:solidFill>
                    <a:srgbClr val="FFFFFF"/>
                  </a:solidFill>
                </a:uFill>
                <a:latin typeface="Courier New"/>
                <a:ea typeface="DejaVu Sans"/>
              </a:rPr>
              <a:t> = </a:t>
            </a:r>
            <a:r>
              <a:rPr lang="en-US" sz="1200" b="1" strike="noStrike" spc="-1" dirty="0" err="1">
                <a:solidFill>
                  <a:srgbClr val="000000"/>
                </a:solidFill>
                <a:uFill>
                  <a:solidFill>
                    <a:srgbClr val="FFFFFF"/>
                  </a:solidFill>
                </a:uFill>
                <a:latin typeface="Courier New"/>
                <a:ea typeface="DejaVu Sans"/>
              </a:rPr>
              <a:t>mVitesse</a:t>
            </a:r>
            <a:r>
              <a:rPr lang="en-US" sz="1200" b="1" strike="noStrike" spc="-1" dirty="0">
                <a:solidFill>
                  <a:srgbClr val="000000"/>
                </a:solidFill>
                <a:uFill>
                  <a:solidFill>
                    <a:srgbClr val="FFFFFF"/>
                  </a:solidFill>
                </a:uFill>
                <a:latin typeface="Courier New"/>
                <a:ea typeface="DejaVu Sans"/>
              </a:rPr>
              <a:t> + increment;</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if (</a:t>
            </a:r>
            <a:r>
              <a:rPr lang="en-US" sz="1200" b="1" strike="noStrike" spc="-1" dirty="0" err="1">
                <a:solidFill>
                  <a:srgbClr val="000000"/>
                </a:solidFill>
                <a:uFill>
                  <a:solidFill>
                    <a:srgbClr val="FFFFFF"/>
                  </a:solidFill>
                </a:uFill>
                <a:latin typeface="Courier New"/>
                <a:ea typeface="DejaVu Sans"/>
              </a:rPr>
              <a:t>vitesse</a:t>
            </a:r>
            <a:r>
              <a:rPr lang="en-US" sz="1200" b="1" strike="noStrike" spc="-1" dirty="0">
                <a:solidFill>
                  <a:srgbClr val="000000"/>
                </a:solidFill>
                <a:uFill>
                  <a:solidFill>
                    <a:srgbClr val="FFFFFF"/>
                  </a:solidFill>
                </a:uFill>
                <a:latin typeface="Courier New"/>
                <a:ea typeface="DejaVu Sans"/>
              </a:rPr>
              <a:t> &gt;= </a:t>
            </a:r>
            <a:r>
              <a:rPr lang="en-US" sz="1200" b="0" strike="noStrike" spc="-1" dirty="0">
                <a:solidFill>
                  <a:srgbClr val="000000"/>
                </a:solidFill>
                <a:uFill>
                  <a:solidFill>
                    <a:srgbClr val="FFFFFF"/>
                  </a:solidFill>
                </a:uFill>
                <a:latin typeface="Courier New"/>
                <a:ea typeface="DejaVu Sans"/>
              </a:rPr>
              <a:t>VITESSE_MAX)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r>
              <a:rPr lang="en-US" sz="1200" b="0" strike="noStrike" spc="-1" dirty="0" err="1">
                <a:solidFill>
                  <a:srgbClr val="000000"/>
                </a:solidFill>
                <a:uFill>
                  <a:solidFill>
                    <a:srgbClr val="FFFFFF"/>
                  </a:solidFill>
                </a:uFill>
                <a:latin typeface="Courier New"/>
                <a:ea typeface="DejaVu Sans"/>
              </a:rPr>
              <a:t>mVitesse</a:t>
            </a:r>
            <a:r>
              <a:rPr lang="en-US" sz="1200" b="0" strike="noStrike" spc="-1" dirty="0">
                <a:solidFill>
                  <a:srgbClr val="000000"/>
                </a:solidFill>
                <a:uFill>
                  <a:solidFill>
                    <a:srgbClr val="FFFFFF"/>
                  </a:solidFill>
                </a:uFill>
                <a:latin typeface="Courier New"/>
                <a:ea typeface="DejaVu Sans"/>
              </a:rPr>
              <a:t> = VITESSE_MAX;</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 else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mVitesse</a:t>
            </a:r>
            <a:r>
              <a:rPr lang="en-US" sz="1200" b="1" strike="noStrike" spc="-1" dirty="0">
                <a:solidFill>
                  <a:srgbClr val="000000"/>
                </a:solidFill>
                <a:uFill>
                  <a:solidFill>
                    <a:srgbClr val="FFFFFF"/>
                  </a:solidFill>
                </a:uFill>
                <a:latin typeface="Courier New"/>
                <a:ea typeface="DejaVu Sans"/>
              </a:rPr>
              <a:t> = </a:t>
            </a:r>
            <a:r>
              <a:rPr lang="en-US" sz="1200" b="1" strike="noStrike" spc="-1" dirty="0" err="1">
                <a:solidFill>
                  <a:srgbClr val="000000"/>
                </a:solidFill>
                <a:uFill>
                  <a:solidFill>
                    <a:srgbClr val="FFFFFF"/>
                  </a:solidFill>
                </a:uFill>
                <a:latin typeface="Courier New"/>
                <a:ea typeface="DejaVu Sans"/>
              </a:rPr>
              <a:t>vitesse</a:t>
            </a:r>
            <a:r>
              <a:rPr lang="en-US" sz="1200" b="1"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264" name="CustomShape 4"/>
          <p:cNvSpPr/>
          <p:nvPr/>
        </p:nvSpPr>
        <p:spPr>
          <a:xfrm>
            <a:off x="822960" y="2543040"/>
            <a:ext cx="2698200" cy="748080"/>
          </a:xfrm>
          <a:prstGeom prst="borderCallout1">
            <a:avLst>
              <a:gd name="adj1" fmla="val 184355"/>
              <a:gd name="adj2" fmla="val 204889"/>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Argument</a:t>
            </a:r>
            <a:r>
              <a:rPr lang="en-US" sz="1800" b="0" strike="noStrike" spc="-1">
                <a:solidFill>
                  <a:srgbClr val="000000"/>
                </a:solidFill>
                <a:uFill>
                  <a:solidFill>
                    <a:srgbClr val="FFFFFF"/>
                  </a:solidFill>
                </a:uFill>
                <a:latin typeface="Tahoma"/>
                <a:ea typeface="DejaVu Sans"/>
              </a:rPr>
              <a:t> visible dans le corps de la méthode</a:t>
            </a:r>
            <a:endParaRPr lang="en-US" sz="1800" b="0" strike="noStrike" spc="-1">
              <a:solidFill>
                <a:srgbClr val="000000"/>
              </a:solidFill>
              <a:uFill>
                <a:solidFill>
                  <a:srgbClr val="FFFFFF"/>
                </a:solidFill>
              </a:uFill>
              <a:latin typeface="Arial"/>
            </a:endParaRPr>
          </a:p>
        </p:txBody>
      </p:sp>
      <p:sp>
        <p:nvSpPr>
          <p:cNvPr id="265" name="CustomShape 5"/>
          <p:cNvSpPr/>
          <p:nvPr/>
        </p:nvSpPr>
        <p:spPr>
          <a:xfrm>
            <a:off x="365760" y="4023360"/>
            <a:ext cx="2698200" cy="748080"/>
          </a:xfrm>
          <a:prstGeom prst="borderCallout1">
            <a:avLst>
              <a:gd name="adj1" fmla="val 40355"/>
              <a:gd name="adj2" fmla="val 152694"/>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Variable</a:t>
            </a:r>
            <a:r>
              <a:rPr lang="en-US" sz="1800" b="0" strike="noStrike" spc="-1">
                <a:solidFill>
                  <a:srgbClr val="000000"/>
                </a:solidFill>
                <a:uFill>
                  <a:solidFill>
                    <a:srgbClr val="FFFFFF"/>
                  </a:solidFill>
                </a:uFill>
                <a:latin typeface="Tahoma"/>
                <a:ea typeface="DejaVu Sans"/>
              </a:rPr>
              <a:t> visible dans le bloc</a:t>
            </a:r>
            <a:endParaRPr lang="en-US" sz="1800" b="0" strike="noStrike" spc="-1">
              <a:solidFill>
                <a:srgbClr val="000000"/>
              </a:solidFill>
              <a:uFill>
                <a:solidFill>
                  <a:srgbClr val="FFFFFF"/>
                </a:solidFill>
              </a:uFill>
              <a:latin typeface="Arial"/>
            </a:endParaRPr>
          </a:p>
        </p:txBody>
      </p:sp>
      <p:sp>
        <p:nvSpPr>
          <p:cNvPr id="266" name="CustomShape 6"/>
          <p:cNvSpPr/>
          <p:nvPr/>
        </p:nvSpPr>
        <p:spPr>
          <a:xfrm>
            <a:off x="317160" y="901800"/>
            <a:ext cx="2698200" cy="748080"/>
          </a:xfrm>
          <a:prstGeom prst="borderCallout1">
            <a:avLst>
              <a:gd name="adj1" fmla="val 68355"/>
              <a:gd name="adj2" fmla="val 124376"/>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a:t>
            </a:r>
            <a:r>
              <a:rPr lang="en-US" sz="1800" b="0" strike="noStrike" spc="-1">
                <a:solidFill>
                  <a:srgbClr val="000000"/>
                </a:solidFill>
                <a:uFill>
                  <a:solidFill>
                    <a:srgbClr val="FFFFFF"/>
                  </a:solidFill>
                </a:uFill>
                <a:latin typeface="Tahoma"/>
                <a:ea typeface="DejaVu Sans"/>
              </a:rPr>
              <a:t> visible dans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 des versions</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9291EC6-959A-40D1-97CB-6C434D80A9D0}" type="slidenum">
              <a:rPr lang="en-US" sz="1600" b="0" strike="noStrike" spc="-1">
                <a:solidFill>
                  <a:srgbClr val="000000"/>
                </a:solidFill>
                <a:uFill>
                  <a:solidFill>
                    <a:srgbClr val="FFFFFF"/>
                  </a:solidFill>
                </a:uFill>
                <a:latin typeface="Helvetica 45 Light"/>
                <a:ea typeface="MS PGothic"/>
              </a:rPr>
              <a:t>3</a:t>
            </a:fld>
            <a:endParaRPr lang="en-US" sz="1800" b="0" strike="noStrike" spc="-1">
              <a:solidFill>
                <a:srgbClr val="000000"/>
              </a:solidFill>
              <a:uFill>
                <a:solidFill>
                  <a:srgbClr val="FFFFFF"/>
                </a:solidFill>
              </a:uFill>
              <a:latin typeface="Arial"/>
            </a:endParaRPr>
          </a:p>
        </p:txBody>
      </p:sp>
      <p:graphicFrame>
        <p:nvGraphicFramePr>
          <p:cNvPr id="95" name="Table 4"/>
          <p:cNvGraphicFramePr/>
          <p:nvPr/>
        </p:nvGraphicFramePr>
        <p:xfrm>
          <a:off x="359640" y="1319040"/>
          <a:ext cx="7644600" cy="4271760"/>
        </p:xfrm>
        <a:graphic>
          <a:graphicData uri="http://schemas.openxmlformats.org/drawingml/2006/table">
            <a:tbl>
              <a:tblPr/>
              <a:tblGrid>
                <a:gridCol w="1450800"/>
                <a:gridCol w="1450800"/>
                <a:gridCol w="1450800"/>
                <a:gridCol w="1450800"/>
                <a:gridCol w="1841400"/>
              </a:tblGrid>
              <a:tr h="388080">
                <a:tc>
                  <a:txBody>
                    <a:bodyPr/>
                    <a:lstStyle/>
                    <a:p>
                      <a:pPr>
                        <a:lnSpc>
                          <a:spcPct val="100000"/>
                        </a:lnSpc>
                      </a:pPr>
                      <a:r>
                        <a:rPr lang="en-US" sz="1800" b="1" strike="noStrike" spc="-1">
                          <a:solidFill>
                            <a:srgbClr val="FFFFFF"/>
                          </a:solidFill>
                          <a:uFill>
                            <a:solidFill>
                              <a:srgbClr val="FFFFFF"/>
                            </a:solidFill>
                          </a:uFill>
                          <a:latin typeface="Helvetica 45 Light"/>
                        </a:rPr>
                        <a:t>Année</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Nom</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Classes</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Taille JDK zip</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1995 </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Oak</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504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8,6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Playground</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1520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20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Kestrel</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1840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30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Merlin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2723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47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1.5 ou 5</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Tiger</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3279</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44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1.6 ou 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Mustang</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3793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73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1.7 ou 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Dolphin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4024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1.8 ou 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Kenai</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4240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151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2017</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1.9 ou 9</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6005</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Affectation, recopie et comparaison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99270B4-EE47-45D9-9669-C2C19601E1D4}" type="slidenum">
              <a:rPr lang="en-US" sz="1600" b="0" strike="noStrike" spc="-1">
                <a:solidFill>
                  <a:srgbClr val="000000"/>
                </a:solidFill>
                <a:uFill>
                  <a:solidFill>
                    <a:srgbClr val="FFFFFF"/>
                  </a:solidFill>
                </a:uFill>
                <a:latin typeface="Helvetica 45 Light"/>
                <a:ea typeface="MS PGothic"/>
              </a:rPr>
              <a:t>30</a:t>
            </a:fld>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194760" y="895320"/>
            <a:ext cx="8607600" cy="4634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types primitifs (qui contiennent une valeur):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prend la valeur de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et b sont distincts (toute modification de a n'impacte pas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 </a:t>
            </a:r>
            <a:r>
              <a:rPr lang="en-US" sz="1800" b="0" strike="noStrike" spc="-1">
                <a:solidFill>
                  <a:srgbClr val="000000"/>
                </a:solidFill>
                <a:uFill>
                  <a:solidFill>
                    <a:srgbClr val="FFFFFF"/>
                  </a:solidFill>
                </a:uFill>
                <a:latin typeface="Helvetica 45 Light"/>
                <a:ea typeface="DejaVu Sans"/>
              </a:rPr>
              <a:t>retourne "true" si les valeurs de a et b sont identiques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objets (qui désignent une référence sur un objet [i.e. pointeur]):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et b référencent le même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modification de l'objet a impacte l'objet b si « a ==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"true" s'ils référencent le même objet (cela ne compare pas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b.clone()</a:t>
            </a:r>
            <a:r>
              <a:rPr lang="en-US" sz="1800" b="0" strike="noStrike" spc="-1">
                <a:solidFill>
                  <a:srgbClr val="000000"/>
                </a:solidFill>
                <a:uFill>
                  <a:solidFill>
                    <a:srgbClr val="FFFFFF"/>
                  </a:solidFill>
                </a:uFill>
                <a:latin typeface="Helvetica 45 Light"/>
                <a:ea typeface="DejaVu Sans"/>
              </a:rPr>
              <a:t> signifie que a est une copie par valeur de l'objet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"false" car a est une copie de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la copie est profonde alors toute modification de l'objet a n'impacte pas l'objet b.</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comparaison d’objets</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B2CC661-765E-4DB1-AF0C-761AE07C4E5C}" type="slidenum">
              <a:rPr lang="en-US" sz="1600" b="0" strike="noStrike" spc="-1">
                <a:solidFill>
                  <a:srgbClr val="000000"/>
                </a:solidFill>
                <a:uFill>
                  <a:solidFill>
                    <a:srgbClr val="FFFFFF"/>
                  </a:solidFill>
                </a:uFill>
                <a:latin typeface="Helvetica 45 Light"/>
                <a:ea typeface="MS PGothic"/>
              </a:rPr>
              <a:t>31</a:t>
            </a:fld>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173040" y="139680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3352680" y="14958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74" name="CustomShape 5"/>
          <p:cNvSpPr/>
          <p:nvPr/>
        </p:nvSpPr>
        <p:spPr>
          <a:xfrm>
            <a:off x="4501800" y="24912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4591800" y="24609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4501800" y="293976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7" name="CustomShape 8"/>
          <p:cNvSpPr/>
          <p:nvPr/>
        </p:nvSpPr>
        <p:spPr>
          <a:xfrm>
            <a:off x="4501800" y="307512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78" name="CustomShape 9"/>
          <p:cNvSpPr/>
          <p:nvPr/>
        </p:nvSpPr>
        <p:spPr>
          <a:xfrm>
            <a:off x="1951200" y="246096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9" name="CustomShape 10"/>
          <p:cNvSpPr/>
          <p:nvPr/>
        </p:nvSpPr>
        <p:spPr>
          <a:xfrm>
            <a:off x="2041200" y="24462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saVoiture</a:t>
            </a:r>
            <a:endParaRPr lang="en-US" sz="1800" b="0" strike="noStrike" spc="-1">
              <a:solidFill>
                <a:srgbClr val="000000"/>
              </a:solidFill>
              <a:uFill>
                <a:solidFill>
                  <a:srgbClr val="FFFFFF"/>
                </a:solidFill>
              </a:uFill>
              <a:latin typeface="Arial"/>
            </a:endParaRPr>
          </a:p>
        </p:txBody>
      </p:sp>
      <p:sp>
        <p:nvSpPr>
          <p:cNvPr id="280" name="CustomShape 11"/>
          <p:cNvSpPr/>
          <p:nvPr/>
        </p:nvSpPr>
        <p:spPr>
          <a:xfrm>
            <a:off x="1951200" y="292464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81" name="CustomShape 12"/>
          <p:cNvSpPr/>
          <p:nvPr/>
        </p:nvSpPr>
        <p:spPr>
          <a:xfrm>
            <a:off x="1951200" y="306000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2" name="CustomShape 13"/>
          <p:cNvSpPr/>
          <p:nvPr/>
        </p:nvSpPr>
        <p:spPr>
          <a:xfrm flipV="1">
            <a:off x="3352680" y="2050920"/>
            <a:ext cx="435240" cy="374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3" name="CustomShape 14"/>
          <p:cNvSpPr/>
          <p:nvPr/>
        </p:nvSpPr>
        <p:spPr>
          <a:xfrm flipH="1" flipV="1">
            <a:off x="4590360" y="2057400"/>
            <a:ext cx="398520" cy="4006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4" name="CustomShape 15"/>
          <p:cNvSpPr/>
          <p:nvPr/>
        </p:nvSpPr>
        <p:spPr>
          <a:xfrm>
            <a:off x="5171400" y="205884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85" name="CustomShape 16"/>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a:t>
            </a:r>
            <a:r>
              <a:rPr lang="en-US" sz="2000" b="1" strike="noStrike" spc="-1">
                <a:solidFill>
                  <a:srgbClr val="000000"/>
                </a:solidFill>
                <a:uFill>
                  <a:solidFill>
                    <a:srgbClr val="FFFFFF"/>
                  </a:solidFill>
                </a:uFill>
                <a:latin typeface="Helvetica 45 Light"/>
                <a:ea typeface="DejaVu Sans"/>
              </a:rPr>
              <a:t>maVoiture </a:t>
            </a:r>
            <a:r>
              <a:rPr lang="en-US" sz="2000" b="0" strike="noStrike" spc="-1">
                <a:solidFill>
                  <a:srgbClr val="000000"/>
                </a:solidFill>
                <a:uFill>
                  <a:solidFill>
                    <a:srgbClr val="FFFFFF"/>
                  </a:solidFill>
                </a:uFill>
                <a:latin typeface="Helvetica 45 Light"/>
                <a:ea typeface="DejaVu Sans"/>
              </a:rPr>
              <a:t>et </a:t>
            </a:r>
            <a:r>
              <a:rPr lang="en-US" sz="2000" b="1" strike="noStrike" spc="-1">
                <a:solidFill>
                  <a:srgbClr val="000000"/>
                </a:solidFill>
                <a:uFill>
                  <a:solidFill>
                    <a:srgbClr val="FFFFFF"/>
                  </a:solidFill>
                </a:uFill>
                <a:latin typeface="Helvetica 45 Light"/>
                <a:ea typeface="DejaVu Sans"/>
              </a:rPr>
              <a:t>saVoiture </a:t>
            </a:r>
            <a:r>
              <a:rPr lang="en-US" sz="2000" b="0" strike="noStrike" spc="-1">
                <a:solidFill>
                  <a:srgbClr val="000000"/>
                </a:solidFill>
                <a:uFill>
                  <a:solidFill>
                    <a:srgbClr val="FFFFFF"/>
                  </a:solidFill>
                </a:uFill>
                <a:latin typeface="Helvetica 45 Light"/>
                <a:ea typeface="DejaVu Sans"/>
              </a:rPr>
              <a:t>ont les mêmes attributs (états identiques) mais ont des références différentes.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6" name="CustomShape 17"/>
          <p:cNvSpPr/>
          <p:nvPr/>
        </p:nvSpPr>
        <p:spPr>
          <a:xfrm>
            <a:off x="137880" y="4965120"/>
            <a:ext cx="8607600" cy="1387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comparer le contenu des objets il faut utiliser la méthode '</a:t>
            </a:r>
            <a:r>
              <a:rPr lang="en-US" sz="2000" b="1" strike="noStrike" spc="-1">
                <a:solidFill>
                  <a:srgbClr val="000000"/>
                </a:solidFill>
                <a:uFill>
                  <a:solidFill>
                    <a:srgbClr val="FFFFFF"/>
                  </a:solidFill>
                </a:uFill>
                <a:latin typeface="Helvetica 45 Light"/>
                <a:ea typeface="DejaVu Sans"/>
              </a:rPr>
              <a:t>equals</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a.equals(b)</a:t>
            </a:r>
            <a:r>
              <a:rPr lang="en-US" sz="2000" b="0" strike="noStrike" spc="-1">
                <a:solidFill>
                  <a:srgbClr val="000000"/>
                </a:solidFill>
                <a:uFill>
                  <a:solidFill>
                    <a:srgbClr val="FFFFFF"/>
                  </a:solidFill>
                </a:uFill>
                <a:latin typeface="Helvetica 45 Light"/>
                <a:ea typeface="DejaVu Sans"/>
              </a:rPr>
              <a:t>  renvoie "true" si les objets a et b peuvent être considérés comme identiques au vu de leurs attributs (à condition d'avoir redéfini la méthode equals).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7" name="CustomShape 18"/>
          <p:cNvSpPr/>
          <p:nvPr/>
        </p:nvSpPr>
        <p:spPr>
          <a:xfrm>
            <a:off x="213120" y="1914480"/>
            <a:ext cx="304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saVoiture != maVoiture</a:t>
            </a:r>
            <a:endParaRPr lang="en-US" sz="1800" b="0" strike="noStrike" spc="-1">
              <a:solidFill>
                <a:srgbClr val="000000"/>
              </a:solidFill>
              <a:uFill>
                <a:solidFill>
                  <a:srgbClr val="FFFFFF"/>
                </a:solidFill>
              </a:uFill>
              <a:latin typeface="Arial"/>
            </a:endParaRPr>
          </a:p>
        </p:txBody>
      </p:sp>
      <p:sp>
        <p:nvSpPr>
          <p:cNvPr id="288" name="CustomShape 19"/>
          <p:cNvSpPr/>
          <p:nvPr/>
        </p:nvSpPr>
        <p:spPr>
          <a:xfrm>
            <a:off x="1247760" y="4073400"/>
            <a:ext cx="6127200" cy="8035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20"/>
          <p:cNvSpPr/>
          <p:nvPr/>
        </p:nvSpPr>
        <p:spPr>
          <a:xfrm>
            <a:off x="1412640" y="4253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21"/>
          <p:cNvSpPr/>
          <p:nvPr/>
        </p:nvSpPr>
        <p:spPr>
          <a:xfrm>
            <a:off x="1787400" y="4120920"/>
            <a:ext cx="55875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Le test de comparaison (== et !=) entre objets ne concerne que les références et non les attributs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Structure des objets</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278DB5-0B3D-4105-AF03-15B7F1348ECD}" type="slidenum">
              <a:rPr lang="en-US" sz="1600" b="0" strike="noStrike" spc="-1">
                <a:solidFill>
                  <a:srgbClr val="000000"/>
                </a:solidFill>
                <a:uFill>
                  <a:solidFill>
                    <a:srgbClr val="FFFFFF"/>
                  </a:solidFill>
                </a:uFill>
                <a:latin typeface="Helvetica 45 Light"/>
                <a:ea typeface="MS PGothic"/>
              </a:rPr>
              <a:t>32</a:t>
            </a:fld>
            <a:endParaRPr lang="en-US" sz="1800" b="0" strike="noStrike" spc="-1">
              <a:solidFill>
                <a:srgbClr val="000000"/>
              </a:solidFill>
              <a:uFill>
                <a:solidFill>
                  <a:srgbClr val="FFFFFF"/>
                </a:solidFill>
              </a:uFill>
              <a:latin typeface="Arial"/>
            </a:endParaRPr>
          </a:p>
        </p:txBody>
      </p:sp>
      <p:sp>
        <p:nvSpPr>
          <p:cNvPr id="293" name="CustomShape 3"/>
          <p:cNvSpPr/>
          <p:nvPr/>
        </p:nvSpPr>
        <p:spPr>
          <a:xfrm>
            <a:off x="194760" y="895320"/>
            <a:ext cx="8607600" cy="363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Un objet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constitué</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partie</a:t>
            </a:r>
            <a:r>
              <a:rPr lang="en-US" sz="2000" b="0" strike="noStrike" spc="-1" dirty="0">
                <a:solidFill>
                  <a:srgbClr val="000000"/>
                </a:solidFill>
                <a:uFill>
                  <a:solidFill>
                    <a:srgbClr val="FFFFFF"/>
                  </a:solidFill>
                </a:uFill>
                <a:latin typeface="Helvetica 45 Light"/>
                <a:ea typeface="DejaVu Sans"/>
              </a:rPr>
              <a:t> « </a:t>
            </a:r>
            <a:r>
              <a:rPr lang="en-US" sz="2000" b="0" strike="noStrike" spc="-1" dirty="0" err="1">
                <a:solidFill>
                  <a:srgbClr val="000000"/>
                </a:solidFill>
                <a:uFill>
                  <a:solidFill>
                    <a:srgbClr val="FFFFFF"/>
                  </a:solidFill>
                </a:uFill>
                <a:latin typeface="Helvetica 45 Light"/>
                <a:ea typeface="DejaVu Sans"/>
              </a:rPr>
              <a:t>statique</a:t>
            </a:r>
            <a:r>
              <a:rPr lang="en-US" sz="2000" b="0" strike="noStrike" spc="-1" dirty="0">
                <a:solidFill>
                  <a:srgbClr val="000000"/>
                </a:solidFill>
                <a:uFill>
                  <a:solidFill>
                    <a:srgbClr val="FFFFFF"/>
                  </a:solidFill>
                </a:uFill>
                <a:latin typeface="Helvetica 45 Light"/>
                <a:ea typeface="DejaVu Sans"/>
              </a:rPr>
              <a:t> » et </a:t>
            </a:r>
            <a:r>
              <a:rPr lang="en-US" sz="2000" b="0" strike="noStrike" spc="-1" dirty="0" err="1">
                <a:solidFill>
                  <a:srgbClr val="000000"/>
                </a:solidFill>
                <a:uFill>
                  <a:solidFill>
                    <a:srgbClr val="FFFFFF"/>
                  </a:solidFill>
                </a:uFill>
                <a:latin typeface="Helvetica 45 Light"/>
                <a:ea typeface="DejaVu Sans"/>
              </a:rPr>
              <a:t>d’une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partie</a:t>
            </a:r>
            <a:r>
              <a:rPr lang="en-US" sz="2000" b="0" strike="noStrike" spc="-1" dirty="0">
                <a:solidFill>
                  <a:srgbClr val="000000"/>
                </a:solidFill>
                <a:uFill>
                  <a:solidFill>
                    <a:srgbClr val="FFFFFF"/>
                  </a:solidFill>
                </a:uFill>
                <a:latin typeface="Helvetica 45 Light"/>
                <a:ea typeface="DejaVu Sans"/>
              </a:rPr>
              <a:t> « </a:t>
            </a:r>
            <a:r>
              <a:rPr lang="en-US" sz="2000" b="0" strike="noStrike" spc="-1" dirty="0" err="1">
                <a:solidFill>
                  <a:srgbClr val="000000"/>
                </a:solidFill>
                <a:uFill>
                  <a:solidFill>
                    <a:srgbClr val="FFFFFF"/>
                  </a:solidFill>
                </a:uFill>
                <a:latin typeface="Helvetica 45 Light"/>
                <a:ea typeface="DejaVu Sans"/>
              </a:rPr>
              <a:t>dynamique</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Partie</a:t>
            </a:r>
            <a:r>
              <a:rPr lang="en-US" sz="2000" b="0" strike="noStrike" spc="-1" dirty="0">
                <a:solidFill>
                  <a:srgbClr val="000000"/>
                </a:solidFill>
                <a:uFill>
                  <a:solidFill>
                    <a:srgbClr val="FFFFFF"/>
                  </a:solidFill>
                </a:uFill>
                <a:latin typeface="Helvetica 45 Light"/>
                <a:ea typeface="DejaVu Sans"/>
              </a:rPr>
              <a:t> « </a:t>
            </a:r>
            <a:r>
              <a:rPr lang="en-US" sz="2000" b="0" strike="noStrike" spc="-1" dirty="0" err="1">
                <a:solidFill>
                  <a:srgbClr val="000000"/>
                </a:solidFill>
                <a:uFill>
                  <a:solidFill>
                    <a:srgbClr val="FFFFFF"/>
                  </a:solidFill>
                </a:uFill>
                <a:latin typeface="Helvetica 45 Light"/>
                <a:ea typeface="DejaVu Sans"/>
              </a:rPr>
              <a:t>statique</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Ne </a:t>
            </a:r>
            <a:r>
              <a:rPr lang="en-US" sz="1800" b="0" strike="noStrike" spc="-1" dirty="0" err="1">
                <a:solidFill>
                  <a:srgbClr val="000000"/>
                </a:solidFill>
                <a:uFill>
                  <a:solidFill>
                    <a:srgbClr val="FFFFFF"/>
                  </a:solidFill>
                </a:uFill>
                <a:latin typeface="Helvetica 45 Light"/>
                <a:ea typeface="DejaVu Sans"/>
              </a:rPr>
              <a:t>varie</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d’une</a:t>
            </a:r>
            <a:r>
              <a:rPr lang="en-US" sz="1800" b="0" strike="noStrike" spc="-1" dirty="0">
                <a:solidFill>
                  <a:srgbClr val="000000"/>
                </a:solidFill>
                <a:uFill>
                  <a:solidFill>
                    <a:srgbClr val="FFFFFF"/>
                  </a:solidFill>
                </a:uFill>
                <a:latin typeface="Helvetica 45 Light"/>
                <a:ea typeface="DejaVu Sans"/>
              </a:rPr>
              <a:t> instance de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à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autre</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Permet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d’activer</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l’objet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constructeur</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Constituée</a:t>
            </a:r>
            <a:r>
              <a:rPr lang="en-US" sz="1800" b="0" strike="noStrike" spc="-1" dirty="0">
                <a:solidFill>
                  <a:srgbClr val="000000"/>
                </a:solidFill>
                <a:uFill>
                  <a:solidFill>
                    <a:srgbClr val="FFFFFF"/>
                  </a:solidFill>
                </a:uFill>
                <a:latin typeface="Helvetica 45 Light"/>
                <a:ea typeface="DejaVu Sans"/>
              </a:rPr>
              <a:t> des </a:t>
            </a:r>
            <a:r>
              <a:rPr lang="en-US" sz="1800" b="0" strike="noStrike" spc="-1" dirty="0" err="1">
                <a:solidFill>
                  <a:srgbClr val="000000"/>
                </a:solidFill>
                <a:uFill>
                  <a:solidFill>
                    <a:srgbClr val="FFFFFF"/>
                  </a:solidFill>
                </a:uFill>
                <a:latin typeface="Helvetica 45 Light"/>
                <a:ea typeface="DejaVu Sans"/>
              </a:rPr>
              <a:t>méthodes</a:t>
            </a:r>
            <a:r>
              <a:rPr lang="en-US" sz="1800" b="0" strike="noStrike" spc="-1" dirty="0">
                <a:solidFill>
                  <a:srgbClr val="000000"/>
                </a:solidFill>
                <a:uFill>
                  <a:solidFill>
                    <a:srgbClr val="FFFFFF"/>
                  </a:solidFill>
                </a:uFill>
                <a:latin typeface="Helvetica 45 Light"/>
                <a:ea typeface="DejaVu Sans"/>
              </a:rPr>
              <a:t> de la </a:t>
            </a:r>
            <a:r>
              <a:rPr lang="en-US" sz="1800" b="0" strike="noStrike" spc="-1" dirty="0" err="1" smtClean="0">
                <a:solidFill>
                  <a:srgbClr val="000000"/>
                </a:solidFill>
                <a:uFill>
                  <a:solidFill>
                    <a:srgbClr val="FFFFFF"/>
                  </a:solidFill>
                </a:uFill>
                <a:latin typeface="Helvetica 45 Light"/>
                <a:ea typeface="DejaVu Sans"/>
              </a:rPr>
              <a:t>classe</a:t>
            </a:r>
            <a:r>
              <a:rPr lang="en-US" spc="-1" dirty="0">
                <a:solidFill>
                  <a:srgbClr val="000000"/>
                </a:solidFill>
                <a:uFill>
                  <a:solidFill>
                    <a:srgbClr val="FFFFFF"/>
                  </a:solidFill>
                </a:uFill>
                <a:latin typeface="Arial"/>
              </a:rPr>
              <a:t/>
            </a:r>
            <a:br>
              <a:rPr lang="en-US" spc="-1" dirty="0">
                <a:solidFill>
                  <a:srgbClr val="000000"/>
                </a:solidFill>
                <a:uFill>
                  <a:solidFill>
                    <a:srgbClr val="FFFFFF"/>
                  </a:solidFill>
                </a:uFill>
                <a:latin typeface="Arial"/>
              </a:rPr>
            </a:b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Partie</a:t>
            </a:r>
            <a:r>
              <a:rPr lang="en-US" sz="2000" b="0" strike="noStrike" spc="-1" dirty="0">
                <a:solidFill>
                  <a:srgbClr val="000000"/>
                </a:solidFill>
                <a:uFill>
                  <a:solidFill>
                    <a:srgbClr val="FFFFFF"/>
                  </a:solidFill>
                </a:uFill>
                <a:latin typeface="Helvetica 45 Light"/>
                <a:ea typeface="DejaVu Sans"/>
              </a:rPr>
              <a:t> « </a:t>
            </a:r>
            <a:r>
              <a:rPr lang="en-US" sz="2000" b="0" strike="noStrike" spc="-1" dirty="0" err="1">
                <a:solidFill>
                  <a:srgbClr val="000000"/>
                </a:solidFill>
                <a:uFill>
                  <a:solidFill>
                    <a:srgbClr val="FFFFFF"/>
                  </a:solidFill>
                </a:uFill>
                <a:latin typeface="Helvetica 45 Light"/>
                <a:ea typeface="DejaVu Sans"/>
              </a:rPr>
              <a:t>dynamique</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Varie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d’une</a:t>
            </a:r>
            <a:r>
              <a:rPr lang="en-US" sz="1800" b="0" strike="noStrike" spc="-1" dirty="0">
                <a:solidFill>
                  <a:srgbClr val="000000"/>
                </a:solidFill>
                <a:uFill>
                  <a:solidFill>
                    <a:srgbClr val="FFFFFF"/>
                  </a:solidFill>
                </a:uFill>
                <a:latin typeface="Helvetica 45 Light"/>
                <a:ea typeface="DejaVu Sans"/>
              </a:rPr>
              <a:t> instance de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à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autre</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Varie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durant</a:t>
            </a:r>
            <a:r>
              <a:rPr lang="en-US" sz="1800" b="0" strike="noStrike" spc="-1" dirty="0">
                <a:solidFill>
                  <a:srgbClr val="000000"/>
                </a:solidFill>
                <a:uFill>
                  <a:solidFill>
                    <a:srgbClr val="FFFFFF"/>
                  </a:solidFill>
                </a:uFill>
                <a:latin typeface="Helvetica 45 Light"/>
                <a:ea typeface="DejaVu Sans"/>
              </a:rPr>
              <a:t> la vie d’un objet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Constituée</a:t>
            </a:r>
            <a:r>
              <a:rPr lang="en-US" sz="1800" b="0" strike="noStrike" spc="-1" dirty="0">
                <a:solidFill>
                  <a:srgbClr val="000000"/>
                </a:solidFill>
                <a:uFill>
                  <a:solidFill>
                    <a:srgbClr val="FFFFFF"/>
                  </a:solidFill>
                </a:uFill>
                <a:latin typeface="Helvetica 45 Light"/>
                <a:ea typeface="DejaVu Sans"/>
              </a:rPr>
              <a:t> d’un </a:t>
            </a:r>
            <a:r>
              <a:rPr lang="en-US" sz="1800" b="0" strike="noStrike" spc="-1" dirty="0" err="1">
                <a:solidFill>
                  <a:srgbClr val="000000"/>
                </a:solidFill>
                <a:uFill>
                  <a:solidFill>
                    <a:srgbClr val="FFFFFF"/>
                  </a:solidFill>
                </a:uFill>
                <a:latin typeface="Helvetica 45 Light"/>
                <a:ea typeface="DejaVu Sans"/>
              </a:rPr>
              <a:t>exemplaire</a:t>
            </a:r>
            <a:r>
              <a:rPr lang="en-US" sz="1800" b="0" strike="noStrike" spc="-1" dirty="0">
                <a:solidFill>
                  <a:srgbClr val="000000"/>
                </a:solidFill>
                <a:uFill>
                  <a:solidFill>
                    <a:srgbClr val="FFFFFF"/>
                  </a:solidFill>
                </a:uFill>
                <a:latin typeface="Helvetica 45 Light"/>
                <a:ea typeface="DejaVu Sans"/>
              </a:rPr>
              <a:t> de </a:t>
            </a:r>
            <a:r>
              <a:rPr lang="en-US" sz="1800" b="0" strike="noStrike" spc="-1" dirty="0" err="1">
                <a:solidFill>
                  <a:srgbClr val="000000"/>
                </a:solidFill>
                <a:uFill>
                  <a:solidFill>
                    <a:srgbClr val="FFFFFF"/>
                  </a:solidFill>
                </a:uFill>
                <a:latin typeface="Helvetica 45 Light"/>
                <a:ea typeface="DejaVu Sans"/>
              </a:rPr>
              <a:t>chaque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attribut</a:t>
            </a:r>
            <a:r>
              <a:rPr lang="en-US" sz="1800" b="0" strike="noStrike" spc="-1" dirty="0">
                <a:solidFill>
                  <a:srgbClr val="000000"/>
                </a:solidFill>
                <a:uFill>
                  <a:solidFill>
                    <a:srgbClr val="FFFFFF"/>
                  </a:solidFill>
                </a:uFill>
                <a:latin typeface="Helvetica 45 Light"/>
                <a:ea typeface="DejaVu Sans"/>
              </a:rPr>
              <a:t> de la </a:t>
            </a:r>
            <a:r>
              <a:rPr lang="en-US" sz="1800" b="0" strike="noStrike" spc="-1" dirty="0" err="1">
                <a:solidFill>
                  <a:srgbClr val="000000"/>
                </a:solidFill>
                <a:uFill>
                  <a:solidFill>
                    <a:srgbClr val="FFFFFF"/>
                  </a:solidFill>
                </a:uFill>
                <a:latin typeface="Helvetica 45 Light"/>
                <a:ea typeface="DejaVu Sans"/>
              </a:rPr>
              <a:t>classe</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Cycle de vie d’un objet</a:t>
            </a:r>
            <a:endParaRPr lang="en-US" sz="1800" b="0" strike="noStrike" spc="-1">
              <a:solidFill>
                <a:srgbClr val="000000"/>
              </a:solidFill>
              <a:uFill>
                <a:solidFill>
                  <a:srgbClr val="FFFFFF"/>
                </a:solidFill>
              </a:uFill>
              <a:latin typeface="Arial"/>
            </a:endParaRPr>
          </a:p>
        </p:txBody>
      </p:sp>
      <p:sp>
        <p:nvSpPr>
          <p:cNvPr id="2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D66E0A-E0D8-4B00-9740-998B90CF0334}" type="slidenum">
              <a:rPr lang="en-US" sz="1600" b="0" strike="noStrike" spc="-1">
                <a:solidFill>
                  <a:srgbClr val="000000"/>
                </a:solidFill>
                <a:uFill>
                  <a:solidFill>
                    <a:srgbClr val="FFFFFF"/>
                  </a:solidFill>
                </a:uFill>
                <a:latin typeface="Helvetica 45 Light"/>
                <a:ea typeface="MS PGothic"/>
              </a:rPr>
              <a:t>33</a:t>
            </a:fld>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d’un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est créé en mémoire et les attributs de l’objet sont initialisés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Utilisation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des Méthodes et des Attributs (non recommandé -&gt; encapsulation)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de l’objet peuvent être modifiés (set)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(ou leurs dérivés) peuvent être consultés (get)</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endParaRPr lang="en-US" sz="1800" b="0" strike="noStrike" spc="-1" smtClean="0">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smtClean="0">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Destruction</a:t>
            </a:r>
            <a:r>
              <a:rPr lang="en-US" sz="2000" b="0" strike="noStrike" spc="-1">
                <a:solidFill>
                  <a:srgbClr val="000000"/>
                </a:solidFill>
                <a:uFill>
                  <a:solidFill>
                    <a:srgbClr val="FFFFFF"/>
                  </a:solidFill>
                </a:uFill>
                <a:latin typeface="Helvetica 45 Light"/>
                <a:ea typeface="DejaVu Sans"/>
              </a:rPr>
              <a:t> et libération de la mémoire lorsque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(éventuel) d’un Pseudo-Destructeur : méthode appelée finalize()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n’est plus référencé, la place mémoire occupée est récupérée</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214280" y="3552840"/>
            <a:ext cx="6189480" cy="8528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98" name="CustomShape 5"/>
          <p:cNvSpPr/>
          <p:nvPr/>
        </p:nvSpPr>
        <p:spPr>
          <a:xfrm>
            <a:off x="1379160" y="373248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6"/>
          <p:cNvSpPr/>
          <p:nvPr/>
        </p:nvSpPr>
        <p:spPr>
          <a:xfrm>
            <a:off x="1753920" y="3552840"/>
            <a:ext cx="58597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L’utilisation d’un objet non construit provoque une exception de type </a:t>
            </a:r>
            <a:r>
              <a:rPr lang="en-US" sz="1800" b="1" strike="noStrike" spc="-1">
                <a:solidFill>
                  <a:srgbClr val="000000"/>
                </a:solidFill>
                <a:uFill>
                  <a:solidFill>
                    <a:srgbClr val="FFFFFF"/>
                  </a:solidFill>
                </a:uFill>
                <a:latin typeface="Tahoma"/>
                <a:ea typeface="DejaVu Sans"/>
              </a:rPr>
              <a:t>NullPointerException.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(1/3)</a:t>
            </a:r>
            <a:endParaRPr lang="en-US" sz="1800" b="0" strike="noStrike" spc="-1">
              <a:solidFill>
                <a:srgbClr val="000000"/>
              </a:solidFill>
              <a:uFill>
                <a:solidFill>
                  <a:srgbClr val="FFFFFF"/>
                </a:solidFill>
              </a:uFill>
              <a:latin typeface="Arial"/>
            </a:endParaRPr>
          </a:p>
        </p:txBody>
      </p:sp>
      <p:sp>
        <p:nvSpPr>
          <p:cNvPr id="30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F88F43C-6B19-4925-B59C-24B2DA78B8DB}" type="slidenum">
              <a:rPr lang="en-US" sz="1600" b="0" strike="noStrike" spc="-1">
                <a:solidFill>
                  <a:srgbClr val="000000"/>
                </a:solidFill>
                <a:uFill>
                  <a:solidFill>
                    <a:srgbClr val="FFFFFF"/>
                  </a:solidFill>
                </a:uFill>
                <a:latin typeface="Helvetica 45 Light"/>
                <a:ea typeface="MS PGothic"/>
              </a:rPr>
              <a:t>34</a:t>
            </a:fld>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La </a:t>
            </a:r>
            <a:r>
              <a:rPr lang="en-US" sz="2000" b="0" strike="noStrike" spc="-1" dirty="0" err="1">
                <a:solidFill>
                  <a:srgbClr val="000000"/>
                </a:solidFill>
                <a:uFill>
                  <a:solidFill>
                    <a:srgbClr val="FFFFFF"/>
                  </a:solidFill>
                </a:uFill>
                <a:latin typeface="Helvetica 45 Light"/>
                <a:ea typeface="DejaVu Sans"/>
              </a:rPr>
              <a:t>création</a:t>
            </a:r>
            <a:r>
              <a:rPr lang="en-US" sz="2000" b="0" strike="noStrike" spc="-1" dirty="0">
                <a:solidFill>
                  <a:srgbClr val="000000"/>
                </a:solidFill>
                <a:uFill>
                  <a:solidFill>
                    <a:srgbClr val="FFFFFF"/>
                  </a:solidFill>
                </a:uFill>
                <a:latin typeface="Helvetica 45 Light"/>
                <a:ea typeface="DejaVu Sans"/>
              </a:rPr>
              <a:t> d’un </a:t>
            </a:r>
            <a:r>
              <a:rPr lang="en-US" sz="2000" b="0" strike="noStrike" spc="-1" dirty="0" err="1">
                <a:solidFill>
                  <a:srgbClr val="000000"/>
                </a:solidFill>
                <a:uFill>
                  <a:solidFill>
                    <a:srgbClr val="FFFFFF"/>
                  </a:solidFill>
                </a:uFill>
                <a:latin typeface="Helvetica 45 Light"/>
                <a:ea typeface="DejaVu Sans"/>
              </a:rPr>
              <a:t>nouvel</a:t>
            </a:r>
            <a:r>
              <a:rPr lang="en-US" sz="2000" b="0" strike="noStrike" spc="-1" dirty="0">
                <a:solidFill>
                  <a:srgbClr val="000000"/>
                </a:solidFill>
                <a:uFill>
                  <a:solidFill>
                    <a:srgbClr val="FFFFFF"/>
                  </a:solidFill>
                </a:uFill>
                <a:latin typeface="Helvetica 45 Light"/>
                <a:ea typeface="DejaVu Sans"/>
              </a:rPr>
              <a:t> objet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obtenue</a:t>
            </a:r>
            <a:r>
              <a:rPr lang="en-US" sz="2000" b="0" strike="noStrike" spc="-1" dirty="0">
                <a:solidFill>
                  <a:srgbClr val="000000"/>
                </a:solidFill>
                <a:uFill>
                  <a:solidFill>
                    <a:srgbClr val="FFFFFF"/>
                  </a:solidFill>
                </a:uFill>
                <a:latin typeface="Helvetica 45 Light"/>
                <a:ea typeface="DejaVu Sans"/>
              </a:rPr>
              <a:t> par </a:t>
            </a:r>
            <a:r>
              <a:rPr lang="en-US" sz="2000" b="0" strike="noStrike" spc="-1" dirty="0" err="1">
                <a:solidFill>
                  <a:srgbClr val="000000"/>
                </a:solidFill>
                <a:uFill>
                  <a:solidFill>
                    <a:srgbClr val="FFFFFF"/>
                  </a:solidFill>
                </a:uFill>
                <a:latin typeface="Helvetica 45 Light"/>
                <a:ea typeface="DejaVu Sans"/>
              </a:rPr>
              <a:t>l’appel</a:t>
            </a:r>
            <a:r>
              <a:rPr lang="en-US" sz="2000" b="0" strike="noStrike" spc="-1" dirty="0">
                <a:solidFill>
                  <a:srgbClr val="000000"/>
                </a:solidFill>
                <a:uFill>
                  <a:solidFill>
                    <a:srgbClr val="FFFFFF"/>
                  </a:solidFill>
                </a:uFill>
                <a:latin typeface="Helvetica 45 Light"/>
                <a:ea typeface="DejaVu Sans"/>
              </a:rPr>
              <a:t> à</a:t>
            </a:r>
            <a:endParaRPr lang="en-US" sz="1800" b="0" strike="noStrike" spc="-1" dirty="0">
              <a:solidFill>
                <a:srgbClr val="000000"/>
              </a:solidFill>
              <a:uFill>
                <a:solidFill>
                  <a:srgbClr val="FFFFFF"/>
                </a:solidFill>
              </a:uFill>
              <a:latin typeface="Arial"/>
            </a:endParaRPr>
          </a:p>
          <a:p>
            <a:pPr>
              <a:lnSpc>
                <a:spcPct val="100000"/>
              </a:lnSpc>
              <a:spcAft>
                <a:spcPts val="1001"/>
              </a:spcAft>
            </a:pPr>
            <a:r>
              <a:rPr lang="en-US" sz="2000" b="0" strike="noStrike" spc="-1" dirty="0">
                <a:solidFill>
                  <a:srgbClr val="000000"/>
                </a:solidFill>
                <a:uFill>
                  <a:solidFill>
                    <a:srgbClr val="FFFFFF"/>
                  </a:solidFill>
                </a:uFill>
                <a:latin typeface="Helvetica 45 Light"/>
                <a:ea typeface="DejaVu Sans"/>
              </a:rPr>
              <a:t>		</a:t>
            </a:r>
            <a:r>
              <a:rPr lang="en-US" sz="2000" b="1" strike="noStrike" spc="-1" dirty="0">
                <a:solidFill>
                  <a:srgbClr val="000000"/>
                </a:solidFill>
                <a:uFill>
                  <a:solidFill>
                    <a:srgbClr val="FFFFFF"/>
                  </a:solidFill>
                </a:uFill>
                <a:latin typeface="Courier New"/>
                <a:ea typeface="DejaVu Sans"/>
              </a:rPr>
              <a:t>new </a:t>
            </a:r>
            <a:r>
              <a:rPr lang="en-US" sz="2000" b="0" strike="noStrike" spc="-1" dirty="0" err="1">
                <a:solidFill>
                  <a:srgbClr val="000000"/>
                </a:solidFill>
                <a:uFill>
                  <a:solidFill>
                    <a:srgbClr val="FFFFFF"/>
                  </a:solidFill>
                </a:uFill>
                <a:latin typeface="Courier New"/>
                <a:ea typeface="DejaVu Sans"/>
              </a:rPr>
              <a:t>Constructeur</a:t>
            </a:r>
            <a:r>
              <a:rPr lang="en-US" sz="2000" b="0" strike="noStrike" spc="-1" dirty="0">
                <a:solidFill>
                  <a:srgbClr val="000000"/>
                </a:solidFill>
                <a:uFill>
                  <a:solidFill>
                    <a:srgbClr val="FFFFFF"/>
                  </a:solidFill>
                </a:uFill>
                <a:latin typeface="Courier New"/>
                <a:ea typeface="DejaVu Sans"/>
              </a:rPr>
              <a:t>(</a:t>
            </a:r>
            <a:r>
              <a:rPr lang="en-US" sz="2000" b="0" strike="noStrike" spc="-1" dirty="0" err="1">
                <a:solidFill>
                  <a:srgbClr val="000000"/>
                </a:solidFill>
                <a:uFill>
                  <a:solidFill>
                    <a:srgbClr val="FFFFFF"/>
                  </a:solidFill>
                </a:uFill>
                <a:latin typeface="Courier New"/>
                <a:ea typeface="DejaVu Sans"/>
              </a:rPr>
              <a:t>paramètres</a:t>
            </a:r>
            <a:r>
              <a:rPr lang="en-US" sz="20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Il </a:t>
            </a:r>
            <a:r>
              <a:rPr lang="en-US" sz="2000" b="0" strike="noStrike" spc="-1" dirty="0" err="1">
                <a:solidFill>
                  <a:srgbClr val="000000"/>
                </a:solidFill>
                <a:uFill>
                  <a:solidFill>
                    <a:srgbClr val="FFFFFF"/>
                  </a:solidFill>
                </a:uFill>
                <a:latin typeface="Helvetica 45 Light"/>
                <a:ea typeface="DejaVu Sans"/>
              </a:rPr>
              <a:t>existe</a:t>
            </a:r>
            <a:r>
              <a:rPr lang="en-US" sz="2000" b="0" strike="noStrike" spc="-1" dirty="0">
                <a:solidFill>
                  <a:srgbClr val="000000"/>
                </a:solidFill>
                <a:uFill>
                  <a:solidFill>
                    <a:srgbClr val="FFFFFF"/>
                  </a:solidFill>
                </a:uFill>
                <a:latin typeface="Helvetica 45 Light"/>
                <a:ea typeface="DejaVu Sans"/>
              </a:rPr>
              <a:t> un </a:t>
            </a:r>
            <a:r>
              <a:rPr lang="en-US" sz="2000" b="0" strike="noStrike" spc="-1" dirty="0" err="1">
                <a:solidFill>
                  <a:srgbClr val="000000"/>
                </a:solidFill>
                <a:uFill>
                  <a:solidFill>
                    <a:srgbClr val="FFFFFF"/>
                  </a:solidFill>
                </a:uFill>
                <a:latin typeface="Helvetica 45 Light"/>
                <a:ea typeface="DejaVu Sans"/>
              </a:rPr>
              <a:t>constructeur</a:t>
            </a:r>
            <a:r>
              <a:rPr lang="en-US" sz="2000" b="0" strike="noStrike" spc="-1" dirty="0">
                <a:solidFill>
                  <a:srgbClr val="000000"/>
                </a:solidFill>
                <a:uFill>
                  <a:solidFill>
                    <a:srgbClr val="FFFFFF"/>
                  </a:solidFill>
                </a:uFill>
                <a:latin typeface="Helvetica 45 Light"/>
                <a:ea typeface="DejaVu Sans"/>
              </a:rPr>
              <a:t> par </a:t>
            </a:r>
            <a:r>
              <a:rPr lang="en-US" sz="2000" b="0" strike="noStrike" spc="-1" dirty="0" err="1">
                <a:solidFill>
                  <a:srgbClr val="000000"/>
                </a:solidFill>
                <a:uFill>
                  <a:solidFill>
                    <a:srgbClr val="FFFFFF"/>
                  </a:solidFill>
                </a:uFill>
                <a:latin typeface="Helvetica 45 Light"/>
                <a:ea typeface="DejaVu Sans"/>
              </a:rPr>
              <a:t>défaut</a:t>
            </a:r>
            <a:r>
              <a:rPr lang="en-US" sz="2000" b="0" strike="noStrike" spc="-1" dirty="0">
                <a:solidFill>
                  <a:srgbClr val="000000"/>
                </a:solidFill>
                <a:uFill>
                  <a:solidFill>
                    <a:srgbClr val="FFFFFF"/>
                  </a:solidFill>
                </a:uFill>
                <a:latin typeface="Helvetica 45 Light"/>
                <a:ea typeface="DejaVu Sans"/>
              </a:rPr>
              <a:t> qui ne </a:t>
            </a:r>
            <a:r>
              <a:rPr lang="en-US" sz="2000" b="0" strike="noStrike" spc="-1" dirty="0" err="1">
                <a:solidFill>
                  <a:srgbClr val="000000"/>
                </a:solidFill>
                <a:uFill>
                  <a:solidFill>
                    <a:srgbClr val="FFFFFF"/>
                  </a:solidFill>
                </a:uFill>
                <a:latin typeface="Helvetica 45 Light"/>
                <a:ea typeface="DejaVu Sans"/>
              </a:rPr>
              <a:t>possède</a:t>
            </a:r>
            <a:r>
              <a:rPr lang="en-US" sz="2000" b="0" strike="noStrike" spc="-1" dirty="0">
                <a:solidFill>
                  <a:srgbClr val="000000"/>
                </a:solidFill>
                <a:uFill>
                  <a:solidFill>
                    <a:srgbClr val="FFFFFF"/>
                  </a:solidFill>
                </a:uFill>
                <a:latin typeface="Helvetica 45 Light"/>
                <a:ea typeface="DejaVu Sans"/>
              </a:rPr>
              <a:t> pas de </a:t>
            </a:r>
            <a:r>
              <a:rPr lang="en-US" sz="2000" b="0" strike="noStrike" spc="-1" dirty="0" err="1">
                <a:solidFill>
                  <a:srgbClr val="000000"/>
                </a:solidFill>
                <a:uFill>
                  <a:solidFill>
                    <a:srgbClr val="FFFFFF"/>
                  </a:solidFill>
                </a:uFill>
                <a:latin typeface="Helvetica 45 Light"/>
                <a:ea typeface="DejaVu Sans"/>
              </a:rPr>
              <a:t>paramètre</a:t>
            </a:r>
            <a:r>
              <a:rPr lang="en-US" sz="2000" b="0" strike="noStrike" spc="-1" dirty="0">
                <a:solidFill>
                  <a:srgbClr val="000000"/>
                </a:solidFill>
                <a:uFill>
                  <a:solidFill>
                    <a:srgbClr val="FFFFFF"/>
                  </a:solidFill>
                </a:uFill>
                <a:latin typeface="Helvetica 45 Light"/>
                <a:ea typeface="DejaVu Sans"/>
              </a:rPr>
              <a:t> (</a:t>
            </a:r>
            <a:r>
              <a:rPr lang="en-US" sz="2000" b="0" u="sng" strike="noStrike" spc="-1" dirty="0" err="1">
                <a:solidFill>
                  <a:srgbClr val="000000"/>
                </a:solidFill>
                <a:uFill>
                  <a:solidFill>
                    <a:srgbClr val="FFFFFF"/>
                  </a:solidFill>
                </a:uFill>
                <a:latin typeface="Helvetica 45 Light"/>
                <a:ea typeface="DejaVu Sans"/>
              </a:rPr>
              <a:t>si</a:t>
            </a:r>
            <a:r>
              <a:rPr lang="en-US" sz="2000" b="0" u="sng" strike="noStrike" spc="-1" dirty="0">
                <a:solidFill>
                  <a:srgbClr val="000000"/>
                </a:solidFill>
                <a:uFill>
                  <a:solidFill>
                    <a:srgbClr val="FFFFFF"/>
                  </a:solidFill>
                </a:uFill>
                <a:latin typeface="Helvetica 45 Light"/>
                <a:ea typeface="DejaVu Sans"/>
              </a:rPr>
              <a:t> </a:t>
            </a:r>
            <a:r>
              <a:rPr lang="en-US" sz="2000" b="0" u="sng" strike="noStrike" spc="-1" dirty="0" err="1">
                <a:solidFill>
                  <a:srgbClr val="000000"/>
                </a:solidFill>
                <a:uFill>
                  <a:solidFill>
                    <a:srgbClr val="FFFFFF"/>
                  </a:solidFill>
                </a:uFill>
                <a:latin typeface="Helvetica 45 Light"/>
                <a:ea typeface="DejaVu Sans"/>
              </a:rPr>
              <a:t>aucun</a:t>
            </a:r>
            <a:r>
              <a:rPr lang="en-US" sz="2000" b="0" u="sng" strike="noStrike" spc="-1" dirty="0">
                <a:solidFill>
                  <a:srgbClr val="000000"/>
                </a:solidFill>
                <a:uFill>
                  <a:solidFill>
                    <a:srgbClr val="FFFFFF"/>
                  </a:solidFill>
                </a:uFill>
                <a:latin typeface="Helvetica 45 Light"/>
                <a:ea typeface="DejaVu Sans"/>
              </a:rPr>
              <a:t> </a:t>
            </a:r>
            <a:r>
              <a:rPr lang="en-US" sz="2000" b="0" u="sng" strike="noStrike" spc="-1" dirty="0" err="1">
                <a:solidFill>
                  <a:srgbClr val="000000"/>
                </a:solidFill>
                <a:uFill>
                  <a:solidFill>
                    <a:srgbClr val="FFFFFF"/>
                  </a:solidFill>
                </a:uFill>
                <a:latin typeface="Helvetica 45 Light"/>
                <a:ea typeface="DejaVu Sans"/>
              </a:rPr>
              <a:t>autre</a:t>
            </a:r>
            <a:r>
              <a:rPr lang="en-US" sz="2000" b="0" u="sng" strike="noStrike" spc="-1" dirty="0">
                <a:solidFill>
                  <a:srgbClr val="000000"/>
                </a:solidFill>
                <a:uFill>
                  <a:solidFill>
                    <a:srgbClr val="FFFFFF"/>
                  </a:solidFill>
                </a:uFill>
                <a:latin typeface="Helvetica 45 Light"/>
                <a:ea typeface="DejaVu Sans"/>
              </a:rPr>
              <a:t> </a:t>
            </a:r>
            <a:r>
              <a:rPr lang="en-US" sz="2000" b="0" u="sng" strike="noStrike" spc="-1" dirty="0" err="1">
                <a:solidFill>
                  <a:srgbClr val="000000"/>
                </a:solidFill>
                <a:uFill>
                  <a:solidFill>
                    <a:srgbClr val="FFFFFF"/>
                  </a:solidFill>
                </a:uFill>
                <a:latin typeface="Helvetica 45 Light"/>
                <a:ea typeface="DejaVu Sans"/>
              </a:rPr>
              <a:t>constructeur</a:t>
            </a:r>
            <a:r>
              <a:rPr lang="en-US" sz="2000" b="0" u="sng" strike="noStrike" spc="-1" dirty="0">
                <a:solidFill>
                  <a:srgbClr val="000000"/>
                </a:solidFill>
                <a:uFill>
                  <a:solidFill>
                    <a:srgbClr val="FFFFFF"/>
                  </a:solidFill>
                </a:uFill>
                <a:latin typeface="Helvetica 45 Light"/>
                <a:ea typeface="DejaVu Sans"/>
              </a:rPr>
              <a:t> avec </a:t>
            </a:r>
            <a:r>
              <a:rPr lang="en-US" sz="2000" b="0" u="sng" strike="noStrike" spc="-1" dirty="0" err="1">
                <a:solidFill>
                  <a:srgbClr val="000000"/>
                </a:solidFill>
                <a:uFill>
                  <a:solidFill>
                    <a:srgbClr val="FFFFFF"/>
                  </a:solidFill>
                </a:uFill>
                <a:latin typeface="Helvetica 45 Light"/>
                <a:ea typeface="DejaVu Sans"/>
              </a:rPr>
              <a:t>paramètre</a:t>
            </a:r>
            <a:r>
              <a:rPr lang="en-US" sz="2000" b="0" u="sng" strike="noStrike" spc="-1" dirty="0">
                <a:solidFill>
                  <a:srgbClr val="000000"/>
                </a:solidFill>
                <a:uFill>
                  <a:solidFill>
                    <a:srgbClr val="FFFFFF"/>
                  </a:solidFill>
                </a:uFill>
                <a:latin typeface="Helvetica 45 Light"/>
                <a:ea typeface="DejaVu Sans"/>
              </a:rPr>
              <a:t> </a:t>
            </a:r>
            <a:r>
              <a:rPr lang="en-US" sz="2000" b="0" u="sng" strike="noStrike" spc="-1" dirty="0" err="1">
                <a:solidFill>
                  <a:srgbClr val="000000"/>
                </a:solidFill>
                <a:uFill>
                  <a:solidFill>
                    <a:srgbClr val="FFFFFF"/>
                  </a:solidFill>
                </a:uFill>
                <a:latin typeface="Helvetica 45 Light"/>
                <a:ea typeface="DejaVu Sans"/>
              </a:rPr>
              <a:t>n’existe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retourné</a:t>
            </a:r>
            <a:r>
              <a:rPr lang="en-US" sz="2000" b="0" strike="noStrike" spc="-1" dirty="0">
                <a:solidFill>
                  <a:srgbClr val="000000"/>
                </a:solidFill>
                <a:uFill>
                  <a:solidFill>
                    <a:srgbClr val="FFFFFF"/>
                  </a:solidFill>
                </a:uFill>
                <a:latin typeface="Helvetica 45 Light"/>
                <a:ea typeface="DejaVu Sans"/>
              </a:rPr>
              <a:t> par le </a:t>
            </a:r>
            <a:r>
              <a:rPr lang="en-US" sz="2000" b="0" strike="noStrike" spc="-1" dirty="0" err="1">
                <a:solidFill>
                  <a:srgbClr val="000000"/>
                </a:solidFill>
                <a:uFill>
                  <a:solidFill>
                    <a:srgbClr val="FFFFFF"/>
                  </a:solidFill>
                </a:uFill>
                <a:latin typeface="Helvetica 45 Light"/>
                <a:ea typeface="DejaVu Sans"/>
              </a:rPr>
              <a:t>constructeur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instance de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Le </a:t>
            </a:r>
            <a:r>
              <a:rPr lang="en-US" sz="2000" b="0" strike="noStrike" spc="-1" dirty="0" err="1">
                <a:solidFill>
                  <a:srgbClr val="000000"/>
                </a:solidFill>
                <a:uFill>
                  <a:solidFill>
                    <a:srgbClr val="FFFFFF"/>
                  </a:solidFill>
                </a:uFill>
                <a:latin typeface="Helvetica 45 Light"/>
                <a:ea typeface="DejaVu Sans"/>
              </a:rPr>
              <a:t>constructeur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alloue</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mémoire</a:t>
            </a:r>
            <a:r>
              <a:rPr lang="en-US" sz="2000" b="0" strike="noStrike" spc="-1" dirty="0">
                <a:solidFill>
                  <a:srgbClr val="000000"/>
                </a:solidFill>
                <a:uFill>
                  <a:solidFill>
                    <a:srgbClr val="FFFFFF"/>
                  </a:solidFill>
                </a:uFill>
                <a:latin typeface="Helvetica 45 Light"/>
                <a:ea typeface="DejaVu Sans"/>
              </a:rPr>
              <a:t> et </a:t>
            </a:r>
            <a:r>
              <a:rPr lang="en-US" sz="2000" b="0" strike="noStrike" spc="-1" dirty="0" err="1">
                <a:solidFill>
                  <a:srgbClr val="000000"/>
                </a:solidFill>
                <a:uFill>
                  <a:solidFill>
                    <a:srgbClr val="FFFFFF"/>
                  </a:solidFill>
                </a:uFill>
                <a:latin typeface="Helvetica 45 Light"/>
                <a:ea typeface="DejaVu Sans"/>
              </a:rPr>
              <a:t>initialise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400" b="1" strike="noStrike" spc="-1" dirty="0" err="1">
                <a:solidFill>
                  <a:srgbClr val="000000"/>
                </a:solidFill>
                <a:uFill>
                  <a:solidFill>
                    <a:srgbClr val="FFFFFF"/>
                  </a:solidFill>
                </a:uFill>
                <a:latin typeface="Helvetica 45 Light"/>
                <a:ea typeface="DejaVu Sans"/>
              </a:rPr>
              <a:t>L'objet</a:t>
            </a:r>
            <a:r>
              <a:rPr lang="en-US" sz="2400" b="1" strike="noStrike" spc="-1" dirty="0">
                <a:solidFill>
                  <a:srgbClr val="000000"/>
                </a:solidFill>
                <a:uFill>
                  <a:solidFill>
                    <a:srgbClr val="FFFFFF"/>
                  </a:solidFill>
                </a:uFill>
                <a:latin typeface="Helvetica 45 Light"/>
                <a:ea typeface="DejaVu Sans"/>
              </a:rPr>
              <a:t> </a:t>
            </a:r>
            <a:r>
              <a:rPr lang="en-US" sz="2400" b="1" strike="noStrike" spc="-1" dirty="0" err="1">
                <a:solidFill>
                  <a:srgbClr val="000000"/>
                </a:solidFill>
                <a:uFill>
                  <a:solidFill>
                    <a:srgbClr val="FFFFFF"/>
                  </a:solidFill>
                </a:uFill>
                <a:latin typeface="Helvetica 45 Light"/>
                <a:ea typeface="DejaVu Sans"/>
              </a:rPr>
              <a:t>retourné</a:t>
            </a:r>
            <a:r>
              <a:rPr lang="en-US" sz="2400" b="1" strike="noStrike" spc="-1" dirty="0">
                <a:solidFill>
                  <a:srgbClr val="000000"/>
                </a:solidFill>
                <a:uFill>
                  <a:solidFill>
                    <a:srgbClr val="FFFFFF"/>
                  </a:solidFill>
                </a:uFill>
                <a:latin typeface="Helvetica 45 Light"/>
                <a:ea typeface="DejaVu Sans"/>
              </a:rPr>
              <a:t> par le </a:t>
            </a:r>
            <a:r>
              <a:rPr lang="en-US" sz="2400" b="1" strike="noStrike" spc="-1" dirty="0" err="1">
                <a:solidFill>
                  <a:srgbClr val="000000"/>
                </a:solidFill>
                <a:uFill>
                  <a:solidFill>
                    <a:srgbClr val="FFFFFF"/>
                  </a:solidFill>
                </a:uFill>
                <a:latin typeface="Helvetica 45 Light"/>
                <a:ea typeface="DejaVu Sans"/>
              </a:rPr>
              <a:t>constructeur</a:t>
            </a:r>
            <a:r>
              <a:rPr lang="en-US" sz="2400" b="1" strike="noStrike" spc="-1" dirty="0">
                <a:solidFill>
                  <a:srgbClr val="000000"/>
                </a:solidFill>
                <a:uFill>
                  <a:solidFill>
                    <a:srgbClr val="FFFFFF"/>
                  </a:solidFill>
                </a:uFill>
                <a:latin typeface="Helvetica 45 Light"/>
                <a:ea typeface="DejaVu Sans"/>
              </a:rPr>
              <a:t> ne </a:t>
            </a:r>
            <a:r>
              <a:rPr lang="en-US" sz="2400" b="1" strike="noStrike" spc="-1" dirty="0" err="1">
                <a:solidFill>
                  <a:srgbClr val="000000"/>
                </a:solidFill>
                <a:uFill>
                  <a:solidFill>
                    <a:srgbClr val="FFFFFF"/>
                  </a:solidFill>
                </a:uFill>
                <a:latin typeface="Helvetica 45 Light"/>
                <a:ea typeface="DejaVu Sans"/>
              </a:rPr>
              <a:t>peut</a:t>
            </a:r>
            <a:r>
              <a:rPr lang="en-US" sz="2400" b="1" strike="noStrike" spc="-1" dirty="0">
                <a:solidFill>
                  <a:srgbClr val="000000"/>
                </a:solidFill>
                <a:uFill>
                  <a:solidFill>
                    <a:srgbClr val="FFFFFF"/>
                  </a:solidFill>
                </a:uFill>
                <a:latin typeface="Helvetica 45 Light"/>
                <a:ea typeface="DejaVu Sans"/>
              </a:rPr>
              <a:t> pas </a:t>
            </a:r>
            <a:r>
              <a:rPr lang="en-US" sz="2400" b="1" strike="noStrike" spc="-1" dirty="0" err="1">
                <a:solidFill>
                  <a:srgbClr val="000000"/>
                </a:solidFill>
                <a:uFill>
                  <a:solidFill>
                    <a:srgbClr val="FFFFFF"/>
                  </a:solidFill>
                </a:uFill>
                <a:latin typeface="Helvetica 45 Light"/>
                <a:ea typeface="DejaVu Sans"/>
              </a:rPr>
              <a:t>être</a:t>
            </a:r>
            <a:r>
              <a:rPr lang="en-US" sz="2400" b="1" strike="noStrike" spc="-1" dirty="0">
                <a:solidFill>
                  <a:srgbClr val="000000"/>
                </a:solidFill>
                <a:uFill>
                  <a:solidFill>
                    <a:srgbClr val="FFFFFF"/>
                  </a:solidFill>
                </a:uFill>
                <a:latin typeface="Helvetica 45 Light"/>
                <a:ea typeface="DejaVu Sans"/>
              </a:rPr>
              <a:t> null</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Un objet </a:t>
            </a:r>
            <a:r>
              <a:rPr lang="en-US" sz="2000" b="0" strike="noStrike" spc="-1" dirty="0" err="1">
                <a:solidFill>
                  <a:srgbClr val="000000"/>
                </a:solidFill>
                <a:uFill>
                  <a:solidFill>
                    <a:srgbClr val="FFFFFF"/>
                  </a:solidFill>
                </a:uFill>
                <a:latin typeface="Helvetica 45 Light"/>
                <a:ea typeface="DejaVu Sans"/>
              </a:rPr>
              <a:t>peut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avoir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plusieurs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constructeurs</a:t>
            </a:r>
            <a:r>
              <a:rPr lang="en-US" sz="2000" b="0" strike="noStrike" spc="-1" dirty="0">
                <a:solidFill>
                  <a:srgbClr val="000000"/>
                </a:solidFill>
                <a:uFill>
                  <a:solidFill>
                    <a:srgbClr val="FFFFFF"/>
                  </a:solidFill>
                </a:uFill>
                <a:latin typeface="Helvetica 45 Light"/>
                <a:ea typeface="DejaVu Sans"/>
              </a:rPr>
              <a:t> (avec des </a:t>
            </a:r>
            <a:r>
              <a:rPr lang="en-US" sz="2000" b="0" strike="noStrike" spc="-1" dirty="0" err="1">
                <a:solidFill>
                  <a:srgbClr val="000000"/>
                </a:solidFill>
                <a:uFill>
                  <a:solidFill>
                    <a:srgbClr val="FFFFFF"/>
                  </a:solidFill>
                </a:uFill>
                <a:latin typeface="Helvetica 45 Light"/>
                <a:ea typeface="DejaVu Sans"/>
              </a:rPr>
              <a:t>paramètres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différents</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Les </a:t>
            </a:r>
            <a:r>
              <a:rPr lang="en-US" sz="2000" b="0" strike="noStrike" spc="-1" dirty="0" err="1">
                <a:solidFill>
                  <a:srgbClr val="000000"/>
                </a:solidFill>
                <a:uFill>
                  <a:solidFill>
                    <a:srgbClr val="FFFFFF"/>
                  </a:solidFill>
                </a:uFill>
                <a:latin typeface="Helvetica 45 Light"/>
                <a:ea typeface="DejaVu Sans"/>
              </a:rPr>
              <a:t>constructeurs</a:t>
            </a:r>
            <a:r>
              <a:rPr lang="en-US" sz="2000" b="0" strike="noStrike" spc="-1" dirty="0">
                <a:solidFill>
                  <a:srgbClr val="000000"/>
                </a:solidFill>
                <a:uFill>
                  <a:solidFill>
                    <a:srgbClr val="FFFFFF"/>
                  </a:solidFill>
                </a:uFill>
                <a:latin typeface="Helvetica 45 Light"/>
                <a:ea typeface="DejaVu Sans"/>
              </a:rPr>
              <a:t> portent le </a:t>
            </a:r>
            <a:r>
              <a:rPr lang="en-US" sz="2000" b="0" strike="noStrike" spc="-1" dirty="0" err="1">
                <a:solidFill>
                  <a:srgbClr val="000000"/>
                </a:solidFill>
                <a:uFill>
                  <a:solidFill>
                    <a:srgbClr val="FFFFFF"/>
                  </a:solidFill>
                </a:uFill>
                <a:latin typeface="Helvetica 45 Light"/>
                <a:ea typeface="DejaVu Sans"/>
              </a:rPr>
              <a:t>même</a:t>
            </a:r>
            <a:r>
              <a:rPr lang="en-US" sz="2000" b="0" strike="noStrike" spc="-1" dirty="0">
                <a:solidFill>
                  <a:srgbClr val="000000"/>
                </a:solidFill>
                <a:uFill>
                  <a:solidFill>
                    <a:srgbClr val="FFFFFF"/>
                  </a:solidFill>
                </a:uFill>
                <a:latin typeface="Helvetica 45 Light"/>
                <a:ea typeface="DejaVu Sans"/>
              </a:rPr>
              <a:t> nom que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et </a:t>
            </a:r>
            <a:r>
              <a:rPr lang="en-US" sz="2000" b="0" strike="noStrike" spc="-1" dirty="0" err="1">
                <a:solidFill>
                  <a:srgbClr val="000000"/>
                </a:solidFill>
                <a:uFill>
                  <a:solidFill>
                    <a:srgbClr val="FFFFFF"/>
                  </a:solidFill>
                </a:uFill>
                <a:latin typeface="Helvetica 45 Light"/>
                <a:ea typeface="DejaVu Sans"/>
              </a:rPr>
              <a:t>n’ont</a:t>
            </a:r>
            <a:r>
              <a:rPr lang="en-US" sz="2000" b="0" strike="noStrike" spc="-1" dirty="0">
                <a:solidFill>
                  <a:srgbClr val="000000"/>
                </a:solidFill>
                <a:uFill>
                  <a:solidFill>
                    <a:srgbClr val="FFFFFF"/>
                  </a:solidFill>
                </a:uFill>
                <a:latin typeface="Helvetica 45 Light"/>
                <a:ea typeface="DejaVu Sans"/>
              </a:rPr>
              <a:t> pas de </a:t>
            </a:r>
            <a:r>
              <a:rPr lang="en-US" sz="2000" b="0" strike="noStrike" spc="-1" dirty="0" err="1">
                <a:solidFill>
                  <a:srgbClr val="000000"/>
                </a:solidFill>
                <a:uFill>
                  <a:solidFill>
                    <a:srgbClr val="FFFFFF"/>
                  </a:solidFill>
                </a:uFill>
                <a:latin typeface="Helvetica 45 Light"/>
                <a:ea typeface="DejaVu Sans"/>
              </a:rPr>
              <a:t>valeur</a:t>
            </a:r>
            <a:r>
              <a:rPr lang="en-US" sz="2000" b="0" strike="noStrike" spc="-1" dirty="0">
                <a:solidFill>
                  <a:srgbClr val="000000"/>
                </a:solidFill>
                <a:uFill>
                  <a:solidFill>
                    <a:srgbClr val="FFFFFF"/>
                  </a:solidFill>
                </a:uFill>
                <a:latin typeface="Helvetica 45 Light"/>
                <a:ea typeface="DejaVu Sans"/>
              </a:rPr>
              <a:t> de retour.</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p:txBody>
      </p:sp>
      <p:sp>
        <p:nvSpPr>
          <p:cNvPr id="303" name="CustomShape 4"/>
          <p:cNvSpPr/>
          <p:nvPr/>
        </p:nvSpPr>
        <p:spPr>
          <a:xfrm>
            <a:off x="135000" y="4721760"/>
            <a:ext cx="8752680" cy="115551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uFill>
                  <a:solidFill>
                    <a:srgbClr val="FFFFFF"/>
                  </a:solidFill>
                </a:uFill>
                <a:latin typeface="Courier New"/>
                <a:ea typeface="DejaVu Sans"/>
              </a:rPr>
              <a:t>Vehicule</a:t>
            </a:r>
            <a:r>
              <a:rPr lang="en-US" sz="1800" b="0" strike="noStrike" spc="-1" dirty="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Courier New"/>
                <a:ea typeface="DejaVu Sans"/>
              </a:rPr>
              <a:t>mVehicule</a:t>
            </a:r>
            <a:r>
              <a:rPr lang="en-US" sz="1800" b="0" strike="noStrike" spc="-1" dirty="0">
                <a:solidFill>
                  <a:srgbClr val="000000"/>
                </a:solidFill>
                <a:uFill>
                  <a:solidFill>
                    <a:srgbClr val="FFFFFF"/>
                  </a:solidFill>
                </a:uFill>
                <a:latin typeface="Courier New"/>
                <a:ea typeface="DejaVu Sans"/>
              </a:rPr>
              <a:t>; // </a:t>
            </a:r>
            <a:r>
              <a:rPr lang="en-US" sz="1800" b="0" strike="noStrike" spc="-1" dirty="0" err="1">
                <a:solidFill>
                  <a:srgbClr val="000000"/>
                </a:solidFill>
                <a:uFill>
                  <a:solidFill>
                    <a:srgbClr val="FFFFFF"/>
                  </a:solidFill>
                </a:uFill>
                <a:latin typeface="Courier New"/>
                <a:ea typeface="DejaVu Sans"/>
              </a:rPr>
              <a:t>Déclaration</a:t>
            </a:r>
            <a:r>
              <a:rPr lang="en-US" sz="1800" b="0" strike="noStrike" spc="-1" dirty="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Courier New"/>
                <a:ea typeface="DejaVu Sans"/>
              </a:rPr>
              <a:t>l'instance</a:t>
            </a:r>
            <a:r>
              <a:rPr lang="en-US" sz="1800" b="0" strike="noStrike" spc="-1" dirty="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Courier New"/>
                <a:ea typeface="DejaVu Sans"/>
              </a:rPr>
              <a:t>vaut</a:t>
            </a:r>
            <a:r>
              <a:rPr lang="en-US" sz="1800" b="0" strike="noStrike" spc="-1" dirty="0">
                <a:solidFill>
                  <a:srgbClr val="000000"/>
                </a:solidFill>
                <a:uFill>
                  <a:solidFill>
                    <a:srgbClr val="FFFFFF"/>
                  </a:solidFill>
                </a:uFill>
                <a:latin typeface="Courier New"/>
                <a:ea typeface="DejaVu Sans"/>
              </a:rPr>
              <a:t> null</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Courier New"/>
                <a:ea typeface="DejaVu Sans"/>
              </a:rPr>
              <a:t>mVehicule</a:t>
            </a:r>
            <a:r>
              <a:rPr lang="en-US" sz="1800" b="0" strike="noStrike" spc="-1" dirty="0">
                <a:solidFill>
                  <a:srgbClr val="000000"/>
                </a:solidFill>
                <a:uFill>
                  <a:solidFill>
                    <a:srgbClr val="FFFFFF"/>
                  </a:solidFill>
                </a:uFill>
                <a:latin typeface="Courier New"/>
                <a:ea typeface="DejaVu Sans"/>
              </a:rPr>
              <a:t> = new </a:t>
            </a:r>
            <a:r>
              <a:rPr lang="en-US" sz="1800" b="0" strike="noStrike" spc="-1" dirty="0" err="1">
                <a:solidFill>
                  <a:srgbClr val="000000"/>
                </a:solidFill>
                <a:uFill>
                  <a:solidFill>
                    <a:srgbClr val="FFFFFF"/>
                  </a:solidFill>
                </a:uFill>
                <a:latin typeface="Courier New"/>
                <a:ea typeface="DejaVu Sans"/>
              </a:rPr>
              <a:t>Vehicule</a:t>
            </a:r>
            <a:r>
              <a:rPr lang="en-US" sz="1800" b="0" strike="noStrike" spc="-1" dirty="0">
                <a:solidFill>
                  <a:srgbClr val="000000"/>
                </a:solidFill>
                <a:uFill>
                  <a:solidFill>
                    <a:srgbClr val="FFFFFF"/>
                  </a:solidFill>
                </a:uFill>
                <a:latin typeface="Courier New"/>
                <a:ea typeface="DejaVu Sans"/>
              </a:rPr>
              <a:t>(); // </a:t>
            </a:r>
            <a:r>
              <a:rPr lang="en-US" sz="1800" b="0" strike="noStrike" spc="-1" dirty="0" err="1">
                <a:solidFill>
                  <a:srgbClr val="000000"/>
                </a:solidFill>
                <a:uFill>
                  <a:solidFill>
                    <a:srgbClr val="FFFFFF"/>
                  </a:solidFill>
                </a:uFill>
                <a:latin typeface="Courier New"/>
                <a:ea typeface="DejaVu Sans"/>
              </a:rPr>
              <a:t>Création</a:t>
            </a:r>
            <a:r>
              <a:rPr lang="en-US" sz="1800" b="0" strike="noStrike" spc="-1" dirty="0">
                <a:solidFill>
                  <a:srgbClr val="000000"/>
                </a:solidFill>
                <a:uFill>
                  <a:solidFill>
                    <a:srgbClr val="FFFFFF"/>
                  </a:solidFill>
                </a:uFill>
                <a:latin typeface="Courier New"/>
                <a:ea typeface="DejaVu Sans"/>
              </a:rPr>
              <a:t> et allocation </a:t>
            </a:r>
            <a:r>
              <a:rPr lang="en-US" sz="1800" b="0" strike="noStrike" spc="-1" dirty="0" err="1">
                <a:solidFill>
                  <a:srgbClr val="000000"/>
                </a:solidFill>
                <a:uFill>
                  <a:solidFill>
                    <a:srgbClr val="FFFFFF"/>
                  </a:solidFill>
                </a:uFill>
                <a:latin typeface="Courier New"/>
                <a:ea typeface="DejaVu Sans"/>
              </a:rPr>
              <a:t>mémoire</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ourier New"/>
                <a:ea typeface="DejaVu Sans"/>
              </a:rPr>
              <a:t>if (</a:t>
            </a:r>
            <a:r>
              <a:rPr lang="en-US" sz="1800" b="0" strike="noStrike" spc="-1" dirty="0" err="1" smtClean="0">
                <a:solidFill>
                  <a:srgbClr val="000000"/>
                </a:solidFill>
                <a:uFill>
                  <a:solidFill>
                    <a:srgbClr val="FFFFFF"/>
                  </a:solidFill>
                </a:uFill>
                <a:latin typeface="Courier New"/>
                <a:ea typeface="DejaVu Sans"/>
              </a:rPr>
              <a:t>mVehicule</a:t>
            </a:r>
            <a:r>
              <a:rPr lang="en-US" sz="1800" b="0" strike="noStrike" spc="-1" dirty="0" smtClean="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Courier New"/>
                <a:ea typeface="DejaVu Sans"/>
              </a:rPr>
              <a:t>instanceOf</a:t>
            </a:r>
            <a:r>
              <a:rPr lang="en-US" sz="1800" b="0" strike="noStrike" spc="-1" dirty="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Courier New"/>
                <a:ea typeface="DejaVu Sans"/>
              </a:rPr>
              <a:t>Vehicule</a:t>
            </a:r>
            <a:r>
              <a:rPr lang="en-US" sz="1800" b="0" strike="noStrike" spc="-1" dirty="0">
                <a:solidFill>
                  <a:srgbClr val="000000"/>
                </a:solidFill>
                <a:uFill>
                  <a:solidFill>
                    <a:srgbClr val="FFFFFF"/>
                  </a:solidFill>
                </a:uFill>
                <a:latin typeface="Courier New"/>
                <a:ea typeface="DejaVu Sans"/>
              </a:rPr>
              <a:t>) { // </a:t>
            </a:r>
            <a:r>
              <a:rPr lang="en-US" sz="1800" b="0" strike="noStrike" spc="-1" dirty="0" err="1">
                <a:solidFill>
                  <a:srgbClr val="000000"/>
                </a:solidFill>
                <a:uFill>
                  <a:solidFill>
                    <a:srgbClr val="FFFFFF"/>
                  </a:solidFill>
                </a:uFill>
                <a:latin typeface="Courier New"/>
                <a:ea typeface="DejaVu Sans"/>
              </a:rPr>
              <a:t>retourne</a:t>
            </a:r>
            <a:r>
              <a:rPr lang="en-US" sz="1800" b="0" strike="noStrike" spc="-1" dirty="0">
                <a:solidFill>
                  <a:srgbClr val="000000"/>
                </a:solidFill>
                <a:uFill>
                  <a:solidFill>
                    <a:srgbClr val="FFFFFF"/>
                  </a:solidFill>
                </a:uFill>
                <a:latin typeface="Courier New"/>
                <a:ea typeface="DejaVu Sans"/>
              </a:rPr>
              <a:t> </a:t>
            </a:r>
            <a:r>
              <a:rPr lang="en-US" sz="1800" b="0" strike="noStrike" spc="-1" dirty="0" smtClean="0">
                <a:solidFill>
                  <a:srgbClr val="000000"/>
                </a:solidFill>
                <a:uFill>
                  <a:solidFill>
                    <a:srgbClr val="FFFFFF"/>
                  </a:solidFill>
                </a:uFill>
                <a:latin typeface="Courier New"/>
                <a:ea typeface="DejaVu Sans"/>
              </a:rPr>
              <a:t>“true”</a:t>
            </a:r>
          </a:p>
          <a:p>
            <a:pPr>
              <a:lnSpc>
                <a:spcPct val="100000"/>
              </a:lnSpc>
            </a:pPr>
            <a:r>
              <a:rPr lang="en-US"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(2/3)</a:t>
            </a:r>
            <a:endParaRPr lang="en-US" sz="1800" b="0" strike="noStrike" spc="-1">
              <a:solidFill>
                <a:srgbClr val="000000"/>
              </a:solidFill>
              <a:uFill>
                <a:solidFill>
                  <a:srgbClr val="FFFFFF"/>
                </a:solidFill>
              </a:uFill>
              <a:latin typeface="Arial"/>
            </a:endParaRPr>
          </a:p>
        </p:txBody>
      </p:sp>
      <p:sp>
        <p:nvSpPr>
          <p:cNvPr id="30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4D2DEA9-9BB4-429C-AC26-97B6AC0D89DD}" type="slidenum">
              <a:rPr lang="en-US" sz="1600" b="0" strike="noStrike" spc="-1">
                <a:solidFill>
                  <a:srgbClr val="000000"/>
                </a:solidFill>
                <a:uFill>
                  <a:solidFill>
                    <a:srgbClr val="FFFFFF"/>
                  </a:solidFill>
                </a:uFill>
                <a:latin typeface="Helvetica 45 Light"/>
                <a:ea typeface="MS PGothic"/>
              </a:rPr>
              <a:t>35</a:t>
            </a:fld>
            <a:endParaRPr lang="en-US" sz="1800" b="0" strike="noStrike" spc="-1">
              <a:solidFill>
                <a:srgbClr val="000000"/>
              </a:solidFill>
              <a:uFill>
                <a:solidFill>
                  <a:srgbClr val="FFFFFF"/>
                </a:solidFill>
              </a:uFill>
              <a:latin typeface="Arial"/>
            </a:endParaRPr>
          </a:p>
        </p:txBody>
      </p:sp>
      <p:sp>
        <p:nvSpPr>
          <p:cNvPr id="30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 sans arguments.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Lorsque l’on doit créer un objet sans pouvoir décider des valeurs de ses attributs au moment de la 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remplace le constructeur par défaut qui est devenu inutilisable dès qu’un constructeur (avec paramètres) a été défini dans la classe</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Constructeurs multiples.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d’initialiser un objet de plusieurs manières différentes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alors de surchage (overloaded)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distingue les constructeurs en fonction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de la position des arguments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nombre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type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constructeur possède le même nom (le nom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Création d’objets (3/3)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3B65706-D8CA-4CF8-8A36-0EFB65A05F53}" type="slidenum">
              <a:rPr lang="en-US" sz="1600" b="0" strike="noStrike" spc="-1">
                <a:solidFill>
                  <a:srgbClr val="000000"/>
                </a:solidFill>
                <a:uFill>
                  <a:solidFill>
                    <a:srgbClr val="FFFFFF"/>
                  </a:solidFill>
                </a:uFill>
                <a:latin typeface="Helvetica 45 Light"/>
                <a:ea typeface="MS PGothic"/>
              </a:rPr>
              <a:t>36</a:t>
            </a:fld>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194760" y="640440"/>
            <a:ext cx="8607600" cy="4672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d’enchainer les constructeurs: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L’instruction spécifique « this() » désigne un autre constructeur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L’appel à this() doit être la première instruction du constructeur. </a:t>
            </a:r>
            <a:r>
              <a:rPr lang="en-US" sz="1800" b="0" strike="noStrike" spc="-1" smtClean="0">
                <a:solidFill>
                  <a:srgbClr val="000000"/>
                </a:solidFill>
                <a:uFill>
                  <a:solidFill>
                    <a:srgbClr val="FFFFFF"/>
                  </a:solidFill>
                </a:uFill>
                <a:latin typeface="Helvetica 45 Light"/>
                <a:ea typeface="DejaVu Sans"/>
              </a:rPr>
              <a:t/>
            </a:r>
            <a:br>
              <a:rPr lang="en-US" sz="1800" b="0" strike="noStrike" spc="-1" smtClean="0">
                <a:solidFill>
                  <a:srgbClr val="000000"/>
                </a:solidFill>
                <a:uFill>
                  <a:solidFill>
                    <a:srgbClr val="FFFFFF"/>
                  </a:solidFill>
                </a:uFill>
                <a:latin typeface="Helvetica 45 Light"/>
                <a:ea typeface="DejaVu Sans"/>
              </a:rPr>
            </a:br>
            <a:r>
              <a:rPr lang="en-US" sz="1800" b="0" strike="noStrike" spc="-1" smtClean="0">
                <a:solidFill>
                  <a:srgbClr val="000000"/>
                </a:solidFill>
                <a:uFill>
                  <a:solidFill>
                    <a:srgbClr val="FFFFFF"/>
                  </a:solidFill>
                </a:uFill>
                <a:latin typeface="Helvetica 45 Light"/>
                <a:ea typeface="DejaVu Sans"/>
              </a:rPr>
              <a:t>Utilité</a:t>
            </a:r>
            <a:r>
              <a:rPr lang="en-US" sz="1800" b="0" strike="noStrike" spc="-1">
                <a:solidFill>
                  <a:srgbClr val="000000"/>
                </a:solidFill>
                <a:uFill>
                  <a:solidFill>
                    <a:srgbClr val="FFFFFF"/>
                  </a:solidFill>
                </a:uFill>
                <a:latin typeface="Helvetica 45 Light"/>
                <a:ea typeface="DejaVu Sans"/>
              </a:rPr>
              <a:t>: réutiliser le code existant et ne jamais le dupliquer.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endParaRPr lang="en-US" sz="2000" spc="-1">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smtClean="0">
                <a:solidFill>
                  <a:srgbClr val="000000"/>
                </a:solidFill>
                <a:uFill>
                  <a:solidFill>
                    <a:srgbClr val="FFFFFF"/>
                  </a:solidFill>
                </a:uFill>
                <a:latin typeface="Helvetica 45 Light"/>
                <a:ea typeface="DejaVu Sans"/>
              </a:rPr>
              <a:t>Question</a:t>
            </a:r>
            <a:r>
              <a:rPr lang="en-US" sz="2000" b="0" strike="noStrike" spc="-1">
                <a:solidFill>
                  <a:srgbClr val="000000"/>
                </a:solidFill>
                <a:uFill>
                  <a:solidFill>
                    <a:srgbClr val="FFFFFF"/>
                  </a:solidFill>
                </a:uFill>
                <a:latin typeface="Helvetica 45 Light"/>
                <a:ea typeface="DejaVu Sans"/>
              </a:rPr>
              <a:t>: comment rendre une classe non instantiable ? Intérêt ?</a:t>
            </a:r>
            <a:endParaRPr lang="en-US" sz="1800" b="0" strike="noStrike" spc="-1">
              <a:solidFill>
                <a:srgbClr val="000000"/>
              </a:solidFill>
              <a:uFill>
                <a:solidFill>
                  <a:srgbClr val="FFFFFF"/>
                </a:solidFill>
              </a:uFill>
              <a:latin typeface="Arial"/>
            </a:endParaRPr>
          </a:p>
        </p:txBody>
      </p:sp>
      <p:sp>
        <p:nvSpPr>
          <p:cNvPr id="310" name="CustomShape 4"/>
          <p:cNvSpPr/>
          <p:nvPr/>
        </p:nvSpPr>
        <p:spPr>
          <a:xfrm>
            <a:off x="975240" y="2184480"/>
            <a:ext cx="6096600" cy="24620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static final String DEFAULT_MARQUE = “CITROEN”;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a:t>
            </a:r>
            <a:r>
              <a:rPr lang="en-US" sz="1200" b="1" strike="noStrike" spc="-1" smtClean="0">
                <a:solidFill>
                  <a:srgbClr val="000000"/>
                </a:solidFill>
                <a:uFill>
                  <a:solidFill>
                    <a:srgbClr val="FFFFFF"/>
                  </a:solidFill>
                </a:uFill>
                <a:latin typeface="Courier New"/>
                <a:ea typeface="DejaVu Sans"/>
              </a:rPr>
              <a:t>Vehicule</a:t>
            </a: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this(DEFAULT_MARQUE);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a:t>
            </a:r>
            <a:r>
              <a:rPr lang="en-US" sz="1200" b="1" strike="noStrike" spc="-1" smtClean="0">
                <a:solidFill>
                  <a:srgbClr val="000000"/>
                </a:solidFill>
                <a:uFill>
                  <a:solidFill>
                    <a:srgbClr val="FFFFFF"/>
                  </a:solidFill>
                </a:uFill>
                <a:latin typeface="Courier New"/>
                <a:ea typeface="DejaVu Sans"/>
              </a:rPr>
              <a:t>Vehicule(String </a:t>
            </a:r>
            <a:r>
              <a:rPr lang="en-US" sz="1200" b="1" strike="noStrike" spc="-1">
                <a:solidFill>
                  <a:srgbClr val="000000"/>
                </a:solidFill>
                <a:uFill>
                  <a:solidFill>
                    <a:srgbClr val="FFFFFF"/>
                  </a:solidFill>
                </a:uFill>
                <a:latin typeface="Courier New"/>
                <a:ea typeface="DejaVu Sans"/>
              </a:rPr>
              <a:t>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11" name="CustomShape 5"/>
          <p:cNvSpPr/>
          <p:nvPr/>
        </p:nvSpPr>
        <p:spPr>
          <a:xfrm>
            <a:off x="5193720" y="3615480"/>
            <a:ext cx="3207240" cy="658800"/>
          </a:xfrm>
          <a:prstGeom prst="borderCallout2">
            <a:avLst>
              <a:gd name="adj1" fmla="val 18750"/>
              <a:gd name="adj2" fmla="val -8333"/>
              <a:gd name="adj3" fmla="val 18750"/>
              <a:gd name="adj4" fmla="val -16667"/>
              <a:gd name="adj5" fmla="val -68170"/>
              <a:gd name="adj6" fmla="val -61649"/>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Le modificateur final contraint l’initialisation à la construction.</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778680" y="3430800"/>
            <a:ext cx="577800" cy="658800"/>
          </a:xfrm>
          <a:prstGeom prst="curvedRightArrow">
            <a:avLst>
              <a:gd name="adj1" fmla="val 25000"/>
              <a:gd name="adj2" fmla="val 50000"/>
              <a:gd name="adj3" fmla="val 25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7"/>
          <p:cNvSpPr/>
          <p:nvPr/>
        </p:nvSpPr>
        <p:spPr>
          <a:xfrm>
            <a:off x="688320" y="5530320"/>
            <a:ext cx="719640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8"/>
          <p:cNvSpPr/>
          <p:nvPr/>
        </p:nvSpPr>
        <p:spPr>
          <a:xfrm>
            <a:off x="844920" y="556992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15" name="CustomShape 9"/>
          <p:cNvSpPr/>
          <p:nvPr/>
        </p:nvSpPr>
        <p:spPr>
          <a:xfrm>
            <a:off x="1227960" y="5600520"/>
            <a:ext cx="6656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Enforce non-instantiability with a private constructor.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les attributs et méthodes (1/2)</a:t>
            </a:r>
            <a:endParaRPr lang="en-US" sz="1800" b="0" strike="noStrike" spc="-1">
              <a:solidFill>
                <a:srgbClr val="000000"/>
              </a:solidFill>
              <a:uFill>
                <a:solidFill>
                  <a:srgbClr val="FFFFFF"/>
                </a:solidFill>
              </a:uFill>
              <a:latin typeface="Arial"/>
            </a:endParaRPr>
          </a:p>
        </p:txBody>
      </p:sp>
      <p:sp>
        <p:nvSpPr>
          <p:cNvPr id="31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A9A97F0-DC76-47A7-84CF-5D05EC26A848}" type="slidenum">
              <a:rPr lang="en-US" sz="1600" b="0" strike="noStrike" spc="-1">
                <a:solidFill>
                  <a:srgbClr val="000000"/>
                </a:solidFill>
                <a:uFill>
                  <a:solidFill>
                    <a:srgbClr val="FFFFFF"/>
                  </a:solidFill>
                </a:uFill>
                <a:latin typeface="Helvetica 45 Light"/>
                <a:ea typeface="MS PGothic"/>
              </a:rPr>
              <a:t>37</a:t>
            </a:fld>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16800" y="6098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instance </a:t>
            </a:r>
            <a:r>
              <a:rPr lang="en-US" sz="2000" b="0" strike="noStrike" spc="-1" dirty="0" err="1">
                <a:solidFill>
                  <a:srgbClr val="000000"/>
                </a:solidFill>
                <a:uFill>
                  <a:solidFill>
                    <a:srgbClr val="FFFFFF"/>
                  </a:solidFill>
                </a:uFill>
                <a:latin typeface="Helvetica 45 Light"/>
                <a:ea typeface="DejaVu Sans"/>
              </a:rPr>
              <a:t>externe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accède</a:t>
            </a:r>
            <a:r>
              <a:rPr lang="en-US" sz="2000" b="0" strike="noStrike" spc="-1" dirty="0">
                <a:solidFill>
                  <a:srgbClr val="000000"/>
                </a:solidFill>
                <a:uFill>
                  <a:solidFill>
                    <a:srgbClr val="FFFFFF"/>
                  </a:solidFill>
                </a:uFill>
                <a:latin typeface="Helvetica 45 Light"/>
                <a:ea typeface="DejaVu Sans"/>
              </a:rPr>
              <a:t> aux </a:t>
            </a:r>
            <a:r>
              <a:rPr lang="en-US" sz="2000" b="0" strike="noStrike" spc="-1" dirty="0" err="1">
                <a:solidFill>
                  <a:srgbClr val="000000"/>
                </a:solidFill>
                <a:uFill>
                  <a:solidFill>
                    <a:srgbClr val="FFFFFF"/>
                  </a:solidFill>
                </a:uFill>
                <a:latin typeface="Helvetica 45 Light"/>
                <a:ea typeface="DejaVu Sans"/>
              </a:rPr>
              <a:t>attributs</a:t>
            </a:r>
            <a:r>
              <a:rPr lang="en-US" sz="2000" b="0" strike="noStrike" spc="-1" dirty="0">
                <a:solidFill>
                  <a:srgbClr val="000000"/>
                </a:solidFill>
                <a:uFill>
                  <a:solidFill>
                    <a:srgbClr val="FFFFFF"/>
                  </a:solidFill>
                </a:uFill>
                <a:latin typeface="Helvetica 45 Light"/>
                <a:ea typeface="DejaVu Sans"/>
              </a:rPr>
              <a:t> via des </a:t>
            </a:r>
            <a:r>
              <a:rPr lang="en-US" sz="2000" b="0" strike="noStrike" spc="-1" dirty="0" err="1">
                <a:solidFill>
                  <a:srgbClr val="000000"/>
                </a:solidFill>
                <a:uFill>
                  <a:solidFill>
                    <a:srgbClr val="FFFFFF"/>
                  </a:solidFill>
                </a:uFill>
                <a:latin typeface="Helvetica 45 Light"/>
                <a:ea typeface="DejaVu Sans"/>
              </a:rPr>
              <a:t>méthodes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C’est</a:t>
            </a:r>
            <a:r>
              <a:rPr lang="en-US" sz="2000" b="0" strike="noStrike" spc="-1" dirty="0">
                <a:solidFill>
                  <a:srgbClr val="000000"/>
                </a:solidFill>
                <a:uFill>
                  <a:solidFill>
                    <a:srgbClr val="FFFFFF"/>
                  </a:solidFill>
                </a:uFill>
                <a:latin typeface="Helvetica 45 Light"/>
                <a:ea typeface="DejaVu Sans"/>
              </a:rPr>
              <a:t> le </a:t>
            </a:r>
            <a:r>
              <a:rPr lang="en-US" sz="2000" b="0" strike="noStrike" spc="-1" dirty="0" err="1">
                <a:solidFill>
                  <a:srgbClr val="000000"/>
                </a:solidFill>
                <a:uFill>
                  <a:solidFill>
                    <a:srgbClr val="FFFFFF"/>
                  </a:solidFill>
                </a:uFill>
                <a:latin typeface="Helvetica 45 Light"/>
                <a:ea typeface="DejaVu Sans"/>
              </a:rPr>
              <a:t>principe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d’encapsulation</a:t>
            </a:r>
            <a:r>
              <a:rPr lang="en-US" sz="2000" b="0" strike="noStrike" spc="-1" dirty="0">
                <a:solidFill>
                  <a:srgbClr val="000000"/>
                </a:solidFill>
                <a:uFill>
                  <a:solidFill>
                    <a:srgbClr val="FFFFFF"/>
                  </a:solidFill>
                </a:uFill>
                <a:latin typeface="Helvetica 45 Light"/>
                <a:ea typeface="DejaVu Sans"/>
              </a:rPr>
              <a:t> pour </a:t>
            </a:r>
            <a:r>
              <a:rPr lang="en-US" sz="2000" b="0" strike="noStrike" spc="-1" dirty="0" err="1">
                <a:solidFill>
                  <a:srgbClr val="000000"/>
                </a:solidFill>
                <a:uFill>
                  <a:solidFill>
                    <a:srgbClr val="FFFFFF"/>
                  </a:solidFill>
                </a:uFill>
                <a:latin typeface="Helvetica 45 Light"/>
                <a:ea typeface="DejaVu Sans"/>
              </a:rPr>
              <a:t>bien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séparer</a:t>
            </a:r>
            <a:r>
              <a:rPr lang="en-US" sz="2000" b="0" strike="noStrike" spc="-1" dirty="0">
                <a:solidFill>
                  <a:srgbClr val="000000"/>
                </a:solidFill>
                <a:uFill>
                  <a:solidFill>
                    <a:srgbClr val="FFFFFF"/>
                  </a:solidFill>
                </a:uFill>
                <a:latin typeface="Helvetica 45 Light"/>
                <a:ea typeface="DejaVu Sans"/>
              </a:rPr>
              <a:t> les </a:t>
            </a:r>
            <a:r>
              <a:rPr lang="en-US" sz="2000" b="0" strike="noStrike" spc="-1" dirty="0" err="1">
                <a:solidFill>
                  <a:srgbClr val="000000"/>
                </a:solidFill>
                <a:uFill>
                  <a:solidFill>
                    <a:srgbClr val="FFFFFF"/>
                  </a:solidFill>
                </a:uFill>
                <a:latin typeface="Helvetica 45 Light"/>
                <a:ea typeface="DejaVu Sans"/>
              </a:rPr>
              <a:t>fonctionnalités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publiques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offertes</a:t>
            </a:r>
            <a:r>
              <a:rPr lang="en-US" sz="2000" b="0" strike="noStrike" spc="-1" dirty="0">
                <a:solidFill>
                  <a:srgbClr val="000000"/>
                </a:solidFill>
                <a:uFill>
                  <a:solidFill>
                    <a:srgbClr val="FFFFFF"/>
                  </a:solidFill>
                </a:uFill>
                <a:latin typeface="Helvetica 45 Light"/>
                <a:ea typeface="DejaVu Sans"/>
              </a:rPr>
              <a:t> par un objet de </a:t>
            </a:r>
            <a:r>
              <a:rPr lang="en-US" sz="2000" b="0" strike="noStrike" spc="-1" dirty="0" err="1">
                <a:solidFill>
                  <a:srgbClr val="000000"/>
                </a:solidFill>
                <a:uFill>
                  <a:solidFill>
                    <a:srgbClr val="FFFFFF"/>
                  </a:solidFill>
                </a:uFill>
                <a:latin typeface="Helvetica 45 Light"/>
                <a:ea typeface="DejaVu Sans"/>
              </a:rPr>
              <a:t>leur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implémentation</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Il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possible (</a:t>
            </a:r>
            <a:r>
              <a:rPr lang="en-US" sz="2000" b="0" strike="noStrike" spc="-1" dirty="0" err="1">
                <a:solidFill>
                  <a:srgbClr val="000000"/>
                </a:solidFill>
                <a:uFill>
                  <a:solidFill>
                    <a:srgbClr val="FFFFFF"/>
                  </a:solidFill>
                </a:uFill>
                <a:latin typeface="Helvetica 45 Light"/>
                <a:ea typeface="DejaVu Sans"/>
              </a:rPr>
              <a:t>mais</a:t>
            </a:r>
            <a:r>
              <a:rPr lang="en-US" sz="2000" b="0" strike="noStrike" spc="-1" dirty="0">
                <a:solidFill>
                  <a:srgbClr val="000000"/>
                </a:solidFill>
                <a:uFill>
                  <a:solidFill>
                    <a:srgbClr val="FFFFFF"/>
                  </a:solidFill>
                </a:uFill>
                <a:latin typeface="Helvetica 45 Light"/>
                <a:ea typeface="DejaVu Sans"/>
              </a:rPr>
              <a:t> non </a:t>
            </a:r>
            <a:r>
              <a:rPr lang="en-US" sz="2000" b="0" strike="noStrike" spc="-1" dirty="0" err="1">
                <a:solidFill>
                  <a:srgbClr val="000000"/>
                </a:solidFill>
                <a:uFill>
                  <a:solidFill>
                    <a:srgbClr val="FFFFFF"/>
                  </a:solidFill>
                </a:uFill>
                <a:latin typeface="Helvetica 45 Light"/>
                <a:ea typeface="DejaVu Sans"/>
              </a:rPr>
              <a:t>recommandé</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d’accéder</a:t>
            </a:r>
            <a:r>
              <a:rPr lang="en-US" sz="2000" b="0" strike="noStrike" spc="-1" dirty="0">
                <a:solidFill>
                  <a:srgbClr val="000000"/>
                </a:solidFill>
                <a:uFill>
                  <a:solidFill>
                    <a:srgbClr val="FFFFFF"/>
                  </a:solidFill>
                </a:uFill>
                <a:latin typeface="Helvetica 45 Light"/>
                <a:ea typeface="DejaVu Sans"/>
              </a:rPr>
              <a:t> aux </a:t>
            </a:r>
            <a:r>
              <a:rPr lang="en-US" sz="2000" b="0" strike="noStrike" spc="-1" dirty="0" err="1">
                <a:solidFill>
                  <a:srgbClr val="000000"/>
                </a:solidFill>
                <a:uFill>
                  <a:solidFill>
                    <a:srgbClr val="FFFFFF"/>
                  </a:solidFill>
                </a:uFill>
                <a:latin typeface="Helvetica 45 Light"/>
                <a:ea typeface="DejaVu Sans"/>
              </a:rPr>
              <a:t>données</a:t>
            </a:r>
            <a:r>
              <a:rPr lang="en-US" sz="2000" b="0" strike="noStrike" spc="-1" dirty="0">
                <a:solidFill>
                  <a:srgbClr val="000000"/>
                </a:solidFill>
                <a:uFill>
                  <a:solidFill>
                    <a:srgbClr val="FFFFFF"/>
                  </a:solidFill>
                </a:uFill>
                <a:latin typeface="Helvetica 45 Light"/>
                <a:ea typeface="DejaVu Sans"/>
              </a:rPr>
              <a:t> d’un objet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utilisant</a:t>
            </a:r>
            <a:r>
              <a:rPr lang="en-US" sz="2000" b="0" strike="noStrike" spc="-1" dirty="0">
                <a:solidFill>
                  <a:srgbClr val="000000"/>
                </a:solidFill>
                <a:uFill>
                  <a:solidFill>
                    <a:srgbClr val="FFFFFF"/>
                  </a:solidFill>
                </a:uFill>
                <a:latin typeface="Helvetica 45 Light"/>
                <a:ea typeface="DejaVu Sans"/>
              </a:rPr>
              <a:t> notation </a:t>
            </a:r>
            <a:r>
              <a:rPr lang="en-US" sz="2000" b="0" strike="noStrike" spc="-1" dirty="0" err="1">
                <a:solidFill>
                  <a:srgbClr val="000000"/>
                </a:solidFill>
                <a:uFill>
                  <a:solidFill>
                    <a:srgbClr val="FFFFFF"/>
                  </a:solidFill>
                </a:uFill>
                <a:latin typeface="Helvetica 45 Light"/>
                <a:ea typeface="DejaVu Sans"/>
              </a:rPr>
              <a:t>pointée</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Courier New"/>
                <a:ea typeface="DejaVu Sans"/>
              </a:rPr>
              <a:t>mInstance.mNomAttribut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instance </a:t>
            </a:r>
            <a:r>
              <a:rPr lang="en-US" sz="2000" b="0" strike="noStrike" spc="-1" dirty="0" err="1">
                <a:solidFill>
                  <a:srgbClr val="000000"/>
                </a:solidFill>
                <a:uFill>
                  <a:solidFill>
                    <a:srgbClr val="FFFFFF"/>
                  </a:solidFill>
                </a:uFill>
                <a:latin typeface="Helvetica 45 Light"/>
                <a:ea typeface="DejaVu Sans"/>
              </a:rPr>
              <a:t>accède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indifféremment</a:t>
            </a:r>
            <a:r>
              <a:rPr lang="en-US" sz="2000" b="0" strike="noStrike" spc="-1" dirty="0">
                <a:solidFill>
                  <a:srgbClr val="000000"/>
                </a:solidFill>
                <a:uFill>
                  <a:solidFill>
                    <a:srgbClr val="FFFFFF"/>
                  </a:solidFill>
                </a:uFill>
                <a:latin typeface="Helvetica 45 Light"/>
                <a:ea typeface="DejaVu Sans"/>
              </a:rPr>
              <a:t> à </a:t>
            </a:r>
            <a:r>
              <a:rPr lang="en-US" sz="2000" b="0" strike="noStrike" spc="-1" dirty="0" err="1">
                <a:solidFill>
                  <a:srgbClr val="000000"/>
                </a:solidFill>
                <a:uFill>
                  <a:solidFill>
                    <a:srgbClr val="FFFFFF"/>
                  </a:solidFill>
                </a:uFill>
                <a:latin typeface="Helvetica 45 Light"/>
                <a:ea typeface="DejaVu Sans"/>
              </a:rPr>
              <a:t>ses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propres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attributs</a:t>
            </a:r>
            <a:r>
              <a:rPr lang="en-US" sz="2000" b="0" strike="noStrike" spc="-1" dirty="0">
                <a:solidFill>
                  <a:srgbClr val="000000"/>
                </a:solidFill>
                <a:uFill>
                  <a:solidFill>
                    <a:srgbClr val="FFFFFF"/>
                  </a:solidFill>
                </a:uFill>
                <a:latin typeface="Helvetica 45 Light"/>
                <a:ea typeface="DejaVu Sans"/>
              </a:rPr>
              <a:t> via les </a:t>
            </a:r>
            <a:r>
              <a:rPr lang="en-US" sz="2000" b="0" strike="noStrike" spc="-1" dirty="0" err="1">
                <a:solidFill>
                  <a:srgbClr val="000000"/>
                </a:solidFill>
                <a:uFill>
                  <a:solidFill>
                    <a:srgbClr val="FFFFFF"/>
                  </a:solidFill>
                </a:uFill>
                <a:latin typeface="Helvetica 45 Light"/>
                <a:ea typeface="DejaVu Sans"/>
              </a:rPr>
              <a:t>méthodes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ou</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notation </a:t>
            </a:r>
            <a:r>
              <a:rPr lang="en-US" sz="2000" b="0" strike="noStrike" spc="-1" dirty="0" err="1">
                <a:solidFill>
                  <a:srgbClr val="000000"/>
                </a:solidFill>
                <a:uFill>
                  <a:solidFill>
                    <a:srgbClr val="FFFFFF"/>
                  </a:solidFill>
                </a:uFill>
                <a:latin typeface="Helvetica 45 Light"/>
                <a:ea typeface="DejaVu Sans"/>
              </a:rPr>
              <a:t>pointée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utilisant</a:t>
            </a:r>
            <a:r>
              <a:rPr lang="en-US" sz="2000" b="0" strike="noStrike" spc="-1" dirty="0">
                <a:solidFill>
                  <a:srgbClr val="000000"/>
                </a:solidFill>
                <a:uFill>
                  <a:solidFill>
                    <a:srgbClr val="FFFFFF"/>
                  </a:solidFill>
                </a:uFill>
                <a:latin typeface="Helvetica 45 Light"/>
                <a:ea typeface="DejaVu Sans"/>
              </a:rPr>
              <a:t> le mot clef “this”.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a:t>
            </a:r>
            <a:r>
              <a:rPr lang="en-US" sz="2000" b="1" strike="noStrike" spc="-1" dirty="0">
                <a:solidFill>
                  <a:srgbClr val="000000"/>
                </a:solidFill>
                <a:uFill>
                  <a:solidFill>
                    <a:srgbClr val="FFFFFF"/>
                  </a:solidFill>
                </a:uFill>
                <a:latin typeface="Helvetica 45 Light"/>
                <a:ea typeface="DejaVu Sans"/>
              </a:rPr>
              <a:t>this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désigne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l’instance</a:t>
            </a:r>
            <a:r>
              <a:rPr lang="en-US" sz="2000" b="0" strike="noStrike" spc="-1" dirty="0">
                <a:solidFill>
                  <a:srgbClr val="000000"/>
                </a:solidFill>
                <a:uFill>
                  <a:solidFill>
                    <a:srgbClr val="FFFFFF"/>
                  </a:solidFill>
                </a:uFill>
                <a:latin typeface="Helvetica 45 Light"/>
                <a:ea typeface="DejaVu Sans"/>
              </a:rPr>
              <a:t> courante.</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Le </a:t>
            </a:r>
            <a:r>
              <a:rPr lang="en-US" sz="2000" b="0" strike="noStrike" spc="-1" dirty="0" err="1">
                <a:solidFill>
                  <a:srgbClr val="000000"/>
                </a:solidFill>
                <a:uFill>
                  <a:solidFill>
                    <a:srgbClr val="FFFFFF"/>
                  </a:solidFill>
                </a:uFill>
                <a:latin typeface="Helvetica 45 Light"/>
                <a:ea typeface="DejaVu Sans"/>
              </a:rPr>
              <a:t>compilateur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ajoute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implicitement</a:t>
            </a:r>
            <a:r>
              <a:rPr lang="en-US" sz="2000" b="0" strike="noStrike" spc="-1" dirty="0">
                <a:solidFill>
                  <a:srgbClr val="000000"/>
                </a:solidFill>
                <a:uFill>
                  <a:solidFill>
                    <a:srgbClr val="FFFFFF"/>
                  </a:solidFill>
                </a:uFill>
                <a:latin typeface="Helvetica 45 Light"/>
                <a:ea typeface="DejaVu Sans"/>
              </a:rPr>
              <a:t> « </a:t>
            </a:r>
            <a:r>
              <a:rPr lang="en-US" sz="2000" b="0" i="1" strike="noStrike" spc="-1" dirty="0">
                <a:solidFill>
                  <a:srgbClr val="000000"/>
                </a:solidFill>
                <a:uFill>
                  <a:solidFill>
                    <a:srgbClr val="FFFFFF"/>
                  </a:solidFill>
                </a:uFill>
                <a:latin typeface="Helvetica 45 Light"/>
                <a:ea typeface="DejaVu Sans"/>
              </a:rPr>
              <a:t>this </a:t>
            </a:r>
            <a:r>
              <a:rPr lang="en-US" sz="2000" b="0" strike="noStrike" spc="-1" dirty="0">
                <a:solidFill>
                  <a:srgbClr val="000000"/>
                </a:solidFill>
                <a:uFill>
                  <a:solidFill>
                    <a:srgbClr val="FFFFFF"/>
                  </a:solidFill>
                </a:uFill>
                <a:latin typeface="Helvetica 45 Light"/>
                <a:ea typeface="DejaVu Sans"/>
              </a:rPr>
              <a:t>» aux </a:t>
            </a:r>
            <a:r>
              <a:rPr lang="en-US" sz="2000" b="0" strike="noStrike" spc="-1" dirty="0" err="1">
                <a:solidFill>
                  <a:srgbClr val="000000"/>
                </a:solidFill>
                <a:uFill>
                  <a:solidFill>
                    <a:srgbClr val="FFFFFF"/>
                  </a:solidFill>
                </a:uFill>
                <a:latin typeface="Helvetica 45 Light"/>
                <a:ea typeface="DejaVu Sans"/>
              </a:rPr>
              <a:t>appels</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méthode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lorsque</a:t>
            </a:r>
            <a:r>
              <a:rPr lang="en-US" sz="2000" b="0" strike="noStrike" spc="-1" dirty="0">
                <a:solidFill>
                  <a:srgbClr val="000000"/>
                </a:solidFill>
                <a:uFill>
                  <a:solidFill>
                    <a:srgbClr val="FFFFFF"/>
                  </a:solidFill>
                </a:uFill>
                <a:latin typeface="Helvetica 45 Light"/>
                <a:ea typeface="DejaVu Sans"/>
              </a:rPr>
              <a:t> le </a:t>
            </a:r>
            <a:r>
              <a:rPr lang="en-US" sz="2000" b="0" strike="noStrike" spc="-1" dirty="0" err="1">
                <a:solidFill>
                  <a:srgbClr val="000000"/>
                </a:solidFill>
                <a:uFill>
                  <a:solidFill>
                    <a:srgbClr val="FFFFFF"/>
                  </a:solidFill>
                </a:uFill>
                <a:latin typeface="Helvetica 45 Light"/>
                <a:ea typeface="DejaVu Sans"/>
              </a:rPr>
              <a:t>récepteur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n’est</a:t>
            </a:r>
            <a:r>
              <a:rPr lang="en-US" sz="2000" b="0" strike="noStrike" spc="-1" dirty="0">
                <a:solidFill>
                  <a:srgbClr val="000000"/>
                </a:solidFill>
                <a:uFill>
                  <a:solidFill>
                    <a:srgbClr val="FFFFFF"/>
                  </a:solidFill>
                </a:uFill>
                <a:latin typeface="Helvetica 45 Light"/>
                <a:ea typeface="DejaVu Sans"/>
              </a:rPr>
              <a:t> pas </a:t>
            </a:r>
            <a:r>
              <a:rPr lang="en-US" sz="2000" b="0" strike="noStrike" spc="-1" dirty="0" err="1">
                <a:solidFill>
                  <a:srgbClr val="000000"/>
                </a:solidFill>
                <a:uFill>
                  <a:solidFill>
                    <a:srgbClr val="FFFFFF"/>
                  </a:solidFill>
                </a:uFill>
                <a:latin typeface="Helvetica 45 Light"/>
                <a:ea typeface="DejaVu Sans"/>
              </a:rPr>
              <a:t>spécifié</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Le mot clef “this”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optionnel</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s’il</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n’y</a:t>
            </a:r>
            <a:r>
              <a:rPr lang="en-US" sz="2000" b="0" strike="noStrike" spc="-1" dirty="0">
                <a:solidFill>
                  <a:srgbClr val="000000"/>
                </a:solidFill>
                <a:uFill>
                  <a:solidFill>
                    <a:srgbClr val="FFFFFF"/>
                  </a:solidFill>
                </a:uFill>
                <a:latin typeface="Helvetica 45 Light"/>
                <a:ea typeface="DejaVu Sans"/>
              </a:rPr>
              <a:t> a pas de </a:t>
            </a:r>
            <a:r>
              <a:rPr lang="en-US" sz="2000" b="0" strike="noStrike" spc="-1" dirty="0" err="1">
                <a:solidFill>
                  <a:srgbClr val="000000"/>
                </a:solidFill>
                <a:uFill>
                  <a:solidFill>
                    <a:srgbClr val="FFFFFF"/>
                  </a:solidFill>
                </a:uFill>
                <a:latin typeface="Helvetica 45 Light"/>
                <a:ea typeface="DejaVu Sans"/>
              </a:rPr>
              <a:t>conflit</a:t>
            </a:r>
            <a:r>
              <a:rPr lang="en-US" sz="2000" b="0" strike="noStrike" spc="-1" dirty="0">
                <a:solidFill>
                  <a:srgbClr val="000000"/>
                </a:solidFill>
                <a:uFill>
                  <a:solidFill>
                    <a:srgbClr val="FFFFFF"/>
                  </a:solidFill>
                </a:uFill>
                <a:latin typeface="Helvetica 45 Light"/>
                <a:ea typeface="DejaVu Sans"/>
              </a:rPr>
              <a:t> de nom. </a:t>
            </a:r>
            <a:r>
              <a:rPr lang="en-US" sz="2000" b="0" strike="noStrike" spc="-1" dirty="0" err="1">
                <a:solidFill>
                  <a:srgbClr val="000000"/>
                </a:solidFill>
                <a:uFill>
                  <a:solidFill>
                    <a:srgbClr val="FFFFFF"/>
                  </a:solidFill>
                </a:uFill>
                <a:latin typeface="Helvetica 45 Light"/>
                <a:ea typeface="DejaVu Sans"/>
              </a:rPr>
              <a:t>L’usage</a:t>
            </a:r>
            <a:r>
              <a:rPr lang="en-US" sz="2000" b="0" strike="noStrike" spc="-1" dirty="0">
                <a:solidFill>
                  <a:srgbClr val="000000"/>
                </a:solidFill>
                <a:uFill>
                  <a:solidFill>
                    <a:srgbClr val="FFFFFF"/>
                  </a:solidFill>
                </a:uFill>
                <a:latin typeface="Helvetica 45 Light"/>
                <a:ea typeface="DejaVu Sans"/>
              </a:rPr>
              <a:t> du mot clef “this” rend </a:t>
            </a:r>
            <a:r>
              <a:rPr lang="en-US" sz="2000" b="0" strike="noStrike" spc="-1" dirty="0" err="1">
                <a:solidFill>
                  <a:srgbClr val="000000"/>
                </a:solidFill>
                <a:uFill>
                  <a:solidFill>
                    <a:srgbClr val="FFFFFF"/>
                  </a:solidFill>
                </a:uFill>
                <a:latin typeface="Helvetica 45 Light"/>
                <a:ea typeface="DejaVu Sans"/>
              </a:rPr>
              <a:t>explicite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l’accès</a:t>
            </a:r>
            <a:r>
              <a:rPr lang="en-US" sz="2000" b="0" strike="noStrike" spc="-1" dirty="0">
                <a:solidFill>
                  <a:srgbClr val="000000"/>
                </a:solidFill>
                <a:uFill>
                  <a:solidFill>
                    <a:srgbClr val="FFFFFF"/>
                  </a:solidFill>
                </a:uFill>
                <a:latin typeface="Helvetica 45 Light"/>
                <a:ea typeface="DejaVu Sans"/>
              </a:rPr>
              <a:t> aux </a:t>
            </a:r>
            <a:r>
              <a:rPr lang="en-US" sz="2000" b="0" strike="noStrike" spc="-1" dirty="0" err="1">
                <a:solidFill>
                  <a:srgbClr val="000000"/>
                </a:solidFill>
                <a:uFill>
                  <a:solidFill>
                    <a:srgbClr val="FFFFFF"/>
                  </a:solidFill>
                </a:uFill>
                <a:latin typeface="Helvetica 45 Light"/>
                <a:ea typeface="DejaVu Sans"/>
              </a:rPr>
              <a:t>propres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attributs</a:t>
            </a:r>
            <a:r>
              <a:rPr lang="en-US" sz="2000" b="0" strike="noStrike" spc="-1" dirty="0">
                <a:solidFill>
                  <a:srgbClr val="000000"/>
                </a:solidFill>
                <a:uFill>
                  <a:solidFill>
                    <a:srgbClr val="FFFFFF"/>
                  </a:solidFill>
                </a:uFill>
                <a:latin typeface="Helvetica 45 Light"/>
                <a:ea typeface="DejaVu Sans"/>
              </a:rPr>
              <a:t> et </a:t>
            </a:r>
            <a:r>
              <a:rPr lang="en-US" sz="2000" b="0" strike="noStrike" spc="-1" dirty="0" err="1">
                <a:solidFill>
                  <a:srgbClr val="000000"/>
                </a:solidFill>
                <a:uFill>
                  <a:solidFill>
                    <a:srgbClr val="FFFFFF"/>
                  </a:solidFill>
                </a:uFill>
                <a:latin typeface="Helvetica 45 Light"/>
                <a:ea typeface="DejaVu Sans"/>
              </a:rPr>
              <a:t>méthodes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définies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dans</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ourier New"/>
                <a:ea typeface="DejaVu Sans"/>
              </a:rPr>
              <a:t>	</a:t>
            </a:r>
            <a:r>
              <a:rPr lang="en-US" sz="1800" b="1" strike="noStrike" spc="-1" dirty="0" err="1">
                <a:solidFill>
                  <a:srgbClr val="000000"/>
                </a:solidFill>
                <a:uFill>
                  <a:solidFill>
                    <a:srgbClr val="FFFFFF"/>
                  </a:solidFill>
                </a:uFill>
                <a:latin typeface="Courier New"/>
                <a:ea typeface="DejaVu Sans"/>
              </a:rPr>
              <a:t>this.mNomAttribut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attributs et méthodes (2/2)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BA704AD-3F8B-4F77-94C4-8C491BFE47C7}" type="slidenum">
              <a:rPr lang="en-US" sz="1600" b="0" strike="noStrike" spc="-1">
                <a:solidFill>
                  <a:srgbClr val="000000"/>
                </a:solidFill>
                <a:uFill>
                  <a:solidFill>
                    <a:srgbClr val="FFFFFF"/>
                  </a:solidFill>
                </a:uFill>
                <a:latin typeface="Helvetica 45 Light"/>
                <a:ea typeface="MS PGothic"/>
              </a:rPr>
              <a:t>38</a:t>
            </a:fld>
            <a:endParaRPr lang="en-US" sz="1800" b="0" strike="noStrike" spc="-1">
              <a:solidFill>
                <a:srgbClr val="000000"/>
              </a:solidFill>
              <a:uFill>
                <a:solidFill>
                  <a:srgbClr val="FFFFFF"/>
                </a:solidFill>
              </a:uFill>
              <a:latin typeface="Arial"/>
            </a:endParaRPr>
          </a:p>
        </p:txBody>
      </p:sp>
      <p:sp>
        <p:nvSpPr>
          <p:cNvPr id="321" name="CustomShape 3"/>
          <p:cNvSpPr/>
          <p:nvPr/>
        </p:nvSpPr>
        <p:spPr>
          <a:xfrm>
            <a:off x="194760" y="640440"/>
            <a:ext cx="8607600" cy="4185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Différents modes d’accès aux attributs d’une 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2" name="CustomShape 4"/>
          <p:cNvSpPr/>
          <p:nvPr/>
        </p:nvSpPr>
        <p:spPr>
          <a:xfrm>
            <a:off x="970200" y="1127880"/>
            <a:ext cx="7562240" cy="33519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000000"/>
                </a:solidFill>
                <a:uFill>
                  <a:solidFill>
                    <a:srgbClr val="FFFFFF"/>
                  </a:solidFill>
                </a:uFill>
                <a:latin typeface="Courier New"/>
                <a:ea typeface="DejaVu Sans"/>
              </a:rPr>
              <a:t>public class </a:t>
            </a:r>
            <a:r>
              <a:rPr lang="en-US" sz="1200" b="1" strike="noStrike" spc="-1" dirty="0" err="1">
                <a:solidFill>
                  <a:srgbClr val="000000"/>
                </a:solidFill>
                <a:uFill>
                  <a:solidFill>
                    <a:srgbClr val="FFFFFF"/>
                  </a:solidFill>
                </a:uFill>
                <a:latin typeface="Courier New"/>
                <a:ea typeface="DejaVu Sans"/>
              </a:rPr>
              <a:t>Vehicule</a:t>
            </a: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private </a:t>
            </a:r>
            <a:r>
              <a:rPr lang="en-US" sz="1200" b="1" strike="noStrike" spc="-1" dirty="0" smtClean="0">
                <a:solidFill>
                  <a:srgbClr val="000000"/>
                </a:solidFill>
                <a:uFill>
                  <a:solidFill>
                    <a:srgbClr val="FFFFFF"/>
                  </a:solidFill>
                </a:uFill>
                <a:latin typeface="Courier New"/>
                <a:ea typeface="DejaVu Sans"/>
              </a:rPr>
              <a:t>String </a:t>
            </a:r>
            <a:r>
              <a:rPr lang="en-US" sz="1200" b="1" strike="noStrike" spc="-1" dirty="0" err="1">
                <a:solidFill>
                  <a:srgbClr val="000000"/>
                </a:solidFill>
                <a:uFill>
                  <a:solidFill>
                    <a:srgbClr val="FFFFFF"/>
                  </a:solidFill>
                </a:uFill>
                <a:latin typeface="Courier New"/>
                <a:ea typeface="DejaVu Sans"/>
              </a:rPr>
              <a:t>mMarque</a:t>
            </a:r>
            <a:r>
              <a:rPr lang="en-US" sz="1200" b="1" strike="noStrike" spc="-1" dirty="0" smtClean="0">
                <a:solidFill>
                  <a:srgbClr val="000000"/>
                </a:solidFill>
                <a:uFill>
                  <a:solidFill>
                    <a:srgbClr val="FFFFFF"/>
                  </a:solidFill>
                </a:uFill>
                <a:latin typeface="Courier New"/>
                <a:ea typeface="DejaVu Sans"/>
              </a:rPr>
              <a:t>; // </a:t>
            </a:r>
            <a:r>
              <a:rPr lang="en-US" sz="1200" b="1" strike="noStrike" spc="-1" dirty="0" err="1" smtClean="0">
                <a:solidFill>
                  <a:srgbClr val="000000"/>
                </a:solidFill>
                <a:uFill>
                  <a:solidFill>
                    <a:srgbClr val="FFFFFF"/>
                  </a:solidFill>
                </a:uFill>
                <a:latin typeface="Courier New"/>
                <a:ea typeface="DejaVu Sans"/>
              </a:rPr>
              <a:t>attribut</a:t>
            </a:r>
            <a:r>
              <a:rPr lang="en-US" sz="1200" b="1" strike="noStrike" spc="-1" dirty="0" smtClean="0">
                <a:solidFill>
                  <a:srgbClr val="000000"/>
                </a:solidFill>
                <a:uFill>
                  <a:solidFill>
                    <a:srgbClr val="FFFFFF"/>
                  </a:solidFill>
                </a:uFill>
                <a:latin typeface="Courier New"/>
                <a:ea typeface="DejaVu Sans"/>
              </a:rPr>
              <a:t> </a:t>
            </a:r>
            <a:r>
              <a:rPr lang="en-US" sz="1200" b="1" strike="noStrike" spc="-1" dirty="0" err="1" smtClean="0">
                <a:solidFill>
                  <a:srgbClr val="000000"/>
                </a:solidFill>
                <a:uFill>
                  <a:solidFill>
                    <a:srgbClr val="FFFFFF"/>
                  </a:solidFill>
                </a:uFill>
                <a:latin typeface="Courier New"/>
                <a:ea typeface="DejaVu Sans"/>
              </a:rPr>
              <a:t>d’instance</a:t>
            </a:r>
            <a:r>
              <a:rPr lang="en-US" sz="1200" b="1" strike="noStrike" spc="-1" dirty="0" smtClean="0">
                <a:solidFill>
                  <a:srgbClr val="000000"/>
                </a:solidFill>
                <a:uFill>
                  <a:solidFill>
                    <a:srgbClr val="FFFFFF"/>
                  </a:solidFill>
                </a:uFill>
                <a:latin typeface="Courier New"/>
                <a:ea typeface="DejaVu Sans"/>
              </a:rPr>
              <a:t> modifiable (pas final)</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public Vehicle(String marque)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mMarque</a:t>
            </a:r>
            <a:r>
              <a:rPr lang="en-US" sz="1200" b="1" strike="noStrike" spc="-1" dirty="0">
                <a:solidFill>
                  <a:srgbClr val="000000"/>
                </a:solidFill>
                <a:uFill>
                  <a:solidFill>
                    <a:srgbClr val="FFFFFF"/>
                  </a:solidFill>
                </a:uFill>
                <a:latin typeface="Courier New"/>
                <a:ea typeface="DejaVu Sans"/>
              </a:rPr>
              <a:t> = marque; // la notation la plus simple!</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this.mMarque</a:t>
            </a:r>
            <a:r>
              <a:rPr lang="en-US" sz="1200" b="1" strike="noStrike" spc="-1" dirty="0">
                <a:solidFill>
                  <a:srgbClr val="000000"/>
                </a:solidFill>
                <a:uFill>
                  <a:solidFill>
                    <a:srgbClr val="FFFFFF"/>
                  </a:solidFill>
                </a:uFill>
                <a:latin typeface="Courier New"/>
                <a:ea typeface="DejaVu Sans"/>
              </a:rPr>
              <a:t> = marque; // equivalent </a:t>
            </a:r>
            <a:r>
              <a:rPr lang="en-US" sz="1200" b="1" strike="noStrike" spc="-1" dirty="0" err="1">
                <a:solidFill>
                  <a:srgbClr val="000000"/>
                </a:solidFill>
                <a:uFill>
                  <a:solidFill>
                    <a:srgbClr val="FFFFFF"/>
                  </a:solidFill>
                </a:uFill>
                <a:latin typeface="Courier New"/>
                <a:ea typeface="DejaVu Sans"/>
              </a:rPr>
              <a:t>mais</a:t>
            </a:r>
            <a:r>
              <a:rPr lang="en-US" sz="1200" b="1" strike="noStrike" spc="-1" dirty="0">
                <a:solidFill>
                  <a:srgbClr val="000000"/>
                </a:solidFill>
                <a:uFill>
                  <a:solidFill>
                    <a:srgbClr val="FFFFFF"/>
                  </a:solidFill>
                </a:uFill>
                <a:latin typeface="Courier New"/>
                <a:ea typeface="DejaVu Sans"/>
              </a:rPr>
              <a:t> plus </a:t>
            </a:r>
            <a:r>
              <a:rPr lang="en-US" sz="1200" b="1" strike="noStrike" spc="-1" dirty="0" err="1">
                <a:solidFill>
                  <a:srgbClr val="000000"/>
                </a:solidFill>
                <a:uFill>
                  <a:solidFill>
                    <a:srgbClr val="FFFFFF"/>
                  </a:solidFill>
                </a:uFill>
                <a:latin typeface="Courier New"/>
                <a:ea typeface="DejaVu Sans"/>
              </a:rPr>
              <a:t>compliqué</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setMarque</a:t>
            </a:r>
            <a:r>
              <a:rPr lang="en-US" sz="1200" b="1" strike="noStrike" spc="-1" dirty="0">
                <a:solidFill>
                  <a:srgbClr val="000000"/>
                </a:solidFill>
                <a:uFill>
                  <a:solidFill>
                    <a:srgbClr val="FFFFFF"/>
                  </a:solidFill>
                </a:uFill>
                <a:latin typeface="Courier New"/>
                <a:ea typeface="DejaVu Sans"/>
              </a:rPr>
              <a:t>(marque);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this.setMarque</a:t>
            </a:r>
            <a:r>
              <a:rPr lang="en-US" sz="1200" b="1" strike="noStrike" spc="-1" dirty="0">
                <a:solidFill>
                  <a:srgbClr val="000000"/>
                </a:solidFill>
                <a:uFill>
                  <a:solidFill>
                    <a:srgbClr val="FFFFFF"/>
                  </a:solidFill>
                </a:uFill>
                <a:latin typeface="Courier New"/>
                <a:ea typeface="DejaVu Sans"/>
              </a:rPr>
              <a:t>(marque); // possible </a:t>
            </a:r>
            <a:r>
              <a:rPr lang="en-US" sz="1200" b="1" strike="noStrike" spc="-1" dirty="0" err="1">
                <a:solidFill>
                  <a:srgbClr val="000000"/>
                </a:solidFill>
                <a:uFill>
                  <a:solidFill>
                    <a:srgbClr val="FFFFFF"/>
                  </a:solidFill>
                </a:uFill>
                <a:latin typeface="Courier New"/>
                <a:ea typeface="DejaVu Sans"/>
              </a:rPr>
              <a:t>mais</a:t>
            </a: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inusité</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smtClean="0">
                <a:solidFill>
                  <a:srgbClr val="000000"/>
                </a:solidFill>
                <a:uFill>
                  <a:solidFill>
                    <a:srgbClr val="FFFFFF"/>
                  </a:solidFill>
                </a:uFill>
                <a:latin typeface="Courier New"/>
                <a:ea typeface="DejaVu Sans"/>
              </a:rPr>
              <a:t>}</a:t>
            </a:r>
            <a:endParaRPr lang="en-US" spc="-1" dirty="0">
              <a:solidFill>
                <a:srgbClr val="000000"/>
              </a:solidFill>
              <a:uFill>
                <a:solidFill>
                  <a:srgbClr val="FFFFFF"/>
                </a:solidFill>
              </a:uFill>
              <a:latin typeface="Arial"/>
            </a:endParaRPr>
          </a:p>
          <a:p>
            <a:pPr>
              <a:lnSpc>
                <a:spcPct val="100000"/>
              </a:lnSpc>
            </a:pPr>
            <a:endParaRPr lang="en-US" sz="1800" b="0" strike="noStrike" spc="-1" dirty="0" smtClean="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Arial"/>
              </a:rPr>
              <a:t> </a:t>
            </a:r>
            <a:r>
              <a:rPr lang="en-US" spc="-1" dirty="0" smtClean="0">
                <a:solidFill>
                  <a:srgbClr val="000000"/>
                </a:solidFill>
                <a:uFill>
                  <a:solidFill>
                    <a:srgbClr val="FFFFFF"/>
                  </a:solidFill>
                </a:uFill>
                <a:latin typeface="Arial"/>
              </a:rPr>
              <a:t>     </a:t>
            </a:r>
            <a:r>
              <a:rPr lang="en-US" sz="1200" b="1" spc="-1" dirty="0">
                <a:solidFill>
                  <a:srgbClr val="000000"/>
                </a:solidFill>
                <a:uFill>
                  <a:solidFill>
                    <a:srgbClr val="FFFFFF"/>
                  </a:solidFill>
                </a:uFill>
                <a:latin typeface="Courier New"/>
                <a:ea typeface="DejaVu Sans"/>
              </a:rPr>
              <a:t>// </a:t>
            </a:r>
            <a:r>
              <a:rPr lang="en-US" sz="1200" b="1" spc="-1" dirty="0" err="1">
                <a:solidFill>
                  <a:srgbClr val="000000"/>
                </a:solidFill>
                <a:uFill>
                  <a:solidFill>
                    <a:srgbClr val="FFFFFF"/>
                  </a:solidFill>
                </a:uFill>
                <a:latin typeface="Courier New"/>
                <a:ea typeface="DejaVu Sans"/>
              </a:rPr>
              <a:t>L’attibut</a:t>
            </a:r>
            <a:r>
              <a:rPr lang="en-US" sz="1200" b="1" spc="-1" dirty="0">
                <a:solidFill>
                  <a:srgbClr val="000000"/>
                </a:solidFill>
                <a:uFill>
                  <a:solidFill>
                    <a:srgbClr val="FFFFFF"/>
                  </a:solidFill>
                </a:uFill>
                <a:latin typeface="Courier New"/>
                <a:ea typeface="DejaVu Sans"/>
              </a:rPr>
              <a:t> </a:t>
            </a:r>
            <a:r>
              <a:rPr lang="en-US" sz="1200" b="1" spc="-1" dirty="0" err="1">
                <a:solidFill>
                  <a:srgbClr val="000000"/>
                </a:solidFill>
                <a:uFill>
                  <a:solidFill>
                    <a:srgbClr val="FFFFFF"/>
                  </a:solidFill>
                </a:uFill>
                <a:latin typeface="Courier New"/>
                <a:ea typeface="DejaVu Sans"/>
              </a:rPr>
              <a:t>mMarque</a:t>
            </a:r>
            <a:r>
              <a:rPr lang="en-US" sz="1200" b="1" spc="-1" dirty="0">
                <a:solidFill>
                  <a:srgbClr val="000000"/>
                </a:solidFill>
                <a:uFill>
                  <a:solidFill>
                    <a:srgbClr val="FFFFFF"/>
                  </a:solidFill>
                </a:uFill>
                <a:latin typeface="Courier New"/>
                <a:ea typeface="DejaVu Sans"/>
              </a:rPr>
              <a:t> </a:t>
            </a:r>
            <a:r>
              <a:rPr lang="en-US" sz="1200" b="1" spc="-1" dirty="0" err="1">
                <a:solidFill>
                  <a:srgbClr val="000000"/>
                </a:solidFill>
                <a:uFill>
                  <a:solidFill>
                    <a:srgbClr val="FFFFFF"/>
                  </a:solidFill>
                </a:uFill>
                <a:latin typeface="Courier New"/>
                <a:ea typeface="DejaVu Sans"/>
              </a:rPr>
              <a:t>est</a:t>
            </a:r>
            <a:r>
              <a:rPr lang="en-US" sz="1200" b="1" spc="-1" dirty="0">
                <a:solidFill>
                  <a:srgbClr val="000000"/>
                </a:solidFill>
                <a:uFill>
                  <a:solidFill>
                    <a:srgbClr val="FFFFFF"/>
                  </a:solidFill>
                </a:uFill>
                <a:latin typeface="Courier New"/>
                <a:ea typeface="DejaVu Sans"/>
              </a:rPr>
              <a:t> </a:t>
            </a:r>
            <a:r>
              <a:rPr lang="en-US" sz="1200" b="1" spc="-1" dirty="0" smtClean="0">
                <a:solidFill>
                  <a:srgbClr val="000000"/>
                </a:solidFill>
                <a:uFill>
                  <a:solidFill>
                    <a:srgbClr val="FFFFFF"/>
                  </a:solidFill>
                </a:uFill>
                <a:latin typeface="Courier New"/>
                <a:ea typeface="DejaVu Sans"/>
              </a:rPr>
              <a:t>modifiable: </a:t>
            </a:r>
            <a:r>
              <a:rPr lang="en-US" sz="1200" b="1" spc="-1" dirty="0" err="1" smtClean="0">
                <a:solidFill>
                  <a:srgbClr val="000000"/>
                </a:solidFill>
                <a:uFill>
                  <a:solidFill>
                    <a:srgbClr val="FFFFFF"/>
                  </a:solidFill>
                </a:uFill>
                <a:latin typeface="Courier New"/>
                <a:ea typeface="DejaVu Sans"/>
              </a:rPr>
              <a:t>curieux</a:t>
            </a:r>
            <a:r>
              <a:rPr lang="en-US" sz="1200" b="1" spc="-1" dirty="0" smtClean="0">
                <a:solidFill>
                  <a:srgbClr val="000000"/>
                </a:solidFill>
                <a:uFill>
                  <a:solidFill>
                    <a:srgbClr val="FFFFFF"/>
                  </a:solidFill>
                </a:uFill>
                <a:latin typeface="Courier New"/>
                <a:ea typeface="DejaVu Sans"/>
              </a:rPr>
              <a:t> pour un </a:t>
            </a:r>
            <a:r>
              <a:rPr lang="en-US" sz="1200" b="1" spc="-1" dirty="0" err="1" smtClean="0">
                <a:solidFill>
                  <a:srgbClr val="000000"/>
                </a:solidFill>
                <a:uFill>
                  <a:solidFill>
                    <a:srgbClr val="FFFFFF"/>
                  </a:solidFill>
                </a:uFill>
                <a:latin typeface="Courier New"/>
                <a:ea typeface="DejaVu Sans"/>
              </a:rPr>
              <a:t>véhicule</a:t>
            </a:r>
            <a:r>
              <a:rPr lang="en-US" sz="1200" b="1" spc="-1" dirty="0" smtClean="0">
                <a:solidFill>
                  <a:srgbClr val="000000"/>
                </a:solidFill>
                <a:uFill>
                  <a:solidFill>
                    <a:srgbClr val="FFFFFF"/>
                  </a:solidFill>
                </a:uFill>
                <a:latin typeface="Courier New"/>
                <a:ea typeface="DejaVu Sans"/>
              </a:rPr>
              <a:t> ???</a:t>
            </a:r>
            <a:endParaRPr lang="en-US" sz="1200" b="1" spc="-1" dirty="0">
              <a:solidFill>
                <a:srgbClr val="000000"/>
              </a:solidFill>
              <a:uFill>
                <a:solidFill>
                  <a:srgbClr val="FFFFFF"/>
                </a:solidFill>
              </a:uFill>
              <a:latin typeface="Courier New"/>
              <a:ea typeface="DejaVu Sans"/>
            </a:endParaRPr>
          </a:p>
          <a:p>
            <a:pPr>
              <a:lnSpc>
                <a:spcPct val="100000"/>
              </a:lnSpc>
            </a:pPr>
            <a:r>
              <a:rPr lang="en-US" sz="1200" b="1" strike="noStrike" spc="-1" dirty="0">
                <a:solidFill>
                  <a:srgbClr val="000000"/>
                </a:solidFill>
                <a:uFill>
                  <a:solidFill>
                    <a:srgbClr val="FFFFFF"/>
                  </a:solidFill>
                </a:uFill>
                <a:latin typeface="Courier New"/>
                <a:ea typeface="DejaVu Sans"/>
              </a:rPr>
              <a:t>    public void </a:t>
            </a:r>
            <a:r>
              <a:rPr lang="en-US" sz="1200" b="1" strike="noStrike" spc="-1" dirty="0" err="1">
                <a:solidFill>
                  <a:srgbClr val="000000"/>
                </a:solidFill>
                <a:uFill>
                  <a:solidFill>
                    <a:srgbClr val="FFFFFF"/>
                  </a:solidFill>
                </a:uFill>
                <a:latin typeface="Courier New"/>
                <a:ea typeface="DejaVu Sans"/>
              </a:rPr>
              <a:t>setMarque</a:t>
            </a:r>
            <a:r>
              <a:rPr lang="en-US" sz="1200" b="1" strike="noStrike" spc="-1" dirty="0">
                <a:solidFill>
                  <a:srgbClr val="000000"/>
                </a:solidFill>
                <a:uFill>
                  <a:solidFill>
                    <a:srgbClr val="FFFFFF"/>
                  </a:solidFill>
                </a:uFill>
                <a:latin typeface="Courier New"/>
                <a:ea typeface="DejaVu Sans"/>
              </a:rPr>
              <a:t>(String marque) {</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r>
              <a:rPr lang="en-US" sz="1200" b="1" strike="noStrike" spc="-1" dirty="0" err="1">
                <a:solidFill>
                  <a:srgbClr val="000000"/>
                </a:solidFill>
                <a:uFill>
                  <a:solidFill>
                    <a:srgbClr val="FFFFFF"/>
                  </a:solidFill>
                </a:uFill>
                <a:latin typeface="Courier New"/>
                <a:ea typeface="DejaVu Sans"/>
              </a:rPr>
              <a:t>mMarque</a:t>
            </a:r>
            <a:r>
              <a:rPr lang="en-US" sz="1200" b="1" strike="noStrike" spc="-1" dirty="0">
                <a:solidFill>
                  <a:srgbClr val="000000"/>
                </a:solidFill>
                <a:uFill>
                  <a:solidFill>
                    <a:srgbClr val="FFFFFF"/>
                  </a:solidFill>
                </a:uFill>
                <a:latin typeface="Courier New"/>
                <a:ea typeface="DejaVu Sans"/>
              </a:rPr>
              <a:t> = marque;</a:t>
            </a:r>
            <a:endParaRPr lang="en-US" sz="1800" b="0" strike="noStrike" spc="-1" dirty="0">
              <a:solidFill>
                <a:srgbClr val="000000"/>
              </a:solidFill>
              <a:uFill>
                <a:solidFill>
                  <a:srgbClr val="FFFFFF"/>
                </a:solidFill>
              </a:uFill>
              <a:latin typeface="Arial"/>
            </a:endParaRPr>
          </a:p>
          <a:p>
            <a:pPr>
              <a:lnSpc>
                <a:spcPct val="100000"/>
              </a:lnSpc>
            </a:pPr>
            <a:r>
              <a:rPr lang="en-US" sz="1200" b="1"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2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323" name="CustomShape 5"/>
          <p:cNvSpPr/>
          <p:nvPr/>
        </p:nvSpPr>
        <p:spPr>
          <a:xfrm>
            <a:off x="592560" y="4964040"/>
            <a:ext cx="739872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6"/>
          <p:cNvSpPr/>
          <p:nvPr/>
        </p:nvSpPr>
        <p:spPr>
          <a:xfrm>
            <a:off x="749160" y="5003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7"/>
          <p:cNvSpPr/>
          <p:nvPr/>
        </p:nvSpPr>
        <p:spPr>
          <a:xfrm>
            <a:off x="1132200" y="5034240"/>
            <a:ext cx="68590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In public classes, use accessor methods, not public fields.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passage de paramètres et retour</a:t>
            </a:r>
            <a:endParaRPr lang="en-US" sz="1800" b="0" strike="noStrike" spc="-1">
              <a:solidFill>
                <a:srgbClr val="000000"/>
              </a:solidFill>
              <a:uFill>
                <a:solidFill>
                  <a:srgbClr val="FFFFFF"/>
                </a:solidFill>
              </a:uFill>
              <a:latin typeface="Arial"/>
            </a:endParaRPr>
          </a:p>
        </p:txBody>
      </p:sp>
      <p:sp>
        <p:nvSpPr>
          <p:cNvPr id="32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3CAE090-F2F8-4139-BF6B-A4F1AA931108}" type="slidenum">
              <a:rPr lang="en-US" sz="1600" b="0" strike="noStrike" spc="-1">
                <a:solidFill>
                  <a:srgbClr val="000000"/>
                </a:solidFill>
                <a:uFill>
                  <a:solidFill>
                    <a:srgbClr val="FFFFFF"/>
                  </a:solidFill>
                </a:uFill>
                <a:latin typeface="Helvetica 45 Light"/>
                <a:ea typeface="MS PGothic"/>
              </a:rPr>
              <a:t>39</a:t>
            </a:fld>
            <a:endParaRPr lang="en-US" sz="1800" b="0" strike="noStrike" spc="-1">
              <a:solidFill>
                <a:srgbClr val="000000"/>
              </a:solidFill>
              <a:uFill>
                <a:solidFill>
                  <a:srgbClr val="FFFFFF"/>
                </a:solidFill>
              </a:uFill>
              <a:latin typeface="Arial"/>
            </a:endParaRPr>
          </a:p>
        </p:txBody>
      </p:sp>
      <p:sp>
        <p:nvSpPr>
          <p:cNvPr id="328" name="CustomShape 3"/>
          <p:cNvSpPr/>
          <p:nvPr/>
        </p:nvSpPr>
        <p:spPr>
          <a:xfrm>
            <a:off x="367560" y="7826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paramètre d’une méthode peut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variable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référence d’un objet typée par n’importe quelle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valeur est recopiée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n’entraîne pas celle de l’original</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entraîne celle de l’original!!!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référence est recopiée et non pas les attributs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Si la méthode ne retourne aucun paramètre, on utilise le mot clef “void”</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retourner un paramètre de type simple ou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Les 5 promesses du langage Java:</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Simple (garbage collector, pas de pointeur), orienté objet et familier (ressemble au C),</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Robuste et sûr: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Gestion des exceptions,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Pas de manipulation involontaire de la mémoire (pas de pointeurs visibles au niveau du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Security manager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Vérification à l’exécution des compatibilités de type lors d’un cast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Indépendant de la machine employée pour l'exécution (portabilité),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Compile once, run everywhere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Très performant… (compilation Just in Time),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Compilé, multi-tâches et dynamique.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philosophie</a:t>
            </a: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AC07AA9-7E6C-47B5-BF5E-BABECE68FCE0}" type="slidenum">
              <a:rPr lang="en-US" sz="1600" b="0" strike="noStrike" spc="-1">
                <a:solidFill>
                  <a:srgbClr val="000000"/>
                </a:solidFill>
                <a:uFill>
                  <a:solidFill>
                    <a:srgbClr val="FFFFFF"/>
                  </a:solidFill>
                </a:uFill>
                <a:latin typeface="Helvetica 45 Light"/>
                <a:ea typeface="MS PGothic"/>
              </a:rPr>
              <a:t>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paramètres en nombre variable</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FE4B5D1-9221-46AC-8A7F-BF68605879B5}" type="slidenum">
              <a:rPr lang="en-US" sz="1600" b="0" strike="noStrike" spc="-1">
                <a:solidFill>
                  <a:srgbClr val="000000"/>
                </a:solidFill>
                <a:uFill>
                  <a:solidFill>
                    <a:srgbClr val="FFFFFF"/>
                  </a:solidFill>
                </a:uFill>
                <a:latin typeface="Helvetica 45 Light"/>
                <a:ea typeface="MS PGothic"/>
              </a:rPr>
              <a:t>40</a:t>
            </a:fld>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215280" y="65412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La </a:t>
            </a:r>
            <a:r>
              <a:rPr lang="en-US" sz="1800" b="0" strike="noStrike" spc="-1" dirty="0" err="1">
                <a:solidFill>
                  <a:srgbClr val="000000"/>
                </a:solidFill>
                <a:uFill>
                  <a:solidFill>
                    <a:srgbClr val="FFFFFF"/>
                  </a:solidFill>
                </a:uFill>
                <a:latin typeface="Helvetica 45 Light"/>
                <a:ea typeface="DejaVu Sans"/>
              </a:rPr>
              <a:t>syntaxe</a:t>
            </a:r>
            <a:r>
              <a:rPr lang="en-US" sz="1800" b="0" strike="noStrike" spc="-1" dirty="0">
                <a:solidFill>
                  <a:srgbClr val="000000"/>
                </a:solidFill>
                <a:uFill>
                  <a:solidFill>
                    <a:srgbClr val="FFFFFF"/>
                  </a:solidFill>
                </a:uFill>
                <a:latin typeface="Helvetica 45 Light"/>
                <a:ea typeface="DejaVu Sans"/>
              </a:rPr>
              <a:t> pour passer des arguments </a:t>
            </a:r>
            <a:r>
              <a:rPr lang="en-US" sz="1800" b="0" strike="noStrike" spc="-1" dirty="0" err="1">
                <a:solidFill>
                  <a:srgbClr val="000000"/>
                </a:solidFill>
                <a:uFill>
                  <a:solidFill>
                    <a:srgbClr val="FFFFFF"/>
                  </a:solidFill>
                </a:uFill>
                <a:latin typeface="Helvetica 45 Light"/>
                <a:ea typeface="DejaVu Sans"/>
              </a:rPr>
              <a:t>en</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nombre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indéfini</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la </a:t>
            </a:r>
            <a:r>
              <a:rPr lang="en-US" sz="1800" b="0" strike="noStrike" spc="-1" dirty="0" err="1">
                <a:solidFill>
                  <a:srgbClr val="000000"/>
                </a:solidFill>
                <a:uFill>
                  <a:solidFill>
                    <a:srgbClr val="FFFFFF"/>
                  </a:solidFill>
                </a:uFill>
                <a:latin typeface="Helvetica 45 Light"/>
                <a:ea typeface="DejaVu Sans"/>
              </a:rPr>
              <a:t>suivante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dirty="0" err="1">
                <a:solidFill>
                  <a:srgbClr val="000000"/>
                </a:solidFill>
                <a:uFill>
                  <a:solidFill>
                    <a:srgbClr val="FFFFFF"/>
                  </a:solidFill>
                </a:uFill>
                <a:latin typeface="Helvetica 45 Light"/>
                <a:ea typeface="DejaVu Sans"/>
              </a:rPr>
              <a:t>L’argument</a:t>
            </a:r>
            <a:r>
              <a:rPr lang="en-US" sz="1800" b="1"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Helvetica 45 Light"/>
                <a:ea typeface="DejaVu Sans"/>
              </a:rPr>
              <a:t>en</a:t>
            </a:r>
            <a:r>
              <a:rPr lang="en-US" sz="1800" b="1"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Helvetica 45 Light"/>
                <a:ea typeface="DejaVu Sans"/>
              </a:rPr>
              <a:t>nombre</a:t>
            </a:r>
            <a:r>
              <a:rPr lang="en-US" sz="1800" b="1" strike="noStrike" spc="-1" dirty="0">
                <a:solidFill>
                  <a:srgbClr val="000000"/>
                </a:solidFill>
                <a:uFill>
                  <a:solidFill>
                    <a:srgbClr val="FFFFFF"/>
                  </a:solidFill>
                </a:uFill>
                <a:latin typeface="Helvetica 45 Light"/>
                <a:ea typeface="DejaVu Sans"/>
              </a:rPr>
              <a:t> variable (i.e. « tab ») </a:t>
            </a:r>
            <a:r>
              <a:rPr lang="en-US" sz="1800" b="1" strike="noStrike" spc="-1" dirty="0" err="1">
                <a:solidFill>
                  <a:srgbClr val="000000"/>
                </a:solidFill>
                <a:uFill>
                  <a:solidFill>
                    <a:srgbClr val="FFFFFF"/>
                  </a:solidFill>
                </a:uFill>
                <a:latin typeface="Helvetica 45 Light"/>
                <a:ea typeface="DejaVu Sans"/>
              </a:rPr>
              <a:t>doit</a:t>
            </a:r>
            <a:r>
              <a:rPr lang="en-US" sz="1800" b="1"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Helvetica 45 Light"/>
                <a:ea typeface="DejaVu Sans"/>
              </a:rPr>
              <a:t>être</a:t>
            </a:r>
            <a:r>
              <a:rPr lang="en-US" sz="1800" b="1" strike="noStrike" spc="-1" dirty="0">
                <a:solidFill>
                  <a:srgbClr val="000000"/>
                </a:solidFill>
                <a:uFill>
                  <a:solidFill>
                    <a:srgbClr val="FFFFFF"/>
                  </a:solidFill>
                </a:uFill>
                <a:latin typeface="Helvetica 45 Light"/>
                <a:ea typeface="DejaVu Sans"/>
              </a:rPr>
              <a:t> le dernier de la </a:t>
            </a:r>
            <a:r>
              <a:rPr lang="en-US" sz="1800" b="1" strike="noStrike" spc="-1" dirty="0" err="1">
                <a:solidFill>
                  <a:srgbClr val="000000"/>
                </a:solidFill>
                <a:uFill>
                  <a:solidFill>
                    <a:srgbClr val="FFFFFF"/>
                  </a:solidFill>
                </a:uFill>
                <a:latin typeface="Helvetica 45 Light"/>
                <a:ea typeface="DejaVu Sans"/>
              </a:rPr>
              <a:t>méthode</a:t>
            </a:r>
            <a:r>
              <a:rPr lang="en-US" sz="1800" b="1"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A </a:t>
            </a:r>
            <a:r>
              <a:rPr lang="en-US" sz="1800" b="0" strike="noStrike" spc="-1" dirty="0" err="1">
                <a:solidFill>
                  <a:srgbClr val="000000"/>
                </a:solidFill>
                <a:uFill>
                  <a:solidFill>
                    <a:srgbClr val="FFFFFF"/>
                  </a:solidFill>
                </a:uFill>
                <a:latin typeface="Helvetica 45 Light"/>
                <a:ea typeface="DejaVu Sans"/>
              </a:rPr>
              <a:t>l'intérieur</a:t>
            </a:r>
            <a:r>
              <a:rPr lang="en-US" sz="1800" b="0" strike="noStrike" spc="-1" dirty="0">
                <a:solidFill>
                  <a:srgbClr val="000000"/>
                </a:solidFill>
                <a:uFill>
                  <a:solidFill>
                    <a:srgbClr val="FFFFFF"/>
                  </a:solidFill>
                </a:uFill>
                <a:latin typeface="Helvetica 45 Light"/>
                <a:ea typeface="DejaVu Sans"/>
              </a:rPr>
              <a:t> de la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données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sont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manipulées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comme</a:t>
            </a:r>
            <a:r>
              <a:rPr lang="en-US" sz="1800" b="0" strike="noStrike" spc="-1" dirty="0">
                <a:solidFill>
                  <a:srgbClr val="000000"/>
                </a:solidFill>
                <a:uFill>
                  <a:solidFill>
                    <a:srgbClr val="FFFFFF"/>
                  </a:solidFill>
                </a:uFill>
                <a:latin typeface="Helvetica 45 Light"/>
                <a:ea typeface="DejaVu Sans"/>
              </a:rPr>
              <a:t> un tableau. La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ci-</a:t>
            </a:r>
            <a:r>
              <a:rPr lang="en-US" sz="1800" b="0" strike="noStrike" spc="-1" dirty="0" err="1">
                <a:solidFill>
                  <a:srgbClr val="000000"/>
                </a:solidFill>
                <a:uFill>
                  <a:solidFill>
                    <a:srgbClr val="FFFFFF"/>
                  </a:solidFill>
                </a:uFill>
                <a:latin typeface="Helvetica 45 Light"/>
                <a:ea typeface="DejaVu Sans"/>
              </a:rPr>
              <a:t>dessus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donc</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équivalente</a:t>
            </a:r>
            <a:r>
              <a:rPr lang="en-US" sz="1800" b="0" strike="noStrike" spc="-1" dirty="0">
                <a:solidFill>
                  <a:srgbClr val="000000"/>
                </a:solidFill>
                <a:uFill>
                  <a:solidFill>
                    <a:srgbClr val="FFFFFF"/>
                  </a:solidFill>
                </a:uFill>
                <a:latin typeface="Helvetica 45 Light"/>
                <a:ea typeface="DejaVu Sans"/>
              </a:rPr>
              <a:t> à:</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Du </a:t>
            </a:r>
            <a:r>
              <a:rPr lang="en-US" sz="1800" b="0" strike="noStrike" spc="-1" dirty="0" err="1">
                <a:solidFill>
                  <a:srgbClr val="000000"/>
                </a:solidFill>
                <a:uFill>
                  <a:solidFill>
                    <a:srgbClr val="FFFFFF"/>
                  </a:solidFill>
                </a:uFill>
                <a:latin typeface="Helvetica 45 Light"/>
                <a:ea typeface="DejaVu Sans"/>
              </a:rPr>
              <a:t>côté</a:t>
            </a:r>
            <a:r>
              <a:rPr lang="en-US" sz="1800" b="0" strike="noStrike" spc="-1" dirty="0">
                <a:solidFill>
                  <a:srgbClr val="000000"/>
                </a:solidFill>
                <a:uFill>
                  <a:solidFill>
                    <a:srgbClr val="FFFFFF"/>
                  </a:solidFill>
                </a:uFill>
                <a:latin typeface="Helvetica 45 Light"/>
                <a:ea typeface="DejaVu Sans"/>
              </a:rPr>
              <a:t> de </a:t>
            </a:r>
            <a:r>
              <a:rPr lang="en-US" sz="1800" b="0" strike="noStrike" spc="-1" dirty="0" err="1">
                <a:solidFill>
                  <a:srgbClr val="000000"/>
                </a:solidFill>
                <a:uFill>
                  <a:solidFill>
                    <a:srgbClr val="FFFFFF"/>
                  </a:solidFill>
                </a:uFill>
                <a:latin typeface="Helvetica 45 Light"/>
                <a:ea typeface="DejaVu Sans"/>
              </a:rPr>
              <a:t>l'appelant</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données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peuvent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être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envoyées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comme</a:t>
            </a:r>
            <a:r>
              <a:rPr lang="en-US" sz="1800" b="0" strike="noStrike" spc="-1" dirty="0">
                <a:solidFill>
                  <a:srgbClr val="000000"/>
                </a:solidFill>
                <a:uFill>
                  <a:solidFill>
                    <a:srgbClr val="FFFFFF"/>
                  </a:solidFill>
                </a:uFill>
                <a:latin typeface="Helvetica 45 Light"/>
                <a:ea typeface="DejaVu Sans"/>
              </a:rPr>
              <a:t> un:</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tableau</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ensemble de </a:t>
            </a:r>
            <a:r>
              <a:rPr lang="en-US" sz="1800" b="0" strike="noStrike" spc="-1" dirty="0" err="1">
                <a:solidFill>
                  <a:srgbClr val="000000"/>
                </a:solidFill>
                <a:uFill>
                  <a:solidFill>
                    <a:srgbClr val="FFFFFF"/>
                  </a:solidFill>
                </a:uFill>
                <a:latin typeface="Helvetica 45 Light"/>
                <a:ea typeface="DejaVu Sans"/>
              </a:rPr>
              <a:t>paramètres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Problématiques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liées</a:t>
            </a:r>
            <a:r>
              <a:rPr lang="en-US" sz="1800" b="0" strike="noStrike" spc="-1" dirty="0">
                <a:solidFill>
                  <a:srgbClr val="000000"/>
                </a:solidFill>
                <a:uFill>
                  <a:solidFill>
                    <a:srgbClr val="FFFFFF"/>
                  </a:solidFill>
                </a:uFill>
                <a:latin typeface="Helvetica 45 Light"/>
                <a:ea typeface="DejaVu Sans"/>
              </a:rPr>
              <a:t> à la surcharge </a:t>
            </a:r>
            <a:r>
              <a:rPr lang="en-US" sz="1800" b="0" strike="noStrike" spc="-1" dirty="0" err="1">
                <a:solidFill>
                  <a:srgbClr val="000000"/>
                </a:solidFill>
                <a:uFill>
                  <a:solidFill>
                    <a:srgbClr val="FFFFFF"/>
                  </a:solidFill>
                </a:uFill>
                <a:latin typeface="Helvetica 45 Light"/>
                <a:ea typeface="DejaVu Sans"/>
              </a:rPr>
              <a:t>d’une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utilisant</a:t>
            </a:r>
            <a:r>
              <a:rPr lang="en-US" sz="1800" b="0" strike="noStrike" spc="-1" dirty="0">
                <a:solidFill>
                  <a:srgbClr val="000000"/>
                </a:solidFill>
                <a:uFill>
                  <a:solidFill>
                    <a:srgbClr val="FFFFFF"/>
                  </a:solidFill>
                </a:uFill>
                <a:latin typeface="Helvetica 45 Light"/>
                <a:ea typeface="DejaVu Sans"/>
              </a:rPr>
              <a:t> un </a:t>
            </a:r>
            <a:r>
              <a:rPr lang="en-US" sz="1800" b="0" strike="noStrike" spc="-1" dirty="0" err="1">
                <a:solidFill>
                  <a:srgbClr val="000000"/>
                </a:solidFill>
                <a:uFill>
                  <a:solidFill>
                    <a:srgbClr val="FFFFFF"/>
                  </a:solidFill>
                </a:uFill>
                <a:latin typeface="Helvetica 45 Light"/>
                <a:ea typeface="DejaVu Sans"/>
              </a:rPr>
              <a:t>varargs</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dirty="0" err="1">
                <a:solidFill>
                  <a:srgbClr val="000000"/>
                </a:solidFill>
                <a:uFill>
                  <a:solidFill>
                    <a:srgbClr val="FFFFFF"/>
                  </a:solidFill>
                </a:uFill>
                <a:latin typeface="Helvetica 45 Light"/>
                <a:ea typeface="DejaVu Sans"/>
              </a:rPr>
              <a:t>Dans</a:t>
            </a:r>
            <a:r>
              <a:rPr lang="en-US" sz="1600" b="0" strike="noStrike" spc="-1" dirty="0">
                <a:solidFill>
                  <a:srgbClr val="000000"/>
                </a:solidFill>
                <a:uFill>
                  <a:solidFill>
                    <a:srgbClr val="FFFFFF"/>
                  </a:solidFill>
                </a:uFill>
                <a:latin typeface="Helvetica 45 Light"/>
                <a:ea typeface="DejaVu Sans"/>
              </a:rPr>
              <a:t> le </a:t>
            </a:r>
            <a:r>
              <a:rPr lang="en-US" sz="1600" b="0" strike="noStrike" spc="-1" dirty="0" err="1">
                <a:solidFill>
                  <a:srgbClr val="000000"/>
                </a:solidFill>
                <a:uFill>
                  <a:solidFill>
                    <a:srgbClr val="FFFFFF"/>
                  </a:solidFill>
                </a:uFill>
                <a:latin typeface="Helvetica 45 Light"/>
                <a:ea typeface="DejaVu Sans"/>
              </a:rPr>
              <a:t>cas</a:t>
            </a:r>
            <a:r>
              <a:rPr lang="en-US" sz="1600" b="0" strike="noStrike" spc="-1" dirty="0">
                <a:solidFill>
                  <a:srgbClr val="000000"/>
                </a:solidFill>
                <a:uFill>
                  <a:solidFill>
                    <a:srgbClr val="FFFFFF"/>
                  </a:solidFill>
                </a:uFill>
                <a:latin typeface="Helvetica 45 Light"/>
                <a:ea typeface="DejaVu Sans"/>
              </a:rPr>
              <a:t> de la surcharge </a:t>
            </a:r>
            <a:r>
              <a:rPr lang="en-US" sz="1600" b="0" strike="noStrike" spc="-1" dirty="0" err="1">
                <a:solidFill>
                  <a:srgbClr val="000000"/>
                </a:solidFill>
                <a:uFill>
                  <a:solidFill>
                    <a:srgbClr val="FFFFFF"/>
                  </a:solidFill>
                </a:uFill>
                <a:latin typeface="Helvetica 45 Light"/>
                <a:ea typeface="DejaVu Sans"/>
              </a:rPr>
              <a:t>d’une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méthode</a:t>
            </a:r>
            <a:r>
              <a:rPr lang="en-US" sz="1600" b="0" strike="noStrike" spc="-1" dirty="0">
                <a:solidFill>
                  <a:srgbClr val="000000"/>
                </a:solidFill>
                <a:uFill>
                  <a:solidFill>
                    <a:srgbClr val="FFFFFF"/>
                  </a:solidFill>
                </a:uFill>
                <a:latin typeface="Helvetica 45 Light"/>
                <a:ea typeface="DejaVu Sans"/>
              </a:rPr>
              <a:t>, la </a:t>
            </a:r>
            <a:r>
              <a:rPr lang="en-US" sz="1600" b="0" strike="noStrike" spc="-1" dirty="0" err="1">
                <a:solidFill>
                  <a:srgbClr val="000000"/>
                </a:solidFill>
                <a:uFill>
                  <a:solidFill>
                    <a:srgbClr val="FFFFFF"/>
                  </a:solidFill>
                </a:uFill>
                <a:latin typeface="Helvetica 45 Light"/>
                <a:ea typeface="DejaVu Sans"/>
              </a:rPr>
              <a:t>méthode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contenant</a:t>
            </a:r>
            <a:r>
              <a:rPr lang="en-US" sz="1600" b="0" strike="noStrike" spc="-1" dirty="0">
                <a:solidFill>
                  <a:srgbClr val="000000"/>
                </a:solidFill>
                <a:uFill>
                  <a:solidFill>
                    <a:srgbClr val="FFFFFF"/>
                  </a:solidFill>
                </a:uFill>
                <a:latin typeface="Helvetica 45 Light"/>
                <a:ea typeface="DejaVu Sans"/>
              </a:rPr>
              <a:t> le </a:t>
            </a:r>
            <a:r>
              <a:rPr lang="en-US" sz="1600" b="0" strike="noStrike" spc="-1" dirty="0" err="1">
                <a:solidFill>
                  <a:srgbClr val="000000"/>
                </a:solidFill>
                <a:uFill>
                  <a:solidFill>
                    <a:srgbClr val="FFFFFF"/>
                  </a:solidFill>
                </a:uFill>
                <a:latin typeface="Helvetica 45 Light"/>
                <a:ea typeface="DejaVu Sans"/>
              </a:rPr>
              <a:t>varargs</a:t>
            </a:r>
            <a:r>
              <a:rPr lang="en-US" sz="1600" b="0" strike="noStrike" spc="-1" dirty="0">
                <a:solidFill>
                  <a:srgbClr val="000000"/>
                </a:solidFill>
                <a:uFill>
                  <a:solidFill>
                    <a:srgbClr val="FFFFFF"/>
                  </a:solidFill>
                </a:uFill>
                <a:latin typeface="Helvetica 45 Light"/>
                <a:ea typeface="DejaVu Sans"/>
              </a:rPr>
              <a:t> a la </a:t>
            </a:r>
            <a:r>
              <a:rPr lang="en-US" sz="1600" b="0" strike="noStrike" spc="-1" dirty="0" err="1">
                <a:solidFill>
                  <a:srgbClr val="000000"/>
                </a:solidFill>
                <a:uFill>
                  <a:solidFill>
                    <a:srgbClr val="FFFFFF"/>
                  </a:solidFill>
                </a:uFill>
                <a:latin typeface="Helvetica 45 Light"/>
                <a:ea typeface="DejaVu Sans"/>
              </a:rPr>
              <a:t>priorité</a:t>
            </a:r>
            <a:r>
              <a:rPr lang="en-US" sz="1600" b="0" strike="noStrike" spc="-1" dirty="0">
                <a:solidFill>
                  <a:srgbClr val="000000"/>
                </a:solidFill>
                <a:uFill>
                  <a:solidFill>
                    <a:srgbClr val="FFFFFF"/>
                  </a:solidFill>
                </a:uFill>
                <a:latin typeface="Helvetica 45 Light"/>
                <a:ea typeface="DejaVu Sans"/>
              </a:rPr>
              <a:t> la plus </a:t>
            </a:r>
            <a:r>
              <a:rPr lang="en-US" sz="1600" b="0" strike="noStrike" spc="-1" dirty="0" err="1">
                <a:solidFill>
                  <a:srgbClr val="000000"/>
                </a:solidFill>
                <a:uFill>
                  <a:solidFill>
                    <a:srgbClr val="FFFFFF"/>
                  </a:solidFill>
                </a:uFill>
                <a:latin typeface="Helvetica 45 Light"/>
                <a:ea typeface="DejaVu Sans"/>
              </a:rPr>
              <a:t>faible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p:txBody>
      </p:sp>
      <p:sp>
        <p:nvSpPr>
          <p:cNvPr id="332" name="CustomShape 4"/>
          <p:cNvSpPr/>
          <p:nvPr/>
        </p:nvSpPr>
        <p:spPr>
          <a:xfrm>
            <a:off x="1919147" y="999767"/>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 tab)</a:t>
            </a:r>
            <a:endParaRPr lang="en-US" sz="1800" b="0" strike="noStrike" spc="-1">
              <a:solidFill>
                <a:srgbClr val="000000"/>
              </a:solidFill>
              <a:uFill>
                <a:solidFill>
                  <a:srgbClr val="FFFFFF"/>
                </a:solidFill>
              </a:uFill>
              <a:latin typeface="Arial"/>
            </a:endParaRPr>
          </a:p>
        </p:txBody>
      </p:sp>
      <p:sp>
        <p:nvSpPr>
          <p:cNvPr id="333" name="CustomShape 5"/>
          <p:cNvSpPr/>
          <p:nvPr/>
        </p:nvSpPr>
        <p:spPr>
          <a:xfrm>
            <a:off x="1899076" y="2492896"/>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tab)</a:t>
            </a:r>
            <a:endParaRPr lang="en-US" sz="1800" b="0" strike="noStrike" spc="-1">
              <a:solidFill>
                <a:srgbClr val="000000"/>
              </a:solidFill>
              <a:uFill>
                <a:solidFill>
                  <a:srgbClr val="FFFFFF"/>
                </a:solidFill>
              </a:uFill>
              <a:latin typeface="Arial"/>
            </a:endParaRPr>
          </a:p>
        </p:txBody>
      </p:sp>
      <p:sp>
        <p:nvSpPr>
          <p:cNvPr id="334" name="CustomShape 6"/>
          <p:cNvSpPr/>
          <p:nvPr/>
        </p:nvSpPr>
        <p:spPr>
          <a:xfrm>
            <a:off x="3491880" y="3212976"/>
            <a:ext cx="5162559" cy="504056"/>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Courier New"/>
                <a:ea typeface="DejaVu Sans"/>
              </a:rPr>
              <a:t>String[] arguments = {"</a:t>
            </a:r>
            <a:r>
              <a:rPr lang="en-US" sz="1400" b="0" strike="noStrike" spc="-1" dirty="0" err="1">
                <a:solidFill>
                  <a:srgbClr val="000000"/>
                </a:solidFill>
                <a:uFill>
                  <a:solidFill>
                    <a:srgbClr val="FFFFFF"/>
                  </a:solidFill>
                </a:uFill>
                <a:latin typeface="Courier New"/>
                <a:ea typeface="DejaVu Sans"/>
              </a:rPr>
              <a:t>toto</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titi</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tata</a:t>
            </a:r>
            <a:r>
              <a:rPr lang="en-US" sz="14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err="1">
                <a:solidFill>
                  <a:srgbClr val="000000"/>
                </a:solidFill>
                <a:uFill>
                  <a:solidFill>
                    <a:srgbClr val="FFFFFF"/>
                  </a:solidFill>
                </a:uFill>
                <a:latin typeface="Courier New"/>
                <a:ea typeface="DejaVu Sans"/>
              </a:rPr>
              <a:t>mInstance.methode</a:t>
            </a:r>
            <a:r>
              <a:rPr lang="en-US" sz="1400" b="0" strike="noStrike" spc="-1" dirty="0">
                <a:solidFill>
                  <a:srgbClr val="000000"/>
                </a:solidFill>
                <a:uFill>
                  <a:solidFill>
                    <a:srgbClr val="FFFFFF"/>
                  </a:solidFill>
                </a:uFill>
                <a:latin typeface="Courier New"/>
                <a:ea typeface="DejaVu Sans"/>
              </a:rPr>
              <a:t>(arguments);</a:t>
            </a:r>
            <a:endParaRPr lang="en-US" sz="1800" b="0" strike="noStrike" spc="-1" dirty="0">
              <a:solidFill>
                <a:srgbClr val="000000"/>
              </a:solidFill>
              <a:uFill>
                <a:solidFill>
                  <a:srgbClr val="FFFFFF"/>
                </a:solidFill>
              </a:uFill>
              <a:latin typeface="Arial"/>
            </a:endParaRPr>
          </a:p>
        </p:txBody>
      </p:sp>
      <p:sp>
        <p:nvSpPr>
          <p:cNvPr id="335" name="CustomShape 7"/>
          <p:cNvSpPr/>
          <p:nvPr/>
        </p:nvSpPr>
        <p:spPr>
          <a:xfrm>
            <a:off x="3518511" y="3861048"/>
            <a:ext cx="48970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err="1">
                <a:solidFill>
                  <a:srgbClr val="000000"/>
                </a:solidFill>
                <a:uFill>
                  <a:solidFill>
                    <a:srgbClr val="FFFFFF"/>
                  </a:solidFill>
                </a:uFill>
                <a:latin typeface="Courier New"/>
                <a:ea typeface="DejaVu Sans"/>
              </a:rPr>
              <a:t>mInstance.methode</a:t>
            </a:r>
            <a:r>
              <a:rPr lang="en-US" sz="1400" b="0" strike="noStrike" spc="-1" dirty="0">
                <a:solidFill>
                  <a:srgbClr val="000000"/>
                </a:solidFill>
                <a:uFill>
                  <a:solidFill>
                    <a:srgbClr val="FFFFFF"/>
                  </a:solidFill>
                </a:uFill>
                <a:latin typeface="Courier New"/>
                <a:ea typeface="DejaVu Sans"/>
              </a:rPr>
              <a:t>("</a:t>
            </a:r>
            <a:r>
              <a:rPr lang="en-US" sz="1400" b="0" strike="noStrike" spc="-1" dirty="0" err="1">
                <a:solidFill>
                  <a:srgbClr val="000000"/>
                </a:solidFill>
                <a:uFill>
                  <a:solidFill>
                    <a:srgbClr val="FFFFFF"/>
                  </a:solidFill>
                </a:uFill>
                <a:latin typeface="Courier New"/>
                <a:ea typeface="DejaVu Sans"/>
              </a:rPr>
              <a:t>toto</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titi</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tata</a:t>
            </a:r>
            <a:r>
              <a:rPr lang="en-US" sz="14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336" name="CustomShape 8"/>
          <p:cNvSpPr/>
          <p:nvPr/>
        </p:nvSpPr>
        <p:spPr>
          <a:xfrm>
            <a:off x="417240" y="5157192"/>
            <a:ext cx="8634600" cy="54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Courier New"/>
                <a:ea typeface="DejaVu Sans"/>
              </a:rPr>
              <a:t>public </a:t>
            </a:r>
            <a:r>
              <a:rPr lang="en-US" sz="1400" b="0" strike="noStrike" spc="-1" dirty="0" err="1">
                <a:solidFill>
                  <a:srgbClr val="000000"/>
                </a:solidFill>
                <a:uFill>
                  <a:solidFill>
                    <a:srgbClr val="FFFFFF"/>
                  </a:solidFill>
                </a:uFill>
                <a:latin typeface="Courier New"/>
                <a:ea typeface="DejaVu Sans"/>
              </a:rPr>
              <a:t>methode</a:t>
            </a:r>
            <a:r>
              <a:rPr lang="en-US" sz="1400" b="0" strike="noStrike" spc="-1" dirty="0">
                <a:solidFill>
                  <a:srgbClr val="000000"/>
                </a:solidFill>
                <a:uFill>
                  <a:solidFill>
                    <a:srgbClr val="FFFFFF"/>
                  </a:solidFill>
                </a:uFill>
                <a:latin typeface="Courier New"/>
                <a:ea typeface="DejaVu Sans"/>
              </a:rPr>
              <a:t>(</a:t>
            </a:r>
            <a:r>
              <a:rPr lang="en-US" sz="1400" b="0" strike="noStrike" spc="-1" dirty="0" err="1">
                <a:solidFill>
                  <a:srgbClr val="000000"/>
                </a:solidFill>
                <a:uFill>
                  <a:solidFill>
                    <a:srgbClr val="FFFFFF"/>
                  </a:solidFill>
                </a:uFill>
                <a:latin typeface="Courier New"/>
                <a:ea typeface="DejaVu Sans"/>
              </a:rPr>
              <a:t>MaClasse</a:t>
            </a:r>
            <a:r>
              <a:rPr lang="en-US" sz="1400" b="0" strike="noStrike" spc="-1" dirty="0">
                <a:solidFill>
                  <a:srgbClr val="000000"/>
                </a:solidFill>
                <a:uFill>
                  <a:solidFill>
                    <a:srgbClr val="FFFFFF"/>
                  </a:solidFill>
                </a:uFill>
                <a:latin typeface="Courier New"/>
                <a:ea typeface="DejaVu Sans"/>
              </a:rPr>
              <a:t>...arguments)</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public </a:t>
            </a:r>
            <a:r>
              <a:rPr lang="en-US" sz="1400" b="0" strike="noStrike" spc="-1" dirty="0" err="1">
                <a:solidFill>
                  <a:srgbClr val="000000"/>
                </a:solidFill>
                <a:uFill>
                  <a:solidFill>
                    <a:srgbClr val="FFFFFF"/>
                  </a:solidFill>
                </a:uFill>
                <a:latin typeface="Courier New"/>
                <a:ea typeface="DejaVu Sans"/>
              </a:rPr>
              <a:t>methode</a:t>
            </a:r>
            <a:r>
              <a:rPr lang="en-US" sz="1400" b="0" strike="noStrike" spc="-1" dirty="0">
                <a:solidFill>
                  <a:srgbClr val="000000"/>
                </a:solidFill>
                <a:uFill>
                  <a:solidFill>
                    <a:srgbClr val="FFFFFF"/>
                  </a:solidFill>
                </a:uFill>
                <a:latin typeface="Courier New"/>
                <a:ea typeface="DejaVu Sans"/>
              </a:rPr>
              <a:t>(</a:t>
            </a:r>
            <a:r>
              <a:rPr lang="en-US" sz="1400" b="0" strike="noStrike" spc="-1" dirty="0" err="1">
                <a:solidFill>
                  <a:srgbClr val="000000"/>
                </a:solidFill>
                <a:uFill>
                  <a:solidFill>
                    <a:srgbClr val="FFFFFF"/>
                  </a:solidFill>
                </a:uFill>
                <a:latin typeface="Courier New"/>
                <a:ea typeface="DejaVu Sans"/>
              </a:rPr>
              <a:t>MaClasse</a:t>
            </a:r>
            <a:r>
              <a:rPr lang="en-US" sz="1400" b="0" strike="noStrike" spc="-1" dirty="0">
                <a:solidFill>
                  <a:srgbClr val="000000"/>
                </a:solidFill>
                <a:uFill>
                  <a:solidFill>
                    <a:srgbClr val="FFFFFF"/>
                  </a:solidFill>
                </a:uFill>
                <a:latin typeface="Courier New"/>
                <a:ea typeface="DejaVu Sans"/>
              </a:rPr>
              <a:t> argument) // </a:t>
            </a:r>
            <a:r>
              <a:rPr lang="en-US" sz="1400" b="0" strike="noStrike" spc="-1" dirty="0" err="1">
                <a:solidFill>
                  <a:srgbClr val="000000"/>
                </a:solidFill>
                <a:uFill>
                  <a:solidFill>
                    <a:srgbClr val="FFFFFF"/>
                  </a:solidFill>
                </a:uFill>
                <a:latin typeface="Courier New"/>
                <a:ea typeface="DejaVu Sans"/>
              </a:rPr>
              <a:t>Méthode</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prioritaire</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si</a:t>
            </a:r>
            <a:r>
              <a:rPr lang="en-US" sz="1400" b="0" strike="noStrike" spc="-1" dirty="0">
                <a:solidFill>
                  <a:srgbClr val="000000"/>
                </a:solidFill>
                <a:uFill>
                  <a:solidFill>
                    <a:srgbClr val="FFFFFF"/>
                  </a:solidFill>
                </a:uFill>
                <a:latin typeface="Courier New"/>
                <a:ea typeface="DejaVu Sans"/>
              </a:rPr>
              <a:t> 1 </a:t>
            </a:r>
            <a:r>
              <a:rPr lang="en-US" sz="1400" b="0" strike="noStrike" spc="-1" dirty="0" err="1">
                <a:solidFill>
                  <a:srgbClr val="000000"/>
                </a:solidFill>
                <a:uFill>
                  <a:solidFill>
                    <a:srgbClr val="FFFFFF"/>
                  </a:solidFill>
                </a:uFill>
                <a:latin typeface="Courier New"/>
                <a:ea typeface="DejaVu Sans"/>
              </a:rPr>
              <a:t>seul</a:t>
            </a:r>
            <a:r>
              <a:rPr lang="en-US" sz="1400" b="0" strike="noStrike" spc="-1" dirty="0">
                <a:solidFill>
                  <a:srgbClr val="000000"/>
                </a:solidFill>
                <a:uFill>
                  <a:solidFill>
                    <a:srgbClr val="FFFFFF"/>
                  </a:solidFill>
                </a:uFill>
                <a:latin typeface="Courier New"/>
                <a:ea typeface="DejaVu Sans"/>
              </a:rPr>
              <a:t> argument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(1/2)</a:t>
            </a:r>
            <a:endParaRPr lang="en-US" sz="1800" b="0" strike="noStrike" spc="-1">
              <a:solidFill>
                <a:srgbClr val="000000"/>
              </a:solidFill>
              <a:uFill>
                <a:solidFill>
                  <a:srgbClr val="FFFFFF"/>
                </a:solidFill>
              </a:uFill>
              <a:latin typeface="Arial"/>
            </a:endParaRPr>
          </a:p>
        </p:txBody>
      </p:sp>
      <p:sp>
        <p:nvSpPr>
          <p:cNvPr id="3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A6B5436-9C11-43F1-8CC7-C16573A236CE}" type="slidenum">
              <a:rPr lang="en-US" sz="1600" b="0" strike="noStrike" spc="-1">
                <a:solidFill>
                  <a:srgbClr val="000000"/>
                </a:solidFill>
                <a:uFill>
                  <a:solidFill>
                    <a:srgbClr val="FFFFFF"/>
                  </a:solidFill>
                </a:uFill>
                <a:latin typeface="Helvetica 45 Light"/>
                <a:ea typeface="MS PGothic"/>
              </a:rPr>
              <a:t>41</a:t>
            </a:fld>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67560" y="782640"/>
            <a:ext cx="8607600" cy="48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destruction des objets se fait de manière implicite.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ramasse-miettes ou Garbage Collector se met en route: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Automatiquement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plus aucune variable ne référence l’objet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le bloc dans lequel il est défini se termine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l’objet a été affecté à « null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Manuellement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Sur demande explicite par l’instruction « System.gc()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pseudo-destructeur « protected void finalize() » peut être défini explicitement par le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Il est appelé juste avant la libération de la mémoire par la machine virtuelle, mais on ne sait pas quand.</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Conclusion : pas très sûr!!!!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0" name="CustomShape 4"/>
          <p:cNvSpPr/>
          <p:nvPr/>
        </p:nvSpPr>
        <p:spPr>
          <a:xfrm>
            <a:off x="769680" y="5506920"/>
            <a:ext cx="7386120" cy="7408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5"/>
          <p:cNvSpPr/>
          <p:nvPr/>
        </p:nvSpPr>
        <p:spPr>
          <a:xfrm>
            <a:off x="947880" y="56570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1330920" y="5616360"/>
            <a:ext cx="68464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Avoid finalizers.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Tahoma"/>
                <a:ea typeface="DejaVu Sans"/>
              </a:rPr>
              <a:t>Finalizers are unpredictable, often dangerous, and generally unnecessary.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(2/2)</a:t>
            </a:r>
            <a:endParaRPr lang="en-US" sz="1800" b="0" strike="noStrike" spc="-1">
              <a:solidFill>
                <a:srgbClr val="000000"/>
              </a:solidFill>
              <a:uFill>
                <a:solidFill>
                  <a:srgbClr val="FFFFFF"/>
                </a:solidFill>
              </a:uFill>
              <a:latin typeface="Arial"/>
            </a:endParaRPr>
          </a:p>
        </p:txBody>
      </p:sp>
      <p:sp>
        <p:nvSpPr>
          <p:cNvPr id="34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C907026-6724-49A5-B17B-0A0DF4536209}" type="slidenum">
              <a:rPr lang="en-US" sz="1600" b="0" strike="noStrike" spc="-1">
                <a:solidFill>
                  <a:srgbClr val="000000"/>
                </a:solidFill>
                <a:uFill>
                  <a:solidFill>
                    <a:srgbClr val="FFFFFF"/>
                  </a:solidFill>
                </a:uFill>
                <a:latin typeface="Helvetica 45 Light"/>
                <a:ea typeface="MS PGothic"/>
              </a:rPr>
              <a:t>42</a:t>
            </a:fld>
            <a:endParaRPr lang="en-US" sz="1800" b="0" strike="noStrike" spc="-1">
              <a:solidFill>
                <a:srgbClr val="000000"/>
              </a:solidFill>
              <a:uFill>
                <a:solidFill>
                  <a:srgbClr val="FFFFFF"/>
                </a:solidFill>
              </a:uFill>
              <a:latin typeface="Arial"/>
            </a:endParaRPr>
          </a:p>
        </p:txBody>
      </p:sp>
      <p:sp>
        <p:nvSpPr>
          <p:cNvPr id="345" name="CustomShape 3"/>
          <p:cNvSpPr/>
          <p:nvPr/>
        </p:nvSpPr>
        <p:spPr>
          <a:xfrm>
            <a:off x="367560" y="782640"/>
            <a:ext cx="8607600" cy="1796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programmeur ne désalloue pas la mémoire :</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de fuite mémoire,</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d’utiliser un pointeur désalloué (StackOverFlow).</a:t>
            </a: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GC n’empêche pas les fuites de mémoire en particulier lorsque lon gère des données en cache ou des écouteurs d’événements (listeners). Pour palier à ce problème, Java propose des références faibles (WeakReference). Les </a:t>
            </a:r>
            <a:r>
              <a:rPr lang="en-US" sz="1600" b="1" i="1" strike="noStrike" spc="-1">
                <a:solidFill>
                  <a:srgbClr val="000000"/>
                </a:solidFill>
                <a:uFill>
                  <a:solidFill>
                    <a:srgbClr val="FFFFFF"/>
                  </a:solidFill>
                </a:uFill>
                <a:latin typeface="Helvetica 45 Light"/>
                <a:ea typeface="DejaVu Sans"/>
              </a:rPr>
              <a:t>références faibles</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peuvent être libérées par le </a:t>
            </a:r>
            <a:r>
              <a:rPr lang="en-US" sz="1600" b="1" strike="noStrike" spc="-1">
                <a:solidFill>
                  <a:srgbClr val="000000"/>
                </a:solidFill>
                <a:uFill>
                  <a:solidFill>
                    <a:srgbClr val="FFFFFF"/>
                  </a:solidFill>
                </a:uFill>
                <a:latin typeface="Helvetica 45 Light"/>
                <a:ea typeface="DejaVu Sans"/>
              </a:rPr>
              <a:t>GC</a:t>
            </a:r>
            <a:r>
              <a:rPr lang="en-US" sz="1600" b="0" strike="noStrike" spc="-1">
                <a:solidFill>
                  <a:srgbClr val="000000"/>
                </a:solidFill>
                <a:uFill>
                  <a:solidFill>
                    <a:srgbClr val="FFFFFF"/>
                  </a:solidFill>
                </a:uFill>
                <a:latin typeface="Helvetica 45 Light"/>
                <a:ea typeface="DejaVu Sans"/>
              </a:rPr>
              <a:t> si aucune </a:t>
            </a:r>
            <a:r>
              <a:rPr lang="en-US" sz="1600" b="1" i="1" strike="noStrike" spc="-1">
                <a:solidFill>
                  <a:srgbClr val="000000"/>
                </a:solidFill>
                <a:uFill>
                  <a:solidFill>
                    <a:srgbClr val="FFFFFF"/>
                  </a:solidFill>
                </a:uFill>
                <a:latin typeface="Helvetica 45 Light"/>
                <a:ea typeface="DejaVu Sans"/>
              </a:rPr>
              <a:t>référence forte</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n’existe pour l’objet en question.</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6" name="CustomShape 4"/>
          <p:cNvSpPr/>
          <p:nvPr/>
        </p:nvSpPr>
        <p:spPr>
          <a:xfrm>
            <a:off x="398880" y="221904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7" name="CustomShape 5"/>
          <p:cNvSpPr/>
          <p:nvPr/>
        </p:nvSpPr>
        <p:spPr>
          <a:xfrm>
            <a:off x="50040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6"/>
          <p:cNvSpPr/>
          <p:nvPr/>
        </p:nvSpPr>
        <p:spPr>
          <a:xfrm>
            <a:off x="57096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49" name="CustomShape 7"/>
          <p:cNvSpPr/>
          <p:nvPr/>
        </p:nvSpPr>
        <p:spPr>
          <a:xfrm>
            <a:off x="118116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8"/>
          <p:cNvSpPr/>
          <p:nvPr/>
        </p:nvSpPr>
        <p:spPr>
          <a:xfrm>
            <a:off x="125172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51" name="CustomShape 9"/>
          <p:cNvSpPr/>
          <p:nvPr/>
        </p:nvSpPr>
        <p:spPr>
          <a:xfrm>
            <a:off x="227844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2" name="CustomShape 10"/>
          <p:cNvSpPr/>
          <p:nvPr/>
        </p:nvSpPr>
        <p:spPr>
          <a:xfrm>
            <a:off x="234900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53" name="CustomShape 11"/>
          <p:cNvSpPr/>
          <p:nvPr/>
        </p:nvSpPr>
        <p:spPr>
          <a:xfrm>
            <a:off x="192600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4" name="CustomShape 12"/>
          <p:cNvSpPr/>
          <p:nvPr/>
        </p:nvSpPr>
        <p:spPr>
          <a:xfrm>
            <a:off x="199656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55" name="CustomShape 13"/>
          <p:cNvSpPr/>
          <p:nvPr/>
        </p:nvSpPr>
        <p:spPr>
          <a:xfrm>
            <a:off x="273564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4"/>
          <p:cNvSpPr/>
          <p:nvPr/>
        </p:nvSpPr>
        <p:spPr>
          <a:xfrm>
            <a:off x="280620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57" name="CustomShape 15"/>
          <p:cNvSpPr/>
          <p:nvPr/>
        </p:nvSpPr>
        <p:spPr>
          <a:xfrm>
            <a:off x="118116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6"/>
          <p:cNvSpPr/>
          <p:nvPr/>
        </p:nvSpPr>
        <p:spPr>
          <a:xfrm>
            <a:off x="125172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59" name="CustomShape 17"/>
          <p:cNvSpPr/>
          <p:nvPr/>
        </p:nvSpPr>
        <p:spPr>
          <a:xfrm>
            <a:off x="947520" y="260712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0" name="CustomShape 18"/>
          <p:cNvSpPr/>
          <p:nvPr/>
        </p:nvSpPr>
        <p:spPr>
          <a:xfrm>
            <a:off x="1628280" y="2607120"/>
            <a:ext cx="64872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1" name="CustomShape 19"/>
          <p:cNvSpPr/>
          <p:nvPr/>
        </p:nvSpPr>
        <p:spPr>
          <a:xfrm>
            <a:off x="1404720" y="282024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2" name="CustomShape 20"/>
          <p:cNvSpPr/>
          <p:nvPr/>
        </p:nvSpPr>
        <p:spPr>
          <a:xfrm flipH="1">
            <a:off x="2148120" y="275796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3" name="CustomShape 21"/>
          <p:cNvSpPr/>
          <p:nvPr/>
        </p:nvSpPr>
        <p:spPr>
          <a:xfrm flipH="1" flipV="1">
            <a:off x="2658600" y="275652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4" name="CustomShape 22"/>
          <p:cNvSpPr/>
          <p:nvPr/>
        </p:nvSpPr>
        <p:spPr>
          <a:xfrm>
            <a:off x="2373120" y="336708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5" name="CustomShape 23"/>
          <p:cNvSpPr/>
          <p:nvPr/>
        </p:nvSpPr>
        <p:spPr>
          <a:xfrm>
            <a:off x="7232760" y="2250360"/>
            <a:ext cx="146664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24"/>
          <p:cNvSpPr/>
          <p:nvPr/>
        </p:nvSpPr>
        <p:spPr>
          <a:xfrm>
            <a:off x="733428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7" name="CustomShape 25"/>
          <p:cNvSpPr/>
          <p:nvPr/>
        </p:nvSpPr>
        <p:spPr>
          <a:xfrm>
            <a:off x="74048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68" name="CustomShape 26"/>
          <p:cNvSpPr/>
          <p:nvPr/>
        </p:nvSpPr>
        <p:spPr>
          <a:xfrm>
            <a:off x="801504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7"/>
          <p:cNvSpPr/>
          <p:nvPr/>
        </p:nvSpPr>
        <p:spPr>
          <a:xfrm>
            <a:off x="80852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0" name="CustomShape 28"/>
          <p:cNvSpPr/>
          <p:nvPr/>
        </p:nvSpPr>
        <p:spPr>
          <a:xfrm>
            <a:off x="8015040" y="31849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29"/>
          <p:cNvSpPr/>
          <p:nvPr/>
        </p:nvSpPr>
        <p:spPr>
          <a:xfrm>
            <a:off x="8085240" y="32137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72" name="CustomShape 30"/>
          <p:cNvSpPr/>
          <p:nvPr/>
        </p:nvSpPr>
        <p:spPr>
          <a:xfrm>
            <a:off x="7781400" y="263808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3" name="CustomShape 31"/>
          <p:cNvSpPr/>
          <p:nvPr/>
        </p:nvSpPr>
        <p:spPr>
          <a:xfrm>
            <a:off x="8238600" y="285156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4" name="CustomShape 32"/>
          <p:cNvSpPr/>
          <p:nvPr/>
        </p:nvSpPr>
        <p:spPr>
          <a:xfrm>
            <a:off x="3810960" y="225612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33"/>
          <p:cNvSpPr/>
          <p:nvPr/>
        </p:nvSpPr>
        <p:spPr>
          <a:xfrm>
            <a:off x="391248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34"/>
          <p:cNvSpPr/>
          <p:nvPr/>
        </p:nvSpPr>
        <p:spPr>
          <a:xfrm>
            <a:off x="398268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77" name="CustomShape 35"/>
          <p:cNvSpPr/>
          <p:nvPr/>
        </p:nvSpPr>
        <p:spPr>
          <a:xfrm>
            <a:off x="459324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8" name="CustomShape 36"/>
          <p:cNvSpPr/>
          <p:nvPr/>
        </p:nvSpPr>
        <p:spPr>
          <a:xfrm>
            <a:off x="466344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9" name="CustomShape 37"/>
          <p:cNvSpPr/>
          <p:nvPr/>
        </p:nvSpPr>
        <p:spPr>
          <a:xfrm>
            <a:off x="5690520" y="243072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38"/>
          <p:cNvSpPr/>
          <p:nvPr/>
        </p:nvSpPr>
        <p:spPr>
          <a:xfrm>
            <a:off x="576072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81" name="CustomShape 39"/>
          <p:cNvSpPr/>
          <p:nvPr/>
        </p:nvSpPr>
        <p:spPr>
          <a:xfrm>
            <a:off x="533808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2" name="CustomShape 40"/>
          <p:cNvSpPr/>
          <p:nvPr/>
        </p:nvSpPr>
        <p:spPr>
          <a:xfrm>
            <a:off x="54086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83" name="CustomShape 41"/>
          <p:cNvSpPr/>
          <p:nvPr/>
        </p:nvSpPr>
        <p:spPr>
          <a:xfrm>
            <a:off x="614772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4" name="CustomShape 42"/>
          <p:cNvSpPr/>
          <p:nvPr/>
        </p:nvSpPr>
        <p:spPr>
          <a:xfrm>
            <a:off x="621792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85" name="CustomShape 43"/>
          <p:cNvSpPr/>
          <p:nvPr/>
        </p:nvSpPr>
        <p:spPr>
          <a:xfrm>
            <a:off x="4593240" y="31910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44"/>
          <p:cNvSpPr/>
          <p:nvPr/>
        </p:nvSpPr>
        <p:spPr>
          <a:xfrm>
            <a:off x="46634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87" name="CustomShape 45"/>
          <p:cNvSpPr/>
          <p:nvPr/>
        </p:nvSpPr>
        <p:spPr>
          <a:xfrm>
            <a:off x="4359600" y="264420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8" name="CustomShape 46"/>
          <p:cNvSpPr/>
          <p:nvPr/>
        </p:nvSpPr>
        <p:spPr>
          <a:xfrm>
            <a:off x="4816800" y="285732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9" name="CustomShape 47"/>
          <p:cNvSpPr/>
          <p:nvPr/>
        </p:nvSpPr>
        <p:spPr>
          <a:xfrm flipH="1">
            <a:off x="5560200" y="279504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0" name="CustomShape 48"/>
          <p:cNvSpPr/>
          <p:nvPr/>
        </p:nvSpPr>
        <p:spPr>
          <a:xfrm flipH="1" flipV="1">
            <a:off x="6070680" y="279360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1" name="CustomShape 49"/>
          <p:cNvSpPr/>
          <p:nvPr/>
        </p:nvSpPr>
        <p:spPr>
          <a:xfrm>
            <a:off x="5785200" y="340416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2" name="CustomShape 50"/>
          <p:cNvSpPr/>
          <p:nvPr/>
        </p:nvSpPr>
        <p:spPr>
          <a:xfrm>
            <a:off x="343656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393" name="CustomShape 51"/>
          <p:cNvSpPr/>
          <p:nvPr/>
        </p:nvSpPr>
        <p:spPr>
          <a:xfrm>
            <a:off x="690768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classe Object</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349FFD-F315-45DF-B16D-AD6A25A46B5D}" type="slidenum">
              <a:rPr lang="en-US" sz="1600" b="0" strike="noStrike" spc="-1">
                <a:solidFill>
                  <a:srgbClr val="000000"/>
                </a:solidFill>
                <a:uFill>
                  <a:solidFill>
                    <a:srgbClr val="FFFFFF"/>
                  </a:solidFill>
                </a:uFill>
                <a:latin typeface="Helvetica 45 Light"/>
                <a:ea typeface="MS PGothic"/>
              </a:rPr>
              <a:t>43</a:t>
            </a:fld>
            <a:endParaRPr lang="en-US" sz="1800" b="0" strike="noStrike" spc="-1">
              <a:solidFill>
                <a:srgbClr val="000000"/>
              </a:solidFill>
              <a:uFill>
                <a:solidFill>
                  <a:srgbClr val="FFFFFF"/>
                </a:solidFill>
              </a:uFill>
              <a:latin typeface="Arial"/>
            </a:endParaRPr>
          </a:p>
        </p:txBody>
      </p:sp>
      <p:sp>
        <p:nvSpPr>
          <p:cNvPr id="396" name="CustomShape 3"/>
          <p:cNvSpPr/>
          <p:nvPr/>
        </p:nvSpPr>
        <p:spPr>
          <a:xfrm>
            <a:off x="183240" y="681120"/>
            <a:ext cx="8607600" cy="3696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Toute</a:t>
            </a:r>
            <a:r>
              <a:rPr lang="en-US" sz="2000" b="0" strike="noStrike" spc="-1" dirty="0">
                <a:solidFill>
                  <a:srgbClr val="000000"/>
                </a:solidFill>
                <a:uFill>
                  <a:solidFill>
                    <a:srgbClr val="FFFFFF"/>
                  </a:solidFill>
                </a:uFill>
                <a:latin typeface="Helvetica 45 Light"/>
                <a:ea typeface="DejaVu Sans"/>
              </a:rPr>
              <a:t> les classes </a:t>
            </a:r>
            <a:r>
              <a:rPr lang="en-US" sz="2000" b="0" strike="noStrike" spc="-1" dirty="0" err="1">
                <a:solidFill>
                  <a:srgbClr val="000000"/>
                </a:solidFill>
                <a:uFill>
                  <a:solidFill>
                    <a:srgbClr val="FFFFFF"/>
                  </a:solidFill>
                </a:uFill>
                <a:latin typeface="Helvetica 45 Light"/>
                <a:ea typeface="DejaVu Sans"/>
              </a:rPr>
              <a:t>héritent</a:t>
            </a:r>
            <a:r>
              <a:rPr lang="en-US" sz="2000" b="0" strike="noStrike" spc="-1" dirty="0">
                <a:solidFill>
                  <a:srgbClr val="000000"/>
                </a:solidFill>
                <a:uFill>
                  <a:solidFill>
                    <a:srgbClr val="FFFFFF"/>
                  </a:solidFill>
                </a:uFill>
                <a:latin typeface="Helvetica 45 Light"/>
                <a:ea typeface="DejaVu Sans"/>
              </a:rPr>
              <a:t> de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Object </a:t>
            </a:r>
            <a:r>
              <a:rPr lang="en-US" sz="2000" b="0" strike="noStrike" spc="-1" dirty="0" err="1">
                <a:solidFill>
                  <a:srgbClr val="000000"/>
                </a:solidFill>
                <a:uFill>
                  <a:solidFill>
                    <a:srgbClr val="FFFFFF"/>
                  </a:solidFill>
                </a:uFill>
                <a:latin typeface="Helvetica 45 Light"/>
                <a:ea typeface="DejaVu Sans"/>
              </a:rPr>
              <a:t>directement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ou</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indirectement</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Object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la super-</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toutes</a:t>
            </a:r>
            <a:r>
              <a:rPr lang="en-US" sz="2000" b="0" strike="noStrike" spc="-1" dirty="0">
                <a:solidFill>
                  <a:srgbClr val="000000"/>
                </a:solidFill>
                <a:uFill>
                  <a:solidFill>
                    <a:srgbClr val="FFFFFF"/>
                  </a:solidFill>
                </a:uFill>
                <a:latin typeface="Helvetica 45 Light"/>
                <a:ea typeface="DejaVu Sans"/>
              </a:rPr>
              <a:t> les </a:t>
            </a:r>
            <a:r>
              <a:rPr lang="en-US" sz="2000" b="0" strike="noStrike" spc="-1" dirty="0" err="1">
                <a:solidFill>
                  <a:srgbClr val="000000"/>
                </a:solidFill>
                <a:uFill>
                  <a:solidFill>
                    <a:srgbClr val="FFFFFF"/>
                  </a:solidFill>
                </a:uFill>
                <a:latin typeface="Helvetica 45 Light"/>
                <a:ea typeface="DejaVu Sans"/>
              </a:rPr>
              <a:t>autres</a:t>
            </a:r>
            <a:r>
              <a:rPr lang="en-US" sz="2000" b="0" strike="noStrike" spc="-1" dirty="0">
                <a:solidFill>
                  <a:srgbClr val="000000"/>
                </a:solidFill>
                <a:uFill>
                  <a:solidFill>
                    <a:srgbClr val="FFFFFF"/>
                  </a:solidFill>
                </a:uFill>
                <a:latin typeface="Helvetica 45 Light"/>
                <a:ea typeface="DejaVu Sans"/>
              </a:rPr>
              <a:t> classes.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Object </a:t>
            </a:r>
            <a:r>
              <a:rPr lang="en-US" sz="2000" b="0" strike="noStrike" spc="-1" dirty="0" err="1">
                <a:solidFill>
                  <a:srgbClr val="000000"/>
                </a:solidFill>
                <a:uFill>
                  <a:solidFill>
                    <a:srgbClr val="FFFFFF"/>
                  </a:solidFill>
                </a:uFill>
                <a:latin typeface="Helvetica 45 Light"/>
                <a:ea typeface="DejaVu Sans"/>
              </a:rPr>
              <a:t>définit</a:t>
            </a:r>
            <a:r>
              <a:rPr lang="en-US" sz="2000" b="0" strike="noStrike" spc="-1" dirty="0">
                <a:solidFill>
                  <a:srgbClr val="000000"/>
                </a:solidFill>
                <a:uFill>
                  <a:solidFill>
                    <a:srgbClr val="FFFFFF"/>
                  </a:solidFill>
                </a:uFill>
                <a:latin typeface="Helvetica 45 Light"/>
                <a:ea typeface="DejaVu Sans"/>
              </a:rPr>
              <a:t> des </a:t>
            </a:r>
            <a:r>
              <a:rPr lang="en-US" sz="2000" b="0" strike="noStrike" spc="-1" dirty="0" err="1">
                <a:solidFill>
                  <a:srgbClr val="000000"/>
                </a:solidFill>
                <a:uFill>
                  <a:solidFill>
                    <a:srgbClr val="FFFFFF"/>
                  </a:solidFill>
                </a:uFill>
                <a:latin typeface="Helvetica 45 Light"/>
                <a:ea typeface="DejaVu Sans"/>
              </a:rPr>
              <a:t>méthodes</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equals</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toString</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Elle </a:t>
            </a:r>
            <a:r>
              <a:rPr lang="en-US" sz="2000" b="0" strike="noStrike" spc="-1" dirty="0" err="1">
                <a:solidFill>
                  <a:srgbClr val="000000"/>
                </a:solidFill>
                <a:uFill>
                  <a:solidFill>
                    <a:srgbClr val="FFFFFF"/>
                  </a:solidFill>
                </a:uFill>
                <a:latin typeface="Helvetica 45 Light"/>
                <a:ea typeface="DejaVu Sans"/>
              </a:rPr>
              <a:t>leur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fournit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implémentation</a:t>
            </a:r>
            <a:r>
              <a:rPr lang="en-US" sz="2000" b="0" strike="noStrike" spc="-1" dirty="0">
                <a:solidFill>
                  <a:srgbClr val="000000"/>
                </a:solidFill>
                <a:uFill>
                  <a:solidFill>
                    <a:srgbClr val="FFFFFF"/>
                  </a:solidFill>
                </a:uFill>
                <a:latin typeface="Helvetica 45 Light"/>
                <a:ea typeface="DejaVu Sans"/>
              </a:rPr>
              <a:t> par </a:t>
            </a:r>
            <a:r>
              <a:rPr lang="en-US" sz="2000" b="0" strike="noStrike" spc="-1" dirty="0" err="1">
                <a:solidFill>
                  <a:srgbClr val="000000"/>
                </a:solidFill>
                <a:uFill>
                  <a:solidFill>
                    <a:srgbClr val="FFFFFF"/>
                  </a:solidFill>
                </a:uFill>
                <a:latin typeface="Helvetica 45 Light"/>
                <a:ea typeface="DejaVu Sans"/>
              </a:rPr>
              <a:t>défaut</a:t>
            </a:r>
            <a:r>
              <a:rPr lang="en-US" sz="2000" b="0" strike="noStrike" spc="-1" dirty="0">
                <a:solidFill>
                  <a:srgbClr val="000000"/>
                </a:solidFill>
                <a:uFill>
                  <a:solidFill>
                    <a:srgbClr val="FFFFFF"/>
                  </a:solidFill>
                </a:uFill>
                <a:latin typeface="Helvetica 45 Light"/>
                <a:ea typeface="DejaVu Sans"/>
              </a:rPr>
              <a:t> qui </a:t>
            </a:r>
            <a:r>
              <a:rPr lang="en-US" sz="2000" b="0" strike="noStrike" spc="-1" dirty="0" err="1">
                <a:solidFill>
                  <a:srgbClr val="000000"/>
                </a:solidFill>
                <a:uFill>
                  <a:solidFill>
                    <a:srgbClr val="FFFFFF"/>
                  </a:solidFill>
                </a:uFill>
                <a:latin typeface="Helvetica 45 Light"/>
                <a:ea typeface="DejaVu Sans"/>
              </a:rPr>
              <a:t>peut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être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redéfinie</a:t>
            </a:r>
            <a:r>
              <a:rPr lang="en-US" sz="2000" b="0" strike="noStrike" spc="-1" dirty="0">
                <a:solidFill>
                  <a:srgbClr val="000000"/>
                </a:solidFill>
                <a:uFill>
                  <a:solidFill>
                    <a:srgbClr val="FFFFFF"/>
                  </a:solidFill>
                </a:uFill>
                <a:latin typeface="Helvetica 45 Light"/>
                <a:ea typeface="DejaVu Sans"/>
              </a:rPr>
              <a:t> par les sous-classes.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qui ne </a:t>
            </a:r>
            <a:r>
              <a:rPr lang="en-US" sz="2000" b="0" strike="noStrike" spc="-1" dirty="0" err="1">
                <a:solidFill>
                  <a:srgbClr val="000000"/>
                </a:solidFill>
                <a:uFill>
                  <a:solidFill>
                    <a:srgbClr val="FFFFFF"/>
                  </a:solidFill>
                </a:uFill>
                <a:latin typeface="Helvetica 45 Light"/>
                <a:ea typeface="DejaVu Sans"/>
              </a:rPr>
              <a:t>définit</a:t>
            </a:r>
            <a:r>
              <a:rPr lang="en-US" sz="2000" b="0" strike="noStrike" spc="-1" dirty="0">
                <a:solidFill>
                  <a:srgbClr val="000000"/>
                </a:solidFill>
                <a:uFill>
                  <a:solidFill>
                    <a:srgbClr val="FFFFFF"/>
                  </a:solidFill>
                </a:uFill>
                <a:latin typeface="Helvetica 45 Light"/>
                <a:ea typeface="DejaVu Sans"/>
              </a:rPr>
              <a:t> pas de clause </a:t>
            </a:r>
            <a:r>
              <a:rPr lang="en-US" sz="2000" b="1" strike="noStrike" spc="-1" dirty="0">
                <a:solidFill>
                  <a:srgbClr val="000000"/>
                </a:solidFill>
                <a:uFill>
                  <a:solidFill>
                    <a:srgbClr val="FFFFFF"/>
                  </a:solidFill>
                </a:uFill>
                <a:latin typeface="Helvetica 45 Light"/>
                <a:ea typeface="DejaVu Sans"/>
              </a:rPr>
              <a:t>extends </a:t>
            </a:r>
            <a:r>
              <a:rPr lang="en-US" sz="2000" b="0" strike="noStrike" spc="-1" dirty="0" err="1">
                <a:solidFill>
                  <a:srgbClr val="000000"/>
                </a:solidFill>
                <a:uFill>
                  <a:solidFill>
                    <a:srgbClr val="FFFFFF"/>
                  </a:solidFill>
                </a:uFill>
                <a:latin typeface="Helvetica 45 Light"/>
                <a:ea typeface="DejaVu Sans"/>
              </a:rPr>
              <a:t>hérite</a:t>
            </a:r>
            <a:r>
              <a:rPr lang="en-US" sz="2000" b="0" strike="noStrike" spc="-1" dirty="0">
                <a:solidFill>
                  <a:srgbClr val="000000"/>
                </a:solidFill>
                <a:uFill>
                  <a:solidFill>
                    <a:srgbClr val="FFFFFF"/>
                  </a:solidFill>
                </a:uFill>
                <a:latin typeface="Helvetica 45 Light"/>
                <a:ea typeface="DejaVu Sans"/>
              </a:rPr>
              <a:t> de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Object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97" name="CustomShape 4"/>
          <p:cNvSpPr/>
          <p:nvPr/>
        </p:nvSpPr>
        <p:spPr>
          <a:xfrm>
            <a:off x="6146640" y="158508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Object</a:t>
            </a:r>
            <a:endParaRPr lang="en-US" sz="1800" b="0" strike="noStrike" spc="-1">
              <a:solidFill>
                <a:srgbClr val="000000"/>
              </a:solidFill>
              <a:uFill>
                <a:solidFill>
                  <a:srgbClr val="FFFFFF"/>
                </a:solidFill>
              </a:uFill>
              <a:latin typeface="Arial"/>
            </a:endParaRPr>
          </a:p>
        </p:txBody>
      </p:sp>
      <p:sp>
        <p:nvSpPr>
          <p:cNvPr id="398" name="CustomShape 5"/>
          <p:cNvSpPr/>
          <p:nvPr/>
        </p:nvSpPr>
        <p:spPr>
          <a:xfrm>
            <a:off x="5557680" y="213876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String</a:t>
            </a:r>
            <a:endParaRPr lang="en-US" sz="1800" b="0" strike="noStrike" spc="-1">
              <a:solidFill>
                <a:srgbClr val="000000"/>
              </a:solidFill>
              <a:uFill>
                <a:solidFill>
                  <a:srgbClr val="FFFFFF"/>
                </a:solidFill>
              </a:uFill>
              <a:latin typeface="Arial"/>
            </a:endParaRPr>
          </a:p>
        </p:txBody>
      </p:sp>
      <p:sp>
        <p:nvSpPr>
          <p:cNvPr id="399" name="CustomShape 6"/>
          <p:cNvSpPr/>
          <p:nvPr/>
        </p:nvSpPr>
        <p:spPr>
          <a:xfrm>
            <a:off x="6872040" y="21538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Vehicule</a:t>
            </a:r>
            <a:endParaRPr lang="en-US" sz="1800" b="0" strike="noStrike" spc="-1">
              <a:solidFill>
                <a:srgbClr val="000000"/>
              </a:solidFill>
              <a:uFill>
                <a:solidFill>
                  <a:srgbClr val="FFFFFF"/>
                </a:solidFill>
              </a:uFill>
              <a:latin typeface="Arial"/>
            </a:endParaRPr>
          </a:p>
        </p:txBody>
      </p:sp>
      <p:sp>
        <p:nvSpPr>
          <p:cNvPr id="402" name="CustomShape 9"/>
          <p:cNvSpPr/>
          <p:nvPr/>
        </p:nvSpPr>
        <p:spPr>
          <a:xfrm>
            <a:off x="6870071" y="2652556"/>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err="1">
                <a:solidFill>
                  <a:srgbClr val="000000"/>
                </a:solidFill>
                <a:uFill>
                  <a:solidFill>
                    <a:srgbClr val="FFFFFF"/>
                  </a:solidFill>
                </a:uFill>
                <a:latin typeface="Tahoma"/>
                <a:ea typeface="DejaVu Sans"/>
              </a:rPr>
              <a:t>Voiture</a:t>
            </a:r>
            <a:endParaRPr lang="en-US" sz="1800" b="0" strike="noStrike" spc="-1" dirty="0">
              <a:solidFill>
                <a:srgbClr val="000000"/>
              </a:solidFill>
              <a:uFill>
                <a:solidFill>
                  <a:srgbClr val="FFFFFF"/>
                </a:solidFill>
              </a:uFill>
              <a:latin typeface="Arial"/>
            </a:endParaRPr>
          </a:p>
        </p:txBody>
      </p:sp>
      <p:sp>
        <p:nvSpPr>
          <p:cNvPr id="404" name="CustomShape 11"/>
          <p:cNvSpPr/>
          <p:nvPr/>
        </p:nvSpPr>
        <p:spPr>
          <a:xfrm>
            <a:off x="1517040" y="4536000"/>
            <a:ext cx="6096600" cy="17928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class Vehicule </a:t>
            </a:r>
            <a:r>
              <a:rPr lang="en-US" sz="1600" b="1" strike="noStrike" spc="-1">
                <a:solidFill>
                  <a:srgbClr val="000000"/>
                </a:solidFill>
                <a:uFill>
                  <a:solidFill>
                    <a:srgbClr val="FFFFFF"/>
                  </a:solidFill>
                </a:uFill>
                <a:latin typeface="Courier New"/>
                <a:ea typeface="DejaVu Sans"/>
              </a:rPr>
              <a:t>extends Object </a:t>
            </a: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05" name="CustomShape 12"/>
          <p:cNvSpPr/>
          <p:nvPr/>
        </p:nvSpPr>
        <p:spPr>
          <a:xfrm>
            <a:off x="6897600" y="4897080"/>
            <a:ext cx="1192320" cy="852120"/>
          </a:xfrm>
          <a:prstGeom prst="accentCallout1">
            <a:avLst>
              <a:gd name="adj1" fmla="val 18750"/>
              <a:gd name="adj2" fmla="val -8333"/>
              <a:gd name="adj3" fmla="val -18452"/>
              <a:gd name="adj4" fmla="val -9964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déclaration optionnelle</a:t>
            </a:r>
            <a:endParaRPr lang="en-US" sz="1800" b="0" strike="noStrike" spc="-1">
              <a:solidFill>
                <a:srgbClr val="000000"/>
              </a:solidFill>
              <a:uFill>
                <a:solidFill>
                  <a:srgbClr val="FFFFFF"/>
                </a:solidFill>
              </a:uFill>
              <a:latin typeface="Arial"/>
            </a:endParaRPr>
          </a:p>
        </p:txBody>
      </p:sp>
      <p:cxnSp>
        <p:nvCxnSpPr>
          <p:cNvPr id="5" name="Connecteur droit avec flèche 4"/>
          <p:cNvCxnSpPr>
            <a:stCxn id="402" idx="0"/>
          </p:cNvCxnSpPr>
          <p:nvPr/>
        </p:nvCxnSpPr>
        <p:spPr>
          <a:xfrm flipV="1">
            <a:off x="7479011" y="2529360"/>
            <a:ext cx="0" cy="123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a:stCxn id="399" idx="0"/>
            <a:endCxn id="397" idx="2"/>
          </p:cNvCxnSpPr>
          <p:nvPr/>
        </p:nvCxnSpPr>
        <p:spPr>
          <a:xfrm flipH="1" flipV="1">
            <a:off x="6633540" y="1959480"/>
            <a:ext cx="847440" cy="19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V="1">
            <a:off x="6044580" y="1959480"/>
            <a:ext cx="588960" cy="179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equals (et hashCode)</a:t>
            </a:r>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6CDC5E0-A681-43D2-9D7E-068386D04E4B}" type="slidenum">
              <a:rPr lang="en-US" sz="1600" b="0" strike="noStrike" spc="-1">
                <a:solidFill>
                  <a:srgbClr val="000000"/>
                </a:solidFill>
                <a:uFill>
                  <a:solidFill>
                    <a:srgbClr val="FFFFFF"/>
                  </a:solidFill>
                </a:uFill>
                <a:latin typeface="Helvetica 45 Light"/>
                <a:ea typeface="MS PGothic"/>
              </a:rPr>
              <a:t>44</a:t>
            </a:fld>
            <a:endParaRPr lang="en-US" sz="1800" b="0" strike="noStrike" spc="-1">
              <a:solidFill>
                <a:srgbClr val="000000"/>
              </a:solidFill>
              <a:uFill>
                <a:solidFill>
                  <a:srgbClr val="FFFFFF"/>
                </a:solidFill>
              </a:uFill>
              <a:latin typeface="Arial"/>
            </a:endParaRPr>
          </a:p>
        </p:txBody>
      </p:sp>
      <p:sp>
        <p:nvSpPr>
          <p:cNvPr id="408" name="CustomShape 3"/>
          <p:cNvSpPr/>
          <p:nvPr/>
        </p:nvSpPr>
        <p:spPr>
          <a:xfrm>
            <a:off x="183240" y="681120"/>
            <a:ext cx="8607600" cy="5108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equals() compare l'identité des pointeurs.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Il faut redéfinir la méthode pour effectuer une comparaison de valeurs au lieu d’une comparaison d’identités.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L’IDE propose une définition automatique de la méthode equals.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Lorsque l’on redéfinit la méthode equals il faut également redéfinir la méthode hashCode() car deux instances égales doivent avoir le même hash code.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hashCode() retourne la référence du pointeur.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démontrer le point 1 et illustrer par l’exemple les points 3 et 5.</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09" name="CustomShape 4"/>
          <p:cNvSpPr/>
          <p:nvPr/>
        </p:nvSpPr>
        <p:spPr>
          <a:xfrm>
            <a:off x="1645200" y="3424680"/>
            <a:ext cx="55771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0" name="CustomShape 5"/>
          <p:cNvSpPr/>
          <p:nvPr/>
        </p:nvSpPr>
        <p:spPr>
          <a:xfrm>
            <a:off x="1823400" y="35136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1" name="CustomShape 6"/>
          <p:cNvSpPr/>
          <p:nvPr/>
        </p:nvSpPr>
        <p:spPr>
          <a:xfrm>
            <a:off x="2206800" y="3534120"/>
            <a:ext cx="501552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hashCode when you override equals.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toString</a:t>
            </a:r>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B4EB8EF-BDCC-4C7E-97CA-A8CF7E95C29A}" type="slidenum">
              <a:rPr lang="en-US" sz="1600" b="0" strike="noStrike" spc="-1">
                <a:solidFill>
                  <a:srgbClr val="000000"/>
                </a:solidFill>
                <a:uFill>
                  <a:solidFill>
                    <a:srgbClr val="FFFFFF"/>
                  </a:solidFill>
                </a:uFill>
                <a:latin typeface="Helvetica 45 Light"/>
                <a:ea typeface="MS PGothic"/>
              </a:rPr>
              <a:t>45</a:t>
            </a:fld>
            <a:endParaRPr lang="en-US" sz="1800" b="0" strike="noStrike" spc="-1">
              <a:solidFill>
                <a:srgbClr val="000000"/>
              </a:solidFill>
              <a:uFill>
                <a:solidFill>
                  <a:srgbClr val="FFFFFF"/>
                </a:solidFill>
              </a:uFill>
              <a:latin typeface="Arial"/>
            </a:endParaRPr>
          </a:p>
        </p:txBody>
      </p:sp>
      <p:sp>
        <p:nvSpPr>
          <p:cNvPr id="414"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Permet</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fournir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représentation</a:t>
            </a:r>
            <a:r>
              <a:rPr lang="en-US" sz="2000" b="0" strike="noStrike" spc="-1" dirty="0">
                <a:solidFill>
                  <a:srgbClr val="000000"/>
                </a:solidFill>
                <a:uFill>
                  <a:solidFill>
                    <a:srgbClr val="FFFFFF"/>
                  </a:solidFill>
                </a:uFill>
                <a:latin typeface="Helvetica 45 Light"/>
                <a:ea typeface="DejaVu Sans"/>
              </a:rPr>
              <a:t> sous </a:t>
            </a:r>
            <a:r>
              <a:rPr lang="en-US" sz="2000" b="0" strike="noStrike" spc="-1" dirty="0" err="1">
                <a:solidFill>
                  <a:srgbClr val="000000"/>
                </a:solidFill>
                <a:uFill>
                  <a:solidFill>
                    <a:srgbClr val="FFFFFF"/>
                  </a:solidFill>
                </a:uFill>
                <a:latin typeface="Helvetica 45 Light"/>
                <a:ea typeface="DejaVu Sans"/>
              </a:rPr>
              <a:t>forme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chaîne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Appelée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implicitement</a:t>
            </a:r>
            <a:r>
              <a:rPr lang="en-US" sz="1800" b="0" strike="noStrike" spc="-1" dirty="0">
                <a:solidFill>
                  <a:srgbClr val="000000"/>
                </a:solidFill>
                <a:uFill>
                  <a:solidFill>
                    <a:srgbClr val="FFFFFF"/>
                  </a:solidFill>
                </a:uFill>
                <a:latin typeface="Helvetica 45 Light"/>
                <a:ea typeface="DejaVu Sans"/>
              </a:rPr>
              <a:t> par </a:t>
            </a:r>
            <a:r>
              <a:rPr lang="en-US" sz="1800" b="0" strike="noStrike" spc="-1" dirty="0" err="1">
                <a:solidFill>
                  <a:srgbClr val="000000"/>
                </a:solidFill>
                <a:uFill>
                  <a:solidFill>
                    <a:srgbClr val="FFFFFF"/>
                  </a:solidFill>
                </a:uFill>
                <a:latin typeface="Helvetica 45 Light"/>
                <a:ea typeface="DejaVu Sans"/>
              </a:rPr>
              <a:t>System.out.println</a:t>
            </a:r>
            <a:r>
              <a:rPr lang="en-US" sz="1800" b="0" strike="noStrike" spc="-1" dirty="0">
                <a:solidFill>
                  <a:srgbClr val="000000"/>
                </a:solidFill>
                <a:uFill>
                  <a:solidFill>
                    <a:srgbClr val="FFFFFF"/>
                  </a:solidFill>
                </a:uFill>
                <a:latin typeface="Helvetica 45 Light"/>
                <a:ea typeface="DejaVu Sans"/>
              </a:rPr>
              <a:t>() et </a:t>
            </a:r>
            <a:r>
              <a:rPr lang="en-US" sz="1800" b="0" strike="noStrike" spc="-1" dirty="0" err="1">
                <a:solidFill>
                  <a:srgbClr val="000000"/>
                </a:solidFill>
                <a:uFill>
                  <a:solidFill>
                    <a:srgbClr val="FFFFFF"/>
                  </a:solidFill>
                </a:uFill>
                <a:latin typeface="Helvetica 45 Light"/>
                <a:ea typeface="DejaVu Sans"/>
              </a:rPr>
              <a:t>l'opérateur</a:t>
            </a:r>
            <a:r>
              <a:rPr lang="en-US" sz="1800" b="0" strike="noStrike" spc="-1" dirty="0">
                <a:solidFill>
                  <a:srgbClr val="000000"/>
                </a:solidFill>
                <a:uFill>
                  <a:solidFill>
                    <a:srgbClr val="FFFFFF"/>
                  </a:solidFill>
                </a:uFill>
                <a:latin typeface="Helvetica 45 Light"/>
                <a:ea typeface="DejaVu Sans"/>
              </a:rPr>
              <a:t> « +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2000" b="0" strike="noStrike" spc="-1" dirty="0" smtClean="0">
              <a:solidFill>
                <a:srgbClr val="000000"/>
              </a:solidFill>
              <a:uFill>
                <a:solidFill>
                  <a:srgbClr val="FFFFFF"/>
                </a:solidFill>
              </a:uFill>
              <a:latin typeface="Helvetica 45 Light"/>
              <a:ea typeface="DejaVu Sans"/>
            </a:endParaRPr>
          </a:p>
          <a:p>
            <a:pPr marL="193680" indent="-192240">
              <a:lnSpc>
                <a:spcPct val="100000"/>
              </a:lnSpc>
              <a:spcAft>
                <a:spcPts val="1001"/>
              </a:spcAft>
              <a:buClr>
                <a:srgbClr val="FF6600"/>
              </a:buClr>
              <a:buSzPct val="70000"/>
              <a:buFont typeface="Wingdings" charset="2"/>
              <a:buChar char=""/>
            </a:pPr>
            <a:r>
              <a:rPr lang="en-US" sz="2000" b="0" strike="noStrike" spc="-1" dirty="0" smtClean="0">
                <a:solidFill>
                  <a:srgbClr val="000000"/>
                </a:solidFill>
                <a:uFill>
                  <a:solidFill>
                    <a:srgbClr val="FFFFFF"/>
                  </a:solidFill>
                </a:uFill>
                <a:latin typeface="Helvetica 45 Light"/>
                <a:ea typeface="DejaVu Sans"/>
              </a:rPr>
              <a:t>Par </a:t>
            </a:r>
            <a:r>
              <a:rPr lang="en-US" sz="2000" b="0" strike="noStrike" spc="-1" dirty="0" err="1">
                <a:solidFill>
                  <a:srgbClr val="000000"/>
                </a:solidFill>
                <a:uFill>
                  <a:solidFill>
                    <a:srgbClr val="FFFFFF"/>
                  </a:solidFill>
                </a:uFill>
                <a:latin typeface="Helvetica 45 Light"/>
                <a:ea typeface="DejaVu Sans"/>
              </a:rPr>
              <a:t>défaut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elle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retourne</a:t>
            </a:r>
            <a:r>
              <a:rPr lang="en-US" sz="2000" b="0" strike="noStrike" spc="-1" dirty="0">
                <a:solidFill>
                  <a:srgbClr val="000000"/>
                </a:solidFill>
                <a:uFill>
                  <a:solidFill>
                    <a:srgbClr val="FFFFFF"/>
                  </a:solidFill>
                </a:uFill>
                <a:latin typeface="Helvetica 45 Light"/>
                <a:ea typeface="DejaVu Sans"/>
              </a:rPr>
              <a:t> le nom de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et la </a:t>
            </a:r>
            <a:r>
              <a:rPr lang="en-US" sz="2000" b="0" strike="noStrike" spc="-1" dirty="0" err="1">
                <a:solidFill>
                  <a:srgbClr val="000000"/>
                </a:solidFill>
                <a:uFill>
                  <a:solidFill>
                    <a:srgbClr val="FFFFFF"/>
                  </a:solidFill>
                </a:uFill>
                <a:latin typeface="Helvetica 45 Light"/>
                <a:ea typeface="DejaVu Sans"/>
              </a:rPr>
              <a:t>référence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l’instance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415" name="CustomShape 4"/>
          <p:cNvSpPr/>
          <p:nvPr/>
        </p:nvSpPr>
        <p:spPr>
          <a:xfrm>
            <a:off x="934560" y="4542480"/>
            <a:ext cx="67759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6" name="CustomShape 5"/>
          <p:cNvSpPr/>
          <p:nvPr/>
        </p:nvSpPr>
        <p:spPr>
          <a:xfrm>
            <a:off x="1112760" y="4631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6"/>
          <p:cNvSpPr/>
          <p:nvPr/>
        </p:nvSpPr>
        <p:spPr>
          <a:xfrm>
            <a:off x="1495800" y="4651920"/>
            <a:ext cx="621468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toString to make your class much pleasant to use</a:t>
            </a:r>
            <a:endParaRPr lang="en-US" sz="1800" b="0" strike="noStrike" spc="-1">
              <a:solidFill>
                <a:srgbClr val="000000"/>
              </a:solidFill>
              <a:uFill>
                <a:solidFill>
                  <a:srgbClr val="FFFFFF"/>
                </a:solidFill>
              </a:uFill>
              <a:latin typeface="Arial"/>
            </a:endParaRPr>
          </a:p>
        </p:txBody>
      </p:sp>
      <p:sp>
        <p:nvSpPr>
          <p:cNvPr id="418" name="CustomShape 7"/>
          <p:cNvSpPr/>
          <p:nvPr/>
        </p:nvSpPr>
        <p:spPr>
          <a:xfrm>
            <a:off x="264240" y="1737360"/>
            <a:ext cx="8116560" cy="2123688"/>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err="1">
                <a:solidFill>
                  <a:srgbClr val="000000"/>
                </a:solidFill>
                <a:uFill>
                  <a:solidFill>
                    <a:srgbClr val="FFFFFF"/>
                  </a:solidFill>
                </a:uFill>
                <a:latin typeface="Courier New"/>
                <a:ea typeface="DejaVu Sans"/>
              </a:rPr>
              <a:t>System.out.println</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obj</a:t>
            </a:r>
            <a:r>
              <a:rPr lang="en-US" sz="1400" b="0" strike="noStrike" spc="-1" dirty="0">
                <a:solidFill>
                  <a:srgbClr val="000000"/>
                </a:solidFill>
                <a:uFill>
                  <a:solidFill>
                    <a:srgbClr val="FFFFFF"/>
                  </a:solidFill>
                </a:uFill>
                <a:latin typeface="Courier New"/>
                <a:ea typeface="DejaVu Sans"/>
              </a:rPr>
              <a:t> ); // pas </a:t>
            </a:r>
            <a:r>
              <a:rPr lang="en-US" sz="1400" b="0" strike="noStrike" spc="-1" dirty="0" err="1">
                <a:solidFill>
                  <a:srgbClr val="000000"/>
                </a:solidFill>
                <a:uFill>
                  <a:solidFill>
                    <a:srgbClr val="FFFFFF"/>
                  </a:solidFill>
                </a:uFill>
                <a:latin typeface="Courier New"/>
                <a:ea typeface="DejaVu Sans"/>
              </a:rPr>
              <a:t>besoin</a:t>
            </a:r>
            <a:r>
              <a:rPr lang="en-US" sz="1400" b="0" strike="noStrike" spc="-1" dirty="0">
                <a:solidFill>
                  <a:srgbClr val="000000"/>
                </a:solidFill>
                <a:uFill>
                  <a:solidFill>
                    <a:srgbClr val="FFFFFF"/>
                  </a:solidFill>
                </a:uFill>
                <a:latin typeface="Courier New"/>
                <a:ea typeface="DejaVu Sans"/>
              </a:rPr>
              <a:t> de </a:t>
            </a:r>
            <a:r>
              <a:rPr lang="en-US" sz="1400" b="0" strike="noStrike" spc="-1" dirty="0" err="1">
                <a:solidFill>
                  <a:srgbClr val="000000"/>
                </a:solidFill>
                <a:uFill>
                  <a:solidFill>
                    <a:srgbClr val="FFFFFF"/>
                  </a:solidFill>
                </a:uFill>
                <a:latin typeface="Courier New"/>
                <a:ea typeface="DejaVu Sans"/>
              </a:rPr>
              <a:t>obj.toString</a:t>
            </a:r>
            <a:r>
              <a:rPr lang="en-US" sz="14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String </a:t>
            </a:r>
            <a:r>
              <a:rPr lang="en-US" sz="1400" b="0" strike="noStrike" spc="-1" dirty="0" err="1">
                <a:solidFill>
                  <a:srgbClr val="000000"/>
                </a:solidFill>
                <a:uFill>
                  <a:solidFill>
                    <a:srgbClr val="FFFFFF"/>
                  </a:solidFill>
                </a:uFill>
                <a:latin typeface="Courier New"/>
                <a:ea typeface="DejaVu Sans"/>
              </a:rPr>
              <a:t>str</a:t>
            </a:r>
            <a:r>
              <a:rPr lang="en-US" sz="1400" b="0" strike="noStrike" spc="-1" dirty="0">
                <a:solidFill>
                  <a:srgbClr val="000000"/>
                </a:solidFill>
                <a:uFill>
                  <a:solidFill>
                    <a:srgbClr val="FFFFFF"/>
                  </a:solidFill>
                </a:uFill>
                <a:latin typeface="Courier New"/>
                <a:ea typeface="DejaVu Sans"/>
              </a:rPr>
              <a:t> = "This object is " + </a:t>
            </a:r>
            <a:r>
              <a:rPr lang="en-US" sz="1400" b="0" strike="noStrike" spc="-1" dirty="0" err="1">
                <a:solidFill>
                  <a:srgbClr val="000000"/>
                </a:solidFill>
                <a:uFill>
                  <a:solidFill>
                    <a:srgbClr val="FFFFFF"/>
                  </a:solidFill>
                </a:uFill>
                <a:latin typeface="Courier New"/>
                <a:ea typeface="DejaVu Sans"/>
              </a:rPr>
              <a:t>obj</a:t>
            </a:r>
            <a:r>
              <a:rPr lang="en-US" sz="1400" b="0" strike="noStrike" spc="-1" dirty="0">
                <a:solidFill>
                  <a:srgbClr val="000000"/>
                </a:solidFill>
                <a:uFill>
                  <a:solidFill>
                    <a:srgbClr val="FFFFFF"/>
                  </a:solidFill>
                </a:uFill>
                <a:latin typeface="Courier New"/>
                <a:ea typeface="DejaVu Sans"/>
              </a:rPr>
              <a:t>; // pas </a:t>
            </a:r>
            <a:r>
              <a:rPr lang="en-US" sz="1400" b="0" strike="noStrike" spc="-1" dirty="0" err="1">
                <a:solidFill>
                  <a:srgbClr val="000000"/>
                </a:solidFill>
                <a:uFill>
                  <a:solidFill>
                    <a:srgbClr val="FFFFFF"/>
                  </a:solidFill>
                </a:uFill>
                <a:latin typeface="Courier New"/>
                <a:ea typeface="DejaVu Sans"/>
              </a:rPr>
              <a:t>besoin</a:t>
            </a:r>
            <a:r>
              <a:rPr lang="en-US" sz="1400" b="0" strike="noStrike" spc="-1" dirty="0">
                <a:solidFill>
                  <a:srgbClr val="000000"/>
                </a:solidFill>
                <a:uFill>
                  <a:solidFill>
                    <a:srgbClr val="FFFFFF"/>
                  </a:solidFill>
                </a:uFill>
                <a:latin typeface="Courier New"/>
                <a:ea typeface="DejaVu Sans"/>
              </a:rPr>
              <a:t> de </a:t>
            </a:r>
            <a:r>
              <a:rPr lang="en-US" sz="1400" b="0" strike="noStrike" spc="-1" dirty="0" err="1">
                <a:solidFill>
                  <a:srgbClr val="000000"/>
                </a:solidFill>
                <a:uFill>
                  <a:solidFill>
                    <a:srgbClr val="FFFFFF"/>
                  </a:solidFill>
                </a:uFill>
                <a:latin typeface="Courier New"/>
                <a:ea typeface="DejaVu Sans"/>
              </a:rPr>
              <a:t>obj.toString</a:t>
            </a:r>
            <a:r>
              <a:rPr lang="en-US" sz="14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err="1">
                <a:solidFill>
                  <a:srgbClr val="000000"/>
                </a:solidFill>
                <a:uFill>
                  <a:solidFill>
                    <a:srgbClr val="FFFFFF"/>
                  </a:solidFill>
                </a:uFill>
                <a:latin typeface="Courier New"/>
                <a:ea typeface="DejaVu Sans"/>
              </a:rPr>
              <a:t>int</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i</a:t>
            </a:r>
            <a:r>
              <a:rPr lang="en-US" sz="1400" b="0" strike="noStrike" spc="-1" dirty="0">
                <a:solidFill>
                  <a:srgbClr val="000000"/>
                </a:solidFill>
                <a:uFill>
                  <a:solidFill>
                    <a:srgbClr val="FFFFFF"/>
                  </a:solidFill>
                </a:uFill>
                <a:latin typeface="Courier New"/>
                <a:ea typeface="DejaVu Sans"/>
              </a:rPr>
              <a:t> = 100;</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String </a:t>
            </a:r>
            <a:r>
              <a:rPr lang="en-US" sz="1400" b="0" strike="noStrike" spc="-1" dirty="0" err="1">
                <a:solidFill>
                  <a:srgbClr val="000000"/>
                </a:solidFill>
                <a:uFill>
                  <a:solidFill>
                    <a:srgbClr val="FFFFFF"/>
                  </a:solidFill>
                </a:uFill>
                <a:latin typeface="Courier New"/>
                <a:ea typeface="DejaVu Sans"/>
              </a:rPr>
              <a:t>iStr</a:t>
            </a:r>
            <a:r>
              <a:rPr lang="en-US" sz="1400" b="0" strike="noStrike" spc="-1" dirty="0">
                <a:solidFill>
                  <a:srgbClr val="000000"/>
                </a:solidFill>
                <a:uFill>
                  <a:solidFill>
                    <a:srgbClr val="FFFFFF"/>
                  </a:solidFill>
                </a:uFill>
                <a:latin typeface="Courier New"/>
                <a:ea typeface="DejaVu Sans"/>
              </a:rPr>
              <a:t> = "" + </a:t>
            </a:r>
            <a:r>
              <a:rPr lang="en-US" sz="1400" b="0" strike="noStrike" spc="-1" dirty="0" err="1">
                <a:solidFill>
                  <a:srgbClr val="000000"/>
                </a:solidFill>
                <a:uFill>
                  <a:solidFill>
                    <a:srgbClr val="FFFFFF"/>
                  </a:solidFill>
                </a:uFill>
                <a:latin typeface="Courier New"/>
                <a:ea typeface="DejaVu Sans"/>
              </a:rPr>
              <a:t>i</a:t>
            </a:r>
            <a:r>
              <a:rPr lang="en-US" sz="1400" b="0" strike="noStrike" spc="-1" dirty="0">
                <a:solidFill>
                  <a:srgbClr val="000000"/>
                </a:solidFill>
                <a:uFill>
                  <a:solidFill>
                    <a:srgbClr val="FFFFFF"/>
                  </a:solidFill>
                </a:uFill>
                <a:latin typeface="Courier New"/>
                <a:ea typeface="DejaVu Sans"/>
              </a:rPr>
              <a:t>; // </a:t>
            </a:r>
            <a:r>
              <a:rPr lang="en-US" sz="1400" b="0" strike="noStrike" spc="-1" dirty="0" err="1">
                <a:solidFill>
                  <a:srgbClr val="000000"/>
                </a:solidFill>
                <a:uFill>
                  <a:solidFill>
                    <a:srgbClr val="FFFFFF"/>
                  </a:solidFill>
                </a:uFill>
                <a:latin typeface="Courier New"/>
                <a:ea typeface="DejaVu Sans"/>
              </a:rPr>
              <a:t>manière</a:t>
            </a:r>
            <a:r>
              <a:rPr lang="en-US" sz="1400" b="0" strike="noStrike" spc="-1" dirty="0">
                <a:solidFill>
                  <a:srgbClr val="000000"/>
                </a:solidFill>
                <a:uFill>
                  <a:solidFill>
                    <a:srgbClr val="FFFFFF"/>
                  </a:solidFill>
                </a:uFill>
                <a:latin typeface="Courier New"/>
                <a:ea typeface="DejaVu Sans"/>
              </a:rPr>
              <a:t> habile de </a:t>
            </a:r>
            <a:r>
              <a:rPr lang="en-US" sz="1400" b="0" strike="noStrike" spc="-1" dirty="0" err="1">
                <a:solidFill>
                  <a:srgbClr val="000000"/>
                </a:solidFill>
                <a:uFill>
                  <a:solidFill>
                    <a:srgbClr val="FFFFFF"/>
                  </a:solidFill>
                </a:uFill>
                <a:latin typeface="Courier New"/>
                <a:ea typeface="DejaVu Sans"/>
              </a:rPr>
              <a:t>convertir</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en</a:t>
            </a:r>
            <a:r>
              <a:rPr lang="en-US" sz="1400" b="0" strike="noStrike" spc="-1" dirty="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String</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err="1">
                <a:solidFill>
                  <a:srgbClr val="000000"/>
                </a:solidFill>
                <a:uFill>
                  <a:solidFill>
                    <a:srgbClr val="FFFFFF"/>
                  </a:solidFill>
                </a:uFill>
                <a:latin typeface="Courier New"/>
                <a:ea typeface="DejaVu Sans"/>
              </a:rPr>
              <a:t>iStr</a:t>
            </a:r>
            <a:r>
              <a:rPr lang="en-US" sz="1400" b="0" strike="noStrike" spc="-1" dirty="0">
                <a:solidFill>
                  <a:srgbClr val="000000"/>
                </a:solidFill>
                <a:uFill>
                  <a:solidFill>
                    <a:srgbClr val="FFFFFF"/>
                  </a:solidFill>
                </a:uFill>
                <a:latin typeface="Courier New"/>
                <a:ea typeface="DejaVu Sans"/>
              </a:rPr>
              <a:t> = </a:t>
            </a:r>
            <a:r>
              <a:rPr lang="en-US" sz="1400" b="0" strike="noStrike" spc="-1" dirty="0" err="1">
                <a:solidFill>
                  <a:srgbClr val="000000"/>
                </a:solidFill>
                <a:uFill>
                  <a:solidFill>
                    <a:srgbClr val="FFFFFF"/>
                  </a:solidFill>
                </a:uFill>
                <a:latin typeface="Courier New"/>
                <a:ea typeface="DejaVu Sans"/>
              </a:rPr>
              <a:t>Integer.toString</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i</a:t>
            </a:r>
            <a:r>
              <a:rPr lang="en-US" sz="1400" b="0" strike="noStrike" spc="-1" dirty="0">
                <a:solidFill>
                  <a:srgbClr val="000000"/>
                </a:solidFill>
                <a:uFill>
                  <a:solidFill>
                    <a:srgbClr val="FFFFFF"/>
                  </a:solidFill>
                </a:uFill>
                <a:latin typeface="Courier New"/>
                <a:ea typeface="DejaVu Sans"/>
              </a:rPr>
              <a:t> ); // </a:t>
            </a:r>
            <a:r>
              <a:rPr lang="en-US" sz="1400" b="0" strike="noStrike" spc="-1" dirty="0" err="1">
                <a:solidFill>
                  <a:srgbClr val="000000"/>
                </a:solidFill>
                <a:uFill>
                  <a:solidFill>
                    <a:srgbClr val="FFFFFF"/>
                  </a:solidFill>
                </a:uFill>
                <a:latin typeface="Courier New"/>
                <a:ea typeface="DejaVu Sans"/>
              </a:rPr>
              <a:t>Manière</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efficace</a:t>
            </a:r>
            <a:r>
              <a:rPr lang="en-US" sz="1400" b="0" strike="noStrike" spc="-1" dirty="0">
                <a:solidFill>
                  <a:srgbClr val="000000"/>
                </a:solidFill>
                <a:uFill>
                  <a:solidFill>
                    <a:srgbClr val="FFFFFF"/>
                  </a:solidFill>
                </a:uFill>
                <a:latin typeface="Courier New"/>
                <a:ea typeface="DejaVu Sans"/>
              </a:rPr>
              <a:t> de </a:t>
            </a:r>
            <a:r>
              <a:rPr lang="en-US" sz="1400" b="0" strike="noStrike" spc="-1" dirty="0" err="1">
                <a:solidFill>
                  <a:srgbClr val="000000"/>
                </a:solidFill>
                <a:uFill>
                  <a:solidFill>
                    <a:srgbClr val="FFFFFF"/>
                  </a:solidFill>
                </a:uFill>
                <a:latin typeface="Courier New"/>
                <a:ea typeface="DejaVu Sans"/>
              </a:rPr>
              <a:t>convertir</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en</a:t>
            </a:r>
            <a:r>
              <a:rPr lang="en-US" sz="1400" b="0" strike="noStrike" spc="-1" dirty="0">
                <a:solidFill>
                  <a:srgbClr val="000000"/>
                </a:solidFill>
                <a:uFill>
                  <a:solidFill>
                    <a:srgbClr val="FFFFFF"/>
                  </a:solidFill>
                </a:uFill>
                <a:latin typeface="Courier New"/>
                <a:ea typeface="DejaVu Sans"/>
              </a:rPr>
              <a:t> String</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getClass</a:t>
            </a:r>
            <a:endParaRPr lang="en-US" sz="1800" b="0" strike="noStrike" spc="-1">
              <a:solidFill>
                <a:srgbClr val="000000"/>
              </a:solidFill>
              <a:uFill>
                <a:solidFill>
                  <a:srgbClr val="FFFFFF"/>
                </a:solidFill>
              </a:uFill>
              <a:latin typeface="Arial"/>
            </a:endParaRPr>
          </a:p>
        </p:txBody>
      </p:sp>
      <p:sp>
        <p:nvSpPr>
          <p:cNvPr id="4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9637221-430B-47E5-928A-112E6181AE15}" type="slidenum">
              <a:rPr lang="en-US" sz="1600" b="0" strike="noStrike" spc="-1">
                <a:solidFill>
                  <a:srgbClr val="000000"/>
                </a:solidFill>
                <a:uFill>
                  <a:solidFill>
                    <a:srgbClr val="FFFFFF"/>
                  </a:solidFill>
                </a:uFill>
                <a:latin typeface="Helvetica 45 Light"/>
                <a:ea typeface="MS PGothic"/>
              </a:rPr>
              <a:t>46</a:t>
            </a:fld>
            <a:endParaRPr lang="en-US" sz="1800" b="0" strike="noStrike" spc="-1">
              <a:solidFill>
                <a:srgbClr val="000000"/>
              </a:solidFill>
              <a:uFill>
                <a:solidFill>
                  <a:srgbClr val="FFFFFF"/>
                </a:solidFill>
              </a:uFill>
              <a:latin typeface="Arial"/>
            </a:endParaRPr>
          </a:p>
        </p:txBody>
      </p:sp>
      <p:sp>
        <p:nvSpPr>
          <p:cNvPr id="421"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Retourne</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L'opérateur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instanceOf</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permet</a:t>
            </a:r>
            <a:r>
              <a:rPr lang="en-US" sz="2000" b="0" strike="noStrike" spc="-1" dirty="0">
                <a:solidFill>
                  <a:srgbClr val="000000"/>
                </a:solidFill>
                <a:uFill>
                  <a:solidFill>
                    <a:srgbClr val="FFFFFF"/>
                  </a:solidFill>
                </a:uFill>
                <a:latin typeface="Helvetica 45 Light"/>
                <a:ea typeface="DejaVu Sans"/>
              </a:rPr>
              <a:t> de tester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Le mot clef “class” </a:t>
            </a:r>
            <a:r>
              <a:rPr lang="en-US" sz="2000" b="0" strike="noStrike" spc="-1" dirty="0" err="1">
                <a:solidFill>
                  <a:srgbClr val="000000"/>
                </a:solidFill>
                <a:uFill>
                  <a:solidFill>
                    <a:srgbClr val="FFFFFF"/>
                  </a:solidFill>
                </a:uFill>
                <a:latin typeface="Helvetica 45 Light"/>
                <a:ea typeface="DejaVu Sans"/>
              </a:rPr>
              <a:t>permet</a:t>
            </a:r>
            <a:r>
              <a:rPr lang="en-US" sz="2000" b="0" strike="noStrike" spc="-1" dirty="0">
                <a:solidFill>
                  <a:srgbClr val="000000"/>
                </a:solidFill>
                <a:uFill>
                  <a:solidFill>
                    <a:srgbClr val="FFFFFF"/>
                  </a:solidFill>
                </a:uFill>
                <a:latin typeface="Helvetica 45 Light"/>
                <a:ea typeface="DejaVu Sans"/>
              </a:rPr>
              <a:t> de tester ma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l’objet</a:t>
            </a:r>
            <a:r>
              <a:rPr lang="en-US" sz="20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a:lnSpc>
                <a:spcPct val="100000"/>
              </a:lnSpc>
              <a:spcAft>
                <a:spcPts val="1001"/>
              </a:spcAft>
            </a:pPr>
            <a:r>
              <a:rPr lang="en-US" sz="2000" b="0" strike="noStrike" spc="-1" dirty="0" err="1" smtClean="0">
                <a:solidFill>
                  <a:srgbClr val="000000"/>
                </a:solidFill>
                <a:uFill>
                  <a:solidFill>
                    <a:srgbClr val="FFFFFF"/>
                  </a:solidFill>
                </a:uFill>
                <a:latin typeface="Helvetica 45 Light"/>
                <a:ea typeface="DejaVu Sans"/>
              </a:rPr>
              <a:t>Ces</a:t>
            </a:r>
            <a:r>
              <a:rPr lang="en-US" sz="2000" b="0" strike="noStrike" spc="-1" dirty="0" smtClean="0">
                <a:solidFill>
                  <a:srgbClr val="000000"/>
                </a:solidFill>
                <a:uFill>
                  <a:solidFill>
                    <a:srgbClr val="FFFFFF"/>
                  </a:solidFill>
                </a:uFill>
                <a:latin typeface="Helvetica 45 Light"/>
                <a:ea typeface="DejaVu Sans"/>
              </a:rPr>
              <a:t> </a:t>
            </a:r>
            <a:r>
              <a:rPr lang="en-US" sz="2000" b="0" strike="noStrike" spc="-1" dirty="0">
                <a:solidFill>
                  <a:srgbClr val="000000"/>
                </a:solidFill>
                <a:uFill>
                  <a:solidFill>
                    <a:srgbClr val="FFFFFF"/>
                  </a:solidFill>
                </a:uFill>
                <a:latin typeface="Helvetica 45 Light"/>
                <a:ea typeface="DejaVu Sans"/>
              </a:rPr>
              <a:t>2 tests </a:t>
            </a:r>
            <a:r>
              <a:rPr lang="en-US" sz="2000" b="0" strike="noStrike" spc="-1" dirty="0" err="1">
                <a:solidFill>
                  <a:srgbClr val="000000"/>
                </a:solidFill>
                <a:uFill>
                  <a:solidFill>
                    <a:srgbClr val="FFFFFF"/>
                  </a:solidFill>
                </a:uFill>
                <a:latin typeface="Helvetica 45 Light"/>
                <a:ea typeface="DejaVu Sans"/>
              </a:rPr>
              <a:t>sont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équivalents</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p:txBody>
      </p:sp>
      <p:sp>
        <p:nvSpPr>
          <p:cNvPr id="422" name="CustomShape 4"/>
          <p:cNvSpPr/>
          <p:nvPr/>
        </p:nvSpPr>
        <p:spPr>
          <a:xfrm>
            <a:off x="883800" y="1148040"/>
            <a:ext cx="765936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mVehicule.getClass(); // Retourne un objet de type Class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Class classVehicule = mVehicule.getClass(); // Class est une classe !</a:t>
            </a:r>
            <a:endParaRPr lang="en-US" sz="1800" b="0" strike="noStrike" spc="-1">
              <a:solidFill>
                <a:srgbClr val="000000"/>
              </a:solidFill>
              <a:uFill>
                <a:solidFill>
                  <a:srgbClr val="FFFFFF"/>
                </a:solidFill>
              </a:uFill>
              <a:latin typeface="Arial"/>
            </a:endParaRPr>
          </a:p>
        </p:txBody>
      </p:sp>
      <p:sp>
        <p:nvSpPr>
          <p:cNvPr id="423" name="CustomShape 5"/>
          <p:cNvSpPr/>
          <p:nvPr/>
        </p:nvSpPr>
        <p:spPr>
          <a:xfrm>
            <a:off x="1879560" y="3717032"/>
            <a:ext cx="5413680" cy="1158448"/>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b="0" strike="noStrike" spc="-1" dirty="0" smtClean="0">
              <a:solidFill>
                <a:srgbClr val="000000"/>
              </a:solidFill>
              <a:uFill>
                <a:solidFill>
                  <a:srgbClr val="FFFFFF"/>
                </a:solidFill>
              </a:uFill>
              <a:latin typeface="Courier New"/>
              <a:ea typeface="DejaVu Sans"/>
            </a:endParaRPr>
          </a:p>
          <a:p>
            <a:pPr>
              <a:lnSpc>
                <a:spcPct val="100000"/>
              </a:lnSpc>
            </a:pPr>
            <a:r>
              <a:rPr lang="en-US" sz="1400" b="0" strike="noStrike" spc="-1" dirty="0" smtClean="0">
                <a:solidFill>
                  <a:srgbClr val="000000"/>
                </a:solidFill>
                <a:uFill>
                  <a:solidFill>
                    <a:srgbClr val="FFFFFF"/>
                  </a:solidFill>
                </a:uFill>
                <a:latin typeface="Courier New"/>
                <a:ea typeface="DejaVu Sans"/>
              </a:rPr>
              <a:t>if </a:t>
            </a:r>
            <a:r>
              <a:rPr lang="en-US" sz="1400" b="0" strike="noStrike" spc="-1" dirty="0">
                <a:solidFill>
                  <a:srgbClr val="000000"/>
                </a:solidFill>
                <a:uFill>
                  <a:solidFill>
                    <a:srgbClr val="FFFFFF"/>
                  </a:solidFill>
                </a:uFill>
                <a:latin typeface="Courier New"/>
                <a:ea typeface="DejaVu Sans"/>
              </a:rPr>
              <a:t>(</a:t>
            </a:r>
            <a:r>
              <a:rPr lang="en-US" sz="1400" b="0" strike="noStrike" spc="-1" dirty="0" err="1">
                <a:solidFill>
                  <a:srgbClr val="000000"/>
                </a:solidFill>
                <a:uFill>
                  <a:solidFill>
                    <a:srgbClr val="FFFFFF"/>
                  </a:solidFill>
                </a:uFill>
                <a:latin typeface="Courier New"/>
                <a:ea typeface="DejaVu Sans"/>
              </a:rPr>
              <a:t>Voiture.class</a:t>
            </a:r>
            <a:r>
              <a:rPr lang="en-US" sz="1400" b="0" strike="noStrike" spc="-1" dirty="0">
                <a:solidFill>
                  <a:srgbClr val="000000"/>
                </a:solidFill>
                <a:uFill>
                  <a:solidFill>
                    <a:srgbClr val="FFFFFF"/>
                  </a:solidFill>
                </a:uFill>
                <a:latin typeface="Courier New"/>
                <a:ea typeface="DejaVu Sans"/>
              </a:rPr>
              <a:t> == </a:t>
            </a:r>
            <a:r>
              <a:rPr lang="en-US" sz="1400" b="0" strike="noStrike" spc="-1" dirty="0" err="1">
                <a:solidFill>
                  <a:srgbClr val="000000"/>
                </a:solidFill>
                <a:uFill>
                  <a:solidFill>
                    <a:srgbClr val="FFFFFF"/>
                  </a:solidFill>
                </a:uFill>
                <a:latin typeface="Courier New"/>
                <a:ea typeface="DejaVu Sans"/>
              </a:rPr>
              <a:t>mVoiture.getClass</a:t>
            </a:r>
            <a:r>
              <a:rPr lang="en-US" sz="14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if (</a:t>
            </a:r>
            <a:r>
              <a:rPr lang="en-US" sz="1400" b="0" strike="noStrike" spc="-1" dirty="0" err="1">
                <a:solidFill>
                  <a:srgbClr val="000000"/>
                </a:solidFill>
                <a:uFill>
                  <a:solidFill>
                    <a:srgbClr val="FFFFFF"/>
                  </a:solidFill>
                </a:uFill>
                <a:latin typeface="Courier New"/>
                <a:ea typeface="DejaVu Sans"/>
              </a:rPr>
              <a:t>mVoiture</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instanceOf</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Voiture</a:t>
            </a:r>
            <a:r>
              <a:rPr lang="en-US" sz="14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Redéfinition de méthodes (polymorphisme de classe)</a:t>
            </a:r>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A6D027-B1BF-4A10-ABB8-D6B01EB8C565}" type="slidenum">
              <a:rPr lang="en-US" sz="1600" b="0" strike="noStrike" spc="-1">
                <a:solidFill>
                  <a:srgbClr val="000000"/>
                </a:solidFill>
                <a:uFill>
                  <a:solidFill>
                    <a:srgbClr val="FFFFFF"/>
                  </a:solidFill>
                </a:uFill>
                <a:latin typeface="Helvetica 45 Light"/>
                <a:ea typeface="MS PGothic"/>
              </a:rPr>
              <a:t>47</a:t>
            </a:fld>
            <a:endParaRPr lang="en-US" sz="1800" b="0" strike="noStrike" spc="-1">
              <a:solidFill>
                <a:srgbClr val="000000"/>
              </a:solidFill>
              <a:uFill>
                <a:solidFill>
                  <a:srgbClr val="FFFFFF"/>
                </a:solidFill>
              </a:uFill>
              <a:latin typeface="Arial"/>
            </a:endParaRPr>
          </a:p>
        </p:txBody>
      </p:sp>
      <p:sp>
        <p:nvSpPr>
          <p:cNvPr id="426" name="CustomShape 3"/>
          <p:cNvSpPr/>
          <p:nvPr/>
        </p:nvSpPr>
        <p:spPr>
          <a:xfrm>
            <a:off x="198000" y="961200"/>
            <a:ext cx="8532720" cy="3432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surcharge overloading n’est pas limitée aux constructeurs, elle est possible également pour n’importe quelle méthode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de définir des méthodes possédant le même nom mais dont les arguments diffèrent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une méthode surchargée est invoquée, le compilateur sélectionne automatiquement la méthode dont le nombre est le type des arguments correspondent au nombre et au type des paramètres passés dans l’appel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Note: Des méthodes surchargées peuvent avoir des types de retour différents à condition qu’elles aient des arguments différents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427" name="CustomShape 4"/>
          <p:cNvSpPr/>
          <p:nvPr/>
        </p:nvSpPr>
        <p:spPr>
          <a:xfrm>
            <a:off x="1332720" y="4260240"/>
            <a:ext cx="602136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class</a:t>
            </a:r>
            <a:r>
              <a:rPr lang="en-US" sz="1400" b="0" strike="noStrike" spc="-1">
                <a:solidFill>
                  <a:srgbClr val="000000"/>
                </a:solidFill>
                <a:uFill>
                  <a:solidFill>
                    <a:srgbClr val="FFFFFF"/>
                  </a:solidFill>
                </a:uFill>
                <a:latin typeface="Courier New"/>
                <a:ea typeface="DejaVu Sans"/>
              </a:rPr>
              <a:t> Addition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int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 + c);</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sum(float a, float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Variables et méthodes de classe</a:t>
            </a:r>
            <a:endParaRPr lang="en-US" sz="1800" b="0" strike="noStrike" spc="-1">
              <a:solidFill>
                <a:srgbClr val="000000"/>
              </a:solidFill>
              <a:uFill>
                <a:solidFill>
                  <a:srgbClr val="FFFFFF"/>
                </a:solidFill>
              </a:uFill>
              <a:latin typeface="Arial"/>
            </a:endParaRPr>
          </a:p>
        </p:txBody>
      </p:sp>
      <p:sp>
        <p:nvSpPr>
          <p:cNvPr id="42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12BD00-5BAA-4069-9C48-CDF622234DF5}" type="slidenum">
              <a:rPr lang="en-US" sz="1600" b="0" strike="noStrike" spc="-1">
                <a:solidFill>
                  <a:srgbClr val="000000"/>
                </a:solidFill>
                <a:uFill>
                  <a:solidFill>
                    <a:srgbClr val="FFFFFF"/>
                  </a:solidFill>
                </a:uFill>
                <a:latin typeface="Helvetica 45 Light"/>
                <a:ea typeface="MS PGothic"/>
              </a:rPr>
              <a:t>48</a:t>
            </a:fld>
            <a:endParaRPr lang="en-US" sz="1800" b="0" strike="noStrike" spc="-1">
              <a:solidFill>
                <a:srgbClr val="000000"/>
              </a:solidFill>
              <a:uFill>
                <a:solidFill>
                  <a:srgbClr val="FFFFFF"/>
                </a:solidFill>
              </a:uFill>
              <a:latin typeface="Arial"/>
            </a:endParaRPr>
          </a:p>
        </p:txBody>
      </p:sp>
      <p:sp>
        <p:nvSpPr>
          <p:cNvPr id="430" name="CustomShape 3"/>
          <p:cNvSpPr/>
          <p:nvPr/>
        </p:nvSpPr>
        <p:spPr>
          <a:xfrm>
            <a:off x="183240" y="681120"/>
            <a:ext cx="8786880" cy="4986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Il peut être utile de définir pour une classe des attributs ou des méthodes indépendamment des instances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Ces Variables/Méthodes de classe sont comparables aux « variables/méthodes globales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ont la durée de vie du programme qui les crée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sont partagées par toutes les instances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Usage des variables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dont il n’existe qu’un seul exemplaire associé à sa classe de 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utilisables même si aucune instance de la classe n’existe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stockées dans l’espace mémoire occupée par la classe et non dans celui d’une instance particulière.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Elles sont définies comme les attributs mais avec le mot-clé "static«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y accéder, il faut utiliser non pas un identificateur mais le nom de la classe</a:t>
            </a:r>
            <a:endParaRPr lang="en-US" sz="1800" b="0" strike="noStrike" spc="-1">
              <a:solidFill>
                <a:srgbClr val="000000"/>
              </a:solidFill>
              <a:uFill>
                <a:solidFill>
                  <a:srgbClr val="FFFFFF"/>
                </a:solidFill>
              </a:uFill>
              <a:latin typeface="Arial"/>
            </a:endParaRPr>
          </a:p>
        </p:txBody>
      </p:sp>
      <p:sp>
        <p:nvSpPr>
          <p:cNvPr id="431" name="CustomShape 4"/>
          <p:cNvSpPr/>
          <p:nvPr/>
        </p:nvSpPr>
        <p:spPr>
          <a:xfrm>
            <a:off x="1251720" y="4883400"/>
            <a:ext cx="51274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a:t>
            </a:r>
            <a:r>
              <a:rPr lang="en-US" sz="1400" b="1" strike="noStrike" spc="-1">
                <a:solidFill>
                  <a:srgbClr val="000000"/>
                </a:solidFill>
                <a:uFill>
                  <a:solidFill>
                    <a:srgbClr val="FFFFFF"/>
                  </a:solidFill>
                </a:uFill>
                <a:latin typeface="Courier New"/>
                <a:ea typeface="DejaVu Sans"/>
              </a:rPr>
              <a:t>static</a:t>
            </a:r>
            <a:r>
              <a:rPr lang="en-US" sz="1400" b="0" strike="noStrike" spc="-1">
                <a:solidFill>
                  <a:srgbClr val="000000"/>
                </a:solidFill>
                <a:uFill>
                  <a:solidFill>
                    <a:srgbClr val="FFFFFF"/>
                  </a:solidFill>
                </a:uFill>
                <a:latin typeface="Courier New"/>
                <a:ea typeface="DejaVu Sans"/>
              </a:rPr>
              <a:t> int sNombreVehiculeCrees = 0;</a:t>
            </a:r>
            <a:endParaRPr lang="en-US" sz="1800" b="0" strike="noStrike" spc="-1">
              <a:solidFill>
                <a:srgbClr val="000000"/>
              </a:solidFill>
              <a:uFill>
                <a:solidFill>
                  <a:srgbClr val="FFFFFF"/>
                </a:solidFill>
              </a:uFill>
              <a:latin typeface="Arial"/>
            </a:endParaRPr>
          </a:p>
        </p:txBody>
      </p:sp>
      <p:sp>
        <p:nvSpPr>
          <p:cNvPr id="432" name="CustomShape 5"/>
          <p:cNvSpPr/>
          <p:nvPr/>
        </p:nvSpPr>
        <p:spPr>
          <a:xfrm>
            <a:off x="1251720" y="5645520"/>
            <a:ext cx="485316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Vehicule</a:t>
            </a:r>
            <a:r>
              <a:rPr lang="en-US" sz="1400" b="0" strike="noStrike" spc="-1">
                <a:solidFill>
                  <a:srgbClr val="000000"/>
                </a:solidFill>
                <a:uFill>
                  <a:solidFill>
                    <a:srgbClr val="FFFFFF"/>
                  </a:solidFill>
                </a:uFill>
                <a:latin typeface="Courier New"/>
                <a:ea typeface="DejaVu Sans"/>
              </a:rPr>
              <a:t>.sNombreVehiculeCrees = 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une méthode statique particulière « main »</a:t>
            </a:r>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23D734-EF9B-4457-8077-87A7DD2C787B}" type="slidenum">
              <a:rPr lang="en-US" sz="1600" b="0" strike="noStrike" spc="-1">
                <a:solidFill>
                  <a:srgbClr val="000000"/>
                </a:solidFill>
                <a:uFill>
                  <a:solidFill>
                    <a:srgbClr val="FFFFFF"/>
                  </a:solidFill>
                </a:uFill>
                <a:latin typeface="Helvetica 45 Light"/>
                <a:ea typeface="MS PGothic"/>
              </a:rPr>
              <a:t>49</a:t>
            </a:fld>
            <a:endParaRPr lang="en-US" sz="1800" b="0" strike="noStrike" spc="-1">
              <a:solidFill>
                <a:srgbClr val="000000"/>
              </a:solidFill>
              <a:uFill>
                <a:solidFill>
                  <a:srgbClr val="FFFFFF"/>
                </a:solidFill>
              </a:uFill>
              <a:latin typeface="Arial"/>
            </a:endParaRPr>
          </a:p>
        </p:txBody>
      </p:sp>
      <p:sp>
        <p:nvSpPr>
          <p:cNvPr id="435" name="CustomShape 3"/>
          <p:cNvSpPr/>
          <p:nvPr/>
        </p:nvSpPr>
        <p:spPr>
          <a:xfrm>
            <a:off x="183240" y="721440"/>
            <a:ext cx="8786880" cy="4328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main() est l’une des principales méthodes statiques de 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Point d’entrée d’une application Java</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Qu’affiche le programme ci-dessus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Reprendre ce programme pour afficher les paramètres de la ligne de commande.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Pour cela utiliser l’objet Arrays.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dans la console en ligne de commande</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depuis l’IDE Eclipse</a:t>
            </a:r>
            <a:endParaRPr lang="en-US" sz="1800" b="0" strike="noStrike" spc="-1">
              <a:solidFill>
                <a:srgbClr val="000000"/>
              </a:solidFill>
              <a:uFill>
                <a:solidFill>
                  <a:srgbClr val="FFFFFF"/>
                </a:solidFill>
              </a:uFill>
              <a:latin typeface="Arial"/>
            </a:endParaRPr>
          </a:p>
        </p:txBody>
      </p:sp>
      <p:sp>
        <p:nvSpPr>
          <p:cNvPr id="436" name="CustomShape 4"/>
          <p:cNvSpPr/>
          <p:nvPr/>
        </p:nvSpPr>
        <p:spPr>
          <a:xfrm>
            <a:off x="904320" y="1581480"/>
            <a:ext cx="6562080" cy="115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Application{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void main(String[] args)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System.out.println("Arguments " + args));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33360" y="669600"/>
            <a:ext cx="7460280" cy="1427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Environnement gratuit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 nombreux outils, bibliothèques, exemples de projets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Une communauté très active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Des cours et des exemples disponibles: java.developpez.com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http://www.tiobe.com/tiobe-index/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un langage populaire</a:t>
            </a:r>
            <a:endParaRPr lang="en-US" sz="1800" b="0" strike="noStrike" spc="-1">
              <a:solidFill>
                <a:srgbClr val="000000"/>
              </a:solidFill>
              <a:uFill>
                <a:solidFill>
                  <a:srgbClr val="FFFFFF"/>
                </a:solidFill>
              </a:uFill>
              <a:latin typeface="Arial"/>
            </a:endParaRPr>
          </a:p>
        </p:txBody>
      </p:sp>
      <p:sp>
        <p:nvSpPr>
          <p:cNvPr id="1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D8AF00-C31E-49C0-9F44-A71A518D021E}" type="slidenum">
              <a:rPr lang="en-US" sz="1600" b="0" strike="noStrike" spc="-1">
                <a:solidFill>
                  <a:srgbClr val="000000"/>
                </a:solidFill>
                <a:uFill>
                  <a:solidFill>
                    <a:srgbClr val="FFFFFF"/>
                  </a:solidFill>
                </a:uFill>
                <a:latin typeface="Helvetica 45 Light"/>
                <a:ea typeface="MS PGothic"/>
              </a:rPr>
              <a:t>5</a:t>
            </a:fld>
            <a:endParaRPr lang="en-US" sz="1800" b="0" strike="noStrike" spc="-1">
              <a:solidFill>
                <a:srgbClr val="000000"/>
              </a:solidFill>
              <a:uFill>
                <a:solidFill>
                  <a:srgbClr val="FFFFFF"/>
                </a:solidFill>
              </a:uFill>
              <a:latin typeface="Arial"/>
            </a:endParaRPr>
          </a:p>
        </p:txBody>
      </p:sp>
      <p:pic>
        <p:nvPicPr>
          <p:cNvPr id="102" name="Image 101"/>
          <p:cNvPicPr/>
          <p:nvPr/>
        </p:nvPicPr>
        <p:blipFill>
          <a:blip r:embed="rId3"/>
          <a:stretch/>
        </p:blipFill>
        <p:spPr>
          <a:xfrm>
            <a:off x="457200" y="2421720"/>
            <a:ext cx="8332920" cy="38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visibilité des méthodes statiques</a:t>
            </a:r>
            <a:endParaRPr lang="en-US" sz="1800" b="0" strike="noStrike" spc="-1">
              <a:solidFill>
                <a:srgbClr val="000000"/>
              </a:solidFill>
              <a:uFill>
                <a:solidFill>
                  <a:srgbClr val="FFFFFF"/>
                </a:solidFill>
              </a:uFill>
              <a:latin typeface="Arial"/>
            </a:endParaRPr>
          </a:p>
        </p:txBody>
      </p:sp>
      <p:sp>
        <p:nvSpPr>
          <p:cNvPr id="4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2CD804F-68F9-43FC-BB08-4AE80A9438D7}" type="slidenum">
              <a:rPr lang="en-US" sz="1600" b="0" strike="noStrike" spc="-1">
                <a:solidFill>
                  <a:srgbClr val="000000"/>
                </a:solidFill>
                <a:uFill>
                  <a:solidFill>
                    <a:srgbClr val="FFFFFF"/>
                  </a:solidFill>
                </a:uFill>
                <a:latin typeface="Helvetica 45 Light"/>
                <a:ea typeface="MS PGothic"/>
              </a:rPr>
              <a:t>50</a:t>
            </a:fld>
            <a:endParaRPr lang="en-US" sz="1800" b="0" strike="noStrike" spc="-1">
              <a:solidFill>
                <a:srgbClr val="000000"/>
              </a:solidFill>
              <a:uFill>
                <a:solidFill>
                  <a:srgbClr val="FFFFFF"/>
                </a:solidFill>
              </a:uFill>
              <a:latin typeface="Arial"/>
            </a:endParaRPr>
          </a:p>
        </p:txBody>
      </p:sp>
      <p:sp>
        <p:nvSpPr>
          <p:cNvPr id="439" name="CustomShape 3"/>
          <p:cNvSpPr/>
          <p:nvPr/>
        </p:nvSpPr>
        <p:spPr>
          <a:xfrm>
            <a:off x="183240" y="721440"/>
            <a:ext cx="8786880" cy="2436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membres statiques sont accessibles à partir des instances, mais la réciproque est fausse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méthodes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accéder à des méthodes non statiques ou à des variables d’instances non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être redéfinies en méthodes non statiques dans les classes dérivées</a:t>
            </a:r>
            <a:endParaRPr lang="en-US" sz="1800" b="0" strike="noStrike" spc="-1">
              <a:solidFill>
                <a:srgbClr val="000000"/>
              </a:solidFill>
              <a:uFill>
                <a:solidFill>
                  <a:srgbClr val="FFFFFF"/>
                </a:solidFill>
              </a:uFill>
              <a:latin typeface="Arial"/>
            </a:endParaRPr>
          </a:p>
        </p:txBody>
      </p:sp>
      <p:sp>
        <p:nvSpPr>
          <p:cNvPr id="440" name="CustomShape 4"/>
          <p:cNvSpPr/>
          <p:nvPr/>
        </p:nvSpPr>
        <p:spPr>
          <a:xfrm>
            <a:off x="683568" y="2852936"/>
            <a:ext cx="7704856" cy="2432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Courier New"/>
                <a:ea typeface="DejaVu Sans"/>
              </a:rPr>
              <a:t>public class </a:t>
            </a:r>
            <a:r>
              <a:rPr lang="en-US" sz="1400" b="0" strike="noStrike" spc="-1" dirty="0" err="1">
                <a:solidFill>
                  <a:srgbClr val="000000"/>
                </a:solidFill>
                <a:uFill>
                  <a:solidFill>
                    <a:srgbClr val="FFFFFF"/>
                  </a:solidFill>
                </a:uFill>
                <a:latin typeface="Courier New"/>
                <a:ea typeface="DejaVu Sans"/>
              </a:rPr>
              <a:t>Cercle</a:t>
            </a:r>
            <a:r>
              <a:rPr lang="en-US" sz="14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a:solidFill>
                  <a:srgbClr val="000000"/>
                </a:solidFill>
                <a:uFill>
                  <a:solidFill>
                    <a:srgbClr val="FFFFFF"/>
                  </a:solidFill>
                </a:uFill>
                <a:latin typeface="Courier New"/>
                <a:ea typeface="DejaVu Sans"/>
              </a:rPr>
              <a:t> </a:t>
            </a:r>
            <a:r>
              <a:rPr lang="en-US" sz="1400" spc="-1" dirty="0" smtClean="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public </a:t>
            </a:r>
            <a:r>
              <a:rPr lang="en-US" sz="1400" b="0" strike="noStrike" spc="-1" dirty="0" smtClean="0">
                <a:solidFill>
                  <a:srgbClr val="000000"/>
                </a:solidFill>
                <a:uFill>
                  <a:solidFill>
                    <a:srgbClr val="FFFFFF"/>
                  </a:solidFill>
                </a:uFill>
                <a:latin typeface="Courier New"/>
                <a:ea typeface="DejaVu Sans"/>
              </a:rPr>
              <a:t>final </a:t>
            </a:r>
            <a:r>
              <a:rPr lang="en-US" sz="1400" b="0" strike="noStrike" spc="-1" dirty="0" smtClean="0">
                <a:solidFill>
                  <a:srgbClr val="000000"/>
                </a:solidFill>
                <a:uFill>
                  <a:solidFill>
                    <a:srgbClr val="FFFFFF"/>
                  </a:solidFill>
                </a:uFill>
                <a:latin typeface="Courier New"/>
                <a:ea typeface="DejaVu Sans"/>
              </a:rPr>
              <a:t>static float </a:t>
            </a:r>
            <a:r>
              <a:rPr lang="en-US" sz="1400" b="0" strike="noStrike" spc="-1" dirty="0">
                <a:solidFill>
                  <a:srgbClr val="000000"/>
                </a:solidFill>
                <a:uFill>
                  <a:solidFill>
                    <a:srgbClr val="FFFFFF"/>
                  </a:solidFill>
                </a:uFill>
                <a:latin typeface="Courier New"/>
                <a:ea typeface="DejaVu Sans"/>
              </a:rPr>
              <a:t>PI = 3.14f</a:t>
            </a:r>
            <a:r>
              <a:rPr lang="en-US" sz="1400" b="0" strike="noStrike" spc="-1" dirty="0" smtClean="0">
                <a:solidFill>
                  <a:srgbClr val="000000"/>
                </a:solidFill>
                <a:uFill>
                  <a:solidFill>
                    <a:srgbClr val="FFFFFF"/>
                  </a:solidFill>
                </a:uFill>
                <a:latin typeface="Courier New"/>
                <a:ea typeface="DejaVu Sans"/>
              </a:rPr>
              <a:t>; // </a:t>
            </a:r>
            <a:r>
              <a:rPr lang="en-US" sz="1400" b="0" strike="noStrike" spc="-1" dirty="0" err="1" smtClean="0">
                <a:solidFill>
                  <a:srgbClr val="000000"/>
                </a:solidFill>
                <a:uFill>
                  <a:solidFill>
                    <a:srgbClr val="FFFFFF"/>
                  </a:solidFill>
                </a:uFill>
                <a:latin typeface="Courier New"/>
                <a:ea typeface="DejaVu Sans"/>
              </a:rPr>
              <a:t>Constante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a:solidFill>
                  <a:srgbClr val="000000"/>
                </a:solidFill>
                <a:uFill>
                  <a:solidFill>
                    <a:srgbClr val="FFFFFF"/>
                  </a:solidFill>
                </a:uFill>
                <a:latin typeface="Courier New"/>
                <a:ea typeface="DejaVu Sans"/>
              </a:rPr>
              <a:t> </a:t>
            </a:r>
            <a:r>
              <a:rPr lang="en-US" sz="1400" spc="-1" dirty="0" smtClean="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private </a:t>
            </a:r>
            <a:r>
              <a:rPr lang="en-US" sz="1400" b="0" strike="noStrike" spc="-1" dirty="0">
                <a:solidFill>
                  <a:srgbClr val="000000"/>
                </a:solidFill>
                <a:uFill>
                  <a:solidFill>
                    <a:srgbClr val="FFFFFF"/>
                  </a:solidFill>
                </a:uFill>
                <a:latin typeface="Courier New"/>
                <a:ea typeface="DejaVu Sans"/>
              </a:rPr>
              <a:t>float </a:t>
            </a:r>
            <a:r>
              <a:rPr lang="en-US" sz="1400" b="0" strike="noStrike" spc="-1" dirty="0" err="1">
                <a:solidFill>
                  <a:srgbClr val="000000"/>
                </a:solidFill>
                <a:uFill>
                  <a:solidFill>
                    <a:srgbClr val="FFFFFF"/>
                  </a:solidFill>
                </a:uFill>
                <a:latin typeface="Courier New"/>
                <a:ea typeface="DejaVu Sans"/>
              </a:rPr>
              <a:t>mRayon</a:t>
            </a:r>
            <a:r>
              <a:rPr lang="en-US" sz="1400" b="0" strike="noStrike" spc="-1" dirty="0" smtClean="0">
                <a:solidFill>
                  <a:srgbClr val="000000"/>
                </a:solidFill>
                <a:uFill>
                  <a:solidFill>
                    <a:srgbClr val="FFFFFF"/>
                  </a:solidFill>
                </a:uFill>
                <a:latin typeface="Courier New"/>
                <a:ea typeface="DejaVu Sans"/>
              </a:rPr>
              <a:t>; // variable </a:t>
            </a:r>
            <a:r>
              <a:rPr lang="en-US" sz="1400" b="0" strike="noStrike" spc="-1" dirty="0" err="1" smtClean="0">
                <a:solidFill>
                  <a:srgbClr val="000000"/>
                </a:solidFill>
                <a:uFill>
                  <a:solidFill>
                    <a:srgbClr val="FFFFFF"/>
                  </a:solidFill>
                </a:uFill>
                <a:latin typeface="Courier New"/>
                <a:ea typeface="DejaVu Sans"/>
              </a:rPr>
              <a:t>d’instance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a:solidFill>
                  <a:srgbClr val="000000"/>
                </a:solidFill>
                <a:uFill>
                  <a:solidFill>
                    <a:srgbClr val="FFFFFF"/>
                  </a:solidFill>
                </a:uFill>
                <a:latin typeface="Courier New"/>
                <a:ea typeface="DejaVu Sans"/>
              </a:rPr>
              <a:t> </a:t>
            </a:r>
            <a:r>
              <a:rPr lang="en-US" sz="1400" spc="-1" dirty="0" smtClean="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public </a:t>
            </a:r>
            <a:r>
              <a:rPr lang="en-US" sz="1400" b="0" strike="noStrike" spc="-1" dirty="0" smtClean="0">
                <a:solidFill>
                  <a:srgbClr val="000000"/>
                </a:solidFill>
                <a:uFill>
                  <a:solidFill>
                    <a:srgbClr val="FFFFFF"/>
                  </a:solidFill>
                </a:uFill>
                <a:latin typeface="Courier New"/>
                <a:ea typeface="DejaVu Sans"/>
              </a:rPr>
              <a:t>static float </a:t>
            </a:r>
            <a:r>
              <a:rPr lang="en-US" sz="1400" b="0" strike="noStrike" spc="-1" dirty="0" err="1" smtClean="0">
                <a:solidFill>
                  <a:srgbClr val="000000"/>
                </a:solidFill>
                <a:uFill>
                  <a:solidFill>
                    <a:srgbClr val="FFFFFF"/>
                  </a:solidFill>
                </a:uFill>
                <a:latin typeface="Courier New"/>
                <a:ea typeface="DejaVu Sans"/>
              </a:rPr>
              <a:t>perimetre</a:t>
            </a:r>
            <a:r>
              <a:rPr lang="en-US" sz="1400" b="0" strike="noStrike" spc="-1" dirty="0" smtClean="0">
                <a:solidFill>
                  <a:srgbClr val="000000"/>
                </a:solidFill>
                <a:uFill>
                  <a:solidFill>
                    <a:srgbClr val="FFFFFF"/>
                  </a:solidFill>
                </a:uFill>
                <a:latin typeface="Courier New"/>
                <a:ea typeface="DejaVu Sans"/>
              </a:rPr>
              <a:t>(float rayon) </a:t>
            </a:r>
            <a:r>
              <a:rPr lang="en-US" sz="1400" b="0" strike="noStrike" spc="-1" dirty="0" smtClean="0">
                <a:solidFill>
                  <a:srgbClr val="000000"/>
                </a:solidFill>
                <a:uFill>
                  <a:solidFill>
                    <a:srgbClr val="FFFFFF"/>
                  </a:solidFill>
                </a:uFill>
                <a:latin typeface="Courier New"/>
                <a:ea typeface="DejaVu Sans"/>
              </a:rPr>
              <a:t>{ // </a:t>
            </a:r>
            <a:r>
              <a:rPr lang="en-US" sz="1400" b="0" strike="noStrike" spc="-1" dirty="0" err="1" smtClean="0">
                <a:solidFill>
                  <a:srgbClr val="000000"/>
                </a:solidFill>
                <a:uFill>
                  <a:solidFill>
                    <a:srgbClr val="FFFFFF"/>
                  </a:solidFill>
                </a:uFill>
                <a:latin typeface="Courier New"/>
                <a:ea typeface="DejaVu Sans"/>
              </a:rPr>
              <a:t>methode</a:t>
            </a:r>
            <a:r>
              <a:rPr lang="en-US" sz="1400" b="0" strike="noStrike" spc="-1" dirty="0" smtClean="0">
                <a:solidFill>
                  <a:srgbClr val="000000"/>
                </a:solidFill>
                <a:uFill>
                  <a:solidFill>
                    <a:srgbClr val="FFFFFF"/>
                  </a:solidFill>
                </a:uFill>
                <a:latin typeface="Courier New"/>
                <a:ea typeface="DejaVu Sans"/>
              </a:rPr>
              <a:t> de </a:t>
            </a:r>
            <a:r>
              <a:rPr lang="en-US" sz="1400" b="0" strike="noStrike" spc="-1" dirty="0" err="1" smtClean="0">
                <a:solidFill>
                  <a:srgbClr val="000000"/>
                </a:solidFill>
                <a:uFill>
                  <a:solidFill>
                    <a:srgbClr val="FFFFFF"/>
                  </a:solidFill>
                </a:uFill>
                <a:latin typeface="Courier New"/>
                <a:ea typeface="DejaVu Sans"/>
              </a:rPr>
              <a:t>classe</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return </a:t>
            </a:r>
            <a:r>
              <a:rPr lang="en-US" sz="1400" b="0" strike="noStrike" spc="-1" dirty="0" smtClean="0">
                <a:solidFill>
                  <a:srgbClr val="000000"/>
                </a:solidFill>
                <a:uFill>
                  <a:solidFill>
                    <a:srgbClr val="FFFFFF"/>
                  </a:solidFill>
                </a:uFill>
                <a:latin typeface="Courier New"/>
                <a:ea typeface="DejaVu Sans"/>
              </a:rPr>
              <a:t>rayon </a:t>
            </a:r>
            <a:r>
              <a:rPr lang="en-US" sz="1400" b="0" strike="noStrike" spc="-1" dirty="0">
                <a:solidFill>
                  <a:srgbClr val="000000"/>
                </a:solidFill>
                <a:uFill>
                  <a:solidFill>
                    <a:srgbClr val="FFFFFF"/>
                  </a:solidFill>
                </a:uFill>
                <a:latin typeface="Courier New"/>
                <a:ea typeface="DejaVu Sans"/>
              </a:rPr>
              <a:t>* 2 * PI;</a:t>
            </a:r>
            <a:endParaRPr lang="en-US" sz="1800" b="0" strike="noStrike" spc="-1" dirty="0">
              <a:solidFill>
                <a:srgbClr val="000000"/>
              </a:solidFill>
              <a:uFill>
                <a:solidFill>
                  <a:srgbClr val="FFFFFF"/>
                </a:solidFill>
              </a:uFill>
              <a:latin typeface="Arial"/>
            </a:endParaRPr>
          </a:p>
          <a:p>
            <a:pPr>
              <a:lnSpc>
                <a:spcPct val="100000"/>
              </a:lnSpc>
            </a:pPr>
            <a:r>
              <a:rPr lang="en-US" sz="1400" spc="-1" dirty="0">
                <a:solidFill>
                  <a:srgbClr val="000000"/>
                </a:solidFill>
                <a:uFill>
                  <a:solidFill>
                    <a:srgbClr val="FFFFFF"/>
                  </a:solidFill>
                </a:uFill>
                <a:latin typeface="Courier New"/>
                <a:ea typeface="DejaVu Sans"/>
              </a:rPr>
              <a:t> </a:t>
            </a:r>
            <a:r>
              <a:rPr lang="en-US" sz="1400" spc="-1" dirty="0" smtClean="0">
                <a:solidFill>
                  <a:srgbClr val="000000"/>
                </a:solidFill>
                <a:uFill>
                  <a:solidFill>
                    <a:srgbClr val="FFFFFF"/>
                  </a:solidFill>
                </a:uFill>
                <a:latin typeface="Courier New"/>
                <a:ea typeface="DejaVu Sans"/>
              </a:rPr>
              <a:t> </a:t>
            </a:r>
            <a:r>
              <a:rPr lang="en-US" sz="14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mise en application</a:t>
            </a:r>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5C983C2-8B4D-4833-80D5-BEC836B6C474}" type="slidenum">
              <a:rPr lang="en-US" sz="1600" b="0" strike="noStrike" spc="-1">
                <a:solidFill>
                  <a:srgbClr val="000000"/>
                </a:solidFill>
                <a:uFill>
                  <a:solidFill>
                    <a:srgbClr val="FFFFFF"/>
                  </a:solidFill>
                </a:uFill>
                <a:latin typeface="Helvetica 45 Light"/>
                <a:ea typeface="MS PGothic"/>
              </a:rPr>
              <a:t>51</a:t>
            </a:fld>
            <a:endParaRPr lang="en-US" sz="1800" b="0" strike="noStrike" spc="-1">
              <a:solidFill>
                <a:srgbClr val="000000"/>
              </a:solidFill>
              <a:uFill>
                <a:solidFill>
                  <a:srgbClr val="FFFFFF"/>
                </a:solidFill>
              </a:uFill>
              <a:latin typeface="Arial"/>
            </a:endParaRPr>
          </a:p>
        </p:txBody>
      </p:sp>
      <p:sp>
        <p:nvSpPr>
          <p:cNvPr id="444" name="CustomShape 3"/>
          <p:cNvSpPr/>
          <p:nvPr/>
        </p:nvSpPr>
        <p:spPr>
          <a:xfrm>
            <a:off x="183240" y="721440"/>
            <a:ext cx="8786880" cy="4814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Palindrome du repositoy Github </a:t>
            </a:r>
            <a:r>
              <a:rPr lang="en-US" sz="1800" b="0" u="sng" strike="noStrike" spc="-1">
                <a:solidFill>
                  <a:srgbClr val="0000FF"/>
                </a:solidFill>
                <a:uFill>
                  <a:solidFill>
                    <a:srgbClr val="FFFFFF"/>
                  </a:solidFill>
                </a:uFill>
                <a:latin typeface="Helvetica 45 Light"/>
                <a:ea typeface="DejaVu Sans"/>
                <a:hlinkClick r:id="rId3"/>
              </a:rPr>
              <a:t>formationjava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la méthode statique pour: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Vérifier que la chaîne de caractères passée en argument n’est pas de taille nulle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Rendre la méthode “case 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Transformer la méthode en une méthode d’instance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un test Junit pour la classe Palindrome.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les méthodes de test Junit: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testEstPalindromeZeroLength()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testEstPalindromeNormalCase()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testEstPalindromeCaseInsensitive()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testEstPalindromeNullArgument() </a:t>
            </a:r>
            <a:r>
              <a:rPr lang="en-US" sz="1800" b="0" i="1"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i="1" strike="noStrike" spc="-1">
                <a:solidFill>
                  <a:srgbClr val="000000"/>
                </a:solidFill>
                <a:uFill>
                  <a:solidFill>
                    <a:srgbClr val="FFFFFF"/>
                  </a:solidFill>
                </a:uFill>
                <a:latin typeface="Helvetica 45 Light"/>
                <a:ea typeface="DejaVu Sans"/>
              </a:rPr>
              <a:t>[*]</a:t>
            </a:r>
            <a:r>
              <a:rPr lang="en-US" sz="1600" b="0" strike="noStrike" spc="-1">
                <a:solidFill>
                  <a:srgbClr val="000000"/>
                </a:solidFill>
                <a:uFill>
                  <a:solidFill>
                    <a:srgbClr val="FFFFFF"/>
                  </a:solidFill>
                </a:uFill>
                <a:latin typeface="Helvetica 45 Light"/>
                <a:ea typeface="DejaVu Sans"/>
              </a:rPr>
              <a:t> : bonus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83C333D-C7F1-4DB2-8E05-9D282436EEEF}" type="slidenum">
              <a:rPr lang="en-US" sz="1600" b="0" strike="noStrike" spc="-1">
                <a:solidFill>
                  <a:srgbClr val="000000"/>
                </a:solidFill>
                <a:uFill>
                  <a:solidFill>
                    <a:srgbClr val="FFFFFF"/>
                  </a:solidFill>
                </a:uFill>
                <a:latin typeface="Helvetica 45 Light"/>
                <a:ea typeface="MS PGothic"/>
              </a:rPr>
              <a:t>52</a:t>
            </a:fld>
            <a:endParaRPr lang="en-US" sz="1800" b="0" strike="noStrike" spc="-1">
              <a:solidFill>
                <a:srgbClr val="000000"/>
              </a:solidFill>
              <a:uFill>
                <a:solidFill>
                  <a:srgbClr val="FFFFFF"/>
                </a:solidFill>
              </a:uFill>
              <a:latin typeface="Arial"/>
            </a:endParaRPr>
          </a:p>
        </p:txBody>
      </p:sp>
      <p:sp>
        <p:nvSpPr>
          <p:cNvPr id="447"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Technique offerte par les langages de programmation pour construire une classe à partir d’une (ou plusieurs) autre classe en partageant ses attributs et opérations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Spécialisation, enrichissement </a:t>
            </a:r>
            <a:r>
              <a:rPr lang="en-US" sz="2000" b="0" strike="noStrike" spc="-1">
                <a:solidFill>
                  <a:srgbClr val="000000"/>
                </a:solidFill>
                <a:uFill>
                  <a:solidFill>
                    <a:srgbClr val="FFFFFF"/>
                  </a:solidFill>
                </a:uFill>
                <a:latin typeface="Helvetica 45 Light"/>
                <a:ea typeface="DejaVu Sans"/>
              </a:rPr>
              <a:t>: une nouvelle classe réutilise les attributs et les opérations d ’une classe en y ajoutant et/ou des opérations particulières à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Redéfinition</a:t>
            </a:r>
            <a:r>
              <a:rPr lang="en-US" sz="2000" b="0" strike="noStrike" spc="-1">
                <a:solidFill>
                  <a:srgbClr val="000000"/>
                </a:solidFill>
                <a:uFill>
                  <a:solidFill>
                    <a:srgbClr val="FFFFFF"/>
                  </a:solidFill>
                </a:uFill>
                <a:latin typeface="Helvetica 45 Light"/>
                <a:ea typeface="DejaVu Sans"/>
              </a:rPr>
              <a:t> : une nouvelle classe redéfinit les attributs et opérations d’une classe de manière à en changer le sens et/ou le comportement pour le cas particulier défini par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Réutilisation</a:t>
            </a:r>
            <a:r>
              <a:rPr lang="en-US" sz="2000" b="0" strike="noStrike" spc="-1">
                <a:solidFill>
                  <a:srgbClr val="000000"/>
                </a:solidFill>
                <a:uFill>
                  <a:solidFill>
                    <a:srgbClr val="FFFFFF"/>
                  </a:solidFill>
                </a:uFill>
                <a:latin typeface="Helvetica 45 Light"/>
                <a:ea typeface="DejaVu Sans"/>
              </a:rPr>
              <a:t> : évite de réécrire du code existant et parfois on ne possède pas les sources de la classe à hériter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F70E68-3E7A-47EB-880D-12BF193AFA77}" type="slidenum">
              <a:rPr lang="en-US" sz="1600" b="0" strike="noStrike" spc="-1">
                <a:solidFill>
                  <a:srgbClr val="000000"/>
                </a:solidFill>
                <a:uFill>
                  <a:solidFill>
                    <a:srgbClr val="FFFFFF"/>
                  </a:solidFill>
                </a:uFill>
                <a:latin typeface="Helvetica 45 Light"/>
                <a:ea typeface="MS PGothic"/>
              </a:rPr>
              <a:t>53</a:t>
            </a:fld>
            <a:endParaRPr lang="en-US" sz="1800" b="0" strike="noStrike" spc="-1">
              <a:solidFill>
                <a:srgbClr val="000000"/>
              </a:solidFill>
              <a:uFill>
                <a:solidFill>
                  <a:srgbClr val="FFFFFF"/>
                </a:solidFill>
              </a:uFill>
              <a:latin typeface="Arial"/>
            </a:endParaRPr>
          </a:p>
        </p:txBody>
      </p:sp>
      <p:sp>
        <p:nvSpPr>
          <p:cNvPr id="450"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Utilisation du mot-clé </a:t>
            </a:r>
            <a:r>
              <a:rPr lang="en-US" sz="1600" b="1" strike="noStrike" spc="-1">
                <a:solidFill>
                  <a:srgbClr val="000000"/>
                </a:solidFill>
                <a:uFill>
                  <a:solidFill>
                    <a:srgbClr val="FFFFFF"/>
                  </a:solidFill>
                </a:uFill>
                <a:latin typeface="Helvetica 45 Light"/>
                <a:ea typeface="DejaVu Sans"/>
              </a:rPr>
              <a:t>extends</a:t>
            </a:r>
            <a:r>
              <a:rPr lang="en-US" sz="1600" b="0" strike="noStrike" spc="-1">
                <a:solidFill>
                  <a:srgbClr val="000000"/>
                </a:solidFill>
                <a:uFill>
                  <a:solidFill>
                    <a:srgbClr val="FFFFFF"/>
                  </a:solidFill>
                </a:uFill>
                <a:latin typeface="Helvetica 45 Light"/>
                <a:ea typeface="DejaVu Sans"/>
              </a:rPr>
              <a:t>  après le nom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hérite de toutes les caractéristiques de sa super-classe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Un objet de </a:t>
            </a:r>
            <a:r>
              <a:rPr lang="en-US" sz="1600" b="0" strike="noStrike" spc="-1">
                <a:solidFill>
                  <a:srgbClr val="000000"/>
                </a:solidFill>
                <a:uFill>
                  <a:solidFill>
                    <a:srgbClr val="FFFFFF"/>
                  </a:solidFill>
                </a:uFill>
                <a:latin typeface="Helvetica 45 Light"/>
                <a:ea typeface="DejaVu Sans"/>
              </a:rPr>
              <a:t>sous-classe est aussi un objet de la super-classe (instanceOf) -&gt; l'inverse n'est pas toujours vrai.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langage orienté objet est dit polymorphique, s’il offre la possibilité de pouvoir percevoir un objet en tant qu’instance de classes variées, selon les besoins.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redéfinir une méthode héritée (polymorphisme d'héritage) -&gt;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Cela permet le raffinement ou spécialisation.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Une méthode redéfinie conserve les paramètres et type de retour (même signature)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classe ne peut hériter que d’une seule autre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ajouter des méthode et/ou attributs (surcharge ou Overload)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Ne pas confondre surcharge et redéfinition.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la sous-classe ajoute des méthodes tandis que la redéfinition « spécialise » des méthodes existantes</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 à plusieurs niveaux</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3C72987-3AB2-4796-A6F4-A5958BB414A3}" type="slidenum">
              <a:rPr lang="en-US" sz="1600" b="0" strike="noStrike" spc="-1">
                <a:solidFill>
                  <a:srgbClr val="000000"/>
                </a:solidFill>
                <a:uFill>
                  <a:solidFill>
                    <a:srgbClr val="FFFFFF"/>
                  </a:solidFill>
                </a:uFill>
                <a:latin typeface="Helvetica 45 Light"/>
                <a:ea typeface="MS PGothic"/>
              </a:rPr>
              <a:t>54</a:t>
            </a:fld>
            <a:endParaRPr lang="en-US" sz="1800" b="0" strike="noStrike" spc="-1">
              <a:solidFill>
                <a:srgbClr val="000000"/>
              </a:solidFill>
              <a:uFill>
                <a:solidFill>
                  <a:srgbClr val="FFFFFF"/>
                </a:solidFill>
              </a:uFill>
              <a:latin typeface="Arial"/>
            </a:endParaRPr>
          </a:p>
        </p:txBody>
      </p:sp>
      <p:sp>
        <p:nvSpPr>
          <p:cNvPr id="453" name="CustomShape 3"/>
          <p:cNvSpPr/>
          <p:nvPr/>
        </p:nvSpPr>
        <p:spPr>
          <a:xfrm>
            <a:off x="183240" y="721440"/>
            <a:ext cx="8644680" cy="5565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Heritage2 sous Github</a:t>
            </a:r>
            <a:endParaRPr lang="en-US" sz="1800" b="0" strike="noStrike" spc="-1">
              <a:solidFill>
                <a:srgbClr val="000000"/>
              </a:solidFill>
              <a:uFill>
                <a:solidFill>
                  <a:srgbClr val="FFFFFF"/>
                </a:solidFill>
              </a:uFill>
              <a:latin typeface="Arial"/>
            </a:endParaRPr>
          </a:p>
          <a:p>
            <a:pPr>
              <a:lnSpc>
                <a:spcPct val="100000"/>
              </a:lnSpc>
              <a:spcAft>
                <a:spcPts val="799"/>
              </a:spcAft>
            </a:pPr>
            <a:r>
              <a:rPr lang="en-US" sz="1600" b="0" strike="noStrike" spc="-1">
                <a:solidFill>
                  <a:srgbClr val="000000"/>
                </a:solidFill>
                <a:uFill>
                  <a:solidFill>
                    <a:srgbClr val="FFFFFF"/>
                  </a:solidFill>
                </a:uFill>
                <a:latin typeface="Helvetica 45 Light"/>
                <a:ea typeface="DejaVu Sans"/>
              </a:rPr>
              <a:t>Installer le plugin Eclipse « </a:t>
            </a:r>
            <a:r>
              <a:rPr lang="en-US" sz="1400" b="0" strike="noStrike" spc="-1">
                <a:solidFill>
                  <a:srgbClr val="000000"/>
                </a:solidFill>
                <a:uFill>
                  <a:solidFill>
                    <a:srgbClr val="FFFFFF"/>
                  </a:solidFill>
                </a:uFill>
                <a:latin typeface="Helvetica 45 Light"/>
                <a:ea typeface="DejaVu Sans"/>
              </a:rPr>
              <a:t>ObjectAid UML Explorer » disponible sous </a:t>
            </a:r>
            <a:r>
              <a:rPr lang="en-US" sz="1400" b="0" u="sng" strike="noStrike" spc="-1">
                <a:solidFill>
                  <a:srgbClr val="0000FF"/>
                </a:solidFill>
                <a:uFill>
                  <a:solidFill>
                    <a:srgbClr val="FFFFFF"/>
                  </a:solidFill>
                </a:uFill>
                <a:latin typeface="Helvetica 45 Light"/>
                <a:ea typeface="DejaVu Sans"/>
                <a:hlinkClick r:id="rId3"/>
              </a:rPr>
              <a:t>www.objectaid.com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Générer le diagramme de classe pour le projet pour obtenir ceci: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voiture avec un gyrophare.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Voiture est un Vehicule avec des portes et un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hérite de Voiture et Vehicule et donc dispose de tous les atrributs et opérations des classes dont il hérite.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classe fille (ou sous classe) de Vehicule et Voiture.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Vehicule et Voiture sont des classes mère (ou super-classe) de Ambulance.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Attention</a:t>
            </a:r>
            <a:r>
              <a:rPr lang="en-US" sz="1400" b="0" strike="noStrike" spc="-1">
                <a:solidFill>
                  <a:srgbClr val="000000"/>
                </a:solidFill>
                <a:uFill>
                  <a:solidFill>
                    <a:srgbClr val="FFFFFF"/>
                  </a:solidFill>
                </a:uFill>
                <a:latin typeface="Helvetica 45 Light"/>
                <a:ea typeface="DejaVu Sans"/>
              </a:rPr>
              <a:t>: toutes les voitures ne sont pas des ambulances.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454" name="Image 5"/>
          <p:cNvPicPr/>
          <p:nvPr/>
        </p:nvPicPr>
        <p:blipFill>
          <a:blip r:embed="rId4"/>
          <a:stretch/>
        </p:blipFill>
        <p:spPr>
          <a:xfrm>
            <a:off x="517680" y="1617120"/>
            <a:ext cx="6064920" cy="2496600"/>
          </a:xfrm>
          <a:prstGeom prst="rect">
            <a:avLst/>
          </a:prstGeom>
          <a:ln>
            <a:noFill/>
          </a:ln>
        </p:spPr>
      </p:pic>
      <p:sp>
        <p:nvSpPr>
          <p:cNvPr id="455" name="CustomShape 4"/>
          <p:cNvSpPr/>
          <p:nvPr/>
        </p:nvSpPr>
        <p:spPr>
          <a:xfrm>
            <a:off x="6677280" y="2602800"/>
            <a:ext cx="1806480" cy="679320"/>
          </a:xfrm>
          <a:prstGeom prst="borderCallout1">
            <a:avLst>
              <a:gd name="adj1" fmla="val 18750"/>
              <a:gd name="adj2" fmla="val -8333"/>
              <a:gd name="adj3" fmla="val -11906"/>
              <a:gd name="adj4" fmla="val -2581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Ambulance hérite de Voiture mais aussi de Vehicule</a:t>
            </a:r>
            <a:endParaRPr lang="en-US" sz="1800" b="0" strike="noStrike" spc="-1">
              <a:solidFill>
                <a:srgbClr val="000000"/>
              </a:solidFill>
              <a:uFill>
                <a:solidFill>
                  <a:srgbClr val="FFFFFF"/>
                </a:solidFill>
              </a:uFill>
              <a:latin typeface="Arial"/>
            </a:endParaRPr>
          </a:p>
        </p:txBody>
      </p:sp>
      <p:sp>
        <p:nvSpPr>
          <p:cNvPr id="456" name="CustomShape 5"/>
          <p:cNvSpPr/>
          <p:nvPr/>
        </p:nvSpPr>
        <p:spPr>
          <a:xfrm>
            <a:off x="3322800" y="3799800"/>
            <a:ext cx="2253600" cy="333720"/>
          </a:xfrm>
          <a:prstGeom prst="borderCallout1">
            <a:avLst>
              <a:gd name="adj1" fmla="val 18750"/>
              <a:gd name="adj2" fmla="val -8333"/>
              <a:gd name="adj3" fmla="val -46234"/>
              <a:gd name="adj4" fmla="val -1963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Voiture hérite de Vehicule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39400" y="619920"/>
            <a:ext cx="822780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La </a:t>
            </a:r>
            <a:r>
              <a:rPr lang="en-US" sz="1600" b="0" strike="noStrike" spc="-1" dirty="0" err="1">
                <a:solidFill>
                  <a:srgbClr val="000000"/>
                </a:solidFill>
                <a:uFill>
                  <a:solidFill>
                    <a:srgbClr val="FFFFFF"/>
                  </a:solidFill>
                </a:uFill>
                <a:latin typeface="Helvetica 45 Light"/>
                <a:ea typeface="DejaVu Sans"/>
              </a:rPr>
              <a:t>méthode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demarrer</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est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redéfinie</a:t>
            </a:r>
            <a:r>
              <a:rPr lang="en-US" sz="1600" b="0" strike="noStrike" spc="-1" dirty="0">
                <a:solidFill>
                  <a:srgbClr val="000000"/>
                </a:solidFill>
                <a:uFill>
                  <a:solidFill>
                    <a:srgbClr val="FFFFFF"/>
                  </a:solidFill>
                </a:uFill>
                <a:latin typeface="Helvetica 45 Light"/>
                <a:ea typeface="DejaVu Sans"/>
              </a:rPr>
              <a:t> par la </a:t>
            </a:r>
            <a:r>
              <a:rPr lang="en-US" sz="1600" b="0" strike="noStrike" spc="-1" dirty="0" err="1">
                <a:solidFill>
                  <a:srgbClr val="000000"/>
                </a:solidFill>
                <a:uFill>
                  <a:solidFill>
                    <a:srgbClr val="FFFFFF"/>
                  </a:solidFill>
                </a:uFill>
                <a:latin typeface="Helvetica 45 Light"/>
                <a:ea typeface="DejaVu Sans"/>
              </a:rPr>
              <a:t>classe</a:t>
            </a:r>
            <a:r>
              <a:rPr lang="en-US" sz="1600" b="0" strike="noStrike" spc="-1" dirty="0">
                <a:solidFill>
                  <a:srgbClr val="000000"/>
                </a:solidFill>
                <a:uFill>
                  <a:solidFill>
                    <a:srgbClr val="FFFFFF"/>
                  </a:solidFill>
                </a:uFill>
                <a:latin typeface="Helvetica 45 Light"/>
                <a:ea typeface="DejaVu Sans"/>
              </a:rPr>
              <a:t> Ambulance (annotation </a:t>
            </a:r>
            <a:r>
              <a:rPr lang="en-US" sz="1600" b="1" strike="noStrike" spc="-1" dirty="0">
                <a:solidFill>
                  <a:srgbClr val="000000"/>
                </a:solidFill>
                <a:uFill>
                  <a:solidFill>
                    <a:srgbClr val="FFFFFF"/>
                  </a:solidFill>
                </a:uFill>
                <a:latin typeface="Helvetica 45 Light"/>
                <a:ea typeface="DejaVu Sans"/>
              </a:rPr>
              <a:t>Override</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La </a:t>
            </a:r>
            <a:r>
              <a:rPr lang="en-US" sz="1600" b="0" strike="noStrike" spc="-1" dirty="0" err="1">
                <a:solidFill>
                  <a:srgbClr val="000000"/>
                </a:solidFill>
                <a:uFill>
                  <a:solidFill>
                    <a:srgbClr val="FFFFFF"/>
                  </a:solidFill>
                </a:uFill>
                <a:latin typeface="Helvetica 45 Light"/>
                <a:ea typeface="DejaVu Sans"/>
              </a:rPr>
              <a:t>méthode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demarrer</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est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surchargée</a:t>
            </a:r>
            <a:r>
              <a:rPr lang="en-US" sz="1600" b="0" strike="noStrike" spc="-1" dirty="0">
                <a:solidFill>
                  <a:srgbClr val="000000"/>
                </a:solidFill>
                <a:uFill>
                  <a:solidFill>
                    <a:srgbClr val="FFFFFF"/>
                  </a:solidFill>
                </a:uFill>
                <a:latin typeface="Helvetica 45 Light"/>
                <a:ea typeface="DejaVu Sans"/>
              </a:rPr>
              <a:t> par la </a:t>
            </a:r>
            <a:r>
              <a:rPr lang="en-US" sz="1600" b="0" strike="noStrike" spc="-1" dirty="0" err="1">
                <a:solidFill>
                  <a:srgbClr val="000000"/>
                </a:solidFill>
                <a:uFill>
                  <a:solidFill>
                    <a:srgbClr val="FFFFFF"/>
                  </a:solidFill>
                </a:uFill>
                <a:latin typeface="Helvetica 45 Light"/>
                <a:ea typeface="DejaVu Sans"/>
              </a:rPr>
              <a:t>classe</a:t>
            </a:r>
            <a:r>
              <a:rPr lang="en-US" sz="1600" b="0" strike="noStrike" spc="-1" dirty="0">
                <a:solidFill>
                  <a:srgbClr val="000000"/>
                </a:solidFill>
                <a:uFill>
                  <a:solidFill>
                    <a:srgbClr val="FFFFFF"/>
                  </a:solidFill>
                </a:uFill>
                <a:latin typeface="Helvetica 45 Light"/>
                <a:ea typeface="DejaVu Sans"/>
              </a:rPr>
              <a:t> Ambulance</a:t>
            </a: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err="1">
                <a:solidFill>
                  <a:srgbClr val="000000"/>
                </a:solidFill>
                <a:uFill>
                  <a:solidFill>
                    <a:srgbClr val="FFFFFF"/>
                  </a:solidFill>
                </a:uFill>
                <a:latin typeface="Helvetica 45 Light"/>
                <a:ea typeface="DejaVu Sans"/>
              </a:rPr>
              <a:t>Intérêt</a:t>
            </a:r>
            <a:r>
              <a:rPr lang="en-US" sz="1600" b="0" strike="noStrike" spc="-1" dirty="0">
                <a:solidFill>
                  <a:srgbClr val="000000"/>
                </a:solidFill>
                <a:uFill>
                  <a:solidFill>
                    <a:srgbClr val="FFFFFF"/>
                  </a:solidFill>
                </a:uFill>
                <a:latin typeface="Helvetica 45 Light"/>
                <a:ea typeface="DejaVu Sans"/>
              </a:rPr>
              <a:t> de la </a:t>
            </a:r>
            <a:r>
              <a:rPr lang="en-US" sz="1600" b="0" strike="noStrike" spc="-1" dirty="0" err="1">
                <a:solidFill>
                  <a:srgbClr val="000000"/>
                </a:solidFill>
                <a:uFill>
                  <a:solidFill>
                    <a:srgbClr val="FFFFFF"/>
                  </a:solidFill>
                </a:uFill>
                <a:latin typeface="Helvetica 45 Light"/>
                <a:ea typeface="DejaVu Sans"/>
              </a:rPr>
              <a:t>redéfinition</a:t>
            </a:r>
            <a:r>
              <a:rPr lang="en-US" sz="1600" b="0" strike="noStrike" spc="-1" dirty="0">
                <a:solidFill>
                  <a:srgbClr val="000000"/>
                </a:solidFill>
                <a:uFill>
                  <a:solidFill>
                    <a:srgbClr val="FFFFFF"/>
                  </a:solidFill>
                </a:uFill>
                <a:latin typeface="Helvetica 45 Light"/>
                <a:ea typeface="DejaVu Sans"/>
              </a:rPr>
              <a:t> (Override):</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dirty="0">
                <a:solidFill>
                  <a:srgbClr val="000000"/>
                </a:solidFill>
                <a:uFill>
                  <a:solidFill>
                    <a:srgbClr val="FFFFFF"/>
                  </a:solidFill>
                </a:uFill>
                <a:latin typeface="Helvetica 45 Light"/>
                <a:ea typeface="DejaVu Sans"/>
              </a:rPr>
              <a:t>La </a:t>
            </a:r>
            <a:r>
              <a:rPr lang="en-US" sz="1400" b="0" strike="noStrike" spc="-1" dirty="0" err="1">
                <a:solidFill>
                  <a:srgbClr val="000000"/>
                </a:solidFill>
                <a:uFill>
                  <a:solidFill>
                    <a:srgbClr val="FFFFFF"/>
                  </a:solidFill>
                </a:uFill>
                <a:latin typeface="Helvetica 45 Light"/>
                <a:ea typeface="DejaVu Sans"/>
              </a:rPr>
              <a:t>redéfinition</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d’une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méthode</a:t>
            </a:r>
            <a:r>
              <a:rPr lang="en-US" sz="1400" b="0" strike="noStrike" spc="-1" dirty="0">
                <a:solidFill>
                  <a:srgbClr val="000000"/>
                </a:solidFill>
                <a:uFill>
                  <a:solidFill>
                    <a:srgbClr val="FFFFFF"/>
                  </a:solidFill>
                </a:uFill>
                <a:latin typeface="Helvetica 45 Light"/>
                <a:ea typeface="DejaVu Sans"/>
              </a:rPr>
              <a:t> cache le code de la </a:t>
            </a:r>
            <a:r>
              <a:rPr lang="en-US" sz="1400" b="0" strike="noStrike" spc="-1" dirty="0" err="1">
                <a:solidFill>
                  <a:srgbClr val="000000"/>
                </a:solidFill>
                <a:uFill>
                  <a:solidFill>
                    <a:srgbClr val="FFFFFF"/>
                  </a:solidFill>
                </a:uFill>
                <a:latin typeface="Helvetica 45 Light"/>
                <a:ea typeface="DejaVu Sans"/>
              </a:rPr>
              <a:t>méthode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héritée</a:t>
            </a:r>
            <a:r>
              <a:rPr lang="en-US" sz="14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dirty="0">
                <a:solidFill>
                  <a:srgbClr val="000000"/>
                </a:solidFill>
                <a:uFill>
                  <a:solidFill>
                    <a:srgbClr val="FFFFFF"/>
                  </a:solidFill>
                </a:uFill>
                <a:latin typeface="Helvetica 45 Light"/>
                <a:ea typeface="DejaVu Sans"/>
              </a:rPr>
              <a:t>La </a:t>
            </a:r>
            <a:r>
              <a:rPr lang="en-US" sz="1400" b="0" strike="noStrike" spc="-1" dirty="0" err="1">
                <a:solidFill>
                  <a:srgbClr val="000000"/>
                </a:solidFill>
                <a:uFill>
                  <a:solidFill>
                    <a:srgbClr val="FFFFFF"/>
                  </a:solidFill>
                </a:uFill>
                <a:latin typeface="Helvetica 45 Light"/>
                <a:ea typeface="DejaVu Sans"/>
              </a:rPr>
              <a:t>redéfinition</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peut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réutiliser</a:t>
            </a:r>
            <a:r>
              <a:rPr lang="en-US" sz="1400" b="0" strike="noStrike" spc="-1" dirty="0">
                <a:solidFill>
                  <a:srgbClr val="000000"/>
                </a:solidFill>
                <a:uFill>
                  <a:solidFill>
                    <a:srgbClr val="FFFFFF"/>
                  </a:solidFill>
                </a:uFill>
                <a:latin typeface="Helvetica 45 Light"/>
                <a:ea typeface="DejaVu Sans"/>
              </a:rPr>
              <a:t> le code de la </a:t>
            </a:r>
            <a:r>
              <a:rPr lang="en-US" sz="1400" b="0" strike="noStrike" spc="-1" dirty="0" err="1">
                <a:solidFill>
                  <a:srgbClr val="000000"/>
                </a:solidFill>
                <a:uFill>
                  <a:solidFill>
                    <a:srgbClr val="FFFFFF"/>
                  </a:solidFill>
                </a:uFill>
                <a:latin typeface="Helvetica 45 Light"/>
                <a:ea typeface="DejaVu Sans"/>
              </a:rPr>
              <a:t>méthode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hérité</a:t>
            </a:r>
            <a:r>
              <a:rPr lang="en-US" sz="1400" b="0" strike="noStrike" spc="-1" dirty="0">
                <a:solidFill>
                  <a:srgbClr val="000000"/>
                </a:solidFill>
                <a:uFill>
                  <a:solidFill>
                    <a:srgbClr val="FFFFFF"/>
                  </a:solidFill>
                </a:uFill>
                <a:latin typeface="Helvetica 45 Light"/>
                <a:ea typeface="DejaVu Sans"/>
              </a:rPr>
              <a:t> par le mot-</a:t>
            </a:r>
            <a:r>
              <a:rPr lang="en-US" sz="1400" b="0" strike="noStrike" spc="-1" dirty="0" err="1">
                <a:solidFill>
                  <a:srgbClr val="000000"/>
                </a:solidFill>
                <a:uFill>
                  <a:solidFill>
                    <a:srgbClr val="FFFFFF"/>
                  </a:solidFill>
                </a:uFill>
                <a:latin typeface="Helvetica 45 Light"/>
                <a:ea typeface="DejaVu Sans"/>
              </a:rPr>
              <a:t>clé</a:t>
            </a:r>
            <a:r>
              <a:rPr lang="en-US" sz="1400" b="0" strike="noStrike" spc="-1" dirty="0">
                <a:solidFill>
                  <a:srgbClr val="000000"/>
                </a:solidFill>
                <a:uFill>
                  <a:solidFill>
                    <a:srgbClr val="FFFFFF"/>
                  </a:solidFill>
                </a:uFill>
                <a:latin typeface="Helvetica 45 Light"/>
                <a:ea typeface="DejaVu Sans"/>
              </a:rPr>
              <a:t> </a:t>
            </a:r>
            <a:r>
              <a:rPr lang="en-US" sz="1400" b="1" strike="noStrike" spc="-1" dirty="0">
                <a:solidFill>
                  <a:srgbClr val="000000"/>
                </a:solidFill>
                <a:uFill>
                  <a:solidFill>
                    <a:srgbClr val="FFFFFF"/>
                  </a:solidFill>
                </a:uFill>
                <a:latin typeface="Helvetica 45 Light"/>
                <a:ea typeface="DejaVu Sans"/>
              </a:rPr>
              <a:t>super</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dirty="0">
                <a:solidFill>
                  <a:srgbClr val="000000"/>
                </a:solidFill>
                <a:uFill>
                  <a:solidFill>
                    <a:srgbClr val="FFFFFF"/>
                  </a:solidFill>
                </a:uFill>
                <a:latin typeface="Helvetica 45 Light"/>
                <a:ea typeface="DejaVu Sans"/>
              </a:rPr>
              <a:t>super</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désigne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explicitement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l’instance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d’une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classe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dont</a:t>
            </a:r>
            <a:r>
              <a:rPr lang="en-US" sz="1400" b="0" strike="noStrike" spc="-1" dirty="0">
                <a:solidFill>
                  <a:srgbClr val="000000"/>
                </a:solidFill>
                <a:uFill>
                  <a:solidFill>
                    <a:srgbClr val="FFFFFF"/>
                  </a:solidFill>
                </a:uFill>
                <a:latin typeface="Helvetica 45 Light"/>
                <a:ea typeface="DejaVu Sans"/>
              </a:rPr>
              <a:t> le type </a:t>
            </a:r>
            <a:r>
              <a:rPr lang="en-US" sz="1400" b="0" strike="noStrike" spc="-1" dirty="0" err="1">
                <a:solidFill>
                  <a:srgbClr val="000000"/>
                </a:solidFill>
                <a:uFill>
                  <a:solidFill>
                    <a:srgbClr val="FFFFFF"/>
                  </a:solidFill>
                </a:uFill>
                <a:latin typeface="Helvetica 45 Light"/>
                <a:ea typeface="DejaVu Sans"/>
              </a:rPr>
              <a:t>est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celui</a:t>
            </a:r>
            <a:r>
              <a:rPr lang="en-US" sz="1400" b="0" strike="noStrike" spc="-1" dirty="0">
                <a:solidFill>
                  <a:srgbClr val="000000"/>
                </a:solidFill>
                <a:uFill>
                  <a:solidFill>
                    <a:srgbClr val="FFFFFF"/>
                  </a:solidFill>
                </a:uFill>
                <a:latin typeface="Helvetica 45 Light"/>
                <a:ea typeface="DejaVu Sans"/>
              </a:rPr>
              <a:t> de la </a:t>
            </a:r>
            <a:r>
              <a:rPr lang="en-US" sz="1400" b="0" strike="noStrike" spc="-1" dirty="0" err="1">
                <a:solidFill>
                  <a:srgbClr val="000000"/>
                </a:solidFill>
                <a:uFill>
                  <a:solidFill>
                    <a:srgbClr val="FFFFFF"/>
                  </a:solidFill>
                </a:uFill>
                <a:latin typeface="Helvetica 45 Light"/>
                <a:ea typeface="DejaVu Sans"/>
              </a:rPr>
              <a:t>classe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mère</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dirty="0">
                <a:solidFill>
                  <a:srgbClr val="000000"/>
                </a:solidFill>
                <a:uFill>
                  <a:solidFill>
                    <a:srgbClr val="FFFFFF"/>
                  </a:solidFill>
                </a:uFill>
                <a:latin typeface="Helvetica 45 Light"/>
                <a:ea typeface="DejaVu Sans"/>
              </a:rPr>
              <a:t>super</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permet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l’accès</a:t>
            </a:r>
            <a:r>
              <a:rPr lang="en-US" sz="1400" b="0" strike="noStrike" spc="-1" dirty="0">
                <a:solidFill>
                  <a:srgbClr val="000000"/>
                </a:solidFill>
                <a:uFill>
                  <a:solidFill>
                    <a:srgbClr val="FFFFFF"/>
                  </a:solidFill>
                </a:uFill>
                <a:latin typeface="Helvetica 45 Light"/>
                <a:ea typeface="DejaVu Sans"/>
              </a:rPr>
              <a:t> aux </a:t>
            </a:r>
            <a:r>
              <a:rPr lang="en-US" sz="1400" b="0" strike="noStrike" spc="-1" dirty="0" err="1">
                <a:solidFill>
                  <a:srgbClr val="000000"/>
                </a:solidFill>
                <a:uFill>
                  <a:solidFill>
                    <a:srgbClr val="FFFFFF"/>
                  </a:solidFill>
                </a:uFill>
                <a:latin typeface="Helvetica 45 Light"/>
                <a:ea typeface="DejaVu Sans"/>
              </a:rPr>
              <a:t>attributs</a:t>
            </a:r>
            <a:r>
              <a:rPr lang="en-US" sz="1400" b="0" strike="noStrike" spc="-1" dirty="0">
                <a:solidFill>
                  <a:srgbClr val="000000"/>
                </a:solidFill>
                <a:uFill>
                  <a:solidFill>
                    <a:srgbClr val="FFFFFF"/>
                  </a:solidFill>
                </a:uFill>
                <a:latin typeface="Helvetica 45 Light"/>
                <a:ea typeface="DejaVu Sans"/>
              </a:rPr>
              <a:t> et </a:t>
            </a:r>
            <a:r>
              <a:rPr lang="en-US" sz="1400" b="0" strike="noStrike" spc="-1" dirty="0" err="1">
                <a:solidFill>
                  <a:srgbClr val="000000"/>
                </a:solidFill>
                <a:uFill>
                  <a:solidFill>
                    <a:srgbClr val="FFFFFF"/>
                  </a:solidFill>
                </a:uFill>
                <a:latin typeface="Helvetica 45 Light"/>
                <a:ea typeface="DejaVu Sans"/>
              </a:rPr>
              <a:t>méthodes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redéfinies</a:t>
            </a:r>
            <a:r>
              <a:rPr lang="en-US" sz="1400" b="0" strike="noStrike" spc="-1" dirty="0">
                <a:solidFill>
                  <a:srgbClr val="000000"/>
                </a:solidFill>
                <a:uFill>
                  <a:solidFill>
                    <a:srgbClr val="FFFFFF"/>
                  </a:solidFill>
                </a:uFill>
                <a:latin typeface="Helvetica 45 Light"/>
                <a:ea typeface="DejaVu Sans"/>
              </a:rPr>
              <a:t> par la </a:t>
            </a:r>
            <a:r>
              <a:rPr lang="en-US" sz="1400" b="0" strike="noStrike" spc="-1" dirty="0" err="1">
                <a:solidFill>
                  <a:srgbClr val="000000"/>
                </a:solidFill>
                <a:uFill>
                  <a:solidFill>
                    <a:srgbClr val="FFFFFF"/>
                  </a:solidFill>
                </a:uFill>
                <a:latin typeface="Helvetica 45 Light"/>
                <a:ea typeface="DejaVu Sans"/>
              </a:rPr>
              <a:t>classe</a:t>
            </a:r>
            <a:r>
              <a:rPr lang="en-US" sz="1400" b="0" strike="noStrike" spc="-1" dirty="0">
                <a:solidFill>
                  <a:srgbClr val="000000"/>
                </a:solidFill>
                <a:uFill>
                  <a:solidFill>
                    <a:srgbClr val="FFFFFF"/>
                  </a:solidFill>
                </a:uFill>
                <a:latin typeface="Helvetica 45 Light"/>
                <a:ea typeface="DejaVu Sans"/>
              </a:rPr>
              <a:t> courante </a:t>
            </a:r>
            <a:r>
              <a:rPr lang="en-US" sz="1400" b="0" strike="noStrike" spc="-1" dirty="0" err="1">
                <a:solidFill>
                  <a:srgbClr val="000000"/>
                </a:solidFill>
                <a:uFill>
                  <a:solidFill>
                    <a:srgbClr val="FFFFFF"/>
                  </a:solidFill>
                </a:uFill>
                <a:latin typeface="Helvetica 45 Light"/>
                <a:ea typeface="DejaVu Sans"/>
              </a:rPr>
              <a:t>mais</a:t>
            </a:r>
            <a:r>
              <a:rPr lang="en-US" sz="1400" b="0" strike="noStrike" spc="-1" dirty="0">
                <a:solidFill>
                  <a:srgbClr val="000000"/>
                </a:solidFill>
                <a:uFill>
                  <a:solidFill>
                    <a:srgbClr val="FFFFFF"/>
                  </a:solidFill>
                </a:uFill>
                <a:latin typeface="Helvetica 45 Light"/>
                <a:ea typeface="DejaVu Sans"/>
              </a:rPr>
              <a:t> que </a:t>
            </a:r>
            <a:r>
              <a:rPr lang="en-US" sz="1400" b="0" strike="noStrike" spc="-1" dirty="0" err="1">
                <a:solidFill>
                  <a:srgbClr val="000000"/>
                </a:solidFill>
                <a:uFill>
                  <a:solidFill>
                    <a:srgbClr val="FFFFFF"/>
                  </a:solidFill>
                </a:uFill>
                <a:latin typeface="Helvetica 45 Light"/>
                <a:ea typeface="DejaVu Sans"/>
              </a:rPr>
              <a:t>l’on</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désire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utiliser</a:t>
            </a:r>
            <a:r>
              <a:rPr lang="en-US" sz="14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dirty="0" err="1">
                <a:solidFill>
                  <a:srgbClr val="000000"/>
                </a:solidFill>
                <a:uFill>
                  <a:solidFill>
                    <a:srgbClr val="FFFFFF"/>
                  </a:solidFill>
                </a:uFill>
                <a:latin typeface="Helvetica 45 Light"/>
                <a:ea typeface="DejaVu Sans"/>
              </a:rPr>
              <a:t>L'appel</a:t>
            </a:r>
            <a:r>
              <a:rPr lang="en-US" sz="1400" b="0" strike="noStrike" spc="-1" dirty="0">
                <a:solidFill>
                  <a:srgbClr val="000000"/>
                </a:solidFill>
                <a:uFill>
                  <a:solidFill>
                    <a:srgbClr val="FFFFFF"/>
                  </a:solidFill>
                </a:uFill>
                <a:latin typeface="Helvetica 45 Light"/>
                <a:ea typeface="DejaVu Sans"/>
              </a:rPr>
              <a:t> de la </a:t>
            </a:r>
            <a:r>
              <a:rPr lang="en-US" sz="1400" b="0" strike="noStrike" spc="-1" dirty="0" err="1">
                <a:solidFill>
                  <a:srgbClr val="000000"/>
                </a:solidFill>
                <a:uFill>
                  <a:solidFill>
                    <a:srgbClr val="FFFFFF"/>
                  </a:solidFill>
                </a:uFill>
                <a:latin typeface="Helvetica 45 Light"/>
                <a:ea typeface="DejaVu Sans"/>
              </a:rPr>
              <a:t>méthode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super.methode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peut</a:t>
            </a:r>
            <a:r>
              <a:rPr lang="en-US" sz="1400" b="0" strike="noStrike" spc="-1" dirty="0">
                <a:solidFill>
                  <a:srgbClr val="000000"/>
                </a:solidFill>
                <a:uFill>
                  <a:solidFill>
                    <a:srgbClr val="FFFFFF"/>
                  </a:solidFill>
                </a:uFill>
                <a:latin typeface="Helvetica 45 Light"/>
                <a:ea typeface="DejaVu Sans"/>
              </a:rPr>
              <a:t> se faire </a:t>
            </a:r>
            <a:r>
              <a:rPr lang="en-US" sz="1400" b="0" strike="noStrike" spc="-1" dirty="0" err="1">
                <a:solidFill>
                  <a:srgbClr val="000000"/>
                </a:solidFill>
                <a:uFill>
                  <a:solidFill>
                    <a:srgbClr val="FFFFFF"/>
                  </a:solidFill>
                </a:uFill>
                <a:latin typeface="Helvetica 45 Light"/>
                <a:ea typeface="DejaVu Sans"/>
              </a:rPr>
              <a:t>n'importe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où</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dans</a:t>
            </a:r>
            <a:r>
              <a:rPr lang="en-US" sz="1400" b="0" strike="noStrike" spc="-1" dirty="0">
                <a:solidFill>
                  <a:srgbClr val="000000"/>
                </a:solidFill>
                <a:uFill>
                  <a:solidFill>
                    <a:srgbClr val="FFFFFF"/>
                  </a:solidFill>
                </a:uFill>
                <a:latin typeface="Helvetica 45 Light"/>
                <a:ea typeface="DejaVu Sans"/>
              </a:rPr>
              <a:t> le bloc.</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p:txBody>
      </p:sp>
      <p:sp>
        <p:nvSpPr>
          <p:cNvPr id="45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Redéfinition / Surcharge avec réutilisation</a:t>
            </a:r>
            <a:endParaRPr lang="en-US" sz="1800" b="0" strike="noStrike" spc="-1">
              <a:solidFill>
                <a:srgbClr val="000000"/>
              </a:solidFill>
              <a:uFill>
                <a:solidFill>
                  <a:srgbClr val="FFFFFF"/>
                </a:solidFill>
              </a:uFill>
              <a:latin typeface="Arial"/>
            </a:endParaRPr>
          </a:p>
        </p:txBody>
      </p:sp>
      <p:sp>
        <p:nvSpPr>
          <p:cNvPr id="45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1BBCFC1-1794-489A-A80C-B73B521D6118}" type="slidenum">
              <a:rPr lang="en-US" sz="1600" b="0" strike="noStrike" spc="-1">
                <a:solidFill>
                  <a:srgbClr val="000000"/>
                </a:solidFill>
                <a:uFill>
                  <a:solidFill>
                    <a:srgbClr val="FFFFFF"/>
                  </a:solidFill>
                </a:uFill>
                <a:latin typeface="Helvetica 45 Light"/>
                <a:ea typeface="MS PGothic"/>
              </a:rPr>
              <a:t>55</a:t>
            </a:fld>
            <a:endParaRPr lang="en-US" sz="1800" b="0" strike="noStrike" spc="-1">
              <a:solidFill>
                <a:srgbClr val="000000"/>
              </a:solidFill>
              <a:uFill>
                <a:solidFill>
                  <a:srgbClr val="FFFFFF"/>
                </a:solidFill>
              </a:uFill>
              <a:latin typeface="Arial"/>
            </a:endParaRPr>
          </a:p>
        </p:txBody>
      </p:sp>
      <p:sp>
        <p:nvSpPr>
          <p:cNvPr id="460" name="CustomShape 4"/>
          <p:cNvSpPr/>
          <p:nvPr/>
        </p:nvSpPr>
        <p:spPr>
          <a:xfrm>
            <a:off x="777600" y="1075320"/>
            <a:ext cx="5515560" cy="926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a:t>
            </a:r>
            <a:r>
              <a:rPr lang="en-US" sz="1100" b="1" strike="noStrike" spc="-1">
                <a:solidFill>
                  <a:srgbClr val="000000"/>
                </a:solidFill>
                <a:uFill>
                  <a:solidFill>
                    <a:srgbClr val="FFFFFF"/>
                  </a:solidFill>
                </a:uFill>
                <a:latin typeface="Courier New"/>
                <a:ea typeface="DejaVu Sans"/>
              </a:rPr>
              <a:t>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1" name="CustomShape 5"/>
          <p:cNvSpPr/>
          <p:nvPr/>
        </p:nvSpPr>
        <p:spPr>
          <a:xfrm>
            <a:off x="777600" y="2543760"/>
            <a:ext cx="5611680" cy="758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public void demarrer(boolean gyrophareStarted)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this.gyrophareStarted = gyrophareStarted;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2" name="CustomShape 6"/>
          <p:cNvSpPr/>
          <p:nvPr/>
        </p:nvSpPr>
        <p:spPr>
          <a:xfrm>
            <a:off x="5689800" y="1351800"/>
            <a:ext cx="2954880" cy="343800"/>
          </a:xfrm>
          <a:prstGeom prst="borderCallout1">
            <a:avLst>
              <a:gd name="adj1" fmla="val 18750"/>
              <a:gd name="adj2" fmla="val -8333"/>
              <a:gd name="adj3" fmla="val 60855"/>
              <a:gd name="adj4" fmla="val -5242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Réutilisation du code de la classe mère</a:t>
            </a:r>
            <a:endParaRPr lang="en-US" sz="1800" b="0" strike="noStrike" spc="-1">
              <a:solidFill>
                <a:srgbClr val="000000"/>
              </a:solidFill>
              <a:uFill>
                <a:solidFill>
                  <a:srgbClr val="FFFFFF"/>
                </a:solidFill>
              </a:uFill>
              <a:latin typeface="Arial"/>
            </a:endParaRPr>
          </a:p>
        </p:txBody>
      </p:sp>
      <p:sp>
        <p:nvSpPr>
          <p:cNvPr id="463" name="CustomShape 7"/>
          <p:cNvSpPr/>
          <p:nvPr/>
        </p:nvSpPr>
        <p:spPr>
          <a:xfrm>
            <a:off x="6563520" y="2543760"/>
            <a:ext cx="2324880" cy="343800"/>
          </a:xfrm>
          <a:prstGeom prst="borderCallout1">
            <a:avLst>
              <a:gd name="adj1" fmla="val 18750"/>
              <a:gd name="adj2" fmla="val -8333"/>
              <a:gd name="adj3" fmla="val 34367"/>
              <a:gd name="adj4" fmla="val -3058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Sucharge: ajout d’une méthode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239400" y="619920"/>
            <a:ext cx="8227800" cy="5545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Les </a:t>
            </a:r>
            <a:r>
              <a:rPr lang="en-US" sz="1600" b="0" strike="noStrike" spc="-1" dirty="0" err="1">
                <a:solidFill>
                  <a:srgbClr val="000000"/>
                </a:solidFill>
                <a:uFill>
                  <a:solidFill>
                    <a:srgbClr val="FFFFFF"/>
                  </a:solidFill>
                </a:uFill>
                <a:latin typeface="Helvetica 45 Light"/>
                <a:ea typeface="DejaVu Sans"/>
              </a:rPr>
              <a:t>constructeurs</a:t>
            </a:r>
            <a:r>
              <a:rPr lang="en-US" sz="1600" b="0" strike="noStrike" spc="-1" dirty="0">
                <a:solidFill>
                  <a:srgbClr val="000000"/>
                </a:solidFill>
                <a:uFill>
                  <a:solidFill>
                    <a:srgbClr val="FFFFFF"/>
                  </a:solidFill>
                </a:uFill>
                <a:latin typeface="Helvetica 45 Light"/>
                <a:ea typeface="DejaVu Sans"/>
              </a:rPr>
              <a:t> ne </a:t>
            </a:r>
            <a:r>
              <a:rPr lang="en-US" sz="1600" b="0" strike="noStrike" spc="-1" dirty="0" err="1">
                <a:solidFill>
                  <a:srgbClr val="000000"/>
                </a:solidFill>
                <a:uFill>
                  <a:solidFill>
                    <a:srgbClr val="FFFFFF"/>
                  </a:solidFill>
                </a:uFill>
                <a:latin typeface="Helvetica 45 Light"/>
                <a:ea typeface="DejaVu Sans"/>
              </a:rPr>
              <a:t>s’héritent</a:t>
            </a:r>
            <a:r>
              <a:rPr lang="en-US" sz="1600" b="0" strike="noStrike" spc="-1" dirty="0">
                <a:solidFill>
                  <a:srgbClr val="000000"/>
                </a:solidFill>
                <a:uFill>
                  <a:solidFill>
                    <a:srgbClr val="FFFFFF"/>
                  </a:solidFill>
                </a:uFill>
                <a:latin typeface="Helvetica 45 Light"/>
                <a:ea typeface="DejaVu Sans"/>
              </a:rPr>
              <a:t> pas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On </a:t>
            </a:r>
            <a:r>
              <a:rPr lang="en-US" sz="1600" b="0" strike="noStrike" spc="-1" dirty="0" err="1">
                <a:solidFill>
                  <a:srgbClr val="000000"/>
                </a:solidFill>
                <a:uFill>
                  <a:solidFill>
                    <a:srgbClr val="FFFFFF"/>
                  </a:solidFill>
                </a:uFill>
                <a:latin typeface="Helvetica 45 Light"/>
                <a:ea typeface="DejaVu Sans"/>
              </a:rPr>
              <a:t>utilise</a:t>
            </a:r>
            <a:r>
              <a:rPr lang="en-US" sz="1600" b="0" strike="noStrike" spc="-1" dirty="0">
                <a:solidFill>
                  <a:srgbClr val="000000"/>
                </a:solidFill>
                <a:uFill>
                  <a:solidFill>
                    <a:srgbClr val="FFFFFF"/>
                  </a:solidFill>
                </a:uFill>
                <a:latin typeface="Helvetica 45 Light"/>
                <a:ea typeface="DejaVu Sans"/>
              </a:rPr>
              <a:t> </a:t>
            </a:r>
            <a:r>
              <a:rPr lang="en-US" sz="1600" b="1" strike="noStrike" spc="-1" dirty="0">
                <a:solidFill>
                  <a:srgbClr val="000000"/>
                </a:solidFill>
                <a:uFill>
                  <a:solidFill>
                    <a:srgbClr val="FFFFFF"/>
                  </a:solidFill>
                </a:uFill>
                <a:latin typeface="Helvetica 45 Light"/>
                <a:ea typeface="DejaVu Sans"/>
              </a:rPr>
              <a:t>super</a:t>
            </a:r>
            <a:r>
              <a:rPr lang="en-US" sz="1600" b="0" strike="noStrike" spc="-1" dirty="0">
                <a:solidFill>
                  <a:srgbClr val="000000"/>
                </a:solidFill>
                <a:uFill>
                  <a:solidFill>
                    <a:srgbClr val="FFFFFF"/>
                  </a:solidFill>
                </a:uFill>
                <a:latin typeface="Helvetica 45 Light"/>
                <a:ea typeface="DejaVu Sans"/>
              </a:rPr>
              <a:t> pour </a:t>
            </a:r>
            <a:r>
              <a:rPr lang="en-US" sz="1600" b="0" strike="noStrike" spc="-1" dirty="0" err="1">
                <a:solidFill>
                  <a:srgbClr val="000000"/>
                </a:solidFill>
                <a:uFill>
                  <a:solidFill>
                    <a:srgbClr val="FFFFFF"/>
                  </a:solidFill>
                </a:uFill>
                <a:latin typeface="Helvetica 45 Light"/>
                <a:ea typeface="DejaVu Sans"/>
              </a:rPr>
              <a:t>invoquer</a:t>
            </a:r>
            <a:r>
              <a:rPr lang="en-US" sz="1600" b="0" strike="noStrike" spc="-1" dirty="0">
                <a:solidFill>
                  <a:srgbClr val="000000"/>
                </a:solidFill>
                <a:uFill>
                  <a:solidFill>
                    <a:srgbClr val="FFFFFF"/>
                  </a:solidFill>
                </a:uFill>
                <a:latin typeface="Helvetica 45 Light"/>
                <a:ea typeface="DejaVu Sans"/>
              </a:rPr>
              <a:t> le </a:t>
            </a:r>
            <a:r>
              <a:rPr lang="en-US" sz="1600" b="0" strike="noStrike" spc="-1" dirty="0" err="1">
                <a:solidFill>
                  <a:srgbClr val="000000"/>
                </a:solidFill>
                <a:uFill>
                  <a:solidFill>
                    <a:srgbClr val="FFFFFF"/>
                  </a:solidFill>
                </a:uFill>
                <a:latin typeface="Helvetica 45 Light"/>
                <a:ea typeface="DejaVu Sans"/>
              </a:rPr>
              <a:t>constructeur</a:t>
            </a:r>
            <a:r>
              <a:rPr lang="en-US" sz="1600" b="0" strike="noStrike" spc="-1" dirty="0">
                <a:solidFill>
                  <a:srgbClr val="000000"/>
                </a:solidFill>
                <a:uFill>
                  <a:solidFill>
                    <a:srgbClr val="FFFFFF"/>
                  </a:solidFill>
                </a:uFill>
                <a:latin typeface="Helvetica 45 Light"/>
                <a:ea typeface="DejaVu Sans"/>
              </a:rPr>
              <a:t> de la super-</a:t>
            </a:r>
            <a:r>
              <a:rPr lang="en-US" sz="1600" b="0" strike="noStrike" spc="-1" dirty="0" err="1">
                <a:solidFill>
                  <a:srgbClr val="000000"/>
                </a:solidFill>
                <a:uFill>
                  <a:solidFill>
                    <a:srgbClr val="FFFFFF"/>
                  </a:solidFill>
                </a:uFill>
                <a:latin typeface="Helvetica 45 Light"/>
                <a:ea typeface="DejaVu Sans"/>
              </a:rPr>
              <a:t>classe</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dirty="0">
                <a:solidFill>
                  <a:srgbClr val="000000"/>
                </a:solidFill>
                <a:uFill>
                  <a:solidFill>
                    <a:srgbClr val="FFFFFF"/>
                  </a:solidFill>
                </a:uFill>
                <a:latin typeface="Helvetica 45 Light"/>
                <a:ea typeface="DejaVu Sans"/>
              </a:rPr>
              <a:t>super</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doit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apparaître</a:t>
            </a:r>
            <a:r>
              <a:rPr lang="en-US" sz="1400" b="0" strike="noStrike" spc="-1" dirty="0">
                <a:solidFill>
                  <a:srgbClr val="000000"/>
                </a:solidFill>
                <a:uFill>
                  <a:solidFill>
                    <a:srgbClr val="FFFFFF"/>
                  </a:solidFill>
                </a:uFill>
                <a:latin typeface="Helvetica 45 Light"/>
                <a:ea typeface="DejaVu Sans"/>
              </a:rPr>
              <a:t> à la première </a:t>
            </a:r>
            <a:r>
              <a:rPr lang="en-US" sz="1400" b="0" strike="noStrike" spc="-1" dirty="0" err="1">
                <a:solidFill>
                  <a:srgbClr val="000000"/>
                </a:solidFill>
                <a:uFill>
                  <a:solidFill>
                    <a:srgbClr val="FFFFFF"/>
                  </a:solidFill>
                </a:uFill>
                <a:latin typeface="Helvetica 45 Light"/>
                <a:ea typeface="DejaVu Sans"/>
              </a:rPr>
              <a:t>ligne</a:t>
            </a:r>
            <a:r>
              <a:rPr lang="en-US" sz="1400" b="0" strike="noStrike" spc="-1" dirty="0">
                <a:solidFill>
                  <a:srgbClr val="000000"/>
                </a:solidFill>
                <a:uFill>
                  <a:solidFill>
                    <a:srgbClr val="FFFFFF"/>
                  </a:solidFill>
                </a:uFill>
                <a:latin typeface="Helvetica 45 Light"/>
                <a:ea typeface="DejaVu Sans"/>
              </a:rPr>
              <a:t> du </a:t>
            </a:r>
            <a:r>
              <a:rPr lang="en-US" sz="1400" b="0" strike="noStrike" spc="-1" dirty="0" err="1">
                <a:solidFill>
                  <a:srgbClr val="000000"/>
                </a:solidFill>
                <a:uFill>
                  <a:solidFill>
                    <a:srgbClr val="FFFFFF"/>
                  </a:solidFill>
                </a:uFill>
                <a:latin typeface="Helvetica 45 Light"/>
                <a:ea typeface="DejaVu Sans"/>
              </a:rPr>
              <a:t>constructeur</a:t>
            </a:r>
            <a:r>
              <a:rPr lang="en-US" sz="14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Erreur</a:t>
            </a:r>
            <a:r>
              <a:rPr lang="en-US" sz="1400" b="0" strike="noStrike" spc="-1" dirty="0">
                <a:solidFill>
                  <a:srgbClr val="000000"/>
                </a:solidFill>
                <a:uFill>
                  <a:solidFill>
                    <a:srgbClr val="FFFFFF"/>
                  </a:solidFill>
                </a:uFill>
                <a:latin typeface="Helvetica 45 Light"/>
                <a:ea typeface="DejaVu Sans"/>
              </a:rPr>
              <a:t> du </a:t>
            </a:r>
            <a:r>
              <a:rPr lang="en-US" sz="1400" b="0" strike="noStrike" spc="-1" dirty="0" err="1">
                <a:solidFill>
                  <a:srgbClr val="000000"/>
                </a:solidFill>
                <a:uFill>
                  <a:solidFill>
                    <a:srgbClr val="FFFFFF"/>
                  </a:solidFill>
                </a:uFill>
                <a:latin typeface="Helvetica 45 Light"/>
                <a:ea typeface="DejaVu Sans"/>
              </a:rPr>
              <a:t>compilateur</a:t>
            </a:r>
            <a:r>
              <a:rPr lang="en-US" sz="1400" b="0" strike="noStrike" spc="-1" dirty="0">
                <a:solidFill>
                  <a:srgbClr val="000000"/>
                </a:solidFill>
                <a:uFill>
                  <a:solidFill>
                    <a:srgbClr val="FFFFFF"/>
                  </a:solidFill>
                </a:uFill>
                <a:latin typeface="Helvetica 45 Light"/>
                <a:ea typeface="DejaVu Sans"/>
              </a:rPr>
              <a:t>: "</a:t>
            </a:r>
            <a:r>
              <a:rPr lang="en-US" sz="1400" b="1" i="1" strike="noStrike" spc="-1" dirty="0">
                <a:solidFill>
                  <a:srgbClr val="FF0000"/>
                </a:solidFill>
                <a:uFill>
                  <a:solidFill>
                    <a:srgbClr val="FFFFFF"/>
                  </a:solidFill>
                </a:uFill>
                <a:latin typeface="Helvetica 45 Light"/>
                <a:ea typeface="DejaVu Sans"/>
              </a:rPr>
              <a:t>Constructor call must be the first statement in a constructor</a:t>
            </a:r>
            <a:r>
              <a:rPr lang="en-US" sz="14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dirty="0">
                <a:solidFill>
                  <a:srgbClr val="000000"/>
                </a:solidFill>
                <a:uFill>
                  <a:solidFill>
                    <a:srgbClr val="FFFFFF"/>
                  </a:solidFill>
                </a:uFill>
                <a:latin typeface="Helvetica 45 Light"/>
                <a:ea typeface="DejaVu Sans"/>
              </a:rPr>
              <a:t>Les </a:t>
            </a:r>
            <a:r>
              <a:rPr lang="en-US" sz="1600" b="0" strike="noStrike" spc="-1" dirty="0" err="1">
                <a:solidFill>
                  <a:srgbClr val="000000"/>
                </a:solidFill>
                <a:uFill>
                  <a:solidFill>
                    <a:srgbClr val="FFFFFF"/>
                  </a:solidFill>
                </a:uFill>
                <a:latin typeface="Helvetica 45 Light"/>
                <a:ea typeface="DejaVu Sans"/>
              </a:rPr>
              <a:t>constructeurs</a:t>
            </a:r>
            <a:r>
              <a:rPr lang="en-US" sz="1600" b="0" strike="noStrike" spc="-1" dirty="0">
                <a:solidFill>
                  <a:srgbClr val="000000"/>
                </a:solidFill>
                <a:uFill>
                  <a:solidFill>
                    <a:srgbClr val="FFFFFF"/>
                  </a:solidFill>
                </a:uFill>
                <a:latin typeface="Helvetica 45 Light"/>
                <a:ea typeface="DejaVu Sans"/>
              </a:rPr>
              <a:t> sans instruction super </a:t>
            </a:r>
            <a:r>
              <a:rPr lang="en-US" sz="1600" b="0" strike="noStrike" spc="-1" dirty="0" err="1">
                <a:solidFill>
                  <a:srgbClr val="000000"/>
                </a:solidFill>
                <a:uFill>
                  <a:solidFill>
                    <a:srgbClr val="FFFFFF"/>
                  </a:solidFill>
                </a:uFill>
                <a:latin typeface="Helvetica 45 Light"/>
                <a:ea typeface="DejaVu Sans"/>
              </a:rPr>
              <a:t>invoquent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implicitement</a:t>
            </a:r>
            <a:r>
              <a:rPr lang="en-US" sz="1600" b="0" strike="noStrike" spc="-1" dirty="0">
                <a:solidFill>
                  <a:srgbClr val="000000"/>
                </a:solidFill>
                <a:uFill>
                  <a:solidFill>
                    <a:srgbClr val="FFFFFF"/>
                  </a:solidFill>
                </a:uFill>
                <a:latin typeface="Helvetica 45 Light"/>
                <a:ea typeface="DejaVu Sans"/>
              </a:rPr>
              <a:t> le </a:t>
            </a:r>
            <a:r>
              <a:rPr lang="en-US" sz="1600" b="0" strike="noStrike" spc="-1" dirty="0" err="1">
                <a:solidFill>
                  <a:srgbClr val="000000"/>
                </a:solidFill>
                <a:uFill>
                  <a:solidFill>
                    <a:srgbClr val="FFFFFF"/>
                  </a:solidFill>
                </a:uFill>
                <a:latin typeface="Helvetica 45 Light"/>
                <a:ea typeface="DejaVu Sans"/>
              </a:rPr>
              <a:t>constructeur</a:t>
            </a:r>
            <a:r>
              <a:rPr lang="en-US" sz="1600" b="0" strike="noStrike" spc="-1" dirty="0">
                <a:solidFill>
                  <a:srgbClr val="000000"/>
                </a:solidFill>
                <a:uFill>
                  <a:solidFill>
                    <a:srgbClr val="FFFFFF"/>
                  </a:solidFill>
                </a:uFill>
                <a:latin typeface="Helvetica 45 Light"/>
                <a:ea typeface="DejaVu Sans"/>
              </a:rPr>
              <a:t> par </a:t>
            </a:r>
            <a:r>
              <a:rPr lang="en-US" sz="1600" b="0" strike="noStrike" spc="-1" dirty="0" err="1">
                <a:solidFill>
                  <a:srgbClr val="000000"/>
                </a:solidFill>
                <a:uFill>
                  <a:solidFill>
                    <a:srgbClr val="FFFFFF"/>
                  </a:solidFill>
                </a:uFill>
                <a:latin typeface="Helvetica 45 Light"/>
                <a:ea typeface="DejaVu Sans"/>
              </a:rPr>
              <a:t>défaut</a:t>
            </a:r>
            <a:r>
              <a:rPr lang="en-US" sz="1600" b="0" strike="noStrike" spc="-1" dirty="0">
                <a:solidFill>
                  <a:srgbClr val="000000"/>
                </a:solidFill>
                <a:uFill>
                  <a:solidFill>
                    <a:srgbClr val="FFFFFF"/>
                  </a:solidFill>
                </a:uFill>
                <a:latin typeface="Helvetica 45 Light"/>
                <a:ea typeface="DejaVu Sans"/>
              </a:rPr>
              <a:t> de la super-</a:t>
            </a:r>
            <a:r>
              <a:rPr lang="en-US" sz="1600" b="0" strike="noStrike" spc="-1" dirty="0" err="1">
                <a:solidFill>
                  <a:srgbClr val="000000"/>
                </a:solidFill>
                <a:uFill>
                  <a:solidFill>
                    <a:srgbClr val="FFFFFF"/>
                  </a:solidFill>
                </a:uFill>
                <a:latin typeface="Helvetica 45 Light"/>
                <a:ea typeface="DejaVu Sans"/>
              </a:rPr>
              <a:t>classe</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dirty="0">
                <a:solidFill>
                  <a:srgbClr val="000000"/>
                </a:solidFill>
                <a:uFill>
                  <a:solidFill>
                    <a:srgbClr val="FFFFFF"/>
                  </a:solidFill>
                </a:uFill>
                <a:latin typeface="Helvetica 45 Light"/>
                <a:ea typeface="DejaVu Sans"/>
              </a:rPr>
              <a:t>Les </a:t>
            </a:r>
            <a:r>
              <a:rPr lang="en-US" sz="1600" b="0" strike="noStrike" spc="-1" dirty="0" err="1">
                <a:solidFill>
                  <a:srgbClr val="000000"/>
                </a:solidFill>
                <a:uFill>
                  <a:solidFill>
                    <a:srgbClr val="FFFFFF"/>
                  </a:solidFill>
                </a:uFill>
                <a:latin typeface="Helvetica 45 Light"/>
                <a:ea typeface="DejaVu Sans"/>
              </a:rPr>
              <a:t>constructeurs</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sont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chainés</a:t>
            </a:r>
            <a:r>
              <a:rPr lang="en-US" sz="1600" b="0" strike="noStrike" spc="-1" dirty="0">
                <a:solidFill>
                  <a:srgbClr val="000000"/>
                </a:solidFill>
                <a:uFill>
                  <a:solidFill>
                    <a:srgbClr val="FFFFFF"/>
                  </a:solidFill>
                </a:uFill>
                <a:latin typeface="Helvetica 45 Light"/>
                <a:ea typeface="DejaVu Sans"/>
              </a:rPr>
              <a:t>: le </a:t>
            </a:r>
            <a:r>
              <a:rPr lang="en-US" sz="1600" b="0" strike="noStrike" spc="-1" dirty="0" err="1">
                <a:solidFill>
                  <a:srgbClr val="000000"/>
                </a:solidFill>
                <a:uFill>
                  <a:solidFill>
                    <a:srgbClr val="FFFFFF"/>
                  </a:solidFill>
                </a:uFill>
                <a:latin typeface="Helvetica 45 Light"/>
                <a:ea typeface="DejaVu Sans"/>
              </a:rPr>
              <a:t>contrstucteur</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d’Ambulance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appelle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celui</a:t>
            </a:r>
            <a:r>
              <a:rPr lang="en-US" sz="1600" b="0" strike="noStrike" spc="-1" dirty="0">
                <a:solidFill>
                  <a:srgbClr val="000000"/>
                </a:solidFill>
                <a:uFill>
                  <a:solidFill>
                    <a:srgbClr val="FFFFFF"/>
                  </a:solidFill>
                </a:uFill>
                <a:latin typeface="Helvetica 45 Light"/>
                <a:ea typeface="DejaVu Sans"/>
              </a:rPr>
              <a:t> de </a:t>
            </a:r>
            <a:r>
              <a:rPr lang="en-US" sz="1600" b="0" strike="noStrike" spc="-1" dirty="0" err="1">
                <a:solidFill>
                  <a:srgbClr val="000000"/>
                </a:solidFill>
                <a:uFill>
                  <a:solidFill>
                    <a:srgbClr val="FFFFFF"/>
                  </a:solidFill>
                </a:uFill>
                <a:latin typeface="Helvetica 45 Light"/>
                <a:ea typeface="DejaVu Sans"/>
              </a:rPr>
              <a:t>Voiture</a:t>
            </a:r>
            <a:r>
              <a:rPr lang="en-US" sz="1600" b="0" strike="noStrike" spc="-1" dirty="0">
                <a:solidFill>
                  <a:srgbClr val="000000"/>
                </a:solidFill>
                <a:uFill>
                  <a:solidFill>
                    <a:srgbClr val="FFFFFF"/>
                  </a:solidFill>
                </a:uFill>
                <a:latin typeface="Helvetica 45 Light"/>
                <a:ea typeface="DejaVu Sans"/>
              </a:rPr>
              <a:t> qui </a:t>
            </a:r>
            <a:r>
              <a:rPr lang="en-US" sz="1600" b="0" strike="noStrike" spc="-1" dirty="0" err="1">
                <a:solidFill>
                  <a:srgbClr val="000000"/>
                </a:solidFill>
                <a:uFill>
                  <a:solidFill>
                    <a:srgbClr val="FFFFFF"/>
                  </a:solidFill>
                </a:uFill>
                <a:latin typeface="Helvetica 45 Light"/>
                <a:ea typeface="DejaVu Sans"/>
              </a:rPr>
              <a:t>appelle</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celui</a:t>
            </a:r>
            <a:r>
              <a:rPr lang="en-US" sz="1600" b="0" strike="noStrike" spc="-1" dirty="0">
                <a:solidFill>
                  <a:srgbClr val="000000"/>
                </a:solidFill>
                <a:uFill>
                  <a:solidFill>
                    <a:srgbClr val="FFFFFF"/>
                  </a:solidFill>
                </a:uFill>
                <a:latin typeface="Helvetica 45 Light"/>
                <a:ea typeface="DejaVu Sans"/>
              </a:rPr>
              <a:t> de </a:t>
            </a:r>
            <a:r>
              <a:rPr lang="en-US" sz="1600" b="0" strike="noStrike" spc="-1" dirty="0" err="1">
                <a:solidFill>
                  <a:srgbClr val="000000"/>
                </a:solidFill>
                <a:uFill>
                  <a:solidFill>
                    <a:srgbClr val="FFFFFF"/>
                  </a:solidFill>
                </a:uFill>
                <a:latin typeface="Helvetica 45 Light"/>
                <a:ea typeface="DejaVu Sans"/>
              </a:rPr>
              <a:t>Vehicule</a:t>
            </a:r>
            <a:r>
              <a:rPr lang="en-US" sz="1600" b="0" strike="noStrike" spc="-1" dirty="0">
                <a:solidFill>
                  <a:srgbClr val="000000"/>
                </a:solidFill>
                <a:uFill>
                  <a:solidFill>
                    <a:srgbClr val="FFFFFF"/>
                  </a:solidFill>
                </a:uFill>
                <a:latin typeface="Helvetica 45 Light"/>
                <a:ea typeface="DejaVu Sans"/>
              </a:rPr>
              <a:t> qui …</a:t>
            </a: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p:txBody>
      </p:sp>
      <p:sp>
        <p:nvSpPr>
          <p:cNvPr id="46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usage des constructeurs</a:t>
            </a:r>
            <a:endParaRPr lang="en-US" sz="1800" b="0" strike="noStrike" spc="-1">
              <a:solidFill>
                <a:srgbClr val="000000"/>
              </a:solidFill>
              <a:uFill>
                <a:solidFill>
                  <a:srgbClr val="FFFFFF"/>
                </a:solidFill>
              </a:uFill>
              <a:latin typeface="Arial"/>
            </a:endParaRPr>
          </a:p>
        </p:txBody>
      </p:sp>
      <p:sp>
        <p:nvSpPr>
          <p:cNvPr id="46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1ACFC43-F2D9-4C17-B598-0946F698E2EA}" type="slidenum">
              <a:rPr lang="en-US" sz="1600" b="0" strike="noStrike" spc="-1">
                <a:solidFill>
                  <a:srgbClr val="000000"/>
                </a:solidFill>
                <a:uFill>
                  <a:solidFill>
                    <a:srgbClr val="FFFFFF"/>
                  </a:solidFill>
                </a:uFill>
                <a:latin typeface="Helvetica 45 Light"/>
                <a:ea typeface="MS PGothic"/>
              </a:rPr>
              <a:t>56</a:t>
            </a:fld>
            <a:endParaRPr lang="en-US" sz="1800" b="0" strike="noStrike" spc="-1">
              <a:solidFill>
                <a:srgbClr val="000000"/>
              </a:solidFill>
              <a:uFill>
                <a:solidFill>
                  <a:srgbClr val="FFFFFF"/>
                </a:solidFill>
              </a:uFill>
              <a:latin typeface="Arial"/>
            </a:endParaRPr>
          </a:p>
        </p:txBody>
      </p:sp>
      <p:sp>
        <p:nvSpPr>
          <p:cNvPr id="467" name="CustomShape 4"/>
          <p:cNvSpPr/>
          <p:nvPr/>
        </p:nvSpPr>
        <p:spPr>
          <a:xfrm>
            <a:off x="320400" y="2670480"/>
            <a:ext cx="7978680" cy="1763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Ambulance extends Voiture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boolean gyrophareStarted;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Ambulance(String marque, String modele, String couleur, int nbPortes)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super(marque, modele, couleur, nbPortes);</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68" name="CustomShape 5"/>
          <p:cNvSpPr/>
          <p:nvPr/>
        </p:nvSpPr>
        <p:spPr>
          <a:xfrm>
            <a:off x="5649120" y="3991320"/>
            <a:ext cx="3239640" cy="569160"/>
          </a:xfrm>
          <a:prstGeom prst="borderCallout1">
            <a:avLst>
              <a:gd name="adj1" fmla="val 18750"/>
              <a:gd name="adj2" fmla="val -8333"/>
              <a:gd name="adj3" fmla="val -36649"/>
              <a:gd name="adj4" fmla="val -2796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Passage de paramètres au constructeur de la super classe grâce à l’instruction super.</a:t>
            </a:r>
            <a:endParaRPr lang="en-US" sz="1800" b="0" strike="noStrike" spc="-1">
              <a:solidFill>
                <a:srgbClr val="000000"/>
              </a:solidFill>
              <a:uFill>
                <a:solidFill>
                  <a:srgbClr val="FFFFFF"/>
                </a:solidFill>
              </a:uFill>
              <a:latin typeface="Arial"/>
            </a:endParaRPr>
          </a:p>
        </p:txBody>
      </p:sp>
      <p:sp>
        <p:nvSpPr>
          <p:cNvPr id="469" name="CustomShape 6"/>
          <p:cNvSpPr/>
          <p:nvPr/>
        </p:nvSpPr>
        <p:spPr>
          <a:xfrm>
            <a:off x="1316639" y="4433760"/>
            <a:ext cx="3239640" cy="539640"/>
          </a:xfrm>
          <a:prstGeom prst="borderCallout1">
            <a:avLst>
              <a:gd name="adj1" fmla="val 18750"/>
              <a:gd name="adj2" fmla="val -8333"/>
              <a:gd name="adj3" fmla="val -232534"/>
              <a:gd name="adj4" fmla="val 2908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L’appel au constructeur de la super classe doit se faire absolument en 1ère instruction.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00240" y="1280520"/>
            <a:ext cx="8227800" cy="2416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Méthode :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redéfinition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Classe: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héritage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classe String est finale (car immuable).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classe qui ne contient que des méthodes statiques doit être déclarée finale et avoir un constructeur pas défaut en visibilité private (pour ne pas être instanciée ni héritée).</a:t>
            </a:r>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méthodes et classes finales</a:t>
            </a:r>
            <a:endParaRPr lang="en-US" sz="1800" b="0" strike="noStrike" spc="-1">
              <a:solidFill>
                <a:srgbClr val="000000"/>
              </a:solidFill>
              <a:uFill>
                <a:solidFill>
                  <a:srgbClr val="FFFFFF"/>
                </a:solidFill>
              </a:uFill>
              <a:latin typeface="Arial"/>
            </a:endParaRPr>
          </a:p>
        </p:txBody>
      </p:sp>
      <p:sp>
        <p:nvSpPr>
          <p:cNvPr id="4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F56E367-69F6-4B99-866F-2E87D418F62B}" type="slidenum">
              <a:rPr lang="en-US" sz="1600" b="0" strike="noStrike" spc="-1">
                <a:solidFill>
                  <a:srgbClr val="000000"/>
                </a:solidFill>
                <a:uFill>
                  <a:solidFill>
                    <a:srgbClr val="FFFFFF"/>
                  </a:solidFill>
                </a:uFill>
                <a:latin typeface="Helvetica 45 Light"/>
                <a:ea typeface="MS PGothic"/>
              </a:rPr>
              <a:t>57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Java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polymorphique</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A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référence</a:t>
            </a:r>
            <a:r>
              <a:rPr lang="en-US" sz="1800" b="0" strike="noStrike" spc="-1" dirty="0">
                <a:solidFill>
                  <a:srgbClr val="000000"/>
                </a:solidFill>
                <a:uFill>
                  <a:solidFill>
                    <a:srgbClr val="FFFFFF"/>
                  </a:solidFill>
                </a:uFill>
                <a:latin typeface="Helvetica 45 Light"/>
                <a:ea typeface="DejaVu Sans"/>
              </a:rPr>
              <a:t> de la super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il</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possible </a:t>
            </a:r>
            <a:r>
              <a:rPr lang="en-US" sz="1800" b="0" strike="noStrike" spc="-1" dirty="0" err="1">
                <a:solidFill>
                  <a:srgbClr val="000000"/>
                </a:solidFill>
                <a:uFill>
                  <a:solidFill>
                    <a:srgbClr val="FFFFFF"/>
                  </a:solidFill>
                </a:uFill>
                <a:latin typeface="Helvetica 45 Light"/>
                <a:ea typeface="DejaVu Sans"/>
              </a:rPr>
              <a:t>d’affecter</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valeur</a:t>
            </a:r>
            <a:r>
              <a:rPr lang="en-US" sz="1800" b="0" strike="noStrike" spc="-1" dirty="0">
                <a:solidFill>
                  <a:srgbClr val="000000"/>
                </a:solidFill>
                <a:uFill>
                  <a:solidFill>
                    <a:srgbClr val="FFFFFF"/>
                  </a:solidFill>
                </a:uFill>
                <a:latin typeface="Helvetica 45 Light"/>
                <a:ea typeface="DejaVu Sans"/>
              </a:rPr>
              <a:t> qui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référence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vers</a:t>
            </a:r>
            <a:r>
              <a:rPr lang="en-US" sz="1800" b="0" strike="noStrike" spc="-1" dirty="0">
                <a:solidFill>
                  <a:srgbClr val="000000"/>
                </a:solidFill>
                <a:uFill>
                  <a:solidFill>
                    <a:srgbClr val="FFFFFF"/>
                  </a:solidFill>
                </a:uFill>
                <a:latin typeface="Helvetica 45 Light"/>
                <a:ea typeface="DejaVu Sans"/>
              </a:rPr>
              <a:t> un objet de la sous-</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directe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ou</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indirecte</a:t>
            </a:r>
            <a:r>
              <a:rPr lang="en-US" sz="1800" b="0" strike="noStrike" spc="-1" dirty="0">
                <a:solidFill>
                  <a:srgbClr val="000000"/>
                </a:solidFill>
                <a:uFill>
                  <a:solidFill>
                    <a:srgbClr val="FFFFFF"/>
                  </a:solidFill>
                </a:uFill>
                <a:latin typeface="Helvetica 45 Light"/>
                <a:ea typeface="DejaVu Sans"/>
              </a:rPr>
              <a:t> de la super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On </a:t>
            </a:r>
            <a:r>
              <a:rPr lang="en-US" sz="1800" b="0" strike="noStrike" spc="-1" dirty="0" err="1">
                <a:solidFill>
                  <a:srgbClr val="000000"/>
                </a:solidFill>
                <a:uFill>
                  <a:solidFill>
                    <a:srgbClr val="FFFFFF"/>
                  </a:solidFill>
                </a:uFill>
                <a:latin typeface="Helvetica 45 Light"/>
                <a:ea typeface="DejaVu Sans"/>
              </a:rPr>
              <a:t>parle</a:t>
            </a:r>
            <a:r>
              <a:rPr lang="en-US" sz="1800" b="0" strike="noStrike" spc="-1" dirty="0">
                <a:solidFill>
                  <a:srgbClr val="000000"/>
                </a:solidFill>
                <a:uFill>
                  <a:solidFill>
                    <a:srgbClr val="FFFFFF"/>
                  </a:solidFill>
                </a:uFill>
                <a:latin typeface="Helvetica 45 Light"/>
                <a:ea typeface="DejaVu Sans"/>
              </a:rPr>
              <a:t> de </a:t>
            </a:r>
            <a:r>
              <a:rPr lang="en-US" sz="1800" b="0" strike="noStrike" spc="-1" dirty="0" err="1">
                <a:solidFill>
                  <a:srgbClr val="000000"/>
                </a:solidFill>
                <a:uFill>
                  <a:solidFill>
                    <a:srgbClr val="FFFFFF"/>
                  </a:solidFill>
                </a:uFill>
                <a:latin typeface="Helvetica 45 Light"/>
                <a:ea typeface="DejaVu Sans"/>
              </a:rPr>
              <a:t>surclassement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ou</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upcasting</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A la compilation</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Lorsqu’un</a:t>
            </a:r>
            <a:r>
              <a:rPr lang="en-US" sz="1800" b="0" strike="noStrike" spc="-1" dirty="0">
                <a:solidFill>
                  <a:srgbClr val="000000"/>
                </a:solidFill>
                <a:uFill>
                  <a:solidFill>
                    <a:srgbClr val="FFFFFF"/>
                  </a:solidFill>
                </a:uFill>
                <a:latin typeface="Helvetica 45 Light"/>
                <a:ea typeface="DejaVu Sans"/>
              </a:rPr>
              <a:t> objet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 </a:t>
            </a:r>
            <a:r>
              <a:rPr lang="en-US" sz="1800" b="0" strike="noStrike" spc="-1" dirty="0" err="1">
                <a:solidFill>
                  <a:srgbClr val="000000"/>
                </a:solidFill>
                <a:uFill>
                  <a:solidFill>
                    <a:srgbClr val="FFFFFF"/>
                  </a:solidFill>
                </a:uFill>
                <a:latin typeface="Helvetica 45 Light"/>
                <a:ea typeface="DejaVu Sans"/>
              </a:rPr>
              <a:t>surclassé</a:t>
            </a:r>
            <a:r>
              <a:rPr lang="en-US" sz="1800" b="0" strike="noStrike" spc="-1" dirty="0">
                <a:solidFill>
                  <a:srgbClr val="000000"/>
                </a:solidFill>
                <a:uFill>
                  <a:solidFill>
                    <a:srgbClr val="FFFFFF"/>
                  </a:solidFill>
                </a:uFill>
                <a:latin typeface="Helvetica 45 Light"/>
                <a:ea typeface="DejaVu Sans"/>
              </a:rPr>
              <a:t> », </a:t>
            </a:r>
            <a:r>
              <a:rPr lang="en-US" sz="1800" b="0" strike="noStrike" spc="-1" dirty="0" err="1">
                <a:solidFill>
                  <a:srgbClr val="000000"/>
                </a:solidFill>
                <a:uFill>
                  <a:solidFill>
                    <a:srgbClr val="FFFFFF"/>
                  </a:solidFill>
                </a:uFill>
                <a:latin typeface="Helvetica 45 Light"/>
                <a:ea typeface="DejaVu Sans"/>
              </a:rPr>
              <a:t>il</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vu par le </a:t>
            </a:r>
            <a:r>
              <a:rPr lang="en-US" sz="1800" b="0" strike="noStrike" spc="-1" dirty="0" err="1">
                <a:solidFill>
                  <a:srgbClr val="000000"/>
                </a:solidFill>
                <a:uFill>
                  <a:solidFill>
                    <a:srgbClr val="FFFFFF"/>
                  </a:solidFill>
                </a:uFill>
                <a:latin typeface="Helvetica 45 Light"/>
                <a:ea typeface="DejaVu Sans"/>
              </a:rPr>
              <a:t>compilateur</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comme</a:t>
            </a:r>
            <a:r>
              <a:rPr lang="en-US" sz="1800" b="0" strike="noStrike" spc="-1" dirty="0">
                <a:solidFill>
                  <a:srgbClr val="000000"/>
                </a:solidFill>
                <a:uFill>
                  <a:solidFill>
                    <a:srgbClr val="FFFFFF"/>
                  </a:solidFill>
                </a:uFill>
                <a:latin typeface="Helvetica 45 Light"/>
                <a:ea typeface="DejaVu Sans"/>
              </a:rPr>
              <a:t> un objet du type de la </a:t>
            </a:r>
            <a:r>
              <a:rPr lang="en-US" sz="1800" b="0" strike="noStrike" spc="-1" dirty="0" err="1">
                <a:solidFill>
                  <a:srgbClr val="000000"/>
                </a:solidFill>
                <a:uFill>
                  <a:solidFill>
                    <a:srgbClr val="FFFFFF"/>
                  </a:solidFill>
                </a:uFill>
                <a:latin typeface="Helvetica 45 Light"/>
                <a:ea typeface="DejaVu Sans"/>
              </a:rPr>
              <a:t>référence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utilisée</a:t>
            </a:r>
            <a:r>
              <a:rPr lang="en-US" sz="1800" b="0" strike="noStrike" spc="-1" dirty="0">
                <a:solidFill>
                  <a:srgbClr val="000000"/>
                </a:solidFill>
                <a:uFill>
                  <a:solidFill>
                    <a:srgbClr val="FFFFFF"/>
                  </a:solidFill>
                </a:uFill>
                <a:latin typeface="Helvetica 45 Light"/>
                <a:ea typeface="DejaVu Sans"/>
              </a:rPr>
              <a:t> pour le </a:t>
            </a:r>
            <a:r>
              <a:rPr lang="en-US" sz="1800" b="0" strike="noStrike" spc="-1" dirty="0" err="1">
                <a:solidFill>
                  <a:srgbClr val="000000"/>
                </a:solidFill>
                <a:uFill>
                  <a:solidFill>
                    <a:srgbClr val="FFFFFF"/>
                  </a:solidFill>
                </a:uFill>
                <a:latin typeface="Helvetica 45 Light"/>
                <a:ea typeface="DejaVu Sans"/>
              </a:rPr>
              <a:t>désigner</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Ses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fonctionnalités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sont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alors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restreintes</a:t>
            </a:r>
            <a:r>
              <a:rPr lang="en-US" sz="1800" b="0" strike="noStrike" spc="-1" dirty="0">
                <a:solidFill>
                  <a:srgbClr val="000000"/>
                </a:solidFill>
                <a:uFill>
                  <a:solidFill>
                    <a:srgbClr val="FFFFFF"/>
                  </a:solidFill>
                </a:uFill>
                <a:latin typeface="Helvetica 45 Light"/>
                <a:ea typeface="DejaVu Sans"/>
              </a:rPr>
              <a:t> à </a:t>
            </a:r>
            <a:r>
              <a:rPr lang="en-US" sz="1800" b="0" strike="noStrike" spc="-1" dirty="0" err="1">
                <a:solidFill>
                  <a:srgbClr val="000000"/>
                </a:solidFill>
                <a:uFill>
                  <a:solidFill>
                    <a:srgbClr val="FFFFFF"/>
                  </a:solidFill>
                </a:uFill>
                <a:latin typeface="Helvetica 45 Light"/>
                <a:ea typeface="DejaVu Sans"/>
              </a:rPr>
              <a:t>celles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proposées</a:t>
            </a:r>
            <a:r>
              <a:rPr lang="en-US" sz="1800" b="0" strike="noStrike" spc="-1" dirty="0">
                <a:solidFill>
                  <a:srgbClr val="000000"/>
                </a:solidFill>
                <a:uFill>
                  <a:solidFill>
                    <a:srgbClr val="FFFFFF"/>
                  </a:solidFill>
                </a:uFill>
                <a:latin typeface="Helvetica 45 Light"/>
                <a:ea typeface="DejaVu Sans"/>
              </a:rPr>
              <a:t> par la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du type de la </a:t>
            </a:r>
            <a:r>
              <a:rPr lang="en-US" sz="1800" b="0" strike="noStrike" spc="-1" dirty="0" err="1">
                <a:solidFill>
                  <a:srgbClr val="000000"/>
                </a:solidFill>
                <a:uFill>
                  <a:solidFill>
                    <a:srgbClr val="FFFFFF"/>
                  </a:solidFill>
                </a:uFill>
                <a:latin typeface="Helvetica 45 Light"/>
                <a:ea typeface="DejaVu Sans"/>
              </a:rPr>
              <a:t>référence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p:txBody>
      </p:sp>
      <p:sp>
        <p:nvSpPr>
          <p:cNvPr id="47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Java</a:t>
            </a:r>
            <a:endParaRPr lang="en-US" sz="1800" b="0" strike="noStrike" spc="-1">
              <a:solidFill>
                <a:srgbClr val="000000"/>
              </a:solidFill>
              <a:uFill>
                <a:solidFill>
                  <a:srgbClr val="FFFFFF"/>
                </a:solidFill>
              </a:uFill>
              <a:latin typeface="Arial"/>
            </a:endParaRPr>
          </a:p>
        </p:txBody>
      </p:sp>
      <p:sp>
        <p:nvSpPr>
          <p:cNvPr id="47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7E60609-1E96-4DE8-BC9C-C72F11894AF3}" type="slidenum">
              <a:rPr lang="en-US" sz="1600" b="0" strike="noStrike" spc="-1">
                <a:solidFill>
                  <a:srgbClr val="000000"/>
                </a:solidFill>
                <a:uFill>
                  <a:solidFill>
                    <a:srgbClr val="FFFFFF"/>
                  </a:solidFill>
                </a:uFill>
                <a:latin typeface="Helvetica 45 Light"/>
                <a:ea typeface="MS PGothic"/>
              </a:rPr>
              <a:t>58</a:t>
            </a:fld>
            <a:endParaRPr lang="en-US" sz="1800" b="0" strike="noStrike" spc="-1">
              <a:solidFill>
                <a:srgbClr val="000000"/>
              </a:solidFill>
              <a:uFill>
                <a:solidFill>
                  <a:srgbClr val="FFFFFF"/>
                </a:solidFill>
              </a:uFill>
              <a:latin typeface="Arial"/>
            </a:endParaRPr>
          </a:p>
        </p:txBody>
      </p:sp>
      <p:sp>
        <p:nvSpPr>
          <p:cNvPr id="476" name="CustomShape 4"/>
          <p:cNvSpPr/>
          <p:nvPr/>
        </p:nvSpPr>
        <p:spPr>
          <a:xfrm>
            <a:off x="411840" y="4133520"/>
            <a:ext cx="5672328" cy="1239696"/>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class Test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public static void main (String[] </a:t>
            </a:r>
            <a:r>
              <a:rPr lang="en-US" sz="1100" b="0" strike="noStrike" spc="-1" dirty="0" err="1">
                <a:solidFill>
                  <a:srgbClr val="000000"/>
                </a:solidFill>
                <a:uFill>
                  <a:solidFill>
                    <a:srgbClr val="FFFFFF"/>
                  </a:solidFill>
                </a:uFill>
                <a:latin typeface="Courier New"/>
                <a:ea typeface="DejaVu Sans"/>
              </a:rPr>
              <a:t>argv</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Voiture</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mVoiture</a:t>
            </a:r>
            <a:r>
              <a:rPr lang="en-US" sz="1100" b="0" strike="noStrike" spc="-1" dirty="0">
                <a:solidFill>
                  <a:srgbClr val="000000"/>
                </a:solidFill>
                <a:uFill>
                  <a:solidFill>
                    <a:srgbClr val="FFFFFF"/>
                  </a:solidFill>
                </a:uFill>
                <a:latin typeface="Courier New"/>
                <a:ea typeface="DejaVu Sans"/>
              </a:rPr>
              <a:t> = new Ambulance(...);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477" name="CustomShape 5"/>
          <p:cNvSpPr/>
          <p:nvPr/>
        </p:nvSpPr>
        <p:spPr>
          <a:xfrm>
            <a:off x="4211640" y="5252040"/>
            <a:ext cx="2522880" cy="547920"/>
          </a:xfrm>
          <a:prstGeom prst="borderCallout1">
            <a:avLst>
              <a:gd name="adj1" fmla="val 18750"/>
              <a:gd name="adj2" fmla="val -8333"/>
              <a:gd name="adj3" fmla="val -72094"/>
              <a:gd name="adj4" fmla="val -28738"/>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maVoiture n’a pas accès à la méthode </a:t>
            </a:r>
            <a:r>
              <a:rPr lang="en-US" sz="1200" b="0" i="1" strike="noStrike" spc="-1">
                <a:solidFill>
                  <a:srgbClr val="000000"/>
                </a:solidFill>
                <a:uFill>
                  <a:solidFill>
                    <a:srgbClr val="FFFFFF"/>
                  </a:solidFill>
                </a:uFill>
                <a:latin typeface="Tahoma"/>
                <a:ea typeface="DejaVu Sans"/>
              </a:rPr>
              <a:t>isGyrophareStarted()</a:t>
            </a:r>
            <a:r>
              <a:rPr lang="en-US" sz="1200" b="0" strike="noStrike" spc="-1">
                <a:solidFill>
                  <a:srgbClr val="000000"/>
                </a:solidFill>
                <a:uFill>
                  <a:solidFill>
                    <a:srgbClr val="FFFFFF"/>
                  </a:solidFill>
                </a:uFill>
                <a:latin typeface="Tahoma"/>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Lorsqu’une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d’un objet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accédée</a:t>
            </a:r>
            <a:r>
              <a:rPr lang="en-US" sz="1800" b="0" strike="noStrike" spc="-1" dirty="0">
                <a:solidFill>
                  <a:srgbClr val="000000"/>
                </a:solidFill>
                <a:uFill>
                  <a:solidFill>
                    <a:srgbClr val="FFFFFF"/>
                  </a:solidFill>
                </a:uFill>
                <a:latin typeface="Helvetica 45 Light"/>
                <a:ea typeface="DejaVu Sans"/>
              </a:rPr>
              <a:t> au travers </a:t>
            </a:r>
            <a:r>
              <a:rPr lang="en-US" sz="1800" b="0" strike="noStrike" spc="-1" dirty="0" err="1">
                <a:solidFill>
                  <a:srgbClr val="000000"/>
                </a:solidFill>
                <a:uFill>
                  <a:solidFill>
                    <a:srgbClr val="FFFFFF"/>
                  </a:solidFill>
                </a:uFill>
                <a:latin typeface="Helvetica 45 Light"/>
                <a:ea typeface="DejaVu Sans"/>
              </a:rPr>
              <a:t>d’une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référence</a:t>
            </a:r>
            <a:r>
              <a:rPr lang="en-US" sz="1800" b="0" strike="noStrike" spc="-1" dirty="0">
                <a:solidFill>
                  <a:srgbClr val="000000"/>
                </a:solidFill>
                <a:uFill>
                  <a:solidFill>
                    <a:srgbClr val="FFFFFF"/>
                  </a:solidFill>
                </a:uFill>
                <a:latin typeface="Helvetica 45 Light"/>
                <a:ea typeface="DejaVu Sans"/>
              </a:rPr>
              <a:t> « </a:t>
            </a:r>
            <a:r>
              <a:rPr lang="en-US" sz="1800" b="0" strike="noStrike" spc="-1" dirty="0" err="1">
                <a:solidFill>
                  <a:srgbClr val="000000"/>
                </a:solidFill>
                <a:uFill>
                  <a:solidFill>
                    <a:srgbClr val="FFFFFF"/>
                  </a:solidFill>
                </a:uFill>
                <a:latin typeface="Helvetica 45 Light"/>
                <a:ea typeface="DejaVu Sans"/>
              </a:rPr>
              <a:t>surclassée</a:t>
            </a:r>
            <a:r>
              <a:rPr lang="en-US" sz="1800" b="0" strike="noStrike" spc="-1" dirty="0">
                <a:solidFill>
                  <a:srgbClr val="000000"/>
                </a:solidFill>
                <a:uFill>
                  <a:solidFill>
                    <a:srgbClr val="FFFFFF"/>
                  </a:solidFill>
                </a:uFill>
                <a:latin typeface="Helvetica 45 Light"/>
                <a:ea typeface="DejaVu Sans"/>
              </a:rPr>
              <a:t> », </a:t>
            </a:r>
            <a:r>
              <a:rPr lang="en-US" sz="1800" b="0" strike="noStrike" spc="-1" dirty="0" err="1">
                <a:solidFill>
                  <a:srgbClr val="000000"/>
                </a:solidFill>
                <a:uFill>
                  <a:solidFill>
                    <a:srgbClr val="FFFFFF"/>
                  </a:solidFill>
                </a:uFill>
                <a:latin typeface="Helvetica 45 Light"/>
                <a:ea typeface="DejaVu Sans"/>
              </a:rPr>
              <a:t>c’est</a:t>
            </a:r>
            <a:r>
              <a:rPr lang="en-US" sz="1800" b="0" strike="noStrike" spc="-1" dirty="0">
                <a:solidFill>
                  <a:srgbClr val="000000"/>
                </a:solidFill>
                <a:uFill>
                  <a:solidFill>
                    <a:srgbClr val="FFFFFF"/>
                  </a:solidFill>
                </a:uFill>
                <a:latin typeface="Helvetica 45 Light"/>
                <a:ea typeface="DejaVu Sans"/>
              </a:rPr>
              <a:t> la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telle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qu’elle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définie</a:t>
            </a:r>
            <a:r>
              <a:rPr lang="en-US" sz="1800" b="0" strike="noStrike" spc="-1" dirty="0">
                <a:solidFill>
                  <a:srgbClr val="000000"/>
                </a:solidFill>
                <a:uFill>
                  <a:solidFill>
                    <a:srgbClr val="FFFFFF"/>
                  </a:solidFill>
                </a:uFill>
                <a:latin typeface="Helvetica 45 Light"/>
                <a:ea typeface="DejaVu Sans"/>
              </a:rPr>
              <a:t> au </a:t>
            </a:r>
            <a:r>
              <a:rPr lang="en-US" sz="1800" b="0" strike="noStrike" spc="-1" dirty="0" err="1">
                <a:solidFill>
                  <a:srgbClr val="000000"/>
                </a:solidFill>
                <a:uFill>
                  <a:solidFill>
                    <a:srgbClr val="FFFFFF"/>
                  </a:solidFill>
                </a:uFill>
                <a:latin typeface="Helvetica 45 Light"/>
                <a:ea typeface="DejaVu Sans"/>
              </a:rPr>
              <a:t>niveau</a:t>
            </a:r>
            <a:r>
              <a:rPr lang="en-US" sz="1800" b="0" strike="noStrike" spc="-1" dirty="0">
                <a:solidFill>
                  <a:srgbClr val="000000"/>
                </a:solidFill>
                <a:uFill>
                  <a:solidFill>
                    <a:srgbClr val="FFFFFF"/>
                  </a:solidFill>
                </a:uFill>
                <a:latin typeface="Helvetica 45 Light"/>
                <a:ea typeface="DejaVu Sans"/>
              </a:rPr>
              <a:t> de la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effective de </a:t>
            </a:r>
            <a:r>
              <a:rPr lang="en-US" sz="1800" b="0" strike="noStrike" spc="-1" dirty="0" err="1">
                <a:solidFill>
                  <a:srgbClr val="000000"/>
                </a:solidFill>
                <a:uFill>
                  <a:solidFill>
                    <a:srgbClr val="FFFFFF"/>
                  </a:solidFill>
                </a:uFill>
                <a:latin typeface="Helvetica 45 Light"/>
                <a:ea typeface="DejaVu Sans"/>
              </a:rPr>
              <a:t>l’objet</a:t>
            </a:r>
            <a:r>
              <a:rPr lang="en-US" sz="1800" b="0" strike="noStrike" spc="-1" dirty="0">
                <a:solidFill>
                  <a:srgbClr val="000000"/>
                </a:solidFill>
                <a:uFill>
                  <a:solidFill>
                    <a:srgbClr val="FFFFFF"/>
                  </a:solidFill>
                </a:uFill>
                <a:latin typeface="Helvetica 45 Light"/>
                <a:ea typeface="DejaVu Sans"/>
              </a:rPr>
              <a:t> qui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invoquée</a:t>
            </a:r>
            <a:r>
              <a:rPr lang="en-US" sz="1800" b="0" strike="noStrike" spc="-1" dirty="0">
                <a:solidFill>
                  <a:srgbClr val="000000"/>
                </a:solidFill>
                <a:uFill>
                  <a:solidFill>
                    <a:srgbClr val="FFFFFF"/>
                  </a:solidFill>
                </a:uFill>
                <a:latin typeface="Helvetica 45 Light"/>
                <a:ea typeface="DejaVu Sans"/>
              </a:rPr>
              <a:t> et </a:t>
            </a:r>
            <a:r>
              <a:rPr lang="en-US" sz="1800" b="0" strike="noStrike" spc="-1" dirty="0" err="1">
                <a:solidFill>
                  <a:srgbClr val="000000"/>
                </a:solidFill>
                <a:uFill>
                  <a:solidFill>
                    <a:srgbClr val="FFFFFF"/>
                  </a:solidFill>
                </a:uFill>
                <a:latin typeface="Helvetica 45 Light"/>
                <a:ea typeface="DejaVu Sans"/>
              </a:rPr>
              <a:t>exécutée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dirty="0">
                <a:solidFill>
                  <a:srgbClr val="000000"/>
                </a:solidFill>
                <a:uFill>
                  <a:solidFill>
                    <a:srgbClr val="FFFFFF"/>
                  </a:solidFill>
                </a:uFill>
                <a:latin typeface="Helvetica 45 Light"/>
                <a:ea typeface="DejaVu Sans"/>
              </a:rPr>
              <a:t>La </a:t>
            </a:r>
            <a:r>
              <a:rPr lang="en-US" sz="1800" b="1" strike="noStrike" spc="-1" dirty="0" err="1">
                <a:solidFill>
                  <a:srgbClr val="000000"/>
                </a:solidFill>
                <a:uFill>
                  <a:solidFill>
                    <a:srgbClr val="FFFFFF"/>
                  </a:solidFill>
                </a:uFill>
                <a:latin typeface="Helvetica 45 Light"/>
                <a:ea typeface="DejaVu Sans"/>
              </a:rPr>
              <a:t>méthode</a:t>
            </a:r>
            <a:r>
              <a:rPr lang="en-US" sz="1800" b="1" strike="noStrike" spc="-1" dirty="0">
                <a:solidFill>
                  <a:srgbClr val="000000"/>
                </a:solidFill>
                <a:uFill>
                  <a:solidFill>
                    <a:srgbClr val="FFFFFF"/>
                  </a:solidFill>
                </a:uFill>
                <a:latin typeface="Helvetica 45 Light"/>
                <a:ea typeface="DejaVu Sans"/>
              </a:rPr>
              <a:t> à </a:t>
            </a:r>
            <a:r>
              <a:rPr lang="en-US" sz="1800" b="1" strike="noStrike" spc="-1" dirty="0" err="1">
                <a:solidFill>
                  <a:srgbClr val="000000"/>
                </a:solidFill>
                <a:uFill>
                  <a:solidFill>
                    <a:srgbClr val="FFFFFF"/>
                  </a:solidFill>
                </a:uFill>
                <a:latin typeface="Helvetica 45 Light"/>
                <a:ea typeface="DejaVu Sans"/>
              </a:rPr>
              <a:t>exécuter</a:t>
            </a:r>
            <a:r>
              <a:rPr lang="en-US" sz="1800" b="1"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Helvetica 45 Light"/>
                <a:ea typeface="DejaVu Sans"/>
              </a:rPr>
              <a:t>est</a:t>
            </a:r>
            <a:r>
              <a:rPr lang="en-US" sz="1800" b="1" strike="noStrike" spc="-1" dirty="0">
                <a:solidFill>
                  <a:srgbClr val="000000"/>
                </a:solidFill>
                <a:uFill>
                  <a:solidFill>
                    <a:srgbClr val="FFFFFF"/>
                  </a:solidFill>
                </a:uFill>
                <a:latin typeface="Helvetica 45 Light"/>
                <a:ea typeface="DejaVu Sans"/>
              </a:rPr>
              <a:t> </a:t>
            </a:r>
            <a:r>
              <a:rPr lang="en-US" sz="1800" b="1" strike="noStrike" spc="-1" dirty="0" err="1">
                <a:solidFill>
                  <a:srgbClr val="000000"/>
                </a:solidFill>
                <a:uFill>
                  <a:solidFill>
                    <a:srgbClr val="FFFFFF"/>
                  </a:solidFill>
                </a:uFill>
                <a:latin typeface="Helvetica 45 Light"/>
                <a:ea typeface="DejaVu Sans"/>
              </a:rPr>
              <a:t>déterminée</a:t>
            </a:r>
            <a:r>
              <a:rPr lang="en-US" sz="1800" b="1" strike="noStrike" spc="-1" dirty="0">
                <a:solidFill>
                  <a:srgbClr val="000000"/>
                </a:solidFill>
                <a:uFill>
                  <a:solidFill>
                    <a:srgbClr val="FFFFFF"/>
                  </a:solidFill>
                </a:uFill>
                <a:latin typeface="Helvetica 45 Light"/>
                <a:ea typeface="DejaVu Sans"/>
              </a:rPr>
              <a:t> à </a:t>
            </a:r>
            <a:r>
              <a:rPr lang="en-US" sz="1800" b="1" strike="noStrike" spc="-1" dirty="0" err="1">
                <a:solidFill>
                  <a:srgbClr val="000000"/>
                </a:solidFill>
                <a:uFill>
                  <a:solidFill>
                    <a:srgbClr val="FFFFFF"/>
                  </a:solidFill>
                </a:uFill>
                <a:latin typeface="Helvetica 45 Light"/>
                <a:ea typeface="DejaVu Sans"/>
              </a:rPr>
              <a:t>l’exécution</a:t>
            </a:r>
            <a:r>
              <a:rPr lang="en-US" sz="1800" b="1" strike="noStrike" spc="-1" dirty="0">
                <a:solidFill>
                  <a:srgbClr val="000000"/>
                </a:solidFill>
                <a:uFill>
                  <a:solidFill>
                    <a:srgbClr val="FFFFFF"/>
                  </a:solidFill>
                </a:uFill>
                <a:latin typeface="Helvetica 45 Light"/>
                <a:ea typeface="DejaVu Sans"/>
              </a:rPr>
              <a:t> </a:t>
            </a:r>
            <a:r>
              <a:rPr lang="en-US" sz="1800" b="0" strike="noStrike" spc="-1" dirty="0">
                <a:solidFill>
                  <a:srgbClr val="000000"/>
                </a:solidFill>
                <a:uFill>
                  <a:solidFill>
                    <a:srgbClr val="FFFFFF"/>
                  </a:solidFill>
                </a:uFill>
                <a:latin typeface="Helvetica 45 Light"/>
                <a:ea typeface="DejaVu Sans"/>
              </a:rPr>
              <a:t>et non pas à la compilation.</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dirty="0">
                <a:solidFill>
                  <a:srgbClr val="000000"/>
                </a:solidFill>
                <a:uFill>
                  <a:solidFill>
                    <a:srgbClr val="FFFFFF"/>
                  </a:solidFill>
                </a:uFill>
                <a:latin typeface="Helvetica 45 Light"/>
                <a:ea typeface="DejaVu Sans"/>
              </a:rPr>
              <a:t>On </a:t>
            </a:r>
            <a:r>
              <a:rPr lang="en-US" sz="1800" b="0" strike="noStrike" spc="-1" dirty="0" err="1">
                <a:solidFill>
                  <a:srgbClr val="000000"/>
                </a:solidFill>
                <a:uFill>
                  <a:solidFill>
                    <a:srgbClr val="FFFFFF"/>
                  </a:solidFill>
                </a:uFill>
                <a:latin typeface="Helvetica 45 Light"/>
                <a:ea typeface="DejaVu Sans"/>
              </a:rPr>
              <a:t>parle</a:t>
            </a:r>
            <a:r>
              <a:rPr lang="en-US" sz="1800" b="0" strike="noStrike" spc="-1" dirty="0">
                <a:solidFill>
                  <a:srgbClr val="000000"/>
                </a:solidFill>
                <a:uFill>
                  <a:solidFill>
                    <a:srgbClr val="FFFFFF"/>
                  </a:solidFill>
                </a:uFill>
                <a:latin typeface="Helvetica 45 Light"/>
                <a:ea typeface="DejaVu Sans"/>
              </a:rPr>
              <a:t> de liaison tardive, lien </a:t>
            </a:r>
            <a:r>
              <a:rPr lang="en-US" sz="1800" b="0" strike="noStrike" spc="-1" dirty="0" err="1">
                <a:solidFill>
                  <a:srgbClr val="000000"/>
                </a:solidFill>
                <a:uFill>
                  <a:solidFill>
                    <a:srgbClr val="FFFFFF"/>
                  </a:solidFill>
                </a:uFill>
                <a:latin typeface="Helvetica 45 Light"/>
                <a:ea typeface="DejaVu Sans"/>
              </a:rPr>
              <a:t>dynamique</a:t>
            </a:r>
            <a:r>
              <a:rPr lang="en-US" sz="1800" b="0" strike="noStrike" spc="-1" dirty="0">
                <a:solidFill>
                  <a:srgbClr val="000000"/>
                </a:solidFill>
                <a:uFill>
                  <a:solidFill>
                    <a:srgbClr val="FFFFFF"/>
                  </a:solidFill>
                </a:uFill>
                <a:latin typeface="Helvetica 45 Light"/>
                <a:ea typeface="DejaVu Sans"/>
              </a:rPr>
              <a:t>, dynamic binding, </a:t>
            </a:r>
            <a:r>
              <a:rPr lang="en-US" sz="1800" b="0" strike="noStrike" spc="-1" dirty="0" err="1">
                <a:solidFill>
                  <a:srgbClr val="000000"/>
                </a:solidFill>
                <a:uFill>
                  <a:solidFill>
                    <a:srgbClr val="FFFFFF"/>
                  </a:solidFill>
                </a:uFill>
                <a:latin typeface="Helvetica 45 Light"/>
                <a:ea typeface="DejaVu Sans"/>
              </a:rPr>
              <a:t>latebinding</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ou</a:t>
            </a:r>
            <a:r>
              <a:rPr lang="en-US" sz="1800" b="0" strike="noStrike" spc="-1" dirty="0">
                <a:solidFill>
                  <a:srgbClr val="000000"/>
                </a:solidFill>
                <a:uFill>
                  <a:solidFill>
                    <a:srgbClr val="FFFFFF"/>
                  </a:solidFill>
                </a:uFill>
                <a:latin typeface="Helvetica 45 Light"/>
                <a:ea typeface="DejaVu Sans"/>
              </a:rPr>
              <a:t> run-time binding</a:t>
            </a:r>
            <a:r>
              <a:rPr lang="en-US" sz="2000" b="0" strike="noStrike" spc="-1" dirty="0" smtClean="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r>
              <a:rPr lang="en-US" sz="2000" b="0" strike="noStrike" spc="-1" dirty="0" err="1">
                <a:solidFill>
                  <a:srgbClr val="000000"/>
                </a:solidFill>
                <a:uFill>
                  <a:solidFill>
                    <a:srgbClr val="FFFFFF"/>
                  </a:solidFill>
                </a:uFill>
                <a:latin typeface="Helvetica 45 Light"/>
                <a:ea typeface="DejaVu Sans"/>
              </a:rPr>
              <a:t>Exercice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illustrer</a:t>
            </a:r>
            <a:r>
              <a:rPr lang="en-US" sz="2000" b="0" strike="noStrike" spc="-1" dirty="0">
                <a:solidFill>
                  <a:srgbClr val="000000"/>
                </a:solidFill>
                <a:uFill>
                  <a:solidFill>
                    <a:srgbClr val="FFFFFF"/>
                  </a:solidFill>
                </a:uFill>
                <a:latin typeface="Helvetica 45 Light"/>
                <a:ea typeface="DejaVu Sans"/>
              </a:rPr>
              <a:t> la liaison </a:t>
            </a:r>
            <a:r>
              <a:rPr lang="en-US" sz="2000" b="0" strike="noStrike" spc="-1" dirty="0" err="1">
                <a:solidFill>
                  <a:srgbClr val="000000"/>
                </a:solidFill>
                <a:uFill>
                  <a:solidFill>
                    <a:srgbClr val="FFFFFF"/>
                  </a:solidFill>
                </a:uFill>
                <a:latin typeface="Helvetica 45 Light"/>
                <a:ea typeface="DejaVu Sans"/>
              </a:rPr>
              <a:t>dynamique</a:t>
            </a:r>
            <a:r>
              <a:rPr lang="en-US" sz="2000" b="0" strike="noStrike" spc="-1" dirty="0">
                <a:solidFill>
                  <a:srgbClr val="000000"/>
                </a:solidFill>
                <a:uFill>
                  <a:solidFill>
                    <a:srgbClr val="FFFFFF"/>
                  </a:solidFill>
                </a:uFill>
                <a:latin typeface="Helvetica 45 Light"/>
                <a:ea typeface="DejaVu Sans"/>
              </a:rPr>
              <a:t> avec la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 Ambulance</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p:txBody>
      </p:sp>
      <p:sp>
        <p:nvSpPr>
          <p:cNvPr id="47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liaison dynamique</a:t>
            </a:r>
            <a:endParaRPr lang="en-US" sz="1800" b="0" strike="noStrike" spc="-1">
              <a:solidFill>
                <a:srgbClr val="000000"/>
              </a:solidFill>
              <a:uFill>
                <a:solidFill>
                  <a:srgbClr val="FFFFFF"/>
                </a:solidFill>
              </a:uFill>
              <a:latin typeface="Arial"/>
            </a:endParaRPr>
          </a:p>
        </p:txBody>
      </p:sp>
      <p:sp>
        <p:nvSpPr>
          <p:cNvPr id="4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1FF0E76-22EA-4FC6-91FC-357D4C0282EB}" type="slidenum">
              <a:rPr lang="en-US" sz="1600" b="0" strike="noStrike" spc="-1">
                <a:solidFill>
                  <a:srgbClr val="000000"/>
                </a:solidFill>
                <a:uFill>
                  <a:solidFill>
                    <a:srgbClr val="FFFFFF"/>
                  </a:solidFill>
                </a:uFill>
                <a:latin typeface="Helvetica 45 Light"/>
                <a:ea typeface="MS PGothic"/>
              </a:rPr>
              <a:t>59</a:t>
            </a:fld>
            <a:endParaRPr lang="en-US" sz="1800" b="0" strike="noStrike" spc="-1">
              <a:solidFill>
                <a:srgbClr val="000000"/>
              </a:solidFill>
              <a:uFill>
                <a:solidFill>
                  <a:srgbClr val="FFFFFF"/>
                </a:solidFill>
              </a:uFill>
              <a:latin typeface="Arial"/>
            </a:endParaRPr>
          </a:p>
        </p:txBody>
      </p:sp>
      <p:sp>
        <p:nvSpPr>
          <p:cNvPr id="481" name="CustomShape 4"/>
          <p:cNvSpPr/>
          <p:nvPr/>
        </p:nvSpPr>
        <p:spPr>
          <a:xfrm>
            <a:off x="1275480" y="2944800"/>
            <a:ext cx="5865480" cy="1451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class Test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public static void main (String[] </a:t>
            </a:r>
            <a:r>
              <a:rPr lang="en-US" sz="1100" b="0" strike="noStrike" spc="-1" dirty="0" err="1">
                <a:solidFill>
                  <a:srgbClr val="000000"/>
                </a:solidFill>
                <a:uFill>
                  <a:solidFill>
                    <a:srgbClr val="FFFFFF"/>
                  </a:solidFill>
                </a:uFill>
                <a:latin typeface="Courier New"/>
                <a:ea typeface="DejaVu Sans"/>
              </a:rPr>
              <a:t>argv</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smtClean="0">
                <a:solidFill>
                  <a:srgbClr val="000000"/>
                </a:solidFill>
                <a:uFill>
                  <a:solidFill>
                    <a:srgbClr val="FFFFFF"/>
                  </a:solidFill>
                </a:uFill>
                <a:latin typeface="Courier New"/>
                <a:ea typeface="DejaVu Sans"/>
              </a:rPr>
              <a:t>  </a:t>
            </a:r>
            <a:r>
              <a:rPr lang="en-US" sz="1100" b="0" strike="noStrike" spc="-1" dirty="0" err="1" smtClean="0">
                <a:solidFill>
                  <a:srgbClr val="000000"/>
                </a:solidFill>
                <a:uFill>
                  <a:solidFill>
                    <a:srgbClr val="FFFFFF"/>
                  </a:solidFill>
                </a:uFill>
                <a:latin typeface="Courier New"/>
                <a:ea typeface="DejaVu Sans"/>
              </a:rPr>
              <a:t>Voiture</a:t>
            </a:r>
            <a:r>
              <a:rPr lang="en-US" sz="1100" b="0" strike="noStrike" spc="-1" dirty="0" smtClean="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mVoiture</a:t>
            </a:r>
            <a:r>
              <a:rPr lang="en-US" sz="1100" b="0" strike="noStrike" spc="-1" dirty="0">
                <a:solidFill>
                  <a:srgbClr val="000000"/>
                </a:solidFill>
                <a:uFill>
                  <a:solidFill>
                    <a:srgbClr val="FFFFFF"/>
                  </a:solidFill>
                </a:uFill>
                <a:latin typeface="Courier New"/>
                <a:ea typeface="DejaVu Sans"/>
              </a:rPr>
              <a:t> = new Ambulance(...);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smtClean="0">
                <a:solidFill>
                  <a:srgbClr val="000000"/>
                </a:solidFill>
                <a:uFill>
                  <a:solidFill>
                    <a:srgbClr val="FFFFFF"/>
                  </a:solidFill>
                </a:uFill>
                <a:latin typeface="Courier New"/>
                <a:ea typeface="DejaVu Sans"/>
              </a:rPr>
              <a:t>  </a:t>
            </a:r>
            <a:r>
              <a:rPr lang="en-US" sz="1100" b="0" strike="noStrike" spc="-1" dirty="0" err="1" smtClean="0">
                <a:solidFill>
                  <a:srgbClr val="000000"/>
                </a:solidFill>
                <a:uFill>
                  <a:solidFill>
                    <a:srgbClr val="FFFFFF"/>
                  </a:solidFill>
                </a:uFill>
                <a:latin typeface="Courier New"/>
                <a:ea typeface="DejaVu Sans"/>
              </a:rPr>
              <a:t>mVoiture.demarre</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482" name="CustomShape 5"/>
          <p:cNvSpPr/>
          <p:nvPr/>
        </p:nvSpPr>
        <p:spPr>
          <a:xfrm>
            <a:off x="4330800" y="4049280"/>
            <a:ext cx="3409552" cy="531848"/>
          </a:xfrm>
          <a:prstGeom prst="borderCallout1">
            <a:avLst>
              <a:gd name="adj1" fmla="val 18750"/>
              <a:gd name="adj2" fmla="val -8333"/>
              <a:gd name="adj3" fmla="val -15962"/>
              <a:gd name="adj4" fmla="val -3121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C’est la méthode demarre() de la sous-classe Ambulance qui est exécutée.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2120" y="669600"/>
            <a:ext cx="841968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principe de fonctionnement</a:t>
            </a:r>
            <a:endParaRPr lang="en-US" sz="1800" b="0" strike="noStrike" spc="-1">
              <a:solidFill>
                <a:srgbClr val="000000"/>
              </a:solidFill>
              <a:uFill>
                <a:solidFill>
                  <a:srgbClr val="FFFFFF"/>
                </a:solidFill>
              </a:uFill>
              <a:latin typeface="Arial"/>
            </a:endParaRPr>
          </a:p>
        </p:txBody>
      </p:sp>
      <p:sp>
        <p:nvSpPr>
          <p:cNvPr id="105" name="CustomShape 3"/>
          <p:cNvSpPr/>
          <p:nvPr/>
        </p:nvSpPr>
        <p:spPr>
          <a:xfrm>
            <a:off x="746280" y="2235960"/>
            <a:ext cx="12175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Fichier code source</a:t>
            </a:r>
            <a:endParaRPr lang="en-US" sz="1800" b="0" strike="noStrike" spc="-1">
              <a:solidFill>
                <a:srgbClr val="000000"/>
              </a:solidFill>
              <a:uFill>
                <a:solidFill>
                  <a:srgbClr val="FFFFFF"/>
                </a:solidFill>
              </a:uFill>
              <a:latin typeface="Arial"/>
            </a:endParaRPr>
          </a:p>
        </p:txBody>
      </p:sp>
      <p:sp>
        <p:nvSpPr>
          <p:cNvPr id="106" name="CustomShape 4"/>
          <p:cNvSpPr/>
          <p:nvPr/>
        </p:nvSpPr>
        <p:spPr>
          <a:xfrm>
            <a:off x="2152080" y="264492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7" name="CustomShape 5"/>
          <p:cNvSpPr/>
          <p:nvPr/>
        </p:nvSpPr>
        <p:spPr>
          <a:xfrm>
            <a:off x="2773080" y="2606040"/>
            <a:ext cx="14227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Compilation</a:t>
            </a:r>
            <a:endParaRPr lang="en-US" sz="1800" b="0" strike="noStrike" spc="-1">
              <a:solidFill>
                <a:srgbClr val="000000"/>
              </a:solidFill>
              <a:uFill>
                <a:solidFill>
                  <a:srgbClr val="FFFFFF"/>
                </a:solidFill>
              </a:uFill>
              <a:latin typeface="Arial"/>
            </a:endParaRPr>
          </a:p>
        </p:txBody>
      </p:sp>
      <p:sp>
        <p:nvSpPr>
          <p:cNvPr id="108" name="CustomShape 6"/>
          <p:cNvSpPr/>
          <p:nvPr/>
        </p:nvSpPr>
        <p:spPr>
          <a:xfrm>
            <a:off x="568080" y="2084040"/>
            <a:ext cx="15742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09" name="CustomShape 7"/>
          <p:cNvSpPr/>
          <p:nvPr/>
        </p:nvSpPr>
        <p:spPr>
          <a:xfrm>
            <a:off x="2683080" y="213660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0" name="CustomShape 8"/>
          <p:cNvSpPr/>
          <p:nvPr/>
        </p:nvSpPr>
        <p:spPr>
          <a:xfrm>
            <a:off x="4257360" y="26600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1" name="CustomShape 9"/>
          <p:cNvSpPr/>
          <p:nvPr/>
        </p:nvSpPr>
        <p:spPr>
          <a:xfrm>
            <a:off x="568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MaClasse.java</a:t>
            </a:r>
            <a:endParaRPr lang="en-US" sz="1800" b="0" strike="noStrike" spc="-1">
              <a:solidFill>
                <a:srgbClr val="000000"/>
              </a:solidFill>
              <a:uFill>
                <a:solidFill>
                  <a:srgbClr val="FFFFFF"/>
                </a:solidFill>
              </a:uFill>
              <a:latin typeface="Arial"/>
            </a:endParaRPr>
          </a:p>
        </p:txBody>
      </p:sp>
      <p:sp>
        <p:nvSpPr>
          <p:cNvPr id="112" name="CustomShape 10"/>
          <p:cNvSpPr/>
          <p:nvPr/>
        </p:nvSpPr>
        <p:spPr>
          <a:xfrm>
            <a:off x="4803120" y="2621160"/>
            <a:ext cx="129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Byte code</a:t>
            </a:r>
            <a:endParaRPr lang="en-US" sz="1800" b="0" strike="noStrike" spc="-1">
              <a:solidFill>
                <a:srgbClr val="000000"/>
              </a:solidFill>
              <a:uFill>
                <a:solidFill>
                  <a:srgbClr val="FFFFFF"/>
                </a:solidFill>
              </a:uFill>
              <a:latin typeface="Arial"/>
            </a:endParaRPr>
          </a:p>
        </p:txBody>
      </p:sp>
      <p:sp>
        <p:nvSpPr>
          <p:cNvPr id="113" name="CustomShape 11"/>
          <p:cNvSpPr/>
          <p:nvPr/>
        </p:nvSpPr>
        <p:spPr>
          <a:xfrm>
            <a:off x="4591080" y="3647880"/>
            <a:ext cx="1800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MaClasse.class</a:t>
            </a:r>
            <a:endParaRPr lang="en-US" sz="1800" b="0" strike="noStrike" spc="-1">
              <a:solidFill>
                <a:srgbClr val="000000"/>
              </a:solidFill>
              <a:uFill>
                <a:solidFill>
                  <a:srgbClr val="FFFFFF"/>
                </a:solidFill>
              </a:uFill>
              <a:latin typeface="Arial"/>
            </a:endParaRPr>
          </a:p>
        </p:txBody>
      </p:sp>
      <p:sp>
        <p:nvSpPr>
          <p:cNvPr id="114" name="CustomShape 12"/>
          <p:cNvSpPr/>
          <p:nvPr/>
        </p:nvSpPr>
        <p:spPr>
          <a:xfrm>
            <a:off x="6067080" y="26474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 name="CustomShape 13"/>
          <p:cNvSpPr/>
          <p:nvPr/>
        </p:nvSpPr>
        <p:spPr>
          <a:xfrm>
            <a:off x="6672960" y="2363400"/>
            <a:ext cx="14227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Machine virtuelle (JVM)</a:t>
            </a:r>
            <a:endParaRPr lang="en-US" sz="1800" b="0" strike="noStrike" spc="-1">
              <a:solidFill>
                <a:srgbClr val="000000"/>
              </a:solidFill>
              <a:uFill>
                <a:solidFill>
                  <a:srgbClr val="FFFFFF"/>
                </a:solidFill>
              </a:uFill>
              <a:latin typeface="Arial"/>
            </a:endParaRPr>
          </a:p>
        </p:txBody>
      </p:sp>
      <p:sp>
        <p:nvSpPr>
          <p:cNvPr id="116" name="CustomShape 14"/>
          <p:cNvSpPr/>
          <p:nvPr/>
        </p:nvSpPr>
        <p:spPr>
          <a:xfrm>
            <a:off x="6598080" y="211716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7" name="CustomShape 15"/>
          <p:cNvSpPr/>
          <p:nvPr/>
        </p:nvSpPr>
        <p:spPr>
          <a:xfrm rot="5400000">
            <a:off x="6980040" y="168660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8" name="CustomShape 16"/>
          <p:cNvSpPr/>
          <p:nvPr/>
        </p:nvSpPr>
        <p:spPr>
          <a:xfrm>
            <a:off x="6126840" y="892800"/>
            <a:ext cx="2235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Librairies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Tahoma"/>
                <a:ea typeface="DejaVu Sans"/>
              </a:rPr>
              <a:t>(autres byte code)</a:t>
            </a:r>
            <a:endParaRPr lang="en-US" sz="1800" b="0" strike="noStrike" spc="-1">
              <a:solidFill>
                <a:srgbClr val="000000"/>
              </a:solidFill>
              <a:uFill>
                <a:solidFill>
                  <a:srgbClr val="FFFFFF"/>
                </a:solidFill>
              </a:uFill>
              <a:latin typeface="Arial"/>
            </a:endParaRPr>
          </a:p>
        </p:txBody>
      </p:sp>
      <p:sp>
        <p:nvSpPr>
          <p:cNvPr id="119" name="CustomShape 17"/>
          <p:cNvSpPr/>
          <p:nvPr/>
        </p:nvSpPr>
        <p:spPr>
          <a:xfrm>
            <a:off x="259560" y="4537080"/>
            <a:ext cx="8029800" cy="1232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Pas d’édition de liens</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 byte code est indépendant de toute architecture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L’exécution du byte code nécessite la mise à disposition d’une JVM sur l’infrastructure cible pour interpréter en langage machine.</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0" name="CustomShape 18"/>
          <p:cNvSpPr/>
          <p:nvPr/>
        </p:nvSpPr>
        <p:spPr>
          <a:xfrm>
            <a:off x="2665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a:solidFill>
                  <a:srgbClr val="000000"/>
                </a:solidFill>
                <a:uFill>
                  <a:solidFill>
                    <a:srgbClr val="FFFFFF"/>
                  </a:solidFill>
                </a:uFill>
                <a:latin typeface="Tahoma"/>
                <a:ea typeface="DejaVu Sans"/>
              </a:rPr>
              <a:t>javac</a:t>
            </a:r>
            <a:endParaRPr lang="en-US" sz="1800" b="0" strike="noStrike" spc="-1">
              <a:solidFill>
                <a:srgbClr val="000000"/>
              </a:solidFill>
              <a:uFill>
                <a:solidFill>
                  <a:srgbClr val="FFFFFF"/>
                </a:solidFill>
              </a:uFill>
              <a:latin typeface="Arial"/>
            </a:endParaRPr>
          </a:p>
        </p:txBody>
      </p:sp>
      <p:sp>
        <p:nvSpPr>
          <p:cNvPr id="121" name="CustomShape 19"/>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7607BEC-1FD9-4732-B3F4-B4B1A618CC63}" type="slidenum">
              <a:rPr lang="en-US" sz="1600" b="0" strike="noStrike" spc="-1">
                <a:solidFill>
                  <a:srgbClr val="000000"/>
                </a:solidFill>
                <a:uFill>
                  <a:solidFill>
                    <a:srgbClr val="FFFFFF"/>
                  </a:solidFill>
                </a:uFill>
                <a:latin typeface="Helvetica 45 Light"/>
                <a:ea typeface="MS PGothic"/>
              </a:rPr>
              <a:t>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0240" y="731880"/>
            <a:ext cx="841572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Plus besoin de distinguer différents cas en fonction de la classe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polymorphisme constitue la troisième caractéristique essentielle d’un langage orienté objet après l’abstraction des données (encapsulation) et l’héritage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plus grande facilité d’évolution du code. Possibilité de définir de nouvelles fonctionnalités en héritant de nouveaux types de données à partir d’une classe de base commune sans avoir besoin de modifier le code qui manipule la classe de base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Développement plus rapide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Plus grande simplicité et meilleure organisation du code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Programmes plus facilement extensibles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Maintenance du code plus aisée.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Utilité du polymorphisme</a:t>
            </a:r>
            <a:endParaRPr lang="en-US" sz="1800" b="0" strike="noStrike" spc="-1">
              <a:solidFill>
                <a:srgbClr val="000000"/>
              </a:solidFill>
              <a:uFill>
                <a:solidFill>
                  <a:srgbClr val="FFFFFF"/>
                </a:solidFill>
              </a:uFill>
              <a:latin typeface="Arial"/>
            </a:endParaRPr>
          </a:p>
        </p:txBody>
      </p:sp>
      <p:sp>
        <p:nvSpPr>
          <p:cNvPr id="48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C33195D-05D1-4CA4-AB39-EEC159BA1C71}" type="slidenum">
              <a:rPr lang="en-US" sz="1600" b="0" strike="noStrike" spc="-1">
                <a:solidFill>
                  <a:srgbClr val="000000"/>
                </a:solidFill>
                <a:uFill>
                  <a:solidFill>
                    <a:srgbClr val="FFFFFF"/>
                  </a:solidFill>
                </a:uFill>
                <a:latin typeface="Helvetica 45 Light"/>
                <a:ea typeface="MS PGothic"/>
              </a:rPr>
              <a:t>60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Intérêt</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dirty="0">
                <a:solidFill>
                  <a:srgbClr val="000000"/>
                </a:solidFill>
                <a:uFill>
                  <a:solidFill>
                    <a:srgbClr val="FFFFFF"/>
                  </a:solidFill>
                </a:uFill>
                <a:latin typeface="Helvetica 45 Light"/>
                <a:ea typeface="DejaVu Sans"/>
              </a:rPr>
              <a:t>Le </a:t>
            </a:r>
            <a:r>
              <a:rPr lang="en-US" sz="1600" b="0" strike="noStrike" spc="-1" dirty="0" err="1">
                <a:solidFill>
                  <a:srgbClr val="000000"/>
                </a:solidFill>
                <a:uFill>
                  <a:solidFill>
                    <a:srgbClr val="FFFFFF"/>
                  </a:solidFill>
                </a:uFill>
                <a:latin typeface="Helvetica 45 Light"/>
                <a:ea typeface="DejaVu Sans"/>
              </a:rPr>
              <a:t>downcasting</a:t>
            </a:r>
            <a:r>
              <a:rPr lang="en-US" sz="1600" b="0" strike="noStrike" spc="-1" dirty="0">
                <a:solidFill>
                  <a:srgbClr val="000000"/>
                </a:solidFill>
                <a:uFill>
                  <a:solidFill>
                    <a:srgbClr val="FFFFFF"/>
                  </a:solidFill>
                </a:uFill>
                <a:latin typeface="Helvetica 45 Light"/>
                <a:ea typeface="DejaVu Sans"/>
              </a:rPr>
              <a:t> force un objet à « </a:t>
            </a:r>
            <a:r>
              <a:rPr lang="en-US" sz="1600" b="0" strike="noStrike" spc="-1" dirty="0" err="1">
                <a:solidFill>
                  <a:srgbClr val="000000"/>
                </a:solidFill>
                <a:uFill>
                  <a:solidFill>
                    <a:srgbClr val="FFFFFF"/>
                  </a:solidFill>
                </a:uFill>
                <a:latin typeface="Helvetica 45 Light"/>
                <a:ea typeface="DejaVu Sans"/>
              </a:rPr>
              <a:t>libérer</a:t>
            </a:r>
            <a:r>
              <a:rPr lang="en-US" sz="1600" b="0" strike="noStrike" spc="-1" dirty="0">
                <a:solidFill>
                  <a:srgbClr val="000000"/>
                </a:solidFill>
                <a:uFill>
                  <a:solidFill>
                    <a:srgbClr val="FFFFFF"/>
                  </a:solidFill>
                </a:uFill>
                <a:latin typeface="Helvetica 45 Light"/>
                <a:ea typeface="DejaVu Sans"/>
              </a:rPr>
              <a:t> » les </a:t>
            </a:r>
            <a:r>
              <a:rPr lang="en-US" sz="1600" b="0" strike="noStrike" spc="-1" dirty="0" err="1">
                <a:solidFill>
                  <a:srgbClr val="000000"/>
                </a:solidFill>
                <a:uFill>
                  <a:solidFill>
                    <a:srgbClr val="FFFFFF"/>
                  </a:solidFill>
                </a:uFill>
                <a:latin typeface="Helvetica 45 Light"/>
                <a:ea typeface="DejaVu Sans"/>
              </a:rPr>
              <a:t>fonctionnalités</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cachées</a:t>
            </a:r>
            <a:r>
              <a:rPr lang="en-US" sz="1600" b="0" strike="noStrike" spc="-1" dirty="0">
                <a:solidFill>
                  <a:srgbClr val="000000"/>
                </a:solidFill>
                <a:uFill>
                  <a:solidFill>
                    <a:srgbClr val="FFFFFF"/>
                  </a:solidFill>
                </a:uFill>
                <a:latin typeface="Helvetica 45 Light"/>
                <a:ea typeface="DejaVu Sans"/>
              </a:rPr>
              <a:t> par le </a:t>
            </a:r>
            <a:r>
              <a:rPr lang="en-US" sz="1600" b="0" strike="noStrike" spc="-1" dirty="0" err="1">
                <a:solidFill>
                  <a:srgbClr val="000000"/>
                </a:solidFill>
                <a:uFill>
                  <a:solidFill>
                    <a:srgbClr val="FFFFFF"/>
                  </a:solidFill>
                </a:uFill>
                <a:latin typeface="Helvetica 45 Light"/>
                <a:ea typeface="DejaVu Sans"/>
              </a:rPr>
              <a:t>surclassement</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dirty="0">
                <a:solidFill>
                  <a:srgbClr val="000000"/>
                </a:solidFill>
                <a:uFill>
                  <a:solidFill>
                    <a:srgbClr val="FFFFFF"/>
                  </a:solidFill>
                </a:uFill>
                <a:latin typeface="Helvetica 45 Light"/>
                <a:ea typeface="DejaVu Sans"/>
              </a:rPr>
              <a:t>Conversion de type </a:t>
            </a:r>
            <a:r>
              <a:rPr lang="en-US" sz="1600" b="0" strike="noStrike" spc="-1" dirty="0" err="1">
                <a:solidFill>
                  <a:srgbClr val="000000"/>
                </a:solidFill>
                <a:uFill>
                  <a:solidFill>
                    <a:srgbClr val="FFFFFF"/>
                  </a:solidFill>
                </a:uFill>
                <a:latin typeface="Helvetica 45 Light"/>
                <a:ea typeface="DejaVu Sans"/>
              </a:rPr>
              <a:t>explicite</a:t>
            </a:r>
            <a:r>
              <a:rPr lang="en-US" sz="1600" b="0" strike="noStrike" spc="-1" dirty="0">
                <a:solidFill>
                  <a:srgbClr val="000000"/>
                </a:solidFill>
                <a:uFill>
                  <a:solidFill>
                    <a:srgbClr val="FFFFFF"/>
                  </a:solidFill>
                </a:uFill>
                <a:latin typeface="Helvetica 45 Light"/>
                <a:ea typeface="DejaVu Sans"/>
              </a:rPr>
              <a:t> (cast).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Pour que le « cast » </a:t>
            </a:r>
            <a:r>
              <a:rPr lang="en-US" sz="1800" b="0" strike="noStrike" spc="-1" dirty="0" err="1">
                <a:solidFill>
                  <a:srgbClr val="000000"/>
                </a:solidFill>
                <a:uFill>
                  <a:solidFill>
                    <a:srgbClr val="FFFFFF"/>
                  </a:solidFill>
                </a:uFill>
                <a:latin typeface="Helvetica 45 Light"/>
                <a:ea typeface="DejaVu Sans"/>
              </a:rPr>
              <a:t>fonctionne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il</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faut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qu’à</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l’exécution</a:t>
            </a:r>
            <a:r>
              <a:rPr lang="en-US" sz="1800" b="0" strike="noStrike" spc="-1" dirty="0">
                <a:solidFill>
                  <a:srgbClr val="000000"/>
                </a:solidFill>
                <a:uFill>
                  <a:solidFill>
                    <a:srgbClr val="FFFFFF"/>
                  </a:solidFill>
                </a:uFill>
                <a:latin typeface="Helvetica 45 Light"/>
                <a:ea typeface="DejaVu Sans"/>
              </a:rPr>
              <a:t> le type </a:t>
            </a:r>
            <a:r>
              <a:rPr lang="en-US" sz="1800" b="0" strike="noStrike" spc="-1" dirty="0" err="1">
                <a:solidFill>
                  <a:srgbClr val="000000"/>
                </a:solidFill>
                <a:uFill>
                  <a:solidFill>
                    <a:srgbClr val="FFFFFF"/>
                  </a:solidFill>
                </a:uFill>
                <a:latin typeface="Helvetica 45 Light"/>
                <a:ea typeface="DejaVu Sans"/>
              </a:rPr>
              <a:t>effectif</a:t>
            </a:r>
            <a:r>
              <a:rPr lang="en-US" sz="1800" b="0" strike="noStrike" spc="-1" dirty="0">
                <a:solidFill>
                  <a:srgbClr val="000000"/>
                </a:solidFill>
                <a:uFill>
                  <a:solidFill>
                    <a:srgbClr val="FFFFFF"/>
                  </a:solidFill>
                </a:uFill>
                <a:latin typeface="Helvetica 45 Light"/>
                <a:ea typeface="DejaVu Sans"/>
              </a:rPr>
              <a:t> de </a:t>
            </a:r>
            <a:r>
              <a:rPr lang="en-US" sz="1800" b="0" strike="noStrike" spc="-1" dirty="0" err="1">
                <a:solidFill>
                  <a:srgbClr val="000000"/>
                </a:solidFill>
                <a:uFill>
                  <a:solidFill>
                    <a:srgbClr val="FFFFFF"/>
                  </a:solidFill>
                </a:uFill>
                <a:latin typeface="Courier New"/>
                <a:ea typeface="DejaVu Sans"/>
              </a:rPr>
              <a:t>maVoiture</a:t>
            </a:r>
            <a:r>
              <a:rPr lang="en-US" sz="1800" b="0" strike="noStrike" spc="-1" dirty="0">
                <a:solidFill>
                  <a:srgbClr val="000000"/>
                </a:solidFill>
                <a:uFill>
                  <a:solidFill>
                    <a:srgbClr val="FFFFFF"/>
                  </a:solidFill>
                </a:uFill>
                <a:latin typeface="Courier New"/>
                <a:ea typeface="DejaVu Sans"/>
              </a:rPr>
              <a:t> </a:t>
            </a:r>
            <a:r>
              <a:rPr lang="en-US" sz="1800" b="0" strike="noStrike" spc="-1" dirty="0" err="1">
                <a:solidFill>
                  <a:srgbClr val="000000"/>
                </a:solidFill>
                <a:uFill>
                  <a:solidFill>
                    <a:srgbClr val="FFFFFF"/>
                  </a:solidFill>
                </a:uFill>
                <a:latin typeface="Helvetica 45 Light"/>
                <a:ea typeface="DejaVu Sans"/>
              </a:rPr>
              <a:t>soit</a:t>
            </a:r>
            <a:r>
              <a:rPr lang="en-US" sz="1800" b="0" strike="noStrike" spc="-1" dirty="0">
                <a:solidFill>
                  <a:srgbClr val="000000"/>
                </a:solidFill>
                <a:uFill>
                  <a:solidFill>
                    <a:srgbClr val="FFFFFF"/>
                  </a:solidFill>
                </a:uFill>
                <a:latin typeface="Helvetica 45 Light"/>
                <a:ea typeface="DejaVu Sans"/>
              </a:rPr>
              <a:t> « compatible » avec le type Ambulance. </a:t>
            </a:r>
            <a:r>
              <a:rPr lang="en-US" spc="-1" dirty="0">
                <a:solidFill>
                  <a:srgbClr val="000000"/>
                </a:solidFill>
                <a:uFill>
                  <a:solidFill>
                    <a:srgbClr val="FFFFFF"/>
                  </a:solidFill>
                </a:uFill>
                <a:latin typeface="Helvetica 45 Light"/>
                <a:ea typeface="DejaVu Sans"/>
              </a:rPr>
              <a:t/>
            </a:r>
            <a:br>
              <a:rPr lang="en-US" spc="-1" dirty="0">
                <a:solidFill>
                  <a:srgbClr val="000000"/>
                </a:solidFill>
                <a:uFill>
                  <a:solidFill>
                    <a:srgbClr val="FFFFFF"/>
                  </a:solidFill>
                </a:uFill>
                <a:latin typeface="Helvetica 45 Light"/>
                <a:ea typeface="DejaVu Sans"/>
              </a:rPr>
            </a:br>
            <a:r>
              <a:rPr lang="en-US" spc="-1" dirty="0" smtClean="0">
                <a:solidFill>
                  <a:srgbClr val="000000"/>
                </a:solidFill>
                <a:uFill>
                  <a:solidFill>
                    <a:srgbClr val="FFFFFF"/>
                  </a:solidFill>
                </a:uFill>
                <a:latin typeface="Helvetica 45 Light"/>
                <a:ea typeface="DejaVu Sans"/>
              </a:rPr>
              <a:t>S</a:t>
            </a:r>
            <a:r>
              <a:rPr lang="en-US" sz="1800" b="0" strike="noStrike" spc="-1" dirty="0" smtClean="0">
                <a:solidFill>
                  <a:srgbClr val="000000"/>
                </a:solidFill>
                <a:uFill>
                  <a:solidFill>
                    <a:srgbClr val="FFFFFF"/>
                  </a:solidFill>
                </a:uFill>
                <a:latin typeface="Helvetica 45 Light"/>
                <a:ea typeface="DejaVu Sans"/>
              </a:rPr>
              <a:t>i </a:t>
            </a:r>
            <a:r>
              <a:rPr lang="en-US" sz="1800" b="0" strike="noStrike" spc="-1" dirty="0">
                <a:solidFill>
                  <a:srgbClr val="000000"/>
                </a:solidFill>
                <a:uFill>
                  <a:solidFill>
                    <a:srgbClr val="FFFFFF"/>
                  </a:solidFill>
                </a:uFill>
                <a:latin typeface="Helvetica 45 Light"/>
                <a:ea typeface="DejaVu Sans"/>
              </a:rPr>
              <a:t>la </a:t>
            </a:r>
            <a:r>
              <a:rPr lang="en-US" sz="1800" b="0" strike="noStrike" spc="-1" dirty="0" err="1">
                <a:solidFill>
                  <a:srgbClr val="000000"/>
                </a:solidFill>
                <a:uFill>
                  <a:solidFill>
                    <a:srgbClr val="FFFFFF"/>
                  </a:solidFill>
                </a:uFill>
                <a:latin typeface="Helvetica 45 Light"/>
                <a:ea typeface="DejaVu Sans"/>
              </a:rPr>
              <a:t>compatibilité</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fausse</a:t>
            </a:r>
            <a:r>
              <a:rPr lang="en-US" sz="1800" b="0" strike="noStrike" spc="-1" dirty="0">
                <a:solidFill>
                  <a:srgbClr val="000000"/>
                </a:solidFill>
                <a:uFill>
                  <a:solidFill>
                    <a:srgbClr val="FFFFFF"/>
                  </a:solidFill>
                </a:uFill>
                <a:latin typeface="Helvetica 45 Light"/>
                <a:ea typeface="DejaVu Sans"/>
              </a:rPr>
              <a:t> et </a:t>
            </a:r>
            <a:r>
              <a:rPr lang="en-US" sz="1800" b="0" strike="noStrike" spc="-1" dirty="0" err="1">
                <a:solidFill>
                  <a:srgbClr val="000000"/>
                </a:solidFill>
                <a:uFill>
                  <a:solidFill>
                    <a:srgbClr val="FFFFFF"/>
                  </a:solidFill>
                </a:uFill>
                <a:latin typeface="Helvetica 45 Light"/>
                <a:ea typeface="DejaVu Sans"/>
              </a:rPr>
              <a:t>si</a:t>
            </a:r>
            <a:r>
              <a:rPr lang="en-US" sz="1800" b="0" strike="noStrike" spc="-1" dirty="0">
                <a:solidFill>
                  <a:srgbClr val="000000"/>
                </a:solidFill>
                <a:uFill>
                  <a:solidFill>
                    <a:srgbClr val="FFFFFF"/>
                  </a:solidFill>
                </a:uFill>
                <a:latin typeface="Helvetica 45 Light"/>
                <a:ea typeface="DejaVu Sans"/>
              </a:rPr>
              <a:t> le cast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effectué</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alors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exception de type </a:t>
            </a:r>
            <a:r>
              <a:rPr lang="en-US" sz="1800" b="1" strike="noStrike" spc="-1" dirty="0" err="1">
                <a:solidFill>
                  <a:srgbClr val="000000"/>
                </a:solidFill>
                <a:uFill>
                  <a:solidFill>
                    <a:srgbClr val="FFFFFF"/>
                  </a:solidFill>
                </a:uFill>
                <a:latin typeface="Helvetica 45 Light"/>
                <a:ea typeface="DejaVu Sans"/>
              </a:rPr>
              <a:t>ClassCastException</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levée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Compatible : on </a:t>
            </a:r>
            <a:r>
              <a:rPr lang="en-US" sz="1800" b="0" strike="noStrike" spc="-1" dirty="0" err="1">
                <a:solidFill>
                  <a:srgbClr val="000000"/>
                </a:solidFill>
                <a:uFill>
                  <a:solidFill>
                    <a:srgbClr val="FFFFFF"/>
                  </a:solidFill>
                </a:uFill>
                <a:latin typeface="Helvetica 45 Light"/>
                <a:ea typeface="DejaVu Sans"/>
              </a:rPr>
              <a:t>peut</a:t>
            </a:r>
            <a:r>
              <a:rPr lang="en-US" sz="1800" b="0" strike="noStrike" spc="-1" dirty="0">
                <a:solidFill>
                  <a:srgbClr val="000000"/>
                </a:solidFill>
                <a:uFill>
                  <a:solidFill>
                    <a:srgbClr val="FFFFFF"/>
                  </a:solidFill>
                </a:uFill>
                <a:latin typeface="Helvetica 45 Light"/>
                <a:ea typeface="DejaVu Sans"/>
              </a:rPr>
              <a:t> tester la </a:t>
            </a:r>
            <a:r>
              <a:rPr lang="en-US" sz="1800" b="0" strike="noStrike" spc="-1" dirty="0" err="1">
                <a:solidFill>
                  <a:srgbClr val="000000"/>
                </a:solidFill>
                <a:uFill>
                  <a:solidFill>
                    <a:srgbClr val="FFFFFF"/>
                  </a:solidFill>
                </a:uFill>
                <a:latin typeface="Helvetica 45 Light"/>
                <a:ea typeface="DejaVu Sans"/>
              </a:rPr>
              <a:t>compatibilité</a:t>
            </a:r>
            <a:r>
              <a:rPr lang="en-US" sz="1800" b="0" strike="noStrike" spc="-1" dirty="0">
                <a:solidFill>
                  <a:srgbClr val="000000"/>
                </a:solidFill>
                <a:uFill>
                  <a:solidFill>
                    <a:srgbClr val="FFFFFF"/>
                  </a:solidFill>
                </a:uFill>
                <a:latin typeface="Helvetica 45 Light"/>
                <a:ea typeface="DejaVu Sans"/>
              </a:rPr>
              <a:t> par le mot </a:t>
            </a:r>
            <a:r>
              <a:rPr lang="en-US" sz="1800" b="0" strike="noStrike" spc="-1" dirty="0" err="1">
                <a:solidFill>
                  <a:srgbClr val="000000"/>
                </a:solidFill>
                <a:uFill>
                  <a:solidFill>
                    <a:srgbClr val="FFFFFF"/>
                  </a:solidFill>
                </a:uFill>
                <a:latin typeface="Helvetica 45 Light"/>
                <a:ea typeface="DejaVu Sans"/>
              </a:rPr>
              <a:t>clé</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instanceof</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ou</a:t>
            </a:r>
            <a:r>
              <a:rPr lang="en-US" sz="1800" b="0" strike="noStrike" spc="-1" dirty="0">
                <a:solidFill>
                  <a:srgbClr val="000000"/>
                </a:solidFill>
                <a:uFill>
                  <a:solidFill>
                    <a:srgbClr val="FFFFFF"/>
                  </a:solidFill>
                </a:uFill>
                <a:latin typeface="Helvetica 45 Light"/>
                <a:ea typeface="DejaVu Sans"/>
              </a:rPr>
              <a:t> la </a:t>
            </a:r>
            <a:r>
              <a:rPr lang="en-US" sz="1800" b="0" strike="noStrike" spc="-1" dirty="0" err="1">
                <a:solidFill>
                  <a:srgbClr val="000000"/>
                </a:solidFill>
                <a:uFill>
                  <a:solidFill>
                    <a:srgbClr val="FFFFFF"/>
                  </a:solidFill>
                </a:uFill>
                <a:latin typeface="Helvetica 45 Light"/>
                <a:ea typeface="DejaVu Sans"/>
              </a:rPr>
              <a:t>méthode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getClass</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p:txBody>
      </p:sp>
      <p:sp>
        <p:nvSpPr>
          <p:cNvPr id="48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downcasting</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0CBE494-7583-43DE-87D7-2DB6400BD796}" type="slidenum">
              <a:rPr lang="en-US" sz="1600" b="0" strike="noStrike" spc="-1">
                <a:solidFill>
                  <a:srgbClr val="000000"/>
                </a:solidFill>
                <a:uFill>
                  <a:solidFill>
                    <a:srgbClr val="FFFFFF"/>
                  </a:solidFill>
                </a:uFill>
                <a:latin typeface="Helvetica 45 Light"/>
                <a:ea typeface="MS PGothic"/>
              </a:rPr>
              <a:t>61</a:t>
            </a:fld>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750960" y="2079360"/>
            <a:ext cx="7404840" cy="819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	Voiture maVoiture = new Ambulance(…);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Ambulance monAmbulance = (Ambulance) maVoiture;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Intérêt</a:t>
            </a:r>
            <a:r>
              <a:rPr lang="en-US" sz="1800" b="0" strike="noStrike" spc="-1" dirty="0">
                <a:solidFill>
                  <a:srgbClr val="000000"/>
                </a:solidFill>
                <a:uFill>
                  <a:solidFill>
                    <a:srgbClr val="FFFFFF"/>
                  </a:solidFill>
                </a:uFill>
                <a:latin typeface="Helvetica 45 Light"/>
                <a:ea typeface="DejaVu Sans"/>
              </a:rPr>
              <a:t> des classes </a:t>
            </a:r>
            <a:r>
              <a:rPr lang="en-US" sz="1800" b="0" strike="noStrike" spc="-1" dirty="0" err="1">
                <a:solidFill>
                  <a:srgbClr val="000000"/>
                </a:solidFill>
                <a:uFill>
                  <a:solidFill>
                    <a:srgbClr val="FFFFFF"/>
                  </a:solidFill>
                </a:uFill>
                <a:latin typeface="Helvetica 45 Light"/>
                <a:ea typeface="DejaVu Sans"/>
              </a:rPr>
              <a:t>abstraites</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ne </a:t>
            </a:r>
            <a:r>
              <a:rPr lang="en-US" sz="1800" b="0" strike="noStrike" spc="-1" dirty="0" err="1">
                <a:solidFill>
                  <a:srgbClr val="000000"/>
                </a:solidFill>
                <a:uFill>
                  <a:solidFill>
                    <a:srgbClr val="FFFFFF"/>
                  </a:solidFill>
                </a:uFill>
                <a:latin typeface="Helvetica 45 Light"/>
                <a:ea typeface="DejaVu Sans"/>
              </a:rPr>
              <a:t>sont</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complètes</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ne </a:t>
            </a:r>
            <a:r>
              <a:rPr lang="en-US" sz="1800" b="0" strike="noStrike" spc="-1" dirty="0" err="1">
                <a:solidFill>
                  <a:srgbClr val="000000"/>
                </a:solidFill>
                <a:uFill>
                  <a:solidFill>
                    <a:srgbClr val="FFFFFF"/>
                  </a:solidFill>
                </a:uFill>
                <a:latin typeface="Helvetica 45 Light"/>
                <a:ea typeface="DejaVu Sans"/>
              </a:rPr>
              <a:t>doivent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peuvent</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être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instanciées</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err="1">
                <a:solidFill>
                  <a:srgbClr val="000000"/>
                </a:solidFill>
                <a:uFill>
                  <a:solidFill>
                    <a:srgbClr val="FFFFFF"/>
                  </a:solidFill>
                </a:uFill>
                <a:latin typeface="Helvetica 45 Light"/>
                <a:ea typeface="DejaVu Sans"/>
              </a:rPr>
              <a:t>définissent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interface pour </a:t>
            </a:r>
            <a:r>
              <a:rPr lang="en-US" sz="1800" b="0" strike="noStrike" spc="-1" dirty="0" err="1">
                <a:solidFill>
                  <a:srgbClr val="000000"/>
                </a:solidFill>
                <a:uFill>
                  <a:solidFill>
                    <a:srgbClr val="FFFFFF"/>
                  </a:solidFill>
                </a:uFill>
                <a:latin typeface="Helvetica 45 Light"/>
                <a:ea typeface="DejaVu Sans"/>
              </a:rPr>
              <a:t>toutes</a:t>
            </a:r>
            <a:r>
              <a:rPr lang="en-US" sz="1800" b="0" strike="noStrike" spc="-1" dirty="0">
                <a:solidFill>
                  <a:srgbClr val="000000"/>
                </a:solidFill>
                <a:uFill>
                  <a:solidFill>
                    <a:srgbClr val="FFFFFF"/>
                  </a:solidFill>
                </a:uFill>
                <a:latin typeface="Helvetica 45 Light"/>
                <a:ea typeface="DejaVu Sans"/>
              </a:rPr>
              <a:t> les sous classes</a:t>
            </a:r>
            <a:endParaRPr lang="en-US" sz="1800" b="0" strike="noStrike" spc="-1" dirty="0">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méthode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peut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également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être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abstraite</a:t>
            </a:r>
            <a:r>
              <a:rPr lang="en-US" sz="2000" b="0" strike="noStrike" spc="-1" dirty="0">
                <a:solidFill>
                  <a:srgbClr val="000000"/>
                </a:solidFill>
                <a:uFill>
                  <a:solidFill>
                    <a:srgbClr val="FFFFFF"/>
                  </a:solidFill>
                </a:uFill>
                <a:latin typeface="Helvetica 45 Light"/>
                <a:ea typeface="DejaVu Sans"/>
              </a:rPr>
              <a:t>. 3 </a:t>
            </a:r>
            <a:r>
              <a:rPr lang="en-US" sz="2000" b="0" strike="noStrike" spc="-1" dirty="0" err="1">
                <a:solidFill>
                  <a:srgbClr val="000000"/>
                </a:solidFill>
                <a:uFill>
                  <a:solidFill>
                    <a:srgbClr val="FFFFFF"/>
                  </a:solidFill>
                </a:uFill>
                <a:latin typeface="Helvetica 45 Light"/>
                <a:ea typeface="DejaVu Sans"/>
              </a:rPr>
              <a:t>règles</a:t>
            </a:r>
            <a:r>
              <a:rPr lang="en-US" sz="2000" b="0" strike="noStrike" spc="-1" dirty="0">
                <a:solidFill>
                  <a:srgbClr val="000000"/>
                </a:solidFill>
                <a:uFill>
                  <a:solidFill>
                    <a:srgbClr val="FFFFFF"/>
                  </a:solidFill>
                </a:uFill>
                <a:latin typeface="Helvetica 45 Light"/>
                <a:ea typeface="DejaVu Sans"/>
              </a:rPr>
              <a:t> à </a:t>
            </a:r>
            <a:r>
              <a:rPr lang="en-US" sz="2000" b="0" strike="noStrike" spc="-1" dirty="0" err="1">
                <a:solidFill>
                  <a:srgbClr val="000000"/>
                </a:solidFill>
                <a:uFill>
                  <a:solidFill>
                    <a:srgbClr val="FFFFFF"/>
                  </a:solidFill>
                </a:uFill>
                <a:latin typeface="Helvetica 45 Light"/>
                <a:ea typeface="DejaVu Sans"/>
              </a:rPr>
              <a:t>retenir</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826740" lvl="1" indent="-342900">
              <a:lnSpc>
                <a:spcPct val="100000"/>
              </a:lnSpc>
              <a:spcAft>
                <a:spcPts val="451"/>
              </a:spcAft>
              <a:buClr>
                <a:srgbClr val="000000"/>
              </a:buClr>
              <a:buFont typeface="+mj-lt"/>
              <a:buAutoNum type="arabicPeriod"/>
            </a:pPr>
            <a:r>
              <a:rPr lang="en-US" sz="1800" b="0" strike="noStrike" spc="-1" dirty="0">
                <a:solidFill>
                  <a:srgbClr val="000000"/>
                </a:solidFill>
                <a:uFill>
                  <a:solidFill>
                    <a:srgbClr val="FFFFFF"/>
                  </a:solidFill>
                </a:uFill>
                <a:latin typeface="Helvetica 45 Light"/>
                <a:ea typeface="DejaVu Sans"/>
              </a:rPr>
              <a:t>Si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seule</a:t>
            </a:r>
            <a:r>
              <a:rPr lang="en-US" sz="1800" b="0" strike="noStrike" spc="-1" dirty="0">
                <a:solidFill>
                  <a:srgbClr val="000000"/>
                </a:solidFill>
                <a:uFill>
                  <a:solidFill>
                    <a:srgbClr val="FFFFFF"/>
                  </a:solidFill>
                </a:uFill>
                <a:latin typeface="Helvetica 45 Light"/>
                <a:ea typeface="DejaVu Sans"/>
              </a:rPr>
              <a:t> des </a:t>
            </a:r>
            <a:r>
              <a:rPr lang="en-US" sz="1800" b="0" strike="noStrike" spc="-1" dirty="0" err="1">
                <a:solidFill>
                  <a:srgbClr val="000000"/>
                </a:solidFill>
                <a:uFill>
                  <a:solidFill>
                    <a:srgbClr val="FFFFFF"/>
                  </a:solidFill>
                </a:uFill>
                <a:latin typeface="Helvetica 45 Light"/>
                <a:ea typeface="DejaVu Sans"/>
              </a:rPr>
              <a:t>méthodes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alors</a:t>
            </a:r>
            <a:r>
              <a:rPr lang="en-US" sz="1800" b="0" strike="noStrike" spc="-1" dirty="0">
                <a:solidFill>
                  <a:srgbClr val="000000"/>
                </a:solidFill>
                <a:uFill>
                  <a:solidFill>
                    <a:srgbClr val="FFFFFF"/>
                  </a:solidFill>
                </a:uFill>
                <a:latin typeface="Helvetica 45 Light"/>
                <a:ea typeface="DejaVu Sans"/>
              </a:rPr>
              <a:t> la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devient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aussi</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826740" lvl="1" indent="-342900">
              <a:lnSpc>
                <a:spcPct val="100000"/>
              </a:lnSpc>
              <a:spcAft>
                <a:spcPts val="451"/>
              </a:spcAft>
              <a:buClr>
                <a:srgbClr val="000000"/>
              </a:buClr>
              <a:buFont typeface="+mj-lt"/>
              <a:buAutoNum type="arabicPeriod"/>
            </a:pPr>
            <a:r>
              <a:rPr lang="en-US" sz="1800" b="0" strike="noStrike" spc="-1" dirty="0">
                <a:solidFill>
                  <a:srgbClr val="000000"/>
                </a:solidFill>
                <a:uFill>
                  <a:solidFill>
                    <a:srgbClr val="FFFFFF"/>
                  </a:solidFill>
                </a:uFill>
                <a:latin typeface="Helvetica 45 Light"/>
                <a:ea typeface="DejaVu Sans"/>
              </a:rPr>
              <a:t>On ne </a:t>
            </a:r>
            <a:r>
              <a:rPr lang="en-US" sz="1800" b="0" strike="noStrike" spc="-1" dirty="0" err="1">
                <a:solidFill>
                  <a:srgbClr val="000000"/>
                </a:solidFill>
                <a:uFill>
                  <a:solidFill>
                    <a:srgbClr val="FFFFFF"/>
                  </a:solidFill>
                </a:uFill>
                <a:latin typeface="Helvetica 45 Light"/>
                <a:ea typeface="DejaVu Sans"/>
              </a:rPr>
              <a:t>peut</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instancier</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a:t>
            </a:r>
            <a:r>
              <a:rPr lang="en-US" sz="1800" b="0" strike="noStrike" spc="-1" dirty="0">
                <a:solidFill>
                  <a:srgbClr val="000000"/>
                </a:solidFill>
                <a:uFill>
                  <a:solidFill>
                    <a:srgbClr val="FFFFFF"/>
                  </a:solidFill>
                </a:uFill>
                <a:latin typeface="Helvetica 45 Light"/>
                <a:ea typeface="DejaVu Sans"/>
              </a:rPr>
              <a:t> car au </a:t>
            </a:r>
            <a:r>
              <a:rPr lang="en-US" sz="1800" b="0" strike="noStrike" spc="-1" dirty="0" err="1">
                <a:solidFill>
                  <a:srgbClr val="000000"/>
                </a:solidFill>
                <a:uFill>
                  <a:solidFill>
                    <a:srgbClr val="FFFFFF"/>
                  </a:solidFill>
                </a:uFill>
                <a:latin typeface="Helvetica 45 Light"/>
                <a:ea typeface="DejaVu Sans"/>
              </a:rPr>
              <a:t>moins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de </a:t>
            </a:r>
            <a:r>
              <a:rPr lang="en-US" sz="1800" b="0" strike="noStrike" spc="-1" dirty="0" err="1">
                <a:solidFill>
                  <a:srgbClr val="000000"/>
                </a:solidFill>
                <a:uFill>
                  <a:solidFill>
                    <a:srgbClr val="FFFFFF"/>
                  </a:solidFill>
                </a:uFill>
                <a:latin typeface="Helvetica 45 Light"/>
                <a:ea typeface="DejaVu Sans"/>
              </a:rPr>
              <a:t>ses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méthodes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n’a</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d’implémentation</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826740" lvl="1" indent="-342900">
              <a:lnSpc>
                <a:spcPct val="100000"/>
              </a:lnSpc>
              <a:spcAft>
                <a:spcPts val="451"/>
              </a:spcAft>
              <a:buClr>
                <a:srgbClr val="000000"/>
              </a:buClr>
              <a:buFont typeface="+mj-lt"/>
              <a:buAutoNum type="arabicPeriod"/>
            </a:pPr>
            <a:r>
              <a:rPr lang="en-US" sz="1800" b="0" strike="noStrike" spc="-1" dirty="0" err="1">
                <a:solidFill>
                  <a:srgbClr val="000000"/>
                </a:solidFill>
                <a:uFill>
                  <a:solidFill>
                    <a:srgbClr val="FFFFFF"/>
                  </a:solidFill>
                </a:uFill>
                <a:latin typeface="Helvetica 45 Light"/>
                <a:ea typeface="DejaVu Sans"/>
              </a:rPr>
              <a:t>Toutes</a:t>
            </a:r>
            <a:r>
              <a:rPr lang="en-US" sz="1800" b="0" strike="noStrike" spc="-1" dirty="0">
                <a:solidFill>
                  <a:srgbClr val="000000"/>
                </a:solidFill>
                <a:uFill>
                  <a:solidFill>
                    <a:srgbClr val="FFFFFF"/>
                  </a:solidFill>
                </a:uFill>
                <a:latin typeface="Helvetica 45 Light"/>
                <a:ea typeface="DejaVu Sans"/>
              </a:rPr>
              <a:t> les classes </a:t>
            </a:r>
            <a:r>
              <a:rPr lang="en-US" sz="1800" b="0" strike="noStrike" spc="-1" dirty="0" err="1">
                <a:solidFill>
                  <a:srgbClr val="000000"/>
                </a:solidFill>
                <a:uFill>
                  <a:solidFill>
                    <a:srgbClr val="FFFFFF"/>
                  </a:solidFill>
                </a:uFill>
                <a:latin typeface="Helvetica 45 Light"/>
                <a:ea typeface="DejaVu Sans"/>
              </a:rPr>
              <a:t>filles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héritant</a:t>
            </a:r>
            <a:r>
              <a:rPr lang="en-US" sz="1800" b="0" strike="noStrike" spc="-1" dirty="0">
                <a:solidFill>
                  <a:srgbClr val="000000"/>
                </a:solidFill>
                <a:uFill>
                  <a:solidFill>
                    <a:srgbClr val="FFFFFF"/>
                  </a:solidFill>
                </a:uFill>
                <a:latin typeface="Helvetica 45 Light"/>
                <a:ea typeface="DejaVu Sans"/>
              </a:rPr>
              <a:t> de la </a:t>
            </a:r>
            <a:r>
              <a:rPr lang="en-US" sz="1800" b="0" strike="noStrike" spc="-1" dirty="0" err="1">
                <a:solidFill>
                  <a:srgbClr val="000000"/>
                </a:solidFill>
                <a:uFill>
                  <a:solidFill>
                    <a:srgbClr val="FFFFFF"/>
                  </a:solidFill>
                </a:uFill>
                <a:latin typeface="Helvetica 45 Light"/>
                <a:ea typeface="DejaVu Sans"/>
              </a:rPr>
              <a:t>classe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mère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doivent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implémenter</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toutes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méthodes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ou</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sinon</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elles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sont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aussi</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abstraites</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Le mot </a:t>
            </a:r>
            <a:r>
              <a:rPr lang="en-US" sz="2000" b="0" strike="noStrike" spc="-1" dirty="0" err="1">
                <a:solidFill>
                  <a:srgbClr val="000000"/>
                </a:solidFill>
                <a:uFill>
                  <a:solidFill>
                    <a:srgbClr val="FFFFFF"/>
                  </a:solidFill>
                </a:uFill>
                <a:latin typeface="Helvetica 45 Light"/>
                <a:ea typeface="DejaVu Sans"/>
              </a:rPr>
              <a:t>clé</a:t>
            </a:r>
            <a:r>
              <a:rPr lang="en-US" sz="2000" b="0" strike="noStrike" spc="-1" dirty="0">
                <a:solidFill>
                  <a:srgbClr val="000000"/>
                </a:solidFill>
                <a:uFill>
                  <a:solidFill>
                    <a:srgbClr val="FFFFFF"/>
                  </a:solidFill>
                </a:uFill>
                <a:latin typeface="Helvetica 45 Light"/>
                <a:ea typeface="DejaVu Sans"/>
              </a:rPr>
              <a:t> </a:t>
            </a:r>
            <a:r>
              <a:rPr lang="en-US" sz="2000" b="1" strike="noStrike" spc="-1" dirty="0">
                <a:solidFill>
                  <a:srgbClr val="000000"/>
                </a:solidFill>
                <a:uFill>
                  <a:solidFill>
                    <a:srgbClr val="FFFFFF"/>
                  </a:solidFill>
                </a:uFill>
                <a:latin typeface="Helvetica 45 Light"/>
                <a:ea typeface="DejaVu Sans"/>
              </a:rPr>
              <a:t>abstract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utilisé</a:t>
            </a:r>
            <a:r>
              <a:rPr lang="en-US" sz="2000" b="0" strike="noStrike" spc="-1" dirty="0">
                <a:solidFill>
                  <a:srgbClr val="000000"/>
                </a:solidFill>
                <a:uFill>
                  <a:solidFill>
                    <a:srgbClr val="FFFFFF"/>
                  </a:solidFill>
                </a:uFill>
                <a:latin typeface="Helvetica 45 Light"/>
                <a:ea typeface="DejaVu Sans"/>
              </a:rPr>
              <a:t> pour </a:t>
            </a:r>
            <a:r>
              <a:rPr lang="en-US" sz="2000" b="0" strike="noStrike" spc="-1" dirty="0" err="1">
                <a:solidFill>
                  <a:srgbClr val="000000"/>
                </a:solidFill>
                <a:uFill>
                  <a:solidFill>
                    <a:srgbClr val="FFFFFF"/>
                  </a:solidFill>
                </a:uFill>
                <a:latin typeface="Helvetica 45 Light"/>
                <a:ea typeface="DejaVu Sans"/>
              </a:rPr>
              <a:t>spécifier</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abstraite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une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classe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901"/>
              </a:spcAft>
            </a:pPr>
            <a:endParaRPr lang="en-US" sz="1800" b="0" strike="noStrike" spc="-1" dirty="0">
              <a:solidFill>
                <a:srgbClr val="000000"/>
              </a:solidFill>
              <a:uFill>
                <a:solidFill>
                  <a:srgbClr val="FFFFFF"/>
                </a:solidFill>
              </a:uFill>
              <a:latin typeface="Arial"/>
            </a:endParaRPr>
          </a:p>
        </p:txBody>
      </p:sp>
      <p:sp>
        <p:nvSpPr>
          <p:cNvPr id="49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(1/2)</a:t>
            </a:r>
            <a:endParaRPr lang="en-US" sz="1800" b="0" strike="noStrike" spc="-1">
              <a:solidFill>
                <a:srgbClr val="000000"/>
              </a:solidFill>
              <a:uFill>
                <a:solidFill>
                  <a:srgbClr val="FFFFFF"/>
                </a:solidFill>
              </a:uFill>
              <a:latin typeface="Arial"/>
            </a:endParaRPr>
          </a:p>
        </p:txBody>
      </p:sp>
      <p:sp>
        <p:nvSpPr>
          <p:cNvPr id="49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60A1A81-E356-4624-9D11-16D3C7DF2EAA}" type="slidenum">
              <a:rPr lang="en-US" sz="1600" b="0" strike="noStrike" spc="-1">
                <a:solidFill>
                  <a:srgbClr val="000000"/>
                </a:solidFill>
                <a:uFill>
                  <a:solidFill>
                    <a:srgbClr val="FFFFFF"/>
                  </a:solidFill>
                </a:uFill>
                <a:latin typeface="Helvetica 45 Light"/>
                <a:ea typeface="MS PGothic"/>
              </a:rPr>
              <a:t>62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300240" y="731880"/>
            <a:ext cx="8415720" cy="5078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Heritage1</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compléter la classe Test pour faire crier tous les animaux et illustrer la liaison dynamique.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(2/2)</a:t>
            </a:r>
            <a:endParaRPr lang="en-US" sz="1800" b="0" strike="noStrike" spc="-1">
              <a:solidFill>
                <a:srgbClr val="000000"/>
              </a:solidFill>
              <a:uFill>
                <a:solidFill>
                  <a:srgbClr val="FFFFFF"/>
                </a:solidFill>
              </a:uFill>
              <a:latin typeface="Arial"/>
            </a:endParaRPr>
          </a:p>
        </p:txBody>
      </p:sp>
      <p:sp>
        <p:nvSpPr>
          <p:cNvPr id="4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D89700B-3610-49CD-8586-8ADF2CCEDCC5}" type="slidenum">
              <a:rPr lang="en-US" sz="1600" b="0" strike="noStrike" spc="-1">
                <a:solidFill>
                  <a:srgbClr val="000000"/>
                </a:solidFill>
                <a:uFill>
                  <a:solidFill>
                    <a:srgbClr val="FFFFFF"/>
                  </a:solidFill>
                </a:uFill>
                <a:latin typeface="Helvetica 45 Light"/>
                <a:ea typeface="MS PGothic"/>
              </a:rPr>
              <a:t>63</a:t>
            </a:fld>
            <a:endParaRPr lang="en-US" sz="1800" b="0" strike="noStrike" spc="-1">
              <a:solidFill>
                <a:srgbClr val="000000"/>
              </a:solidFill>
              <a:uFill>
                <a:solidFill>
                  <a:srgbClr val="FFFFFF"/>
                </a:solidFill>
              </a:uFill>
              <a:latin typeface="Arial"/>
            </a:endParaRPr>
          </a:p>
        </p:txBody>
      </p:sp>
      <p:pic>
        <p:nvPicPr>
          <p:cNvPr id="496" name="Picture 2"/>
          <p:cNvPicPr/>
          <p:nvPr/>
        </p:nvPicPr>
        <p:blipFill>
          <a:blip r:embed="rId3"/>
          <a:stretch/>
        </p:blipFill>
        <p:spPr>
          <a:xfrm>
            <a:off x="603000" y="1154520"/>
            <a:ext cx="5132520" cy="2779920"/>
          </a:xfrm>
          <a:prstGeom prst="rect">
            <a:avLst/>
          </a:prstGeom>
          <a:ln>
            <a:noFill/>
          </a:ln>
        </p:spPr>
      </p:pic>
      <p:sp>
        <p:nvSpPr>
          <p:cNvPr id="497" name="CustomShape 4"/>
          <p:cNvSpPr/>
          <p:nvPr/>
        </p:nvSpPr>
        <p:spPr>
          <a:xfrm>
            <a:off x="5011560" y="1229400"/>
            <a:ext cx="2716200" cy="506160"/>
          </a:xfrm>
          <a:prstGeom prst="borderCallout1">
            <a:avLst>
              <a:gd name="adj1" fmla="val 18750"/>
              <a:gd name="adj2" fmla="val -8333"/>
              <a:gd name="adj3" fmla="val 188894"/>
              <a:gd name="adj4" fmla="val -4593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sound() est une méthode abstraite.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ahoma"/>
                <a:ea typeface="DejaVu Sans"/>
              </a:rPr>
              <a:t>Donc Animal est une classe abstraite.</a:t>
            </a:r>
            <a:endParaRPr lang="en-US" sz="1800" b="0" strike="noStrike" spc="-1">
              <a:solidFill>
                <a:srgbClr val="000000"/>
              </a:solidFill>
              <a:uFill>
                <a:solidFill>
                  <a:srgbClr val="FFFFFF"/>
                </a:solidFill>
              </a:uFill>
              <a:latin typeface="Arial"/>
            </a:endParaRPr>
          </a:p>
        </p:txBody>
      </p:sp>
      <p:sp>
        <p:nvSpPr>
          <p:cNvPr id="498" name="CustomShape 5"/>
          <p:cNvSpPr/>
          <p:nvPr/>
        </p:nvSpPr>
        <p:spPr>
          <a:xfrm>
            <a:off x="6256440" y="2901240"/>
            <a:ext cx="2716200" cy="765360"/>
          </a:xfrm>
          <a:prstGeom prst="borderCallout1">
            <a:avLst>
              <a:gd name="adj1" fmla="val 18750"/>
              <a:gd name="adj2" fmla="val -8333"/>
              <a:gd name="adj3" fmla="val 92969"/>
              <a:gd name="adj4" fmla="val -2275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Sheep, Horse et Cow héritent de Animal et implémentent la méthode abstraite.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est un modèle pour 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toutes les méthodes d’une classe sont abstraites et qu’il n’y a aucun attribut nous aboutissons à la notion d’interface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définit la signature des méthodes qui doivent être implémentées dans les classes qui respectent ce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classe qui implémente l’interface doit implémenter toutes les méthodes définies par l’interface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 objet instance d’une classe qui implémente l’interface peut être déclaré comme étant du type de cette interface (</a:t>
            </a:r>
            <a:r>
              <a:rPr lang="en-US" sz="1800" b="1" strike="noStrike" spc="-1">
                <a:solidFill>
                  <a:srgbClr val="000000"/>
                </a:solidFill>
                <a:uFill>
                  <a:solidFill>
                    <a:srgbClr val="FFFFFF"/>
                  </a:solidFill>
                </a:uFill>
                <a:latin typeface="Helvetica 45 Light"/>
                <a:ea typeface="DejaVu Sans"/>
              </a:rPr>
              <a:t>instanceOf</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interfaces pourront se dériver (héritage)</a:t>
            </a:r>
            <a:endParaRPr lang="en-US" sz="1800" b="0" strike="noStrike" spc="-1">
              <a:solidFill>
                <a:srgbClr val="000000"/>
              </a:solidFill>
              <a:uFill>
                <a:solidFill>
                  <a:srgbClr val="FFFFFF"/>
                </a:solidFill>
              </a:uFill>
              <a:latin typeface="Arial"/>
            </a:endParaRPr>
          </a:p>
        </p:txBody>
      </p:sp>
      <p:sp>
        <p:nvSpPr>
          <p:cNvPr id="5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(1/2)</a:t>
            </a:r>
            <a:endParaRPr lang="en-US" sz="1800" b="0" strike="noStrike" spc="-1">
              <a:solidFill>
                <a:srgbClr val="000000"/>
              </a:solidFill>
              <a:uFill>
                <a:solidFill>
                  <a:srgbClr val="FFFFFF"/>
                </a:solidFill>
              </a:uFill>
              <a:latin typeface="Arial"/>
            </a:endParaRPr>
          </a:p>
        </p:txBody>
      </p:sp>
      <p:sp>
        <p:nvSpPr>
          <p:cNvPr id="5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2C905A0-C0BF-45A2-8B19-CA6101396A78}" type="slidenum">
              <a:rPr lang="en-US" sz="1600" b="0" strike="noStrike" spc="-1">
                <a:solidFill>
                  <a:srgbClr val="000000"/>
                </a:solidFill>
                <a:uFill>
                  <a:solidFill>
                    <a:srgbClr val="FFFFFF"/>
                  </a:solidFill>
                </a:uFill>
                <a:latin typeface="Helvetica 45 Light"/>
                <a:ea typeface="MS PGothic"/>
              </a:rPr>
              <a:t>64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Ensemble de méthodes abstraites publiques qui pourront être implémentées par différentes classes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Ressemblent à une classe abstraite pure (i.e. sans aucune implémentation)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Notion de « contrat de service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Peuvent servir de type de données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Offrent les avantages de l’héritage multiple sans en présenter la complexité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Permettent de mettre en œuvre le polymorphisme sans l’héritage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définition d’une interface se présente comme celle d’une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mot clé </a:t>
            </a:r>
            <a:r>
              <a:rPr lang="en-US" sz="1800" b="1" strike="noStrike" spc="-1">
                <a:solidFill>
                  <a:srgbClr val="000000"/>
                </a:solidFill>
                <a:uFill>
                  <a:solidFill>
                    <a:srgbClr val="FFFFFF"/>
                  </a:solidFill>
                </a:uFill>
                <a:latin typeface="Helvetica 45 Light"/>
                <a:ea typeface="DejaVu Sans"/>
              </a:rPr>
              <a:t>interface</a:t>
            </a:r>
            <a:r>
              <a:rPr lang="en-US" sz="1800" b="0" strike="noStrike" spc="-1">
                <a:solidFill>
                  <a:srgbClr val="000000"/>
                </a:solidFill>
                <a:uFill>
                  <a:solidFill>
                    <a:srgbClr val="FFFFFF"/>
                  </a:solidFill>
                </a:uFill>
                <a:latin typeface="Helvetica 45 Light"/>
                <a:ea typeface="DejaVu Sans"/>
              </a:rPr>
              <a:t> est utilisé à la place de </a:t>
            </a:r>
            <a:r>
              <a:rPr lang="en-US" sz="1800" b="1" strike="noStrike" spc="-1">
                <a:solidFill>
                  <a:srgbClr val="000000"/>
                </a:solidFill>
                <a:uFill>
                  <a:solidFill>
                    <a:srgbClr val="FFFFFF"/>
                  </a:solidFill>
                </a:uFill>
                <a:latin typeface="Helvetica 45 Light"/>
                <a:ea typeface="DejaVu Sans"/>
              </a:rPr>
              <a:t>class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Lorsqu’on définit une classe, on peut préciser qu’elle implémente une ou plusieurs interface(s) donnée(s) en utilisant une fois le mot clé </a:t>
            </a:r>
            <a:r>
              <a:rPr lang="en-US" sz="1800" b="1" strike="noStrike" spc="-1">
                <a:solidFill>
                  <a:srgbClr val="000000"/>
                </a:solidFill>
                <a:uFill>
                  <a:solidFill>
                    <a:srgbClr val="FFFFFF"/>
                  </a:solidFill>
                </a:uFill>
                <a:latin typeface="Helvetica 45 Light"/>
                <a:ea typeface="DejaVu Sans"/>
              </a:rPr>
              <a:t>implements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classe hérite d’une autre classe elle peut également implémenter une ou plusieurs interfaces .</a:t>
            </a:r>
            <a:endParaRPr lang="en-US" sz="1800" b="0" strike="noStrike" spc="-1">
              <a:solidFill>
                <a:srgbClr val="000000"/>
              </a:solidFill>
              <a:uFill>
                <a:solidFill>
                  <a:srgbClr val="FFFFFF"/>
                </a:solidFill>
              </a:uFill>
              <a:latin typeface="Arial"/>
            </a:endParaRPr>
          </a:p>
        </p:txBody>
      </p:sp>
      <p:sp>
        <p:nvSpPr>
          <p:cNvPr id="5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(2/2)</a:t>
            </a:r>
            <a:endParaRPr lang="en-US" sz="1800" b="0" strike="noStrike" spc="-1">
              <a:solidFill>
                <a:srgbClr val="000000"/>
              </a:solidFill>
              <a:uFill>
                <a:solidFill>
                  <a:srgbClr val="FFFFFF"/>
                </a:solidFill>
              </a:uFill>
              <a:latin typeface="Arial"/>
            </a:endParaRPr>
          </a:p>
        </p:txBody>
      </p:sp>
      <p:sp>
        <p:nvSpPr>
          <p:cNvPr id="5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261E2EC-364C-4D0A-8B5E-7B17D28EC932}" type="slidenum">
              <a:rPr lang="en-US" sz="1600" b="0" strike="noStrike" spc="-1">
                <a:solidFill>
                  <a:srgbClr val="000000"/>
                </a:solidFill>
                <a:uFill>
                  <a:solidFill>
                    <a:srgbClr val="FFFFFF"/>
                  </a:solidFill>
                </a:uFill>
                <a:latin typeface="Helvetica 45 Light"/>
                <a:ea typeface="MS PGothic"/>
              </a:rPr>
              <a:t>65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2"/>
          <p:cNvPicPr/>
          <p:nvPr/>
        </p:nvPicPr>
        <p:blipFill>
          <a:blip r:embed="rId3"/>
          <a:stretch/>
        </p:blipFill>
        <p:spPr>
          <a:xfrm>
            <a:off x="3318480" y="474840"/>
            <a:ext cx="4566240" cy="3140640"/>
          </a:xfrm>
          <a:prstGeom prst="rect">
            <a:avLst/>
          </a:prstGeom>
          <a:ln>
            <a:noFill/>
          </a:ln>
        </p:spPr>
      </p:pic>
      <p:sp>
        <p:nvSpPr>
          <p:cNvPr id="506" name="CustomShape 1"/>
          <p:cNvSpPr/>
          <p:nvPr/>
        </p:nvSpPr>
        <p:spPr>
          <a:xfrm>
            <a:off x="300240" y="731880"/>
            <a:ext cx="8415720" cy="53229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Interface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Demarrable doit disposer des méthodes: demarrer(), arreter() et isStarted().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implémentent l’interface Demarrable.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sont des instances de Demarrable (polymorphisme).</a:t>
            </a:r>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a:solidFill>
                  <a:srgbClr val="FF6600"/>
                </a:solidFill>
                <a:uFill>
                  <a:solidFill>
                    <a:srgbClr val="FFFFFF"/>
                  </a:solidFill>
                </a:uFill>
                <a:latin typeface="Helvetica 65 Medium"/>
                <a:ea typeface="DejaVu Sans"/>
              </a:rPr>
              <a:t>POO: </a:t>
            </a:r>
            <a:r>
              <a:rPr lang="en-US" sz="2400" b="1" strike="noStrike" spc="-1" dirty="0" err="1">
                <a:solidFill>
                  <a:srgbClr val="FF6600"/>
                </a:solidFill>
                <a:uFill>
                  <a:solidFill>
                    <a:srgbClr val="FFFFFF"/>
                  </a:solidFill>
                </a:uFill>
                <a:latin typeface="Helvetica 65 Medium"/>
                <a:ea typeface="DejaVu Sans"/>
              </a:rPr>
              <a:t>Mise</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en</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œuvre</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d’une</a:t>
            </a:r>
            <a:r>
              <a:rPr lang="en-US" sz="2400" b="1" strike="noStrike" spc="-1" dirty="0">
                <a:solidFill>
                  <a:srgbClr val="FF6600"/>
                </a:solidFill>
                <a:uFill>
                  <a:solidFill>
                    <a:srgbClr val="FFFFFF"/>
                  </a:solidFill>
                </a:uFill>
                <a:latin typeface="Helvetica 65 Medium"/>
                <a:ea typeface="DejaVu Sans"/>
              </a:rPr>
              <a:t> interface (</a:t>
            </a:r>
            <a:r>
              <a:rPr lang="en-US" sz="2400" b="1" strike="noStrike" spc="-1" dirty="0" smtClean="0">
                <a:solidFill>
                  <a:srgbClr val="FF6600"/>
                </a:solidFill>
                <a:uFill>
                  <a:solidFill>
                    <a:srgbClr val="FFFFFF"/>
                  </a:solidFill>
                </a:uFill>
                <a:latin typeface="Helvetica 65 Medium"/>
                <a:ea typeface="DejaVu Sans"/>
              </a:rPr>
              <a:t>1/3)</a:t>
            </a:r>
            <a:endParaRPr lang="en-US" sz="1800" b="0" strike="noStrike" spc="-1" dirty="0">
              <a:solidFill>
                <a:srgbClr val="000000"/>
              </a:solidFill>
              <a:uFill>
                <a:solidFill>
                  <a:srgbClr val="FFFFFF"/>
                </a:solidFill>
              </a:uFill>
              <a:latin typeface="Arial"/>
            </a:endParaRPr>
          </a:p>
        </p:txBody>
      </p:sp>
      <p:sp>
        <p:nvSpPr>
          <p:cNvPr id="50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352765-9098-473B-A50C-A2D3B073A5C2}" type="slidenum">
              <a:rPr lang="en-US" sz="1600" b="0" strike="noStrike" spc="-1">
                <a:solidFill>
                  <a:srgbClr val="000000"/>
                </a:solidFill>
                <a:uFill>
                  <a:solidFill>
                    <a:srgbClr val="FFFFFF"/>
                  </a:solidFill>
                </a:uFill>
                <a:latin typeface="Helvetica 45 Light"/>
                <a:ea typeface="MS PGothic"/>
              </a:rPr>
              <a:t>66</a:t>
            </a:fld>
            <a:endParaRPr lang="en-US" sz="1800" b="0" strike="noStrike" spc="-1">
              <a:solidFill>
                <a:srgbClr val="000000"/>
              </a:solidFill>
              <a:uFill>
                <a:solidFill>
                  <a:srgbClr val="FFFFFF"/>
                </a:solidFill>
              </a:uFill>
              <a:latin typeface="Arial"/>
            </a:endParaRPr>
          </a:p>
        </p:txBody>
      </p:sp>
      <p:sp>
        <p:nvSpPr>
          <p:cNvPr id="509" name="CustomShape 4"/>
          <p:cNvSpPr/>
          <p:nvPr/>
        </p:nvSpPr>
        <p:spPr>
          <a:xfrm>
            <a:off x="1785600" y="5220360"/>
            <a:ext cx="598752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Camion monCamion = new Camion();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(monCamion instanceOf Demarrable) {…}; //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interface ne </a:t>
            </a:r>
            <a:r>
              <a:rPr lang="en-US" sz="1800" b="0" strike="noStrike" spc="-1" dirty="0" err="1">
                <a:solidFill>
                  <a:srgbClr val="000000"/>
                </a:solidFill>
                <a:uFill>
                  <a:solidFill>
                    <a:srgbClr val="FFFFFF"/>
                  </a:solidFill>
                </a:uFill>
                <a:latin typeface="Helvetica 45 Light"/>
                <a:ea typeface="DejaVu Sans"/>
              </a:rPr>
              <a:t>possède</a:t>
            </a:r>
            <a:r>
              <a:rPr lang="en-US" sz="1800" b="0" strike="noStrike" spc="-1" dirty="0">
                <a:solidFill>
                  <a:srgbClr val="000000"/>
                </a:solidFill>
                <a:uFill>
                  <a:solidFill>
                    <a:srgbClr val="FFFFFF"/>
                  </a:solidFill>
                </a:uFill>
                <a:latin typeface="Helvetica 45 Light"/>
                <a:ea typeface="DejaVu Sans"/>
              </a:rPr>
              <a:t> pas </a:t>
            </a:r>
            <a:r>
              <a:rPr lang="en-US" sz="1800" b="0" strike="noStrike" spc="-1" dirty="0" err="1">
                <a:solidFill>
                  <a:srgbClr val="000000"/>
                </a:solidFill>
                <a:uFill>
                  <a:solidFill>
                    <a:srgbClr val="FFFFFF"/>
                  </a:solidFill>
                </a:uFill>
                <a:latin typeface="Helvetica 45 Light"/>
                <a:ea typeface="DejaVu Sans"/>
              </a:rPr>
              <a:t>d’attribut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interface </a:t>
            </a:r>
            <a:r>
              <a:rPr lang="en-US" sz="1800" b="0" strike="noStrike" spc="-1" dirty="0" err="1">
                <a:solidFill>
                  <a:srgbClr val="000000"/>
                </a:solidFill>
                <a:uFill>
                  <a:solidFill>
                    <a:srgbClr val="FFFFFF"/>
                  </a:solidFill>
                </a:uFill>
                <a:latin typeface="Helvetica 45 Light"/>
                <a:ea typeface="DejaVu Sans"/>
              </a:rPr>
              <a:t>peut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posséder</a:t>
            </a:r>
            <a:r>
              <a:rPr lang="en-US" sz="1800" b="0" strike="noStrike" spc="-1" dirty="0">
                <a:solidFill>
                  <a:srgbClr val="000000"/>
                </a:solidFill>
                <a:uFill>
                  <a:solidFill>
                    <a:srgbClr val="FFFFFF"/>
                  </a:solidFill>
                </a:uFill>
                <a:latin typeface="Helvetica 45 Light"/>
                <a:ea typeface="DejaVu Sans"/>
              </a:rPr>
              <a:t> des </a:t>
            </a:r>
            <a:r>
              <a:rPr lang="en-US" sz="1800" b="0" strike="noStrike" spc="-1" dirty="0" err="1">
                <a:solidFill>
                  <a:srgbClr val="000000"/>
                </a:solidFill>
                <a:uFill>
                  <a:solidFill>
                    <a:srgbClr val="FFFFFF"/>
                  </a:solidFill>
                </a:uFill>
                <a:latin typeface="Helvetica 45 Light"/>
                <a:ea typeface="DejaVu Sans"/>
              </a:rPr>
              <a:t>constantes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err="1">
                <a:solidFill>
                  <a:srgbClr val="000000"/>
                </a:solidFill>
                <a:uFill>
                  <a:solidFill>
                    <a:srgbClr val="FFFFFF"/>
                  </a:solidFill>
                </a:uFill>
                <a:latin typeface="Helvetica 45 Light"/>
                <a:ea typeface="DejaVu Sans"/>
              </a:rPr>
              <a:t>Une</a:t>
            </a:r>
            <a:r>
              <a:rPr lang="en-US" sz="1800" b="0" strike="noStrike" spc="-1" dirty="0">
                <a:solidFill>
                  <a:srgbClr val="000000"/>
                </a:solidFill>
                <a:uFill>
                  <a:solidFill>
                    <a:srgbClr val="FFFFFF"/>
                  </a:solidFill>
                </a:uFill>
                <a:latin typeface="Helvetica 45 Light"/>
                <a:ea typeface="DejaVu Sans"/>
              </a:rPr>
              <a:t> interface ne </a:t>
            </a:r>
            <a:r>
              <a:rPr lang="en-US" sz="1800" b="0" strike="noStrike" spc="-1" dirty="0" err="1">
                <a:solidFill>
                  <a:srgbClr val="000000"/>
                </a:solidFill>
                <a:uFill>
                  <a:solidFill>
                    <a:srgbClr val="FFFFFF"/>
                  </a:solidFill>
                </a:uFill>
                <a:latin typeface="Helvetica 45 Light"/>
                <a:ea typeface="DejaVu Sans"/>
              </a:rPr>
              <a:t>possède</a:t>
            </a:r>
            <a:r>
              <a:rPr lang="en-US" sz="1800" b="0" strike="noStrike" spc="-1" dirty="0">
                <a:solidFill>
                  <a:srgbClr val="000000"/>
                </a:solidFill>
                <a:uFill>
                  <a:solidFill>
                    <a:srgbClr val="FFFFFF"/>
                  </a:solidFill>
                </a:uFill>
                <a:latin typeface="Helvetica 45 Light"/>
                <a:ea typeface="DejaVu Sans"/>
              </a:rPr>
              <a:t> pas de mot </a:t>
            </a:r>
            <a:r>
              <a:rPr lang="en-US" sz="1800" b="0" strike="noStrike" spc="-1" dirty="0" err="1">
                <a:solidFill>
                  <a:srgbClr val="000000"/>
                </a:solidFill>
                <a:uFill>
                  <a:solidFill>
                    <a:srgbClr val="FFFFFF"/>
                  </a:solidFill>
                </a:uFill>
                <a:latin typeface="Helvetica 45 Light"/>
                <a:ea typeface="DejaVu Sans"/>
              </a:rPr>
              <a:t>clé</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smtClean="0">
                <a:solidFill>
                  <a:srgbClr val="000000"/>
                </a:solidFill>
                <a:uFill>
                  <a:solidFill>
                    <a:srgbClr val="FFFFFF"/>
                  </a:solidFill>
                </a:uFill>
                <a:latin typeface="Helvetica 45 Light"/>
                <a:ea typeface="DejaVu Sans"/>
              </a:rPr>
              <a:t>abstract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700"/>
              </a:spcAft>
            </a:pPr>
            <a:endParaRPr lang="en-US" sz="1400" b="0" strike="noStrike" spc="-1" dirty="0" smtClean="0">
              <a:solidFill>
                <a:srgbClr val="000000"/>
              </a:solidFill>
              <a:uFill>
                <a:solidFill>
                  <a:srgbClr val="FFFFFF"/>
                </a:solidFill>
              </a:uFill>
              <a:latin typeface="Helvetica 45 Light"/>
              <a:ea typeface="DejaVu Sans"/>
            </a:endParaRPr>
          </a:p>
          <a:p>
            <a:pPr>
              <a:lnSpc>
                <a:spcPct val="100000"/>
              </a:lnSpc>
              <a:spcAft>
                <a:spcPts val="700"/>
              </a:spcAft>
            </a:pPr>
            <a:r>
              <a:rPr lang="en-US" sz="1400" b="0" strike="noStrike" spc="-1" dirty="0" err="1" smtClean="0">
                <a:solidFill>
                  <a:srgbClr val="000000"/>
                </a:solidFill>
                <a:uFill>
                  <a:solidFill>
                    <a:srgbClr val="FFFFFF"/>
                  </a:solidFill>
                </a:uFill>
                <a:latin typeface="Helvetica 45 Light"/>
                <a:ea typeface="DejaVu Sans"/>
              </a:rPr>
              <a:t>Seul</a:t>
            </a:r>
            <a:r>
              <a:rPr lang="en-US" sz="1400" b="0" strike="noStrike" spc="-1" dirty="0" smtClean="0">
                <a:solidFill>
                  <a:srgbClr val="000000"/>
                </a:solidFill>
                <a:uFill>
                  <a:solidFill>
                    <a:srgbClr val="FFFFFF"/>
                  </a:solidFill>
                </a:uFill>
                <a:latin typeface="Helvetica 45 Light"/>
                <a:ea typeface="DejaVu Sans"/>
              </a:rPr>
              <a:t> </a:t>
            </a:r>
            <a:r>
              <a:rPr lang="en-US" sz="1400" b="0" strike="noStrike" spc="-1" dirty="0">
                <a:solidFill>
                  <a:srgbClr val="000000"/>
                </a:solidFill>
                <a:uFill>
                  <a:solidFill>
                    <a:srgbClr val="FFFFFF"/>
                  </a:solidFill>
                </a:uFill>
                <a:latin typeface="Helvetica 45 Light"/>
                <a:ea typeface="DejaVu Sans"/>
              </a:rPr>
              <a:t>Camion </a:t>
            </a:r>
            <a:r>
              <a:rPr lang="en-US" sz="1400" b="0" strike="noStrike" spc="-1" dirty="0" err="1">
                <a:solidFill>
                  <a:srgbClr val="000000"/>
                </a:solidFill>
                <a:uFill>
                  <a:solidFill>
                    <a:srgbClr val="FFFFFF"/>
                  </a:solidFill>
                </a:uFill>
                <a:latin typeface="Helvetica 45 Light"/>
                <a:ea typeface="DejaVu Sans"/>
              </a:rPr>
              <a:t>possède</a:t>
            </a:r>
            <a:r>
              <a:rPr lang="en-US" sz="1400" b="0" strike="noStrike" spc="-1" dirty="0">
                <a:solidFill>
                  <a:srgbClr val="000000"/>
                </a:solidFill>
                <a:uFill>
                  <a:solidFill>
                    <a:srgbClr val="FFFFFF"/>
                  </a:solidFill>
                </a:uFill>
                <a:latin typeface="Helvetica 45 Light"/>
                <a:ea typeface="DejaVu Sans"/>
              </a:rPr>
              <a:t> un </a:t>
            </a:r>
            <a:r>
              <a:rPr lang="en-US" sz="1400" b="0" strike="noStrike" spc="-1" dirty="0" err="1">
                <a:solidFill>
                  <a:srgbClr val="000000"/>
                </a:solidFill>
                <a:uFill>
                  <a:solidFill>
                    <a:srgbClr val="FFFFFF"/>
                  </a:solidFill>
                </a:uFill>
                <a:latin typeface="Helvetica 45 Light"/>
                <a:ea typeface="DejaVu Sans"/>
              </a:rPr>
              <a:t>chronotachygraphe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L’implémentation</a:t>
            </a:r>
            <a:r>
              <a:rPr lang="en-US" sz="1400" b="0" strike="noStrike" spc="-1" dirty="0">
                <a:solidFill>
                  <a:srgbClr val="000000"/>
                </a:solidFill>
                <a:uFill>
                  <a:solidFill>
                    <a:srgbClr val="FFFFFF"/>
                  </a:solidFill>
                </a:uFill>
                <a:latin typeface="Helvetica 45 Light"/>
                <a:ea typeface="DejaVu Sans"/>
              </a:rPr>
              <a:t> de </a:t>
            </a:r>
            <a:r>
              <a:rPr lang="en-US" sz="1400" b="0" strike="noStrike" spc="-1" dirty="0" err="1">
                <a:solidFill>
                  <a:srgbClr val="000000"/>
                </a:solidFill>
                <a:uFill>
                  <a:solidFill>
                    <a:srgbClr val="FFFFFF"/>
                  </a:solidFill>
                </a:uFill>
                <a:latin typeface="Helvetica 45 Light"/>
                <a:ea typeface="DejaVu Sans"/>
              </a:rPr>
              <a:t>Demarrable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diffère</a:t>
            </a:r>
            <a:r>
              <a:rPr lang="en-US" sz="1400" b="0" strike="noStrike" spc="-1" dirty="0">
                <a:solidFill>
                  <a:srgbClr val="000000"/>
                </a:solidFill>
                <a:uFill>
                  <a:solidFill>
                    <a:srgbClr val="FFFFFF"/>
                  </a:solidFill>
                </a:uFill>
                <a:latin typeface="Helvetica 45 Light"/>
                <a:ea typeface="DejaVu Sans"/>
              </a:rPr>
              <a:t> entre </a:t>
            </a:r>
            <a:r>
              <a:rPr lang="en-US" sz="1400" b="0" strike="noStrike" spc="-1" dirty="0" err="1">
                <a:solidFill>
                  <a:srgbClr val="000000"/>
                </a:solidFill>
                <a:uFill>
                  <a:solidFill>
                    <a:srgbClr val="FFFFFF"/>
                  </a:solidFill>
                </a:uFill>
                <a:latin typeface="Helvetica 45 Light"/>
                <a:ea typeface="DejaVu Sans"/>
              </a:rPr>
              <a:t>Voiture</a:t>
            </a:r>
            <a:r>
              <a:rPr lang="en-US" sz="1400" b="0" strike="noStrike" spc="-1" dirty="0">
                <a:solidFill>
                  <a:srgbClr val="000000"/>
                </a:solidFill>
                <a:uFill>
                  <a:solidFill>
                    <a:srgbClr val="FFFFFF"/>
                  </a:solidFill>
                </a:uFill>
                <a:latin typeface="Helvetica 45 Light"/>
                <a:ea typeface="DejaVu Sans"/>
              </a:rPr>
              <a:t> et Camion.</a:t>
            </a:r>
            <a:endParaRPr lang="en-US" sz="1800" b="0" strike="noStrike" spc="-1" dirty="0">
              <a:solidFill>
                <a:srgbClr val="000000"/>
              </a:solidFill>
              <a:uFill>
                <a:solidFill>
                  <a:srgbClr val="FFFFFF"/>
                </a:solidFill>
              </a:uFill>
              <a:latin typeface="Arial"/>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a:solidFill>
                  <a:srgbClr val="FF6600"/>
                </a:solidFill>
                <a:uFill>
                  <a:solidFill>
                    <a:srgbClr val="FFFFFF"/>
                  </a:solidFill>
                </a:uFill>
                <a:latin typeface="Helvetica 65 Medium"/>
                <a:ea typeface="DejaVu Sans"/>
              </a:rPr>
              <a:t>POO: </a:t>
            </a:r>
            <a:r>
              <a:rPr lang="en-US" sz="2400" b="1" strike="noStrike" spc="-1" dirty="0" err="1">
                <a:solidFill>
                  <a:srgbClr val="FF6600"/>
                </a:solidFill>
                <a:uFill>
                  <a:solidFill>
                    <a:srgbClr val="FFFFFF"/>
                  </a:solidFill>
                </a:uFill>
                <a:latin typeface="Helvetica 65 Medium"/>
                <a:ea typeface="DejaVu Sans"/>
              </a:rPr>
              <a:t>Mise</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en</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œuvre</a:t>
            </a:r>
            <a:r>
              <a:rPr lang="en-US" sz="2400" b="1" strike="noStrike" spc="-1" dirty="0">
                <a:solidFill>
                  <a:srgbClr val="FF6600"/>
                </a:solidFill>
                <a:uFill>
                  <a:solidFill>
                    <a:srgbClr val="FFFFFF"/>
                  </a:solidFill>
                </a:uFill>
                <a:latin typeface="Helvetica 65 Medium"/>
                <a:ea typeface="DejaVu Sans"/>
              </a:rPr>
              <a:t> </a:t>
            </a:r>
            <a:r>
              <a:rPr lang="en-US" sz="2400" b="1" strike="noStrike" spc="-1" dirty="0" err="1">
                <a:solidFill>
                  <a:srgbClr val="FF6600"/>
                </a:solidFill>
                <a:uFill>
                  <a:solidFill>
                    <a:srgbClr val="FFFFFF"/>
                  </a:solidFill>
                </a:uFill>
                <a:latin typeface="Helvetica 65 Medium"/>
                <a:ea typeface="DejaVu Sans"/>
              </a:rPr>
              <a:t>d’une</a:t>
            </a:r>
            <a:r>
              <a:rPr lang="en-US" sz="2400" b="1" strike="noStrike" spc="-1" dirty="0">
                <a:solidFill>
                  <a:srgbClr val="FF6600"/>
                </a:solidFill>
                <a:uFill>
                  <a:solidFill>
                    <a:srgbClr val="FFFFFF"/>
                  </a:solidFill>
                </a:uFill>
                <a:latin typeface="Helvetica 65 Medium"/>
                <a:ea typeface="DejaVu Sans"/>
              </a:rPr>
              <a:t> interface (</a:t>
            </a:r>
            <a:r>
              <a:rPr lang="en-US" sz="2400" b="1" strike="noStrike" spc="-1" dirty="0" smtClean="0">
                <a:solidFill>
                  <a:srgbClr val="FF6600"/>
                </a:solidFill>
                <a:uFill>
                  <a:solidFill>
                    <a:srgbClr val="FFFFFF"/>
                  </a:solidFill>
                </a:uFill>
                <a:latin typeface="Helvetica 65 Medium"/>
                <a:ea typeface="DejaVu Sans"/>
              </a:rPr>
              <a:t>2/3)</a:t>
            </a:r>
            <a:endParaRPr lang="en-US" sz="1800" b="0" strike="noStrike" spc="-1" dirty="0">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67</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297541" y="3429000"/>
            <a:ext cx="5865480" cy="2229808"/>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class Camion </a:t>
            </a:r>
            <a:r>
              <a:rPr lang="en-US" sz="1100" b="1" strike="noStrike" spc="-1" dirty="0" smtClean="0">
                <a:solidFill>
                  <a:srgbClr val="000000"/>
                </a:solidFill>
                <a:uFill>
                  <a:solidFill>
                    <a:srgbClr val="FFFFFF"/>
                  </a:solidFill>
                </a:uFill>
                <a:latin typeface="Courier New"/>
                <a:ea typeface="DejaVu Sans"/>
              </a:rPr>
              <a:t>implements</a:t>
            </a:r>
            <a:r>
              <a:rPr lang="en-US" sz="1100" b="0" strike="noStrike" spc="-1" dirty="0" smtClean="0">
                <a:solidFill>
                  <a:srgbClr val="000000"/>
                </a:solidFill>
                <a:uFill>
                  <a:solidFill>
                    <a:srgbClr val="FFFFFF"/>
                  </a:solidFill>
                </a:uFill>
                <a:latin typeface="Courier New"/>
                <a:ea typeface="DejaVu Sans"/>
              </a:rPr>
              <a:t> </a:t>
            </a:r>
            <a:r>
              <a:rPr lang="en-US" sz="1100" b="0" strike="noStrike" spc="-1" dirty="0" err="1" smtClean="0">
                <a:solidFill>
                  <a:srgbClr val="000000"/>
                </a:solidFill>
                <a:uFill>
                  <a:solidFill>
                    <a:srgbClr val="FFFFFF"/>
                  </a:solidFill>
                </a:uFill>
                <a:latin typeface="Courier New"/>
                <a:ea typeface="DejaVu Sans"/>
              </a:rPr>
              <a:t>Demarrable</a:t>
            </a:r>
            <a:r>
              <a:rPr lang="en-US" sz="1100" b="0" strike="noStrike" spc="-1" dirty="0" smtClean="0">
                <a:solidFill>
                  <a:srgbClr val="000000"/>
                </a:solidFill>
                <a:uFill>
                  <a:solidFill>
                    <a:srgbClr val="FFFFFF"/>
                  </a:solidFill>
                </a:uFill>
                <a:latin typeface="Courier New"/>
                <a:ea typeface="DejaVu Sans"/>
              </a:rPr>
              <a:t> </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@Override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public void </a:t>
            </a:r>
            <a:r>
              <a:rPr lang="en-US" sz="1100" b="0" strike="noStrike" spc="-1" dirty="0" err="1">
                <a:solidFill>
                  <a:srgbClr val="000000"/>
                </a:solidFill>
                <a:uFill>
                  <a:solidFill>
                    <a:srgbClr val="FFFFFF"/>
                  </a:solidFill>
                </a:uFill>
                <a:latin typeface="Courier New"/>
                <a:ea typeface="DejaVu Sans"/>
              </a:rPr>
              <a:t>demarrer</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started = true;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mChronotachygraphe.demarrer</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@Override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public void </a:t>
            </a:r>
            <a:r>
              <a:rPr lang="en-US" sz="1100" b="0" strike="noStrike" spc="-1" dirty="0" err="1">
                <a:solidFill>
                  <a:srgbClr val="000000"/>
                </a:solidFill>
                <a:uFill>
                  <a:solidFill>
                    <a:srgbClr val="FFFFFF"/>
                  </a:solidFill>
                </a:uFill>
                <a:latin typeface="Courier New"/>
                <a:ea typeface="DejaVu Sans"/>
              </a:rPr>
              <a:t>arreter</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started = false;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mChronotachygraphe.arreter</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p:txBody>
      </p:sp>
      <p:sp>
        <p:nvSpPr>
          <p:cNvPr id="514" name="CustomShape 5"/>
          <p:cNvSpPr/>
          <p:nvPr/>
        </p:nvSpPr>
        <p:spPr>
          <a:xfrm>
            <a:off x="1835696" y="1875083"/>
            <a:ext cx="3425040" cy="98747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a:t>
            </a:r>
            <a:r>
              <a:rPr lang="en-US" sz="1100" b="1" strike="noStrike" spc="-1" dirty="0">
                <a:solidFill>
                  <a:srgbClr val="000000"/>
                </a:solidFill>
                <a:uFill>
                  <a:solidFill>
                    <a:srgbClr val="FFFFFF"/>
                  </a:solidFill>
                </a:uFill>
                <a:latin typeface="Courier New"/>
                <a:ea typeface="DejaVu Sans"/>
              </a:rPr>
              <a:t>interface</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Demarrable</a:t>
            </a:r>
            <a:r>
              <a:rPr lang="en-US" sz="1100" b="0" strike="noStrike" spc="-1" dirty="0">
                <a:solidFill>
                  <a:srgbClr val="000000"/>
                </a:solidFill>
                <a:uFill>
                  <a:solidFill>
                    <a:srgbClr val="FFFFFF"/>
                  </a:solidFill>
                </a:uFill>
                <a:latin typeface="Courier New"/>
                <a:ea typeface="DejaVu Sans"/>
              </a:rPr>
              <a:t> </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void </a:t>
            </a:r>
            <a:r>
              <a:rPr lang="en-US" sz="1100" b="0" strike="noStrike" spc="-1" dirty="0" err="1">
                <a:solidFill>
                  <a:srgbClr val="000000"/>
                </a:solidFill>
                <a:uFill>
                  <a:solidFill>
                    <a:srgbClr val="FFFFFF"/>
                  </a:solidFill>
                </a:uFill>
                <a:latin typeface="Courier New"/>
                <a:ea typeface="DejaVu Sans"/>
              </a:rPr>
              <a:t>demarrer</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void </a:t>
            </a:r>
            <a:r>
              <a:rPr lang="en-US" sz="1100" b="0" strike="noStrike" spc="-1" dirty="0" err="1">
                <a:solidFill>
                  <a:srgbClr val="000000"/>
                </a:solidFill>
                <a:uFill>
                  <a:solidFill>
                    <a:srgbClr val="FFFFFF"/>
                  </a:solidFill>
                </a:uFill>
                <a:latin typeface="Courier New"/>
                <a:ea typeface="DejaVu Sans"/>
              </a:rPr>
              <a:t>arreter</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boolean</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isStarted</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
        <p:nvSpPr>
          <p:cNvPr id="515" name="CustomShape 6"/>
          <p:cNvSpPr/>
          <p:nvPr/>
        </p:nvSpPr>
        <p:spPr>
          <a:xfrm>
            <a:off x="5004048" y="2276872"/>
            <a:ext cx="2716200" cy="381960"/>
          </a:xfrm>
          <a:prstGeom prst="borderCallout1">
            <a:avLst>
              <a:gd name="adj1" fmla="val 18750"/>
              <a:gd name="adj2" fmla="val -8333"/>
              <a:gd name="adj3" fmla="val -6367"/>
              <a:gd name="adj4" fmla="val -4848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 de modificateur public (implicite).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53240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dirty="0" smtClean="0">
                <a:solidFill>
                  <a:srgbClr val="000000"/>
                </a:solidFill>
                <a:uFill>
                  <a:solidFill>
                    <a:srgbClr val="FFFFFF"/>
                  </a:solidFill>
                </a:uFill>
                <a:latin typeface="Helvetica 45 Light"/>
                <a:ea typeface="DejaVu Sans"/>
              </a:rPr>
              <a:t>Il </a:t>
            </a:r>
            <a:r>
              <a:rPr lang="en-US" sz="1800" b="0" strike="noStrike" spc="-1" dirty="0" err="1" smtClean="0">
                <a:solidFill>
                  <a:srgbClr val="000000"/>
                </a:solidFill>
                <a:uFill>
                  <a:solidFill>
                    <a:srgbClr val="FFFFFF"/>
                  </a:solidFill>
                </a:uFill>
                <a:latin typeface="Helvetica 45 Light"/>
                <a:ea typeface="DejaVu Sans"/>
              </a:rPr>
              <a:t>est</a:t>
            </a:r>
            <a:r>
              <a:rPr lang="en-US" sz="1800" b="0" strike="noStrike" spc="-1" dirty="0" smtClean="0">
                <a:solidFill>
                  <a:srgbClr val="000000"/>
                </a:solidFill>
                <a:uFill>
                  <a:solidFill>
                    <a:srgbClr val="FFFFFF"/>
                  </a:solidFill>
                </a:uFill>
                <a:latin typeface="Helvetica 45 Light"/>
                <a:ea typeface="DejaVu Sans"/>
              </a:rPr>
              <a:t> possible </a:t>
            </a:r>
            <a:r>
              <a:rPr lang="en-US" sz="1800" b="0" strike="noStrike" spc="-1" dirty="0" err="1" smtClean="0">
                <a:solidFill>
                  <a:srgbClr val="000000"/>
                </a:solidFill>
                <a:uFill>
                  <a:solidFill>
                    <a:srgbClr val="FFFFFF"/>
                  </a:solidFill>
                </a:uFill>
                <a:latin typeface="Helvetica 45 Light"/>
                <a:ea typeface="DejaVu Sans"/>
              </a:rPr>
              <a:t>d’instancier</a:t>
            </a:r>
            <a:r>
              <a:rPr lang="en-US" sz="1800" b="0" strike="noStrike" spc="-1" dirty="0" smtClean="0">
                <a:solidFill>
                  <a:srgbClr val="000000"/>
                </a:solidFill>
                <a:uFill>
                  <a:solidFill>
                    <a:srgbClr val="FFFFFF"/>
                  </a:solidFill>
                </a:uFill>
                <a:latin typeface="Helvetica 45 Light"/>
                <a:ea typeface="DejaVu Sans"/>
              </a:rPr>
              <a:t> </a:t>
            </a:r>
            <a:r>
              <a:rPr lang="en-US" sz="1800" b="0" strike="noStrike" spc="-1" dirty="0" err="1" smtClean="0">
                <a:solidFill>
                  <a:srgbClr val="000000"/>
                </a:solidFill>
                <a:uFill>
                  <a:solidFill>
                    <a:srgbClr val="FFFFFF"/>
                  </a:solidFill>
                </a:uFill>
                <a:latin typeface="Helvetica 45 Light"/>
                <a:ea typeface="DejaVu Sans"/>
              </a:rPr>
              <a:t>une</a:t>
            </a:r>
            <a:r>
              <a:rPr lang="en-US" sz="1800" b="0" strike="noStrike" spc="-1" dirty="0" smtClean="0">
                <a:solidFill>
                  <a:srgbClr val="000000"/>
                </a:solidFill>
                <a:uFill>
                  <a:solidFill>
                    <a:srgbClr val="FFFFFF"/>
                  </a:solidFill>
                </a:uFill>
                <a:latin typeface="Helvetica 45 Light"/>
                <a:ea typeface="DejaVu Sans"/>
              </a:rPr>
              <a:t> interface sans </a:t>
            </a:r>
            <a:r>
              <a:rPr lang="en-US" sz="1800" b="0" strike="noStrike" spc="-1" dirty="0" err="1" smtClean="0">
                <a:solidFill>
                  <a:srgbClr val="000000"/>
                </a:solidFill>
                <a:uFill>
                  <a:solidFill>
                    <a:srgbClr val="FFFFFF"/>
                  </a:solidFill>
                </a:uFill>
                <a:latin typeface="Helvetica 45 Light"/>
                <a:ea typeface="DejaVu Sans"/>
              </a:rPr>
              <a:t>créer</a:t>
            </a:r>
            <a:r>
              <a:rPr lang="en-US" sz="1800" b="0" strike="noStrike" spc="-1" dirty="0" smtClean="0">
                <a:solidFill>
                  <a:srgbClr val="000000"/>
                </a:solidFill>
                <a:uFill>
                  <a:solidFill>
                    <a:srgbClr val="FFFFFF"/>
                  </a:solidFill>
                </a:uFill>
                <a:latin typeface="Helvetica 45 Light"/>
                <a:ea typeface="DejaVu Sans"/>
              </a:rPr>
              <a:t> </a:t>
            </a:r>
            <a:r>
              <a:rPr lang="en-US" sz="1800" b="0" strike="noStrike" spc="-1" dirty="0" err="1" smtClean="0">
                <a:solidFill>
                  <a:srgbClr val="000000"/>
                </a:solidFill>
                <a:uFill>
                  <a:solidFill>
                    <a:srgbClr val="FFFFFF"/>
                  </a:solidFill>
                </a:uFill>
                <a:latin typeface="Helvetica 45 Light"/>
                <a:ea typeface="DejaVu Sans"/>
              </a:rPr>
              <a:t>d’instance</a:t>
            </a:r>
            <a:r>
              <a:rPr lang="en-US" sz="1800" b="0" strike="noStrike" spc="-1" dirty="0" smtClean="0">
                <a:solidFill>
                  <a:srgbClr val="000000"/>
                </a:solidFill>
                <a:uFill>
                  <a:solidFill>
                    <a:srgbClr val="FFFFFF"/>
                  </a:solidFill>
                </a:uFill>
                <a:latin typeface="Helvetica 45 Light"/>
                <a:ea typeface="DejaVu Sans"/>
              </a:rPr>
              <a:t> de </a:t>
            </a:r>
            <a:r>
              <a:rPr lang="en-US" sz="1800" b="0" strike="noStrike" spc="-1" dirty="0" err="1" smtClean="0">
                <a:solidFill>
                  <a:srgbClr val="000000"/>
                </a:solidFill>
                <a:uFill>
                  <a:solidFill>
                    <a:srgbClr val="FFFFFF"/>
                  </a:solidFill>
                </a:uFill>
                <a:latin typeface="Helvetica 45 Light"/>
                <a:ea typeface="DejaVu Sans"/>
              </a:rPr>
              <a:t>classe</a:t>
            </a:r>
            <a:r>
              <a:rPr lang="en-US" spc="-1" dirty="0">
                <a:solidFill>
                  <a:srgbClr val="000000"/>
                </a:solidFill>
                <a:uFill>
                  <a:solidFill>
                    <a:srgbClr val="FFFFFF"/>
                  </a:solidFill>
                </a:uFill>
                <a:latin typeface="Helvetica 45 Light"/>
                <a:ea typeface="DejaVu Sans"/>
              </a:rPr>
              <a:t> </a:t>
            </a:r>
            <a:r>
              <a:rPr lang="en-US" spc="-1" dirty="0" smtClean="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dirty="0" smtClean="0">
                <a:solidFill>
                  <a:srgbClr val="000000"/>
                </a:solidFill>
                <a:uFill>
                  <a:solidFill>
                    <a:srgbClr val="FFFFFF"/>
                  </a:solidFill>
                </a:uFill>
                <a:latin typeface="Helvetica 45 Light"/>
                <a:ea typeface="DejaVu Sans"/>
              </a:rPr>
              <a:t>La JVM </a:t>
            </a:r>
            <a:r>
              <a:rPr lang="en-US" sz="1800" b="0" strike="noStrike" spc="-1" dirty="0" err="1" smtClean="0">
                <a:solidFill>
                  <a:srgbClr val="000000"/>
                </a:solidFill>
                <a:uFill>
                  <a:solidFill>
                    <a:srgbClr val="FFFFFF"/>
                  </a:solidFill>
                </a:uFill>
                <a:latin typeface="Helvetica 45 Light"/>
                <a:ea typeface="DejaVu Sans"/>
              </a:rPr>
              <a:t>crée</a:t>
            </a:r>
            <a:r>
              <a:rPr lang="en-US" sz="1800" b="0" strike="noStrike" spc="-1" dirty="0" smtClean="0">
                <a:solidFill>
                  <a:srgbClr val="000000"/>
                </a:solidFill>
                <a:uFill>
                  <a:solidFill>
                    <a:srgbClr val="FFFFFF"/>
                  </a:solidFill>
                </a:uFill>
                <a:latin typeface="Helvetica 45 Light"/>
                <a:ea typeface="DejaVu Sans"/>
              </a:rPr>
              <a:t> </a:t>
            </a:r>
            <a:r>
              <a:rPr lang="en-US" sz="1800" b="0" strike="noStrike" spc="-1" dirty="0" err="1" smtClean="0">
                <a:solidFill>
                  <a:srgbClr val="000000"/>
                </a:solidFill>
                <a:uFill>
                  <a:solidFill>
                    <a:srgbClr val="FFFFFF"/>
                  </a:solidFill>
                </a:uFill>
                <a:latin typeface="Helvetica 45 Light"/>
                <a:ea typeface="DejaVu Sans"/>
              </a:rPr>
              <a:t>une</a:t>
            </a:r>
            <a:r>
              <a:rPr lang="en-US" sz="1800" b="0" strike="noStrike" spc="-1" dirty="0" smtClean="0">
                <a:solidFill>
                  <a:srgbClr val="000000"/>
                </a:solidFill>
                <a:uFill>
                  <a:solidFill>
                    <a:srgbClr val="FFFFFF"/>
                  </a:solidFill>
                </a:uFill>
                <a:latin typeface="Helvetica 45 Light"/>
                <a:ea typeface="DejaVu Sans"/>
              </a:rPr>
              <a:t> </a:t>
            </a:r>
            <a:r>
              <a:rPr lang="en-US" sz="1800" b="0" strike="noStrike" spc="-1" dirty="0" err="1" smtClean="0">
                <a:solidFill>
                  <a:srgbClr val="000000"/>
                </a:solidFill>
                <a:uFill>
                  <a:solidFill>
                    <a:srgbClr val="FFFFFF"/>
                  </a:solidFill>
                </a:uFill>
                <a:latin typeface="Helvetica 45 Light"/>
                <a:ea typeface="DejaVu Sans"/>
              </a:rPr>
              <a:t>classe</a:t>
            </a:r>
            <a:r>
              <a:rPr lang="en-US" sz="1800" b="0" strike="noStrike" spc="-1" dirty="0" smtClean="0">
                <a:solidFill>
                  <a:srgbClr val="000000"/>
                </a:solidFill>
                <a:uFill>
                  <a:solidFill>
                    <a:srgbClr val="FFFFFF"/>
                  </a:solidFill>
                </a:uFill>
                <a:latin typeface="Helvetica 45 Light"/>
                <a:ea typeface="DejaVu Sans"/>
              </a:rPr>
              <a:t> interne sans nom (anonymous inner class)</a:t>
            </a:r>
          </a:p>
          <a:p>
            <a:pPr marL="193680" indent="-192240">
              <a:lnSpc>
                <a:spcPct val="100000"/>
              </a:lnSpc>
              <a:spcAft>
                <a:spcPts val="901"/>
              </a:spcAft>
              <a:buClr>
                <a:srgbClr val="FF6600"/>
              </a:buClr>
              <a:buSzPct val="70000"/>
              <a:buFont typeface="Wingdings" charset="2"/>
              <a:buChar char=""/>
            </a:pPr>
            <a:endParaRPr lang="en-US" spc="-1" dirty="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endParaRPr lang="en-US" spc="-1" dirty="0" smtClean="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endParaRPr lang="en-US" spc="-1" dirty="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endParaRPr lang="en-US" spc="-1" dirty="0" smtClean="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endParaRPr lang="en-US" spc="-1" dirty="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endParaRPr lang="en-US" spc="-1" dirty="0" smtClean="0">
              <a:solidFill>
                <a:srgbClr val="000000"/>
              </a:solidFill>
              <a:uFill>
                <a:solidFill>
                  <a:srgbClr val="FFFFFF"/>
                </a:solidFill>
              </a:uFill>
              <a:latin typeface="Helvetica 45 Light"/>
              <a:ea typeface="DejaVu Sans"/>
            </a:endParaRPr>
          </a:p>
          <a:p>
            <a:pPr marL="193680" indent="-192240">
              <a:lnSpc>
                <a:spcPct val="100000"/>
              </a:lnSpc>
              <a:spcAft>
                <a:spcPts val="901"/>
              </a:spcAft>
              <a:buClr>
                <a:srgbClr val="FF6600"/>
              </a:buClr>
              <a:buSzPct val="70000"/>
              <a:buFont typeface="Wingdings" charset="2"/>
              <a:buChar char=""/>
            </a:pPr>
            <a:r>
              <a:rPr lang="en-US" spc="-1" dirty="0" err="1" smtClean="0">
                <a:solidFill>
                  <a:srgbClr val="000000"/>
                </a:solidFill>
                <a:uFill>
                  <a:solidFill>
                    <a:srgbClr val="FFFFFF"/>
                  </a:solidFill>
                </a:uFill>
                <a:latin typeface="Helvetica 45 Light"/>
                <a:ea typeface="DejaVu Sans"/>
              </a:rPr>
              <a:t>Intérêt</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créer</a:t>
            </a:r>
            <a:r>
              <a:rPr lang="en-US" spc="-1" dirty="0" smtClean="0">
                <a:solidFill>
                  <a:srgbClr val="000000"/>
                </a:solidFill>
                <a:uFill>
                  <a:solidFill>
                    <a:srgbClr val="FFFFFF"/>
                  </a:solidFill>
                </a:uFill>
                <a:latin typeface="Helvetica 45 Light"/>
                <a:ea typeface="DejaVu Sans"/>
              </a:rPr>
              <a:t> des </a:t>
            </a:r>
            <a:r>
              <a:rPr lang="en-US" spc="-1" dirty="0" err="1" smtClean="0">
                <a:solidFill>
                  <a:srgbClr val="000000"/>
                </a:solidFill>
                <a:uFill>
                  <a:solidFill>
                    <a:srgbClr val="FFFFFF"/>
                  </a:solidFill>
                </a:uFill>
                <a:latin typeface="Helvetica 45 Light"/>
                <a:ea typeface="DejaVu Sans"/>
              </a:rPr>
              <a:t>méthodes</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celles</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définies</a:t>
            </a:r>
            <a:r>
              <a:rPr lang="en-US" spc="-1" dirty="0" smtClean="0">
                <a:solidFill>
                  <a:srgbClr val="000000"/>
                </a:solidFill>
                <a:uFill>
                  <a:solidFill>
                    <a:srgbClr val="FFFFFF"/>
                  </a:solidFill>
                </a:uFill>
                <a:latin typeface="Helvetica 45 Light"/>
                <a:ea typeface="DejaVu Sans"/>
              </a:rPr>
              <a:t> par </a:t>
            </a:r>
            <a:r>
              <a:rPr lang="en-US" spc="-1" dirty="0" err="1" smtClean="0">
                <a:solidFill>
                  <a:srgbClr val="000000"/>
                </a:solidFill>
                <a:uFill>
                  <a:solidFill>
                    <a:srgbClr val="FFFFFF"/>
                  </a:solidFill>
                </a:uFill>
                <a:latin typeface="Helvetica 45 Light"/>
                <a:ea typeface="DejaVu Sans"/>
              </a:rPr>
              <a:t>l’interface</a:t>
            </a:r>
            <a:r>
              <a:rPr lang="en-US" spc="-1" dirty="0" smtClean="0">
                <a:solidFill>
                  <a:srgbClr val="000000"/>
                </a:solidFill>
                <a:uFill>
                  <a:solidFill>
                    <a:srgbClr val="FFFFFF"/>
                  </a:solidFill>
                </a:uFill>
                <a:latin typeface="Helvetica 45 Light"/>
                <a:ea typeface="DejaVu Sans"/>
              </a:rPr>
              <a:t>) qui </a:t>
            </a:r>
            <a:r>
              <a:rPr lang="en-US" spc="-1" dirty="0" err="1" smtClean="0">
                <a:solidFill>
                  <a:srgbClr val="000000"/>
                </a:solidFill>
                <a:uFill>
                  <a:solidFill>
                    <a:srgbClr val="FFFFFF"/>
                  </a:solidFill>
                </a:uFill>
                <a:latin typeface="Helvetica 45 Light"/>
                <a:ea typeface="DejaVu Sans"/>
              </a:rPr>
              <a:t>pourront</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être</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exécutées</a:t>
            </a:r>
            <a:r>
              <a:rPr lang="en-US" spc="-1" dirty="0" smtClean="0">
                <a:solidFill>
                  <a:srgbClr val="000000"/>
                </a:solidFill>
                <a:uFill>
                  <a:solidFill>
                    <a:srgbClr val="FFFFFF"/>
                  </a:solidFill>
                </a:uFill>
                <a:latin typeface="Helvetica 45 Light"/>
                <a:ea typeface="DejaVu Sans"/>
              </a:rPr>
              <a:t> par un </a:t>
            </a:r>
            <a:r>
              <a:rPr lang="en-US" spc="-1" dirty="0" err="1" smtClean="0">
                <a:solidFill>
                  <a:srgbClr val="000000"/>
                </a:solidFill>
                <a:uFill>
                  <a:solidFill>
                    <a:srgbClr val="FFFFFF"/>
                  </a:solidFill>
                </a:uFill>
                <a:latin typeface="Helvetica 45 Light"/>
                <a:ea typeface="DejaVu Sans"/>
              </a:rPr>
              <a:t>autre</a:t>
            </a:r>
            <a:r>
              <a:rPr lang="en-US" spc="-1" dirty="0" smtClean="0">
                <a:solidFill>
                  <a:srgbClr val="000000"/>
                </a:solidFill>
                <a:uFill>
                  <a:solidFill>
                    <a:srgbClr val="FFFFFF"/>
                  </a:solidFill>
                </a:uFill>
                <a:latin typeface="Helvetica 45 Light"/>
                <a:ea typeface="DejaVu Sans"/>
              </a:rPr>
              <a:t> objet -&gt; callback, listener, … Notion de </a:t>
            </a:r>
            <a:r>
              <a:rPr lang="en-US" spc="-1" dirty="0" err="1" smtClean="0">
                <a:solidFill>
                  <a:srgbClr val="000000"/>
                </a:solidFill>
                <a:uFill>
                  <a:solidFill>
                    <a:srgbClr val="FFFFFF"/>
                  </a:solidFill>
                </a:uFill>
                <a:latin typeface="Helvetica 45 Light"/>
                <a:ea typeface="DejaVu Sans"/>
              </a:rPr>
              <a:t>pointeur</a:t>
            </a:r>
            <a:r>
              <a:rPr lang="en-US" spc="-1" dirty="0" smtClean="0">
                <a:solidFill>
                  <a:srgbClr val="000000"/>
                </a:solidFill>
                <a:uFill>
                  <a:solidFill>
                    <a:srgbClr val="FFFFFF"/>
                  </a:solidFill>
                </a:uFill>
                <a:latin typeface="Helvetica 45 Light"/>
                <a:ea typeface="DejaVu Sans"/>
              </a:rPr>
              <a:t> sur </a:t>
            </a:r>
            <a:r>
              <a:rPr lang="en-US" spc="-1" dirty="0" err="1" smtClean="0">
                <a:solidFill>
                  <a:srgbClr val="000000"/>
                </a:solidFill>
                <a:uFill>
                  <a:solidFill>
                    <a:srgbClr val="FFFFFF"/>
                  </a:solidFill>
                </a:uFill>
                <a:latin typeface="Helvetica 45 Light"/>
                <a:ea typeface="DejaVu Sans"/>
              </a:rPr>
              <a:t>fonction</a:t>
            </a:r>
            <a:r>
              <a:rPr lang="en-US" spc="-1" dirty="0" smtClean="0">
                <a:solidFill>
                  <a:srgbClr val="000000"/>
                </a:solidFill>
                <a:uFill>
                  <a:solidFill>
                    <a:srgbClr val="FFFFFF"/>
                  </a:solidFill>
                </a:uFill>
                <a:latin typeface="Helvetica 45 Light"/>
                <a:ea typeface="DejaVu Sans"/>
              </a:rPr>
              <a:t> </a:t>
            </a:r>
            <a:r>
              <a:rPr lang="en-US" spc="-1" dirty="0" err="1" smtClean="0">
                <a:solidFill>
                  <a:srgbClr val="000000"/>
                </a:solidFill>
                <a:uFill>
                  <a:solidFill>
                    <a:srgbClr val="FFFFFF"/>
                  </a:solidFill>
                </a:uFill>
                <a:latin typeface="Helvetica 45 Light"/>
                <a:ea typeface="DejaVu Sans"/>
              </a:rPr>
              <a:t>en</a:t>
            </a:r>
            <a:r>
              <a:rPr lang="en-US" spc="-1" dirty="0" smtClean="0">
                <a:solidFill>
                  <a:srgbClr val="000000"/>
                </a:solidFill>
                <a:uFill>
                  <a:solidFill>
                    <a:srgbClr val="FFFFFF"/>
                  </a:solidFill>
                </a:uFill>
                <a:latin typeface="Helvetica 45 Light"/>
                <a:ea typeface="DejaVu Sans"/>
              </a:rPr>
              <a:t> C.</a:t>
            </a:r>
          </a:p>
          <a:p>
            <a:pPr marL="458640" lvl="1">
              <a:spcAft>
                <a:spcPts val="901"/>
              </a:spcAft>
              <a:buClr>
                <a:srgbClr val="FF6600"/>
              </a:buClr>
              <a:buSzPct val="70000"/>
            </a:pPr>
            <a:r>
              <a:rPr lang="en-US" spc="-1" dirty="0" smtClean="0">
                <a:solidFill>
                  <a:srgbClr val="000000"/>
                </a:solidFill>
                <a:uFill>
                  <a:solidFill>
                    <a:srgbClr val="FFFFFF"/>
                  </a:solidFill>
                </a:uFill>
                <a:latin typeface="Arial"/>
              </a:rPr>
              <a:t>           </a:t>
            </a:r>
            <a:endParaRPr lang="en-US" spc="-1" dirty="0">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endParaRPr lang="en-US" sz="1800" b="0" strike="noStrike" spc="-1" dirty="0" smtClean="0">
              <a:solidFill>
                <a:srgbClr val="000000"/>
              </a:solidFill>
              <a:uFill>
                <a:solidFill>
                  <a:srgbClr val="FFFFFF"/>
                </a:solidFill>
              </a:uFill>
              <a:latin typeface="Helvetica 45 Light"/>
              <a:ea typeface="DejaVu Sans"/>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a:solidFill>
                  <a:srgbClr val="FF6600"/>
                </a:solidFill>
                <a:uFill>
                  <a:solidFill>
                    <a:srgbClr val="FFFFFF"/>
                  </a:solidFill>
                </a:uFill>
                <a:latin typeface="Helvetica 65 Medium"/>
                <a:ea typeface="DejaVu Sans"/>
              </a:rPr>
              <a:t>POO: </a:t>
            </a:r>
            <a:r>
              <a:rPr lang="en-US" sz="2400" b="1" strike="noStrike" spc="-1" dirty="0" err="1" smtClean="0">
                <a:solidFill>
                  <a:srgbClr val="FF6600"/>
                </a:solidFill>
                <a:uFill>
                  <a:solidFill>
                    <a:srgbClr val="FFFFFF"/>
                  </a:solidFill>
                </a:uFill>
                <a:latin typeface="Helvetica 65 Medium"/>
                <a:ea typeface="DejaVu Sans"/>
              </a:rPr>
              <a:t>création</a:t>
            </a:r>
            <a:r>
              <a:rPr lang="en-US" sz="2400" b="1" strike="noStrike" spc="-1" dirty="0" smtClean="0">
                <a:solidFill>
                  <a:srgbClr val="FF6600"/>
                </a:solidFill>
                <a:uFill>
                  <a:solidFill>
                    <a:srgbClr val="FFFFFF"/>
                  </a:solidFill>
                </a:uFill>
                <a:latin typeface="Helvetica 65 Medium"/>
                <a:ea typeface="DejaVu Sans"/>
              </a:rPr>
              <a:t> </a:t>
            </a:r>
            <a:r>
              <a:rPr lang="en-US" sz="2400" b="1" strike="noStrike" spc="-1" dirty="0" err="1" smtClean="0">
                <a:solidFill>
                  <a:srgbClr val="FF6600"/>
                </a:solidFill>
                <a:uFill>
                  <a:solidFill>
                    <a:srgbClr val="FFFFFF"/>
                  </a:solidFill>
                </a:uFill>
                <a:latin typeface="Helvetica 65 Medium"/>
                <a:ea typeface="DejaVu Sans"/>
              </a:rPr>
              <a:t>d’interface</a:t>
            </a:r>
            <a:r>
              <a:rPr lang="en-US" sz="2400" b="1" strike="noStrike" spc="-1" dirty="0" smtClean="0">
                <a:solidFill>
                  <a:srgbClr val="FF6600"/>
                </a:solidFill>
                <a:uFill>
                  <a:solidFill>
                    <a:srgbClr val="FFFFFF"/>
                  </a:solidFill>
                </a:uFill>
                <a:latin typeface="Helvetica 65 Medium"/>
                <a:ea typeface="DejaVu Sans"/>
              </a:rPr>
              <a:t> sans </a:t>
            </a:r>
            <a:r>
              <a:rPr lang="en-US" sz="2400" b="1" strike="noStrike" spc="-1" dirty="0" err="1" smtClean="0">
                <a:solidFill>
                  <a:srgbClr val="FF6600"/>
                </a:solidFill>
                <a:uFill>
                  <a:solidFill>
                    <a:srgbClr val="FFFFFF"/>
                  </a:solidFill>
                </a:uFill>
                <a:latin typeface="Helvetica 65 Medium"/>
                <a:ea typeface="DejaVu Sans"/>
              </a:rPr>
              <a:t>classe</a:t>
            </a:r>
            <a:r>
              <a:rPr lang="en-US" sz="2400" b="1" strike="noStrike" spc="-1" dirty="0" smtClean="0">
                <a:solidFill>
                  <a:srgbClr val="FF6600"/>
                </a:solidFill>
                <a:uFill>
                  <a:solidFill>
                    <a:srgbClr val="FFFFFF"/>
                  </a:solidFill>
                </a:uFill>
                <a:latin typeface="Helvetica 65 Medium"/>
                <a:ea typeface="DejaVu Sans"/>
              </a:rPr>
              <a:t> (</a:t>
            </a:r>
            <a:r>
              <a:rPr lang="en-US" sz="2400" b="1" spc="-1" dirty="0">
                <a:solidFill>
                  <a:srgbClr val="FF6600"/>
                </a:solidFill>
                <a:uFill>
                  <a:solidFill>
                    <a:srgbClr val="FFFFFF"/>
                  </a:solidFill>
                </a:uFill>
                <a:latin typeface="Helvetica 65 Medium"/>
                <a:ea typeface="DejaVu Sans"/>
              </a:rPr>
              <a:t>3</a:t>
            </a:r>
            <a:r>
              <a:rPr lang="en-US" sz="2400" b="1" strike="noStrike" spc="-1" dirty="0" smtClean="0">
                <a:solidFill>
                  <a:srgbClr val="FF6600"/>
                </a:solidFill>
                <a:uFill>
                  <a:solidFill>
                    <a:srgbClr val="FFFFFF"/>
                  </a:solidFill>
                </a:uFill>
                <a:latin typeface="Helvetica 65 Medium"/>
                <a:ea typeface="DejaVu Sans"/>
              </a:rPr>
              <a:t>/3)</a:t>
            </a:r>
            <a:endParaRPr lang="en-US" sz="1800" b="0" strike="noStrike" spc="-1" dirty="0">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68</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297541" y="1556792"/>
            <a:ext cx="5865480" cy="2229808"/>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spc="-1" dirty="0">
                <a:solidFill>
                  <a:srgbClr val="000000"/>
                </a:solidFill>
                <a:uFill>
                  <a:solidFill>
                    <a:srgbClr val="FFFFFF"/>
                  </a:solidFill>
                </a:uFill>
                <a:latin typeface="Courier New"/>
              </a:rPr>
              <a:t>interface Eatable{  </a:t>
            </a:r>
          </a:p>
          <a:p>
            <a:pPr>
              <a:lnSpc>
                <a:spcPct val="100000"/>
              </a:lnSpc>
            </a:pPr>
            <a:r>
              <a:rPr lang="en-US" sz="1100" spc="-1" dirty="0">
                <a:solidFill>
                  <a:srgbClr val="000000"/>
                </a:solidFill>
                <a:uFill>
                  <a:solidFill>
                    <a:srgbClr val="FFFFFF"/>
                  </a:solidFill>
                </a:uFill>
                <a:latin typeface="Courier New"/>
              </a:rPr>
              <a:t> void eat();  </a:t>
            </a:r>
          </a:p>
          <a:p>
            <a:pPr>
              <a:lnSpc>
                <a:spcPct val="100000"/>
              </a:lnSpc>
            </a:pPr>
            <a:r>
              <a:rPr lang="en-US" sz="1100" spc="-1" dirty="0">
                <a:solidFill>
                  <a:srgbClr val="000000"/>
                </a:solidFill>
                <a:uFill>
                  <a:solidFill>
                    <a:srgbClr val="FFFFFF"/>
                  </a:solidFill>
                </a:uFill>
                <a:latin typeface="Courier New"/>
              </a:rPr>
              <a:t>}  </a:t>
            </a:r>
          </a:p>
          <a:p>
            <a:pPr>
              <a:lnSpc>
                <a:spcPct val="100000"/>
              </a:lnSpc>
            </a:pPr>
            <a:r>
              <a:rPr lang="en-US" sz="1100" spc="-1" dirty="0">
                <a:solidFill>
                  <a:srgbClr val="000000"/>
                </a:solidFill>
                <a:uFill>
                  <a:solidFill>
                    <a:srgbClr val="FFFFFF"/>
                  </a:solidFill>
                </a:uFill>
                <a:latin typeface="Courier New"/>
              </a:rPr>
              <a:t>class TestAnnonymousInner1{  </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public </a:t>
            </a:r>
            <a:r>
              <a:rPr lang="en-US" sz="1100" spc="-1" dirty="0">
                <a:solidFill>
                  <a:srgbClr val="000000"/>
                </a:solidFill>
                <a:uFill>
                  <a:solidFill>
                    <a:srgbClr val="FFFFFF"/>
                  </a:solidFill>
                </a:uFill>
                <a:latin typeface="Courier New"/>
              </a:rPr>
              <a:t>static void main(String </a:t>
            </a:r>
            <a:r>
              <a:rPr lang="en-US" sz="1100" spc="-1" dirty="0" err="1">
                <a:solidFill>
                  <a:srgbClr val="000000"/>
                </a:solidFill>
                <a:uFill>
                  <a:solidFill>
                    <a:srgbClr val="FFFFFF"/>
                  </a:solidFill>
                </a:uFill>
                <a:latin typeface="Courier New"/>
              </a:rPr>
              <a:t>args</a:t>
            </a:r>
            <a:r>
              <a:rPr lang="en-US" sz="1100" spc="-1" dirty="0">
                <a:solidFill>
                  <a:srgbClr val="000000"/>
                </a:solidFill>
                <a:uFill>
                  <a:solidFill>
                    <a:srgbClr val="FFFFFF"/>
                  </a:solidFill>
                </a:uFill>
                <a:latin typeface="Courier New"/>
              </a:rPr>
              <a:t>[]){  </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Eatable </a:t>
            </a:r>
            <a:r>
              <a:rPr lang="en-US" sz="1100" spc="-1" dirty="0" err="1" smtClean="0">
                <a:solidFill>
                  <a:srgbClr val="000000"/>
                </a:solidFill>
                <a:uFill>
                  <a:solidFill>
                    <a:srgbClr val="FFFFFF"/>
                  </a:solidFill>
                </a:uFill>
                <a:latin typeface="Courier New"/>
              </a:rPr>
              <a:t>eatable</a:t>
            </a:r>
            <a:r>
              <a:rPr lang="en-US" sz="1100" spc="-1" dirty="0" smtClean="0">
                <a:solidFill>
                  <a:srgbClr val="000000"/>
                </a:solidFill>
                <a:uFill>
                  <a:solidFill>
                    <a:srgbClr val="FFFFFF"/>
                  </a:solidFill>
                </a:uFill>
                <a:latin typeface="Courier New"/>
              </a:rPr>
              <a:t> = new </a:t>
            </a:r>
            <a:r>
              <a:rPr lang="en-US" sz="1100" spc="-1" dirty="0">
                <a:solidFill>
                  <a:srgbClr val="000000"/>
                </a:solidFill>
                <a:uFill>
                  <a:solidFill>
                    <a:srgbClr val="FFFFFF"/>
                  </a:solidFill>
                </a:uFill>
                <a:latin typeface="Courier New"/>
              </a:rPr>
              <a:t>Eatable(){  </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public </a:t>
            </a:r>
            <a:r>
              <a:rPr lang="en-US" sz="1100" spc="-1" dirty="0">
                <a:solidFill>
                  <a:srgbClr val="000000"/>
                </a:solidFill>
                <a:uFill>
                  <a:solidFill>
                    <a:srgbClr val="FFFFFF"/>
                  </a:solidFill>
                </a:uFill>
                <a:latin typeface="Courier New"/>
              </a:rPr>
              <a:t>void eat</a:t>
            </a:r>
            <a:r>
              <a:rPr lang="en-US" sz="1100" spc="-1" dirty="0" smtClean="0">
                <a:solidFill>
                  <a:srgbClr val="000000"/>
                </a:solidFill>
                <a:uFill>
                  <a:solidFill>
                    <a:srgbClr val="FFFFFF"/>
                  </a:solidFill>
                </a:uFill>
                <a:latin typeface="Courier New"/>
              </a:rPr>
              <a:t>(){</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a:t>
            </a:r>
            <a:r>
              <a:rPr lang="en-US" sz="1100" spc="-1" dirty="0" err="1" smtClean="0">
                <a:solidFill>
                  <a:srgbClr val="000000"/>
                </a:solidFill>
                <a:uFill>
                  <a:solidFill>
                    <a:srgbClr val="FFFFFF"/>
                  </a:solidFill>
                </a:uFill>
                <a:latin typeface="Courier New"/>
              </a:rPr>
              <a:t>System.out.println</a:t>
            </a:r>
            <a:r>
              <a:rPr lang="en-US" sz="1100" spc="-1" dirty="0">
                <a:solidFill>
                  <a:srgbClr val="000000"/>
                </a:solidFill>
                <a:uFill>
                  <a:solidFill>
                    <a:srgbClr val="FFFFFF"/>
                  </a:solidFill>
                </a:uFill>
                <a:latin typeface="Courier New"/>
              </a:rPr>
              <a:t>("nice fruits</a:t>
            </a:r>
            <a:r>
              <a:rPr lang="en-US" sz="1100" spc="-1" dirty="0" smtClean="0">
                <a:solidFill>
                  <a:srgbClr val="000000"/>
                </a:solidFill>
                <a:uFill>
                  <a:solidFill>
                    <a:srgbClr val="FFFFFF"/>
                  </a:solidFill>
                </a:uFill>
                <a:latin typeface="Courier New"/>
              </a:rPr>
              <a:t>");</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  </a:t>
            </a:r>
            <a:endParaRPr lang="en-US" sz="1100" spc="-1" dirty="0">
              <a:solidFill>
                <a:srgbClr val="000000"/>
              </a:solidFill>
              <a:uFill>
                <a:solidFill>
                  <a:srgbClr val="FFFFFF"/>
                </a:solidFill>
              </a:uFill>
              <a:latin typeface="Courier New"/>
            </a:endParaRP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  </a:t>
            </a:r>
            <a:endParaRPr lang="en-US" sz="1100" spc="-1" dirty="0">
              <a:solidFill>
                <a:srgbClr val="000000"/>
              </a:solidFill>
              <a:uFill>
                <a:solidFill>
                  <a:srgbClr val="FFFFFF"/>
                </a:solidFill>
              </a:uFill>
              <a:latin typeface="Courier New"/>
            </a:endParaRP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a:t>
            </a:r>
            <a:r>
              <a:rPr lang="en-US" sz="1100" spc="-1" dirty="0" err="1" smtClean="0">
                <a:solidFill>
                  <a:srgbClr val="000000"/>
                </a:solidFill>
                <a:uFill>
                  <a:solidFill>
                    <a:srgbClr val="FFFFFF"/>
                  </a:solidFill>
                </a:uFill>
                <a:latin typeface="Courier New"/>
              </a:rPr>
              <a:t>eatable.eat</a:t>
            </a:r>
            <a:r>
              <a:rPr lang="en-US" sz="1100" spc="-1" dirty="0">
                <a:solidFill>
                  <a:srgbClr val="000000"/>
                </a:solidFill>
                <a:uFill>
                  <a:solidFill>
                    <a:srgbClr val="FFFFFF"/>
                  </a:solidFill>
                </a:uFill>
                <a:latin typeface="Courier New"/>
              </a:rPr>
              <a:t>();  </a:t>
            </a:r>
          </a:p>
          <a:p>
            <a:pPr>
              <a:lnSpc>
                <a:spcPct val="100000"/>
              </a:lnSpc>
            </a:pP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    }  </a:t>
            </a:r>
            <a:endParaRPr lang="en-US" sz="1100" spc="-1" dirty="0">
              <a:solidFill>
                <a:srgbClr val="000000"/>
              </a:solidFill>
              <a:uFill>
                <a:solidFill>
                  <a:srgbClr val="FFFFFF"/>
                </a:solidFill>
              </a:uFill>
              <a:latin typeface="Courier New"/>
            </a:endParaRPr>
          </a:p>
          <a:p>
            <a:pPr>
              <a:lnSpc>
                <a:spcPct val="100000"/>
              </a:lnSpc>
            </a:pPr>
            <a:r>
              <a:rPr lang="en-US" sz="1100" spc="-1" dirty="0">
                <a:solidFill>
                  <a:srgbClr val="000000"/>
                </a:solidFill>
                <a:uFill>
                  <a:solidFill>
                    <a:srgbClr val="FFFFFF"/>
                  </a:solidFill>
                </a:uFill>
                <a:latin typeface="Courier New"/>
              </a:rPr>
              <a:t>}</a:t>
            </a:r>
            <a:endParaRPr lang="en-US" sz="1800" b="0" strike="noStrike" spc="-1" dirty="0">
              <a:solidFill>
                <a:srgbClr val="000000"/>
              </a:solidFill>
              <a:uFill>
                <a:solidFill>
                  <a:srgbClr val="FFFFFF"/>
                </a:solidFill>
              </a:uFill>
              <a:latin typeface="Arial"/>
            </a:endParaRPr>
          </a:p>
        </p:txBody>
      </p:sp>
      <p:sp>
        <p:nvSpPr>
          <p:cNvPr id="8" name="CustomShape 4"/>
          <p:cNvSpPr/>
          <p:nvPr/>
        </p:nvSpPr>
        <p:spPr>
          <a:xfrm>
            <a:off x="1259632" y="4437112"/>
            <a:ext cx="5865480" cy="100811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spc="-1" dirty="0" err="1">
                <a:solidFill>
                  <a:srgbClr val="000000"/>
                </a:solidFill>
                <a:uFill>
                  <a:solidFill>
                    <a:srgbClr val="FFFFFF"/>
                  </a:solidFill>
                </a:uFill>
                <a:latin typeface="Courier New"/>
              </a:rPr>
              <a:t>monBouton.addActionListener</a:t>
            </a:r>
            <a:r>
              <a:rPr lang="en-US" sz="1100" spc="-1" dirty="0">
                <a:solidFill>
                  <a:srgbClr val="000000"/>
                </a:solidFill>
                <a:uFill>
                  <a:solidFill>
                    <a:srgbClr val="FFFFFF"/>
                  </a:solidFill>
                </a:uFill>
                <a:latin typeface="Courier New"/>
              </a:rPr>
              <a:t>(new </a:t>
            </a:r>
            <a:r>
              <a:rPr lang="en-US" sz="1100" spc="-1" dirty="0" err="1">
                <a:solidFill>
                  <a:srgbClr val="000000"/>
                </a:solidFill>
                <a:uFill>
                  <a:solidFill>
                    <a:srgbClr val="FFFFFF"/>
                  </a:solidFill>
                </a:uFill>
                <a:latin typeface="Courier New"/>
              </a:rPr>
              <a:t>ActionListener</a:t>
            </a:r>
            <a:r>
              <a:rPr lang="en-US" sz="1100" spc="-1" dirty="0">
                <a:solidFill>
                  <a:srgbClr val="000000"/>
                </a:solidFill>
                <a:uFill>
                  <a:solidFill>
                    <a:srgbClr val="FFFFFF"/>
                  </a:solidFill>
                </a:uFill>
                <a:latin typeface="Courier New"/>
              </a:rPr>
              <a:t>() </a:t>
            </a:r>
            <a:r>
              <a:rPr lang="en-US" sz="1100" spc="-1" dirty="0" smtClean="0">
                <a:solidFill>
                  <a:srgbClr val="000000"/>
                </a:solidFill>
                <a:uFill>
                  <a:solidFill>
                    <a:srgbClr val="FFFFFF"/>
                  </a:solidFill>
                </a:uFill>
                <a:latin typeface="Courier New"/>
              </a:rPr>
              <a:t>{</a:t>
            </a:r>
            <a:endParaRPr lang="en-US" sz="1100" spc="-1" dirty="0">
              <a:solidFill>
                <a:srgbClr val="000000"/>
              </a:solidFill>
              <a:uFill>
                <a:solidFill>
                  <a:srgbClr val="FFFFFF"/>
                </a:solidFill>
              </a:uFill>
              <a:latin typeface="Courier New"/>
            </a:endParaRPr>
          </a:p>
          <a:p>
            <a:pPr>
              <a:lnSpc>
                <a:spcPct val="100000"/>
              </a:lnSpc>
            </a:pPr>
            <a:r>
              <a:rPr lang="en-US" sz="1100" spc="-1" dirty="0" smtClean="0">
                <a:solidFill>
                  <a:srgbClr val="000000"/>
                </a:solidFill>
                <a:uFill>
                  <a:solidFill>
                    <a:srgbClr val="FFFFFF"/>
                  </a:solidFill>
                </a:uFill>
                <a:latin typeface="Courier New"/>
              </a:rPr>
              <a:t>        public </a:t>
            </a:r>
            <a:r>
              <a:rPr lang="en-US" sz="1100" spc="-1" dirty="0">
                <a:solidFill>
                  <a:srgbClr val="000000"/>
                </a:solidFill>
                <a:uFill>
                  <a:solidFill>
                    <a:srgbClr val="FFFFFF"/>
                  </a:solidFill>
                </a:uFill>
                <a:latin typeface="Courier New"/>
              </a:rPr>
              <a:t>void </a:t>
            </a:r>
            <a:r>
              <a:rPr lang="en-US" sz="1100" spc="-1" dirty="0" err="1">
                <a:solidFill>
                  <a:srgbClr val="000000"/>
                </a:solidFill>
                <a:uFill>
                  <a:solidFill>
                    <a:srgbClr val="FFFFFF"/>
                  </a:solidFill>
                </a:uFill>
                <a:latin typeface="Courier New"/>
              </a:rPr>
              <a:t>actionPerformed</a:t>
            </a:r>
            <a:r>
              <a:rPr lang="en-US" sz="1100" spc="-1" dirty="0">
                <a:solidFill>
                  <a:srgbClr val="000000"/>
                </a:solidFill>
                <a:uFill>
                  <a:solidFill>
                    <a:srgbClr val="FFFFFF"/>
                  </a:solidFill>
                </a:uFill>
                <a:latin typeface="Courier New"/>
              </a:rPr>
              <a:t>(</a:t>
            </a:r>
            <a:r>
              <a:rPr lang="en-US" sz="1100" spc="-1" dirty="0" err="1">
                <a:solidFill>
                  <a:srgbClr val="000000"/>
                </a:solidFill>
                <a:uFill>
                  <a:solidFill>
                    <a:srgbClr val="FFFFFF"/>
                  </a:solidFill>
                </a:uFill>
                <a:latin typeface="Courier New"/>
              </a:rPr>
              <a:t>ActionEvent</a:t>
            </a:r>
            <a:r>
              <a:rPr lang="en-US" sz="1100" spc="-1" dirty="0">
                <a:solidFill>
                  <a:srgbClr val="000000"/>
                </a:solidFill>
                <a:uFill>
                  <a:solidFill>
                    <a:srgbClr val="FFFFFF"/>
                  </a:solidFill>
                </a:uFill>
                <a:latin typeface="Courier New"/>
              </a:rPr>
              <a:t> event) </a:t>
            </a:r>
            <a:r>
              <a:rPr lang="en-US" sz="1100" spc="-1" dirty="0" smtClean="0">
                <a:solidFill>
                  <a:srgbClr val="000000"/>
                </a:solidFill>
                <a:uFill>
                  <a:solidFill>
                    <a:srgbClr val="FFFFFF"/>
                  </a:solidFill>
                </a:uFill>
                <a:latin typeface="Courier New"/>
              </a:rPr>
              <a:t>{</a:t>
            </a:r>
            <a:endParaRPr lang="en-US" sz="1100" spc="-1" dirty="0">
              <a:solidFill>
                <a:srgbClr val="000000"/>
              </a:solidFill>
              <a:uFill>
                <a:solidFill>
                  <a:srgbClr val="FFFFFF"/>
                </a:solidFill>
              </a:uFill>
              <a:latin typeface="Courier New"/>
            </a:endParaRPr>
          </a:p>
          <a:p>
            <a:pPr>
              <a:lnSpc>
                <a:spcPct val="100000"/>
              </a:lnSpc>
            </a:pPr>
            <a:r>
              <a:rPr lang="en-US" sz="1100" spc="-1" dirty="0" smtClean="0">
                <a:solidFill>
                  <a:srgbClr val="000000"/>
                </a:solidFill>
                <a:uFill>
                  <a:solidFill>
                    <a:srgbClr val="FFFFFF"/>
                  </a:solidFill>
                </a:uFill>
                <a:latin typeface="Courier New"/>
              </a:rPr>
              <a:t>                 </a:t>
            </a:r>
            <a:r>
              <a:rPr lang="en-US" sz="1100" spc="-1" dirty="0" err="1" smtClean="0">
                <a:solidFill>
                  <a:srgbClr val="000000"/>
                </a:solidFill>
                <a:uFill>
                  <a:solidFill>
                    <a:srgbClr val="FFFFFF"/>
                  </a:solidFill>
                </a:uFill>
                <a:latin typeface="Courier New"/>
              </a:rPr>
              <a:t>System.out.println</a:t>
            </a:r>
            <a:r>
              <a:rPr lang="en-US" sz="1100" spc="-1" dirty="0">
                <a:solidFill>
                  <a:srgbClr val="000000"/>
                </a:solidFill>
                <a:uFill>
                  <a:solidFill>
                    <a:srgbClr val="FFFFFF"/>
                  </a:solidFill>
                </a:uFill>
                <a:latin typeface="Courier New"/>
              </a:rPr>
              <a:t>("</a:t>
            </a:r>
            <a:r>
              <a:rPr lang="en-US" sz="1100" spc="-1" dirty="0" err="1">
                <a:solidFill>
                  <a:srgbClr val="000000"/>
                </a:solidFill>
                <a:uFill>
                  <a:solidFill>
                    <a:srgbClr val="FFFFFF"/>
                  </a:solidFill>
                </a:uFill>
                <a:latin typeface="Courier New"/>
              </a:rPr>
              <a:t>clic</a:t>
            </a:r>
            <a:r>
              <a:rPr lang="en-US" sz="1100" spc="-1" dirty="0" smtClean="0">
                <a:solidFill>
                  <a:srgbClr val="000000"/>
                </a:solidFill>
                <a:uFill>
                  <a:solidFill>
                    <a:srgbClr val="FFFFFF"/>
                  </a:solidFill>
                </a:uFill>
                <a:latin typeface="Courier New"/>
              </a:rPr>
              <a:t>");</a:t>
            </a:r>
            <a:endParaRPr lang="en-US" sz="1100" spc="-1" dirty="0">
              <a:solidFill>
                <a:srgbClr val="000000"/>
              </a:solidFill>
              <a:uFill>
                <a:solidFill>
                  <a:srgbClr val="FFFFFF"/>
                </a:solidFill>
              </a:uFill>
              <a:latin typeface="Courier New"/>
            </a:endParaRPr>
          </a:p>
          <a:p>
            <a:pPr>
              <a:lnSpc>
                <a:spcPct val="100000"/>
              </a:lnSpc>
            </a:pPr>
            <a:r>
              <a:rPr lang="en-US" sz="1100" spc="-1" dirty="0" smtClean="0">
                <a:solidFill>
                  <a:srgbClr val="000000"/>
                </a:solidFill>
                <a:uFill>
                  <a:solidFill>
                    <a:srgbClr val="FFFFFF"/>
                  </a:solidFill>
                </a:uFill>
                <a:latin typeface="Courier New"/>
              </a:rPr>
              <a:t>        }</a:t>
            </a:r>
            <a:endParaRPr lang="en-US" sz="1100" spc="-1" dirty="0">
              <a:solidFill>
                <a:srgbClr val="000000"/>
              </a:solidFill>
              <a:uFill>
                <a:solidFill>
                  <a:srgbClr val="FFFFFF"/>
                </a:solidFill>
              </a:uFill>
              <a:latin typeface="Courier New"/>
            </a:endParaRPr>
          </a:p>
          <a:p>
            <a:pPr>
              <a:lnSpc>
                <a:spcPct val="100000"/>
              </a:lnSpc>
            </a:pPr>
            <a:r>
              <a:rPr lang="en-US" sz="1100" spc="-1" dirty="0" smtClean="0">
                <a:solidFill>
                  <a:srgbClr val="000000"/>
                </a:solidFill>
                <a:uFill>
                  <a:solidFill>
                    <a:srgbClr val="FFFFFF"/>
                  </a:solidFill>
                </a:uFill>
                <a:latin typeface="Courier New"/>
              </a:rPr>
              <a:t>     });</a:t>
            </a:r>
            <a:endParaRPr lang="en-US" sz="1800" b="0" strike="noStrike" spc="-1" dirty="0">
              <a:solidFill>
                <a:srgbClr val="000000"/>
              </a:solidFill>
              <a:uFill>
                <a:solidFill>
                  <a:srgbClr val="FFFFFF"/>
                </a:solidFill>
              </a:uFill>
              <a:latin typeface="Arial"/>
            </a:endParaRPr>
          </a:p>
        </p:txBody>
      </p:sp>
      <p:sp>
        <p:nvSpPr>
          <p:cNvPr id="9" name="CustomShape 6"/>
          <p:cNvSpPr/>
          <p:nvPr/>
        </p:nvSpPr>
        <p:spPr>
          <a:xfrm>
            <a:off x="3995936" y="5589240"/>
            <a:ext cx="3889504" cy="381960"/>
          </a:xfrm>
          <a:prstGeom prst="borderCallout1">
            <a:avLst>
              <a:gd name="adj1" fmla="val 18750"/>
              <a:gd name="adj2" fmla="val -8333"/>
              <a:gd name="adj3" fmla="val -155990"/>
              <a:gd name="adj4" fmla="val -1811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smtClean="0">
                <a:solidFill>
                  <a:srgbClr val="000000"/>
                </a:solidFill>
                <a:uFill>
                  <a:solidFill>
                    <a:srgbClr val="FFFFFF"/>
                  </a:solidFill>
                </a:uFill>
                <a:latin typeface="Tahoma"/>
                <a:ea typeface="DejaVu Sans"/>
              </a:rPr>
              <a:t>Je </a:t>
            </a:r>
            <a:r>
              <a:rPr lang="en-US" sz="1200" b="0" strike="noStrike" spc="-1" dirty="0" err="1" smtClean="0">
                <a:solidFill>
                  <a:srgbClr val="000000"/>
                </a:solidFill>
                <a:uFill>
                  <a:solidFill>
                    <a:srgbClr val="FFFFFF"/>
                  </a:solidFill>
                </a:uFill>
                <a:latin typeface="Tahoma"/>
                <a:ea typeface="DejaVu Sans"/>
              </a:rPr>
              <a:t>programme</a:t>
            </a:r>
            <a:r>
              <a:rPr lang="en-US" sz="1200" b="0" strike="noStrike" spc="-1" dirty="0" smtClean="0">
                <a:solidFill>
                  <a:srgbClr val="000000"/>
                </a:solidFill>
                <a:uFill>
                  <a:solidFill>
                    <a:srgbClr val="FFFFFF"/>
                  </a:solidFill>
                </a:uFill>
                <a:latin typeface="Tahoma"/>
                <a:ea typeface="DejaVu Sans"/>
              </a:rPr>
              <a:t> le </a:t>
            </a:r>
            <a:r>
              <a:rPr lang="en-US" sz="1200" b="0" strike="noStrike" spc="-1" dirty="0" err="1" smtClean="0">
                <a:solidFill>
                  <a:srgbClr val="000000"/>
                </a:solidFill>
                <a:uFill>
                  <a:solidFill>
                    <a:srgbClr val="FFFFFF"/>
                  </a:solidFill>
                </a:uFill>
                <a:latin typeface="Tahoma"/>
                <a:ea typeface="DejaVu Sans"/>
              </a:rPr>
              <a:t>listner</a:t>
            </a:r>
            <a:r>
              <a:rPr lang="en-US" sz="1200" b="0" strike="noStrike" spc="-1" dirty="0" smtClean="0">
                <a:solidFill>
                  <a:srgbClr val="000000"/>
                </a:solidFill>
                <a:uFill>
                  <a:solidFill>
                    <a:srgbClr val="FFFFFF"/>
                  </a:solidFill>
                </a:uFill>
                <a:latin typeface="Tahoma"/>
                <a:ea typeface="DejaVu Sans"/>
              </a:rPr>
              <a:t> du bouton pour </a:t>
            </a:r>
            <a:r>
              <a:rPr lang="en-US" sz="1200" b="0" strike="noStrike" spc="-1" dirty="0" err="1" smtClean="0">
                <a:solidFill>
                  <a:srgbClr val="000000"/>
                </a:solidFill>
                <a:uFill>
                  <a:solidFill>
                    <a:srgbClr val="FFFFFF"/>
                  </a:solidFill>
                </a:uFill>
                <a:latin typeface="Tahoma"/>
                <a:ea typeface="DejaVu Sans"/>
              </a:rPr>
              <a:t>afficher</a:t>
            </a:r>
            <a:r>
              <a:rPr lang="en-US" sz="1200" b="0" strike="noStrike" spc="-1" dirty="0" smtClean="0">
                <a:solidFill>
                  <a:srgbClr val="000000"/>
                </a:solidFill>
                <a:uFill>
                  <a:solidFill>
                    <a:srgbClr val="FFFFFF"/>
                  </a:solidFill>
                </a:uFill>
                <a:latin typeface="Tahoma"/>
                <a:ea typeface="DejaVu Sans"/>
              </a:rPr>
              <a:t> “</a:t>
            </a:r>
            <a:r>
              <a:rPr lang="en-US" sz="1200" b="0" strike="noStrike" spc="-1" dirty="0" err="1" smtClean="0">
                <a:solidFill>
                  <a:srgbClr val="000000"/>
                </a:solidFill>
                <a:uFill>
                  <a:solidFill>
                    <a:srgbClr val="FFFFFF"/>
                  </a:solidFill>
                </a:uFill>
                <a:latin typeface="Tahoma"/>
                <a:ea typeface="DejaVu Sans"/>
              </a:rPr>
              <a:t>clic</a:t>
            </a:r>
            <a:r>
              <a:rPr lang="en-US" sz="1200" b="0" strike="noStrike" spc="-1" dirty="0" smtClean="0">
                <a:solidFill>
                  <a:srgbClr val="000000"/>
                </a:solidFill>
                <a:uFill>
                  <a:solidFill>
                    <a:srgbClr val="FFFFFF"/>
                  </a:solidFill>
                </a:uFill>
                <a:latin typeface="Tahoma"/>
                <a:ea typeface="DejaVu Sans"/>
              </a:rPr>
              <a:t>”</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191372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54400" y="726840"/>
            <a:ext cx="8037000" cy="5071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clone() de la classe Object est prévue pour dupliquer des objets. Son protoype est le suivant:</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duplique tous les attributs d'une classe </a:t>
            </a:r>
            <a:r>
              <a:rPr lang="en-US" sz="1800" b="1" strike="noStrike" spc="-1">
                <a:solidFill>
                  <a:srgbClr val="000000"/>
                </a:solidFill>
                <a:uFill>
                  <a:solidFill>
                    <a:srgbClr val="FFFFFF"/>
                  </a:solidFill>
                </a:uFill>
                <a:latin typeface="Helvetica 45 Light"/>
                <a:ea typeface="DejaVu Sans"/>
              </a:rPr>
              <a:t>mais pas le "contenu" des attributs de type référence</a:t>
            </a:r>
            <a:r>
              <a:rPr lang="en-US" sz="1800" b="0" strike="noStrike" spc="-1">
                <a:solidFill>
                  <a:srgbClr val="000000"/>
                </a:solidFill>
                <a:uFill>
                  <a:solidFill>
                    <a:srgbClr val="FFFFFF"/>
                  </a:solidFill>
                </a:uFill>
                <a:latin typeface="Helvetica 45 Light"/>
                <a:ea typeface="DejaVu Sans"/>
              </a:rPr>
              <a:t> (*). Par défaut clone() effectue donc une « copie de surface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les tableaux sont des objets (yc les tableaux d’attributs de type primitif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ce n’est pas un problème pour les objets immuables (comme les strings)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est programmée pour vérifier que l'objet à cloner implémente l'interface </a:t>
            </a:r>
            <a:r>
              <a:rPr lang="en-US" sz="1800" b="1" strike="noStrike" spc="-1">
                <a:solidFill>
                  <a:srgbClr val="000000"/>
                </a:solidFill>
                <a:uFill>
                  <a:solidFill>
                    <a:srgbClr val="FFFFFF"/>
                  </a:solidFill>
                </a:uFill>
                <a:latin typeface="Helvetica 45 Light"/>
                <a:ea typeface="DejaVu Sans"/>
              </a:rPr>
              <a:t>Cloneable</a:t>
            </a:r>
            <a:r>
              <a:rPr lang="en-US" sz="1800" b="0" strike="noStrike" spc="-1">
                <a:solidFill>
                  <a:srgbClr val="000000"/>
                </a:solidFill>
                <a:uFill>
                  <a:solidFill>
                    <a:srgbClr val="FFFFFF"/>
                  </a:solidFill>
                </a:uFill>
                <a:latin typeface="Helvetica 45 Light"/>
                <a:ea typeface="DejaVu Sans"/>
              </a:rPr>
              <a:t>. Si ce n’est pas le cas, clone lance une exception du type </a:t>
            </a:r>
            <a:r>
              <a:rPr lang="en-US" sz="1800" b="1" strike="noStrike" spc="-1">
                <a:solidFill>
                  <a:srgbClr val="000000"/>
                </a:solidFill>
                <a:uFill>
                  <a:solidFill>
                    <a:srgbClr val="FFFFFF"/>
                  </a:solidFill>
                </a:uFill>
                <a:latin typeface="Helvetica 45 Light"/>
                <a:ea typeface="DejaVu Sans"/>
              </a:rPr>
              <a:t>CloneNotSupportedException</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autoriser son clonage, une classe doit donc implémenter l’interface Cloneable et définir la méthode clone avec l’attribut public. Il ne s’agit pas d’une redéfinition mais d’une surcharge car la visibilité et le type retourné changent.</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(1/3)</a:t>
            </a:r>
            <a:endParaRPr lang="en-US" sz="1800" b="0" strike="noStrike" spc="-1">
              <a:solidFill>
                <a:srgbClr val="000000"/>
              </a:solidFill>
              <a:uFill>
                <a:solidFill>
                  <a:srgbClr val="FFFFFF"/>
                </a:solidFill>
              </a:uFill>
              <a:latin typeface="Arial"/>
            </a:endParaRPr>
          </a:p>
        </p:txBody>
      </p:sp>
      <p:sp>
        <p:nvSpPr>
          <p:cNvPr id="5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D5E580-4E02-4EE1-9CD9-A8F549C1CBB7}" type="slidenum">
              <a:rPr lang="en-US" sz="1600" b="0" strike="noStrike" spc="-1">
                <a:solidFill>
                  <a:srgbClr val="000000"/>
                </a:solidFill>
                <a:uFill>
                  <a:solidFill>
                    <a:srgbClr val="FFFFFF"/>
                  </a:solidFill>
                </a:uFill>
                <a:latin typeface="Helvetica 45 Light"/>
                <a:ea typeface="MS PGothic"/>
              </a:rPr>
              <a:t>69</a:t>
            </a:fld>
            <a:endParaRPr lang="en-US" sz="1800" b="0" strike="noStrike" spc="-1">
              <a:solidFill>
                <a:srgbClr val="000000"/>
              </a:solidFill>
              <a:uFill>
                <a:solidFill>
                  <a:srgbClr val="FFFFFF"/>
                </a:solidFill>
              </a:uFill>
              <a:latin typeface="Arial"/>
            </a:endParaRPr>
          </a:p>
        </p:txBody>
      </p:sp>
      <p:sp>
        <p:nvSpPr>
          <p:cNvPr id="519" name="CustomShape 4"/>
          <p:cNvSpPr/>
          <p:nvPr/>
        </p:nvSpPr>
        <p:spPr>
          <a:xfrm>
            <a:off x="708840" y="1313640"/>
            <a:ext cx="7306560" cy="7286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protected </a:t>
            </a:r>
            <a:r>
              <a:rPr lang="en-US" sz="1400" b="1" strike="noStrike" spc="-1">
                <a:solidFill>
                  <a:srgbClr val="000000"/>
                </a:solidFill>
                <a:uFill>
                  <a:solidFill>
                    <a:srgbClr val="FFFFFF"/>
                  </a:solidFill>
                </a:uFill>
                <a:latin typeface="Courier New"/>
                <a:ea typeface="DejaVu Sans"/>
              </a:rPr>
              <a:t>native</a:t>
            </a:r>
            <a:r>
              <a:rPr lang="en-US" sz="1400" b="0" strike="noStrike" spc="-1">
                <a:solidFill>
                  <a:srgbClr val="000000"/>
                </a:solidFill>
                <a:uFill>
                  <a:solidFill>
                    <a:srgbClr val="FFFFFF"/>
                  </a:solidFill>
                </a:uFill>
                <a:latin typeface="Courier New"/>
                <a:ea typeface="DejaVu Sans"/>
              </a:rPr>
              <a:t> Object clone() throws CloneNotSupportedException;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composants Java</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versions de JVM</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Micro Edition JME pour les mobiles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Standard Edition pour les postes clients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Enterprise Edition pour une exécution via un serveur d’application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JRE (Java Runtime Environment) fournit uniquement une machine virtuelle.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JDK (Java Development Kit) fournit:</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classes de base de l'API java (plusieurs centaines),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compilateur : javac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la JVM (machine virtuelle) : java</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débogueur: jdb</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générateur de documentation : javadoc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sources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2975985-1983-4FC6-9D70-3026CCBA6171}" type="slidenum">
              <a:rPr lang="en-US" sz="1600" b="0" strike="noStrike" spc="-1">
                <a:solidFill>
                  <a:srgbClr val="000000"/>
                </a:solidFill>
                <a:uFill>
                  <a:solidFill>
                    <a:srgbClr val="FFFFFF"/>
                  </a:solidFill>
                </a:uFill>
                <a:latin typeface="Helvetica 45 Light"/>
                <a:ea typeface="MS PGothic"/>
              </a:rPr>
              <a:t>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00240" y="731880"/>
            <a:ext cx="8588160" cy="3726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Implémentation de l’interface Cloneable: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L’implémentation ci-dessus ne permet qu’une copie de surface. Pour réaliser une copie profonde, la méthode clone doit cloner explicitement ses attributs de type référence. Cela implique que ces attributs implémentent eux-même l’interface Cloneable...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(2/3)</a:t>
            </a:r>
            <a:endParaRPr lang="en-US" sz="1800" b="0" strike="noStrike" spc="-1">
              <a:solidFill>
                <a:srgbClr val="000000"/>
              </a:solidFill>
              <a:uFill>
                <a:solidFill>
                  <a:srgbClr val="FFFFFF"/>
                </a:solidFill>
              </a:uFill>
              <a:latin typeface="Arial"/>
            </a:endParaRPr>
          </a:p>
        </p:txBody>
      </p:sp>
      <p:sp>
        <p:nvSpPr>
          <p:cNvPr id="52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A6B065-6F0E-49AD-873A-CD9DBA710B1E}" type="slidenum">
              <a:rPr lang="en-US" sz="1600" b="0" strike="noStrike" spc="-1">
                <a:solidFill>
                  <a:srgbClr val="000000"/>
                </a:solidFill>
                <a:uFill>
                  <a:solidFill>
                    <a:srgbClr val="FFFFFF"/>
                  </a:solidFill>
                </a:uFill>
                <a:latin typeface="Helvetica 45 Light"/>
                <a:ea typeface="MS PGothic"/>
              </a:rPr>
              <a:t>70</a:t>
            </a:fld>
            <a:endParaRPr lang="en-US" sz="1800" b="0" strike="noStrike" spc="-1">
              <a:solidFill>
                <a:srgbClr val="000000"/>
              </a:solidFill>
              <a:uFill>
                <a:solidFill>
                  <a:srgbClr val="FFFFFF"/>
                </a:solidFill>
              </a:uFill>
              <a:latin typeface="Arial"/>
            </a:endParaRPr>
          </a:p>
        </p:txBody>
      </p:sp>
      <p:sp>
        <p:nvSpPr>
          <p:cNvPr id="523" name="CustomShape 4"/>
          <p:cNvSpPr/>
          <p:nvPr/>
        </p:nvSpPr>
        <p:spPr>
          <a:xfrm>
            <a:off x="545760" y="1040040"/>
            <a:ext cx="6429600" cy="2007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MaClasse implements Cloneable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24" name="CustomShape 5"/>
          <p:cNvSpPr/>
          <p:nvPr/>
        </p:nvSpPr>
        <p:spPr>
          <a:xfrm>
            <a:off x="5607000" y="751680"/>
            <a:ext cx="3310200" cy="878040"/>
          </a:xfrm>
          <a:prstGeom prst="borderCallout1">
            <a:avLst>
              <a:gd name="adj1" fmla="val 74286"/>
              <a:gd name="adj2" fmla="val -4929"/>
              <a:gd name="adj3" fmla="val 100865"/>
              <a:gd name="adj4" fmla="val -59071"/>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Il ne sert à rien de propager l’exception CloneNotSupportedException qui ne peut se produire car l’objet déclare implémenter l’interface Cloneable.</a:t>
            </a:r>
            <a:endParaRPr lang="en-US" sz="1800" b="0" strike="noStrike" spc="-1">
              <a:solidFill>
                <a:srgbClr val="000000"/>
              </a:solidFill>
              <a:uFill>
                <a:solidFill>
                  <a:srgbClr val="FFFFFF"/>
                </a:solidFill>
              </a:uFill>
              <a:latin typeface="Arial"/>
            </a:endParaRPr>
          </a:p>
        </p:txBody>
      </p:sp>
      <p:sp>
        <p:nvSpPr>
          <p:cNvPr id="525" name="CustomShape 6"/>
          <p:cNvSpPr/>
          <p:nvPr/>
        </p:nvSpPr>
        <p:spPr>
          <a:xfrm>
            <a:off x="1926360" y="4141800"/>
            <a:ext cx="622944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MaClasse copie =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copie.attribut = attribut.clone();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copie;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00240" y="731880"/>
            <a:ext cx="8641800" cy="509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Clone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Implémenter « par défaut » l ’interface Cloneable pour les classes Person et Address.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Montrer qu’il s’agit d’une copie de surface pour l’objet Person.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l’implémentation de la méthode clone pour réaliser une copie profonde d’une instance de la classe Person.</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(3/3)</a:t>
            </a:r>
            <a:endParaRPr lang="en-US" sz="1800" b="0" strike="noStrike" spc="-1">
              <a:solidFill>
                <a:srgbClr val="000000"/>
              </a:solidFill>
              <a:uFill>
                <a:solidFill>
                  <a:srgbClr val="FFFFFF"/>
                </a:solidFill>
              </a:uFill>
              <a:latin typeface="Arial"/>
            </a:endParaRPr>
          </a:p>
        </p:txBody>
      </p:sp>
      <p:sp>
        <p:nvSpPr>
          <p:cNvPr id="5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8506650-53C1-4382-ABF3-F9398DB00B1A}" type="slidenum">
              <a:rPr lang="en-US" sz="1600" b="0" strike="noStrike" spc="-1">
                <a:solidFill>
                  <a:srgbClr val="000000"/>
                </a:solidFill>
                <a:uFill>
                  <a:solidFill>
                    <a:srgbClr val="FFFFFF"/>
                  </a:solidFill>
                </a:uFill>
                <a:latin typeface="Helvetica 45 Light"/>
                <a:ea typeface="MS PGothic"/>
              </a:rPr>
              <a:t>71</a:t>
            </a:fld>
            <a:endParaRPr lang="en-US" sz="1800" b="0" strike="noStrike" spc="-1">
              <a:solidFill>
                <a:srgbClr val="000000"/>
              </a:solidFill>
              <a:uFill>
                <a:solidFill>
                  <a:srgbClr val="FFFFFF"/>
                </a:solidFill>
              </a:uFill>
              <a:latin typeface="Arial"/>
            </a:endParaRPr>
          </a:p>
        </p:txBody>
      </p:sp>
      <p:pic>
        <p:nvPicPr>
          <p:cNvPr id="529" name="Picture 2"/>
          <p:cNvPicPr/>
          <p:nvPr/>
        </p:nvPicPr>
        <p:blipFill>
          <a:blip r:embed="rId3"/>
          <a:stretch/>
        </p:blipFill>
        <p:spPr>
          <a:xfrm>
            <a:off x="1510560" y="978120"/>
            <a:ext cx="5018760" cy="277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exception est un signal indiquant que quelque chose d’exceptionnel s’est produit.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interrompt le flot d’exécution normal du programme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Gérer les erreurs pour les signaler ou tenter une parade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Mécanisme simple et lisible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Regroupement du code réservé au traitement des erreurs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Possibilité de « récupérer » une erreur à plusieurs niveaux d’une application (propagation dans la pile des appels de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Vocabulaire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Lancer ou déclencher (</a:t>
            </a:r>
            <a:r>
              <a:rPr lang="en-US" sz="1800" b="1" strike="noStrike" spc="-1">
                <a:solidFill>
                  <a:srgbClr val="000000"/>
                </a:solidFill>
                <a:uFill>
                  <a:solidFill>
                    <a:srgbClr val="FFFFFF"/>
                  </a:solidFill>
                </a:uFill>
                <a:latin typeface="Helvetica 45 Light"/>
                <a:ea typeface="DejaVu Sans"/>
              </a:rPr>
              <a:t>throw</a:t>
            </a:r>
            <a:r>
              <a:rPr lang="en-US" sz="1800" b="0" strike="noStrike" spc="-1">
                <a:solidFill>
                  <a:srgbClr val="000000"/>
                </a:solidFill>
                <a:uFill>
                  <a:solidFill>
                    <a:srgbClr val="FFFFFF"/>
                  </a:solidFill>
                </a:uFill>
                <a:latin typeface="Helvetica 45 Light"/>
                <a:ea typeface="DejaVu Sans"/>
              </a:rPr>
              <a:t>) une exception consiste à signaler les erreurs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Capturer ou attraper (</a:t>
            </a:r>
            <a:r>
              <a:rPr lang="en-US" sz="1800" b="1" strike="noStrike" spc="-1">
                <a:solidFill>
                  <a:srgbClr val="000000"/>
                </a:solidFill>
                <a:uFill>
                  <a:solidFill>
                    <a:srgbClr val="FFFFFF"/>
                  </a:solidFill>
                </a:uFill>
                <a:latin typeface="Helvetica 45 Light"/>
                <a:ea typeface="DejaVu Sans"/>
              </a:rPr>
              <a:t>catch</a:t>
            </a:r>
            <a:r>
              <a:rPr lang="en-US" sz="1800" b="0" strike="noStrike" spc="-1">
                <a:solidFill>
                  <a:srgbClr val="000000"/>
                </a:solidFill>
                <a:uFill>
                  <a:solidFill>
                    <a:srgbClr val="FFFFFF"/>
                  </a:solidFill>
                </a:uFill>
                <a:latin typeface="Helvetica 45 Light"/>
                <a:ea typeface="DejaVu Sans"/>
              </a:rPr>
              <a:t>) une exception permet de traiter les erreurs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3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3455954-944A-404C-821A-6BB263FEFEAE}" type="slidenum">
              <a:rPr lang="en-US" sz="1600" b="0" strike="noStrike" spc="-1">
                <a:solidFill>
                  <a:srgbClr val="000000"/>
                </a:solidFill>
                <a:uFill>
                  <a:solidFill>
                    <a:srgbClr val="FFFFFF"/>
                  </a:solidFill>
                </a:uFill>
                <a:latin typeface="Helvetica 45 Light"/>
                <a:ea typeface="MS PGothic"/>
              </a:rPr>
              <a:t>72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a:t>
            </a:r>
            <a:endParaRPr lang="en-US" sz="1800" b="0" strike="noStrike" spc="-1">
              <a:solidFill>
                <a:srgbClr val="000000"/>
              </a:solidFill>
              <a:uFill>
                <a:solidFill>
                  <a:srgbClr val="FFFFFF"/>
                </a:solidFill>
              </a:uFill>
              <a:latin typeface="Arial"/>
            </a:endParaRPr>
          </a:p>
        </p:txBody>
      </p:sp>
      <p:sp>
        <p:nvSpPr>
          <p:cNvPr id="5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A12847-D25C-4FE4-A3A4-E2C79526F207}" type="slidenum">
              <a:rPr lang="en-US" sz="1600" b="0" strike="noStrike" spc="-1">
                <a:solidFill>
                  <a:srgbClr val="000000"/>
                </a:solidFill>
                <a:uFill>
                  <a:solidFill>
                    <a:srgbClr val="FFFFFF"/>
                  </a:solidFill>
                </a:uFill>
                <a:latin typeface="Helvetica 45 Light"/>
                <a:ea typeface="MS PGothic"/>
              </a:rPr>
              <a:t>73</a:t>
            </a:fld>
            <a:endParaRPr lang="en-US" sz="1800" b="0" strike="noStrike" spc="-1">
              <a:solidFill>
                <a:srgbClr val="000000"/>
              </a:solidFill>
              <a:uFill>
                <a:solidFill>
                  <a:srgbClr val="FFFFFF"/>
                </a:solidFill>
              </a:uFill>
              <a:latin typeface="Arial"/>
            </a:endParaRPr>
          </a:p>
        </p:txBody>
      </p:sp>
      <p:sp>
        <p:nvSpPr>
          <p:cNvPr id="535" name="CustomShape 3"/>
          <p:cNvSpPr/>
          <p:nvPr/>
        </p:nvSpPr>
        <p:spPr>
          <a:xfrm>
            <a:off x="300240" y="731880"/>
            <a:ext cx="673920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Lancer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Propager l’exception:</a:t>
            </a:r>
            <a:endParaRPr lang="en-US" sz="1800" b="0" strike="noStrike" spc="-1">
              <a:solidFill>
                <a:srgbClr val="000000"/>
              </a:solidFill>
              <a:uFill>
                <a:solidFill>
                  <a:srgbClr val="FFFFFF"/>
                </a:solidFill>
              </a:uFill>
              <a:latin typeface="Arial"/>
            </a:endParaRPr>
          </a:p>
        </p:txBody>
      </p:sp>
      <p:sp>
        <p:nvSpPr>
          <p:cNvPr id="536" name="CustomShape 4"/>
          <p:cNvSpPr/>
          <p:nvPr/>
        </p:nvSpPr>
        <p:spPr>
          <a:xfrm>
            <a:off x="874440" y="1098720"/>
            <a:ext cx="6439320" cy="1595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x;</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Point(int x, int y) </a:t>
            </a:r>
            <a:r>
              <a:rPr lang="en-US" sz="1100" b="0" strike="noStrike" spc="-1">
                <a:solidFill>
                  <a:srgbClr val="CC0000"/>
                </a:solidFill>
                <a:uFill>
                  <a:solidFill>
                    <a:srgbClr val="FFFFFF"/>
                  </a:solidFill>
                </a:uFill>
                <a:latin typeface="Courier New"/>
                <a:ea typeface="DejaVu Sans"/>
              </a:rPr>
              <a:t>throws 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if (x &lt; 0 || y &lt; 0)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 new ExceptionPoint</a:t>
            </a:r>
            <a:r>
              <a:rPr lang="en-US" sz="1100" b="0" strike="noStrike" spc="-1">
                <a:solidFill>
                  <a:srgbClr val="000000"/>
                </a:solidFill>
                <a:uFill>
                  <a:solidFill>
                    <a:srgbClr val="FFFFFF"/>
                  </a:solidFill>
                </a:uFill>
                <a:latin typeface="Courier New"/>
                <a:ea typeface="DejaVu Sans"/>
              </a:rPr>
              <a:t>("Cannot build Point x=" + x + " y=" + y);</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p:txBody>
      </p:sp>
      <p:sp>
        <p:nvSpPr>
          <p:cNvPr id="537" name="CustomShape 5"/>
          <p:cNvSpPr/>
          <p:nvPr/>
        </p:nvSpPr>
        <p:spPr>
          <a:xfrm>
            <a:off x="741960" y="315540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e.printStackTrace();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38" name="CustomShape 6"/>
          <p:cNvSpPr/>
          <p:nvPr/>
        </p:nvSpPr>
        <p:spPr>
          <a:xfrm>
            <a:off x="4897440" y="3299400"/>
            <a:ext cx="298692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Traitement local de l’exception.</a:t>
            </a:r>
            <a:endParaRPr lang="en-US" sz="1800" b="0" strike="noStrike" spc="-1">
              <a:solidFill>
                <a:srgbClr val="000000"/>
              </a:solidFill>
              <a:uFill>
                <a:solidFill>
                  <a:srgbClr val="FFFFFF"/>
                </a:solidFill>
              </a:uFill>
              <a:latin typeface="Arial"/>
            </a:endParaRPr>
          </a:p>
        </p:txBody>
      </p:sp>
      <p:sp>
        <p:nvSpPr>
          <p:cNvPr id="539" name="CustomShape 7"/>
          <p:cNvSpPr/>
          <p:nvPr/>
        </p:nvSpPr>
        <p:spPr>
          <a:xfrm>
            <a:off x="5820840" y="1098720"/>
            <a:ext cx="2722320" cy="576360"/>
          </a:xfrm>
          <a:prstGeom prst="borderCallout1">
            <a:avLst>
              <a:gd name="adj1" fmla="val 18750"/>
              <a:gd name="adj2" fmla="val -8333"/>
              <a:gd name="adj3" fmla="val 137319"/>
              <a:gd name="adj4" fmla="val -4690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Objet ExceptionPoint qui hérite d’Exception à définir ultérieurement.</a:t>
            </a:r>
            <a:endParaRPr lang="en-US" sz="1800" b="0" strike="noStrike" spc="-1">
              <a:solidFill>
                <a:srgbClr val="000000"/>
              </a:solidFill>
              <a:uFill>
                <a:solidFill>
                  <a:srgbClr val="FFFFFF"/>
                </a:solidFill>
              </a:uFill>
              <a:latin typeface="Arial"/>
            </a:endParaRPr>
          </a:p>
        </p:txBody>
      </p:sp>
      <p:sp>
        <p:nvSpPr>
          <p:cNvPr id="540" name="CustomShape 8"/>
          <p:cNvSpPr/>
          <p:nvPr/>
        </p:nvSpPr>
        <p:spPr>
          <a:xfrm>
            <a:off x="874440" y="5213520"/>
            <a:ext cx="6439320" cy="758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throws </a:t>
            </a:r>
            <a:r>
              <a:rPr lang="en-US" sz="1100" b="0" strike="noStrike" spc="-1">
                <a:solidFill>
                  <a:srgbClr val="CC0000"/>
                </a:solidFill>
                <a:uFill>
                  <a:solidFill>
                    <a:srgbClr val="FFFFFF"/>
                  </a:solidFill>
                </a:uFill>
                <a:latin typeface="Courier New"/>
                <a:ea typeface="DejaVu Sans"/>
              </a:rPr>
              <a:t>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41" name="CustomShape 9"/>
          <p:cNvSpPr/>
          <p:nvPr/>
        </p:nvSpPr>
        <p:spPr>
          <a:xfrm>
            <a:off x="6015240" y="4402080"/>
            <a:ext cx="206064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Propagation de l’exception.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et propager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Définir une exception:</a:t>
            </a:r>
            <a:endParaRPr lang="en-US" sz="1800" b="0" strike="noStrike" spc="-1">
              <a:solidFill>
                <a:srgbClr val="000000"/>
              </a:solidFill>
              <a:uFill>
                <a:solidFill>
                  <a:srgbClr val="FFFFFF"/>
                </a:solidFill>
              </a:uFill>
              <a:latin typeface="Arial"/>
            </a:endParaRPr>
          </a:p>
        </p:txBody>
      </p:sp>
      <p:sp>
        <p:nvSpPr>
          <p:cNvPr id="54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 et définition</a:t>
            </a:r>
            <a:endParaRPr lang="en-US" sz="1800" b="0" strike="noStrike" spc="-1">
              <a:solidFill>
                <a:srgbClr val="000000"/>
              </a:solidFill>
              <a:uFill>
                <a:solidFill>
                  <a:srgbClr val="FFFFFF"/>
                </a:solidFill>
              </a:uFill>
              <a:latin typeface="Arial"/>
            </a:endParaRPr>
          </a:p>
        </p:txBody>
      </p:sp>
      <p:sp>
        <p:nvSpPr>
          <p:cNvPr id="54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8CC61C-6665-4F59-A7EE-DDFDBE3D7703}" type="slidenum">
              <a:rPr lang="en-US" sz="1600" b="0" strike="noStrike" spc="-1">
                <a:solidFill>
                  <a:srgbClr val="000000"/>
                </a:solidFill>
                <a:uFill>
                  <a:solidFill>
                    <a:srgbClr val="FFFFFF"/>
                  </a:solidFill>
                </a:uFill>
                <a:latin typeface="Helvetica 45 Light"/>
                <a:ea typeface="MS PGothic"/>
              </a:rPr>
              <a:t>74</a:t>
            </a:fld>
            <a:endParaRPr lang="en-US" sz="1800" b="0" strike="noStrike" spc="-1">
              <a:solidFill>
                <a:srgbClr val="000000"/>
              </a:solidFill>
              <a:uFill>
                <a:solidFill>
                  <a:srgbClr val="FFFFFF"/>
                </a:solidFill>
              </a:uFill>
              <a:latin typeface="Arial"/>
            </a:endParaRPr>
          </a:p>
        </p:txBody>
      </p:sp>
      <p:sp>
        <p:nvSpPr>
          <p:cNvPr id="545" name="CustomShape 4"/>
          <p:cNvSpPr/>
          <p:nvPr/>
        </p:nvSpPr>
        <p:spPr>
          <a:xfrm>
            <a:off x="866160" y="122076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void </a:t>
            </a:r>
            <a:r>
              <a:rPr lang="en-US" sz="1100" b="0" strike="noStrike" spc="-1" dirty="0" err="1">
                <a:solidFill>
                  <a:srgbClr val="000000"/>
                </a:solidFill>
                <a:uFill>
                  <a:solidFill>
                    <a:srgbClr val="FFFFFF"/>
                  </a:solidFill>
                </a:uFill>
                <a:latin typeface="Courier New"/>
                <a:ea typeface="DejaVu Sans"/>
              </a:rPr>
              <a:t>testPoint</a:t>
            </a:r>
            <a:r>
              <a:rPr lang="en-US" sz="1100" b="0" strike="noStrike" spc="-1" dirty="0">
                <a:solidFill>
                  <a:srgbClr val="000000"/>
                </a:solidFill>
                <a:uFill>
                  <a:solidFill>
                    <a:srgbClr val="FFFFFF"/>
                  </a:solidFill>
                </a:uFill>
                <a:latin typeface="Courier New"/>
                <a:ea typeface="DejaVu Sans"/>
              </a:rPr>
              <a:t>() </a:t>
            </a:r>
            <a:r>
              <a:rPr lang="en-US" sz="1100" b="1" strike="noStrike" spc="-1" dirty="0">
                <a:solidFill>
                  <a:srgbClr val="CC0000"/>
                </a:solidFill>
                <a:uFill>
                  <a:solidFill>
                    <a:srgbClr val="FFFFFF"/>
                  </a:solidFill>
                </a:uFill>
                <a:latin typeface="Courier New"/>
                <a:ea typeface="DejaVu Sans"/>
              </a:rPr>
              <a:t>throws </a:t>
            </a:r>
            <a:r>
              <a:rPr lang="en-US" sz="1100" b="1" strike="noStrike" spc="-1" dirty="0" err="1">
                <a:solidFill>
                  <a:srgbClr val="CC0000"/>
                </a:solidFill>
                <a:uFill>
                  <a:solidFill>
                    <a:srgbClr val="FFFFFF"/>
                  </a:solidFill>
                </a:uFill>
                <a:latin typeface="Courier New"/>
                <a:ea typeface="DejaVu Sans"/>
              </a:rPr>
              <a:t>ExceptionPoint</a:t>
            </a:r>
            <a:r>
              <a:rPr lang="en-US" sz="1100" b="1" strike="noStrike" spc="-1" dirty="0">
                <a:solidFill>
                  <a:srgbClr val="CC0000"/>
                </a:solidFill>
                <a:uFill>
                  <a:solidFill>
                    <a:srgbClr val="FFFFFF"/>
                  </a:solidFill>
                </a:uFill>
                <a:latin typeface="Courier New"/>
                <a:ea typeface="DejaVu Sans"/>
              </a:rPr>
              <a:t> </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1" strike="noStrike" spc="-1" dirty="0">
                <a:solidFill>
                  <a:srgbClr val="CC0000"/>
                </a:solidFill>
                <a:uFill>
                  <a:solidFill>
                    <a:srgbClr val="FFFFFF"/>
                  </a:solidFill>
                </a:uFill>
                <a:latin typeface="Courier New"/>
                <a:ea typeface="DejaVu Sans"/>
              </a:rPr>
              <a:t>try</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Point </a:t>
            </a:r>
            <a:r>
              <a:rPr lang="en-US" sz="1100" b="0" strike="noStrike" spc="-1" dirty="0" err="1">
                <a:solidFill>
                  <a:srgbClr val="000000"/>
                </a:solidFill>
                <a:uFill>
                  <a:solidFill>
                    <a:srgbClr val="FFFFFF"/>
                  </a:solidFill>
                </a:uFill>
                <a:latin typeface="Courier New"/>
                <a:ea typeface="DejaVu Sans"/>
              </a:rPr>
              <a:t>point</a:t>
            </a:r>
            <a:r>
              <a:rPr lang="en-US" sz="1100" b="0" strike="noStrike" spc="-1" dirty="0">
                <a:solidFill>
                  <a:srgbClr val="000000"/>
                </a:solidFill>
                <a:uFill>
                  <a:solidFill>
                    <a:srgbClr val="FFFFFF"/>
                  </a:solidFill>
                </a:uFill>
                <a:latin typeface="Courier New"/>
                <a:ea typeface="DejaVu Sans"/>
              </a:rPr>
              <a:t> = new Point(-1,2);</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point.affiche</a:t>
            </a: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 </a:t>
            </a:r>
            <a:r>
              <a:rPr lang="en-US" sz="1100" b="1" strike="noStrike" spc="-1" dirty="0">
                <a:solidFill>
                  <a:srgbClr val="CC0000"/>
                </a:solidFill>
                <a:uFill>
                  <a:solidFill>
                    <a:srgbClr val="FFFFFF"/>
                  </a:solidFill>
                </a:uFill>
                <a:latin typeface="Courier New"/>
                <a:ea typeface="DejaVu Sans"/>
              </a:rPr>
              <a:t>catch</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ExceptionPoint</a:t>
            </a:r>
            <a:r>
              <a:rPr lang="en-US" sz="1100" b="0" strike="noStrike" spc="-1" dirty="0">
                <a:solidFill>
                  <a:srgbClr val="000000"/>
                </a:solidFill>
                <a:uFill>
                  <a:solidFill>
                    <a:srgbClr val="FFFFFF"/>
                  </a:solidFill>
                </a:uFill>
                <a:latin typeface="Courier New"/>
                <a:ea typeface="DejaVu Sans"/>
              </a:rPr>
              <a:t> e)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 </a:t>
            </a:r>
            <a:r>
              <a:rPr lang="en-US" sz="1100" b="0" strike="noStrike" spc="-1" dirty="0" err="1">
                <a:solidFill>
                  <a:srgbClr val="000000"/>
                </a:solidFill>
                <a:uFill>
                  <a:solidFill>
                    <a:srgbClr val="FFFFFF"/>
                  </a:solidFill>
                </a:uFill>
                <a:latin typeface="Courier New"/>
                <a:ea typeface="DejaVu Sans"/>
              </a:rPr>
              <a:t>Traitement</a:t>
            </a:r>
            <a:r>
              <a:rPr lang="en-US" sz="1100" b="0" strike="noStrike" spc="-1" dirty="0">
                <a:solidFill>
                  <a:srgbClr val="000000"/>
                </a:solidFill>
                <a:uFill>
                  <a:solidFill>
                    <a:srgbClr val="FFFFFF"/>
                  </a:solidFill>
                </a:uFill>
                <a:latin typeface="Courier New"/>
                <a:ea typeface="DejaVu Sans"/>
              </a:rPr>
              <a:t> de </a:t>
            </a:r>
            <a:r>
              <a:rPr lang="en-US" sz="1100" b="0" strike="noStrike" spc="-1" dirty="0" err="1">
                <a:solidFill>
                  <a:srgbClr val="000000"/>
                </a:solidFill>
                <a:uFill>
                  <a:solidFill>
                    <a:srgbClr val="FFFFFF"/>
                  </a:solidFill>
                </a:uFill>
                <a:latin typeface="Courier New"/>
                <a:ea typeface="DejaVu Sans"/>
              </a:rPr>
              <a:t>l’exception</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1" strike="noStrike" spc="-1" dirty="0">
                <a:solidFill>
                  <a:srgbClr val="CC0000"/>
                </a:solidFill>
                <a:uFill>
                  <a:solidFill>
                    <a:srgbClr val="FFFFFF"/>
                  </a:solidFill>
                </a:uFill>
                <a:latin typeface="Courier New"/>
                <a:ea typeface="DejaVu Sans"/>
              </a:rPr>
              <a:t>throw</a:t>
            </a:r>
            <a:r>
              <a:rPr lang="en-US" sz="1100" b="0" strike="noStrike" spc="-1" dirty="0">
                <a:solidFill>
                  <a:srgbClr val="000000"/>
                </a:solidFill>
                <a:uFill>
                  <a:solidFill>
                    <a:srgbClr val="FFFFFF"/>
                  </a:solidFill>
                </a:uFill>
                <a:latin typeface="Courier New"/>
                <a:ea typeface="DejaVu Sans"/>
              </a:rPr>
              <a:t> e</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p:txBody>
      </p:sp>
      <p:sp>
        <p:nvSpPr>
          <p:cNvPr id="546" name="CustomShape 5"/>
          <p:cNvSpPr/>
          <p:nvPr/>
        </p:nvSpPr>
        <p:spPr>
          <a:xfrm>
            <a:off x="866160" y="3740400"/>
            <a:ext cx="6439320" cy="1428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public class </a:t>
            </a:r>
            <a:r>
              <a:rPr lang="en-US" sz="1100" b="0" strike="noStrike" spc="-1" dirty="0" err="1">
                <a:solidFill>
                  <a:srgbClr val="000000"/>
                </a:solidFill>
                <a:uFill>
                  <a:solidFill>
                    <a:srgbClr val="FFFFFF"/>
                  </a:solidFill>
                </a:uFill>
                <a:latin typeface="Courier New"/>
                <a:ea typeface="DejaVu Sans"/>
              </a:rPr>
              <a:t>ExceptionPoint</a:t>
            </a:r>
            <a:r>
              <a:rPr lang="en-US" sz="1100" b="0" strike="noStrike" spc="-1" dirty="0">
                <a:solidFill>
                  <a:srgbClr val="000000"/>
                </a:solidFill>
                <a:uFill>
                  <a:solidFill>
                    <a:srgbClr val="FFFFFF"/>
                  </a:solidFill>
                </a:uFill>
                <a:latin typeface="Courier New"/>
                <a:ea typeface="DejaVu Sans"/>
              </a:rPr>
              <a:t> extends </a:t>
            </a:r>
            <a:r>
              <a:rPr lang="en-US" sz="1100" b="1" strike="noStrike" spc="-1" dirty="0">
                <a:solidFill>
                  <a:srgbClr val="CC0000"/>
                </a:solidFill>
                <a:uFill>
                  <a:solidFill>
                    <a:srgbClr val="FFFFFF"/>
                  </a:solidFill>
                </a:uFill>
                <a:latin typeface="Courier New"/>
                <a:ea typeface="DejaVu Sans"/>
              </a:rPr>
              <a:t>Exception</a:t>
            </a:r>
            <a:r>
              <a:rPr lang="en-US" sz="1100" b="0" strike="noStrike" spc="-1" dirty="0">
                <a:solidFill>
                  <a:srgbClr val="000000"/>
                </a:solidFill>
                <a:uFill>
                  <a:solidFill>
                    <a:srgbClr val="FFFFFF"/>
                  </a:solidFill>
                </a:uFill>
                <a:latin typeface="Courier New"/>
                <a:ea typeface="DejaVu Sans"/>
              </a:rPr>
              <a:t> </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private static final long </a:t>
            </a:r>
            <a:r>
              <a:rPr lang="en-US" sz="1100" b="0" strike="noStrike" spc="-1" dirty="0" err="1">
                <a:solidFill>
                  <a:srgbClr val="000000"/>
                </a:solidFill>
                <a:uFill>
                  <a:solidFill>
                    <a:srgbClr val="FFFFFF"/>
                  </a:solidFill>
                </a:uFill>
                <a:latin typeface="Courier New"/>
                <a:ea typeface="DejaVu Sans"/>
              </a:rPr>
              <a:t>serialVersionUID</a:t>
            </a:r>
            <a:r>
              <a:rPr lang="en-US" sz="1100" b="0" strike="noStrike" spc="-1" dirty="0">
                <a:solidFill>
                  <a:srgbClr val="000000"/>
                </a:solidFill>
                <a:uFill>
                  <a:solidFill>
                    <a:srgbClr val="FFFFFF"/>
                  </a:solidFill>
                </a:uFill>
                <a:latin typeface="Courier New"/>
                <a:ea typeface="DejaVu Sans"/>
              </a:rPr>
              <a:t> = 1L;</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public </a:t>
            </a:r>
            <a:r>
              <a:rPr lang="en-US" sz="1100" b="0" strike="noStrike" spc="-1" dirty="0" err="1">
                <a:solidFill>
                  <a:srgbClr val="000000"/>
                </a:solidFill>
                <a:uFill>
                  <a:solidFill>
                    <a:srgbClr val="FFFFFF"/>
                  </a:solidFill>
                </a:uFill>
                <a:latin typeface="Courier New"/>
                <a:ea typeface="DejaVu Sans"/>
              </a:rPr>
              <a:t>ExceptionPoint</a:t>
            </a:r>
            <a:r>
              <a:rPr lang="en-US" sz="1100" b="0" strike="noStrike" spc="-1" dirty="0">
                <a:solidFill>
                  <a:srgbClr val="000000"/>
                </a:solidFill>
                <a:uFill>
                  <a:solidFill>
                    <a:srgbClr val="FFFFFF"/>
                  </a:solidFill>
                </a:uFill>
                <a:latin typeface="Courier New"/>
                <a:ea typeface="DejaVu Sans"/>
              </a:rPr>
              <a:t>(String message)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1" strike="noStrike" spc="-1" dirty="0">
                <a:solidFill>
                  <a:srgbClr val="CC0000"/>
                </a:solidFill>
                <a:uFill>
                  <a:solidFill>
                    <a:srgbClr val="FFFFFF"/>
                  </a:solidFill>
                </a:uFill>
                <a:latin typeface="Courier New"/>
                <a:ea typeface="DejaVu Sans"/>
              </a:rPr>
              <a:t>super(message)</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00240" y="731880"/>
            <a:ext cx="8649360" cy="51494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Lorqu’une exception est levée (thrown), on peut au choix:</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traiter localement dans un bloc try/catch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propager vers l’appelant en l’indiquant dans la signature (checked 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faire une combinaison des 2…(throw et throws)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exceptions sont des objets dérivant de la classe Throwable.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4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4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49FD919-0085-4305-BFEC-3E6BAC50648F}" type="slidenum">
              <a:rPr lang="en-US" sz="1600" b="0" strike="noStrike" spc="-1">
                <a:solidFill>
                  <a:srgbClr val="000000"/>
                </a:solidFill>
                <a:uFill>
                  <a:solidFill>
                    <a:srgbClr val="FFFFFF"/>
                  </a:solidFill>
                </a:uFill>
                <a:latin typeface="Helvetica 45 Light"/>
                <a:ea typeface="MS PGothic"/>
              </a:rPr>
              <a:t>75</a:t>
            </a:fld>
            <a:endParaRPr lang="en-US" sz="1800" b="0" strike="noStrike" spc="-1">
              <a:solidFill>
                <a:srgbClr val="000000"/>
              </a:solidFill>
              <a:uFill>
                <a:solidFill>
                  <a:srgbClr val="FFFFFF"/>
                </a:solidFill>
              </a:uFill>
              <a:latin typeface="Arial"/>
            </a:endParaRPr>
          </a:p>
        </p:txBody>
      </p:sp>
      <p:sp>
        <p:nvSpPr>
          <p:cNvPr id="550" name="CustomShape 4"/>
          <p:cNvSpPr/>
          <p:nvPr/>
        </p:nvSpPr>
        <p:spPr>
          <a:xfrm>
            <a:off x="3149640" y="4997520"/>
            <a:ext cx="2274480" cy="581760"/>
          </a:xfrm>
          <a:prstGeom prst="borderCallout1">
            <a:avLst>
              <a:gd name="adj1" fmla="val -7251"/>
              <a:gd name="adj2" fmla="val 60185"/>
              <a:gd name="adj3" fmla="val -74433"/>
              <a:gd name="adj4" fmla="val 6091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Unchecked exception for clean code.</a:t>
            </a:r>
            <a:endParaRPr lang="en-US" sz="1800" b="0" strike="noStrike" spc="-1">
              <a:solidFill>
                <a:srgbClr val="000000"/>
              </a:solidFill>
              <a:uFill>
                <a:solidFill>
                  <a:srgbClr val="FFFFFF"/>
                </a:solidFill>
              </a:uFill>
              <a:latin typeface="Arial"/>
            </a:endParaRPr>
          </a:p>
        </p:txBody>
      </p:sp>
      <p:pic>
        <p:nvPicPr>
          <p:cNvPr id="551" name="Picture 2"/>
          <p:cNvPicPr/>
          <p:nvPr/>
        </p:nvPicPr>
        <p:blipFill>
          <a:blip r:embed="rId3"/>
          <a:stretch/>
        </p:blipFill>
        <p:spPr>
          <a:xfrm>
            <a:off x="1397160" y="2596680"/>
            <a:ext cx="6758640" cy="37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300240" y="731880"/>
            <a:ext cx="8588160" cy="5787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Error</a:t>
            </a:r>
            <a:r>
              <a:rPr lang="en-US" sz="1800" b="0" strike="noStrike" spc="-1">
                <a:solidFill>
                  <a:srgbClr val="000000"/>
                </a:solidFill>
                <a:uFill>
                  <a:solidFill>
                    <a:srgbClr val="FFFFFF"/>
                  </a:solidFill>
                </a:uFill>
                <a:latin typeface="Helvetica 45 Light"/>
                <a:ea typeface="DejaVu Sans"/>
              </a:rPr>
              <a:t>: les erreurs sont graves, elles provoquent l’arrêt de l’application. Elles ne doivent pas être attrapées.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RuntimeException et dérivées</a:t>
            </a:r>
            <a:r>
              <a:rPr lang="en-US" sz="1800" b="0" strike="noStrike" spc="-1">
                <a:solidFill>
                  <a:srgbClr val="000000"/>
                </a:solidFill>
                <a:uFill>
                  <a:solidFill>
                    <a:srgbClr val="FFFFFF"/>
                  </a:solidFill>
                </a:uFill>
                <a:latin typeface="Helvetica 45 Light"/>
                <a:ea typeface="DejaVu Sans"/>
              </a:rPr>
              <a:t>: aussi désignées “unchecked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n’est pas impératif de les traiter dans un bloc try/catch ni de les déclarer dans la signature.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ne les vérifie pas. Cela permet d’alléger le code (clean code). Ces exceptions doivent être réservées aux erreurs de programmes (qui à terme devront être corrigées).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cependant être traitées sinon elles sont propagées dans la pile des appels et catchées nativement par la JVM qui interrompt l’application…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Autres Exceptions</a:t>
            </a:r>
            <a:r>
              <a:rPr lang="en-US" sz="1800" b="0" strike="noStrike" spc="-1">
                <a:solidFill>
                  <a:srgbClr val="000000"/>
                </a:solidFill>
                <a:uFill>
                  <a:solidFill>
                    <a:srgbClr val="FFFFFF"/>
                  </a:solidFill>
                </a:uFill>
                <a:latin typeface="Helvetica 45 Light"/>
                <a:ea typeface="DejaVu Sans"/>
              </a:rPr>
              <a:t>: aussi désignées “checked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impérativement être traitées ou explicitement propagées au niveau supérieur. Ces exceptions sont réservées aux erreurs récupérables (perte de connexion,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Exemples: IOException, SecurityException, IllegalAccessException,…</a:t>
            </a:r>
            <a:endParaRPr lang="en-US" sz="1800" b="0" strike="noStrike" spc="-1">
              <a:solidFill>
                <a:srgbClr val="000000"/>
              </a:solidFill>
              <a:uFill>
                <a:solidFill>
                  <a:srgbClr val="FFFFFF"/>
                </a:solidFill>
              </a:uFill>
              <a:latin typeface="Arial"/>
            </a:endParaRPr>
          </a:p>
        </p:txBody>
      </p:sp>
      <p:sp>
        <p:nvSpPr>
          <p:cNvPr id="553" name="CustomShape 2"/>
          <p:cNvSpPr/>
          <p:nvPr/>
        </p:nvSpPr>
        <p:spPr>
          <a:xfrm>
            <a:off x="266760" y="212760"/>
            <a:ext cx="720972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error, unchecked et checked</a:t>
            </a:r>
            <a:endParaRPr lang="en-US" sz="1800" b="0" strike="noStrike" spc="-1">
              <a:solidFill>
                <a:srgbClr val="000000"/>
              </a:solidFill>
              <a:uFill>
                <a:solidFill>
                  <a:srgbClr val="FFFFFF"/>
                </a:solidFill>
              </a:uFill>
              <a:latin typeface="Arial"/>
            </a:endParaRPr>
          </a:p>
        </p:txBody>
      </p:sp>
      <p:sp>
        <p:nvSpPr>
          <p:cNvPr id="55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0786F58-03C8-493B-9124-EFDE9BA5516D}" type="slidenum">
              <a:rPr lang="en-US" sz="1600" b="0" strike="noStrike" spc="-1">
                <a:solidFill>
                  <a:srgbClr val="000000"/>
                </a:solidFill>
                <a:uFill>
                  <a:solidFill>
                    <a:srgbClr val="FFFFFF"/>
                  </a:solidFill>
                </a:uFill>
                <a:latin typeface="Helvetica 45 Light"/>
                <a:ea typeface="MS PGothic"/>
              </a:rPr>
              <a:t>76</a:t>
            </a:fld>
            <a:endParaRPr lang="en-US" sz="1800" b="0" strike="noStrike" spc="-1">
              <a:solidFill>
                <a:srgbClr val="000000"/>
              </a:solidFill>
              <a:uFill>
                <a:solidFill>
                  <a:srgbClr val="FFFFFF"/>
                </a:solidFill>
              </a:uFill>
              <a:latin typeface="Arial"/>
            </a:endParaRPr>
          </a:p>
        </p:txBody>
      </p:sp>
      <p:sp>
        <p:nvSpPr>
          <p:cNvPr id="555" name="CustomShape 4"/>
          <p:cNvSpPr/>
          <p:nvPr/>
        </p:nvSpPr>
        <p:spPr>
          <a:xfrm>
            <a:off x="1015920" y="5678640"/>
            <a:ext cx="6775920" cy="7534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5"/>
          <p:cNvSpPr/>
          <p:nvPr/>
        </p:nvSpPr>
        <p:spPr>
          <a:xfrm>
            <a:off x="1194120" y="5867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6"/>
          <p:cNvSpPr/>
          <p:nvPr/>
        </p:nvSpPr>
        <p:spPr>
          <a:xfrm>
            <a:off x="1577160" y="5788080"/>
            <a:ext cx="62146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Use checked exceptions for recoverable conditions and runtime exceptions for programming errors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300240" y="731880"/>
            <a:ext cx="8588160" cy="512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Java </a:t>
            </a:r>
            <a:r>
              <a:rPr lang="en-US" sz="2000" b="0" strike="noStrike" spc="-1" dirty="0" err="1">
                <a:solidFill>
                  <a:srgbClr val="000000"/>
                </a:solidFill>
                <a:uFill>
                  <a:solidFill>
                    <a:srgbClr val="FFFFFF"/>
                  </a:solidFill>
                </a:uFill>
                <a:latin typeface="Helvetica 45 Light"/>
                <a:ea typeface="DejaVu Sans"/>
              </a:rPr>
              <a:t>permet</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centraliser</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gestion</a:t>
            </a:r>
            <a:r>
              <a:rPr lang="en-US" sz="2000" b="0" strike="noStrike" spc="-1" dirty="0">
                <a:solidFill>
                  <a:srgbClr val="000000"/>
                </a:solidFill>
                <a:uFill>
                  <a:solidFill>
                    <a:srgbClr val="FFFFFF"/>
                  </a:solidFill>
                </a:uFill>
                <a:latin typeface="Helvetica 45 Light"/>
                <a:ea typeface="DejaVu Sans"/>
              </a:rPr>
              <a:t> des </a:t>
            </a:r>
            <a:r>
              <a:rPr lang="en-US" sz="2000" b="0" strike="noStrike" spc="-1" dirty="0" err="1">
                <a:solidFill>
                  <a:srgbClr val="000000"/>
                </a:solidFill>
                <a:uFill>
                  <a:solidFill>
                    <a:srgbClr val="FFFFFF"/>
                  </a:solidFill>
                </a:uFill>
                <a:latin typeface="Helvetica 45 Light"/>
                <a:ea typeface="DejaVu Sans"/>
              </a:rPr>
              <a:t>erreurs</a:t>
            </a:r>
            <a:r>
              <a:rPr lang="en-US" sz="2000" b="0" strike="noStrike" spc="-1" dirty="0">
                <a:solidFill>
                  <a:srgbClr val="000000"/>
                </a:solidFill>
                <a:uFill>
                  <a:solidFill>
                    <a:srgbClr val="FFFFFF"/>
                  </a:solidFill>
                </a:uFill>
                <a:latin typeface="Helvetica 45 Light"/>
                <a:ea typeface="DejaVu Sans"/>
              </a:rPr>
              <a:t> et de </a:t>
            </a:r>
            <a:r>
              <a:rPr lang="en-US" sz="2000" b="0" strike="noStrike" spc="-1" dirty="0" err="1">
                <a:solidFill>
                  <a:srgbClr val="000000"/>
                </a:solidFill>
                <a:uFill>
                  <a:solidFill>
                    <a:srgbClr val="FFFFFF"/>
                  </a:solidFill>
                </a:uFill>
                <a:latin typeface="Helvetica 45 Light"/>
                <a:ea typeface="DejaVu Sans"/>
              </a:rPr>
              <a:t>hiérarchiser</a:t>
            </a:r>
            <a:r>
              <a:rPr lang="en-US" sz="2000" b="0" strike="noStrike" spc="-1" dirty="0">
                <a:solidFill>
                  <a:srgbClr val="000000"/>
                </a:solidFill>
                <a:uFill>
                  <a:solidFill>
                    <a:srgbClr val="FFFFFF"/>
                  </a:solidFill>
                </a:uFill>
                <a:latin typeface="Helvetica 45 Light"/>
                <a:ea typeface="DejaVu Sans"/>
              </a:rPr>
              <a:t> les </a:t>
            </a:r>
            <a:r>
              <a:rPr lang="en-US" sz="2000" b="0" strike="noStrike" spc="-1" dirty="0" err="1">
                <a:solidFill>
                  <a:srgbClr val="000000"/>
                </a:solidFill>
                <a:uFill>
                  <a:solidFill>
                    <a:srgbClr val="FFFFFF"/>
                  </a:solidFill>
                </a:uFill>
                <a:latin typeface="Helvetica 45 Light"/>
                <a:ea typeface="DejaVu Sans"/>
              </a:rPr>
              <a:t>traitements</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Dans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l’exemple</a:t>
            </a:r>
            <a:r>
              <a:rPr lang="en-US" sz="2000" b="0" strike="noStrike" spc="-1" dirty="0">
                <a:solidFill>
                  <a:srgbClr val="000000"/>
                </a:solidFill>
                <a:uFill>
                  <a:solidFill>
                    <a:srgbClr val="FFFFFF"/>
                  </a:solidFill>
                </a:uFill>
                <a:latin typeface="Helvetica 45 Light"/>
                <a:ea typeface="DejaVu Sans"/>
              </a:rPr>
              <a:t> ci-</a:t>
            </a:r>
            <a:r>
              <a:rPr lang="en-US" sz="2000" b="0" strike="noStrike" spc="-1" dirty="0" err="1">
                <a:solidFill>
                  <a:srgbClr val="000000"/>
                </a:solidFill>
                <a:uFill>
                  <a:solidFill>
                    <a:srgbClr val="FFFFFF"/>
                  </a:solidFill>
                </a:uFill>
                <a:latin typeface="Helvetica 45 Light"/>
                <a:ea typeface="DejaVu Sans"/>
              </a:rPr>
              <a:t>dessous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ServerDownOrBusyException</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dérive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ConnectionException</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Avec Java7, les </a:t>
            </a:r>
            <a:r>
              <a:rPr lang="en-US" sz="2000" b="0" strike="noStrike" spc="-1" dirty="0" err="1">
                <a:solidFill>
                  <a:srgbClr val="000000"/>
                </a:solidFill>
                <a:uFill>
                  <a:solidFill>
                    <a:srgbClr val="FFFFFF"/>
                  </a:solidFill>
                </a:uFill>
                <a:latin typeface="Helvetica 45 Light"/>
                <a:ea typeface="DejaVu Sans"/>
              </a:rPr>
              <a:t>traitements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peuvent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être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regroupées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dans</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même</a:t>
            </a:r>
            <a:r>
              <a:rPr lang="en-US" sz="2000" b="0" strike="noStrike" spc="-1" dirty="0">
                <a:solidFill>
                  <a:srgbClr val="000000"/>
                </a:solidFill>
                <a:uFill>
                  <a:solidFill>
                    <a:srgbClr val="FFFFFF"/>
                  </a:solidFill>
                </a:uFill>
                <a:latin typeface="Helvetica 45 Light"/>
                <a:ea typeface="DejaVu Sans"/>
              </a:rPr>
              <a:t> clause </a:t>
            </a:r>
            <a:r>
              <a:rPr lang="en-US" sz="2000" b="1" strike="noStrike" spc="-1" dirty="0">
                <a:solidFill>
                  <a:srgbClr val="000000"/>
                </a:solidFill>
                <a:uFill>
                  <a:solidFill>
                    <a:srgbClr val="FFFFFF"/>
                  </a:solidFill>
                </a:uFill>
                <a:latin typeface="Helvetica 45 Light"/>
                <a:ea typeface="DejaVu Sans"/>
              </a:rPr>
              <a:t>catch</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syntaxe</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est</a:t>
            </a:r>
            <a:r>
              <a:rPr lang="en-US" sz="2000" b="0" strike="noStrike" spc="-1" dirty="0">
                <a:solidFill>
                  <a:srgbClr val="000000"/>
                </a:solidFill>
                <a:uFill>
                  <a:solidFill>
                    <a:srgbClr val="FFFFFF"/>
                  </a:solidFill>
                </a:uFill>
                <a:latin typeface="Helvetica 45 Light"/>
                <a:ea typeface="DejaVu Sans"/>
              </a:rPr>
              <a:t> la </a:t>
            </a:r>
            <a:r>
              <a:rPr lang="en-US" sz="2000" b="0" strike="noStrike" spc="-1" dirty="0" err="1">
                <a:solidFill>
                  <a:srgbClr val="000000"/>
                </a:solidFill>
                <a:uFill>
                  <a:solidFill>
                    <a:srgbClr val="FFFFFF"/>
                  </a:solidFill>
                </a:uFill>
                <a:latin typeface="Helvetica 45 Light"/>
                <a:ea typeface="DejaVu Sans"/>
              </a:rPr>
              <a:t>suivante</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p:txBody>
      </p:sp>
      <p:sp>
        <p:nvSpPr>
          <p:cNvPr id="55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hiérarchie</a:t>
            </a:r>
            <a:endParaRPr lang="en-US" sz="1800" b="0" strike="noStrike" spc="-1">
              <a:solidFill>
                <a:srgbClr val="000000"/>
              </a:solidFill>
              <a:uFill>
                <a:solidFill>
                  <a:srgbClr val="FFFFFF"/>
                </a:solidFill>
              </a:uFill>
              <a:latin typeface="Arial"/>
            </a:endParaRPr>
          </a:p>
        </p:txBody>
      </p:sp>
      <p:sp>
        <p:nvSpPr>
          <p:cNvPr id="56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CBECC8D-405E-451D-BDFD-06A167A4A701}" type="slidenum">
              <a:rPr lang="en-US" sz="1600" b="0" strike="noStrike" spc="-1">
                <a:solidFill>
                  <a:srgbClr val="000000"/>
                </a:solidFill>
                <a:uFill>
                  <a:solidFill>
                    <a:srgbClr val="FFFFFF"/>
                  </a:solidFill>
                </a:uFill>
                <a:latin typeface="Helvetica 45 Light"/>
                <a:ea typeface="MS PGothic"/>
              </a:rPr>
              <a:t>77</a:t>
            </a:fld>
            <a:endParaRPr lang="en-US" sz="1800" b="0" strike="noStrike" spc="-1">
              <a:solidFill>
                <a:srgbClr val="000000"/>
              </a:solidFill>
              <a:uFill>
                <a:solidFill>
                  <a:srgbClr val="FFFFFF"/>
                </a:solidFill>
              </a:uFill>
              <a:latin typeface="Arial"/>
            </a:endParaRPr>
          </a:p>
        </p:txBody>
      </p:sp>
      <p:sp>
        <p:nvSpPr>
          <p:cNvPr id="561" name="CustomShape 4"/>
          <p:cNvSpPr/>
          <p:nvPr/>
        </p:nvSpPr>
        <p:spPr>
          <a:xfrm>
            <a:off x="419040" y="2244960"/>
            <a:ext cx="3968640" cy="19809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uFill>
                  <a:solidFill>
                    <a:srgbClr val="FFFFFF"/>
                  </a:solidFill>
                </a:uFill>
                <a:latin typeface="Courier New"/>
                <a:ea typeface="DejaVu Sans"/>
              </a:rPr>
              <a:t>try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monServer.connect</a:t>
            </a:r>
            <a:r>
              <a:rPr lang="en-US" sz="1100" b="0" strike="noStrike" spc="-1" dirty="0" smtClean="0">
                <a:solidFill>
                  <a:srgbClr val="000000"/>
                </a:solidFill>
                <a:uFill>
                  <a:solidFill>
                    <a:srgbClr val="FFFFFF"/>
                  </a:solidFill>
                </a:uFill>
                <a:latin typeface="Courier New"/>
                <a:ea typeface="DejaVu Sans"/>
              </a:rPr>
              <a:t>();</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catch (</a:t>
            </a:r>
            <a:r>
              <a:rPr lang="en-US" sz="1100" b="0" strike="noStrike" spc="-1" dirty="0" err="1">
                <a:solidFill>
                  <a:srgbClr val="000000"/>
                </a:solidFill>
                <a:uFill>
                  <a:solidFill>
                    <a:srgbClr val="FFFFFF"/>
                  </a:solidFill>
                </a:uFill>
                <a:latin typeface="Courier New"/>
                <a:ea typeface="DejaVu Sans"/>
              </a:rPr>
              <a:t>ServerDownOrBusyException</a:t>
            </a:r>
            <a:r>
              <a:rPr lang="en-US" sz="1100" b="0" strike="noStrike" spc="-1" dirty="0">
                <a:solidFill>
                  <a:srgbClr val="000000"/>
                </a:solidFill>
                <a:uFill>
                  <a:solidFill>
                    <a:srgbClr val="FFFFFF"/>
                  </a:solidFill>
                </a:uFill>
                <a:latin typeface="Courier New"/>
                <a:ea typeface="DejaVu Sans"/>
              </a:rPr>
              <a:t> e)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 </a:t>
            </a:r>
            <a:r>
              <a:rPr lang="en-US" sz="1100" b="0" strike="noStrike" spc="-1" dirty="0" err="1">
                <a:solidFill>
                  <a:srgbClr val="000000"/>
                </a:solidFill>
                <a:uFill>
                  <a:solidFill>
                    <a:srgbClr val="FFFFFF"/>
                  </a:solidFill>
                </a:uFill>
                <a:latin typeface="Courier New"/>
                <a:ea typeface="DejaVu Sans"/>
              </a:rPr>
              <a:t>traitement</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spécifique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monServer.tryRebinding</a:t>
            </a:r>
            <a:r>
              <a:rPr lang="en-US" sz="1100" b="0" strike="noStrike" spc="-1" dirty="0" smtClean="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catch (</a:t>
            </a:r>
            <a:r>
              <a:rPr lang="en-US" sz="1100" b="0" strike="noStrike" spc="-1" dirty="0" err="1">
                <a:solidFill>
                  <a:srgbClr val="000000"/>
                </a:solidFill>
                <a:uFill>
                  <a:solidFill>
                    <a:srgbClr val="FFFFFF"/>
                  </a:solidFill>
                </a:uFill>
                <a:latin typeface="Courier New"/>
                <a:ea typeface="DejaVu Sans"/>
              </a:rPr>
              <a:t>ConnectionException</a:t>
            </a:r>
            <a:r>
              <a:rPr lang="en-US" sz="1100" b="0" strike="noStrike" spc="-1" dirty="0">
                <a:solidFill>
                  <a:srgbClr val="000000"/>
                </a:solidFill>
                <a:uFill>
                  <a:solidFill>
                    <a:srgbClr val="FFFFFF"/>
                  </a:solidFill>
                </a:uFill>
                <a:latin typeface="Courier New"/>
                <a:ea typeface="DejaVu Sans"/>
              </a:rPr>
              <a:t> e) {</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 </a:t>
            </a:r>
            <a:r>
              <a:rPr lang="en-US" sz="1100" b="0" strike="noStrike" spc="-1" dirty="0" err="1">
                <a:solidFill>
                  <a:srgbClr val="000000"/>
                </a:solidFill>
                <a:uFill>
                  <a:solidFill>
                    <a:srgbClr val="FFFFFF"/>
                  </a:solidFill>
                </a:uFill>
                <a:latin typeface="Courier New"/>
                <a:ea typeface="DejaVu Sans"/>
              </a:rPr>
              <a:t>Traitement</a:t>
            </a: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polymorphe</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r>
              <a:rPr lang="en-US" sz="1100" b="0" strike="noStrike" spc="-1" dirty="0" err="1">
                <a:solidFill>
                  <a:srgbClr val="000000"/>
                </a:solidFill>
                <a:uFill>
                  <a:solidFill>
                    <a:srgbClr val="FFFFFF"/>
                  </a:solidFill>
                </a:uFill>
                <a:latin typeface="Courier New"/>
                <a:ea typeface="DejaVu Sans"/>
              </a:rPr>
              <a:t>e.handle</a:t>
            </a: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1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p:txBody>
      </p:sp>
      <p:pic>
        <p:nvPicPr>
          <p:cNvPr id="562" name="Picture 3"/>
          <p:cNvPicPr/>
          <p:nvPr/>
        </p:nvPicPr>
        <p:blipFill>
          <a:blip r:embed="rId3"/>
          <a:stretch/>
        </p:blipFill>
        <p:spPr>
          <a:xfrm>
            <a:off x="6876256" y="1961212"/>
            <a:ext cx="1656184" cy="2005008"/>
          </a:xfrm>
          <a:prstGeom prst="rect">
            <a:avLst/>
          </a:prstGeom>
          <a:ln>
            <a:noFill/>
          </a:ln>
        </p:spPr>
      </p:pic>
      <p:sp>
        <p:nvSpPr>
          <p:cNvPr id="563" name="CustomShape 5"/>
          <p:cNvSpPr/>
          <p:nvPr/>
        </p:nvSpPr>
        <p:spPr>
          <a:xfrm>
            <a:off x="2908440" y="3573016"/>
            <a:ext cx="3371760" cy="304020"/>
          </a:xfrm>
          <a:prstGeom prst="borderCallout1">
            <a:avLst>
              <a:gd name="adj1" fmla="val 41544"/>
              <a:gd name="adj2" fmla="val -3109"/>
              <a:gd name="adj3" fmla="val -176282"/>
              <a:gd name="adj4" fmla="val -3224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dirty="0" err="1">
                <a:solidFill>
                  <a:srgbClr val="000000"/>
                </a:solidFill>
                <a:uFill>
                  <a:solidFill>
                    <a:srgbClr val="FFFFFF"/>
                  </a:solidFill>
                </a:uFill>
                <a:latin typeface="Tahoma"/>
                <a:ea typeface="DejaVu Sans"/>
              </a:rPr>
              <a:t>L’ordre</a:t>
            </a:r>
            <a:r>
              <a:rPr lang="en-US" sz="1000" b="0" strike="noStrike" spc="-1" dirty="0">
                <a:solidFill>
                  <a:srgbClr val="000000"/>
                </a:solidFill>
                <a:uFill>
                  <a:solidFill>
                    <a:srgbClr val="FFFFFF"/>
                  </a:solidFill>
                </a:uFill>
                <a:latin typeface="Tahoma"/>
                <a:ea typeface="DejaVu Sans"/>
              </a:rPr>
              <a:t> de capture </a:t>
            </a:r>
            <a:r>
              <a:rPr lang="en-US" sz="1000" b="0" strike="noStrike" spc="-1" dirty="0" err="1">
                <a:solidFill>
                  <a:srgbClr val="000000"/>
                </a:solidFill>
                <a:uFill>
                  <a:solidFill>
                    <a:srgbClr val="FFFFFF"/>
                  </a:solidFill>
                </a:uFill>
                <a:latin typeface="Tahoma"/>
                <a:ea typeface="DejaVu Sans"/>
              </a:rPr>
              <a:t>doit</a:t>
            </a:r>
            <a:r>
              <a:rPr lang="en-US" sz="1000" b="0" strike="noStrike" spc="-1" dirty="0">
                <a:solidFill>
                  <a:srgbClr val="000000"/>
                </a:solidFill>
                <a:uFill>
                  <a:solidFill>
                    <a:srgbClr val="FFFFFF"/>
                  </a:solidFill>
                </a:uFill>
                <a:latin typeface="Tahoma"/>
                <a:ea typeface="DejaVu Sans"/>
              </a:rPr>
              <a:t> respecter la </a:t>
            </a:r>
            <a:r>
              <a:rPr lang="en-US" sz="1000" b="0" strike="noStrike" spc="-1" dirty="0" err="1">
                <a:solidFill>
                  <a:srgbClr val="000000"/>
                </a:solidFill>
                <a:uFill>
                  <a:solidFill>
                    <a:srgbClr val="FFFFFF"/>
                  </a:solidFill>
                </a:uFill>
                <a:latin typeface="Tahoma"/>
                <a:ea typeface="DejaVu Sans"/>
              </a:rPr>
              <a:t>hiérarchie</a:t>
            </a:r>
            <a:r>
              <a:rPr lang="en-US" sz="1000" b="0" strike="noStrike" spc="-1" dirty="0">
                <a:solidFill>
                  <a:srgbClr val="000000"/>
                </a:solidFill>
                <a:uFill>
                  <a:solidFill>
                    <a:srgbClr val="FFFFFF"/>
                  </a:solidFill>
                </a:uFill>
                <a:latin typeface="Tahoma"/>
                <a:ea typeface="DejaVu Sans"/>
              </a:rPr>
              <a:t> </a:t>
            </a:r>
            <a:r>
              <a:rPr lang="en-US" sz="1000" b="0" strike="noStrike" spc="-1" dirty="0" err="1">
                <a:solidFill>
                  <a:srgbClr val="000000"/>
                </a:solidFill>
                <a:uFill>
                  <a:solidFill>
                    <a:srgbClr val="FFFFFF"/>
                  </a:solidFill>
                </a:uFill>
                <a:latin typeface="Tahoma"/>
                <a:ea typeface="DejaVu Sans"/>
              </a:rPr>
              <a:t>d’héritage</a:t>
            </a:r>
            <a:r>
              <a:rPr lang="en-US" sz="1000" b="0" strike="noStrike" spc="-1" dirty="0">
                <a:solidFill>
                  <a:srgbClr val="000000"/>
                </a:solidFill>
                <a:uFill>
                  <a:solidFill>
                    <a:srgbClr val="FFFFFF"/>
                  </a:solidFill>
                </a:uFill>
                <a:latin typeface="Tahoma"/>
                <a:ea typeface="DejaVu Sans"/>
              </a:rPr>
              <a:t>.</a:t>
            </a:r>
            <a:endParaRPr lang="en-US" sz="1000" b="0" strike="noStrike" spc="-1" dirty="0">
              <a:solidFill>
                <a:srgbClr val="000000"/>
              </a:solidFill>
              <a:uFill>
                <a:solidFill>
                  <a:srgbClr val="FFFFFF"/>
                </a:solidFill>
              </a:uFill>
              <a:latin typeface="Arial"/>
            </a:endParaRPr>
          </a:p>
        </p:txBody>
      </p:sp>
      <p:sp>
        <p:nvSpPr>
          <p:cNvPr id="564" name="CustomShape 6"/>
          <p:cNvSpPr/>
          <p:nvPr/>
        </p:nvSpPr>
        <p:spPr>
          <a:xfrm>
            <a:off x="1619672" y="4941168"/>
            <a:ext cx="487656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Courier New"/>
                <a:ea typeface="DejaVu Sans"/>
              </a:rPr>
              <a:t>try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 catch (</a:t>
            </a:r>
            <a:r>
              <a:rPr lang="en-US" sz="1400" b="0" strike="noStrike" spc="-1" dirty="0" err="1">
                <a:solidFill>
                  <a:srgbClr val="000000"/>
                </a:solidFill>
                <a:uFill>
                  <a:solidFill>
                    <a:srgbClr val="FFFFFF"/>
                  </a:solidFill>
                </a:uFill>
                <a:latin typeface="Courier New"/>
                <a:ea typeface="DejaVu Sans"/>
              </a:rPr>
              <a:t>IOException</a:t>
            </a:r>
            <a:r>
              <a:rPr lang="en-US" sz="1400" b="0" strike="noStrike" spc="-1" dirty="0">
                <a:solidFill>
                  <a:srgbClr val="000000"/>
                </a:solidFill>
                <a:uFill>
                  <a:solidFill>
                    <a:srgbClr val="FFFFFF"/>
                  </a:solidFill>
                </a:uFill>
                <a:latin typeface="Courier New"/>
                <a:ea typeface="DejaVu Sans"/>
              </a:rPr>
              <a:t> </a:t>
            </a:r>
            <a:r>
              <a:rPr lang="en-US" sz="1400" b="1" strike="noStrike" spc="-1" dirty="0">
                <a:solidFill>
                  <a:srgbClr val="000000"/>
                </a:solidFill>
                <a:uFill>
                  <a:solidFill>
                    <a:srgbClr val="FFFFFF"/>
                  </a:solidFill>
                </a:uFill>
                <a:latin typeface="Courier New"/>
                <a:ea typeface="DejaVu Sans"/>
              </a:rPr>
              <a:t>|</a:t>
            </a:r>
            <a:r>
              <a:rPr lang="en-US" sz="1400" b="0" strike="noStrike" spc="-1" dirty="0">
                <a:solidFill>
                  <a:srgbClr val="000000"/>
                </a:solidFill>
                <a:uFill>
                  <a:solidFill>
                    <a:srgbClr val="FFFFFF"/>
                  </a:solidFill>
                </a:uFill>
                <a:latin typeface="Courier New"/>
                <a:ea typeface="DejaVu Sans"/>
              </a:rPr>
              <a:t> </a:t>
            </a:r>
            <a:r>
              <a:rPr lang="en-US" sz="1400" b="0" strike="noStrike" spc="-1" dirty="0" err="1">
                <a:solidFill>
                  <a:srgbClr val="000000"/>
                </a:solidFill>
                <a:uFill>
                  <a:solidFill>
                    <a:srgbClr val="FFFFFF"/>
                  </a:solidFill>
                </a:uFill>
                <a:latin typeface="Courier New"/>
                <a:ea typeface="DejaVu Sans"/>
              </a:rPr>
              <a:t>SQLException</a:t>
            </a:r>
            <a:r>
              <a:rPr lang="en-US" sz="1400" b="0" strike="noStrike" spc="-1" dirty="0">
                <a:solidFill>
                  <a:srgbClr val="000000"/>
                </a:solidFill>
                <a:uFill>
                  <a:solidFill>
                    <a:srgbClr val="FFFFFF"/>
                  </a:solidFill>
                </a:uFill>
                <a:latin typeface="Courier New"/>
                <a:ea typeface="DejaVu Sans"/>
              </a:rPr>
              <a:t> ex )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ourier New"/>
                <a:ea typeface="DejaVu Sans"/>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bloc finally permet de factoriser du code.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toujours exécuté, qu’une exception survienne ou non.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Rassembler dans un seul bloc un ensemble d’instructions qui autrement auraient du être dupliquées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Effectuer des traitements après le bloc try, même si une exception a été levée et non attrapée par les blocs catch</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Importer le programme Finally.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Qu’affiche le programme si on exécute: </a:t>
            </a:r>
            <a:r>
              <a:rPr lang="en-US" sz="1400" b="0" i="1" strike="noStrike" spc="-1">
                <a:solidFill>
                  <a:srgbClr val="000000"/>
                </a:solidFill>
                <a:uFill>
                  <a:solidFill>
                    <a:srgbClr val="FFFFFF"/>
                  </a:solidFill>
                </a:uFill>
                <a:latin typeface="Courier New"/>
                <a:ea typeface="DejaVu Sans"/>
              </a:rPr>
              <a:t>java UtiliseFinally 15 14 ha 12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56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finally</a:t>
            </a:r>
            <a:endParaRPr lang="en-US" sz="1800" b="0" strike="noStrike" spc="-1">
              <a:solidFill>
                <a:srgbClr val="000000"/>
              </a:solidFill>
              <a:uFill>
                <a:solidFill>
                  <a:srgbClr val="FFFFFF"/>
                </a:solidFill>
              </a:uFill>
              <a:latin typeface="Arial"/>
            </a:endParaRPr>
          </a:p>
        </p:txBody>
      </p:sp>
      <p:sp>
        <p:nvSpPr>
          <p:cNvPr id="56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E1BFD05-8DFF-4904-AD7A-EECB6D2B7494}" type="slidenum">
              <a:rPr lang="en-US" sz="1600" b="0" strike="noStrike" spc="-1">
                <a:solidFill>
                  <a:srgbClr val="000000"/>
                </a:solidFill>
                <a:uFill>
                  <a:solidFill>
                    <a:srgbClr val="FFFFFF"/>
                  </a:solidFill>
                </a:uFill>
                <a:latin typeface="Helvetica 45 Light"/>
                <a:ea typeface="MS PGothic"/>
              </a:rPr>
              <a:t>78</a:t>
            </a:fld>
            <a:endParaRPr lang="en-US" sz="1800" b="0" strike="noStrike" spc="-1">
              <a:solidFill>
                <a:srgbClr val="000000"/>
              </a:solidFill>
              <a:uFill>
                <a:solidFill>
                  <a:srgbClr val="FFFFFF"/>
                </a:solidFill>
              </a:uFill>
              <a:latin typeface="Arial"/>
            </a:endParaRPr>
          </a:p>
        </p:txBody>
      </p:sp>
      <p:sp>
        <p:nvSpPr>
          <p:cNvPr id="568" name="CustomShape 4"/>
          <p:cNvSpPr/>
          <p:nvPr/>
        </p:nvSpPr>
        <p:spPr>
          <a:xfrm>
            <a:off x="1521360" y="3268440"/>
            <a:ext cx="6494040" cy="17942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ouvrir un fichier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lire et écrire des données...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traiter l’exception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finally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fermer le fichier (s’il est ouvert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69" name="CustomShape 5"/>
          <p:cNvSpPr/>
          <p:nvPr/>
        </p:nvSpPr>
        <p:spPr>
          <a:xfrm>
            <a:off x="6718320" y="4176360"/>
            <a:ext cx="1593360" cy="381960"/>
          </a:xfrm>
          <a:prstGeom prst="borderCallout1">
            <a:avLst>
              <a:gd name="adj1" fmla="val 18750"/>
              <a:gd name="adj2" fmla="val -8333"/>
              <a:gd name="adj3" fmla="val 163950"/>
              <a:gd name="adj4" fmla="val -11012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Toujours exécuté</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définir des classes ou des méthodes paramétrées par une ou plusieurs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faire des classes qui n’acceptent qu’un certain type d’objets de façon dynamique.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contrôle des types se fait à la compilation et non pas à l’exécution. Le code est plus sûr et maintenable. Le code est factorisé et plus lisible.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(1/2)</a:t>
            </a:r>
            <a:endParaRPr lang="en-US" sz="1800" b="0" strike="noStrike" spc="-1">
              <a:solidFill>
                <a:srgbClr val="000000"/>
              </a:solidFill>
              <a:uFill>
                <a:solidFill>
                  <a:srgbClr val="FFFFFF"/>
                </a:solidFill>
              </a:uFill>
              <a:latin typeface="Arial"/>
            </a:endParaRPr>
          </a:p>
        </p:txBody>
      </p:sp>
      <p:sp>
        <p:nvSpPr>
          <p:cNvPr id="5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F261795-E893-4AEF-B97D-2E96D3DAD4A7}" type="slidenum">
              <a:rPr lang="en-US" sz="1600" b="0" strike="noStrike" spc="-1">
                <a:solidFill>
                  <a:srgbClr val="000000"/>
                </a:solidFill>
                <a:uFill>
                  <a:solidFill>
                    <a:srgbClr val="FFFFFF"/>
                  </a:solidFill>
                </a:uFill>
                <a:latin typeface="Helvetica 45 Light"/>
                <a:ea typeface="MS PGothic"/>
              </a:rPr>
              <a:t>79</a:t>
            </a:fld>
            <a:endParaRPr lang="en-US" sz="1800" b="0" strike="noStrike" spc="-1">
              <a:solidFill>
                <a:srgbClr val="000000"/>
              </a:solidFill>
              <a:uFill>
                <a:solidFill>
                  <a:srgbClr val="FFFFFF"/>
                </a:solidFill>
              </a:uFill>
              <a:latin typeface="Arial"/>
            </a:endParaRPr>
          </a:p>
        </p:txBody>
      </p:sp>
      <p:sp>
        <p:nvSpPr>
          <p:cNvPr id="573" name="CustomShape 4"/>
          <p:cNvSpPr/>
          <p:nvPr/>
        </p:nvSpPr>
        <p:spPr>
          <a:xfrm>
            <a:off x="2411640" y="2565000"/>
            <a:ext cx="39110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0" strike="noStrike" spc="-1" smtClean="0">
                <a:solidFill>
                  <a:srgbClr val="000000"/>
                </a:solidFill>
                <a:uFill>
                  <a:solidFill>
                    <a:srgbClr val="FFFFFF"/>
                  </a:solidFill>
                </a:uFill>
                <a:latin typeface="Courier New"/>
                <a:ea typeface="DejaVu Sans"/>
              </a:rPr>
              <a:t>Duo(Object</a:t>
            </a:r>
            <a:r>
              <a:rPr lang="en-US" sz="1000" b="0" strike="noStrike" spc="-1">
                <a:solidFill>
                  <a:srgbClr val="000000"/>
                </a:solidFill>
                <a:uFill>
                  <a:solidFill>
                    <a:srgbClr val="FFFFFF"/>
                  </a:solidFill>
                </a:uFill>
                <a:latin typeface="Courier New"/>
                <a:ea typeface="DejaVu Sans"/>
              </a:rPr>
              <a:t> a, Object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object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object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4" name="CustomShape 5"/>
          <p:cNvSpPr/>
          <p:nvPr/>
        </p:nvSpPr>
        <p:spPr>
          <a:xfrm>
            <a:off x="300240" y="4901760"/>
            <a:ext cx="8303400" cy="10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 </a:t>
            </a:r>
            <a:r>
              <a:rPr lang="en-US" sz="1200" spc="-1" smtClean="0">
                <a:solidFill>
                  <a:srgbClr val="000000"/>
                </a:solidFill>
                <a:uFill>
                  <a:solidFill>
                    <a:srgbClr val="FFFFFF"/>
                  </a:solidFill>
                </a:uFill>
                <a:latin typeface="Courier New"/>
                <a:ea typeface="DejaVu Sans"/>
              </a:rPr>
              <a:t>duo </a:t>
            </a:r>
            <a:r>
              <a:rPr lang="en-US" sz="1200" b="0" strike="noStrike" spc="-1" smtClean="0">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a:t>
            </a:r>
            <a:r>
              <a:rPr lang="en-US" sz="1200" b="0" strike="noStrike" spc="-1" smtClean="0">
                <a:solidFill>
                  <a:srgbClr val="000000"/>
                </a:solidFill>
                <a:uFill>
                  <a:solidFill>
                    <a:srgbClr val="FFFFFF"/>
                  </a:solidFill>
                </a:uFill>
                <a:latin typeface="Courier New"/>
                <a:ea typeface="DejaVu Sans"/>
              </a:rPr>
              <a:t>String)duo.getFirst</a:t>
            </a:r>
            <a:r>
              <a:rPr lang="en-US" sz="1200" b="0"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le casting est obligatoire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a:t>
            </a:r>
            <a:r>
              <a:rPr lang="en-US" sz="1200" b="0" strike="noStrike" spc="-1" smtClean="0">
                <a:solidFill>
                  <a:srgbClr val="000000"/>
                </a:solidFill>
                <a:uFill>
                  <a:solidFill>
                    <a:srgbClr val="FFFFFF"/>
                  </a:solidFill>
                </a:uFill>
                <a:latin typeface="Courier New"/>
                <a:ea typeface="DejaVu Sans"/>
              </a:rPr>
              <a:t>Double)duo.getSecond</a:t>
            </a:r>
            <a:r>
              <a:rPr lang="en-US" sz="1200" b="0"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Il faut attendre l'exécution pour avoir </a:t>
            </a:r>
            <a:endParaRPr lang="en-US" sz="1800" b="0" strike="noStrike" spc="-1">
              <a:solidFill>
                <a:srgbClr val="000000"/>
              </a:solidFill>
              <a:uFill>
                <a:solidFill>
                  <a:srgbClr val="FFFFFF"/>
                </a:solidFill>
              </a:uFill>
              <a:latin typeface="Arial"/>
            </a:endParaRPr>
          </a:p>
          <a:p>
            <a:pPr>
              <a:lnSpc>
                <a:spcPct val="100000"/>
              </a:lnSpc>
            </a:pPr>
            <a:r>
              <a:rPr lang="en-US" sz="1200" b="0" i="1"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une levée d'exception (ClassCastException)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outils de développement</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IDE (Integrated Development Environment)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pic>
        <p:nvPicPr>
          <p:cNvPr id="127" name="Picture 2"/>
          <p:cNvPicPr/>
          <p:nvPr/>
        </p:nvPicPr>
        <p:blipFill>
          <a:blip r:embed="rId3"/>
          <a:stretch/>
        </p:blipFill>
        <p:spPr>
          <a:xfrm>
            <a:off x="1424520" y="1431000"/>
            <a:ext cx="5994360" cy="4856040"/>
          </a:xfrm>
          <a:prstGeom prst="rect">
            <a:avLst/>
          </a:prstGeom>
          <a:ln>
            <a:noFill/>
          </a:ln>
        </p:spPr>
      </p:pic>
      <p:sp>
        <p:nvSpPr>
          <p:cNvPr id="1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797C75-2DBD-4916-82FB-970B5ED19774}" type="slidenum">
              <a:rPr lang="en-US" sz="1600" b="0" strike="noStrike" spc="-1">
                <a:solidFill>
                  <a:srgbClr val="000000"/>
                </a:solidFill>
                <a:uFill>
                  <a:solidFill>
                    <a:srgbClr val="FFFFFF"/>
                  </a:solidFill>
                </a:uFill>
                <a:latin typeface="Helvetica 45 Light"/>
                <a:ea typeface="MS PGothic"/>
              </a:rPr>
              <a:t>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(2/2)</a:t>
            </a:r>
            <a:endParaRPr lang="en-US" sz="1800" b="0" strike="noStrike" spc="-1">
              <a:solidFill>
                <a:srgbClr val="000000"/>
              </a:solidFill>
              <a:uFill>
                <a:solidFill>
                  <a:srgbClr val="FFFFFF"/>
                </a:solidFill>
              </a:uFill>
              <a:latin typeface="Arial"/>
            </a:endParaRPr>
          </a:p>
        </p:txBody>
      </p:sp>
      <p:sp>
        <p:nvSpPr>
          <p:cNvPr id="57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1175D53-F2DC-465E-943B-28504820649A}" type="slidenum">
              <a:rPr lang="en-US" sz="1600" b="0" strike="noStrike" spc="-1">
                <a:solidFill>
                  <a:srgbClr val="000000"/>
                </a:solidFill>
                <a:uFill>
                  <a:solidFill>
                    <a:srgbClr val="FFFFFF"/>
                  </a:solidFill>
                </a:uFill>
                <a:latin typeface="Helvetica 45 Light"/>
                <a:ea typeface="MS PGothic"/>
              </a:rPr>
              <a:t>80</a:t>
            </a:fld>
            <a:endParaRPr lang="en-US" sz="1800" b="0" strike="noStrike" spc="-1">
              <a:solidFill>
                <a:srgbClr val="000000"/>
              </a:solidFill>
              <a:uFill>
                <a:solidFill>
                  <a:srgbClr val="FFFFFF"/>
                </a:solidFill>
              </a:uFill>
              <a:latin typeface="Arial"/>
            </a:endParaRPr>
          </a:p>
        </p:txBody>
      </p:sp>
      <p:sp>
        <p:nvSpPr>
          <p:cNvPr id="578" name="CustomShape 4"/>
          <p:cNvSpPr/>
          <p:nvPr/>
        </p:nvSpPr>
        <p:spPr>
          <a:xfrm>
            <a:off x="2267640" y="860400"/>
            <a:ext cx="39596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Duo&lt;T&gt;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0" strike="noStrike" spc="-1" smtClean="0">
                <a:solidFill>
                  <a:srgbClr val="000000"/>
                </a:solidFill>
                <a:uFill>
                  <a:solidFill>
                    <a:srgbClr val="FFFFFF"/>
                  </a:solidFill>
                </a:uFill>
                <a:latin typeface="Courier New"/>
                <a:ea typeface="DejaVu Sans"/>
              </a:rPr>
              <a:t>Duo(T</a:t>
            </a:r>
            <a:r>
              <a:rPr lang="en-US" sz="1000" b="0" strike="noStrike" spc="-1">
                <a:solidFill>
                  <a:srgbClr val="000000"/>
                </a:solidFill>
                <a:uFill>
                  <a:solidFill>
                    <a:srgbClr val="FFFFFF"/>
                  </a:solidFill>
                </a:uFill>
                <a:latin typeface="Courier New"/>
                <a:ea typeface="DejaVu Sans"/>
              </a:rPr>
              <a:t> a, 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9" name="CustomShape 5"/>
          <p:cNvSpPr/>
          <p:nvPr/>
        </p:nvSpPr>
        <p:spPr>
          <a:xfrm>
            <a:off x="474480" y="3459960"/>
            <a:ext cx="8303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Duo&lt;String&gt;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a:t>
            </a:r>
            <a:r>
              <a:rPr lang="en-US" sz="1200" b="0" strike="noStrike" spc="-1" smtClean="0">
                <a:solidFill>
                  <a:srgbClr val="000000"/>
                </a:solidFill>
                <a:uFill>
                  <a:solidFill>
                    <a:srgbClr val="FFFFFF"/>
                  </a:solidFill>
                </a:uFill>
                <a:latin typeface="Courier New"/>
                <a:ea typeface="DejaVu Sans"/>
              </a:rPr>
              <a:t>duo.getFirst</a:t>
            </a:r>
            <a:r>
              <a:rPr lang="en-US" sz="1200" b="0"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pas de cast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a:t>
            </a:r>
            <a:r>
              <a:rPr lang="en-US" sz="1200" b="0" strike="noStrike" spc="-1" smtClean="0">
                <a:solidFill>
                  <a:srgbClr val="000000"/>
                </a:solidFill>
                <a:uFill>
                  <a:solidFill>
                    <a:srgbClr val="FFFFFF"/>
                  </a:solidFill>
                </a:uFill>
                <a:latin typeface="Courier New"/>
                <a:ea typeface="DejaVu Sans"/>
              </a:rPr>
              <a:t>duo.getSecond</a:t>
            </a:r>
            <a:r>
              <a:rPr lang="en-US" sz="1200" b="0"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erreur de compilation (type mismatch)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Duo&lt;Integer&gt; duoInteger = new Duo( 1, 2);</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duoInteger = duo;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Duo&lt;Long&gt; duoLong = new Duo( 1L, ‘c’ );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00240" y="57996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Java propose des interfaces et </a:t>
            </a:r>
            <a:r>
              <a:rPr lang="en-US" sz="2000" b="0" strike="noStrike" spc="-1" dirty="0" err="1">
                <a:solidFill>
                  <a:srgbClr val="000000"/>
                </a:solidFill>
                <a:uFill>
                  <a:solidFill>
                    <a:srgbClr val="FFFFFF"/>
                  </a:solidFill>
                </a:uFill>
                <a:latin typeface="Helvetica 45 Light"/>
                <a:ea typeface="DejaVu Sans"/>
              </a:rPr>
              <a:t>leurs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implémentations</a:t>
            </a:r>
            <a:r>
              <a:rPr lang="en-US" sz="2000" b="0" strike="noStrike" spc="-1" dirty="0">
                <a:solidFill>
                  <a:srgbClr val="000000"/>
                </a:solidFill>
                <a:uFill>
                  <a:solidFill>
                    <a:srgbClr val="FFFFFF"/>
                  </a:solidFill>
                </a:uFill>
                <a:latin typeface="Helvetica 45 Light"/>
                <a:ea typeface="DejaVu Sans"/>
              </a:rPr>
              <a:t> pour </a:t>
            </a:r>
            <a:r>
              <a:rPr lang="en-US" sz="2000" b="0" strike="noStrike" spc="-1" dirty="0" err="1">
                <a:solidFill>
                  <a:srgbClr val="000000"/>
                </a:solidFill>
                <a:uFill>
                  <a:solidFill>
                    <a:srgbClr val="FFFFFF"/>
                  </a:solidFill>
                </a:uFill>
                <a:latin typeface="Helvetica 45 Light"/>
                <a:ea typeface="DejaVu Sans"/>
              </a:rPr>
              <a:t>gérer</a:t>
            </a:r>
            <a:r>
              <a:rPr lang="en-US" sz="2000" b="0" strike="noStrike" spc="-1" dirty="0">
                <a:solidFill>
                  <a:srgbClr val="000000"/>
                </a:solidFill>
                <a:uFill>
                  <a:solidFill>
                    <a:srgbClr val="FFFFFF"/>
                  </a:solidFill>
                </a:uFill>
                <a:latin typeface="Helvetica 45 Light"/>
                <a:ea typeface="DejaVu Sans"/>
              </a:rPr>
              <a:t> les collections </a:t>
            </a:r>
            <a:r>
              <a:rPr lang="en-US" sz="2000" b="0" strike="noStrike" spc="-1" dirty="0" err="1">
                <a:solidFill>
                  <a:srgbClr val="000000"/>
                </a:solidFill>
                <a:uFill>
                  <a:solidFill>
                    <a:srgbClr val="FFFFFF"/>
                  </a:solidFill>
                </a:uFill>
                <a:latin typeface="Helvetica 45 Light"/>
                <a:ea typeface="DejaVu Sans"/>
              </a:rPr>
              <a:t>d’objets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Elles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sont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très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utiles</a:t>
            </a:r>
            <a:r>
              <a:rPr lang="en-US" sz="2000" b="0" strike="noStrike" spc="-1" dirty="0">
                <a:solidFill>
                  <a:srgbClr val="000000"/>
                </a:solidFill>
                <a:uFill>
                  <a:solidFill>
                    <a:srgbClr val="FFFFFF"/>
                  </a:solidFill>
                </a:uFill>
                <a:latin typeface="Helvetica 45 Light"/>
                <a:ea typeface="DejaVu Sans"/>
              </a:rPr>
              <a:t> (package </a:t>
            </a:r>
            <a:r>
              <a:rPr lang="en-US" sz="2000" b="0" i="1" strike="noStrike" spc="-1" dirty="0" err="1">
                <a:solidFill>
                  <a:srgbClr val="000000"/>
                </a:solidFill>
                <a:uFill>
                  <a:solidFill>
                    <a:srgbClr val="FFFFFF"/>
                  </a:solidFill>
                </a:uFill>
                <a:latin typeface="Helvetica 45 Light"/>
                <a:ea typeface="DejaVu Sans"/>
              </a:rPr>
              <a:t>java.util</a:t>
            </a:r>
            <a:r>
              <a:rPr lang="en-US" sz="20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err="1">
                <a:solidFill>
                  <a:srgbClr val="000000"/>
                </a:solidFill>
                <a:uFill>
                  <a:solidFill>
                    <a:srgbClr val="FFFFFF"/>
                  </a:solidFill>
                </a:uFill>
                <a:latin typeface="Helvetica 45 Light"/>
                <a:ea typeface="DejaVu Sans"/>
              </a:rPr>
              <a:t>Ces</a:t>
            </a:r>
            <a:r>
              <a:rPr lang="en-US" sz="2000" b="0" strike="noStrike" spc="-1" dirty="0">
                <a:solidFill>
                  <a:srgbClr val="000000"/>
                </a:solidFill>
                <a:uFill>
                  <a:solidFill>
                    <a:srgbClr val="FFFFFF"/>
                  </a:solidFill>
                </a:uFill>
                <a:latin typeface="Helvetica 45 Light"/>
                <a:ea typeface="DejaVu Sans"/>
              </a:rPr>
              <a:t> interfaces </a:t>
            </a:r>
            <a:r>
              <a:rPr lang="en-US" sz="2000" b="0" strike="noStrike" spc="-1" dirty="0" err="1">
                <a:solidFill>
                  <a:srgbClr val="000000"/>
                </a:solidFill>
                <a:uFill>
                  <a:solidFill>
                    <a:srgbClr val="FFFFFF"/>
                  </a:solidFill>
                </a:uFill>
                <a:latin typeface="Helvetica 45 Light"/>
                <a:ea typeface="DejaVu Sans"/>
              </a:rPr>
              <a:t>génériques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sont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hiérarchisées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schématiquement</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comme</a:t>
            </a:r>
            <a:r>
              <a:rPr lang="en-US" sz="2000" b="0" strike="noStrike" spc="-1" dirty="0">
                <a:solidFill>
                  <a:srgbClr val="000000"/>
                </a:solidFill>
                <a:uFill>
                  <a:solidFill>
                    <a:srgbClr val="FFFFFF"/>
                  </a:solidFill>
                </a:uFill>
                <a:latin typeface="Helvetica 45 Light"/>
                <a:ea typeface="DejaVu Sans"/>
              </a:rPr>
              <a:t> suit :</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Les </a:t>
            </a:r>
            <a:r>
              <a:rPr lang="en-US" sz="1800" b="0" strike="noStrike" spc="-1" dirty="0" err="1">
                <a:solidFill>
                  <a:srgbClr val="000000"/>
                </a:solidFill>
                <a:uFill>
                  <a:solidFill>
                    <a:srgbClr val="FFFFFF"/>
                  </a:solidFill>
                </a:uFill>
                <a:latin typeface="Helvetica 45 Light"/>
                <a:ea typeface="DejaVu Sans"/>
              </a:rPr>
              <a:t>listes</a:t>
            </a:r>
            <a:r>
              <a:rPr lang="en-US" sz="1800" b="0" strike="noStrike" spc="-1" dirty="0">
                <a:solidFill>
                  <a:srgbClr val="000000"/>
                </a:solidFill>
                <a:uFill>
                  <a:solidFill>
                    <a:srgbClr val="FFFFFF"/>
                  </a:solidFill>
                </a:uFill>
                <a:latin typeface="Helvetica 45 Light"/>
                <a:ea typeface="DejaVu Sans"/>
              </a:rPr>
              <a:t> (</a:t>
            </a:r>
            <a:r>
              <a:rPr lang="en-US" sz="1800" b="1" strike="noStrike" spc="-1" dirty="0">
                <a:solidFill>
                  <a:srgbClr val="000000"/>
                </a:solidFill>
                <a:uFill>
                  <a:solidFill>
                    <a:srgbClr val="FFFFFF"/>
                  </a:solidFill>
                </a:uFill>
                <a:latin typeface="Helvetica 45 Light"/>
                <a:ea typeface="DejaVu Sans"/>
              </a:rPr>
              <a:t>List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servent</a:t>
            </a:r>
            <a:r>
              <a:rPr lang="en-US" sz="1800" b="0" strike="noStrike" spc="-1" dirty="0">
                <a:solidFill>
                  <a:srgbClr val="000000"/>
                </a:solidFill>
                <a:uFill>
                  <a:solidFill>
                    <a:srgbClr val="FFFFFF"/>
                  </a:solidFill>
                </a:uFill>
                <a:latin typeface="Helvetica 45 Light"/>
                <a:ea typeface="DejaVu Sans"/>
              </a:rPr>
              <a:t> à stocker des </a:t>
            </a:r>
            <a:r>
              <a:rPr lang="en-US" sz="1800" b="0" strike="noStrike" spc="-1" dirty="0" err="1">
                <a:solidFill>
                  <a:srgbClr val="000000"/>
                </a:solidFill>
                <a:uFill>
                  <a:solidFill>
                    <a:srgbClr val="FFFFFF"/>
                  </a:solidFill>
                </a:uFill>
                <a:latin typeface="Helvetica 45 Light"/>
                <a:ea typeface="DejaVu Sans"/>
              </a:rPr>
              <a:t>objets</a:t>
            </a:r>
            <a:r>
              <a:rPr lang="en-US" sz="1800" b="0" strike="noStrike" spc="-1" dirty="0">
                <a:solidFill>
                  <a:srgbClr val="000000"/>
                </a:solidFill>
                <a:uFill>
                  <a:solidFill>
                    <a:srgbClr val="FFFFFF"/>
                  </a:solidFill>
                </a:uFill>
                <a:latin typeface="Helvetica 45 Light"/>
                <a:ea typeface="DejaVu Sans"/>
              </a:rPr>
              <a:t> sans condition </a:t>
            </a:r>
            <a:r>
              <a:rPr lang="en-US" sz="1800" b="0" strike="noStrike" spc="-1" dirty="0" err="1">
                <a:solidFill>
                  <a:srgbClr val="000000"/>
                </a:solidFill>
                <a:uFill>
                  <a:solidFill>
                    <a:srgbClr val="FFFFFF"/>
                  </a:solidFill>
                </a:uFill>
                <a:latin typeface="Helvetica 45 Light"/>
                <a:ea typeface="DejaVu Sans"/>
              </a:rPr>
              <a:t>particulière</a:t>
            </a:r>
            <a:r>
              <a:rPr lang="en-US" sz="1800" b="0" strike="noStrike" spc="-1" dirty="0">
                <a:solidFill>
                  <a:srgbClr val="000000"/>
                </a:solidFill>
                <a:uFill>
                  <a:solidFill>
                    <a:srgbClr val="FFFFFF"/>
                  </a:solidFill>
                </a:uFill>
                <a:latin typeface="Helvetica 45 Light"/>
                <a:ea typeface="DejaVu Sans"/>
              </a:rPr>
              <a:t> sur la </a:t>
            </a:r>
            <a:r>
              <a:rPr lang="en-US" sz="1800" b="0" strike="noStrike" spc="-1" dirty="0" err="1">
                <a:solidFill>
                  <a:srgbClr val="000000"/>
                </a:solidFill>
                <a:uFill>
                  <a:solidFill>
                    <a:srgbClr val="FFFFFF"/>
                  </a:solidFill>
                </a:uFill>
                <a:latin typeface="Helvetica 45 Light"/>
                <a:ea typeface="DejaVu Sans"/>
              </a:rPr>
              <a:t>façon</a:t>
            </a:r>
            <a:r>
              <a:rPr lang="en-US" sz="1800" b="0" strike="noStrike" spc="-1" dirty="0">
                <a:solidFill>
                  <a:srgbClr val="000000"/>
                </a:solidFill>
                <a:uFill>
                  <a:solidFill>
                    <a:srgbClr val="FFFFFF"/>
                  </a:solidFill>
                </a:uFill>
                <a:latin typeface="Helvetica 45 Light"/>
                <a:ea typeface="DejaVu Sans"/>
              </a:rPr>
              <a:t> de les stocker. </a:t>
            </a:r>
            <a:r>
              <a:rPr lang="en-US" sz="1800" b="0" strike="noStrike" spc="-1" dirty="0" err="1">
                <a:solidFill>
                  <a:srgbClr val="000000"/>
                </a:solidFill>
                <a:uFill>
                  <a:solidFill>
                    <a:srgbClr val="FFFFFF"/>
                  </a:solidFill>
                </a:uFill>
                <a:latin typeface="Helvetica 45 Light"/>
                <a:ea typeface="DejaVu Sans"/>
              </a:rPr>
              <a:t>Ils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acceptent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toutes</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valeurs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yc</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doublons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même</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valeurs</a:t>
            </a:r>
            <a:r>
              <a:rPr lang="en-US" sz="1800" b="0" strike="noStrike" spc="-1" dirty="0">
                <a:solidFill>
                  <a:srgbClr val="000000"/>
                </a:solidFill>
                <a:uFill>
                  <a:solidFill>
                    <a:srgbClr val="FFFFFF"/>
                  </a:solidFill>
                </a:uFill>
                <a:latin typeface="Helvetica 45 Light"/>
                <a:ea typeface="DejaVu Sans"/>
              </a:rPr>
              <a:t> null.</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Les ensembles (</a:t>
            </a:r>
            <a:r>
              <a:rPr lang="en-US" sz="1800" b="1" strike="noStrike" spc="-1" dirty="0">
                <a:solidFill>
                  <a:srgbClr val="000000"/>
                </a:solidFill>
                <a:uFill>
                  <a:solidFill>
                    <a:srgbClr val="FFFFFF"/>
                  </a:solidFill>
                </a:uFill>
                <a:latin typeface="Helvetica 45 Light"/>
                <a:ea typeface="DejaVu Sans"/>
              </a:rPr>
              <a:t>Set</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n’autorisent</a:t>
            </a:r>
            <a:r>
              <a:rPr lang="en-US" sz="1800" b="0" strike="noStrike" spc="-1" dirty="0">
                <a:solidFill>
                  <a:srgbClr val="000000"/>
                </a:solidFill>
                <a:uFill>
                  <a:solidFill>
                    <a:srgbClr val="FFFFFF"/>
                  </a:solidFill>
                </a:uFill>
                <a:latin typeface="Helvetica 45 Light"/>
                <a:ea typeface="DejaVu Sans"/>
              </a:rPr>
              <a:t> pas les </a:t>
            </a:r>
            <a:r>
              <a:rPr lang="en-US" sz="1800" b="0" strike="noStrike" spc="-1" dirty="0" err="1">
                <a:solidFill>
                  <a:srgbClr val="000000"/>
                </a:solidFill>
                <a:uFill>
                  <a:solidFill>
                    <a:srgbClr val="FFFFFF"/>
                  </a:solidFill>
                </a:uFill>
                <a:latin typeface="Helvetica 45 Light"/>
                <a:ea typeface="DejaVu Sans"/>
              </a:rPr>
              <a:t>doublons</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dirty="0">
                <a:solidFill>
                  <a:srgbClr val="000000"/>
                </a:solidFill>
                <a:uFill>
                  <a:solidFill>
                    <a:srgbClr val="FFFFFF"/>
                  </a:solidFill>
                </a:uFill>
                <a:latin typeface="Helvetica 45 Light"/>
                <a:ea typeface="DejaVu Sans"/>
              </a:rPr>
              <a:t>Les tables associative (</a:t>
            </a:r>
            <a:r>
              <a:rPr lang="en-US" sz="1800" b="1" strike="noStrike" spc="-1" dirty="0">
                <a:solidFill>
                  <a:srgbClr val="000000"/>
                </a:solidFill>
                <a:uFill>
                  <a:solidFill>
                    <a:srgbClr val="FFFFFF"/>
                  </a:solidFill>
                </a:uFill>
                <a:latin typeface="Helvetica 45 Light"/>
                <a:ea typeface="DejaVu Sans"/>
              </a:rPr>
              <a:t>Map</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fonctionnent</a:t>
            </a:r>
            <a:r>
              <a:rPr lang="en-US" sz="1800" b="0" strike="noStrike" spc="-1" dirty="0">
                <a:solidFill>
                  <a:srgbClr val="000000"/>
                </a:solidFill>
                <a:uFill>
                  <a:solidFill>
                    <a:srgbClr val="FFFFFF"/>
                  </a:solidFill>
                </a:uFill>
                <a:latin typeface="Helvetica 45 Light"/>
                <a:ea typeface="DejaVu Sans"/>
              </a:rPr>
              <a:t> avec un </a:t>
            </a:r>
            <a:r>
              <a:rPr lang="en-US" sz="1800" b="0" strike="noStrike" spc="-1" dirty="0" err="1">
                <a:solidFill>
                  <a:srgbClr val="000000"/>
                </a:solidFill>
                <a:uFill>
                  <a:solidFill>
                    <a:srgbClr val="FFFFFF"/>
                  </a:solidFill>
                </a:uFill>
                <a:latin typeface="Helvetica 45 Light"/>
                <a:ea typeface="DejaVu Sans"/>
              </a:rPr>
              <a:t>système</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clé</a:t>
            </a:r>
            <a:r>
              <a:rPr lang="en-US" sz="1800" b="0" strike="noStrike" spc="-1" dirty="0">
                <a:solidFill>
                  <a:srgbClr val="000000"/>
                </a:solidFill>
                <a:uFill>
                  <a:solidFill>
                    <a:srgbClr val="FFFFFF"/>
                  </a:solidFill>
                </a:uFill>
                <a:latin typeface="Helvetica 45 Light"/>
                <a:ea typeface="DejaVu Sans"/>
              </a:rPr>
              <a:t> - </a:t>
            </a:r>
            <a:r>
              <a:rPr lang="en-US" sz="1800" b="0" strike="noStrike" spc="-1" dirty="0" err="1">
                <a:solidFill>
                  <a:srgbClr val="000000"/>
                </a:solidFill>
                <a:uFill>
                  <a:solidFill>
                    <a:srgbClr val="FFFFFF"/>
                  </a:solidFill>
                </a:uFill>
                <a:latin typeface="Helvetica 45 Light"/>
                <a:ea typeface="DejaVu Sans"/>
              </a:rPr>
              <a:t>valeur</a:t>
            </a:r>
            <a:r>
              <a:rPr lang="en-US" sz="1800" b="0" strike="noStrike" spc="-1" dirty="0">
                <a:solidFill>
                  <a:srgbClr val="000000"/>
                </a:solidFill>
                <a:uFill>
                  <a:solidFill>
                    <a:srgbClr val="FFFFFF"/>
                  </a:solidFill>
                </a:uFill>
                <a:latin typeface="Helvetica 45 Light"/>
                <a:ea typeface="DejaVu Sans"/>
              </a:rPr>
              <a:t> pour ranger et </a:t>
            </a:r>
            <a:r>
              <a:rPr lang="en-US" sz="1800" b="0" strike="noStrike" spc="-1" dirty="0" err="1">
                <a:solidFill>
                  <a:srgbClr val="000000"/>
                </a:solidFill>
                <a:uFill>
                  <a:solidFill>
                    <a:srgbClr val="FFFFFF"/>
                  </a:solidFill>
                </a:uFill>
                <a:latin typeface="Helvetica 45 Light"/>
                <a:ea typeface="DejaVu Sans"/>
              </a:rPr>
              <a:t>retrouver</a:t>
            </a:r>
            <a:r>
              <a:rPr lang="en-US" sz="1800" b="0" strike="noStrike" spc="-1" dirty="0">
                <a:solidFill>
                  <a:srgbClr val="000000"/>
                </a:solidFill>
                <a:uFill>
                  <a:solidFill>
                    <a:srgbClr val="FFFFFF"/>
                  </a:solidFill>
                </a:uFill>
                <a:latin typeface="Helvetica 45 Light"/>
                <a:ea typeface="DejaVu Sans"/>
              </a:rPr>
              <a:t> les </a:t>
            </a:r>
            <a:r>
              <a:rPr lang="en-US" sz="1800" b="0" strike="noStrike" spc="-1" dirty="0" err="1">
                <a:solidFill>
                  <a:srgbClr val="000000"/>
                </a:solidFill>
                <a:uFill>
                  <a:solidFill>
                    <a:srgbClr val="FFFFFF"/>
                  </a:solidFill>
                </a:uFill>
                <a:latin typeface="Helvetica 45 Light"/>
                <a:ea typeface="DejaVu Sans"/>
              </a:rPr>
              <a:t>objets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qu'elles</a:t>
            </a:r>
            <a:r>
              <a:rPr lang="en-US" sz="1800" b="0" strike="noStrike" spc="-1" dirty="0">
                <a:solidFill>
                  <a:srgbClr val="000000"/>
                </a:solidFill>
                <a:uFill>
                  <a:solidFill>
                    <a:srgbClr val="FFFFFF"/>
                  </a:solidFill>
                </a:uFill>
                <a:latin typeface="Helvetica 45 Light"/>
                <a:ea typeface="DejaVu Sans"/>
              </a:rPr>
              <a:t> </a:t>
            </a:r>
            <a:r>
              <a:rPr lang="en-US" sz="1800" b="0" strike="noStrike" spc="-1" dirty="0" err="1">
                <a:solidFill>
                  <a:srgbClr val="000000"/>
                </a:solidFill>
                <a:uFill>
                  <a:solidFill>
                    <a:srgbClr val="FFFFFF"/>
                  </a:solidFill>
                </a:uFill>
                <a:latin typeface="Helvetica 45 Light"/>
                <a:ea typeface="DejaVu Sans"/>
              </a:rPr>
              <a:t>contiennent</a:t>
            </a:r>
            <a:r>
              <a:rPr lang="en-US" sz="18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p:txBody>
      </p:sp>
      <p:sp>
        <p:nvSpPr>
          <p:cNvPr id="58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8- Les Collections</a:t>
            </a:r>
            <a:endParaRPr lang="en-US" sz="1800" b="0" strike="noStrike" spc="-1">
              <a:solidFill>
                <a:srgbClr val="000000"/>
              </a:solidFill>
              <a:uFill>
                <a:solidFill>
                  <a:srgbClr val="FFFFFF"/>
                </a:solidFill>
              </a:uFill>
              <a:latin typeface="Arial"/>
            </a:endParaRPr>
          </a:p>
        </p:txBody>
      </p:sp>
      <p:sp>
        <p:nvSpPr>
          <p:cNvPr id="58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0B79245-0B72-44A3-A8FD-9BED0C53AD52}" type="slidenum">
              <a:rPr lang="en-US" sz="1600" b="0" strike="noStrike" spc="-1">
                <a:solidFill>
                  <a:srgbClr val="000000"/>
                </a:solidFill>
                <a:uFill>
                  <a:solidFill>
                    <a:srgbClr val="FFFFFF"/>
                  </a:solidFill>
                </a:uFill>
                <a:latin typeface="Helvetica 45 Light"/>
                <a:ea typeface="MS PGothic"/>
              </a:rPr>
              <a:t>81</a:t>
            </a:fld>
            <a:endParaRPr lang="en-US" sz="1800" b="0" strike="noStrike" spc="-1">
              <a:solidFill>
                <a:srgbClr val="000000"/>
              </a:solidFill>
              <a:uFill>
                <a:solidFill>
                  <a:srgbClr val="FFFFFF"/>
                </a:solidFill>
              </a:uFill>
              <a:latin typeface="Arial"/>
            </a:endParaRPr>
          </a:p>
        </p:txBody>
      </p:sp>
      <p:pic>
        <p:nvPicPr>
          <p:cNvPr id="583" name="Picture 2"/>
          <p:cNvPicPr/>
          <p:nvPr/>
        </p:nvPicPr>
        <p:blipFill>
          <a:blip r:embed="rId3"/>
          <a:stretch/>
        </p:blipFill>
        <p:spPr>
          <a:xfrm>
            <a:off x="2915640" y="1556640"/>
            <a:ext cx="3168528" cy="2592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Collection</a:t>
            </a:r>
            <a:r>
              <a:rPr lang="en-US" sz="2000" b="0" strike="noStrike" spc="-1">
                <a:solidFill>
                  <a:srgbClr val="000000"/>
                </a:solidFill>
                <a:uFill>
                  <a:solidFill>
                    <a:srgbClr val="FFFFFF"/>
                  </a:solidFill>
                </a:uFill>
                <a:latin typeface="Helvetica 45 Light"/>
                <a:ea typeface="DejaVu Sans"/>
              </a:rPr>
              <a:t> hérite de l’interface </a:t>
            </a:r>
            <a:r>
              <a:rPr lang="en-US" sz="2000" b="1" strike="noStrike" spc="-1">
                <a:solidFill>
                  <a:srgbClr val="000000"/>
                </a:solidFill>
                <a:uFill>
                  <a:solidFill>
                    <a:srgbClr val="FFFFFF"/>
                  </a:solidFill>
                </a:uFill>
                <a:latin typeface="Helvetica 45 Light"/>
                <a:ea typeface="DejaVu Sans"/>
              </a:rPr>
              <a:t>Iterable</a:t>
            </a:r>
            <a:r>
              <a:rPr lang="en-US" sz="2000" b="0" strike="noStrike" spc="-1">
                <a:solidFill>
                  <a:srgbClr val="000000"/>
                </a:solidFill>
                <a:uFill>
                  <a:solidFill>
                    <a:srgbClr val="FFFFFF"/>
                  </a:solidFill>
                </a:uFill>
                <a:latin typeface="Helvetica 45 Light"/>
                <a:ea typeface="DejaVu Sans"/>
              </a:rPr>
              <a:t> pour pouvoir être parcourue.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 parcourir une collection avec une boucle “for” mais l’interface iterable est plus puissante car elle permet de supprimer un élément pendant le parcours.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L’implémentation de l’interface Iterable fournit une interface </a:t>
            </a:r>
            <a:r>
              <a:rPr lang="en-US" sz="2000" b="1" strike="noStrike" spc="-1">
                <a:solidFill>
                  <a:srgbClr val="000000"/>
                </a:solidFill>
                <a:uFill>
                  <a:solidFill>
                    <a:srgbClr val="FFFFFF"/>
                  </a:solidFill>
                </a:uFill>
                <a:latin typeface="Helvetica 45 Light"/>
                <a:ea typeface="DejaVu Sans"/>
              </a:rPr>
              <a:t>Iterator</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hasNext</a:t>
            </a:r>
            <a:r>
              <a:rPr lang="en-US" sz="1600" b="0" strike="noStrike" spc="-1">
                <a:solidFill>
                  <a:srgbClr val="000000"/>
                </a:solidFill>
                <a:uFill>
                  <a:solidFill>
                    <a:srgbClr val="FFFFFF"/>
                  </a:solidFill>
                </a:uFill>
                <a:latin typeface="Helvetica 45 Light"/>
                <a:ea typeface="DejaVu Sans"/>
              </a:rPr>
              <a:t>: vérifie s’il y a un prochain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next</a:t>
            </a:r>
            <a:r>
              <a:rPr lang="en-US" sz="1600" b="0" strike="noStrike" spc="-1">
                <a:solidFill>
                  <a:srgbClr val="000000"/>
                </a:solidFill>
                <a:uFill>
                  <a:solidFill>
                    <a:srgbClr val="FFFFFF"/>
                  </a:solidFill>
                </a:uFill>
                <a:latin typeface="Helvetica 45 Light"/>
                <a:ea typeface="DejaVu Sans"/>
              </a:rPr>
              <a:t>: retourne l’objet courant et passe au suivant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remove</a:t>
            </a:r>
            <a:r>
              <a:rPr lang="en-US" sz="1600" b="0" strike="noStrike" spc="-1">
                <a:solidFill>
                  <a:srgbClr val="000000"/>
                </a:solidFill>
                <a:uFill>
                  <a:solidFill>
                    <a:srgbClr val="FFFFFF"/>
                  </a:solidFill>
                </a:uFill>
                <a:latin typeface="Helvetica 45 Light"/>
                <a:ea typeface="DejaVu Sans"/>
              </a:rPr>
              <a:t>: supprime le dernier objet renvoyé par next()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Importer le projet Collection et faire les exercices suivants: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WalkThroughLoop.java pour afficher la liste avec boucle ‘for’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WalkThroughIterator pour afficher la liste avec iterator et supprimer les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WalkThroughMap pour afficher les clefs, les valeurs, les deux</a:t>
            </a:r>
            <a:endParaRPr lang="en-US" sz="1800" b="0" strike="noStrike" spc="-1">
              <a:solidFill>
                <a:srgbClr val="000000"/>
              </a:solidFill>
              <a:uFill>
                <a:solidFill>
                  <a:srgbClr val="FFFFFF"/>
                </a:solidFill>
              </a:uFill>
              <a:latin typeface="Arial"/>
            </a:endParaRPr>
          </a:p>
        </p:txBody>
      </p:sp>
      <p:sp>
        <p:nvSpPr>
          <p:cNvPr id="58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parcourir les collections</a:t>
            </a:r>
            <a:endParaRPr lang="en-US" sz="1800" b="0" strike="noStrike" spc="-1">
              <a:solidFill>
                <a:srgbClr val="000000"/>
              </a:solidFill>
              <a:uFill>
                <a:solidFill>
                  <a:srgbClr val="FFFFFF"/>
                </a:solidFill>
              </a:uFill>
              <a:latin typeface="Arial"/>
            </a:endParaRPr>
          </a:p>
        </p:txBody>
      </p:sp>
      <p:sp>
        <p:nvSpPr>
          <p:cNvPr id="58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F73256B-8B82-45FC-9287-2B9C419458C9}" type="slidenum">
              <a:rPr lang="en-US" sz="1600" b="0" strike="noStrike" spc="-1">
                <a:solidFill>
                  <a:srgbClr val="000000"/>
                </a:solidFill>
                <a:uFill>
                  <a:solidFill>
                    <a:srgbClr val="FFFFFF"/>
                  </a:solidFill>
                </a:uFill>
                <a:latin typeface="Helvetica 45 Light"/>
                <a:ea typeface="MS PGothic"/>
              </a:rPr>
              <a:t>82</a:t>
            </a:fld>
            <a:endParaRPr lang="en-US" sz="1800" b="0" strike="noStrike" spc="-1">
              <a:solidFill>
                <a:srgbClr val="000000"/>
              </a:solidFill>
              <a:uFill>
                <a:solidFill>
                  <a:srgbClr val="FFFFFF"/>
                </a:solidFill>
              </a:uFill>
              <a:latin typeface="Arial"/>
            </a:endParaRPr>
          </a:p>
        </p:txBody>
      </p:sp>
      <p:sp>
        <p:nvSpPr>
          <p:cNvPr id="587" name="CustomShape 4"/>
          <p:cNvSpPr/>
          <p:nvPr/>
        </p:nvSpPr>
        <p:spPr>
          <a:xfrm>
            <a:off x="1038600" y="2565000"/>
            <a:ext cx="649404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interface Iterator&lt;E&gt;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boolean hasNext();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E 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remove();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Certaines implémentations de l'interface Collection savent naturellement trier leur contenu, c'est le cas des objets </a:t>
            </a:r>
            <a:r>
              <a:rPr lang="en-US" sz="1600" b="1" strike="noStrike" spc="-1">
                <a:solidFill>
                  <a:srgbClr val="000000"/>
                </a:solidFill>
                <a:uFill>
                  <a:solidFill>
                    <a:srgbClr val="FFFFFF"/>
                  </a:solidFill>
                </a:uFill>
                <a:latin typeface="Helvetica 45 Light"/>
                <a:ea typeface="DejaVu Sans"/>
              </a:rPr>
              <a:t>TreeSet</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TreeSet utilise l’interface </a:t>
            </a:r>
            <a:r>
              <a:rPr lang="en-US" sz="1600" b="1" strike="noStrike" spc="-1">
                <a:solidFill>
                  <a:srgbClr val="000000"/>
                </a:solidFill>
                <a:uFill>
                  <a:solidFill>
                    <a:srgbClr val="FFFFFF"/>
                  </a:solidFill>
                </a:uFill>
                <a:latin typeface="Helvetica 45 Light"/>
                <a:ea typeface="DejaVu Sans"/>
              </a:rPr>
              <a:t>Comparable</a:t>
            </a:r>
            <a:r>
              <a:rPr lang="en-US" sz="1600" b="0" strike="noStrike" spc="-1">
                <a:solidFill>
                  <a:srgbClr val="000000"/>
                </a:solidFill>
                <a:uFill>
                  <a:solidFill>
                    <a:srgbClr val="FFFFFF"/>
                  </a:solidFill>
                </a:uFill>
                <a:latin typeface="Helvetica 45 Light"/>
                <a:ea typeface="DejaVu Sans"/>
              </a:rPr>
              <a:t> pour trier les éléments.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éléments d’un TreeSet doivent donc être des objets implémentant l’interface Comparable, sinon il faut passer l’interface Comparable en paramètre du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TreeSet n’accepte pas l’élément null (NullPointerException),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Pas de soucis pour les types Wrapper et les String qui naturellement implémentent l’interface Comparable.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Comparable définit une seule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com.orange.formationjava.trier.treeset »: afficher l’ensemble des personnes dans l’ordre alphabétique.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les listes, </a:t>
            </a:r>
            <a:r>
              <a:rPr lang="en-US" sz="1600" b="1" strike="noStrike" spc="-1">
                <a:solidFill>
                  <a:srgbClr val="000000"/>
                </a:solidFill>
                <a:uFill>
                  <a:solidFill>
                    <a:srgbClr val="FFFFFF"/>
                  </a:solidFill>
                </a:uFill>
                <a:latin typeface="Helvetica 45 Light"/>
                <a:ea typeface="DejaVu Sans"/>
              </a:rPr>
              <a:t>Collections</a:t>
            </a:r>
            <a:r>
              <a:rPr lang="en-US" sz="1600" b="0" strike="noStrike" spc="-1">
                <a:solidFill>
                  <a:srgbClr val="000000"/>
                </a:solidFill>
                <a:uFill>
                  <a:solidFill>
                    <a:srgbClr val="FFFFFF"/>
                  </a:solidFill>
                </a:uFill>
                <a:latin typeface="Helvetica 45 Light"/>
                <a:ea typeface="DejaVu Sans"/>
              </a:rPr>
              <a:t> propose la méthode statique </a:t>
            </a:r>
            <a:r>
              <a:rPr lang="en-US" sz="1600" b="1" strike="noStrike" spc="-1">
                <a:solidFill>
                  <a:srgbClr val="000000"/>
                </a:solidFill>
                <a:uFill>
                  <a:solidFill>
                    <a:srgbClr val="FFFFFF"/>
                  </a:solidFill>
                </a:uFill>
                <a:latin typeface="Helvetica 45 Light"/>
                <a:ea typeface="DejaVu Sans"/>
              </a:rPr>
              <a:t>sort()</a:t>
            </a:r>
            <a:r>
              <a:rPr lang="en-US" sz="1600" b="0" strike="noStrike" spc="-1">
                <a:solidFill>
                  <a:srgbClr val="000000"/>
                </a:solidFill>
                <a:uFill>
                  <a:solidFill>
                    <a:srgbClr val="FFFFFF"/>
                  </a:solidFill>
                </a:uFill>
                <a:latin typeface="Helvetica 45 Light"/>
                <a:ea typeface="DejaVu Sans"/>
              </a:rPr>
              <a:t> pour faire le tri.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Collections.sort() s’appuie sur Arrays.sort(). La signature est la suivante: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donc que les éléments à trier implémentent l’interface Comparable et ne soient pas nuls.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triée pour la classe SortList.</a:t>
            </a:r>
            <a:endParaRPr lang="en-US" sz="1800" b="0" strike="noStrike" spc="-1">
              <a:solidFill>
                <a:srgbClr val="000000"/>
              </a:solidFill>
              <a:uFill>
                <a:solidFill>
                  <a:srgbClr val="FFFFFF"/>
                </a:solidFill>
              </a:uFill>
              <a:latin typeface="Arial"/>
            </a:endParaRPr>
          </a:p>
        </p:txBody>
      </p:sp>
      <p:sp>
        <p:nvSpPr>
          <p:cNvPr id="58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trier les ensembles et les listes</a:t>
            </a:r>
            <a:endParaRPr lang="en-US" sz="1800" b="0" strike="noStrike" spc="-1">
              <a:solidFill>
                <a:srgbClr val="000000"/>
              </a:solidFill>
              <a:uFill>
                <a:solidFill>
                  <a:srgbClr val="FFFFFF"/>
                </a:solidFill>
              </a:uFill>
              <a:latin typeface="Arial"/>
            </a:endParaRPr>
          </a:p>
        </p:txBody>
      </p:sp>
      <p:sp>
        <p:nvSpPr>
          <p:cNvPr id="59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20A9E7C-1A7B-4C5A-98C5-2CB8E7D2962F}" type="slidenum">
              <a:rPr lang="en-US" sz="1600" b="0" strike="noStrike" spc="-1">
                <a:solidFill>
                  <a:srgbClr val="000000"/>
                </a:solidFill>
                <a:uFill>
                  <a:solidFill>
                    <a:srgbClr val="FFFFFF"/>
                  </a:solidFill>
                </a:uFill>
                <a:latin typeface="Helvetica 45 Light"/>
                <a:ea typeface="MS PGothic"/>
              </a:rPr>
              <a:t>83</a:t>
            </a:fld>
            <a:endParaRPr lang="en-US" sz="1800" b="0" strike="noStrike" spc="-1">
              <a:solidFill>
                <a:srgbClr val="000000"/>
              </a:solidFill>
              <a:uFill>
                <a:solidFill>
                  <a:srgbClr val="FFFFFF"/>
                </a:solidFill>
              </a:uFill>
              <a:latin typeface="Arial"/>
            </a:endParaRPr>
          </a:p>
        </p:txBody>
      </p:sp>
      <p:sp>
        <p:nvSpPr>
          <p:cNvPr id="591" name="CustomShape 4"/>
          <p:cNvSpPr/>
          <p:nvPr/>
        </p:nvSpPr>
        <p:spPr>
          <a:xfrm>
            <a:off x="365400" y="49557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 extends Comparable&lt;? super T&gt;&gt; void sort(List&lt;T&gt; list)</a:t>
            </a:r>
            <a:endParaRPr lang="en-US" sz="1800" b="0" strike="noStrike" spc="-1">
              <a:solidFill>
                <a:srgbClr val="000000"/>
              </a:solidFill>
              <a:uFill>
                <a:solidFill>
                  <a:srgbClr val="FFFFFF"/>
                </a:solidFill>
              </a:uFill>
              <a:latin typeface="Arial"/>
            </a:endParaRPr>
          </a:p>
        </p:txBody>
      </p:sp>
      <p:sp>
        <p:nvSpPr>
          <p:cNvPr id="592" name="CustomShape 5"/>
          <p:cNvSpPr/>
          <p:nvPr/>
        </p:nvSpPr>
        <p:spPr>
          <a:xfrm>
            <a:off x="365400" y="33663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 compareTo(T o);</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peut vouloir trier selon un algorithme différent de celui implémenté naturellement par les objets d’une liste. Dans l’exemple précédent, on pourrait trier selon la taille ou l’âge plutôt que par le nom/prénom.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 propose une méthode pour personnaliser le tri.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Comparator est passée en paramètre et permet de personnaliser le tri. Comparator définit deux méthodes: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des personnes triées par âge pour la classe CustomSortList.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personnaliser le tri</a:t>
            </a:r>
            <a:endParaRPr lang="en-US" sz="1800" b="0" strike="noStrike" spc="-1">
              <a:solidFill>
                <a:srgbClr val="000000"/>
              </a:solidFill>
              <a:uFill>
                <a:solidFill>
                  <a:srgbClr val="FFFFFF"/>
                </a:solidFill>
              </a:uFill>
              <a:latin typeface="Arial"/>
            </a:endParaRPr>
          </a:p>
        </p:txBody>
      </p:sp>
      <p:sp>
        <p:nvSpPr>
          <p:cNvPr id="5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32A34C4-34A8-4B14-B5BE-FFAECBF50C79}" type="slidenum">
              <a:rPr lang="en-US" sz="1600" b="0" strike="noStrike" spc="-1">
                <a:solidFill>
                  <a:srgbClr val="000000"/>
                </a:solidFill>
                <a:uFill>
                  <a:solidFill>
                    <a:srgbClr val="FFFFFF"/>
                  </a:solidFill>
                </a:uFill>
                <a:latin typeface="Helvetica 45 Light"/>
                <a:ea typeface="MS PGothic"/>
              </a:rPr>
              <a:t>84</a:t>
            </a:fld>
            <a:endParaRPr lang="en-US" sz="1800" b="0" strike="noStrike" spc="-1">
              <a:solidFill>
                <a:srgbClr val="000000"/>
              </a:solidFill>
              <a:uFill>
                <a:solidFill>
                  <a:srgbClr val="FFFFFF"/>
                </a:solidFill>
              </a:uFill>
              <a:latin typeface="Arial"/>
            </a:endParaRPr>
          </a:p>
        </p:txBody>
      </p:sp>
      <p:sp>
        <p:nvSpPr>
          <p:cNvPr id="596" name="CustomShape 4"/>
          <p:cNvSpPr/>
          <p:nvPr/>
        </p:nvSpPr>
        <p:spPr>
          <a:xfrm>
            <a:off x="340200" y="210960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&lt;T&gt; void sort(List&lt;T&gt; list, Comparator&lt;? super T&gt; c)</a:t>
            </a:r>
            <a:endParaRPr lang="en-US" sz="1800" b="0" strike="noStrike" spc="-1">
              <a:solidFill>
                <a:srgbClr val="000000"/>
              </a:solidFill>
              <a:uFill>
                <a:solidFill>
                  <a:srgbClr val="FFFFFF"/>
                </a:solidFill>
              </a:uFill>
              <a:latin typeface="Arial"/>
            </a:endParaRPr>
          </a:p>
        </p:txBody>
      </p:sp>
      <p:sp>
        <p:nvSpPr>
          <p:cNvPr id="597" name="CustomShape 5"/>
          <p:cNvSpPr/>
          <p:nvPr/>
        </p:nvSpPr>
        <p:spPr>
          <a:xfrm>
            <a:off x="340200" y="3354840"/>
            <a:ext cx="802764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int compare(T o1, T o2);</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boolean equals(Object obj);</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trier une map, il faut  utiliser la classe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Par défaut, TreeMap ordonne les données en fonction de l’ordre naturel de ses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TreeMap peut être construit avec un Comparator pour personnaliser les critères de tri. Ce comparateur utilise les clefs pour accéder aux valeurs et personnaliser le tri. Le constructeur de TreeMap avec Comparator est le suivant: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Le comparateur utilise les clefs de la TreeMap. Or le comparateur doit pouvoir accéder à l’instance de TreeMap à trier pour récupérer les valeurs. On passera donc l’instance en paramètre du constructeur de l’interface Comparator l’instance de TreeMap à trier.</a:t>
            </a: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La TreeMap créée avec ce comparateur est vide.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com.orange.formationjava.trier.treemap »: afficher la liste des personnes triées par par défaut. Créer une nouvelle instance de TreeMap pour laquelle les personnes sont triées par age croissant.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le tri des map</a:t>
            </a:r>
            <a:endParaRPr lang="en-US" sz="1800" b="0" strike="noStrike" spc="-1">
              <a:solidFill>
                <a:srgbClr val="000000"/>
              </a:solidFill>
              <a:uFill>
                <a:solidFill>
                  <a:srgbClr val="FFFFFF"/>
                </a:solidFill>
              </a:uFill>
              <a:latin typeface="Arial"/>
            </a:endParaRPr>
          </a:p>
        </p:txBody>
      </p:sp>
      <p:sp>
        <p:nvSpPr>
          <p:cNvPr id="60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7013C8-07A4-4B21-A458-87E1F45A4748}" type="slidenum">
              <a:rPr lang="en-US" sz="1600" b="0" strike="noStrike" spc="-1">
                <a:solidFill>
                  <a:srgbClr val="000000"/>
                </a:solidFill>
                <a:uFill>
                  <a:solidFill>
                    <a:srgbClr val="FFFFFF"/>
                  </a:solidFill>
                </a:uFill>
                <a:latin typeface="Helvetica 45 Light"/>
                <a:ea typeface="MS PGothic"/>
              </a:rPr>
              <a:t>85</a:t>
            </a:fld>
            <a:endParaRPr lang="en-US" sz="1800" b="0" strike="noStrike" spc="-1">
              <a:solidFill>
                <a:srgbClr val="000000"/>
              </a:solidFill>
              <a:uFill>
                <a:solidFill>
                  <a:srgbClr val="FFFFFF"/>
                </a:solidFill>
              </a:uFill>
              <a:latin typeface="Arial"/>
            </a:endParaRPr>
          </a:p>
        </p:txBody>
      </p:sp>
      <p:sp>
        <p:nvSpPr>
          <p:cNvPr id="601" name="CustomShape 4"/>
          <p:cNvSpPr/>
          <p:nvPr/>
        </p:nvSpPr>
        <p:spPr>
          <a:xfrm>
            <a:off x="340200" y="2338560"/>
            <a:ext cx="855180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TreeMap(Comparator&lt;? super K&gt; comparator)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Constructs a new, empty tree map, ordered according to the given comparator.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Les </a:t>
            </a:r>
            <a:r>
              <a:rPr lang="en-US" sz="1600" b="0" strike="noStrike" spc="-1" dirty="0" err="1">
                <a:solidFill>
                  <a:srgbClr val="000000"/>
                </a:solidFill>
                <a:uFill>
                  <a:solidFill>
                    <a:srgbClr val="FFFFFF"/>
                  </a:solidFill>
                </a:uFill>
                <a:latin typeface="Helvetica 45 Light"/>
                <a:ea typeface="DejaVu Sans"/>
              </a:rPr>
              <a:t>listes</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sont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équivalents</a:t>
            </a:r>
            <a:r>
              <a:rPr lang="en-US" sz="1600" b="0" strike="noStrike" spc="-1" dirty="0">
                <a:solidFill>
                  <a:srgbClr val="000000"/>
                </a:solidFill>
                <a:uFill>
                  <a:solidFill>
                    <a:srgbClr val="FFFFFF"/>
                  </a:solidFill>
                </a:uFill>
                <a:latin typeface="Helvetica 45 Light"/>
                <a:ea typeface="DejaVu Sans"/>
              </a:rPr>
              <a:t> à des tableaux </a:t>
            </a:r>
            <a:r>
              <a:rPr lang="en-US" sz="1600" b="0" strike="noStrike" spc="-1" dirty="0" err="1">
                <a:solidFill>
                  <a:srgbClr val="000000"/>
                </a:solidFill>
                <a:uFill>
                  <a:solidFill>
                    <a:srgbClr val="FFFFFF"/>
                  </a:solidFill>
                </a:uFill>
                <a:latin typeface="Helvetica 45 Light"/>
                <a:ea typeface="DejaVu Sans"/>
              </a:rPr>
              <a:t>extensibles</a:t>
            </a:r>
            <a:r>
              <a:rPr lang="en-US" sz="1600" b="0" strike="noStrike" spc="-1" dirty="0">
                <a:solidFill>
                  <a:srgbClr val="000000"/>
                </a:solidFill>
                <a:uFill>
                  <a:solidFill>
                    <a:srgbClr val="FFFFFF"/>
                  </a:solidFill>
                </a:uFill>
                <a:latin typeface="Helvetica 45 Light"/>
                <a:ea typeface="DejaVu Sans"/>
              </a:rPr>
              <a:t> à </a:t>
            </a:r>
            <a:r>
              <a:rPr lang="en-US" sz="1600" b="0" strike="noStrike" spc="-1" dirty="0" err="1">
                <a:solidFill>
                  <a:srgbClr val="000000"/>
                </a:solidFill>
                <a:uFill>
                  <a:solidFill>
                    <a:srgbClr val="FFFFFF"/>
                  </a:solidFill>
                </a:uFill>
                <a:latin typeface="Helvetica 45 Light"/>
                <a:ea typeface="DejaVu Sans"/>
              </a:rPr>
              <a:t>volonté</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Les </a:t>
            </a:r>
            <a:r>
              <a:rPr lang="en-US" sz="1600" b="0" strike="noStrike" spc="-1" dirty="0" err="1">
                <a:solidFill>
                  <a:srgbClr val="000000"/>
                </a:solidFill>
                <a:uFill>
                  <a:solidFill>
                    <a:srgbClr val="FFFFFF"/>
                  </a:solidFill>
                </a:uFill>
                <a:latin typeface="Helvetica 45 Light"/>
                <a:ea typeface="DejaVu Sans"/>
              </a:rPr>
              <a:t>listes</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peuvent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comporter</a:t>
            </a:r>
            <a:r>
              <a:rPr lang="en-US" sz="1600" b="0" strike="noStrike" spc="-1" dirty="0">
                <a:solidFill>
                  <a:srgbClr val="000000"/>
                </a:solidFill>
                <a:uFill>
                  <a:solidFill>
                    <a:srgbClr val="FFFFFF"/>
                  </a:solidFill>
                </a:uFill>
                <a:latin typeface="Helvetica 45 Light"/>
                <a:ea typeface="DejaVu Sans"/>
              </a:rPr>
              <a:t> des </a:t>
            </a:r>
            <a:r>
              <a:rPr lang="en-US" sz="1600" b="0" strike="noStrike" spc="-1" dirty="0" err="1">
                <a:solidFill>
                  <a:srgbClr val="000000"/>
                </a:solidFill>
                <a:uFill>
                  <a:solidFill>
                    <a:srgbClr val="FFFFFF"/>
                  </a:solidFill>
                </a:uFill>
                <a:latin typeface="Helvetica 45 Light"/>
                <a:ea typeface="DejaVu Sans"/>
              </a:rPr>
              <a:t>doublons</a:t>
            </a:r>
            <a:r>
              <a:rPr lang="en-US" sz="16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err="1">
                <a:solidFill>
                  <a:srgbClr val="000000"/>
                </a:solidFill>
                <a:uFill>
                  <a:solidFill>
                    <a:srgbClr val="FFFFFF"/>
                  </a:solidFill>
                </a:uFill>
                <a:latin typeface="Helvetica 45 Light"/>
                <a:ea typeface="DejaVu Sans"/>
              </a:rPr>
              <a:t>L’interface</a:t>
            </a:r>
            <a:r>
              <a:rPr lang="en-US" sz="1600" b="0" strike="noStrike" spc="-1" dirty="0">
                <a:solidFill>
                  <a:srgbClr val="000000"/>
                </a:solidFill>
                <a:uFill>
                  <a:solidFill>
                    <a:srgbClr val="FFFFFF"/>
                  </a:solidFill>
                </a:uFill>
                <a:latin typeface="Helvetica 45 Light"/>
                <a:ea typeface="DejaVu Sans"/>
              </a:rPr>
              <a:t> List </a:t>
            </a:r>
            <a:r>
              <a:rPr lang="en-US" sz="1600" b="0" strike="noStrike" spc="-1" dirty="0" err="1">
                <a:solidFill>
                  <a:srgbClr val="000000"/>
                </a:solidFill>
                <a:uFill>
                  <a:solidFill>
                    <a:srgbClr val="FFFFFF"/>
                  </a:solidFill>
                </a:uFill>
                <a:latin typeface="Helvetica 45 Light"/>
                <a:ea typeface="DejaVu Sans"/>
              </a:rPr>
              <a:t>permet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d'interagir</a:t>
            </a:r>
            <a:r>
              <a:rPr lang="en-US" sz="1600" b="0" strike="noStrike" spc="-1" dirty="0">
                <a:solidFill>
                  <a:srgbClr val="000000"/>
                </a:solidFill>
                <a:uFill>
                  <a:solidFill>
                    <a:srgbClr val="FFFFFF"/>
                  </a:solidFill>
                </a:uFill>
                <a:latin typeface="Helvetica 45 Light"/>
                <a:ea typeface="DejaVu Sans"/>
              </a:rPr>
              <a:t> avec un </a:t>
            </a:r>
            <a:r>
              <a:rPr lang="en-US" sz="1600" b="0" strike="noStrike" spc="-1" dirty="0" err="1">
                <a:solidFill>
                  <a:srgbClr val="000000"/>
                </a:solidFill>
                <a:uFill>
                  <a:solidFill>
                    <a:srgbClr val="FFFFFF"/>
                  </a:solidFill>
                </a:uFill>
                <a:latin typeface="Helvetica 45 Light"/>
                <a:ea typeface="DejaVu Sans"/>
              </a:rPr>
              <a:t>élément</a:t>
            </a:r>
            <a:r>
              <a:rPr lang="en-US" sz="1600" b="0" strike="noStrike" spc="-1" dirty="0">
                <a:solidFill>
                  <a:srgbClr val="000000"/>
                </a:solidFill>
                <a:uFill>
                  <a:solidFill>
                    <a:srgbClr val="FFFFFF"/>
                  </a:solidFill>
                </a:uFill>
                <a:latin typeface="Helvetica 45 Light"/>
                <a:ea typeface="DejaVu Sans"/>
              </a:rPr>
              <a:t> de la collection </a:t>
            </a:r>
            <a:r>
              <a:rPr lang="en-US" sz="1600" b="0" strike="noStrike" spc="-1" dirty="0" err="1">
                <a:solidFill>
                  <a:srgbClr val="000000"/>
                </a:solidFill>
                <a:uFill>
                  <a:solidFill>
                    <a:srgbClr val="FFFFFF"/>
                  </a:solidFill>
                </a:uFill>
                <a:latin typeface="Helvetica 45 Light"/>
                <a:ea typeface="DejaVu Sans"/>
              </a:rPr>
              <a:t>en</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utilisant</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sa</a:t>
            </a:r>
            <a:r>
              <a:rPr lang="en-US" sz="1600" b="0" strike="noStrike" spc="-1" dirty="0">
                <a:solidFill>
                  <a:srgbClr val="000000"/>
                </a:solidFill>
                <a:uFill>
                  <a:solidFill>
                    <a:srgbClr val="FFFFFF"/>
                  </a:solidFill>
                </a:uFill>
                <a:latin typeface="Helvetica 45 Light"/>
                <a:ea typeface="DejaVu Sans"/>
              </a:rPr>
              <a:t> position.</a:t>
            </a: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a:solidFill>
                  <a:srgbClr val="000000"/>
                </a:solidFill>
                <a:uFill>
                  <a:solidFill>
                    <a:srgbClr val="FFFFFF"/>
                  </a:solidFill>
                </a:uFill>
                <a:latin typeface="Helvetica 45 Light"/>
                <a:ea typeface="DejaVu Sans"/>
              </a:rPr>
              <a:t>Il </a:t>
            </a:r>
            <a:r>
              <a:rPr lang="en-US" sz="1600" b="0" strike="noStrike" spc="-1" dirty="0" err="1">
                <a:solidFill>
                  <a:srgbClr val="000000"/>
                </a:solidFill>
                <a:uFill>
                  <a:solidFill>
                    <a:srgbClr val="FFFFFF"/>
                  </a:solidFill>
                </a:uFill>
                <a:latin typeface="Helvetica 45 Light"/>
                <a:ea typeface="DejaVu Sans"/>
              </a:rPr>
              <a:t>existe</a:t>
            </a:r>
            <a:r>
              <a:rPr lang="en-US" sz="1600" b="0" strike="noStrike" spc="-1" dirty="0">
                <a:solidFill>
                  <a:srgbClr val="000000"/>
                </a:solidFill>
                <a:uFill>
                  <a:solidFill>
                    <a:srgbClr val="FFFFFF"/>
                  </a:solidFill>
                </a:uFill>
                <a:latin typeface="Helvetica 45 Light"/>
                <a:ea typeface="DejaVu Sans"/>
              </a:rPr>
              <a:t> 2 </a:t>
            </a:r>
            <a:r>
              <a:rPr lang="en-US" sz="1600" b="0" strike="noStrike" spc="-1" dirty="0" err="1">
                <a:solidFill>
                  <a:srgbClr val="000000"/>
                </a:solidFill>
                <a:uFill>
                  <a:solidFill>
                    <a:srgbClr val="FFFFFF"/>
                  </a:solidFill>
                </a:uFill>
                <a:latin typeface="Helvetica 45 Light"/>
                <a:ea typeface="DejaVu Sans"/>
              </a:rPr>
              <a:t>principales</a:t>
            </a:r>
            <a:r>
              <a:rPr lang="en-US" sz="1600" b="0" strike="noStrike" spc="-1" dirty="0">
                <a:solidFill>
                  <a:srgbClr val="000000"/>
                </a:solidFill>
                <a:uFill>
                  <a:solidFill>
                    <a:srgbClr val="FFFFFF"/>
                  </a:solidFill>
                </a:uFill>
                <a:latin typeface="Helvetica 45 Light"/>
                <a:ea typeface="DejaVu Sans"/>
              </a:rPr>
              <a:t> </a:t>
            </a:r>
            <a:r>
              <a:rPr lang="en-US" sz="1600" b="0" strike="noStrike" spc="-1" dirty="0" err="1">
                <a:solidFill>
                  <a:srgbClr val="000000"/>
                </a:solidFill>
                <a:uFill>
                  <a:solidFill>
                    <a:srgbClr val="FFFFFF"/>
                  </a:solidFill>
                </a:uFill>
                <a:latin typeface="Helvetica 45 Light"/>
                <a:ea typeface="DejaVu Sans"/>
              </a:rPr>
              <a:t>implémentations</a:t>
            </a:r>
            <a:r>
              <a:rPr lang="en-US" sz="1600" b="0" strike="noStrike" spc="-1" dirty="0">
                <a:solidFill>
                  <a:srgbClr val="000000"/>
                </a:solidFill>
                <a:uFill>
                  <a:solidFill>
                    <a:srgbClr val="FFFFFF"/>
                  </a:solidFill>
                </a:uFill>
                <a:latin typeface="Helvetica 45 Light"/>
                <a:ea typeface="DejaVu Sans"/>
              </a:rPr>
              <a:t> de </a:t>
            </a:r>
            <a:r>
              <a:rPr lang="en-US" sz="1600" b="0" strike="noStrike" spc="-1" dirty="0" err="1">
                <a:solidFill>
                  <a:srgbClr val="000000"/>
                </a:solidFill>
                <a:uFill>
                  <a:solidFill>
                    <a:srgbClr val="FFFFFF"/>
                  </a:solidFill>
                </a:uFill>
                <a:latin typeface="Helvetica 45 Light"/>
                <a:ea typeface="DejaVu Sans"/>
              </a:rPr>
              <a:t>l’interface</a:t>
            </a:r>
            <a:r>
              <a:rPr lang="en-US" sz="1600" b="0" strike="noStrike" spc="-1" dirty="0">
                <a:solidFill>
                  <a:srgbClr val="000000"/>
                </a:solidFill>
                <a:uFill>
                  <a:solidFill>
                    <a:srgbClr val="FFFFFF"/>
                  </a:solidFill>
                </a:uFill>
                <a:latin typeface="Helvetica 45 Light"/>
                <a:ea typeface="DejaVu Sans"/>
              </a:rPr>
              <a:t> List: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dirty="0" err="1" smtClean="0">
                <a:solidFill>
                  <a:srgbClr val="000000"/>
                </a:solidFill>
                <a:uFill>
                  <a:solidFill>
                    <a:srgbClr val="FFFFFF"/>
                  </a:solidFill>
                </a:uFill>
                <a:latin typeface="Helvetica 45 Light"/>
                <a:ea typeface="DejaVu Sans"/>
              </a:rPr>
              <a:t>ArrayList</a:t>
            </a:r>
            <a:r>
              <a:rPr lang="en-US" sz="1400" b="1" spc="-1" dirty="0" smtClean="0">
                <a:solidFill>
                  <a:srgbClr val="000000"/>
                </a:solidFill>
                <a:uFill>
                  <a:solidFill>
                    <a:srgbClr val="FFFFFF"/>
                  </a:solidFill>
                </a:uFill>
                <a:latin typeface="Helvetica 45 Light"/>
                <a:ea typeface="DejaVu Sans"/>
              </a:rPr>
              <a:t>: </a:t>
            </a:r>
            <a:r>
              <a:rPr lang="en-US" sz="1400" spc="-1" dirty="0">
                <a:solidFill>
                  <a:srgbClr val="000000"/>
                </a:solidFill>
                <a:uFill>
                  <a:solidFill>
                    <a:srgbClr val="FFFFFF"/>
                  </a:solidFill>
                </a:uFill>
                <a:latin typeface="Helvetica 45 Light"/>
                <a:ea typeface="DejaVu Sans"/>
              </a:rPr>
              <a:t>tableau de </a:t>
            </a:r>
            <a:r>
              <a:rPr lang="en-US" sz="1400" spc="-1" dirty="0" err="1">
                <a:solidFill>
                  <a:srgbClr val="000000"/>
                </a:solidFill>
                <a:uFill>
                  <a:solidFill>
                    <a:srgbClr val="FFFFFF"/>
                  </a:solidFill>
                </a:uFill>
                <a:latin typeface="Helvetica 45 Light"/>
                <a:ea typeface="DejaVu Sans"/>
              </a:rPr>
              <a:t>taille</a:t>
            </a:r>
            <a:r>
              <a:rPr lang="en-US" sz="1400" spc="-1" dirty="0">
                <a:solidFill>
                  <a:srgbClr val="000000"/>
                </a:solidFill>
                <a:uFill>
                  <a:solidFill>
                    <a:srgbClr val="FFFFFF"/>
                  </a:solidFill>
                </a:uFill>
                <a:latin typeface="Helvetica 45 Light"/>
                <a:ea typeface="DejaVu Sans"/>
              </a:rPr>
              <a:t> extensible</a:t>
            </a:r>
            <a:endParaRPr lang="en-US" sz="1400" spc="-1" dirty="0">
              <a:solidFill>
                <a:srgbClr val="000000"/>
              </a:solidFill>
              <a:uFill>
                <a:solidFill>
                  <a:srgbClr val="FFFFFF"/>
                </a:solidFill>
              </a:uFill>
              <a:latin typeface="Helvetica 45 Light"/>
              <a:ea typeface="DejaVu Sans"/>
            </a:endParaRPr>
          </a:p>
          <a:p>
            <a:pPr marL="1187280" lvl="2" indent="-227160">
              <a:lnSpc>
                <a:spcPct val="100000"/>
              </a:lnSpc>
              <a:spcAft>
                <a:spcPts val="349"/>
              </a:spcAft>
              <a:buClr>
                <a:srgbClr val="000000"/>
              </a:buClr>
              <a:buFont typeface="Times New Roman"/>
              <a:buChar char="–"/>
            </a:pPr>
            <a:r>
              <a:rPr lang="en-US" sz="1400" b="0" strike="noStrike" spc="-1" dirty="0">
                <a:solidFill>
                  <a:srgbClr val="000000"/>
                </a:solidFill>
                <a:uFill>
                  <a:solidFill>
                    <a:srgbClr val="FFFFFF"/>
                  </a:solidFill>
                </a:uFill>
                <a:latin typeface="Helvetica 45 Light"/>
                <a:ea typeface="DejaVu Sans"/>
              </a:rPr>
              <a:t>La </a:t>
            </a:r>
            <a:r>
              <a:rPr lang="en-US" sz="1400" b="0" strike="noStrike" spc="-1" dirty="0" err="1">
                <a:solidFill>
                  <a:srgbClr val="000000"/>
                </a:solidFill>
                <a:uFill>
                  <a:solidFill>
                    <a:srgbClr val="FFFFFF"/>
                  </a:solidFill>
                </a:uFill>
                <a:latin typeface="Helvetica 45 Light"/>
                <a:ea typeface="DejaVu Sans"/>
              </a:rPr>
              <a:t>capacité</a:t>
            </a:r>
            <a:r>
              <a:rPr lang="en-US" sz="1400" b="0" strike="noStrike" spc="-1" dirty="0">
                <a:solidFill>
                  <a:srgbClr val="000000"/>
                </a:solidFill>
                <a:uFill>
                  <a:solidFill>
                    <a:srgbClr val="FFFFFF"/>
                  </a:solidFill>
                </a:uFill>
                <a:latin typeface="Helvetica 45 Light"/>
                <a:ea typeface="DejaVu Sans"/>
              </a:rPr>
              <a:t> de la collection </a:t>
            </a:r>
            <a:r>
              <a:rPr lang="en-US" sz="1400" b="0" strike="noStrike" spc="-1" dirty="0" err="1">
                <a:solidFill>
                  <a:srgbClr val="000000"/>
                </a:solidFill>
                <a:uFill>
                  <a:solidFill>
                    <a:srgbClr val="FFFFFF"/>
                  </a:solidFill>
                </a:uFill>
                <a:latin typeface="Helvetica 45 Light"/>
                <a:ea typeface="DejaVu Sans"/>
              </a:rPr>
              <a:t>est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automatiquement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ajustée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selon</a:t>
            </a:r>
            <a:r>
              <a:rPr lang="en-US" sz="1400" b="0" strike="noStrike" spc="-1" dirty="0">
                <a:solidFill>
                  <a:srgbClr val="000000"/>
                </a:solidFill>
                <a:uFill>
                  <a:solidFill>
                    <a:srgbClr val="FFFFFF"/>
                  </a:solidFill>
                </a:uFill>
                <a:latin typeface="Helvetica 45 Light"/>
                <a:ea typeface="DejaVu Sans"/>
              </a:rPr>
              <a:t> les </a:t>
            </a:r>
            <a:r>
              <a:rPr lang="en-US" sz="1400" b="0" strike="noStrike" spc="-1" dirty="0" err="1">
                <a:solidFill>
                  <a:srgbClr val="000000"/>
                </a:solidFill>
                <a:uFill>
                  <a:solidFill>
                    <a:srgbClr val="FFFFFF"/>
                  </a:solidFill>
                </a:uFill>
                <a:latin typeface="Helvetica 45 Light"/>
                <a:ea typeface="DejaVu Sans"/>
              </a:rPr>
              <a:t>besoins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lors</a:t>
            </a:r>
            <a:r>
              <a:rPr lang="en-US" sz="1400" b="0" strike="noStrike" spc="-1" dirty="0">
                <a:solidFill>
                  <a:srgbClr val="000000"/>
                </a:solidFill>
                <a:uFill>
                  <a:solidFill>
                    <a:srgbClr val="FFFFFF"/>
                  </a:solidFill>
                </a:uFill>
                <a:latin typeface="Helvetica 45 Light"/>
                <a:ea typeface="DejaVu Sans"/>
              </a:rPr>
              <a:t> de </a:t>
            </a:r>
            <a:r>
              <a:rPr lang="en-US" sz="1400" b="0" strike="noStrike" spc="-1" dirty="0" err="1">
                <a:solidFill>
                  <a:srgbClr val="000000"/>
                </a:solidFill>
                <a:uFill>
                  <a:solidFill>
                    <a:srgbClr val="FFFFFF"/>
                  </a:solidFill>
                </a:uFill>
                <a:latin typeface="Helvetica 45 Light"/>
                <a:ea typeface="DejaVu Sans"/>
              </a:rPr>
              <a:t>l'ajout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smtClean="0">
                <a:solidFill>
                  <a:srgbClr val="000000"/>
                </a:solidFill>
                <a:uFill>
                  <a:solidFill>
                    <a:srgbClr val="FFFFFF"/>
                  </a:solidFill>
                </a:uFill>
                <a:latin typeface="Helvetica 45 Light"/>
                <a:ea typeface="DejaVu Sans"/>
              </a:rPr>
              <a:t>/ suppression d'un </a:t>
            </a:r>
            <a:r>
              <a:rPr lang="en-US" sz="1400" b="0" strike="noStrike" spc="-1" dirty="0" err="1">
                <a:solidFill>
                  <a:srgbClr val="000000"/>
                </a:solidFill>
                <a:uFill>
                  <a:solidFill>
                    <a:srgbClr val="FFFFFF"/>
                  </a:solidFill>
                </a:uFill>
                <a:latin typeface="Helvetica 45 Light"/>
                <a:ea typeface="DejaVu Sans"/>
              </a:rPr>
              <a:t>élément</a:t>
            </a:r>
            <a:r>
              <a:rPr lang="en-US" sz="14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dirty="0" err="1">
                <a:solidFill>
                  <a:srgbClr val="000000"/>
                </a:solidFill>
                <a:uFill>
                  <a:solidFill>
                    <a:srgbClr val="FFFFFF"/>
                  </a:solidFill>
                </a:uFill>
                <a:latin typeface="Helvetica 45 Light"/>
                <a:ea typeface="DejaVu Sans"/>
              </a:rPr>
              <a:t>LinkedList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liste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doublement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chainée</a:t>
            </a:r>
            <a:r>
              <a:rPr lang="en-US" sz="1400" b="0" strike="noStrike" spc="-1" dirty="0">
                <a:solidFill>
                  <a:srgbClr val="000000"/>
                </a:solidFill>
                <a:uFill>
                  <a:solidFill>
                    <a:srgbClr val="FFFFFF"/>
                  </a:solidFill>
                </a:uFill>
                <a:latin typeface="Helvetica 45 Light"/>
                <a:ea typeface="DejaVu Sans"/>
              </a:rPr>
              <a:t>. </a:t>
            </a:r>
            <a:endParaRPr lang="en-US" sz="1800" b="0" strike="noStrike" spc="-1" dirty="0">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dirty="0" err="1">
                <a:solidFill>
                  <a:srgbClr val="000000"/>
                </a:solidFill>
                <a:uFill>
                  <a:solidFill>
                    <a:srgbClr val="FFFFFF"/>
                  </a:solidFill>
                </a:uFill>
                <a:latin typeface="Helvetica 45 Light"/>
                <a:ea typeface="DejaVu Sans"/>
              </a:rPr>
              <a:t>Chaque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élément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contient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une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référence</a:t>
            </a:r>
            <a:r>
              <a:rPr lang="en-US" sz="1400" b="0" strike="noStrike" spc="-1" dirty="0">
                <a:solidFill>
                  <a:srgbClr val="000000"/>
                </a:solidFill>
                <a:uFill>
                  <a:solidFill>
                    <a:srgbClr val="FFFFFF"/>
                  </a:solidFill>
                </a:uFill>
                <a:latin typeface="Helvetica 45 Light"/>
                <a:ea typeface="DejaVu Sans"/>
              </a:rPr>
              <a:t> à </a:t>
            </a:r>
            <a:r>
              <a:rPr lang="en-US" sz="1400" b="0" strike="noStrike" spc="-1" dirty="0" err="1">
                <a:solidFill>
                  <a:srgbClr val="000000"/>
                </a:solidFill>
                <a:uFill>
                  <a:solidFill>
                    <a:srgbClr val="FFFFFF"/>
                  </a:solidFill>
                </a:uFill>
                <a:latin typeface="Helvetica 45 Light"/>
                <a:ea typeface="DejaVu Sans"/>
              </a:rPr>
              <a:t>l'élément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précédent</a:t>
            </a:r>
            <a:r>
              <a:rPr lang="en-US" sz="1400" b="0" strike="noStrike" spc="-1" dirty="0">
                <a:solidFill>
                  <a:srgbClr val="000000"/>
                </a:solidFill>
                <a:uFill>
                  <a:solidFill>
                    <a:srgbClr val="FFFFFF"/>
                  </a:solidFill>
                </a:uFill>
                <a:latin typeface="Helvetica 45 Light"/>
                <a:ea typeface="DejaVu Sans"/>
              </a:rPr>
              <a:t> et à </a:t>
            </a:r>
            <a:r>
              <a:rPr lang="en-US" sz="1400" b="0" strike="noStrike" spc="-1" dirty="0" err="1">
                <a:solidFill>
                  <a:srgbClr val="000000"/>
                </a:solidFill>
                <a:uFill>
                  <a:solidFill>
                    <a:srgbClr val="FFFFFF"/>
                  </a:solidFill>
                </a:uFill>
                <a:latin typeface="Helvetica 45 Light"/>
                <a:ea typeface="DejaVu Sans"/>
              </a:rPr>
              <a:t>l'élément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suivant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exceptés</a:t>
            </a:r>
            <a:r>
              <a:rPr lang="en-US" sz="1400" b="0" strike="noStrike" spc="-1" dirty="0">
                <a:solidFill>
                  <a:srgbClr val="000000"/>
                </a:solidFill>
                <a:uFill>
                  <a:solidFill>
                    <a:srgbClr val="FFFFFF"/>
                  </a:solidFill>
                </a:uFill>
                <a:latin typeface="Helvetica 45 Light"/>
                <a:ea typeface="DejaVu Sans"/>
              </a:rPr>
              <a:t> le premier, </a:t>
            </a:r>
            <a:r>
              <a:rPr lang="en-US" sz="1400" b="0" strike="noStrike" spc="-1" dirty="0" err="1">
                <a:solidFill>
                  <a:srgbClr val="000000"/>
                </a:solidFill>
                <a:uFill>
                  <a:solidFill>
                    <a:srgbClr val="FFFFFF"/>
                  </a:solidFill>
                </a:uFill>
                <a:latin typeface="Helvetica 45 Light"/>
                <a:ea typeface="DejaVu Sans"/>
              </a:rPr>
              <a:t>dont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l'élément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précédent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vaut</a:t>
            </a:r>
            <a:r>
              <a:rPr lang="en-US" sz="1400" b="0" strike="noStrike" spc="-1" dirty="0">
                <a:solidFill>
                  <a:srgbClr val="000000"/>
                </a:solidFill>
                <a:uFill>
                  <a:solidFill>
                    <a:srgbClr val="FFFFFF"/>
                  </a:solidFill>
                </a:uFill>
                <a:latin typeface="Helvetica 45 Light"/>
                <a:ea typeface="DejaVu Sans"/>
              </a:rPr>
              <a:t> null, et le dernier, </a:t>
            </a:r>
            <a:r>
              <a:rPr lang="en-US" sz="1400" b="0" strike="noStrike" spc="-1" dirty="0" err="1">
                <a:solidFill>
                  <a:srgbClr val="000000"/>
                </a:solidFill>
                <a:uFill>
                  <a:solidFill>
                    <a:srgbClr val="FFFFFF"/>
                  </a:solidFill>
                </a:uFill>
                <a:latin typeface="Helvetica 45 Light"/>
                <a:ea typeface="DejaVu Sans"/>
              </a:rPr>
              <a:t>dont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l'élément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suivant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vaut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également</a:t>
            </a:r>
            <a:r>
              <a:rPr lang="en-US" sz="1400" b="0" strike="noStrike" spc="-1" dirty="0">
                <a:solidFill>
                  <a:srgbClr val="000000"/>
                </a:solidFill>
                <a:uFill>
                  <a:solidFill>
                    <a:srgbClr val="FFFFFF"/>
                  </a:solidFill>
                </a:uFill>
                <a:latin typeface="Helvetica 45 Light"/>
                <a:ea typeface="DejaVu Sans"/>
              </a:rPr>
              <a:t> null.</a:t>
            </a:r>
            <a:endParaRPr lang="en-US" sz="1800" b="0" strike="noStrike" spc="-1" dirty="0">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dirty="0" err="1">
                <a:solidFill>
                  <a:srgbClr val="000000"/>
                </a:solidFill>
                <a:uFill>
                  <a:solidFill>
                    <a:srgbClr val="FFFFFF"/>
                  </a:solidFill>
                </a:uFill>
                <a:latin typeface="Helvetica 45 Light"/>
                <a:ea typeface="DejaVu Sans"/>
              </a:rPr>
              <a:t>elle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n'a</a:t>
            </a:r>
            <a:r>
              <a:rPr lang="en-US" sz="1400" b="0" strike="noStrike" spc="-1" dirty="0">
                <a:solidFill>
                  <a:srgbClr val="000000"/>
                </a:solidFill>
                <a:uFill>
                  <a:solidFill>
                    <a:srgbClr val="FFFFFF"/>
                  </a:solidFill>
                </a:uFill>
                <a:latin typeface="Helvetica 45 Light"/>
                <a:ea typeface="DejaVu Sans"/>
              </a:rPr>
              <a:t> pas </a:t>
            </a:r>
            <a:r>
              <a:rPr lang="en-US" sz="1400" b="0" strike="noStrike" spc="-1" dirty="0" err="1">
                <a:solidFill>
                  <a:srgbClr val="000000"/>
                </a:solidFill>
                <a:uFill>
                  <a:solidFill>
                    <a:srgbClr val="FFFFFF"/>
                  </a:solidFill>
                </a:uFill>
                <a:latin typeface="Helvetica 45 Light"/>
                <a:ea typeface="DejaVu Sans"/>
              </a:rPr>
              <a:t>besoin</a:t>
            </a:r>
            <a:r>
              <a:rPr lang="en-US" sz="1400" b="0" strike="noStrike" spc="-1" dirty="0">
                <a:solidFill>
                  <a:srgbClr val="000000"/>
                </a:solidFill>
                <a:uFill>
                  <a:solidFill>
                    <a:srgbClr val="FFFFFF"/>
                  </a:solidFill>
                </a:uFill>
                <a:latin typeface="Helvetica 45 Light"/>
                <a:ea typeface="DejaVu Sans"/>
              </a:rPr>
              <a:t> d'être </a:t>
            </a:r>
            <a:r>
              <a:rPr lang="en-US" sz="1400" b="0" strike="noStrike" spc="-1" dirty="0" err="1">
                <a:solidFill>
                  <a:srgbClr val="000000"/>
                </a:solidFill>
                <a:uFill>
                  <a:solidFill>
                    <a:srgbClr val="FFFFFF"/>
                  </a:solidFill>
                </a:uFill>
                <a:latin typeface="Helvetica 45 Light"/>
                <a:ea typeface="DejaVu Sans"/>
              </a:rPr>
              <a:t>redimensionnée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quelque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soit</a:t>
            </a:r>
            <a:r>
              <a:rPr lang="en-US" sz="1400" b="0" strike="noStrike" spc="-1" dirty="0">
                <a:solidFill>
                  <a:srgbClr val="000000"/>
                </a:solidFill>
                <a:uFill>
                  <a:solidFill>
                    <a:srgbClr val="FFFFFF"/>
                  </a:solidFill>
                </a:uFill>
                <a:latin typeface="Helvetica 45 Light"/>
                <a:ea typeface="DejaVu Sans"/>
              </a:rPr>
              <a:t> le </a:t>
            </a:r>
            <a:r>
              <a:rPr lang="en-US" sz="1400" b="0" strike="noStrike" spc="-1" dirty="0" err="1">
                <a:solidFill>
                  <a:srgbClr val="000000"/>
                </a:solidFill>
                <a:uFill>
                  <a:solidFill>
                    <a:srgbClr val="FFFFFF"/>
                  </a:solidFill>
                </a:uFill>
                <a:latin typeface="Helvetica 45 Light"/>
                <a:ea typeface="DejaVu Sans"/>
              </a:rPr>
              <a:t>nombre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d'éléments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qu'elle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contient</a:t>
            </a:r>
            <a:endParaRPr lang="en-US" sz="1800" b="0" strike="noStrike" spc="-1" dirty="0">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dirty="0" err="1">
                <a:solidFill>
                  <a:srgbClr val="000000"/>
                </a:solidFill>
                <a:uFill>
                  <a:solidFill>
                    <a:srgbClr val="FFFFFF"/>
                  </a:solidFill>
                </a:uFill>
                <a:latin typeface="Helvetica 45 Light"/>
                <a:ea typeface="DejaVu Sans"/>
              </a:rPr>
              <a:t>ArrayList</a:t>
            </a:r>
            <a:r>
              <a:rPr lang="en-US" sz="1600" b="0" strike="noStrike" spc="-1" dirty="0">
                <a:solidFill>
                  <a:srgbClr val="000000"/>
                </a:solidFill>
                <a:uFill>
                  <a:solidFill>
                    <a:srgbClr val="FFFFFF"/>
                  </a:solidFill>
                </a:uFill>
                <a:latin typeface="Helvetica 45 Light"/>
                <a:ea typeface="DejaVu Sans"/>
              </a:rPr>
              <a:t> vs </a:t>
            </a:r>
            <a:r>
              <a:rPr lang="en-US" sz="1600" b="0" strike="noStrike" spc="-1" dirty="0" err="1">
                <a:solidFill>
                  <a:srgbClr val="000000"/>
                </a:solidFill>
                <a:uFill>
                  <a:solidFill>
                    <a:srgbClr val="FFFFFF"/>
                  </a:solidFill>
                </a:uFill>
                <a:latin typeface="Helvetica 45 Light"/>
                <a:ea typeface="DejaVu Sans"/>
              </a:rPr>
              <a:t>LinkedList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dirty="0" err="1">
                <a:solidFill>
                  <a:srgbClr val="000000"/>
                </a:solidFill>
                <a:uFill>
                  <a:solidFill>
                    <a:srgbClr val="FFFFFF"/>
                  </a:solidFill>
                </a:uFill>
                <a:latin typeface="Helvetica 45 Light"/>
                <a:ea typeface="DejaVu Sans"/>
              </a:rPr>
              <a:t>Contrairement</a:t>
            </a:r>
            <a:r>
              <a:rPr lang="en-US" sz="1400" b="0" strike="noStrike" spc="-1" dirty="0">
                <a:solidFill>
                  <a:srgbClr val="000000"/>
                </a:solidFill>
                <a:uFill>
                  <a:solidFill>
                    <a:srgbClr val="FFFFFF"/>
                  </a:solidFill>
                </a:uFill>
                <a:latin typeface="Helvetica 45 Light"/>
                <a:ea typeface="DejaVu Sans"/>
              </a:rPr>
              <a:t> aux </a:t>
            </a:r>
            <a:r>
              <a:rPr lang="en-US" sz="1400" b="0" strike="noStrike" spc="-1" dirty="0" err="1">
                <a:solidFill>
                  <a:srgbClr val="000000"/>
                </a:solidFill>
                <a:uFill>
                  <a:solidFill>
                    <a:srgbClr val="FFFFFF"/>
                  </a:solidFill>
                </a:uFill>
                <a:latin typeface="Helvetica 45 Light"/>
                <a:ea typeface="DejaVu Sans"/>
              </a:rPr>
              <a:t>LinkedList</a:t>
            </a:r>
            <a:r>
              <a:rPr lang="en-US" sz="1400" b="0" strike="noStrike" spc="-1" dirty="0">
                <a:solidFill>
                  <a:srgbClr val="000000"/>
                </a:solidFill>
                <a:uFill>
                  <a:solidFill>
                    <a:srgbClr val="FFFFFF"/>
                  </a:solidFill>
                </a:uFill>
                <a:latin typeface="Helvetica 45 Light"/>
                <a:ea typeface="DejaVu Sans"/>
              </a:rPr>
              <a:t>, les </a:t>
            </a:r>
            <a:r>
              <a:rPr lang="en-US" sz="1400" b="0" strike="noStrike" spc="-1" dirty="0" err="1">
                <a:solidFill>
                  <a:srgbClr val="000000"/>
                </a:solidFill>
                <a:uFill>
                  <a:solidFill>
                    <a:srgbClr val="FFFFFF"/>
                  </a:solidFill>
                </a:uFill>
                <a:latin typeface="Helvetica 45 Light"/>
                <a:ea typeface="DejaVu Sans"/>
              </a:rPr>
              <a:t>ArrayList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sont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rapides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en</a:t>
            </a:r>
            <a:r>
              <a:rPr lang="en-US" sz="1400" b="0" strike="noStrike" spc="-1" dirty="0">
                <a:solidFill>
                  <a:srgbClr val="000000"/>
                </a:solidFill>
                <a:uFill>
                  <a:solidFill>
                    <a:srgbClr val="FFFFFF"/>
                  </a:solidFill>
                </a:uFill>
                <a:latin typeface="Helvetica 45 Light"/>
                <a:ea typeface="DejaVu Sans"/>
              </a:rPr>
              <a:t> lecture, </a:t>
            </a:r>
            <a:r>
              <a:rPr lang="en-US" sz="1400" b="0" strike="noStrike" spc="-1" dirty="0" err="1">
                <a:solidFill>
                  <a:srgbClr val="000000"/>
                </a:solidFill>
                <a:uFill>
                  <a:solidFill>
                    <a:srgbClr val="FFFFFF"/>
                  </a:solidFill>
                </a:uFill>
                <a:latin typeface="Helvetica 45 Light"/>
                <a:ea typeface="DejaVu Sans"/>
              </a:rPr>
              <a:t>même</a:t>
            </a:r>
            <a:r>
              <a:rPr lang="en-US" sz="1400" b="0" strike="noStrike" spc="-1" dirty="0">
                <a:solidFill>
                  <a:srgbClr val="000000"/>
                </a:solidFill>
                <a:uFill>
                  <a:solidFill>
                    <a:srgbClr val="FFFFFF"/>
                  </a:solidFill>
                </a:uFill>
                <a:latin typeface="Helvetica 45 Light"/>
                <a:ea typeface="DejaVu Sans"/>
              </a:rPr>
              <a:t> avec un </a:t>
            </a:r>
            <a:r>
              <a:rPr lang="en-US" sz="1400" b="0" strike="noStrike" spc="-1" dirty="0" err="1">
                <a:solidFill>
                  <a:srgbClr val="000000"/>
                </a:solidFill>
                <a:uFill>
                  <a:solidFill>
                    <a:srgbClr val="FFFFFF"/>
                  </a:solidFill>
                </a:uFill>
                <a:latin typeface="Helvetica 45 Light"/>
                <a:ea typeface="DejaVu Sans"/>
              </a:rPr>
              <a:t>gros</a:t>
            </a:r>
            <a:r>
              <a:rPr lang="en-US" sz="1400" b="0" strike="noStrike" spc="-1" dirty="0">
                <a:solidFill>
                  <a:srgbClr val="000000"/>
                </a:solidFill>
                <a:uFill>
                  <a:solidFill>
                    <a:srgbClr val="FFFFFF"/>
                  </a:solidFill>
                </a:uFill>
                <a:latin typeface="Helvetica 45 Light"/>
                <a:ea typeface="DejaVu Sans"/>
              </a:rPr>
              <a:t> volume </a:t>
            </a:r>
            <a:r>
              <a:rPr lang="en-US" sz="1400" b="0" strike="noStrike" spc="-1" dirty="0" err="1">
                <a:solidFill>
                  <a:srgbClr val="000000"/>
                </a:solidFill>
                <a:uFill>
                  <a:solidFill>
                    <a:srgbClr val="FFFFFF"/>
                  </a:solidFill>
                </a:uFill>
                <a:latin typeface="Helvetica 45 Light"/>
                <a:ea typeface="DejaVu Sans"/>
              </a:rPr>
              <a:t>d'objets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Elles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sont</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cependant</a:t>
            </a:r>
            <a:r>
              <a:rPr lang="en-US" sz="1400" b="0" strike="noStrike" spc="-1" dirty="0">
                <a:solidFill>
                  <a:srgbClr val="000000"/>
                </a:solidFill>
                <a:uFill>
                  <a:solidFill>
                    <a:srgbClr val="FFFFFF"/>
                  </a:solidFill>
                </a:uFill>
                <a:latin typeface="Helvetica 45 Light"/>
                <a:ea typeface="DejaVu Sans"/>
              </a:rPr>
              <a:t> plus </a:t>
            </a:r>
            <a:r>
              <a:rPr lang="en-US" sz="1400" b="0" strike="noStrike" spc="-1" dirty="0" err="1">
                <a:solidFill>
                  <a:srgbClr val="000000"/>
                </a:solidFill>
                <a:uFill>
                  <a:solidFill>
                    <a:srgbClr val="FFFFFF"/>
                  </a:solidFill>
                </a:uFill>
                <a:latin typeface="Helvetica 45 Light"/>
                <a:ea typeface="DejaVu Sans"/>
              </a:rPr>
              <a:t>lentes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si</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vous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devez</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ajouter</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ou</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supprimer</a:t>
            </a:r>
            <a:r>
              <a:rPr lang="en-US" sz="1400" b="0" strike="noStrike" spc="-1" dirty="0">
                <a:solidFill>
                  <a:srgbClr val="000000"/>
                </a:solidFill>
                <a:uFill>
                  <a:solidFill>
                    <a:srgbClr val="FFFFFF"/>
                  </a:solidFill>
                </a:uFill>
                <a:latin typeface="Helvetica 45 Light"/>
                <a:ea typeface="DejaVu Sans"/>
              </a:rPr>
              <a:t> des </a:t>
            </a:r>
            <a:r>
              <a:rPr lang="en-US" sz="1400" b="0" strike="noStrike" spc="-1" dirty="0" err="1">
                <a:solidFill>
                  <a:srgbClr val="000000"/>
                </a:solidFill>
                <a:uFill>
                  <a:solidFill>
                    <a:srgbClr val="FFFFFF"/>
                  </a:solidFill>
                </a:uFill>
                <a:latin typeface="Helvetica 45 Light"/>
                <a:ea typeface="DejaVu Sans"/>
              </a:rPr>
              <a:t>données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en</a:t>
            </a:r>
            <a:r>
              <a:rPr lang="en-US" sz="1400" b="0" strike="noStrike" spc="-1" dirty="0">
                <a:solidFill>
                  <a:srgbClr val="000000"/>
                </a:solidFill>
                <a:uFill>
                  <a:solidFill>
                    <a:srgbClr val="FFFFFF"/>
                  </a:solidFill>
                </a:uFill>
                <a:latin typeface="Helvetica 45 Light"/>
                <a:ea typeface="DejaVu Sans"/>
              </a:rPr>
              <a:t> milieu de </a:t>
            </a:r>
            <a:r>
              <a:rPr lang="en-US" sz="1400" b="0" strike="noStrike" spc="-1" dirty="0" err="1">
                <a:solidFill>
                  <a:srgbClr val="000000"/>
                </a:solidFill>
                <a:uFill>
                  <a:solidFill>
                    <a:srgbClr val="FFFFFF"/>
                  </a:solidFill>
                </a:uFill>
                <a:latin typeface="Helvetica 45 Light"/>
                <a:ea typeface="DejaVu Sans"/>
              </a:rPr>
              <a:t>liste</a:t>
            </a:r>
            <a:r>
              <a:rPr lang="en-US" sz="1400" b="0" strike="noStrike" spc="-1" dirty="0">
                <a:solidFill>
                  <a:srgbClr val="000000"/>
                </a:solidFill>
                <a:uFill>
                  <a:solidFill>
                    <a:srgbClr val="FFFFFF"/>
                  </a:solidFill>
                </a:uFill>
                <a:latin typeface="Helvetica 45 Light"/>
                <a:ea typeface="DejaVu Sans"/>
              </a:rPr>
              <a:t>. Pour </a:t>
            </a:r>
            <a:r>
              <a:rPr lang="en-US" sz="1400" b="0" strike="noStrike" spc="-1" dirty="0" err="1">
                <a:solidFill>
                  <a:srgbClr val="000000"/>
                </a:solidFill>
                <a:uFill>
                  <a:solidFill>
                    <a:srgbClr val="FFFFFF"/>
                  </a:solidFill>
                </a:uFill>
                <a:latin typeface="Helvetica 45 Light"/>
                <a:ea typeface="DejaVu Sans"/>
              </a:rPr>
              <a:t>résumer</a:t>
            </a:r>
            <a:r>
              <a:rPr lang="en-US" sz="1400" b="0" strike="noStrike" spc="-1" dirty="0">
                <a:solidFill>
                  <a:srgbClr val="000000"/>
                </a:solidFill>
                <a:uFill>
                  <a:solidFill>
                    <a:srgbClr val="FFFFFF"/>
                  </a:solidFill>
                </a:uFill>
                <a:latin typeface="Helvetica 45 Light"/>
                <a:ea typeface="DejaVu Sans"/>
              </a:rPr>
              <a:t> à </a:t>
            </a:r>
            <a:r>
              <a:rPr lang="en-US" sz="1400" b="0" strike="noStrike" spc="-1" dirty="0" err="1">
                <a:solidFill>
                  <a:srgbClr val="000000"/>
                </a:solidFill>
                <a:uFill>
                  <a:solidFill>
                    <a:srgbClr val="FFFFFF"/>
                  </a:solidFill>
                </a:uFill>
                <a:latin typeface="Helvetica 45 Light"/>
                <a:ea typeface="DejaVu Sans"/>
              </a:rPr>
              <a:t>l'extrême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si</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vous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effectuez</a:t>
            </a:r>
            <a:r>
              <a:rPr lang="en-US" sz="1400" b="0" strike="noStrike" spc="-1" dirty="0">
                <a:solidFill>
                  <a:srgbClr val="000000"/>
                </a:solidFill>
                <a:uFill>
                  <a:solidFill>
                    <a:srgbClr val="FFFFFF"/>
                  </a:solidFill>
                </a:uFill>
                <a:latin typeface="Helvetica 45 Light"/>
                <a:ea typeface="DejaVu Sans"/>
              </a:rPr>
              <a:t> beaucoup de lectures sans </a:t>
            </a:r>
            <a:r>
              <a:rPr lang="en-US" sz="1400" b="0" strike="noStrike" spc="-1" dirty="0" err="1">
                <a:solidFill>
                  <a:srgbClr val="000000"/>
                </a:solidFill>
                <a:uFill>
                  <a:solidFill>
                    <a:srgbClr val="FFFFFF"/>
                  </a:solidFill>
                </a:uFill>
                <a:latin typeface="Helvetica 45 Light"/>
                <a:ea typeface="DejaVu Sans"/>
              </a:rPr>
              <a:t>vous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soucier</a:t>
            </a:r>
            <a:r>
              <a:rPr lang="en-US" sz="1400" b="0" strike="noStrike" spc="-1" dirty="0">
                <a:solidFill>
                  <a:srgbClr val="000000"/>
                </a:solidFill>
                <a:uFill>
                  <a:solidFill>
                    <a:srgbClr val="FFFFFF"/>
                  </a:solidFill>
                </a:uFill>
                <a:latin typeface="Helvetica 45 Light"/>
                <a:ea typeface="DejaVu Sans"/>
              </a:rPr>
              <a:t> de </a:t>
            </a:r>
            <a:r>
              <a:rPr lang="en-US" sz="1400" b="0" strike="noStrike" spc="-1" dirty="0" err="1">
                <a:solidFill>
                  <a:srgbClr val="000000"/>
                </a:solidFill>
                <a:uFill>
                  <a:solidFill>
                    <a:srgbClr val="FFFFFF"/>
                  </a:solidFill>
                </a:uFill>
                <a:latin typeface="Helvetica 45 Light"/>
                <a:ea typeface="DejaVu Sans"/>
              </a:rPr>
              <a:t>l'ordre</a:t>
            </a:r>
            <a:r>
              <a:rPr lang="en-US" sz="1400" b="0" strike="noStrike" spc="-1" dirty="0">
                <a:solidFill>
                  <a:srgbClr val="000000"/>
                </a:solidFill>
                <a:uFill>
                  <a:solidFill>
                    <a:srgbClr val="FFFFFF"/>
                  </a:solidFill>
                </a:uFill>
                <a:latin typeface="Helvetica 45 Light"/>
                <a:ea typeface="DejaVu Sans"/>
              </a:rPr>
              <a:t> des </a:t>
            </a:r>
            <a:r>
              <a:rPr lang="en-US" sz="1400" b="0" strike="noStrike" spc="-1" dirty="0" err="1">
                <a:solidFill>
                  <a:srgbClr val="000000"/>
                </a:solidFill>
                <a:uFill>
                  <a:solidFill>
                    <a:srgbClr val="FFFFFF"/>
                  </a:solidFill>
                </a:uFill>
                <a:latin typeface="Helvetica 45 Light"/>
                <a:ea typeface="DejaVu Sans"/>
              </a:rPr>
              <a:t>éléments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optez</a:t>
            </a:r>
            <a:r>
              <a:rPr lang="en-US" sz="1400" b="0" strike="noStrike" spc="-1" dirty="0">
                <a:solidFill>
                  <a:srgbClr val="000000"/>
                </a:solidFill>
                <a:uFill>
                  <a:solidFill>
                    <a:srgbClr val="FFFFFF"/>
                  </a:solidFill>
                </a:uFill>
                <a:latin typeface="Helvetica 45 Light"/>
                <a:ea typeface="DejaVu Sans"/>
              </a:rPr>
              <a:t> pour </a:t>
            </a:r>
            <a:r>
              <a:rPr lang="en-US" sz="1400" b="0" strike="noStrike" spc="-1" dirty="0" err="1">
                <a:solidFill>
                  <a:srgbClr val="000000"/>
                </a:solidFill>
                <a:uFill>
                  <a:solidFill>
                    <a:srgbClr val="FFFFFF"/>
                  </a:solidFill>
                </a:uFill>
                <a:latin typeface="Helvetica 45 Light"/>
                <a:ea typeface="DejaVu Sans"/>
              </a:rPr>
              <a:t>une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ArrayList</a:t>
            </a:r>
            <a:r>
              <a:rPr lang="en-US" sz="1400" b="0" strike="noStrike" spc="-1" dirty="0">
                <a:solidFill>
                  <a:srgbClr val="000000"/>
                </a:solidFill>
                <a:uFill>
                  <a:solidFill>
                    <a:srgbClr val="FFFFFF"/>
                  </a:solidFill>
                </a:uFill>
                <a:latin typeface="Helvetica 45 Light"/>
                <a:ea typeface="DejaVu Sans"/>
              </a:rPr>
              <a:t> ; </a:t>
            </a:r>
            <a:r>
              <a:rPr lang="en-US" sz="1400" b="0" strike="noStrike" spc="-1" dirty="0" err="1">
                <a:solidFill>
                  <a:srgbClr val="000000"/>
                </a:solidFill>
                <a:uFill>
                  <a:solidFill>
                    <a:srgbClr val="FFFFFF"/>
                  </a:solidFill>
                </a:uFill>
                <a:latin typeface="Helvetica 45 Light"/>
                <a:ea typeface="DejaVu Sans"/>
              </a:rPr>
              <a:t>en</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revanche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si</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vous</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insérez</a:t>
            </a:r>
            <a:r>
              <a:rPr lang="en-US" sz="1400" b="0" strike="noStrike" spc="-1" dirty="0">
                <a:solidFill>
                  <a:srgbClr val="000000"/>
                </a:solidFill>
                <a:uFill>
                  <a:solidFill>
                    <a:srgbClr val="FFFFFF"/>
                  </a:solidFill>
                </a:uFill>
                <a:latin typeface="Helvetica 45 Light"/>
                <a:ea typeface="DejaVu Sans"/>
              </a:rPr>
              <a:t> beaucoup de </a:t>
            </a:r>
            <a:r>
              <a:rPr lang="en-US" sz="1400" b="0" strike="noStrike" spc="-1" dirty="0" err="1">
                <a:solidFill>
                  <a:srgbClr val="000000"/>
                </a:solidFill>
                <a:uFill>
                  <a:solidFill>
                    <a:srgbClr val="FFFFFF"/>
                  </a:solidFill>
                </a:uFill>
                <a:latin typeface="Helvetica 45 Light"/>
                <a:ea typeface="DejaVu Sans"/>
              </a:rPr>
              <a:t>données</a:t>
            </a:r>
            <a:r>
              <a:rPr lang="en-US" sz="1400" b="0" strike="noStrike" spc="-1" dirty="0">
                <a:solidFill>
                  <a:srgbClr val="000000"/>
                </a:solidFill>
                <a:uFill>
                  <a:solidFill>
                    <a:srgbClr val="FFFFFF"/>
                  </a:solidFill>
                </a:uFill>
                <a:latin typeface="Helvetica 45 Light"/>
                <a:ea typeface="DejaVu Sans"/>
              </a:rPr>
              <a:t> au milieu de la </a:t>
            </a:r>
            <a:r>
              <a:rPr lang="en-US" sz="1400" b="0" strike="noStrike" spc="-1" dirty="0" err="1">
                <a:solidFill>
                  <a:srgbClr val="000000"/>
                </a:solidFill>
                <a:uFill>
                  <a:solidFill>
                    <a:srgbClr val="FFFFFF"/>
                  </a:solidFill>
                </a:uFill>
                <a:latin typeface="Helvetica 45 Light"/>
                <a:ea typeface="DejaVu Sans"/>
              </a:rPr>
              <a:t>liste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optez</a:t>
            </a:r>
            <a:r>
              <a:rPr lang="en-US" sz="1400" b="0" strike="noStrike" spc="-1" dirty="0">
                <a:solidFill>
                  <a:srgbClr val="000000"/>
                </a:solidFill>
                <a:uFill>
                  <a:solidFill>
                    <a:srgbClr val="FFFFFF"/>
                  </a:solidFill>
                </a:uFill>
                <a:latin typeface="Helvetica 45 Light"/>
                <a:ea typeface="DejaVu Sans"/>
              </a:rPr>
              <a:t> pour </a:t>
            </a:r>
            <a:r>
              <a:rPr lang="en-US" sz="1400" b="0" strike="noStrike" spc="-1" dirty="0" err="1">
                <a:solidFill>
                  <a:srgbClr val="000000"/>
                </a:solidFill>
                <a:uFill>
                  <a:solidFill>
                    <a:srgbClr val="FFFFFF"/>
                  </a:solidFill>
                </a:uFill>
                <a:latin typeface="Helvetica 45 Light"/>
                <a:ea typeface="DejaVu Sans"/>
              </a:rPr>
              <a:t>une</a:t>
            </a:r>
            <a:r>
              <a:rPr lang="en-US" sz="1400" b="0" strike="noStrike" spc="-1" dirty="0">
                <a:solidFill>
                  <a:srgbClr val="000000"/>
                </a:solidFill>
                <a:uFill>
                  <a:solidFill>
                    <a:srgbClr val="FFFFFF"/>
                  </a:solidFill>
                </a:uFill>
                <a:latin typeface="Helvetica 45 Light"/>
                <a:ea typeface="DejaVu Sans"/>
              </a:rPr>
              <a:t> </a:t>
            </a:r>
            <a:r>
              <a:rPr lang="en-US" sz="1400" b="0" strike="noStrike" spc="-1" dirty="0" err="1">
                <a:solidFill>
                  <a:srgbClr val="000000"/>
                </a:solidFill>
                <a:uFill>
                  <a:solidFill>
                    <a:srgbClr val="FFFFFF"/>
                  </a:solidFill>
                </a:uFill>
                <a:latin typeface="Helvetica 45 Light"/>
                <a:ea typeface="DejaVu Sans"/>
              </a:rPr>
              <a:t>Linkedlist</a:t>
            </a:r>
            <a:r>
              <a:rPr lang="en-US" sz="1400" b="0" strike="noStrike" spc="-1" dirty="0">
                <a:solidFill>
                  <a:srgbClr val="000000"/>
                </a:solidFill>
                <a:uFill>
                  <a:solidFill>
                    <a:srgbClr val="FFFFFF"/>
                  </a:solidFill>
                </a:uFill>
                <a:latin typeface="Helvetica 45 Light"/>
                <a:ea typeface="DejaVu Sans"/>
              </a:rPr>
              <a:t>.</a:t>
            </a:r>
            <a:endParaRPr lang="en-US" sz="1800" b="0" strike="noStrike" spc="-1" dirty="0">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dirty="0">
                <a:solidFill>
                  <a:srgbClr val="000000"/>
                </a:solidFill>
                <a:uFill>
                  <a:solidFill>
                    <a:srgbClr val="FFFFFF"/>
                  </a:solidFill>
                </a:uFill>
                <a:latin typeface="Helvetica 45 Light"/>
                <a:ea typeface="DejaVu Sans"/>
              </a:rPr>
              <a:t>http://stackoverflow.com/questions/322715/when-to-use-linkedlist-over-arraylist</a:t>
            </a: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a:p>
            <a:pPr>
              <a:lnSpc>
                <a:spcPct val="100000"/>
              </a:lnSpc>
              <a:spcAft>
                <a:spcPts val="799"/>
              </a:spcAft>
            </a:pPr>
            <a:endParaRPr lang="en-US" sz="1800" b="0" strike="noStrike" spc="-1" dirty="0">
              <a:solidFill>
                <a:srgbClr val="000000"/>
              </a:solidFill>
              <a:uFill>
                <a:solidFill>
                  <a:srgbClr val="FFFFFF"/>
                </a:solidFill>
              </a:uFill>
              <a:latin typeface="Arial"/>
            </a:endParaRPr>
          </a:p>
        </p:txBody>
      </p:sp>
      <p:sp>
        <p:nvSpPr>
          <p:cNvPr id="6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List</a:t>
            </a:r>
            <a:endParaRPr lang="en-US" sz="1800" b="0" strike="noStrike" spc="-1">
              <a:solidFill>
                <a:srgbClr val="000000"/>
              </a:solidFill>
              <a:uFill>
                <a:solidFill>
                  <a:srgbClr val="FFFFFF"/>
                </a:solidFill>
              </a:uFill>
              <a:latin typeface="Arial"/>
            </a:endParaRPr>
          </a:p>
        </p:txBody>
      </p:sp>
      <p:sp>
        <p:nvSpPr>
          <p:cNvPr id="6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822D32-DD0E-47A3-AFBF-C4599B85BF9E}" type="slidenum">
              <a:rPr lang="en-US" sz="1600" b="0" strike="noStrike" spc="-1">
                <a:solidFill>
                  <a:srgbClr val="000000"/>
                </a:solidFill>
                <a:uFill>
                  <a:solidFill>
                    <a:srgbClr val="FFFFFF"/>
                  </a:solidFill>
                </a:uFill>
                <a:latin typeface="Helvetica 45 Light"/>
                <a:ea typeface="MS PGothic"/>
              </a:rPr>
              <a:t>86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Set est une collection qui n'accepte pas les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Set sont particulièrement adaptés pour manipuler une grande quantité de 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2 principales implémentations sont HashSet et TreeSet.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HashSet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plus performante et la plus utilisée des implémentations de l'interface Set.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stocke ses éléments dans une table de hachage.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données sont éparpillées le plus uniformément possible dans des buckets (seaux).</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méthode hashcode() est utilisée pour ranger les données et y accéder plus rapidement.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Il faut redéfinir les méthodes hashcode et equals pour les objets à insérer dans des HashSet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2 objets identiques doivent avoir le même hashcode (la réciproque n’est pas vraie)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HashSet ajuste automatiquement la capacité (nombre de buckets) au facteur de charge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TreeSet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Ensemble d’éléments triés.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Implémente l’interface SortedSet&lt;E&gt; pour l’itération.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éléments triés doivent implémenter l’interface Comparable&lt;E&gt;.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tri peut être personalisé au moyen d’un comparateur spécifique.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L’algorithme de tri utilise un arbre rouge-noir. L’arbre est équilibré dynamiquement de sorte que la profondeur n’excède pas Log(n) avec ‘n’ le nombre d’éléments de l’arbre.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https://www.cs.usfca.edu/~galles/visualization/RedBlack.html</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Set</a:t>
            </a:r>
            <a:endParaRPr lang="en-US" sz="1800" b="0" strike="noStrike" spc="-1">
              <a:solidFill>
                <a:srgbClr val="000000"/>
              </a:solidFill>
              <a:uFill>
                <a:solidFill>
                  <a:srgbClr val="FFFFFF"/>
                </a:solidFill>
              </a:uFill>
              <a:latin typeface="Arial"/>
            </a:endParaRPr>
          </a:p>
        </p:txBody>
      </p:sp>
      <p:sp>
        <p:nvSpPr>
          <p:cNvPr id="60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25C1F18-9FE9-4176-9EEA-CB689127C7BF}" type="slidenum">
              <a:rPr lang="en-US" sz="1600" b="0" strike="noStrike" spc="-1">
                <a:solidFill>
                  <a:srgbClr val="000000"/>
                </a:solidFill>
                <a:uFill>
                  <a:solidFill>
                    <a:srgbClr val="FFFFFF"/>
                  </a:solidFill>
                </a:uFill>
                <a:latin typeface="Helvetica 45 Light"/>
                <a:ea typeface="MS PGothic"/>
              </a:rPr>
              <a:t>87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Map est une table associative clef - valeur.</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clef est unique mais une valeur peut être associée à plusieurs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 type Map permet de lier un objet avec une clé qui peut être un type primitif ou un autre objet. Il est ainsi possible d'obtenir un objet à partir de sa clé.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3 principales implémentations sont </a:t>
            </a:r>
            <a:r>
              <a:rPr lang="en-US" sz="1600" b="1" strike="noStrike" spc="-1">
                <a:solidFill>
                  <a:srgbClr val="000000"/>
                </a:solidFill>
                <a:uFill>
                  <a:solidFill>
                    <a:srgbClr val="FFFFFF"/>
                  </a:solidFill>
                </a:uFill>
                <a:latin typeface="Helvetica 45 Light"/>
                <a:ea typeface="DejaVu Sans"/>
              </a:rPr>
              <a:t>HashMap,</a:t>
            </a:r>
            <a:r>
              <a:rPr lang="en-US" sz="1600" b="0" strike="noStrike" spc="-1">
                <a:solidFill>
                  <a:srgbClr val="000000"/>
                </a:solidFill>
                <a:uFill>
                  <a:solidFill>
                    <a:srgbClr val="FFFFFF"/>
                  </a:solidFill>
                </a:uFill>
                <a:latin typeface="Helvetica 45 Light"/>
                <a:ea typeface="DejaVu Sans"/>
              </a:rPr>
              <a:t>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 et </a:t>
            </a:r>
            <a:r>
              <a:rPr lang="en-US" sz="1600" b="1" strike="noStrike" spc="-1">
                <a:solidFill>
                  <a:srgbClr val="000000"/>
                </a:solidFill>
                <a:uFill>
                  <a:solidFill>
                    <a:srgbClr val="FFFFFF"/>
                  </a:solidFill>
                </a:uFill>
                <a:latin typeface="Helvetica 45 Light"/>
                <a:ea typeface="DejaVu Sans"/>
              </a:rPr>
              <a:t>LinkedHashMap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modifier la classe Langage du projet Enumerated pour optimiser la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Map</a:t>
            </a:r>
            <a:endParaRPr lang="en-US" sz="1800" b="0" strike="noStrike" spc="-1">
              <a:solidFill>
                <a:srgbClr val="000000"/>
              </a:solidFill>
              <a:uFill>
                <a:solidFill>
                  <a:srgbClr val="FFFFFF"/>
                </a:solidFill>
              </a:uFill>
              <a:latin typeface="Arial"/>
            </a:endParaRPr>
          </a:p>
        </p:txBody>
      </p:sp>
      <p:sp>
        <p:nvSpPr>
          <p:cNvPr id="61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7BA6DEC-7716-42C7-AA0D-48A0064566EC}" type="slidenum">
              <a:rPr lang="en-US" sz="1600" b="0" strike="noStrike" spc="-1">
                <a:solidFill>
                  <a:srgbClr val="000000"/>
                </a:solidFill>
                <a:uFill>
                  <a:solidFill>
                    <a:srgbClr val="FFFFFF"/>
                  </a:solidFill>
                </a:uFill>
                <a:latin typeface="Helvetica 45 Light"/>
                <a:ea typeface="MS PGothic"/>
              </a:rPr>
              <a:t>88</a:t>
            </a:fld>
            <a:endParaRPr lang="en-US" sz="1800" b="0" strike="noStrike" spc="-1">
              <a:solidFill>
                <a:srgbClr val="000000"/>
              </a:solidFill>
              <a:uFill>
                <a:solidFill>
                  <a:srgbClr val="FFFFFF"/>
                </a:solidFill>
              </a:uFill>
              <a:latin typeface="Arial"/>
            </a:endParaRPr>
          </a:p>
        </p:txBody>
      </p:sp>
      <p:sp>
        <p:nvSpPr>
          <p:cNvPr id="611" name="CustomShape 4"/>
          <p:cNvSpPr/>
          <p:nvPr/>
        </p:nvSpPr>
        <p:spPr>
          <a:xfrm>
            <a:off x="340200" y="3497040"/>
            <a:ext cx="8551800" cy="1001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@param value the value representing the Language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Langage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static Langage valueOf(int value) { …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GoF (Gang Of Four) a produit un livre en 1994 intitulé « « </a:t>
            </a:r>
            <a:r>
              <a:rPr lang="en-US" sz="1600" b="1" i="1" strike="noStrike" spc="-1">
                <a:solidFill>
                  <a:srgbClr val="000000"/>
                </a:solidFill>
                <a:uFill>
                  <a:solidFill>
                    <a:srgbClr val="FFFFFF"/>
                  </a:solidFill>
                </a:uFill>
                <a:latin typeface="Helvetica 45 Light"/>
                <a:ea typeface="DejaVu Sans"/>
              </a:rPr>
              <a:t>Design patterns. Catalogue des modèles de conception réutilisables</a:t>
            </a:r>
            <a:r>
              <a:rPr lang="en-US" sz="16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Ces modèles sont classés en 3 catégories: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création pour la construction d’objets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Fabrique de création,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Singleton,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Builder,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structuration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Façade,</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Decorator,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Proxy,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comportement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Iterator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Observer,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9- Les design patterns (motifs de conception)</a:t>
            </a:r>
            <a:endParaRPr lang="en-US" sz="1800" b="0" strike="noStrike" spc="-1">
              <a:solidFill>
                <a:srgbClr val="000000"/>
              </a:solidFill>
              <a:uFill>
                <a:solidFill>
                  <a:srgbClr val="FFFFFF"/>
                </a:solidFill>
              </a:uFill>
              <a:latin typeface="Arial"/>
            </a:endParaRPr>
          </a:p>
        </p:txBody>
      </p:sp>
      <p:sp>
        <p:nvSpPr>
          <p:cNvPr id="61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170B1B-C392-4448-B717-E7D6D583739D}" type="slidenum">
              <a:rPr lang="en-US" sz="1600" b="0" strike="noStrike" spc="-1">
                <a:solidFill>
                  <a:srgbClr val="000000"/>
                </a:solidFill>
                <a:uFill>
                  <a:solidFill>
                    <a:srgbClr val="FFFFFF"/>
                  </a:solidFill>
                </a:uFill>
                <a:latin typeface="Helvetica 45 Light"/>
                <a:ea typeface="MS PGothic"/>
              </a:rPr>
              <a:t>89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open-source</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a:solidFill>
                  <a:srgbClr val="000000"/>
                </a:solidFill>
                <a:uFill>
                  <a:solidFill>
                    <a:srgbClr val="FFFFFF"/>
                  </a:solidFill>
                </a:uFill>
                <a:latin typeface="Helvetica 45 Light"/>
                <a:ea typeface="DejaVu Sans"/>
              </a:rPr>
              <a:t>Il </a:t>
            </a:r>
            <a:r>
              <a:rPr lang="en-US" sz="2000" b="0" strike="noStrike" spc="-1" dirty="0" err="1">
                <a:solidFill>
                  <a:srgbClr val="000000"/>
                </a:solidFill>
                <a:uFill>
                  <a:solidFill>
                    <a:srgbClr val="FFFFFF"/>
                  </a:solidFill>
                </a:uFill>
                <a:latin typeface="Helvetica 45 Light"/>
                <a:ea typeface="DejaVu Sans"/>
              </a:rPr>
              <a:t>existe</a:t>
            </a:r>
            <a:r>
              <a:rPr lang="en-US" sz="2000" b="0" strike="noStrike" spc="-1" dirty="0">
                <a:solidFill>
                  <a:srgbClr val="000000"/>
                </a:solidFill>
                <a:uFill>
                  <a:solidFill>
                    <a:srgbClr val="FFFFFF"/>
                  </a:solidFill>
                </a:uFill>
                <a:latin typeface="Helvetica 45 Light"/>
                <a:ea typeface="DejaVu Sans"/>
              </a:rPr>
              <a:t> de </a:t>
            </a:r>
            <a:r>
              <a:rPr lang="en-US" sz="2000" b="0" strike="noStrike" spc="-1" dirty="0" err="1">
                <a:solidFill>
                  <a:srgbClr val="000000"/>
                </a:solidFill>
                <a:uFill>
                  <a:solidFill>
                    <a:srgbClr val="FFFFFF"/>
                  </a:solidFill>
                </a:uFill>
                <a:latin typeface="Helvetica 45 Light"/>
                <a:ea typeface="DejaVu Sans"/>
              </a:rPr>
              <a:t>nombreux</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logiciels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libres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écrits</a:t>
            </a:r>
            <a:r>
              <a:rPr lang="en-US" sz="2000" b="0" strike="noStrike" spc="-1" dirty="0">
                <a:solidFill>
                  <a:srgbClr val="000000"/>
                </a:solidFill>
                <a:uFill>
                  <a:solidFill>
                    <a:srgbClr val="FFFFFF"/>
                  </a:solidFill>
                </a:uFill>
                <a:latin typeface="Helvetica 45 Light"/>
                <a:ea typeface="DejaVu Sans"/>
              </a:rPr>
              <a:t> </a:t>
            </a:r>
            <a:r>
              <a:rPr lang="en-US" sz="2000" b="0" strike="noStrike" spc="-1" dirty="0" err="1">
                <a:solidFill>
                  <a:srgbClr val="000000"/>
                </a:solidFill>
                <a:uFill>
                  <a:solidFill>
                    <a:srgbClr val="FFFFFF"/>
                  </a:solidFill>
                </a:uFill>
                <a:latin typeface="Helvetica 45 Light"/>
                <a:ea typeface="DejaVu Sans"/>
              </a:rPr>
              <a:t>en</a:t>
            </a:r>
            <a:r>
              <a:rPr lang="en-US" sz="2000" b="0" strike="noStrike" spc="-1" dirty="0">
                <a:solidFill>
                  <a:srgbClr val="000000"/>
                </a:solidFill>
                <a:uFill>
                  <a:solidFill>
                    <a:srgbClr val="FFFFFF"/>
                  </a:solidFill>
                </a:uFill>
                <a:latin typeface="Helvetica 45 Light"/>
                <a:ea typeface="DejaVu Sans"/>
              </a:rPr>
              <a:t> Java:</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u="sng" strike="noStrike" spc="-1" dirty="0">
                <a:solidFill>
                  <a:srgbClr val="0000FF"/>
                </a:solidFill>
                <a:uFill>
                  <a:solidFill>
                    <a:srgbClr val="FFFFFF"/>
                  </a:solidFill>
                </a:uFill>
                <a:latin typeface="Helvetica 45 Light"/>
                <a:ea typeface="DejaVu Sans"/>
                <a:hlinkClick r:id="rId3"/>
              </a:rPr>
              <a:t>https://fr.wikipedia.org/wiki/Java_et_logiciel_libre</a:t>
            </a:r>
            <a:endParaRPr lang="en-US" sz="1800" b="0" strike="noStrike" spc="-1" dirty="0">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dirty="0">
                <a:solidFill>
                  <a:srgbClr val="000000"/>
                </a:solidFill>
                <a:uFill>
                  <a:solidFill>
                    <a:srgbClr val="FFFFFF"/>
                  </a:solidFill>
                </a:uFill>
                <a:latin typeface="Helvetica 45 Light"/>
                <a:ea typeface="DejaVu Sans"/>
              </a:rPr>
              <a:t>List non exhaustive:</a:t>
            </a: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spcAft>
                <a:spcPts val="1001"/>
              </a:spcAft>
            </a:pPr>
            <a:endParaRPr lang="en-US" sz="1800" b="0" strike="noStrike" spc="-1" dirty="0">
              <a:solidFill>
                <a:srgbClr val="000000"/>
              </a:solidFill>
              <a:uFill>
                <a:solidFill>
                  <a:srgbClr val="FFFFFF"/>
                </a:solidFill>
              </a:uFill>
              <a:latin typeface="Arial"/>
            </a:endParaRPr>
          </a:p>
        </p:txBody>
      </p:sp>
      <p:sp>
        <p:nvSpPr>
          <p:cNvPr id="13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479B89-2DE4-40F9-9B5C-A67FA3FB8A4D}" type="slidenum">
              <a:rPr lang="en-US" sz="1600" b="0" strike="noStrike" spc="-1">
                <a:solidFill>
                  <a:srgbClr val="000000"/>
                </a:solidFill>
                <a:uFill>
                  <a:solidFill>
                    <a:srgbClr val="FFFFFF"/>
                  </a:solidFill>
                </a:uFill>
                <a:latin typeface="Helvetica 45 Light"/>
                <a:ea typeface="MS PGothic"/>
              </a:rPr>
              <a:t>9</a:t>
            </a:fld>
            <a:endParaRPr lang="en-US" sz="1800" b="0" strike="noStrike" spc="-1">
              <a:solidFill>
                <a:srgbClr val="000000"/>
              </a:solidFill>
              <a:uFill>
                <a:solidFill>
                  <a:srgbClr val="FFFFFF"/>
                </a:solidFill>
              </a:uFill>
              <a:latin typeface="Arial"/>
            </a:endParaRPr>
          </a:p>
        </p:txBody>
      </p:sp>
      <p:graphicFrame>
        <p:nvGraphicFramePr>
          <p:cNvPr id="132" name="Table 4"/>
          <p:cNvGraphicFramePr/>
          <p:nvPr/>
        </p:nvGraphicFramePr>
        <p:xfrm>
          <a:off x="819360" y="2026440"/>
          <a:ext cx="7337160" cy="3706920"/>
        </p:xfrm>
        <a:graphic>
          <a:graphicData uri="http://schemas.openxmlformats.org/drawingml/2006/table">
            <a:tbl>
              <a:tblPr/>
              <a:tblGrid>
                <a:gridCol w="1990440"/>
                <a:gridCol w="534672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logiciel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Eclipse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Environnement de développement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Ant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de construction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JUnit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i="1" strike="noStrike" spc="-1">
                          <a:solidFill>
                            <a:srgbClr val="000000"/>
                          </a:solidFill>
                          <a:uFill>
                            <a:solidFill>
                              <a:srgbClr val="FFFFFF"/>
                            </a:solidFill>
                          </a:uFill>
                          <a:latin typeface="Helvetica 45 Light"/>
                        </a:rPr>
                        <a:t>Framework</a:t>
                      </a:r>
                      <a:r>
                        <a:rPr lang="en-US" sz="1800" b="0" strike="noStrike" spc="-1">
                          <a:solidFill>
                            <a:srgbClr val="000000"/>
                          </a:solidFill>
                          <a:uFill>
                            <a:solidFill>
                              <a:srgbClr val="FFFFFF"/>
                            </a:solidFill>
                          </a:uFill>
                          <a:latin typeface="Helvetica 45 Light"/>
                        </a:rPr>
                        <a:t> de test unitaire automatisé</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Maven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d'intégration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NetBeans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GlassFish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complet Java EE 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JASON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compatible J2EE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JBOSS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Conteneur et serveur d'EJB, de </a:t>
                      </a:r>
                      <a:r>
                        <a:rPr lang="en-US" sz="1800" b="0" i="1" strike="noStrike" spc="-1">
                          <a:solidFill>
                            <a:srgbClr val="000000"/>
                          </a:solidFill>
                          <a:uFill>
                            <a:solidFill>
                              <a:srgbClr val="FFFFFF"/>
                            </a:solidFill>
                          </a:uFill>
                          <a:latin typeface="Helvetica 45 Light"/>
                        </a:rPr>
                        <a:t>servlets</a:t>
                      </a:r>
                      <a:r>
                        <a:rPr lang="en-US" sz="1800" b="0" strike="noStrike" spc="-1">
                          <a:solidFill>
                            <a:srgbClr val="000000"/>
                          </a:solidFill>
                          <a:uFill>
                            <a:solidFill>
                              <a:srgbClr val="FFFFFF"/>
                            </a:solidFill>
                          </a:uFill>
                          <a:latin typeface="Helvetica 45 Light"/>
                        </a:rPr>
                        <a:t> et de JSP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Jython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Interpréteur Python écrit en Java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3"/>
          <p:cNvPicPr/>
          <p:nvPr/>
        </p:nvPicPr>
        <p:blipFill>
          <a:blip r:embed="rId3"/>
          <a:stretch/>
        </p:blipFill>
        <p:spPr>
          <a:xfrm>
            <a:off x="2499120" y="3330720"/>
            <a:ext cx="5656320" cy="3027600"/>
          </a:xfrm>
          <a:prstGeom prst="rect">
            <a:avLst/>
          </a:prstGeom>
          <a:ln>
            <a:noFill/>
          </a:ln>
        </p:spPr>
      </p:pic>
      <p:sp>
        <p:nvSpPr>
          <p:cNvPr id="61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 créer des objets dont le type dépend du contexte en utilisant des interfaces ou des classes abstraites pour masquer l'origine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lorsque la classe d'un objet n'est pas connue au moment de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centraliser la création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découpler la fabrication de l’utilisation des objets en masquant la logique de création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client demande la construction d’un objet via un mot clef qui désigne l’objet et récupère une interface (ou un objet abstrait) qui a été implémenté par la fabrique.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com.orange.formationjava.pattern.factory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Fabrique (factory)</a:t>
            </a:r>
            <a:endParaRPr lang="en-US" sz="1800" b="0" strike="noStrike" spc="-1">
              <a:solidFill>
                <a:srgbClr val="000000"/>
              </a:solidFill>
              <a:uFill>
                <a:solidFill>
                  <a:srgbClr val="FFFFFF"/>
                </a:solidFill>
              </a:uFill>
              <a:latin typeface="Arial"/>
            </a:endParaRPr>
          </a:p>
        </p:txBody>
      </p:sp>
      <p:sp>
        <p:nvSpPr>
          <p:cNvPr id="6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852439A-BD24-44EF-B386-CD57FA997049}" type="slidenum">
              <a:rPr lang="en-US" sz="1600" b="0" strike="noStrike" spc="-1">
                <a:solidFill>
                  <a:srgbClr val="000000"/>
                </a:solidFill>
                <a:uFill>
                  <a:solidFill>
                    <a:srgbClr val="FFFFFF"/>
                  </a:solidFill>
                </a:uFill>
                <a:latin typeface="Helvetica 45 Light"/>
                <a:ea typeface="MS PGothic"/>
              </a:rPr>
              <a:t>90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assurer qu'il n'existe qu'une seule instance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fournir un moyen d'obtenir cette instance unique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pour le développement d'objets de type gestionnaire. Ce type d'objet doit être unique car il gère d'autres objets par exemple un gestionnaire de logs, un pool de connexions...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Principe: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ou les constructeurs ont un attribut de visibilité private pour empêcher toute instanciation de l'extérieur de la classe : ne pas oublier de redéfinir le constructeur par défaut si aucun constructeur n'est explicitement défini.</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l'unique instance est une variable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un getter static permet de renvoyer l'instance et de la créer au besoin.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classe est déclarée final pour empêcher la création d'une classe fille.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com.orange.formationjava.pattern.singleton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Démontrer qu’il s’agit d’un singleton.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(1/2)</a:t>
            </a:r>
            <a:endParaRPr lang="en-US" sz="1800" b="0" strike="noStrike" spc="-1">
              <a:solidFill>
                <a:srgbClr val="000000"/>
              </a:solidFill>
              <a:uFill>
                <a:solidFill>
                  <a:srgbClr val="FFFFFF"/>
                </a:solidFill>
              </a:uFill>
              <a:latin typeface="Arial"/>
            </a:endParaRPr>
          </a:p>
        </p:txBody>
      </p:sp>
      <p:sp>
        <p:nvSpPr>
          <p:cNvPr id="6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0D67CD-29ED-4A7B-AEEA-E58B3A0896EC}" type="slidenum">
              <a:rPr lang="en-US" sz="1600" b="0" strike="noStrike" spc="-1">
                <a:solidFill>
                  <a:srgbClr val="000000"/>
                </a:solidFill>
                <a:uFill>
                  <a:solidFill>
                    <a:srgbClr val="FFFFFF"/>
                  </a:solidFill>
                </a:uFill>
                <a:latin typeface="Helvetica 45 Light"/>
                <a:ea typeface="MS PGothic"/>
              </a:rPr>
              <a:t>91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L’instantiation a lieu à l’initialisation. Est-ce un souci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Comment retarder l’instantiation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nouvelle solution est-elle thread safe ?</a:t>
            </a:r>
            <a:endParaRPr lang="en-US" sz="1800" b="0" strike="noStrike" spc="-1">
              <a:solidFill>
                <a:srgbClr val="000000"/>
              </a:solidFill>
              <a:uFill>
                <a:solidFill>
                  <a:srgbClr val="FFFFFF"/>
                </a:solidFill>
              </a:uFill>
              <a:latin typeface="Arial"/>
            </a:endParaRPr>
          </a:p>
        </p:txBody>
      </p:sp>
      <p:sp>
        <p:nvSpPr>
          <p:cNvPr id="62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(2/2)</a:t>
            </a:r>
            <a:endParaRPr lang="en-US" sz="1800" b="0" strike="noStrike" spc="-1">
              <a:solidFill>
                <a:srgbClr val="000000"/>
              </a:solidFill>
              <a:uFill>
                <a:solidFill>
                  <a:srgbClr val="FFFFFF"/>
                </a:solidFill>
              </a:uFill>
              <a:latin typeface="Arial"/>
            </a:endParaRPr>
          </a:p>
        </p:txBody>
      </p:sp>
      <p:sp>
        <p:nvSpPr>
          <p:cNvPr id="6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ADDD274-16A8-49CF-9E60-7E4AD214C668}" type="slidenum">
              <a:rPr lang="en-US" sz="1600" b="0" strike="noStrike" spc="-1">
                <a:solidFill>
                  <a:srgbClr val="000000"/>
                </a:solidFill>
                <a:uFill>
                  <a:solidFill>
                    <a:srgbClr val="FFFFFF"/>
                  </a:solidFill>
                </a:uFill>
                <a:latin typeface="Helvetica 45 Light"/>
                <a:ea typeface="MS PGothic"/>
              </a:rPr>
              <a:t>92</a:t>
            </a:fld>
            <a:endParaRPr lang="en-US" sz="1800" b="0" strike="noStrike" spc="-1">
              <a:solidFill>
                <a:srgbClr val="000000"/>
              </a:solidFill>
              <a:uFill>
                <a:solidFill>
                  <a:srgbClr val="FFFFFF"/>
                </a:solidFill>
              </a:uFill>
              <a:latin typeface="Arial"/>
            </a:endParaRPr>
          </a:p>
        </p:txBody>
      </p:sp>
      <p:sp>
        <p:nvSpPr>
          <p:cNvPr id="625" name="CustomShape 4"/>
          <p:cNvSpPr/>
          <p:nvPr/>
        </p:nvSpPr>
        <p:spPr>
          <a:xfrm>
            <a:off x="297000" y="640800"/>
            <a:ext cx="8558280" cy="33822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Implémentation simple d'un singleton. L'instance est créée à l'initialisation.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class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Constructeur privé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Instance unique pré-initialisée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static MyManagerSingleton sMyManagerSingleton = new 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Point d'accès pour l'instance unique du singleton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static MyManagerSingleton getInstance()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sMyManagerSingleton;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Séparer la construction d'un objet complexe de sa représentation.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Permettre d'obtenir des représentations différentes avec le même procédé de construction.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quand il y a de nombreux paramètres de création, presque tous optionnels.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masquer la diversité des constructeurs.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400" b="0" strike="noStrike" spc="-1">
                <a:solidFill>
                  <a:srgbClr val="000000"/>
                </a:solidFill>
                <a:uFill>
                  <a:solidFill>
                    <a:srgbClr val="FFFFFF"/>
                  </a:solidFill>
                </a:uFill>
                <a:latin typeface="Helvetica 45 Light"/>
                <a:ea typeface="DejaVu Sans"/>
              </a:rPr>
              <a:t>L’instance de la classe MyClasse à construire a des attributs requis et d’autres optionnels. </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MyClasse a de nombreux constructeurs pour gérer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une classe interne (</a:t>
            </a:r>
            <a:r>
              <a:rPr lang="en-US" sz="1400" b="0" i="1" strike="noStrike" spc="-1">
                <a:solidFill>
                  <a:srgbClr val="000000"/>
                </a:solidFill>
                <a:uFill>
                  <a:solidFill>
                    <a:srgbClr val="FFFFFF"/>
                  </a:solidFill>
                </a:uFill>
                <a:latin typeface="Helvetica 45 Light"/>
                <a:ea typeface="DejaVu Sans"/>
              </a:rPr>
              <a:t>public static class</a:t>
            </a:r>
            <a:r>
              <a:rPr lang="en-US" sz="1400" b="0" strike="noStrike" spc="-1">
                <a:solidFill>
                  <a:srgbClr val="000000"/>
                </a:solidFill>
                <a:uFill>
                  <a:solidFill>
                    <a:srgbClr val="FFFFFF"/>
                  </a:solidFill>
                </a:uFill>
                <a:latin typeface="Helvetica 45 Light"/>
                <a:ea typeface="DejaVu Sans"/>
              </a:rPr>
              <a:t>) de type MyClasseBuilder ayant les même attributs et un constructeur qui gère les attributs obligatoires.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Ajouter à MyClasseBuilder des méthodes pour ajouter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Supprimer les multiples constructeurs de MyClasse.</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en visibilité privée un constructeur qui prend en paramètre une instance de MyClasseBuilder.</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Implémenter l’interface Builder par MyClasseBuilder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com.orange.formationjava.pattern.builder</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Builder</a:t>
            </a:r>
            <a:endParaRPr lang="en-US" sz="1800" b="0" strike="noStrike" spc="-1">
              <a:solidFill>
                <a:srgbClr val="000000"/>
              </a:solidFill>
              <a:uFill>
                <a:solidFill>
                  <a:srgbClr val="FFFFFF"/>
                </a:solidFill>
              </a:uFill>
              <a:latin typeface="Arial"/>
            </a:endParaRPr>
          </a:p>
        </p:txBody>
      </p:sp>
      <p:sp>
        <p:nvSpPr>
          <p:cNvPr id="6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C9F732-1150-4A99-9D6B-4F6B3E0F23A4}" type="slidenum">
              <a:rPr lang="en-US" sz="1600" b="0" strike="noStrike" spc="-1">
                <a:solidFill>
                  <a:srgbClr val="000000"/>
                </a:solidFill>
                <a:uFill>
                  <a:solidFill>
                    <a:srgbClr val="FFFFFF"/>
                  </a:solidFill>
                </a:uFill>
                <a:latin typeface="Helvetica 45 Light"/>
                <a:ea typeface="MS PGothic"/>
              </a:rPr>
              <a:t>93</a:t>
            </a:fld>
            <a:endParaRPr lang="en-US" sz="1800" b="0" strike="noStrike" spc="-1">
              <a:solidFill>
                <a:srgbClr val="000000"/>
              </a:solidFill>
              <a:uFill>
                <a:solidFill>
                  <a:srgbClr val="FFFFFF"/>
                </a:solidFill>
              </a:uFill>
              <a:latin typeface="Arial"/>
            </a:endParaRPr>
          </a:p>
        </p:txBody>
      </p:sp>
      <p:sp>
        <p:nvSpPr>
          <p:cNvPr id="629" name="CustomShape 4"/>
          <p:cNvSpPr/>
          <p:nvPr/>
        </p:nvSpPr>
        <p:spPr>
          <a:xfrm>
            <a:off x="1965960" y="5033160"/>
            <a:ext cx="5276880" cy="636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public interface Builder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&lt;T&gt; T build();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37292</TotalTime>
  <Words>8520</Words>
  <Application>Microsoft Office PowerPoint</Application>
  <PresentationFormat>Affichage à l'écran (4:3)</PresentationFormat>
  <Paragraphs>1890</Paragraphs>
  <Slides>93</Slides>
  <Notes>93</Notes>
  <HiddenSlides>0</HiddenSlides>
  <MMClips>0</MMClips>
  <ScaleCrop>false</ScaleCrop>
  <HeadingPairs>
    <vt:vector size="4" baseType="variant">
      <vt:variant>
        <vt:lpstr>Thème</vt:lpstr>
      </vt:variant>
      <vt:variant>
        <vt:i4>2</vt:i4>
      </vt:variant>
      <vt:variant>
        <vt:lpstr>Titres des diapositives</vt:lpstr>
      </vt:variant>
      <vt:variant>
        <vt:i4>93</vt:i4>
      </vt:variant>
    </vt:vector>
  </HeadingPairs>
  <TitlesOfParts>
    <vt:vector size="95"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subject/>
  <dc:creator>HENNEQUIN Jean-Baptiste</dc:creator>
  <dc:description/>
  <cp:lastModifiedBy>LEMORDANT Philippe IMT/OLPS</cp:lastModifiedBy>
  <cp:revision>1671</cp:revision>
  <cp:lastPrinted>2016-11-28T16:03:18Z</cp:lastPrinted>
  <dcterms:created xsi:type="dcterms:W3CDTF">2009-01-19T15:17:15Z</dcterms:created>
  <dcterms:modified xsi:type="dcterms:W3CDTF">2017-11-17T10:22:45Z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France Télécom Division R&amp;D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92</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92</vt:i4>
  </property>
</Properties>
</file>