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8" r:id="rId1"/>
  </p:sldMasterIdLst>
  <p:notesMasterIdLst>
    <p:notesMasterId r:id="rId92"/>
  </p:notesMasterIdLst>
  <p:handoutMasterIdLst>
    <p:handoutMasterId r:id="rId93"/>
  </p:handoutMasterIdLst>
  <p:sldIdLst>
    <p:sldId id="667" r:id="rId2"/>
    <p:sldId id="857" r:id="rId3"/>
    <p:sldId id="948" r:id="rId4"/>
    <p:sldId id="858" r:id="rId5"/>
    <p:sldId id="859" r:id="rId6"/>
    <p:sldId id="860" r:id="rId7"/>
    <p:sldId id="861" r:id="rId8"/>
    <p:sldId id="862" r:id="rId9"/>
    <p:sldId id="878" r:id="rId10"/>
    <p:sldId id="864" r:id="rId11"/>
    <p:sldId id="890" r:id="rId12"/>
    <p:sldId id="865" r:id="rId13"/>
    <p:sldId id="866" r:id="rId14"/>
    <p:sldId id="867" r:id="rId15"/>
    <p:sldId id="868" r:id="rId16"/>
    <p:sldId id="869" r:id="rId17"/>
    <p:sldId id="933" r:id="rId18"/>
    <p:sldId id="934" r:id="rId19"/>
    <p:sldId id="871" r:id="rId20"/>
    <p:sldId id="872" r:id="rId21"/>
    <p:sldId id="873" r:id="rId22"/>
    <p:sldId id="874" r:id="rId23"/>
    <p:sldId id="876" r:id="rId24"/>
    <p:sldId id="875" r:id="rId25"/>
    <p:sldId id="879" r:id="rId26"/>
    <p:sldId id="880" r:id="rId27"/>
    <p:sldId id="883" r:id="rId28"/>
    <p:sldId id="881" r:id="rId29"/>
    <p:sldId id="882" r:id="rId30"/>
    <p:sldId id="884" r:id="rId31"/>
    <p:sldId id="885" r:id="rId32"/>
    <p:sldId id="886" r:id="rId33"/>
    <p:sldId id="887" r:id="rId34"/>
    <p:sldId id="888" r:id="rId35"/>
    <p:sldId id="889" r:id="rId36"/>
    <p:sldId id="893" r:id="rId37"/>
    <p:sldId id="891" r:id="rId38"/>
    <p:sldId id="894" r:id="rId39"/>
    <p:sldId id="892" r:id="rId40"/>
    <p:sldId id="905" r:id="rId41"/>
    <p:sldId id="895" r:id="rId42"/>
    <p:sldId id="901" r:id="rId43"/>
    <p:sldId id="896" r:id="rId44"/>
    <p:sldId id="897" r:id="rId45"/>
    <p:sldId id="898" r:id="rId46"/>
    <p:sldId id="899" r:id="rId47"/>
    <p:sldId id="900" r:id="rId48"/>
    <p:sldId id="902" r:id="rId49"/>
    <p:sldId id="903" r:id="rId50"/>
    <p:sldId id="904" r:id="rId51"/>
    <p:sldId id="909" r:id="rId52"/>
    <p:sldId id="906" r:id="rId53"/>
    <p:sldId id="907" r:id="rId54"/>
    <p:sldId id="910" r:id="rId55"/>
    <p:sldId id="908" r:id="rId56"/>
    <p:sldId id="911" r:id="rId57"/>
    <p:sldId id="912" r:id="rId58"/>
    <p:sldId id="913" r:id="rId59"/>
    <p:sldId id="914" r:id="rId60"/>
    <p:sldId id="915" r:id="rId61"/>
    <p:sldId id="916" r:id="rId62"/>
    <p:sldId id="917" r:id="rId63"/>
    <p:sldId id="918" r:id="rId64"/>
    <p:sldId id="919" r:id="rId65"/>
    <p:sldId id="921" r:id="rId66"/>
    <p:sldId id="920" r:id="rId67"/>
    <p:sldId id="922" r:id="rId68"/>
    <p:sldId id="923" r:id="rId69"/>
    <p:sldId id="930" r:id="rId70"/>
    <p:sldId id="931" r:id="rId71"/>
    <p:sldId id="924" r:id="rId72"/>
    <p:sldId id="925" r:id="rId73"/>
    <p:sldId id="928" r:id="rId74"/>
    <p:sldId id="926" r:id="rId75"/>
    <p:sldId id="927" r:id="rId76"/>
    <p:sldId id="929" r:id="rId77"/>
    <p:sldId id="932" r:id="rId78"/>
    <p:sldId id="935" r:id="rId79"/>
    <p:sldId id="936" r:id="rId80"/>
    <p:sldId id="937" r:id="rId81"/>
    <p:sldId id="938" r:id="rId82"/>
    <p:sldId id="939" r:id="rId83"/>
    <p:sldId id="940" r:id="rId84"/>
    <p:sldId id="941" r:id="rId85"/>
    <p:sldId id="942" r:id="rId86"/>
    <p:sldId id="943" r:id="rId87"/>
    <p:sldId id="944" r:id="rId88"/>
    <p:sldId id="945" r:id="rId89"/>
    <p:sldId id="946" r:id="rId90"/>
    <p:sldId id="947" r:id="rId91"/>
  </p:sldIdLst>
  <p:sldSz cx="9144000" cy="6858000" type="screen4x3"/>
  <p:notesSz cx="6811963" cy="9942513"/>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0000"/>
    <a:srgbClr val="006600"/>
    <a:srgbClr val="C5F1A6"/>
    <a:srgbClr val="C79B70"/>
    <a:srgbClr val="DDEE79"/>
    <a:srgbClr val="8C8274"/>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524" autoAdjust="0"/>
    <p:restoredTop sz="83390" autoAdjust="0"/>
  </p:normalViewPr>
  <p:slideViewPr>
    <p:cSldViewPr snapToGrid="0">
      <p:cViewPr varScale="1">
        <p:scale>
          <a:sx n="76" d="100"/>
          <a:sy n="76" d="100"/>
        </p:scale>
        <p:origin x="-1674" y="-96"/>
      </p:cViewPr>
      <p:guideLst>
        <p:guide orient="horz" pos="2169"/>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9" d="100"/>
          <a:sy n="79" d="100"/>
        </p:scale>
        <p:origin x="-3294" y="-84"/>
      </p:cViewPr>
      <p:guideLst>
        <p:guide orient="horz" pos="3131"/>
        <p:guide pos="214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1"/>
            <a:ext cx="2950263" cy="498475"/>
          </a:xfrm>
          <a:prstGeom prst="rect">
            <a:avLst/>
          </a:prstGeom>
          <a:noFill/>
          <a:ln w="9525">
            <a:noFill/>
            <a:miter lim="800000"/>
            <a:headEnd/>
            <a:tailEnd/>
          </a:ln>
          <a:effectLst/>
        </p:spPr>
        <p:txBody>
          <a:bodyPr vert="horz" wrap="square" lIns="91595" tIns="45798" rIns="91595" bIns="45798" numCol="1" anchor="t" anchorCtr="0" compatLnSpc="1">
            <a:prstTxWarp prst="textNoShape">
              <a:avLst/>
            </a:prstTxWarp>
          </a:bodyPr>
          <a:lstStyle>
            <a:lvl1pPr eaLnBrk="1" hangingPunct="1">
              <a:defRPr sz="1200">
                <a:latin typeface="Helvetica 35 Thin" pitchFamily="34" charset="0"/>
              </a:defRPr>
            </a:lvl1pPr>
          </a:lstStyle>
          <a:p>
            <a:pPr>
              <a:defRPr/>
            </a:pPr>
            <a:endParaRPr lang="en-US"/>
          </a:p>
        </p:txBody>
      </p:sp>
      <p:sp>
        <p:nvSpPr>
          <p:cNvPr id="64515" name="Rectangle 3"/>
          <p:cNvSpPr>
            <a:spLocks noGrp="1" noChangeArrowheads="1"/>
          </p:cNvSpPr>
          <p:nvPr>
            <p:ph type="dt" sz="quarter" idx="1"/>
          </p:nvPr>
        </p:nvSpPr>
        <p:spPr bwMode="auto">
          <a:xfrm>
            <a:off x="3861701" y="1"/>
            <a:ext cx="2950263" cy="498475"/>
          </a:xfrm>
          <a:prstGeom prst="rect">
            <a:avLst/>
          </a:prstGeom>
          <a:noFill/>
          <a:ln w="9525">
            <a:noFill/>
            <a:miter lim="800000"/>
            <a:headEnd/>
            <a:tailEnd/>
          </a:ln>
          <a:effectLst/>
        </p:spPr>
        <p:txBody>
          <a:bodyPr vert="horz" wrap="square" lIns="91595" tIns="45798" rIns="91595" bIns="45798" numCol="1" anchor="t" anchorCtr="0" compatLnSpc="1">
            <a:prstTxWarp prst="textNoShape">
              <a:avLst/>
            </a:prstTxWarp>
          </a:bodyPr>
          <a:lstStyle>
            <a:lvl1pPr algn="r" eaLnBrk="1" hangingPunct="1">
              <a:defRPr sz="1200">
                <a:latin typeface="Helvetica 35 Thin" pitchFamily="34" charset="0"/>
              </a:defRPr>
            </a:lvl1pPr>
          </a:lstStyle>
          <a:p>
            <a:pPr>
              <a:defRPr/>
            </a:pPr>
            <a:endParaRPr lang="en-US"/>
          </a:p>
        </p:txBody>
      </p:sp>
      <p:sp>
        <p:nvSpPr>
          <p:cNvPr id="64516" name="Rectangle 4"/>
          <p:cNvSpPr>
            <a:spLocks noGrp="1" noChangeArrowheads="1"/>
          </p:cNvSpPr>
          <p:nvPr>
            <p:ph type="ftr" sz="quarter" idx="2"/>
          </p:nvPr>
        </p:nvSpPr>
        <p:spPr bwMode="auto">
          <a:xfrm>
            <a:off x="0" y="9444039"/>
            <a:ext cx="2950263" cy="498475"/>
          </a:xfrm>
          <a:prstGeom prst="rect">
            <a:avLst/>
          </a:prstGeom>
          <a:noFill/>
          <a:ln w="9525">
            <a:noFill/>
            <a:miter lim="800000"/>
            <a:headEnd/>
            <a:tailEnd/>
          </a:ln>
          <a:effectLst/>
        </p:spPr>
        <p:txBody>
          <a:bodyPr vert="horz" wrap="square" lIns="91595" tIns="45798" rIns="91595" bIns="45798" numCol="1" anchor="b" anchorCtr="0" compatLnSpc="1">
            <a:prstTxWarp prst="textNoShape">
              <a:avLst/>
            </a:prstTxWarp>
          </a:bodyPr>
          <a:lstStyle>
            <a:lvl1pPr eaLnBrk="1" hangingPunct="1">
              <a:defRPr sz="1200">
                <a:latin typeface="Helvetica 35 Thin" pitchFamily="34" charset="0"/>
              </a:defRPr>
            </a:lvl1pPr>
          </a:lstStyle>
          <a:p>
            <a:pPr>
              <a:defRPr/>
            </a:pPr>
            <a:r>
              <a:rPr lang="en-US"/>
              <a:t>presentation title</a:t>
            </a:r>
          </a:p>
        </p:txBody>
      </p:sp>
      <p:sp>
        <p:nvSpPr>
          <p:cNvPr id="64517" name="Rectangle 5"/>
          <p:cNvSpPr>
            <a:spLocks noGrp="1" noChangeArrowheads="1"/>
          </p:cNvSpPr>
          <p:nvPr>
            <p:ph type="sldNum" sz="quarter" idx="3"/>
          </p:nvPr>
        </p:nvSpPr>
        <p:spPr bwMode="auto">
          <a:xfrm>
            <a:off x="3861701" y="9444039"/>
            <a:ext cx="2950263" cy="498475"/>
          </a:xfrm>
          <a:prstGeom prst="rect">
            <a:avLst/>
          </a:prstGeom>
          <a:noFill/>
          <a:ln w="9525">
            <a:noFill/>
            <a:miter lim="800000"/>
            <a:headEnd/>
            <a:tailEnd/>
          </a:ln>
          <a:effectLst/>
        </p:spPr>
        <p:txBody>
          <a:bodyPr vert="horz" wrap="square" lIns="91595" tIns="45798" rIns="91595" bIns="45798" numCol="1" anchor="b" anchorCtr="0" compatLnSpc="1">
            <a:prstTxWarp prst="textNoShape">
              <a:avLst/>
            </a:prstTxWarp>
          </a:bodyPr>
          <a:lstStyle>
            <a:lvl1pPr algn="r" eaLnBrk="1" hangingPunct="1">
              <a:defRPr sz="1200">
                <a:latin typeface="Helvetica 35 Thin" pitchFamily="34" charset="0"/>
              </a:defRPr>
            </a:lvl1pPr>
          </a:lstStyle>
          <a:p>
            <a:pPr>
              <a:defRPr/>
            </a:pPr>
            <a:fld id="{D54E65B1-D6F2-4878-8F24-F95F2B6CF46B}" type="slidenum">
              <a:rPr lang="en-US"/>
              <a:pPr>
                <a:defRPr/>
              </a:pPr>
              <a:t>‹N°›</a:t>
            </a:fld>
            <a:endParaRPr lang="en-US"/>
          </a:p>
        </p:txBody>
      </p:sp>
    </p:spTree>
    <p:extLst>
      <p:ext uri="{BB962C8B-B14F-4D97-AF65-F5344CB8AC3E}">
        <p14:creationId xmlns:p14="http://schemas.microsoft.com/office/powerpoint/2010/main" val="146843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53439" cy="465138"/>
          </a:xfrm>
          <a:prstGeom prst="rect">
            <a:avLst/>
          </a:prstGeom>
          <a:noFill/>
          <a:ln w="9525">
            <a:noFill/>
            <a:miter lim="800000"/>
            <a:headEnd/>
            <a:tailEnd/>
          </a:ln>
          <a:effectLst/>
        </p:spPr>
        <p:txBody>
          <a:bodyPr vert="horz" wrap="square" lIns="91595" tIns="45798" rIns="91595" bIns="45798" numCol="1" anchor="t" anchorCtr="0" compatLnSpc="1">
            <a:prstTxWarp prst="textNoShape">
              <a:avLst/>
            </a:prstTxWarp>
          </a:bodyPr>
          <a:lstStyle>
            <a:lvl1pPr eaLnBrk="1" hangingPunct="1">
              <a:defRPr sz="1200">
                <a:latin typeface="Helvetica 35 Thin" pitchFamily="34" charset="0"/>
              </a:defRPr>
            </a:lvl1pPr>
          </a:lstStyle>
          <a:p>
            <a:pPr>
              <a:defRPr/>
            </a:pPr>
            <a:endParaRPr lang="en-US"/>
          </a:p>
        </p:txBody>
      </p:sp>
      <p:sp>
        <p:nvSpPr>
          <p:cNvPr id="77827" name="Rectangle 3"/>
          <p:cNvSpPr>
            <a:spLocks noGrp="1" noChangeArrowheads="1"/>
          </p:cNvSpPr>
          <p:nvPr>
            <p:ph type="dt" idx="1"/>
          </p:nvPr>
        </p:nvSpPr>
        <p:spPr bwMode="auto">
          <a:xfrm>
            <a:off x="3864876" y="0"/>
            <a:ext cx="2953439" cy="465138"/>
          </a:xfrm>
          <a:prstGeom prst="rect">
            <a:avLst/>
          </a:prstGeom>
          <a:noFill/>
          <a:ln w="9525">
            <a:noFill/>
            <a:miter lim="800000"/>
            <a:headEnd/>
            <a:tailEnd/>
          </a:ln>
          <a:effectLst/>
        </p:spPr>
        <p:txBody>
          <a:bodyPr vert="horz" wrap="square" lIns="91595" tIns="45798" rIns="91595" bIns="45798" numCol="1" anchor="t" anchorCtr="0" compatLnSpc="1">
            <a:prstTxWarp prst="textNoShape">
              <a:avLst/>
            </a:prstTxWarp>
          </a:bodyPr>
          <a:lstStyle>
            <a:lvl1pPr algn="r" eaLnBrk="1" hangingPunct="1">
              <a:defRPr sz="1200">
                <a:latin typeface="Helvetica 35 Thin" pitchFamily="34" charset="0"/>
              </a:defRPr>
            </a:lvl1pPr>
          </a:lstStyle>
          <a:p>
            <a:pPr>
              <a:defRPr/>
            </a:pPr>
            <a:endParaRPr lang="en-US"/>
          </a:p>
        </p:txBody>
      </p:sp>
      <p:sp>
        <p:nvSpPr>
          <p:cNvPr id="7172" name="Rectangle 4"/>
          <p:cNvSpPr>
            <a:spLocks noGrp="1" noRot="1" noChangeAspect="1" noChangeArrowheads="1" noTextEdit="1"/>
          </p:cNvSpPr>
          <p:nvPr>
            <p:ph type="sldImg" idx="2"/>
          </p:nvPr>
        </p:nvSpPr>
        <p:spPr bwMode="auto">
          <a:xfrm>
            <a:off x="922338" y="777875"/>
            <a:ext cx="4973637" cy="3730625"/>
          </a:xfrm>
          <a:prstGeom prst="rect">
            <a:avLst/>
          </a:prstGeom>
          <a:noFill/>
          <a:ln w="9525">
            <a:solidFill>
              <a:srgbClr val="000000"/>
            </a:solidFill>
            <a:miter lim="800000"/>
            <a:headEnd/>
            <a:tailEnd/>
          </a:ln>
        </p:spPr>
      </p:sp>
      <p:sp>
        <p:nvSpPr>
          <p:cNvPr id="77829" name="Rectangle 5"/>
          <p:cNvSpPr>
            <a:spLocks noGrp="1" noChangeArrowheads="1"/>
          </p:cNvSpPr>
          <p:nvPr>
            <p:ph type="body" sz="quarter" idx="3"/>
          </p:nvPr>
        </p:nvSpPr>
        <p:spPr bwMode="auto">
          <a:xfrm>
            <a:off x="908262" y="4741864"/>
            <a:ext cx="5001791" cy="4429125"/>
          </a:xfrm>
          <a:prstGeom prst="rect">
            <a:avLst/>
          </a:prstGeom>
          <a:noFill/>
          <a:ln w="9525">
            <a:noFill/>
            <a:miter lim="800000"/>
            <a:headEnd/>
            <a:tailEnd/>
          </a:ln>
          <a:effectLst/>
        </p:spPr>
        <p:txBody>
          <a:bodyPr vert="horz" wrap="square" lIns="91595" tIns="45798" rIns="91595" bIns="4579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7830" name="Rectangle 6"/>
          <p:cNvSpPr>
            <a:spLocks noGrp="1" noChangeArrowheads="1"/>
          </p:cNvSpPr>
          <p:nvPr>
            <p:ph type="ftr" sz="quarter" idx="4"/>
          </p:nvPr>
        </p:nvSpPr>
        <p:spPr bwMode="auto">
          <a:xfrm>
            <a:off x="0" y="9483725"/>
            <a:ext cx="2953439" cy="465138"/>
          </a:xfrm>
          <a:prstGeom prst="rect">
            <a:avLst/>
          </a:prstGeom>
          <a:noFill/>
          <a:ln w="9525">
            <a:noFill/>
            <a:miter lim="800000"/>
            <a:headEnd/>
            <a:tailEnd/>
          </a:ln>
          <a:effectLst/>
        </p:spPr>
        <p:txBody>
          <a:bodyPr vert="horz" wrap="square" lIns="91595" tIns="45798" rIns="91595" bIns="45798" numCol="1" anchor="b" anchorCtr="0" compatLnSpc="1">
            <a:prstTxWarp prst="textNoShape">
              <a:avLst/>
            </a:prstTxWarp>
          </a:bodyPr>
          <a:lstStyle>
            <a:lvl1pPr eaLnBrk="1" hangingPunct="1">
              <a:defRPr sz="1200">
                <a:latin typeface="Helvetica 35 Thin" pitchFamily="34" charset="0"/>
              </a:defRPr>
            </a:lvl1pPr>
          </a:lstStyle>
          <a:p>
            <a:pPr>
              <a:defRPr/>
            </a:pPr>
            <a:r>
              <a:rPr lang="en-US"/>
              <a:t>presentation title</a:t>
            </a:r>
          </a:p>
        </p:txBody>
      </p:sp>
      <p:sp>
        <p:nvSpPr>
          <p:cNvPr id="77831" name="Rectangle 7"/>
          <p:cNvSpPr>
            <a:spLocks noGrp="1" noChangeArrowheads="1"/>
          </p:cNvSpPr>
          <p:nvPr>
            <p:ph type="sldNum" sz="quarter" idx="5"/>
          </p:nvPr>
        </p:nvSpPr>
        <p:spPr bwMode="auto">
          <a:xfrm>
            <a:off x="3864876" y="9483725"/>
            <a:ext cx="2953439" cy="465138"/>
          </a:xfrm>
          <a:prstGeom prst="rect">
            <a:avLst/>
          </a:prstGeom>
          <a:noFill/>
          <a:ln w="9525">
            <a:noFill/>
            <a:miter lim="800000"/>
            <a:headEnd/>
            <a:tailEnd/>
          </a:ln>
          <a:effectLst/>
        </p:spPr>
        <p:txBody>
          <a:bodyPr vert="horz" wrap="square" lIns="91595" tIns="45798" rIns="91595" bIns="45798" numCol="1" anchor="b" anchorCtr="0" compatLnSpc="1">
            <a:prstTxWarp prst="textNoShape">
              <a:avLst/>
            </a:prstTxWarp>
          </a:bodyPr>
          <a:lstStyle>
            <a:lvl1pPr algn="r" eaLnBrk="1" hangingPunct="1">
              <a:defRPr sz="1200">
                <a:latin typeface="Helvetica 35 Thin" pitchFamily="34" charset="0"/>
              </a:defRPr>
            </a:lvl1pPr>
          </a:lstStyle>
          <a:p>
            <a:pPr>
              <a:defRPr/>
            </a:pPr>
            <a:fld id="{7F2E89EE-E454-4848-80B5-B40AA3DD4C5B}" type="slidenum">
              <a:rPr lang="en-US"/>
              <a:pPr>
                <a:defRPr/>
              </a:pPr>
              <a:t>‹N°›</a:t>
            </a:fld>
            <a:endParaRPr lang="en-US"/>
          </a:p>
        </p:txBody>
      </p:sp>
    </p:spTree>
    <p:extLst>
      <p:ext uri="{BB962C8B-B14F-4D97-AF65-F5344CB8AC3E}">
        <p14:creationId xmlns:p14="http://schemas.microsoft.com/office/powerpoint/2010/main" val="2778456750"/>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ftr" sz="quarter" idx="4"/>
          </p:nvPr>
        </p:nvSpPr>
        <p:spPr>
          <a:noFill/>
        </p:spPr>
        <p:txBody>
          <a:bodyPr/>
          <a:lstStyle/>
          <a:p>
            <a:r>
              <a:rPr lang="en-US" smtClean="0"/>
              <a:t>presentation title</a:t>
            </a:r>
          </a:p>
        </p:txBody>
      </p:sp>
      <p:sp>
        <p:nvSpPr>
          <p:cNvPr id="8195" name="Rectangle 7"/>
          <p:cNvSpPr>
            <a:spLocks noGrp="1" noChangeArrowheads="1"/>
          </p:cNvSpPr>
          <p:nvPr>
            <p:ph type="sldNum" sz="quarter" idx="5"/>
          </p:nvPr>
        </p:nvSpPr>
        <p:spPr>
          <a:noFill/>
        </p:spPr>
        <p:txBody>
          <a:bodyPr/>
          <a:lstStyle/>
          <a:p>
            <a:fld id="{F43B4D60-41CC-4519-8B05-22592B67F225}" type="slidenum">
              <a:rPr lang="en-US" smtClean="0"/>
              <a:pPr/>
              <a:t>1</a:t>
            </a:fld>
            <a:endParaRPr lang="en-US" smtClean="0"/>
          </a:p>
        </p:txBody>
      </p:sp>
      <p:sp>
        <p:nvSpPr>
          <p:cNvPr id="8196" name="Rectangle 2"/>
          <p:cNvSpPr>
            <a:spLocks noGrp="1" noRot="1" noChangeAspect="1" noChangeArrowheads="1" noTextEdit="1"/>
          </p:cNvSpPr>
          <p:nvPr>
            <p:ph type="sldImg"/>
          </p:nvPr>
        </p:nvSpPr>
        <p:spPr>
          <a:ln/>
        </p:spPr>
      </p:sp>
      <p:sp>
        <p:nvSpPr>
          <p:cNvPr id="8197"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dirty="0"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24</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25</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26</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27</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28</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29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30</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31</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32</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33</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34</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35</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36</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37</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38</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39</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4</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40</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41</a:t>
            </a:fld>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42</a:t>
            </a:fld>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43</a:t>
            </a:fld>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44</a:t>
            </a:fld>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45</a:t>
            </a:fld>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46</a:t>
            </a:fld>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47</a:t>
            </a:fld>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48</a:t>
            </a:fld>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49</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5</a:t>
            </a:fld>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50</a:t>
            </a:fld>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51</a:t>
            </a:fld>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52</a:t>
            </a:fld>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53</a:t>
            </a:fld>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54</a:t>
            </a:fld>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55</a:t>
            </a:fld>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dirty="0"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56</a:t>
            </a:fld>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57</a:t>
            </a:fld>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58</a:t>
            </a:fld>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59</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6</a:t>
            </a:fld>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60</a:t>
            </a:fld>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61</a:t>
            </a:fld>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62</a:t>
            </a:fld>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63</a:t>
            </a:fld>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64</a:t>
            </a:fld>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65</a:t>
            </a:fld>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66</a:t>
            </a:fld>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67</a:t>
            </a:fld>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68</a:t>
            </a:fld>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69</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7</a:t>
            </a:fld>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70</a:t>
            </a:fld>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71</a:t>
            </a:fld>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72</a:t>
            </a:fld>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73</a:t>
            </a:fld>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74</a:t>
            </a:fld>
            <a:endParaRPr 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75</a:t>
            </a:fld>
            <a:endParaRPr 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76</a:t>
            </a:fld>
            <a:endParaRPr 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77</a:t>
            </a:fld>
            <a:endParaRPr 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78</a:t>
            </a:fld>
            <a:endParaRPr 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79</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8</a:t>
            </a:fld>
            <a:endParaRPr 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80</a:t>
            </a:fld>
            <a:endParaRPr 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81</a:t>
            </a:fld>
            <a:endParaRPr lang="en-US"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82</a:t>
            </a:fld>
            <a:endParaRPr lang="en-US"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83</a:t>
            </a:fld>
            <a:endParaRPr lang="en-US"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84</a:t>
            </a:fld>
            <a:endParaRPr lang="en-US"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85</a:t>
            </a:fld>
            <a:endParaRPr lang="en-US"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86</a:t>
            </a:fld>
            <a:endParaRPr lang="en-US"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87</a:t>
            </a:fld>
            <a:endParaRPr lang="en-US"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88</a:t>
            </a:fld>
            <a:endParaRPr lang="en-US"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89</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9</a:t>
            </a:fld>
            <a:endParaRPr lang="en-US"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p:cNvSpPr>
            <a:spLocks noGrp="1" noRot="1" noChangeAspect="1" noTextEdit="1"/>
          </p:cNvSpPr>
          <p:nvPr>
            <p:ph type="sldImg"/>
          </p:nvPr>
        </p:nvSpPr>
        <p:spPr>
          <a:ln/>
        </p:spPr>
      </p:sp>
      <p:sp>
        <p:nvSpPr>
          <p:cNvPr id="9219" name="Espace réservé des commentaires 2"/>
          <p:cNvSpPr>
            <a:spLocks noGrp="1"/>
          </p:cNvSpPr>
          <p:nvPr>
            <p:ph type="body" idx="1"/>
          </p:nvPr>
        </p:nvSpPr>
        <p:spPr>
          <a:noFill/>
          <a:ln/>
        </p:spPr>
        <p:txBody>
          <a:bodyPr/>
          <a:lstStyle/>
          <a:p>
            <a:endParaRPr lang="fr-FR" smtClean="0"/>
          </a:p>
        </p:txBody>
      </p:sp>
      <p:sp>
        <p:nvSpPr>
          <p:cNvPr id="9220" name="Espace réservé du pied de page 3"/>
          <p:cNvSpPr>
            <a:spLocks noGrp="1"/>
          </p:cNvSpPr>
          <p:nvPr>
            <p:ph type="ftr" sz="quarter" idx="4"/>
          </p:nvPr>
        </p:nvSpPr>
        <p:spPr>
          <a:noFill/>
        </p:spPr>
        <p:txBody>
          <a:bodyPr/>
          <a:lstStyle/>
          <a:p>
            <a:r>
              <a:rPr lang="en-US" smtClean="0"/>
              <a:t>presentation title</a:t>
            </a:r>
          </a:p>
        </p:txBody>
      </p:sp>
      <p:sp>
        <p:nvSpPr>
          <p:cNvPr id="9221" name="Espace réservé du numéro de diapositive 4"/>
          <p:cNvSpPr>
            <a:spLocks noGrp="1"/>
          </p:cNvSpPr>
          <p:nvPr>
            <p:ph type="sldNum" sz="quarter" idx="5"/>
          </p:nvPr>
        </p:nvSpPr>
        <p:spPr>
          <a:noFill/>
        </p:spPr>
        <p:txBody>
          <a:bodyPr/>
          <a:lstStyle/>
          <a:p>
            <a:fld id="{F36625C5-1ED8-41D1-A97A-A350AB46BFC7}" type="slidenum">
              <a:rPr lang="en-US" smtClean="0"/>
              <a:pPr/>
              <a:t>90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32588" y="212725"/>
            <a:ext cx="2154237" cy="5910263"/>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266700" y="212725"/>
            <a:ext cx="6313488" cy="5910263"/>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277813" y="865188"/>
            <a:ext cx="4227512"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57725" y="865188"/>
            <a:ext cx="42291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8"/>
          <p:cNvSpPr>
            <a:spLocks noChangeArrowheads="1"/>
          </p:cNvSpPr>
          <p:nvPr/>
        </p:nvSpPr>
        <p:spPr bwMode="auto">
          <a:xfrm>
            <a:off x="8823325" y="2314575"/>
            <a:ext cx="184150" cy="1052513"/>
          </a:xfrm>
          <a:prstGeom prst="rect">
            <a:avLst/>
          </a:prstGeom>
          <a:noFill/>
          <a:ln w="9525">
            <a:noFill/>
            <a:miter lim="800000"/>
            <a:headEnd/>
            <a:tailEnd/>
          </a:ln>
          <a:effectLst/>
        </p:spPr>
        <p:txBody>
          <a:bodyPr wrap="none">
            <a:spAutoFit/>
          </a:bodyPr>
          <a:lstStyle/>
          <a:p>
            <a:pPr eaLnBrk="1" hangingPunct="1">
              <a:defRPr/>
            </a:pPr>
            <a:endParaRPr lang="fr-FR" sz="6300">
              <a:latin typeface="Helvetica 35 Thin" pitchFamily="34" charset="0"/>
            </a:endParaRPr>
          </a:p>
        </p:txBody>
      </p:sp>
      <p:pic>
        <p:nvPicPr>
          <p:cNvPr id="1027" name="Picture 9" descr="PP_orange"/>
          <p:cNvPicPr>
            <a:picLocks noChangeAspect="1" noChangeArrowheads="1"/>
          </p:cNvPicPr>
          <p:nvPr/>
        </p:nvPicPr>
        <p:blipFill>
          <a:blip r:embed="rId13" cstate="print"/>
          <a:srcRect l="74669"/>
          <a:stretch>
            <a:fillRect/>
          </a:stretch>
        </p:blipFill>
        <p:spPr bwMode="auto">
          <a:xfrm>
            <a:off x="8027988" y="5768975"/>
            <a:ext cx="1093787" cy="1082675"/>
          </a:xfrm>
          <a:prstGeom prst="rect">
            <a:avLst/>
          </a:prstGeom>
          <a:noFill/>
          <a:ln w="9525">
            <a:noFill/>
            <a:miter lim="800000"/>
            <a:headEnd/>
            <a:tailEnd/>
          </a:ln>
        </p:spPr>
      </p:pic>
      <p:pic>
        <p:nvPicPr>
          <p:cNvPr id="1028" name="Picture 10" descr="PP_ampersand_100"/>
          <p:cNvPicPr>
            <a:picLocks noChangeAspect="1" noChangeArrowheads="1"/>
          </p:cNvPicPr>
          <p:nvPr/>
        </p:nvPicPr>
        <p:blipFill>
          <a:blip r:embed="rId14" cstate="print"/>
          <a:srcRect/>
          <a:stretch>
            <a:fillRect/>
          </a:stretch>
        </p:blipFill>
        <p:spPr bwMode="auto">
          <a:xfrm>
            <a:off x="0" y="5773738"/>
            <a:ext cx="4322763" cy="1084262"/>
          </a:xfrm>
          <a:prstGeom prst="rect">
            <a:avLst/>
          </a:prstGeom>
          <a:noFill/>
          <a:ln w="9525">
            <a:noFill/>
            <a:miter lim="800000"/>
            <a:headEnd/>
            <a:tailEnd/>
          </a:ln>
        </p:spPr>
      </p:pic>
      <p:sp>
        <p:nvSpPr>
          <p:cNvPr id="8" name="Rectangle 12"/>
          <p:cNvSpPr>
            <a:spLocks noChangeArrowheads="1"/>
          </p:cNvSpPr>
          <p:nvPr/>
        </p:nvSpPr>
        <p:spPr bwMode="auto">
          <a:xfrm>
            <a:off x="3613150" y="6419850"/>
            <a:ext cx="1917700" cy="244475"/>
          </a:xfrm>
          <a:prstGeom prst="rect">
            <a:avLst/>
          </a:prstGeom>
          <a:noFill/>
          <a:ln w="9525">
            <a:noFill/>
            <a:miter lim="800000"/>
            <a:headEnd/>
            <a:tailEnd/>
          </a:ln>
          <a:effectLst/>
        </p:spPr>
        <p:txBody>
          <a:bodyPr wrap="none">
            <a:spAutoFit/>
          </a:bodyPr>
          <a:lstStyle/>
          <a:p>
            <a:pPr algn="ctr" eaLnBrk="1" hangingPunct="1">
              <a:defRPr/>
            </a:pPr>
            <a:r>
              <a:rPr lang="fr-FR" sz="1000">
                <a:latin typeface="Helvetica 45 Light" pitchFamily="34" charset="0"/>
              </a:rPr>
              <a:t>interne Groupe France Télécom</a:t>
            </a:r>
          </a:p>
        </p:txBody>
      </p:sp>
      <p:sp>
        <p:nvSpPr>
          <p:cNvPr id="1030" name="Rectangle 3"/>
          <p:cNvSpPr>
            <a:spLocks noGrp="1" noChangeArrowheads="1"/>
          </p:cNvSpPr>
          <p:nvPr>
            <p:ph type="body" idx="1"/>
          </p:nvPr>
        </p:nvSpPr>
        <p:spPr bwMode="auto">
          <a:xfrm>
            <a:off x="277813" y="865188"/>
            <a:ext cx="8609012" cy="5257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1031" name="Rectangle 2"/>
          <p:cNvSpPr>
            <a:spLocks noGrp="1" noChangeArrowheads="1"/>
          </p:cNvSpPr>
          <p:nvPr>
            <p:ph type="title"/>
          </p:nvPr>
        </p:nvSpPr>
        <p:spPr bwMode="auto">
          <a:xfrm>
            <a:off x="266700" y="212725"/>
            <a:ext cx="8620125" cy="492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smtClean="0"/>
              <a:t>Cliquez pour modifier le style du titre</a:t>
            </a:r>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ftr="0" dt="0"/>
  <p:txStyles>
    <p:titleStyle>
      <a:lvl1pPr algn="l" rtl="0" eaLnBrk="0" fontAlgn="base" hangingPunct="0">
        <a:spcBef>
          <a:spcPct val="0"/>
        </a:spcBef>
        <a:spcAft>
          <a:spcPct val="0"/>
        </a:spcAft>
        <a:defRPr sz="24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Helvetica 65 Medium" pitchFamily="2" charset="0"/>
        </a:defRPr>
      </a:lvl2pPr>
      <a:lvl3pPr algn="l" rtl="0" eaLnBrk="0" fontAlgn="base" hangingPunct="0">
        <a:spcBef>
          <a:spcPct val="0"/>
        </a:spcBef>
        <a:spcAft>
          <a:spcPct val="0"/>
        </a:spcAft>
        <a:defRPr sz="2400">
          <a:solidFill>
            <a:schemeClr val="tx2"/>
          </a:solidFill>
          <a:latin typeface="Helvetica 65 Medium" pitchFamily="2" charset="0"/>
        </a:defRPr>
      </a:lvl3pPr>
      <a:lvl4pPr algn="l" rtl="0" eaLnBrk="0" fontAlgn="base" hangingPunct="0">
        <a:spcBef>
          <a:spcPct val="0"/>
        </a:spcBef>
        <a:spcAft>
          <a:spcPct val="0"/>
        </a:spcAft>
        <a:defRPr sz="2400">
          <a:solidFill>
            <a:schemeClr val="tx2"/>
          </a:solidFill>
          <a:latin typeface="Helvetica 65 Medium" pitchFamily="2" charset="0"/>
        </a:defRPr>
      </a:lvl4pPr>
      <a:lvl5pPr algn="l" rtl="0" eaLnBrk="0" fontAlgn="base" hangingPunct="0">
        <a:spcBef>
          <a:spcPct val="0"/>
        </a:spcBef>
        <a:spcAft>
          <a:spcPct val="0"/>
        </a:spcAft>
        <a:defRPr sz="2400">
          <a:solidFill>
            <a:schemeClr val="tx2"/>
          </a:solidFill>
          <a:latin typeface="Helvetica 65 Medium" pitchFamily="2" charset="0"/>
        </a:defRPr>
      </a:lvl5pPr>
      <a:lvl6pPr marL="457200" algn="l" rtl="0" eaLnBrk="0" fontAlgn="base" hangingPunct="0">
        <a:spcBef>
          <a:spcPct val="0"/>
        </a:spcBef>
        <a:spcAft>
          <a:spcPct val="0"/>
        </a:spcAft>
        <a:defRPr sz="2400">
          <a:solidFill>
            <a:schemeClr val="tx2"/>
          </a:solidFill>
          <a:latin typeface="Helvetica 65 Medium" pitchFamily="2" charset="0"/>
        </a:defRPr>
      </a:lvl6pPr>
      <a:lvl7pPr marL="914400" algn="l" rtl="0" eaLnBrk="0" fontAlgn="base" hangingPunct="0">
        <a:spcBef>
          <a:spcPct val="0"/>
        </a:spcBef>
        <a:spcAft>
          <a:spcPct val="0"/>
        </a:spcAft>
        <a:defRPr sz="2400">
          <a:solidFill>
            <a:schemeClr val="tx2"/>
          </a:solidFill>
          <a:latin typeface="Helvetica 65 Medium" pitchFamily="2" charset="0"/>
        </a:defRPr>
      </a:lvl7pPr>
      <a:lvl8pPr marL="1371600" algn="l" rtl="0" eaLnBrk="0" fontAlgn="base" hangingPunct="0">
        <a:spcBef>
          <a:spcPct val="0"/>
        </a:spcBef>
        <a:spcAft>
          <a:spcPct val="0"/>
        </a:spcAft>
        <a:defRPr sz="2400">
          <a:solidFill>
            <a:schemeClr val="tx2"/>
          </a:solidFill>
          <a:latin typeface="Helvetica 65 Medium" pitchFamily="2" charset="0"/>
        </a:defRPr>
      </a:lvl8pPr>
      <a:lvl9pPr marL="1828800" algn="l" rtl="0" eaLnBrk="0" fontAlgn="base" hangingPunct="0">
        <a:spcBef>
          <a:spcPct val="0"/>
        </a:spcBef>
        <a:spcAft>
          <a:spcPct val="0"/>
        </a:spcAft>
        <a:defRPr sz="2400">
          <a:solidFill>
            <a:schemeClr val="tx2"/>
          </a:solidFill>
          <a:latin typeface="Helvetica 65 Medium" pitchFamily="2" charset="0"/>
        </a:defRPr>
      </a:lvl9pPr>
    </p:titleStyle>
    <p:bodyStyle>
      <a:lvl1pPr marL="193675" indent="-193675" algn="l" rtl="0" eaLnBrk="0" fontAlgn="base" hangingPunct="0">
        <a:spcBef>
          <a:spcPct val="0"/>
        </a:spcBef>
        <a:spcAft>
          <a:spcPct val="50000"/>
        </a:spcAft>
        <a:buClr>
          <a:schemeClr val="tx2"/>
        </a:buClr>
        <a:buSzPct val="70000"/>
        <a:buFont typeface="Wingdings" pitchFamily="2" charset="2"/>
        <a:buChar char="§"/>
        <a:defRPr sz="2000">
          <a:solidFill>
            <a:schemeClr val="tx1"/>
          </a:solidFill>
          <a:latin typeface="+mn-lt"/>
          <a:ea typeface="+mn-ea"/>
          <a:cs typeface="+mn-cs"/>
        </a:defRPr>
      </a:lvl1pPr>
      <a:lvl2pPr marL="768350" indent="-285750" algn="l" rtl="0" eaLnBrk="0" fontAlgn="base" hangingPunct="0">
        <a:spcBef>
          <a:spcPct val="0"/>
        </a:spcBef>
        <a:spcAft>
          <a:spcPct val="25000"/>
        </a:spcAft>
        <a:buChar char="–"/>
        <a:defRPr>
          <a:solidFill>
            <a:schemeClr val="tx1"/>
          </a:solidFill>
          <a:latin typeface="+mn-lt"/>
        </a:defRPr>
      </a:lvl2pPr>
      <a:lvl3pPr marL="1187450" indent="-228600" algn="l" rtl="0" eaLnBrk="0" fontAlgn="base" hangingPunct="0">
        <a:spcBef>
          <a:spcPct val="0"/>
        </a:spcBef>
        <a:spcAft>
          <a:spcPct val="25000"/>
        </a:spcAft>
        <a:buClr>
          <a:schemeClr val="tx1"/>
        </a:buClr>
        <a:buFont typeface="Times New Roman" pitchFamily="18" charset="0"/>
        <a:buChar char="–"/>
        <a:defRPr>
          <a:solidFill>
            <a:schemeClr val="tx1"/>
          </a:solidFill>
          <a:latin typeface="+mn-lt"/>
        </a:defRPr>
      </a:lvl3pPr>
      <a:lvl4pPr marL="1606550" indent="-228600" algn="l" rtl="0" eaLnBrk="0" fontAlgn="base" hangingPunct="0">
        <a:spcBef>
          <a:spcPct val="0"/>
        </a:spcBef>
        <a:spcAft>
          <a:spcPct val="25000"/>
        </a:spcAft>
        <a:buChar char="–"/>
        <a:defRPr>
          <a:solidFill>
            <a:schemeClr val="tx1"/>
          </a:solidFill>
          <a:latin typeface="+mn-lt"/>
        </a:defRPr>
      </a:lvl4pPr>
      <a:lvl5pPr marL="2057400" indent="-228600" algn="l" rtl="0" eaLnBrk="0" fontAlgn="base" hangingPunct="0">
        <a:spcBef>
          <a:spcPct val="0"/>
        </a:spcBef>
        <a:spcAft>
          <a:spcPct val="25000"/>
        </a:spcAft>
        <a:buChar char="–"/>
        <a:defRPr sz="1600">
          <a:solidFill>
            <a:schemeClr val="tx1"/>
          </a:solidFill>
          <a:latin typeface="+mn-lt"/>
        </a:defRPr>
      </a:lvl5pPr>
      <a:lvl6pPr marL="2514600" indent="-228600" algn="l" rtl="0" eaLnBrk="0" fontAlgn="base" hangingPunct="0">
        <a:spcBef>
          <a:spcPct val="0"/>
        </a:spcBef>
        <a:spcAft>
          <a:spcPct val="25000"/>
        </a:spcAft>
        <a:buChar char="–"/>
        <a:defRPr sz="1600">
          <a:solidFill>
            <a:schemeClr val="tx1"/>
          </a:solidFill>
          <a:latin typeface="+mn-lt"/>
        </a:defRPr>
      </a:lvl6pPr>
      <a:lvl7pPr marL="2971800" indent="-228600" algn="l" rtl="0" eaLnBrk="0" fontAlgn="base" hangingPunct="0">
        <a:spcBef>
          <a:spcPct val="0"/>
        </a:spcBef>
        <a:spcAft>
          <a:spcPct val="25000"/>
        </a:spcAft>
        <a:buChar char="–"/>
        <a:defRPr sz="1600">
          <a:solidFill>
            <a:schemeClr val="tx1"/>
          </a:solidFill>
          <a:latin typeface="+mn-lt"/>
        </a:defRPr>
      </a:lvl7pPr>
      <a:lvl8pPr marL="3429000" indent="-228600" algn="l" rtl="0" eaLnBrk="0" fontAlgn="base" hangingPunct="0">
        <a:spcBef>
          <a:spcPct val="0"/>
        </a:spcBef>
        <a:spcAft>
          <a:spcPct val="25000"/>
        </a:spcAft>
        <a:buChar char="–"/>
        <a:defRPr sz="1600">
          <a:solidFill>
            <a:schemeClr val="tx1"/>
          </a:solidFill>
          <a:latin typeface="+mn-lt"/>
        </a:defRPr>
      </a:lvl8pPr>
      <a:lvl9pPr marL="3886200" indent="-228600" algn="l" rtl="0" eaLnBrk="0" fontAlgn="base" hangingPunct="0">
        <a:spcBef>
          <a:spcPct val="0"/>
        </a:spcBef>
        <a:spcAft>
          <a:spcPct val="2500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marian.schedenig.name/projects/grep-consol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logging.apache.org/log4j/1.2/download.html"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github.com/yplo6403/formationjava.git"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www.objectaid.com/update"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fr.wikipedia.org/wiki/Java_et_logiciel_libr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748570" y="4497049"/>
            <a:ext cx="4095749" cy="1127464"/>
          </a:xfrm>
          <a:prstGeom prst="rect">
            <a:avLst/>
          </a:prstGeom>
          <a:noFill/>
          <a:ln w="9525">
            <a:noFill/>
            <a:miter lim="800000"/>
            <a:headEnd/>
            <a:tailEnd/>
          </a:ln>
        </p:spPr>
        <p:txBody>
          <a:bodyPr lIns="0" tIns="0" rIns="0" bIns="0"/>
          <a:lstStyle/>
          <a:p>
            <a:pPr eaLnBrk="1" hangingPunct="1">
              <a:lnSpc>
                <a:spcPct val="80000"/>
              </a:lnSpc>
              <a:spcAft>
                <a:spcPct val="50000"/>
              </a:spcAft>
              <a:buClr>
                <a:schemeClr val="tx2"/>
              </a:buClr>
              <a:buSzPct val="70000"/>
              <a:buFont typeface="Wingdings" pitchFamily="2" charset="2"/>
              <a:buNone/>
              <a:defRPr/>
            </a:pPr>
            <a:r>
              <a:rPr lang="fr-FR" altLang="zh-CN" sz="2000" kern="0" dirty="0">
                <a:solidFill>
                  <a:schemeClr val="tx2"/>
                </a:solidFill>
                <a:latin typeface="+mn-lt"/>
                <a:ea typeface="宋体" pitchFamily="2" charset="-122"/>
              </a:rPr>
              <a:t>Orange </a:t>
            </a:r>
            <a:r>
              <a:rPr lang="en-US" altLang="zh-CN" sz="2000" kern="0" dirty="0" smtClean="0">
                <a:solidFill>
                  <a:schemeClr val="tx2"/>
                </a:solidFill>
                <a:latin typeface="+mn-lt"/>
                <a:ea typeface="宋体" pitchFamily="2" charset="-122"/>
              </a:rPr>
              <a:t>Labs</a:t>
            </a:r>
            <a:r>
              <a:rPr lang="en-US" altLang="zh-CN" sz="2800" kern="0" dirty="0">
                <a:solidFill>
                  <a:schemeClr val="tx2"/>
                </a:solidFill>
                <a:latin typeface="+mn-lt"/>
                <a:ea typeface="宋体" pitchFamily="2" charset="-122"/>
              </a:rPr>
              <a:t/>
            </a:r>
            <a:br>
              <a:rPr lang="en-US" altLang="zh-CN" sz="2800" kern="0" dirty="0">
                <a:solidFill>
                  <a:schemeClr val="tx2"/>
                </a:solidFill>
                <a:latin typeface="+mn-lt"/>
                <a:ea typeface="宋体" pitchFamily="2" charset="-122"/>
              </a:rPr>
            </a:br>
            <a:endParaRPr lang="en-US" altLang="zh-CN" sz="1600" kern="0" dirty="0">
              <a:latin typeface="+mn-lt"/>
              <a:ea typeface="MS PGothic" pitchFamily="34" charset="-128"/>
            </a:endParaRPr>
          </a:p>
          <a:p>
            <a:pPr eaLnBrk="1" hangingPunct="1">
              <a:lnSpc>
                <a:spcPct val="80000"/>
              </a:lnSpc>
              <a:spcAft>
                <a:spcPct val="50000"/>
              </a:spcAft>
              <a:buClr>
                <a:schemeClr val="tx2"/>
              </a:buClr>
              <a:buSzPct val="70000"/>
              <a:defRPr/>
            </a:pPr>
            <a:r>
              <a:rPr lang="fr-FR" sz="1600" b="1" dirty="0" smtClean="0"/>
              <a:t>Ph. LEMORDANT (OLPS/JAV)</a:t>
            </a:r>
          </a:p>
          <a:p>
            <a:pPr eaLnBrk="1" hangingPunct="1">
              <a:lnSpc>
                <a:spcPct val="80000"/>
              </a:lnSpc>
              <a:spcAft>
                <a:spcPct val="50000"/>
              </a:spcAft>
              <a:buClr>
                <a:schemeClr val="tx2"/>
              </a:buClr>
              <a:buSzPct val="70000"/>
              <a:defRPr/>
            </a:pPr>
            <a:r>
              <a:rPr lang="fr-FR" sz="1600" dirty="0" smtClean="0"/>
              <a:t>28/11/2016-01/12/2016 </a:t>
            </a:r>
            <a:endParaRPr lang="fr-FR" sz="1600" dirty="0"/>
          </a:p>
          <a:p>
            <a:pPr eaLnBrk="1" hangingPunct="1">
              <a:lnSpc>
                <a:spcPct val="80000"/>
              </a:lnSpc>
              <a:spcAft>
                <a:spcPct val="50000"/>
              </a:spcAft>
              <a:buClr>
                <a:schemeClr val="tx2"/>
              </a:buClr>
              <a:buSzPct val="70000"/>
              <a:buFont typeface="Wingdings" pitchFamily="2" charset="2"/>
              <a:buNone/>
              <a:defRPr/>
            </a:pPr>
            <a:endParaRPr lang="en-US" altLang="zh-CN" sz="1600" kern="0" dirty="0">
              <a:latin typeface="+mn-lt"/>
              <a:ea typeface="MS PGothic" pitchFamily="34" charset="-128"/>
            </a:endParaRPr>
          </a:p>
        </p:txBody>
      </p:sp>
      <p:sp>
        <p:nvSpPr>
          <p:cNvPr id="5" name="Rectangle 13"/>
          <p:cNvSpPr txBox="1">
            <a:spLocks noChangeArrowheads="1"/>
          </p:cNvSpPr>
          <p:nvPr/>
        </p:nvSpPr>
        <p:spPr bwMode="auto">
          <a:xfrm>
            <a:off x="628650" y="1119264"/>
            <a:ext cx="7839075" cy="2820649"/>
          </a:xfrm>
          <a:prstGeom prst="rect">
            <a:avLst/>
          </a:prstGeom>
          <a:noFill/>
          <a:ln w="9525">
            <a:noFill/>
            <a:miter lim="800000"/>
            <a:headEnd/>
            <a:tailEnd/>
          </a:ln>
        </p:spPr>
        <p:txBody>
          <a:bodyPr lIns="0" tIns="0" rIns="0" bIns="0"/>
          <a:lstStyle/>
          <a:p>
            <a:pPr marL="342900" indent="-342900" eaLnBrk="1" hangingPunct="1">
              <a:buFont typeface="Arial" panose="020B0604020202020204" pitchFamily="34" charset="0"/>
              <a:buChar char="•"/>
              <a:defRPr/>
            </a:pPr>
            <a:r>
              <a:rPr lang="fr-FR" sz="2000" dirty="0" smtClean="0">
                <a:latin typeface="+mn-lt"/>
              </a:rPr>
              <a:t>Plan de la formation</a:t>
            </a:r>
          </a:p>
          <a:p>
            <a:pPr marL="914400" lvl="1" indent="-457200" eaLnBrk="1" hangingPunct="1">
              <a:buFont typeface="+mj-lt"/>
              <a:buAutoNum type="arabicPeriod"/>
              <a:defRPr/>
            </a:pPr>
            <a:r>
              <a:rPr lang="fr-FR" sz="2000" dirty="0" smtClean="0">
                <a:latin typeface="+mn-lt"/>
              </a:rPr>
              <a:t>Introduction</a:t>
            </a:r>
            <a:endParaRPr lang="fr-FR" sz="2000" dirty="0">
              <a:latin typeface="+mn-lt"/>
            </a:endParaRPr>
          </a:p>
          <a:p>
            <a:pPr marL="914400" lvl="1" indent="-457200" eaLnBrk="1" hangingPunct="1">
              <a:buFont typeface="+mj-lt"/>
              <a:buAutoNum type="arabicPeriod"/>
              <a:defRPr/>
            </a:pPr>
            <a:r>
              <a:rPr lang="fr-FR" sz="2000" dirty="0">
                <a:latin typeface="+mn-lt"/>
              </a:rPr>
              <a:t>Configuration et environnement</a:t>
            </a:r>
          </a:p>
          <a:p>
            <a:pPr marL="914400" lvl="1" indent="-457200" eaLnBrk="1" hangingPunct="1">
              <a:buFont typeface="+mj-lt"/>
              <a:buAutoNum type="arabicPeriod"/>
              <a:defRPr/>
            </a:pPr>
            <a:r>
              <a:rPr lang="fr-FR" sz="2000" dirty="0">
                <a:latin typeface="+mn-lt"/>
              </a:rPr>
              <a:t>Les bases du langage</a:t>
            </a:r>
          </a:p>
          <a:p>
            <a:pPr marL="914400" lvl="1" indent="-457200" eaLnBrk="1" hangingPunct="1">
              <a:buFont typeface="+mj-lt"/>
              <a:buAutoNum type="arabicPeriod"/>
              <a:defRPr/>
            </a:pPr>
            <a:r>
              <a:rPr lang="fr-FR" sz="2000" dirty="0" smtClean="0">
                <a:latin typeface="+mn-lt"/>
              </a:rPr>
              <a:t>Classes et objets</a:t>
            </a:r>
          </a:p>
          <a:p>
            <a:pPr marL="914400" lvl="1" indent="-457200" eaLnBrk="1" hangingPunct="1">
              <a:buFont typeface="+mj-lt"/>
              <a:buAutoNum type="arabicPeriod"/>
              <a:defRPr/>
            </a:pPr>
            <a:r>
              <a:rPr lang="fr-FR" sz="2000" dirty="0" smtClean="0">
                <a:latin typeface="+mn-lt"/>
              </a:rPr>
              <a:t>Héritage</a:t>
            </a:r>
            <a:endParaRPr lang="fr-FR" sz="2000" dirty="0">
              <a:latin typeface="+mn-lt"/>
            </a:endParaRPr>
          </a:p>
          <a:p>
            <a:pPr marL="914400" lvl="1" indent="-457200" eaLnBrk="1" hangingPunct="1">
              <a:buFont typeface="+mj-lt"/>
              <a:buAutoNum type="arabicPeriod"/>
              <a:defRPr/>
            </a:pPr>
            <a:r>
              <a:rPr lang="fr-FR" sz="2000" dirty="0" smtClean="0">
                <a:latin typeface="+mn-lt"/>
              </a:rPr>
              <a:t>Les exceptions</a:t>
            </a:r>
          </a:p>
          <a:p>
            <a:pPr marL="914400" lvl="1" indent="-457200" eaLnBrk="1" hangingPunct="1">
              <a:buFont typeface="+mj-lt"/>
              <a:buAutoNum type="arabicPeriod"/>
              <a:defRPr/>
            </a:pPr>
            <a:r>
              <a:rPr lang="fr-FR" sz="2000" dirty="0" smtClean="0">
                <a:latin typeface="+mn-lt"/>
              </a:rPr>
              <a:t>les collections</a:t>
            </a:r>
          </a:p>
          <a:p>
            <a:pPr marL="914400" lvl="1" indent="-457200" eaLnBrk="1" hangingPunct="1">
              <a:buFont typeface="+mj-lt"/>
              <a:buAutoNum type="arabicPeriod"/>
              <a:defRPr/>
            </a:pPr>
            <a:r>
              <a:rPr lang="en-US" sz="2000" dirty="0" smtClean="0">
                <a:latin typeface="+mn-lt"/>
              </a:rPr>
              <a:t>Les designs patterns</a:t>
            </a:r>
            <a:endParaRPr lang="fr-FR" sz="2000" dirty="0" smtClean="0">
              <a:latin typeface="+mn-lt"/>
            </a:endParaRPr>
          </a:p>
          <a:p>
            <a:pPr marL="342900" indent="-342900" eaLnBrk="1" hangingPunct="1">
              <a:buFont typeface="Arial" panose="020B0604020202020204" pitchFamily="34" charset="0"/>
              <a:buChar char="•"/>
              <a:defRPr/>
            </a:pPr>
            <a:endParaRPr lang="fr-FR" sz="2000" dirty="0" smtClean="0">
              <a:latin typeface="+mn-lt"/>
            </a:endParaRPr>
          </a:p>
        </p:txBody>
      </p:sp>
      <p:graphicFrame>
        <p:nvGraphicFramePr>
          <p:cNvPr id="7" name="Group 70"/>
          <p:cNvGraphicFramePr>
            <a:graphicFrameLocks noGrp="1"/>
          </p:cNvGraphicFramePr>
          <p:nvPr>
            <p:extLst>
              <p:ext uri="{D42A27DB-BD31-4B8C-83A1-F6EECF244321}">
                <p14:modId xmlns:p14="http://schemas.microsoft.com/office/powerpoint/2010/main" val="2089667725"/>
              </p:ext>
            </p:extLst>
          </p:nvPr>
        </p:nvGraphicFramePr>
        <p:xfrm>
          <a:off x="0" y="0"/>
          <a:ext cx="9144000" cy="847725"/>
        </p:xfrm>
        <a:graphic>
          <a:graphicData uri="http://schemas.openxmlformats.org/drawingml/2006/table">
            <a:tbl>
              <a:tblPr/>
              <a:tblGrid>
                <a:gridCol w="9144000"/>
              </a:tblGrid>
              <a:tr h="847725">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FR" altLang="zh-CN" sz="3200" b="1" i="0" u="none" strike="noStrike" cap="none" normalizeH="0" baseline="0" smtClean="0">
                          <a:ln>
                            <a:noFill/>
                          </a:ln>
                          <a:solidFill>
                            <a:schemeClr val="bg1"/>
                          </a:solidFill>
                          <a:effectLst/>
                          <a:latin typeface="Arial Black" pitchFamily="34" charset="0"/>
                          <a:ea typeface="宋体" pitchFamily="2" charset="-122"/>
                        </a:rPr>
                        <a:t>Formation Java</a:t>
                      </a:r>
                      <a:endParaRPr kumimoji="0" lang="en-US" altLang="zh-CN" sz="3200" b="0" i="0" u="none" strike="noStrike" cap="none" normalizeH="0" baseline="0" smtClean="0">
                        <a:ln>
                          <a:noFill/>
                        </a:ln>
                        <a:solidFill>
                          <a:schemeClr val="bg1"/>
                        </a:solidFill>
                        <a:effectLst/>
                        <a:latin typeface="Helvetica 45 Light" pitchFamily="34" charset="0"/>
                        <a:ea typeface="宋体" pitchFamily="2" charset="-122"/>
                      </a:endParaRPr>
                    </a:p>
                  </a:txBody>
                  <a:tcPr marL="38450" marR="38450" marT="0" marB="0" anchor="ctr" horzOverflow="overflow">
                    <a:lnL cap="flat">
                      <a:noFill/>
                    </a:lnL>
                    <a:lnR cap="flat">
                      <a:noFill/>
                    </a:lnR>
                    <a:lnT cap="flat">
                      <a:noFill/>
                    </a:lnT>
                    <a:lnB cap="flat">
                      <a:noFill/>
                    </a:lnB>
                    <a:lnTlToBr>
                      <a:noFill/>
                    </a:lnTlToBr>
                    <a:lnBlToTr>
                      <a:noFill/>
                    </a:lnBlToTr>
                    <a:solidFill>
                      <a:srgbClr val="FF9900">
                        <a:alpha val="50000"/>
                      </a:srgbClr>
                    </a:solidFill>
                  </a:tcPr>
                </a:tc>
              </a:tr>
            </a:tbl>
          </a:graphicData>
        </a:graphic>
      </p:graphicFrame>
      <p:sp>
        <p:nvSpPr>
          <p:cNvPr id="8"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1</a:t>
            </a:fld>
            <a:endParaRPr lang="en-US" altLang="zh-CN" sz="1600" kern="0">
              <a:latin typeface="+mn-lt"/>
              <a:ea typeface="MS PGothic"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Left)">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Configuration et environnement: Hello world</a:t>
            </a:r>
          </a:p>
        </p:txBody>
      </p:sp>
      <p:sp>
        <p:nvSpPr>
          <p:cNvPr id="2" name="Espace réservé du contenu 1"/>
          <p:cNvSpPr>
            <a:spLocks noGrp="1"/>
          </p:cNvSpPr>
          <p:nvPr>
            <p:ph idx="1"/>
          </p:nvPr>
        </p:nvSpPr>
        <p:spPr>
          <a:xfrm>
            <a:off x="172882" y="798227"/>
            <a:ext cx="8609012" cy="5257800"/>
          </a:xfrm>
        </p:spPr>
        <p:txBody>
          <a:bodyPr/>
          <a:lstStyle/>
          <a:p>
            <a:r>
              <a:rPr lang="fr-FR" dirty="0" smtClean="0"/>
              <a:t>Installer </a:t>
            </a:r>
            <a:r>
              <a:rPr lang="en-US" dirty="0" smtClean="0"/>
              <a:t>Java </a:t>
            </a:r>
            <a:r>
              <a:rPr lang="en-US" dirty="0"/>
              <a:t>SE Development Kit </a:t>
            </a:r>
            <a:r>
              <a:rPr lang="en-US" dirty="0" smtClean="0"/>
              <a:t>8 </a:t>
            </a:r>
            <a:r>
              <a:rPr lang="en-US" dirty="0" err="1" smtClean="0"/>
              <a:t>d’Oracle</a:t>
            </a:r>
            <a:endParaRPr lang="en-US" dirty="0" smtClean="0"/>
          </a:p>
          <a:p>
            <a:r>
              <a:rPr lang="fr-FR" dirty="0" smtClean="0"/>
              <a:t>Installer l’IDE Eclipse + présentation des fonctionnalités de base</a:t>
            </a:r>
          </a:p>
          <a:p>
            <a:r>
              <a:rPr lang="fr-FR" dirty="0" smtClean="0"/>
              <a:t>Installer git</a:t>
            </a:r>
          </a:p>
          <a:p>
            <a:r>
              <a:rPr lang="fr-FR" dirty="0" smtClean="0"/>
              <a:t>Créer un projet projet1</a:t>
            </a:r>
          </a:p>
          <a:p>
            <a:r>
              <a:rPr lang="fr-FR" dirty="0" smtClean="0"/>
              <a:t>Créer un package com.orange.javaformation.app1</a:t>
            </a:r>
          </a:p>
          <a:p>
            <a:r>
              <a:rPr lang="fr-FR" dirty="0" smtClean="0"/>
              <a:t>Créer une classe MainClasse.java avec stub « main »</a:t>
            </a:r>
          </a:p>
          <a:p>
            <a:r>
              <a:rPr lang="fr-FR" dirty="0" smtClean="0"/>
              <a:t>Imprimer « Hello world! » depuis l’IDE</a:t>
            </a:r>
          </a:p>
          <a:p>
            <a:r>
              <a:rPr lang="fr-FR" dirty="0" smtClean="0"/>
              <a:t>Compiler en ligne « </a:t>
            </a:r>
            <a:r>
              <a:rPr lang="fr-FR" dirty="0" err="1" smtClean="0"/>
              <a:t>javac</a:t>
            </a:r>
            <a:r>
              <a:rPr lang="fr-FR" dirty="0" smtClean="0"/>
              <a:t> </a:t>
            </a:r>
            <a:r>
              <a:rPr lang="fr-FR" dirty="0" err="1" smtClean="0"/>
              <a:t>com</a:t>
            </a:r>
            <a:r>
              <a:rPr lang="fr-FR" dirty="0" smtClean="0"/>
              <a:t>/orange/</a:t>
            </a:r>
            <a:r>
              <a:rPr lang="fr-FR" dirty="0" err="1" smtClean="0"/>
              <a:t>javaformation</a:t>
            </a:r>
            <a:r>
              <a:rPr lang="fr-FR" dirty="0" smtClean="0"/>
              <a:t>/app1/MainClass.java »</a:t>
            </a:r>
          </a:p>
          <a:p>
            <a:r>
              <a:rPr lang="fr-FR" dirty="0" smtClean="0"/>
              <a:t>Exécuter en ligne « java </a:t>
            </a:r>
            <a:r>
              <a:rPr lang="fr-FR" dirty="0" err="1" smtClean="0"/>
              <a:t>com</a:t>
            </a:r>
            <a:r>
              <a:rPr lang="fr-FR" dirty="0" smtClean="0"/>
              <a:t>/orange/</a:t>
            </a:r>
            <a:r>
              <a:rPr lang="fr-FR" dirty="0" err="1" smtClean="0"/>
              <a:t>javaformation</a:t>
            </a:r>
            <a:r>
              <a:rPr lang="fr-FR" dirty="0" smtClean="0"/>
              <a:t>/app1/</a:t>
            </a:r>
            <a:r>
              <a:rPr lang="fr-FR" dirty="0" err="1" smtClean="0"/>
              <a:t>MainClass</a:t>
            </a:r>
            <a:r>
              <a:rPr lang="fr-FR" dirty="0" smtClean="0"/>
              <a:t> »</a:t>
            </a:r>
          </a:p>
          <a:p>
            <a:r>
              <a:rPr lang="fr-FR" dirty="0" smtClean="0"/>
              <a:t>Exporter un fichier app1.jar</a:t>
            </a:r>
          </a:p>
          <a:p>
            <a:r>
              <a:rPr lang="fr-FR" dirty="0" smtClean="0"/>
              <a:t>Exécuter le jar « java –jar app1.jar »</a:t>
            </a:r>
          </a:p>
          <a:p>
            <a:endParaRPr lang="en-US"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10</a:t>
            </a:fld>
            <a:endParaRPr lang="en-US" altLang="zh-CN" sz="1600" kern="0">
              <a:latin typeface="+mn-lt"/>
              <a:ea typeface="MS PGothic" pitchFamily="34" charset="-128"/>
            </a:endParaRPr>
          </a:p>
        </p:txBody>
      </p:sp>
    </p:spTree>
    <p:extLst>
      <p:ext uri="{BB962C8B-B14F-4D97-AF65-F5344CB8AC3E}">
        <p14:creationId xmlns:p14="http://schemas.microsoft.com/office/powerpoint/2010/main" val="15891876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Configuration et environnement : librairie externe + plugin</a:t>
            </a:r>
          </a:p>
        </p:txBody>
      </p:sp>
      <p:sp>
        <p:nvSpPr>
          <p:cNvPr id="2" name="Espace réservé du contenu 1"/>
          <p:cNvSpPr>
            <a:spLocks noGrp="1"/>
          </p:cNvSpPr>
          <p:nvPr>
            <p:ph idx="1"/>
          </p:nvPr>
        </p:nvSpPr>
        <p:spPr>
          <a:xfrm>
            <a:off x="172882" y="798227"/>
            <a:ext cx="8609012" cy="5257800"/>
          </a:xfrm>
        </p:spPr>
        <p:txBody>
          <a:bodyPr/>
          <a:lstStyle/>
          <a:p>
            <a:r>
              <a:rPr lang="fr-FR" smtClean="0"/>
              <a:t>Installer </a:t>
            </a:r>
            <a:r>
              <a:rPr lang="en-US" smtClean="0"/>
              <a:t>le plugin eclipse </a:t>
            </a:r>
            <a:r>
              <a:rPr lang="en-US" err="1" smtClean="0">
                <a:hlinkClick r:id="rId3"/>
              </a:rPr>
              <a:t>grep</a:t>
            </a:r>
            <a:r>
              <a:rPr lang="en-US" smtClean="0">
                <a:hlinkClick r:id="rId3"/>
              </a:rPr>
              <a:t>-console</a:t>
            </a:r>
            <a:endParaRPr lang="en-US" smtClean="0"/>
          </a:p>
          <a:p>
            <a:r>
              <a:rPr lang="en-US" smtClean="0"/>
              <a:t>Installer la </a:t>
            </a:r>
            <a:r>
              <a:rPr lang="en-US" err="1" smtClean="0"/>
              <a:t>librairie</a:t>
            </a:r>
            <a:r>
              <a:rPr lang="en-US" smtClean="0"/>
              <a:t>  </a:t>
            </a:r>
            <a:r>
              <a:rPr lang="en-US" smtClean="0">
                <a:hlinkClick r:id="rId4"/>
              </a:rPr>
              <a:t>log4j</a:t>
            </a:r>
            <a:r>
              <a:rPr lang="en-US"/>
              <a:t> </a:t>
            </a:r>
            <a:r>
              <a:rPr lang="en-US" smtClean="0"/>
              <a:t>(</a:t>
            </a:r>
            <a:r>
              <a:rPr lang="en-US" err="1" smtClean="0"/>
              <a:t>déposer</a:t>
            </a:r>
            <a:r>
              <a:rPr lang="en-US"/>
              <a:t> </a:t>
            </a:r>
            <a:r>
              <a:rPr lang="en-US" smtClean="0"/>
              <a:t>log4j-1.2.17.jar </a:t>
            </a:r>
            <a:r>
              <a:rPr lang="en-US" err="1" smtClean="0"/>
              <a:t>dans</a:t>
            </a:r>
            <a:r>
              <a:rPr lang="en-US" smtClean="0"/>
              <a:t> le </a:t>
            </a:r>
            <a:r>
              <a:rPr lang="en-US" err="1" smtClean="0"/>
              <a:t>répertoire</a:t>
            </a:r>
            <a:r>
              <a:rPr lang="en-US" smtClean="0"/>
              <a:t> “./lib”)</a:t>
            </a:r>
          </a:p>
          <a:p>
            <a:r>
              <a:rPr lang="en-US" err="1" smtClean="0"/>
              <a:t>Ajouter</a:t>
            </a:r>
            <a:r>
              <a:rPr lang="en-US" smtClean="0"/>
              <a:t> le </a:t>
            </a:r>
            <a:r>
              <a:rPr lang="en-US" err="1" smtClean="0"/>
              <a:t>fichier</a:t>
            </a:r>
            <a:r>
              <a:rPr lang="en-US"/>
              <a:t> </a:t>
            </a:r>
            <a:r>
              <a:rPr lang="en-US" smtClean="0"/>
              <a:t>./lib/log4j-1.2.17.jar au build path du </a:t>
            </a:r>
            <a:r>
              <a:rPr lang="en-US" err="1" smtClean="0"/>
              <a:t>projet</a:t>
            </a:r>
            <a:endParaRPr lang="en-US" smtClean="0"/>
          </a:p>
          <a:p>
            <a:r>
              <a:rPr lang="en-US" err="1" smtClean="0"/>
              <a:t>Exécuter</a:t>
            </a:r>
            <a:r>
              <a:rPr lang="en-US" smtClean="0"/>
              <a:t> </a:t>
            </a:r>
            <a:r>
              <a:rPr lang="en-US" err="1" smtClean="0"/>
              <a:t>l’exemple</a:t>
            </a:r>
            <a:r>
              <a:rPr lang="en-US" smtClean="0"/>
              <a:t> </a:t>
            </a:r>
            <a:r>
              <a:rPr lang="en-US" err="1" smtClean="0"/>
              <a:t>fourni</a:t>
            </a:r>
            <a:r>
              <a:rPr lang="en-US" smtClean="0"/>
              <a:t> </a:t>
            </a:r>
            <a:r>
              <a:rPr lang="en-US" err="1" smtClean="0"/>
              <a:t>dans</a:t>
            </a:r>
            <a:r>
              <a:rPr lang="en-US" smtClean="0"/>
              <a:t> INSTALL (</a:t>
            </a:r>
            <a:r>
              <a:rPr lang="fr-FR" err="1" smtClean="0"/>
              <a:t>BasicConfigurator</a:t>
            </a:r>
            <a:r>
              <a:rPr lang="fr-FR" smtClean="0"/>
              <a:t>)</a:t>
            </a:r>
            <a:endParaRPr lang="en-US" smtClean="0"/>
          </a:p>
          <a:p>
            <a:r>
              <a:rPr lang="en-US" err="1" smtClean="0"/>
              <a:t>Utiliser</a:t>
            </a:r>
            <a:r>
              <a:rPr lang="en-US" smtClean="0"/>
              <a:t> un </a:t>
            </a:r>
            <a:r>
              <a:rPr lang="en-US" err="1" smtClean="0"/>
              <a:t>fichier</a:t>
            </a:r>
            <a:r>
              <a:rPr lang="en-US" smtClean="0"/>
              <a:t> de </a:t>
            </a:r>
            <a:r>
              <a:rPr lang="en-US" err="1" smtClean="0"/>
              <a:t>propriétés</a:t>
            </a:r>
            <a:r>
              <a:rPr lang="en-US" smtClean="0"/>
              <a:t> log4j.properties (sous “./</a:t>
            </a:r>
            <a:r>
              <a:rPr lang="en-US" err="1" smtClean="0"/>
              <a:t>src</a:t>
            </a:r>
            <a:r>
              <a:rPr lang="en-US" smtClean="0"/>
              <a:t>/”)</a:t>
            </a:r>
            <a:br>
              <a:rPr lang="en-US" smtClean="0"/>
            </a:br>
            <a:endParaRPr lang="en-US" smtClean="0"/>
          </a:p>
          <a:p>
            <a:pPr marL="0" indent="0">
              <a:buNone/>
            </a:pPr>
            <a:endParaRPr lang="en-US" smtClean="0"/>
          </a:p>
          <a:p>
            <a:endParaRPr lang="en-US" smtClean="0"/>
          </a:p>
          <a:p>
            <a:r>
              <a:rPr lang="en-US" err="1" smtClean="0"/>
              <a:t>Configurer</a:t>
            </a:r>
            <a:r>
              <a:rPr lang="en-US" smtClean="0"/>
              <a:t> le plugin </a:t>
            </a:r>
            <a:r>
              <a:rPr lang="en-US" err="1" smtClean="0"/>
              <a:t>grep</a:t>
            </a:r>
            <a:r>
              <a:rPr lang="en-US" smtClean="0"/>
              <a:t>-console pour </a:t>
            </a:r>
            <a:r>
              <a:rPr lang="en-US" err="1" smtClean="0"/>
              <a:t>avoir</a:t>
            </a:r>
            <a:r>
              <a:rPr lang="en-US" smtClean="0"/>
              <a:t> la </a:t>
            </a:r>
            <a:r>
              <a:rPr lang="en-US" err="1" smtClean="0"/>
              <a:t>couleur</a:t>
            </a:r>
            <a:endParaRPr lang="en-US" smtClean="0"/>
          </a:p>
          <a:p>
            <a:r>
              <a:rPr lang="en-US" err="1" smtClean="0"/>
              <a:t>Générer</a:t>
            </a:r>
            <a:r>
              <a:rPr lang="en-US" smtClean="0"/>
              <a:t> </a:t>
            </a:r>
            <a:r>
              <a:rPr lang="en-US" err="1" smtClean="0"/>
              <a:t>l’exécutable</a:t>
            </a:r>
            <a:r>
              <a:rPr lang="en-US" smtClean="0"/>
              <a:t> projet.jar et </a:t>
            </a:r>
            <a:r>
              <a:rPr lang="en-US" err="1" smtClean="0"/>
              <a:t>exécuter</a:t>
            </a:r>
            <a:r>
              <a:rPr lang="en-US" smtClean="0"/>
              <a:t> hors de </a:t>
            </a:r>
            <a:r>
              <a:rPr lang="en-US" err="1" smtClean="0"/>
              <a:t>l’IDE</a:t>
            </a:r>
            <a:r>
              <a:rPr lang="en-US" smtClean="0"/>
              <a:t> Eclipse</a:t>
            </a:r>
          </a:p>
          <a:p>
            <a:endParaRPr lang="fr-FR" smtClean="0"/>
          </a:p>
          <a:p>
            <a:endParaRPr lang="en-US"/>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11</a:t>
            </a:fld>
            <a:endParaRPr lang="en-US" altLang="zh-CN" sz="1600" kern="0">
              <a:latin typeface="+mn-lt"/>
              <a:ea typeface="MS PGothic" pitchFamily="34" charset="-128"/>
            </a:endParaRPr>
          </a:p>
        </p:txBody>
      </p:sp>
      <p:sp>
        <p:nvSpPr>
          <p:cNvPr id="3" name="ZoneTexte 2"/>
          <p:cNvSpPr txBox="1"/>
          <p:nvPr/>
        </p:nvSpPr>
        <p:spPr>
          <a:xfrm>
            <a:off x="599440" y="3138900"/>
            <a:ext cx="8128000" cy="954107"/>
          </a:xfrm>
          <a:prstGeom prst="rect">
            <a:avLst/>
          </a:prstGeom>
          <a:noFill/>
        </p:spPr>
        <p:txBody>
          <a:bodyPr wrap="square" rtlCol="0">
            <a:spAutoFit/>
          </a:bodyPr>
          <a:lstStyle/>
          <a:p>
            <a:r>
              <a:rPr lang="fr-FR" sz="1400">
                <a:latin typeface="Courier New" panose="02070309020205020404" pitchFamily="49" charset="0"/>
                <a:cs typeface="Courier New" panose="02070309020205020404" pitchFamily="49" charset="0"/>
              </a:rPr>
              <a:t>log4j.rootLogger=DEBUG, </a:t>
            </a:r>
            <a:r>
              <a:rPr lang="fr-FR" sz="1400" err="1">
                <a:latin typeface="Courier New" panose="02070309020205020404" pitchFamily="49" charset="0"/>
                <a:cs typeface="Courier New" panose="02070309020205020404" pitchFamily="49" charset="0"/>
              </a:rPr>
              <a:t>stdout</a:t>
            </a:r>
            <a:endParaRPr lang="fr-FR" sz="1400">
              <a:latin typeface="Courier New" panose="02070309020205020404" pitchFamily="49" charset="0"/>
              <a:cs typeface="Courier New" panose="02070309020205020404" pitchFamily="49" charset="0"/>
            </a:endParaRPr>
          </a:p>
          <a:p>
            <a:r>
              <a:rPr lang="fr-FR" sz="1400">
                <a:latin typeface="Courier New" panose="02070309020205020404" pitchFamily="49" charset="0"/>
                <a:cs typeface="Courier New" panose="02070309020205020404" pitchFamily="49" charset="0"/>
              </a:rPr>
              <a:t>log4j.appender.stdout=org.apache.log4j.ConsoleAppender</a:t>
            </a:r>
          </a:p>
          <a:p>
            <a:r>
              <a:rPr lang="fr-FR" sz="1400">
                <a:latin typeface="Courier New" panose="02070309020205020404" pitchFamily="49" charset="0"/>
                <a:cs typeface="Courier New" panose="02070309020205020404" pitchFamily="49" charset="0"/>
              </a:rPr>
              <a:t>log4j.appender.stdout.layout=org.apache.log4j.PatternLayout</a:t>
            </a:r>
          </a:p>
          <a:p>
            <a:r>
              <a:rPr lang="fr-FR" sz="1400">
                <a:latin typeface="Courier New" panose="02070309020205020404" pitchFamily="49" charset="0"/>
                <a:cs typeface="Courier New" panose="02070309020205020404" pitchFamily="49" charset="0"/>
              </a:rPr>
              <a:t>log4j.appender.stdout.layout.ConversionPattern=%d [%-5p] (%F:%M:%L) %</a:t>
            </a:r>
            <a:r>
              <a:rPr lang="fr-FR" sz="1400" err="1">
                <a:latin typeface="Courier New" panose="02070309020205020404" pitchFamily="49" charset="0"/>
                <a:cs typeface="Courier New" panose="02070309020205020404" pitchFamily="49" charset="0"/>
              </a:rPr>
              <a:t>m%n</a:t>
            </a:r>
            <a:endParaRPr lang="fr-FR" sz="14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097730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Les bases du langage : les règles de nommage</a:t>
            </a:r>
          </a:p>
        </p:txBody>
      </p:sp>
      <p:sp>
        <p:nvSpPr>
          <p:cNvPr id="2" name="Espace réservé du contenu 1"/>
          <p:cNvSpPr>
            <a:spLocks noGrp="1"/>
          </p:cNvSpPr>
          <p:nvPr>
            <p:ph idx="1"/>
          </p:nvPr>
        </p:nvSpPr>
        <p:spPr>
          <a:xfrm>
            <a:off x="308293" y="651828"/>
            <a:ext cx="8609012" cy="5257800"/>
          </a:xfrm>
        </p:spPr>
        <p:txBody>
          <a:bodyPr/>
          <a:lstStyle/>
          <a:p>
            <a:r>
              <a:rPr lang="fr-FR" b="1" dirty="0" smtClean="0"/>
              <a:t>packages</a:t>
            </a:r>
            <a:r>
              <a:rPr lang="fr-FR" dirty="0" smtClean="0"/>
              <a:t>: en minuscule. Pour éviter les conflits, SUN préconise d’utiliser le nom de domaine </a:t>
            </a:r>
            <a:r>
              <a:rPr lang="fr-FR" dirty="0"/>
              <a:t>Internet en </a:t>
            </a:r>
            <a:r>
              <a:rPr lang="fr-FR" dirty="0" smtClean="0"/>
              <a:t>inversant </a:t>
            </a:r>
            <a:r>
              <a:rPr lang="fr-FR" dirty="0"/>
              <a:t>les composants</a:t>
            </a:r>
            <a:r>
              <a:rPr lang="fr-FR" dirty="0" smtClean="0"/>
              <a:t>. </a:t>
            </a:r>
            <a:br>
              <a:rPr lang="fr-FR" dirty="0" smtClean="0"/>
            </a:br>
            <a:r>
              <a:rPr lang="fr-FR" dirty="0" smtClean="0"/>
              <a:t>Exemple: « </a:t>
            </a:r>
            <a:r>
              <a:rPr lang="fr-FR" dirty="0" err="1" smtClean="0"/>
              <a:t>com.orange.javaformation</a:t>
            </a:r>
            <a:r>
              <a:rPr lang="fr-FR" dirty="0" smtClean="0"/>
              <a:t> »</a:t>
            </a:r>
            <a:endParaRPr lang="en-US" dirty="0" smtClean="0"/>
          </a:p>
          <a:p>
            <a:r>
              <a:rPr lang="fr-FR" b="1" dirty="0" smtClean="0"/>
              <a:t>classes</a:t>
            </a:r>
            <a:r>
              <a:rPr lang="fr-FR" dirty="0" smtClean="0"/>
              <a:t>: le 1</a:t>
            </a:r>
            <a:r>
              <a:rPr lang="fr-FR" baseline="30000" dirty="0" smtClean="0"/>
              <a:t>ère</a:t>
            </a:r>
            <a:r>
              <a:rPr lang="fr-FR" dirty="0" smtClean="0"/>
              <a:t> lettre est une </a:t>
            </a:r>
            <a:r>
              <a:rPr lang="fr-FR" dirty="0"/>
              <a:t>majuscule. Si le nom est composé de plusieurs mots, la </a:t>
            </a:r>
            <a:r>
              <a:rPr lang="fr-FR" dirty="0" smtClean="0"/>
              <a:t>1</a:t>
            </a:r>
            <a:r>
              <a:rPr lang="fr-FR" baseline="30000" dirty="0" smtClean="0"/>
              <a:t>ère</a:t>
            </a:r>
            <a:r>
              <a:rPr lang="fr-FR" dirty="0" smtClean="0"/>
              <a:t> lettre </a:t>
            </a:r>
            <a:r>
              <a:rPr lang="fr-FR" dirty="0"/>
              <a:t>de chaque mot doit être en </a:t>
            </a:r>
            <a:r>
              <a:rPr lang="fr-FR" dirty="0" smtClean="0"/>
              <a:t>majuscule (pas de ‘_’). </a:t>
            </a:r>
            <a:br>
              <a:rPr lang="fr-FR" dirty="0" smtClean="0"/>
            </a:br>
            <a:r>
              <a:rPr lang="fr-FR" dirty="0" smtClean="0"/>
              <a:t>Note: pour les acronymes, seule la 1</a:t>
            </a:r>
            <a:r>
              <a:rPr lang="fr-FR" baseline="30000" dirty="0" smtClean="0"/>
              <a:t>ère</a:t>
            </a:r>
            <a:r>
              <a:rPr lang="fr-FR" dirty="0" smtClean="0"/>
              <a:t> lettre est en majuscule.</a:t>
            </a:r>
          </a:p>
          <a:p>
            <a:r>
              <a:rPr lang="fr-FR" b="1" dirty="0" smtClean="0"/>
              <a:t>méthodes</a:t>
            </a:r>
            <a:r>
              <a:rPr lang="fr-FR" dirty="0" smtClean="0"/>
              <a:t>: </a:t>
            </a:r>
            <a:r>
              <a:rPr lang="fr-FR" dirty="0"/>
              <a:t>Leur nom devrait contenir un verbe. </a:t>
            </a:r>
            <a:r>
              <a:rPr lang="fr-FR" dirty="0" smtClean="0"/>
              <a:t>La 1</a:t>
            </a:r>
            <a:r>
              <a:rPr lang="fr-FR" baseline="30000" dirty="0" smtClean="0"/>
              <a:t>ère</a:t>
            </a:r>
            <a:r>
              <a:rPr lang="fr-FR" dirty="0" smtClean="0"/>
              <a:t> lettre </a:t>
            </a:r>
            <a:r>
              <a:rPr lang="fr-FR" dirty="0"/>
              <a:t>est </a:t>
            </a:r>
            <a:r>
              <a:rPr lang="fr-FR" dirty="0" smtClean="0"/>
              <a:t>une </a:t>
            </a:r>
            <a:r>
              <a:rPr lang="fr-FR" dirty="0"/>
              <a:t>minuscule. </a:t>
            </a:r>
            <a:r>
              <a:rPr lang="fr-FR" dirty="0" smtClean="0"/>
              <a:t>Si </a:t>
            </a:r>
            <a:r>
              <a:rPr lang="fr-FR" dirty="0"/>
              <a:t>le nom est composé de plusieurs mots, la </a:t>
            </a:r>
            <a:r>
              <a:rPr lang="fr-FR" dirty="0" smtClean="0"/>
              <a:t>1</a:t>
            </a:r>
            <a:r>
              <a:rPr lang="fr-FR" baseline="30000" dirty="0" smtClean="0"/>
              <a:t>ère</a:t>
            </a:r>
            <a:r>
              <a:rPr lang="fr-FR" dirty="0" smtClean="0"/>
              <a:t> lettre </a:t>
            </a:r>
            <a:r>
              <a:rPr lang="fr-FR" dirty="0"/>
              <a:t>de chaque mot doit être en majuscule </a:t>
            </a:r>
            <a:r>
              <a:rPr lang="fr-FR" dirty="0" smtClean="0"/>
              <a:t>(pas de '_‘).</a:t>
            </a:r>
            <a:r>
              <a:rPr lang="fr-FR" dirty="0"/>
              <a:t/>
            </a:r>
            <a:br>
              <a:rPr lang="fr-FR" dirty="0"/>
            </a:br>
            <a:r>
              <a:rPr lang="fr-FR" dirty="0" smtClean="0"/>
              <a:t>Nommage des méthodes du type: getter, setter, check, </a:t>
            </a:r>
            <a:r>
              <a:rPr lang="fr-FR" dirty="0" err="1" smtClean="0"/>
              <a:t>factory</a:t>
            </a:r>
            <a:r>
              <a:rPr lang="fr-FR" dirty="0" smtClean="0"/>
              <a:t>, conversion.</a:t>
            </a:r>
          </a:p>
          <a:p>
            <a:r>
              <a:rPr lang="fr-FR" b="1" dirty="0" smtClean="0"/>
              <a:t>attributs</a:t>
            </a:r>
            <a:r>
              <a:rPr lang="fr-FR" dirty="0" smtClean="0"/>
              <a:t>: La </a:t>
            </a:r>
            <a:r>
              <a:rPr lang="fr-FR" dirty="0"/>
              <a:t>1</a:t>
            </a:r>
            <a:r>
              <a:rPr lang="fr-FR" baseline="30000" dirty="0"/>
              <a:t>ère</a:t>
            </a:r>
            <a:r>
              <a:rPr lang="fr-FR" dirty="0"/>
              <a:t> lettre est une minuscule</a:t>
            </a:r>
            <a:r>
              <a:rPr lang="fr-FR" dirty="0" smtClean="0"/>
              <a:t>. </a:t>
            </a:r>
            <a:r>
              <a:rPr lang="fr-FR" dirty="0"/>
              <a:t>Si le nom est composé de plusieurs mots, la 1</a:t>
            </a:r>
            <a:r>
              <a:rPr lang="fr-FR" baseline="30000" dirty="0"/>
              <a:t>ère</a:t>
            </a:r>
            <a:r>
              <a:rPr lang="fr-FR" dirty="0"/>
              <a:t> lettre de chaque mot doit être en majuscule (pas de '_‘). </a:t>
            </a:r>
            <a:r>
              <a:rPr lang="fr-FR" dirty="0" smtClean="0"/>
              <a:t>Préfixer les variables de classe par ‘s’, les variables d’instance par ‘m’. Ne pas utiliser de verbe.</a:t>
            </a:r>
          </a:p>
          <a:p>
            <a:r>
              <a:rPr lang="fr-FR" b="1" dirty="0" smtClean="0"/>
              <a:t>constantes</a:t>
            </a:r>
            <a:r>
              <a:rPr lang="fr-FR" dirty="0"/>
              <a:t>: Toujours en majuscules, chaque </a:t>
            </a:r>
            <a:r>
              <a:rPr lang="fr-FR" dirty="0" smtClean="0"/>
              <a:t>mot </a:t>
            </a:r>
            <a:r>
              <a:rPr lang="fr-FR" dirty="0"/>
              <a:t>est </a:t>
            </a:r>
            <a:r>
              <a:rPr lang="fr-FR" dirty="0" smtClean="0"/>
              <a:t>séparé </a:t>
            </a:r>
            <a:r>
              <a:rPr lang="fr-FR" dirty="0"/>
              <a:t>par un </a:t>
            </a:r>
            <a:r>
              <a:rPr lang="fr-FR" dirty="0" err="1"/>
              <a:t>underscore</a:t>
            </a:r>
            <a:r>
              <a:rPr lang="fr-FR" dirty="0"/>
              <a:t> '_'. </a:t>
            </a:r>
            <a:endParaRPr lang="fr-FR" dirty="0" smtClean="0"/>
          </a:p>
          <a:p>
            <a:pPr marL="0" indent="0">
              <a:buNone/>
            </a:pPr>
            <a:endParaRPr lang="fr-FR" dirty="0" smtClean="0"/>
          </a:p>
          <a:p>
            <a:endParaRPr lang="fr-FR" dirty="0" smtClean="0"/>
          </a:p>
          <a:p>
            <a:pPr marL="0" indent="0">
              <a:buNone/>
            </a:pPr>
            <a:endParaRPr lang="en-US"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12</a:t>
            </a:fld>
            <a:endParaRPr lang="en-US" altLang="zh-CN" sz="1600" kern="0">
              <a:latin typeface="+mn-lt"/>
              <a:ea typeface="MS PGothic" pitchFamily="34" charset="-128"/>
            </a:endParaRPr>
          </a:p>
        </p:txBody>
      </p:sp>
    </p:spTree>
    <p:extLst>
      <p:ext uri="{BB962C8B-B14F-4D97-AF65-F5344CB8AC3E}">
        <p14:creationId xmlns:p14="http://schemas.microsoft.com/office/powerpoint/2010/main" val="7935480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Les bases du langage : les commentaires</a:t>
            </a:r>
          </a:p>
        </p:txBody>
      </p:sp>
      <p:sp>
        <p:nvSpPr>
          <p:cNvPr id="2" name="Espace réservé du contenu 1"/>
          <p:cNvSpPr>
            <a:spLocks noGrp="1"/>
          </p:cNvSpPr>
          <p:nvPr>
            <p:ph idx="1"/>
          </p:nvPr>
        </p:nvSpPr>
        <p:spPr/>
        <p:txBody>
          <a:bodyPr/>
          <a:lstStyle/>
          <a:p>
            <a:endParaRPr lang="fr-FR" smtClean="0"/>
          </a:p>
          <a:p>
            <a:pPr marL="0" indent="0">
              <a:buNone/>
            </a:pPr>
            <a:endParaRPr lang="fr-FR" smtClean="0"/>
          </a:p>
          <a:p>
            <a:endParaRPr lang="fr-FR" smtClean="0"/>
          </a:p>
          <a:p>
            <a:pPr marL="0" indent="0">
              <a:buNone/>
            </a:pPr>
            <a:endParaRPr lang="en-US"/>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13</a:t>
            </a:fld>
            <a:endParaRPr lang="en-US" altLang="zh-CN" sz="1600" kern="0">
              <a:latin typeface="+mn-lt"/>
              <a:ea typeface="MS PGothic" pitchFamily="34" charset="-128"/>
            </a:endParaRPr>
          </a:p>
        </p:txBody>
      </p:sp>
      <p:sp>
        <p:nvSpPr>
          <p:cNvPr id="6" name="Espace réservé du contenu 1"/>
          <p:cNvSpPr txBox="1">
            <a:spLocks/>
          </p:cNvSpPr>
          <p:nvPr/>
        </p:nvSpPr>
        <p:spPr bwMode="auto">
          <a:xfrm>
            <a:off x="220351" y="672814"/>
            <a:ext cx="8609012" cy="5257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93675" indent="-193675" algn="l" rtl="0" eaLnBrk="0" fontAlgn="base" hangingPunct="0">
              <a:spcBef>
                <a:spcPct val="0"/>
              </a:spcBef>
              <a:spcAft>
                <a:spcPct val="50000"/>
              </a:spcAft>
              <a:buClr>
                <a:schemeClr val="tx2"/>
              </a:buClr>
              <a:buSzPct val="70000"/>
              <a:buFont typeface="Wingdings" pitchFamily="2" charset="2"/>
              <a:buChar char="§"/>
              <a:defRPr sz="2000">
                <a:solidFill>
                  <a:schemeClr val="tx1"/>
                </a:solidFill>
                <a:latin typeface="+mn-lt"/>
                <a:ea typeface="+mn-ea"/>
                <a:cs typeface="+mn-cs"/>
              </a:defRPr>
            </a:lvl1pPr>
            <a:lvl2pPr marL="768350" indent="-285750" algn="l" rtl="0" eaLnBrk="0" fontAlgn="base" hangingPunct="0">
              <a:spcBef>
                <a:spcPct val="0"/>
              </a:spcBef>
              <a:spcAft>
                <a:spcPct val="25000"/>
              </a:spcAft>
              <a:buChar char="–"/>
              <a:defRPr>
                <a:solidFill>
                  <a:schemeClr val="tx1"/>
                </a:solidFill>
                <a:latin typeface="+mn-lt"/>
              </a:defRPr>
            </a:lvl2pPr>
            <a:lvl3pPr marL="1187450" indent="-228600" algn="l" rtl="0" eaLnBrk="0" fontAlgn="base" hangingPunct="0">
              <a:spcBef>
                <a:spcPct val="0"/>
              </a:spcBef>
              <a:spcAft>
                <a:spcPct val="25000"/>
              </a:spcAft>
              <a:buClr>
                <a:schemeClr val="tx1"/>
              </a:buClr>
              <a:buFont typeface="Times New Roman" pitchFamily="18" charset="0"/>
              <a:buChar char="–"/>
              <a:defRPr>
                <a:solidFill>
                  <a:schemeClr val="tx1"/>
                </a:solidFill>
                <a:latin typeface="+mn-lt"/>
              </a:defRPr>
            </a:lvl3pPr>
            <a:lvl4pPr marL="1606550" indent="-228600" algn="l" rtl="0" eaLnBrk="0" fontAlgn="base" hangingPunct="0">
              <a:spcBef>
                <a:spcPct val="0"/>
              </a:spcBef>
              <a:spcAft>
                <a:spcPct val="25000"/>
              </a:spcAft>
              <a:buChar char="–"/>
              <a:defRPr>
                <a:solidFill>
                  <a:schemeClr val="tx1"/>
                </a:solidFill>
                <a:latin typeface="+mn-lt"/>
              </a:defRPr>
            </a:lvl4pPr>
            <a:lvl5pPr marL="2057400" indent="-228600" algn="l" rtl="0" eaLnBrk="0" fontAlgn="base" hangingPunct="0">
              <a:spcBef>
                <a:spcPct val="0"/>
              </a:spcBef>
              <a:spcAft>
                <a:spcPct val="25000"/>
              </a:spcAft>
              <a:buChar char="–"/>
              <a:defRPr sz="1600">
                <a:solidFill>
                  <a:schemeClr val="tx1"/>
                </a:solidFill>
                <a:latin typeface="+mn-lt"/>
              </a:defRPr>
            </a:lvl5pPr>
            <a:lvl6pPr marL="2514600" indent="-228600" algn="l" rtl="0" eaLnBrk="0" fontAlgn="base" hangingPunct="0">
              <a:spcBef>
                <a:spcPct val="0"/>
              </a:spcBef>
              <a:spcAft>
                <a:spcPct val="25000"/>
              </a:spcAft>
              <a:buChar char="–"/>
              <a:defRPr sz="1600">
                <a:solidFill>
                  <a:schemeClr val="tx1"/>
                </a:solidFill>
                <a:latin typeface="+mn-lt"/>
              </a:defRPr>
            </a:lvl6pPr>
            <a:lvl7pPr marL="2971800" indent="-228600" algn="l" rtl="0" eaLnBrk="0" fontAlgn="base" hangingPunct="0">
              <a:spcBef>
                <a:spcPct val="0"/>
              </a:spcBef>
              <a:spcAft>
                <a:spcPct val="25000"/>
              </a:spcAft>
              <a:buChar char="–"/>
              <a:defRPr sz="1600">
                <a:solidFill>
                  <a:schemeClr val="tx1"/>
                </a:solidFill>
                <a:latin typeface="+mn-lt"/>
              </a:defRPr>
            </a:lvl7pPr>
            <a:lvl8pPr marL="3429000" indent="-228600" algn="l" rtl="0" eaLnBrk="0" fontAlgn="base" hangingPunct="0">
              <a:spcBef>
                <a:spcPct val="0"/>
              </a:spcBef>
              <a:spcAft>
                <a:spcPct val="25000"/>
              </a:spcAft>
              <a:buChar char="–"/>
              <a:defRPr sz="1600">
                <a:solidFill>
                  <a:schemeClr val="tx1"/>
                </a:solidFill>
                <a:latin typeface="+mn-lt"/>
              </a:defRPr>
            </a:lvl8pPr>
            <a:lvl9pPr marL="3886200" indent="-228600" algn="l" rtl="0" eaLnBrk="0" fontAlgn="base" hangingPunct="0">
              <a:spcBef>
                <a:spcPct val="0"/>
              </a:spcBef>
              <a:spcAft>
                <a:spcPct val="25000"/>
              </a:spcAft>
              <a:buChar char="–"/>
              <a:defRPr sz="1600">
                <a:solidFill>
                  <a:schemeClr val="tx1"/>
                </a:solidFill>
                <a:latin typeface="+mn-lt"/>
              </a:defRPr>
            </a:lvl9pPr>
          </a:lstStyle>
          <a:p>
            <a:pPr>
              <a:spcBef>
                <a:spcPts val="700"/>
              </a:spcBef>
              <a:buClr>
                <a:srgbClr val="B2B2B2"/>
              </a:buClr>
              <a:buSzPct val="75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en-US"/>
              <a:t>/* commentaire sur une ou plusieurs lignes */</a:t>
            </a:r>
          </a:p>
          <a:p>
            <a:pPr>
              <a:spcBef>
                <a:spcPts val="700"/>
              </a:spcBef>
              <a:buClr>
                <a:srgbClr val="B2B2B2"/>
              </a:buClr>
              <a:buSzPct val="75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en-US" smtClean="0"/>
              <a:t>// </a:t>
            </a:r>
            <a:r>
              <a:rPr lang="fr-FR" altLang="en-US"/>
              <a:t>commentaire de fin de ligne</a:t>
            </a:r>
          </a:p>
          <a:p>
            <a:pPr>
              <a:spcBef>
                <a:spcPts val="700"/>
              </a:spcBef>
              <a:buClr>
                <a:srgbClr val="B2B2B2"/>
              </a:buClr>
              <a:buSzPct val="75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en-US" smtClean="0"/>
              <a:t>/** Documentation de classe*/</a:t>
            </a:r>
            <a:endParaRPr lang="fr-FR" altLang="en-US"/>
          </a:p>
          <a:p>
            <a:pPr marL="0" indent="0">
              <a:spcBef>
                <a:spcPts val="600"/>
              </a:spcBef>
              <a:buClr>
                <a:srgbClr val="B2B2B2"/>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en-US" b="1" smtClean="0"/>
              <a:t>L’utilitaire </a:t>
            </a:r>
            <a:r>
              <a:rPr lang="fr-FR" altLang="en-US" b="1" err="1" smtClean="0"/>
              <a:t>javadoc</a:t>
            </a:r>
            <a:r>
              <a:rPr lang="fr-FR" altLang="en-US" b="1" smtClean="0"/>
              <a:t> inclut ces commentaires dans </a:t>
            </a:r>
            <a:r>
              <a:rPr lang="fr-FR" altLang="en-US" b="1"/>
              <a:t>la documentation </a:t>
            </a:r>
            <a:r>
              <a:rPr lang="fr-FR" altLang="en-US" b="1" smtClean="0"/>
              <a:t>générée.</a:t>
            </a:r>
          </a:p>
          <a:p>
            <a:pPr marL="0" indent="0">
              <a:buFont typeface="Wingdings" pitchFamily="2" charset="2"/>
              <a:buNone/>
            </a:pPr>
            <a:endParaRPr lang="fr-FR" kern="0" smtClean="0"/>
          </a:p>
          <a:p>
            <a:endParaRPr lang="fr-FR" kern="0" smtClean="0"/>
          </a:p>
          <a:p>
            <a:pPr marL="0" indent="0">
              <a:buFont typeface="Wingdings" pitchFamily="2" charset="2"/>
              <a:buNone/>
            </a:pPr>
            <a:endParaRPr lang="en-US" kern="0"/>
          </a:p>
        </p:txBody>
      </p:sp>
      <p:graphicFrame>
        <p:nvGraphicFramePr>
          <p:cNvPr id="3" name="Tableau 2"/>
          <p:cNvGraphicFramePr>
            <a:graphicFrameLocks noGrp="1"/>
          </p:cNvGraphicFramePr>
          <p:nvPr>
            <p:extLst>
              <p:ext uri="{D42A27DB-BD31-4B8C-83A1-F6EECF244321}">
                <p14:modId xmlns:p14="http://schemas.microsoft.com/office/powerpoint/2010/main" val="1735793241"/>
              </p:ext>
            </p:extLst>
          </p:nvPr>
        </p:nvGraphicFramePr>
        <p:xfrm>
          <a:off x="408893" y="2733278"/>
          <a:ext cx="8039230" cy="3197336"/>
        </p:xfrm>
        <a:graphic>
          <a:graphicData uri="http://schemas.openxmlformats.org/drawingml/2006/table">
            <a:tbl>
              <a:tblPr firstRow="1" bandRow="1">
                <a:tableStyleId>{5C22544A-7EE6-4342-B048-85BDC9FD1C3A}</a:tableStyleId>
              </a:tblPr>
              <a:tblGrid>
                <a:gridCol w="3572161"/>
                <a:gridCol w="4467069"/>
              </a:tblGrid>
              <a:tr h="399667">
                <a:tc>
                  <a:txBody>
                    <a:bodyPr/>
                    <a:lstStyle/>
                    <a:p>
                      <a:r>
                        <a:rPr lang="fr-FR" smtClean="0"/>
                        <a:t>Attribut</a:t>
                      </a:r>
                      <a:endParaRPr lang="en-US"/>
                    </a:p>
                  </a:txBody>
                  <a:tcPr/>
                </a:tc>
                <a:tc>
                  <a:txBody>
                    <a:bodyPr/>
                    <a:lstStyle/>
                    <a:p>
                      <a:r>
                        <a:rPr lang="en-US" err="1" smtClean="0"/>
                        <a:t>Dans</a:t>
                      </a:r>
                      <a:r>
                        <a:rPr lang="en-US" smtClean="0"/>
                        <a:t> un </a:t>
                      </a:r>
                      <a:r>
                        <a:rPr lang="en-US" err="1" smtClean="0"/>
                        <a:t>commentaire</a:t>
                      </a:r>
                      <a:r>
                        <a:rPr lang="en-US" smtClean="0"/>
                        <a:t> de ...</a:t>
                      </a:r>
                      <a:endParaRPr lang="en-US"/>
                    </a:p>
                  </a:txBody>
                  <a:tcPr/>
                </a:tc>
              </a:tr>
              <a:tr h="399667">
                <a:tc>
                  <a:txBody>
                    <a:bodyPr/>
                    <a:lstStyle/>
                    <a:p>
                      <a:r>
                        <a:rPr lang="en-US" smtClean="0"/>
                        <a:t>@author </a:t>
                      </a:r>
                      <a:r>
                        <a:rPr lang="en-US" i="1" smtClean="0"/>
                        <a:t>auteur</a:t>
                      </a:r>
                      <a:endParaRPr lang="en-US"/>
                    </a:p>
                  </a:txBody>
                  <a:tcPr/>
                </a:tc>
                <a:tc>
                  <a:txBody>
                    <a:bodyPr/>
                    <a:lstStyle/>
                    <a:p>
                      <a:r>
                        <a:rPr lang="fr-FR" smtClean="0"/>
                        <a:t>classe</a:t>
                      </a:r>
                      <a:endParaRPr lang="en-US"/>
                    </a:p>
                  </a:txBody>
                  <a:tcPr/>
                </a:tc>
              </a:tr>
              <a:tr h="399667">
                <a:tc>
                  <a:txBody>
                    <a:bodyPr/>
                    <a:lstStyle/>
                    <a:p>
                      <a:r>
                        <a:rPr lang="en-US" smtClean="0"/>
                        <a:t>@version </a:t>
                      </a:r>
                      <a:r>
                        <a:rPr lang="en-US" i="1" err="1" smtClean="0"/>
                        <a:t>version</a:t>
                      </a:r>
                      <a:endParaRPr lang="en-US"/>
                    </a:p>
                  </a:txBody>
                  <a:tcPr/>
                </a:tc>
                <a:tc>
                  <a:txBody>
                    <a:bodyPr/>
                    <a:lstStyle/>
                    <a:p>
                      <a:r>
                        <a:rPr lang="fr-FR" smtClean="0"/>
                        <a:t>classe</a:t>
                      </a:r>
                      <a:endParaRPr lang="en-US"/>
                    </a:p>
                  </a:txBody>
                  <a:tcPr/>
                </a:tc>
              </a:tr>
              <a:tr h="399667">
                <a:tc>
                  <a:txBody>
                    <a:bodyPr/>
                    <a:lstStyle/>
                    <a:p>
                      <a:r>
                        <a:rPr lang="en-US" smtClean="0"/>
                        <a:t>@deprecated </a:t>
                      </a:r>
                      <a:r>
                        <a:rPr lang="en-US" i="1" smtClean="0"/>
                        <a:t>description</a:t>
                      </a:r>
                      <a:endParaRPr lang="en-US"/>
                    </a:p>
                  </a:txBody>
                  <a:tcPr/>
                </a:tc>
                <a:tc>
                  <a:txBody>
                    <a:bodyPr/>
                    <a:lstStyle/>
                    <a:p>
                      <a:r>
                        <a:rPr lang="fr-FR" smtClean="0"/>
                        <a:t>classe, </a:t>
                      </a:r>
                      <a:r>
                        <a:rPr lang="en-US" err="1" smtClean="0"/>
                        <a:t>constructeur</a:t>
                      </a:r>
                      <a:r>
                        <a:rPr lang="en-US" smtClean="0"/>
                        <a:t>, </a:t>
                      </a:r>
                      <a:r>
                        <a:rPr lang="en-US" err="1" smtClean="0"/>
                        <a:t>méthode</a:t>
                      </a:r>
                      <a:r>
                        <a:rPr lang="en-US" smtClean="0"/>
                        <a:t>, champ</a:t>
                      </a:r>
                      <a:endParaRPr lang="en-US"/>
                    </a:p>
                  </a:txBody>
                  <a:tcPr/>
                </a:tc>
              </a:tr>
              <a:tr h="399667">
                <a:tc>
                  <a:txBody>
                    <a:bodyPr/>
                    <a:lstStyle/>
                    <a:p>
                      <a:r>
                        <a:rPr lang="en-US" smtClean="0"/>
                        <a:t>@see </a:t>
                      </a:r>
                      <a:r>
                        <a:rPr lang="en-US" i="1" err="1" smtClean="0"/>
                        <a:t>référence</a:t>
                      </a:r>
                      <a:endParaRPr lang="en-US"/>
                    </a:p>
                  </a:txBody>
                  <a:tcPr/>
                </a:tc>
                <a:tc>
                  <a:txBody>
                    <a:bodyPr/>
                    <a:lstStyle/>
                    <a:p>
                      <a:r>
                        <a:rPr lang="en-US" err="1" smtClean="0"/>
                        <a:t>classe</a:t>
                      </a:r>
                      <a:r>
                        <a:rPr lang="en-US" smtClean="0"/>
                        <a:t>, </a:t>
                      </a:r>
                      <a:r>
                        <a:rPr lang="en-US" err="1" smtClean="0"/>
                        <a:t>constructeur</a:t>
                      </a:r>
                      <a:r>
                        <a:rPr lang="en-US" smtClean="0"/>
                        <a:t>, </a:t>
                      </a:r>
                      <a:r>
                        <a:rPr lang="en-US" err="1" smtClean="0"/>
                        <a:t>méthode</a:t>
                      </a:r>
                      <a:r>
                        <a:rPr lang="en-US" smtClean="0"/>
                        <a:t>, champ</a:t>
                      </a:r>
                      <a:endParaRPr lang="en-US"/>
                    </a:p>
                  </a:txBody>
                  <a:tcPr/>
                </a:tc>
              </a:tr>
              <a:tr h="399667">
                <a:tc>
                  <a:txBody>
                    <a:bodyPr/>
                    <a:lstStyle/>
                    <a:p>
                      <a:r>
                        <a:rPr lang="en-US" smtClean="0"/>
                        <a:t>@</a:t>
                      </a:r>
                      <a:r>
                        <a:rPr lang="en-US" err="1" smtClean="0"/>
                        <a:t>param</a:t>
                      </a:r>
                      <a:r>
                        <a:rPr lang="en-US" smtClean="0"/>
                        <a:t> </a:t>
                      </a:r>
                      <a:r>
                        <a:rPr lang="en-US" i="1" smtClean="0"/>
                        <a:t>description de </a:t>
                      </a:r>
                      <a:r>
                        <a:rPr lang="en-US" i="1" err="1" smtClean="0"/>
                        <a:t>l'id</a:t>
                      </a:r>
                      <a:endParaRPr lang="en-US"/>
                    </a:p>
                  </a:txBody>
                  <a:tcPr/>
                </a:tc>
                <a:tc>
                  <a:txBody>
                    <a:bodyPr/>
                    <a:lstStyle/>
                    <a:p>
                      <a:r>
                        <a:rPr lang="en-US" err="1" smtClean="0"/>
                        <a:t>constructeur</a:t>
                      </a:r>
                      <a:r>
                        <a:rPr lang="en-US" smtClean="0"/>
                        <a:t> et </a:t>
                      </a:r>
                      <a:r>
                        <a:rPr lang="en-US" err="1" smtClean="0"/>
                        <a:t>méthode</a:t>
                      </a:r>
                      <a:endParaRPr lang="en-US"/>
                    </a:p>
                  </a:txBody>
                  <a:tcPr/>
                </a:tc>
              </a:tr>
              <a:tr h="399667">
                <a:tc>
                  <a:txBody>
                    <a:bodyPr/>
                    <a:lstStyle/>
                    <a:p>
                      <a:r>
                        <a:rPr lang="en-US" smtClean="0"/>
                        <a:t>@return </a:t>
                      </a:r>
                      <a:r>
                        <a:rPr lang="en-US" i="1" smtClean="0"/>
                        <a:t>description</a:t>
                      </a:r>
                      <a:endParaRPr lang="en-US"/>
                    </a:p>
                  </a:txBody>
                  <a:tcPr/>
                </a:tc>
                <a:tc>
                  <a:txBody>
                    <a:bodyPr/>
                    <a:lstStyle/>
                    <a:p>
                      <a:r>
                        <a:rPr lang="fr-FR" smtClean="0"/>
                        <a:t>méthode</a:t>
                      </a:r>
                      <a:endParaRPr lang="en-US"/>
                    </a:p>
                  </a:txBody>
                  <a:tcPr/>
                </a:tc>
              </a:tr>
              <a:tr h="399667">
                <a:tc>
                  <a:txBody>
                    <a:bodyPr/>
                    <a:lstStyle/>
                    <a:p>
                      <a:r>
                        <a:rPr lang="en-US" smtClean="0"/>
                        <a:t>@exception </a:t>
                      </a:r>
                      <a:r>
                        <a:rPr lang="en-US" i="1" smtClean="0"/>
                        <a:t>description du type</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err="1" smtClean="0"/>
                        <a:t>constructeur</a:t>
                      </a:r>
                      <a:r>
                        <a:rPr lang="en-US" smtClean="0"/>
                        <a:t> et </a:t>
                      </a:r>
                      <a:r>
                        <a:rPr lang="en-US" err="1" smtClean="0"/>
                        <a:t>méthode</a:t>
                      </a:r>
                      <a:endParaRPr lang="en-US" smtClean="0"/>
                    </a:p>
                  </a:txBody>
                  <a:tcPr/>
                </a:tc>
              </a:tr>
            </a:tbl>
          </a:graphicData>
        </a:graphic>
      </p:graphicFrame>
    </p:spTree>
    <p:extLst>
      <p:ext uri="{BB962C8B-B14F-4D97-AF65-F5344CB8AC3E}">
        <p14:creationId xmlns:p14="http://schemas.microsoft.com/office/powerpoint/2010/main" val="23686414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Les bases du langage : les types primitifs</a:t>
            </a:r>
          </a:p>
        </p:txBody>
      </p:sp>
      <p:sp>
        <p:nvSpPr>
          <p:cNvPr id="2" name="Espace réservé du contenu 1"/>
          <p:cNvSpPr>
            <a:spLocks noGrp="1"/>
          </p:cNvSpPr>
          <p:nvPr>
            <p:ph idx="1"/>
          </p:nvPr>
        </p:nvSpPr>
        <p:spPr>
          <a:xfrm>
            <a:off x="202862" y="655326"/>
            <a:ext cx="8609012" cy="5257800"/>
          </a:xfrm>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en-US"/>
              <a:t>En Java, tout est objet sauf les types primitifs.</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en-US"/>
              <a:t>Il y a huit types primitifs:</a:t>
            </a:r>
          </a:p>
          <a:p>
            <a:pPr marL="741363" lvl="1" indent="-284163">
              <a:buClr>
                <a:srgbClr val="B2B2B2"/>
              </a:buClr>
              <a:buSzPct val="75000"/>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en-US"/>
              <a:t>un type booléen pour représenter les variables ne pouvant prendre que 2 valeurs (vrai et faux, 0 ou 1, etc.) : </a:t>
            </a:r>
            <a:r>
              <a:rPr lang="fr-FR" altLang="en-US" b="1" err="1"/>
              <a:t>boolean</a:t>
            </a:r>
            <a:r>
              <a:rPr lang="fr-FR" altLang="en-US"/>
              <a:t> avec les valeurs associées </a:t>
            </a:r>
            <a:r>
              <a:rPr lang="fr-FR" altLang="en-US" b="1" err="1"/>
              <a:t>true</a:t>
            </a:r>
            <a:r>
              <a:rPr lang="fr-FR" altLang="en-US"/>
              <a:t> et </a:t>
            </a:r>
            <a:r>
              <a:rPr lang="fr-FR" altLang="en-US" b="1"/>
              <a:t>false</a:t>
            </a:r>
          </a:p>
          <a:p>
            <a:pPr marL="741363" lvl="1" indent="-284163">
              <a:buClr>
                <a:srgbClr val="B2B2B2"/>
              </a:buClr>
              <a:buSzPct val="75000"/>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en-US"/>
              <a:t>un type pour représenter les caractères : </a:t>
            </a:r>
            <a:r>
              <a:rPr lang="fr-FR" altLang="en-US" b="1" smtClean="0"/>
              <a:t>char </a:t>
            </a:r>
            <a:r>
              <a:rPr lang="fr-FR"/>
              <a:t>(codage Unicode sur 16 bits)</a:t>
            </a:r>
            <a:endParaRPr lang="fr-FR" altLang="en-US" b="1"/>
          </a:p>
          <a:p>
            <a:pPr marL="741363" lvl="1" indent="-284163">
              <a:buClr>
                <a:srgbClr val="B2B2B2"/>
              </a:buClr>
              <a:buSzPct val="75000"/>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en-US"/>
              <a:t>quatre types pour représenter les entiers de divers </a:t>
            </a:r>
            <a:r>
              <a:rPr lang="fr-FR" altLang="en-US" smtClean="0"/>
              <a:t>tailles </a:t>
            </a:r>
            <a:r>
              <a:rPr lang="fr-FR" altLang="en-US"/>
              <a:t>: </a:t>
            </a:r>
            <a:r>
              <a:rPr lang="fr-FR" altLang="en-US" b="1" smtClean="0"/>
              <a:t>byte </a:t>
            </a:r>
            <a:r>
              <a:rPr lang="fr-FR" altLang="en-US" smtClean="0"/>
              <a:t>(1 octet), </a:t>
            </a:r>
            <a:r>
              <a:rPr lang="fr-FR" altLang="en-US" b="1" smtClean="0"/>
              <a:t>short </a:t>
            </a:r>
            <a:r>
              <a:rPr lang="fr-FR" altLang="en-US" smtClean="0"/>
              <a:t>(2 octets), </a:t>
            </a:r>
            <a:r>
              <a:rPr lang="fr-FR" altLang="en-US" b="1" err="1"/>
              <a:t>int</a:t>
            </a:r>
            <a:r>
              <a:rPr lang="fr-FR" altLang="en-US"/>
              <a:t> </a:t>
            </a:r>
            <a:r>
              <a:rPr lang="fr-FR" altLang="en-US" smtClean="0"/>
              <a:t>(4 octets) et </a:t>
            </a:r>
            <a:r>
              <a:rPr lang="fr-FR" altLang="en-US" b="1" smtClean="0"/>
              <a:t>long </a:t>
            </a:r>
            <a:r>
              <a:rPr lang="fr-FR" altLang="en-US" smtClean="0"/>
              <a:t>(</a:t>
            </a:r>
            <a:r>
              <a:rPr lang="fr-FR" altLang="en-US"/>
              <a:t>8 octets)</a:t>
            </a:r>
          </a:p>
          <a:p>
            <a:pPr marL="741363" lvl="1" indent="-284163">
              <a:buClr>
                <a:srgbClr val="B2B2B2"/>
              </a:buClr>
              <a:buSzPct val="75000"/>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en-US"/>
              <a:t>deux types pour représenter les </a:t>
            </a:r>
            <a:r>
              <a:rPr lang="fr-FR" altLang="en-US" smtClean="0"/>
              <a:t>réels </a:t>
            </a:r>
            <a:r>
              <a:rPr lang="fr-FR" altLang="en-US"/>
              <a:t>: </a:t>
            </a:r>
            <a:r>
              <a:rPr lang="fr-FR" altLang="en-US" b="1" err="1"/>
              <a:t>float</a:t>
            </a:r>
            <a:r>
              <a:rPr lang="fr-FR" altLang="en-US"/>
              <a:t> </a:t>
            </a:r>
            <a:r>
              <a:rPr lang="fr-FR" altLang="en-US" smtClean="0"/>
              <a:t>(4 octets) et </a:t>
            </a:r>
            <a:r>
              <a:rPr lang="fr-FR" altLang="en-US" b="1" smtClean="0"/>
              <a:t>double </a:t>
            </a:r>
            <a:r>
              <a:rPr lang="fr-FR" altLang="en-US" smtClean="0"/>
              <a:t>(8 octets)</a:t>
            </a:r>
            <a:endParaRPr lang="fr-FR" altLang="en-US"/>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en-US"/>
              <a:t>La taille nécessaire au stockage de ces types est indépendante de la machine.</a:t>
            </a:r>
          </a:p>
          <a:p>
            <a:r>
              <a:rPr lang="fr-FR"/>
              <a:t>Chacun des types simples possède un alter-ego </a:t>
            </a:r>
            <a:r>
              <a:rPr lang="fr-FR" smtClean="0"/>
              <a:t>objet disposant </a:t>
            </a:r>
            <a:r>
              <a:rPr lang="fr-FR"/>
              <a:t>de méthodes de </a:t>
            </a:r>
            <a:r>
              <a:rPr lang="fr-FR" smtClean="0"/>
              <a:t>conversion (</a:t>
            </a:r>
            <a:r>
              <a:rPr lang="fr-FR" err="1" smtClean="0"/>
              <a:t>wrapper</a:t>
            </a:r>
            <a:r>
              <a:rPr lang="fr-FR" smtClean="0"/>
              <a:t>)</a:t>
            </a:r>
          </a:p>
          <a:p>
            <a:r>
              <a:rPr lang="fr-FR" smtClean="0"/>
              <a:t>L’</a:t>
            </a:r>
            <a:r>
              <a:rPr lang="fr-FR" err="1" smtClean="0"/>
              <a:t>autoboxing</a:t>
            </a:r>
            <a:r>
              <a:rPr lang="fr-FR" smtClean="0"/>
              <a:t> (JDK 5.0) convertit de manière </a:t>
            </a:r>
            <a:r>
              <a:rPr lang="fr-FR"/>
              <a:t>transparente les types primitifs </a:t>
            </a:r>
            <a:r>
              <a:rPr lang="fr-FR" smtClean="0"/>
              <a:t>en objet </a:t>
            </a:r>
            <a:r>
              <a:rPr lang="fr-FR"/>
              <a:t>du type du </a:t>
            </a:r>
            <a:r>
              <a:rPr lang="fr-FR" err="1"/>
              <a:t>wrapper</a:t>
            </a:r>
            <a:r>
              <a:rPr lang="fr-FR"/>
              <a:t> correspondant.</a:t>
            </a:r>
            <a:endParaRPr lang="fr-FR" altLang="en-US"/>
          </a:p>
          <a:p>
            <a:pPr marL="0" indent="0">
              <a:buNone/>
            </a:pPr>
            <a:endParaRPr lang="fr-FR" smtClean="0"/>
          </a:p>
          <a:p>
            <a:endParaRPr lang="fr-FR" smtClean="0"/>
          </a:p>
          <a:p>
            <a:pPr marL="0" indent="0">
              <a:buNone/>
            </a:pPr>
            <a:endParaRPr lang="en-US"/>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14</a:t>
            </a:fld>
            <a:endParaRPr lang="en-US" altLang="zh-CN" sz="1600" kern="0">
              <a:latin typeface="+mn-lt"/>
              <a:ea typeface="MS PGothic" pitchFamily="34" charset="-128"/>
            </a:endParaRPr>
          </a:p>
        </p:txBody>
      </p:sp>
    </p:spTree>
    <p:extLst>
      <p:ext uri="{BB962C8B-B14F-4D97-AF65-F5344CB8AC3E}">
        <p14:creationId xmlns:p14="http://schemas.microsoft.com/office/powerpoint/2010/main" val="8606697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Les bases du langage : les valeurs par défaut</a:t>
            </a:r>
          </a:p>
        </p:txBody>
      </p:sp>
      <p:sp>
        <p:nvSpPr>
          <p:cNvPr id="2" name="Espace réservé du contenu 1"/>
          <p:cNvSpPr>
            <a:spLocks noGrp="1"/>
          </p:cNvSpPr>
          <p:nvPr>
            <p:ph idx="1"/>
          </p:nvPr>
        </p:nvSpPr>
        <p:spPr>
          <a:xfrm>
            <a:off x="202862" y="655326"/>
            <a:ext cx="8609012" cy="918641"/>
          </a:xfrm>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en-US" dirty="0" smtClean="0"/>
              <a:t>Il n’est pas nécessaire d’assigner une valeur lors de la déclaration d’un attribut de type primitif.</a:t>
            </a:r>
            <a:endParaRPr lang="fr-FR" altLang="en-US" dirty="0"/>
          </a:p>
          <a:p>
            <a:pPr marL="0" indent="0">
              <a:buNone/>
            </a:pPr>
            <a:endParaRPr lang="fr-FR" dirty="0" smtClean="0"/>
          </a:p>
          <a:p>
            <a:endParaRPr lang="fr-FR" dirty="0" smtClean="0"/>
          </a:p>
          <a:p>
            <a:pPr marL="0" indent="0">
              <a:buNone/>
            </a:pPr>
            <a:endParaRPr lang="en-US"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15</a:t>
            </a:fld>
            <a:endParaRPr lang="en-US" altLang="zh-CN" sz="1600" kern="0">
              <a:latin typeface="+mn-lt"/>
              <a:ea typeface="MS PGothic" pitchFamily="34" charset="-128"/>
            </a:endParaRPr>
          </a:p>
        </p:txBody>
      </p:sp>
      <p:graphicFrame>
        <p:nvGraphicFramePr>
          <p:cNvPr id="3" name="Tableau 2"/>
          <p:cNvGraphicFramePr>
            <a:graphicFrameLocks noGrp="1"/>
          </p:cNvGraphicFramePr>
          <p:nvPr>
            <p:extLst>
              <p:ext uri="{D42A27DB-BD31-4B8C-83A1-F6EECF244321}">
                <p14:modId xmlns:p14="http://schemas.microsoft.com/office/powerpoint/2010/main" val="1616599135"/>
              </p:ext>
            </p:extLst>
          </p:nvPr>
        </p:nvGraphicFramePr>
        <p:xfrm>
          <a:off x="1524000" y="1397000"/>
          <a:ext cx="6096000" cy="370840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l"/>
                      <a:r>
                        <a:rPr lang="en-US" b="1"/>
                        <a:t>Data Type</a:t>
                      </a:r>
                      <a:endParaRPr lang="en-US"/>
                    </a:p>
                  </a:txBody>
                  <a:tcPr anchor="ctr"/>
                </a:tc>
                <a:tc>
                  <a:txBody>
                    <a:bodyPr/>
                    <a:lstStyle/>
                    <a:p>
                      <a:pPr algn="l"/>
                      <a:r>
                        <a:rPr lang="en-US" b="1"/>
                        <a:t>Default Value (for fields)</a:t>
                      </a:r>
                      <a:endParaRPr lang="en-US"/>
                    </a:p>
                  </a:txBody>
                  <a:tcPr anchor="ctr"/>
                </a:tc>
              </a:tr>
              <a:tr h="370840">
                <a:tc>
                  <a:txBody>
                    <a:bodyPr/>
                    <a:lstStyle/>
                    <a:p>
                      <a:r>
                        <a:rPr lang="en-US"/>
                        <a:t>byte</a:t>
                      </a:r>
                    </a:p>
                  </a:txBody>
                  <a:tcPr anchor="ctr"/>
                </a:tc>
                <a:tc>
                  <a:txBody>
                    <a:bodyPr/>
                    <a:lstStyle/>
                    <a:p>
                      <a:r>
                        <a:rPr lang="en-US"/>
                        <a:t>0</a:t>
                      </a:r>
                    </a:p>
                  </a:txBody>
                  <a:tcPr anchor="ctr"/>
                </a:tc>
              </a:tr>
              <a:tr h="370840">
                <a:tc>
                  <a:txBody>
                    <a:bodyPr/>
                    <a:lstStyle/>
                    <a:p>
                      <a:r>
                        <a:rPr lang="en-US"/>
                        <a:t>short</a:t>
                      </a:r>
                    </a:p>
                  </a:txBody>
                  <a:tcPr anchor="ctr"/>
                </a:tc>
                <a:tc>
                  <a:txBody>
                    <a:bodyPr/>
                    <a:lstStyle/>
                    <a:p>
                      <a:r>
                        <a:rPr lang="en-US"/>
                        <a:t>0</a:t>
                      </a:r>
                    </a:p>
                  </a:txBody>
                  <a:tcPr anchor="ctr"/>
                </a:tc>
              </a:tr>
              <a:tr h="370840">
                <a:tc>
                  <a:txBody>
                    <a:bodyPr/>
                    <a:lstStyle/>
                    <a:p>
                      <a:r>
                        <a:rPr lang="en-US"/>
                        <a:t>int</a:t>
                      </a:r>
                    </a:p>
                  </a:txBody>
                  <a:tcPr anchor="ctr"/>
                </a:tc>
                <a:tc>
                  <a:txBody>
                    <a:bodyPr/>
                    <a:lstStyle/>
                    <a:p>
                      <a:r>
                        <a:rPr lang="en-US"/>
                        <a:t>0</a:t>
                      </a:r>
                    </a:p>
                  </a:txBody>
                  <a:tcPr anchor="ctr"/>
                </a:tc>
              </a:tr>
              <a:tr h="370840">
                <a:tc>
                  <a:txBody>
                    <a:bodyPr/>
                    <a:lstStyle/>
                    <a:p>
                      <a:r>
                        <a:rPr lang="en-US"/>
                        <a:t>long</a:t>
                      </a:r>
                    </a:p>
                  </a:txBody>
                  <a:tcPr anchor="ctr"/>
                </a:tc>
                <a:tc>
                  <a:txBody>
                    <a:bodyPr/>
                    <a:lstStyle/>
                    <a:p>
                      <a:r>
                        <a:rPr lang="en-US"/>
                        <a:t>0L</a:t>
                      </a:r>
                    </a:p>
                  </a:txBody>
                  <a:tcPr anchor="ctr"/>
                </a:tc>
              </a:tr>
              <a:tr h="370840">
                <a:tc>
                  <a:txBody>
                    <a:bodyPr/>
                    <a:lstStyle/>
                    <a:p>
                      <a:r>
                        <a:rPr lang="en-US"/>
                        <a:t>float</a:t>
                      </a:r>
                    </a:p>
                  </a:txBody>
                  <a:tcPr anchor="ctr"/>
                </a:tc>
                <a:tc>
                  <a:txBody>
                    <a:bodyPr/>
                    <a:lstStyle/>
                    <a:p>
                      <a:r>
                        <a:rPr lang="en-US"/>
                        <a:t>0.0f</a:t>
                      </a:r>
                    </a:p>
                  </a:txBody>
                  <a:tcPr anchor="ctr"/>
                </a:tc>
              </a:tr>
              <a:tr h="370840">
                <a:tc>
                  <a:txBody>
                    <a:bodyPr/>
                    <a:lstStyle/>
                    <a:p>
                      <a:r>
                        <a:rPr lang="en-US"/>
                        <a:t>double</a:t>
                      </a:r>
                    </a:p>
                  </a:txBody>
                  <a:tcPr anchor="ctr"/>
                </a:tc>
                <a:tc>
                  <a:txBody>
                    <a:bodyPr/>
                    <a:lstStyle/>
                    <a:p>
                      <a:r>
                        <a:rPr lang="en-US"/>
                        <a:t>0.0d</a:t>
                      </a:r>
                    </a:p>
                  </a:txBody>
                  <a:tcPr anchor="ctr"/>
                </a:tc>
              </a:tr>
              <a:tr h="370840">
                <a:tc>
                  <a:txBody>
                    <a:bodyPr/>
                    <a:lstStyle/>
                    <a:p>
                      <a:r>
                        <a:rPr lang="en-US"/>
                        <a:t>char</a:t>
                      </a:r>
                    </a:p>
                  </a:txBody>
                  <a:tcPr anchor="ctr"/>
                </a:tc>
                <a:tc>
                  <a:txBody>
                    <a:bodyPr/>
                    <a:lstStyle/>
                    <a:p>
                      <a:r>
                        <a:rPr lang="en-US"/>
                        <a:t>'\u0000'</a:t>
                      </a:r>
                    </a:p>
                  </a:txBody>
                  <a:tcPr anchor="ctr"/>
                </a:tc>
              </a:tr>
              <a:tr h="370840">
                <a:tc>
                  <a:txBody>
                    <a:bodyPr/>
                    <a:lstStyle/>
                    <a:p>
                      <a:r>
                        <a:rPr lang="en-US"/>
                        <a:t>String (or any object)  </a:t>
                      </a:r>
                    </a:p>
                  </a:txBody>
                  <a:tcPr anchor="ctr"/>
                </a:tc>
                <a:tc>
                  <a:txBody>
                    <a:bodyPr/>
                    <a:lstStyle/>
                    <a:p>
                      <a:r>
                        <a:rPr lang="en-US"/>
                        <a:t>null</a:t>
                      </a:r>
                    </a:p>
                  </a:txBody>
                  <a:tcPr anchor="ctr"/>
                </a:tc>
              </a:tr>
              <a:tr h="370840">
                <a:tc>
                  <a:txBody>
                    <a:bodyPr/>
                    <a:lstStyle/>
                    <a:p>
                      <a:r>
                        <a:rPr lang="en-US"/>
                        <a:t>boolean</a:t>
                      </a:r>
                    </a:p>
                  </a:txBody>
                  <a:tcPr anchor="ctr"/>
                </a:tc>
                <a:tc>
                  <a:txBody>
                    <a:bodyPr/>
                    <a:lstStyle/>
                    <a:p>
                      <a:r>
                        <a:rPr lang="en-US"/>
                        <a:t>false</a:t>
                      </a:r>
                    </a:p>
                  </a:txBody>
                  <a:tcPr anchor="ctr"/>
                </a:tc>
              </a:tr>
            </a:tbl>
          </a:graphicData>
        </a:graphic>
      </p:graphicFrame>
    </p:spTree>
    <p:extLst>
      <p:ext uri="{BB962C8B-B14F-4D97-AF65-F5344CB8AC3E}">
        <p14:creationId xmlns:p14="http://schemas.microsoft.com/office/powerpoint/2010/main" val="24088129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Les bases du langage : le type String</a:t>
            </a:r>
          </a:p>
        </p:txBody>
      </p:sp>
      <p:sp>
        <p:nvSpPr>
          <p:cNvPr id="2" name="Espace réservé du contenu 1"/>
          <p:cNvSpPr>
            <a:spLocks noGrp="1"/>
          </p:cNvSpPr>
          <p:nvPr>
            <p:ph idx="1"/>
          </p:nvPr>
        </p:nvSpPr>
        <p:spPr>
          <a:xfrm>
            <a:off x="202862" y="655325"/>
            <a:ext cx="8609012" cy="5400701"/>
          </a:xfrm>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t>Ce sont des objets traités comme des types simples </a:t>
            </a:r>
            <a:r>
              <a:rPr lang="fr-FR" smtClean="0"/>
              <a:t>..</a:t>
            </a:r>
            <a:r>
              <a:rPr lang="fr-FR" altLang="en-US" smtClean="0"/>
              <a:t>. </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en-US" smtClean="0"/>
              <a:t>L’objet String est </a:t>
            </a:r>
            <a:r>
              <a:rPr lang="fr-FR" altLang="en-US" b="1" smtClean="0"/>
              <a:t>immuable</a:t>
            </a:r>
            <a:r>
              <a:rPr lang="fr-FR" altLang="en-US" smtClean="0"/>
              <a:t>.</a:t>
            </a:r>
          </a:p>
          <a:p>
            <a:r>
              <a:rPr lang="en-US" b="1" err="1" smtClean="0"/>
              <a:t>Initialisation</a:t>
            </a:r>
            <a:r>
              <a:rPr lang="en-US" smtClean="0"/>
              <a:t>: 	</a:t>
            </a:r>
            <a:r>
              <a:rPr lang="en-US" sz="1800" smtClean="0">
                <a:latin typeface="Courier New" panose="02070309020205020404" pitchFamily="49" charset="0"/>
                <a:cs typeface="Courier New" panose="02070309020205020404" pitchFamily="49" charset="0"/>
              </a:rPr>
              <a:t>String </a:t>
            </a:r>
            <a:r>
              <a:rPr lang="en-US" sz="1800" err="1" smtClean="0">
                <a:latin typeface="Courier New" panose="02070309020205020404" pitchFamily="49" charset="0"/>
                <a:cs typeface="Courier New" panose="02070309020205020404" pitchFamily="49" charset="0"/>
              </a:rPr>
              <a:t>str</a:t>
            </a:r>
            <a:r>
              <a:rPr lang="en-US" sz="1800" smtClean="0">
                <a:latin typeface="Courier New" panose="02070309020205020404" pitchFamily="49" charset="0"/>
                <a:cs typeface="Courier New" panose="02070309020205020404" pitchFamily="49" charset="0"/>
              </a:rPr>
              <a:t> = “Hello world!”;</a:t>
            </a:r>
            <a:r>
              <a:rPr lang="en-US" smtClean="0">
                <a:latin typeface="Courier New" panose="02070309020205020404" pitchFamily="49" charset="0"/>
                <a:cs typeface="Courier New" panose="02070309020205020404" pitchFamily="49" charset="0"/>
              </a:rPr>
              <a:t/>
            </a:r>
            <a:br>
              <a:rPr lang="en-US" smtClean="0">
                <a:latin typeface="Courier New" panose="02070309020205020404" pitchFamily="49" charset="0"/>
                <a:cs typeface="Courier New" panose="02070309020205020404" pitchFamily="49" charset="0"/>
              </a:rPr>
            </a:br>
            <a:r>
              <a:rPr lang="fr-FR"/>
              <a:t>Cela ressemble à un type </a:t>
            </a:r>
            <a:r>
              <a:rPr lang="fr-FR" smtClean="0"/>
              <a:t>simple mais une instance est créée.</a:t>
            </a:r>
            <a:br>
              <a:rPr lang="fr-FR" smtClean="0"/>
            </a:br>
            <a:r>
              <a:rPr lang="fr-FR" smtClean="0"/>
              <a:t>Il est possible de faire une instanciation explicite: </a:t>
            </a:r>
            <a:br>
              <a:rPr lang="fr-FR" smtClean="0"/>
            </a:br>
            <a:r>
              <a:rPr lang="fr-FR" smtClean="0"/>
              <a:t>	</a:t>
            </a:r>
            <a:r>
              <a:rPr lang="en-US" sz="1800" smtClean="0">
                <a:latin typeface="Courier New" panose="02070309020205020404" pitchFamily="49" charset="0"/>
                <a:cs typeface="Courier New" panose="02070309020205020404" pitchFamily="49" charset="0"/>
              </a:rPr>
              <a:t>String </a:t>
            </a:r>
            <a:r>
              <a:rPr lang="en-US" sz="1800" err="1" smtClean="0">
                <a:latin typeface="Courier New" panose="02070309020205020404" pitchFamily="49" charset="0"/>
                <a:cs typeface="Courier New" panose="02070309020205020404" pitchFamily="49" charset="0"/>
              </a:rPr>
              <a:t>str</a:t>
            </a:r>
            <a:r>
              <a:rPr lang="en-US" sz="1800" smtClean="0">
                <a:latin typeface="Courier New" panose="02070309020205020404" pitchFamily="49" charset="0"/>
                <a:cs typeface="Courier New" panose="02070309020205020404" pitchFamily="49" charset="0"/>
              </a:rPr>
              <a:t> = new( </a:t>
            </a:r>
            <a:r>
              <a:rPr lang="en-US" sz="1800">
                <a:latin typeface="Courier New" panose="02070309020205020404" pitchFamily="49" charset="0"/>
                <a:cs typeface="Courier New" panose="02070309020205020404" pitchFamily="49" charset="0"/>
              </a:rPr>
              <a:t>“Hello world</a:t>
            </a:r>
            <a:r>
              <a:rPr lang="en-US" sz="1800" smtClean="0">
                <a:latin typeface="Courier New" panose="02070309020205020404" pitchFamily="49" charset="0"/>
                <a:cs typeface="Courier New" panose="02070309020205020404" pitchFamily="49" charset="0"/>
              </a:rPr>
              <a:t>!” ); </a:t>
            </a:r>
            <a:r>
              <a:rPr lang="en-US" sz="1800" b="1" smtClean="0">
                <a:latin typeface="Courier New" panose="02070309020205020404" pitchFamily="49" charset="0"/>
                <a:cs typeface="Courier New" panose="02070309020205020404" pitchFamily="49" charset="0"/>
              </a:rPr>
              <a:t>// DON’T DO THIS</a:t>
            </a:r>
            <a:endParaRPr lang="en-US" sz="1800" smtClean="0">
              <a:latin typeface="Courier New" panose="02070309020205020404" pitchFamily="49" charset="0"/>
              <a:cs typeface="Courier New" panose="02070309020205020404" pitchFamily="49" charset="0"/>
            </a:endParaRPr>
          </a:p>
          <a:p>
            <a:r>
              <a:rPr lang="en-US" b="1" err="1" smtClean="0"/>
              <a:t>Longueur</a:t>
            </a:r>
            <a:r>
              <a:rPr lang="en-US" smtClean="0"/>
              <a:t>: 	</a:t>
            </a:r>
            <a:r>
              <a:rPr lang="en-US" sz="1800" err="1" smtClean="0">
                <a:latin typeface="Courier New" panose="02070309020205020404" pitchFamily="49" charset="0"/>
                <a:cs typeface="Courier New" panose="02070309020205020404" pitchFamily="49" charset="0"/>
              </a:rPr>
              <a:t>str.length</a:t>
            </a:r>
            <a:r>
              <a:rPr lang="en-US" sz="1800" smtClean="0">
                <a:latin typeface="Courier New" panose="02070309020205020404" pitchFamily="49" charset="0"/>
                <a:cs typeface="Courier New" panose="02070309020205020404" pitchFamily="49" charset="0"/>
              </a:rPr>
              <a:t>();</a:t>
            </a:r>
            <a:r>
              <a:rPr lang="en-US" sz="1800">
                <a:latin typeface="Courier New" panose="02070309020205020404" pitchFamily="49" charset="0"/>
                <a:cs typeface="Courier New" panose="02070309020205020404" pitchFamily="49" charset="0"/>
              </a:rPr>
              <a:t/>
            </a:r>
            <a:br>
              <a:rPr lang="en-US" sz="1800">
                <a:latin typeface="Courier New" panose="02070309020205020404" pitchFamily="49" charset="0"/>
                <a:cs typeface="Courier New" panose="02070309020205020404" pitchFamily="49" charset="0"/>
              </a:rPr>
            </a:br>
            <a:r>
              <a:rPr lang="fr-FR" sz="1800" smtClean="0"/>
              <a:t>Avec </a:t>
            </a:r>
            <a:r>
              <a:rPr lang="fr-FR" sz="1800"/>
              <a:t>les parenthèses car c'est une </a:t>
            </a:r>
            <a:r>
              <a:rPr lang="fr-FR" sz="1800" smtClean="0"/>
              <a:t>méthode.</a:t>
            </a:r>
            <a:endParaRPr lang="en-US" sz="1800" smtClean="0"/>
          </a:p>
          <a:p>
            <a:r>
              <a:rPr lang="en-US" b="1" err="1" smtClean="0"/>
              <a:t>Comparaison</a:t>
            </a:r>
            <a:r>
              <a:rPr lang="en-US" smtClean="0"/>
              <a:t>: </a:t>
            </a:r>
            <a:r>
              <a:rPr lang="en-US" sz="1800">
                <a:latin typeface="Courier New" panose="02070309020205020404" pitchFamily="49" charset="0"/>
                <a:cs typeface="Courier New" panose="02070309020205020404" pitchFamily="49" charset="0"/>
              </a:rPr>
              <a:t>“Hello </a:t>
            </a:r>
            <a:r>
              <a:rPr lang="en-US" sz="1800" err="1">
                <a:latin typeface="Courier New" panose="02070309020205020404" pitchFamily="49" charset="0"/>
                <a:cs typeface="Courier New" panose="02070309020205020404" pitchFamily="49" charset="0"/>
              </a:rPr>
              <a:t>world!”.</a:t>
            </a:r>
            <a:r>
              <a:rPr lang="en-US" sz="1800" err="1" smtClean="0">
                <a:latin typeface="Courier New" panose="02070309020205020404" pitchFamily="49" charset="0"/>
                <a:cs typeface="Courier New" panose="02070309020205020404" pitchFamily="49" charset="0"/>
              </a:rPr>
              <a:t>equals</a:t>
            </a:r>
            <a:r>
              <a:rPr lang="en-US" sz="1800" smtClean="0">
                <a:latin typeface="Courier New" panose="02070309020205020404" pitchFamily="49" charset="0"/>
                <a:cs typeface="Courier New" panose="02070309020205020404" pitchFamily="49" charset="0"/>
              </a:rPr>
              <a:t>(</a:t>
            </a:r>
            <a:r>
              <a:rPr lang="en-US" sz="1800" err="1" smtClean="0">
                <a:latin typeface="Courier New" panose="02070309020205020404" pitchFamily="49" charset="0"/>
                <a:cs typeface="Courier New" panose="02070309020205020404" pitchFamily="49" charset="0"/>
              </a:rPr>
              <a:t>str</a:t>
            </a:r>
            <a:r>
              <a:rPr lang="en-US" sz="1800" smtClean="0">
                <a:latin typeface="Courier New" panose="02070309020205020404" pitchFamily="49" charset="0"/>
                <a:cs typeface="Courier New" panose="02070309020205020404" pitchFamily="49" charset="0"/>
              </a:rPr>
              <a:t>)</a:t>
            </a:r>
            <a:br>
              <a:rPr lang="en-US" sz="1800" smtClean="0">
                <a:latin typeface="Courier New" panose="02070309020205020404" pitchFamily="49" charset="0"/>
                <a:cs typeface="Courier New" panose="02070309020205020404" pitchFamily="49" charset="0"/>
              </a:rPr>
            </a:br>
            <a:r>
              <a:rPr lang="en-US" err="1"/>
              <a:t>Retourne</a:t>
            </a:r>
            <a:r>
              <a:rPr lang="en-US"/>
              <a:t> </a:t>
            </a:r>
            <a:r>
              <a:rPr lang="en-US" smtClean="0"/>
              <a:t>True. </a:t>
            </a:r>
            <a:r>
              <a:rPr lang="en-US" err="1" smtClean="0"/>
              <a:t>Privéligier</a:t>
            </a:r>
            <a:r>
              <a:rPr lang="en-US" smtClean="0"/>
              <a:t> la </a:t>
            </a:r>
            <a:r>
              <a:rPr lang="en-US" err="1" smtClean="0"/>
              <a:t>comparaison</a:t>
            </a:r>
            <a:r>
              <a:rPr lang="en-US" smtClean="0"/>
              <a:t> de la </a:t>
            </a:r>
            <a:r>
              <a:rPr lang="en-US" err="1" smtClean="0"/>
              <a:t>constante</a:t>
            </a:r>
            <a:r>
              <a:rPr lang="en-US" smtClean="0"/>
              <a:t> par rapport à la  variable (et non </a:t>
            </a:r>
            <a:r>
              <a:rPr lang="en-US" err="1" smtClean="0"/>
              <a:t>l’inverse</a:t>
            </a:r>
            <a:r>
              <a:rPr lang="en-US" smtClean="0"/>
              <a:t>).</a:t>
            </a:r>
            <a:endParaRPr lang="en-US"/>
          </a:p>
          <a:p>
            <a:r>
              <a:rPr lang="en-US" b="1" err="1" smtClean="0"/>
              <a:t>Concaténation</a:t>
            </a:r>
            <a:r>
              <a:rPr lang="en-US" smtClean="0"/>
              <a:t>: </a:t>
            </a:r>
            <a:br>
              <a:rPr lang="en-US" smtClean="0"/>
            </a:br>
            <a:r>
              <a:rPr lang="en-US" sz="1800">
                <a:latin typeface="Courier New" panose="02070309020205020404" pitchFamily="49" charset="0"/>
                <a:cs typeface="Courier New" panose="02070309020205020404" pitchFamily="49" charset="0"/>
              </a:rPr>
              <a:t>String </a:t>
            </a:r>
            <a:r>
              <a:rPr lang="en-US" sz="1800" smtClean="0">
                <a:latin typeface="Courier New" panose="02070309020205020404" pitchFamily="49" charset="0"/>
                <a:cs typeface="Courier New" panose="02070309020205020404" pitchFamily="49" charset="0"/>
              </a:rPr>
              <a:t>str3 </a:t>
            </a:r>
            <a:r>
              <a:rPr lang="en-US" sz="1800">
                <a:latin typeface="Courier New" panose="02070309020205020404" pitchFamily="49" charset="0"/>
                <a:cs typeface="Courier New" panose="02070309020205020404" pitchFamily="49" charset="0"/>
              </a:rPr>
              <a:t>= </a:t>
            </a:r>
            <a:r>
              <a:rPr lang="en-US" sz="1800" smtClean="0">
                <a:latin typeface="Courier New" panose="02070309020205020404" pitchFamily="49" charset="0"/>
                <a:cs typeface="Courier New" panose="02070309020205020404" pitchFamily="49" charset="0"/>
              </a:rPr>
              <a:t>str1 </a:t>
            </a:r>
            <a:r>
              <a:rPr lang="en-US" sz="1800">
                <a:latin typeface="Courier New" panose="02070309020205020404" pitchFamily="49" charset="0"/>
                <a:cs typeface="Courier New" panose="02070309020205020404" pitchFamily="49" charset="0"/>
              </a:rPr>
              <a:t>+ </a:t>
            </a:r>
            <a:r>
              <a:rPr lang="en-US" sz="1800" smtClean="0">
                <a:latin typeface="Courier New" panose="02070309020205020404" pitchFamily="49" charset="0"/>
                <a:cs typeface="Courier New" panose="02070309020205020404" pitchFamily="49" charset="0"/>
              </a:rPr>
              <a:t>str2</a:t>
            </a:r>
            <a:r>
              <a:rPr lang="en-US" sz="1800">
                <a:latin typeface="Courier New" panose="02070309020205020404" pitchFamily="49" charset="0"/>
                <a:cs typeface="Courier New" panose="02070309020205020404" pitchFamily="49" charset="0"/>
              </a:rPr>
              <a:t>;</a:t>
            </a:r>
            <a:br>
              <a:rPr lang="en-US" sz="1800">
                <a:latin typeface="Courier New" panose="02070309020205020404" pitchFamily="49" charset="0"/>
                <a:cs typeface="Courier New" panose="02070309020205020404" pitchFamily="49" charset="0"/>
              </a:rPr>
            </a:br>
            <a:r>
              <a:rPr lang="it-IT" sz="1800">
                <a:latin typeface="Courier New" panose="02070309020205020404" pitchFamily="49" charset="0"/>
                <a:cs typeface="Courier New" panose="02070309020205020404" pitchFamily="49" charset="0"/>
              </a:rPr>
              <a:t>String </a:t>
            </a:r>
            <a:r>
              <a:rPr lang="en-US" sz="1800" smtClean="0">
                <a:latin typeface="Courier New" panose="02070309020205020404" pitchFamily="49" charset="0"/>
                <a:cs typeface="Courier New" panose="02070309020205020404" pitchFamily="49" charset="0"/>
              </a:rPr>
              <a:t>str3 </a:t>
            </a:r>
            <a:r>
              <a:rPr lang="it-IT" sz="1800">
                <a:latin typeface="Courier New" panose="02070309020205020404" pitchFamily="49" charset="0"/>
                <a:cs typeface="Courier New" panose="02070309020205020404" pitchFamily="49" charset="0"/>
              </a:rPr>
              <a:t>= </a:t>
            </a:r>
            <a:r>
              <a:rPr lang="en-US" sz="1800" smtClean="0">
                <a:latin typeface="Courier New" panose="02070309020205020404" pitchFamily="49" charset="0"/>
                <a:cs typeface="Courier New" panose="02070309020205020404" pitchFamily="49" charset="0"/>
              </a:rPr>
              <a:t>str1</a:t>
            </a:r>
            <a:r>
              <a:rPr lang="it-IT" sz="1800" smtClean="0">
                <a:latin typeface="Courier New" panose="02070309020205020404" pitchFamily="49" charset="0"/>
                <a:cs typeface="Courier New" panose="02070309020205020404" pitchFamily="49" charset="0"/>
              </a:rPr>
              <a:t>.concat(</a:t>
            </a:r>
            <a:r>
              <a:rPr lang="en-US" sz="1800" smtClean="0">
                <a:latin typeface="Courier New" panose="02070309020205020404" pitchFamily="49" charset="0"/>
                <a:cs typeface="Courier New" panose="02070309020205020404" pitchFamily="49" charset="0"/>
              </a:rPr>
              <a:t>str2</a:t>
            </a:r>
            <a:r>
              <a:rPr lang="it-IT" sz="1800">
                <a:latin typeface="Courier New" panose="02070309020205020404" pitchFamily="49" charset="0"/>
                <a:cs typeface="Courier New" panose="02070309020205020404" pitchFamily="49" charset="0"/>
              </a:rPr>
              <a:t>);</a:t>
            </a:r>
            <a:endParaRPr lang="en-US" sz="1800">
              <a:latin typeface="Courier New" panose="02070309020205020404" pitchFamily="49" charset="0"/>
              <a:cs typeface="Courier New" panose="02070309020205020404" pitchFamily="49" charset="0"/>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altLang="en-US"/>
          </a:p>
          <a:p>
            <a:pPr marL="0" indent="0">
              <a:buNone/>
            </a:pPr>
            <a:endParaRPr lang="fr-FR" smtClean="0"/>
          </a:p>
          <a:p>
            <a:endParaRPr lang="fr-FR" smtClean="0"/>
          </a:p>
          <a:p>
            <a:pPr marL="0" indent="0">
              <a:buNone/>
            </a:pPr>
            <a:endParaRPr lang="en-US"/>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16</a:t>
            </a:fld>
            <a:endParaRPr lang="en-US" altLang="zh-CN" sz="1600" kern="0">
              <a:latin typeface="+mn-lt"/>
              <a:ea typeface="MS PGothic" pitchFamily="34" charset="-128"/>
            </a:endParaRPr>
          </a:p>
        </p:txBody>
      </p:sp>
      <p:sp>
        <p:nvSpPr>
          <p:cNvPr id="4" name="Rectangle 3"/>
          <p:cNvSpPr/>
          <p:nvPr/>
        </p:nvSpPr>
        <p:spPr bwMode="auto">
          <a:xfrm>
            <a:off x="4901784" y="4373458"/>
            <a:ext cx="4137285" cy="1682570"/>
          </a:xfrm>
          <a:prstGeom prst="wedgeRectCallout">
            <a:avLst>
              <a:gd name="adj1" fmla="val -81080"/>
              <a:gd name="adj2" fmla="val -56154"/>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fr-FR" sz="1600" b="1" smtClean="0"/>
              <a:t>Attention </a:t>
            </a:r>
            <a:r>
              <a:rPr lang="fr-FR" sz="1600" b="1"/>
              <a:t>à la comparaison</a:t>
            </a:r>
          </a:p>
          <a:p>
            <a:r>
              <a:rPr lang="en-US" sz="1600" b="1"/>
              <a:t>de </a:t>
            </a:r>
            <a:r>
              <a:rPr lang="en-US" sz="1600" b="1" err="1"/>
              <a:t>chaînes</a:t>
            </a:r>
            <a:r>
              <a:rPr lang="en-US" sz="1600" b="1"/>
              <a:t> de </a:t>
            </a:r>
            <a:r>
              <a:rPr lang="en-US" sz="1600" b="1" err="1"/>
              <a:t>caractères</a:t>
            </a:r>
            <a:r>
              <a:rPr lang="en-US" sz="1600" b="1" smtClean="0"/>
              <a:t>.</a:t>
            </a:r>
          </a:p>
          <a:p>
            <a:endParaRPr lang="en-US" sz="1600" b="1"/>
          </a:p>
          <a:p>
            <a:r>
              <a:rPr lang="en-US" sz="1600" smtClean="0"/>
              <a:t>if (</a:t>
            </a:r>
            <a:r>
              <a:rPr lang="en-US" sz="1600" err="1" smtClean="0"/>
              <a:t>str</a:t>
            </a:r>
            <a:r>
              <a:rPr lang="en-US" sz="1600" smtClean="0"/>
              <a:t> == </a:t>
            </a:r>
            <a:r>
              <a:rPr lang="en-US" sz="1600"/>
              <a:t>"</a:t>
            </a:r>
            <a:r>
              <a:rPr lang="en-US" sz="1600" err="1" smtClean="0"/>
              <a:t>toto</a:t>
            </a:r>
            <a:r>
              <a:rPr lang="en-US" sz="1600" smtClean="0"/>
              <a:t>“) { … }</a:t>
            </a:r>
          </a:p>
          <a:p>
            <a:endParaRPr lang="en-US" sz="1600"/>
          </a:p>
          <a:p>
            <a:r>
              <a:rPr lang="en-US" sz="1600" b="1" err="1"/>
              <a:t>Comparaison</a:t>
            </a:r>
            <a:r>
              <a:rPr lang="en-US" sz="1600" b="1"/>
              <a:t> sur les </a:t>
            </a:r>
            <a:r>
              <a:rPr lang="en-US" sz="1600" b="1" err="1"/>
              <a:t>références</a:t>
            </a:r>
            <a:r>
              <a:rPr lang="en-US" sz="1600" b="1"/>
              <a:t> </a:t>
            </a:r>
            <a:r>
              <a:rPr lang="en-US" sz="1600" b="1" smtClean="0"/>
              <a:t>!</a:t>
            </a:r>
            <a:endParaRPr kumimoji="0" lang="en-US" sz="16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10422948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Les bases du langage : les types Enumérés</a:t>
            </a:r>
          </a:p>
        </p:txBody>
      </p:sp>
      <p:sp>
        <p:nvSpPr>
          <p:cNvPr id="2" name="Espace réservé du contenu 1"/>
          <p:cNvSpPr>
            <a:spLocks noGrp="1"/>
          </p:cNvSpPr>
          <p:nvPr>
            <p:ph idx="1"/>
          </p:nvPr>
        </p:nvSpPr>
        <p:spPr>
          <a:xfrm>
            <a:off x="202862" y="655325"/>
            <a:ext cx="8609012" cy="5400701"/>
          </a:xfrm>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1600" smtClean="0"/>
              <a:t>Une instance de type </a:t>
            </a:r>
            <a:r>
              <a:rPr lang="fr-FR" sz="1600"/>
              <a:t>énuméré est une variable </a:t>
            </a:r>
            <a:r>
              <a:rPr lang="fr-FR" sz="1600" smtClean="0"/>
              <a:t>qui ne </a:t>
            </a:r>
            <a:r>
              <a:rPr lang="fr-FR" sz="1600"/>
              <a:t>peut prendre qu'un nombre restreint de valeurs. Ces valeurs sont des constantes nommées (voir règles de nommage</a:t>
            </a:r>
            <a:r>
              <a:rPr lang="fr-FR" sz="1600" smtClean="0"/>
              <a:t>).</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sz="1600"/>
          </a:p>
          <a:p>
            <a:pPr marL="0"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sz="160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1600" smtClean="0"/>
              <a:t>Les types énumérés </a:t>
            </a:r>
            <a:r>
              <a:rPr lang="fr-FR" sz="1600"/>
              <a:t>sont </a:t>
            </a:r>
            <a:r>
              <a:rPr lang="fr-FR" sz="1600" smtClean="0"/>
              <a:t>en fait des objets avec des constructeurs </a:t>
            </a:r>
            <a:r>
              <a:rPr lang="fr-FR" sz="1600"/>
              <a:t>et </a:t>
            </a:r>
            <a:r>
              <a:rPr lang="fr-FR" sz="1600" smtClean="0"/>
              <a:t>des méthodes</a:t>
            </a:r>
            <a:r>
              <a:rPr lang="fr-FR" sz="1600"/>
              <a:t>. </a:t>
            </a:r>
            <a:endParaRPr lang="fr-FR" sz="1600" smtClean="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1600" smtClean="0"/>
              <a:t>Ses </a:t>
            </a:r>
            <a:r>
              <a:rPr lang="fr-FR" sz="1600"/>
              <a:t>constructeurs sont obligatoirement privés car aucune nouvelle instance ne peut être </a:t>
            </a:r>
            <a:r>
              <a:rPr lang="fr-FR" sz="1600" smtClean="0"/>
              <a:t>créée... Un instance de type énuméré est donc un singleton.</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1600" smtClean="0"/>
              <a:t>Avantages par rapport aux constantes: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1600" smtClean="0"/>
              <a:t>Les énumérés sont des </a:t>
            </a:r>
            <a:r>
              <a:rPr lang="fr-FR" sz="1600" b="1" smtClean="0"/>
              <a:t>types sûrs </a:t>
            </a:r>
            <a:r>
              <a:rPr lang="fr-FR" sz="1600" smtClean="0"/>
              <a:t>(permet un prototypage fort) avec un nombre restreint de valeurs.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1600" smtClean="0"/>
              <a:t>Les instances de type énumérés sont des singletons:</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1600" b="1" smtClean="0"/>
              <a:t>valeur sûre</a:t>
            </a:r>
            <a:r>
              <a:rPr lang="fr-FR" sz="1600" smtClean="0"/>
              <a:t>: pas de doublon, </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1600" smtClean="0"/>
              <a:t>comparaison via l’opérateur ‘==‘</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1600" smtClean="0"/>
              <a:t>La méthode toString est redéfinie pour afficher le nom de la constante.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1600" smtClean="0"/>
              <a:t>La </a:t>
            </a:r>
            <a:r>
              <a:rPr lang="fr-FR" sz="1600"/>
              <a:t>méthode statique values() retourne un tableau de toutes les valeurs énumérées disponibles</a:t>
            </a:r>
            <a:r>
              <a:rPr lang="fr-FR" sz="1600" smtClean="0"/>
              <a:t>.</a:t>
            </a:r>
            <a:endParaRPr lang="fr-FR" sz="160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1600" smtClean="0"/>
              <a:t>Possibilité d’ajouter des attributs (initialisés par des constructeurs privés).</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altLang="en-US" sz="1600" smtClean="0"/>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altLang="en-US" sz="1600"/>
          </a:p>
          <a:p>
            <a:pPr marL="0" indent="0">
              <a:buNone/>
            </a:pPr>
            <a:endParaRPr lang="fr-FR" sz="1600" smtClean="0"/>
          </a:p>
          <a:p>
            <a:endParaRPr lang="fr-FR" sz="1600" smtClean="0"/>
          </a:p>
          <a:p>
            <a:pPr marL="0" indent="0">
              <a:buNone/>
            </a:pPr>
            <a:endParaRPr lang="en-US" sz="160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17</a:t>
            </a:fld>
            <a:endParaRPr lang="en-US" altLang="zh-CN" sz="1600" kern="0">
              <a:latin typeface="+mn-lt"/>
              <a:ea typeface="MS PGothic" pitchFamily="34" charset="-128"/>
            </a:endParaRPr>
          </a:p>
        </p:txBody>
      </p:sp>
      <p:sp>
        <p:nvSpPr>
          <p:cNvPr id="6" name="ZoneTexte 5"/>
          <p:cNvSpPr txBox="1"/>
          <p:nvPr/>
        </p:nvSpPr>
        <p:spPr>
          <a:xfrm>
            <a:off x="1735872" y="1202042"/>
            <a:ext cx="2322561" cy="600164"/>
          </a:xfrm>
          <a:prstGeom prst="rect">
            <a:avLst/>
          </a:prstGeom>
          <a:solidFill>
            <a:schemeClr val="bg1"/>
          </a:solidFill>
          <a:ln>
            <a:solidFill>
              <a:schemeClr val="accent1"/>
            </a:solidFill>
          </a:ln>
        </p:spPr>
        <p:txBody>
          <a:bodyPr wrap="square" rtlCol="0">
            <a:spAutoFit/>
          </a:bodyPr>
          <a:lstStyle/>
          <a:p>
            <a:r>
              <a:rPr lang="en-US" sz="1100">
                <a:latin typeface="Courier New" panose="02070309020205020404" pitchFamily="49" charset="0"/>
                <a:cs typeface="Courier New" panose="02070309020205020404" pitchFamily="49" charset="0"/>
              </a:rPr>
              <a:t>public enum </a:t>
            </a:r>
            <a:r>
              <a:rPr lang="en-US" sz="1100" smtClean="0">
                <a:latin typeface="Courier New" panose="02070309020205020404" pitchFamily="49" charset="0"/>
                <a:cs typeface="Courier New" panose="02070309020205020404" pitchFamily="49" charset="0"/>
              </a:rPr>
              <a:t>Langage {</a:t>
            </a:r>
            <a:endParaRPr lang="en-US" sz="1100">
              <a:latin typeface="Courier New" panose="02070309020205020404" pitchFamily="49" charset="0"/>
              <a:cs typeface="Courier New" panose="02070309020205020404" pitchFamily="49" charset="0"/>
            </a:endParaRPr>
          </a:p>
          <a:p>
            <a:r>
              <a:rPr lang="en-US" sz="1100">
                <a:latin typeface="Courier New" panose="02070309020205020404" pitchFamily="49" charset="0"/>
                <a:cs typeface="Courier New" panose="02070309020205020404" pitchFamily="49" charset="0"/>
              </a:rPr>
              <a:t>    </a:t>
            </a:r>
            <a:r>
              <a:rPr lang="en-US" sz="1100" smtClean="0">
                <a:latin typeface="Courier New" panose="02070309020205020404" pitchFamily="49" charset="0"/>
                <a:cs typeface="Courier New" panose="02070309020205020404" pitchFamily="49" charset="0"/>
              </a:rPr>
              <a:t>JAVA, CPP, PHP</a:t>
            </a:r>
            <a:endParaRPr lang="en-US" sz="1100">
              <a:latin typeface="Courier New" panose="02070309020205020404" pitchFamily="49" charset="0"/>
              <a:cs typeface="Courier New" panose="02070309020205020404" pitchFamily="49" charset="0"/>
            </a:endParaRPr>
          </a:p>
          <a:p>
            <a:r>
              <a:rPr lang="en-US" sz="110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309343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Les bases du langage : les types Enumérés</a:t>
            </a:r>
          </a:p>
        </p:txBody>
      </p:sp>
      <p:sp>
        <p:nvSpPr>
          <p:cNvPr id="2" name="Espace réservé du contenu 1"/>
          <p:cNvSpPr>
            <a:spLocks noGrp="1"/>
          </p:cNvSpPr>
          <p:nvPr>
            <p:ph idx="1"/>
          </p:nvPr>
        </p:nvSpPr>
        <p:spPr>
          <a:xfrm>
            <a:off x="195978" y="868268"/>
            <a:ext cx="8609012" cy="4718341"/>
          </a:xfrm>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1600" smtClean="0"/>
              <a:t>Importer le projet Enumerated disponible sous github</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1600" smtClean="0"/>
              <a:t>Illustrer les avantages des types énumérés (vs les constantes)</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1600" smtClean="0"/>
              <a:t>Ajouter des informations au constantes définies: un entier qui pourra servir pour la persistance.</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1600" smtClean="0"/>
              <a:t>Compléter le code ci-dessous:</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sz="1600"/>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sz="1600" smtClean="0"/>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sz="1600"/>
          </a:p>
          <a:p>
            <a:pPr marL="0"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sz="160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1600" smtClean="0"/>
              <a:t>Analyse critique du résultat: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1600">
                <a:ea typeface="+mn-ea"/>
                <a:cs typeface="+mn-cs"/>
              </a:rPr>
              <a:t>performance,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1600">
                <a:ea typeface="+mn-ea"/>
                <a:cs typeface="+mn-cs"/>
              </a:rPr>
              <a:t>maintenabilité,</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1600">
                <a:ea typeface="+mn-ea"/>
                <a:cs typeface="+mn-cs"/>
              </a:rPr>
              <a:t>alternative ?</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sz="1600" smtClean="0"/>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altLang="en-US" sz="1600" smtClean="0"/>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altLang="en-US" sz="1600"/>
          </a:p>
          <a:p>
            <a:pPr marL="0" indent="0">
              <a:buNone/>
            </a:pPr>
            <a:endParaRPr lang="fr-FR" sz="1600" smtClean="0"/>
          </a:p>
          <a:p>
            <a:endParaRPr lang="fr-FR" sz="1600" smtClean="0"/>
          </a:p>
          <a:p>
            <a:pPr marL="0" indent="0">
              <a:buNone/>
            </a:pPr>
            <a:endParaRPr lang="en-US" sz="160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18</a:t>
            </a:fld>
            <a:endParaRPr lang="en-US" altLang="zh-CN" sz="1600" kern="0">
              <a:latin typeface="+mn-lt"/>
              <a:ea typeface="MS PGothic" pitchFamily="34" charset="-128"/>
            </a:endParaRPr>
          </a:p>
        </p:txBody>
      </p:sp>
      <p:sp>
        <p:nvSpPr>
          <p:cNvPr id="7" name="ZoneTexte 6"/>
          <p:cNvSpPr txBox="1"/>
          <p:nvPr/>
        </p:nvSpPr>
        <p:spPr>
          <a:xfrm>
            <a:off x="1823554" y="2454644"/>
            <a:ext cx="5353860" cy="1277273"/>
          </a:xfrm>
          <a:prstGeom prst="rect">
            <a:avLst/>
          </a:prstGeom>
          <a:solidFill>
            <a:schemeClr val="bg1"/>
          </a:solidFill>
          <a:ln>
            <a:solidFill>
              <a:schemeClr val="accent1"/>
            </a:solidFill>
          </a:ln>
        </p:spPr>
        <p:txBody>
          <a:bodyPr wrap="square" rtlCol="0">
            <a:spAutoFit/>
          </a:bodyPr>
          <a:lstStyle/>
          <a:p>
            <a:r>
              <a:rPr lang="en-US" sz="1100">
                <a:latin typeface="Courier New" panose="02070309020205020404" pitchFamily="49" charset="0"/>
                <a:cs typeface="Courier New" panose="02070309020205020404" pitchFamily="49" charset="0"/>
              </a:rPr>
              <a:t>public enum </a:t>
            </a:r>
            <a:r>
              <a:rPr lang="en-US" sz="1100" smtClean="0">
                <a:latin typeface="Courier New" panose="02070309020205020404" pitchFamily="49" charset="0"/>
                <a:cs typeface="Courier New" panose="02070309020205020404" pitchFamily="49" charset="0"/>
              </a:rPr>
              <a:t>Langage {</a:t>
            </a:r>
            <a:endParaRPr lang="en-US" sz="1100">
              <a:latin typeface="Courier New" panose="02070309020205020404" pitchFamily="49" charset="0"/>
              <a:cs typeface="Courier New" panose="02070309020205020404" pitchFamily="49" charset="0"/>
            </a:endParaRPr>
          </a:p>
          <a:p>
            <a:r>
              <a:rPr lang="en-US" sz="1100">
                <a:latin typeface="Courier New" panose="02070309020205020404" pitchFamily="49" charset="0"/>
                <a:cs typeface="Courier New" panose="02070309020205020404" pitchFamily="49" charset="0"/>
              </a:rPr>
              <a:t>    </a:t>
            </a:r>
            <a:r>
              <a:rPr lang="en-US" sz="1100" smtClean="0">
                <a:latin typeface="Courier New" panose="02070309020205020404" pitchFamily="49" charset="0"/>
                <a:cs typeface="Courier New" panose="02070309020205020404" pitchFamily="49" charset="0"/>
              </a:rPr>
              <a:t>JAVA(0), CPP(1), PHP(2);</a:t>
            </a:r>
          </a:p>
          <a:p>
            <a:r>
              <a:rPr lang="en-US" sz="1100" smtClean="0">
                <a:latin typeface="Courier New" panose="02070309020205020404" pitchFamily="49" charset="0"/>
                <a:cs typeface="Courier New" panose="02070309020205020404" pitchFamily="49" charset="0"/>
              </a:rPr>
              <a:t>    …</a:t>
            </a:r>
            <a:endParaRPr lang="en-US" sz="1100">
              <a:latin typeface="Courier New" panose="02070309020205020404" pitchFamily="49" charset="0"/>
              <a:cs typeface="Courier New" panose="02070309020205020404" pitchFamily="49" charset="0"/>
            </a:endParaRPr>
          </a:p>
          <a:p>
            <a:r>
              <a:rPr lang="en-US" sz="1100">
                <a:latin typeface="Courier New" panose="02070309020205020404" pitchFamily="49" charset="0"/>
                <a:cs typeface="Courier New" panose="02070309020205020404" pitchFamily="49" charset="0"/>
              </a:rPr>
              <a:t> </a:t>
            </a:r>
            <a:r>
              <a:rPr lang="en-US" sz="1100" smtClean="0">
                <a:latin typeface="Courier New" panose="02070309020205020404" pitchFamily="49" charset="0"/>
                <a:cs typeface="Courier New" panose="02070309020205020404" pitchFamily="49" charset="0"/>
              </a:rPr>
              <a:t>   </a:t>
            </a:r>
            <a:r>
              <a:rPr lang="en-US" sz="1100">
                <a:latin typeface="Courier New" panose="02070309020205020404" pitchFamily="49" charset="0"/>
                <a:cs typeface="Courier New" panose="02070309020205020404" pitchFamily="49" charset="0"/>
              </a:rPr>
              <a:t>public static Langage valueOf(int value) {</a:t>
            </a:r>
          </a:p>
          <a:p>
            <a:r>
              <a:rPr lang="en-US" sz="1100">
                <a:latin typeface="Courier New" panose="02070309020205020404" pitchFamily="49" charset="0"/>
                <a:cs typeface="Courier New" panose="02070309020205020404" pitchFamily="49" charset="0"/>
              </a:rPr>
              <a:t>      …</a:t>
            </a:r>
          </a:p>
          <a:p>
            <a:r>
              <a:rPr lang="en-US" sz="1100">
                <a:latin typeface="Courier New" panose="02070309020205020404" pitchFamily="49" charset="0"/>
                <a:cs typeface="Courier New" panose="02070309020205020404" pitchFamily="49" charset="0"/>
              </a:rPr>
              <a:t>    }</a:t>
            </a:r>
          </a:p>
          <a:p>
            <a:r>
              <a:rPr lang="en-US" sz="110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468635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Les bases du langage : les tableaux</a:t>
            </a:r>
          </a:p>
        </p:txBody>
      </p:sp>
      <p:sp>
        <p:nvSpPr>
          <p:cNvPr id="2" name="Espace réservé du contenu 1"/>
          <p:cNvSpPr>
            <a:spLocks noGrp="1"/>
          </p:cNvSpPr>
          <p:nvPr>
            <p:ph idx="1"/>
          </p:nvPr>
        </p:nvSpPr>
        <p:spPr>
          <a:xfrm>
            <a:off x="202862" y="655325"/>
            <a:ext cx="8609012" cy="5400701"/>
          </a:xfrm>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dirty="0"/>
              <a:t>Les tableaux sont considérés comme des objets</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dirty="0" smtClean="0"/>
              <a:t>Fournissent </a:t>
            </a:r>
            <a:r>
              <a:rPr lang="fr-FR" dirty="0"/>
              <a:t>des collections </a:t>
            </a:r>
            <a:r>
              <a:rPr lang="en-US" dirty="0"/>
              <a:t>de </a:t>
            </a:r>
            <a:r>
              <a:rPr lang="en-US" dirty="0" err="1"/>
              <a:t>taille</a:t>
            </a:r>
            <a:r>
              <a:rPr lang="en-US" dirty="0"/>
              <a:t> </a:t>
            </a:r>
            <a:r>
              <a:rPr lang="en-US" dirty="0" smtClean="0"/>
              <a:t>fixe </a:t>
            </a:r>
            <a:r>
              <a:rPr lang="fr-FR" dirty="0" smtClean="0"/>
              <a:t>d’éléments ordonnées</a:t>
            </a:r>
            <a:endParaRPr lang="fr-FR" dirty="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dirty="0" smtClean="0"/>
              <a:t>Les </a:t>
            </a:r>
            <a:r>
              <a:rPr lang="fr-FR" dirty="0"/>
              <a:t>éléments d’un tableau peuvent </a:t>
            </a:r>
            <a:r>
              <a:rPr lang="fr-FR" dirty="0" smtClean="0"/>
              <a:t>être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dirty="0" smtClean="0"/>
              <a:t>Des </a:t>
            </a:r>
            <a:r>
              <a:rPr lang="fr-FR" dirty="0"/>
              <a:t>variables d’un type primitif (</a:t>
            </a:r>
            <a:r>
              <a:rPr lang="fr-FR" dirty="0" err="1"/>
              <a:t>int</a:t>
            </a:r>
            <a:r>
              <a:rPr lang="fr-FR" dirty="0"/>
              <a:t>, </a:t>
            </a:r>
            <a:r>
              <a:rPr lang="fr-FR" dirty="0" err="1"/>
              <a:t>boolean</a:t>
            </a:r>
            <a:r>
              <a:rPr lang="fr-FR" dirty="0"/>
              <a:t>, double, char, </a:t>
            </a:r>
            <a:r>
              <a:rPr lang="fr-FR" dirty="0" smtClean="0"/>
              <a: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dirty="0" smtClean="0"/>
              <a:t>Des </a:t>
            </a:r>
            <a:r>
              <a:rPr lang="fr-FR" dirty="0"/>
              <a:t>références sur des </a:t>
            </a:r>
            <a:r>
              <a:rPr lang="fr-FR" dirty="0" smtClean="0"/>
              <a:t>objets</a:t>
            </a:r>
            <a:br>
              <a:rPr lang="fr-FR" dirty="0" smtClean="0"/>
            </a:br>
            <a:endParaRPr lang="fr-FR" dirty="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dirty="0" smtClean="0"/>
              <a:t>Création </a:t>
            </a:r>
            <a:r>
              <a:rPr lang="fr-FR" dirty="0"/>
              <a:t>d’un </a:t>
            </a:r>
            <a:r>
              <a:rPr lang="fr-FR" dirty="0" smtClean="0"/>
              <a:t>tableau</a:t>
            </a:r>
          </a:p>
          <a:p>
            <a:pPr marL="825500" lvl="1" indent="-342900">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dirty="0" smtClean="0"/>
              <a:t>Déclaration </a:t>
            </a:r>
            <a:r>
              <a:rPr lang="fr-FR" dirty="0"/>
              <a:t>= déterminer le type du </a:t>
            </a:r>
            <a:r>
              <a:rPr lang="fr-FR" dirty="0" smtClean="0"/>
              <a:t>tableau</a:t>
            </a:r>
          </a:p>
          <a:p>
            <a:pPr marL="825500" lvl="1" indent="-342900">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dirty="0" smtClean="0"/>
              <a:t>Dimensionnement </a:t>
            </a:r>
            <a:r>
              <a:rPr lang="fr-FR" dirty="0"/>
              <a:t>= déterminer la taille du tableau (et en allouer la </a:t>
            </a:r>
            <a:r>
              <a:rPr lang="fr-FR" dirty="0" smtClean="0"/>
              <a:t>mémoire à l’aide de l’opérateur </a:t>
            </a:r>
            <a:r>
              <a:rPr lang="fr-FR" b="1" dirty="0" smtClean="0"/>
              <a:t>new</a:t>
            </a:r>
            <a:r>
              <a:rPr lang="fr-FR" dirty="0" smtClean="0"/>
              <a:t>).</a:t>
            </a:r>
            <a:br>
              <a:rPr lang="fr-FR" dirty="0" smtClean="0"/>
            </a:br>
            <a:r>
              <a:rPr lang="fr-FR" dirty="0" smtClean="0"/>
              <a:t>Les éléments du tableau prennent leur valeur par défaut.</a:t>
            </a:r>
          </a:p>
          <a:p>
            <a:pPr marL="825500" lvl="1" indent="-342900">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dirty="0" smtClean="0"/>
              <a:t>Initialisation </a:t>
            </a:r>
            <a:r>
              <a:rPr lang="fr-FR" dirty="0"/>
              <a:t>= initialiser chaque case du tableau</a:t>
            </a:r>
            <a:endParaRPr lang="fr-FR" altLang="en-US" dirty="0"/>
          </a:p>
          <a:p>
            <a:pPr marL="0" indent="0">
              <a:buNone/>
            </a:pPr>
            <a:endParaRPr lang="fr-FR" dirty="0" smtClean="0"/>
          </a:p>
          <a:p>
            <a:endParaRPr lang="fr-FR" dirty="0" smtClean="0"/>
          </a:p>
          <a:p>
            <a:pPr marL="0" indent="0">
              <a:buNone/>
            </a:pPr>
            <a:endParaRPr lang="en-US"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19</a:t>
            </a:fld>
            <a:endParaRPr lang="en-US" altLang="zh-CN" sz="1600" kern="0">
              <a:latin typeface="+mn-lt"/>
              <a:ea typeface="MS PGothic" pitchFamily="34" charset="-128"/>
            </a:endParaRPr>
          </a:p>
        </p:txBody>
      </p:sp>
    </p:spTree>
    <p:extLst>
      <p:ext uri="{BB962C8B-B14F-4D97-AF65-F5344CB8AC3E}">
        <p14:creationId xmlns:p14="http://schemas.microsoft.com/office/powerpoint/2010/main" val="1541583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Espace réservé du contenu 1"/>
          <p:cNvSpPr>
            <a:spLocks noGrp="1"/>
          </p:cNvSpPr>
          <p:nvPr>
            <p:ph idx="1"/>
          </p:nvPr>
        </p:nvSpPr>
        <p:spPr>
          <a:xfrm>
            <a:off x="438150" y="744538"/>
            <a:ext cx="7867650" cy="5322887"/>
          </a:xfrm>
        </p:spPr>
        <p:txBody>
          <a:bodyPr/>
          <a:lstStyle/>
          <a:p>
            <a:r>
              <a:rPr lang="en-US" smtClean="0"/>
              <a:t>1990: </a:t>
            </a:r>
            <a:r>
              <a:rPr lang="fr-FR" altLang="en-US" smtClean="0"/>
              <a:t>création du langage « </a:t>
            </a:r>
            <a:r>
              <a:rPr lang="fr-FR" altLang="en-US" err="1" smtClean="0"/>
              <a:t>Oak</a:t>
            </a:r>
            <a:r>
              <a:rPr lang="fr-FR" altLang="en-US" smtClean="0"/>
              <a:t> » par une équipe de Sun </a:t>
            </a:r>
            <a:r>
              <a:rPr lang="fr-FR" altLang="en-US"/>
              <a:t>Microsystems dirigée </a:t>
            </a:r>
            <a:r>
              <a:rPr lang="fr-FR" altLang="en-US" smtClean="0"/>
              <a:t>par James Gosling.</a:t>
            </a:r>
          </a:p>
          <a:p>
            <a:r>
              <a:rPr lang="fr-FR" altLang="en-US" smtClean="0"/>
              <a:t>1994: réorientation vers le WEB. L’équipe développe un </a:t>
            </a:r>
            <a:r>
              <a:rPr lang="fr-FR" altLang="en-US"/>
              <a:t>navigateur appelé </a:t>
            </a:r>
            <a:r>
              <a:rPr lang="fr-FR" altLang="en-US" err="1"/>
              <a:t>HotJava</a:t>
            </a:r>
            <a:r>
              <a:rPr lang="fr-FR" altLang="en-US"/>
              <a:t> capable d’exécuter des programmes </a:t>
            </a:r>
            <a:r>
              <a:rPr lang="fr-FR" altLang="en-US" smtClean="0"/>
              <a:t>Java (applets).</a:t>
            </a:r>
          </a:p>
          <a:p>
            <a:r>
              <a:rPr lang="fr-FR" altLang="en-US" smtClean="0"/>
              <a:t>1995: Sun rebaptise « </a:t>
            </a:r>
            <a:r>
              <a:rPr lang="fr-FR" altLang="en-US" err="1" smtClean="0"/>
              <a:t>Oak</a:t>
            </a:r>
            <a:r>
              <a:rPr lang="fr-FR" altLang="en-US" smtClean="0"/>
              <a:t> » en « Java » pour des questions de droit. Le café (« Java » en argot américain) est la boisson favorite des programmeurs.</a:t>
            </a:r>
          </a:p>
          <a:p>
            <a:r>
              <a:rPr lang="fr-FR" altLang="en-US" smtClean="0"/>
              <a:t>2000: avènement de Java 2 avec 2 plateformes: J2SE et J2EE</a:t>
            </a:r>
          </a:p>
          <a:p>
            <a:r>
              <a:rPr lang="fr-FR" altLang="en-US" smtClean="0"/>
              <a:t>2006: passage sous licence open-source</a:t>
            </a:r>
          </a:p>
          <a:p>
            <a:r>
              <a:rPr lang="fr-FR" altLang="en-US" smtClean="0"/>
              <a:t>2009: rachat de SUN par Oracle</a:t>
            </a:r>
          </a:p>
          <a:p>
            <a:r>
              <a:rPr lang="fr-FR" altLang="en-US" smtClean="0"/>
              <a:t>2012</a:t>
            </a:r>
            <a:r>
              <a:rPr lang="fr-FR" altLang="en-US"/>
              <a:t>: faille de sécurité importante dans Java </a:t>
            </a:r>
            <a:r>
              <a:rPr lang="fr-FR" altLang="en-US" smtClean="0"/>
              <a:t>7</a:t>
            </a:r>
          </a:p>
          <a:p>
            <a:r>
              <a:rPr lang="fr-FR" altLang="en-US" smtClean="0"/>
              <a:t>2014: Java SE 8 (Kenai)</a:t>
            </a:r>
          </a:p>
          <a:p>
            <a:r>
              <a:rPr lang="fr-FR" altLang="en-US" smtClean="0"/>
              <a:t>2017: Java 9 annoncée pour Juillet 2017 après de nombreux reports</a:t>
            </a:r>
          </a:p>
          <a:p>
            <a:endParaRPr lang="fr-FR" altLang="en-US"/>
          </a:p>
          <a:p>
            <a:endParaRPr lang="fr-FR" altLang="en-US"/>
          </a:p>
          <a:p>
            <a:endParaRPr lang="en-US" smtClean="0"/>
          </a:p>
          <a:p>
            <a:endParaRPr lang="en-US" smtClean="0"/>
          </a:p>
        </p:txBody>
      </p:sp>
      <p:sp>
        <p:nvSpPr>
          <p:cNvPr id="3075" name="Titre 2"/>
          <p:cNvSpPr>
            <a:spLocks noGrp="1"/>
          </p:cNvSpPr>
          <p:nvPr>
            <p:ph type="title"/>
          </p:nvPr>
        </p:nvSpPr>
        <p:spPr/>
        <p:txBody>
          <a:bodyPr/>
          <a:lstStyle/>
          <a:p>
            <a:r>
              <a:rPr lang="fr-FR" smtClean="0"/>
              <a:t>Introduction: historique</a:t>
            </a:r>
          </a:p>
        </p:txBody>
      </p:sp>
      <p:sp>
        <p:nvSpPr>
          <p:cNvPr id="4"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2</a:t>
            </a:fld>
            <a:endParaRPr lang="en-US" altLang="zh-CN" sz="1600" kern="0">
              <a:latin typeface="+mn-lt"/>
              <a:ea typeface="MS PGothic" pitchFamily="34"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Les bases du langage : </a:t>
            </a:r>
            <a:r>
              <a:rPr lang="fr-FR"/>
              <a:t>D</a:t>
            </a:r>
            <a:r>
              <a:rPr lang="fr-FR" smtClean="0"/>
              <a:t>éclaration de tableau (1/3)</a:t>
            </a:r>
          </a:p>
        </p:txBody>
      </p:sp>
      <p:sp>
        <p:nvSpPr>
          <p:cNvPr id="2" name="Espace réservé du contenu 1"/>
          <p:cNvSpPr>
            <a:spLocks noGrp="1"/>
          </p:cNvSpPr>
          <p:nvPr>
            <p:ph idx="1"/>
          </p:nvPr>
        </p:nvSpPr>
        <p:spPr>
          <a:xfrm>
            <a:off x="202862" y="655325"/>
            <a:ext cx="8609012" cy="5400701"/>
          </a:xfrm>
        </p:spPr>
        <p:txBody>
          <a:bodyPr/>
          <a:lstStyle/>
          <a:p>
            <a:pPr marL="0" indent="0">
              <a:buNone/>
            </a:pPr>
            <a:endParaRPr lang="fr-FR" smtClean="0"/>
          </a:p>
          <a:p>
            <a:endParaRPr lang="fr-FR" smtClean="0"/>
          </a:p>
          <a:p>
            <a:pPr marL="0" indent="0">
              <a:buNone/>
            </a:pPr>
            <a:endParaRPr lang="en-US"/>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20</a:t>
            </a:fld>
            <a:endParaRPr lang="en-US" altLang="zh-CN" sz="1600" kern="0">
              <a:latin typeface="+mn-lt"/>
              <a:ea typeface="MS PGothic" pitchFamily="34" charset="-128"/>
            </a:endParaRPr>
          </a:p>
        </p:txBody>
      </p:sp>
      <p:sp>
        <p:nvSpPr>
          <p:cNvPr id="6" name="Espace réservé du contenu 1"/>
          <p:cNvSpPr txBox="1">
            <a:spLocks/>
          </p:cNvSpPr>
          <p:nvPr/>
        </p:nvSpPr>
        <p:spPr bwMode="auto">
          <a:xfrm>
            <a:off x="355262" y="807725"/>
            <a:ext cx="8609012" cy="452877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93675" indent="-193675" algn="l" rtl="0" eaLnBrk="0" fontAlgn="base" hangingPunct="0">
              <a:spcBef>
                <a:spcPct val="0"/>
              </a:spcBef>
              <a:spcAft>
                <a:spcPct val="50000"/>
              </a:spcAft>
              <a:buClr>
                <a:schemeClr val="tx2"/>
              </a:buClr>
              <a:buSzPct val="70000"/>
              <a:buFont typeface="Wingdings" pitchFamily="2" charset="2"/>
              <a:buChar char="§"/>
              <a:defRPr sz="2000">
                <a:solidFill>
                  <a:schemeClr val="tx1"/>
                </a:solidFill>
                <a:latin typeface="+mn-lt"/>
                <a:ea typeface="+mn-ea"/>
                <a:cs typeface="+mn-cs"/>
              </a:defRPr>
            </a:lvl1pPr>
            <a:lvl2pPr marL="768350" indent="-285750" algn="l" rtl="0" eaLnBrk="0" fontAlgn="base" hangingPunct="0">
              <a:spcBef>
                <a:spcPct val="0"/>
              </a:spcBef>
              <a:spcAft>
                <a:spcPct val="25000"/>
              </a:spcAft>
              <a:buChar char="–"/>
              <a:defRPr>
                <a:solidFill>
                  <a:schemeClr val="tx1"/>
                </a:solidFill>
                <a:latin typeface="+mn-lt"/>
              </a:defRPr>
            </a:lvl2pPr>
            <a:lvl3pPr marL="1187450" indent="-228600" algn="l" rtl="0" eaLnBrk="0" fontAlgn="base" hangingPunct="0">
              <a:spcBef>
                <a:spcPct val="0"/>
              </a:spcBef>
              <a:spcAft>
                <a:spcPct val="25000"/>
              </a:spcAft>
              <a:buClr>
                <a:schemeClr val="tx1"/>
              </a:buClr>
              <a:buFont typeface="Times New Roman" pitchFamily="18" charset="0"/>
              <a:buChar char="–"/>
              <a:defRPr>
                <a:solidFill>
                  <a:schemeClr val="tx1"/>
                </a:solidFill>
                <a:latin typeface="+mn-lt"/>
              </a:defRPr>
            </a:lvl3pPr>
            <a:lvl4pPr marL="1606550" indent="-228600" algn="l" rtl="0" eaLnBrk="0" fontAlgn="base" hangingPunct="0">
              <a:spcBef>
                <a:spcPct val="0"/>
              </a:spcBef>
              <a:spcAft>
                <a:spcPct val="25000"/>
              </a:spcAft>
              <a:buChar char="–"/>
              <a:defRPr>
                <a:solidFill>
                  <a:schemeClr val="tx1"/>
                </a:solidFill>
                <a:latin typeface="+mn-lt"/>
              </a:defRPr>
            </a:lvl4pPr>
            <a:lvl5pPr marL="2057400" indent="-228600" algn="l" rtl="0" eaLnBrk="0" fontAlgn="base" hangingPunct="0">
              <a:spcBef>
                <a:spcPct val="0"/>
              </a:spcBef>
              <a:spcAft>
                <a:spcPct val="25000"/>
              </a:spcAft>
              <a:buChar char="–"/>
              <a:defRPr sz="1600">
                <a:solidFill>
                  <a:schemeClr val="tx1"/>
                </a:solidFill>
                <a:latin typeface="+mn-lt"/>
              </a:defRPr>
            </a:lvl5pPr>
            <a:lvl6pPr marL="2514600" indent="-228600" algn="l" rtl="0" eaLnBrk="0" fontAlgn="base" hangingPunct="0">
              <a:spcBef>
                <a:spcPct val="0"/>
              </a:spcBef>
              <a:spcAft>
                <a:spcPct val="25000"/>
              </a:spcAft>
              <a:buChar char="–"/>
              <a:defRPr sz="1600">
                <a:solidFill>
                  <a:schemeClr val="tx1"/>
                </a:solidFill>
                <a:latin typeface="+mn-lt"/>
              </a:defRPr>
            </a:lvl6pPr>
            <a:lvl7pPr marL="2971800" indent="-228600" algn="l" rtl="0" eaLnBrk="0" fontAlgn="base" hangingPunct="0">
              <a:spcBef>
                <a:spcPct val="0"/>
              </a:spcBef>
              <a:spcAft>
                <a:spcPct val="25000"/>
              </a:spcAft>
              <a:buChar char="–"/>
              <a:defRPr sz="1600">
                <a:solidFill>
                  <a:schemeClr val="tx1"/>
                </a:solidFill>
                <a:latin typeface="+mn-lt"/>
              </a:defRPr>
            </a:lvl7pPr>
            <a:lvl8pPr marL="3429000" indent="-228600" algn="l" rtl="0" eaLnBrk="0" fontAlgn="base" hangingPunct="0">
              <a:spcBef>
                <a:spcPct val="0"/>
              </a:spcBef>
              <a:spcAft>
                <a:spcPct val="25000"/>
              </a:spcAft>
              <a:buChar char="–"/>
              <a:defRPr sz="1600">
                <a:solidFill>
                  <a:schemeClr val="tx1"/>
                </a:solidFill>
                <a:latin typeface="+mn-lt"/>
              </a:defRPr>
            </a:lvl8pPr>
            <a:lvl9pPr marL="3886200" indent="-228600" algn="l" rtl="0" eaLnBrk="0" fontAlgn="base" hangingPunct="0">
              <a:spcBef>
                <a:spcPct val="0"/>
              </a:spcBef>
              <a:spcAft>
                <a:spcPct val="25000"/>
              </a:spcAft>
              <a:buChar char="–"/>
              <a:defRPr sz="1600">
                <a:solidFill>
                  <a:schemeClr val="tx1"/>
                </a:solidFill>
                <a:latin typeface="+mn-lt"/>
              </a:defRPr>
            </a:lvl9p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mtClean="0"/>
              <a:t>La </a:t>
            </a:r>
            <a:r>
              <a:rPr lang="fr-FR"/>
              <a:t>déclaration précise simplement le type des éléments du </a:t>
            </a:r>
            <a:r>
              <a:rPr lang="fr-FR" smtClean="0"/>
              <a:t>tableau</a:t>
            </a:r>
            <a:endParaRPr lang="fr-FR" kern="0" smtClean="0"/>
          </a:p>
          <a:p>
            <a:pPr marL="482600" lvl="1"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kern="0" err="1" smtClean="0">
                <a:latin typeface="Courier New" panose="02070309020205020404" pitchFamily="49" charset="0"/>
                <a:cs typeface="Courier New" panose="02070309020205020404" pitchFamily="49" charset="0"/>
              </a:rPr>
              <a:t>int</a:t>
            </a:r>
            <a:r>
              <a:rPr lang="fr-FR" kern="0">
                <a:latin typeface="Courier New" panose="02070309020205020404" pitchFamily="49" charset="0"/>
                <a:cs typeface="Courier New" panose="02070309020205020404" pitchFamily="49" charset="0"/>
              </a:rPr>
              <a:t>[] </a:t>
            </a:r>
            <a:r>
              <a:rPr lang="fr-FR" kern="0" err="1">
                <a:latin typeface="Courier New" panose="02070309020205020404" pitchFamily="49" charset="0"/>
                <a:cs typeface="Courier New" panose="02070309020205020404" pitchFamily="49" charset="0"/>
              </a:rPr>
              <a:t>mTableau</a:t>
            </a:r>
            <a:r>
              <a:rPr lang="fr-FR" kern="0">
                <a:latin typeface="Courier New" panose="02070309020205020404" pitchFamily="49" charset="0"/>
                <a:cs typeface="Courier New" panose="02070309020205020404" pitchFamily="49" charset="0"/>
              </a:rPr>
              <a:t>; // </a:t>
            </a:r>
            <a:r>
              <a:rPr lang="fr-FR" kern="0" err="1">
                <a:latin typeface="Courier New" panose="02070309020205020404" pitchFamily="49" charset="0"/>
                <a:cs typeface="Courier New" panose="02070309020205020404" pitchFamily="49" charset="0"/>
              </a:rPr>
              <a:t>mTableau</a:t>
            </a:r>
            <a:r>
              <a:rPr lang="fr-FR" kern="0">
                <a:latin typeface="Courier New" panose="02070309020205020404" pitchFamily="49" charset="0"/>
                <a:cs typeface="Courier New" panose="02070309020205020404" pitchFamily="49" charset="0"/>
              </a:rPr>
              <a:t> vaut </a:t>
            </a:r>
            <a:r>
              <a:rPr lang="fr-FR" kern="0" err="1" smtClean="0">
                <a:latin typeface="Courier New" panose="02070309020205020404" pitchFamily="49" charset="0"/>
                <a:cs typeface="Courier New" panose="02070309020205020404" pitchFamily="49" charset="0"/>
              </a:rPr>
              <a:t>null</a:t>
            </a:r>
            <a:r>
              <a:rPr lang="fr-FR" kern="0" smtClean="0">
                <a:latin typeface="Courier New" panose="02070309020205020404" pitchFamily="49" charset="0"/>
                <a:cs typeface="Courier New" panose="02070309020205020404" pitchFamily="49" charset="0"/>
              </a:rPr>
              <a:t/>
            </a:r>
            <a:br>
              <a:rPr lang="fr-FR" kern="0" smtClean="0">
                <a:latin typeface="Courier New" panose="02070309020205020404" pitchFamily="49" charset="0"/>
                <a:cs typeface="Courier New" panose="02070309020205020404" pitchFamily="49" charset="0"/>
              </a:rPr>
            </a:br>
            <a:endParaRPr lang="fr-FR" kern="0">
              <a:latin typeface="Courier New" panose="02070309020205020404" pitchFamily="49" charset="0"/>
              <a:cs typeface="Courier New" panose="02070309020205020404" pitchFamily="49" charset="0"/>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err="1"/>
              <a:t>Peut</a:t>
            </a:r>
            <a:r>
              <a:rPr lang="en-US"/>
              <a:t> </a:t>
            </a:r>
            <a:r>
              <a:rPr lang="en-US" err="1"/>
              <a:t>s’écrire</a:t>
            </a:r>
            <a:r>
              <a:rPr lang="en-US"/>
              <a:t> </a:t>
            </a:r>
            <a:r>
              <a:rPr lang="en-US" err="1" smtClean="0"/>
              <a:t>également</a:t>
            </a:r>
            <a:endParaRPr lang="fr-FR" kern="0" smtClean="0"/>
          </a:p>
          <a:p>
            <a:pPr marL="482600" lvl="1"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kern="0" err="1">
                <a:latin typeface="Courier New" panose="02070309020205020404" pitchFamily="49" charset="0"/>
                <a:cs typeface="Courier New" panose="02070309020205020404" pitchFamily="49" charset="0"/>
              </a:rPr>
              <a:t>int</a:t>
            </a:r>
            <a:r>
              <a:rPr lang="fr-FR" kern="0">
                <a:latin typeface="Courier New" panose="02070309020205020404" pitchFamily="49" charset="0"/>
                <a:cs typeface="Courier New" panose="02070309020205020404" pitchFamily="49" charset="0"/>
              </a:rPr>
              <a:t> </a:t>
            </a:r>
            <a:r>
              <a:rPr lang="fr-FR" kern="0" err="1">
                <a:latin typeface="Courier New" panose="02070309020205020404" pitchFamily="49" charset="0"/>
                <a:cs typeface="Courier New" panose="02070309020205020404" pitchFamily="49" charset="0"/>
              </a:rPr>
              <a:t>mTableau</a:t>
            </a:r>
            <a:r>
              <a:rPr lang="fr-FR" kern="0">
                <a:latin typeface="Courier New" panose="02070309020205020404" pitchFamily="49" charset="0"/>
                <a:cs typeface="Courier New" panose="02070309020205020404" pitchFamily="49" charset="0"/>
              </a:rPr>
              <a:t>[];</a:t>
            </a:r>
            <a:br>
              <a:rPr lang="fr-FR" kern="0">
                <a:latin typeface="Courier New" panose="02070309020205020404" pitchFamily="49" charset="0"/>
                <a:cs typeface="Courier New" panose="02070309020205020404" pitchFamily="49" charset="0"/>
              </a:rPr>
            </a:br>
            <a:endParaRPr lang="fr-FR" kern="0">
              <a:latin typeface="Courier New" panose="02070309020205020404" pitchFamily="49" charset="0"/>
              <a:cs typeface="Courier New" panose="02070309020205020404" pitchFamily="49" charset="0"/>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kern="0"/>
              <a:t>Attention: une déclaration de tableau ne doit pas préciser de dimensions</a:t>
            </a:r>
          </a:p>
          <a:p>
            <a:pPr marL="482600" lvl="1"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kern="0" err="1">
                <a:latin typeface="Courier New" panose="02070309020205020404" pitchFamily="49" charset="0"/>
                <a:cs typeface="Courier New" panose="02070309020205020404" pitchFamily="49" charset="0"/>
              </a:rPr>
              <a:t>int</a:t>
            </a:r>
            <a:r>
              <a:rPr lang="fr-FR" kern="0">
                <a:latin typeface="Courier New" panose="02070309020205020404" pitchFamily="49" charset="0"/>
                <a:cs typeface="Courier New" panose="02070309020205020404" pitchFamily="49" charset="0"/>
              </a:rPr>
              <a:t> </a:t>
            </a:r>
            <a:r>
              <a:rPr lang="fr-FR" kern="0" err="1">
                <a:latin typeface="Courier New" panose="02070309020205020404" pitchFamily="49" charset="0"/>
                <a:cs typeface="Courier New" panose="02070309020205020404" pitchFamily="49" charset="0"/>
              </a:rPr>
              <a:t>mTableau</a:t>
            </a:r>
            <a:r>
              <a:rPr lang="fr-FR" kern="0">
                <a:latin typeface="Courier New" panose="02070309020205020404" pitchFamily="49" charset="0"/>
                <a:cs typeface="Courier New" panose="02070309020205020404" pitchFamily="49" charset="0"/>
              </a:rPr>
              <a:t>[2]; // </a:t>
            </a:r>
            <a:r>
              <a:rPr lang="fr-FR" kern="0" err="1">
                <a:latin typeface="Courier New" panose="02070309020205020404" pitchFamily="49" charset="0"/>
                <a:cs typeface="Courier New" panose="02070309020205020404" pitchFamily="49" charset="0"/>
              </a:rPr>
              <a:t>Syntax</a:t>
            </a:r>
            <a:r>
              <a:rPr lang="fr-FR" kern="0">
                <a:latin typeface="Courier New" panose="02070309020205020404" pitchFamily="49" charset="0"/>
                <a:cs typeface="Courier New" panose="02070309020205020404" pitchFamily="49" charset="0"/>
              </a:rPr>
              <a:t> </a:t>
            </a:r>
            <a:r>
              <a:rPr lang="fr-FR" kern="0" err="1">
                <a:latin typeface="Courier New" panose="02070309020205020404" pitchFamily="49" charset="0"/>
                <a:cs typeface="Courier New" panose="02070309020205020404" pitchFamily="49" charset="0"/>
              </a:rPr>
              <a:t>error</a:t>
            </a:r>
            <a:endParaRPr lang="fr-FR" kern="0">
              <a:latin typeface="Courier New" panose="02070309020205020404" pitchFamily="49" charset="0"/>
              <a:cs typeface="Courier New" panose="02070309020205020404" pitchFamily="49" charset="0"/>
            </a:endParaRPr>
          </a:p>
          <a:p>
            <a:pPr marL="0" indent="0">
              <a:buFont typeface="Wingdings" pitchFamily="2" charset="2"/>
              <a:buNone/>
            </a:pPr>
            <a:endParaRPr lang="fr-FR" kern="0" smtClean="0"/>
          </a:p>
          <a:p>
            <a:endParaRPr lang="fr-FR" kern="0" smtClean="0"/>
          </a:p>
          <a:p>
            <a:pPr marL="0" indent="0">
              <a:buFont typeface="Wingdings" pitchFamily="2" charset="2"/>
              <a:buNone/>
            </a:pPr>
            <a:endParaRPr lang="en-US" kern="0"/>
          </a:p>
        </p:txBody>
      </p:sp>
    </p:spTree>
    <p:extLst>
      <p:ext uri="{BB962C8B-B14F-4D97-AF65-F5344CB8AC3E}">
        <p14:creationId xmlns:p14="http://schemas.microsoft.com/office/powerpoint/2010/main" val="32762226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Les bases du langage : </a:t>
            </a:r>
            <a:r>
              <a:rPr lang="fr-FR"/>
              <a:t>D</a:t>
            </a:r>
            <a:r>
              <a:rPr lang="fr-FR" smtClean="0"/>
              <a:t>imensionnement de tableau (2/3)</a:t>
            </a:r>
          </a:p>
        </p:txBody>
      </p:sp>
      <p:sp>
        <p:nvSpPr>
          <p:cNvPr id="2" name="Espace réservé du contenu 1"/>
          <p:cNvSpPr>
            <a:spLocks noGrp="1"/>
          </p:cNvSpPr>
          <p:nvPr>
            <p:ph idx="1"/>
          </p:nvPr>
        </p:nvSpPr>
        <p:spPr>
          <a:xfrm>
            <a:off x="202862" y="655325"/>
            <a:ext cx="8609012" cy="5400701"/>
          </a:xfrm>
        </p:spPr>
        <p:txBody>
          <a:bodyPr/>
          <a:lstStyle/>
          <a:p>
            <a:pPr marL="0" indent="0">
              <a:buNone/>
            </a:pPr>
            <a:endParaRPr lang="fr-FR" smtClean="0"/>
          </a:p>
          <a:p>
            <a:endParaRPr lang="fr-FR" smtClean="0"/>
          </a:p>
          <a:p>
            <a:pPr marL="0" indent="0">
              <a:buNone/>
            </a:pPr>
            <a:endParaRPr lang="en-US"/>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21</a:t>
            </a:fld>
            <a:endParaRPr lang="en-US" altLang="zh-CN" sz="1600" kern="0">
              <a:latin typeface="+mn-lt"/>
              <a:ea typeface="MS PGothic" pitchFamily="34" charset="-128"/>
            </a:endParaRPr>
          </a:p>
        </p:txBody>
      </p:sp>
      <p:sp>
        <p:nvSpPr>
          <p:cNvPr id="6" name="Espace réservé du contenu 1"/>
          <p:cNvSpPr txBox="1">
            <a:spLocks/>
          </p:cNvSpPr>
          <p:nvPr/>
        </p:nvSpPr>
        <p:spPr bwMode="auto">
          <a:xfrm>
            <a:off x="355262" y="807725"/>
            <a:ext cx="8609012" cy="452877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93675" indent="-193675" algn="l" rtl="0" eaLnBrk="0" fontAlgn="base" hangingPunct="0">
              <a:spcBef>
                <a:spcPct val="0"/>
              </a:spcBef>
              <a:spcAft>
                <a:spcPct val="50000"/>
              </a:spcAft>
              <a:buClr>
                <a:schemeClr val="tx2"/>
              </a:buClr>
              <a:buSzPct val="70000"/>
              <a:buFont typeface="Wingdings" pitchFamily="2" charset="2"/>
              <a:buChar char="§"/>
              <a:defRPr sz="2000">
                <a:solidFill>
                  <a:schemeClr val="tx1"/>
                </a:solidFill>
                <a:latin typeface="+mn-lt"/>
                <a:ea typeface="+mn-ea"/>
                <a:cs typeface="+mn-cs"/>
              </a:defRPr>
            </a:lvl1pPr>
            <a:lvl2pPr marL="768350" indent="-285750" algn="l" rtl="0" eaLnBrk="0" fontAlgn="base" hangingPunct="0">
              <a:spcBef>
                <a:spcPct val="0"/>
              </a:spcBef>
              <a:spcAft>
                <a:spcPct val="25000"/>
              </a:spcAft>
              <a:buChar char="–"/>
              <a:defRPr>
                <a:solidFill>
                  <a:schemeClr val="tx1"/>
                </a:solidFill>
                <a:latin typeface="+mn-lt"/>
              </a:defRPr>
            </a:lvl2pPr>
            <a:lvl3pPr marL="1187450" indent="-228600" algn="l" rtl="0" eaLnBrk="0" fontAlgn="base" hangingPunct="0">
              <a:spcBef>
                <a:spcPct val="0"/>
              </a:spcBef>
              <a:spcAft>
                <a:spcPct val="25000"/>
              </a:spcAft>
              <a:buClr>
                <a:schemeClr val="tx1"/>
              </a:buClr>
              <a:buFont typeface="Times New Roman" pitchFamily="18" charset="0"/>
              <a:buChar char="–"/>
              <a:defRPr>
                <a:solidFill>
                  <a:schemeClr val="tx1"/>
                </a:solidFill>
                <a:latin typeface="+mn-lt"/>
              </a:defRPr>
            </a:lvl3pPr>
            <a:lvl4pPr marL="1606550" indent="-228600" algn="l" rtl="0" eaLnBrk="0" fontAlgn="base" hangingPunct="0">
              <a:spcBef>
                <a:spcPct val="0"/>
              </a:spcBef>
              <a:spcAft>
                <a:spcPct val="25000"/>
              </a:spcAft>
              <a:buChar char="–"/>
              <a:defRPr>
                <a:solidFill>
                  <a:schemeClr val="tx1"/>
                </a:solidFill>
                <a:latin typeface="+mn-lt"/>
              </a:defRPr>
            </a:lvl4pPr>
            <a:lvl5pPr marL="2057400" indent="-228600" algn="l" rtl="0" eaLnBrk="0" fontAlgn="base" hangingPunct="0">
              <a:spcBef>
                <a:spcPct val="0"/>
              </a:spcBef>
              <a:spcAft>
                <a:spcPct val="25000"/>
              </a:spcAft>
              <a:buChar char="–"/>
              <a:defRPr sz="1600">
                <a:solidFill>
                  <a:schemeClr val="tx1"/>
                </a:solidFill>
                <a:latin typeface="+mn-lt"/>
              </a:defRPr>
            </a:lvl5pPr>
            <a:lvl6pPr marL="2514600" indent="-228600" algn="l" rtl="0" eaLnBrk="0" fontAlgn="base" hangingPunct="0">
              <a:spcBef>
                <a:spcPct val="0"/>
              </a:spcBef>
              <a:spcAft>
                <a:spcPct val="25000"/>
              </a:spcAft>
              <a:buChar char="–"/>
              <a:defRPr sz="1600">
                <a:solidFill>
                  <a:schemeClr val="tx1"/>
                </a:solidFill>
                <a:latin typeface="+mn-lt"/>
              </a:defRPr>
            </a:lvl6pPr>
            <a:lvl7pPr marL="2971800" indent="-228600" algn="l" rtl="0" eaLnBrk="0" fontAlgn="base" hangingPunct="0">
              <a:spcBef>
                <a:spcPct val="0"/>
              </a:spcBef>
              <a:spcAft>
                <a:spcPct val="25000"/>
              </a:spcAft>
              <a:buChar char="–"/>
              <a:defRPr sz="1600">
                <a:solidFill>
                  <a:schemeClr val="tx1"/>
                </a:solidFill>
                <a:latin typeface="+mn-lt"/>
              </a:defRPr>
            </a:lvl7pPr>
            <a:lvl8pPr marL="3429000" indent="-228600" algn="l" rtl="0" eaLnBrk="0" fontAlgn="base" hangingPunct="0">
              <a:spcBef>
                <a:spcPct val="0"/>
              </a:spcBef>
              <a:spcAft>
                <a:spcPct val="25000"/>
              </a:spcAft>
              <a:buChar char="–"/>
              <a:defRPr sz="1600">
                <a:solidFill>
                  <a:schemeClr val="tx1"/>
                </a:solidFill>
                <a:latin typeface="+mn-lt"/>
              </a:defRPr>
            </a:lvl8pPr>
            <a:lvl9pPr marL="3886200" indent="-228600" algn="l" rtl="0" eaLnBrk="0" fontAlgn="base" hangingPunct="0">
              <a:spcBef>
                <a:spcPct val="0"/>
              </a:spcBef>
              <a:spcAft>
                <a:spcPct val="25000"/>
              </a:spcAft>
              <a:buChar char="–"/>
              <a:defRPr sz="1600">
                <a:solidFill>
                  <a:schemeClr val="tx1"/>
                </a:solidFill>
                <a:latin typeface="+mn-lt"/>
              </a:defRPr>
            </a:lvl9pPr>
          </a:lstStyle>
          <a:p>
            <a:pPr marL="250825" indent="-342900">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mtClean="0"/>
              <a:t>Détermine la taille</a:t>
            </a:r>
          </a:p>
          <a:p>
            <a:pPr marL="250825" indent="-342900">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mtClean="0"/>
              <a:t>Alloue la mémoire par l’opérateur </a:t>
            </a:r>
            <a:r>
              <a:rPr lang="fr-FR" b="1" smtClean="0"/>
              <a:t>new</a:t>
            </a:r>
            <a:endParaRPr lang="fr-FR" kern="0" smtClean="0"/>
          </a:p>
          <a:p>
            <a:pPr marL="482600" lvl="1"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kern="0" err="1">
                <a:latin typeface="Courier New" panose="02070309020205020404" pitchFamily="49" charset="0"/>
                <a:cs typeface="Courier New" panose="02070309020205020404" pitchFamily="49" charset="0"/>
              </a:rPr>
              <a:t>mTableau</a:t>
            </a:r>
            <a:r>
              <a:rPr lang="fr-FR" kern="0">
                <a:latin typeface="Courier New" panose="02070309020205020404" pitchFamily="49" charset="0"/>
                <a:cs typeface="Courier New" panose="02070309020205020404" pitchFamily="49" charset="0"/>
              </a:rPr>
              <a:t> = new </a:t>
            </a:r>
            <a:r>
              <a:rPr lang="fr-FR" kern="0" err="1">
                <a:latin typeface="Courier New" panose="02070309020205020404" pitchFamily="49" charset="0"/>
                <a:cs typeface="Courier New" panose="02070309020205020404" pitchFamily="49" charset="0"/>
              </a:rPr>
              <a:t>int</a:t>
            </a:r>
            <a:r>
              <a:rPr lang="fr-FR" kern="0">
                <a:latin typeface="Courier New" panose="02070309020205020404" pitchFamily="49" charset="0"/>
                <a:cs typeface="Courier New" panose="02070309020205020404" pitchFamily="49" charset="0"/>
              </a:rPr>
              <a:t>[2</a:t>
            </a:r>
            <a:r>
              <a:rPr lang="fr-FR" kern="0" smtClean="0">
                <a:latin typeface="Courier New" panose="02070309020205020404" pitchFamily="49" charset="0"/>
                <a:cs typeface="Courier New" panose="02070309020205020404" pitchFamily="49" charset="0"/>
              </a:rPr>
              <a:t>];</a:t>
            </a:r>
          </a:p>
          <a:p>
            <a:pPr marL="482600" lvl="1"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kern="0">
              <a:latin typeface="Courier New" panose="02070309020205020404" pitchFamily="49" charset="0"/>
              <a:cs typeface="Courier New" panose="02070309020205020404" pitchFamily="49" charset="0"/>
            </a:endParaRPr>
          </a:p>
          <a:p>
            <a:pPr marL="0" indent="-92075">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err="1"/>
              <a:t>mTableau</a:t>
            </a:r>
            <a:r>
              <a:rPr lang="fr-FR"/>
              <a:t> pointe vers un espace mémoire alloué dynamiquement et initialisé à 0 pour les type </a:t>
            </a:r>
            <a:r>
              <a:rPr lang="fr-FR" smtClean="0"/>
              <a:t>simples,  </a:t>
            </a:r>
            <a:r>
              <a:rPr lang="fr-FR" err="1" smtClean="0"/>
              <a:t>null</a:t>
            </a:r>
            <a:r>
              <a:rPr lang="fr-FR" smtClean="0"/>
              <a:t> pour les types Objet.</a:t>
            </a:r>
            <a:r>
              <a:rPr lang="fr-FR" kern="0" smtClean="0">
                <a:latin typeface="Courier New" panose="02070309020205020404" pitchFamily="49" charset="0"/>
                <a:cs typeface="Courier New" panose="02070309020205020404" pitchFamily="49" charset="0"/>
              </a:rPr>
              <a:t/>
            </a:r>
            <a:br>
              <a:rPr lang="fr-FR" kern="0" smtClean="0">
                <a:latin typeface="Courier New" panose="02070309020205020404" pitchFamily="49" charset="0"/>
                <a:cs typeface="Courier New" panose="02070309020205020404" pitchFamily="49" charset="0"/>
              </a:rPr>
            </a:br>
            <a:endParaRPr lang="fr-FR" kern="0">
              <a:latin typeface="Courier New" panose="02070309020205020404" pitchFamily="49" charset="0"/>
              <a:cs typeface="Courier New" panose="02070309020205020404" pitchFamily="49" charset="0"/>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err="1" smtClean="0"/>
              <a:t>Longueur</a:t>
            </a:r>
            <a:r>
              <a:rPr lang="en-US" smtClean="0"/>
              <a:t> </a:t>
            </a:r>
            <a:r>
              <a:rPr lang="en-US"/>
              <a:t>d’un tableau : « </a:t>
            </a:r>
            <a:r>
              <a:rPr lang="en-US" err="1" smtClean="0"/>
              <a:t>mTableau.</a:t>
            </a:r>
            <a:r>
              <a:rPr lang="en-US" b="1" err="1" smtClean="0"/>
              <a:t>length</a:t>
            </a:r>
            <a:r>
              <a:rPr lang="en-US" b="1" smtClean="0"/>
              <a:t> </a:t>
            </a:r>
            <a:r>
              <a:rPr lang="en-US" smtClean="0"/>
              <a:t>»</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t>L’attribut </a:t>
            </a:r>
            <a:r>
              <a:rPr lang="fr-FR" err="1"/>
              <a:t>length</a:t>
            </a:r>
            <a:r>
              <a:rPr lang="fr-FR"/>
              <a:t> est en lecture seule</a:t>
            </a:r>
            <a:endParaRPr lang="fr-FR" kern="0" smtClean="0"/>
          </a:p>
          <a:p>
            <a:endParaRPr lang="fr-FR" kern="0" smtClean="0"/>
          </a:p>
          <a:p>
            <a:pPr marL="0" indent="0">
              <a:buFont typeface="Wingdings" pitchFamily="2" charset="2"/>
              <a:buNone/>
            </a:pPr>
            <a:endParaRPr lang="en-US" kern="0"/>
          </a:p>
        </p:txBody>
      </p:sp>
    </p:spTree>
    <p:extLst>
      <p:ext uri="{BB962C8B-B14F-4D97-AF65-F5344CB8AC3E}">
        <p14:creationId xmlns:p14="http://schemas.microsoft.com/office/powerpoint/2010/main" val="32069611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Les bases du langage : Initialisation de tableau (3/3)</a:t>
            </a:r>
          </a:p>
        </p:txBody>
      </p:sp>
      <p:sp>
        <p:nvSpPr>
          <p:cNvPr id="2" name="Espace réservé du contenu 1"/>
          <p:cNvSpPr>
            <a:spLocks noGrp="1"/>
          </p:cNvSpPr>
          <p:nvPr>
            <p:ph idx="1"/>
          </p:nvPr>
        </p:nvSpPr>
        <p:spPr>
          <a:xfrm>
            <a:off x="202862" y="655325"/>
            <a:ext cx="8609012" cy="5400701"/>
          </a:xfrm>
        </p:spPr>
        <p:txBody>
          <a:bodyPr/>
          <a:lstStyle/>
          <a:p>
            <a:pPr marL="0" indent="0">
              <a:buNone/>
            </a:pPr>
            <a:endParaRPr lang="fr-FR" smtClean="0"/>
          </a:p>
          <a:p>
            <a:endParaRPr lang="fr-FR" smtClean="0"/>
          </a:p>
          <a:p>
            <a:pPr marL="0" indent="0">
              <a:buNone/>
            </a:pPr>
            <a:endParaRPr lang="en-US"/>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22</a:t>
            </a:fld>
            <a:endParaRPr lang="en-US" altLang="zh-CN" sz="1600" kern="0">
              <a:latin typeface="+mn-lt"/>
              <a:ea typeface="MS PGothic" pitchFamily="34" charset="-128"/>
            </a:endParaRPr>
          </a:p>
        </p:txBody>
      </p:sp>
      <p:sp>
        <p:nvSpPr>
          <p:cNvPr id="6" name="Espace réservé du contenu 1"/>
          <p:cNvSpPr txBox="1">
            <a:spLocks/>
          </p:cNvSpPr>
          <p:nvPr/>
        </p:nvSpPr>
        <p:spPr bwMode="auto">
          <a:xfrm>
            <a:off x="190370" y="807725"/>
            <a:ext cx="8609012" cy="51433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93675" indent="-193675" algn="l" rtl="0" eaLnBrk="0" fontAlgn="base" hangingPunct="0">
              <a:spcBef>
                <a:spcPct val="0"/>
              </a:spcBef>
              <a:spcAft>
                <a:spcPct val="50000"/>
              </a:spcAft>
              <a:buClr>
                <a:schemeClr val="tx2"/>
              </a:buClr>
              <a:buSzPct val="70000"/>
              <a:buFont typeface="Wingdings" pitchFamily="2" charset="2"/>
              <a:buChar char="§"/>
              <a:defRPr sz="2000">
                <a:solidFill>
                  <a:schemeClr val="tx1"/>
                </a:solidFill>
                <a:latin typeface="+mn-lt"/>
                <a:ea typeface="+mn-ea"/>
                <a:cs typeface="+mn-cs"/>
              </a:defRPr>
            </a:lvl1pPr>
            <a:lvl2pPr marL="768350" indent="-285750" algn="l" rtl="0" eaLnBrk="0" fontAlgn="base" hangingPunct="0">
              <a:spcBef>
                <a:spcPct val="0"/>
              </a:spcBef>
              <a:spcAft>
                <a:spcPct val="25000"/>
              </a:spcAft>
              <a:buChar char="–"/>
              <a:defRPr>
                <a:solidFill>
                  <a:schemeClr val="tx1"/>
                </a:solidFill>
                <a:latin typeface="+mn-lt"/>
              </a:defRPr>
            </a:lvl2pPr>
            <a:lvl3pPr marL="1187450" indent="-228600" algn="l" rtl="0" eaLnBrk="0" fontAlgn="base" hangingPunct="0">
              <a:spcBef>
                <a:spcPct val="0"/>
              </a:spcBef>
              <a:spcAft>
                <a:spcPct val="25000"/>
              </a:spcAft>
              <a:buClr>
                <a:schemeClr val="tx1"/>
              </a:buClr>
              <a:buFont typeface="Times New Roman" pitchFamily="18" charset="0"/>
              <a:buChar char="–"/>
              <a:defRPr>
                <a:solidFill>
                  <a:schemeClr val="tx1"/>
                </a:solidFill>
                <a:latin typeface="+mn-lt"/>
              </a:defRPr>
            </a:lvl3pPr>
            <a:lvl4pPr marL="1606550" indent="-228600" algn="l" rtl="0" eaLnBrk="0" fontAlgn="base" hangingPunct="0">
              <a:spcBef>
                <a:spcPct val="0"/>
              </a:spcBef>
              <a:spcAft>
                <a:spcPct val="25000"/>
              </a:spcAft>
              <a:buChar char="–"/>
              <a:defRPr>
                <a:solidFill>
                  <a:schemeClr val="tx1"/>
                </a:solidFill>
                <a:latin typeface="+mn-lt"/>
              </a:defRPr>
            </a:lvl4pPr>
            <a:lvl5pPr marL="2057400" indent="-228600" algn="l" rtl="0" eaLnBrk="0" fontAlgn="base" hangingPunct="0">
              <a:spcBef>
                <a:spcPct val="0"/>
              </a:spcBef>
              <a:spcAft>
                <a:spcPct val="25000"/>
              </a:spcAft>
              <a:buChar char="–"/>
              <a:defRPr sz="1600">
                <a:solidFill>
                  <a:schemeClr val="tx1"/>
                </a:solidFill>
                <a:latin typeface="+mn-lt"/>
              </a:defRPr>
            </a:lvl5pPr>
            <a:lvl6pPr marL="2514600" indent="-228600" algn="l" rtl="0" eaLnBrk="0" fontAlgn="base" hangingPunct="0">
              <a:spcBef>
                <a:spcPct val="0"/>
              </a:spcBef>
              <a:spcAft>
                <a:spcPct val="25000"/>
              </a:spcAft>
              <a:buChar char="–"/>
              <a:defRPr sz="1600">
                <a:solidFill>
                  <a:schemeClr val="tx1"/>
                </a:solidFill>
                <a:latin typeface="+mn-lt"/>
              </a:defRPr>
            </a:lvl6pPr>
            <a:lvl7pPr marL="2971800" indent="-228600" algn="l" rtl="0" eaLnBrk="0" fontAlgn="base" hangingPunct="0">
              <a:spcBef>
                <a:spcPct val="0"/>
              </a:spcBef>
              <a:spcAft>
                <a:spcPct val="25000"/>
              </a:spcAft>
              <a:buChar char="–"/>
              <a:defRPr sz="1600">
                <a:solidFill>
                  <a:schemeClr val="tx1"/>
                </a:solidFill>
                <a:latin typeface="+mn-lt"/>
              </a:defRPr>
            </a:lvl7pPr>
            <a:lvl8pPr marL="3429000" indent="-228600" algn="l" rtl="0" eaLnBrk="0" fontAlgn="base" hangingPunct="0">
              <a:spcBef>
                <a:spcPct val="0"/>
              </a:spcBef>
              <a:spcAft>
                <a:spcPct val="25000"/>
              </a:spcAft>
              <a:buChar char="–"/>
              <a:defRPr sz="1600">
                <a:solidFill>
                  <a:schemeClr val="tx1"/>
                </a:solidFill>
                <a:latin typeface="+mn-lt"/>
              </a:defRPr>
            </a:lvl8pPr>
            <a:lvl9pPr marL="3886200" indent="-228600" algn="l" rtl="0" eaLnBrk="0" fontAlgn="base" hangingPunct="0">
              <a:spcBef>
                <a:spcPct val="0"/>
              </a:spcBef>
              <a:spcAft>
                <a:spcPct val="25000"/>
              </a:spcAft>
              <a:buChar char="–"/>
              <a:defRPr sz="1600">
                <a:solidFill>
                  <a:schemeClr val="tx1"/>
                </a:solidFill>
                <a:latin typeface="+mn-lt"/>
              </a:defRPr>
            </a:lvl9p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mtClean="0"/>
              <a:t>les </a:t>
            </a:r>
            <a:r>
              <a:rPr lang="fr-FR"/>
              <a:t>indices commencent à 0 (comme en </a:t>
            </a:r>
            <a:r>
              <a:rPr lang="fr-FR" smtClean="0"/>
              <a:t>C)</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mtClean="0"/>
              <a:t>l’accès </a:t>
            </a:r>
            <a:r>
              <a:rPr lang="fr-FR"/>
              <a:t>à un élément d’un tableau s’effectue suivant cette </a:t>
            </a:r>
            <a:r>
              <a:rPr lang="fr-FR" smtClean="0"/>
              <a:t>forme</a:t>
            </a:r>
          </a:p>
          <a:p>
            <a:pPr marL="482600" lvl="1"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err="1" smtClean="0">
                <a:latin typeface="Courier New" panose="02070309020205020404" pitchFamily="49" charset="0"/>
                <a:cs typeface="Courier New" panose="02070309020205020404" pitchFamily="49" charset="0"/>
              </a:rPr>
              <a:t>mTableau</a:t>
            </a:r>
            <a:r>
              <a:rPr lang="fr-FR" smtClean="0">
                <a:latin typeface="Courier New" panose="02070309020205020404" pitchFamily="49" charset="0"/>
                <a:cs typeface="Courier New" panose="02070309020205020404" pitchFamily="49" charset="0"/>
              </a:rPr>
              <a:t>[index</a:t>
            </a:r>
            <a:r>
              <a:rPr lang="fr-FR">
                <a:latin typeface="Courier New" panose="02070309020205020404" pitchFamily="49" charset="0"/>
                <a:cs typeface="Courier New" panose="02070309020205020404" pitchFamily="49" charset="0"/>
              </a:rPr>
              <a:t>]; // index </a:t>
            </a:r>
            <a:r>
              <a:rPr lang="fr-FR" b="1">
                <a:latin typeface="Courier New" panose="02070309020205020404" pitchFamily="49" charset="0"/>
                <a:cs typeface="Courier New" panose="02070309020205020404" pitchFamily="49" charset="0"/>
              </a:rPr>
              <a:t>&gt;=</a:t>
            </a:r>
            <a:r>
              <a:rPr lang="fr-FR">
                <a:latin typeface="Courier New" panose="02070309020205020404" pitchFamily="49" charset="0"/>
                <a:cs typeface="Courier New" panose="02070309020205020404" pitchFamily="49" charset="0"/>
              </a:rPr>
              <a:t> 0 et &lt; </a:t>
            </a:r>
            <a:r>
              <a:rPr lang="fr-FR" err="1" smtClean="0">
                <a:latin typeface="Courier New" panose="02070309020205020404" pitchFamily="49" charset="0"/>
                <a:cs typeface="Courier New" panose="02070309020205020404" pitchFamily="49" charset="0"/>
              </a:rPr>
              <a:t>mTableau.length</a:t>
            </a:r>
            <a:endParaRPr lang="fr-FR" smtClean="0">
              <a:latin typeface="Courier New" panose="02070309020205020404" pitchFamily="49" charset="0"/>
              <a:cs typeface="Courier New" panose="02070309020205020404" pitchFamily="49" charset="0"/>
            </a:endParaRPr>
          </a:p>
          <a:p>
            <a:pPr marL="482600" lvl="1"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a:p>
          <a:p>
            <a:pPr marL="482600" lvl="1" indent="0">
              <a:buNone/>
            </a:pPr>
            <a:r>
              <a:rPr lang="fr-FR" smtClean="0"/>
              <a:t>Java </a:t>
            </a:r>
            <a:r>
              <a:rPr lang="fr-FR"/>
              <a:t>vérifie automatiquement l’indice lors de l’accès </a:t>
            </a:r>
            <a:r>
              <a:rPr lang="fr-FR" smtClean="0"/>
              <a:t>(</a:t>
            </a:r>
            <a:r>
              <a:rPr lang="en-US" err="1"/>
              <a:t>Une</a:t>
            </a:r>
            <a:r>
              <a:rPr lang="en-US"/>
              <a:t> affectation </a:t>
            </a:r>
            <a:r>
              <a:rPr lang="en-US" smtClean="0"/>
              <a:t>hors </a:t>
            </a:r>
            <a:r>
              <a:rPr lang="fr-FR" smtClean="0"/>
              <a:t>des </a:t>
            </a:r>
            <a:r>
              <a:rPr lang="fr-FR"/>
              <a:t>bornes met fin </a:t>
            </a:r>
            <a:r>
              <a:rPr lang="fr-FR" smtClean="0"/>
              <a:t>au </a:t>
            </a:r>
            <a:r>
              <a:rPr lang="en-US" err="1" smtClean="0"/>
              <a:t>programme</a:t>
            </a:r>
            <a:r>
              <a:rPr lang="fr-FR" smtClean="0"/>
              <a:t> avec une exception </a:t>
            </a:r>
            <a:r>
              <a:rPr lang="fr-FR" err="1" smtClean="0"/>
              <a:t>IndexOutOfBoundsException</a:t>
            </a:r>
            <a:r>
              <a:rPr lang="fr-FR" smtClean="0"/>
              <a:t>)</a:t>
            </a:r>
            <a:br>
              <a:rPr lang="fr-FR" smtClean="0"/>
            </a:br>
            <a:endParaRPr lang="fr-F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mtClean="0"/>
              <a:t>Déclaration, dimensionnement et </a:t>
            </a:r>
            <a:r>
              <a:rPr lang="fr-FR"/>
              <a:t>initialisation </a:t>
            </a:r>
            <a:r>
              <a:rPr lang="fr-FR" smtClean="0"/>
              <a:t>simultanées</a:t>
            </a:r>
          </a:p>
          <a:p>
            <a:pPr marL="482600" lvl="1"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mtClean="0">
                <a:latin typeface="Courier New" panose="02070309020205020404" pitchFamily="49" charset="0"/>
                <a:cs typeface="Courier New" panose="02070309020205020404" pitchFamily="49" charset="0"/>
              </a:rPr>
              <a:t>	</a:t>
            </a:r>
            <a:r>
              <a:rPr lang="fr-FR" err="1" smtClean="0">
                <a:latin typeface="Courier New" panose="02070309020205020404" pitchFamily="49" charset="0"/>
                <a:cs typeface="Courier New" panose="02070309020205020404" pitchFamily="49" charset="0"/>
              </a:rPr>
              <a:t>int</a:t>
            </a:r>
            <a:r>
              <a:rPr lang="fr-FR">
                <a:latin typeface="Courier New" panose="02070309020205020404" pitchFamily="49" charset="0"/>
                <a:cs typeface="Courier New" panose="02070309020205020404" pitchFamily="49" charset="0"/>
              </a:rPr>
              <a:t>[] </a:t>
            </a:r>
            <a:r>
              <a:rPr lang="fr-FR" err="1">
                <a:latin typeface="Courier New" panose="02070309020205020404" pitchFamily="49" charset="0"/>
                <a:cs typeface="Courier New" panose="02070309020205020404" pitchFamily="49" charset="0"/>
              </a:rPr>
              <a:t>mTableau</a:t>
            </a:r>
            <a:r>
              <a:rPr lang="fr-FR">
                <a:latin typeface="Courier New" panose="02070309020205020404" pitchFamily="49" charset="0"/>
                <a:cs typeface="Courier New" panose="02070309020205020404" pitchFamily="49" charset="0"/>
              </a:rPr>
              <a:t> = {1, 2, </a:t>
            </a:r>
            <a:r>
              <a:rPr lang="fr-FR" smtClean="0">
                <a:latin typeface="Courier New" panose="02070309020205020404" pitchFamily="49" charset="0"/>
                <a:cs typeface="Courier New" panose="02070309020205020404" pitchFamily="49" charset="0"/>
              </a:rPr>
              <a:t>3}</a:t>
            </a:r>
            <a:br>
              <a:rPr lang="fr-FR" smtClean="0">
                <a:latin typeface="Courier New" panose="02070309020205020404" pitchFamily="49" charset="0"/>
                <a:cs typeface="Courier New" panose="02070309020205020404" pitchFamily="49" charset="0"/>
              </a:rPr>
            </a:br>
            <a:endParaRPr lang="fr-FR">
              <a:latin typeface="Courier New" panose="02070309020205020404" pitchFamily="49" charset="0"/>
              <a:cs typeface="Courier New" panose="02070309020205020404" pitchFamily="49" charset="0"/>
            </a:endParaRPr>
          </a:p>
          <a:p>
            <a:pPr marL="482600" lvl="1"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mtClean="0"/>
              <a:t>est </a:t>
            </a:r>
            <a:r>
              <a:rPr lang="fr-FR"/>
              <a:t>équivalent à</a:t>
            </a:r>
            <a:r>
              <a:rPr lang="fr-FR" smtClean="0"/>
              <a:t>:</a:t>
            </a:r>
            <a:endParaRPr lang="fr-FR"/>
          </a:p>
          <a:p>
            <a:pPr marL="482600" lvl="1"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mtClean="0">
                <a:latin typeface="Courier New" panose="02070309020205020404" pitchFamily="49" charset="0"/>
                <a:cs typeface="Courier New" panose="02070309020205020404" pitchFamily="49" charset="0"/>
              </a:rPr>
              <a:t>	</a:t>
            </a:r>
            <a:r>
              <a:rPr lang="fr-FR" err="1" smtClean="0">
                <a:latin typeface="Courier New" panose="02070309020205020404" pitchFamily="49" charset="0"/>
                <a:cs typeface="Courier New" panose="02070309020205020404" pitchFamily="49" charset="0"/>
              </a:rPr>
              <a:t>mTableau</a:t>
            </a:r>
            <a:r>
              <a:rPr lang="fr-FR" smtClean="0">
                <a:latin typeface="Courier New" panose="02070309020205020404" pitchFamily="49" charset="0"/>
                <a:cs typeface="Courier New" panose="02070309020205020404" pitchFamily="49" charset="0"/>
              </a:rPr>
              <a:t> </a:t>
            </a:r>
            <a:r>
              <a:rPr lang="fr-FR">
                <a:latin typeface="Courier New" panose="02070309020205020404" pitchFamily="49" charset="0"/>
                <a:cs typeface="Courier New" panose="02070309020205020404" pitchFamily="49" charset="0"/>
              </a:rPr>
              <a:t>= new </a:t>
            </a:r>
            <a:r>
              <a:rPr lang="fr-FR" err="1">
                <a:latin typeface="Courier New" panose="02070309020205020404" pitchFamily="49" charset="0"/>
                <a:cs typeface="Courier New" panose="02070309020205020404" pitchFamily="49" charset="0"/>
              </a:rPr>
              <a:t>int</a:t>
            </a:r>
            <a:r>
              <a:rPr lang="fr-FR">
                <a:latin typeface="Courier New" panose="02070309020205020404" pitchFamily="49" charset="0"/>
                <a:cs typeface="Courier New" panose="02070309020205020404" pitchFamily="49" charset="0"/>
              </a:rPr>
              <a:t>[3];</a:t>
            </a:r>
          </a:p>
          <a:p>
            <a:pPr marL="482600" lvl="1"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mtClean="0">
                <a:latin typeface="Courier New" panose="02070309020205020404" pitchFamily="49" charset="0"/>
                <a:cs typeface="Courier New" panose="02070309020205020404" pitchFamily="49" charset="0"/>
              </a:rPr>
              <a:t>	</a:t>
            </a:r>
            <a:r>
              <a:rPr lang="fr-FR" err="1" smtClean="0">
                <a:latin typeface="Courier New" panose="02070309020205020404" pitchFamily="49" charset="0"/>
                <a:cs typeface="Courier New" panose="02070309020205020404" pitchFamily="49" charset="0"/>
              </a:rPr>
              <a:t>mTableau</a:t>
            </a:r>
            <a:r>
              <a:rPr lang="fr-FR" smtClean="0">
                <a:latin typeface="Courier New" panose="02070309020205020404" pitchFamily="49" charset="0"/>
                <a:cs typeface="Courier New" panose="02070309020205020404" pitchFamily="49" charset="0"/>
              </a:rPr>
              <a:t>[0</a:t>
            </a:r>
            <a:r>
              <a:rPr lang="fr-FR">
                <a:latin typeface="Courier New" panose="02070309020205020404" pitchFamily="49" charset="0"/>
                <a:cs typeface="Courier New" panose="02070309020205020404" pitchFamily="49" charset="0"/>
              </a:rPr>
              <a:t>] = 1; </a:t>
            </a:r>
            <a:r>
              <a:rPr lang="fr-FR" err="1">
                <a:latin typeface="Courier New" panose="02070309020205020404" pitchFamily="49" charset="0"/>
                <a:cs typeface="Courier New" panose="02070309020205020404" pitchFamily="49" charset="0"/>
              </a:rPr>
              <a:t>mTableau</a:t>
            </a:r>
            <a:r>
              <a:rPr lang="fr-FR">
                <a:latin typeface="Courier New" panose="02070309020205020404" pitchFamily="49" charset="0"/>
                <a:cs typeface="Courier New" panose="02070309020205020404" pitchFamily="49" charset="0"/>
              </a:rPr>
              <a:t>[1] = 2; </a:t>
            </a:r>
            <a:r>
              <a:rPr lang="fr-FR" err="1">
                <a:latin typeface="Courier New" panose="02070309020205020404" pitchFamily="49" charset="0"/>
                <a:cs typeface="Courier New" panose="02070309020205020404" pitchFamily="49" charset="0"/>
              </a:rPr>
              <a:t>mTableau</a:t>
            </a:r>
            <a:r>
              <a:rPr lang="fr-FR">
                <a:latin typeface="Courier New" panose="02070309020205020404" pitchFamily="49" charset="0"/>
                <a:cs typeface="Courier New" panose="02070309020205020404" pitchFamily="49" charset="0"/>
              </a:rPr>
              <a:t>[2] = 3;</a:t>
            </a:r>
          </a:p>
          <a:p>
            <a:pPr marL="0" indent="0">
              <a:buFont typeface="Wingdings" pitchFamily="2" charset="2"/>
              <a:buNone/>
            </a:pPr>
            <a:endParaRPr lang="en-US" kern="0"/>
          </a:p>
        </p:txBody>
      </p:sp>
    </p:spTree>
    <p:extLst>
      <p:ext uri="{BB962C8B-B14F-4D97-AF65-F5344CB8AC3E}">
        <p14:creationId xmlns:p14="http://schemas.microsoft.com/office/powerpoint/2010/main" val="18829746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Les bases du langage : représentation mémoire</a:t>
            </a:r>
          </a:p>
        </p:txBody>
      </p:sp>
      <p:sp>
        <p:nvSpPr>
          <p:cNvPr id="2" name="Espace réservé du contenu 1"/>
          <p:cNvSpPr>
            <a:spLocks noGrp="1"/>
          </p:cNvSpPr>
          <p:nvPr>
            <p:ph idx="1"/>
          </p:nvPr>
        </p:nvSpPr>
        <p:spPr>
          <a:xfrm>
            <a:off x="202862" y="655325"/>
            <a:ext cx="8609012" cy="5400701"/>
          </a:xfrm>
        </p:spPr>
        <p:txBody>
          <a:bodyPr/>
          <a:lstStyle/>
          <a:p>
            <a:pPr marL="0" indent="0">
              <a:buNone/>
            </a:pPr>
            <a:r>
              <a:rPr lang="fr-FR" smtClean="0"/>
              <a:t>Tableau de types simples</a:t>
            </a:r>
          </a:p>
          <a:p>
            <a:endParaRPr lang="fr-FR" smtClean="0"/>
          </a:p>
          <a:p>
            <a:pPr marL="0" indent="0">
              <a:buNone/>
            </a:pPr>
            <a:endParaRPr lang="en-US"/>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23</a:t>
            </a:fld>
            <a:endParaRPr lang="en-US" altLang="zh-CN" sz="1600" kern="0">
              <a:latin typeface="+mn-lt"/>
              <a:ea typeface="MS PGothic" pitchFamily="34" charset="-128"/>
            </a:endParaRPr>
          </a:p>
        </p:txBody>
      </p:sp>
      <p:sp>
        <p:nvSpPr>
          <p:cNvPr id="8" name="Rectangle 6"/>
          <p:cNvSpPr>
            <a:spLocks noChangeArrowheads="1"/>
          </p:cNvSpPr>
          <p:nvPr/>
        </p:nvSpPr>
        <p:spPr bwMode="auto">
          <a:xfrm>
            <a:off x="190370" y="1666227"/>
            <a:ext cx="3987287" cy="2802948"/>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9pPr>
          </a:lstStyle>
          <a:p>
            <a:pPr>
              <a:buClrTx/>
              <a:buFontTx/>
              <a:buNone/>
            </a:pPr>
            <a:r>
              <a:rPr lang="fr-FR" altLang="en-US" sz="1600" b="1">
                <a:latin typeface="Arial" charset="0"/>
              </a:rPr>
              <a:t>public class Tab1</a:t>
            </a:r>
          </a:p>
          <a:p>
            <a:pPr>
              <a:buClrTx/>
              <a:buFontTx/>
              <a:buNone/>
            </a:pPr>
            <a:r>
              <a:rPr lang="fr-FR" altLang="en-US" sz="1600" b="1">
                <a:latin typeface="Arial" charset="0"/>
              </a:rPr>
              <a:t>{</a:t>
            </a:r>
          </a:p>
          <a:p>
            <a:pPr>
              <a:buClrTx/>
              <a:buFontTx/>
              <a:buNone/>
            </a:pPr>
            <a:r>
              <a:rPr lang="fr-FR" altLang="en-US" sz="1600" b="1">
                <a:latin typeface="Arial" charset="0"/>
              </a:rPr>
              <a:t>  public </a:t>
            </a:r>
            <a:r>
              <a:rPr lang="fr-FR" altLang="en-US" sz="1600" b="1" err="1">
                <a:latin typeface="Arial" charset="0"/>
              </a:rPr>
              <a:t>static</a:t>
            </a:r>
            <a:r>
              <a:rPr lang="fr-FR" altLang="en-US" sz="1600" b="1">
                <a:latin typeface="Arial" charset="0"/>
              </a:rPr>
              <a:t> </a:t>
            </a:r>
            <a:r>
              <a:rPr lang="fr-FR" altLang="en-US" sz="1600" b="1" err="1">
                <a:latin typeface="Arial" charset="0"/>
              </a:rPr>
              <a:t>void</a:t>
            </a:r>
            <a:r>
              <a:rPr lang="fr-FR" altLang="en-US" sz="1600" b="1">
                <a:latin typeface="Arial" charset="0"/>
              </a:rPr>
              <a:t> main (String </a:t>
            </a:r>
            <a:r>
              <a:rPr lang="fr-FR" altLang="en-US" sz="1600" b="1" err="1">
                <a:latin typeface="Arial" charset="0"/>
              </a:rPr>
              <a:t>args</a:t>
            </a:r>
            <a:r>
              <a:rPr lang="fr-FR" altLang="en-US" sz="1600" b="1">
                <a:latin typeface="Arial" charset="0"/>
              </a:rPr>
              <a:t>[]) </a:t>
            </a:r>
          </a:p>
          <a:p>
            <a:pPr>
              <a:buClrTx/>
              <a:buFontTx/>
              <a:buNone/>
            </a:pPr>
            <a:r>
              <a:rPr lang="fr-FR" altLang="en-US" sz="1600" b="1">
                <a:latin typeface="Arial" charset="0"/>
              </a:rPr>
              <a:t>  {</a:t>
            </a:r>
          </a:p>
          <a:p>
            <a:pPr>
              <a:buClrTx/>
              <a:buFontTx/>
              <a:buNone/>
            </a:pPr>
            <a:r>
              <a:rPr lang="fr-FR" altLang="en-US" sz="1600" b="1">
                <a:latin typeface="Arial" charset="0"/>
              </a:rPr>
              <a:t>    </a:t>
            </a:r>
            <a:r>
              <a:rPr lang="fr-FR" altLang="en-US" sz="1600" b="1" err="1">
                <a:latin typeface="Arial" charset="0"/>
              </a:rPr>
              <a:t>int</a:t>
            </a:r>
            <a:r>
              <a:rPr lang="fr-FR" altLang="en-US" sz="1600" b="1">
                <a:latin typeface="Arial" charset="0"/>
              </a:rPr>
              <a:t> tab[ ] ;</a:t>
            </a:r>
          </a:p>
          <a:p>
            <a:pPr>
              <a:buClrTx/>
              <a:buFontTx/>
              <a:buNone/>
            </a:pPr>
            <a:r>
              <a:rPr lang="fr-FR" altLang="en-US" sz="1600" b="1">
                <a:latin typeface="Arial" charset="0"/>
              </a:rPr>
              <a:t>    tab = new </a:t>
            </a:r>
            <a:r>
              <a:rPr lang="fr-FR" altLang="en-US" sz="1600" b="1" err="1" smtClean="0">
                <a:latin typeface="Arial" charset="0"/>
              </a:rPr>
              <a:t>int</a:t>
            </a:r>
            <a:r>
              <a:rPr lang="fr-FR" altLang="en-US" sz="1600" b="1" smtClean="0">
                <a:latin typeface="Arial" charset="0"/>
              </a:rPr>
              <a:t>[3];</a:t>
            </a:r>
            <a:endParaRPr lang="fr-FR" altLang="en-US" sz="1600" b="1">
              <a:latin typeface="Arial" charset="0"/>
            </a:endParaRPr>
          </a:p>
          <a:p>
            <a:pPr>
              <a:buClrTx/>
              <a:buFontTx/>
              <a:buNone/>
            </a:pPr>
            <a:r>
              <a:rPr lang="fr-FR" altLang="en-US" sz="1600" b="1">
                <a:latin typeface="Arial" charset="0"/>
              </a:rPr>
              <a:t>    tab[0</a:t>
            </a:r>
            <a:r>
              <a:rPr lang="fr-FR" altLang="en-US" sz="1600" b="1" smtClean="0">
                <a:latin typeface="Arial" charset="0"/>
              </a:rPr>
              <a:t>] = 5</a:t>
            </a:r>
            <a:r>
              <a:rPr lang="fr-FR" altLang="en-US" sz="1600" b="1">
                <a:latin typeface="Arial" charset="0"/>
              </a:rPr>
              <a:t>;</a:t>
            </a:r>
          </a:p>
          <a:p>
            <a:pPr>
              <a:buClrTx/>
              <a:buFontTx/>
              <a:buNone/>
            </a:pPr>
            <a:r>
              <a:rPr lang="fr-FR" altLang="en-US" sz="1600" b="1">
                <a:latin typeface="Arial" charset="0"/>
              </a:rPr>
              <a:t>    tab[1</a:t>
            </a:r>
            <a:r>
              <a:rPr lang="fr-FR" altLang="en-US" sz="1600" b="1" smtClean="0">
                <a:latin typeface="Arial" charset="0"/>
              </a:rPr>
              <a:t>] = 3</a:t>
            </a:r>
            <a:r>
              <a:rPr lang="fr-FR" altLang="en-US" sz="1600" b="1">
                <a:latin typeface="Arial" charset="0"/>
              </a:rPr>
              <a:t>;</a:t>
            </a:r>
          </a:p>
          <a:p>
            <a:pPr>
              <a:buClrTx/>
              <a:buFontTx/>
              <a:buNone/>
            </a:pPr>
            <a:r>
              <a:rPr lang="fr-FR" altLang="en-US" sz="1600" b="1" smtClean="0">
                <a:latin typeface="Arial" charset="0"/>
              </a:rPr>
              <a:t>    tab[2] = tab[0] + tab[1</a:t>
            </a:r>
            <a:r>
              <a:rPr lang="fr-FR" altLang="en-US" sz="1600" b="1">
                <a:latin typeface="Arial" charset="0"/>
              </a:rPr>
              <a:t>];</a:t>
            </a:r>
          </a:p>
          <a:p>
            <a:pPr>
              <a:buClrTx/>
              <a:buFontTx/>
              <a:buNone/>
            </a:pPr>
            <a:r>
              <a:rPr lang="fr-FR" altLang="en-US" sz="1600" b="1">
                <a:latin typeface="Arial" charset="0"/>
              </a:rPr>
              <a:t>  }</a:t>
            </a:r>
          </a:p>
          <a:p>
            <a:pPr>
              <a:buClrTx/>
              <a:buFontTx/>
              <a:buNone/>
            </a:pPr>
            <a:r>
              <a:rPr lang="fr-FR" altLang="en-US" sz="1600" b="1" smtClean="0">
                <a:latin typeface="Arial" charset="0"/>
              </a:rPr>
              <a:t>}</a:t>
            </a:r>
            <a:endParaRPr lang="fr-FR" altLang="en-US" sz="1600" b="1">
              <a:latin typeface="Arial" charset="0"/>
            </a:endParaRPr>
          </a:p>
        </p:txBody>
      </p:sp>
      <p:sp>
        <p:nvSpPr>
          <p:cNvPr id="23" name="Rectangle 1"/>
          <p:cNvSpPr>
            <a:spLocks noChangeArrowheads="1"/>
          </p:cNvSpPr>
          <p:nvPr/>
        </p:nvSpPr>
        <p:spPr bwMode="auto">
          <a:xfrm>
            <a:off x="5824148" y="1052621"/>
            <a:ext cx="1447800" cy="4343400"/>
          </a:xfrm>
          <a:prstGeom prst="rect">
            <a:avLst/>
          </a:prstGeom>
          <a:solidFill>
            <a:srgbClr val="FFFF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9pPr>
          </a:lstStyle>
          <a:p>
            <a:pPr algn="ctr">
              <a:buClrTx/>
              <a:buFontTx/>
              <a:buNone/>
            </a:pPr>
            <a:r>
              <a:rPr lang="fr-FR" altLang="en-US" sz="1600">
                <a:latin typeface="Arial" charset="0"/>
              </a:rPr>
              <a:t>Mémoire</a:t>
            </a:r>
          </a:p>
        </p:txBody>
      </p:sp>
      <p:sp>
        <p:nvSpPr>
          <p:cNvPr id="25" name="Line 3"/>
          <p:cNvSpPr>
            <a:spLocks noChangeShapeType="1"/>
          </p:cNvSpPr>
          <p:nvPr/>
        </p:nvSpPr>
        <p:spPr bwMode="auto">
          <a:xfrm flipV="1">
            <a:off x="2184014" y="2422312"/>
            <a:ext cx="3640134" cy="645389"/>
          </a:xfrm>
          <a:prstGeom prst="line">
            <a:avLst/>
          </a:prstGeom>
          <a:noFill/>
          <a:ln w="1908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 name="Text Box 4"/>
          <p:cNvSpPr txBox="1">
            <a:spLocks noChangeArrowheads="1"/>
          </p:cNvSpPr>
          <p:nvPr/>
        </p:nvSpPr>
        <p:spPr bwMode="auto">
          <a:xfrm>
            <a:off x="5833681" y="2422312"/>
            <a:ext cx="1438268" cy="1079399"/>
          </a:xfrm>
          <a:prstGeom prst="rect">
            <a:avLst/>
          </a:prstGeom>
          <a:solidFill>
            <a:srgbClr val="FF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9pPr>
          </a:lstStyle>
          <a:p>
            <a:pPr algn="ctr">
              <a:buClrTx/>
              <a:buFontTx/>
              <a:buNone/>
            </a:pPr>
            <a:endParaRPr lang="fr-FR" altLang="en-US" sz="1600">
              <a:latin typeface="Arial" charset="0"/>
            </a:endParaRPr>
          </a:p>
          <a:p>
            <a:pPr algn="ctr">
              <a:buClrTx/>
              <a:buFontTx/>
              <a:buNone/>
            </a:pPr>
            <a:endParaRPr lang="fr-FR" altLang="en-US" sz="1600">
              <a:latin typeface="Arial" charset="0"/>
            </a:endParaRPr>
          </a:p>
          <a:p>
            <a:pPr algn="ctr">
              <a:buClrTx/>
              <a:buFontTx/>
              <a:buNone/>
            </a:pPr>
            <a:r>
              <a:rPr lang="fr-FR" altLang="en-US" sz="1600">
                <a:latin typeface="Arial" charset="0"/>
              </a:rPr>
              <a:t/>
            </a:r>
            <a:br>
              <a:rPr lang="fr-FR" altLang="en-US" sz="1600">
                <a:latin typeface="Arial" charset="0"/>
              </a:rPr>
            </a:br>
            <a:endParaRPr lang="fr-FR" altLang="en-US" sz="1600">
              <a:latin typeface="Arial" charset="0"/>
            </a:endParaRPr>
          </a:p>
        </p:txBody>
      </p:sp>
      <p:sp>
        <p:nvSpPr>
          <p:cNvPr id="28" name="Line 9"/>
          <p:cNvSpPr>
            <a:spLocks noChangeShapeType="1"/>
          </p:cNvSpPr>
          <p:nvPr/>
        </p:nvSpPr>
        <p:spPr bwMode="auto">
          <a:xfrm flipV="1">
            <a:off x="1499016" y="2034583"/>
            <a:ext cx="4256877" cy="654050"/>
          </a:xfrm>
          <a:prstGeom prst="line">
            <a:avLst/>
          </a:prstGeom>
          <a:noFill/>
          <a:ln w="1908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 name="Text Box 10"/>
          <p:cNvSpPr txBox="1">
            <a:spLocks noChangeArrowheads="1"/>
          </p:cNvSpPr>
          <p:nvPr/>
        </p:nvSpPr>
        <p:spPr bwMode="auto">
          <a:xfrm>
            <a:off x="5833681" y="1885647"/>
            <a:ext cx="1438268" cy="340735"/>
          </a:xfrm>
          <a:prstGeom prst="rect">
            <a:avLst/>
          </a:prstGeom>
          <a:solidFill>
            <a:srgbClr val="FF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9pPr>
          </a:lstStyle>
          <a:p>
            <a:pPr algn="ctr">
              <a:buClrTx/>
              <a:buFontTx/>
              <a:buNone/>
            </a:pPr>
            <a:r>
              <a:rPr lang="fr-FR" altLang="en-US" sz="1600">
                <a:latin typeface="Arial" charset="0"/>
              </a:rPr>
              <a:t>0x0258</a:t>
            </a:r>
          </a:p>
        </p:txBody>
      </p:sp>
      <p:sp>
        <p:nvSpPr>
          <p:cNvPr id="33" name="Line 16"/>
          <p:cNvSpPr>
            <a:spLocks noChangeShapeType="1"/>
          </p:cNvSpPr>
          <p:nvPr/>
        </p:nvSpPr>
        <p:spPr bwMode="auto">
          <a:xfrm flipV="1">
            <a:off x="2008681" y="2750842"/>
            <a:ext cx="4165839" cy="604350"/>
          </a:xfrm>
          <a:prstGeom prst="line">
            <a:avLst/>
          </a:prstGeom>
          <a:noFill/>
          <a:ln w="1908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 name="Text Box 12"/>
          <p:cNvSpPr txBox="1">
            <a:spLocks noChangeArrowheads="1"/>
          </p:cNvSpPr>
          <p:nvPr/>
        </p:nvSpPr>
        <p:spPr bwMode="auto">
          <a:xfrm>
            <a:off x="6174522" y="2580475"/>
            <a:ext cx="840876" cy="340735"/>
          </a:xfrm>
          <a:prstGeom prst="rect">
            <a:avLst/>
          </a:prstGeom>
          <a:solidFill>
            <a:srgbClr val="FFCC9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9pPr>
          </a:lstStyle>
          <a:p>
            <a:pPr>
              <a:buClrTx/>
              <a:buFontTx/>
              <a:buNone/>
            </a:pPr>
            <a:r>
              <a:rPr lang="fr-FR" altLang="en-US" sz="1600" b="1" smtClean="0">
                <a:latin typeface="Arial" charset="0"/>
              </a:rPr>
              <a:t>5</a:t>
            </a:r>
            <a:endParaRPr lang="fr-FR" altLang="en-US" sz="1600" b="1">
              <a:latin typeface="Arial" charset="0"/>
            </a:endParaRPr>
          </a:p>
        </p:txBody>
      </p:sp>
      <p:sp>
        <p:nvSpPr>
          <p:cNvPr id="39" name="Text Box 22"/>
          <p:cNvSpPr txBox="1">
            <a:spLocks noChangeArrowheads="1"/>
          </p:cNvSpPr>
          <p:nvPr/>
        </p:nvSpPr>
        <p:spPr bwMode="auto">
          <a:xfrm>
            <a:off x="6174521" y="2796023"/>
            <a:ext cx="840877"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9pPr>
          </a:lstStyle>
          <a:p>
            <a:pPr>
              <a:buClrTx/>
              <a:buFontTx/>
              <a:buNone/>
            </a:pPr>
            <a:r>
              <a:rPr lang="fr-FR" altLang="en-US" sz="1600" b="1" smtClean="0">
                <a:latin typeface="Arial" charset="0"/>
              </a:rPr>
              <a:t>3</a:t>
            </a:r>
            <a:endParaRPr lang="fr-FR" altLang="en-US" sz="1600" b="1">
              <a:latin typeface="Arial" charset="0"/>
            </a:endParaRPr>
          </a:p>
        </p:txBody>
      </p:sp>
      <p:sp>
        <p:nvSpPr>
          <p:cNvPr id="45" name="Rectangle 28"/>
          <p:cNvSpPr>
            <a:spLocks noChangeArrowheads="1"/>
          </p:cNvSpPr>
          <p:nvPr/>
        </p:nvSpPr>
        <p:spPr bwMode="auto">
          <a:xfrm>
            <a:off x="6174521" y="3014458"/>
            <a:ext cx="295572"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9pPr>
          </a:lstStyle>
          <a:p>
            <a:pPr>
              <a:buClrTx/>
              <a:buFontTx/>
              <a:buNone/>
            </a:pPr>
            <a:r>
              <a:rPr lang="fr-FR" altLang="en-US" sz="1600" b="1" smtClean="0">
                <a:latin typeface="Arial" charset="0"/>
              </a:rPr>
              <a:t>8</a:t>
            </a:r>
            <a:endParaRPr lang="fr-FR" altLang="en-US" sz="1600" b="1">
              <a:latin typeface="Arial" charset="0"/>
            </a:endParaRPr>
          </a:p>
        </p:txBody>
      </p:sp>
      <p:sp>
        <p:nvSpPr>
          <p:cNvPr id="30" name="Line 16"/>
          <p:cNvSpPr>
            <a:spLocks noChangeShapeType="1"/>
          </p:cNvSpPr>
          <p:nvPr/>
        </p:nvSpPr>
        <p:spPr bwMode="auto">
          <a:xfrm flipV="1">
            <a:off x="2008681" y="2987577"/>
            <a:ext cx="4165839" cy="553603"/>
          </a:xfrm>
          <a:prstGeom prst="line">
            <a:avLst/>
          </a:prstGeom>
          <a:noFill/>
          <a:ln w="1908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 name="Line 16"/>
          <p:cNvSpPr>
            <a:spLocks noChangeShapeType="1"/>
          </p:cNvSpPr>
          <p:nvPr/>
        </p:nvSpPr>
        <p:spPr bwMode="auto">
          <a:xfrm flipV="1">
            <a:off x="2564665" y="3189428"/>
            <a:ext cx="3609855" cy="474071"/>
          </a:xfrm>
          <a:prstGeom prst="line">
            <a:avLst/>
          </a:prstGeom>
          <a:noFill/>
          <a:ln w="1908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41036609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Espace réservé du contenu 1"/>
          <p:cNvSpPr txBox="1">
            <a:spLocks/>
          </p:cNvSpPr>
          <p:nvPr/>
        </p:nvSpPr>
        <p:spPr bwMode="auto">
          <a:xfrm>
            <a:off x="190370" y="633292"/>
            <a:ext cx="8609012" cy="540070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93675" indent="-193675" algn="l" rtl="0" eaLnBrk="0" fontAlgn="base" hangingPunct="0">
              <a:spcBef>
                <a:spcPct val="0"/>
              </a:spcBef>
              <a:spcAft>
                <a:spcPct val="50000"/>
              </a:spcAft>
              <a:buClr>
                <a:schemeClr val="tx2"/>
              </a:buClr>
              <a:buSzPct val="70000"/>
              <a:buFont typeface="Wingdings" pitchFamily="2" charset="2"/>
              <a:buChar char="§"/>
              <a:defRPr sz="2000">
                <a:solidFill>
                  <a:schemeClr val="tx1"/>
                </a:solidFill>
                <a:latin typeface="+mn-lt"/>
                <a:ea typeface="+mn-ea"/>
                <a:cs typeface="+mn-cs"/>
              </a:defRPr>
            </a:lvl1pPr>
            <a:lvl2pPr marL="768350" indent="-285750" algn="l" rtl="0" eaLnBrk="0" fontAlgn="base" hangingPunct="0">
              <a:spcBef>
                <a:spcPct val="0"/>
              </a:spcBef>
              <a:spcAft>
                <a:spcPct val="25000"/>
              </a:spcAft>
              <a:buChar char="–"/>
              <a:defRPr>
                <a:solidFill>
                  <a:schemeClr val="tx1"/>
                </a:solidFill>
                <a:latin typeface="+mn-lt"/>
              </a:defRPr>
            </a:lvl2pPr>
            <a:lvl3pPr marL="1187450" indent="-228600" algn="l" rtl="0" eaLnBrk="0" fontAlgn="base" hangingPunct="0">
              <a:spcBef>
                <a:spcPct val="0"/>
              </a:spcBef>
              <a:spcAft>
                <a:spcPct val="25000"/>
              </a:spcAft>
              <a:buClr>
                <a:schemeClr val="tx1"/>
              </a:buClr>
              <a:buFont typeface="Times New Roman" pitchFamily="18" charset="0"/>
              <a:buChar char="–"/>
              <a:defRPr>
                <a:solidFill>
                  <a:schemeClr val="tx1"/>
                </a:solidFill>
                <a:latin typeface="+mn-lt"/>
              </a:defRPr>
            </a:lvl3pPr>
            <a:lvl4pPr marL="1606550" indent="-228600" algn="l" rtl="0" eaLnBrk="0" fontAlgn="base" hangingPunct="0">
              <a:spcBef>
                <a:spcPct val="0"/>
              </a:spcBef>
              <a:spcAft>
                <a:spcPct val="25000"/>
              </a:spcAft>
              <a:buChar char="–"/>
              <a:defRPr>
                <a:solidFill>
                  <a:schemeClr val="tx1"/>
                </a:solidFill>
                <a:latin typeface="+mn-lt"/>
              </a:defRPr>
            </a:lvl4pPr>
            <a:lvl5pPr marL="2057400" indent="-228600" algn="l" rtl="0" eaLnBrk="0" fontAlgn="base" hangingPunct="0">
              <a:spcBef>
                <a:spcPct val="0"/>
              </a:spcBef>
              <a:spcAft>
                <a:spcPct val="25000"/>
              </a:spcAft>
              <a:buChar char="–"/>
              <a:defRPr sz="1600">
                <a:solidFill>
                  <a:schemeClr val="tx1"/>
                </a:solidFill>
                <a:latin typeface="+mn-lt"/>
              </a:defRPr>
            </a:lvl5pPr>
            <a:lvl6pPr marL="2514600" indent="-228600" algn="l" rtl="0" eaLnBrk="0" fontAlgn="base" hangingPunct="0">
              <a:spcBef>
                <a:spcPct val="0"/>
              </a:spcBef>
              <a:spcAft>
                <a:spcPct val="25000"/>
              </a:spcAft>
              <a:buChar char="–"/>
              <a:defRPr sz="1600">
                <a:solidFill>
                  <a:schemeClr val="tx1"/>
                </a:solidFill>
                <a:latin typeface="+mn-lt"/>
              </a:defRPr>
            </a:lvl6pPr>
            <a:lvl7pPr marL="2971800" indent="-228600" algn="l" rtl="0" eaLnBrk="0" fontAlgn="base" hangingPunct="0">
              <a:spcBef>
                <a:spcPct val="0"/>
              </a:spcBef>
              <a:spcAft>
                <a:spcPct val="25000"/>
              </a:spcAft>
              <a:buChar char="–"/>
              <a:defRPr sz="1600">
                <a:solidFill>
                  <a:schemeClr val="tx1"/>
                </a:solidFill>
                <a:latin typeface="+mn-lt"/>
              </a:defRPr>
            </a:lvl7pPr>
            <a:lvl8pPr marL="3429000" indent="-228600" algn="l" rtl="0" eaLnBrk="0" fontAlgn="base" hangingPunct="0">
              <a:spcBef>
                <a:spcPct val="0"/>
              </a:spcBef>
              <a:spcAft>
                <a:spcPct val="25000"/>
              </a:spcAft>
              <a:buChar char="–"/>
              <a:defRPr sz="1600">
                <a:solidFill>
                  <a:schemeClr val="tx1"/>
                </a:solidFill>
                <a:latin typeface="+mn-lt"/>
              </a:defRPr>
            </a:lvl8pPr>
            <a:lvl9pPr marL="3886200" indent="-228600" algn="l" rtl="0" eaLnBrk="0" fontAlgn="base" hangingPunct="0">
              <a:spcBef>
                <a:spcPct val="0"/>
              </a:spcBef>
              <a:spcAft>
                <a:spcPct val="25000"/>
              </a:spcAft>
              <a:buChar char="–"/>
              <a:defRPr sz="1600">
                <a:solidFill>
                  <a:schemeClr val="tx1"/>
                </a:solidFill>
                <a:latin typeface="+mn-lt"/>
              </a:defRPr>
            </a:lvl9pPr>
          </a:lstStyle>
          <a:p>
            <a:pPr marL="0" indent="0">
              <a:buFont typeface="Wingdings" pitchFamily="2" charset="2"/>
              <a:buNone/>
            </a:pPr>
            <a:r>
              <a:rPr lang="fr-FR" kern="0" dirty="0" smtClean="0"/>
              <a:t>Tableau de types objet</a:t>
            </a:r>
          </a:p>
          <a:p>
            <a:endParaRPr lang="fr-FR" kern="0" dirty="0" smtClean="0"/>
          </a:p>
          <a:p>
            <a:pPr marL="0" indent="0">
              <a:buFont typeface="Wingdings" pitchFamily="2" charset="2"/>
              <a:buNone/>
            </a:pPr>
            <a:endParaRPr lang="en-US" kern="0" dirty="0"/>
          </a:p>
        </p:txBody>
      </p:sp>
      <p:sp>
        <p:nvSpPr>
          <p:cNvPr id="3075" name="Titre 2"/>
          <p:cNvSpPr>
            <a:spLocks noGrp="1"/>
          </p:cNvSpPr>
          <p:nvPr>
            <p:ph type="title"/>
          </p:nvPr>
        </p:nvSpPr>
        <p:spPr/>
        <p:txBody>
          <a:bodyPr/>
          <a:lstStyle/>
          <a:p>
            <a:r>
              <a:rPr lang="fr-FR" smtClean="0"/>
              <a:t>Les bases du langage : représentation mémoire</a:t>
            </a:r>
          </a:p>
        </p:txBody>
      </p:sp>
      <p:sp>
        <p:nvSpPr>
          <p:cNvPr id="2" name="Espace réservé du contenu 1"/>
          <p:cNvSpPr>
            <a:spLocks noGrp="1"/>
          </p:cNvSpPr>
          <p:nvPr>
            <p:ph idx="1"/>
          </p:nvPr>
        </p:nvSpPr>
        <p:spPr>
          <a:xfrm>
            <a:off x="202862" y="655325"/>
            <a:ext cx="8609012" cy="5400701"/>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r>
              <a:rPr lang="en-US" dirty="0" err="1" smtClean="0"/>
              <a:t>Exercice</a:t>
            </a:r>
            <a:r>
              <a:rPr lang="en-US" dirty="0" smtClean="0"/>
              <a:t>: </a:t>
            </a:r>
            <a:r>
              <a:rPr lang="en-US" dirty="0" err="1" smtClean="0"/>
              <a:t>projet</a:t>
            </a:r>
            <a:r>
              <a:rPr lang="en-US" dirty="0" smtClean="0"/>
              <a:t> Tableau. </a:t>
            </a:r>
            <a:r>
              <a:rPr lang="en-US" dirty="0" err="1" smtClean="0"/>
              <a:t>Afficher</a:t>
            </a:r>
            <a:r>
              <a:rPr lang="en-US" dirty="0" smtClean="0"/>
              <a:t> le </a:t>
            </a:r>
            <a:r>
              <a:rPr lang="en-US" dirty="0" err="1" smtClean="0"/>
              <a:t>contenu</a:t>
            </a:r>
            <a:r>
              <a:rPr lang="en-US" dirty="0" smtClean="0"/>
              <a:t> des tableaux à </a:t>
            </a:r>
            <a:r>
              <a:rPr lang="en-US" dirty="0" err="1" smtClean="0"/>
              <a:t>chaque</a:t>
            </a:r>
            <a:r>
              <a:rPr lang="en-US" dirty="0" smtClean="0"/>
              <a:t> </a:t>
            </a:r>
            <a:r>
              <a:rPr lang="en-US" dirty="0" err="1" smtClean="0"/>
              <a:t>étape</a:t>
            </a:r>
            <a:r>
              <a:rPr lang="en-US" dirty="0" smtClean="0"/>
              <a:t>.</a:t>
            </a:r>
            <a:endParaRPr lang="fr-FR" dirty="0" smtClean="0"/>
          </a:p>
          <a:p>
            <a:endParaRPr lang="fr-FR" dirty="0" smtClean="0"/>
          </a:p>
          <a:p>
            <a:pPr marL="0" indent="0">
              <a:buNone/>
            </a:pPr>
            <a:endParaRPr lang="en-US"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24</a:t>
            </a:fld>
            <a:endParaRPr lang="en-US" altLang="zh-CN" sz="1600" kern="0">
              <a:latin typeface="+mn-lt"/>
              <a:ea typeface="MS PGothic" pitchFamily="34" charset="-128"/>
            </a:endParaRPr>
          </a:p>
        </p:txBody>
      </p:sp>
      <p:sp>
        <p:nvSpPr>
          <p:cNvPr id="8" name="Rectangle 6"/>
          <p:cNvSpPr>
            <a:spLocks noChangeArrowheads="1"/>
          </p:cNvSpPr>
          <p:nvPr/>
        </p:nvSpPr>
        <p:spPr bwMode="auto">
          <a:xfrm>
            <a:off x="190370" y="1543117"/>
            <a:ext cx="3987287" cy="3049169"/>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9pPr>
          </a:lstStyle>
          <a:p>
            <a:pPr>
              <a:buClrTx/>
              <a:buFontTx/>
              <a:buNone/>
            </a:pPr>
            <a:r>
              <a:rPr lang="fr-FR" altLang="en-US" sz="1600" b="1" smtClean="0">
                <a:latin typeface="Arial" charset="0"/>
              </a:rPr>
              <a:t>public class Tab2</a:t>
            </a:r>
          </a:p>
          <a:p>
            <a:pPr>
              <a:buClrTx/>
              <a:buFontTx/>
              <a:buNone/>
            </a:pPr>
            <a:r>
              <a:rPr lang="fr-FR" altLang="en-US" sz="1600" b="1" smtClean="0">
                <a:latin typeface="Arial" charset="0"/>
              </a:rPr>
              <a:t>{</a:t>
            </a:r>
          </a:p>
          <a:p>
            <a:pPr>
              <a:buClrTx/>
              <a:buFontTx/>
              <a:buNone/>
            </a:pPr>
            <a:r>
              <a:rPr lang="fr-FR" altLang="en-US" sz="1600" b="1" smtClean="0">
                <a:latin typeface="Arial" charset="0"/>
              </a:rPr>
              <a:t>  public </a:t>
            </a:r>
            <a:r>
              <a:rPr lang="fr-FR" altLang="en-US" sz="1600" b="1" err="1" smtClean="0">
                <a:latin typeface="Arial" charset="0"/>
              </a:rPr>
              <a:t>static</a:t>
            </a:r>
            <a:r>
              <a:rPr lang="fr-FR" altLang="en-US" sz="1600" b="1" smtClean="0">
                <a:latin typeface="Arial" charset="0"/>
              </a:rPr>
              <a:t> </a:t>
            </a:r>
            <a:r>
              <a:rPr lang="fr-FR" altLang="en-US" sz="1600" b="1" err="1" smtClean="0">
                <a:latin typeface="Arial" charset="0"/>
              </a:rPr>
              <a:t>void</a:t>
            </a:r>
            <a:r>
              <a:rPr lang="fr-FR" altLang="en-US" sz="1600" b="1" smtClean="0">
                <a:latin typeface="Arial" charset="0"/>
              </a:rPr>
              <a:t> main (String </a:t>
            </a:r>
            <a:r>
              <a:rPr lang="fr-FR" altLang="en-US" sz="1600" b="1" err="1" smtClean="0">
                <a:latin typeface="Arial" charset="0"/>
              </a:rPr>
              <a:t>args</a:t>
            </a:r>
            <a:r>
              <a:rPr lang="fr-FR" altLang="en-US" sz="1600" b="1" smtClean="0">
                <a:latin typeface="Arial" charset="0"/>
              </a:rPr>
              <a:t>[]) </a:t>
            </a:r>
          </a:p>
          <a:p>
            <a:pPr>
              <a:buClrTx/>
              <a:buFontTx/>
              <a:buNone/>
            </a:pPr>
            <a:r>
              <a:rPr lang="fr-FR" altLang="en-US" sz="1600" b="1" smtClean="0">
                <a:latin typeface="Arial" charset="0"/>
              </a:rPr>
              <a:t>  {</a:t>
            </a:r>
          </a:p>
          <a:p>
            <a:pPr>
              <a:buClrTx/>
              <a:buFontTx/>
              <a:buNone/>
            </a:pPr>
            <a:r>
              <a:rPr lang="fr-FR" altLang="en-US" sz="1600" b="1" smtClean="0">
                <a:latin typeface="Arial" charset="0"/>
              </a:rPr>
              <a:t>    String tab[ ] ;</a:t>
            </a:r>
          </a:p>
          <a:p>
            <a:pPr>
              <a:buClrTx/>
              <a:buFontTx/>
              <a:buNone/>
            </a:pPr>
            <a:r>
              <a:rPr lang="fr-FR" altLang="en-US" sz="1600" b="1" smtClean="0">
                <a:latin typeface="Arial" charset="0"/>
              </a:rPr>
              <a:t>    tab = new String[3];</a:t>
            </a:r>
          </a:p>
          <a:p>
            <a:pPr>
              <a:buClrTx/>
              <a:buFontTx/>
              <a:buNone/>
            </a:pPr>
            <a:r>
              <a:rPr lang="fr-FR" altLang="en-US" sz="1600" b="1" smtClean="0">
                <a:latin typeface="Arial" charset="0"/>
              </a:rPr>
              <a:t>    tab[0] = "Pierre";</a:t>
            </a:r>
          </a:p>
          <a:p>
            <a:pPr>
              <a:buClrTx/>
              <a:buFontTx/>
              <a:buNone/>
            </a:pPr>
            <a:r>
              <a:rPr lang="fr-FR" altLang="en-US" sz="1600" b="1" smtClean="0">
                <a:latin typeface="Arial" charset="0"/>
              </a:rPr>
              <a:t>    tab[1] = "Paul";</a:t>
            </a:r>
          </a:p>
          <a:p>
            <a:pPr>
              <a:buClrTx/>
              <a:buFontTx/>
              <a:buNone/>
            </a:pPr>
            <a:r>
              <a:rPr lang="fr-FR" altLang="en-US" sz="1600" b="1" smtClean="0">
                <a:latin typeface="Arial" charset="0"/>
              </a:rPr>
              <a:t>    tab[2] = "Jacques";</a:t>
            </a:r>
          </a:p>
          <a:p>
            <a:pPr>
              <a:buClrTx/>
              <a:buFontTx/>
              <a:buNone/>
            </a:pPr>
            <a:r>
              <a:rPr lang="fr-FR" altLang="en-US" sz="1600" b="1" smtClean="0">
                <a:latin typeface="Arial" charset="0"/>
              </a:rPr>
              <a:t>  }</a:t>
            </a:r>
          </a:p>
          <a:p>
            <a:pPr>
              <a:buClrTx/>
              <a:buFontTx/>
              <a:buNone/>
            </a:pPr>
            <a:r>
              <a:rPr lang="fr-FR" altLang="en-US" sz="1600" b="1" smtClean="0">
                <a:latin typeface="Arial" charset="0"/>
              </a:rPr>
              <a:t>}</a:t>
            </a:r>
          </a:p>
          <a:p>
            <a:pPr>
              <a:buClrTx/>
              <a:buFontTx/>
              <a:buNone/>
            </a:pPr>
            <a:endParaRPr lang="fr-FR" altLang="en-US" sz="1600" b="1">
              <a:latin typeface="Arial" charset="0"/>
            </a:endParaRPr>
          </a:p>
        </p:txBody>
      </p:sp>
      <p:sp>
        <p:nvSpPr>
          <p:cNvPr id="23" name="Rectangle 1"/>
          <p:cNvSpPr>
            <a:spLocks noChangeArrowheads="1"/>
          </p:cNvSpPr>
          <p:nvPr/>
        </p:nvSpPr>
        <p:spPr bwMode="auto">
          <a:xfrm>
            <a:off x="5824148" y="1052621"/>
            <a:ext cx="1447800" cy="4343400"/>
          </a:xfrm>
          <a:prstGeom prst="rect">
            <a:avLst/>
          </a:prstGeom>
          <a:solidFill>
            <a:srgbClr val="FFFF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9pPr>
          </a:lstStyle>
          <a:p>
            <a:pPr algn="ctr">
              <a:buClrTx/>
              <a:buFontTx/>
              <a:buNone/>
            </a:pPr>
            <a:r>
              <a:rPr lang="fr-FR" altLang="en-US" sz="1600">
                <a:latin typeface="Arial" charset="0"/>
              </a:rPr>
              <a:t>Mémoire</a:t>
            </a:r>
          </a:p>
        </p:txBody>
      </p:sp>
      <p:sp>
        <p:nvSpPr>
          <p:cNvPr id="25" name="Line 3"/>
          <p:cNvSpPr>
            <a:spLocks noChangeShapeType="1"/>
          </p:cNvSpPr>
          <p:nvPr/>
        </p:nvSpPr>
        <p:spPr bwMode="auto">
          <a:xfrm flipV="1">
            <a:off x="2578308" y="2688633"/>
            <a:ext cx="3253785" cy="272280"/>
          </a:xfrm>
          <a:prstGeom prst="line">
            <a:avLst/>
          </a:prstGeom>
          <a:noFill/>
          <a:ln w="1908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 name="Text Box 4"/>
          <p:cNvSpPr txBox="1">
            <a:spLocks noChangeArrowheads="1"/>
          </p:cNvSpPr>
          <p:nvPr/>
        </p:nvSpPr>
        <p:spPr bwMode="auto">
          <a:xfrm>
            <a:off x="5833680" y="2568827"/>
            <a:ext cx="1429173" cy="1079399"/>
          </a:xfrm>
          <a:prstGeom prst="rect">
            <a:avLst/>
          </a:prstGeom>
          <a:solidFill>
            <a:srgbClr val="FF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9pPr>
          </a:lstStyle>
          <a:p>
            <a:pPr algn="ctr">
              <a:buClrTx/>
              <a:buFontTx/>
              <a:buNone/>
            </a:pPr>
            <a:endParaRPr lang="fr-FR" altLang="en-US" sz="1600">
              <a:latin typeface="Arial" charset="0"/>
            </a:endParaRPr>
          </a:p>
          <a:p>
            <a:pPr algn="ctr">
              <a:buClrTx/>
              <a:buFontTx/>
              <a:buNone/>
            </a:pPr>
            <a:endParaRPr lang="fr-FR" altLang="en-US" sz="1600">
              <a:latin typeface="Arial" charset="0"/>
            </a:endParaRPr>
          </a:p>
          <a:p>
            <a:pPr algn="ctr">
              <a:buClrTx/>
              <a:buFontTx/>
              <a:buNone/>
            </a:pPr>
            <a:r>
              <a:rPr lang="fr-FR" altLang="en-US" sz="1600">
                <a:latin typeface="Arial" charset="0"/>
              </a:rPr>
              <a:t/>
            </a:r>
            <a:br>
              <a:rPr lang="fr-FR" altLang="en-US" sz="1600">
                <a:latin typeface="Arial" charset="0"/>
              </a:rPr>
            </a:br>
            <a:endParaRPr lang="fr-FR" altLang="en-US" sz="1600">
              <a:latin typeface="Arial" charset="0"/>
            </a:endParaRPr>
          </a:p>
        </p:txBody>
      </p:sp>
      <p:sp>
        <p:nvSpPr>
          <p:cNvPr id="28" name="Line 9"/>
          <p:cNvSpPr>
            <a:spLocks noChangeShapeType="1"/>
          </p:cNvSpPr>
          <p:nvPr/>
        </p:nvSpPr>
        <p:spPr bwMode="auto">
          <a:xfrm flipV="1">
            <a:off x="1871280" y="2034583"/>
            <a:ext cx="3884613" cy="687388"/>
          </a:xfrm>
          <a:prstGeom prst="line">
            <a:avLst/>
          </a:prstGeom>
          <a:noFill/>
          <a:ln w="1908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 name="Text Box 10"/>
          <p:cNvSpPr txBox="1">
            <a:spLocks noChangeArrowheads="1"/>
          </p:cNvSpPr>
          <p:nvPr/>
        </p:nvSpPr>
        <p:spPr bwMode="auto">
          <a:xfrm>
            <a:off x="5833681" y="1885647"/>
            <a:ext cx="1438268" cy="340735"/>
          </a:xfrm>
          <a:prstGeom prst="rect">
            <a:avLst/>
          </a:prstGeom>
          <a:solidFill>
            <a:srgbClr val="FF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9pPr>
          </a:lstStyle>
          <a:p>
            <a:pPr algn="ctr">
              <a:buClrTx/>
              <a:buFontTx/>
              <a:buNone/>
            </a:pPr>
            <a:r>
              <a:rPr lang="fr-FR" altLang="en-US" sz="1600">
                <a:latin typeface="Arial" charset="0"/>
              </a:rPr>
              <a:t>0x0258</a:t>
            </a:r>
          </a:p>
        </p:txBody>
      </p:sp>
      <p:sp>
        <p:nvSpPr>
          <p:cNvPr id="34" name="Text Box 14"/>
          <p:cNvSpPr txBox="1">
            <a:spLocks noChangeArrowheads="1"/>
          </p:cNvSpPr>
          <p:nvPr/>
        </p:nvSpPr>
        <p:spPr bwMode="auto">
          <a:xfrm>
            <a:off x="5838012" y="3958216"/>
            <a:ext cx="1424841" cy="340735"/>
          </a:xfrm>
          <a:prstGeom prst="rect">
            <a:avLst/>
          </a:prstGeom>
          <a:solidFill>
            <a:srgbClr val="FF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9pPr>
          </a:lstStyle>
          <a:p>
            <a:pPr algn="ctr">
              <a:buClrTx/>
              <a:buFontTx/>
              <a:buNone/>
            </a:pPr>
            <a:r>
              <a:rPr lang="fr-FR" altLang="en-US" sz="1600">
                <a:latin typeface="Arial" charset="0"/>
              </a:rPr>
              <a:t>"Pierre"</a:t>
            </a:r>
          </a:p>
        </p:txBody>
      </p:sp>
      <p:sp>
        <p:nvSpPr>
          <p:cNvPr id="33" name="Line 16"/>
          <p:cNvSpPr>
            <a:spLocks noChangeShapeType="1"/>
          </p:cNvSpPr>
          <p:nvPr/>
        </p:nvSpPr>
        <p:spPr bwMode="auto">
          <a:xfrm flipV="1">
            <a:off x="2303933" y="2915731"/>
            <a:ext cx="3528159" cy="308590"/>
          </a:xfrm>
          <a:prstGeom prst="line">
            <a:avLst/>
          </a:prstGeom>
          <a:noFill/>
          <a:ln w="1908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 name="Text Box 20"/>
          <p:cNvSpPr txBox="1">
            <a:spLocks noChangeArrowheads="1"/>
          </p:cNvSpPr>
          <p:nvPr/>
        </p:nvSpPr>
        <p:spPr bwMode="auto">
          <a:xfrm>
            <a:off x="5826660" y="4294976"/>
            <a:ext cx="1436194" cy="339725"/>
          </a:xfrm>
          <a:prstGeom prst="rect">
            <a:avLst/>
          </a:prstGeom>
          <a:solidFill>
            <a:srgbClr val="FF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9pPr>
          </a:lstStyle>
          <a:p>
            <a:pPr algn="ctr">
              <a:buClrTx/>
              <a:buFontTx/>
              <a:buNone/>
            </a:pPr>
            <a:r>
              <a:rPr lang="fr-FR" altLang="en-US" sz="1600">
                <a:latin typeface="Arial" charset="0"/>
              </a:rPr>
              <a:t>"Paul"</a:t>
            </a:r>
          </a:p>
        </p:txBody>
      </p:sp>
      <p:sp>
        <p:nvSpPr>
          <p:cNvPr id="41" name="Freeform 21"/>
          <p:cNvSpPr>
            <a:spLocks/>
          </p:cNvSpPr>
          <p:nvPr/>
        </p:nvSpPr>
        <p:spPr bwMode="auto">
          <a:xfrm>
            <a:off x="6891839" y="3144246"/>
            <a:ext cx="994236" cy="1320592"/>
          </a:xfrm>
          <a:custGeom>
            <a:avLst/>
            <a:gdLst>
              <a:gd name="T0" fmla="*/ 0 w 424"/>
              <a:gd name="T1" fmla="*/ 0 h 1008"/>
              <a:gd name="T2" fmla="*/ 424 w 424"/>
              <a:gd name="T3" fmla="*/ 0 h 1008"/>
              <a:gd name="T4" fmla="*/ 424 w 424"/>
              <a:gd name="T5" fmla="*/ 1008 h 1008"/>
              <a:gd name="T6" fmla="*/ 88 w 424"/>
              <a:gd name="T7" fmla="*/ 1008 h 1008"/>
            </a:gdLst>
            <a:ahLst/>
            <a:cxnLst>
              <a:cxn ang="0">
                <a:pos x="T0" y="T1"/>
              </a:cxn>
              <a:cxn ang="0">
                <a:pos x="T2" y="T3"/>
              </a:cxn>
              <a:cxn ang="0">
                <a:pos x="T4" y="T5"/>
              </a:cxn>
              <a:cxn ang="0">
                <a:pos x="T6" y="T7"/>
              </a:cxn>
            </a:cxnLst>
            <a:rect l="0" t="0" r="r" b="b"/>
            <a:pathLst>
              <a:path w="424" h="1008">
                <a:moveTo>
                  <a:pt x="0" y="0"/>
                </a:moveTo>
                <a:lnTo>
                  <a:pt x="424" y="0"/>
                </a:lnTo>
                <a:lnTo>
                  <a:pt x="424" y="1008"/>
                </a:lnTo>
                <a:lnTo>
                  <a:pt x="88" y="1008"/>
                </a:lnTo>
              </a:path>
            </a:pathLst>
          </a:custGeom>
          <a:noFill/>
          <a:ln w="12600" cap="sq">
            <a:solidFill>
              <a:srgbClr val="000000"/>
            </a:solidFill>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6" name="Text Box 25"/>
          <p:cNvSpPr txBox="1">
            <a:spLocks noChangeArrowheads="1"/>
          </p:cNvSpPr>
          <p:nvPr/>
        </p:nvSpPr>
        <p:spPr bwMode="auto">
          <a:xfrm>
            <a:off x="5824148" y="4631484"/>
            <a:ext cx="1447800" cy="340735"/>
          </a:xfrm>
          <a:prstGeom prst="rect">
            <a:avLst/>
          </a:prstGeom>
          <a:solidFill>
            <a:srgbClr val="FF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9pPr>
          </a:lstStyle>
          <a:p>
            <a:pPr algn="ctr">
              <a:buClrTx/>
              <a:buFontTx/>
              <a:buNone/>
            </a:pPr>
            <a:r>
              <a:rPr lang="fr-FR" altLang="en-US" sz="1600">
                <a:latin typeface="Arial" charset="0"/>
              </a:rPr>
              <a:t>"Jacques"</a:t>
            </a:r>
          </a:p>
        </p:txBody>
      </p:sp>
      <p:sp>
        <p:nvSpPr>
          <p:cNvPr id="47" name="Freeform 26"/>
          <p:cNvSpPr>
            <a:spLocks/>
          </p:cNvSpPr>
          <p:nvPr/>
        </p:nvSpPr>
        <p:spPr bwMode="auto">
          <a:xfrm>
            <a:off x="6880511" y="3346828"/>
            <a:ext cx="1216676" cy="1466795"/>
          </a:xfrm>
          <a:custGeom>
            <a:avLst/>
            <a:gdLst>
              <a:gd name="T0" fmla="*/ 0 w 424"/>
              <a:gd name="T1" fmla="*/ 0 h 1054"/>
              <a:gd name="T2" fmla="*/ 424 w 424"/>
              <a:gd name="T3" fmla="*/ 0 h 1054"/>
              <a:gd name="T4" fmla="*/ 424 w 424"/>
              <a:gd name="T5" fmla="*/ 1054 h 1054"/>
              <a:gd name="T6" fmla="*/ 88 w 424"/>
              <a:gd name="T7" fmla="*/ 1054 h 1054"/>
            </a:gdLst>
            <a:ahLst/>
            <a:cxnLst>
              <a:cxn ang="0">
                <a:pos x="T0" y="T1"/>
              </a:cxn>
              <a:cxn ang="0">
                <a:pos x="T2" y="T3"/>
              </a:cxn>
              <a:cxn ang="0">
                <a:pos x="T4" y="T5"/>
              </a:cxn>
              <a:cxn ang="0">
                <a:pos x="T6" y="T7"/>
              </a:cxn>
            </a:cxnLst>
            <a:rect l="0" t="0" r="r" b="b"/>
            <a:pathLst>
              <a:path w="424" h="1054">
                <a:moveTo>
                  <a:pt x="0" y="0"/>
                </a:moveTo>
                <a:lnTo>
                  <a:pt x="424" y="0"/>
                </a:lnTo>
                <a:lnTo>
                  <a:pt x="424" y="1054"/>
                </a:lnTo>
                <a:lnTo>
                  <a:pt x="88" y="1054"/>
                </a:lnTo>
              </a:path>
            </a:pathLst>
          </a:custGeom>
          <a:noFill/>
          <a:ln w="12600" cap="sq">
            <a:solidFill>
              <a:srgbClr val="000000"/>
            </a:solidFill>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3" name="Groupe 2"/>
          <p:cNvGrpSpPr/>
          <p:nvPr/>
        </p:nvGrpSpPr>
        <p:grpSpPr>
          <a:xfrm>
            <a:off x="5994641" y="2745365"/>
            <a:ext cx="1125878" cy="768946"/>
            <a:chOff x="5886706" y="2592787"/>
            <a:chExt cx="1125878" cy="768946"/>
          </a:xfrm>
        </p:grpSpPr>
        <p:sp>
          <p:nvSpPr>
            <p:cNvPr id="31" name="Text Box 12"/>
            <p:cNvSpPr txBox="1">
              <a:spLocks noChangeArrowheads="1"/>
            </p:cNvSpPr>
            <p:nvPr/>
          </p:nvSpPr>
          <p:spPr bwMode="auto">
            <a:xfrm>
              <a:off x="5886706" y="2592787"/>
              <a:ext cx="1112401" cy="340735"/>
            </a:xfrm>
            <a:prstGeom prst="rect">
              <a:avLst/>
            </a:prstGeom>
            <a:solidFill>
              <a:srgbClr val="FFCC9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9pPr>
            </a:lstStyle>
            <a:p>
              <a:pPr>
                <a:buClrTx/>
                <a:buFontTx/>
                <a:buNone/>
              </a:pPr>
              <a:r>
                <a:rPr lang="fr-FR" altLang="en-US" sz="1600" b="1">
                  <a:latin typeface="Arial" charset="0"/>
                </a:rPr>
                <a:t>0x0106</a:t>
              </a:r>
            </a:p>
          </p:txBody>
        </p:sp>
        <p:sp>
          <p:nvSpPr>
            <p:cNvPr id="39" name="Text Box 22"/>
            <p:cNvSpPr txBox="1">
              <a:spLocks noChangeArrowheads="1"/>
            </p:cNvSpPr>
            <p:nvPr/>
          </p:nvSpPr>
          <p:spPr bwMode="auto">
            <a:xfrm>
              <a:off x="5886706" y="2808335"/>
              <a:ext cx="1125878"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9pPr>
            </a:lstStyle>
            <a:p>
              <a:pPr>
                <a:buClrTx/>
                <a:buFontTx/>
                <a:buNone/>
              </a:pPr>
              <a:r>
                <a:rPr lang="fr-FR" altLang="en-US" sz="1600" b="1">
                  <a:latin typeface="Arial" charset="0"/>
                </a:rPr>
                <a:t>0x0116</a:t>
              </a:r>
            </a:p>
          </p:txBody>
        </p:sp>
        <p:sp>
          <p:nvSpPr>
            <p:cNvPr id="45" name="Rectangle 28"/>
            <p:cNvSpPr>
              <a:spLocks noChangeArrowheads="1"/>
            </p:cNvSpPr>
            <p:nvPr/>
          </p:nvSpPr>
          <p:spPr bwMode="auto">
            <a:xfrm>
              <a:off x="5886706" y="3026770"/>
              <a:ext cx="1032760" cy="33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itchFamily="16" charset="0"/>
                  <a:ea typeface="Microsoft YaHei" charset="-122"/>
                </a:defRPr>
              </a:lvl9pPr>
            </a:lstStyle>
            <a:p>
              <a:pPr>
                <a:buClrTx/>
                <a:buFontTx/>
                <a:buNone/>
              </a:pPr>
              <a:r>
                <a:rPr lang="fr-FR" altLang="en-US" sz="1600" b="1">
                  <a:latin typeface="Arial" charset="0"/>
                </a:rPr>
                <a:t>0x0126</a:t>
              </a:r>
            </a:p>
          </p:txBody>
        </p:sp>
      </p:grpSp>
      <p:sp>
        <p:nvSpPr>
          <p:cNvPr id="53" name="Line 16"/>
          <p:cNvSpPr>
            <a:spLocks noChangeShapeType="1"/>
          </p:cNvSpPr>
          <p:nvPr/>
        </p:nvSpPr>
        <p:spPr bwMode="auto">
          <a:xfrm flipV="1">
            <a:off x="2227734" y="3179348"/>
            <a:ext cx="3528159" cy="308590"/>
          </a:xfrm>
          <a:prstGeom prst="line">
            <a:avLst/>
          </a:prstGeom>
          <a:noFill/>
          <a:ln w="1908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 name="Line 16"/>
          <p:cNvSpPr>
            <a:spLocks noChangeShapeType="1"/>
          </p:cNvSpPr>
          <p:nvPr/>
        </p:nvSpPr>
        <p:spPr bwMode="auto">
          <a:xfrm flipV="1">
            <a:off x="2328480" y="3441286"/>
            <a:ext cx="3528159" cy="308590"/>
          </a:xfrm>
          <a:prstGeom prst="line">
            <a:avLst/>
          </a:prstGeom>
          <a:noFill/>
          <a:ln w="1908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5" name="Freeform 15"/>
          <p:cNvSpPr>
            <a:spLocks/>
          </p:cNvSpPr>
          <p:nvPr/>
        </p:nvSpPr>
        <p:spPr bwMode="auto">
          <a:xfrm>
            <a:off x="6862984" y="2915732"/>
            <a:ext cx="833817" cy="1212852"/>
          </a:xfrm>
          <a:custGeom>
            <a:avLst/>
            <a:gdLst>
              <a:gd name="T0" fmla="*/ 0 w 432"/>
              <a:gd name="T1" fmla="*/ 0 h 960"/>
              <a:gd name="T2" fmla="*/ 432 w 432"/>
              <a:gd name="T3" fmla="*/ 0 h 960"/>
              <a:gd name="T4" fmla="*/ 432 w 432"/>
              <a:gd name="T5" fmla="*/ 960 h 960"/>
              <a:gd name="T6" fmla="*/ 96 w 432"/>
              <a:gd name="T7" fmla="*/ 960 h 960"/>
            </a:gdLst>
            <a:ahLst/>
            <a:cxnLst>
              <a:cxn ang="0">
                <a:pos x="T0" y="T1"/>
              </a:cxn>
              <a:cxn ang="0">
                <a:pos x="T2" y="T3"/>
              </a:cxn>
              <a:cxn ang="0">
                <a:pos x="T4" y="T5"/>
              </a:cxn>
              <a:cxn ang="0">
                <a:pos x="T6" y="T7"/>
              </a:cxn>
            </a:cxnLst>
            <a:rect l="0" t="0" r="r" b="b"/>
            <a:pathLst>
              <a:path w="432" h="960">
                <a:moveTo>
                  <a:pt x="0" y="0"/>
                </a:moveTo>
                <a:lnTo>
                  <a:pt x="432" y="0"/>
                </a:lnTo>
                <a:lnTo>
                  <a:pt x="432" y="960"/>
                </a:lnTo>
                <a:lnTo>
                  <a:pt x="96" y="960"/>
                </a:lnTo>
              </a:path>
            </a:pathLst>
          </a:custGeom>
          <a:noFill/>
          <a:ln w="12600" cap="sq">
            <a:solidFill>
              <a:srgbClr val="000000"/>
            </a:solidFill>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51048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Classes et objets</a:t>
            </a:r>
            <a:endParaRPr lang="fr-FR"/>
          </a:p>
        </p:txBody>
      </p:sp>
      <p:sp>
        <p:nvSpPr>
          <p:cNvPr id="2" name="Espace réservé du contenu 1"/>
          <p:cNvSpPr>
            <a:spLocks noGrp="1"/>
          </p:cNvSpPr>
          <p:nvPr>
            <p:ph idx="1"/>
          </p:nvPr>
        </p:nvSpPr>
        <p:spPr>
          <a:xfrm>
            <a:off x="314794" y="655326"/>
            <a:ext cx="8609012" cy="5400701"/>
          </a:xfrm>
        </p:spPr>
        <p:txBody>
          <a:bodyPr/>
          <a:lstStyle/>
          <a:p>
            <a:r>
              <a:rPr lang="fr-FR"/>
              <a:t>Une classe est constituée:</a:t>
            </a:r>
          </a:p>
          <a:p>
            <a:pPr lvl="1"/>
            <a:r>
              <a:rPr lang="fr-FR" smtClean="0"/>
              <a:t>de données </a:t>
            </a:r>
            <a:r>
              <a:rPr lang="fr-FR"/>
              <a:t>ce qu'on appelle des </a:t>
            </a:r>
            <a:r>
              <a:rPr lang="fr-FR" smtClean="0"/>
              <a:t>attributs.</a:t>
            </a:r>
          </a:p>
          <a:p>
            <a:pPr lvl="1"/>
            <a:r>
              <a:rPr lang="fr-FR" smtClean="0"/>
              <a:t>de procédures </a:t>
            </a:r>
            <a:r>
              <a:rPr lang="fr-FR"/>
              <a:t>et/ou des fonctions ce qu'on appelle des </a:t>
            </a:r>
            <a:r>
              <a:rPr lang="fr-FR" smtClean="0"/>
              <a:t>méthodes.</a:t>
            </a:r>
            <a:endParaRPr lang="fr-FR"/>
          </a:p>
          <a:p>
            <a:r>
              <a:rPr lang="fr-FR"/>
              <a:t>Une classe est un modèle de définition pour des </a:t>
            </a:r>
            <a:r>
              <a:rPr lang="fr-FR" smtClean="0"/>
              <a:t>objets (squelette). Elle définit la structure de </a:t>
            </a:r>
            <a:r>
              <a:rPr lang="fr-FR"/>
              <a:t>données et </a:t>
            </a:r>
            <a:r>
              <a:rPr lang="fr-FR" smtClean="0"/>
              <a:t>le code </a:t>
            </a:r>
            <a:r>
              <a:rPr lang="fr-FR"/>
              <a:t>des </a:t>
            </a:r>
            <a:r>
              <a:rPr lang="fr-FR" smtClean="0"/>
              <a:t>méthodes. C’est une représentation statique s</a:t>
            </a:r>
            <a:r>
              <a:rPr lang="en-US" err="1" smtClean="0"/>
              <a:t>ur</a:t>
            </a:r>
            <a:r>
              <a:rPr lang="en-US" smtClean="0"/>
              <a:t> </a:t>
            </a:r>
            <a:r>
              <a:rPr lang="en-US" err="1" smtClean="0"/>
              <a:t>disque</a:t>
            </a:r>
            <a:r>
              <a:rPr lang="en-US" smtClean="0"/>
              <a:t>.</a:t>
            </a:r>
          </a:p>
          <a:p>
            <a:pPr marL="0" indent="0">
              <a:buNone/>
            </a:pPr>
            <a:r>
              <a:rPr lang="fr-FR" b="1" u="sng" smtClean="0"/>
              <a:t>Note: </a:t>
            </a:r>
            <a:r>
              <a:rPr lang="fr-FR" smtClean="0"/>
              <a:t>un </a:t>
            </a:r>
            <a:r>
              <a:rPr lang="fr-FR"/>
              <a:t>fichier par classe, une classe par </a:t>
            </a:r>
            <a:r>
              <a:rPr lang="fr-FR" smtClean="0"/>
              <a:t>fichier. Mais </a:t>
            </a:r>
            <a:r>
              <a:rPr lang="fr-FR"/>
              <a:t>il peut exceptionnellement y avoir plusieurs classes par fichier (cas des </a:t>
            </a:r>
            <a:r>
              <a:rPr lang="fr-FR" err="1"/>
              <a:t>Inner</a:t>
            </a:r>
            <a:r>
              <a:rPr lang="fr-FR"/>
              <a:t> classes). </a:t>
            </a:r>
            <a:r>
              <a:rPr lang="fr-FR" smtClean="0"/>
              <a:t>Le </a:t>
            </a:r>
            <a:r>
              <a:rPr lang="fr-FR"/>
              <a:t>nom du fichier désigne la classe. Le nom de la classe démarre par une majuscule</a:t>
            </a:r>
            <a:r>
              <a:rPr lang="fr-FR" smtClean="0"/>
              <a:t>.</a:t>
            </a:r>
            <a:endParaRPr lang="fr-FR"/>
          </a:p>
          <a:p>
            <a:r>
              <a:rPr lang="fr-FR"/>
              <a:t>Les objets sont des représentations </a:t>
            </a:r>
            <a:r>
              <a:rPr lang="fr-FR" smtClean="0"/>
              <a:t>dynamiques (en mémoire), </a:t>
            </a:r>
            <a:r>
              <a:rPr lang="fr-FR"/>
              <a:t>du modèle défini pour eux au travers de la classe (instanciation</a:t>
            </a:r>
            <a:r>
              <a:rPr lang="fr-FR" smtClean="0"/>
              <a:t>). </a:t>
            </a:r>
            <a:endParaRPr lang="fr-FR"/>
          </a:p>
          <a:p>
            <a:pPr marL="917575" lvl="1" indent="-342900"/>
            <a:r>
              <a:rPr lang="fr-FR" smtClean="0"/>
              <a:t>Une </a:t>
            </a:r>
            <a:r>
              <a:rPr lang="fr-FR"/>
              <a:t>classe permet d'instancier (créer) plusieurs </a:t>
            </a:r>
            <a:r>
              <a:rPr lang="fr-FR" smtClean="0"/>
              <a:t>objets</a:t>
            </a:r>
          </a:p>
          <a:p>
            <a:pPr marL="917575" lvl="1" indent="-342900"/>
            <a:r>
              <a:rPr lang="fr-FR" smtClean="0"/>
              <a:t>Chaque </a:t>
            </a:r>
            <a:r>
              <a:rPr lang="fr-FR"/>
              <a:t>objet est instance d'une classe et une seule</a:t>
            </a:r>
            <a:endParaRPr lang="fr-FR" smtClean="0"/>
          </a:p>
          <a:p>
            <a:endParaRPr lang="fr-FR" smtClean="0"/>
          </a:p>
          <a:p>
            <a:pPr marL="0" indent="0">
              <a:buNone/>
            </a:pPr>
            <a:endParaRPr lang="en-US"/>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25</a:t>
            </a:fld>
            <a:endParaRPr lang="en-US" altLang="zh-CN" sz="1600" kern="0">
              <a:latin typeface="+mn-lt"/>
              <a:ea typeface="MS PGothic" pitchFamily="34" charset="-128"/>
            </a:endParaRPr>
          </a:p>
        </p:txBody>
      </p:sp>
    </p:spTree>
    <p:extLst>
      <p:ext uri="{BB962C8B-B14F-4D97-AF65-F5344CB8AC3E}">
        <p14:creationId xmlns:p14="http://schemas.microsoft.com/office/powerpoint/2010/main" val="16711767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Classes et objets: la Classe</a:t>
            </a:r>
            <a:endParaRPr lang="fr-F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26</a:t>
            </a:fld>
            <a:endParaRPr lang="en-US" altLang="zh-CN" sz="1600" kern="0">
              <a:latin typeface="+mn-lt"/>
              <a:ea typeface="MS PGothic" pitchFamily="34" charset="-128"/>
            </a:endParaRPr>
          </a:p>
        </p:txBody>
      </p:sp>
      <p:sp>
        <p:nvSpPr>
          <p:cNvPr id="4" name="ZoneTexte 3"/>
          <p:cNvSpPr txBox="1"/>
          <p:nvPr/>
        </p:nvSpPr>
        <p:spPr>
          <a:xfrm>
            <a:off x="3306580" y="749509"/>
            <a:ext cx="5282784" cy="5078313"/>
          </a:xfrm>
          <a:prstGeom prst="rect">
            <a:avLst/>
          </a:prstGeom>
          <a:noFill/>
          <a:ln>
            <a:solidFill>
              <a:schemeClr val="accent1"/>
            </a:solidFill>
          </a:ln>
        </p:spPr>
        <p:txBody>
          <a:bodyPr wrap="square" rtlCol="0">
            <a:spAutoFit/>
          </a:bodyPr>
          <a:lstStyle/>
          <a:p>
            <a:r>
              <a:rPr lang="en-US" sz="1200" b="1">
                <a:latin typeface="Courier New" panose="02070309020205020404" pitchFamily="49" charset="0"/>
                <a:cs typeface="Courier New" panose="02070309020205020404" pitchFamily="49" charset="0"/>
              </a:rPr>
              <a:t>public class </a:t>
            </a:r>
            <a:r>
              <a:rPr lang="en-US" sz="1200" b="1" err="1">
                <a:latin typeface="Courier New" panose="02070309020205020404" pitchFamily="49" charset="0"/>
                <a:cs typeface="Courier New" panose="02070309020205020404" pitchFamily="49" charset="0"/>
              </a:rPr>
              <a:t>Vehicule</a:t>
            </a:r>
            <a:r>
              <a:rPr lang="en-US" sz="1200" b="1">
                <a:latin typeface="Courier New" panose="02070309020205020404" pitchFamily="49" charset="0"/>
                <a:cs typeface="Courier New" panose="02070309020205020404" pitchFamily="49" charset="0"/>
              </a:rPr>
              <a:t> {</a:t>
            </a:r>
          </a:p>
          <a:p>
            <a:r>
              <a:rPr lang="en-US" sz="1200" smtClean="0">
                <a:latin typeface="Courier New" panose="02070309020205020404" pitchFamily="49" charset="0"/>
                <a:cs typeface="Courier New" panose="02070309020205020404" pitchFamily="49" charset="0"/>
              </a:rPr>
              <a:t>    </a:t>
            </a:r>
          </a:p>
          <a:p>
            <a:r>
              <a:rPr lang="en-US" sz="1200" b="1">
                <a:latin typeface="Courier New" panose="02070309020205020404" pitchFamily="49" charset="0"/>
                <a:cs typeface="Courier New" panose="02070309020205020404" pitchFamily="49" charset="0"/>
              </a:rPr>
              <a:t> </a:t>
            </a:r>
            <a:r>
              <a:rPr lang="en-US" sz="1200" b="1" smtClean="0">
                <a:latin typeface="Courier New" panose="02070309020205020404" pitchFamily="49" charset="0"/>
                <a:cs typeface="Courier New" panose="02070309020205020404" pitchFamily="49" charset="0"/>
              </a:rPr>
              <a:t>   private </a:t>
            </a:r>
            <a:r>
              <a:rPr lang="en-US" sz="1200" b="1">
                <a:latin typeface="Courier New" panose="02070309020205020404" pitchFamily="49" charset="0"/>
                <a:cs typeface="Courier New" panose="02070309020205020404" pitchFamily="49" charset="0"/>
              </a:rPr>
              <a:t>String </a:t>
            </a:r>
            <a:r>
              <a:rPr lang="en-US" sz="1200" b="1" err="1">
                <a:latin typeface="Courier New" panose="02070309020205020404" pitchFamily="49" charset="0"/>
                <a:cs typeface="Courier New" panose="02070309020205020404" pitchFamily="49" charset="0"/>
              </a:rPr>
              <a:t>mProprietaire</a:t>
            </a:r>
            <a:r>
              <a:rPr lang="en-US" sz="1200" b="1" smtClean="0">
                <a:latin typeface="Courier New" panose="02070309020205020404" pitchFamily="49" charset="0"/>
                <a:cs typeface="Courier New" panose="02070309020205020404" pitchFamily="49" charset="0"/>
              </a:rPr>
              <a:t>;</a:t>
            </a:r>
          </a:p>
          <a:p>
            <a:r>
              <a:rPr lang="en-US" sz="1200" b="1" smtClean="0">
                <a:latin typeface="Courier New" panose="02070309020205020404" pitchFamily="49" charset="0"/>
                <a:cs typeface="Courier New" panose="02070309020205020404" pitchFamily="49" charset="0"/>
              </a:rPr>
              <a:t>    private </a:t>
            </a:r>
            <a:r>
              <a:rPr lang="en-US" sz="1200" b="1" err="1">
                <a:latin typeface="Courier New" panose="02070309020205020404" pitchFamily="49" charset="0"/>
                <a:cs typeface="Courier New" panose="02070309020205020404" pitchFamily="49" charset="0"/>
              </a:rPr>
              <a:t>boolean</a:t>
            </a:r>
            <a:r>
              <a:rPr lang="en-US" sz="1200" b="1">
                <a:latin typeface="Courier New" panose="02070309020205020404" pitchFamily="49" charset="0"/>
                <a:cs typeface="Courier New" panose="02070309020205020404" pitchFamily="49" charset="0"/>
              </a:rPr>
              <a:t> </a:t>
            </a:r>
            <a:r>
              <a:rPr lang="en-US" sz="1200" b="1" err="1">
                <a:latin typeface="Courier New" panose="02070309020205020404" pitchFamily="49" charset="0"/>
                <a:cs typeface="Courier New" panose="02070309020205020404" pitchFamily="49" charset="0"/>
              </a:rPr>
              <a:t>mDemarre</a:t>
            </a:r>
            <a:r>
              <a:rPr lang="en-US" sz="1200" b="1" smtClean="0">
                <a:latin typeface="Courier New" panose="02070309020205020404" pitchFamily="49" charset="0"/>
                <a:cs typeface="Courier New" panose="02070309020205020404" pitchFamily="49" charset="0"/>
              </a:rPr>
              <a:t>;</a:t>
            </a:r>
          </a:p>
          <a:p>
            <a:r>
              <a:rPr lang="fr-FR" sz="1200" b="1">
                <a:latin typeface="Courier New" panose="02070309020205020404" pitchFamily="49" charset="0"/>
                <a:cs typeface="Courier New" panose="02070309020205020404" pitchFamily="49" charset="0"/>
              </a:rPr>
              <a:t> </a:t>
            </a:r>
            <a:r>
              <a:rPr lang="fr-FR" sz="1200" b="1" smtClean="0">
                <a:latin typeface="Courier New" panose="02070309020205020404" pitchFamily="49" charset="0"/>
                <a:cs typeface="Courier New" panose="02070309020205020404" pitchFamily="49" charset="0"/>
              </a:rPr>
              <a:t>   </a:t>
            </a:r>
            <a:r>
              <a:rPr lang="fr-FR" sz="1200" b="1" err="1" smtClean="0">
                <a:latin typeface="Courier New" panose="02070309020205020404" pitchFamily="49" charset="0"/>
                <a:cs typeface="Courier New" panose="02070309020205020404" pitchFamily="49" charset="0"/>
              </a:rPr>
              <a:t>private</a:t>
            </a:r>
            <a:r>
              <a:rPr lang="fr-FR" sz="1200" b="1" smtClean="0">
                <a:latin typeface="Courier New" panose="02070309020205020404" pitchFamily="49" charset="0"/>
                <a:cs typeface="Courier New" panose="02070309020205020404" pitchFamily="49" charset="0"/>
              </a:rPr>
              <a:t> double </a:t>
            </a:r>
            <a:r>
              <a:rPr lang="fr-FR" sz="1200" b="1" err="1" smtClean="0">
                <a:latin typeface="Courier New" panose="02070309020205020404" pitchFamily="49" charset="0"/>
                <a:cs typeface="Courier New" panose="02070309020205020404" pitchFamily="49" charset="0"/>
              </a:rPr>
              <a:t>mVitesse</a:t>
            </a:r>
            <a:endParaRPr lang="fr-FR" sz="1200" smtClean="0">
              <a:latin typeface="Courier New" panose="02070309020205020404" pitchFamily="49" charset="0"/>
              <a:cs typeface="Courier New" panose="02070309020205020404" pitchFamily="49" charset="0"/>
            </a:endParaRPr>
          </a:p>
          <a:p>
            <a:endParaRPr lang="en-US" sz="1200">
              <a:latin typeface="Courier New" panose="02070309020205020404" pitchFamily="49" charset="0"/>
              <a:cs typeface="Courier New" panose="02070309020205020404" pitchFamily="49" charset="0"/>
            </a:endParaRPr>
          </a:p>
          <a:p>
            <a:r>
              <a:rPr lang="en-US" sz="1200">
                <a:latin typeface="Courier New" panose="02070309020205020404" pitchFamily="49" charset="0"/>
                <a:cs typeface="Courier New" panose="02070309020205020404" pitchFamily="49" charset="0"/>
              </a:rPr>
              <a:t>    </a:t>
            </a:r>
            <a:r>
              <a:rPr lang="en-US" sz="1200" b="1">
                <a:latin typeface="Courier New" panose="02070309020205020404" pitchFamily="49" charset="0"/>
                <a:cs typeface="Courier New" panose="02070309020205020404" pitchFamily="49" charset="0"/>
              </a:rPr>
              <a:t>public String </a:t>
            </a:r>
            <a:r>
              <a:rPr lang="en-US" sz="1200" b="1" err="1">
                <a:latin typeface="Courier New" panose="02070309020205020404" pitchFamily="49" charset="0"/>
                <a:cs typeface="Courier New" panose="02070309020205020404" pitchFamily="49" charset="0"/>
              </a:rPr>
              <a:t>getProprietaire</a:t>
            </a:r>
            <a:r>
              <a:rPr lang="en-US" sz="1200" b="1">
                <a:latin typeface="Courier New" panose="02070309020205020404" pitchFamily="49" charset="0"/>
                <a:cs typeface="Courier New" panose="02070309020205020404" pitchFamily="49" charset="0"/>
              </a:rPr>
              <a:t>() {</a:t>
            </a:r>
          </a:p>
          <a:p>
            <a:r>
              <a:rPr lang="en-US" sz="1200">
                <a:latin typeface="Courier New" panose="02070309020205020404" pitchFamily="49" charset="0"/>
                <a:cs typeface="Courier New" panose="02070309020205020404" pitchFamily="49" charset="0"/>
              </a:rPr>
              <a:t>        </a:t>
            </a:r>
            <a:r>
              <a:rPr lang="en-US" sz="1200" b="1">
                <a:latin typeface="Courier New" panose="02070309020205020404" pitchFamily="49" charset="0"/>
                <a:cs typeface="Courier New" panose="02070309020205020404" pitchFamily="49" charset="0"/>
              </a:rPr>
              <a:t>return </a:t>
            </a:r>
            <a:r>
              <a:rPr lang="en-US" sz="1200" b="1" err="1">
                <a:latin typeface="Courier New" panose="02070309020205020404" pitchFamily="49" charset="0"/>
                <a:cs typeface="Courier New" panose="02070309020205020404" pitchFamily="49" charset="0"/>
              </a:rPr>
              <a:t>mProprietaire</a:t>
            </a:r>
            <a:r>
              <a:rPr lang="en-US" sz="1200" b="1">
                <a:latin typeface="Courier New" panose="02070309020205020404" pitchFamily="49" charset="0"/>
                <a:cs typeface="Courier New" panose="02070309020205020404" pitchFamily="49" charset="0"/>
              </a:rPr>
              <a:t>;</a:t>
            </a:r>
          </a:p>
          <a:p>
            <a:r>
              <a:rPr lang="en-US" sz="1200">
                <a:latin typeface="Courier New" panose="02070309020205020404" pitchFamily="49" charset="0"/>
                <a:cs typeface="Courier New" panose="02070309020205020404" pitchFamily="49" charset="0"/>
              </a:rPr>
              <a:t>    }</a:t>
            </a:r>
          </a:p>
          <a:p>
            <a:endParaRPr lang="en-US" sz="1200">
              <a:latin typeface="Courier New" panose="02070309020205020404" pitchFamily="49" charset="0"/>
              <a:cs typeface="Courier New" panose="02070309020205020404" pitchFamily="49" charset="0"/>
            </a:endParaRPr>
          </a:p>
          <a:p>
            <a:r>
              <a:rPr lang="en-US" sz="1200">
                <a:latin typeface="Courier New" panose="02070309020205020404" pitchFamily="49" charset="0"/>
                <a:cs typeface="Courier New" panose="02070309020205020404" pitchFamily="49" charset="0"/>
              </a:rPr>
              <a:t>    </a:t>
            </a:r>
            <a:r>
              <a:rPr lang="en-US" sz="1200" b="1">
                <a:latin typeface="Courier New" panose="02070309020205020404" pitchFamily="49" charset="0"/>
                <a:cs typeface="Courier New" panose="02070309020205020404" pitchFamily="49" charset="0"/>
              </a:rPr>
              <a:t>public void </a:t>
            </a:r>
            <a:r>
              <a:rPr lang="en-US" sz="1200" b="1" err="1">
                <a:latin typeface="Courier New" panose="02070309020205020404" pitchFamily="49" charset="0"/>
                <a:cs typeface="Courier New" panose="02070309020205020404" pitchFamily="49" charset="0"/>
              </a:rPr>
              <a:t>setProprietaire</a:t>
            </a:r>
            <a:r>
              <a:rPr lang="en-US" sz="1200" b="1">
                <a:latin typeface="Courier New" panose="02070309020205020404" pitchFamily="49" charset="0"/>
                <a:cs typeface="Courier New" panose="02070309020205020404" pitchFamily="49" charset="0"/>
              </a:rPr>
              <a:t>(String </a:t>
            </a:r>
            <a:r>
              <a:rPr lang="en-US" sz="1200" b="1" err="1">
                <a:latin typeface="Courier New" panose="02070309020205020404" pitchFamily="49" charset="0"/>
                <a:cs typeface="Courier New" panose="02070309020205020404" pitchFamily="49" charset="0"/>
              </a:rPr>
              <a:t>proprietaire</a:t>
            </a:r>
            <a:r>
              <a:rPr lang="en-US" sz="1200" b="1">
                <a:latin typeface="Courier New" panose="02070309020205020404" pitchFamily="49" charset="0"/>
                <a:cs typeface="Courier New" panose="02070309020205020404" pitchFamily="49" charset="0"/>
              </a:rPr>
              <a:t>) {</a:t>
            </a:r>
          </a:p>
          <a:p>
            <a:r>
              <a:rPr lang="en-US" sz="1200">
                <a:latin typeface="Courier New" panose="02070309020205020404" pitchFamily="49" charset="0"/>
                <a:cs typeface="Courier New" panose="02070309020205020404" pitchFamily="49" charset="0"/>
              </a:rPr>
              <a:t>        </a:t>
            </a:r>
            <a:r>
              <a:rPr lang="en-US" sz="1200" err="1">
                <a:latin typeface="Courier New" panose="02070309020205020404" pitchFamily="49" charset="0"/>
                <a:cs typeface="Courier New" panose="02070309020205020404" pitchFamily="49" charset="0"/>
              </a:rPr>
              <a:t>mProprietaire</a:t>
            </a:r>
            <a:r>
              <a:rPr lang="en-US" sz="1200">
                <a:latin typeface="Courier New" panose="02070309020205020404" pitchFamily="49" charset="0"/>
                <a:cs typeface="Courier New" panose="02070309020205020404" pitchFamily="49" charset="0"/>
              </a:rPr>
              <a:t> = </a:t>
            </a:r>
            <a:r>
              <a:rPr lang="en-US" sz="1200" err="1">
                <a:latin typeface="Courier New" panose="02070309020205020404" pitchFamily="49" charset="0"/>
                <a:cs typeface="Courier New" panose="02070309020205020404" pitchFamily="49" charset="0"/>
              </a:rPr>
              <a:t>proprietaire</a:t>
            </a:r>
            <a:r>
              <a:rPr lang="en-US" sz="1200">
                <a:latin typeface="Courier New" panose="02070309020205020404" pitchFamily="49" charset="0"/>
                <a:cs typeface="Courier New" panose="02070309020205020404" pitchFamily="49" charset="0"/>
              </a:rPr>
              <a:t>;</a:t>
            </a:r>
          </a:p>
          <a:p>
            <a:r>
              <a:rPr lang="en-US" sz="1200">
                <a:latin typeface="Courier New" panose="02070309020205020404" pitchFamily="49" charset="0"/>
                <a:cs typeface="Courier New" panose="02070309020205020404" pitchFamily="49" charset="0"/>
              </a:rPr>
              <a:t>    }</a:t>
            </a:r>
          </a:p>
          <a:p>
            <a:endParaRPr lang="en-US" sz="1200">
              <a:latin typeface="Courier New" panose="02070309020205020404" pitchFamily="49" charset="0"/>
              <a:cs typeface="Courier New" panose="02070309020205020404" pitchFamily="49" charset="0"/>
            </a:endParaRPr>
          </a:p>
          <a:p>
            <a:r>
              <a:rPr lang="en-US" sz="1200">
                <a:latin typeface="Courier New" panose="02070309020205020404" pitchFamily="49" charset="0"/>
                <a:cs typeface="Courier New" panose="02070309020205020404" pitchFamily="49" charset="0"/>
              </a:rPr>
              <a:t>    </a:t>
            </a:r>
            <a:r>
              <a:rPr lang="en-US" sz="1200" b="1">
                <a:latin typeface="Courier New" panose="02070309020205020404" pitchFamily="49" charset="0"/>
                <a:cs typeface="Courier New" panose="02070309020205020404" pitchFamily="49" charset="0"/>
              </a:rPr>
              <a:t>public void start() {</a:t>
            </a:r>
          </a:p>
          <a:p>
            <a:r>
              <a:rPr lang="en-US" sz="1200">
                <a:latin typeface="Courier New" panose="02070309020205020404" pitchFamily="49" charset="0"/>
                <a:cs typeface="Courier New" panose="02070309020205020404" pitchFamily="49" charset="0"/>
              </a:rPr>
              <a:t>        </a:t>
            </a:r>
            <a:r>
              <a:rPr lang="en-US" sz="1200" err="1">
                <a:latin typeface="Courier New" panose="02070309020205020404" pitchFamily="49" charset="0"/>
                <a:cs typeface="Courier New" panose="02070309020205020404" pitchFamily="49" charset="0"/>
              </a:rPr>
              <a:t>mDemarre</a:t>
            </a:r>
            <a:r>
              <a:rPr lang="en-US" sz="1200">
                <a:latin typeface="Courier New" panose="02070309020205020404" pitchFamily="49" charset="0"/>
                <a:cs typeface="Courier New" panose="02070309020205020404" pitchFamily="49" charset="0"/>
              </a:rPr>
              <a:t> = </a:t>
            </a:r>
            <a:r>
              <a:rPr lang="en-US" sz="1200" b="1">
                <a:latin typeface="Courier New" panose="02070309020205020404" pitchFamily="49" charset="0"/>
                <a:cs typeface="Courier New" panose="02070309020205020404" pitchFamily="49" charset="0"/>
              </a:rPr>
              <a:t>true;</a:t>
            </a:r>
          </a:p>
          <a:p>
            <a:r>
              <a:rPr lang="en-US" sz="1200">
                <a:latin typeface="Courier New" panose="02070309020205020404" pitchFamily="49" charset="0"/>
                <a:cs typeface="Courier New" panose="02070309020205020404" pitchFamily="49" charset="0"/>
              </a:rPr>
              <a:t>    }</a:t>
            </a:r>
          </a:p>
          <a:p>
            <a:endParaRPr lang="en-US" sz="1200">
              <a:latin typeface="Courier New" panose="02070309020205020404" pitchFamily="49" charset="0"/>
              <a:cs typeface="Courier New" panose="02070309020205020404" pitchFamily="49" charset="0"/>
            </a:endParaRPr>
          </a:p>
          <a:p>
            <a:r>
              <a:rPr lang="en-US" sz="1200">
                <a:latin typeface="Courier New" panose="02070309020205020404" pitchFamily="49" charset="0"/>
                <a:cs typeface="Courier New" panose="02070309020205020404" pitchFamily="49" charset="0"/>
              </a:rPr>
              <a:t>    </a:t>
            </a:r>
            <a:r>
              <a:rPr lang="en-US" sz="1200" b="1">
                <a:latin typeface="Courier New" panose="02070309020205020404" pitchFamily="49" charset="0"/>
                <a:cs typeface="Courier New" panose="02070309020205020404" pitchFamily="49" charset="0"/>
              </a:rPr>
              <a:t>public void stop() {</a:t>
            </a:r>
          </a:p>
          <a:p>
            <a:r>
              <a:rPr lang="en-US" sz="1200">
                <a:latin typeface="Courier New" panose="02070309020205020404" pitchFamily="49" charset="0"/>
                <a:cs typeface="Courier New" panose="02070309020205020404" pitchFamily="49" charset="0"/>
              </a:rPr>
              <a:t>        </a:t>
            </a:r>
            <a:r>
              <a:rPr lang="en-US" sz="1200" err="1">
                <a:latin typeface="Courier New" panose="02070309020205020404" pitchFamily="49" charset="0"/>
                <a:cs typeface="Courier New" panose="02070309020205020404" pitchFamily="49" charset="0"/>
              </a:rPr>
              <a:t>mDemarre</a:t>
            </a:r>
            <a:r>
              <a:rPr lang="en-US" sz="1200">
                <a:latin typeface="Courier New" panose="02070309020205020404" pitchFamily="49" charset="0"/>
                <a:cs typeface="Courier New" panose="02070309020205020404" pitchFamily="49" charset="0"/>
              </a:rPr>
              <a:t> = </a:t>
            </a:r>
            <a:r>
              <a:rPr lang="en-US" sz="1200" b="1">
                <a:latin typeface="Courier New" panose="02070309020205020404" pitchFamily="49" charset="0"/>
                <a:cs typeface="Courier New" panose="02070309020205020404" pitchFamily="49" charset="0"/>
              </a:rPr>
              <a:t>false;</a:t>
            </a:r>
          </a:p>
          <a:p>
            <a:r>
              <a:rPr lang="en-US" sz="1200">
                <a:latin typeface="Courier New" panose="02070309020205020404" pitchFamily="49" charset="0"/>
                <a:cs typeface="Courier New" panose="02070309020205020404" pitchFamily="49" charset="0"/>
              </a:rPr>
              <a:t>    }</a:t>
            </a:r>
          </a:p>
          <a:p>
            <a:endParaRPr lang="en-US" sz="1200">
              <a:latin typeface="Courier New" panose="02070309020205020404" pitchFamily="49" charset="0"/>
              <a:cs typeface="Courier New" panose="02070309020205020404" pitchFamily="49" charset="0"/>
            </a:endParaRPr>
          </a:p>
          <a:p>
            <a:r>
              <a:rPr lang="en-US" sz="1200">
                <a:latin typeface="Courier New" panose="02070309020205020404" pitchFamily="49" charset="0"/>
                <a:cs typeface="Courier New" panose="02070309020205020404" pitchFamily="49" charset="0"/>
              </a:rPr>
              <a:t>    </a:t>
            </a:r>
            <a:r>
              <a:rPr lang="en-US" sz="1200" b="1">
                <a:latin typeface="Courier New" panose="02070309020205020404" pitchFamily="49" charset="0"/>
                <a:cs typeface="Courier New" panose="02070309020205020404" pitchFamily="49" charset="0"/>
              </a:rPr>
              <a:t>public </a:t>
            </a:r>
            <a:r>
              <a:rPr lang="en-US" sz="1200" b="1" err="1">
                <a:latin typeface="Courier New" panose="02070309020205020404" pitchFamily="49" charset="0"/>
                <a:cs typeface="Courier New" panose="02070309020205020404" pitchFamily="49" charset="0"/>
              </a:rPr>
              <a:t>boolean</a:t>
            </a:r>
            <a:r>
              <a:rPr lang="en-US" sz="1200" b="1">
                <a:latin typeface="Courier New" panose="02070309020205020404" pitchFamily="49" charset="0"/>
                <a:cs typeface="Courier New" panose="02070309020205020404" pitchFamily="49" charset="0"/>
              </a:rPr>
              <a:t> </a:t>
            </a:r>
            <a:r>
              <a:rPr lang="en-US" sz="1200" b="1" err="1">
                <a:latin typeface="Courier New" panose="02070309020205020404" pitchFamily="49" charset="0"/>
                <a:cs typeface="Courier New" panose="02070309020205020404" pitchFamily="49" charset="0"/>
              </a:rPr>
              <a:t>isStarted</a:t>
            </a:r>
            <a:r>
              <a:rPr lang="en-US" sz="1200" b="1">
                <a:latin typeface="Courier New" panose="02070309020205020404" pitchFamily="49" charset="0"/>
                <a:cs typeface="Courier New" panose="02070309020205020404" pitchFamily="49" charset="0"/>
              </a:rPr>
              <a:t>() {</a:t>
            </a:r>
          </a:p>
          <a:p>
            <a:r>
              <a:rPr lang="en-US" sz="1200">
                <a:latin typeface="Courier New" panose="02070309020205020404" pitchFamily="49" charset="0"/>
                <a:cs typeface="Courier New" panose="02070309020205020404" pitchFamily="49" charset="0"/>
              </a:rPr>
              <a:t>        </a:t>
            </a:r>
            <a:r>
              <a:rPr lang="en-US" sz="1200" b="1">
                <a:latin typeface="Courier New" panose="02070309020205020404" pitchFamily="49" charset="0"/>
                <a:cs typeface="Courier New" panose="02070309020205020404" pitchFamily="49" charset="0"/>
              </a:rPr>
              <a:t>return </a:t>
            </a:r>
            <a:r>
              <a:rPr lang="en-US" sz="1200" b="1" err="1">
                <a:latin typeface="Courier New" panose="02070309020205020404" pitchFamily="49" charset="0"/>
                <a:cs typeface="Courier New" panose="02070309020205020404" pitchFamily="49" charset="0"/>
              </a:rPr>
              <a:t>mDemarre</a:t>
            </a:r>
            <a:r>
              <a:rPr lang="en-US" sz="1200" b="1">
                <a:latin typeface="Courier New" panose="02070309020205020404" pitchFamily="49" charset="0"/>
                <a:cs typeface="Courier New" panose="02070309020205020404" pitchFamily="49" charset="0"/>
              </a:rPr>
              <a:t>;</a:t>
            </a:r>
          </a:p>
          <a:p>
            <a:r>
              <a:rPr lang="en-US" sz="1200">
                <a:latin typeface="Courier New" panose="02070309020205020404" pitchFamily="49" charset="0"/>
                <a:cs typeface="Courier New" panose="02070309020205020404" pitchFamily="49" charset="0"/>
              </a:rPr>
              <a:t>    }</a:t>
            </a:r>
          </a:p>
          <a:p>
            <a:r>
              <a:rPr lang="en-US" sz="1200">
                <a:latin typeface="Courier New" panose="02070309020205020404" pitchFamily="49" charset="0"/>
                <a:cs typeface="Courier New" panose="02070309020205020404" pitchFamily="49" charset="0"/>
              </a:rPr>
              <a:t>}</a:t>
            </a:r>
          </a:p>
        </p:txBody>
      </p:sp>
      <p:sp>
        <p:nvSpPr>
          <p:cNvPr id="6" name="ZoneTexte 5"/>
          <p:cNvSpPr txBox="1"/>
          <p:nvPr/>
        </p:nvSpPr>
        <p:spPr>
          <a:xfrm>
            <a:off x="239841" y="784909"/>
            <a:ext cx="2428407" cy="369332"/>
          </a:xfrm>
          <a:prstGeom prst="rect">
            <a:avLst/>
          </a:prstGeom>
          <a:noFill/>
        </p:spPr>
        <p:txBody>
          <a:bodyPr wrap="square" rtlCol="0">
            <a:spAutoFit/>
          </a:bodyPr>
          <a:lstStyle/>
          <a:p>
            <a:r>
              <a:rPr lang="fr-FR" b="1" smtClean="0"/>
              <a:t>Nom de la classe</a:t>
            </a:r>
            <a:endParaRPr lang="en-US" b="1"/>
          </a:p>
        </p:txBody>
      </p:sp>
      <p:sp>
        <p:nvSpPr>
          <p:cNvPr id="8" name="ZoneTexte 7"/>
          <p:cNvSpPr txBox="1"/>
          <p:nvPr/>
        </p:nvSpPr>
        <p:spPr>
          <a:xfrm>
            <a:off x="239842" y="1343693"/>
            <a:ext cx="1229196" cy="369332"/>
          </a:xfrm>
          <a:prstGeom prst="rect">
            <a:avLst/>
          </a:prstGeom>
          <a:noFill/>
        </p:spPr>
        <p:txBody>
          <a:bodyPr wrap="square" rtlCol="0">
            <a:spAutoFit/>
          </a:bodyPr>
          <a:lstStyle/>
          <a:p>
            <a:r>
              <a:rPr lang="fr-FR" b="1" smtClean="0"/>
              <a:t>Attributs</a:t>
            </a:r>
            <a:endParaRPr lang="en-US" b="1"/>
          </a:p>
        </p:txBody>
      </p:sp>
      <p:sp>
        <p:nvSpPr>
          <p:cNvPr id="9" name="ZoneTexte 8"/>
          <p:cNvSpPr txBox="1"/>
          <p:nvPr/>
        </p:nvSpPr>
        <p:spPr>
          <a:xfrm>
            <a:off x="239841" y="3397129"/>
            <a:ext cx="1353500" cy="369332"/>
          </a:xfrm>
          <a:prstGeom prst="rect">
            <a:avLst/>
          </a:prstGeom>
          <a:noFill/>
        </p:spPr>
        <p:txBody>
          <a:bodyPr wrap="square" rtlCol="0">
            <a:spAutoFit/>
          </a:bodyPr>
          <a:lstStyle/>
          <a:p>
            <a:r>
              <a:rPr lang="fr-FR" b="1" smtClean="0"/>
              <a:t>Méthodes</a:t>
            </a:r>
            <a:endParaRPr lang="en-US" b="1"/>
          </a:p>
        </p:txBody>
      </p:sp>
      <p:sp>
        <p:nvSpPr>
          <p:cNvPr id="11" name="Accolade ouvrante 10"/>
          <p:cNvSpPr/>
          <p:nvPr/>
        </p:nvSpPr>
        <p:spPr bwMode="auto">
          <a:xfrm>
            <a:off x="1503399" y="1899152"/>
            <a:ext cx="209863" cy="3385486"/>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cxnSp>
        <p:nvCxnSpPr>
          <p:cNvPr id="13" name="Connecteur droit avec flèche 12"/>
          <p:cNvCxnSpPr>
            <a:stCxn id="6" idx="3"/>
          </p:cNvCxnSpPr>
          <p:nvPr/>
        </p:nvCxnSpPr>
        <p:spPr bwMode="auto">
          <a:xfrm>
            <a:off x="2668248" y="969575"/>
            <a:ext cx="638332" cy="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6" name="Accolade ouvrante 15"/>
          <p:cNvSpPr/>
          <p:nvPr/>
        </p:nvSpPr>
        <p:spPr bwMode="auto">
          <a:xfrm>
            <a:off x="1503398" y="1176089"/>
            <a:ext cx="209863" cy="704539"/>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cxnSp>
        <p:nvCxnSpPr>
          <p:cNvPr id="19" name="Connecteur droit avec flèche 18"/>
          <p:cNvCxnSpPr/>
          <p:nvPr/>
        </p:nvCxnSpPr>
        <p:spPr bwMode="auto">
          <a:xfrm>
            <a:off x="3067208" y="2005547"/>
            <a:ext cx="543084"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2" name="ZoneTexte 21"/>
          <p:cNvSpPr txBox="1"/>
          <p:nvPr/>
        </p:nvSpPr>
        <p:spPr>
          <a:xfrm>
            <a:off x="1609894" y="1868137"/>
            <a:ext cx="1440761" cy="369332"/>
          </a:xfrm>
          <a:prstGeom prst="rect">
            <a:avLst/>
          </a:prstGeom>
          <a:noFill/>
        </p:spPr>
        <p:txBody>
          <a:bodyPr wrap="square" rtlCol="0">
            <a:spAutoFit/>
          </a:bodyPr>
          <a:lstStyle/>
          <a:p>
            <a:r>
              <a:rPr lang="fr-FR" b="1" smtClean="0"/>
              <a:t>Sélecteur</a:t>
            </a:r>
            <a:endParaRPr lang="en-US" b="1"/>
          </a:p>
        </p:txBody>
      </p:sp>
      <p:cxnSp>
        <p:nvCxnSpPr>
          <p:cNvPr id="23" name="Connecteur droit avec flèche 22"/>
          <p:cNvCxnSpPr/>
          <p:nvPr/>
        </p:nvCxnSpPr>
        <p:spPr bwMode="auto">
          <a:xfrm>
            <a:off x="3224299" y="4184993"/>
            <a:ext cx="543084"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4" name="ZoneTexte 23"/>
          <p:cNvSpPr txBox="1"/>
          <p:nvPr/>
        </p:nvSpPr>
        <p:spPr>
          <a:xfrm>
            <a:off x="1638007" y="4000327"/>
            <a:ext cx="1630957" cy="369332"/>
          </a:xfrm>
          <a:prstGeom prst="rect">
            <a:avLst/>
          </a:prstGeom>
          <a:noFill/>
        </p:spPr>
        <p:txBody>
          <a:bodyPr wrap="square" rtlCol="0">
            <a:spAutoFit/>
          </a:bodyPr>
          <a:lstStyle/>
          <a:p>
            <a:r>
              <a:rPr lang="fr-FR" b="1" smtClean="0"/>
              <a:t>Modificateur</a:t>
            </a:r>
            <a:endParaRPr lang="en-US" b="1"/>
          </a:p>
        </p:txBody>
      </p:sp>
    </p:spTree>
    <p:extLst>
      <p:ext uri="{BB962C8B-B14F-4D97-AF65-F5344CB8AC3E}">
        <p14:creationId xmlns:p14="http://schemas.microsoft.com/office/powerpoint/2010/main" val="23161677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Classes et objets: la Classe vs l’instance</a:t>
            </a:r>
            <a:endParaRPr lang="fr-F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27</a:t>
            </a:fld>
            <a:endParaRPr lang="en-US" altLang="zh-CN" sz="1600" kern="0">
              <a:latin typeface="+mn-lt"/>
              <a:ea typeface="MS PGothic" pitchFamily="34" charset="-128"/>
            </a:endParaRPr>
          </a:p>
        </p:txBody>
      </p:sp>
      <p:grpSp>
        <p:nvGrpSpPr>
          <p:cNvPr id="3073" name="Groupe 3072"/>
          <p:cNvGrpSpPr/>
          <p:nvPr/>
        </p:nvGrpSpPr>
        <p:grpSpPr>
          <a:xfrm>
            <a:off x="866935" y="1370299"/>
            <a:ext cx="6877985" cy="3251324"/>
            <a:chOff x="1279162" y="1433075"/>
            <a:chExt cx="6877985" cy="3251324"/>
          </a:xfrm>
        </p:grpSpPr>
        <p:grpSp>
          <p:nvGrpSpPr>
            <p:cNvPr id="6" name="Groupe 5"/>
            <p:cNvGrpSpPr/>
            <p:nvPr/>
          </p:nvGrpSpPr>
          <p:grpSpPr>
            <a:xfrm>
              <a:off x="3585150" y="1433075"/>
              <a:ext cx="2278504" cy="659567"/>
              <a:chOff x="2683240" y="1334125"/>
              <a:chExt cx="2278504" cy="659567"/>
            </a:xfrm>
          </p:grpSpPr>
          <p:sp>
            <p:nvSpPr>
              <p:cNvPr id="3" name="Rectangle 2"/>
              <p:cNvSpPr/>
              <p:nvPr/>
            </p:nvSpPr>
            <p:spPr bwMode="auto">
              <a:xfrm>
                <a:off x="2683240" y="1334125"/>
                <a:ext cx="2278504" cy="659567"/>
              </a:xfrm>
              <a:prstGeom prst="rect">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4" name="ZoneTexte 3"/>
              <p:cNvSpPr txBox="1"/>
              <p:nvPr/>
            </p:nvSpPr>
            <p:spPr>
              <a:xfrm>
                <a:off x="2863120" y="1433075"/>
                <a:ext cx="1918741" cy="461665"/>
              </a:xfrm>
              <a:prstGeom prst="rect">
                <a:avLst/>
              </a:prstGeom>
              <a:noFill/>
            </p:spPr>
            <p:txBody>
              <a:bodyPr wrap="square" rtlCol="0">
                <a:spAutoFit/>
              </a:bodyPr>
              <a:lstStyle/>
              <a:p>
                <a:pPr algn="ctr"/>
                <a:r>
                  <a:rPr lang="fr-FR" sz="2400" err="1" smtClean="0">
                    <a:latin typeface="Arial" panose="020B0604020202020204" pitchFamily="34" charset="0"/>
                    <a:cs typeface="Arial" panose="020B0604020202020204" pitchFamily="34" charset="0"/>
                  </a:rPr>
                  <a:t>Vehicule</a:t>
                </a:r>
                <a:endParaRPr lang="en-US" sz="2400">
                  <a:latin typeface="Arial" panose="020B0604020202020204" pitchFamily="34" charset="0"/>
                  <a:cs typeface="Arial" panose="020B0604020202020204" pitchFamily="34" charset="0"/>
                </a:endParaRPr>
              </a:p>
            </p:txBody>
          </p:sp>
        </p:grpSp>
        <p:grpSp>
          <p:nvGrpSpPr>
            <p:cNvPr id="7" name="Groupe 6"/>
            <p:cNvGrpSpPr/>
            <p:nvPr/>
          </p:nvGrpSpPr>
          <p:grpSpPr>
            <a:xfrm>
              <a:off x="3668843" y="3224347"/>
              <a:ext cx="2098623" cy="1445062"/>
              <a:chOff x="1126762" y="3060493"/>
              <a:chExt cx="2098623" cy="1445062"/>
            </a:xfrm>
          </p:grpSpPr>
          <p:sp>
            <p:nvSpPr>
              <p:cNvPr id="8" name="Rectangle 7"/>
              <p:cNvSpPr/>
              <p:nvPr/>
            </p:nvSpPr>
            <p:spPr bwMode="auto">
              <a:xfrm>
                <a:off x="1126762" y="3075483"/>
                <a:ext cx="2098621" cy="46166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9" name="ZoneTexte 8"/>
              <p:cNvSpPr txBox="1"/>
              <p:nvPr/>
            </p:nvSpPr>
            <p:spPr>
              <a:xfrm>
                <a:off x="1216704" y="3060493"/>
                <a:ext cx="1918741" cy="461665"/>
              </a:xfrm>
              <a:prstGeom prst="rect">
                <a:avLst/>
              </a:prstGeom>
              <a:noFill/>
            </p:spPr>
            <p:txBody>
              <a:bodyPr wrap="square" rtlCol="0">
                <a:spAutoFit/>
              </a:bodyPr>
              <a:lstStyle/>
              <a:p>
                <a:pPr algn="ctr"/>
                <a:r>
                  <a:rPr lang="fr-FR" sz="2400" u="sng" err="1" smtClean="0">
                    <a:latin typeface="Arial" panose="020B0604020202020204" pitchFamily="34" charset="0"/>
                    <a:cs typeface="Arial" panose="020B0604020202020204" pitchFamily="34" charset="0"/>
                  </a:rPr>
                  <a:t>maVoiture</a:t>
                </a:r>
                <a:endParaRPr lang="en-US" sz="2400" u="sng">
                  <a:latin typeface="Arial" panose="020B0604020202020204" pitchFamily="34" charset="0"/>
                  <a:cs typeface="Arial" panose="020B0604020202020204" pitchFamily="34" charset="0"/>
                </a:endParaRPr>
              </a:p>
            </p:txBody>
          </p:sp>
          <p:sp>
            <p:nvSpPr>
              <p:cNvPr id="10" name="Rectangle 9"/>
              <p:cNvSpPr/>
              <p:nvPr/>
            </p:nvSpPr>
            <p:spPr bwMode="auto">
              <a:xfrm>
                <a:off x="1126763" y="3539116"/>
                <a:ext cx="2098621" cy="96643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1" name="ZoneTexte 10"/>
              <p:cNvSpPr txBox="1"/>
              <p:nvPr/>
            </p:nvSpPr>
            <p:spPr>
              <a:xfrm>
                <a:off x="1126763" y="3674558"/>
                <a:ext cx="2098622" cy="830997"/>
              </a:xfrm>
              <a:prstGeom prst="rect">
                <a:avLst/>
              </a:prstGeom>
              <a:noFill/>
            </p:spPr>
            <p:txBody>
              <a:bodyPr wrap="square" rtlCol="0">
                <a:spAutoFit/>
              </a:bodyPr>
              <a:lstStyle/>
              <a:p>
                <a:r>
                  <a:rPr lang="fr-FR" sz="1200" smtClean="0">
                    <a:latin typeface="Arial" panose="020B0604020202020204" pitchFamily="34" charset="0"/>
                    <a:cs typeface="Arial" panose="020B0604020202020204" pitchFamily="34" charset="0"/>
                  </a:rPr>
                  <a:t>- </a:t>
                </a:r>
                <a:r>
                  <a:rPr lang="fr-FR" sz="1200" err="1" smtClean="0">
                    <a:latin typeface="Arial" panose="020B0604020202020204" pitchFamily="34" charset="0"/>
                    <a:cs typeface="Arial" panose="020B0604020202020204" pitchFamily="34" charset="0"/>
                  </a:rPr>
                  <a:t>mDemarre</a:t>
                </a:r>
                <a:r>
                  <a:rPr lang="fr-FR" sz="1200" smtClean="0">
                    <a:latin typeface="Arial" panose="020B0604020202020204" pitchFamily="34" charset="0"/>
                    <a:cs typeface="Arial" panose="020B0604020202020204" pitchFamily="34" charset="0"/>
                  </a:rPr>
                  <a:t> = </a:t>
                </a:r>
                <a:r>
                  <a:rPr lang="fr-FR" sz="1200" err="1" smtClean="0">
                    <a:latin typeface="Arial" panose="020B0604020202020204" pitchFamily="34" charset="0"/>
                    <a:cs typeface="Arial" panose="020B0604020202020204" pitchFamily="34" charset="0"/>
                  </a:rPr>
                  <a:t>true</a:t>
                </a:r>
                <a:endParaRPr lang="fr-FR" sz="1200" smtClean="0">
                  <a:latin typeface="Arial" panose="020B0604020202020204" pitchFamily="34" charset="0"/>
                  <a:cs typeface="Arial" panose="020B0604020202020204" pitchFamily="34" charset="0"/>
                </a:endParaRPr>
              </a:p>
              <a:p>
                <a:r>
                  <a:rPr lang="fr-FR" sz="1200" smtClean="0">
                    <a:latin typeface="Arial" panose="020B0604020202020204" pitchFamily="34" charset="0"/>
                    <a:cs typeface="Arial" panose="020B0604020202020204" pitchFamily="34" charset="0"/>
                  </a:rPr>
                  <a:t>- </a:t>
                </a:r>
                <a:r>
                  <a:rPr lang="fr-FR" sz="1200" err="1" smtClean="0">
                    <a:latin typeface="Arial" panose="020B0604020202020204" pitchFamily="34" charset="0"/>
                    <a:cs typeface="Arial" panose="020B0604020202020204" pitchFamily="34" charset="0"/>
                  </a:rPr>
                  <a:t>mVitesse</a:t>
                </a:r>
                <a:r>
                  <a:rPr lang="fr-FR" sz="1200" smtClean="0">
                    <a:latin typeface="Arial" panose="020B0604020202020204" pitchFamily="34" charset="0"/>
                    <a:cs typeface="Arial" panose="020B0604020202020204" pitchFamily="34" charset="0"/>
                  </a:rPr>
                  <a:t> = 30</a:t>
                </a:r>
              </a:p>
              <a:p>
                <a:r>
                  <a:rPr lang="fr-FR" sz="1200" smtClean="0">
                    <a:latin typeface="Arial" panose="020B0604020202020204" pitchFamily="34" charset="0"/>
                    <a:cs typeface="Arial" panose="020B0604020202020204" pitchFamily="34" charset="0"/>
                  </a:rPr>
                  <a:t>- </a:t>
                </a:r>
                <a:r>
                  <a:rPr lang="fr-FR" sz="1200" err="1" smtClean="0">
                    <a:latin typeface="Arial" panose="020B0604020202020204" pitchFamily="34" charset="0"/>
                    <a:cs typeface="Arial" panose="020B0604020202020204" pitchFamily="34" charset="0"/>
                  </a:rPr>
                  <a:t>mProprietaire</a:t>
                </a:r>
                <a:r>
                  <a:rPr lang="fr-FR" sz="1200" smtClean="0">
                    <a:latin typeface="Arial" panose="020B0604020202020204" pitchFamily="34" charset="0"/>
                    <a:cs typeface="Arial" panose="020B0604020202020204" pitchFamily="34" charset="0"/>
                  </a:rPr>
                  <a:t> = « Phil »</a:t>
                </a:r>
              </a:p>
              <a:p>
                <a:endParaRPr lang="en-US" sz="1200">
                  <a:latin typeface="Arial" panose="020B0604020202020204" pitchFamily="34" charset="0"/>
                  <a:cs typeface="Arial" panose="020B0604020202020204" pitchFamily="34" charset="0"/>
                </a:endParaRPr>
              </a:p>
            </p:txBody>
          </p:sp>
        </p:grpSp>
        <p:grpSp>
          <p:nvGrpSpPr>
            <p:cNvPr id="13" name="Groupe 12"/>
            <p:cNvGrpSpPr/>
            <p:nvPr/>
          </p:nvGrpSpPr>
          <p:grpSpPr>
            <a:xfrm>
              <a:off x="1279162" y="3212893"/>
              <a:ext cx="2098623" cy="1445062"/>
              <a:chOff x="1126762" y="3060493"/>
              <a:chExt cx="2098623" cy="1445062"/>
            </a:xfrm>
          </p:grpSpPr>
          <p:sp>
            <p:nvSpPr>
              <p:cNvPr id="14" name="Rectangle 13"/>
              <p:cNvSpPr/>
              <p:nvPr/>
            </p:nvSpPr>
            <p:spPr bwMode="auto">
              <a:xfrm>
                <a:off x="1126762" y="3075483"/>
                <a:ext cx="2098621" cy="46166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5" name="ZoneTexte 14"/>
              <p:cNvSpPr txBox="1"/>
              <p:nvPr/>
            </p:nvSpPr>
            <p:spPr>
              <a:xfrm>
                <a:off x="1216704" y="3060493"/>
                <a:ext cx="1918741" cy="461665"/>
              </a:xfrm>
              <a:prstGeom prst="rect">
                <a:avLst/>
              </a:prstGeom>
              <a:noFill/>
            </p:spPr>
            <p:txBody>
              <a:bodyPr wrap="square" rtlCol="0">
                <a:spAutoFit/>
              </a:bodyPr>
              <a:lstStyle/>
              <a:p>
                <a:pPr algn="ctr"/>
                <a:r>
                  <a:rPr lang="fr-FR" sz="2400" u="sng" err="1" smtClean="0">
                    <a:latin typeface="Arial" panose="020B0604020202020204" pitchFamily="34" charset="0"/>
                    <a:cs typeface="Arial" panose="020B0604020202020204" pitchFamily="34" charset="0"/>
                  </a:rPr>
                  <a:t>monCamion</a:t>
                </a:r>
                <a:endParaRPr lang="en-US" sz="2400" u="sng">
                  <a:latin typeface="Arial" panose="020B0604020202020204" pitchFamily="34" charset="0"/>
                  <a:cs typeface="Arial" panose="020B0604020202020204" pitchFamily="34" charset="0"/>
                </a:endParaRPr>
              </a:p>
            </p:txBody>
          </p:sp>
          <p:sp>
            <p:nvSpPr>
              <p:cNvPr id="16" name="Rectangle 15"/>
              <p:cNvSpPr/>
              <p:nvPr/>
            </p:nvSpPr>
            <p:spPr bwMode="auto">
              <a:xfrm>
                <a:off x="1126763" y="3539116"/>
                <a:ext cx="2098621" cy="96643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7" name="ZoneTexte 16"/>
              <p:cNvSpPr txBox="1"/>
              <p:nvPr/>
            </p:nvSpPr>
            <p:spPr>
              <a:xfrm>
                <a:off x="1126763" y="3674558"/>
                <a:ext cx="2098622" cy="830997"/>
              </a:xfrm>
              <a:prstGeom prst="rect">
                <a:avLst/>
              </a:prstGeom>
              <a:noFill/>
            </p:spPr>
            <p:txBody>
              <a:bodyPr wrap="square" rtlCol="0">
                <a:spAutoFit/>
              </a:bodyPr>
              <a:lstStyle/>
              <a:p>
                <a:r>
                  <a:rPr lang="fr-FR" sz="1200" smtClean="0">
                    <a:latin typeface="Arial" panose="020B0604020202020204" pitchFamily="34" charset="0"/>
                    <a:cs typeface="Arial" panose="020B0604020202020204" pitchFamily="34" charset="0"/>
                  </a:rPr>
                  <a:t>- </a:t>
                </a:r>
                <a:r>
                  <a:rPr lang="fr-FR" sz="1200" err="1" smtClean="0">
                    <a:latin typeface="Arial" panose="020B0604020202020204" pitchFamily="34" charset="0"/>
                    <a:cs typeface="Arial" panose="020B0604020202020204" pitchFamily="34" charset="0"/>
                  </a:rPr>
                  <a:t>mDemarre</a:t>
                </a:r>
                <a:r>
                  <a:rPr lang="fr-FR" sz="1200" smtClean="0">
                    <a:latin typeface="Arial" panose="020B0604020202020204" pitchFamily="34" charset="0"/>
                    <a:cs typeface="Arial" panose="020B0604020202020204" pitchFamily="34" charset="0"/>
                  </a:rPr>
                  <a:t> = false</a:t>
                </a:r>
              </a:p>
              <a:p>
                <a:r>
                  <a:rPr lang="fr-FR" sz="1200" smtClean="0">
                    <a:latin typeface="Arial" panose="020B0604020202020204" pitchFamily="34" charset="0"/>
                    <a:cs typeface="Arial" panose="020B0604020202020204" pitchFamily="34" charset="0"/>
                  </a:rPr>
                  <a:t>- </a:t>
                </a:r>
                <a:r>
                  <a:rPr lang="fr-FR" sz="1200" err="1" smtClean="0">
                    <a:latin typeface="Arial" panose="020B0604020202020204" pitchFamily="34" charset="0"/>
                    <a:cs typeface="Arial" panose="020B0604020202020204" pitchFamily="34" charset="0"/>
                  </a:rPr>
                  <a:t>mVitesse</a:t>
                </a:r>
                <a:r>
                  <a:rPr lang="fr-FR" sz="1200" smtClean="0">
                    <a:latin typeface="Arial" panose="020B0604020202020204" pitchFamily="34" charset="0"/>
                    <a:cs typeface="Arial" panose="020B0604020202020204" pitchFamily="34" charset="0"/>
                  </a:rPr>
                  <a:t> = 0</a:t>
                </a:r>
              </a:p>
              <a:p>
                <a:r>
                  <a:rPr lang="fr-FR" sz="1200" smtClean="0">
                    <a:latin typeface="Arial" panose="020B0604020202020204" pitchFamily="34" charset="0"/>
                    <a:cs typeface="Arial" panose="020B0604020202020204" pitchFamily="34" charset="0"/>
                  </a:rPr>
                  <a:t>- </a:t>
                </a:r>
                <a:r>
                  <a:rPr lang="fr-FR" sz="1200" err="1" smtClean="0">
                    <a:latin typeface="Arial" panose="020B0604020202020204" pitchFamily="34" charset="0"/>
                    <a:cs typeface="Arial" panose="020B0604020202020204" pitchFamily="34" charset="0"/>
                  </a:rPr>
                  <a:t>mProprietaire</a:t>
                </a:r>
                <a:r>
                  <a:rPr lang="fr-FR" sz="1200" smtClean="0">
                    <a:latin typeface="Arial" panose="020B0604020202020204" pitchFamily="34" charset="0"/>
                    <a:cs typeface="Arial" panose="020B0604020202020204" pitchFamily="34" charset="0"/>
                  </a:rPr>
                  <a:t> = « Max »</a:t>
                </a:r>
              </a:p>
              <a:p>
                <a:endParaRPr lang="en-US" sz="1200">
                  <a:latin typeface="Arial" panose="020B0604020202020204" pitchFamily="34" charset="0"/>
                  <a:cs typeface="Arial" panose="020B0604020202020204" pitchFamily="34" charset="0"/>
                </a:endParaRPr>
              </a:p>
            </p:txBody>
          </p:sp>
        </p:grpSp>
        <p:grpSp>
          <p:nvGrpSpPr>
            <p:cNvPr id="18" name="Groupe 17"/>
            <p:cNvGrpSpPr/>
            <p:nvPr/>
          </p:nvGrpSpPr>
          <p:grpSpPr>
            <a:xfrm>
              <a:off x="6058524" y="3239337"/>
              <a:ext cx="2098623" cy="1445062"/>
              <a:chOff x="1126762" y="3060493"/>
              <a:chExt cx="2098623" cy="1445062"/>
            </a:xfrm>
          </p:grpSpPr>
          <p:sp>
            <p:nvSpPr>
              <p:cNvPr id="19" name="Rectangle 18"/>
              <p:cNvSpPr/>
              <p:nvPr/>
            </p:nvSpPr>
            <p:spPr bwMode="auto">
              <a:xfrm>
                <a:off x="1126762" y="3075483"/>
                <a:ext cx="2098621" cy="46166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20" name="ZoneTexte 19"/>
              <p:cNvSpPr txBox="1"/>
              <p:nvPr/>
            </p:nvSpPr>
            <p:spPr>
              <a:xfrm>
                <a:off x="1216704" y="3060493"/>
                <a:ext cx="1918741" cy="461665"/>
              </a:xfrm>
              <a:prstGeom prst="rect">
                <a:avLst/>
              </a:prstGeom>
              <a:noFill/>
            </p:spPr>
            <p:txBody>
              <a:bodyPr wrap="square" rtlCol="0">
                <a:spAutoFit/>
              </a:bodyPr>
              <a:lstStyle/>
              <a:p>
                <a:pPr algn="ctr"/>
                <a:r>
                  <a:rPr lang="fr-FR" sz="2400" u="sng" err="1" smtClean="0">
                    <a:latin typeface="Arial" panose="020B0604020202020204" pitchFamily="34" charset="0"/>
                    <a:cs typeface="Arial" panose="020B0604020202020204" pitchFamily="34" charset="0"/>
                  </a:rPr>
                  <a:t>sonAvion</a:t>
                </a:r>
                <a:endParaRPr lang="en-US" sz="2400" u="sng">
                  <a:latin typeface="Arial" panose="020B0604020202020204" pitchFamily="34" charset="0"/>
                  <a:cs typeface="Arial" panose="020B0604020202020204" pitchFamily="34" charset="0"/>
                </a:endParaRPr>
              </a:p>
            </p:txBody>
          </p:sp>
          <p:sp>
            <p:nvSpPr>
              <p:cNvPr id="21" name="Rectangle 20"/>
              <p:cNvSpPr/>
              <p:nvPr/>
            </p:nvSpPr>
            <p:spPr bwMode="auto">
              <a:xfrm>
                <a:off x="1126763" y="3539116"/>
                <a:ext cx="2098621" cy="96643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22" name="ZoneTexte 21"/>
              <p:cNvSpPr txBox="1"/>
              <p:nvPr/>
            </p:nvSpPr>
            <p:spPr>
              <a:xfrm>
                <a:off x="1126763" y="3674558"/>
                <a:ext cx="2098622" cy="830997"/>
              </a:xfrm>
              <a:prstGeom prst="rect">
                <a:avLst/>
              </a:prstGeom>
              <a:noFill/>
            </p:spPr>
            <p:txBody>
              <a:bodyPr wrap="square" rtlCol="0">
                <a:spAutoFit/>
              </a:bodyPr>
              <a:lstStyle/>
              <a:p>
                <a:r>
                  <a:rPr lang="fr-FR" sz="1200" smtClean="0">
                    <a:latin typeface="Arial" panose="020B0604020202020204" pitchFamily="34" charset="0"/>
                    <a:cs typeface="Arial" panose="020B0604020202020204" pitchFamily="34" charset="0"/>
                  </a:rPr>
                  <a:t>- </a:t>
                </a:r>
                <a:r>
                  <a:rPr lang="fr-FR" sz="1200" err="1" smtClean="0">
                    <a:latin typeface="Arial" panose="020B0604020202020204" pitchFamily="34" charset="0"/>
                    <a:cs typeface="Arial" panose="020B0604020202020204" pitchFamily="34" charset="0"/>
                  </a:rPr>
                  <a:t>mDemarre</a:t>
                </a:r>
                <a:r>
                  <a:rPr lang="fr-FR" sz="1200" smtClean="0">
                    <a:latin typeface="Arial" panose="020B0604020202020204" pitchFamily="34" charset="0"/>
                    <a:cs typeface="Arial" panose="020B0604020202020204" pitchFamily="34" charset="0"/>
                  </a:rPr>
                  <a:t> = </a:t>
                </a:r>
                <a:r>
                  <a:rPr lang="fr-FR" sz="1200" err="1" smtClean="0">
                    <a:latin typeface="Arial" panose="020B0604020202020204" pitchFamily="34" charset="0"/>
                    <a:cs typeface="Arial" panose="020B0604020202020204" pitchFamily="34" charset="0"/>
                  </a:rPr>
                  <a:t>true</a:t>
                </a:r>
                <a:endParaRPr lang="fr-FR" sz="1200" smtClean="0">
                  <a:latin typeface="Arial" panose="020B0604020202020204" pitchFamily="34" charset="0"/>
                  <a:cs typeface="Arial" panose="020B0604020202020204" pitchFamily="34" charset="0"/>
                </a:endParaRPr>
              </a:p>
              <a:p>
                <a:r>
                  <a:rPr lang="fr-FR" sz="1200" smtClean="0">
                    <a:latin typeface="Arial" panose="020B0604020202020204" pitchFamily="34" charset="0"/>
                    <a:cs typeface="Arial" panose="020B0604020202020204" pitchFamily="34" charset="0"/>
                  </a:rPr>
                  <a:t>- </a:t>
                </a:r>
                <a:r>
                  <a:rPr lang="fr-FR" sz="1200" err="1" smtClean="0">
                    <a:latin typeface="Arial" panose="020B0604020202020204" pitchFamily="34" charset="0"/>
                    <a:cs typeface="Arial" panose="020B0604020202020204" pitchFamily="34" charset="0"/>
                  </a:rPr>
                  <a:t>mVitesse</a:t>
                </a:r>
                <a:r>
                  <a:rPr lang="fr-FR" sz="1200" smtClean="0">
                    <a:latin typeface="Arial" panose="020B0604020202020204" pitchFamily="34" charset="0"/>
                    <a:cs typeface="Arial" panose="020B0604020202020204" pitchFamily="34" charset="0"/>
                  </a:rPr>
                  <a:t> = 200</a:t>
                </a:r>
              </a:p>
              <a:p>
                <a:r>
                  <a:rPr lang="fr-FR" sz="1200" smtClean="0">
                    <a:latin typeface="Arial" panose="020B0604020202020204" pitchFamily="34" charset="0"/>
                    <a:cs typeface="Arial" panose="020B0604020202020204" pitchFamily="34" charset="0"/>
                  </a:rPr>
                  <a:t>- </a:t>
                </a:r>
                <a:r>
                  <a:rPr lang="fr-FR" sz="1200" err="1" smtClean="0">
                    <a:latin typeface="Arial" panose="020B0604020202020204" pitchFamily="34" charset="0"/>
                    <a:cs typeface="Arial" panose="020B0604020202020204" pitchFamily="34" charset="0"/>
                  </a:rPr>
                  <a:t>mProprietaire</a:t>
                </a:r>
                <a:r>
                  <a:rPr lang="fr-FR" sz="1200" smtClean="0">
                    <a:latin typeface="Arial" panose="020B0604020202020204" pitchFamily="34" charset="0"/>
                    <a:cs typeface="Arial" panose="020B0604020202020204" pitchFamily="34" charset="0"/>
                  </a:rPr>
                  <a:t> = « Donald »</a:t>
                </a:r>
              </a:p>
              <a:p>
                <a:endParaRPr lang="en-US" sz="1200">
                  <a:latin typeface="Arial" panose="020B0604020202020204" pitchFamily="34" charset="0"/>
                  <a:cs typeface="Arial" panose="020B0604020202020204" pitchFamily="34" charset="0"/>
                </a:endParaRPr>
              </a:p>
            </p:txBody>
          </p:sp>
        </p:grpSp>
        <p:cxnSp>
          <p:nvCxnSpPr>
            <p:cNvPr id="23" name="Connecteur droit avec flèche 22"/>
            <p:cNvCxnSpPr>
              <a:stCxn id="15" idx="0"/>
            </p:cNvCxnSpPr>
            <p:nvPr/>
          </p:nvCxnSpPr>
          <p:spPr bwMode="auto">
            <a:xfrm flipV="1">
              <a:off x="2328475" y="2092642"/>
              <a:ext cx="1808810" cy="1120251"/>
            </a:xfrm>
            <a:prstGeom prst="straightConnector1">
              <a:avLst/>
            </a:prstGeom>
            <a:solidFill>
              <a:schemeClr val="accent1"/>
            </a:solidFill>
            <a:ln w="9525" cap="flat" cmpd="sng" algn="ctr">
              <a:solidFill>
                <a:schemeClr val="tx1"/>
              </a:solidFill>
              <a:prstDash val="dash"/>
              <a:round/>
              <a:headEnd type="none" w="med" len="med"/>
              <a:tailEnd type="arrow"/>
            </a:ln>
            <a:effectLst/>
          </p:spPr>
        </p:cxnSp>
        <p:cxnSp>
          <p:nvCxnSpPr>
            <p:cNvPr id="25" name="Connecteur droit avec flèche 24"/>
            <p:cNvCxnSpPr>
              <a:stCxn id="9" idx="0"/>
              <a:endCxn id="3" idx="2"/>
            </p:cNvCxnSpPr>
            <p:nvPr/>
          </p:nvCxnSpPr>
          <p:spPr bwMode="auto">
            <a:xfrm flipV="1">
              <a:off x="4718156" y="2092642"/>
              <a:ext cx="6246" cy="1131705"/>
            </a:xfrm>
            <a:prstGeom prst="straightConnector1">
              <a:avLst/>
            </a:prstGeom>
            <a:solidFill>
              <a:schemeClr val="accent1"/>
            </a:solidFill>
            <a:ln w="9525" cap="flat" cmpd="sng" algn="ctr">
              <a:solidFill>
                <a:schemeClr val="tx1"/>
              </a:solidFill>
              <a:prstDash val="dash"/>
              <a:round/>
              <a:headEnd type="none" w="med" len="med"/>
              <a:tailEnd type="arrow"/>
            </a:ln>
            <a:effectLst/>
          </p:spPr>
        </p:cxnSp>
        <p:cxnSp>
          <p:nvCxnSpPr>
            <p:cNvPr id="28" name="Connecteur droit avec flèche 27"/>
            <p:cNvCxnSpPr>
              <a:stCxn id="20" idx="0"/>
            </p:cNvCxnSpPr>
            <p:nvPr/>
          </p:nvCxnSpPr>
          <p:spPr bwMode="auto">
            <a:xfrm flipH="1" flipV="1">
              <a:off x="5291528" y="2092642"/>
              <a:ext cx="1816309" cy="1146695"/>
            </a:xfrm>
            <a:prstGeom prst="straightConnector1">
              <a:avLst/>
            </a:prstGeom>
            <a:solidFill>
              <a:schemeClr val="accent1"/>
            </a:solidFill>
            <a:ln w="9525" cap="flat" cmpd="sng" algn="ctr">
              <a:solidFill>
                <a:schemeClr val="tx1"/>
              </a:solidFill>
              <a:prstDash val="dash"/>
              <a:round/>
              <a:headEnd type="none" w="med" len="med"/>
              <a:tailEnd type="arrow"/>
            </a:ln>
            <a:effectLst/>
          </p:spPr>
        </p:cxnSp>
        <p:sp>
          <p:nvSpPr>
            <p:cNvPr id="30" name="ZoneTexte 29"/>
            <p:cNvSpPr txBox="1"/>
            <p:nvPr/>
          </p:nvSpPr>
          <p:spPr>
            <a:xfrm>
              <a:off x="5916119" y="2311647"/>
              <a:ext cx="1918741" cy="369332"/>
            </a:xfrm>
            <a:prstGeom prst="rect">
              <a:avLst/>
            </a:prstGeom>
            <a:noFill/>
          </p:spPr>
          <p:txBody>
            <a:bodyPr wrap="square" rtlCol="0">
              <a:spAutoFit/>
            </a:bodyPr>
            <a:lstStyle/>
            <a:p>
              <a:r>
                <a:rPr lang="fr-FR" smtClean="0"/>
                <a:t>« instance of »</a:t>
              </a:r>
              <a:endParaRPr lang="en-US"/>
            </a:p>
          </p:txBody>
        </p:sp>
      </p:grpSp>
      <p:sp>
        <p:nvSpPr>
          <p:cNvPr id="34" name="Espace réservé du contenu 1"/>
          <p:cNvSpPr>
            <a:spLocks noGrp="1"/>
          </p:cNvSpPr>
          <p:nvPr>
            <p:ph idx="1"/>
          </p:nvPr>
        </p:nvSpPr>
        <p:spPr>
          <a:xfrm>
            <a:off x="314794" y="655327"/>
            <a:ext cx="8609012" cy="603848"/>
          </a:xfrm>
        </p:spPr>
        <p:txBody>
          <a:bodyPr/>
          <a:lstStyle/>
          <a:p>
            <a:r>
              <a:rPr lang="fr-FR"/>
              <a:t>Chaque objet qui est une instance de la classe </a:t>
            </a:r>
            <a:r>
              <a:rPr lang="fr-FR" err="1" smtClean="0"/>
              <a:t>Vehicule</a:t>
            </a:r>
            <a:r>
              <a:rPr lang="fr-FR" smtClean="0"/>
              <a:t> possède </a:t>
            </a:r>
            <a:r>
              <a:rPr lang="fr-FR"/>
              <a:t>ses propres valeurs d’attributs</a:t>
            </a:r>
            <a:r>
              <a:rPr lang="fr-FR" smtClean="0"/>
              <a:t>:</a:t>
            </a:r>
            <a:endParaRPr lang="fr-FR"/>
          </a:p>
          <a:p>
            <a:endParaRPr lang="fr-FR" smtClean="0"/>
          </a:p>
          <a:p>
            <a:pPr marL="0" indent="0">
              <a:buNone/>
            </a:pPr>
            <a:endParaRPr lang="en-US"/>
          </a:p>
        </p:txBody>
      </p:sp>
      <p:sp>
        <p:nvSpPr>
          <p:cNvPr id="36" name="Espace réservé du contenu 1"/>
          <p:cNvSpPr txBox="1">
            <a:spLocks/>
          </p:cNvSpPr>
          <p:nvPr/>
        </p:nvSpPr>
        <p:spPr bwMode="auto">
          <a:xfrm>
            <a:off x="197371" y="4810101"/>
            <a:ext cx="8609012" cy="12459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93675" indent="-193675" algn="l" rtl="0" eaLnBrk="0" fontAlgn="base" hangingPunct="0">
              <a:spcBef>
                <a:spcPct val="0"/>
              </a:spcBef>
              <a:spcAft>
                <a:spcPct val="50000"/>
              </a:spcAft>
              <a:buClr>
                <a:schemeClr val="tx2"/>
              </a:buClr>
              <a:buSzPct val="70000"/>
              <a:buFont typeface="Wingdings" pitchFamily="2" charset="2"/>
              <a:buChar char="§"/>
              <a:defRPr sz="2000">
                <a:solidFill>
                  <a:schemeClr val="tx1"/>
                </a:solidFill>
                <a:latin typeface="+mn-lt"/>
                <a:ea typeface="+mn-ea"/>
                <a:cs typeface="+mn-cs"/>
              </a:defRPr>
            </a:lvl1pPr>
            <a:lvl2pPr marL="768350" indent="-285750" algn="l" rtl="0" eaLnBrk="0" fontAlgn="base" hangingPunct="0">
              <a:spcBef>
                <a:spcPct val="0"/>
              </a:spcBef>
              <a:spcAft>
                <a:spcPct val="25000"/>
              </a:spcAft>
              <a:buChar char="–"/>
              <a:defRPr>
                <a:solidFill>
                  <a:schemeClr val="tx1"/>
                </a:solidFill>
                <a:latin typeface="+mn-lt"/>
              </a:defRPr>
            </a:lvl2pPr>
            <a:lvl3pPr marL="1187450" indent="-228600" algn="l" rtl="0" eaLnBrk="0" fontAlgn="base" hangingPunct="0">
              <a:spcBef>
                <a:spcPct val="0"/>
              </a:spcBef>
              <a:spcAft>
                <a:spcPct val="25000"/>
              </a:spcAft>
              <a:buClr>
                <a:schemeClr val="tx1"/>
              </a:buClr>
              <a:buFont typeface="Times New Roman" pitchFamily="18" charset="0"/>
              <a:buChar char="–"/>
              <a:defRPr>
                <a:solidFill>
                  <a:schemeClr val="tx1"/>
                </a:solidFill>
                <a:latin typeface="+mn-lt"/>
              </a:defRPr>
            </a:lvl3pPr>
            <a:lvl4pPr marL="1606550" indent="-228600" algn="l" rtl="0" eaLnBrk="0" fontAlgn="base" hangingPunct="0">
              <a:spcBef>
                <a:spcPct val="0"/>
              </a:spcBef>
              <a:spcAft>
                <a:spcPct val="25000"/>
              </a:spcAft>
              <a:buChar char="–"/>
              <a:defRPr>
                <a:solidFill>
                  <a:schemeClr val="tx1"/>
                </a:solidFill>
                <a:latin typeface="+mn-lt"/>
              </a:defRPr>
            </a:lvl4pPr>
            <a:lvl5pPr marL="2057400" indent="-228600" algn="l" rtl="0" eaLnBrk="0" fontAlgn="base" hangingPunct="0">
              <a:spcBef>
                <a:spcPct val="0"/>
              </a:spcBef>
              <a:spcAft>
                <a:spcPct val="25000"/>
              </a:spcAft>
              <a:buChar char="–"/>
              <a:defRPr sz="1600">
                <a:solidFill>
                  <a:schemeClr val="tx1"/>
                </a:solidFill>
                <a:latin typeface="+mn-lt"/>
              </a:defRPr>
            </a:lvl5pPr>
            <a:lvl6pPr marL="2514600" indent="-228600" algn="l" rtl="0" eaLnBrk="0" fontAlgn="base" hangingPunct="0">
              <a:spcBef>
                <a:spcPct val="0"/>
              </a:spcBef>
              <a:spcAft>
                <a:spcPct val="25000"/>
              </a:spcAft>
              <a:buChar char="–"/>
              <a:defRPr sz="1600">
                <a:solidFill>
                  <a:schemeClr val="tx1"/>
                </a:solidFill>
                <a:latin typeface="+mn-lt"/>
              </a:defRPr>
            </a:lvl6pPr>
            <a:lvl7pPr marL="2971800" indent="-228600" algn="l" rtl="0" eaLnBrk="0" fontAlgn="base" hangingPunct="0">
              <a:spcBef>
                <a:spcPct val="0"/>
              </a:spcBef>
              <a:spcAft>
                <a:spcPct val="25000"/>
              </a:spcAft>
              <a:buChar char="–"/>
              <a:defRPr sz="1600">
                <a:solidFill>
                  <a:schemeClr val="tx1"/>
                </a:solidFill>
                <a:latin typeface="+mn-lt"/>
              </a:defRPr>
            </a:lvl7pPr>
            <a:lvl8pPr marL="3429000" indent="-228600" algn="l" rtl="0" eaLnBrk="0" fontAlgn="base" hangingPunct="0">
              <a:spcBef>
                <a:spcPct val="0"/>
              </a:spcBef>
              <a:spcAft>
                <a:spcPct val="25000"/>
              </a:spcAft>
              <a:buChar char="–"/>
              <a:defRPr sz="1600">
                <a:solidFill>
                  <a:schemeClr val="tx1"/>
                </a:solidFill>
                <a:latin typeface="+mn-lt"/>
              </a:defRPr>
            </a:lvl8pPr>
            <a:lvl9pPr marL="3886200" indent="-228600" algn="l" rtl="0" eaLnBrk="0" fontAlgn="base" hangingPunct="0">
              <a:spcBef>
                <a:spcPct val="0"/>
              </a:spcBef>
              <a:spcAft>
                <a:spcPct val="25000"/>
              </a:spcAft>
              <a:buChar char="–"/>
              <a:defRPr sz="1600">
                <a:solidFill>
                  <a:schemeClr val="tx1"/>
                </a:solidFill>
                <a:latin typeface="+mn-lt"/>
              </a:defRPr>
            </a:lvl9pPr>
          </a:lstStyle>
          <a:p>
            <a:r>
              <a:rPr lang="fr-FR"/>
              <a:t>Tout objet est manipulé et identifié par sa </a:t>
            </a:r>
            <a:r>
              <a:rPr lang="fr-FR" smtClean="0"/>
              <a:t>référence</a:t>
            </a:r>
          </a:p>
          <a:p>
            <a:pPr lvl="1"/>
            <a:r>
              <a:rPr lang="fr-FR" smtClean="0"/>
              <a:t>Utilisation </a:t>
            </a:r>
            <a:r>
              <a:rPr lang="fr-FR"/>
              <a:t>de pointeur </a:t>
            </a:r>
            <a:r>
              <a:rPr lang="fr-FR" smtClean="0"/>
              <a:t>caché</a:t>
            </a:r>
          </a:p>
          <a:p>
            <a:pPr lvl="1"/>
            <a:r>
              <a:rPr lang="fr-FR" smtClean="0"/>
              <a:t>On </a:t>
            </a:r>
            <a:r>
              <a:rPr lang="fr-FR"/>
              <a:t>parle indifféremment d’</a:t>
            </a:r>
            <a:r>
              <a:rPr lang="fr-FR" b="1"/>
              <a:t>instance</a:t>
            </a:r>
            <a:r>
              <a:rPr lang="fr-FR"/>
              <a:t>, de </a:t>
            </a:r>
            <a:r>
              <a:rPr lang="fr-FR" b="1"/>
              <a:t>référence </a:t>
            </a:r>
            <a:r>
              <a:rPr lang="fr-FR"/>
              <a:t>ou d’</a:t>
            </a:r>
            <a:r>
              <a:rPr lang="fr-FR" b="1"/>
              <a:t>objet</a:t>
            </a:r>
            <a:endParaRPr lang="fr-FR" kern="0" smtClean="0"/>
          </a:p>
          <a:p>
            <a:pPr marL="0" indent="0">
              <a:buFont typeface="Wingdings" pitchFamily="2" charset="2"/>
              <a:buNone/>
            </a:pPr>
            <a:endParaRPr lang="en-US" kern="0"/>
          </a:p>
        </p:txBody>
      </p:sp>
    </p:spTree>
    <p:extLst>
      <p:ext uri="{BB962C8B-B14F-4D97-AF65-F5344CB8AC3E}">
        <p14:creationId xmlns:p14="http://schemas.microsoft.com/office/powerpoint/2010/main" val="33724666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Classes et objets: les modificateurs</a:t>
            </a:r>
            <a:endParaRPr lang="fr-F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28</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314794" y="655326"/>
            <a:ext cx="8609012" cy="5400701"/>
          </a:xfrm>
        </p:spPr>
        <p:txBody>
          <a:bodyPr/>
          <a:lstStyle/>
          <a:p>
            <a:r>
              <a:rPr lang="fr-FR" sz="1600" dirty="0" smtClean="0"/>
              <a:t>Les attributs et méthodes ont une portée définie par un modificateur de visibilité. </a:t>
            </a:r>
          </a:p>
          <a:p>
            <a:r>
              <a:rPr lang="fr-FR" sz="1600" dirty="0" smtClean="0"/>
              <a:t>Visibilité:</a:t>
            </a:r>
          </a:p>
          <a:p>
            <a:pPr lvl="1"/>
            <a:r>
              <a:rPr lang="fr-FR" sz="1600" dirty="0" smtClean="0"/>
              <a:t>par défaut limitée au package (/* package </a:t>
            </a:r>
            <a:r>
              <a:rPr lang="fr-FR" sz="1600" dirty="0" err="1" smtClean="0"/>
              <a:t>private</a:t>
            </a:r>
            <a:r>
              <a:rPr lang="fr-FR" sz="1600" dirty="0" smtClean="0"/>
              <a:t> */): pas de modificateur</a:t>
            </a:r>
          </a:p>
          <a:p>
            <a:pPr lvl="1"/>
            <a:r>
              <a:rPr lang="fr-FR" sz="1600" dirty="0" smtClean="0"/>
              <a:t>limitée à la classe: </a:t>
            </a:r>
            <a:r>
              <a:rPr lang="fr-FR" sz="1600" b="1" dirty="0" err="1" smtClean="0"/>
              <a:t>private</a:t>
            </a:r>
            <a:endParaRPr lang="fr-FR" sz="1600" b="1" dirty="0" smtClean="0"/>
          </a:p>
          <a:p>
            <a:pPr lvl="1"/>
            <a:r>
              <a:rPr lang="fr-FR" sz="1600" dirty="0" smtClean="0"/>
              <a:t>limitée aux sous-classes: </a:t>
            </a:r>
            <a:r>
              <a:rPr lang="fr-FR" sz="1600" b="1" dirty="0" err="1" smtClean="0"/>
              <a:t>protected</a:t>
            </a:r>
            <a:endParaRPr lang="fr-FR" sz="1600" b="1" dirty="0" smtClean="0"/>
          </a:p>
          <a:p>
            <a:pPr lvl="1"/>
            <a:r>
              <a:rPr lang="fr-FR" sz="1600" dirty="0" smtClean="0"/>
              <a:t>globale: </a:t>
            </a:r>
            <a:r>
              <a:rPr lang="fr-FR" sz="1600" b="1" dirty="0" smtClean="0"/>
              <a:t>public</a:t>
            </a:r>
            <a:endParaRPr lang="fr-FR" sz="1600" b="1" dirty="0"/>
          </a:p>
          <a:p>
            <a:r>
              <a:rPr lang="fr-FR" sz="1600" dirty="0" smtClean="0"/>
              <a:t>En général, les attributs d’instance ne sont pas publics. Utiliser l’encapsulation via des méthodes (</a:t>
            </a:r>
            <a:r>
              <a:rPr lang="fr-FR" sz="1600" dirty="0" err="1" smtClean="0"/>
              <a:t>get</a:t>
            </a:r>
            <a:r>
              <a:rPr lang="fr-FR" sz="1600" dirty="0" smtClean="0"/>
              <a:t>/set).</a:t>
            </a:r>
          </a:p>
          <a:p>
            <a:r>
              <a:rPr lang="fr-FR" sz="1600" dirty="0"/>
              <a:t>Il faut distinguer les attributs et les variables. La variable n’est </a:t>
            </a:r>
            <a:r>
              <a:rPr lang="fr-FR" sz="1600" dirty="0" smtClean="0"/>
              <a:t>visible qu’à </a:t>
            </a:r>
            <a:r>
              <a:rPr lang="fr-FR" sz="1600" dirty="0"/>
              <a:t>l’intérieur du bloc qui le définit</a:t>
            </a:r>
            <a:r>
              <a:rPr lang="fr-FR" sz="1600" dirty="0" smtClean="0"/>
              <a:t>.</a:t>
            </a:r>
          </a:p>
          <a:p>
            <a:r>
              <a:rPr lang="fr-FR" sz="1600" dirty="0"/>
              <a:t>Le tableau résume les différents mode d'accès des membres d'une classe.</a:t>
            </a:r>
          </a:p>
          <a:p>
            <a:endParaRPr lang="fr-FR" sz="1600" dirty="0" smtClean="0"/>
          </a:p>
        </p:txBody>
      </p:sp>
      <p:pic>
        <p:nvPicPr>
          <p:cNvPr id="102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8013" y="4277360"/>
            <a:ext cx="5591175"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93918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Classes et objets: visibilité des attributs</a:t>
            </a:r>
            <a:endParaRPr lang="fr-F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29</a:t>
            </a:fld>
            <a:endParaRPr lang="en-US" altLang="zh-CN" sz="1600" kern="0">
              <a:latin typeface="+mn-lt"/>
              <a:ea typeface="MS PGothic" pitchFamily="34" charset="-128"/>
            </a:endParaRPr>
          </a:p>
        </p:txBody>
      </p:sp>
      <p:sp>
        <p:nvSpPr>
          <p:cNvPr id="4" name="ZoneTexte 3"/>
          <p:cNvSpPr txBox="1"/>
          <p:nvPr/>
        </p:nvSpPr>
        <p:spPr>
          <a:xfrm>
            <a:off x="3306580" y="749509"/>
            <a:ext cx="5282784" cy="5816977"/>
          </a:xfrm>
          <a:prstGeom prst="rect">
            <a:avLst/>
          </a:prstGeom>
          <a:noFill/>
          <a:ln>
            <a:solidFill>
              <a:schemeClr val="accent1"/>
            </a:solidFill>
          </a:ln>
        </p:spPr>
        <p:txBody>
          <a:bodyPr wrap="square" rtlCol="0">
            <a:spAutoFit/>
          </a:bodyPr>
          <a:lstStyle/>
          <a:p>
            <a:r>
              <a:rPr lang="en-US" sz="1200" b="1">
                <a:latin typeface="Courier New" panose="02070309020205020404" pitchFamily="49" charset="0"/>
                <a:cs typeface="Courier New" panose="02070309020205020404" pitchFamily="49" charset="0"/>
              </a:rPr>
              <a:t>public class </a:t>
            </a:r>
            <a:r>
              <a:rPr lang="en-US" sz="1200" b="1" err="1">
                <a:latin typeface="Courier New" panose="02070309020205020404" pitchFamily="49" charset="0"/>
                <a:cs typeface="Courier New" panose="02070309020205020404" pitchFamily="49" charset="0"/>
              </a:rPr>
              <a:t>Vehicule</a:t>
            </a:r>
            <a:r>
              <a:rPr lang="en-US" sz="1200" b="1">
                <a:latin typeface="Courier New" panose="02070309020205020404" pitchFamily="49" charset="0"/>
                <a:cs typeface="Courier New" panose="02070309020205020404" pitchFamily="49" charset="0"/>
              </a:rPr>
              <a:t> {</a:t>
            </a:r>
          </a:p>
          <a:p>
            <a:r>
              <a:rPr lang="fr-FR" sz="1200" smtClean="0">
                <a:latin typeface="Courier New" panose="02070309020205020404" pitchFamily="49" charset="0"/>
                <a:cs typeface="Courier New" panose="02070309020205020404" pitchFamily="49" charset="0"/>
              </a:rPr>
              <a:t>    public </a:t>
            </a:r>
            <a:r>
              <a:rPr lang="fr-FR" sz="1200" err="1" smtClean="0">
                <a:latin typeface="Courier New" panose="02070309020205020404" pitchFamily="49" charset="0"/>
                <a:cs typeface="Courier New" panose="02070309020205020404" pitchFamily="49" charset="0"/>
              </a:rPr>
              <a:t>static</a:t>
            </a:r>
            <a:r>
              <a:rPr lang="fr-FR" sz="1200" smtClean="0">
                <a:latin typeface="Courier New" panose="02070309020205020404" pitchFamily="49" charset="0"/>
                <a:cs typeface="Courier New" panose="02070309020205020404" pitchFamily="49" charset="0"/>
              </a:rPr>
              <a:t> double VITESSE_MAX = 100d;</a:t>
            </a:r>
            <a:endParaRPr lang="en-US" sz="1200">
              <a:latin typeface="Courier New" panose="02070309020205020404" pitchFamily="49" charset="0"/>
              <a:cs typeface="Courier New" panose="02070309020205020404" pitchFamily="49" charset="0"/>
            </a:endParaRPr>
          </a:p>
          <a:p>
            <a:r>
              <a:rPr lang="en-US" sz="1200" b="1" smtClean="0">
                <a:latin typeface="Courier New" panose="02070309020205020404" pitchFamily="49" charset="0"/>
                <a:cs typeface="Courier New" panose="02070309020205020404" pitchFamily="49" charset="0"/>
              </a:rPr>
              <a:t>    private </a:t>
            </a:r>
            <a:r>
              <a:rPr lang="en-US" sz="1200" b="1" err="1">
                <a:latin typeface="Courier New" panose="02070309020205020404" pitchFamily="49" charset="0"/>
                <a:cs typeface="Courier New" panose="02070309020205020404" pitchFamily="49" charset="0"/>
              </a:rPr>
              <a:t>boolean</a:t>
            </a:r>
            <a:r>
              <a:rPr lang="en-US" sz="1200" b="1">
                <a:latin typeface="Courier New" panose="02070309020205020404" pitchFamily="49" charset="0"/>
                <a:cs typeface="Courier New" panose="02070309020205020404" pitchFamily="49" charset="0"/>
              </a:rPr>
              <a:t> </a:t>
            </a:r>
            <a:r>
              <a:rPr lang="en-US" sz="1200" b="1" err="1">
                <a:latin typeface="Courier New" panose="02070309020205020404" pitchFamily="49" charset="0"/>
                <a:cs typeface="Courier New" panose="02070309020205020404" pitchFamily="49" charset="0"/>
              </a:rPr>
              <a:t>mDemarre</a:t>
            </a:r>
            <a:r>
              <a:rPr lang="en-US" sz="1200" b="1" smtClean="0">
                <a:latin typeface="Courier New" panose="02070309020205020404" pitchFamily="49" charset="0"/>
                <a:cs typeface="Courier New" panose="02070309020205020404" pitchFamily="49" charset="0"/>
              </a:rPr>
              <a:t>;</a:t>
            </a:r>
          </a:p>
          <a:p>
            <a:r>
              <a:rPr lang="fr-FR" sz="1200" b="1">
                <a:latin typeface="Courier New" panose="02070309020205020404" pitchFamily="49" charset="0"/>
                <a:cs typeface="Courier New" panose="02070309020205020404" pitchFamily="49" charset="0"/>
              </a:rPr>
              <a:t> </a:t>
            </a:r>
            <a:r>
              <a:rPr lang="fr-FR" sz="1200" b="1" smtClean="0">
                <a:latin typeface="Courier New" panose="02070309020205020404" pitchFamily="49" charset="0"/>
                <a:cs typeface="Courier New" panose="02070309020205020404" pitchFamily="49" charset="0"/>
              </a:rPr>
              <a:t>   </a:t>
            </a:r>
            <a:r>
              <a:rPr lang="fr-FR" sz="1200" b="1" err="1" smtClean="0">
                <a:latin typeface="Courier New" panose="02070309020205020404" pitchFamily="49" charset="0"/>
                <a:cs typeface="Courier New" panose="02070309020205020404" pitchFamily="49" charset="0"/>
              </a:rPr>
              <a:t>private</a:t>
            </a:r>
            <a:r>
              <a:rPr lang="fr-FR" sz="1200" b="1" smtClean="0">
                <a:latin typeface="Courier New" panose="02070309020205020404" pitchFamily="49" charset="0"/>
                <a:cs typeface="Courier New" panose="02070309020205020404" pitchFamily="49" charset="0"/>
              </a:rPr>
              <a:t> double </a:t>
            </a:r>
            <a:r>
              <a:rPr lang="fr-FR" sz="1200" b="1" err="1" smtClean="0">
                <a:latin typeface="Courier New" panose="02070309020205020404" pitchFamily="49" charset="0"/>
                <a:cs typeface="Courier New" panose="02070309020205020404" pitchFamily="49" charset="0"/>
              </a:rPr>
              <a:t>mVitesse</a:t>
            </a:r>
            <a:r>
              <a:rPr lang="fr-FR" sz="1200" b="1" smtClean="0">
                <a:latin typeface="Courier New" panose="02070309020205020404" pitchFamily="49" charset="0"/>
                <a:cs typeface="Courier New" panose="02070309020205020404" pitchFamily="49" charset="0"/>
              </a:rPr>
              <a:t>;</a:t>
            </a:r>
            <a:endParaRPr lang="en-US" sz="1200" b="1">
              <a:latin typeface="Courier New" panose="02070309020205020404" pitchFamily="49" charset="0"/>
              <a:cs typeface="Courier New" panose="02070309020205020404" pitchFamily="49" charset="0"/>
            </a:endParaRPr>
          </a:p>
          <a:p>
            <a:endParaRPr lang="en-US" sz="1200">
              <a:latin typeface="Courier New" panose="02070309020205020404" pitchFamily="49" charset="0"/>
              <a:cs typeface="Courier New" panose="02070309020205020404" pitchFamily="49" charset="0"/>
            </a:endParaRPr>
          </a:p>
          <a:p>
            <a:r>
              <a:rPr lang="en-US" sz="1200">
                <a:latin typeface="Courier New" panose="02070309020205020404" pitchFamily="49" charset="0"/>
                <a:cs typeface="Courier New" panose="02070309020205020404" pitchFamily="49" charset="0"/>
              </a:rPr>
              <a:t>    </a:t>
            </a:r>
            <a:r>
              <a:rPr lang="en-US" sz="1200" b="1">
                <a:latin typeface="Courier New" panose="02070309020205020404" pitchFamily="49" charset="0"/>
                <a:cs typeface="Courier New" panose="02070309020205020404" pitchFamily="49" charset="0"/>
              </a:rPr>
              <a:t>public void start() {</a:t>
            </a:r>
          </a:p>
          <a:p>
            <a:r>
              <a:rPr lang="en-US" sz="1200">
                <a:latin typeface="Courier New" panose="02070309020205020404" pitchFamily="49" charset="0"/>
                <a:cs typeface="Courier New" panose="02070309020205020404" pitchFamily="49" charset="0"/>
              </a:rPr>
              <a:t>        </a:t>
            </a:r>
            <a:r>
              <a:rPr lang="en-US" sz="1200" err="1">
                <a:latin typeface="Courier New" panose="02070309020205020404" pitchFamily="49" charset="0"/>
                <a:cs typeface="Courier New" panose="02070309020205020404" pitchFamily="49" charset="0"/>
              </a:rPr>
              <a:t>mDemarre</a:t>
            </a:r>
            <a:r>
              <a:rPr lang="en-US" sz="1200">
                <a:latin typeface="Courier New" panose="02070309020205020404" pitchFamily="49" charset="0"/>
                <a:cs typeface="Courier New" panose="02070309020205020404" pitchFamily="49" charset="0"/>
              </a:rPr>
              <a:t> = </a:t>
            </a:r>
            <a:r>
              <a:rPr lang="en-US" sz="1200" b="1">
                <a:latin typeface="Courier New" panose="02070309020205020404" pitchFamily="49" charset="0"/>
                <a:cs typeface="Courier New" panose="02070309020205020404" pitchFamily="49" charset="0"/>
              </a:rPr>
              <a:t>true</a:t>
            </a:r>
            <a:r>
              <a:rPr lang="en-US" sz="1200" b="1" smtClean="0">
                <a:latin typeface="Courier New" panose="02070309020205020404" pitchFamily="49" charset="0"/>
                <a:cs typeface="Courier New" panose="02070309020205020404" pitchFamily="49" charset="0"/>
              </a:rPr>
              <a:t>;</a:t>
            </a:r>
          </a:p>
          <a:p>
            <a:r>
              <a:rPr lang="fr-FR" sz="1200" b="1">
                <a:latin typeface="Courier New" panose="02070309020205020404" pitchFamily="49" charset="0"/>
                <a:cs typeface="Courier New" panose="02070309020205020404" pitchFamily="49" charset="0"/>
              </a:rPr>
              <a:t> </a:t>
            </a:r>
            <a:r>
              <a:rPr lang="fr-FR" sz="1200" b="1" smtClean="0">
                <a:latin typeface="Courier New" panose="02070309020205020404" pitchFamily="49" charset="0"/>
                <a:cs typeface="Courier New" panose="02070309020205020404" pitchFamily="49" charset="0"/>
              </a:rPr>
              <a:t>       </a:t>
            </a:r>
            <a:r>
              <a:rPr lang="fr-FR" sz="1200" b="1" err="1" smtClean="0">
                <a:latin typeface="Courier New" panose="02070309020205020404" pitchFamily="49" charset="0"/>
                <a:cs typeface="Courier New" panose="02070309020205020404" pitchFamily="49" charset="0"/>
              </a:rPr>
              <a:t>mVitesse</a:t>
            </a:r>
            <a:r>
              <a:rPr lang="fr-FR" sz="1200" b="1" smtClean="0">
                <a:latin typeface="Courier New" panose="02070309020205020404" pitchFamily="49" charset="0"/>
                <a:cs typeface="Courier New" panose="02070309020205020404" pitchFamily="49" charset="0"/>
              </a:rPr>
              <a:t> = 1d;</a:t>
            </a:r>
            <a:endParaRPr lang="en-US" sz="1200" b="1">
              <a:latin typeface="Courier New" panose="02070309020205020404" pitchFamily="49" charset="0"/>
              <a:cs typeface="Courier New" panose="02070309020205020404" pitchFamily="49" charset="0"/>
            </a:endParaRPr>
          </a:p>
          <a:p>
            <a:r>
              <a:rPr lang="en-US" sz="1200">
                <a:latin typeface="Courier New" panose="02070309020205020404" pitchFamily="49" charset="0"/>
                <a:cs typeface="Courier New" panose="02070309020205020404" pitchFamily="49" charset="0"/>
              </a:rPr>
              <a:t>    }</a:t>
            </a:r>
          </a:p>
          <a:p>
            <a:endParaRPr lang="en-US" sz="1200">
              <a:latin typeface="Courier New" panose="02070309020205020404" pitchFamily="49" charset="0"/>
              <a:cs typeface="Courier New" panose="02070309020205020404" pitchFamily="49" charset="0"/>
            </a:endParaRPr>
          </a:p>
          <a:p>
            <a:r>
              <a:rPr lang="en-US" sz="1200">
                <a:latin typeface="Courier New" panose="02070309020205020404" pitchFamily="49" charset="0"/>
                <a:cs typeface="Courier New" panose="02070309020205020404" pitchFamily="49" charset="0"/>
              </a:rPr>
              <a:t>    </a:t>
            </a:r>
            <a:r>
              <a:rPr lang="en-US" sz="1200" b="1">
                <a:latin typeface="Courier New" panose="02070309020205020404" pitchFamily="49" charset="0"/>
                <a:cs typeface="Courier New" panose="02070309020205020404" pitchFamily="49" charset="0"/>
              </a:rPr>
              <a:t>public void stop() {</a:t>
            </a:r>
          </a:p>
          <a:p>
            <a:r>
              <a:rPr lang="en-US" sz="1200">
                <a:latin typeface="Courier New" panose="02070309020205020404" pitchFamily="49" charset="0"/>
                <a:cs typeface="Courier New" panose="02070309020205020404" pitchFamily="49" charset="0"/>
              </a:rPr>
              <a:t>        </a:t>
            </a:r>
            <a:r>
              <a:rPr lang="en-US" sz="1200" err="1">
                <a:latin typeface="Courier New" panose="02070309020205020404" pitchFamily="49" charset="0"/>
                <a:cs typeface="Courier New" panose="02070309020205020404" pitchFamily="49" charset="0"/>
              </a:rPr>
              <a:t>mDemarre</a:t>
            </a:r>
            <a:r>
              <a:rPr lang="en-US" sz="1200">
                <a:latin typeface="Courier New" panose="02070309020205020404" pitchFamily="49" charset="0"/>
                <a:cs typeface="Courier New" panose="02070309020205020404" pitchFamily="49" charset="0"/>
              </a:rPr>
              <a:t> = </a:t>
            </a:r>
            <a:r>
              <a:rPr lang="en-US" sz="1200" b="1">
                <a:latin typeface="Courier New" panose="02070309020205020404" pitchFamily="49" charset="0"/>
                <a:cs typeface="Courier New" panose="02070309020205020404" pitchFamily="49" charset="0"/>
              </a:rPr>
              <a:t>false</a:t>
            </a:r>
            <a:r>
              <a:rPr lang="en-US" sz="1200" b="1" smtClean="0">
                <a:latin typeface="Courier New" panose="02070309020205020404" pitchFamily="49" charset="0"/>
                <a:cs typeface="Courier New" panose="02070309020205020404" pitchFamily="49" charset="0"/>
              </a:rPr>
              <a:t>;</a:t>
            </a:r>
          </a:p>
          <a:p>
            <a:r>
              <a:rPr lang="fr-FR" sz="1200" b="1">
                <a:latin typeface="Courier New" panose="02070309020205020404" pitchFamily="49" charset="0"/>
                <a:cs typeface="Courier New" panose="02070309020205020404" pitchFamily="49" charset="0"/>
              </a:rPr>
              <a:t> </a:t>
            </a:r>
            <a:r>
              <a:rPr lang="fr-FR" sz="1200" b="1" smtClean="0">
                <a:latin typeface="Courier New" panose="02070309020205020404" pitchFamily="49" charset="0"/>
                <a:cs typeface="Courier New" panose="02070309020205020404" pitchFamily="49" charset="0"/>
              </a:rPr>
              <a:t>       </a:t>
            </a:r>
            <a:r>
              <a:rPr lang="fr-FR" sz="1200" b="1" err="1" smtClean="0">
                <a:latin typeface="Courier New" panose="02070309020205020404" pitchFamily="49" charset="0"/>
                <a:cs typeface="Courier New" panose="02070309020205020404" pitchFamily="49" charset="0"/>
              </a:rPr>
              <a:t>mVitesse</a:t>
            </a:r>
            <a:r>
              <a:rPr lang="fr-FR" sz="1200" b="1" smtClean="0">
                <a:latin typeface="Courier New" panose="02070309020205020404" pitchFamily="49" charset="0"/>
                <a:cs typeface="Courier New" panose="02070309020205020404" pitchFamily="49" charset="0"/>
              </a:rPr>
              <a:t> = 0d;</a:t>
            </a:r>
            <a:endParaRPr lang="en-US" sz="1200" b="1">
              <a:latin typeface="Courier New" panose="02070309020205020404" pitchFamily="49" charset="0"/>
              <a:cs typeface="Courier New" panose="02070309020205020404" pitchFamily="49" charset="0"/>
            </a:endParaRPr>
          </a:p>
          <a:p>
            <a:r>
              <a:rPr lang="en-US" sz="1200">
                <a:latin typeface="Courier New" panose="02070309020205020404" pitchFamily="49" charset="0"/>
                <a:cs typeface="Courier New" panose="02070309020205020404" pitchFamily="49" charset="0"/>
              </a:rPr>
              <a:t>    }</a:t>
            </a:r>
          </a:p>
          <a:p>
            <a:endParaRPr lang="en-US" sz="1200">
              <a:latin typeface="Courier New" panose="02070309020205020404" pitchFamily="49" charset="0"/>
              <a:cs typeface="Courier New" panose="02070309020205020404" pitchFamily="49" charset="0"/>
            </a:endParaRPr>
          </a:p>
          <a:p>
            <a:r>
              <a:rPr lang="en-US" sz="1200">
                <a:latin typeface="Courier New" panose="02070309020205020404" pitchFamily="49" charset="0"/>
                <a:cs typeface="Courier New" panose="02070309020205020404" pitchFamily="49" charset="0"/>
              </a:rPr>
              <a:t>    </a:t>
            </a:r>
            <a:r>
              <a:rPr lang="en-US" sz="1200" b="1">
                <a:latin typeface="Courier New" panose="02070309020205020404" pitchFamily="49" charset="0"/>
                <a:cs typeface="Courier New" panose="02070309020205020404" pitchFamily="49" charset="0"/>
              </a:rPr>
              <a:t>public </a:t>
            </a:r>
            <a:r>
              <a:rPr lang="en-US" sz="1200" b="1" err="1">
                <a:latin typeface="Courier New" panose="02070309020205020404" pitchFamily="49" charset="0"/>
                <a:cs typeface="Courier New" panose="02070309020205020404" pitchFamily="49" charset="0"/>
              </a:rPr>
              <a:t>boolean</a:t>
            </a:r>
            <a:r>
              <a:rPr lang="en-US" sz="1200" b="1">
                <a:latin typeface="Courier New" panose="02070309020205020404" pitchFamily="49" charset="0"/>
                <a:cs typeface="Courier New" panose="02070309020205020404" pitchFamily="49" charset="0"/>
              </a:rPr>
              <a:t> </a:t>
            </a:r>
            <a:r>
              <a:rPr lang="en-US" sz="1200" b="1" err="1">
                <a:latin typeface="Courier New" panose="02070309020205020404" pitchFamily="49" charset="0"/>
                <a:cs typeface="Courier New" panose="02070309020205020404" pitchFamily="49" charset="0"/>
              </a:rPr>
              <a:t>isStarted</a:t>
            </a:r>
            <a:r>
              <a:rPr lang="en-US" sz="1200" b="1">
                <a:latin typeface="Courier New" panose="02070309020205020404" pitchFamily="49" charset="0"/>
                <a:cs typeface="Courier New" panose="02070309020205020404" pitchFamily="49" charset="0"/>
              </a:rPr>
              <a:t>() {</a:t>
            </a:r>
          </a:p>
          <a:p>
            <a:r>
              <a:rPr lang="en-US" sz="1200">
                <a:latin typeface="Courier New" panose="02070309020205020404" pitchFamily="49" charset="0"/>
                <a:cs typeface="Courier New" panose="02070309020205020404" pitchFamily="49" charset="0"/>
              </a:rPr>
              <a:t>        </a:t>
            </a:r>
            <a:r>
              <a:rPr lang="en-US" sz="1200" b="1">
                <a:latin typeface="Courier New" panose="02070309020205020404" pitchFamily="49" charset="0"/>
                <a:cs typeface="Courier New" panose="02070309020205020404" pitchFamily="49" charset="0"/>
              </a:rPr>
              <a:t>return </a:t>
            </a:r>
            <a:r>
              <a:rPr lang="en-US" sz="1200" b="1" err="1">
                <a:latin typeface="Courier New" panose="02070309020205020404" pitchFamily="49" charset="0"/>
                <a:cs typeface="Courier New" panose="02070309020205020404" pitchFamily="49" charset="0"/>
              </a:rPr>
              <a:t>mDemarre</a:t>
            </a:r>
            <a:r>
              <a:rPr lang="en-US" sz="1200" b="1" smtClean="0">
                <a:latin typeface="Courier New" panose="02070309020205020404" pitchFamily="49" charset="0"/>
                <a:cs typeface="Courier New" panose="02070309020205020404" pitchFamily="49" charset="0"/>
              </a:rPr>
              <a:t>;</a:t>
            </a:r>
            <a:endParaRPr lang="en-US" sz="1200" b="1">
              <a:latin typeface="Courier New" panose="02070309020205020404" pitchFamily="49" charset="0"/>
              <a:cs typeface="Courier New" panose="02070309020205020404" pitchFamily="49" charset="0"/>
            </a:endParaRPr>
          </a:p>
          <a:p>
            <a:r>
              <a:rPr lang="en-US" sz="1200">
                <a:latin typeface="Courier New" panose="02070309020205020404" pitchFamily="49" charset="0"/>
                <a:cs typeface="Courier New" panose="02070309020205020404" pitchFamily="49" charset="0"/>
              </a:rPr>
              <a:t>    </a:t>
            </a:r>
            <a:r>
              <a:rPr lang="en-US" sz="1200" smtClean="0">
                <a:latin typeface="Courier New" panose="02070309020205020404" pitchFamily="49" charset="0"/>
                <a:cs typeface="Courier New" panose="02070309020205020404" pitchFamily="49" charset="0"/>
              </a:rPr>
              <a:t>}</a:t>
            </a:r>
          </a:p>
          <a:p>
            <a:endParaRPr lang="fr-FR" sz="1200">
              <a:latin typeface="Courier New" panose="02070309020205020404" pitchFamily="49" charset="0"/>
              <a:cs typeface="Courier New" panose="02070309020205020404" pitchFamily="49" charset="0"/>
            </a:endParaRPr>
          </a:p>
          <a:p>
            <a:r>
              <a:rPr lang="en-US" sz="1200">
                <a:latin typeface="Courier New" panose="02070309020205020404" pitchFamily="49" charset="0"/>
                <a:cs typeface="Courier New" panose="02070309020205020404" pitchFamily="49" charset="0"/>
              </a:rPr>
              <a:t>  </a:t>
            </a:r>
            <a:r>
              <a:rPr lang="en-US" sz="1200" smtClean="0">
                <a:latin typeface="Courier New" panose="02070309020205020404" pitchFamily="49" charset="0"/>
                <a:cs typeface="Courier New" panose="02070309020205020404" pitchFamily="49" charset="0"/>
              </a:rPr>
              <a:t>  </a:t>
            </a:r>
            <a:r>
              <a:rPr lang="en-US" sz="1200" b="1" smtClean="0">
                <a:latin typeface="Courier New" panose="02070309020205020404" pitchFamily="49" charset="0"/>
                <a:cs typeface="Courier New" panose="02070309020205020404" pitchFamily="49" charset="0"/>
              </a:rPr>
              <a:t>public void </a:t>
            </a:r>
            <a:r>
              <a:rPr lang="en-US" sz="1200" b="1" err="1" smtClean="0">
                <a:latin typeface="Courier New" panose="02070309020205020404" pitchFamily="49" charset="0"/>
                <a:cs typeface="Courier New" panose="02070309020205020404" pitchFamily="49" charset="0"/>
              </a:rPr>
              <a:t>accelere</a:t>
            </a:r>
            <a:r>
              <a:rPr lang="en-US" sz="1200" b="1" smtClean="0">
                <a:latin typeface="Courier New" panose="02070309020205020404" pitchFamily="49" charset="0"/>
                <a:cs typeface="Courier New" panose="02070309020205020404" pitchFamily="49" charset="0"/>
              </a:rPr>
              <a:t>(double increment) {</a:t>
            </a:r>
          </a:p>
          <a:p>
            <a:r>
              <a:rPr lang="fr-FR" sz="1200" b="1" smtClean="0">
                <a:latin typeface="Courier New" panose="02070309020205020404" pitchFamily="49" charset="0"/>
                <a:cs typeface="Courier New" panose="02070309020205020404" pitchFamily="49" charset="0"/>
              </a:rPr>
              <a:t>        if (</a:t>
            </a:r>
            <a:r>
              <a:rPr lang="fr-FR" sz="1200" b="1" err="1" smtClean="0">
                <a:latin typeface="Courier New" panose="02070309020205020404" pitchFamily="49" charset="0"/>
                <a:cs typeface="Courier New" panose="02070309020205020404" pitchFamily="49" charset="0"/>
              </a:rPr>
              <a:t>isStarted</a:t>
            </a:r>
            <a:r>
              <a:rPr lang="fr-FR" sz="1200" b="1" smtClean="0">
                <a:latin typeface="Courier New" panose="02070309020205020404" pitchFamily="49" charset="0"/>
                <a:cs typeface="Courier New" panose="02070309020205020404" pitchFamily="49" charset="0"/>
              </a:rPr>
              <a:t>()) {</a:t>
            </a:r>
          </a:p>
          <a:p>
            <a:r>
              <a:rPr lang="fr-FR" sz="1200" b="1">
                <a:latin typeface="Courier New" panose="02070309020205020404" pitchFamily="49" charset="0"/>
                <a:cs typeface="Courier New" panose="02070309020205020404" pitchFamily="49" charset="0"/>
              </a:rPr>
              <a:t> </a:t>
            </a:r>
            <a:r>
              <a:rPr lang="fr-FR" sz="1200" b="1" smtClean="0">
                <a:latin typeface="Courier New" panose="02070309020205020404" pitchFamily="49" charset="0"/>
                <a:cs typeface="Courier New" panose="02070309020205020404" pitchFamily="49" charset="0"/>
              </a:rPr>
              <a:t>           double vitesse = </a:t>
            </a:r>
            <a:r>
              <a:rPr lang="fr-FR" sz="1200" b="1" err="1" smtClean="0">
                <a:latin typeface="Courier New" panose="02070309020205020404" pitchFamily="49" charset="0"/>
                <a:cs typeface="Courier New" panose="02070309020205020404" pitchFamily="49" charset="0"/>
              </a:rPr>
              <a:t>mVitesse</a:t>
            </a:r>
            <a:r>
              <a:rPr lang="fr-FR" sz="1200" b="1" smtClean="0">
                <a:latin typeface="Courier New" panose="02070309020205020404" pitchFamily="49" charset="0"/>
                <a:cs typeface="Courier New" panose="02070309020205020404" pitchFamily="49" charset="0"/>
              </a:rPr>
              <a:t> + </a:t>
            </a:r>
            <a:r>
              <a:rPr lang="en-US" sz="1200" b="1">
                <a:latin typeface="Courier New" panose="02070309020205020404" pitchFamily="49" charset="0"/>
                <a:cs typeface="Courier New" panose="02070309020205020404" pitchFamily="49" charset="0"/>
              </a:rPr>
              <a:t>increment</a:t>
            </a:r>
            <a:r>
              <a:rPr lang="fr-FR" sz="1200" b="1" smtClean="0">
                <a:latin typeface="Courier New" panose="02070309020205020404" pitchFamily="49" charset="0"/>
                <a:cs typeface="Courier New" panose="02070309020205020404" pitchFamily="49" charset="0"/>
              </a:rPr>
              <a:t>;</a:t>
            </a:r>
          </a:p>
          <a:p>
            <a:r>
              <a:rPr lang="fr-FR" sz="1200" b="1">
                <a:latin typeface="Courier New" panose="02070309020205020404" pitchFamily="49" charset="0"/>
                <a:cs typeface="Courier New" panose="02070309020205020404" pitchFamily="49" charset="0"/>
              </a:rPr>
              <a:t>	</a:t>
            </a:r>
            <a:r>
              <a:rPr lang="fr-FR" sz="1200" b="1" smtClean="0">
                <a:latin typeface="Courier New" panose="02070309020205020404" pitchFamily="49" charset="0"/>
                <a:cs typeface="Courier New" panose="02070309020205020404" pitchFamily="49" charset="0"/>
              </a:rPr>
              <a:t>  if (vitesse &gt;= </a:t>
            </a:r>
            <a:r>
              <a:rPr lang="fr-FR" sz="1200" smtClean="0">
                <a:latin typeface="Courier New" panose="02070309020205020404" pitchFamily="49" charset="0"/>
                <a:cs typeface="Courier New" panose="02070309020205020404" pitchFamily="49" charset="0"/>
              </a:rPr>
              <a:t>VITESSE_MAX) {</a:t>
            </a:r>
          </a:p>
          <a:p>
            <a:r>
              <a:rPr lang="fr-FR" sz="1200">
                <a:latin typeface="Courier New" panose="02070309020205020404" pitchFamily="49" charset="0"/>
                <a:cs typeface="Courier New" panose="02070309020205020404" pitchFamily="49" charset="0"/>
              </a:rPr>
              <a:t> </a:t>
            </a:r>
            <a:r>
              <a:rPr lang="fr-FR" sz="1200" smtClean="0">
                <a:latin typeface="Courier New" panose="02070309020205020404" pitchFamily="49" charset="0"/>
                <a:cs typeface="Courier New" panose="02070309020205020404" pitchFamily="49" charset="0"/>
              </a:rPr>
              <a:t>             </a:t>
            </a:r>
            <a:r>
              <a:rPr lang="fr-FR" sz="1200" err="1" smtClean="0">
                <a:latin typeface="Courier New" panose="02070309020205020404" pitchFamily="49" charset="0"/>
                <a:cs typeface="Courier New" panose="02070309020205020404" pitchFamily="49" charset="0"/>
              </a:rPr>
              <a:t>mVitesse</a:t>
            </a:r>
            <a:r>
              <a:rPr lang="fr-FR" sz="1200" smtClean="0">
                <a:latin typeface="Courier New" panose="02070309020205020404" pitchFamily="49" charset="0"/>
                <a:cs typeface="Courier New" panose="02070309020205020404" pitchFamily="49" charset="0"/>
              </a:rPr>
              <a:t> = VITESSE_MAX;</a:t>
            </a:r>
          </a:p>
          <a:p>
            <a:r>
              <a:rPr lang="fr-FR" sz="1200" b="1">
                <a:latin typeface="Courier New" panose="02070309020205020404" pitchFamily="49" charset="0"/>
                <a:cs typeface="Courier New" panose="02070309020205020404" pitchFamily="49" charset="0"/>
              </a:rPr>
              <a:t> </a:t>
            </a:r>
            <a:r>
              <a:rPr lang="fr-FR" sz="1200" b="1" smtClean="0">
                <a:latin typeface="Courier New" panose="02070309020205020404" pitchFamily="49" charset="0"/>
                <a:cs typeface="Courier New" panose="02070309020205020404" pitchFamily="49" charset="0"/>
              </a:rPr>
              <a:t>           } </a:t>
            </a:r>
            <a:r>
              <a:rPr lang="fr-FR" sz="1200" b="1" err="1" smtClean="0">
                <a:latin typeface="Courier New" panose="02070309020205020404" pitchFamily="49" charset="0"/>
                <a:cs typeface="Courier New" panose="02070309020205020404" pitchFamily="49" charset="0"/>
              </a:rPr>
              <a:t>else</a:t>
            </a:r>
            <a:r>
              <a:rPr lang="fr-FR" sz="1200" b="1" smtClean="0">
                <a:latin typeface="Courier New" panose="02070309020205020404" pitchFamily="49" charset="0"/>
                <a:cs typeface="Courier New" panose="02070309020205020404" pitchFamily="49" charset="0"/>
              </a:rPr>
              <a:t> {</a:t>
            </a:r>
          </a:p>
          <a:p>
            <a:r>
              <a:rPr lang="fr-FR" sz="1200" b="1">
                <a:latin typeface="Courier New" panose="02070309020205020404" pitchFamily="49" charset="0"/>
                <a:cs typeface="Courier New" panose="02070309020205020404" pitchFamily="49" charset="0"/>
              </a:rPr>
              <a:t> </a:t>
            </a:r>
            <a:r>
              <a:rPr lang="fr-FR" sz="1200" b="1" smtClean="0">
                <a:latin typeface="Courier New" panose="02070309020205020404" pitchFamily="49" charset="0"/>
                <a:cs typeface="Courier New" panose="02070309020205020404" pitchFamily="49" charset="0"/>
              </a:rPr>
              <a:t>             </a:t>
            </a:r>
            <a:r>
              <a:rPr lang="fr-FR" sz="1200" b="1" err="1" smtClean="0">
                <a:latin typeface="Courier New" panose="02070309020205020404" pitchFamily="49" charset="0"/>
                <a:cs typeface="Courier New" panose="02070309020205020404" pitchFamily="49" charset="0"/>
              </a:rPr>
              <a:t>mVitesse</a:t>
            </a:r>
            <a:r>
              <a:rPr lang="fr-FR" sz="1200" b="1" smtClean="0">
                <a:latin typeface="Courier New" panose="02070309020205020404" pitchFamily="49" charset="0"/>
                <a:cs typeface="Courier New" panose="02070309020205020404" pitchFamily="49" charset="0"/>
              </a:rPr>
              <a:t> = vitesse;</a:t>
            </a:r>
          </a:p>
          <a:p>
            <a:r>
              <a:rPr lang="fr-FR" sz="1200" b="1">
                <a:latin typeface="Courier New" panose="02070309020205020404" pitchFamily="49" charset="0"/>
                <a:cs typeface="Courier New" panose="02070309020205020404" pitchFamily="49" charset="0"/>
              </a:rPr>
              <a:t> </a:t>
            </a:r>
            <a:r>
              <a:rPr lang="fr-FR" sz="1200" b="1" smtClean="0">
                <a:latin typeface="Courier New" panose="02070309020205020404" pitchFamily="49" charset="0"/>
                <a:cs typeface="Courier New" panose="02070309020205020404" pitchFamily="49" charset="0"/>
              </a:rPr>
              <a:t>           }</a:t>
            </a:r>
            <a:endParaRPr lang="en-US" sz="1200" b="1">
              <a:latin typeface="Courier New" panose="02070309020205020404" pitchFamily="49" charset="0"/>
              <a:cs typeface="Courier New" panose="02070309020205020404" pitchFamily="49" charset="0"/>
            </a:endParaRPr>
          </a:p>
          <a:p>
            <a:r>
              <a:rPr lang="en-US" sz="1200" b="1" smtClean="0">
                <a:latin typeface="Courier New" panose="02070309020205020404" pitchFamily="49" charset="0"/>
                <a:cs typeface="Courier New" panose="02070309020205020404" pitchFamily="49" charset="0"/>
              </a:rPr>
              <a:t>        }</a:t>
            </a:r>
            <a:endParaRPr lang="en-US" sz="1200" b="1">
              <a:latin typeface="Courier New" panose="02070309020205020404" pitchFamily="49" charset="0"/>
              <a:cs typeface="Courier New" panose="02070309020205020404" pitchFamily="49" charset="0"/>
            </a:endParaRPr>
          </a:p>
          <a:p>
            <a:r>
              <a:rPr lang="en-US" sz="1200">
                <a:latin typeface="Courier New" panose="02070309020205020404" pitchFamily="49" charset="0"/>
                <a:cs typeface="Courier New" panose="02070309020205020404" pitchFamily="49" charset="0"/>
              </a:rPr>
              <a:t>    }</a:t>
            </a:r>
          </a:p>
          <a:p>
            <a:r>
              <a:rPr lang="en-US" sz="1200">
                <a:latin typeface="Courier New" panose="02070309020205020404" pitchFamily="49" charset="0"/>
                <a:cs typeface="Courier New" panose="02070309020205020404" pitchFamily="49" charset="0"/>
              </a:rPr>
              <a:t>}</a:t>
            </a:r>
          </a:p>
        </p:txBody>
      </p:sp>
      <p:sp>
        <p:nvSpPr>
          <p:cNvPr id="2" name="Légende encadrée 1 1"/>
          <p:cNvSpPr/>
          <p:nvPr/>
        </p:nvSpPr>
        <p:spPr bwMode="auto">
          <a:xfrm>
            <a:off x="179882" y="2953461"/>
            <a:ext cx="2699643" cy="749508"/>
          </a:xfrm>
          <a:prstGeom prst="borderCallout1">
            <a:avLst>
              <a:gd name="adj1" fmla="val 184355"/>
              <a:gd name="adj2" fmla="val 204889"/>
              <a:gd name="adj3" fmla="val 50938"/>
              <a:gd name="adj4" fmla="val 101038"/>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fr-FR" b="1"/>
              <a:t>Argument</a:t>
            </a:r>
            <a:r>
              <a:rPr lang="fr-FR"/>
              <a:t> visible dans le corps de la méthode</a:t>
            </a:r>
          </a:p>
        </p:txBody>
      </p:sp>
      <p:sp>
        <p:nvSpPr>
          <p:cNvPr id="17" name="Légende encadrée 1 16"/>
          <p:cNvSpPr/>
          <p:nvPr/>
        </p:nvSpPr>
        <p:spPr bwMode="auto">
          <a:xfrm>
            <a:off x="317291" y="4437882"/>
            <a:ext cx="2699643" cy="749508"/>
          </a:xfrm>
          <a:prstGeom prst="borderCallout1">
            <a:avLst>
              <a:gd name="adj1" fmla="val 40355"/>
              <a:gd name="adj2" fmla="val 152694"/>
              <a:gd name="adj3" fmla="val 50938"/>
              <a:gd name="adj4" fmla="val 101038"/>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fr-FR" b="1" smtClean="0"/>
              <a:t>Variable</a:t>
            </a:r>
            <a:r>
              <a:rPr lang="fr-FR" smtClean="0"/>
              <a:t> </a:t>
            </a:r>
            <a:r>
              <a:rPr lang="fr-FR"/>
              <a:t>visible dans le </a:t>
            </a:r>
            <a:r>
              <a:rPr lang="fr-FR" smtClean="0"/>
              <a:t>bloc</a:t>
            </a:r>
            <a:endParaRPr lang="fr-FR"/>
          </a:p>
        </p:txBody>
      </p:sp>
      <p:sp>
        <p:nvSpPr>
          <p:cNvPr id="18" name="Légende encadrée 1 17"/>
          <p:cNvSpPr/>
          <p:nvPr/>
        </p:nvSpPr>
        <p:spPr bwMode="auto">
          <a:xfrm>
            <a:off x="317292" y="901910"/>
            <a:ext cx="2699643" cy="749508"/>
          </a:xfrm>
          <a:prstGeom prst="borderCallout1">
            <a:avLst>
              <a:gd name="adj1" fmla="val 68355"/>
              <a:gd name="adj2" fmla="val 124376"/>
              <a:gd name="adj3" fmla="val 50938"/>
              <a:gd name="adj4" fmla="val 101038"/>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fr-FR" b="1" smtClean="0"/>
              <a:t>Attribut</a:t>
            </a:r>
            <a:r>
              <a:rPr lang="fr-FR" smtClean="0"/>
              <a:t> visible dans la classe</a:t>
            </a:r>
            <a:endParaRPr lang="fr-FR"/>
          </a:p>
        </p:txBody>
      </p:sp>
    </p:spTree>
    <p:extLst>
      <p:ext uri="{BB962C8B-B14F-4D97-AF65-F5344CB8AC3E}">
        <p14:creationId xmlns:p14="http://schemas.microsoft.com/office/powerpoint/2010/main" val="934710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Espace réservé du contenu 1"/>
          <p:cNvSpPr>
            <a:spLocks noGrp="1"/>
          </p:cNvSpPr>
          <p:nvPr>
            <p:ph idx="1"/>
          </p:nvPr>
        </p:nvSpPr>
        <p:spPr>
          <a:xfrm>
            <a:off x="438150" y="744538"/>
            <a:ext cx="7867650" cy="5322887"/>
          </a:xfrm>
        </p:spPr>
        <p:txBody>
          <a:bodyPr/>
          <a:lstStyle/>
          <a:p>
            <a:endParaRPr lang="fr-FR" altLang="en-US" dirty="0"/>
          </a:p>
          <a:p>
            <a:endParaRPr lang="en-US" dirty="0" smtClean="0"/>
          </a:p>
        </p:txBody>
      </p:sp>
      <p:sp>
        <p:nvSpPr>
          <p:cNvPr id="3075" name="Titre 2"/>
          <p:cNvSpPr>
            <a:spLocks noGrp="1"/>
          </p:cNvSpPr>
          <p:nvPr>
            <p:ph type="title"/>
          </p:nvPr>
        </p:nvSpPr>
        <p:spPr/>
        <p:txBody>
          <a:bodyPr/>
          <a:lstStyle/>
          <a:p>
            <a:r>
              <a:rPr lang="fr-FR" dirty="0" smtClean="0"/>
              <a:t>Introduction</a:t>
            </a:r>
            <a:r>
              <a:rPr lang="fr-FR" smtClean="0"/>
              <a:t>: historique des versions</a:t>
            </a:r>
            <a:endParaRPr lang="fr-FR" dirty="0" smtClean="0"/>
          </a:p>
        </p:txBody>
      </p:sp>
      <p:sp>
        <p:nvSpPr>
          <p:cNvPr id="4"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3</a:t>
            </a:fld>
            <a:endParaRPr lang="en-US" altLang="zh-CN" sz="1600" kern="0" dirty="0">
              <a:latin typeface="+mn-lt"/>
              <a:ea typeface="MS PGothic" pitchFamily="34" charset="-128"/>
            </a:endParaRPr>
          </a:p>
        </p:txBody>
      </p:sp>
      <p:graphicFrame>
        <p:nvGraphicFramePr>
          <p:cNvPr id="2" name="Tableau 1"/>
          <p:cNvGraphicFramePr>
            <a:graphicFrameLocks noGrp="1"/>
          </p:cNvGraphicFramePr>
          <p:nvPr>
            <p:extLst>
              <p:ext uri="{D42A27DB-BD31-4B8C-83A1-F6EECF244321}">
                <p14:modId xmlns:p14="http://schemas.microsoft.com/office/powerpoint/2010/main" val="956052261"/>
              </p:ext>
            </p:extLst>
          </p:nvPr>
        </p:nvGraphicFramePr>
        <p:xfrm>
          <a:off x="359764" y="1319140"/>
          <a:ext cx="7644984" cy="3882450"/>
        </p:xfrm>
        <a:graphic>
          <a:graphicData uri="http://schemas.openxmlformats.org/drawingml/2006/table">
            <a:tbl>
              <a:tblPr firstRow="1" bandRow="1">
                <a:tableStyleId>{5C22544A-7EE6-4342-B048-85BDC9FD1C3A}</a:tableStyleId>
              </a:tblPr>
              <a:tblGrid>
                <a:gridCol w="1451048"/>
                <a:gridCol w="1451048"/>
                <a:gridCol w="1451048"/>
                <a:gridCol w="1451048"/>
                <a:gridCol w="1840792"/>
              </a:tblGrid>
              <a:tr h="388245">
                <a:tc>
                  <a:txBody>
                    <a:bodyPr/>
                    <a:lstStyle/>
                    <a:p>
                      <a:r>
                        <a:rPr lang="fr-FR" smtClean="0"/>
                        <a:t>Année</a:t>
                      </a:r>
                      <a:endParaRPr lang="fr-FR"/>
                    </a:p>
                  </a:txBody>
                  <a:tcPr/>
                </a:tc>
                <a:tc>
                  <a:txBody>
                    <a:bodyPr/>
                    <a:lstStyle/>
                    <a:p>
                      <a:r>
                        <a:rPr lang="fr-FR" smtClean="0"/>
                        <a:t>Version</a:t>
                      </a:r>
                      <a:endParaRPr lang="fr-FR"/>
                    </a:p>
                  </a:txBody>
                  <a:tcPr/>
                </a:tc>
                <a:tc>
                  <a:txBody>
                    <a:bodyPr/>
                    <a:lstStyle/>
                    <a:p>
                      <a:r>
                        <a:rPr lang="fr-FR" smtClean="0"/>
                        <a:t>Nom</a:t>
                      </a:r>
                      <a:endParaRPr lang="fr-FR"/>
                    </a:p>
                  </a:txBody>
                  <a:tcPr/>
                </a:tc>
                <a:tc>
                  <a:txBody>
                    <a:bodyPr/>
                    <a:lstStyle/>
                    <a:p>
                      <a:r>
                        <a:rPr lang="fr-FR" smtClean="0"/>
                        <a:t>Classes</a:t>
                      </a:r>
                      <a:endParaRPr lang="fr-FR"/>
                    </a:p>
                  </a:txBody>
                  <a:tcPr/>
                </a:tc>
                <a:tc>
                  <a:txBody>
                    <a:bodyPr/>
                    <a:lstStyle/>
                    <a:p>
                      <a:r>
                        <a:rPr lang="fr-FR" smtClean="0"/>
                        <a:t>Taille JDK zip</a:t>
                      </a:r>
                      <a:endParaRPr lang="fr-FR"/>
                    </a:p>
                  </a:txBody>
                  <a:tcPr/>
                </a:tc>
              </a:tr>
              <a:tr h="388245">
                <a:tc>
                  <a:txBody>
                    <a:bodyPr/>
                    <a:lstStyle/>
                    <a:p>
                      <a:pPr algn="ctr"/>
                      <a:r>
                        <a:rPr lang="fr-FR" smtClean="0"/>
                        <a:t>1995 </a:t>
                      </a:r>
                      <a:endParaRPr lang="fr-FR"/>
                    </a:p>
                  </a:txBody>
                  <a:tcPr/>
                </a:tc>
                <a:tc>
                  <a:txBody>
                    <a:bodyPr/>
                    <a:lstStyle/>
                    <a:p>
                      <a:r>
                        <a:rPr lang="fr-FR" smtClean="0"/>
                        <a:t>1.0</a:t>
                      </a:r>
                      <a:endParaRPr lang="fr-FR"/>
                    </a:p>
                  </a:txBody>
                  <a:tcPr/>
                </a:tc>
                <a:tc>
                  <a:txBody>
                    <a:bodyPr/>
                    <a:lstStyle/>
                    <a:p>
                      <a:r>
                        <a:rPr lang="fr-FR" smtClean="0"/>
                        <a:t>Oak</a:t>
                      </a:r>
                      <a:endParaRPr lang="fr-FR"/>
                    </a:p>
                  </a:txBody>
                  <a:tcPr/>
                </a:tc>
                <a:tc>
                  <a:txBody>
                    <a:bodyPr/>
                    <a:lstStyle/>
                    <a:p>
                      <a:pPr algn="r"/>
                      <a:r>
                        <a:rPr lang="fr-FR" smtClean="0"/>
                        <a:t>170</a:t>
                      </a:r>
                      <a:endParaRPr lang="fr-FR"/>
                    </a:p>
                  </a:txBody>
                  <a:tcPr/>
                </a:tc>
                <a:tc>
                  <a:txBody>
                    <a:bodyPr/>
                    <a:lstStyle/>
                    <a:p>
                      <a:pPr algn="ctr"/>
                      <a:endParaRPr lang="fr-FR"/>
                    </a:p>
                  </a:txBody>
                  <a:tcPr/>
                </a:tc>
              </a:tr>
              <a:tr h="388245">
                <a:tc>
                  <a:txBody>
                    <a:bodyPr/>
                    <a:lstStyle/>
                    <a:p>
                      <a:pPr algn="ctr"/>
                      <a:r>
                        <a:rPr lang="fr-FR" smtClean="0"/>
                        <a:t>1997</a:t>
                      </a:r>
                      <a:endParaRPr lang="fr-FR"/>
                    </a:p>
                  </a:txBody>
                  <a:tcPr/>
                </a:tc>
                <a:tc>
                  <a:txBody>
                    <a:bodyPr/>
                    <a:lstStyle/>
                    <a:p>
                      <a:r>
                        <a:rPr lang="fr-FR" smtClean="0"/>
                        <a:t>1.1</a:t>
                      </a:r>
                      <a:endParaRPr lang="fr-FR"/>
                    </a:p>
                  </a:txBody>
                  <a:tcPr/>
                </a:tc>
                <a:tc>
                  <a:txBody>
                    <a:bodyPr/>
                    <a:lstStyle/>
                    <a:p>
                      <a:endParaRPr lang="fr-FR"/>
                    </a:p>
                  </a:txBody>
                  <a:tcPr/>
                </a:tc>
                <a:tc>
                  <a:txBody>
                    <a:bodyPr/>
                    <a:lstStyle/>
                    <a:p>
                      <a:pPr algn="r"/>
                      <a:r>
                        <a:rPr lang="fr-FR" smtClean="0"/>
                        <a:t>391</a:t>
                      </a:r>
                      <a:endParaRPr lang="fr-FR"/>
                    </a:p>
                  </a:txBody>
                  <a:tcPr/>
                </a:tc>
                <a:tc>
                  <a:txBody>
                    <a:bodyPr/>
                    <a:lstStyle/>
                    <a:p>
                      <a:pPr algn="ctr"/>
                      <a:r>
                        <a:rPr lang="fr-FR" smtClean="0"/>
                        <a:t>8,6 Mo</a:t>
                      </a:r>
                      <a:endParaRPr lang="fr-FR"/>
                    </a:p>
                  </a:txBody>
                  <a:tcPr/>
                </a:tc>
              </a:tr>
              <a:tr h="388245">
                <a:tc>
                  <a:txBody>
                    <a:bodyPr/>
                    <a:lstStyle/>
                    <a:p>
                      <a:pPr algn="ctr"/>
                      <a:r>
                        <a:rPr lang="fr-FR" smtClean="0"/>
                        <a:t>1998</a:t>
                      </a:r>
                      <a:endParaRPr lang="fr-FR"/>
                    </a:p>
                  </a:txBody>
                  <a:tcPr/>
                </a:tc>
                <a:tc>
                  <a:txBody>
                    <a:bodyPr/>
                    <a:lstStyle/>
                    <a:p>
                      <a:r>
                        <a:rPr lang="fr-FR" smtClean="0"/>
                        <a:t>1.2</a:t>
                      </a:r>
                      <a:endParaRPr lang="fr-FR"/>
                    </a:p>
                  </a:txBody>
                  <a:tcPr/>
                </a:tc>
                <a:tc>
                  <a:txBody>
                    <a:bodyPr/>
                    <a:lstStyle/>
                    <a:p>
                      <a:r>
                        <a:rPr lang="fr-FR" smtClean="0"/>
                        <a:t>Playground</a:t>
                      </a:r>
                      <a:endParaRPr lang="fr-FR"/>
                    </a:p>
                  </a:txBody>
                  <a:tcPr/>
                </a:tc>
                <a:tc>
                  <a:txBody>
                    <a:bodyPr/>
                    <a:lstStyle/>
                    <a:p>
                      <a:pPr algn="r"/>
                      <a:r>
                        <a:rPr lang="fr-FR" smtClean="0"/>
                        <a:t>1232</a:t>
                      </a:r>
                      <a:endParaRPr lang="fr-FR"/>
                    </a:p>
                  </a:txBody>
                  <a:tcPr/>
                </a:tc>
                <a:tc>
                  <a:txBody>
                    <a:bodyPr/>
                    <a:lstStyle/>
                    <a:p>
                      <a:pPr algn="ctr"/>
                      <a:r>
                        <a:rPr lang="fr-FR" smtClean="0"/>
                        <a:t>20 Mo</a:t>
                      </a:r>
                      <a:endParaRPr lang="fr-FR"/>
                    </a:p>
                  </a:txBody>
                  <a:tcPr/>
                </a:tc>
              </a:tr>
              <a:tr h="388245">
                <a:tc>
                  <a:txBody>
                    <a:bodyPr/>
                    <a:lstStyle/>
                    <a:p>
                      <a:pPr algn="ctr"/>
                      <a:r>
                        <a:rPr lang="fr-FR" smtClean="0"/>
                        <a:t>2000</a:t>
                      </a:r>
                      <a:endParaRPr lang="fr-FR"/>
                    </a:p>
                  </a:txBody>
                  <a:tcPr/>
                </a:tc>
                <a:tc>
                  <a:txBody>
                    <a:bodyPr/>
                    <a:lstStyle/>
                    <a:p>
                      <a:r>
                        <a:rPr lang="fr-FR" smtClean="0"/>
                        <a:t>1.3</a:t>
                      </a:r>
                      <a:endParaRPr lang="fr-FR"/>
                    </a:p>
                  </a:txBody>
                  <a:tcPr/>
                </a:tc>
                <a:tc>
                  <a:txBody>
                    <a:bodyPr/>
                    <a:lstStyle/>
                    <a:p>
                      <a:r>
                        <a:rPr lang="fr-FR" smtClean="0"/>
                        <a:t>Kestrel</a:t>
                      </a:r>
                      <a:endParaRPr lang="fr-FR"/>
                    </a:p>
                  </a:txBody>
                  <a:tcPr/>
                </a:tc>
                <a:tc>
                  <a:txBody>
                    <a:bodyPr/>
                    <a:lstStyle/>
                    <a:p>
                      <a:pPr algn="r"/>
                      <a:r>
                        <a:rPr lang="fr-FR" smtClean="0"/>
                        <a:t>1466</a:t>
                      </a:r>
                      <a:endParaRPr lang="fr-FR"/>
                    </a:p>
                  </a:txBody>
                  <a:tcPr/>
                </a:tc>
                <a:tc>
                  <a:txBody>
                    <a:bodyPr/>
                    <a:lstStyle/>
                    <a:p>
                      <a:pPr algn="ctr"/>
                      <a:r>
                        <a:rPr lang="fr-FR" smtClean="0"/>
                        <a:t>30 Mo</a:t>
                      </a:r>
                      <a:endParaRPr lang="fr-FR"/>
                    </a:p>
                  </a:txBody>
                  <a:tcPr/>
                </a:tc>
              </a:tr>
              <a:tr h="388245">
                <a:tc>
                  <a:txBody>
                    <a:bodyPr/>
                    <a:lstStyle/>
                    <a:p>
                      <a:pPr algn="ctr"/>
                      <a:r>
                        <a:rPr lang="fr-FR" smtClean="0"/>
                        <a:t>2002</a:t>
                      </a:r>
                      <a:endParaRPr lang="fr-FR"/>
                    </a:p>
                  </a:txBody>
                  <a:tcPr/>
                </a:tc>
                <a:tc>
                  <a:txBody>
                    <a:bodyPr/>
                    <a:lstStyle/>
                    <a:p>
                      <a:r>
                        <a:rPr lang="fr-FR" smtClean="0"/>
                        <a:t>1.4</a:t>
                      </a:r>
                      <a:endParaRPr lang="fr-FR"/>
                    </a:p>
                  </a:txBody>
                  <a:tcPr/>
                </a:tc>
                <a:tc>
                  <a:txBody>
                    <a:bodyPr/>
                    <a:lstStyle/>
                    <a:p>
                      <a:r>
                        <a:rPr lang="fr-FR" smtClean="0"/>
                        <a:t>Merlin</a:t>
                      </a:r>
                      <a:endParaRPr lang="fr-FR"/>
                    </a:p>
                  </a:txBody>
                  <a:tcPr/>
                </a:tc>
                <a:tc>
                  <a:txBody>
                    <a:bodyPr/>
                    <a:lstStyle/>
                    <a:p>
                      <a:pPr algn="r"/>
                      <a:r>
                        <a:rPr lang="fr-FR" smtClean="0"/>
                        <a:t>2097</a:t>
                      </a:r>
                      <a:endParaRPr lang="fr-FR"/>
                    </a:p>
                  </a:txBody>
                  <a:tcPr/>
                </a:tc>
                <a:tc>
                  <a:txBody>
                    <a:bodyPr/>
                    <a:lstStyle/>
                    <a:p>
                      <a:pPr algn="ctr"/>
                      <a:r>
                        <a:rPr lang="fr-FR" smtClean="0"/>
                        <a:t>47 Mo</a:t>
                      </a:r>
                      <a:endParaRPr lang="fr-FR"/>
                    </a:p>
                  </a:txBody>
                  <a:tcPr/>
                </a:tc>
              </a:tr>
              <a:tr h="388245">
                <a:tc>
                  <a:txBody>
                    <a:bodyPr/>
                    <a:lstStyle/>
                    <a:p>
                      <a:pPr algn="ctr"/>
                      <a:r>
                        <a:rPr lang="fr-FR" smtClean="0"/>
                        <a:t>2004</a:t>
                      </a:r>
                      <a:endParaRPr lang="fr-FR"/>
                    </a:p>
                  </a:txBody>
                  <a:tcPr/>
                </a:tc>
                <a:tc>
                  <a:txBody>
                    <a:bodyPr/>
                    <a:lstStyle/>
                    <a:p>
                      <a:r>
                        <a:rPr lang="fr-FR" smtClean="0"/>
                        <a:t>1.5 ou 5</a:t>
                      </a:r>
                      <a:endParaRPr lang="fr-FR"/>
                    </a:p>
                  </a:txBody>
                  <a:tcPr/>
                </a:tc>
                <a:tc>
                  <a:txBody>
                    <a:bodyPr/>
                    <a:lstStyle/>
                    <a:p>
                      <a:r>
                        <a:rPr lang="fr-FR" smtClean="0"/>
                        <a:t>Tiger</a:t>
                      </a:r>
                      <a:endParaRPr lang="fr-FR"/>
                    </a:p>
                  </a:txBody>
                  <a:tcPr/>
                </a:tc>
                <a:tc>
                  <a:txBody>
                    <a:bodyPr/>
                    <a:lstStyle/>
                    <a:p>
                      <a:pPr algn="r"/>
                      <a:r>
                        <a:rPr lang="fr-FR" smtClean="0"/>
                        <a:t>2 485</a:t>
                      </a:r>
                      <a:endParaRPr lang="fr-FR"/>
                    </a:p>
                  </a:txBody>
                  <a:tcPr/>
                </a:tc>
                <a:tc>
                  <a:txBody>
                    <a:bodyPr/>
                    <a:lstStyle/>
                    <a:p>
                      <a:pPr algn="ctr"/>
                      <a:r>
                        <a:rPr lang="fr-FR" smtClean="0"/>
                        <a:t>44 Mo</a:t>
                      </a:r>
                      <a:endParaRPr lang="fr-FR"/>
                    </a:p>
                  </a:txBody>
                  <a:tcPr/>
                </a:tc>
              </a:tr>
              <a:tr h="388245">
                <a:tc>
                  <a:txBody>
                    <a:bodyPr/>
                    <a:lstStyle/>
                    <a:p>
                      <a:pPr algn="ctr"/>
                      <a:r>
                        <a:rPr lang="fr-FR" smtClean="0"/>
                        <a:t>2006</a:t>
                      </a:r>
                      <a:endParaRPr lang="fr-FR"/>
                    </a:p>
                  </a:txBody>
                  <a:tcPr/>
                </a:tc>
                <a:tc>
                  <a:txBody>
                    <a:bodyPr/>
                    <a:lstStyle/>
                    <a:p>
                      <a:r>
                        <a:rPr lang="fr-FR" smtClean="0"/>
                        <a:t>1.6 ou 6</a:t>
                      </a:r>
                      <a:endParaRPr lang="fr-FR"/>
                    </a:p>
                  </a:txBody>
                  <a:tcPr/>
                </a:tc>
                <a:tc>
                  <a:txBody>
                    <a:bodyPr/>
                    <a:lstStyle/>
                    <a:p>
                      <a:r>
                        <a:rPr lang="fr-FR" smtClean="0"/>
                        <a:t>Mustang</a:t>
                      </a:r>
                      <a:endParaRPr lang="fr-FR"/>
                    </a:p>
                  </a:txBody>
                  <a:tcPr/>
                </a:tc>
                <a:tc>
                  <a:txBody>
                    <a:bodyPr/>
                    <a:lstStyle/>
                    <a:p>
                      <a:pPr algn="r"/>
                      <a:r>
                        <a:rPr lang="fr-FR" smtClean="0"/>
                        <a:t>2 821</a:t>
                      </a:r>
                      <a:endParaRPr lang="fr-FR"/>
                    </a:p>
                  </a:txBody>
                  <a:tcPr/>
                </a:tc>
                <a:tc>
                  <a:txBody>
                    <a:bodyPr/>
                    <a:lstStyle/>
                    <a:p>
                      <a:pPr algn="ctr"/>
                      <a:r>
                        <a:rPr lang="fr-FR" smtClean="0"/>
                        <a:t>73 Mo</a:t>
                      </a:r>
                      <a:endParaRPr lang="fr-FR"/>
                    </a:p>
                  </a:txBody>
                  <a:tcPr/>
                </a:tc>
              </a:tr>
              <a:tr h="388245">
                <a:tc>
                  <a:txBody>
                    <a:bodyPr/>
                    <a:lstStyle/>
                    <a:p>
                      <a:pPr algn="ctr"/>
                      <a:r>
                        <a:rPr lang="fr-FR" smtClean="0"/>
                        <a:t>2011</a:t>
                      </a:r>
                      <a:endParaRPr lang="fr-FR"/>
                    </a:p>
                  </a:txBody>
                  <a:tcPr/>
                </a:tc>
                <a:tc>
                  <a:txBody>
                    <a:bodyPr/>
                    <a:lstStyle/>
                    <a:p>
                      <a:r>
                        <a:rPr lang="fr-FR" smtClean="0"/>
                        <a:t>1.7 ou 7</a:t>
                      </a:r>
                      <a:endParaRPr lang="fr-FR"/>
                    </a:p>
                  </a:txBody>
                  <a:tcPr/>
                </a:tc>
                <a:tc>
                  <a:txBody>
                    <a:bodyPr/>
                    <a:lstStyle/>
                    <a:p>
                      <a:r>
                        <a:rPr lang="fr-FR" smtClean="0"/>
                        <a:t>Dolphin</a:t>
                      </a:r>
                      <a:endParaRPr lang="fr-FR"/>
                    </a:p>
                  </a:txBody>
                  <a:tcPr/>
                </a:tc>
                <a:tc>
                  <a:txBody>
                    <a:bodyPr/>
                    <a:lstStyle/>
                    <a:p>
                      <a:pPr algn="r"/>
                      <a:r>
                        <a:rPr lang="fr-FR" smtClean="0"/>
                        <a:t>3 120</a:t>
                      </a:r>
                      <a:endParaRPr lang="fr-FR"/>
                    </a:p>
                  </a:txBody>
                  <a:tcPr/>
                </a:tc>
                <a:tc>
                  <a:txBody>
                    <a:bodyPr/>
                    <a:lstStyle/>
                    <a:p>
                      <a:pPr algn="ctr"/>
                      <a:endParaRPr lang="fr-FR"/>
                    </a:p>
                  </a:txBody>
                  <a:tcPr/>
                </a:tc>
              </a:tr>
              <a:tr h="388245">
                <a:tc>
                  <a:txBody>
                    <a:bodyPr/>
                    <a:lstStyle/>
                    <a:p>
                      <a:pPr algn="ctr"/>
                      <a:r>
                        <a:rPr lang="fr-FR" smtClean="0"/>
                        <a:t>2014</a:t>
                      </a:r>
                      <a:endParaRPr lang="fr-FR"/>
                    </a:p>
                  </a:txBody>
                  <a:tcPr/>
                </a:tc>
                <a:tc>
                  <a:txBody>
                    <a:bodyPr/>
                    <a:lstStyle/>
                    <a:p>
                      <a:r>
                        <a:rPr lang="fr-FR" smtClean="0"/>
                        <a:t>1.8 ou 8</a:t>
                      </a:r>
                      <a:endParaRPr lang="fr-FR"/>
                    </a:p>
                  </a:txBody>
                  <a:tcPr/>
                </a:tc>
                <a:tc>
                  <a:txBody>
                    <a:bodyPr/>
                    <a:lstStyle/>
                    <a:p>
                      <a:r>
                        <a:rPr lang="fr-FR" smtClean="0"/>
                        <a:t>Kenai</a:t>
                      </a:r>
                      <a:endParaRPr lang="fr-FR"/>
                    </a:p>
                  </a:txBody>
                  <a:tcPr/>
                </a:tc>
                <a:tc>
                  <a:txBody>
                    <a:bodyPr/>
                    <a:lstStyle/>
                    <a:p>
                      <a:pPr algn="r"/>
                      <a:r>
                        <a:rPr lang="fr-FR" smtClean="0"/>
                        <a:t>3 315</a:t>
                      </a:r>
                      <a:endParaRPr lang="fr-FR"/>
                    </a:p>
                  </a:txBody>
                  <a:tcPr/>
                </a:tc>
                <a:tc>
                  <a:txBody>
                    <a:bodyPr/>
                    <a:lstStyle/>
                    <a:p>
                      <a:pPr algn="ctr"/>
                      <a:r>
                        <a:rPr lang="fr-FR" smtClean="0"/>
                        <a:t>151 Mo</a:t>
                      </a:r>
                      <a:endParaRPr lang="fr-FR"/>
                    </a:p>
                  </a:txBody>
                  <a:tcPr/>
                </a:tc>
              </a:tr>
            </a:tbl>
          </a:graphicData>
        </a:graphic>
      </p:graphicFrame>
    </p:spTree>
    <p:extLst>
      <p:ext uri="{BB962C8B-B14F-4D97-AF65-F5344CB8AC3E}">
        <p14:creationId xmlns:p14="http://schemas.microsoft.com/office/powerpoint/2010/main" val="32624485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Classes et objets: </a:t>
            </a:r>
            <a:r>
              <a:rPr lang="fr-FR"/>
              <a:t>Affectation, recopie et comparaison</a:t>
            </a:r>
            <a:br>
              <a:rPr lang="fr-FR"/>
            </a:br>
            <a:endParaRPr lang="fr-F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30</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194873" y="895168"/>
            <a:ext cx="8609012" cy="4636202"/>
          </a:xfrm>
        </p:spPr>
        <p:txBody>
          <a:bodyPr/>
          <a:lstStyle/>
          <a:p>
            <a:r>
              <a:rPr lang="fr-FR"/>
              <a:t>Pour les types primitifs (qui contiennent une valeur):</a:t>
            </a:r>
          </a:p>
          <a:p>
            <a:pPr lvl="1"/>
            <a:r>
              <a:rPr lang="fr-FR" b="1" smtClean="0"/>
              <a:t>a </a:t>
            </a:r>
            <a:r>
              <a:rPr lang="fr-FR" b="1"/>
              <a:t>= </a:t>
            </a:r>
            <a:r>
              <a:rPr lang="fr-FR" b="1" smtClean="0"/>
              <a:t>b</a:t>
            </a:r>
            <a:r>
              <a:rPr lang="fr-FR" smtClean="0"/>
              <a:t> </a:t>
            </a:r>
            <a:r>
              <a:rPr lang="fr-FR"/>
              <a:t>signifie a prend la valeur de b. </a:t>
            </a:r>
            <a:r>
              <a:rPr lang="fr-FR" smtClean="0"/>
              <a:t/>
            </a:r>
            <a:br>
              <a:rPr lang="fr-FR" smtClean="0"/>
            </a:br>
            <a:r>
              <a:rPr lang="fr-FR" smtClean="0"/>
              <a:t>a </a:t>
            </a:r>
            <a:r>
              <a:rPr lang="fr-FR"/>
              <a:t>et b sont distincts (toute modification de a n'impacte pas b</a:t>
            </a:r>
            <a:r>
              <a:rPr lang="fr-FR" smtClean="0"/>
              <a:t>).</a:t>
            </a:r>
            <a:endParaRPr lang="fr-FR"/>
          </a:p>
          <a:p>
            <a:pPr lvl="1"/>
            <a:r>
              <a:rPr lang="fr-FR" b="1" smtClean="0"/>
              <a:t>a </a:t>
            </a:r>
            <a:r>
              <a:rPr lang="fr-FR" b="1"/>
              <a:t>== </a:t>
            </a:r>
            <a:r>
              <a:rPr lang="fr-FR" b="1" smtClean="0"/>
              <a:t>b </a:t>
            </a:r>
            <a:r>
              <a:rPr lang="fr-FR" smtClean="0"/>
              <a:t>retourne </a:t>
            </a:r>
            <a:r>
              <a:rPr lang="fr-FR"/>
              <a:t>"</a:t>
            </a:r>
            <a:r>
              <a:rPr lang="fr-FR" err="1"/>
              <a:t>true</a:t>
            </a:r>
            <a:r>
              <a:rPr lang="fr-FR"/>
              <a:t>" si les valeurs de a et b sont </a:t>
            </a:r>
            <a:r>
              <a:rPr lang="fr-FR" smtClean="0"/>
              <a:t>identiques</a:t>
            </a:r>
            <a:br>
              <a:rPr lang="fr-FR" smtClean="0"/>
            </a:br>
            <a:endParaRPr lang="fr-FR"/>
          </a:p>
          <a:p>
            <a:r>
              <a:rPr lang="fr-FR"/>
              <a:t>Pour les objets (qui désignent une référence sur un objet [i.e. pointeur]):</a:t>
            </a:r>
          </a:p>
          <a:p>
            <a:pPr lvl="1"/>
            <a:r>
              <a:rPr lang="fr-FR" b="1" smtClean="0"/>
              <a:t>a </a:t>
            </a:r>
            <a:r>
              <a:rPr lang="fr-FR" b="1"/>
              <a:t>= </a:t>
            </a:r>
            <a:r>
              <a:rPr lang="fr-FR" b="1" smtClean="0"/>
              <a:t>b</a:t>
            </a:r>
            <a:r>
              <a:rPr lang="fr-FR" smtClean="0"/>
              <a:t> </a:t>
            </a:r>
            <a:r>
              <a:rPr lang="fr-FR"/>
              <a:t>signifie a et b référencent le même </a:t>
            </a:r>
            <a:r>
              <a:rPr lang="fr-FR" smtClean="0"/>
              <a:t>objet.</a:t>
            </a:r>
            <a:br>
              <a:rPr lang="fr-FR" smtClean="0"/>
            </a:br>
            <a:r>
              <a:rPr lang="fr-FR" smtClean="0"/>
              <a:t>Toute </a:t>
            </a:r>
            <a:r>
              <a:rPr lang="fr-FR"/>
              <a:t>modification de l'objet a impacte l'objet b si </a:t>
            </a:r>
            <a:r>
              <a:rPr lang="fr-FR" smtClean="0"/>
              <a:t>« a </a:t>
            </a:r>
            <a:r>
              <a:rPr lang="fr-FR"/>
              <a:t>== </a:t>
            </a:r>
            <a:r>
              <a:rPr lang="fr-FR" smtClean="0"/>
              <a:t>b »</a:t>
            </a:r>
            <a:endParaRPr lang="fr-FR"/>
          </a:p>
          <a:p>
            <a:pPr lvl="1"/>
            <a:r>
              <a:rPr lang="fr-FR" b="1" smtClean="0"/>
              <a:t>a </a:t>
            </a:r>
            <a:r>
              <a:rPr lang="fr-FR" b="1"/>
              <a:t>== </a:t>
            </a:r>
            <a:r>
              <a:rPr lang="fr-FR" b="1" smtClean="0"/>
              <a:t>b</a:t>
            </a:r>
            <a:r>
              <a:rPr lang="fr-FR" smtClean="0"/>
              <a:t> </a:t>
            </a:r>
            <a:r>
              <a:rPr lang="fr-FR"/>
              <a:t>retourne "</a:t>
            </a:r>
            <a:r>
              <a:rPr lang="fr-FR" err="1"/>
              <a:t>true</a:t>
            </a:r>
            <a:r>
              <a:rPr lang="fr-FR"/>
              <a:t>" s'ils référencent le même objet (cela ne compare pas les attributs).</a:t>
            </a:r>
          </a:p>
          <a:p>
            <a:pPr lvl="1"/>
            <a:r>
              <a:rPr lang="fr-FR" b="1" smtClean="0"/>
              <a:t>a </a:t>
            </a:r>
            <a:r>
              <a:rPr lang="fr-FR" b="1"/>
              <a:t>= </a:t>
            </a:r>
            <a:r>
              <a:rPr lang="fr-FR" b="1" err="1"/>
              <a:t>b.clone</a:t>
            </a:r>
            <a:r>
              <a:rPr lang="fr-FR" b="1" smtClean="0"/>
              <a:t>()</a:t>
            </a:r>
            <a:r>
              <a:rPr lang="fr-FR" smtClean="0"/>
              <a:t> </a:t>
            </a:r>
            <a:r>
              <a:rPr lang="fr-FR"/>
              <a:t>signifie que a est une copie par valeur de l'objet </a:t>
            </a:r>
            <a:r>
              <a:rPr lang="fr-FR" smtClean="0"/>
              <a:t>b.</a:t>
            </a:r>
            <a:br>
              <a:rPr lang="fr-FR" smtClean="0"/>
            </a:br>
            <a:r>
              <a:rPr lang="fr-FR" b="1" smtClean="0"/>
              <a:t>a </a:t>
            </a:r>
            <a:r>
              <a:rPr lang="fr-FR" b="1"/>
              <a:t>== </a:t>
            </a:r>
            <a:r>
              <a:rPr lang="fr-FR" b="1" smtClean="0"/>
              <a:t>b</a:t>
            </a:r>
            <a:r>
              <a:rPr lang="fr-FR" smtClean="0"/>
              <a:t> </a:t>
            </a:r>
            <a:r>
              <a:rPr lang="fr-FR"/>
              <a:t>retourne "false" car a est une copie de </a:t>
            </a:r>
            <a:r>
              <a:rPr lang="fr-FR" smtClean="0"/>
              <a:t>b.</a:t>
            </a:r>
            <a:br>
              <a:rPr lang="fr-FR" smtClean="0"/>
            </a:br>
            <a:r>
              <a:rPr lang="fr-FR" smtClean="0"/>
              <a:t>Si </a:t>
            </a:r>
            <a:r>
              <a:rPr lang="fr-FR"/>
              <a:t>la copie est profonde alors toute modification de l'objet a n'impacte pas l'objet b</a:t>
            </a:r>
            <a:r>
              <a:rPr lang="fr-FR" smtClean="0"/>
              <a:t>.</a:t>
            </a:r>
            <a:endParaRPr lang="fr-FR"/>
          </a:p>
        </p:txBody>
      </p:sp>
    </p:spTree>
    <p:extLst>
      <p:ext uri="{BB962C8B-B14F-4D97-AF65-F5344CB8AC3E}">
        <p14:creationId xmlns:p14="http://schemas.microsoft.com/office/powerpoint/2010/main" val="12876164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Classes et objets: comparaison d’objets</a:t>
            </a:r>
            <a:endParaRPr lang="fr-F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31</a:t>
            </a:fld>
            <a:endParaRPr lang="en-US" altLang="zh-CN" sz="1600" kern="0">
              <a:latin typeface="+mn-lt"/>
              <a:ea typeface="MS PGothic" pitchFamily="34" charset="-128"/>
            </a:endParaRPr>
          </a:p>
        </p:txBody>
      </p:sp>
      <p:grpSp>
        <p:nvGrpSpPr>
          <p:cNvPr id="6" name="Groupe 5"/>
          <p:cNvGrpSpPr/>
          <p:nvPr/>
        </p:nvGrpSpPr>
        <p:grpSpPr>
          <a:xfrm>
            <a:off x="3172923" y="1396972"/>
            <a:ext cx="2278504" cy="659567"/>
            <a:chOff x="2683240" y="1334125"/>
            <a:chExt cx="2278504" cy="659567"/>
          </a:xfrm>
        </p:grpSpPr>
        <p:sp>
          <p:nvSpPr>
            <p:cNvPr id="3" name="Rectangle 2"/>
            <p:cNvSpPr/>
            <p:nvPr/>
          </p:nvSpPr>
          <p:spPr bwMode="auto">
            <a:xfrm>
              <a:off x="2683240" y="1334125"/>
              <a:ext cx="2278504" cy="659567"/>
            </a:xfrm>
            <a:prstGeom prst="rect">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4" name="ZoneTexte 3"/>
            <p:cNvSpPr txBox="1"/>
            <p:nvPr/>
          </p:nvSpPr>
          <p:spPr>
            <a:xfrm>
              <a:off x="2863120" y="1433075"/>
              <a:ext cx="1918741" cy="461665"/>
            </a:xfrm>
            <a:prstGeom prst="rect">
              <a:avLst/>
            </a:prstGeom>
            <a:noFill/>
          </p:spPr>
          <p:txBody>
            <a:bodyPr wrap="square" rtlCol="0">
              <a:spAutoFit/>
            </a:bodyPr>
            <a:lstStyle/>
            <a:p>
              <a:pPr algn="ctr"/>
              <a:r>
                <a:rPr lang="fr-FR" sz="2400" err="1" smtClean="0">
                  <a:latin typeface="Arial" panose="020B0604020202020204" pitchFamily="34" charset="0"/>
                  <a:cs typeface="Arial" panose="020B0604020202020204" pitchFamily="34" charset="0"/>
                </a:rPr>
                <a:t>Vehicule</a:t>
              </a:r>
              <a:endParaRPr lang="en-US" sz="2400">
                <a:latin typeface="Arial" panose="020B0604020202020204" pitchFamily="34" charset="0"/>
                <a:cs typeface="Arial" panose="020B0604020202020204" pitchFamily="34" charset="0"/>
              </a:endParaRPr>
            </a:p>
          </p:txBody>
        </p:sp>
      </p:grpSp>
      <p:grpSp>
        <p:nvGrpSpPr>
          <p:cNvPr id="2" name="Groupe 1"/>
          <p:cNvGrpSpPr/>
          <p:nvPr/>
        </p:nvGrpSpPr>
        <p:grpSpPr>
          <a:xfrm>
            <a:off x="4501878" y="2461064"/>
            <a:ext cx="2098623" cy="1445062"/>
            <a:chOff x="5185355" y="3203234"/>
            <a:chExt cx="2098623" cy="1445062"/>
          </a:xfrm>
        </p:grpSpPr>
        <p:sp>
          <p:nvSpPr>
            <p:cNvPr id="8" name="Rectangle 7"/>
            <p:cNvSpPr/>
            <p:nvPr/>
          </p:nvSpPr>
          <p:spPr bwMode="auto">
            <a:xfrm>
              <a:off x="5185355" y="3233214"/>
              <a:ext cx="2098621" cy="46166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9" name="ZoneTexte 8"/>
            <p:cNvSpPr txBox="1"/>
            <p:nvPr/>
          </p:nvSpPr>
          <p:spPr>
            <a:xfrm>
              <a:off x="5275297" y="3203234"/>
              <a:ext cx="1918741" cy="461665"/>
            </a:xfrm>
            <a:prstGeom prst="rect">
              <a:avLst/>
            </a:prstGeom>
            <a:noFill/>
          </p:spPr>
          <p:txBody>
            <a:bodyPr wrap="square" rtlCol="0">
              <a:spAutoFit/>
            </a:bodyPr>
            <a:lstStyle/>
            <a:p>
              <a:pPr algn="ctr"/>
              <a:r>
                <a:rPr lang="fr-FR" sz="2400" u="sng" err="1" smtClean="0">
                  <a:latin typeface="Arial" panose="020B0604020202020204" pitchFamily="34" charset="0"/>
                  <a:cs typeface="Arial" panose="020B0604020202020204" pitchFamily="34" charset="0"/>
                </a:rPr>
                <a:t>maVoiture</a:t>
              </a:r>
              <a:endParaRPr lang="en-US" sz="2400" u="sng">
                <a:latin typeface="Arial" panose="020B0604020202020204" pitchFamily="34" charset="0"/>
                <a:cs typeface="Arial" panose="020B0604020202020204" pitchFamily="34" charset="0"/>
              </a:endParaRPr>
            </a:p>
          </p:txBody>
        </p:sp>
        <p:sp>
          <p:nvSpPr>
            <p:cNvPr id="10" name="Rectangle 9"/>
            <p:cNvSpPr/>
            <p:nvPr/>
          </p:nvSpPr>
          <p:spPr bwMode="auto">
            <a:xfrm>
              <a:off x="5185356" y="3681857"/>
              <a:ext cx="2098621" cy="96643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1" name="ZoneTexte 10"/>
            <p:cNvSpPr txBox="1"/>
            <p:nvPr/>
          </p:nvSpPr>
          <p:spPr>
            <a:xfrm>
              <a:off x="5185356" y="3817299"/>
              <a:ext cx="2098622" cy="830997"/>
            </a:xfrm>
            <a:prstGeom prst="rect">
              <a:avLst/>
            </a:prstGeom>
            <a:noFill/>
          </p:spPr>
          <p:txBody>
            <a:bodyPr wrap="square" rtlCol="0">
              <a:spAutoFit/>
            </a:bodyPr>
            <a:lstStyle/>
            <a:p>
              <a:r>
                <a:rPr lang="fr-FR" sz="1200" smtClean="0">
                  <a:latin typeface="Arial" panose="020B0604020202020204" pitchFamily="34" charset="0"/>
                  <a:cs typeface="Arial" panose="020B0604020202020204" pitchFamily="34" charset="0"/>
                </a:rPr>
                <a:t>- </a:t>
              </a:r>
              <a:r>
                <a:rPr lang="fr-FR" sz="1200" err="1" smtClean="0">
                  <a:latin typeface="Arial" panose="020B0604020202020204" pitchFamily="34" charset="0"/>
                  <a:cs typeface="Arial" panose="020B0604020202020204" pitchFamily="34" charset="0"/>
                </a:rPr>
                <a:t>mDemarre</a:t>
              </a:r>
              <a:r>
                <a:rPr lang="fr-FR" sz="1200" smtClean="0">
                  <a:latin typeface="Arial" panose="020B0604020202020204" pitchFamily="34" charset="0"/>
                  <a:cs typeface="Arial" panose="020B0604020202020204" pitchFamily="34" charset="0"/>
                </a:rPr>
                <a:t> = false</a:t>
              </a:r>
            </a:p>
            <a:p>
              <a:r>
                <a:rPr lang="fr-FR" sz="1200" smtClean="0">
                  <a:latin typeface="Arial" panose="020B0604020202020204" pitchFamily="34" charset="0"/>
                  <a:cs typeface="Arial" panose="020B0604020202020204" pitchFamily="34" charset="0"/>
                </a:rPr>
                <a:t>- </a:t>
              </a:r>
              <a:r>
                <a:rPr lang="fr-FR" sz="1200" err="1" smtClean="0">
                  <a:latin typeface="Arial" panose="020B0604020202020204" pitchFamily="34" charset="0"/>
                  <a:cs typeface="Arial" panose="020B0604020202020204" pitchFamily="34" charset="0"/>
                </a:rPr>
                <a:t>mVitesse</a:t>
              </a:r>
              <a:r>
                <a:rPr lang="fr-FR" sz="1200" smtClean="0">
                  <a:latin typeface="Arial" panose="020B0604020202020204" pitchFamily="34" charset="0"/>
                  <a:cs typeface="Arial" panose="020B0604020202020204" pitchFamily="34" charset="0"/>
                </a:rPr>
                <a:t> = 0</a:t>
              </a:r>
            </a:p>
            <a:p>
              <a:r>
                <a:rPr lang="fr-FR" sz="1200" smtClean="0">
                  <a:latin typeface="Arial" panose="020B0604020202020204" pitchFamily="34" charset="0"/>
                  <a:cs typeface="Arial" panose="020B0604020202020204" pitchFamily="34" charset="0"/>
                </a:rPr>
                <a:t>- </a:t>
              </a:r>
              <a:r>
                <a:rPr lang="fr-FR" sz="1200" err="1" smtClean="0">
                  <a:latin typeface="Arial" panose="020B0604020202020204" pitchFamily="34" charset="0"/>
                  <a:cs typeface="Arial" panose="020B0604020202020204" pitchFamily="34" charset="0"/>
                </a:rPr>
                <a:t>mProprietaire</a:t>
              </a:r>
              <a:r>
                <a:rPr lang="fr-FR" sz="1200" smtClean="0">
                  <a:latin typeface="Arial" panose="020B0604020202020204" pitchFamily="34" charset="0"/>
                  <a:cs typeface="Arial" panose="020B0604020202020204" pitchFamily="34" charset="0"/>
                </a:rPr>
                <a:t> = « Phil »</a:t>
              </a:r>
            </a:p>
            <a:p>
              <a:endParaRPr lang="en-US" sz="1200">
                <a:latin typeface="Arial" panose="020B0604020202020204" pitchFamily="34" charset="0"/>
                <a:cs typeface="Arial" panose="020B0604020202020204" pitchFamily="34" charset="0"/>
              </a:endParaRPr>
            </a:p>
          </p:txBody>
        </p:sp>
      </p:grpSp>
      <p:grpSp>
        <p:nvGrpSpPr>
          <p:cNvPr id="13" name="Groupe 12"/>
          <p:cNvGrpSpPr/>
          <p:nvPr/>
        </p:nvGrpSpPr>
        <p:grpSpPr>
          <a:xfrm>
            <a:off x="1951230" y="2446074"/>
            <a:ext cx="2098623" cy="1445062"/>
            <a:chOff x="1126762" y="3060493"/>
            <a:chExt cx="2098623" cy="1445062"/>
          </a:xfrm>
        </p:grpSpPr>
        <p:sp>
          <p:nvSpPr>
            <p:cNvPr id="14" name="Rectangle 13"/>
            <p:cNvSpPr/>
            <p:nvPr/>
          </p:nvSpPr>
          <p:spPr bwMode="auto">
            <a:xfrm>
              <a:off x="1126762" y="3075483"/>
              <a:ext cx="2098621" cy="46166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5" name="ZoneTexte 14"/>
            <p:cNvSpPr txBox="1"/>
            <p:nvPr/>
          </p:nvSpPr>
          <p:spPr>
            <a:xfrm>
              <a:off x="1216704" y="3060493"/>
              <a:ext cx="1918741" cy="461665"/>
            </a:xfrm>
            <a:prstGeom prst="rect">
              <a:avLst/>
            </a:prstGeom>
            <a:noFill/>
          </p:spPr>
          <p:txBody>
            <a:bodyPr wrap="square" rtlCol="0">
              <a:spAutoFit/>
            </a:bodyPr>
            <a:lstStyle/>
            <a:p>
              <a:pPr algn="ctr"/>
              <a:r>
                <a:rPr lang="fr-FR" sz="2400" u="sng" err="1" smtClean="0">
                  <a:latin typeface="Arial" panose="020B0604020202020204" pitchFamily="34" charset="0"/>
                  <a:cs typeface="Arial" panose="020B0604020202020204" pitchFamily="34" charset="0"/>
                </a:rPr>
                <a:t>saVoiture</a:t>
              </a:r>
              <a:endParaRPr lang="en-US" sz="2400" u="sng">
                <a:latin typeface="Arial" panose="020B0604020202020204" pitchFamily="34" charset="0"/>
                <a:cs typeface="Arial" panose="020B0604020202020204" pitchFamily="34" charset="0"/>
              </a:endParaRPr>
            </a:p>
          </p:txBody>
        </p:sp>
        <p:sp>
          <p:nvSpPr>
            <p:cNvPr id="16" name="Rectangle 15"/>
            <p:cNvSpPr/>
            <p:nvPr/>
          </p:nvSpPr>
          <p:spPr bwMode="auto">
            <a:xfrm>
              <a:off x="1126763" y="3539116"/>
              <a:ext cx="2098621" cy="96643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7" name="ZoneTexte 16"/>
            <p:cNvSpPr txBox="1"/>
            <p:nvPr/>
          </p:nvSpPr>
          <p:spPr>
            <a:xfrm>
              <a:off x="1126763" y="3674558"/>
              <a:ext cx="2098622" cy="830997"/>
            </a:xfrm>
            <a:prstGeom prst="rect">
              <a:avLst/>
            </a:prstGeom>
            <a:noFill/>
          </p:spPr>
          <p:txBody>
            <a:bodyPr wrap="square" rtlCol="0">
              <a:spAutoFit/>
            </a:bodyPr>
            <a:lstStyle/>
            <a:p>
              <a:r>
                <a:rPr lang="fr-FR" sz="1200" smtClean="0">
                  <a:latin typeface="Arial" panose="020B0604020202020204" pitchFamily="34" charset="0"/>
                  <a:cs typeface="Arial" panose="020B0604020202020204" pitchFamily="34" charset="0"/>
                </a:rPr>
                <a:t>- </a:t>
              </a:r>
              <a:r>
                <a:rPr lang="fr-FR" sz="1200" err="1" smtClean="0">
                  <a:latin typeface="Arial" panose="020B0604020202020204" pitchFamily="34" charset="0"/>
                  <a:cs typeface="Arial" panose="020B0604020202020204" pitchFamily="34" charset="0"/>
                </a:rPr>
                <a:t>mDemarre</a:t>
              </a:r>
              <a:r>
                <a:rPr lang="fr-FR" sz="1200" smtClean="0">
                  <a:latin typeface="Arial" panose="020B0604020202020204" pitchFamily="34" charset="0"/>
                  <a:cs typeface="Arial" panose="020B0604020202020204" pitchFamily="34" charset="0"/>
                </a:rPr>
                <a:t> = false</a:t>
              </a:r>
            </a:p>
            <a:p>
              <a:r>
                <a:rPr lang="fr-FR" sz="1200" smtClean="0">
                  <a:latin typeface="Arial" panose="020B0604020202020204" pitchFamily="34" charset="0"/>
                  <a:cs typeface="Arial" panose="020B0604020202020204" pitchFamily="34" charset="0"/>
                </a:rPr>
                <a:t>- </a:t>
              </a:r>
              <a:r>
                <a:rPr lang="fr-FR" sz="1200" err="1" smtClean="0">
                  <a:latin typeface="Arial" panose="020B0604020202020204" pitchFamily="34" charset="0"/>
                  <a:cs typeface="Arial" panose="020B0604020202020204" pitchFamily="34" charset="0"/>
                </a:rPr>
                <a:t>mVitesse</a:t>
              </a:r>
              <a:r>
                <a:rPr lang="fr-FR" sz="1200" smtClean="0">
                  <a:latin typeface="Arial" panose="020B0604020202020204" pitchFamily="34" charset="0"/>
                  <a:cs typeface="Arial" panose="020B0604020202020204" pitchFamily="34" charset="0"/>
                </a:rPr>
                <a:t> = 0</a:t>
              </a:r>
            </a:p>
            <a:p>
              <a:r>
                <a:rPr lang="fr-FR" sz="1200" smtClean="0">
                  <a:latin typeface="Arial" panose="020B0604020202020204" pitchFamily="34" charset="0"/>
                  <a:cs typeface="Arial" panose="020B0604020202020204" pitchFamily="34" charset="0"/>
                </a:rPr>
                <a:t>- </a:t>
              </a:r>
              <a:r>
                <a:rPr lang="fr-FR" sz="1200" err="1" smtClean="0">
                  <a:latin typeface="Arial" panose="020B0604020202020204" pitchFamily="34" charset="0"/>
                  <a:cs typeface="Arial" panose="020B0604020202020204" pitchFamily="34" charset="0"/>
                </a:rPr>
                <a:t>mProprietaire</a:t>
              </a:r>
              <a:r>
                <a:rPr lang="fr-FR" sz="1200" smtClean="0">
                  <a:latin typeface="Arial" panose="020B0604020202020204" pitchFamily="34" charset="0"/>
                  <a:cs typeface="Arial" panose="020B0604020202020204" pitchFamily="34" charset="0"/>
                </a:rPr>
                <a:t> = « Phil »</a:t>
              </a:r>
            </a:p>
            <a:p>
              <a:endParaRPr lang="en-US" sz="1200">
                <a:latin typeface="Arial" panose="020B0604020202020204" pitchFamily="34" charset="0"/>
                <a:cs typeface="Arial" panose="020B0604020202020204" pitchFamily="34" charset="0"/>
              </a:endParaRPr>
            </a:p>
          </p:txBody>
        </p:sp>
      </p:grpSp>
      <p:cxnSp>
        <p:nvCxnSpPr>
          <p:cNvPr id="23" name="Connecteur droit avec flèche 22"/>
          <p:cNvCxnSpPr/>
          <p:nvPr/>
        </p:nvCxnSpPr>
        <p:spPr bwMode="auto">
          <a:xfrm flipV="1">
            <a:off x="3352802" y="2052354"/>
            <a:ext cx="436591" cy="375916"/>
          </a:xfrm>
          <a:prstGeom prst="straightConnector1">
            <a:avLst/>
          </a:prstGeom>
          <a:solidFill>
            <a:schemeClr val="accent1"/>
          </a:solidFill>
          <a:ln w="9525" cap="flat" cmpd="sng" algn="ctr">
            <a:solidFill>
              <a:schemeClr val="tx1"/>
            </a:solidFill>
            <a:prstDash val="dash"/>
            <a:round/>
            <a:headEnd type="none" w="med" len="med"/>
            <a:tailEnd type="arrow"/>
          </a:ln>
          <a:effectLst/>
        </p:spPr>
      </p:cxnSp>
      <p:cxnSp>
        <p:nvCxnSpPr>
          <p:cNvPr id="25" name="Connecteur droit avec flèche 24"/>
          <p:cNvCxnSpPr/>
          <p:nvPr/>
        </p:nvCxnSpPr>
        <p:spPr bwMode="auto">
          <a:xfrm flipH="1" flipV="1">
            <a:off x="4591820" y="2058938"/>
            <a:ext cx="399905" cy="402126"/>
          </a:xfrm>
          <a:prstGeom prst="straightConnector1">
            <a:avLst/>
          </a:prstGeom>
          <a:solidFill>
            <a:schemeClr val="accent1"/>
          </a:solidFill>
          <a:ln w="9525" cap="flat" cmpd="sng" algn="ctr">
            <a:solidFill>
              <a:schemeClr val="tx1"/>
            </a:solidFill>
            <a:prstDash val="dash"/>
            <a:round/>
            <a:headEnd type="none" w="med" len="med"/>
            <a:tailEnd type="arrow"/>
          </a:ln>
          <a:effectLst/>
        </p:spPr>
      </p:cxnSp>
      <p:sp>
        <p:nvSpPr>
          <p:cNvPr id="30" name="ZoneTexte 29"/>
          <p:cNvSpPr txBox="1"/>
          <p:nvPr/>
        </p:nvSpPr>
        <p:spPr>
          <a:xfrm>
            <a:off x="5171441" y="2058938"/>
            <a:ext cx="1918741" cy="369332"/>
          </a:xfrm>
          <a:prstGeom prst="rect">
            <a:avLst/>
          </a:prstGeom>
          <a:noFill/>
        </p:spPr>
        <p:txBody>
          <a:bodyPr wrap="square" rtlCol="0">
            <a:spAutoFit/>
          </a:bodyPr>
          <a:lstStyle/>
          <a:p>
            <a:r>
              <a:rPr lang="fr-FR" smtClean="0"/>
              <a:t>« instance of »</a:t>
            </a:r>
            <a:endParaRPr lang="en-US"/>
          </a:p>
        </p:txBody>
      </p:sp>
      <p:sp>
        <p:nvSpPr>
          <p:cNvPr id="34" name="Espace réservé du contenu 1"/>
          <p:cNvSpPr>
            <a:spLocks noGrp="1"/>
          </p:cNvSpPr>
          <p:nvPr>
            <p:ph idx="1"/>
          </p:nvPr>
        </p:nvSpPr>
        <p:spPr>
          <a:xfrm>
            <a:off x="314794" y="655327"/>
            <a:ext cx="8609012" cy="603848"/>
          </a:xfrm>
        </p:spPr>
        <p:txBody>
          <a:bodyPr/>
          <a:lstStyle/>
          <a:p>
            <a:r>
              <a:rPr lang="fr-FR"/>
              <a:t>L’objet </a:t>
            </a:r>
            <a:r>
              <a:rPr lang="fr-FR" b="1" err="1" smtClean="0"/>
              <a:t>maVoiture</a:t>
            </a:r>
            <a:r>
              <a:rPr lang="fr-FR" b="1" smtClean="0"/>
              <a:t> </a:t>
            </a:r>
            <a:r>
              <a:rPr lang="fr-FR"/>
              <a:t>et </a:t>
            </a:r>
            <a:r>
              <a:rPr lang="fr-FR" b="1" err="1" smtClean="0"/>
              <a:t>saVoiture</a:t>
            </a:r>
            <a:r>
              <a:rPr lang="fr-FR" b="1" smtClean="0"/>
              <a:t> </a:t>
            </a:r>
            <a:r>
              <a:rPr lang="fr-FR"/>
              <a:t>ont les mêmes attributs (</a:t>
            </a:r>
            <a:r>
              <a:rPr lang="fr-FR" smtClean="0"/>
              <a:t>états identiques</a:t>
            </a:r>
            <a:r>
              <a:rPr lang="fr-FR"/>
              <a:t>) mais ont des références </a:t>
            </a:r>
            <a:r>
              <a:rPr lang="fr-FR" smtClean="0"/>
              <a:t>différentes.</a:t>
            </a:r>
          </a:p>
          <a:p>
            <a:pPr marL="0" indent="0">
              <a:buNone/>
            </a:pPr>
            <a:endParaRPr lang="en-US"/>
          </a:p>
        </p:txBody>
      </p:sp>
      <p:sp>
        <p:nvSpPr>
          <p:cNvPr id="36" name="Espace réservé du contenu 1"/>
          <p:cNvSpPr txBox="1">
            <a:spLocks/>
          </p:cNvSpPr>
          <p:nvPr/>
        </p:nvSpPr>
        <p:spPr bwMode="auto">
          <a:xfrm>
            <a:off x="137874" y="4965116"/>
            <a:ext cx="8609012" cy="138920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93675" indent="-193675" algn="l" rtl="0" eaLnBrk="0" fontAlgn="base" hangingPunct="0">
              <a:spcBef>
                <a:spcPct val="0"/>
              </a:spcBef>
              <a:spcAft>
                <a:spcPct val="50000"/>
              </a:spcAft>
              <a:buClr>
                <a:schemeClr val="tx2"/>
              </a:buClr>
              <a:buSzPct val="70000"/>
              <a:buFont typeface="Wingdings" pitchFamily="2" charset="2"/>
              <a:buChar char="§"/>
              <a:defRPr sz="2000">
                <a:solidFill>
                  <a:schemeClr val="tx1"/>
                </a:solidFill>
                <a:latin typeface="+mn-lt"/>
                <a:ea typeface="+mn-ea"/>
                <a:cs typeface="+mn-cs"/>
              </a:defRPr>
            </a:lvl1pPr>
            <a:lvl2pPr marL="768350" indent="-285750" algn="l" rtl="0" eaLnBrk="0" fontAlgn="base" hangingPunct="0">
              <a:spcBef>
                <a:spcPct val="0"/>
              </a:spcBef>
              <a:spcAft>
                <a:spcPct val="25000"/>
              </a:spcAft>
              <a:buChar char="–"/>
              <a:defRPr>
                <a:solidFill>
                  <a:schemeClr val="tx1"/>
                </a:solidFill>
                <a:latin typeface="+mn-lt"/>
              </a:defRPr>
            </a:lvl2pPr>
            <a:lvl3pPr marL="1187450" indent="-228600" algn="l" rtl="0" eaLnBrk="0" fontAlgn="base" hangingPunct="0">
              <a:spcBef>
                <a:spcPct val="0"/>
              </a:spcBef>
              <a:spcAft>
                <a:spcPct val="25000"/>
              </a:spcAft>
              <a:buClr>
                <a:schemeClr val="tx1"/>
              </a:buClr>
              <a:buFont typeface="Times New Roman" pitchFamily="18" charset="0"/>
              <a:buChar char="–"/>
              <a:defRPr>
                <a:solidFill>
                  <a:schemeClr val="tx1"/>
                </a:solidFill>
                <a:latin typeface="+mn-lt"/>
              </a:defRPr>
            </a:lvl3pPr>
            <a:lvl4pPr marL="1606550" indent="-228600" algn="l" rtl="0" eaLnBrk="0" fontAlgn="base" hangingPunct="0">
              <a:spcBef>
                <a:spcPct val="0"/>
              </a:spcBef>
              <a:spcAft>
                <a:spcPct val="25000"/>
              </a:spcAft>
              <a:buChar char="–"/>
              <a:defRPr>
                <a:solidFill>
                  <a:schemeClr val="tx1"/>
                </a:solidFill>
                <a:latin typeface="+mn-lt"/>
              </a:defRPr>
            </a:lvl4pPr>
            <a:lvl5pPr marL="2057400" indent="-228600" algn="l" rtl="0" eaLnBrk="0" fontAlgn="base" hangingPunct="0">
              <a:spcBef>
                <a:spcPct val="0"/>
              </a:spcBef>
              <a:spcAft>
                <a:spcPct val="25000"/>
              </a:spcAft>
              <a:buChar char="–"/>
              <a:defRPr sz="1600">
                <a:solidFill>
                  <a:schemeClr val="tx1"/>
                </a:solidFill>
                <a:latin typeface="+mn-lt"/>
              </a:defRPr>
            </a:lvl5pPr>
            <a:lvl6pPr marL="2514600" indent="-228600" algn="l" rtl="0" eaLnBrk="0" fontAlgn="base" hangingPunct="0">
              <a:spcBef>
                <a:spcPct val="0"/>
              </a:spcBef>
              <a:spcAft>
                <a:spcPct val="25000"/>
              </a:spcAft>
              <a:buChar char="–"/>
              <a:defRPr sz="1600">
                <a:solidFill>
                  <a:schemeClr val="tx1"/>
                </a:solidFill>
                <a:latin typeface="+mn-lt"/>
              </a:defRPr>
            </a:lvl6pPr>
            <a:lvl7pPr marL="2971800" indent="-228600" algn="l" rtl="0" eaLnBrk="0" fontAlgn="base" hangingPunct="0">
              <a:spcBef>
                <a:spcPct val="0"/>
              </a:spcBef>
              <a:spcAft>
                <a:spcPct val="25000"/>
              </a:spcAft>
              <a:buChar char="–"/>
              <a:defRPr sz="1600">
                <a:solidFill>
                  <a:schemeClr val="tx1"/>
                </a:solidFill>
                <a:latin typeface="+mn-lt"/>
              </a:defRPr>
            </a:lvl7pPr>
            <a:lvl8pPr marL="3429000" indent="-228600" algn="l" rtl="0" eaLnBrk="0" fontAlgn="base" hangingPunct="0">
              <a:spcBef>
                <a:spcPct val="0"/>
              </a:spcBef>
              <a:spcAft>
                <a:spcPct val="25000"/>
              </a:spcAft>
              <a:buChar char="–"/>
              <a:defRPr sz="1600">
                <a:solidFill>
                  <a:schemeClr val="tx1"/>
                </a:solidFill>
                <a:latin typeface="+mn-lt"/>
              </a:defRPr>
            </a:lvl8pPr>
            <a:lvl9pPr marL="3886200" indent="-228600" algn="l" rtl="0" eaLnBrk="0" fontAlgn="base" hangingPunct="0">
              <a:spcBef>
                <a:spcPct val="0"/>
              </a:spcBef>
              <a:spcAft>
                <a:spcPct val="25000"/>
              </a:spcAft>
              <a:buChar char="–"/>
              <a:defRPr sz="1600">
                <a:solidFill>
                  <a:schemeClr val="tx1"/>
                </a:solidFill>
                <a:latin typeface="+mn-lt"/>
              </a:defRPr>
            </a:lvl9pPr>
          </a:lstStyle>
          <a:p>
            <a:r>
              <a:rPr lang="fr-FR" smtClean="0"/>
              <a:t>Pour </a:t>
            </a:r>
            <a:r>
              <a:rPr lang="fr-FR"/>
              <a:t>comparer le contenu des objets il faut utiliser la méthode </a:t>
            </a:r>
            <a:r>
              <a:rPr lang="fr-FR" smtClean="0"/>
              <a:t>'</a:t>
            </a:r>
            <a:r>
              <a:rPr lang="fr-FR" b="1" err="1" smtClean="0"/>
              <a:t>equals</a:t>
            </a:r>
            <a:r>
              <a:rPr lang="fr-FR" smtClean="0"/>
              <a:t>'</a:t>
            </a:r>
          </a:p>
          <a:p>
            <a:pPr lvl="1"/>
            <a:r>
              <a:rPr lang="fr-FR" b="1" err="1"/>
              <a:t>a.equals</a:t>
            </a:r>
            <a:r>
              <a:rPr lang="fr-FR" b="1"/>
              <a:t>(b)</a:t>
            </a:r>
            <a:r>
              <a:rPr lang="fr-FR"/>
              <a:t>  renvoie "</a:t>
            </a:r>
            <a:r>
              <a:rPr lang="fr-FR" err="1"/>
              <a:t>true</a:t>
            </a:r>
            <a:r>
              <a:rPr lang="fr-FR"/>
              <a:t>" si les objets a et b peuvent être considérés comme identiques au vu de leurs attributs (à condition d'avoir redéfini la méthode </a:t>
            </a:r>
            <a:r>
              <a:rPr lang="fr-FR" err="1"/>
              <a:t>equals</a:t>
            </a:r>
            <a:r>
              <a:rPr lang="fr-FR" smtClean="0"/>
              <a:t>).</a:t>
            </a:r>
            <a:endParaRPr lang="fr-FR"/>
          </a:p>
          <a:p>
            <a:endParaRPr lang="en-US" kern="0"/>
          </a:p>
        </p:txBody>
      </p:sp>
      <p:sp>
        <p:nvSpPr>
          <p:cNvPr id="26" name="ZoneTexte 25"/>
          <p:cNvSpPr txBox="1"/>
          <p:nvPr/>
        </p:nvSpPr>
        <p:spPr>
          <a:xfrm>
            <a:off x="212990" y="1914305"/>
            <a:ext cx="3043004" cy="369332"/>
          </a:xfrm>
          <a:prstGeom prst="rect">
            <a:avLst/>
          </a:prstGeom>
          <a:noFill/>
        </p:spPr>
        <p:txBody>
          <a:bodyPr wrap="square" rtlCol="0">
            <a:spAutoFit/>
          </a:bodyPr>
          <a:lstStyle/>
          <a:p>
            <a:r>
              <a:rPr lang="fr-FR" b="1" err="1" smtClean="0"/>
              <a:t>saVoiture</a:t>
            </a:r>
            <a:r>
              <a:rPr lang="fr-FR" b="1" smtClean="0"/>
              <a:t> != </a:t>
            </a:r>
            <a:r>
              <a:rPr lang="fr-FR" b="1" err="1" smtClean="0"/>
              <a:t>maVoiture</a:t>
            </a:r>
            <a:endParaRPr lang="en-US" b="1"/>
          </a:p>
        </p:txBody>
      </p:sp>
      <p:grpSp>
        <p:nvGrpSpPr>
          <p:cNvPr id="40" name="Groupe 39"/>
          <p:cNvGrpSpPr/>
          <p:nvPr/>
        </p:nvGrpSpPr>
        <p:grpSpPr>
          <a:xfrm>
            <a:off x="1247849" y="4073362"/>
            <a:ext cx="6128647" cy="805053"/>
            <a:chOff x="3132944" y="3717561"/>
            <a:chExt cx="6128647" cy="805053"/>
          </a:xfrm>
        </p:grpSpPr>
        <p:sp>
          <p:nvSpPr>
            <p:cNvPr id="41" name="Rectangle 40"/>
            <p:cNvSpPr/>
            <p:nvPr/>
          </p:nvSpPr>
          <p:spPr bwMode="auto">
            <a:xfrm>
              <a:off x="3132944" y="3717561"/>
              <a:ext cx="6128646" cy="805053"/>
            </a:xfrm>
            <a:prstGeom prst="rect">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42" name="Étoile à 5 branches 41"/>
            <p:cNvSpPr/>
            <p:nvPr/>
          </p:nvSpPr>
          <p:spPr bwMode="auto">
            <a:xfrm>
              <a:off x="3297836" y="3897443"/>
              <a:ext cx="374754" cy="329784"/>
            </a:xfrm>
            <a:prstGeom prst="star5">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43" name="ZoneTexte 42"/>
            <p:cNvSpPr txBox="1"/>
            <p:nvPr/>
          </p:nvSpPr>
          <p:spPr>
            <a:xfrm>
              <a:off x="3672590" y="3765182"/>
              <a:ext cx="5589001" cy="646331"/>
            </a:xfrm>
            <a:prstGeom prst="rect">
              <a:avLst/>
            </a:prstGeom>
            <a:noFill/>
          </p:spPr>
          <p:txBody>
            <a:bodyPr wrap="square" rtlCol="0">
              <a:spAutoFit/>
            </a:bodyPr>
            <a:lstStyle/>
            <a:p>
              <a:r>
                <a:rPr lang="fr-FR"/>
                <a:t>Le test de comparaison (== et !=) entre objets ne concerne que les références et non les attributs </a:t>
              </a:r>
              <a:r>
                <a:rPr lang="fr-FR" smtClean="0"/>
                <a:t>!</a:t>
              </a:r>
              <a:endParaRPr lang="fr-FR"/>
            </a:p>
          </p:txBody>
        </p:sp>
      </p:grpSp>
    </p:spTree>
    <p:extLst>
      <p:ext uri="{BB962C8B-B14F-4D97-AF65-F5344CB8AC3E}">
        <p14:creationId xmlns:p14="http://schemas.microsoft.com/office/powerpoint/2010/main" val="9718274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Classes et objets: </a:t>
            </a:r>
            <a:r>
              <a:rPr lang="fr-FR"/>
              <a:t>Structure des objets</a:t>
            </a: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32</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194873" y="895168"/>
            <a:ext cx="8609012" cy="3631862"/>
          </a:xfrm>
        </p:spPr>
        <p:txBody>
          <a:bodyPr/>
          <a:lstStyle/>
          <a:p>
            <a:r>
              <a:rPr lang="fr-FR"/>
              <a:t>Un objet est constitué d’une partie « statique » et d’une partie « dynamique »</a:t>
            </a:r>
          </a:p>
          <a:p>
            <a:r>
              <a:rPr lang="fr-FR" smtClean="0"/>
              <a:t>Partie </a:t>
            </a:r>
            <a:r>
              <a:rPr lang="fr-FR"/>
              <a:t>« statique </a:t>
            </a:r>
            <a:r>
              <a:rPr lang="fr-FR" smtClean="0"/>
              <a:t>»</a:t>
            </a:r>
          </a:p>
          <a:p>
            <a:pPr lvl="1"/>
            <a:r>
              <a:rPr lang="fr-FR" smtClean="0"/>
              <a:t>Ne </a:t>
            </a:r>
            <a:r>
              <a:rPr lang="fr-FR"/>
              <a:t>varie pas d’une instance de classe à une </a:t>
            </a:r>
            <a:r>
              <a:rPr lang="fr-FR" smtClean="0"/>
              <a:t>autre</a:t>
            </a:r>
          </a:p>
          <a:p>
            <a:pPr lvl="1"/>
            <a:r>
              <a:rPr lang="fr-FR" smtClean="0"/>
              <a:t>Permet </a:t>
            </a:r>
            <a:r>
              <a:rPr lang="fr-FR"/>
              <a:t>d’activer l’objet (</a:t>
            </a:r>
            <a:r>
              <a:rPr lang="fr-FR" smtClean="0"/>
              <a:t>constructeur)</a:t>
            </a:r>
          </a:p>
          <a:p>
            <a:pPr lvl="1"/>
            <a:r>
              <a:rPr lang="fr-FR" smtClean="0"/>
              <a:t>Constituée </a:t>
            </a:r>
            <a:r>
              <a:rPr lang="fr-FR"/>
              <a:t>des méthodes de la </a:t>
            </a:r>
            <a:r>
              <a:rPr lang="fr-FR" smtClean="0"/>
              <a:t>classe</a:t>
            </a:r>
            <a:br>
              <a:rPr lang="fr-FR" smtClean="0"/>
            </a:br>
            <a:endParaRPr lang="fr-FR"/>
          </a:p>
          <a:p>
            <a:r>
              <a:rPr lang="fr-FR" smtClean="0"/>
              <a:t>Partie </a:t>
            </a:r>
            <a:r>
              <a:rPr lang="fr-FR"/>
              <a:t>« dynamique »</a:t>
            </a:r>
          </a:p>
          <a:p>
            <a:pPr lvl="1"/>
            <a:r>
              <a:rPr lang="fr-FR" smtClean="0"/>
              <a:t>Varie </a:t>
            </a:r>
            <a:r>
              <a:rPr lang="fr-FR"/>
              <a:t>d’une instance de classe à une </a:t>
            </a:r>
            <a:r>
              <a:rPr lang="fr-FR" smtClean="0"/>
              <a:t>autre</a:t>
            </a:r>
          </a:p>
          <a:p>
            <a:pPr lvl="1"/>
            <a:r>
              <a:rPr lang="fr-FR" smtClean="0"/>
              <a:t>Varie </a:t>
            </a:r>
            <a:r>
              <a:rPr lang="fr-FR"/>
              <a:t>durant la vie d’un </a:t>
            </a:r>
            <a:r>
              <a:rPr lang="fr-FR" smtClean="0"/>
              <a:t>objet</a:t>
            </a:r>
          </a:p>
          <a:p>
            <a:pPr lvl="1"/>
            <a:r>
              <a:rPr lang="fr-FR" smtClean="0"/>
              <a:t>Constituée </a:t>
            </a:r>
            <a:r>
              <a:rPr lang="fr-FR"/>
              <a:t>d’un exemplaire de chaque attribut de la classe</a:t>
            </a:r>
          </a:p>
        </p:txBody>
      </p:sp>
    </p:spTree>
    <p:extLst>
      <p:ext uri="{BB962C8B-B14F-4D97-AF65-F5344CB8AC3E}">
        <p14:creationId xmlns:p14="http://schemas.microsoft.com/office/powerpoint/2010/main" val="5320876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Classes et objets: Cycle de vie d’un objet</a:t>
            </a:r>
            <a:endParaRPr lang="fr-F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33</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194873" y="640334"/>
            <a:ext cx="8609012" cy="5415693"/>
          </a:xfrm>
        </p:spPr>
        <p:txBody>
          <a:bodyPr/>
          <a:lstStyle/>
          <a:p>
            <a:r>
              <a:rPr lang="fr-FR" b="1"/>
              <a:t>Création</a:t>
            </a:r>
          </a:p>
          <a:p>
            <a:pPr lvl="1"/>
            <a:r>
              <a:rPr lang="fr-FR" smtClean="0"/>
              <a:t>Usage </a:t>
            </a:r>
            <a:r>
              <a:rPr lang="fr-FR"/>
              <a:t>d’un </a:t>
            </a:r>
            <a:r>
              <a:rPr lang="fr-FR" smtClean="0"/>
              <a:t>Constructeur</a:t>
            </a:r>
          </a:p>
          <a:p>
            <a:pPr lvl="1"/>
            <a:r>
              <a:rPr lang="fr-FR" smtClean="0"/>
              <a:t>L’objet </a:t>
            </a:r>
            <a:r>
              <a:rPr lang="fr-FR"/>
              <a:t>est créé en mémoire et les attributs de l’objet sont initialisés</a:t>
            </a:r>
          </a:p>
          <a:p>
            <a:r>
              <a:rPr lang="fr-FR" b="1" smtClean="0"/>
              <a:t>Utilisation</a:t>
            </a:r>
            <a:endParaRPr lang="fr-FR" b="1"/>
          </a:p>
          <a:p>
            <a:pPr lvl="1"/>
            <a:r>
              <a:rPr lang="fr-FR" smtClean="0"/>
              <a:t>Usage </a:t>
            </a:r>
            <a:r>
              <a:rPr lang="fr-FR"/>
              <a:t>des Méthodes et des Attributs (non recommandé -&gt; </a:t>
            </a:r>
            <a:r>
              <a:rPr lang="fr-FR" smtClean="0"/>
              <a:t>encapsulation)</a:t>
            </a:r>
          </a:p>
          <a:p>
            <a:pPr lvl="1"/>
            <a:r>
              <a:rPr lang="fr-FR" smtClean="0"/>
              <a:t>Les </a:t>
            </a:r>
            <a:r>
              <a:rPr lang="fr-FR"/>
              <a:t>attributs de l’objet peuvent être modifiés (set)</a:t>
            </a:r>
          </a:p>
          <a:p>
            <a:pPr lvl="1"/>
            <a:r>
              <a:rPr lang="fr-FR" smtClean="0"/>
              <a:t>Les </a:t>
            </a:r>
            <a:r>
              <a:rPr lang="fr-FR"/>
              <a:t>attributs (ou leurs dérivés) peuvent être consultés (</a:t>
            </a:r>
            <a:r>
              <a:rPr lang="fr-FR" err="1"/>
              <a:t>get</a:t>
            </a:r>
            <a:r>
              <a:rPr lang="fr-FR" smtClean="0"/>
              <a:t>)</a:t>
            </a:r>
            <a:br>
              <a:rPr lang="fr-FR" smtClean="0"/>
            </a:br>
            <a:r>
              <a:rPr lang="fr-FR" smtClean="0"/>
              <a:t/>
            </a:r>
            <a:br>
              <a:rPr lang="fr-FR" smtClean="0"/>
            </a:br>
            <a:endParaRPr lang="fr-FR"/>
          </a:p>
          <a:p>
            <a:pPr lvl="1"/>
            <a:endParaRPr lang="fr-FR" b="1"/>
          </a:p>
          <a:p>
            <a:endParaRPr lang="fr-FR" b="1"/>
          </a:p>
          <a:p>
            <a:r>
              <a:rPr lang="fr-FR" b="1" smtClean="0"/>
              <a:t>Destruction</a:t>
            </a:r>
            <a:r>
              <a:rPr lang="fr-FR" smtClean="0"/>
              <a:t> </a:t>
            </a:r>
            <a:r>
              <a:rPr lang="fr-FR"/>
              <a:t>et libération </a:t>
            </a:r>
            <a:r>
              <a:rPr lang="fr-FR" smtClean="0"/>
              <a:t>de </a:t>
            </a:r>
            <a:r>
              <a:rPr lang="fr-FR"/>
              <a:t>la mémoire lorsque</a:t>
            </a:r>
          </a:p>
          <a:p>
            <a:pPr lvl="1"/>
            <a:r>
              <a:rPr lang="fr-FR" smtClean="0"/>
              <a:t>Usage </a:t>
            </a:r>
            <a:r>
              <a:rPr lang="fr-FR"/>
              <a:t>(éventuel) d’un Pseudo-Destructeur : méthode appelée </a:t>
            </a:r>
            <a:r>
              <a:rPr lang="fr-FR" err="1"/>
              <a:t>finalize</a:t>
            </a:r>
            <a:r>
              <a:rPr lang="fr-FR"/>
              <a:t>() </a:t>
            </a:r>
            <a:endParaRPr lang="fr-FR" smtClean="0"/>
          </a:p>
          <a:p>
            <a:pPr lvl="1"/>
            <a:r>
              <a:rPr lang="fr-FR" smtClean="0"/>
              <a:t>L’objet </a:t>
            </a:r>
            <a:r>
              <a:rPr lang="fr-FR"/>
              <a:t>n’est plus référencé, la place mémoire occupée est récupérée</a:t>
            </a:r>
          </a:p>
        </p:txBody>
      </p:sp>
      <p:grpSp>
        <p:nvGrpSpPr>
          <p:cNvPr id="6" name="Groupe 5"/>
          <p:cNvGrpSpPr/>
          <p:nvPr/>
        </p:nvGrpSpPr>
        <p:grpSpPr>
          <a:xfrm>
            <a:off x="1214203" y="3552669"/>
            <a:ext cx="6400800" cy="854439"/>
            <a:chOff x="3132944" y="3717561"/>
            <a:chExt cx="6400800" cy="854439"/>
          </a:xfrm>
        </p:grpSpPr>
        <p:sp>
          <p:nvSpPr>
            <p:cNvPr id="2" name="Rectangle 1"/>
            <p:cNvSpPr/>
            <p:nvPr/>
          </p:nvSpPr>
          <p:spPr bwMode="auto">
            <a:xfrm>
              <a:off x="3132944" y="3717561"/>
              <a:ext cx="6190938" cy="854439"/>
            </a:xfrm>
            <a:prstGeom prst="rect">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3" name="Étoile à 5 branches 2"/>
            <p:cNvSpPr/>
            <p:nvPr/>
          </p:nvSpPr>
          <p:spPr bwMode="auto">
            <a:xfrm>
              <a:off x="3297836" y="3897443"/>
              <a:ext cx="374754" cy="329784"/>
            </a:xfrm>
            <a:prstGeom prst="star5">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4" name="ZoneTexte 3"/>
            <p:cNvSpPr txBox="1"/>
            <p:nvPr/>
          </p:nvSpPr>
          <p:spPr>
            <a:xfrm>
              <a:off x="3672589" y="3717561"/>
              <a:ext cx="5861155" cy="646331"/>
            </a:xfrm>
            <a:prstGeom prst="rect">
              <a:avLst/>
            </a:prstGeom>
            <a:noFill/>
          </p:spPr>
          <p:txBody>
            <a:bodyPr wrap="square" rtlCol="0">
              <a:spAutoFit/>
            </a:bodyPr>
            <a:lstStyle/>
            <a:p>
              <a:r>
                <a:rPr lang="fr-FR"/>
                <a:t>L’utilisation d’un objet non construit provoque une exception de type </a:t>
              </a:r>
              <a:r>
                <a:rPr lang="fr-FR" b="1" err="1"/>
                <a:t>NullPointerException</a:t>
              </a:r>
              <a:r>
                <a:rPr lang="fr-FR" b="1"/>
                <a:t>.</a:t>
              </a:r>
            </a:p>
          </p:txBody>
        </p:sp>
      </p:grpSp>
    </p:spTree>
    <p:extLst>
      <p:ext uri="{BB962C8B-B14F-4D97-AF65-F5344CB8AC3E}">
        <p14:creationId xmlns:p14="http://schemas.microsoft.com/office/powerpoint/2010/main" val="10186106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Classes et objets: Création d’objets (1/3)</a:t>
            </a:r>
            <a:endParaRPr lang="fr-F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34</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194873" y="640334"/>
            <a:ext cx="8609012" cy="5415693"/>
          </a:xfrm>
        </p:spPr>
        <p:txBody>
          <a:bodyPr/>
          <a:lstStyle/>
          <a:p>
            <a:r>
              <a:rPr lang="fr-FR"/>
              <a:t>La création d’un nouvel objet est obtenue par l’appel à</a:t>
            </a:r>
          </a:p>
          <a:p>
            <a:pPr marL="0" indent="0">
              <a:buNone/>
            </a:pPr>
            <a:r>
              <a:rPr lang="fr-FR" smtClean="0"/>
              <a:t>		</a:t>
            </a:r>
            <a:r>
              <a:rPr lang="fr-FR" b="1" smtClean="0">
                <a:latin typeface="Courier New" panose="02070309020205020404" pitchFamily="49" charset="0"/>
                <a:cs typeface="Courier New" panose="02070309020205020404" pitchFamily="49" charset="0"/>
              </a:rPr>
              <a:t>new </a:t>
            </a:r>
            <a:r>
              <a:rPr lang="fr-FR">
                <a:latin typeface="Courier New" panose="02070309020205020404" pitchFamily="49" charset="0"/>
                <a:cs typeface="Courier New" panose="02070309020205020404" pitchFamily="49" charset="0"/>
              </a:rPr>
              <a:t>Constructeur(paramètres)</a:t>
            </a:r>
          </a:p>
          <a:p>
            <a:r>
              <a:rPr lang="fr-FR" smtClean="0"/>
              <a:t>Il </a:t>
            </a:r>
            <a:r>
              <a:rPr lang="fr-FR"/>
              <a:t>existe un constructeur par défaut qui ne possède pas de paramètre (</a:t>
            </a:r>
            <a:r>
              <a:rPr lang="fr-FR" u="sng"/>
              <a:t>si aucun autre constructeur avec paramètre n’existe</a:t>
            </a:r>
            <a:r>
              <a:rPr lang="fr-FR" smtClean="0"/>
              <a:t>).</a:t>
            </a:r>
            <a:endParaRPr lang="fr-FR"/>
          </a:p>
          <a:p>
            <a:r>
              <a:rPr lang="fr-FR"/>
              <a:t>L'objet retourné par le constructeur est une instance de la classe. Le constructeur alloue la mémoire et initialise l'objet. </a:t>
            </a:r>
          </a:p>
          <a:p>
            <a:r>
              <a:rPr lang="fr-FR" b="1"/>
              <a:t>L'objet retourné par le constructeur ne peut pas être </a:t>
            </a:r>
            <a:r>
              <a:rPr lang="fr-FR" b="1" err="1"/>
              <a:t>null</a:t>
            </a:r>
            <a:r>
              <a:rPr lang="fr-FR" smtClean="0"/>
              <a:t>.</a:t>
            </a:r>
          </a:p>
          <a:p>
            <a:r>
              <a:rPr lang="fr-FR" smtClean="0"/>
              <a:t>Un objet peut avoir plusieurs constructeurs (avec des paramètres différents)</a:t>
            </a:r>
            <a:endParaRPr lang="fr-FR"/>
          </a:p>
          <a:p>
            <a:r>
              <a:rPr lang="fr-FR" smtClean="0"/>
              <a:t>Les constructeurs portent </a:t>
            </a:r>
            <a:r>
              <a:rPr lang="fr-FR"/>
              <a:t>le même nom que la classe et </a:t>
            </a:r>
            <a:r>
              <a:rPr lang="fr-FR" smtClean="0"/>
              <a:t>n’ont </a:t>
            </a:r>
            <a:r>
              <a:rPr lang="fr-FR"/>
              <a:t>pas de valeur de retour.</a:t>
            </a:r>
          </a:p>
          <a:p>
            <a:endParaRPr lang="fr-FR"/>
          </a:p>
        </p:txBody>
      </p:sp>
      <p:sp>
        <p:nvSpPr>
          <p:cNvPr id="6" name="ZoneTexte 5"/>
          <p:cNvSpPr txBox="1"/>
          <p:nvPr/>
        </p:nvSpPr>
        <p:spPr>
          <a:xfrm>
            <a:off x="134911" y="4721902"/>
            <a:ext cx="8754256" cy="923330"/>
          </a:xfrm>
          <a:prstGeom prst="rect">
            <a:avLst/>
          </a:prstGeom>
          <a:noFill/>
          <a:ln>
            <a:solidFill>
              <a:schemeClr val="accent1"/>
            </a:solidFill>
          </a:ln>
        </p:spPr>
        <p:txBody>
          <a:bodyPr wrap="square" rtlCol="0">
            <a:spAutoFit/>
          </a:bodyPr>
          <a:lstStyle/>
          <a:p>
            <a:pPr marL="0" indent="0">
              <a:buNone/>
            </a:pPr>
            <a:r>
              <a:rPr lang="fr-FR">
                <a:latin typeface="Courier New" panose="02070309020205020404" pitchFamily="49" charset="0"/>
                <a:cs typeface="Courier New" panose="02070309020205020404" pitchFamily="49" charset="0"/>
              </a:rPr>
              <a:t>Vehicule mVehicule; // Déclaration: l'instance vaut </a:t>
            </a:r>
            <a:r>
              <a:rPr lang="fr-FR" smtClean="0">
                <a:latin typeface="Courier New" panose="02070309020205020404" pitchFamily="49" charset="0"/>
                <a:cs typeface="Courier New" panose="02070309020205020404" pitchFamily="49" charset="0"/>
              </a:rPr>
              <a:t>null</a:t>
            </a:r>
          </a:p>
          <a:p>
            <a:pPr marL="0" indent="0">
              <a:buNone/>
            </a:pPr>
            <a:r>
              <a:rPr lang="fr-FR" smtClean="0">
                <a:latin typeface="Courier New" panose="02070309020205020404" pitchFamily="49" charset="0"/>
                <a:cs typeface="Courier New" panose="02070309020205020404" pitchFamily="49" charset="0"/>
              </a:rPr>
              <a:t>mVehicule </a:t>
            </a:r>
            <a:r>
              <a:rPr lang="fr-FR">
                <a:latin typeface="Courier New" panose="02070309020205020404" pitchFamily="49" charset="0"/>
                <a:cs typeface="Courier New" panose="02070309020205020404" pitchFamily="49" charset="0"/>
              </a:rPr>
              <a:t>= new Vehicule(); // Création et allocation mémoire</a:t>
            </a:r>
            <a:br>
              <a:rPr lang="fr-FR">
                <a:latin typeface="Courier New" panose="02070309020205020404" pitchFamily="49" charset="0"/>
                <a:cs typeface="Courier New" panose="02070309020205020404" pitchFamily="49" charset="0"/>
              </a:rPr>
            </a:br>
            <a:r>
              <a:rPr lang="fr-FR" smtClean="0">
                <a:latin typeface="Courier New" panose="02070309020205020404" pitchFamily="49" charset="0"/>
                <a:cs typeface="Courier New" panose="02070309020205020404" pitchFamily="49" charset="0"/>
              </a:rPr>
              <a:t>if </a:t>
            </a:r>
            <a:r>
              <a:rPr lang="fr-FR">
                <a:latin typeface="Courier New" panose="02070309020205020404" pitchFamily="49" charset="0"/>
                <a:cs typeface="Courier New" panose="02070309020205020404" pitchFamily="49" charset="0"/>
              </a:rPr>
              <a:t>(mVoiture instanceOf Vehicule) { // retourne "true"</a:t>
            </a:r>
          </a:p>
        </p:txBody>
      </p:sp>
    </p:spTree>
    <p:extLst>
      <p:ext uri="{BB962C8B-B14F-4D97-AF65-F5344CB8AC3E}">
        <p14:creationId xmlns:p14="http://schemas.microsoft.com/office/powerpoint/2010/main" val="37324233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a:t>Classes et </a:t>
            </a:r>
            <a:r>
              <a:rPr lang="fr-FR" smtClean="0"/>
              <a:t>objets: Création d’objets (2/3)</a:t>
            </a:r>
            <a:endParaRPr lang="fr-F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35</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194873" y="640334"/>
            <a:ext cx="8609012" cy="5415693"/>
          </a:xfrm>
        </p:spPr>
        <p:txBody>
          <a:bodyPr/>
          <a:lstStyle/>
          <a:p>
            <a:r>
              <a:rPr lang="fr-FR" smtClean="0"/>
              <a:t>Constructeur </a:t>
            </a:r>
            <a:r>
              <a:rPr lang="fr-FR"/>
              <a:t>sans </a:t>
            </a:r>
            <a:r>
              <a:rPr lang="fr-FR" smtClean="0"/>
              <a:t>arguments. Utilité :</a:t>
            </a:r>
            <a:endParaRPr lang="fr-FR"/>
          </a:p>
          <a:p>
            <a:pPr lvl="1"/>
            <a:r>
              <a:rPr lang="fr-FR" smtClean="0"/>
              <a:t>Lorsque </a:t>
            </a:r>
            <a:r>
              <a:rPr lang="fr-FR"/>
              <a:t>l’on doit créer un objet sans pouvoir décider des valeurs </a:t>
            </a:r>
            <a:r>
              <a:rPr lang="fr-FR" smtClean="0"/>
              <a:t>de ses </a:t>
            </a:r>
            <a:r>
              <a:rPr lang="fr-FR"/>
              <a:t>attributs au moment de la </a:t>
            </a:r>
            <a:r>
              <a:rPr lang="fr-FR" smtClean="0"/>
              <a:t>création.</a:t>
            </a:r>
          </a:p>
          <a:p>
            <a:pPr lvl="1"/>
            <a:r>
              <a:rPr lang="fr-FR" smtClean="0"/>
              <a:t>Il </a:t>
            </a:r>
            <a:r>
              <a:rPr lang="fr-FR"/>
              <a:t>remplace le constructeur par défaut qui est devenu inutilisable dès qu’un constructeur (avec paramètres) a été défini dans la </a:t>
            </a:r>
            <a:r>
              <a:rPr lang="fr-FR" smtClean="0"/>
              <a:t>classe</a:t>
            </a:r>
            <a:br>
              <a:rPr lang="fr-FR" smtClean="0"/>
            </a:br>
            <a:endParaRPr lang="fr-FR"/>
          </a:p>
          <a:p>
            <a:r>
              <a:rPr lang="fr-FR"/>
              <a:t>Constructeurs </a:t>
            </a:r>
            <a:r>
              <a:rPr lang="fr-FR" smtClean="0"/>
              <a:t>multiples. Utilité :</a:t>
            </a:r>
            <a:endParaRPr lang="fr-FR"/>
          </a:p>
          <a:p>
            <a:pPr lvl="1"/>
            <a:r>
              <a:rPr lang="fr-FR" smtClean="0"/>
              <a:t>Possibilité </a:t>
            </a:r>
            <a:r>
              <a:rPr lang="fr-FR"/>
              <a:t>d’initialiser un objet de plusieurs manières </a:t>
            </a:r>
            <a:r>
              <a:rPr lang="fr-FR" smtClean="0"/>
              <a:t>différentes</a:t>
            </a:r>
          </a:p>
          <a:p>
            <a:pPr lvl="1"/>
            <a:r>
              <a:rPr lang="fr-FR" smtClean="0"/>
              <a:t>On </a:t>
            </a:r>
            <a:r>
              <a:rPr lang="fr-FR"/>
              <a:t>parle alors de </a:t>
            </a:r>
            <a:r>
              <a:rPr lang="fr-FR" err="1"/>
              <a:t>surchage</a:t>
            </a:r>
            <a:r>
              <a:rPr lang="fr-FR"/>
              <a:t> (</a:t>
            </a:r>
            <a:r>
              <a:rPr lang="fr-FR" err="1" smtClean="0"/>
              <a:t>overloaded</a:t>
            </a:r>
            <a:r>
              <a:rPr lang="fr-FR" smtClean="0"/>
              <a:t>)</a:t>
            </a:r>
          </a:p>
          <a:p>
            <a:pPr lvl="1"/>
            <a:r>
              <a:rPr lang="fr-FR" smtClean="0"/>
              <a:t>Le </a:t>
            </a:r>
            <a:r>
              <a:rPr lang="fr-FR"/>
              <a:t>compilateur distingue les constructeurs en </a:t>
            </a:r>
            <a:r>
              <a:rPr lang="fr-FR" smtClean="0"/>
              <a:t>fonction</a:t>
            </a:r>
          </a:p>
          <a:p>
            <a:pPr lvl="2"/>
            <a:r>
              <a:rPr lang="fr-FR" smtClean="0"/>
              <a:t>de </a:t>
            </a:r>
            <a:r>
              <a:rPr lang="fr-FR"/>
              <a:t>la position des </a:t>
            </a:r>
            <a:r>
              <a:rPr lang="fr-FR" smtClean="0"/>
              <a:t>arguments</a:t>
            </a:r>
          </a:p>
          <a:p>
            <a:pPr lvl="2"/>
            <a:r>
              <a:rPr lang="fr-FR" smtClean="0"/>
              <a:t>du nombre</a:t>
            </a:r>
          </a:p>
          <a:p>
            <a:pPr lvl="2"/>
            <a:r>
              <a:rPr lang="fr-FR" smtClean="0"/>
              <a:t>du </a:t>
            </a:r>
            <a:r>
              <a:rPr lang="fr-FR"/>
              <a:t>type</a:t>
            </a:r>
          </a:p>
          <a:p>
            <a:pPr lvl="1"/>
            <a:r>
              <a:rPr lang="fr-FR"/>
              <a:t>Chaque constructeur possède le même nom (le nom de la classe)</a:t>
            </a:r>
          </a:p>
        </p:txBody>
      </p:sp>
    </p:spTree>
    <p:extLst>
      <p:ext uri="{BB962C8B-B14F-4D97-AF65-F5344CB8AC3E}">
        <p14:creationId xmlns:p14="http://schemas.microsoft.com/office/powerpoint/2010/main" val="23292753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POO: Création d’objets (3/3)</a:t>
            </a:r>
            <a:endParaRPr lang="fr-F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36</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194873" y="640335"/>
            <a:ext cx="8609012" cy="4673345"/>
          </a:xfrm>
        </p:spPr>
        <p:txBody>
          <a:bodyPr/>
          <a:lstStyle/>
          <a:p>
            <a:r>
              <a:rPr lang="fr-FR" smtClean="0"/>
              <a:t>Il est possible d’enchainer les constructeurs:</a:t>
            </a:r>
            <a:endParaRPr lang="fr-FR"/>
          </a:p>
          <a:p>
            <a:pPr lvl="1"/>
            <a:r>
              <a:rPr lang="fr-FR" smtClean="0"/>
              <a:t>L’instruction spécifique « </a:t>
            </a:r>
            <a:r>
              <a:rPr lang="fr-FR" err="1" smtClean="0"/>
              <a:t>this</a:t>
            </a:r>
            <a:r>
              <a:rPr lang="fr-FR" smtClean="0"/>
              <a:t>() » désigne un autre constructeur de la classe.</a:t>
            </a:r>
          </a:p>
          <a:p>
            <a:pPr lvl="1"/>
            <a:r>
              <a:rPr lang="fr-FR" smtClean="0"/>
              <a:t>L’appel à </a:t>
            </a:r>
            <a:r>
              <a:rPr lang="fr-FR" err="1" smtClean="0"/>
              <a:t>this</a:t>
            </a:r>
            <a:r>
              <a:rPr lang="fr-FR" smtClean="0"/>
              <a:t>() doit être la première instruction du constructeur. Utilité: réutiliser le code existant et ne jamais le dupliquer.</a:t>
            </a:r>
          </a:p>
          <a:p>
            <a:pPr lvl="1"/>
            <a:endParaRPr lang="fr-FR"/>
          </a:p>
          <a:p>
            <a:pPr lvl="1"/>
            <a:endParaRPr lang="fr-FR" smtClean="0"/>
          </a:p>
          <a:p>
            <a:pPr lvl="1"/>
            <a:endParaRPr lang="fr-FR"/>
          </a:p>
          <a:p>
            <a:pPr lvl="1"/>
            <a:endParaRPr lang="fr-FR" smtClean="0"/>
          </a:p>
          <a:p>
            <a:pPr lvl="1"/>
            <a:endParaRPr lang="fr-FR"/>
          </a:p>
          <a:p>
            <a:pPr lvl="1"/>
            <a:endParaRPr lang="fr-FR" smtClean="0"/>
          </a:p>
          <a:p>
            <a:pPr lvl="1"/>
            <a:endParaRPr lang="fr-FR"/>
          </a:p>
          <a:p>
            <a:pPr lvl="1"/>
            <a:endParaRPr lang="fr-FR" smtClean="0"/>
          </a:p>
          <a:p>
            <a:r>
              <a:rPr lang="en-US" smtClean="0"/>
              <a:t>Question: comment </a:t>
            </a:r>
            <a:r>
              <a:rPr lang="en-US" err="1" smtClean="0"/>
              <a:t>rendre</a:t>
            </a:r>
            <a:r>
              <a:rPr lang="en-US" smtClean="0"/>
              <a:t> </a:t>
            </a:r>
            <a:r>
              <a:rPr lang="en-US" err="1" smtClean="0"/>
              <a:t>une</a:t>
            </a:r>
            <a:r>
              <a:rPr lang="en-US" smtClean="0"/>
              <a:t> </a:t>
            </a:r>
            <a:r>
              <a:rPr lang="en-US" err="1" smtClean="0"/>
              <a:t>classe</a:t>
            </a:r>
            <a:r>
              <a:rPr lang="en-US" smtClean="0"/>
              <a:t> non </a:t>
            </a:r>
            <a:r>
              <a:rPr lang="en-US" err="1" smtClean="0"/>
              <a:t>instantiable</a:t>
            </a:r>
            <a:r>
              <a:rPr lang="en-US" smtClean="0"/>
              <a:t> ? </a:t>
            </a:r>
            <a:r>
              <a:rPr lang="en-US" err="1" smtClean="0"/>
              <a:t>Intérêt</a:t>
            </a:r>
            <a:r>
              <a:rPr lang="en-US" smtClean="0"/>
              <a:t> ?</a:t>
            </a:r>
            <a:endParaRPr lang="fr-FR"/>
          </a:p>
        </p:txBody>
      </p:sp>
      <p:sp>
        <p:nvSpPr>
          <p:cNvPr id="6" name="ZoneTexte 5"/>
          <p:cNvSpPr txBox="1"/>
          <p:nvPr/>
        </p:nvSpPr>
        <p:spPr>
          <a:xfrm>
            <a:off x="975361" y="2184400"/>
            <a:ext cx="6097914" cy="2492990"/>
          </a:xfrm>
          <a:prstGeom prst="rect">
            <a:avLst/>
          </a:prstGeom>
          <a:noFill/>
          <a:ln>
            <a:solidFill>
              <a:schemeClr val="accent1"/>
            </a:solidFill>
          </a:ln>
        </p:spPr>
        <p:txBody>
          <a:bodyPr wrap="square" rtlCol="0">
            <a:spAutoFit/>
          </a:bodyPr>
          <a:lstStyle/>
          <a:p>
            <a:r>
              <a:rPr lang="en-US" sz="1200" b="1">
                <a:latin typeface="Courier New" panose="02070309020205020404" pitchFamily="49" charset="0"/>
                <a:cs typeface="Courier New" panose="02070309020205020404" pitchFamily="49" charset="0"/>
              </a:rPr>
              <a:t>public class </a:t>
            </a:r>
            <a:r>
              <a:rPr lang="en-US" sz="1200" b="1" err="1">
                <a:latin typeface="Courier New" panose="02070309020205020404" pitchFamily="49" charset="0"/>
                <a:cs typeface="Courier New" panose="02070309020205020404" pitchFamily="49" charset="0"/>
              </a:rPr>
              <a:t>Vehicule</a:t>
            </a:r>
            <a:r>
              <a:rPr lang="en-US" sz="1200" b="1">
                <a:latin typeface="Courier New" panose="02070309020205020404" pitchFamily="49" charset="0"/>
                <a:cs typeface="Courier New" panose="02070309020205020404" pitchFamily="49" charset="0"/>
              </a:rPr>
              <a:t> </a:t>
            </a:r>
            <a:r>
              <a:rPr lang="en-US" sz="1200" b="1" smtClean="0">
                <a:latin typeface="Courier New" panose="02070309020205020404" pitchFamily="49" charset="0"/>
                <a:cs typeface="Courier New" panose="02070309020205020404" pitchFamily="49" charset="0"/>
              </a:rPr>
              <a:t>{</a:t>
            </a:r>
          </a:p>
          <a:p>
            <a:r>
              <a:rPr lang="en-US" sz="1200" b="1" smtClean="0">
                <a:latin typeface="Courier New" panose="02070309020205020404" pitchFamily="49" charset="0"/>
                <a:cs typeface="Courier New" panose="02070309020205020404" pitchFamily="49" charset="0"/>
              </a:rPr>
              <a:t>    private static final String DEFAULT_MARQUE = “CITROEN”;</a:t>
            </a:r>
          </a:p>
          <a:p>
            <a:endParaRPr lang="en-US" sz="1200" b="1">
              <a:latin typeface="Courier New" panose="02070309020205020404" pitchFamily="49" charset="0"/>
              <a:cs typeface="Courier New" panose="02070309020205020404" pitchFamily="49" charset="0"/>
            </a:endParaRPr>
          </a:p>
          <a:p>
            <a:r>
              <a:rPr lang="en-US" sz="1200" b="1" smtClean="0">
                <a:latin typeface="Courier New" panose="02070309020205020404" pitchFamily="49" charset="0"/>
                <a:cs typeface="Courier New" panose="02070309020205020404" pitchFamily="49" charset="0"/>
              </a:rPr>
              <a:t>    private final String </a:t>
            </a:r>
            <a:r>
              <a:rPr lang="en-US" sz="1200" b="1" err="1" smtClean="0">
                <a:latin typeface="Courier New" panose="02070309020205020404" pitchFamily="49" charset="0"/>
                <a:cs typeface="Courier New" panose="02070309020205020404" pitchFamily="49" charset="0"/>
              </a:rPr>
              <a:t>mMarque</a:t>
            </a:r>
            <a:r>
              <a:rPr lang="en-US" sz="1200" b="1" smtClean="0">
                <a:latin typeface="Courier New" panose="02070309020205020404" pitchFamily="49" charset="0"/>
                <a:cs typeface="Courier New" panose="02070309020205020404" pitchFamily="49" charset="0"/>
              </a:rPr>
              <a:t>;</a:t>
            </a:r>
          </a:p>
          <a:p>
            <a:endParaRPr lang="en-US" sz="1200" b="1">
              <a:latin typeface="Courier New" panose="02070309020205020404" pitchFamily="49" charset="0"/>
              <a:cs typeface="Courier New" panose="02070309020205020404" pitchFamily="49" charset="0"/>
            </a:endParaRPr>
          </a:p>
          <a:p>
            <a:r>
              <a:rPr lang="en-US" sz="1200" b="1">
                <a:latin typeface="Courier New" panose="02070309020205020404" pitchFamily="49" charset="0"/>
                <a:cs typeface="Courier New" panose="02070309020205020404" pitchFamily="49" charset="0"/>
              </a:rPr>
              <a:t> </a:t>
            </a:r>
            <a:r>
              <a:rPr lang="en-US" sz="1200" b="1" smtClean="0">
                <a:latin typeface="Courier New" panose="02070309020205020404" pitchFamily="49" charset="0"/>
                <a:cs typeface="Courier New" panose="02070309020205020404" pitchFamily="49" charset="0"/>
              </a:rPr>
              <a:t>   public Vehicle() {</a:t>
            </a:r>
          </a:p>
          <a:p>
            <a:r>
              <a:rPr lang="en-US" sz="1200" b="1">
                <a:latin typeface="Courier New" panose="02070309020205020404" pitchFamily="49" charset="0"/>
                <a:cs typeface="Courier New" panose="02070309020205020404" pitchFamily="49" charset="0"/>
              </a:rPr>
              <a:t> 	</a:t>
            </a:r>
            <a:r>
              <a:rPr lang="en-US" sz="1200" b="1" smtClean="0">
                <a:latin typeface="Courier New" panose="02070309020205020404" pitchFamily="49" charset="0"/>
                <a:cs typeface="Courier New" panose="02070309020205020404" pitchFamily="49" charset="0"/>
              </a:rPr>
              <a:t>this(DEFAULT_MARQUE);</a:t>
            </a:r>
          </a:p>
          <a:p>
            <a:r>
              <a:rPr lang="en-US" sz="1200" b="1">
                <a:latin typeface="Courier New" panose="02070309020205020404" pitchFamily="49" charset="0"/>
                <a:cs typeface="Courier New" panose="02070309020205020404" pitchFamily="49" charset="0"/>
              </a:rPr>
              <a:t> </a:t>
            </a:r>
            <a:r>
              <a:rPr lang="en-US" sz="1200" b="1" smtClean="0">
                <a:latin typeface="Courier New" panose="02070309020205020404" pitchFamily="49" charset="0"/>
                <a:cs typeface="Courier New" panose="02070309020205020404" pitchFamily="49" charset="0"/>
              </a:rPr>
              <a:t>   }</a:t>
            </a:r>
          </a:p>
          <a:p>
            <a:endParaRPr lang="en-US" sz="1200" b="1">
              <a:latin typeface="Courier New" panose="02070309020205020404" pitchFamily="49" charset="0"/>
              <a:cs typeface="Courier New" panose="02070309020205020404" pitchFamily="49" charset="0"/>
            </a:endParaRPr>
          </a:p>
          <a:p>
            <a:r>
              <a:rPr lang="en-US" sz="1200" b="1" smtClean="0">
                <a:latin typeface="Courier New" panose="02070309020205020404" pitchFamily="49" charset="0"/>
                <a:cs typeface="Courier New" panose="02070309020205020404" pitchFamily="49" charset="0"/>
              </a:rPr>
              <a:t>    public Vehicle(String marque) {</a:t>
            </a:r>
          </a:p>
          <a:p>
            <a:r>
              <a:rPr lang="en-US" sz="1200" b="1">
                <a:latin typeface="Courier New" panose="02070309020205020404" pitchFamily="49" charset="0"/>
                <a:cs typeface="Courier New" panose="02070309020205020404" pitchFamily="49" charset="0"/>
              </a:rPr>
              <a:t>	</a:t>
            </a:r>
            <a:r>
              <a:rPr lang="en-US" sz="1200" b="1" err="1" smtClean="0">
                <a:latin typeface="Courier New" panose="02070309020205020404" pitchFamily="49" charset="0"/>
                <a:cs typeface="Courier New" panose="02070309020205020404" pitchFamily="49" charset="0"/>
              </a:rPr>
              <a:t>mMarque</a:t>
            </a:r>
            <a:r>
              <a:rPr lang="en-US" sz="1200" b="1" smtClean="0">
                <a:latin typeface="Courier New" panose="02070309020205020404" pitchFamily="49" charset="0"/>
                <a:cs typeface="Courier New" panose="02070309020205020404" pitchFamily="49" charset="0"/>
              </a:rPr>
              <a:t> = marque;</a:t>
            </a:r>
          </a:p>
          <a:p>
            <a:r>
              <a:rPr lang="en-US" sz="1200" b="1">
                <a:latin typeface="Courier New" panose="02070309020205020404" pitchFamily="49" charset="0"/>
                <a:cs typeface="Courier New" panose="02070309020205020404" pitchFamily="49" charset="0"/>
              </a:rPr>
              <a:t> </a:t>
            </a:r>
            <a:r>
              <a:rPr lang="en-US" sz="1200" b="1" smtClean="0">
                <a:latin typeface="Courier New" panose="02070309020205020404" pitchFamily="49" charset="0"/>
                <a:cs typeface="Courier New" panose="02070309020205020404" pitchFamily="49" charset="0"/>
              </a:rPr>
              <a:t>   }</a:t>
            </a:r>
            <a:endParaRPr lang="en-US" sz="1200">
              <a:latin typeface="Courier New" panose="02070309020205020404" pitchFamily="49" charset="0"/>
              <a:cs typeface="Courier New" panose="02070309020205020404" pitchFamily="49" charset="0"/>
            </a:endParaRPr>
          </a:p>
          <a:p>
            <a:r>
              <a:rPr lang="en-US" sz="1200">
                <a:latin typeface="Courier New" panose="02070309020205020404" pitchFamily="49" charset="0"/>
                <a:cs typeface="Courier New" panose="02070309020205020404" pitchFamily="49" charset="0"/>
              </a:rPr>
              <a:t>}</a:t>
            </a:r>
          </a:p>
        </p:txBody>
      </p:sp>
      <p:sp>
        <p:nvSpPr>
          <p:cNvPr id="2" name="Légende encadrée 2 1"/>
          <p:cNvSpPr/>
          <p:nvPr/>
        </p:nvSpPr>
        <p:spPr bwMode="auto">
          <a:xfrm>
            <a:off x="5193674" y="3615561"/>
            <a:ext cx="3208645" cy="660400"/>
          </a:xfrm>
          <a:prstGeom prst="borderCallout2">
            <a:avLst>
              <a:gd name="adj1" fmla="val 18750"/>
              <a:gd name="adj2" fmla="val -8333"/>
              <a:gd name="adj3" fmla="val 18750"/>
              <a:gd name="adj4" fmla="val -16667"/>
              <a:gd name="adj5" fmla="val -68170"/>
              <a:gd name="adj6" fmla="val -6164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600"/>
              <a:t>L</a:t>
            </a:r>
            <a:r>
              <a:rPr lang="en-US" sz="1600" smtClean="0"/>
              <a:t>e </a:t>
            </a:r>
            <a:r>
              <a:rPr lang="en-US" sz="1600" err="1" smtClean="0"/>
              <a:t>modificateur</a:t>
            </a:r>
            <a:r>
              <a:rPr lang="en-US" sz="1600" smtClean="0"/>
              <a:t> final </a:t>
            </a:r>
            <a:r>
              <a:rPr lang="en-US" sz="1600" err="1" smtClean="0"/>
              <a:t>contraint</a:t>
            </a:r>
            <a:r>
              <a:rPr lang="en-US" sz="1600" smtClean="0"/>
              <a:t> </a:t>
            </a:r>
            <a:r>
              <a:rPr lang="en-US" sz="1600" err="1" smtClean="0"/>
              <a:t>l’initialisation</a:t>
            </a:r>
            <a:r>
              <a:rPr lang="en-US" sz="1600" smtClean="0"/>
              <a:t> à la construction.</a:t>
            </a:r>
            <a:endParaRPr kumimoji="0" lang="fr-FR" sz="1600" b="0" i="0" u="none" strike="noStrike" cap="none" normalizeH="0" baseline="0" smtClean="0">
              <a:ln>
                <a:noFill/>
              </a:ln>
              <a:solidFill>
                <a:schemeClr val="tx1"/>
              </a:solidFill>
              <a:effectLst/>
            </a:endParaRPr>
          </a:p>
        </p:txBody>
      </p:sp>
      <p:sp>
        <p:nvSpPr>
          <p:cNvPr id="3" name="Flèche courbée vers la droite 2"/>
          <p:cNvSpPr/>
          <p:nvPr/>
        </p:nvSpPr>
        <p:spPr bwMode="auto">
          <a:xfrm>
            <a:off x="778740" y="3430895"/>
            <a:ext cx="579120" cy="660400"/>
          </a:xfrm>
          <a:prstGeom prst="curved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Tahoma" pitchFamily="34" charset="0"/>
            </a:endParaRPr>
          </a:p>
        </p:txBody>
      </p:sp>
      <p:grpSp>
        <p:nvGrpSpPr>
          <p:cNvPr id="8" name="Groupe 7"/>
          <p:cNvGrpSpPr/>
          <p:nvPr/>
        </p:nvGrpSpPr>
        <p:grpSpPr>
          <a:xfrm>
            <a:off x="688215" y="5530272"/>
            <a:ext cx="7197860" cy="509666"/>
            <a:chOff x="3132943" y="3717561"/>
            <a:chExt cx="7197860" cy="509666"/>
          </a:xfrm>
        </p:grpSpPr>
        <p:sp>
          <p:nvSpPr>
            <p:cNvPr id="9" name="Rectangle 8"/>
            <p:cNvSpPr/>
            <p:nvPr/>
          </p:nvSpPr>
          <p:spPr bwMode="auto">
            <a:xfrm>
              <a:off x="3132943" y="3717561"/>
              <a:ext cx="7197859" cy="509666"/>
            </a:xfrm>
            <a:prstGeom prst="rect">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0" name="Étoile à 5 branches 9"/>
            <p:cNvSpPr/>
            <p:nvPr/>
          </p:nvSpPr>
          <p:spPr bwMode="auto">
            <a:xfrm>
              <a:off x="3289507" y="3757109"/>
              <a:ext cx="374754" cy="329784"/>
            </a:xfrm>
            <a:prstGeom prst="star5">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1" name="ZoneTexte 10"/>
            <p:cNvSpPr txBox="1"/>
            <p:nvPr/>
          </p:nvSpPr>
          <p:spPr>
            <a:xfrm>
              <a:off x="3672589" y="3787728"/>
              <a:ext cx="6658214" cy="369332"/>
            </a:xfrm>
            <a:prstGeom prst="rect">
              <a:avLst/>
            </a:prstGeom>
            <a:noFill/>
          </p:spPr>
          <p:txBody>
            <a:bodyPr wrap="square" rtlCol="0">
              <a:spAutoFit/>
            </a:bodyPr>
            <a:lstStyle/>
            <a:p>
              <a:r>
                <a:rPr lang="en-US" b="1"/>
                <a:t>Enforce </a:t>
              </a:r>
              <a:r>
                <a:rPr lang="en-US" b="1" smtClean="0"/>
                <a:t>non-</a:t>
              </a:r>
              <a:r>
                <a:rPr lang="en-US" b="1" err="1" smtClean="0"/>
                <a:t>instantiability</a:t>
              </a:r>
              <a:r>
                <a:rPr lang="en-US" b="1" smtClean="0"/>
                <a:t> </a:t>
              </a:r>
              <a:r>
                <a:rPr lang="en-US" b="1"/>
                <a:t>with a private constructor</a:t>
              </a:r>
              <a:r>
                <a:rPr lang="fr-FR" b="1" smtClean="0"/>
                <a:t>.</a:t>
              </a:r>
              <a:endParaRPr lang="fr-FR" b="1"/>
            </a:p>
          </p:txBody>
        </p:sp>
      </p:grpSp>
    </p:spTree>
    <p:extLst>
      <p:ext uri="{BB962C8B-B14F-4D97-AF65-F5344CB8AC3E}">
        <p14:creationId xmlns:p14="http://schemas.microsoft.com/office/powerpoint/2010/main" val="613322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a:t>Classes et objets : </a:t>
            </a:r>
            <a:r>
              <a:rPr lang="fr-FR" smtClean="0"/>
              <a:t>les attributs et méthodes (1/2)</a:t>
            </a:r>
            <a:endParaRPr lang="fr-F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37</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316793" y="609855"/>
            <a:ext cx="8609012" cy="5273452"/>
          </a:xfrm>
        </p:spPr>
        <p:txBody>
          <a:bodyPr/>
          <a:lstStyle/>
          <a:p>
            <a:r>
              <a:rPr lang="fr-FR" smtClean="0"/>
              <a:t>Une instance externe accède aux attributs via des méthodes. C’est le </a:t>
            </a:r>
            <a:r>
              <a:rPr lang="fr-FR"/>
              <a:t>principe d’encapsulation pour bien séparer les fonctionnalités publiques offertes par un objet de leur implémentation</a:t>
            </a:r>
            <a:r>
              <a:rPr lang="fr-FR" smtClean="0"/>
              <a:t>.</a:t>
            </a:r>
          </a:p>
          <a:p>
            <a:r>
              <a:rPr lang="en-US" smtClean="0"/>
              <a:t>Il </a:t>
            </a:r>
            <a:r>
              <a:rPr lang="en-US" err="1" smtClean="0"/>
              <a:t>est</a:t>
            </a:r>
            <a:r>
              <a:rPr lang="en-US" smtClean="0"/>
              <a:t> possible (</a:t>
            </a:r>
            <a:r>
              <a:rPr lang="en-US" err="1" smtClean="0"/>
              <a:t>mais</a:t>
            </a:r>
            <a:r>
              <a:rPr lang="en-US" smtClean="0"/>
              <a:t> non </a:t>
            </a:r>
            <a:r>
              <a:rPr lang="en-US" err="1" smtClean="0"/>
              <a:t>recommandé</a:t>
            </a:r>
            <a:r>
              <a:rPr lang="en-US" smtClean="0"/>
              <a:t>) </a:t>
            </a:r>
            <a:r>
              <a:rPr lang="en-US" err="1" smtClean="0"/>
              <a:t>d’acc</a:t>
            </a:r>
            <a:r>
              <a:rPr lang="fr-FR" err="1" smtClean="0"/>
              <a:t>éder</a:t>
            </a:r>
            <a:r>
              <a:rPr lang="fr-FR" smtClean="0"/>
              <a:t> </a:t>
            </a:r>
            <a:r>
              <a:rPr lang="fr-FR"/>
              <a:t>aux données d’un </a:t>
            </a:r>
            <a:r>
              <a:rPr lang="fr-FR" smtClean="0"/>
              <a:t>objet en utilisant notation pointée</a:t>
            </a:r>
          </a:p>
          <a:p>
            <a:pPr marL="482600" lvl="1" indent="0">
              <a:buNone/>
            </a:pPr>
            <a:r>
              <a:rPr lang="fr-FR" smtClean="0"/>
              <a:t>		</a:t>
            </a:r>
            <a:r>
              <a:rPr lang="fr-FR" b="1" err="1" smtClean="0">
                <a:latin typeface="Courier New" panose="02070309020205020404" pitchFamily="49" charset="0"/>
                <a:cs typeface="Courier New" panose="02070309020205020404" pitchFamily="49" charset="0"/>
              </a:rPr>
              <a:t>mInstance.mNomAttribut</a:t>
            </a:r>
            <a:endParaRPr lang="fr-FR" smtClean="0">
              <a:latin typeface="Courier New" panose="02070309020205020404" pitchFamily="49" charset="0"/>
              <a:cs typeface="Courier New" panose="02070309020205020404" pitchFamily="49" charset="0"/>
            </a:endParaRPr>
          </a:p>
          <a:p>
            <a:r>
              <a:rPr lang="en-US" err="1" smtClean="0"/>
              <a:t>Une</a:t>
            </a:r>
            <a:r>
              <a:rPr lang="en-US" smtClean="0"/>
              <a:t> instance </a:t>
            </a:r>
            <a:r>
              <a:rPr lang="en-US" err="1" smtClean="0"/>
              <a:t>accède</a:t>
            </a:r>
            <a:r>
              <a:rPr lang="en-US" smtClean="0"/>
              <a:t> </a:t>
            </a:r>
            <a:r>
              <a:rPr lang="en-US" err="1" smtClean="0"/>
              <a:t>indifféremment</a:t>
            </a:r>
            <a:r>
              <a:rPr lang="en-US" smtClean="0"/>
              <a:t> à </a:t>
            </a:r>
            <a:r>
              <a:rPr lang="en-US" err="1" smtClean="0"/>
              <a:t>ses</a:t>
            </a:r>
            <a:r>
              <a:rPr lang="en-US" smtClean="0"/>
              <a:t> </a:t>
            </a:r>
            <a:r>
              <a:rPr lang="en-US" err="1" smtClean="0"/>
              <a:t>propres</a:t>
            </a:r>
            <a:r>
              <a:rPr lang="en-US" smtClean="0"/>
              <a:t> </a:t>
            </a:r>
            <a:r>
              <a:rPr lang="en-US" err="1" smtClean="0"/>
              <a:t>attributs</a:t>
            </a:r>
            <a:r>
              <a:rPr lang="en-US" smtClean="0"/>
              <a:t> via les </a:t>
            </a:r>
            <a:r>
              <a:rPr lang="en-US" err="1" smtClean="0"/>
              <a:t>méthodes</a:t>
            </a:r>
            <a:r>
              <a:rPr lang="en-US" smtClean="0"/>
              <a:t> </a:t>
            </a:r>
            <a:r>
              <a:rPr lang="en-US" err="1" smtClean="0"/>
              <a:t>ou</a:t>
            </a:r>
            <a:r>
              <a:rPr lang="en-US" smtClean="0"/>
              <a:t> en notation </a:t>
            </a:r>
            <a:r>
              <a:rPr lang="en-US" err="1" smtClean="0"/>
              <a:t>pointée</a:t>
            </a:r>
            <a:r>
              <a:rPr lang="en-US" smtClean="0"/>
              <a:t> en </a:t>
            </a:r>
            <a:r>
              <a:rPr lang="en-US" err="1" smtClean="0"/>
              <a:t>utilisant</a:t>
            </a:r>
            <a:r>
              <a:rPr lang="en-US" smtClean="0"/>
              <a:t> le mot clef “this”.</a:t>
            </a:r>
          </a:p>
          <a:p>
            <a:r>
              <a:rPr lang="en-US"/>
              <a:t>“this” </a:t>
            </a:r>
            <a:r>
              <a:rPr lang="en-US" err="1"/>
              <a:t>désigne</a:t>
            </a:r>
            <a:r>
              <a:rPr lang="en-US"/>
              <a:t> </a:t>
            </a:r>
            <a:r>
              <a:rPr lang="en-US" err="1"/>
              <a:t>l’instance</a:t>
            </a:r>
            <a:r>
              <a:rPr lang="en-US"/>
              <a:t> courante</a:t>
            </a:r>
            <a:r>
              <a:rPr lang="en-US" smtClean="0"/>
              <a:t>.</a:t>
            </a:r>
          </a:p>
          <a:p>
            <a:r>
              <a:rPr lang="fr-FR" smtClean="0"/>
              <a:t>Le </a:t>
            </a:r>
            <a:r>
              <a:rPr lang="fr-FR"/>
              <a:t>compilateur ajoute implicitement « </a:t>
            </a:r>
            <a:r>
              <a:rPr lang="fr-FR" i="1" err="1"/>
              <a:t>this</a:t>
            </a:r>
            <a:r>
              <a:rPr lang="fr-FR" i="1"/>
              <a:t> </a:t>
            </a:r>
            <a:r>
              <a:rPr lang="fr-FR"/>
              <a:t>» aux </a:t>
            </a:r>
            <a:r>
              <a:rPr lang="fr-FR" smtClean="0"/>
              <a:t>appels de </a:t>
            </a:r>
            <a:r>
              <a:rPr lang="fr-FR"/>
              <a:t>méthode lorsque le récepteur n’est pas </a:t>
            </a:r>
            <a:r>
              <a:rPr lang="fr-FR" smtClean="0"/>
              <a:t>spécifié.</a:t>
            </a:r>
            <a:endParaRPr lang="en-US" smtClean="0"/>
          </a:p>
          <a:p>
            <a:r>
              <a:rPr lang="en-US" smtClean="0"/>
              <a:t>Le mot clef “this” </a:t>
            </a:r>
            <a:r>
              <a:rPr lang="en-US" err="1" smtClean="0"/>
              <a:t>est</a:t>
            </a:r>
            <a:r>
              <a:rPr lang="en-US" smtClean="0"/>
              <a:t> </a:t>
            </a:r>
            <a:r>
              <a:rPr lang="en-US" err="1" smtClean="0"/>
              <a:t>optionnel</a:t>
            </a:r>
            <a:r>
              <a:rPr lang="en-US" smtClean="0"/>
              <a:t> </a:t>
            </a:r>
            <a:r>
              <a:rPr lang="en-US" err="1" smtClean="0"/>
              <a:t>s’il</a:t>
            </a:r>
            <a:r>
              <a:rPr lang="en-US" smtClean="0"/>
              <a:t> </a:t>
            </a:r>
            <a:r>
              <a:rPr lang="en-US" err="1" smtClean="0"/>
              <a:t>n’y</a:t>
            </a:r>
            <a:r>
              <a:rPr lang="en-US" smtClean="0"/>
              <a:t> a pas de </a:t>
            </a:r>
            <a:r>
              <a:rPr lang="en-US" err="1" smtClean="0"/>
              <a:t>conflit</a:t>
            </a:r>
            <a:r>
              <a:rPr lang="en-US" smtClean="0"/>
              <a:t> de nom. </a:t>
            </a:r>
            <a:r>
              <a:rPr lang="en-US" err="1" smtClean="0"/>
              <a:t>L’usage</a:t>
            </a:r>
            <a:r>
              <a:rPr lang="en-US" smtClean="0"/>
              <a:t> du mot clef “this” rend </a:t>
            </a:r>
            <a:r>
              <a:rPr lang="en-US" err="1" smtClean="0"/>
              <a:t>explicite</a:t>
            </a:r>
            <a:r>
              <a:rPr lang="en-US" smtClean="0"/>
              <a:t> </a:t>
            </a:r>
            <a:r>
              <a:rPr lang="en-US" err="1" smtClean="0"/>
              <a:t>l’accès</a:t>
            </a:r>
            <a:r>
              <a:rPr lang="en-US" smtClean="0"/>
              <a:t> aux </a:t>
            </a:r>
            <a:r>
              <a:rPr lang="fr-FR" smtClean="0"/>
              <a:t>propres </a:t>
            </a:r>
            <a:r>
              <a:rPr lang="fr-FR"/>
              <a:t>attributs et méthodes </a:t>
            </a:r>
            <a:r>
              <a:rPr lang="fr-FR" smtClean="0"/>
              <a:t>définies dans </a:t>
            </a:r>
            <a:r>
              <a:rPr lang="fr-FR"/>
              <a:t>la </a:t>
            </a:r>
            <a:r>
              <a:rPr lang="fr-FR" smtClean="0"/>
              <a:t>classe</a:t>
            </a:r>
            <a:r>
              <a:rPr lang="en-US" smtClean="0"/>
              <a:t>.</a:t>
            </a:r>
          </a:p>
          <a:p>
            <a:pPr marL="1377950" lvl="3" indent="0">
              <a:buNone/>
            </a:pPr>
            <a:r>
              <a:rPr lang="en-US" smtClean="0">
                <a:latin typeface="Courier New" panose="02070309020205020404" pitchFamily="49" charset="0"/>
                <a:cs typeface="Courier New" panose="02070309020205020404" pitchFamily="49" charset="0"/>
              </a:rPr>
              <a:t>	</a:t>
            </a:r>
            <a:r>
              <a:rPr lang="en-US" b="1" err="1" smtClean="0">
                <a:latin typeface="Courier New" panose="02070309020205020404" pitchFamily="49" charset="0"/>
                <a:cs typeface="Courier New" panose="02070309020205020404" pitchFamily="49" charset="0"/>
              </a:rPr>
              <a:t>this.mNomAttribut</a:t>
            </a:r>
            <a:endParaRPr lang="fr-FR" b="1">
              <a:latin typeface="Courier New" panose="02070309020205020404" pitchFamily="49" charset="0"/>
              <a:cs typeface="Courier New" panose="02070309020205020404" pitchFamily="49" charset="0"/>
            </a:endParaRPr>
          </a:p>
          <a:p>
            <a:pPr marL="482600" lvl="1" indent="0">
              <a:buNone/>
            </a:pPr>
            <a:endParaRPr lang="fr-FR"/>
          </a:p>
        </p:txBody>
      </p:sp>
    </p:spTree>
    <p:extLst>
      <p:ext uri="{BB962C8B-B14F-4D97-AF65-F5344CB8AC3E}">
        <p14:creationId xmlns:p14="http://schemas.microsoft.com/office/powerpoint/2010/main" val="27150128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a:t>Classes et objets : </a:t>
            </a:r>
            <a:r>
              <a:rPr lang="fr-FR" smtClean="0"/>
              <a:t>attributs et méthodes (2/2)</a:t>
            </a:r>
            <a:endParaRPr lang="fr-F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38</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194873" y="640335"/>
            <a:ext cx="8609012" cy="4186498"/>
          </a:xfrm>
        </p:spPr>
        <p:txBody>
          <a:bodyPr/>
          <a:lstStyle/>
          <a:p>
            <a:r>
              <a:rPr lang="fr-FR" smtClean="0"/>
              <a:t>Différents modes d’accès aux attributs d’une instance:</a:t>
            </a:r>
          </a:p>
          <a:p>
            <a:pPr lvl="1"/>
            <a:endParaRPr lang="fr-FR"/>
          </a:p>
          <a:p>
            <a:pPr lvl="1"/>
            <a:endParaRPr lang="fr-FR" smtClean="0"/>
          </a:p>
          <a:p>
            <a:pPr lvl="1"/>
            <a:endParaRPr lang="fr-FR"/>
          </a:p>
          <a:p>
            <a:pPr lvl="1"/>
            <a:endParaRPr lang="fr-FR" smtClean="0"/>
          </a:p>
          <a:p>
            <a:pPr lvl="1"/>
            <a:endParaRPr lang="fr-FR"/>
          </a:p>
          <a:p>
            <a:pPr lvl="1"/>
            <a:endParaRPr lang="fr-FR" smtClean="0"/>
          </a:p>
          <a:p>
            <a:pPr lvl="1"/>
            <a:endParaRPr lang="fr-FR"/>
          </a:p>
          <a:p>
            <a:pPr lvl="1"/>
            <a:endParaRPr lang="fr-FR" smtClean="0"/>
          </a:p>
          <a:p>
            <a:pPr lvl="1"/>
            <a:endParaRPr lang="fr-FR"/>
          </a:p>
        </p:txBody>
      </p:sp>
      <p:sp>
        <p:nvSpPr>
          <p:cNvPr id="6" name="ZoneTexte 5"/>
          <p:cNvSpPr txBox="1"/>
          <p:nvPr/>
        </p:nvSpPr>
        <p:spPr>
          <a:xfrm>
            <a:off x="970364" y="1127760"/>
            <a:ext cx="6644640" cy="2862322"/>
          </a:xfrm>
          <a:prstGeom prst="rect">
            <a:avLst/>
          </a:prstGeom>
          <a:noFill/>
          <a:ln>
            <a:solidFill>
              <a:schemeClr val="accent1"/>
            </a:solidFill>
          </a:ln>
        </p:spPr>
        <p:txBody>
          <a:bodyPr wrap="square" rtlCol="0">
            <a:spAutoFit/>
          </a:bodyPr>
          <a:lstStyle/>
          <a:p>
            <a:r>
              <a:rPr lang="en-US" sz="1200" b="1">
                <a:latin typeface="Courier New" panose="02070309020205020404" pitchFamily="49" charset="0"/>
                <a:cs typeface="Courier New" panose="02070309020205020404" pitchFamily="49" charset="0"/>
              </a:rPr>
              <a:t>public class </a:t>
            </a:r>
            <a:r>
              <a:rPr lang="en-US" sz="1200" b="1" err="1">
                <a:latin typeface="Courier New" panose="02070309020205020404" pitchFamily="49" charset="0"/>
                <a:cs typeface="Courier New" panose="02070309020205020404" pitchFamily="49" charset="0"/>
              </a:rPr>
              <a:t>Vehicule</a:t>
            </a:r>
            <a:r>
              <a:rPr lang="en-US" sz="1200" b="1">
                <a:latin typeface="Courier New" panose="02070309020205020404" pitchFamily="49" charset="0"/>
                <a:cs typeface="Courier New" panose="02070309020205020404" pitchFamily="49" charset="0"/>
              </a:rPr>
              <a:t> </a:t>
            </a:r>
            <a:r>
              <a:rPr lang="en-US" sz="1200" b="1" smtClean="0">
                <a:latin typeface="Courier New" panose="02070309020205020404" pitchFamily="49" charset="0"/>
                <a:cs typeface="Courier New" panose="02070309020205020404" pitchFamily="49" charset="0"/>
              </a:rPr>
              <a:t>{</a:t>
            </a:r>
          </a:p>
          <a:p>
            <a:endParaRPr lang="en-US" sz="1200" b="1" smtClean="0">
              <a:latin typeface="Courier New" panose="02070309020205020404" pitchFamily="49" charset="0"/>
              <a:cs typeface="Courier New" panose="02070309020205020404" pitchFamily="49" charset="0"/>
            </a:endParaRPr>
          </a:p>
          <a:p>
            <a:r>
              <a:rPr lang="en-US" sz="1200" b="1" smtClean="0">
                <a:latin typeface="Courier New" panose="02070309020205020404" pitchFamily="49" charset="0"/>
                <a:cs typeface="Courier New" panose="02070309020205020404" pitchFamily="49" charset="0"/>
              </a:rPr>
              <a:t>    private final String </a:t>
            </a:r>
            <a:r>
              <a:rPr lang="en-US" sz="1200" b="1" err="1" smtClean="0">
                <a:latin typeface="Courier New" panose="02070309020205020404" pitchFamily="49" charset="0"/>
                <a:cs typeface="Courier New" panose="02070309020205020404" pitchFamily="49" charset="0"/>
              </a:rPr>
              <a:t>mMarque</a:t>
            </a:r>
            <a:r>
              <a:rPr lang="en-US" sz="1200" b="1" smtClean="0">
                <a:latin typeface="Courier New" panose="02070309020205020404" pitchFamily="49" charset="0"/>
                <a:cs typeface="Courier New" panose="02070309020205020404" pitchFamily="49" charset="0"/>
              </a:rPr>
              <a:t>;</a:t>
            </a:r>
          </a:p>
          <a:p>
            <a:endParaRPr lang="en-US" sz="1200" b="1" smtClean="0">
              <a:latin typeface="Courier New" panose="02070309020205020404" pitchFamily="49" charset="0"/>
              <a:cs typeface="Courier New" panose="02070309020205020404" pitchFamily="49" charset="0"/>
            </a:endParaRPr>
          </a:p>
          <a:p>
            <a:r>
              <a:rPr lang="en-US" sz="1200" b="1" smtClean="0">
                <a:latin typeface="Courier New" panose="02070309020205020404" pitchFamily="49" charset="0"/>
                <a:cs typeface="Courier New" panose="02070309020205020404" pitchFamily="49" charset="0"/>
              </a:rPr>
              <a:t>    public Vehicle(String marque) {</a:t>
            </a:r>
          </a:p>
          <a:p>
            <a:r>
              <a:rPr lang="en-US" sz="1200" b="1">
                <a:latin typeface="Courier New" panose="02070309020205020404" pitchFamily="49" charset="0"/>
                <a:cs typeface="Courier New" panose="02070309020205020404" pitchFamily="49" charset="0"/>
              </a:rPr>
              <a:t>	</a:t>
            </a:r>
            <a:r>
              <a:rPr lang="en-US" sz="1200" b="1" err="1" smtClean="0">
                <a:latin typeface="Courier New" panose="02070309020205020404" pitchFamily="49" charset="0"/>
                <a:cs typeface="Courier New" panose="02070309020205020404" pitchFamily="49" charset="0"/>
              </a:rPr>
              <a:t>mMarque</a:t>
            </a:r>
            <a:r>
              <a:rPr lang="en-US" sz="1200" b="1" smtClean="0">
                <a:latin typeface="Courier New" panose="02070309020205020404" pitchFamily="49" charset="0"/>
                <a:cs typeface="Courier New" panose="02070309020205020404" pitchFamily="49" charset="0"/>
              </a:rPr>
              <a:t> = marque; // la notation la plus simple!</a:t>
            </a:r>
          </a:p>
          <a:p>
            <a:r>
              <a:rPr lang="en-US" sz="1200" b="1">
                <a:latin typeface="Courier New" panose="02070309020205020404" pitchFamily="49" charset="0"/>
                <a:cs typeface="Courier New" panose="02070309020205020404" pitchFamily="49" charset="0"/>
              </a:rPr>
              <a:t>	</a:t>
            </a:r>
            <a:r>
              <a:rPr lang="en-US" sz="1200" b="1" err="1" smtClean="0">
                <a:latin typeface="Courier New" panose="02070309020205020404" pitchFamily="49" charset="0"/>
                <a:cs typeface="Courier New" panose="02070309020205020404" pitchFamily="49" charset="0"/>
              </a:rPr>
              <a:t>this.mMarque</a:t>
            </a:r>
            <a:r>
              <a:rPr lang="en-US" sz="1200" b="1" smtClean="0">
                <a:latin typeface="Courier New" panose="02070309020205020404" pitchFamily="49" charset="0"/>
                <a:cs typeface="Courier New" panose="02070309020205020404" pitchFamily="49" charset="0"/>
              </a:rPr>
              <a:t> = marque; // equivalent </a:t>
            </a:r>
            <a:r>
              <a:rPr lang="en-US" sz="1200" b="1" err="1" smtClean="0">
                <a:latin typeface="Courier New" panose="02070309020205020404" pitchFamily="49" charset="0"/>
                <a:cs typeface="Courier New" panose="02070309020205020404" pitchFamily="49" charset="0"/>
              </a:rPr>
              <a:t>mais</a:t>
            </a:r>
            <a:r>
              <a:rPr lang="en-US" sz="1200" b="1" smtClean="0">
                <a:latin typeface="Courier New" panose="02070309020205020404" pitchFamily="49" charset="0"/>
                <a:cs typeface="Courier New" panose="02070309020205020404" pitchFamily="49" charset="0"/>
              </a:rPr>
              <a:t> plus </a:t>
            </a:r>
            <a:r>
              <a:rPr lang="en-US" sz="1200" b="1" err="1" smtClean="0">
                <a:latin typeface="Courier New" panose="02070309020205020404" pitchFamily="49" charset="0"/>
                <a:cs typeface="Courier New" panose="02070309020205020404" pitchFamily="49" charset="0"/>
              </a:rPr>
              <a:t>compliqué</a:t>
            </a:r>
            <a:endParaRPr lang="en-US" sz="1200" b="1" smtClean="0">
              <a:latin typeface="Courier New" panose="02070309020205020404" pitchFamily="49" charset="0"/>
              <a:cs typeface="Courier New" panose="02070309020205020404" pitchFamily="49" charset="0"/>
            </a:endParaRPr>
          </a:p>
          <a:p>
            <a:r>
              <a:rPr lang="en-US" sz="1200" b="1">
                <a:latin typeface="Courier New" panose="02070309020205020404" pitchFamily="49" charset="0"/>
                <a:cs typeface="Courier New" panose="02070309020205020404" pitchFamily="49" charset="0"/>
              </a:rPr>
              <a:t>	</a:t>
            </a:r>
            <a:r>
              <a:rPr lang="en-US" sz="1200" b="1" smtClean="0">
                <a:latin typeface="Courier New" panose="02070309020205020404" pitchFamily="49" charset="0"/>
                <a:cs typeface="Courier New" panose="02070309020205020404" pitchFamily="49" charset="0"/>
              </a:rPr>
              <a:t>setMarque(marque); </a:t>
            </a:r>
          </a:p>
          <a:p>
            <a:r>
              <a:rPr lang="en-US" sz="1200" b="1" smtClean="0">
                <a:latin typeface="Courier New" panose="02070309020205020404" pitchFamily="49" charset="0"/>
                <a:cs typeface="Courier New" panose="02070309020205020404" pitchFamily="49" charset="0"/>
              </a:rPr>
              <a:t>          this.setMarque(marque</a:t>
            </a:r>
            <a:r>
              <a:rPr lang="en-US" sz="1200" b="1">
                <a:latin typeface="Courier New" panose="02070309020205020404" pitchFamily="49" charset="0"/>
                <a:cs typeface="Courier New" panose="02070309020205020404" pitchFamily="49" charset="0"/>
              </a:rPr>
              <a:t>); // possible </a:t>
            </a:r>
            <a:r>
              <a:rPr lang="en-US" sz="1200" b="1" err="1">
                <a:latin typeface="Courier New" panose="02070309020205020404" pitchFamily="49" charset="0"/>
                <a:cs typeface="Courier New" panose="02070309020205020404" pitchFamily="49" charset="0"/>
              </a:rPr>
              <a:t>mais</a:t>
            </a:r>
            <a:r>
              <a:rPr lang="en-US" sz="1200" b="1">
                <a:latin typeface="Courier New" panose="02070309020205020404" pitchFamily="49" charset="0"/>
                <a:cs typeface="Courier New" panose="02070309020205020404" pitchFamily="49" charset="0"/>
              </a:rPr>
              <a:t> </a:t>
            </a:r>
            <a:r>
              <a:rPr lang="en-US" sz="1200" b="1" err="1">
                <a:latin typeface="Courier New" panose="02070309020205020404" pitchFamily="49" charset="0"/>
                <a:cs typeface="Courier New" panose="02070309020205020404" pitchFamily="49" charset="0"/>
              </a:rPr>
              <a:t>inusité</a:t>
            </a:r>
            <a:endParaRPr lang="en-US" sz="1200" b="1" smtClean="0">
              <a:latin typeface="Courier New" panose="02070309020205020404" pitchFamily="49" charset="0"/>
              <a:cs typeface="Courier New" panose="02070309020205020404" pitchFamily="49" charset="0"/>
            </a:endParaRPr>
          </a:p>
          <a:p>
            <a:r>
              <a:rPr lang="en-US" sz="1200" b="1">
                <a:latin typeface="Courier New" panose="02070309020205020404" pitchFamily="49" charset="0"/>
                <a:cs typeface="Courier New" panose="02070309020205020404" pitchFamily="49" charset="0"/>
              </a:rPr>
              <a:t> </a:t>
            </a:r>
            <a:r>
              <a:rPr lang="en-US" sz="1200" b="1" smtClean="0">
                <a:latin typeface="Courier New" panose="02070309020205020404" pitchFamily="49" charset="0"/>
                <a:cs typeface="Courier New" panose="02070309020205020404" pitchFamily="49" charset="0"/>
              </a:rPr>
              <a:t>   }</a:t>
            </a:r>
          </a:p>
          <a:p>
            <a:endParaRPr lang="en-US" sz="1200" b="1">
              <a:latin typeface="Courier New" panose="02070309020205020404" pitchFamily="49" charset="0"/>
              <a:cs typeface="Courier New" panose="02070309020205020404" pitchFamily="49" charset="0"/>
            </a:endParaRPr>
          </a:p>
          <a:p>
            <a:r>
              <a:rPr lang="en-US" sz="1200" b="1">
                <a:latin typeface="Courier New" panose="02070309020205020404" pitchFamily="49" charset="0"/>
                <a:cs typeface="Courier New" panose="02070309020205020404" pitchFamily="49" charset="0"/>
              </a:rPr>
              <a:t> </a:t>
            </a:r>
            <a:r>
              <a:rPr lang="en-US" sz="1200" b="1" smtClean="0">
                <a:latin typeface="Courier New" panose="02070309020205020404" pitchFamily="49" charset="0"/>
                <a:cs typeface="Courier New" panose="02070309020205020404" pitchFamily="49" charset="0"/>
              </a:rPr>
              <a:t>   public void </a:t>
            </a:r>
            <a:r>
              <a:rPr lang="en-US" sz="1200" b="1" err="1" smtClean="0">
                <a:latin typeface="Courier New" panose="02070309020205020404" pitchFamily="49" charset="0"/>
                <a:cs typeface="Courier New" panose="02070309020205020404" pitchFamily="49" charset="0"/>
              </a:rPr>
              <a:t>setMarque</a:t>
            </a:r>
            <a:r>
              <a:rPr lang="en-US" sz="1200" b="1" smtClean="0">
                <a:latin typeface="Courier New" panose="02070309020205020404" pitchFamily="49" charset="0"/>
                <a:cs typeface="Courier New" panose="02070309020205020404" pitchFamily="49" charset="0"/>
              </a:rPr>
              <a:t>(String marque) </a:t>
            </a:r>
            <a:r>
              <a:rPr lang="en-US" sz="1200" b="1">
                <a:latin typeface="Courier New" panose="02070309020205020404" pitchFamily="49" charset="0"/>
                <a:cs typeface="Courier New" panose="02070309020205020404" pitchFamily="49" charset="0"/>
              </a:rPr>
              <a:t>{</a:t>
            </a:r>
          </a:p>
          <a:p>
            <a:r>
              <a:rPr lang="en-US" sz="1200" b="1">
                <a:latin typeface="Courier New" panose="02070309020205020404" pitchFamily="49" charset="0"/>
                <a:cs typeface="Courier New" panose="02070309020205020404" pitchFamily="49" charset="0"/>
              </a:rPr>
              <a:t>	</a:t>
            </a:r>
            <a:r>
              <a:rPr lang="en-US" sz="1200" b="1" err="1" smtClean="0">
                <a:latin typeface="Courier New" panose="02070309020205020404" pitchFamily="49" charset="0"/>
                <a:cs typeface="Courier New" panose="02070309020205020404" pitchFamily="49" charset="0"/>
              </a:rPr>
              <a:t>mMarque</a:t>
            </a:r>
            <a:r>
              <a:rPr lang="en-US" sz="1200" b="1" smtClean="0">
                <a:latin typeface="Courier New" panose="02070309020205020404" pitchFamily="49" charset="0"/>
                <a:cs typeface="Courier New" panose="02070309020205020404" pitchFamily="49" charset="0"/>
              </a:rPr>
              <a:t> = marque;</a:t>
            </a:r>
          </a:p>
          <a:p>
            <a:r>
              <a:rPr lang="en-US" sz="1200" b="1" smtClean="0">
                <a:latin typeface="Courier New" panose="02070309020205020404" pitchFamily="49" charset="0"/>
                <a:cs typeface="Courier New" panose="02070309020205020404" pitchFamily="49" charset="0"/>
              </a:rPr>
              <a:t>    }</a:t>
            </a:r>
            <a:endParaRPr lang="en-US" sz="1200">
              <a:latin typeface="Courier New" panose="02070309020205020404" pitchFamily="49" charset="0"/>
              <a:cs typeface="Courier New" panose="02070309020205020404" pitchFamily="49" charset="0"/>
            </a:endParaRPr>
          </a:p>
          <a:p>
            <a:r>
              <a:rPr lang="en-US" sz="1200">
                <a:latin typeface="Courier New" panose="02070309020205020404" pitchFamily="49" charset="0"/>
                <a:cs typeface="Courier New" panose="02070309020205020404" pitchFamily="49" charset="0"/>
              </a:rPr>
              <a:t>}</a:t>
            </a:r>
          </a:p>
        </p:txBody>
      </p:sp>
      <p:grpSp>
        <p:nvGrpSpPr>
          <p:cNvPr id="10" name="Groupe 9"/>
          <p:cNvGrpSpPr/>
          <p:nvPr/>
        </p:nvGrpSpPr>
        <p:grpSpPr>
          <a:xfrm>
            <a:off x="592612" y="4963943"/>
            <a:ext cx="7400144" cy="509666"/>
            <a:chOff x="3132944" y="3717561"/>
            <a:chExt cx="7400144" cy="509666"/>
          </a:xfrm>
        </p:grpSpPr>
        <p:sp>
          <p:nvSpPr>
            <p:cNvPr id="11" name="Rectangle 10"/>
            <p:cNvSpPr/>
            <p:nvPr/>
          </p:nvSpPr>
          <p:spPr bwMode="auto">
            <a:xfrm>
              <a:off x="3132944" y="3717561"/>
              <a:ext cx="7400144" cy="509666"/>
            </a:xfrm>
            <a:prstGeom prst="rect">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2" name="Étoile à 5 branches 11"/>
            <p:cNvSpPr/>
            <p:nvPr/>
          </p:nvSpPr>
          <p:spPr bwMode="auto">
            <a:xfrm>
              <a:off x="3289507" y="3757109"/>
              <a:ext cx="374754" cy="329784"/>
            </a:xfrm>
            <a:prstGeom prst="star5">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3" name="ZoneTexte 12"/>
            <p:cNvSpPr txBox="1"/>
            <p:nvPr/>
          </p:nvSpPr>
          <p:spPr>
            <a:xfrm>
              <a:off x="3672589" y="3787728"/>
              <a:ext cx="6860499" cy="369332"/>
            </a:xfrm>
            <a:prstGeom prst="rect">
              <a:avLst/>
            </a:prstGeom>
            <a:noFill/>
          </p:spPr>
          <p:txBody>
            <a:bodyPr wrap="square" rtlCol="0">
              <a:spAutoFit/>
            </a:bodyPr>
            <a:lstStyle/>
            <a:p>
              <a:r>
                <a:rPr lang="en-US" b="1" smtClean="0"/>
                <a:t>In public classes, use </a:t>
              </a:r>
              <a:r>
                <a:rPr lang="en-US" b="1" err="1" smtClean="0"/>
                <a:t>accessor</a:t>
              </a:r>
              <a:r>
                <a:rPr lang="en-US" b="1" smtClean="0"/>
                <a:t> methods, not public fields</a:t>
              </a:r>
              <a:r>
                <a:rPr lang="fr-FR" b="1" smtClean="0"/>
                <a:t>.</a:t>
              </a:r>
              <a:endParaRPr lang="fr-FR" b="1"/>
            </a:p>
          </p:txBody>
        </p:sp>
      </p:grpSp>
    </p:spTree>
    <p:extLst>
      <p:ext uri="{BB962C8B-B14F-4D97-AF65-F5344CB8AC3E}">
        <p14:creationId xmlns:p14="http://schemas.microsoft.com/office/powerpoint/2010/main" val="29985562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a:t>Classes et objets : passage de </a:t>
            </a:r>
            <a:r>
              <a:rPr lang="fr-FR" smtClean="0"/>
              <a:t>paramètres et retour</a:t>
            </a:r>
            <a:endParaRPr lang="fr-F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39</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367593" y="782575"/>
            <a:ext cx="8609012" cy="5273452"/>
          </a:xfrm>
        </p:spPr>
        <p:txBody>
          <a:bodyPr/>
          <a:lstStyle/>
          <a:p>
            <a:r>
              <a:rPr lang="fr-FR"/>
              <a:t>Un paramètre d’une méthode peut </a:t>
            </a:r>
            <a:r>
              <a:rPr lang="fr-FR" smtClean="0"/>
              <a:t>être:</a:t>
            </a:r>
          </a:p>
          <a:p>
            <a:pPr lvl="1"/>
            <a:r>
              <a:rPr lang="fr-FR"/>
              <a:t>Une variable de type </a:t>
            </a:r>
            <a:r>
              <a:rPr lang="fr-FR" smtClean="0"/>
              <a:t>simple</a:t>
            </a:r>
          </a:p>
          <a:p>
            <a:pPr lvl="1"/>
            <a:r>
              <a:rPr lang="fr-FR"/>
              <a:t>Une référence d’un objet typée par n’importe quelle classe</a:t>
            </a:r>
            <a:endParaRPr lang="fr-FR" smtClean="0"/>
          </a:p>
          <a:p>
            <a:r>
              <a:rPr lang="en-US"/>
              <a:t>Les </a:t>
            </a:r>
            <a:r>
              <a:rPr lang="en-US" err="1" smtClean="0"/>
              <a:t>paramètres</a:t>
            </a:r>
            <a:r>
              <a:rPr lang="en-US" smtClean="0"/>
              <a:t> de type simple</a:t>
            </a:r>
          </a:p>
          <a:p>
            <a:pPr lvl="1"/>
            <a:r>
              <a:rPr lang="fr-FR" smtClean="0"/>
              <a:t>Leur </a:t>
            </a:r>
            <a:r>
              <a:rPr lang="fr-FR"/>
              <a:t>valeur est </a:t>
            </a:r>
            <a:r>
              <a:rPr lang="fr-FR" smtClean="0"/>
              <a:t>recopiée</a:t>
            </a:r>
          </a:p>
          <a:p>
            <a:pPr lvl="1"/>
            <a:r>
              <a:rPr lang="fr-FR"/>
              <a:t>Leur modification dans la méthode n’entraîne pas celle de l’original</a:t>
            </a:r>
          </a:p>
          <a:p>
            <a:r>
              <a:rPr lang="fr-FR"/>
              <a:t>Les </a:t>
            </a:r>
            <a:r>
              <a:rPr lang="fr-FR" smtClean="0"/>
              <a:t>paramètres objets</a:t>
            </a:r>
            <a:endParaRPr lang="fr-FR"/>
          </a:p>
          <a:p>
            <a:pPr lvl="1"/>
            <a:r>
              <a:rPr lang="fr-FR" smtClean="0"/>
              <a:t>Leur </a:t>
            </a:r>
            <a:r>
              <a:rPr lang="fr-FR"/>
              <a:t>modification dans la méthode entraîne celle de l’original!!!</a:t>
            </a:r>
          </a:p>
          <a:p>
            <a:pPr lvl="1"/>
            <a:r>
              <a:rPr lang="fr-FR" smtClean="0"/>
              <a:t>Leur </a:t>
            </a:r>
            <a:r>
              <a:rPr lang="fr-FR"/>
              <a:t>référence est recopiée et non pas les </a:t>
            </a:r>
            <a:r>
              <a:rPr lang="fr-FR" smtClean="0"/>
              <a:t>attributs</a:t>
            </a:r>
          </a:p>
          <a:p>
            <a:r>
              <a:rPr lang="en-US" smtClean="0"/>
              <a:t>Si la </a:t>
            </a:r>
            <a:r>
              <a:rPr lang="en-US" err="1" smtClean="0"/>
              <a:t>méthode</a:t>
            </a:r>
            <a:r>
              <a:rPr lang="en-US" smtClean="0"/>
              <a:t> ne </a:t>
            </a:r>
            <a:r>
              <a:rPr lang="en-US" err="1" smtClean="0"/>
              <a:t>retourne</a:t>
            </a:r>
            <a:r>
              <a:rPr lang="en-US" smtClean="0"/>
              <a:t> </a:t>
            </a:r>
            <a:r>
              <a:rPr lang="en-US" err="1" smtClean="0"/>
              <a:t>aucun</a:t>
            </a:r>
            <a:r>
              <a:rPr lang="en-US" smtClean="0"/>
              <a:t> </a:t>
            </a:r>
            <a:r>
              <a:rPr lang="en-US" err="1" smtClean="0"/>
              <a:t>paramètre</a:t>
            </a:r>
            <a:r>
              <a:rPr lang="en-US" smtClean="0"/>
              <a:t>, on </a:t>
            </a:r>
            <a:r>
              <a:rPr lang="en-US" err="1" smtClean="0"/>
              <a:t>utilise</a:t>
            </a:r>
            <a:r>
              <a:rPr lang="en-US" smtClean="0"/>
              <a:t> le mot clef “void”</a:t>
            </a:r>
          </a:p>
          <a:p>
            <a:r>
              <a:rPr lang="en-US" err="1" smtClean="0"/>
              <a:t>Une</a:t>
            </a:r>
            <a:r>
              <a:rPr lang="en-US" smtClean="0"/>
              <a:t> </a:t>
            </a:r>
            <a:r>
              <a:rPr lang="en-US" err="1" smtClean="0"/>
              <a:t>méthode</a:t>
            </a:r>
            <a:r>
              <a:rPr lang="en-US" smtClean="0"/>
              <a:t> </a:t>
            </a:r>
            <a:r>
              <a:rPr lang="en-US" err="1" smtClean="0"/>
              <a:t>peut</a:t>
            </a:r>
            <a:r>
              <a:rPr lang="en-US" smtClean="0"/>
              <a:t> </a:t>
            </a:r>
            <a:r>
              <a:rPr lang="en-US" err="1" smtClean="0"/>
              <a:t>retourner</a:t>
            </a:r>
            <a:r>
              <a:rPr lang="en-US" smtClean="0"/>
              <a:t> un </a:t>
            </a:r>
            <a:r>
              <a:rPr lang="en-US" err="1" smtClean="0"/>
              <a:t>paramètre</a:t>
            </a:r>
            <a:r>
              <a:rPr lang="en-US" smtClean="0"/>
              <a:t> de type simple </a:t>
            </a:r>
            <a:r>
              <a:rPr lang="en-US" err="1" smtClean="0"/>
              <a:t>ou</a:t>
            </a:r>
            <a:r>
              <a:rPr lang="en-US" smtClean="0"/>
              <a:t> objet.</a:t>
            </a:r>
          </a:p>
          <a:p>
            <a:endParaRPr lang="fr-FR"/>
          </a:p>
          <a:p>
            <a:pPr marL="482600" lvl="1" indent="0">
              <a:buNone/>
            </a:pPr>
            <a:endParaRPr lang="fr-FR"/>
          </a:p>
        </p:txBody>
      </p:sp>
    </p:spTree>
    <p:extLst>
      <p:ext uri="{BB962C8B-B14F-4D97-AF65-F5344CB8AC3E}">
        <p14:creationId xmlns:p14="http://schemas.microsoft.com/office/powerpoint/2010/main" val="11186717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Espace réservé du contenu 1"/>
          <p:cNvSpPr>
            <a:spLocks noGrp="1"/>
          </p:cNvSpPr>
          <p:nvPr>
            <p:ph idx="1"/>
          </p:nvPr>
        </p:nvSpPr>
        <p:spPr>
          <a:xfrm>
            <a:off x="438150" y="744538"/>
            <a:ext cx="7867650" cy="5322887"/>
          </a:xfrm>
        </p:spPr>
        <p:txBody>
          <a:bodyPr/>
          <a:lstStyle/>
          <a:p>
            <a:r>
              <a:rPr lang="fr-FR" b="1" smtClean="0"/>
              <a:t>Les 5 promesses du langage Java:</a:t>
            </a:r>
          </a:p>
          <a:p>
            <a:pPr lvl="1"/>
            <a:r>
              <a:rPr lang="fr-FR" smtClean="0"/>
              <a:t>Simple (</a:t>
            </a:r>
            <a:r>
              <a:rPr lang="fr-FR" err="1" smtClean="0"/>
              <a:t>garbage</a:t>
            </a:r>
            <a:r>
              <a:rPr lang="fr-FR" smtClean="0"/>
              <a:t> collector, pas de pointeur), </a:t>
            </a:r>
            <a:r>
              <a:rPr lang="fr-FR"/>
              <a:t>orienté objet et </a:t>
            </a:r>
            <a:r>
              <a:rPr lang="fr-FR" smtClean="0"/>
              <a:t>familier (ressemble au C),</a:t>
            </a:r>
            <a:endParaRPr lang="fr-FR"/>
          </a:p>
          <a:p>
            <a:pPr lvl="1"/>
            <a:r>
              <a:rPr lang="fr-FR" smtClean="0"/>
              <a:t>Robuste </a:t>
            </a:r>
            <a:r>
              <a:rPr lang="fr-FR"/>
              <a:t>et </a:t>
            </a:r>
            <a:r>
              <a:rPr lang="fr-FR" smtClean="0"/>
              <a:t>sûr:</a:t>
            </a:r>
          </a:p>
          <a:p>
            <a:pPr lvl="2"/>
            <a:r>
              <a:rPr lang="fr-FR" smtClean="0"/>
              <a:t>Gestion des exceptions, </a:t>
            </a:r>
          </a:p>
          <a:p>
            <a:pPr lvl="2"/>
            <a:r>
              <a:rPr lang="fr-FR"/>
              <a:t>P</a:t>
            </a:r>
            <a:r>
              <a:rPr lang="fr-FR" smtClean="0"/>
              <a:t>as de manipulation involontaire de la mémoire (pas de </a:t>
            </a:r>
            <a:r>
              <a:rPr lang="fr-FR"/>
              <a:t>pointeurs visibles au niveau du </a:t>
            </a:r>
            <a:r>
              <a:rPr lang="fr-FR" smtClean="0"/>
              <a:t>programmeur)</a:t>
            </a:r>
          </a:p>
          <a:p>
            <a:pPr lvl="2"/>
            <a:r>
              <a:rPr lang="fr-FR" smtClean="0"/>
              <a:t>Security manager</a:t>
            </a:r>
          </a:p>
          <a:p>
            <a:pPr lvl="2"/>
            <a:r>
              <a:rPr lang="fr-FR" smtClean="0"/>
              <a:t>Vérification </a:t>
            </a:r>
            <a:r>
              <a:rPr lang="fr-FR"/>
              <a:t>à l’exécution des compatibilités de type lors d’un </a:t>
            </a:r>
            <a:r>
              <a:rPr lang="fr-FR" err="1" smtClean="0"/>
              <a:t>cast</a:t>
            </a:r>
            <a:endParaRPr lang="fr-FR"/>
          </a:p>
          <a:p>
            <a:pPr lvl="1"/>
            <a:r>
              <a:rPr lang="fr-FR" smtClean="0"/>
              <a:t>Indépendant </a:t>
            </a:r>
            <a:r>
              <a:rPr lang="fr-FR"/>
              <a:t>de la machine employée pour </a:t>
            </a:r>
            <a:r>
              <a:rPr lang="fr-FR" smtClean="0"/>
              <a:t>l'exécution (portabilité),</a:t>
            </a:r>
            <a:br>
              <a:rPr lang="fr-FR" smtClean="0"/>
            </a:br>
            <a:r>
              <a:rPr lang="fr-FR" smtClean="0"/>
              <a:t>« Compile once, </a:t>
            </a:r>
            <a:r>
              <a:rPr lang="fr-FR" err="1" smtClean="0"/>
              <a:t>run</a:t>
            </a:r>
            <a:r>
              <a:rPr lang="fr-FR" smtClean="0"/>
              <a:t> </a:t>
            </a:r>
            <a:r>
              <a:rPr lang="fr-FR" err="1" smtClean="0"/>
              <a:t>everywhere</a:t>
            </a:r>
            <a:r>
              <a:rPr lang="fr-FR" smtClean="0"/>
              <a:t> »</a:t>
            </a:r>
            <a:endParaRPr lang="fr-FR"/>
          </a:p>
          <a:p>
            <a:pPr lvl="1"/>
            <a:r>
              <a:rPr lang="fr-FR" smtClean="0"/>
              <a:t>Très performant… (compilation Just in Time),</a:t>
            </a:r>
            <a:endParaRPr lang="fr-FR"/>
          </a:p>
          <a:p>
            <a:pPr lvl="1"/>
            <a:r>
              <a:rPr lang="fr-FR" smtClean="0"/>
              <a:t>Compilé</a:t>
            </a:r>
            <a:r>
              <a:rPr lang="fr-FR"/>
              <a:t>, </a:t>
            </a:r>
            <a:r>
              <a:rPr lang="fr-FR" err="1"/>
              <a:t>multi-tâches</a:t>
            </a:r>
            <a:r>
              <a:rPr lang="fr-FR"/>
              <a:t> et </a:t>
            </a:r>
            <a:r>
              <a:rPr lang="fr-FR" smtClean="0"/>
              <a:t>dynamique.</a:t>
            </a:r>
          </a:p>
          <a:p>
            <a:pPr marL="482600" lvl="1" indent="0">
              <a:buNone/>
            </a:pPr>
            <a:endParaRPr lang="fr-FR"/>
          </a:p>
          <a:p>
            <a:pPr marL="482600" lvl="1" indent="0">
              <a:buNone/>
            </a:pPr>
            <a:endParaRPr lang="fr-FR"/>
          </a:p>
          <a:p>
            <a:pPr lvl="2"/>
            <a:endParaRPr lang="fr-FR" altLang="en-US" smtClean="0"/>
          </a:p>
          <a:p>
            <a:pPr marL="0" indent="0">
              <a:buNone/>
            </a:pPr>
            <a:endParaRPr lang="fr-FR" altLang="en-US"/>
          </a:p>
          <a:p>
            <a:endParaRPr lang="fr-FR" altLang="en-US"/>
          </a:p>
          <a:p>
            <a:endParaRPr lang="en-US" smtClean="0"/>
          </a:p>
          <a:p>
            <a:endParaRPr lang="en-US" smtClean="0"/>
          </a:p>
        </p:txBody>
      </p:sp>
      <p:sp>
        <p:nvSpPr>
          <p:cNvPr id="3075" name="Titre 2"/>
          <p:cNvSpPr>
            <a:spLocks noGrp="1"/>
          </p:cNvSpPr>
          <p:nvPr>
            <p:ph type="title"/>
          </p:nvPr>
        </p:nvSpPr>
        <p:spPr/>
        <p:txBody>
          <a:bodyPr/>
          <a:lstStyle/>
          <a:p>
            <a:r>
              <a:rPr lang="fr-FR" smtClean="0"/>
              <a:t>Introduction: philosophie</a:t>
            </a:r>
          </a:p>
        </p:txBody>
      </p:sp>
      <p:sp>
        <p:nvSpPr>
          <p:cNvPr id="4"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4</a:t>
            </a:fld>
            <a:endParaRPr lang="en-US" altLang="zh-CN" sz="1600" kern="0">
              <a:latin typeface="+mn-lt"/>
              <a:ea typeface="MS PGothic" pitchFamily="34" charset="-128"/>
            </a:endParaRPr>
          </a:p>
        </p:txBody>
      </p:sp>
    </p:spTree>
    <p:extLst>
      <p:ext uri="{BB962C8B-B14F-4D97-AF65-F5344CB8AC3E}">
        <p14:creationId xmlns:p14="http://schemas.microsoft.com/office/powerpoint/2010/main" val="9127153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a:t>Classes et </a:t>
            </a:r>
            <a:r>
              <a:rPr lang="fr-FR" smtClean="0"/>
              <a:t>objets: paramètres en nombre variable</a:t>
            </a:r>
            <a:endParaRPr lang="fr-F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40</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215193" y="653957"/>
            <a:ext cx="8609012" cy="5273452"/>
          </a:xfrm>
        </p:spPr>
        <p:txBody>
          <a:bodyPr/>
          <a:lstStyle/>
          <a:p>
            <a:r>
              <a:rPr lang="en-US" sz="1800" smtClean="0"/>
              <a:t>La </a:t>
            </a:r>
            <a:r>
              <a:rPr lang="en-US" sz="1800" err="1" smtClean="0"/>
              <a:t>syntaxe</a:t>
            </a:r>
            <a:r>
              <a:rPr lang="en-US" sz="1800" smtClean="0"/>
              <a:t> pour passer des arguments en </a:t>
            </a:r>
            <a:r>
              <a:rPr lang="en-US" sz="1800" err="1" smtClean="0"/>
              <a:t>nombre</a:t>
            </a:r>
            <a:r>
              <a:rPr lang="en-US" sz="1800" smtClean="0"/>
              <a:t> </a:t>
            </a:r>
            <a:r>
              <a:rPr lang="en-US" sz="1800" err="1"/>
              <a:t>i</a:t>
            </a:r>
            <a:r>
              <a:rPr lang="en-US" sz="1800" err="1" smtClean="0"/>
              <a:t>ndéfini</a:t>
            </a:r>
            <a:r>
              <a:rPr lang="en-US" sz="1800" smtClean="0"/>
              <a:t> </a:t>
            </a:r>
            <a:r>
              <a:rPr lang="en-US" sz="1800" err="1" smtClean="0"/>
              <a:t>est</a:t>
            </a:r>
            <a:r>
              <a:rPr lang="en-US" sz="1800" smtClean="0"/>
              <a:t> la </a:t>
            </a:r>
            <a:r>
              <a:rPr lang="en-US" sz="1800" err="1" smtClean="0"/>
              <a:t>suivante</a:t>
            </a:r>
            <a:r>
              <a:rPr lang="en-US" sz="1800" smtClean="0"/>
              <a:t>:</a:t>
            </a:r>
          </a:p>
          <a:p>
            <a:endParaRPr lang="fr-FR" sz="1800"/>
          </a:p>
          <a:p>
            <a:r>
              <a:rPr lang="fr-FR" sz="1800" b="1" smtClean="0"/>
              <a:t>L’argument en nombre variable (i.e. « tab ») doit être le dernier de la méthode.</a:t>
            </a:r>
          </a:p>
          <a:p>
            <a:r>
              <a:rPr lang="fr-FR" sz="1800" smtClean="0"/>
              <a:t>A </a:t>
            </a:r>
            <a:r>
              <a:rPr lang="fr-FR" sz="1800"/>
              <a:t>l'intérieur de la </a:t>
            </a:r>
            <a:r>
              <a:rPr lang="fr-FR" sz="1800" smtClean="0"/>
              <a:t>méthode, </a:t>
            </a:r>
            <a:r>
              <a:rPr lang="fr-FR" sz="1800"/>
              <a:t>les données sont manipulées comme un tableau</a:t>
            </a:r>
            <a:r>
              <a:rPr lang="fr-FR" sz="1800" smtClean="0"/>
              <a:t>. La méthode ci-dessus est donc équivalente à:</a:t>
            </a:r>
            <a:endParaRPr lang="fr-FR" sz="1800"/>
          </a:p>
          <a:p>
            <a:endParaRPr lang="fr-FR" sz="1800"/>
          </a:p>
          <a:p>
            <a:r>
              <a:rPr lang="fr-FR" sz="1800"/>
              <a:t>Du côté de l'appelant, les données peuvent être envoyées comme un:</a:t>
            </a:r>
          </a:p>
          <a:p>
            <a:pPr lvl="1"/>
            <a:r>
              <a:rPr lang="fr-FR" smtClean="0"/>
              <a:t>tableau</a:t>
            </a:r>
          </a:p>
          <a:p>
            <a:pPr lvl="1"/>
            <a:endParaRPr lang="fr-FR"/>
          </a:p>
          <a:p>
            <a:pPr lvl="1"/>
            <a:r>
              <a:rPr lang="fr-FR" smtClean="0"/>
              <a:t>ensemble </a:t>
            </a:r>
            <a:r>
              <a:rPr lang="fr-FR"/>
              <a:t>de paramètres</a:t>
            </a:r>
          </a:p>
          <a:p>
            <a:r>
              <a:rPr lang="fr-FR" sz="1800" smtClean="0"/>
              <a:t>Problématiques </a:t>
            </a:r>
            <a:r>
              <a:rPr lang="fr-FR" sz="1800"/>
              <a:t>liées à la surcharge d’une méthode utilisant un </a:t>
            </a:r>
            <a:r>
              <a:rPr lang="fr-FR" sz="1800" err="1"/>
              <a:t>varargs</a:t>
            </a:r>
            <a:endParaRPr lang="fr-FR" sz="1800"/>
          </a:p>
          <a:p>
            <a:pPr lvl="1"/>
            <a:r>
              <a:rPr lang="fr-FR" sz="1600" smtClean="0"/>
              <a:t>Dans </a:t>
            </a:r>
            <a:r>
              <a:rPr lang="fr-FR" sz="1600"/>
              <a:t>le cas de la surcharge d’une </a:t>
            </a:r>
            <a:r>
              <a:rPr lang="fr-FR" sz="1600" smtClean="0"/>
              <a:t>méthode, </a:t>
            </a:r>
            <a:r>
              <a:rPr lang="fr-FR" sz="1600"/>
              <a:t>la méthode contenant le </a:t>
            </a:r>
            <a:r>
              <a:rPr lang="fr-FR" sz="1600" err="1"/>
              <a:t>varargs</a:t>
            </a:r>
            <a:r>
              <a:rPr lang="fr-FR" sz="1600"/>
              <a:t> a la priorité la plus </a:t>
            </a:r>
            <a:r>
              <a:rPr lang="fr-FR" sz="1600" smtClean="0"/>
              <a:t>faible</a:t>
            </a:r>
          </a:p>
          <a:p>
            <a:pPr lvl="1"/>
            <a:endParaRPr lang="en-US" sz="1600"/>
          </a:p>
          <a:p>
            <a:pPr lvl="1"/>
            <a:endParaRPr lang="en-US" sz="1600" smtClean="0"/>
          </a:p>
          <a:p>
            <a:pPr marL="482600" lvl="1" indent="0">
              <a:buNone/>
            </a:pPr>
            <a:r>
              <a:rPr lang="en-US" sz="1600" smtClean="0"/>
              <a:t>	</a:t>
            </a:r>
            <a:r>
              <a:rPr lang="en-US" sz="1600" err="1" smtClean="0"/>
              <a:t>Est-ce</a:t>
            </a:r>
            <a:r>
              <a:rPr lang="en-US" sz="1600" smtClean="0"/>
              <a:t> </a:t>
            </a:r>
            <a:r>
              <a:rPr lang="en-US" sz="1600" err="1" smtClean="0"/>
              <a:t>vraiment</a:t>
            </a:r>
            <a:r>
              <a:rPr lang="en-US" sz="1600" smtClean="0"/>
              <a:t> un </a:t>
            </a:r>
            <a:r>
              <a:rPr lang="en-US" sz="1600" err="1" smtClean="0"/>
              <a:t>problème</a:t>
            </a:r>
            <a:r>
              <a:rPr lang="en-US" sz="1600" smtClean="0"/>
              <a:t> ? Comment le </a:t>
            </a:r>
            <a:r>
              <a:rPr lang="en-US" sz="1600" err="1" smtClean="0"/>
              <a:t>résoudre</a:t>
            </a:r>
            <a:r>
              <a:rPr lang="en-US" sz="1600" smtClean="0"/>
              <a:t> ?</a:t>
            </a:r>
            <a:endParaRPr lang="fr-FR" sz="1600"/>
          </a:p>
          <a:p>
            <a:pPr marL="482600" lvl="1" indent="0">
              <a:buNone/>
            </a:pPr>
            <a:endParaRPr lang="fr-FR"/>
          </a:p>
        </p:txBody>
      </p:sp>
      <p:sp>
        <p:nvSpPr>
          <p:cNvPr id="6" name="ZoneTexte 5"/>
          <p:cNvSpPr txBox="1"/>
          <p:nvPr/>
        </p:nvSpPr>
        <p:spPr>
          <a:xfrm>
            <a:off x="1889760" y="1137956"/>
            <a:ext cx="3454400" cy="307777"/>
          </a:xfrm>
          <a:prstGeom prst="rect">
            <a:avLst/>
          </a:prstGeom>
          <a:noFill/>
          <a:ln>
            <a:solidFill>
              <a:schemeClr val="accent1"/>
            </a:solidFill>
          </a:ln>
        </p:spPr>
        <p:txBody>
          <a:bodyPr wrap="square" rtlCol="0">
            <a:spAutoFit/>
          </a:bodyPr>
          <a:lstStyle/>
          <a:p>
            <a:r>
              <a:rPr lang="fr-FR" sz="1400">
                <a:latin typeface="Courier New" panose="02070309020205020404" pitchFamily="49" charset="0"/>
                <a:cs typeface="Courier New" panose="02070309020205020404" pitchFamily="49" charset="0"/>
              </a:rPr>
              <a:t>public </a:t>
            </a:r>
            <a:r>
              <a:rPr lang="fr-FR" sz="1400" err="1" smtClean="0">
                <a:latin typeface="Courier New" panose="02070309020205020404" pitchFamily="49" charset="0"/>
                <a:cs typeface="Courier New" panose="02070309020205020404" pitchFamily="49" charset="0"/>
              </a:rPr>
              <a:t>methode</a:t>
            </a:r>
            <a:r>
              <a:rPr lang="fr-FR" sz="1400" smtClean="0">
                <a:latin typeface="Courier New" panose="02070309020205020404" pitchFamily="49" charset="0"/>
                <a:cs typeface="Courier New" panose="02070309020205020404" pitchFamily="49" charset="0"/>
              </a:rPr>
              <a:t>(</a:t>
            </a:r>
            <a:r>
              <a:rPr lang="fr-FR" sz="1400" err="1" smtClean="0">
                <a:latin typeface="Courier New" panose="02070309020205020404" pitchFamily="49" charset="0"/>
                <a:cs typeface="Courier New" panose="02070309020205020404" pitchFamily="49" charset="0"/>
              </a:rPr>
              <a:t>MaClasse</a:t>
            </a:r>
            <a:r>
              <a:rPr lang="fr-FR" sz="1400" smtClean="0">
                <a:latin typeface="Courier New" panose="02070309020205020404" pitchFamily="49" charset="0"/>
                <a:cs typeface="Courier New" panose="02070309020205020404" pitchFamily="49" charset="0"/>
              </a:rPr>
              <a:t> … tab)</a:t>
            </a:r>
            <a:endParaRPr lang="fr-FR" sz="1400">
              <a:latin typeface="Courier New" panose="02070309020205020404" pitchFamily="49" charset="0"/>
              <a:cs typeface="Courier New" panose="02070309020205020404" pitchFamily="49" charset="0"/>
            </a:endParaRPr>
          </a:p>
        </p:txBody>
      </p:sp>
      <p:sp>
        <p:nvSpPr>
          <p:cNvPr id="7" name="ZoneTexte 6"/>
          <p:cNvSpPr txBox="1"/>
          <p:nvPr/>
        </p:nvSpPr>
        <p:spPr>
          <a:xfrm>
            <a:off x="1889760" y="2567835"/>
            <a:ext cx="3454400" cy="307777"/>
          </a:xfrm>
          <a:prstGeom prst="rect">
            <a:avLst/>
          </a:prstGeom>
          <a:noFill/>
          <a:ln>
            <a:solidFill>
              <a:schemeClr val="accent1"/>
            </a:solidFill>
          </a:ln>
        </p:spPr>
        <p:txBody>
          <a:bodyPr wrap="square" rtlCol="0">
            <a:spAutoFit/>
          </a:bodyPr>
          <a:lstStyle/>
          <a:p>
            <a:r>
              <a:rPr lang="fr-FR" sz="1400">
                <a:latin typeface="Courier New" panose="02070309020205020404" pitchFamily="49" charset="0"/>
                <a:cs typeface="Courier New" panose="02070309020205020404" pitchFamily="49" charset="0"/>
              </a:rPr>
              <a:t>public </a:t>
            </a:r>
            <a:r>
              <a:rPr lang="fr-FR" sz="1400" err="1" smtClean="0">
                <a:latin typeface="Courier New" panose="02070309020205020404" pitchFamily="49" charset="0"/>
                <a:cs typeface="Courier New" panose="02070309020205020404" pitchFamily="49" charset="0"/>
              </a:rPr>
              <a:t>methode</a:t>
            </a:r>
            <a:r>
              <a:rPr lang="fr-FR" sz="1400" smtClean="0">
                <a:latin typeface="Courier New" panose="02070309020205020404" pitchFamily="49" charset="0"/>
                <a:cs typeface="Courier New" panose="02070309020205020404" pitchFamily="49" charset="0"/>
              </a:rPr>
              <a:t>(</a:t>
            </a:r>
            <a:r>
              <a:rPr lang="fr-FR" sz="1400" err="1" smtClean="0">
                <a:latin typeface="Courier New" panose="02070309020205020404" pitchFamily="49" charset="0"/>
                <a:cs typeface="Courier New" panose="02070309020205020404" pitchFamily="49" charset="0"/>
              </a:rPr>
              <a:t>MaClasse</a:t>
            </a:r>
            <a:r>
              <a:rPr lang="fr-FR" sz="1400" smtClean="0">
                <a:latin typeface="Courier New" panose="02070309020205020404" pitchFamily="49" charset="0"/>
                <a:cs typeface="Courier New" panose="02070309020205020404" pitchFamily="49" charset="0"/>
              </a:rPr>
              <a:t>[] tab)</a:t>
            </a:r>
            <a:endParaRPr lang="fr-FR" sz="1400">
              <a:latin typeface="Courier New" panose="02070309020205020404" pitchFamily="49" charset="0"/>
              <a:cs typeface="Courier New" panose="02070309020205020404" pitchFamily="49" charset="0"/>
            </a:endParaRPr>
          </a:p>
        </p:txBody>
      </p:sp>
      <p:sp>
        <p:nvSpPr>
          <p:cNvPr id="8" name="ZoneTexte 7"/>
          <p:cNvSpPr txBox="1"/>
          <p:nvPr/>
        </p:nvSpPr>
        <p:spPr>
          <a:xfrm>
            <a:off x="3768026" y="3345892"/>
            <a:ext cx="4898453" cy="523220"/>
          </a:xfrm>
          <a:prstGeom prst="rect">
            <a:avLst/>
          </a:prstGeom>
          <a:noFill/>
          <a:ln>
            <a:solidFill>
              <a:schemeClr val="accent1"/>
            </a:solidFill>
          </a:ln>
        </p:spPr>
        <p:txBody>
          <a:bodyPr wrap="square" rtlCol="0">
            <a:spAutoFit/>
          </a:bodyPr>
          <a:lstStyle/>
          <a:p>
            <a:r>
              <a:rPr lang="fr-FR" sz="1400">
                <a:latin typeface="Courier New" panose="02070309020205020404" pitchFamily="49" charset="0"/>
                <a:cs typeface="Courier New" panose="02070309020205020404" pitchFamily="49" charset="0"/>
              </a:rPr>
              <a:t>String arguments = {"toto", "titi", "tata"};</a:t>
            </a:r>
          </a:p>
          <a:p>
            <a:r>
              <a:rPr lang="fr-FR" sz="1400" err="1" smtClean="0">
                <a:latin typeface="Courier New" panose="02070309020205020404" pitchFamily="49" charset="0"/>
                <a:cs typeface="Courier New" panose="02070309020205020404" pitchFamily="49" charset="0"/>
              </a:rPr>
              <a:t>mInstance.methode</a:t>
            </a:r>
            <a:r>
              <a:rPr lang="fr-FR" sz="1400" smtClean="0">
                <a:latin typeface="Courier New" panose="02070309020205020404" pitchFamily="49" charset="0"/>
                <a:cs typeface="Courier New" panose="02070309020205020404" pitchFamily="49" charset="0"/>
              </a:rPr>
              <a:t>(arguments</a:t>
            </a:r>
            <a:r>
              <a:rPr lang="fr-FR" sz="1400">
                <a:latin typeface="Courier New" panose="02070309020205020404" pitchFamily="49" charset="0"/>
                <a:cs typeface="Courier New" panose="02070309020205020404" pitchFamily="49" charset="0"/>
              </a:rPr>
              <a:t>);</a:t>
            </a:r>
          </a:p>
        </p:txBody>
      </p:sp>
      <p:sp>
        <p:nvSpPr>
          <p:cNvPr id="9" name="ZoneTexte 8"/>
          <p:cNvSpPr txBox="1"/>
          <p:nvPr/>
        </p:nvSpPr>
        <p:spPr>
          <a:xfrm>
            <a:off x="3768026" y="4074435"/>
            <a:ext cx="4898453" cy="307777"/>
          </a:xfrm>
          <a:prstGeom prst="rect">
            <a:avLst/>
          </a:prstGeom>
          <a:noFill/>
          <a:ln>
            <a:solidFill>
              <a:schemeClr val="accent1"/>
            </a:solidFill>
          </a:ln>
        </p:spPr>
        <p:txBody>
          <a:bodyPr wrap="square" rtlCol="0">
            <a:spAutoFit/>
          </a:bodyPr>
          <a:lstStyle/>
          <a:p>
            <a:r>
              <a:rPr lang="fr-FR" sz="1400" err="1">
                <a:latin typeface="Courier New" panose="02070309020205020404" pitchFamily="49" charset="0"/>
                <a:cs typeface="Courier New" panose="02070309020205020404" pitchFamily="49" charset="0"/>
              </a:rPr>
              <a:t>mInstance.methode</a:t>
            </a:r>
            <a:r>
              <a:rPr lang="fr-FR" sz="1400">
                <a:latin typeface="Courier New" panose="02070309020205020404" pitchFamily="49" charset="0"/>
                <a:cs typeface="Courier New" panose="02070309020205020404" pitchFamily="49" charset="0"/>
              </a:rPr>
              <a:t>("toto", "titi", "tata");</a:t>
            </a:r>
          </a:p>
        </p:txBody>
      </p:sp>
      <p:sp>
        <p:nvSpPr>
          <p:cNvPr id="10" name="ZoneTexte 9"/>
          <p:cNvSpPr txBox="1"/>
          <p:nvPr/>
        </p:nvSpPr>
        <p:spPr>
          <a:xfrm>
            <a:off x="701040" y="5362480"/>
            <a:ext cx="8178800" cy="523220"/>
          </a:xfrm>
          <a:prstGeom prst="rect">
            <a:avLst/>
          </a:prstGeom>
          <a:noFill/>
          <a:ln>
            <a:solidFill>
              <a:schemeClr val="accent1"/>
            </a:solidFill>
          </a:ln>
        </p:spPr>
        <p:txBody>
          <a:bodyPr wrap="square" rtlCol="0">
            <a:spAutoFit/>
          </a:bodyPr>
          <a:lstStyle/>
          <a:p>
            <a:r>
              <a:rPr lang="fr-FR" sz="1400">
                <a:latin typeface="Courier New" panose="02070309020205020404" pitchFamily="49" charset="0"/>
                <a:cs typeface="Courier New" panose="02070309020205020404" pitchFamily="49" charset="0"/>
              </a:rPr>
              <a:t>public </a:t>
            </a:r>
            <a:r>
              <a:rPr lang="fr-FR" sz="1400" err="1" smtClean="0">
                <a:latin typeface="Courier New" panose="02070309020205020404" pitchFamily="49" charset="0"/>
                <a:cs typeface="Courier New" panose="02070309020205020404" pitchFamily="49" charset="0"/>
              </a:rPr>
              <a:t>methode</a:t>
            </a:r>
            <a:r>
              <a:rPr lang="fr-FR" sz="1400" smtClean="0">
                <a:latin typeface="Courier New" panose="02070309020205020404" pitchFamily="49" charset="0"/>
                <a:cs typeface="Courier New" panose="02070309020205020404" pitchFamily="49" charset="0"/>
              </a:rPr>
              <a:t>(</a:t>
            </a:r>
            <a:r>
              <a:rPr lang="fr-FR" sz="1400" err="1">
                <a:latin typeface="Courier New" panose="02070309020205020404" pitchFamily="49" charset="0"/>
                <a:cs typeface="Courier New" panose="02070309020205020404" pitchFamily="49" charset="0"/>
              </a:rPr>
              <a:t>MaClasse</a:t>
            </a:r>
            <a:r>
              <a:rPr lang="fr-FR" sz="1400" smtClean="0">
                <a:latin typeface="Courier New" panose="02070309020205020404" pitchFamily="49" charset="0"/>
                <a:cs typeface="Courier New" panose="02070309020205020404" pitchFamily="49" charset="0"/>
              </a:rPr>
              <a:t>...arguments</a:t>
            </a:r>
            <a:r>
              <a:rPr lang="fr-FR" sz="1400">
                <a:latin typeface="Courier New" panose="02070309020205020404" pitchFamily="49" charset="0"/>
                <a:cs typeface="Courier New" panose="02070309020205020404" pitchFamily="49" charset="0"/>
              </a:rPr>
              <a:t>)</a:t>
            </a:r>
          </a:p>
          <a:p>
            <a:r>
              <a:rPr lang="fr-FR" sz="1400">
                <a:latin typeface="Courier New" panose="02070309020205020404" pitchFamily="49" charset="0"/>
                <a:cs typeface="Courier New" panose="02070309020205020404" pitchFamily="49" charset="0"/>
              </a:rPr>
              <a:t>public </a:t>
            </a:r>
            <a:r>
              <a:rPr lang="fr-FR" sz="1400" err="1" smtClean="0">
                <a:latin typeface="Courier New" panose="02070309020205020404" pitchFamily="49" charset="0"/>
                <a:cs typeface="Courier New" panose="02070309020205020404" pitchFamily="49" charset="0"/>
              </a:rPr>
              <a:t>methode</a:t>
            </a:r>
            <a:r>
              <a:rPr lang="fr-FR" sz="1400" smtClean="0">
                <a:latin typeface="Courier New" panose="02070309020205020404" pitchFamily="49" charset="0"/>
                <a:cs typeface="Courier New" panose="02070309020205020404" pitchFamily="49" charset="0"/>
              </a:rPr>
              <a:t>(</a:t>
            </a:r>
            <a:r>
              <a:rPr lang="fr-FR" sz="1400" err="1">
                <a:latin typeface="Courier New" panose="02070309020205020404" pitchFamily="49" charset="0"/>
                <a:cs typeface="Courier New" panose="02070309020205020404" pitchFamily="49" charset="0"/>
              </a:rPr>
              <a:t>MaClasse</a:t>
            </a:r>
            <a:r>
              <a:rPr lang="fr-FR" sz="1400" smtClean="0">
                <a:latin typeface="Courier New" panose="02070309020205020404" pitchFamily="49" charset="0"/>
                <a:cs typeface="Courier New" panose="02070309020205020404" pitchFamily="49" charset="0"/>
              </a:rPr>
              <a:t> </a:t>
            </a:r>
            <a:r>
              <a:rPr lang="fr-FR" sz="1400">
                <a:latin typeface="Courier New" panose="02070309020205020404" pitchFamily="49" charset="0"/>
                <a:cs typeface="Courier New" panose="02070309020205020404" pitchFamily="49" charset="0"/>
              </a:rPr>
              <a:t>argument) // Méthode prioritaire si 1 seul argument</a:t>
            </a:r>
          </a:p>
        </p:txBody>
      </p:sp>
    </p:spTree>
    <p:extLst>
      <p:ext uri="{BB962C8B-B14F-4D97-AF65-F5344CB8AC3E}">
        <p14:creationId xmlns:p14="http://schemas.microsoft.com/office/powerpoint/2010/main" val="10262531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a:t>Classes et objets : </a:t>
            </a:r>
            <a:r>
              <a:rPr lang="fr-FR" smtClean="0"/>
              <a:t>destruction et ramasse-miettes (1/2)</a:t>
            </a:r>
            <a:endParaRPr lang="fr-F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41</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367593" y="782575"/>
            <a:ext cx="8609012" cy="4846065"/>
          </a:xfrm>
        </p:spPr>
        <p:txBody>
          <a:bodyPr/>
          <a:lstStyle/>
          <a:p>
            <a:r>
              <a:rPr lang="fr-FR"/>
              <a:t>La destruction des objets se fait de manière </a:t>
            </a:r>
            <a:r>
              <a:rPr lang="fr-FR" smtClean="0"/>
              <a:t>implicite.</a:t>
            </a:r>
          </a:p>
          <a:p>
            <a:r>
              <a:rPr lang="fr-FR"/>
              <a:t>Le ramasse-miettes ou </a:t>
            </a:r>
            <a:r>
              <a:rPr lang="fr-FR" err="1"/>
              <a:t>Garbage</a:t>
            </a:r>
            <a:r>
              <a:rPr lang="fr-FR"/>
              <a:t> </a:t>
            </a:r>
            <a:r>
              <a:rPr lang="fr-FR" err="1"/>
              <a:t>Collector</a:t>
            </a:r>
            <a:r>
              <a:rPr lang="fr-FR"/>
              <a:t> se met en </a:t>
            </a:r>
            <a:r>
              <a:rPr lang="fr-FR" smtClean="0"/>
              <a:t>route:</a:t>
            </a:r>
          </a:p>
          <a:p>
            <a:pPr lvl="1"/>
            <a:r>
              <a:rPr lang="fr-FR" smtClean="0"/>
              <a:t>Automatiquement</a:t>
            </a:r>
          </a:p>
          <a:p>
            <a:pPr lvl="2"/>
            <a:r>
              <a:rPr lang="fr-FR" smtClean="0"/>
              <a:t>Si </a:t>
            </a:r>
            <a:r>
              <a:rPr lang="fr-FR"/>
              <a:t>plus aucune variable ne référence </a:t>
            </a:r>
            <a:r>
              <a:rPr lang="fr-FR" smtClean="0"/>
              <a:t>l’objet</a:t>
            </a:r>
          </a:p>
          <a:p>
            <a:pPr lvl="2"/>
            <a:r>
              <a:rPr lang="fr-FR" smtClean="0"/>
              <a:t>Si </a:t>
            </a:r>
            <a:r>
              <a:rPr lang="fr-FR"/>
              <a:t>le bloc dans lequel il est défini se </a:t>
            </a:r>
            <a:r>
              <a:rPr lang="fr-FR" smtClean="0"/>
              <a:t>termine</a:t>
            </a:r>
          </a:p>
          <a:p>
            <a:pPr lvl="2"/>
            <a:r>
              <a:rPr lang="fr-FR" smtClean="0"/>
              <a:t>Si </a:t>
            </a:r>
            <a:r>
              <a:rPr lang="fr-FR"/>
              <a:t>l’objet a été affecté à « </a:t>
            </a:r>
            <a:r>
              <a:rPr lang="fr-FR" err="1"/>
              <a:t>null</a:t>
            </a:r>
            <a:r>
              <a:rPr lang="fr-FR"/>
              <a:t> »</a:t>
            </a:r>
          </a:p>
          <a:p>
            <a:pPr lvl="1"/>
            <a:r>
              <a:rPr lang="fr-FR" smtClean="0"/>
              <a:t>Manuellement </a:t>
            </a:r>
            <a:r>
              <a:rPr lang="fr-FR"/>
              <a:t>:</a:t>
            </a:r>
          </a:p>
          <a:p>
            <a:pPr lvl="2"/>
            <a:r>
              <a:rPr lang="fr-FR" smtClean="0"/>
              <a:t>Sur </a:t>
            </a:r>
            <a:r>
              <a:rPr lang="fr-FR"/>
              <a:t>demande explicite par l’instruction « </a:t>
            </a:r>
            <a:r>
              <a:rPr lang="fr-FR" err="1"/>
              <a:t>System.gc</a:t>
            </a:r>
            <a:r>
              <a:rPr lang="fr-FR"/>
              <a:t>() »</a:t>
            </a:r>
          </a:p>
          <a:p>
            <a:r>
              <a:rPr lang="fr-FR" smtClean="0"/>
              <a:t>Un </a:t>
            </a:r>
            <a:r>
              <a:rPr lang="fr-FR"/>
              <a:t>pseudo-destructeur « </a:t>
            </a:r>
            <a:r>
              <a:rPr lang="fr-FR" err="1"/>
              <a:t>protected</a:t>
            </a:r>
            <a:r>
              <a:rPr lang="fr-FR"/>
              <a:t> </a:t>
            </a:r>
            <a:r>
              <a:rPr lang="fr-FR" err="1"/>
              <a:t>void</a:t>
            </a:r>
            <a:r>
              <a:rPr lang="fr-FR"/>
              <a:t> </a:t>
            </a:r>
            <a:r>
              <a:rPr lang="fr-FR" err="1"/>
              <a:t>finalize</a:t>
            </a:r>
            <a:r>
              <a:rPr lang="fr-FR"/>
              <a:t>() » peut être défini explicitement par le programmeur</a:t>
            </a:r>
          </a:p>
          <a:p>
            <a:pPr lvl="2"/>
            <a:r>
              <a:rPr lang="fr-FR" smtClean="0"/>
              <a:t>Il </a:t>
            </a:r>
            <a:r>
              <a:rPr lang="fr-FR"/>
              <a:t>est appelé juste avant la libération de la mémoire par la machine virtuelle, mais on ne sait pas </a:t>
            </a:r>
            <a:r>
              <a:rPr lang="fr-FR" smtClean="0"/>
              <a:t>quand.</a:t>
            </a:r>
            <a:endParaRPr lang="fr-FR"/>
          </a:p>
          <a:p>
            <a:pPr lvl="2"/>
            <a:r>
              <a:rPr lang="fr-FR" smtClean="0"/>
              <a:t>Conclusion </a:t>
            </a:r>
            <a:r>
              <a:rPr lang="fr-FR"/>
              <a:t>: pas très sûr!!!!</a:t>
            </a:r>
          </a:p>
          <a:p>
            <a:endParaRPr lang="fr-FR"/>
          </a:p>
          <a:p>
            <a:pPr marL="482600" lvl="1" indent="0">
              <a:buNone/>
            </a:pPr>
            <a:endParaRPr lang="fr-FR"/>
          </a:p>
        </p:txBody>
      </p:sp>
      <p:grpSp>
        <p:nvGrpSpPr>
          <p:cNvPr id="6" name="Groupe 5"/>
          <p:cNvGrpSpPr/>
          <p:nvPr/>
        </p:nvGrpSpPr>
        <p:grpSpPr>
          <a:xfrm>
            <a:off x="769662" y="5507068"/>
            <a:ext cx="7409137" cy="742140"/>
            <a:chOff x="2755692" y="3678268"/>
            <a:chExt cx="7409137" cy="742140"/>
          </a:xfrm>
        </p:grpSpPr>
        <p:sp>
          <p:nvSpPr>
            <p:cNvPr id="7" name="Rectangle 6"/>
            <p:cNvSpPr/>
            <p:nvPr/>
          </p:nvSpPr>
          <p:spPr bwMode="auto">
            <a:xfrm>
              <a:off x="2755692" y="3678268"/>
              <a:ext cx="7387485" cy="742140"/>
            </a:xfrm>
            <a:prstGeom prst="rect">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8" name="Étoile à 5 branches 7"/>
            <p:cNvSpPr/>
            <p:nvPr/>
          </p:nvSpPr>
          <p:spPr bwMode="auto">
            <a:xfrm>
              <a:off x="2933907" y="3828229"/>
              <a:ext cx="374754" cy="329784"/>
            </a:xfrm>
            <a:prstGeom prst="star5">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9" name="ZoneTexte 8"/>
            <p:cNvSpPr txBox="1"/>
            <p:nvPr/>
          </p:nvSpPr>
          <p:spPr>
            <a:xfrm>
              <a:off x="3316988" y="3787728"/>
              <a:ext cx="6847841" cy="523220"/>
            </a:xfrm>
            <a:prstGeom prst="rect">
              <a:avLst/>
            </a:prstGeom>
            <a:noFill/>
          </p:spPr>
          <p:txBody>
            <a:bodyPr wrap="square" rtlCol="0">
              <a:spAutoFit/>
            </a:bodyPr>
            <a:lstStyle/>
            <a:p>
              <a:r>
                <a:rPr lang="fr-FR" sz="1400" b="1" err="1"/>
                <a:t>Avoid</a:t>
              </a:r>
              <a:r>
                <a:rPr lang="fr-FR" sz="1400" b="1"/>
                <a:t> </a:t>
              </a:r>
              <a:r>
                <a:rPr lang="fr-FR" sz="1400" b="1" err="1"/>
                <a:t>finalizers</a:t>
              </a:r>
              <a:r>
                <a:rPr lang="fr-FR" sz="1400" b="1" smtClean="0"/>
                <a:t>.</a:t>
              </a:r>
            </a:p>
            <a:p>
              <a:r>
                <a:rPr lang="en-US" sz="1400" b="1" err="1"/>
                <a:t>Finalizers</a:t>
              </a:r>
              <a:r>
                <a:rPr lang="en-US" sz="1400" b="1"/>
                <a:t> are unpredictable, often dangerous, and generally unnecessary.</a:t>
              </a:r>
              <a:endParaRPr lang="fr-FR" sz="1400" b="1"/>
            </a:p>
          </p:txBody>
        </p:sp>
      </p:grpSp>
    </p:spTree>
    <p:extLst>
      <p:ext uri="{BB962C8B-B14F-4D97-AF65-F5344CB8AC3E}">
        <p14:creationId xmlns:p14="http://schemas.microsoft.com/office/powerpoint/2010/main" val="10199225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a:t>Classes et objets : </a:t>
            </a:r>
            <a:r>
              <a:rPr lang="fr-FR" smtClean="0"/>
              <a:t>destruction et ramasse-miettes (2/2)</a:t>
            </a:r>
            <a:endParaRPr lang="fr-F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42</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367593" y="782575"/>
            <a:ext cx="8609012" cy="1798065"/>
          </a:xfrm>
        </p:spPr>
        <p:txBody>
          <a:bodyPr/>
          <a:lstStyle/>
          <a:p>
            <a:pPr>
              <a:lnSpc>
                <a:spcPct val="140000"/>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fr-FR" sz="1600" smtClean="0"/>
              <a:t>Le </a:t>
            </a:r>
            <a:r>
              <a:rPr lang="fr-FR" altLang="fr-FR" sz="1600"/>
              <a:t>programmeur ne </a:t>
            </a:r>
            <a:r>
              <a:rPr lang="fr-FR" altLang="fr-FR" sz="1600" err="1"/>
              <a:t>désalloue</a:t>
            </a:r>
            <a:r>
              <a:rPr lang="fr-FR" altLang="fr-FR" sz="1600"/>
              <a:t> pas la mémoire </a:t>
            </a:r>
            <a:r>
              <a:rPr lang="fr-FR" altLang="fr-FR" sz="1600" smtClean="0"/>
              <a:t>:</a:t>
            </a:r>
          </a:p>
          <a:p>
            <a:pPr lvl="1">
              <a:lnSpc>
                <a:spcPct val="140000"/>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fr-FR" sz="1600" smtClean="0"/>
              <a:t>plus </a:t>
            </a:r>
            <a:r>
              <a:rPr lang="fr-FR" altLang="fr-FR" sz="1600"/>
              <a:t>de risque de fuite </a:t>
            </a:r>
            <a:r>
              <a:rPr lang="fr-FR" altLang="fr-FR" sz="1600" smtClean="0"/>
              <a:t>mémoire,</a:t>
            </a:r>
          </a:p>
          <a:p>
            <a:pPr lvl="1">
              <a:lnSpc>
                <a:spcPct val="140000"/>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fr-FR" sz="1600" smtClean="0"/>
              <a:t>plus </a:t>
            </a:r>
            <a:r>
              <a:rPr lang="fr-FR" altLang="fr-FR" sz="1600"/>
              <a:t>de risque d’utiliser un pointeur </a:t>
            </a:r>
            <a:r>
              <a:rPr lang="fr-FR" altLang="fr-FR" sz="1600" err="1" smtClean="0"/>
              <a:t>désalloué</a:t>
            </a:r>
            <a:r>
              <a:rPr lang="fr-FR" altLang="fr-FR" sz="1600" smtClean="0"/>
              <a:t> (</a:t>
            </a:r>
            <a:r>
              <a:rPr lang="fr-FR" altLang="fr-FR" sz="1600" err="1" smtClean="0"/>
              <a:t>StackOverFlow</a:t>
            </a:r>
            <a:r>
              <a:rPr lang="fr-FR" altLang="fr-FR" sz="1600" smtClean="0"/>
              <a:t>)</a:t>
            </a:r>
            <a:r>
              <a:rPr lang="fr-FR" sz="1600" smtClean="0"/>
              <a:t>.</a:t>
            </a:r>
          </a:p>
          <a:p>
            <a:pPr lvl="1">
              <a:lnSpc>
                <a:spcPct val="140000"/>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600"/>
          </a:p>
          <a:p>
            <a:pPr lvl="1">
              <a:lnSpc>
                <a:spcPct val="140000"/>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600" smtClean="0"/>
          </a:p>
          <a:p>
            <a:pPr lvl="1">
              <a:lnSpc>
                <a:spcPct val="140000"/>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600"/>
          </a:p>
          <a:p>
            <a:pPr lvl="1">
              <a:lnSpc>
                <a:spcPct val="140000"/>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600" smtClean="0"/>
          </a:p>
          <a:p>
            <a:pPr>
              <a:lnSpc>
                <a:spcPct val="140000"/>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smtClean="0"/>
              <a:t>Le GC </a:t>
            </a:r>
            <a:r>
              <a:rPr lang="en-US" sz="1600" err="1" smtClean="0"/>
              <a:t>n’empêche</a:t>
            </a:r>
            <a:r>
              <a:rPr lang="en-US" sz="1600" smtClean="0"/>
              <a:t> pas les </a:t>
            </a:r>
            <a:r>
              <a:rPr lang="en-US" sz="1600" err="1" smtClean="0"/>
              <a:t>fuites</a:t>
            </a:r>
            <a:r>
              <a:rPr lang="en-US" sz="1600" smtClean="0"/>
              <a:t> de </a:t>
            </a:r>
            <a:r>
              <a:rPr lang="en-US" sz="1600" err="1" smtClean="0"/>
              <a:t>mémoire</a:t>
            </a:r>
            <a:r>
              <a:rPr lang="en-US" sz="1600"/>
              <a:t> </a:t>
            </a:r>
            <a:r>
              <a:rPr lang="en-US" sz="1600" smtClean="0"/>
              <a:t>en </a:t>
            </a:r>
            <a:r>
              <a:rPr lang="en-US" sz="1600" err="1" smtClean="0"/>
              <a:t>particulier</a:t>
            </a:r>
            <a:r>
              <a:rPr lang="en-US" sz="1600" smtClean="0"/>
              <a:t> </a:t>
            </a:r>
            <a:r>
              <a:rPr lang="en-US" sz="1600" err="1" smtClean="0"/>
              <a:t>lorsque</a:t>
            </a:r>
            <a:r>
              <a:rPr lang="en-US" sz="1600" smtClean="0"/>
              <a:t> </a:t>
            </a:r>
            <a:r>
              <a:rPr lang="en-US" sz="1600" err="1" smtClean="0"/>
              <a:t>lon</a:t>
            </a:r>
            <a:r>
              <a:rPr lang="en-US" sz="1600" smtClean="0"/>
              <a:t> </a:t>
            </a:r>
            <a:r>
              <a:rPr lang="en-US" sz="1600" err="1" smtClean="0"/>
              <a:t>gère</a:t>
            </a:r>
            <a:r>
              <a:rPr lang="en-US" sz="1600" smtClean="0"/>
              <a:t> des </a:t>
            </a:r>
            <a:r>
              <a:rPr lang="en-US" sz="1600" err="1" smtClean="0"/>
              <a:t>données</a:t>
            </a:r>
            <a:r>
              <a:rPr lang="en-US" sz="1600" smtClean="0"/>
              <a:t> en cache </a:t>
            </a:r>
            <a:r>
              <a:rPr lang="en-US" sz="1600" err="1" smtClean="0"/>
              <a:t>ou</a:t>
            </a:r>
            <a:r>
              <a:rPr lang="en-US" sz="1600" smtClean="0"/>
              <a:t> des </a:t>
            </a:r>
            <a:r>
              <a:rPr lang="en-US" sz="1600" err="1" smtClean="0"/>
              <a:t>écouteurs</a:t>
            </a:r>
            <a:r>
              <a:rPr lang="en-US" sz="1600" smtClean="0"/>
              <a:t> </a:t>
            </a:r>
            <a:r>
              <a:rPr lang="en-US" sz="1600" err="1" smtClean="0"/>
              <a:t>d’événements</a:t>
            </a:r>
            <a:r>
              <a:rPr lang="en-US" sz="1600" smtClean="0"/>
              <a:t> (listeners). Pour </a:t>
            </a:r>
            <a:r>
              <a:rPr lang="en-US" sz="1600" err="1" smtClean="0"/>
              <a:t>palier</a:t>
            </a:r>
            <a:r>
              <a:rPr lang="en-US" sz="1600" smtClean="0"/>
              <a:t> à </a:t>
            </a:r>
            <a:r>
              <a:rPr lang="en-US" sz="1600" err="1" smtClean="0"/>
              <a:t>ce</a:t>
            </a:r>
            <a:r>
              <a:rPr lang="en-US" sz="1600" smtClean="0"/>
              <a:t> </a:t>
            </a:r>
            <a:r>
              <a:rPr lang="en-US" sz="1600" err="1" smtClean="0"/>
              <a:t>problème</a:t>
            </a:r>
            <a:r>
              <a:rPr lang="en-US" sz="1600" smtClean="0"/>
              <a:t>, Java propose des </a:t>
            </a:r>
            <a:r>
              <a:rPr lang="en-US" sz="1600" err="1" smtClean="0"/>
              <a:t>références</a:t>
            </a:r>
            <a:r>
              <a:rPr lang="en-US" sz="1600" smtClean="0"/>
              <a:t> </a:t>
            </a:r>
            <a:r>
              <a:rPr lang="en-US" sz="1600" err="1" smtClean="0"/>
              <a:t>faibles</a:t>
            </a:r>
            <a:r>
              <a:rPr lang="en-US" sz="1600" smtClean="0"/>
              <a:t> (</a:t>
            </a:r>
            <a:r>
              <a:rPr lang="en-US" sz="1600" err="1" smtClean="0"/>
              <a:t>WeakReference</a:t>
            </a:r>
            <a:r>
              <a:rPr lang="en-US" sz="1600" smtClean="0"/>
              <a:t>). </a:t>
            </a:r>
            <a:r>
              <a:rPr lang="fr-FR" sz="1600"/>
              <a:t>Les </a:t>
            </a:r>
            <a:r>
              <a:rPr lang="fr-FR" sz="1600" b="1" i="1"/>
              <a:t>références faibles</a:t>
            </a:r>
            <a:r>
              <a:rPr lang="fr-FR" sz="1600" b="1"/>
              <a:t> </a:t>
            </a:r>
            <a:r>
              <a:rPr lang="fr-FR" sz="1600"/>
              <a:t>peuvent être </a:t>
            </a:r>
            <a:r>
              <a:rPr lang="fr-FR" sz="1600" smtClean="0"/>
              <a:t>libérées </a:t>
            </a:r>
            <a:r>
              <a:rPr lang="fr-FR" sz="1600"/>
              <a:t>par le </a:t>
            </a:r>
            <a:r>
              <a:rPr lang="fr-FR" sz="1600" b="1"/>
              <a:t>GC</a:t>
            </a:r>
            <a:r>
              <a:rPr lang="fr-FR" sz="1600"/>
              <a:t> si aucune </a:t>
            </a:r>
            <a:r>
              <a:rPr lang="fr-FR" sz="1600" b="1" i="1"/>
              <a:t>référence forte</a:t>
            </a:r>
            <a:r>
              <a:rPr lang="fr-FR" sz="1600" b="1"/>
              <a:t> </a:t>
            </a:r>
            <a:r>
              <a:rPr lang="fr-FR" sz="1600" smtClean="0"/>
              <a:t>n’existe </a:t>
            </a:r>
            <a:r>
              <a:rPr lang="fr-FR" sz="1600"/>
              <a:t>pour l’objet en question.</a:t>
            </a:r>
            <a:endParaRPr lang="fr-FR" sz="1600" smtClean="0"/>
          </a:p>
          <a:p>
            <a:endParaRPr lang="fr-FR" sz="1600"/>
          </a:p>
          <a:p>
            <a:pPr marL="482600" lvl="1" indent="0">
              <a:buNone/>
            </a:pPr>
            <a:endParaRPr lang="fr-FR" sz="1600"/>
          </a:p>
        </p:txBody>
      </p:sp>
      <p:grpSp>
        <p:nvGrpSpPr>
          <p:cNvPr id="3084" name="Groupe 3083"/>
          <p:cNvGrpSpPr/>
          <p:nvPr/>
        </p:nvGrpSpPr>
        <p:grpSpPr>
          <a:xfrm>
            <a:off x="398888" y="2219093"/>
            <a:ext cx="8301927" cy="1561120"/>
            <a:chOff x="589280" y="2580640"/>
            <a:chExt cx="8301927" cy="1561120"/>
          </a:xfrm>
        </p:grpSpPr>
        <p:grpSp>
          <p:nvGrpSpPr>
            <p:cNvPr id="3081" name="Groupe 3080"/>
            <p:cNvGrpSpPr/>
            <p:nvPr/>
          </p:nvGrpSpPr>
          <p:grpSpPr>
            <a:xfrm>
              <a:off x="589280" y="2580640"/>
              <a:ext cx="2936240" cy="1524000"/>
              <a:chOff x="589280" y="2580640"/>
              <a:chExt cx="2936240" cy="1524000"/>
            </a:xfrm>
          </p:grpSpPr>
          <p:sp>
            <p:nvSpPr>
              <p:cNvPr id="3080" name="Rectangle 3079"/>
              <p:cNvSpPr/>
              <p:nvPr/>
            </p:nvSpPr>
            <p:spPr bwMode="auto">
              <a:xfrm>
                <a:off x="589280" y="2580640"/>
                <a:ext cx="2936240" cy="1524000"/>
              </a:xfrm>
              <a:prstGeom prst="rect">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Tahoma" pitchFamily="34" charset="0"/>
                </a:endParaRPr>
              </a:p>
            </p:txBody>
          </p:sp>
          <p:grpSp>
            <p:nvGrpSpPr>
              <p:cNvPr id="4" name="Groupe 3"/>
              <p:cNvGrpSpPr/>
              <p:nvPr/>
            </p:nvGrpSpPr>
            <p:grpSpPr>
              <a:xfrm>
                <a:off x="690880" y="2755146"/>
                <a:ext cx="447040" cy="426720"/>
                <a:chOff x="690880" y="2783840"/>
                <a:chExt cx="447040" cy="426720"/>
              </a:xfrm>
            </p:grpSpPr>
            <p:sp>
              <p:nvSpPr>
                <p:cNvPr id="2" name="Ellipse 1"/>
                <p:cNvSpPr/>
                <p:nvPr/>
              </p:nvSpPr>
              <p:spPr bwMode="auto">
                <a:xfrm>
                  <a:off x="690880" y="2783840"/>
                  <a:ext cx="447040" cy="426720"/>
                </a:xfrm>
                <a:prstGeom prst="ellipse">
                  <a:avLst/>
                </a:prstGeom>
                <a:solidFill>
                  <a:schemeClr val="accent6">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Tahoma" pitchFamily="34" charset="0"/>
                  </a:endParaRPr>
                </a:p>
              </p:txBody>
            </p:sp>
            <p:sp>
              <p:nvSpPr>
                <p:cNvPr id="3" name="ZoneTexte 2"/>
                <p:cNvSpPr txBox="1"/>
                <p:nvPr/>
              </p:nvSpPr>
              <p:spPr>
                <a:xfrm>
                  <a:off x="758748" y="2812534"/>
                  <a:ext cx="311304" cy="369332"/>
                </a:xfrm>
                <a:prstGeom prst="rect">
                  <a:avLst/>
                </a:prstGeom>
                <a:noFill/>
              </p:spPr>
              <p:txBody>
                <a:bodyPr wrap="none" rtlCol="0">
                  <a:spAutoFit/>
                </a:bodyPr>
                <a:lstStyle/>
                <a:p>
                  <a:r>
                    <a:rPr lang="en-US" smtClean="0"/>
                    <a:t>1</a:t>
                  </a:r>
                  <a:endParaRPr lang="fr-FR"/>
                </a:p>
              </p:txBody>
            </p:sp>
          </p:grpSp>
          <p:grpSp>
            <p:nvGrpSpPr>
              <p:cNvPr id="12" name="Groupe 11"/>
              <p:cNvGrpSpPr/>
              <p:nvPr/>
            </p:nvGrpSpPr>
            <p:grpSpPr>
              <a:xfrm>
                <a:off x="1371600" y="2755146"/>
                <a:ext cx="447040" cy="426720"/>
                <a:chOff x="690880" y="2783840"/>
                <a:chExt cx="447040" cy="426720"/>
              </a:xfrm>
            </p:grpSpPr>
            <p:sp>
              <p:nvSpPr>
                <p:cNvPr id="13" name="Ellipse 12"/>
                <p:cNvSpPr/>
                <p:nvPr/>
              </p:nvSpPr>
              <p:spPr bwMode="auto">
                <a:xfrm>
                  <a:off x="690880" y="2783840"/>
                  <a:ext cx="447040" cy="426720"/>
                </a:xfrm>
                <a:prstGeom prst="ellipse">
                  <a:avLst/>
                </a:prstGeom>
                <a:solidFill>
                  <a:schemeClr val="accent6">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Tahoma" pitchFamily="34" charset="0"/>
                  </a:endParaRPr>
                </a:p>
              </p:txBody>
            </p:sp>
            <p:sp>
              <p:nvSpPr>
                <p:cNvPr id="14" name="ZoneTexte 13"/>
                <p:cNvSpPr txBox="1"/>
                <p:nvPr/>
              </p:nvSpPr>
              <p:spPr>
                <a:xfrm>
                  <a:off x="758748" y="2812534"/>
                  <a:ext cx="311304" cy="369332"/>
                </a:xfrm>
                <a:prstGeom prst="rect">
                  <a:avLst/>
                </a:prstGeom>
                <a:noFill/>
              </p:spPr>
              <p:txBody>
                <a:bodyPr wrap="none" rtlCol="0">
                  <a:spAutoFit/>
                </a:bodyPr>
                <a:lstStyle/>
                <a:p>
                  <a:r>
                    <a:rPr lang="en-US" smtClean="0"/>
                    <a:t>2</a:t>
                  </a:r>
                  <a:endParaRPr lang="fr-FR"/>
                </a:p>
              </p:txBody>
            </p:sp>
          </p:grpSp>
          <p:grpSp>
            <p:nvGrpSpPr>
              <p:cNvPr id="16" name="Groupe 15"/>
              <p:cNvGrpSpPr/>
              <p:nvPr/>
            </p:nvGrpSpPr>
            <p:grpSpPr>
              <a:xfrm>
                <a:off x="2468880" y="2755146"/>
                <a:ext cx="447040" cy="426720"/>
                <a:chOff x="690880" y="2783840"/>
                <a:chExt cx="447040" cy="426720"/>
              </a:xfrm>
            </p:grpSpPr>
            <p:sp>
              <p:nvSpPr>
                <p:cNvPr id="17" name="Ellipse 16"/>
                <p:cNvSpPr/>
                <p:nvPr/>
              </p:nvSpPr>
              <p:spPr bwMode="auto">
                <a:xfrm>
                  <a:off x="690880" y="2783840"/>
                  <a:ext cx="447040" cy="426720"/>
                </a:xfrm>
                <a:prstGeom prst="ellipse">
                  <a:avLst/>
                </a:prstGeom>
                <a:solidFill>
                  <a:schemeClr val="accent6">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Tahoma" pitchFamily="34" charset="0"/>
                  </a:endParaRPr>
                </a:p>
              </p:txBody>
            </p:sp>
            <p:sp>
              <p:nvSpPr>
                <p:cNvPr id="18" name="ZoneTexte 17"/>
                <p:cNvSpPr txBox="1"/>
                <p:nvPr/>
              </p:nvSpPr>
              <p:spPr>
                <a:xfrm>
                  <a:off x="758748" y="2812534"/>
                  <a:ext cx="311304" cy="369332"/>
                </a:xfrm>
                <a:prstGeom prst="rect">
                  <a:avLst/>
                </a:prstGeom>
                <a:noFill/>
              </p:spPr>
              <p:txBody>
                <a:bodyPr wrap="none" rtlCol="0">
                  <a:spAutoFit/>
                </a:bodyPr>
                <a:lstStyle/>
                <a:p>
                  <a:r>
                    <a:rPr lang="en-US"/>
                    <a:t>4</a:t>
                  </a:r>
                  <a:endParaRPr lang="fr-FR"/>
                </a:p>
              </p:txBody>
            </p:sp>
          </p:grpSp>
          <p:grpSp>
            <p:nvGrpSpPr>
              <p:cNvPr id="19" name="Groupe 18"/>
              <p:cNvGrpSpPr/>
              <p:nvPr/>
            </p:nvGrpSpPr>
            <p:grpSpPr>
              <a:xfrm>
                <a:off x="2116532" y="3515360"/>
                <a:ext cx="447040" cy="426720"/>
                <a:chOff x="690880" y="2783840"/>
                <a:chExt cx="447040" cy="426720"/>
              </a:xfrm>
            </p:grpSpPr>
            <p:sp>
              <p:nvSpPr>
                <p:cNvPr id="20" name="Ellipse 19"/>
                <p:cNvSpPr/>
                <p:nvPr/>
              </p:nvSpPr>
              <p:spPr bwMode="auto">
                <a:xfrm>
                  <a:off x="690880" y="2783840"/>
                  <a:ext cx="447040" cy="426720"/>
                </a:xfrm>
                <a:prstGeom prst="ellipse">
                  <a:avLst/>
                </a:prstGeom>
                <a:solidFill>
                  <a:schemeClr val="accent6">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Tahoma" pitchFamily="34" charset="0"/>
                  </a:endParaRPr>
                </a:p>
              </p:txBody>
            </p:sp>
            <p:sp>
              <p:nvSpPr>
                <p:cNvPr id="21" name="ZoneTexte 20"/>
                <p:cNvSpPr txBox="1"/>
                <p:nvPr/>
              </p:nvSpPr>
              <p:spPr>
                <a:xfrm>
                  <a:off x="758748" y="2812534"/>
                  <a:ext cx="311304" cy="369332"/>
                </a:xfrm>
                <a:prstGeom prst="rect">
                  <a:avLst/>
                </a:prstGeom>
                <a:noFill/>
              </p:spPr>
              <p:txBody>
                <a:bodyPr wrap="none" rtlCol="0">
                  <a:spAutoFit/>
                </a:bodyPr>
                <a:lstStyle/>
                <a:p>
                  <a:r>
                    <a:rPr lang="en-US" smtClean="0"/>
                    <a:t>5</a:t>
                  </a:r>
                  <a:endParaRPr lang="fr-FR"/>
                </a:p>
              </p:txBody>
            </p:sp>
          </p:grpSp>
          <p:grpSp>
            <p:nvGrpSpPr>
              <p:cNvPr id="22" name="Groupe 21"/>
              <p:cNvGrpSpPr/>
              <p:nvPr/>
            </p:nvGrpSpPr>
            <p:grpSpPr>
              <a:xfrm>
                <a:off x="2926080" y="3515360"/>
                <a:ext cx="447040" cy="426720"/>
                <a:chOff x="690880" y="2783840"/>
                <a:chExt cx="447040" cy="426720"/>
              </a:xfrm>
            </p:grpSpPr>
            <p:sp>
              <p:nvSpPr>
                <p:cNvPr id="23" name="Ellipse 22"/>
                <p:cNvSpPr/>
                <p:nvPr/>
              </p:nvSpPr>
              <p:spPr bwMode="auto">
                <a:xfrm>
                  <a:off x="690880" y="2783840"/>
                  <a:ext cx="447040" cy="426720"/>
                </a:xfrm>
                <a:prstGeom prst="ellipse">
                  <a:avLst/>
                </a:prstGeom>
                <a:solidFill>
                  <a:schemeClr val="accent6">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Tahoma" pitchFamily="34" charset="0"/>
                  </a:endParaRPr>
                </a:p>
              </p:txBody>
            </p:sp>
            <p:sp>
              <p:nvSpPr>
                <p:cNvPr id="24" name="ZoneTexte 23"/>
                <p:cNvSpPr txBox="1"/>
                <p:nvPr/>
              </p:nvSpPr>
              <p:spPr>
                <a:xfrm>
                  <a:off x="758748" y="2812534"/>
                  <a:ext cx="311304" cy="369332"/>
                </a:xfrm>
                <a:prstGeom prst="rect">
                  <a:avLst/>
                </a:prstGeom>
                <a:noFill/>
              </p:spPr>
              <p:txBody>
                <a:bodyPr wrap="none" rtlCol="0">
                  <a:spAutoFit/>
                </a:bodyPr>
                <a:lstStyle/>
                <a:p>
                  <a:r>
                    <a:rPr lang="en-US"/>
                    <a:t>6</a:t>
                  </a:r>
                  <a:endParaRPr lang="fr-FR"/>
                </a:p>
              </p:txBody>
            </p:sp>
          </p:grpSp>
          <p:grpSp>
            <p:nvGrpSpPr>
              <p:cNvPr id="25" name="Groupe 24"/>
              <p:cNvGrpSpPr/>
              <p:nvPr/>
            </p:nvGrpSpPr>
            <p:grpSpPr>
              <a:xfrm>
                <a:off x="1371600" y="3515360"/>
                <a:ext cx="447040" cy="426720"/>
                <a:chOff x="690880" y="2783840"/>
                <a:chExt cx="447040" cy="426720"/>
              </a:xfrm>
            </p:grpSpPr>
            <p:sp>
              <p:nvSpPr>
                <p:cNvPr id="26" name="Ellipse 25"/>
                <p:cNvSpPr/>
                <p:nvPr/>
              </p:nvSpPr>
              <p:spPr bwMode="auto">
                <a:xfrm>
                  <a:off x="690880" y="2783840"/>
                  <a:ext cx="447040" cy="426720"/>
                </a:xfrm>
                <a:prstGeom prst="ellipse">
                  <a:avLst/>
                </a:prstGeom>
                <a:solidFill>
                  <a:schemeClr val="accent6">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Tahoma" pitchFamily="34" charset="0"/>
                  </a:endParaRPr>
                </a:p>
              </p:txBody>
            </p:sp>
            <p:sp>
              <p:nvSpPr>
                <p:cNvPr id="27" name="ZoneTexte 26"/>
                <p:cNvSpPr txBox="1"/>
                <p:nvPr/>
              </p:nvSpPr>
              <p:spPr>
                <a:xfrm>
                  <a:off x="758748" y="2812534"/>
                  <a:ext cx="311304" cy="369332"/>
                </a:xfrm>
                <a:prstGeom prst="rect">
                  <a:avLst/>
                </a:prstGeom>
                <a:noFill/>
              </p:spPr>
              <p:txBody>
                <a:bodyPr wrap="none" rtlCol="0">
                  <a:spAutoFit/>
                </a:bodyPr>
                <a:lstStyle/>
                <a:p>
                  <a:r>
                    <a:rPr lang="en-US" smtClean="0"/>
                    <a:t>3</a:t>
                  </a:r>
                  <a:endParaRPr lang="fr-FR"/>
                </a:p>
              </p:txBody>
            </p:sp>
          </p:grpSp>
          <p:cxnSp>
            <p:nvCxnSpPr>
              <p:cNvPr id="11" name="Connecteur droit avec flèche 10"/>
              <p:cNvCxnSpPr>
                <a:stCxn id="2" idx="6"/>
              </p:cNvCxnSpPr>
              <p:nvPr/>
            </p:nvCxnSpPr>
            <p:spPr bwMode="auto">
              <a:xfrm>
                <a:off x="1137920" y="2968506"/>
                <a:ext cx="23368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9" name="Connecteur droit avec flèche 28"/>
              <p:cNvCxnSpPr>
                <a:endCxn id="17" idx="2"/>
              </p:cNvCxnSpPr>
              <p:nvPr/>
            </p:nvCxnSpPr>
            <p:spPr bwMode="auto">
              <a:xfrm>
                <a:off x="1818640" y="2968506"/>
                <a:ext cx="65024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1" name="Connecteur droit avec flèche 30"/>
              <p:cNvCxnSpPr>
                <a:stCxn id="13" idx="4"/>
                <a:endCxn id="26" idx="0"/>
              </p:cNvCxnSpPr>
              <p:nvPr/>
            </p:nvCxnSpPr>
            <p:spPr bwMode="auto">
              <a:xfrm>
                <a:off x="1595120" y="3181866"/>
                <a:ext cx="0" cy="3334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4" name="Connecteur droit avec flèche 33"/>
              <p:cNvCxnSpPr>
                <a:stCxn id="17" idx="3"/>
                <a:endCxn id="21" idx="0"/>
              </p:cNvCxnSpPr>
              <p:nvPr/>
            </p:nvCxnSpPr>
            <p:spPr bwMode="auto">
              <a:xfrm flipH="1">
                <a:off x="2340052" y="3119374"/>
                <a:ext cx="194295" cy="42468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7" name="Connecteur droit avec flèche 36"/>
              <p:cNvCxnSpPr>
                <a:stCxn id="23" idx="0"/>
                <a:endCxn id="17" idx="5"/>
              </p:cNvCxnSpPr>
              <p:nvPr/>
            </p:nvCxnSpPr>
            <p:spPr bwMode="auto">
              <a:xfrm flipH="1" flipV="1">
                <a:off x="2850453" y="3119374"/>
                <a:ext cx="299147" cy="39598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0" name="Connecteur droit avec flèche 39"/>
              <p:cNvCxnSpPr>
                <a:stCxn id="20" idx="6"/>
                <a:endCxn id="23" idx="2"/>
              </p:cNvCxnSpPr>
              <p:nvPr/>
            </p:nvCxnSpPr>
            <p:spPr bwMode="auto">
              <a:xfrm>
                <a:off x="2563572" y="3728720"/>
                <a:ext cx="3625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3082" name="Groupe 3081"/>
            <p:cNvGrpSpPr/>
            <p:nvPr/>
          </p:nvGrpSpPr>
          <p:grpSpPr>
            <a:xfrm>
              <a:off x="7423087" y="2611787"/>
              <a:ext cx="1468120" cy="1524000"/>
              <a:chOff x="3139440" y="4532027"/>
              <a:chExt cx="1468120" cy="1524000"/>
            </a:xfrm>
          </p:grpSpPr>
          <p:sp>
            <p:nvSpPr>
              <p:cNvPr id="46" name="Rectangle 45"/>
              <p:cNvSpPr/>
              <p:nvPr/>
            </p:nvSpPr>
            <p:spPr bwMode="auto">
              <a:xfrm>
                <a:off x="3139440" y="4532027"/>
                <a:ext cx="1468120" cy="1524000"/>
              </a:xfrm>
              <a:prstGeom prst="rect">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Tahoma" pitchFamily="34" charset="0"/>
                </a:endParaRPr>
              </a:p>
            </p:txBody>
          </p:sp>
          <p:grpSp>
            <p:nvGrpSpPr>
              <p:cNvPr id="47" name="Groupe 46"/>
              <p:cNvGrpSpPr/>
              <p:nvPr/>
            </p:nvGrpSpPr>
            <p:grpSpPr>
              <a:xfrm>
                <a:off x="3241040" y="4706533"/>
                <a:ext cx="447040" cy="426720"/>
                <a:chOff x="690880" y="2783840"/>
                <a:chExt cx="447040" cy="426720"/>
              </a:xfrm>
            </p:grpSpPr>
            <p:sp>
              <p:nvSpPr>
                <p:cNvPr id="69" name="Ellipse 68"/>
                <p:cNvSpPr/>
                <p:nvPr/>
              </p:nvSpPr>
              <p:spPr bwMode="auto">
                <a:xfrm>
                  <a:off x="690880" y="2783840"/>
                  <a:ext cx="447040" cy="426720"/>
                </a:xfrm>
                <a:prstGeom prst="ellipse">
                  <a:avLst/>
                </a:prstGeom>
                <a:solidFill>
                  <a:schemeClr val="accent6">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Tahoma" pitchFamily="34" charset="0"/>
                  </a:endParaRPr>
                </a:p>
              </p:txBody>
            </p:sp>
            <p:sp>
              <p:nvSpPr>
                <p:cNvPr id="70" name="ZoneTexte 69"/>
                <p:cNvSpPr txBox="1"/>
                <p:nvPr/>
              </p:nvSpPr>
              <p:spPr>
                <a:xfrm>
                  <a:off x="758748" y="2812534"/>
                  <a:ext cx="311304" cy="369332"/>
                </a:xfrm>
                <a:prstGeom prst="rect">
                  <a:avLst/>
                </a:prstGeom>
                <a:noFill/>
              </p:spPr>
              <p:txBody>
                <a:bodyPr wrap="none" rtlCol="0">
                  <a:spAutoFit/>
                </a:bodyPr>
                <a:lstStyle/>
                <a:p>
                  <a:r>
                    <a:rPr lang="en-US" smtClean="0"/>
                    <a:t>1</a:t>
                  </a:r>
                  <a:endParaRPr lang="fr-FR"/>
                </a:p>
              </p:txBody>
            </p:sp>
          </p:grpSp>
          <p:grpSp>
            <p:nvGrpSpPr>
              <p:cNvPr id="48" name="Groupe 47"/>
              <p:cNvGrpSpPr/>
              <p:nvPr/>
            </p:nvGrpSpPr>
            <p:grpSpPr>
              <a:xfrm>
                <a:off x="3921760" y="4706533"/>
                <a:ext cx="447040" cy="426720"/>
                <a:chOff x="690880" y="2783840"/>
                <a:chExt cx="447040" cy="426720"/>
              </a:xfrm>
            </p:grpSpPr>
            <p:sp>
              <p:nvSpPr>
                <p:cNvPr id="67" name="Ellipse 66"/>
                <p:cNvSpPr/>
                <p:nvPr/>
              </p:nvSpPr>
              <p:spPr bwMode="auto">
                <a:xfrm>
                  <a:off x="690880" y="2783840"/>
                  <a:ext cx="447040" cy="426720"/>
                </a:xfrm>
                <a:prstGeom prst="ellipse">
                  <a:avLst/>
                </a:prstGeom>
                <a:solidFill>
                  <a:schemeClr val="accent6">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Tahoma" pitchFamily="34" charset="0"/>
                  </a:endParaRPr>
                </a:p>
              </p:txBody>
            </p:sp>
            <p:sp>
              <p:nvSpPr>
                <p:cNvPr id="68" name="ZoneTexte 67"/>
                <p:cNvSpPr txBox="1"/>
                <p:nvPr/>
              </p:nvSpPr>
              <p:spPr>
                <a:xfrm>
                  <a:off x="758748" y="2812534"/>
                  <a:ext cx="311304" cy="369332"/>
                </a:xfrm>
                <a:prstGeom prst="rect">
                  <a:avLst/>
                </a:prstGeom>
                <a:noFill/>
              </p:spPr>
              <p:txBody>
                <a:bodyPr wrap="none" rtlCol="0">
                  <a:spAutoFit/>
                </a:bodyPr>
                <a:lstStyle/>
                <a:p>
                  <a:r>
                    <a:rPr lang="en-US" smtClean="0"/>
                    <a:t>2</a:t>
                  </a:r>
                  <a:endParaRPr lang="fr-FR"/>
                </a:p>
              </p:txBody>
            </p:sp>
          </p:grpSp>
          <p:grpSp>
            <p:nvGrpSpPr>
              <p:cNvPr id="52" name="Groupe 51"/>
              <p:cNvGrpSpPr/>
              <p:nvPr/>
            </p:nvGrpSpPr>
            <p:grpSpPr>
              <a:xfrm>
                <a:off x="3921760" y="5466747"/>
                <a:ext cx="447040" cy="426720"/>
                <a:chOff x="690880" y="2783840"/>
                <a:chExt cx="447040" cy="426720"/>
              </a:xfrm>
            </p:grpSpPr>
            <p:sp>
              <p:nvSpPr>
                <p:cNvPr id="59" name="Ellipse 58"/>
                <p:cNvSpPr/>
                <p:nvPr/>
              </p:nvSpPr>
              <p:spPr bwMode="auto">
                <a:xfrm>
                  <a:off x="690880" y="2783840"/>
                  <a:ext cx="447040" cy="426720"/>
                </a:xfrm>
                <a:prstGeom prst="ellipse">
                  <a:avLst/>
                </a:prstGeom>
                <a:solidFill>
                  <a:schemeClr val="accent6">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Tahoma" pitchFamily="34" charset="0"/>
                  </a:endParaRPr>
                </a:p>
              </p:txBody>
            </p:sp>
            <p:sp>
              <p:nvSpPr>
                <p:cNvPr id="60" name="ZoneTexte 59"/>
                <p:cNvSpPr txBox="1"/>
                <p:nvPr/>
              </p:nvSpPr>
              <p:spPr>
                <a:xfrm>
                  <a:off x="758748" y="2812534"/>
                  <a:ext cx="311304" cy="369332"/>
                </a:xfrm>
                <a:prstGeom prst="rect">
                  <a:avLst/>
                </a:prstGeom>
                <a:noFill/>
              </p:spPr>
              <p:txBody>
                <a:bodyPr wrap="none" rtlCol="0">
                  <a:spAutoFit/>
                </a:bodyPr>
                <a:lstStyle/>
                <a:p>
                  <a:r>
                    <a:rPr lang="en-US" smtClean="0"/>
                    <a:t>3</a:t>
                  </a:r>
                  <a:endParaRPr lang="fr-FR"/>
                </a:p>
              </p:txBody>
            </p:sp>
          </p:grpSp>
          <p:cxnSp>
            <p:nvCxnSpPr>
              <p:cNvPr id="53" name="Connecteur droit avec flèche 52"/>
              <p:cNvCxnSpPr>
                <a:stCxn id="69" idx="6"/>
              </p:cNvCxnSpPr>
              <p:nvPr/>
            </p:nvCxnSpPr>
            <p:spPr bwMode="auto">
              <a:xfrm>
                <a:off x="3688080" y="4919893"/>
                <a:ext cx="23368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5" name="Connecteur droit avec flèche 54"/>
              <p:cNvCxnSpPr>
                <a:stCxn id="67" idx="4"/>
                <a:endCxn id="59" idx="0"/>
              </p:cNvCxnSpPr>
              <p:nvPr/>
            </p:nvCxnSpPr>
            <p:spPr bwMode="auto">
              <a:xfrm>
                <a:off x="4145280" y="5133253"/>
                <a:ext cx="0" cy="3334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71" name="Groupe 70"/>
            <p:cNvGrpSpPr/>
            <p:nvPr/>
          </p:nvGrpSpPr>
          <p:grpSpPr>
            <a:xfrm>
              <a:off x="4001212" y="2617760"/>
              <a:ext cx="2936240" cy="1524000"/>
              <a:chOff x="589280" y="2580640"/>
              <a:chExt cx="2936240" cy="1524000"/>
            </a:xfrm>
          </p:grpSpPr>
          <p:sp>
            <p:nvSpPr>
              <p:cNvPr id="72" name="Rectangle 71"/>
              <p:cNvSpPr/>
              <p:nvPr/>
            </p:nvSpPr>
            <p:spPr bwMode="auto">
              <a:xfrm>
                <a:off x="589280" y="2580640"/>
                <a:ext cx="2936240" cy="1524000"/>
              </a:xfrm>
              <a:prstGeom prst="rect">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Tahoma" pitchFamily="34" charset="0"/>
                </a:endParaRPr>
              </a:p>
            </p:txBody>
          </p:sp>
          <p:grpSp>
            <p:nvGrpSpPr>
              <p:cNvPr id="73" name="Groupe 72"/>
              <p:cNvGrpSpPr/>
              <p:nvPr/>
            </p:nvGrpSpPr>
            <p:grpSpPr>
              <a:xfrm>
                <a:off x="690880" y="2755146"/>
                <a:ext cx="447040" cy="426720"/>
                <a:chOff x="690880" y="2783840"/>
                <a:chExt cx="447040" cy="426720"/>
              </a:xfrm>
            </p:grpSpPr>
            <p:sp>
              <p:nvSpPr>
                <p:cNvPr id="94" name="Ellipse 93"/>
                <p:cNvSpPr/>
                <p:nvPr/>
              </p:nvSpPr>
              <p:spPr bwMode="auto">
                <a:xfrm>
                  <a:off x="690880" y="2783840"/>
                  <a:ext cx="447040" cy="426720"/>
                </a:xfrm>
                <a:prstGeom prst="ellipse">
                  <a:avLst/>
                </a:prstGeom>
                <a:solidFill>
                  <a:schemeClr val="accent6">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Tahoma" pitchFamily="34" charset="0"/>
                  </a:endParaRPr>
                </a:p>
              </p:txBody>
            </p:sp>
            <p:sp>
              <p:nvSpPr>
                <p:cNvPr id="95" name="ZoneTexte 94"/>
                <p:cNvSpPr txBox="1"/>
                <p:nvPr/>
              </p:nvSpPr>
              <p:spPr>
                <a:xfrm>
                  <a:off x="758748" y="2812534"/>
                  <a:ext cx="311304" cy="369332"/>
                </a:xfrm>
                <a:prstGeom prst="rect">
                  <a:avLst/>
                </a:prstGeom>
                <a:noFill/>
              </p:spPr>
              <p:txBody>
                <a:bodyPr wrap="none" rtlCol="0">
                  <a:spAutoFit/>
                </a:bodyPr>
                <a:lstStyle/>
                <a:p>
                  <a:r>
                    <a:rPr lang="en-US" smtClean="0"/>
                    <a:t>1</a:t>
                  </a:r>
                  <a:endParaRPr lang="fr-FR"/>
                </a:p>
              </p:txBody>
            </p:sp>
          </p:grpSp>
          <p:grpSp>
            <p:nvGrpSpPr>
              <p:cNvPr id="74" name="Groupe 73"/>
              <p:cNvGrpSpPr/>
              <p:nvPr/>
            </p:nvGrpSpPr>
            <p:grpSpPr>
              <a:xfrm>
                <a:off x="1371600" y="2755146"/>
                <a:ext cx="447040" cy="426720"/>
                <a:chOff x="690880" y="2783840"/>
                <a:chExt cx="447040" cy="426720"/>
              </a:xfrm>
            </p:grpSpPr>
            <p:sp>
              <p:nvSpPr>
                <p:cNvPr id="92" name="Ellipse 91"/>
                <p:cNvSpPr/>
                <p:nvPr/>
              </p:nvSpPr>
              <p:spPr bwMode="auto">
                <a:xfrm>
                  <a:off x="690880" y="2783840"/>
                  <a:ext cx="447040" cy="426720"/>
                </a:xfrm>
                <a:prstGeom prst="ellipse">
                  <a:avLst/>
                </a:prstGeom>
                <a:solidFill>
                  <a:schemeClr val="accent6">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Tahoma" pitchFamily="34" charset="0"/>
                  </a:endParaRPr>
                </a:p>
              </p:txBody>
            </p:sp>
            <p:sp>
              <p:nvSpPr>
                <p:cNvPr id="93" name="ZoneTexte 92"/>
                <p:cNvSpPr txBox="1"/>
                <p:nvPr/>
              </p:nvSpPr>
              <p:spPr>
                <a:xfrm>
                  <a:off x="758748" y="2812534"/>
                  <a:ext cx="311304" cy="369332"/>
                </a:xfrm>
                <a:prstGeom prst="rect">
                  <a:avLst/>
                </a:prstGeom>
                <a:noFill/>
              </p:spPr>
              <p:txBody>
                <a:bodyPr wrap="none" rtlCol="0">
                  <a:spAutoFit/>
                </a:bodyPr>
                <a:lstStyle/>
                <a:p>
                  <a:r>
                    <a:rPr lang="en-US" smtClean="0"/>
                    <a:t>2</a:t>
                  </a:r>
                  <a:endParaRPr lang="fr-FR"/>
                </a:p>
              </p:txBody>
            </p:sp>
          </p:grpSp>
          <p:grpSp>
            <p:nvGrpSpPr>
              <p:cNvPr id="75" name="Groupe 74"/>
              <p:cNvGrpSpPr/>
              <p:nvPr/>
            </p:nvGrpSpPr>
            <p:grpSpPr>
              <a:xfrm>
                <a:off x="2468880" y="2755146"/>
                <a:ext cx="447040" cy="426720"/>
                <a:chOff x="690880" y="2783840"/>
                <a:chExt cx="447040" cy="426720"/>
              </a:xfrm>
            </p:grpSpPr>
            <p:sp>
              <p:nvSpPr>
                <p:cNvPr id="90" name="Ellipse 89"/>
                <p:cNvSpPr/>
                <p:nvPr/>
              </p:nvSpPr>
              <p:spPr bwMode="auto">
                <a:xfrm>
                  <a:off x="690880" y="2783840"/>
                  <a:ext cx="447040" cy="42672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Tahoma" pitchFamily="34" charset="0"/>
                  </a:endParaRPr>
                </a:p>
              </p:txBody>
            </p:sp>
            <p:sp>
              <p:nvSpPr>
                <p:cNvPr id="91" name="ZoneTexte 90"/>
                <p:cNvSpPr txBox="1"/>
                <p:nvPr/>
              </p:nvSpPr>
              <p:spPr>
                <a:xfrm>
                  <a:off x="758748" y="2812534"/>
                  <a:ext cx="311304" cy="369332"/>
                </a:xfrm>
                <a:prstGeom prst="rect">
                  <a:avLst/>
                </a:prstGeom>
                <a:noFill/>
              </p:spPr>
              <p:txBody>
                <a:bodyPr wrap="none" rtlCol="0">
                  <a:spAutoFit/>
                </a:bodyPr>
                <a:lstStyle/>
                <a:p>
                  <a:r>
                    <a:rPr lang="en-US"/>
                    <a:t>4</a:t>
                  </a:r>
                  <a:endParaRPr lang="fr-FR"/>
                </a:p>
              </p:txBody>
            </p:sp>
          </p:grpSp>
          <p:grpSp>
            <p:nvGrpSpPr>
              <p:cNvPr id="76" name="Groupe 75"/>
              <p:cNvGrpSpPr/>
              <p:nvPr/>
            </p:nvGrpSpPr>
            <p:grpSpPr>
              <a:xfrm>
                <a:off x="2116532" y="3515360"/>
                <a:ext cx="447040" cy="426720"/>
                <a:chOff x="690880" y="2783840"/>
                <a:chExt cx="447040" cy="426720"/>
              </a:xfrm>
            </p:grpSpPr>
            <p:sp>
              <p:nvSpPr>
                <p:cNvPr id="88" name="Ellipse 87"/>
                <p:cNvSpPr/>
                <p:nvPr/>
              </p:nvSpPr>
              <p:spPr bwMode="auto">
                <a:xfrm>
                  <a:off x="690880" y="2783840"/>
                  <a:ext cx="447040" cy="42672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Tahoma" pitchFamily="34" charset="0"/>
                  </a:endParaRPr>
                </a:p>
              </p:txBody>
            </p:sp>
            <p:sp>
              <p:nvSpPr>
                <p:cNvPr id="89" name="ZoneTexte 88"/>
                <p:cNvSpPr txBox="1"/>
                <p:nvPr/>
              </p:nvSpPr>
              <p:spPr>
                <a:xfrm>
                  <a:off x="758748" y="2812534"/>
                  <a:ext cx="311304" cy="369332"/>
                </a:xfrm>
                <a:prstGeom prst="rect">
                  <a:avLst/>
                </a:prstGeom>
                <a:noFill/>
              </p:spPr>
              <p:txBody>
                <a:bodyPr wrap="none" rtlCol="0">
                  <a:spAutoFit/>
                </a:bodyPr>
                <a:lstStyle/>
                <a:p>
                  <a:r>
                    <a:rPr lang="en-US" smtClean="0"/>
                    <a:t>5</a:t>
                  </a:r>
                  <a:endParaRPr lang="fr-FR"/>
                </a:p>
              </p:txBody>
            </p:sp>
          </p:grpSp>
          <p:grpSp>
            <p:nvGrpSpPr>
              <p:cNvPr id="77" name="Groupe 76"/>
              <p:cNvGrpSpPr/>
              <p:nvPr/>
            </p:nvGrpSpPr>
            <p:grpSpPr>
              <a:xfrm>
                <a:off x="2926080" y="3515360"/>
                <a:ext cx="447040" cy="426720"/>
                <a:chOff x="690880" y="2783840"/>
                <a:chExt cx="447040" cy="426720"/>
              </a:xfrm>
            </p:grpSpPr>
            <p:sp>
              <p:nvSpPr>
                <p:cNvPr id="86" name="Ellipse 85"/>
                <p:cNvSpPr/>
                <p:nvPr/>
              </p:nvSpPr>
              <p:spPr bwMode="auto">
                <a:xfrm>
                  <a:off x="690880" y="2783840"/>
                  <a:ext cx="447040" cy="42672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Tahoma" pitchFamily="34" charset="0"/>
                  </a:endParaRPr>
                </a:p>
              </p:txBody>
            </p:sp>
            <p:sp>
              <p:nvSpPr>
                <p:cNvPr id="87" name="ZoneTexte 86"/>
                <p:cNvSpPr txBox="1"/>
                <p:nvPr/>
              </p:nvSpPr>
              <p:spPr>
                <a:xfrm>
                  <a:off x="758748" y="2812534"/>
                  <a:ext cx="311304" cy="369332"/>
                </a:xfrm>
                <a:prstGeom prst="rect">
                  <a:avLst/>
                </a:prstGeom>
                <a:noFill/>
              </p:spPr>
              <p:txBody>
                <a:bodyPr wrap="none" rtlCol="0">
                  <a:spAutoFit/>
                </a:bodyPr>
                <a:lstStyle/>
                <a:p>
                  <a:r>
                    <a:rPr lang="en-US"/>
                    <a:t>6</a:t>
                  </a:r>
                  <a:endParaRPr lang="fr-FR"/>
                </a:p>
              </p:txBody>
            </p:sp>
          </p:grpSp>
          <p:grpSp>
            <p:nvGrpSpPr>
              <p:cNvPr id="78" name="Groupe 77"/>
              <p:cNvGrpSpPr/>
              <p:nvPr/>
            </p:nvGrpSpPr>
            <p:grpSpPr>
              <a:xfrm>
                <a:off x="1371600" y="3515360"/>
                <a:ext cx="447040" cy="426720"/>
                <a:chOff x="690880" y="2783840"/>
                <a:chExt cx="447040" cy="426720"/>
              </a:xfrm>
            </p:grpSpPr>
            <p:sp>
              <p:nvSpPr>
                <p:cNvPr id="84" name="Ellipse 83"/>
                <p:cNvSpPr/>
                <p:nvPr/>
              </p:nvSpPr>
              <p:spPr bwMode="auto">
                <a:xfrm>
                  <a:off x="690880" y="2783840"/>
                  <a:ext cx="447040" cy="426720"/>
                </a:xfrm>
                <a:prstGeom prst="ellipse">
                  <a:avLst/>
                </a:prstGeom>
                <a:solidFill>
                  <a:schemeClr val="accent6">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Tahoma" pitchFamily="34" charset="0"/>
                  </a:endParaRPr>
                </a:p>
              </p:txBody>
            </p:sp>
            <p:sp>
              <p:nvSpPr>
                <p:cNvPr id="85" name="ZoneTexte 84"/>
                <p:cNvSpPr txBox="1"/>
                <p:nvPr/>
              </p:nvSpPr>
              <p:spPr>
                <a:xfrm>
                  <a:off x="758748" y="2812534"/>
                  <a:ext cx="311304" cy="369332"/>
                </a:xfrm>
                <a:prstGeom prst="rect">
                  <a:avLst/>
                </a:prstGeom>
                <a:noFill/>
              </p:spPr>
              <p:txBody>
                <a:bodyPr wrap="none" rtlCol="0">
                  <a:spAutoFit/>
                </a:bodyPr>
                <a:lstStyle/>
                <a:p>
                  <a:r>
                    <a:rPr lang="en-US" smtClean="0"/>
                    <a:t>3</a:t>
                  </a:r>
                  <a:endParaRPr lang="fr-FR"/>
                </a:p>
              </p:txBody>
            </p:sp>
          </p:grpSp>
          <p:cxnSp>
            <p:nvCxnSpPr>
              <p:cNvPr id="79" name="Connecteur droit avec flèche 78"/>
              <p:cNvCxnSpPr>
                <a:stCxn id="94" idx="6"/>
              </p:cNvCxnSpPr>
              <p:nvPr/>
            </p:nvCxnSpPr>
            <p:spPr bwMode="auto">
              <a:xfrm>
                <a:off x="1137920" y="2968506"/>
                <a:ext cx="23368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0" name="Connecteur droit avec flèche 79"/>
              <p:cNvCxnSpPr>
                <a:stCxn id="92" idx="4"/>
                <a:endCxn id="84" idx="0"/>
              </p:cNvCxnSpPr>
              <p:nvPr/>
            </p:nvCxnSpPr>
            <p:spPr bwMode="auto">
              <a:xfrm>
                <a:off x="1595120" y="3181866"/>
                <a:ext cx="0" cy="3334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1" name="Connecteur droit avec flèche 80"/>
              <p:cNvCxnSpPr>
                <a:stCxn id="90" idx="3"/>
                <a:endCxn id="89" idx="0"/>
              </p:cNvCxnSpPr>
              <p:nvPr/>
            </p:nvCxnSpPr>
            <p:spPr bwMode="auto">
              <a:xfrm flipH="1">
                <a:off x="2340052" y="3119374"/>
                <a:ext cx="194295" cy="42468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2" name="Connecteur droit avec flèche 81"/>
              <p:cNvCxnSpPr>
                <a:stCxn id="86" idx="0"/>
                <a:endCxn id="90" idx="5"/>
              </p:cNvCxnSpPr>
              <p:nvPr/>
            </p:nvCxnSpPr>
            <p:spPr bwMode="auto">
              <a:xfrm flipH="1" flipV="1">
                <a:off x="2850453" y="3119374"/>
                <a:ext cx="299147" cy="39598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3" name="Connecteur droit avec flèche 82"/>
              <p:cNvCxnSpPr>
                <a:stCxn id="88" idx="6"/>
                <a:endCxn id="86" idx="2"/>
              </p:cNvCxnSpPr>
              <p:nvPr/>
            </p:nvCxnSpPr>
            <p:spPr bwMode="auto">
              <a:xfrm>
                <a:off x="2563572" y="3728720"/>
                <a:ext cx="36250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
          <p:nvSpPr>
            <p:cNvPr id="3083" name="Flèche droite 3082"/>
            <p:cNvSpPr/>
            <p:nvPr/>
          </p:nvSpPr>
          <p:spPr bwMode="auto">
            <a:xfrm>
              <a:off x="3627120" y="3218986"/>
              <a:ext cx="274320" cy="325068"/>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Tahoma" pitchFamily="34" charset="0"/>
              </a:endParaRPr>
            </a:p>
          </p:txBody>
        </p:sp>
        <p:sp>
          <p:nvSpPr>
            <p:cNvPr id="98" name="Flèche droite 97"/>
            <p:cNvSpPr/>
            <p:nvPr/>
          </p:nvSpPr>
          <p:spPr bwMode="auto">
            <a:xfrm>
              <a:off x="7097967" y="3218986"/>
              <a:ext cx="274320" cy="325068"/>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Tahoma" pitchFamily="34" charset="0"/>
              </a:endParaRPr>
            </a:p>
          </p:txBody>
        </p:sp>
      </p:grpSp>
    </p:spTree>
    <p:extLst>
      <p:ext uri="{BB962C8B-B14F-4D97-AF65-F5344CB8AC3E}">
        <p14:creationId xmlns:p14="http://schemas.microsoft.com/office/powerpoint/2010/main" val="32042483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a:t>Classes et objets : La classe Object</a:t>
            </a: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43</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183109" y="680975"/>
            <a:ext cx="8609012" cy="3697985"/>
          </a:xfrm>
        </p:spPr>
        <p:txBody>
          <a:bodyPr/>
          <a:lstStyle/>
          <a:p>
            <a:r>
              <a:rPr lang="fr-FR"/>
              <a:t>Toute les classes héritent de la classe Object directement ou indirectement</a:t>
            </a:r>
            <a:r>
              <a:rPr lang="fr-FR" smtClean="0"/>
              <a:t>.</a:t>
            </a:r>
          </a:p>
          <a:p>
            <a:r>
              <a:rPr lang="fr-FR"/>
              <a:t>La classe Object est la </a:t>
            </a:r>
            <a:r>
              <a:rPr lang="fr-FR" err="1"/>
              <a:t>super-classe</a:t>
            </a:r>
            <a:r>
              <a:rPr lang="fr-FR"/>
              <a:t> de toutes les autres classes.</a:t>
            </a:r>
          </a:p>
          <a:p>
            <a:r>
              <a:rPr lang="fr-FR"/>
              <a:t>La classe Object définit des méthodes:</a:t>
            </a:r>
          </a:p>
          <a:p>
            <a:pPr lvl="1"/>
            <a:r>
              <a:rPr lang="fr-FR" err="1" smtClean="0"/>
              <a:t>equals</a:t>
            </a:r>
            <a:endParaRPr lang="fr-FR" smtClean="0"/>
          </a:p>
          <a:p>
            <a:pPr lvl="1"/>
            <a:r>
              <a:rPr lang="fr-FR" err="1" smtClean="0"/>
              <a:t>toString</a:t>
            </a:r>
            <a:endParaRPr lang="fr-FR" smtClean="0"/>
          </a:p>
          <a:p>
            <a:pPr lvl="1"/>
            <a:r>
              <a:rPr lang="fr-FR" smtClean="0"/>
              <a:t>...</a:t>
            </a:r>
            <a:endParaRPr lang="fr-FR"/>
          </a:p>
          <a:p>
            <a:r>
              <a:rPr lang="fr-FR"/>
              <a:t>Elle leur fournit une implémentation par défaut qui peut être redéfinie par les sous-classes.</a:t>
            </a:r>
          </a:p>
          <a:p>
            <a:r>
              <a:rPr lang="fr-FR"/>
              <a:t>Une classe qui ne définit pas de clause </a:t>
            </a:r>
            <a:r>
              <a:rPr lang="fr-FR" b="1" err="1"/>
              <a:t>extends</a:t>
            </a:r>
            <a:r>
              <a:rPr lang="fr-FR" b="1"/>
              <a:t> </a:t>
            </a:r>
            <a:r>
              <a:rPr lang="fr-FR"/>
              <a:t>hérite de la classe Object</a:t>
            </a:r>
            <a:endParaRPr lang="en-US"/>
          </a:p>
          <a:p>
            <a:endParaRPr lang="en-US" smtClean="0"/>
          </a:p>
          <a:p>
            <a:endParaRPr lang="en-US"/>
          </a:p>
          <a:p>
            <a:endParaRPr lang="fr-FR"/>
          </a:p>
          <a:p>
            <a:pPr marL="482600" lvl="1" indent="0">
              <a:buNone/>
            </a:pPr>
            <a:endParaRPr lang="fr-FR"/>
          </a:p>
        </p:txBody>
      </p:sp>
      <p:grpSp>
        <p:nvGrpSpPr>
          <p:cNvPr id="41" name="Groupe 40"/>
          <p:cNvGrpSpPr/>
          <p:nvPr/>
        </p:nvGrpSpPr>
        <p:grpSpPr>
          <a:xfrm>
            <a:off x="5557520" y="1584960"/>
            <a:ext cx="2533671" cy="1544320"/>
            <a:chOff x="5557520" y="1584960"/>
            <a:chExt cx="2533671" cy="1544320"/>
          </a:xfrm>
        </p:grpSpPr>
        <p:sp>
          <p:nvSpPr>
            <p:cNvPr id="8" name="Rectangle 7"/>
            <p:cNvSpPr/>
            <p:nvPr/>
          </p:nvSpPr>
          <p:spPr bwMode="auto">
            <a:xfrm>
              <a:off x="6146800" y="1584960"/>
              <a:ext cx="975360" cy="37592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ahoma" pitchFamily="34" charset="0"/>
                </a:rPr>
                <a:t>Object</a:t>
              </a:r>
              <a:endParaRPr kumimoji="0" lang="fr-FR" sz="1800" b="0" i="0" u="none" strike="noStrike" cap="none" normalizeH="0" baseline="0" smtClean="0">
                <a:ln>
                  <a:noFill/>
                </a:ln>
                <a:solidFill>
                  <a:schemeClr val="tx1"/>
                </a:solidFill>
                <a:effectLst/>
                <a:latin typeface="Tahoma" pitchFamily="34" charset="0"/>
              </a:endParaRPr>
            </a:p>
          </p:txBody>
        </p:sp>
        <p:sp>
          <p:nvSpPr>
            <p:cNvPr id="75" name="Rectangle 74"/>
            <p:cNvSpPr/>
            <p:nvPr/>
          </p:nvSpPr>
          <p:spPr bwMode="auto">
            <a:xfrm>
              <a:off x="5557520" y="2138680"/>
              <a:ext cx="975360" cy="37592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ahoma" pitchFamily="34" charset="0"/>
                </a:rPr>
                <a:t>String</a:t>
              </a:r>
              <a:endParaRPr kumimoji="0" lang="fr-FR" sz="1800" b="0" i="0" u="none" strike="noStrike" cap="none" normalizeH="0" baseline="0" smtClean="0">
                <a:ln>
                  <a:noFill/>
                </a:ln>
                <a:solidFill>
                  <a:schemeClr val="tx1"/>
                </a:solidFill>
                <a:effectLst/>
                <a:latin typeface="Tahoma" pitchFamily="34" charset="0"/>
              </a:endParaRPr>
            </a:p>
          </p:txBody>
        </p:sp>
        <p:sp>
          <p:nvSpPr>
            <p:cNvPr id="79" name="Rectangle 78"/>
            <p:cNvSpPr/>
            <p:nvPr/>
          </p:nvSpPr>
          <p:spPr bwMode="auto">
            <a:xfrm>
              <a:off x="6871991" y="2153920"/>
              <a:ext cx="1219200" cy="37592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err="1" smtClean="0">
                  <a:ln>
                    <a:noFill/>
                  </a:ln>
                  <a:solidFill>
                    <a:schemeClr val="tx1"/>
                  </a:solidFill>
                  <a:effectLst/>
                  <a:latin typeface="Tahoma" pitchFamily="34" charset="0"/>
                </a:rPr>
                <a:t>Vehicule</a:t>
              </a:r>
              <a:endParaRPr kumimoji="0" lang="fr-FR" sz="1800" b="0" i="0" u="none" strike="noStrike" cap="none" normalizeH="0" baseline="0" smtClean="0">
                <a:ln>
                  <a:noFill/>
                </a:ln>
                <a:solidFill>
                  <a:schemeClr val="tx1"/>
                </a:solidFill>
                <a:effectLst/>
                <a:latin typeface="Tahoma" pitchFamily="34" charset="0"/>
              </a:endParaRPr>
            </a:p>
          </p:txBody>
        </p:sp>
        <p:cxnSp>
          <p:nvCxnSpPr>
            <p:cNvPr id="11" name="Connecteur droit avec flèche 10"/>
            <p:cNvCxnSpPr/>
            <p:nvPr/>
          </p:nvCxnSpPr>
          <p:spPr bwMode="auto">
            <a:xfrm flipV="1">
              <a:off x="6045200" y="1960880"/>
              <a:ext cx="360680" cy="1778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0" name="Connecteur droit avec flèche 79"/>
            <p:cNvCxnSpPr/>
            <p:nvPr/>
          </p:nvCxnSpPr>
          <p:spPr bwMode="auto">
            <a:xfrm flipH="1" flipV="1">
              <a:off x="6939280" y="1960880"/>
              <a:ext cx="416560" cy="1930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4" name="Rectangle 83"/>
            <p:cNvSpPr/>
            <p:nvPr/>
          </p:nvSpPr>
          <p:spPr bwMode="auto">
            <a:xfrm>
              <a:off x="6871991" y="2753360"/>
              <a:ext cx="1219200" cy="37592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err="1" smtClean="0">
                  <a:ln>
                    <a:noFill/>
                  </a:ln>
                  <a:solidFill>
                    <a:schemeClr val="tx1"/>
                  </a:solidFill>
                  <a:effectLst/>
                  <a:latin typeface="Tahoma" pitchFamily="34" charset="0"/>
                </a:rPr>
                <a:t>Voiture</a:t>
              </a:r>
              <a:endParaRPr kumimoji="0" lang="fr-FR" sz="1800" b="0" i="0" u="none" strike="noStrike" cap="none" normalizeH="0" baseline="0" smtClean="0">
                <a:ln>
                  <a:noFill/>
                </a:ln>
                <a:solidFill>
                  <a:schemeClr val="tx1"/>
                </a:solidFill>
                <a:effectLst/>
                <a:latin typeface="Tahoma" pitchFamily="34" charset="0"/>
              </a:endParaRPr>
            </a:p>
          </p:txBody>
        </p:sp>
        <p:cxnSp>
          <p:nvCxnSpPr>
            <p:cNvPr id="85" name="Connecteur droit avec flèche 84"/>
            <p:cNvCxnSpPr>
              <a:stCxn id="84" idx="0"/>
              <a:endCxn id="79" idx="2"/>
            </p:cNvCxnSpPr>
            <p:nvPr/>
          </p:nvCxnSpPr>
          <p:spPr bwMode="auto">
            <a:xfrm flipV="1">
              <a:off x="7481591" y="2529840"/>
              <a:ext cx="0" cy="22352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sp>
        <p:nvSpPr>
          <p:cNvPr id="88" name="ZoneTexte 87"/>
          <p:cNvSpPr txBox="1"/>
          <p:nvPr/>
        </p:nvSpPr>
        <p:spPr>
          <a:xfrm>
            <a:off x="1517090" y="4535986"/>
            <a:ext cx="6097914" cy="1815882"/>
          </a:xfrm>
          <a:prstGeom prst="rect">
            <a:avLst/>
          </a:prstGeom>
          <a:noFill/>
          <a:ln>
            <a:solidFill>
              <a:schemeClr val="accent1"/>
            </a:solidFill>
          </a:ln>
        </p:spPr>
        <p:txBody>
          <a:bodyPr wrap="square" rtlCol="0">
            <a:spAutoFit/>
          </a:bodyPr>
          <a:lstStyle/>
          <a:p>
            <a:r>
              <a:rPr lang="en-US" sz="1600">
                <a:latin typeface="Courier New" panose="02070309020205020404" pitchFamily="49" charset="0"/>
                <a:cs typeface="Courier New" panose="02070309020205020404" pitchFamily="49" charset="0"/>
              </a:rPr>
              <a:t>public class </a:t>
            </a:r>
            <a:r>
              <a:rPr lang="en-US" sz="1600" err="1" smtClean="0">
                <a:latin typeface="Courier New" panose="02070309020205020404" pitchFamily="49" charset="0"/>
                <a:cs typeface="Courier New" panose="02070309020205020404" pitchFamily="49" charset="0"/>
              </a:rPr>
              <a:t>Vehicule</a:t>
            </a:r>
            <a:r>
              <a:rPr lang="en-US" sz="1600" smtClean="0">
                <a:latin typeface="Courier New" panose="02070309020205020404" pitchFamily="49" charset="0"/>
                <a:cs typeface="Courier New" panose="02070309020205020404" pitchFamily="49" charset="0"/>
              </a:rPr>
              <a:t> </a:t>
            </a:r>
            <a:r>
              <a:rPr lang="en-US" sz="1600" b="1" smtClean="0">
                <a:latin typeface="Courier New" panose="02070309020205020404" pitchFamily="49" charset="0"/>
                <a:cs typeface="Courier New" panose="02070309020205020404" pitchFamily="49" charset="0"/>
              </a:rPr>
              <a:t>extends Object </a:t>
            </a:r>
            <a:r>
              <a:rPr lang="en-US" sz="1600" smtClean="0">
                <a:latin typeface="Courier New" panose="02070309020205020404" pitchFamily="49" charset="0"/>
                <a:cs typeface="Courier New" panose="02070309020205020404" pitchFamily="49" charset="0"/>
              </a:rPr>
              <a:t>{</a:t>
            </a:r>
          </a:p>
          <a:p>
            <a:r>
              <a:rPr lang="en-US" sz="1600" smtClean="0">
                <a:latin typeface="Courier New" panose="02070309020205020404" pitchFamily="49" charset="0"/>
                <a:cs typeface="Courier New" panose="02070309020205020404" pitchFamily="49" charset="0"/>
              </a:rPr>
              <a:t>     …</a:t>
            </a:r>
          </a:p>
          <a:p>
            <a:endParaRPr lang="en-US" sz="1600">
              <a:latin typeface="Courier New" panose="02070309020205020404" pitchFamily="49" charset="0"/>
              <a:cs typeface="Courier New" panose="02070309020205020404" pitchFamily="49" charset="0"/>
            </a:endParaRPr>
          </a:p>
          <a:p>
            <a:r>
              <a:rPr lang="en-US" sz="1600" smtClean="0">
                <a:latin typeface="Courier New" panose="02070309020205020404" pitchFamily="49" charset="0"/>
                <a:cs typeface="Courier New" panose="02070309020205020404" pitchFamily="49" charset="0"/>
              </a:rPr>
              <a:t>    public Vehicle(String marque) {</a:t>
            </a:r>
          </a:p>
          <a:p>
            <a:r>
              <a:rPr lang="en-US" sz="1600">
                <a:latin typeface="Courier New" panose="02070309020205020404" pitchFamily="49" charset="0"/>
                <a:cs typeface="Courier New" panose="02070309020205020404" pitchFamily="49" charset="0"/>
              </a:rPr>
              <a:t>	</a:t>
            </a:r>
            <a:r>
              <a:rPr lang="en-US" sz="1600" err="1" smtClean="0">
                <a:latin typeface="Courier New" panose="02070309020205020404" pitchFamily="49" charset="0"/>
                <a:cs typeface="Courier New" panose="02070309020205020404" pitchFamily="49" charset="0"/>
              </a:rPr>
              <a:t>mMarque</a:t>
            </a:r>
            <a:r>
              <a:rPr lang="en-US" sz="1600" smtClean="0">
                <a:latin typeface="Courier New" panose="02070309020205020404" pitchFamily="49" charset="0"/>
                <a:cs typeface="Courier New" panose="02070309020205020404" pitchFamily="49" charset="0"/>
              </a:rPr>
              <a:t> = marque;</a:t>
            </a:r>
          </a:p>
          <a:p>
            <a:r>
              <a:rPr lang="en-US" sz="1600">
                <a:latin typeface="Courier New" panose="02070309020205020404" pitchFamily="49" charset="0"/>
                <a:cs typeface="Courier New" panose="02070309020205020404" pitchFamily="49" charset="0"/>
              </a:rPr>
              <a:t> </a:t>
            </a:r>
            <a:r>
              <a:rPr lang="en-US" sz="1600" smtClean="0">
                <a:latin typeface="Courier New" panose="02070309020205020404" pitchFamily="49" charset="0"/>
                <a:cs typeface="Courier New" panose="02070309020205020404" pitchFamily="49" charset="0"/>
              </a:rPr>
              <a:t>   }</a:t>
            </a:r>
            <a:endParaRPr lang="en-US" sz="1600">
              <a:latin typeface="Courier New" panose="02070309020205020404" pitchFamily="49" charset="0"/>
              <a:cs typeface="Courier New" panose="02070309020205020404" pitchFamily="49" charset="0"/>
            </a:endParaRPr>
          </a:p>
          <a:p>
            <a:r>
              <a:rPr lang="en-US" sz="1600">
                <a:latin typeface="Courier New" panose="02070309020205020404" pitchFamily="49" charset="0"/>
                <a:cs typeface="Courier New" panose="02070309020205020404" pitchFamily="49" charset="0"/>
              </a:rPr>
              <a:t>}</a:t>
            </a:r>
          </a:p>
        </p:txBody>
      </p:sp>
      <p:sp>
        <p:nvSpPr>
          <p:cNvPr id="43" name="Légende à une bordure 1 42"/>
          <p:cNvSpPr/>
          <p:nvPr/>
        </p:nvSpPr>
        <p:spPr bwMode="auto">
          <a:xfrm>
            <a:off x="6897475" y="4897120"/>
            <a:ext cx="1193716" cy="853440"/>
          </a:xfrm>
          <a:prstGeom prst="accentCallout1">
            <a:avLst>
              <a:gd name="adj1" fmla="val 18750"/>
              <a:gd name="adj2" fmla="val -8333"/>
              <a:gd name="adj3" fmla="val -18452"/>
              <a:gd name="adj4" fmla="val -99645"/>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600" err="1" smtClean="0"/>
              <a:t>déclaration</a:t>
            </a:r>
            <a:r>
              <a:rPr lang="en-US" sz="1600" smtClean="0"/>
              <a:t> </a:t>
            </a:r>
            <a:r>
              <a:rPr lang="en-US" sz="1600" err="1" smtClean="0"/>
              <a:t>optionnelle</a:t>
            </a:r>
            <a:endParaRPr kumimoji="0" lang="fr-FR" sz="16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33705253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a:t>Classes et objets : </a:t>
            </a:r>
            <a:r>
              <a:rPr lang="fr-FR" smtClean="0"/>
              <a:t>la méthode </a:t>
            </a:r>
            <a:r>
              <a:rPr lang="fr-FR" err="1" smtClean="0"/>
              <a:t>equals</a:t>
            </a:r>
            <a:r>
              <a:rPr lang="fr-FR" smtClean="0"/>
              <a:t> (et </a:t>
            </a:r>
            <a:r>
              <a:rPr lang="fr-FR" err="1" smtClean="0"/>
              <a:t>hashCode</a:t>
            </a:r>
            <a:r>
              <a:rPr lang="fr-FR" smtClean="0"/>
              <a:t>)</a:t>
            </a:r>
            <a:endParaRPr lang="fr-F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44</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183109" y="680975"/>
            <a:ext cx="8609012" cy="5110225"/>
          </a:xfrm>
        </p:spPr>
        <p:txBody>
          <a:bodyPr/>
          <a:lstStyle/>
          <a:p>
            <a:pPr marL="457200" indent="-457200">
              <a:buFont typeface="+mj-lt"/>
              <a:buAutoNum type="arabicPeriod"/>
            </a:pPr>
            <a:r>
              <a:rPr lang="fr-FR" smtClean="0"/>
              <a:t>Par </a:t>
            </a:r>
            <a:r>
              <a:rPr lang="fr-FR"/>
              <a:t>défaut, </a:t>
            </a:r>
            <a:r>
              <a:rPr lang="fr-FR" err="1"/>
              <a:t>equals</a:t>
            </a:r>
            <a:r>
              <a:rPr lang="fr-FR"/>
              <a:t>() compare l'identité des </a:t>
            </a:r>
            <a:r>
              <a:rPr lang="fr-FR" smtClean="0"/>
              <a:t>pointeurs.</a:t>
            </a:r>
          </a:p>
          <a:p>
            <a:pPr marL="457200" indent="-457200">
              <a:buFont typeface="+mj-lt"/>
              <a:buAutoNum type="arabicPeriod"/>
            </a:pPr>
            <a:r>
              <a:rPr lang="fr-FR"/>
              <a:t>Il faut redéfinir la méthode pour effectuer une comparaison de valeurs au lieu d’une comparaison d’identités.</a:t>
            </a:r>
          </a:p>
          <a:p>
            <a:pPr marL="457200" indent="-457200">
              <a:buFont typeface="+mj-lt"/>
              <a:buAutoNum type="arabicPeriod"/>
            </a:pPr>
            <a:r>
              <a:rPr lang="en-US" smtClean="0"/>
              <a:t>L’IDE propose </a:t>
            </a:r>
            <a:r>
              <a:rPr lang="en-US" err="1" smtClean="0"/>
              <a:t>une</a:t>
            </a:r>
            <a:r>
              <a:rPr lang="en-US" smtClean="0"/>
              <a:t> </a:t>
            </a:r>
            <a:r>
              <a:rPr lang="en-US" err="1" smtClean="0"/>
              <a:t>définition</a:t>
            </a:r>
            <a:r>
              <a:rPr lang="en-US" smtClean="0"/>
              <a:t> </a:t>
            </a:r>
            <a:r>
              <a:rPr lang="en-US" err="1" smtClean="0"/>
              <a:t>automatique</a:t>
            </a:r>
            <a:r>
              <a:rPr lang="en-US" smtClean="0"/>
              <a:t> de la </a:t>
            </a:r>
            <a:r>
              <a:rPr lang="en-US" err="1" smtClean="0"/>
              <a:t>méthode</a:t>
            </a:r>
            <a:r>
              <a:rPr lang="en-US" smtClean="0"/>
              <a:t> equals.</a:t>
            </a:r>
          </a:p>
          <a:p>
            <a:pPr marL="457200" indent="-457200">
              <a:buFont typeface="+mj-lt"/>
              <a:buAutoNum type="arabicPeriod"/>
            </a:pPr>
            <a:r>
              <a:rPr lang="en-US" err="1" smtClean="0"/>
              <a:t>Lorsque</a:t>
            </a:r>
            <a:r>
              <a:rPr lang="en-US" smtClean="0"/>
              <a:t> </a:t>
            </a:r>
            <a:r>
              <a:rPr lang="en-US" err="1" smtClean="0"/>
              <a:t>l’on</a:t>
            </a:r>
            <a:r>
              <a:rPr lang="en-US" smtClean="0"/>
              <a:t> </a:t>
            </a:r>
            <a:r>
              <a:rPr lang="en-US" err="1" smtClean="0"/>
              <a:t>redéfinit</a:t>
            </a:r>
            <a:r>
              <a:rPr lang="en-US" smtClean="0"/>
              <a:t> la </a:t>
            </a:r>
            <a:r>
              <a:rPr lang="en-US" err="1" smtClean="0"/>
              <a:t>méthode</a:t>
            </a:r>
            <a:r>
              <a:rPr lang="en-US" smtClean="0"/>
              <a:t> equals </a:t>
            </a:r>
            <a:r>
              <a:rPr lang="en-US" err="1" smtClean="0"/>
              <a:t>il</a:t>
            </a:r>
            <a:r>
              <a:rPr lang="en-US" smtClean="0"/>
              <a:t> </a:t>
            </a:r>
            <a:r>
              <a:rPr lang="en-US" err="1" smtClean="0"/>
              <a:t>faut</a:t>
            </a:r>
            <a:r>
              <a:rPr lang="en-US" smtClean="0"/>
              <a:t> </a:t>
            </a:r>
            <a:r>
              <a:rPr lang="en-US" err="1" smtClean="0"/>
              <a:t>également</a:t>
            </a:r>
            <a:r>
              <a:rPr lang="en-US" smtClean="0"/>
              <a:t> </a:t>
            </a:r>
            <a:r>
              <a:rPr lang="en-US" err="1" smtClean="0"/>
              <a:t>redéfinir</a:t>
            </a:r>
            <a:r>
              <a:rPr lang="en-US" smtClean="0"/>
              <a:t> la </a:t>
            </a:r>
            <a:r>
              <a:rPr lang="en-US" err="1" smtClean="0"/>
              <a:t>méthode</a:t>
            </a:r>
            <a:r>
              <a:rPr lang="en-US" smtClean="0"/>
              <a:t> </a:t>
            </a:r>
            <a:r>
              <a:rPr lang="en-US" err="1" smtClean="0"/>
              <a:t>hashCode</a:t>
            </a:r>
            <a:r>
              <a:rPr lang="en-US" smtClean="0"/>
              <a:t>() car </a:t>
            </a:r>
            <a:r>
              <a:rPr lang="en-US" err="1" smtClean="0"/>
              <a:t>deux</a:t>
            </a:r>
            <a:r>
              <a:rPr lang="en-US" smtClean="0"/>
              <a:t> instances </a:t>
            </a:r>
            <a:r>
              <a:rPr lang="en-US" err="1" smtClean="0"/>
              <a:t>égales</a:t>
            </a:r>
            <a:r>
              <a:rPr lang="en-US" smtClean="0"/>
              <a:t> </a:t>
            </a:r>
            <a:r>
              <a:rPr lang="en-US" err="1" smtClean="0"/>
              <a:t>doivent</a:t>
            </a:r>
            <a:r>
              <a:rPr lang="en-US" smtClean="0"/>
              <a:t> </a:t>
            </a:r>
            <a:r>
              <a:rPr lang="en-US" err="1" smtClean="0"/>
              <a:t>avoir</a:t>
            </a:r>
            <a:r>
              <a:rPr lang="en-US" smtClean="0"/>
              <a:t> le </a:t>
            </a:r>
            <a:r>
              <a:rPr lang="en-US" err="1" smtClean="0"/>
              <a:t>même</a:t>
            </a:r>
            <a:r>
              <a:rPr lang="en-US" smtClean="0"/>
              <a:t> hash code.</a:t>
            </a:r>
          </a:p>
          <a:p>
            <a:pPr marL="457200" indent="-457200">
              <a:buFont typeface="+mj-lt"/>
              <a:buAutoNum type="arabicPeriod"/>
            </a:pPr>
            <a:endParaRPr lang="en-US"/>
          </a:p>
          <a:p>
            <a:pPr marL="457200" indent="-457200">
              <a:buFont typeface="+mj-lt"/>
              <a:buAutoNum type="arabicPeriod"/>
            </a:pPr>
            <a:endParaRPr lang="en-US" smtClean="0"/>
          </a:p>
          <a:p>
            <a:pPr marL="457200" indent="-457200">
              <a:buFont typeface="+mj-lt"/>
              <a:buAutoNum type="arabicPeriod"/>
            </a:pPr>
            <a:r>
              <a:rPr lang="en-US" smtClean="0"/>
              <a:t>Par </a:t>
            </a:r>
            <a:r>
              <a:rPr lang="en-US" err="1" smtClean="0"/>
              <a:t>défaut</a:t>
            </a:r>
            <a:r>
              <a:rPr lang="en-US" smtClean="0"/>
              <a:t> </a:t>
            </a:r>
            <a:r>
              <a:rPr lang="en-US" err="1" smtClean="0"/>
              <a:t>hashCode</a:t>
            </a:r>
            <a:r>
              <a:rPr lang="en-US" smtClean="0"/>
              <a:t>() </a:t>
            </a:r>
            <a:r>
              <a:rPr lang="en-US" err="1" smtClean="0"/>
              <a:t>retourne</a:t>
            </a:r>
            <a:r>
              <a:rPr lang="en-US" smtClean="0"/>
              <a:t> la </a:t>
            </a:r>
            <a:r>
              <a:rPr lang="en-US" err="1" smtClean="0"/>
              <a:t>référence</a:t>
            </a:r>
            <a:r>
              <a:rPr lang="en-US" smtClean="0"/>
              <a:t> du </a:t>
            </a:r>
            <a:r>
              <a:rPr lang="en-US" err="1" smtClean="0"/>
              <a:t>pointeur</a:t>
            </a:r>
            <a:r>
              <a:rPr lang="en-US" smtClean="0"/>
              <a:t>.</a:t>
            </a:r>
          </a:p>
          <a:p>
            <a:pPr marL="0" indent="0">
              <a:buNone/>
            </a:pPr>
            <a:endParaRPr lang="en-US" smtClean="0"/>
          </a:p>
          <a:p>
            <a:pPr marL="0" indent="0">
              <a:buNone/>
            </a:pPr>
            <a:r>
              <a:rPr lang="en-US" err="1" smtClean="0"/>
              <a:t>Exercice</a:t>
            </a:r>
            <a:r>
              <a:rPr lang="en-US" smtClean="0"/>
              <a:t>: </a:t>
            </a:r>
            <a:r>
              <a:rPr lang="en-US" err="1" smtClean="0"/>
              <a:t>démontrer</a:t>
            </a:r>
            <a:r>
              <a:rPr lang="en-US"/>
              <a:t> </a:t>
            </a:r>
            <a:r>
              <a:rPr lang="en-US" smtClean="0"/>
              <a:t>le point 1 et </a:t>
            </a:r>
            <a:r>
              <a:rPr lang="en-US" err="1" smtClean="0"/>
              <a:t>illustrer</a:t>
            </a:r>
            <a:r>
              <a:rPr lang="en-US" smtClean="0"/>
              <a:t> par </a:t>
            </a:r>
            <a:r>
              <a:rPr lang="en-US" err="1" smtClean="0"/>
              <a:t>l’exemple</a:t>
            </a:r>
            <a:r>
              <a:rPr lang="en-US" smtClean="0"/>
              <a:t> les points 3 et 5.</a:t>
            </a:r>
          </a:p>
          <a:p>
            <a:endParaRPr lang="en-US"/>
          </a:p>
          <a:p>
            <a:endParaRPr lang="fr-FR"/>
          </a:p>
          <a:p>
            <a:pPr marL="482600" lvl="1" indent="0">
              <a:buNone/>
            </a:pPr>
            <a:endParaRPr lang="fr-FR"/>
          </a:p>
        </p:txBody>
      </p:sp>
      <p:grpSp>
        <p:nvGrpSpPr>
          <p:cNvPr id="16" name="Groupe 15"/>
          <p:cNvGrpSpPr/>
          <p:nvPr/>
        </p:nvGrpSpPr>
        <p:grpSpPr>
          <a:xfrm>
            <a:off x="1645339" y="3424750"/>
            <a:ext cx="5578422" cy="517812"/>
            <a:chOff x="2755693" y="3678268"/>
            <a:chExt cx="5578422" cy="517812"/>
          </a:xfrm>
        </p:grpSpPr>
        <p:sp>
          <p:nvSpPr>
            <p:cNvPr id="17" name="Rectangle 16"/>
            <p:cNvSpPr/>
            <p:nvPr/>
          </p:nvSpPr>
          <p:spPr bwMode="auto">
            <a:xfrm>
              <a:off x="2755693" y="3678268"/>
              <a:ext cx="5578422" cy="517812"/>
            </a:xfrm>
            <a:prstGeom prst="rect">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8" name="Étoile à 5 branches 17"/>
            <p:cNvSpPr/>
            <p:nvPr/>
          </p:nvSpPr>
          <p:spPr bwMode="auto">
            <a:xfrm>
              <a:off x="2933907" y="3767269"/>
              <a:ext cx="374754" cy="329784"/>
            </a:xfrm>
            <a:prstGeom prst="star5">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9" name="ZoneTexte 18"/>
            <p:cNvSpPr txBox="1"/>
            <p:nvPr/>
          </p:nvSpPr>
          <p:spPr>
            <a:xfrm>
              <a:off x="3316988" y="3787728"/>
              <a:ext cx="5017127" cy="307777"/>
            </a:xfrm>
            <a:prstGeom prst="rect">
              <a:avLst/>
            </a:prstGeom>
            <a:noFill/>
          </p:spPr>
          <p:txBody>
            <a:bodyPr wrap="square" rtlCol="0">
              <a:spAutoFit/>
            </a:bodyPr>
            <a:lstStyle/>
            <a:p>
              <a:r>
                <a:rPr lang="en-US" sz="1400" b="1"/>
                <a:t>Always override </a:t>
              </a:r>
              <a:r>
                <a:rPr lang="en-US" sz="1400" b="1" err="1"/>
                <a:t>hashCode</a:t>
              </a:r>
              <a:r>
                <a:rPr lang="en-US" sz="1400" b="1"/>
                <a:t> when you override equals</a:t>
              </a:r>
              <a:r>
                <a:rPr lang="en-US" sz="1400" b="1" smtClean="0"/>
                <a:t>.</a:t>
              </a:r>
              <a:endParaRPr lang="fr-FR" sz="1400" b="1"/>
            </a:p>
          </p:txBody>
        </p:sp>
      </p:grpSp>
    </p:spTree>
    <p:extLst>
      <p:ext uri="{BB962C8B-B14F-4D97-AF65-F5344CB8AC3E}">
        <p14:creationId xmlns:p14="http://schemas.microsoft.com/office/powerpoint/2010/main" val="40859293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a:t>Classes et objets : La méthode </a:t>
            </a:r>
            <a:r>
              <a:rPr lang="fr-FR" err="1" smtClean="0"/>
              <a:t>toString</a:t>
            </a:r>
            <a:endParaRPr lang="fr-F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45</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183109" y="680975"/>
            <a:ext cx="8609012" cy="4195825"/>
          </a:xfrm>
        </p:spPr>
        <p:txBody>
          <a:bodyPr/>
          <a:lstStyle/>
          <a:p>
            <a:r>
              <a:rPr lang="fr-FR" smtClean="0"/>
              <a:t>Permet de fournir une représentation sous forme de chaîne de l’objet.</a:t>
            </a:r>
          </a:p>
          <a:p>
            <a:pPr lvl="1"/>
            <a:r>
              <a:rPr lang="fr-FR" smtClean="0"/>
              <a:t>Appelée implicitement par </a:t>
            </a:r>
            <a:r>
              <a:rPr lang="fr-FR" err="1" smtClean="0"/>
              <a:t>System.out.println</a:t>
            </a:r>
            <a:r>
              <a:rPr lang="fr-FR" smtClean="0"/>
              <a:t>() et l'opérateur « + »</a:t>
            </a:r>
          </a:p>
          <a:p>
            <a:pPr marL="482600" lvl="1" indent="0">
              <a:buNone/>
            </a:pPr>
            <a:endParaRPr lang="en-US" smtClean="0"/>
          </a:p>
          <a:p>
            <a:pPr marL="482600" lvl="1" indent="0">
              <a:buNone/>
            </a:pPr>
            <a:endParaRPr lang="fr-FR" smtClean="0"/>
          </a:p>
          <a:p>
            <a:endParaRPr lang="fr-FR" smtClean="0"/>
          </a:p>
          <a:p>
            <a:endParaRPr lang="fr-FR" smtClean="0"/>
          </a:p>
          <a:p>
            <a:endParaRPr lang="fr-FR" smtClean="0"/>
          </a:p>
          <a:p>
            <a:endParaRPr lang="fr-FR" smtClean="0"/>
          </a:p>
          <a:p>
            <a:r>
              <a:rPr lang="fr-FR" smtClean="0"/>
              <a:t>Par défaut, elle retourne le nom de la classe et la référence de l’instance</a:t>
            </a:r>
          </a:p>
          <a:p>
            <a:pPr marL="482600" lvl="1" indent="0">
              <a:buNone/>
            </a:pPr>
            <a:endParaRPr lang="fr-FR"/>
          </a:p>
        </p:txBody>
      </p:sp>
      <p:grpSp>
        <p:nvGrpSpPr>
          <p:cNvPr id="9" name="Groupe 8"/>
          <p:cNvGrpSpPr/>
          <p:nvPr/>
        </p:nvGrpSpPr>
        <p:grpSpPr>
          <a:xfrm>
            <a:off x="934429" y="4542350"/>
            <a:ext cx="6777302" cy="517812"/>
            <a:chOff x="2755692" y="3678268"/>
            <a:chExt cx="6777302" cy="517812"/>
          </a:xfrm>
        </p:grpSpPr>
        <p:sp>
          <p:nvSpPr>
            <p:cNvPr id="10" name="Rectangle 9"/>
            <p:cNvSpPr/>
            <p:nvPr/>
          </p:nvSpPr>
          <p:spPr bwMode="auto">
            <a:xfrm>
              <a:off x="2755692" y="3678268"/>
              <a:ext cx="6777301" cy="517812"/>
            </a:xfrm>
            <a:prstGeom prst="rect">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1" name="Étoile à 5 branches 10"/>
            <p:cNvSpPr/>
            <p:nvPr/>
          </p:nvSpPr>
          <p:spPr bwMode="auto">
            <a:xfrm>
              <a:off x="2933907" y="3767269"/>
              <a:ext cx="374754" cy="329784"/>
            </a:xfrm>
            <a:prstGeom prst="star5">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2" name="ZoneTexte 11"/>
            <p:cNvSpPr txBox="1"/>
            <p:nvPr/>
          </p:nvSpPr>
          <p:spPr>
            <a:xfrm>
              <a:off x="3316988" y="3787728"/>
              <a:ext cx="6216006" cy="307777"/>
            </a:xfrm>
            <a:prstGeom prst="rect">
              <a:avLst/>
            </a:prstGeom>
            <a:noFill/>
          </p:spPr>
          <p:txBody>
            <a:bodyPr wrap="square" rtlCol="0">
              <a:spAutoFit/>
            </a:bodyPr>
            <a:lstStyle/>
            <a:p>
              <a:r>
                <a:rPr lang="fr-FR" sz="1400" b="1" err="1"/>
                <a:t>Always</a:t>
              </a:r>
              <a:r>
                <a:rPr lang="fr-FR" sz="1400" b="1"/>
                <a:t> </a:t>
              </a:r>
              <a:r>
                <a:rPr lang="fr-FR" sz="1400" b="1" err="1"/>
                <a:t>override</a:t>
              </a:r>
              <a:r>
                <a:rPr lang="fr-FR" sz="1400" b="1"/>
                <a:t> </a:t>
              </a:r>
              <a:r>
                <a:rPr lang="fr-FR" sz="1400" b="1" err="1" smtClean="0"/>
                <a:t>toString</a:t>
              </a:r>
              <a:r>
                <a:rPr lang="fr-FR" sz="1400" b="1" smtClean="0"/>
                <a:t> to </a:t>
              </a:r>
              <a:r>
                <a:rPr lang="fr-FR" sz="1400" b="1" err="1" smtClean="0"/>
                <a:t>make</a:t>
              </a:r>
              <a:r>
                <a:rPr lang="fr-FR" sz="1400" b="1" smtClean="0"/>
                <a:t> </a:t>
              </a:r>
              <a:r>
                <a:rPr lang="fr-FR" sz="1400" b="1" err="1" smtClean="0"/>
                <a:t>your</a:t>
              </a:r>
              <a:r>
                <a:rPr lang="fr-FR" sz="1400" b="1" smtClean="0"/>
                <a:t> class </a:t>
              </a:r>
              <a:r>
                <a:rPr lang="fr-FR" sz="1400" b="1" err="1" smtClean="0"/>
                <a:t>much</a:t>
              </a:r>
              <a:r>
                <a:rPr lang="fr-FR" sz="1400" b="1" smtClean="0"/>
                <a:t> </a:t>
              </a:r>
              <a:r>
                <a:rPr lang="fr-FR" sz="1400" b="1" err="1" smtClean="0"/>
                <a:t>pleasant</a:t>
              </a:r>
              <a:r>
                <a:rPr lang="fr-FR" sz="1400" b="1" smtClean="0"/>
                <a:t> to use</a:t>
              </a:r>
              <a:endParaRPr lang="fr-FR" sz="1400" b="1"/>
            </a:p>
          </p:txBody>
        </p:sp>
      </p:grpSp>
      <p:sp>
        <p:nvSpPr>
          <p:cNvPr id="13" name="ZoneTexte 12"/>
          <p:cNvSpPr txBox="1"/>
          <p:nvPr/>
        </p:nvSpPr>
        <p:spPr>
          <a:xfrm>
            <a:off x="264160" y="1737360"/>
            <a:ext cx="8117840" cy="1815882"/>
          </a:xfrm>
          <a:prstGeom prst="rect">
            <a:avLst/>
          </a:prstGeom>
          <a:noFill/>
          <a:ln>
            <a:solidFill>
              <a:schemeClr val="accent1"/>
            </a:solidFill>
          </a:ln>
        </p:spPr>
        <p:txBody>
          <a:bodyPr wrap="square" rtlCol="0">
            <a:spAutoFit/>
          </a:bodyPr>
          <a:lstStyle/>
          <a:p>
            <a:r>
              <a:rPr lang="en-US" sz="1400" err="1">
                <a:latin typeface="Courier New" panose="02070309020205020404" pitchFamily="49" charset="0"/>
                <a:cs typeface="Courier New" panose="02070309020205020404" pitchFamily="49" charset="0"/>
              </a:rPr>
              <a:t>System.out.println</a:t>
            </a: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obj</a:t>
            </a:r>
            <a:r>
              <a:rPr lang="en-US" sz="1400">
                <a:latin typeface="Courier New" panose="02070309020205020404" pitchFamily="49" charset="0"/>
                <a:cs typeface="Courier New" panose="02070309020205020404" pitchFamily="49" charset="0"/>
              </a:rPr>
              <a:t> </a:t>
            </a:r>
            <a:r>
              <a:rPr lang="en-US" sz="1400" smtClean="0">
                <a:latin typeface="Courier New" panose="02070309020205020404" pitchFamily="49" charset="0"/>
                <a:cs typeface="Courier New" panose="02070309020205020404" pitchFamily="49" charset="0"/>
              </a:rPr>
              <a:t>); // pas </a:t>
            </a:r>
            <a:r>
              <a:rPr lang="en-US" sz="1400" err="1" smtClean="0">
                <a:latin typeface="Courier New" panose="02070309020205020404" pitchFamily="49" charset="0"/>
                <a:cs typeface="Courier New" panose="02070309020205020404" pitchFamily="49" charset="0"/>
              </a:rPr>
              <a:t>besoin</a:t>
            </a:r>
            <a:r>
              <a:rPr lang="en-US" sz="1400" smtClean="0">
                <a:latin typeface="Courier New" panose="02070309020205020404" pitchFamily="49" charset="0"/>
                <a:cs typeface="Courier New" panose="02070309020205020404" pitchFamily="49" charset="0"/>
              </a:rPr>
              <a:t> de </a:t>
            </a:r>
            <a:r>
              <a:rPr lang="en-US" sz="1400" err="1" smtClean="0">
                <a:latin typeface="Courier New" panose="02070309020205020404" pitchFamily="49" charset="0"/>
                <a:cs typeface="Courier New" panose="02070309020205020404" pitchFamily="49" charset="0"/>
              </a:rPr>
              <a:t>obj.toString</a:t>
            </a:r>
            <a:r>
              <a:rPr lang="en-US" sz="1400" smtClean="0">
                <a:latin typeface="Courier New" panose="02070309020205020404" pitchFamily="49" charset="0"/>
                <a:cs typeface="Courier New" panose="02070309020205020404" pitchFamily="49" charset="0"/>
              </a:rPr>
              <a:t>()</a:t>
            </a:r>
            <a:endParaRPr lang="en-US" sz="1400">
              <a:latin typeface="Courier New" panose="02070309020205020404" pitchFamily="49" charset="0"/>
              <a:cs typeface="Courier New" panose="02070309020205020404" pitchFamily="49" charset="0"/>
            </a:endParaRPr>
          </a:p>
          <a:p>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String </a:t>
            </a:r>
            <a:r>
              <a:rPr lang="en-US" sz="1400" err="1">
                <a:latin typeface="Courier New" panose="02070309020205020404" pitchFamily="49" charset="0"/>
                <a:cs typeface="Courier New" panose="02070309020205020404" pitchFamily="49" charset="0"/>
              </a:rPr>
              <a:t>str</a:t>
            </a:r>
            <a:r>
              <a:rPr lang="en-US" sz="1400">
                <a:latin typeface="Courier New" panose="02070309020205020404" pitchFamily="49" charset="0"/>
                <a:cs typeface="Courier New" panose="02070309020205020404" pitchFamily="49" charset="0"/>
              </a:rPr>
              <a:t> = </a:t>
            </a:r>
            <a:r>
              <a:rPr lang="fr-FR" sz="1400">
                <a:latin typeface="Courier New" panose="02070309020205020404" pitchFamily="49" charset="0"/>
                <a:cs typeface="Courier New" panose="02070309020205020404" pitchFamily="49" charset="0"/>
              </a:rPr>
              <a:t>"This </a:t>
            </a:r>
            <a:r>
              <a:rPr lang="fr-FR" sz="1400" err="1">
                <a:latin typeface="Courier New" panose="02070309020205020404" pitchFamily="49" charset="0"/>
                <a:cs typeface="Courier New" panose="02070309020205020404" pitchFamily="49" charset="0"/>
              </a:rPr>
              <a:t>object</a:t>
            </a:r>
            <a:r>
              <a:rPr lang="fr-FR" sz="1400">
                <a:latin typeface="Courier New" panose="02070309020205020404" pitchFamily="49" charset="0"/>
                <a:cs typeface="Courier New" panose="02070309020205020404" pitchFamily="49" charset="0"/>
              </a:rPr>
              <a:t> </a:t>
            </a:r>
            <a:r>
              <a:rPr lang="fr-FR" sz="1400" err="1">
                <a:latin typeface="Courier New" panose="02070309020205020404" pitchFamily="49" charset="0"/>
                <a:cs typeface="Courier New" panose="02070309020205020404" pitchFamily="49" charset="0"/>
              </a:rPr>
              <a:t>is</a:t>
            </a:r>
            <a:r>
              <a:rPr lang="fr-FR" sz="1400">
                <a:latin typeface="Courier New" panose="02070309020205020404" pitchFamily="49" charset="0"/>
                <a:cs typeface="Courier New" panose="02070309020205020404" pitchFamily="49" charset="0"/>
              </a:rPr>
              <a:t> </a:t>
            </a:r>
            <a:r>
              <a:rPr lang="fr-FR" sz="1400" smtClean="0">
                <a:latin typeface="Courier New" panose="02070309020205020404" pitchFamily="49" charset="0"/>
                <a:cs typeface="Courier New" panose="02070309020205020404" pitchFamily="49" charset="0"/>
              </a:rPr>
              <a:t>" </a:t>
            </a:r>
            <a:r>
              <a:rPr lang="en-US" sz="1400" smtClean="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obj</a:t>
            </a:r>
            <a:r>
              <a:rPr lang="en-US" sz="1400" smtClean="0">
                <a:latin typeface="Courier New" panose="02070309020205020404" pitchFamily="49" charset="0"/>
                <a:cs typeface="Courier New" panose="02070309020205020404" pitchFamily="49" charset="0"/>
              </a:rPr>
              <a:t>; // </a:t>
            </a:r>
            <a:r>
              <a:rPr lang="en-US" sz="1400">
                <a:latin typeface="Courier New" panose="02070309020205020404" pitchFamily="49" charset="0"/>
                <a:cs typeface="Courier New" panose="02070309020205020404" pitchFamily="49" charset="0"/>
              </a:rPr>
              <a:t>pas </a:t>
            </a:r>
            <a:r>
              <a:rPr lang="en-US" sz="1400" err="1">
                <a:latin typeface="Courier New" panose="02070309020205020404" pitchFamily="49" charset="0"/>
                <a:cs typeface="Courier New" panose="02070309020205020404" pitchFamily="49" charset="0"/>
              </a:rPr>
              <a:t>besoin</a:t>
            </a:r>
            <a:r>
              <a:rPr lang="en-US" sz="1400">
                <a:latin typeface="Courier New" panose="02070309020205020404" pitchFamily="49" charset="0"/>
                <a:cs typeface="Courier New" panose="02070309020205020404" pitchFamily="49" charset="0"/>
              </a:rPr>
              <a:t> de </a:t>
            </a:r>
            <a:r>
              <a:rPr lang="en-US" sz="1400" err="1">
                <a:latin typeface="Courier New" panose="02070309020205020404" pitchFamily="49" charset="0"/>
                <a:cs typeface="Courier New" panose="02070309020205020404" pitchFamily="49" charset="0"/>
              </a:rPr>
              <a:t>obj.toString</a:t>
            </a:r>
            <a:r>
              <a:rPr lang="en-US" sz="1400" smtClean="0">
                <a:latin typeface="Courier New" panose="02070309020205020404" pitchFamily="49" charset="0"/>
                <a:cs typeface="Courier New" panose="02070309020205020404" pitchFamily="49" charset="0"/>
              </a:rPr>
              <a:t>()</a:t>
            </a:r>
          </a:p>
          <a:p>
            <a:endParaRPr lang="en-US" sz="1400">
              <a:latin typeface="Courier New" panose="02070309020205020404" pitchFamily="49" charset="0"/>
              <a:cs typeface="Courier New" panose="02070309020205020404" pitchFamily="49" charset="0"/>
            </a:endParaRPr>
          </a:p>
          <a:p>
            <a:r>
              <a:rPr lang="en-US" sz="1400" err="1">
                <a:latin typeface="Courier New" panose="02070309020205020404" pitchFamily="49" charset="0"/>
                <a:cs typeface="Courier New" panose="02070309020205020404" pitchFamily="49" charset="0"/>
              </a:rPr>
              <a:t>int</a:t>
            </a:r>
            <a:r>
              <a:rPr lang="en-US" sz="1400">
                <a:latin typeface="Courier New" panose="02070309020205020404" pitchFamily="49" charset="0"/>
                <a:cs typeface="Courier New" panose="02070309020205020404" pitchFamily="49" charset="0"/>
              </a:rPr>
              <a:t> i = 100;</a:t>
            </a:r>
          </a:p>
          <a:p>
            <a:r>
              <a:rPr lang="en-US" sz="1400">
                <a:latin typeface="Courier New" panose="02070309020205020404" pitchFamily="49" charset="0"/>
                <a:cs typeface="Courier New" panose="02070309020205020404" pitchFamily="49" charset="0"/>
              </a:rPr>
              <a:t>String </a:t>
            </a:r>
            <a:r>
              <a:rPr lang="en-US" sz="1400" err="1">
                <a:latin typeface="Courier New" panose="02070309020205020404" pitchFamily="49" charset="0"/>
                <a:cs typeface="Courier New" panose="02070309020205020404" pitchFamily="49" charset="0"/>
              </a:rPr>
              <a:t>iStr</a:t>
            </a:r>
            <a:r>
              <a:rPr lang="en-US" sz="1400">
                <a:latin typeface="Courier New" panose="02070309020205020404" pitchFamily="49" charset="0"/>
                <a:cs typeface="Courier New" panose="02070309020205020404" pitchFamily="49" charset="0"/>
              </a:rPr>
              <a:t> = </a:t>
            </a:r>
            <a:r>
              <a:rPr lang="fr-FR" sz="1400">
                <a:latin typeface="Courier New" panose="02070309020205020404" pitchFamily="49" charset="0"/>
                <a:cs typeface="Courier New" panose="02070309020205020404" pitchFamily="49" charset="0"/>
              </a:rPr>
              <a:t>""</a:t>
            </a:r>
            <a:r>
              <a:rPr lang="en-US" sz="1400">
                <a:latin typeface="Courier New" panose="02070309020205020404" pitchFamily="49" charset="0"/>
                <a:cs typeface="Courier New" panose="02070309020205020404" pitchFamily="49" charset="0"/>
              </a:rPr>
              <a:t> + i</a:t>
            </a:r>
            <a:r>
              <a:rPr lang="en-US" sz="1400" smtClean="0">
                <a:latin typeface="Courier New" panose="02070309020205020404" pitchFamily="49" charset="0"/>
                <a:cs typeface="Courier New" panose="02070309020205020404" pitchFamily="49" charset="0"/>
              </a:rPr>
              <a:t>; // </a:t>
            </a:r>
            <a:r>
              <a:rPr lang="en-US" sz="1400" err="1" smtClean="0">
                <a:latin typeface="Courier New" panose="02070309020205020404" pitchFamily="49" charset="0"/>
                <a:cs typeface="Courier New" panose="02070309020205020404" pitchFamily="49" charset="0"/>
              </a:rPr>
              <a:t>manière</a:t>
            </a:r>
            <a:r>
              <a:rPr lang="en-US" sz="1400" smtClean="0">
                <a:latin typeface="Courier New" panose="02070309020205020404" pitchFamily="49" charset="0"/>
                <a:cs typeface="Courier New" panose="02070309020205020404" pitchFamily="49" charset="0"/>
              </a:rPr>
              <a:t> habile de </a:t>
            </a:r>
            <a:r>
              <a:rPr lang="en-US" sz="1400" err="1" smtClean="0">
                <a:latin typeface="Courier New" panose="02070309020205020404" pitchFamily="49" charset="0"/>
                <a:cs typeface="Courier New" panose="02070309020205020404" pitchFamily="49" charset="0"/>
              </a:rPr>
              <a:t>convertir</a:t>
            </a:r>
            <a:r>
              <a:rPr lang="en-US" sz="1400" smtClean="0">
                <a:latin typeface="Courier New" panose="02070309020205020404" pitchFamily="49" charset="0"/>
                <a:cs typeface="Courier New" panose="02070309020205020404" pitchFamily="49" charset="0"/>
              </a:rPr>
              <a:t> en String</a:t>
            </a:r>
            <a:endParaRPr lang="en-US" sz="1400">
              <a:latin typeface="Courier New" panose="02070309020205020404" pitchFamily="49" charset="0"/>
              <a:cs typeface="Courier New" panose="02070309020205020404" pitchFamily="49" charset="0"/>
            </a:endParaRPr>
          </a:p>
          <a:p>
            <a:endParaRPr lang="en-US" sz="1400">
              <a:latin typeface="Courier New" panose="02070309020205020404" pitchFamily="49" charset="0"/>
              <a:cs typeface="Courier New" panose="02070309020205020404" pitchFamily="49" charset="0"/>
            </a:endParaRPr>
          </a:p>
          <a:p>
            <a:r>
              <a:rPr lang="en-US" sz="1400" err="1">
                <a:latin typeface="Courier New" panose="02070309020205020404" pitchFamily="49" charset="0"/>
                <a:cs typeface="Courier New" panose="02070309020205020404" pitchFamily="49" charset="0"/>
              </a:rPr>
              <a:t>iStr</a:t>
            </a:r>
            <a:r>
              <a:rPr lang="en-US" sz="1400">
                <a:latin typeface="Courier New" panose="02070309020205020404" pitchFamily="49" charset="0"/>
                <a:cs typeface="Courier New" panose="02070309020205020404" pitchFamily="49" charset="0"/>
              </a:rPr>
              <a:t> = </a:t>
            </a:r>
            <a:r>
              <a:rPr lang="en-US" sz="1400" err="1">
                <a:latin typeface="Courier New" panose="02070309020205020404" pitchFamily="49" charset="0"/>
                <a:cs typeface="Courier New" panose="02070309020205020404" pitchFamily="49" charset="0"/>
              </a:rPr>
              <a:t>Integer.toString</a:t>
            </a:r>
            <a:r>
              <a:rPr lang="en-US" sz="1400">
                <a:latin typeface="Courier New" panose="02070309020205020404" pitchFamily="49" charset="0"/>
                <a:cs typeface="Courier New" panose="02070309020205020404" pitchFamily="49" charset="0"/>
              </a:rPr>
              <a:t>( i </a:t>
            </a:r>
            <a:r>
              <a:rPr lang="en-US" sz="1400" smtClean="0">
                <a:latin typeface="Courier New" panose="02070309020205020404" pitchFamily="49" charset="0"/>
                <a:cs typeface="Courier New" panose="02070309020205020404" pitchFamily="49" charset="0"/>
              </a:rPr>
              <a:t>); // </a:t>
            </a:r>
            <a:r>
              <a:rPr lang="en-US" sz="1400" err="1" smtClean="0">
                <a:latin typeface="Courier New" panose="02070309020205020404" pitchFamily="49" charset="0"/>
                <a:cs typeface="Courier New" panose="02070309020205020404" pitchFamily="49" charset="0"/>
              </a:rPr>
              <a:t>Manière</a:t>
            </a:r>
            <a:r>
              <a:rPr lang="en-US" sz="1400" smtClean="0">
                <a:latin typeface="Courier New" panose="02070309020205020404" pitchFamily="49" charset="0"/>
                <a:cs typeface="Courier New" panose="02070309020205020404" pitchFamily="49" charset="0"/>
              </a:rPr>
              <a:t> </a:t>
            </a:r>
            <a:r>
              <a:rPr lang="en-US" sz="1400" err="1" smtClean="0">
                <a:latin typeface="Courier New" panose="02070309020205020404" pitchFamily="49" charset="0"/>
                <a:cs typeface="Courier New" panose="02070309020205020404" pitchFamily="49" charset="0"/>
              </a:rPr>
              <a:t>efficace</a:t>
            </a:r>
            <a:r>
              <a:rPr lang="en-US" sz="1400" smtClean="0">
                <a:latin typeface="Courier New" panose="02070309020205020404" pitchFamily="49" charset="0"/>
                <a:cs typeface="Courier New" panose="02070309020205020404" pitchFamily="49" charset="0"/>
              </a:rPr>
              <a:t> de </a:t>
            </a:r>
            <a:r>
              <a:rPr lang="en-US" sz="1400" err="1" smtClean="0">
                <a:latin typeface="Courier New" panose="02070309020205020404" pitchFamily="49" charset="0"/>
                <a:cs typeface="Courier New" panose="02070309020205020404" pitchFamily="49" charset="0"/>
              </a:rPr>
              <a:t>convertir</a:t>
            </a:r>
            <a:r>
              <a:rPr lang="en-US" sz="1400" smtClean="0">
                <a:latin typeface="Courier New" panose="02070309020205020404" pitchFamily="49" charset="0"/>
                <a:cs typeface="Courier New" panose="02070309020205020404" pitchFamily="49" charset="0"/>
              </a:rPr>
              <a:t> en String</a:t>
            </a:r>
            <a:endParaRPr lang="en-US" sz="14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884295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a:t>Classes et objets : La méthode </a:t>
            </a:r>
            <a:r>
              <a:rPr lang="fr-FR" err="1" smtClean="0"/>
              <a:t>getClass</a:t>
            </a:r>
            <a:endParaRPr lang="fr-F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46</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183109" y="680975"/>
            <a:ext cx="8609012" cy="4195825"/>
          </a:xfrm>
        </p:spPr>
        <p:txBody>
          <a:bodyPr/>
          <a:lstStyle/>
          <a:p>
            <a:r>
              <a:rPr lang="fr-FR" smtClean="0"/>
              <a:t>Retourne </a:t>
            </a:r>
            <a:r>
              <a:rPr lang="fr-FR"/>
              <a:t>la classe de </a:t>
            </a:r>
            <a:r>
              <a:rPr lang="fr-FR" smtClean="0"/>
              <a:t>l'objet.</a:t>
            </a:r>
          </a:p>
          <a:p>
            <a:endParaRPr lang="fr-FR" smtClean="0"/>
          </a:p>
          <a:p>
            <a:pPr marL="0" indent="0">
              <a:buNone/>
            </a:pPr>
            <a:endParaRPr lang="fr-FR"/>
          </a:p>
          <a:p>
            <a:r>
              <a:rPr lang="fr-FR" smtClean="0"/>
              <a:t>L'opérateur </a:t>
            </a:r>
            <a:r>
              <a:rPr lang="fr-FR"/>
              <a:t>"</a:t>
            </a:r>
            <a:r>
              <a:rPr lang="fr-FR" err="1"/>
              <a:t>instanceOf</a:t>
            </a:r>
            <a:r>
              <a:rPr lang="fr-FR"/>
              <a:t>" permet de tester la classe de l'objet</a:t>
            </a:r>
            <a:r>
              <a:rPr lang="fr-FR" smtClean="0"/>
              <a:t>.</a:t>
            </a:r>
          </a:p>
          <a:p>
            <a:r>
              <a:rPr lang="en-US" smtClean="0"/>
              <a:t>Le mot clef “class” </a:t>
            </a:r>
            <a:r>
              <a:rPr lang="en-US" err="1" smtClean="0"/>
              <a:t>permet</a:t>
            </a:r>
            <a:r>
              <a:rPr lang="en-US" smtClean="0"/>
              <a:t> de tester ma </a:t>
            </a:r>
            <a:r>
              <a:rPr lang="en-US" err="1" smtClean="0"/>
              <a:t>classe</a:t>
            </a:r>
            <a:r>
              <a:rPr lang="en-US" smtClean="0"/>
              <a:t> de </a:t>
            </a:r>
            <a:r>
              <a:rPr lang="en-US" err="1" smtClean="0"/>
              <a:t>l’objet</a:t>
            </a:r>
            <a:r>
              <a:rPr lang="en-US" smtClean="0"/>
              <a:t>. </a:t>
            </a:r>
            <a:br>
              <a:rPr lang="en-US" smtClean="0"/>
            </a:br>
            <a:endParaRPr lang="en-US"/>
          </a:p>
          <a:p>
            <a:pPr marL="0" indent="0">
              <a:buNone/>
            </a:pPr>
            <a:r>
              <a:rPr lang="en-US" err="1" smtClean="0"/>
              <a:t>Ces</a:t>
            </a:r>
            <a:r>
              <a:rPr lang="en-US" smtClean="0"/>
              <a:t> 2 tests </a:t>
            </a:r>
            <a:r>
              <a:rPr lang="en-US" err="1" smtClean="0"/>
              <a:t>sont</a:t>
            </a:r>
            <a:r>
              <a:rPr lang="en-US" smtClean="0"/>
              <a:t> </a:t>
            </a:r>
            <a:r>
              <a:rPr lang="en-US" err="1" smtClean="0"/>
              <a:t>équivalents</a:t>
            </a:r>
            <a:r>
              <a:rPr lang="en-US" smtClean="0"/>
              <a:t>:</a:t>
            </a:r>
            <a:endParaRPr lang="fr-FR"/>
          </a:p>
        </p:txBody>
      </p:sp>
      <p:sp>
        <p:nvSpPr>
          <p:cNvPr id="14" name="ZoneTexte 13"/>
          <p:cNvSpPr txBox="1"/>
          <p:nvPr/>
        </p:nvSpPr>
        <p:spPr>
          <a:xfrm>
            <a:off x="883920" y="1148080"/>
            <a:ext cx="7660640" cy="523220"/>
          </a:xfrm>
          <a:prstGeom prst="rect">
            <a:avLst/>
          </a:prstGeom>
          <a:noFill/>
          <a:ln>
            <a:solidFill>
              <a:schemeClr val="accent1"/>
            </a:solidFill>
          </a:ln>
        </p:spPr>
        <p:txBody>
          <a:bodyPr wrap="square" rtlCol="0">
            <a:spAutoFit/>
          </a:bodyPr>
          <a:lstStyle/>
          <a:p>
            <a:r>
              <a:rPr lang="en-US" sz="1400" err="1" smtClean="0">
                <a:latin typeface="Courier New" panose="02070309020205020404" pitchFamily="49" charset="0"/>
                <a:cs typeface="Courier New" panose="02070309020205020404" pitchFamily="49" charset="0"/>
              </a:rPr>
              <a:t>mVehicule.getClass</a:t>
            </a:r>
            <a:r>
              <a:rPr lang="en-US" sz="1400" smtClean="0">
                <a:latin typeface="Courier New" panose="02070309020205020404" pitchFamily="49" charset="0"/>
                <a:cs typeface="Courier New" panose="02070309020205020404" pitchFamily="49" charset="0"/>
              </a:rPr>
              <a:t>(); // </a:t>
            </a:r>
            <a:r>
              <a:rPr lang="en-US" sz="1400" err="1" smtClean="0">
                <a:latin typeface="Courier New" panose="02070309020205020404" pitchFamily="49" charset="0"/>
                <a:cs typeface="Courier New" panose="02070309020205020404" pitchFamily="49" charset="0"/>
              </a:rPr>
              <a:t>Retourne</a:t>
            </a:r>
            <a:r>
              <a:rPr lang="en-US" sz="1400" smtClean="0">
                <a:latin typeface="Courier New" panose="02070309020205020404" pitchFamily="49" charset="0"/>
                <a:cs typeface="Courier New" panose="02070309020205020404" pitchFamily="49" charset="0"/>
              </a:rPr>
              <a:t> un objet de type Class</a:t>
            </a:r>
          </a:p>
          <a:p>
            <a:r>
              <a:rPr lang="en-US" sz="1400" smtClean="0">
                <a:latin typeface="Courier New" panose="02070309020205020404" pitchFamily="49" charset="0"/>
                <a:cs typeface="Courier New" panose="02070309020205020404" pitchFamily="49" charset="0"/>
              </a:rPr>
              <a:t>Class </a:t>
            </a:r>
            <a:r>
              <a:rPr lang="en-US" sz="1400" err="1" smtClean="0">
                <a:latin typeface="Courier New" panose="02070309020205020404" pitchFamily="49" charset="0"/>
                <a:cs typeface="Courier New" panose="02070309020205020404" pitchFamily="49" charset="0"/>
              </a:rPr>
              <a:t>classVehicule</a:t>
            </a:r>
            <a:r>
              <a:rPr lang="en-US" sz="1400" smtClean="0">
                <a:latin typeface="Courier New" panose="02070309020205020404" pitchFamily="49" charset="0"/>
                <a:cs typeface="Courier New" panose="02070309020205020404" pitchFamily="49" charset="0"/>
              </a:rPr>
              <a:t> = </a:t>
            </a:r>
            <a:r>
              <a:rPr lang="en-US" sz="1400" err="1">
                <a:latin typeface="Courier New" panose="02070309020205020404" pitchFamily="49" charset="0"/>
                <a:cs typeface="Courier New" panose="02070309020205020404" pitchFamily="49" charset="0"/>
              </a:rPr>
              <a:t>mVehicule.getClass</a:t>
            </a:r>
            <a:r>
              <a:rPr lang="en-US" sz="1400">
                <a:latin typeface="Courier New" panose="02070309020205020404" pitchFamily="49" charset="0"/>
                <a:cs typeface="Courier New" panose="02070309020205020404" pitchFamily="49" charset="0"/>
              </a:rPr>
              <a:t>(); </a:t>
            </a:r>
            <a:r>
              <a:rPr lang="en-US" sz="1400" smtClean="0">
                <a:latin typeface="Courier New" panose="02070309020205020404" pitchFamily="49" charset="0"/>
                <a:cs typeface="Courier New" panose="02070309020205020404" pitchFamily="49" charset="0"/>
              </a:rPr>
              <a:t>// Class </a:t>
            </a:r>
            <a:r>
              <a:rPr lang="en-US" sz="1400" err="1" smtClean="0">
                <a:latin typeface="Courier New" panose="02070309020205020404" pitchFamily="49" charset="0"/>
                <a:cs typeface="Courier New" panose="02070309020205020404" pitchFamily="49" charset="0"/>
              </a:rPr>
              <a:t>est</a:t>
            </a:r>
            <a:r>
              <a:rPr lang="en-US" sz="1400" smtClean="0">
                <a:latin typeface="Courier New" panose="02070309020205020404" pitchFamily="49" charset="0"/>
                <a:cs typeface="Courier New" panose="02070309020205020404" pitchFamily="49" charset="0"/>
              </a:rPr>
              <a:t> </a:t>
            </a:r>
            <a:r>
              <a:rPr lang="en-US" sz="1400" err="1" smtClean="0">
                <a:latin typeface="Courier New" panose="02070309020205020404" pitchFamily="49" charset="0"/>
                <a:cs typeface="Courier New" panose="02070309020205020404" pitchFamily="49" charset="0"/>
              </a:rPr>
              <a:t>une</a:t>
            </a:r>
            <a:r>
              <a:rPr lang="en-US" sz="1400" smtClean="0">
                <a:latin typeface="Courier New" panose="02070309020205020404" pitchFamily="49" charset="0"/>
                <a:cs typeface="Courier New" panose="02070309020205020404" pitchFamily="49" charset="0"/>
              </a:rPr>
              <a:t> </a:t>
            </a:r>
            <a:r>
              <a:rPr lang="en-US" sz="1400" err="1" smtClean="0">
                <a:latin typeface="Courier New" panose="02070309020205020404" pitchFamily="49" charset="0"/>
                <a:cs typeface="Courier New" panose="02070309020205020404" pitchFamily="49" charset="0"/>
              </a:rPr>
              <a:t>classe</a:t>
            </a:r>
            <a:r>
              <a:rPr lang="en-US" sz="1400" smtClean="0">
                <a:latin typeface="Courier New" panose="02070309020205020404" pitchFamily="49" charset="0"/>
                <a:cs typeface="Courier New" panose="02070309020205020404" pitchFamily="49" charset="0"/>
              </a:rPr>
              <a:t> !</a:t>
            </a:r>
          </a:p>
        </p:txBody>
      </p:sp>
      <p:sp>
        <p:nvSpPr>
          <p:cNvPr id="16" name="ZoneTexte 15"/>
          <p:cNvSpPr txBox="1"/>
          <p:nvPr/>
        </p:nvSpPr>
        <p:spPr>
          <a:xfrm>
            <a:off x="1879600" y="3867388"/>
            <a:ext cx="5415280" cy="738664"/>
          </a:xfrm>
          <a:prstGeom prst="rect">
            <a:avLst/>
          </a:prstGeom>
          <a:noFill/>
          <a:ln>
            <a:solidFill>
              <a:schemeClr val="accent1"/>
            </a:solidFill>
          </a:ln>
        </p:spPr>
        <p:txBody>
          <a:bodyPr wrap="square" rtlCol="0">
            <a:spAutoFit/>
          </a:bodyPr>
          <a:lstStyle/>
          <a:p>
            <a:r>
              <a:rPr lang="en-US" sz="1400">
                <a:latin typeface="Courier New" panose="02070309020205020404" pitchFamily="49" charset="0"/>
                <a:cs typeface="Courier New" panose="02070309020205020404" pitchFamily="49" charset="0"/>
              </a:rPr>
              <a:t>if (</a:t>
            </a:r>
            <a:r>
              <a:rPr lang="en-US" sz="1400" err="1">
                <a:latin typeface="Courier New" panose="02070309020205020404" pitchFamily="49" charset="0"/>
                <a:cs typeface="Courier New" panose="02070309020205020404" pitchFamily="49" charset="0"/>
              </a:rPr>
              <a:t>Voiture.class</a:t>
            </a:r>
            <a:r>
              <a:rPr lang="en-US" sz="1400">
                <a:latin typeface="Courier New" panose="02070309020205020404" pitchFamily="49" charset="0"/>
                <a:cs typeface="Courier New" panose="02070309020205020404" pitchFamily="49" charset="0"/>
              </a:rPr>
              <a:t> == </a:t>
            </a:r>
            <a:r>
              <a:rPr lang="en-US" sz="1400" err="1">
                <a:latin typeface="Courier New" panose="02070309020205020404" pitchFamily="49" charset="0"/>
                <a:cs typeface="Courier New" panose="02070309020205020404" pitchFamily="49" charset="0"/>
              </a:rPr>
              <a:t>mVoiture.getClass</a:t>
            </a:r>
            <a:r>
              <a:rPr lang="en-US" sz="1400" smtClean="0">
                <a:latin typeface="Courier New" panose="02070309020205020404" pitchFamily="49" charset="0"/>
                <a:cs typeface="Courier New" panose="02070309020205020404" pitchFamily="49" charset="0"/>
              </a:rPr>
              <a:t>() {}</a:t>
            </a:r>
          </a:p>
          <a:p>
            <a:endParaRPr lang="en-US" sz="1400">
              <a:latin typeface="Courier New" panose="02070309020205020404" pitchFamily="49" charset="0"/>
              <a:cs typeface="Courier New" panose="02070309020205020404" pitchFamily="49" charset="0"/>
            </a:endParaRPr>
          </a:p>
          <a:p>
            <a:r>
              <a:rPr lang="en-US" sz="1400" smtClean="0">
                <a:latin typeface="Courier New" panose="02070309020205020404" pitchFamily="49" charset="0"/>
                <a:cs typeface="Courier New" panose="02070309020205020404" pitchFamily="49" charset="0"/>
              </a:rPr>
              <a:t>if </a:t>
            </a:r>
            <a:r>
              <a:rPr lang="en-US" sz="1400">
                <a:latin typeface="Courier New" panose="02070309020205020404" pitchFamily="49" charset="0"/>
                <a:cs typeface="Courier New" panose="02070309020205020404" pitchFamily="49" charset="0"/>
              </a:rPr>
              <a:t>(</a:t>
            </a:r>
            <a:r>
              <a:rPr lang="en-US" sz="1400" err="1">
                <a:latin typeface="Courier New" panose="02070309020205020404" pitchFamily="49" charset="0"/>
                <a:cs typeface="Courier New" panose="02070309020205020404" pitchFamily="49" charset="0"/>
              </a:rPr>
              <a:t>mVoiture</a:t>
            </a: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instanceOf</a:t>
            </a:r>
            <a:r>
              <a:rPr lang="en-US" sz="140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Voiture</a:t>
            </a:r>
            <a:r>
              <a:rPr lang="en-US" sz="1400" smtClean="0">
                <a:latin typeface="Courier New" panose="02070309020205020404" pitchFamily="49" charset="0"/>
                <a:cs typeface="Courier New" panose="02070309020205020404" pitchFamily="49" charset="0"/>
              </a:rPr>
              <a:t>) </a:t>
            </a:r>
            <a:r>
              <a:rPr lang="en-US" sz="14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370485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a:t>Classes et objets : Redéfinition de </a:t>
            </a:r>
            <a:r>
              <a:rPr lang="fr-FR" smtClean="0"/>
              <a:t>méthodes (polymorphisme </a:t>
            </a:r>
            <a:r>
              <a:rPr lang="fr-FR"/>
              <a:t>de classe)</a:t>
            </a: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47</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198099" y="961227"/>
            <a:ext cx="8534171" cy="3433825"/>
          </a:xfrm>
        </p:spPr>
        <p:txBody>
          <a:bodyPr/>
          <a:lstStyle/>
          <a:p>
            <a:r>
              <a:rPr lang="fr-FR"/>
              <a:t>La surcharge </a:t>
            </a:r>
            <a:r>
              <a:rPr lang="fr-FR" err="1"/>
              <a:t>overloading</a:t>
            </a:r>
            <a:r>
              <a:rPr lang="fr-FR"/>
              <a:t> n’est pas limitée aux constructeurs, elle est possible également pour n’importe quelle méthode</a:t>
            </a:r>
          </a:p>
          <a:p>
            <a:pPr lvl="1"/>
            <a:r>
              <a:rPr lang="fr-FR" smtClean="0"/>
              <a:t>Possibilité </a:t>
            </a:r>
            <a:r>
              <a:rPr lang="fr-FR"/>
              <a:t>de définir des méthodes possédant le même nom mais dont les arguments diffèrent </a:t>
            </a:r>
          </a:p>
          <a:p>
            <a:pPr lvl="1"/>
            <a:r>
              <a:rPr lang="fr-FR" smtClean="0"/>
              <a:t>Quand </a:t>
            </a:r>
            <a:r>
              <a:rPr lang="fr-FR"/>
              <a:t>une méthode surchargée est invoquée, le compilateur sélectionne automatiquement la méthode dont le nombre est le type des arguments correspondent au nombre et au type des paramètres passés dans l’appel de la méthode</a:t>
            </a:r>
          </a:p>
          <a:p>
            <a:r>
              <a:rPr lang="fr-FR"/>
              <a:t>Note: Des méthodes surchargées peuvent avoir des types de retour différents à condition qu’elles aient des arguments différents</a:t>
            </a:r>
          </a:p>
          <a:p>
            <a:endParaRPr lang="fr-FR"/>
          </a:p>
        </p:txBody>
      </p:sp>
      <p:sp>
        <p:nvSpPr>
          <p:cNvPr id="7" name="ZoneTexte 6"/>
          <p:cNvSpPr txBox="1"/>
          <p:nvPr/>
        </p:nvSpPr>
        <p:spPr>
          <a:xfrm>
            <a:off x="1332875" y="4260141"/>
            <a:ext cx="6022965" cy="2246769"/>
          </a:xfrm>
          <a:prstGeom prst="rect">
            <a:avLst/>
          </a:prstGeom>
          <a:noFill/>
          <a:ln>
            <a:solidFill>
              <a:schemeClr val="accent1"/>
            </a:solidFill>
          </a:ln>
        </p:spPr>
        <p:txBody>
          <a:bodyPr wrap="square" rtlCol="0">
            <a:spAutoFit/>
          </a:bodyPr>
          <a:lstStyle/>
          <a:p>
            <a:r>
              <a:rPr lang="fr-FR" sz="1400" b="1">
                <a:latin typeface="Courier New" panose="02070309020205020404" pitchFamily="49" charset="0"/>
                <a:cs typeface="Courier New" panose="02070309020205020404" pitchFamily="49" charset="0"/>
              </a:rPr>
              <a:t>class</a:t>
            </a:r>
            <a:r>
              <a:rPr lang="fr-FR" sz="1400">
                <a:latin typeface="Courier New" panose="02070309020205020404" pitchFamily="49" charset="0"/>
                <a:cs typeface="Courier New" panose="02070309020205020404" pitchFamily="49" charset="0"/>
              </a:rPr>
              <a:t> Addition {</a:t>
            </a:r>
          </a:p>
          <a:p>
            <a:r>
              <a:rPr lang="fr-FR" sz="1400">
                <a:latin typeface="Courier New" panose="02070309020205020404" pitchFamily="49" charset="0"/>
                <a:cs typeface="Courier New" panose="02070309020205020404" pitchFamily="49" charset="0"/>
              </a:rPr>
              <a:t>	</a:t>
            </a:r>
            <a:r>
              <a:rPr lang="fr-FR" sz="1400" err="1">
                <a:latin typeface="Courier New" panose="02070309020205020404" pitchFamily="49" charset="0"/>
                <a:cs typeface="Courier New" panose="02070309020205020404" pitchFamily="49" charset="0"/>
              </a:rPr>
              <a:t>void</a:t>
            </a:r>
            <a:r>
              <a:rPr lang="fr-FR" sz="1400">
                <a:latin typeface="Courier New" panose="02070309020205020404" pitchFamily="49" charset="0"/>
                <a:cs typeface="Courier New" panose="02070309020205020404" pitchFamily="49" charset="0"/>
              </a:rPr>
              <a:t> </a:t>
            </a:r>
            <a:r>
              <a:rPr lang="fr-FR" sz="1400" err="1">
                <a:latin typeface="Courier New" panose="02070309020205020404" pitchFamily="49" charset="0"/>
                <a:cs typeface="Courier New" panose="02070309020205020404" pitchFamily="49" charset="0"/>
              </a:rPr>
              <a:t>sum</a:t>
            </a:r>
            <a:r>
              <a:rPr lang="fr-FR" sz="1400">
                <a:latin typeface="Courier New" panose="02070309020205020404" pitchFamily="49" charset="0"/>
                <a:cs typeface="Courier New" panose="02070309020205020404" pitchFamily="49" charset="0"/>
              </a:rPr>
              <a:t>(</a:t>
            </a:r>
            <a:r>
              <a:rPr lang="fr-FR" sz="1400" err="1">
                <a:latin typeface="Courier New" panose="02070309020205020404" pitchFamily="49" charset="0"/>
                <a:cs typeface="Courier New" panose="02070309020205020404" pitchFamily="49" charset="0"/>
              </a:rPr>
              <a:t>int</a:t>
            </a:r>
            <a:r>
              <a:rPr lang="fr-FR" sz="1400">
                <a:latin typeface="Courier New" panose="02070309020205020404" pitchFamily="49" charset="0"/>
                <a:cs typeface="Courier New" panose="02070309020205020404" pitchFamily="49" charset="0"/>
              </a:rPr>
              <a:t> a, </a:t>
            </a:r>
            <a:r>
              <a:rPr lang="fr-FR" sz="1400" err="1">
                <a:latin typeface="Courier New" panose="02070309020205020404" pitchFamily="49" charset="0"/>
                <a:cs typeface="Courier New" panose="02070309020205020404" pitchFamily="49" charset="0"/>
              </a:rPr>
              <a:t>int</a:t>
            </a:r>
            <a:r>
              <a:rPr lang="fr-FR" sz="1400">
                <a:latin typeface="Courier New" panose="02070309020205020404" pitchFamily="49" charset="0"/>
                <a:cs typeface="Courier New" panose="02070309020205020404" pitchFamily="49" charset="0"/>
              </a:rPr>
              <a:t> b) {</a:t>
            </a:r>
          </a:p>
          <a:p>
            <a:r>
              <a:rPr lang="fr-FR" sz="1400">
                <a:latin typeface="Courier New" panose="02070309020205020404" pitchFamily="49" charset="0"/>
                <a:cs typeface="Courier New" panose="02070309020205020404" pitchFamily="49" charset="0"/>
              </a:rPr>
              <a:t>		</a:t>
            </a:r>
            <a:r>
              <a:rPr lang="fr-FR" sz="1400" err="1">
                <a:latin typeface="Courier New" panose="02070309020205020404" pitchFamily="49" charset="0"/>
                <a:cs typeface="Courier New" panose="02070309020205020404" pitchFamily="49" charset="0"/>
              </a:rPr>
              <a:t>System.out.println</a:t>
            </a:r>
            <a:r>
              <a:rPr lang="fr-FR" sz="1400">
                <a:latin typeface="Courier New" panose="02070309020205020404" pitchFamily="49" charset="0"/>
                <a:cs typeface="Courier New" panose="02070309020205020404" pitchFamily="49" charset="0"/>
              </a:rPr>
              <a:t>(a + b);</a:t>
            </a:r>
          </a:p>
          <a:p>
            <a:r>
              <a:rPr lang="fr-FR" sz="1400">
                <a:latin typeface="Courier New" panose="02070309020205020404" pitchFamily="49" charset="0"/>
                <a:cs typeface="Courier New" panose="02070309020205020404" pitchFamily="49" charset="0"/>
              </a:rPr>
              <a:t>	</a:t>
            </a:r>
            <a:r>
              <a:rPr lang="fr-FR" sz="1400" smtClean="0">
                <a:latin typeface="Courier New" panose="02070309020205020404" pitchFamily="49" charset="0"/>
                <a:cs typeface="Courier New" panose="02070309020205020404" pitchFamily="49" charset="0"/>
              </a:rPr>
              <a:t>}</a:t>
            </a:r>
            <a:endParaRPr lang="fr-FR" sz="1400">
              <a:latin typeface="Courier New" panose="02070309020205020404" pitchFamily="49" charset="0"/>
              <a:cs typeface="Courier New" panose="02070309020205020404" pitchFamily="49" charset="0"/>
            </a:endParaRPr>
          </a:p>
          <a:p>
            <a:r>
              <a:rPr lang="fr-FR" sz="1400">
                <a:latin typeface="Courier New" panose="02070309020205020404" pitchFamily="49" charset="0"/>
                <a:cs typeface="Courier New" panose="02070309020205020404" pitchFamily="49" charset="0"/>
              </a:rPr>
              <a:t>	</a:t>
            </a:r>
            <a:r>
              <a:rPr lang="fr-FR" sz="1400" err="1">
                <a:latin typeface="Courier New" panose="02070309020205020404" pitchFamily="49" charset="0"/>
                <a:cs typeface="Courier New" panose="02070309020205020404" pitchFamily="49" charset="0"/>
              </a:rPr>
              <a:t>void</a:t>
            </a:r>
            <a:r>
              <a:rPr lang="fr-FR" sz="1400">
                <a:latin typeface="Courier New" panose="02070309020205020404" pitchFamily="49" charset="0"/>
                <a:cs typeface="Courier New" panose="02070309020205020404" pitchFamily="49" charset="0"/>
              </a:rPr>
              <a:t> </a:t>
            </a:r>
            <a:r>
              <a:rPr lang="fr-FR" sz="1400" err="1">
                <a:latin typeface="Courier New" panose="02070309020205020404" pitchFamily="49" charset="0"/>
                <a:cs typeface="Courier New" panose="02070309020205020404" pitchFamily="49" charset="0"/>
              </a:rPr>
              <a:t>sum</a:t>
            </a:r>
            <a:r>
              <a:rPr lang="fr-FR" sz="1400">
                <a:latin typeface="Courier New" panose="02070309020205020404" pitchFamily="49" charset="0"/>
                <a:cs typeface="Courier New" panose="02070309020205020404" pitchFamily="49" charset="0"/>
              </a:rPr>
              <a:t>(</a:t>
            </a:r>
            <a:r>
              <a:rPr lang="fr-FR" sz="1400" err="1">
                <a:latin typeface="Courier New" panose="02070309020205020404" pitchFamily="49" charset="0"/>
                <a:cs typeface="Courier New" panose="02070309020205020404" pitchFamily="49" charset="0"/>
              </a:rPr>
              <a:t>int</a:t>
            </a:r>
            <a:r>
              <a:rPr lang="fr-FR" sz="1400">
                <a:latin typeface="Courier New" panose="02070309020205020404" pitchFamily="49" charset="0"/>
                <a:cs typeface="Courier New" panose="02070309020205020404" pitchFamily="49" charset="0"/>
              </a:rPr>
              <a:t> a, </a:t>
            </a:r>
            <a:r>
              <a:rPr lang="fr-FR" sz="1400" err="1">
                <a:latin typeface="Courier New" panose="02070309020205020404" pitchFamily="49" charset="0"/>
                <a:cs typeface="Courier New" panose="02070309020205020404" pitchFamily="49" charset="0"/>
              </a:rPr>
              <a:t>int</a:t>
            </a:r>
            <a:r>
              <a:rPr lang="fr-FR" sz="1400">
                <a:latin typeface="Courier New" panose="02070309020205020404" pitchFamily="49" charset="0"/>
                <a:cs typeface="Courier New" panose="02070309020205020404" pitchFamily="49" charset="0"/>
              </a:rPr>
              <a:t> b, </a:t>
            </a:r>
            <a:r>
              <a:rPr lang="fr-FR" sz="1400" err="1">
                <a:latin typeface="Courier New" panose="02070309020205020404" pitchFamily="49" charset="0"/>
                <a:cs typeface="Courier New" panose="02070309020205020404" pitchFamily="49" charset="0"/>
              </a:rPr>
              <a:t>int</a:t>
            </a:r>
            <a:r>
              <a:rPr lang="fr-FR" sz="1400">
                <a:latin typeface="Courier New" panose="02070309020205020404" pitchFamily="49" charset="0"/>
                <a:cs typeface="Courier New" panose="02070309020205020404" pitchFamily="49" charset="0"/>
              </a:rPr>
              <a:t> c) {</a:t>
            </a:r>
          </a:p>
          <a:p>
            <a:r>
              <a:rPr lang="fr-FR" sz="1400">
                <a:latin typeface="Courier New" panose="02070309020205020404" pitchFamily="49" charset="0"/>
                <a:cs typeface="Courier New" panose="02070309020205020404" pitchFamily="49" charset="0"/>
              </a:rPr>
              <a:t>		</a:t>
            </a:r>
            <a:r>
              <a:rPr lang="fr-FR" sz="1400" err="1">
                <a:latin typeface="Courier New" panose="02070309020205020404" pitchFamily="49" charset="0"/>
                <a:cs typeface="Courier New" panose="02070309020205020404" pitchFamily="49" charset="0"/>
              </a:rPr>
              <a:t>System.out.println</a:t>
            </a:r>
            <a:r>
              <a:rPr lang="fr-FR" sz="1400">
                <a:latin typeface="Courier New" panose="02070309020205020404" pitchFamily="49" charset="0"/>
                <a:cs typeface="Courier New" panose="02070309020205020404" pitchFamily="49" charset="0"/>
              </a:rPr>
              <a:t>(a + b + c);</a:t>
            </a:r>
          </a:p>
          <a:p>
            <a:r>
              <a:rPr lang="fr-FR" sz="1400">
                <a:latin typeface="Courier New" panose="02070309020205020404" pitchFamily="49" charset="0"/>
                <a:cs typeface="Courier New" panose="02070309020205020404" pitchFamily="49" charset="0"/>
              </a:rPr>
              <a:t>	</a:t>
            </a:r>
            <a:r>
              <a:rPr lang="fr-FR" sz="1400" smtClean="0">
                <a:latin typeface="Courier New" panose="02070309020205020404" pitchFamily="49" charset="0"/>
                <a:cs typeface="Courier New" panose="02070309020205020404" pitchFamily="49" charset="0"/>
              </a:rPr>
              <a:t>}</a:t>
            </a:r>
            <a:endParaRPr lang="fr-FR" sz="1400">
              <a:latin typeface="Courier New" panose="02070309020205020404" pitchFamily="49" charset="0"/>
              <a:cs typeface="Courier New" panose="02070309020205020404" pitchFamily="49" charset="0"/>
            </a:endParaRPr>
          </a:p>
          <a:p>
            <a:r>
              <a:rPr lang="fr-FR" sz="1400">
                <a:latin typeface="Courier New" panose="02070309020205020404" pitchFamily="49" charset="0"/>
                <a:cs typeface="Courier New" panose="02070309020205020404" pitchFamily="49" charset="0"/>
              </a:rPr>
              <a:t>	</a:t>
            </a:r>
            <a:r>
              <a:rPr lang="fr-FR" sz="1400" err="1">
                <a:latin typeface="Courier New" panose="02070309020205020404" pitchFamily="49" charset="0"/>
                <a:cs typeface="Courier New" panose="02070309020205020404" pitchFamily="49" charset="0"/>
              </a:rPr>
              <a:t>void</a:t>
            </a:r>
            <a:r>
              <a:rPr lang="fr-FR" sz="1400">
                <a:latin typeface="Courier New" panose="02070309020205020404" pitchFamily="49" charset="0"/>
                <a:cs typeface="Courier New" panose="02070309020205020404" pitchFamily="49" charset="0"/>
              </a:rPr>
              <a:t> </a:t>
            </a:r>
            <a:r>
              <a:rPr lang="fr-FR" sz="1400" err="1">
                <a:latin typeface="Courier New" panose="02070309020205020404" pitchFamily="49" charset="0"/>
                <a:cs typeface="Courier New" panose="02070309020205020404" pitchFamily="49" charset="0"/>
              </a:rPr>
              <a:t>sum</a:t>
            </a:r>
            <a:r>
              <a:rPr lang="fr-FR" sz="1400">
                <a:latin typeface="Courier New" panose="02070309020205020404" pitchFamily="49" charset="0"/>
                <a:cs typeface="Courier New" panose="02070309020205020404" pitchFamily="49" charset="0"/>
              </a:rPr>
              <a:t>(</a:t>
            </a:r>
            <a:r>
              <a:rPr lang="fr-FR" sz="1400" err="1">
                <a:latin typeface="Courier New" panose="02070309020205020404" pitchFamily="49" charset="0"/>
                <a:cs typeface="Courier New" panose="02070309020205020404" pitchFamily="49" charset="0"/>
              </a:rPr>
              <a:t>float</a:t>
            </a:r>
            <a:r>
              <a:rPr lang="fr-FR" sz="1400">
                <a:latin typeface="Courier New" panose="02070309020205020404" pitchFamily="49" charset="0"/>
                <a:cs typeface="Courier New" panose="02070309020205020404" pitchFamily="49" charset="0"/>
              </a:rPr>
              <a:t> a, </a:t>
            </a:r>
            <a:r>
              <a:rPr lang="fr-FR" sz="1400" err="1">
                <a:latin typeface="Courier New" panose="02070309020205020404" pitchFamily="49" charset="0"/>
                <a:cs typeface="Courier New" panose="02070309020205020404" pitchFamily="49" charset="0"/>
              </a:rPr>
              <a:t>float</a:t>
            </a:r>
            <a:r>
              <a:rPr lang="fr-FR" sz="1400">
                <a:latin typeface="Courier New" panose="02070309020205020404" pitchFamily="49" charset="0"/>
                <a:cs typeface="Courier New" panose="02070309020205020404" pitchFamily="49" charset="0"/>
              </a:rPr>
              <a:t> b) {</a:t>
            </a:r>
          </a:p>
          <a:p>
            <a:r>
              <a:rPr lang="fr-FR" sz="1400">
                <a:latin typeface="Courier New" panose="02070309020205020404" pitchFamily="49" charset="0"/>
                <a:cs typeface="Courier New" panose="02070309020205020404" pitchFamily="49" charset="0"/>
              </a:rPr>
              <a:t>		</a:t>
            </a:r>
            <a:r>
              <a:rPr lang="fr-FR" sz="1400" err="1">
                <a:latin typeface="Courier New" panose="02070309020205020404" pitchFamily="49" charset="0"/>
                <a:cs typeface="Courier New" panose="02070309020205020404" pitchFamily="49" charset="0"/>
              </a:rPr>
              <a:t>System.out.println</a:t>
            </a:r>
            <a:r>
              <a:rPr lang="fr-FR" sz="1400">
                <a:latin typeface="Courier New" panose="02070309020205020404" pitchFamily="49" charset="0"/>
                <a:cs typeface="Courier New" panose="02070309020205020404" pitchFamily="49" charset="0"/>
              </a:rPr>
              <a:t>(a + b);</a:t>
            </a:r>
          </a:p>
          <a:p>
            <a:r>
              <a:rPr lang="fr-FR" sz="1400">
                <a:latin typeface="Courier New" panose="02070309020205020404" pitchFamily="49" charset="0"/>
                <a:cs typeface="Courier New" panose="02070309020205020404" pitchFamily="49" charset="0"/>
              </a:rPr>
              <a:t>	</a:t>
            </a:r>
            <a:r>
              <a:rPr lang="fr-FR" sz="1400" smtClean="0">
                <a:latin typeface="Courier New" panose="02070309020205020404" pitchFamily="49" charset="0"/>
                <a:cs typeface="Courier New" panose="02070309020205020404" pitchFamily="49" charset="0"/>
              </a:rPr>
              <a:t>}</a:t>
            </a:r>
            <a:endParaRPr lang="fr-FR" sz="14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732676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POO: </a:t>
            </a:r>
            <a:r>
              <a:rPr lang="fr-FR"/>
              <a:t>Variables et méthodes de classe</a:t>
            </a: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48</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183109" y="680975"/>
            <a:ext cx="8788171" cy="4988305"/>
          </a:xfrm>
        </p:spPr>
        <p:txBody>
          <a:bodyPr/>
          <a:lstStyle/>
          <a:p>
            <a:r>
              <a:rPr lang="fr-FR" sz="1800"/>
              <a:t>Il peut être utile de définir pour une classe des attributs ou des méthodes indépendamment des </a:t>
            </a:r>
            <a:r>
              <a:rPr lang="fr-FR" sz="1800" smtClean="0"/>
              <a:t>instances</a:t>
            </a:r>
            <a:endParaRPr lang="fr-FR" sz="1800"/>
          </a:p>
          <a:p>
            <a:r>
              <a:rPr lang="fr-FR" sz="1800" smtClean="0"/>
              <a:t>Ces </a:t>
            </a:r>
            <a:r>
              <a:rPr lang="fr-FR" sz="1800"/>
              <a:t>Variables/Méthodes de </a:t>
            </a:r>
            <a:r>
              <a:rPr lang="fr-FR" sz="1800" smtClean="0"/>
              <a:t>classe sont </a:t>
            </a:r>
            <a:r>
              <a:rPr lang="fr-FR" sz="1800"/>
              <a:t>comparables aux « variables/méthodes globales »</a:t>
            </a:r>
          </a:p>
          <a:p>
            <a:pPr lvl="1"/>
            <a:r>
              <a:rPr lang="fr-FR" smtClean="0"/>
              <a:t>ont </a:t>
            </a:r>
            <a:r>
              <a:rPr lang="fr-FR"/>
              <a:t>la durée de vie du programme qui les </a:t>
            </a:r>
            <a:r>
              <a:rPr lang="fr-FR" smtClean="0"/>
              <a:t>crée</a:t>
            </a:r>
          </a:p>
          <a:p>
            <a:pPr lvl="1"/>
            <a:r>
              <a:rPr lang="fr-FR" smtClean="0"/>
              <a:t>sont </a:t>
            </a:r>
            <a:r>
              <a:rPr lang="fr-FR"/>
              <a:t>partagées par toutes les instances de la classe</a:t>
            </a:r>
          </a:p>
          <a:p>
            <a:r>
              <a:rPr lang="fr-FR" sz="1800" smtClean="0"/>
              <a:t>Usage </a:t>
            </a:r>
            <a:r>
              <a:rPr lang="fr-FR" sz="1800"/>
              <a:t>des variables de classe</a:t>
            </a:r>
          </a:p>
          <a:p>
            <a:pPr lvl="1"/>
            <a:r>
              <a:rPr lang="fr-FR" smtClean="0"/>
              <a:t>Variables </a:t>
            </a:r>
            <a:r>
              <a:rPr lang="fr-FR"/>
              <a:t>dont il n’existe qu’un seul exemplaire associé à sa classe de définition</a:t>
            </a:r>
          </a:p>
          <a:p>
            <a:pPr lvl="1"/>
            <a:r>
              <a:rPr lang="fr-FR" sz="1800" smtClean="0"/>
              <a:t>Variables </a:t>
            </a:r>
            <a:r>
              <a:rPr lang="fr-FR" sz="1800"/>
              <a:t>utilisables même si aucune instance de la classe </a:t>
            </a:r>
            <a:r>
              <a:rPr lang="fr-FR" sz="1800" smtClean="0"/>
              <a:t>n’existe</a:t>
            </a:r>
          </a:p>
          <a:p>
            <a:pPr lvl="1"/>
            <a:r>
              <a:rPr lang="en-US" smtClean="0"/>
              <a:t>Variables </a:t>
            </a:r>
            <a:r>
              <a:rPr lang="en-US" err="1" smtClean="0"/>
              <a:t>stockées</a:t>
            </a:r>
            <a:r>
              <a:rPr lang="en-US" smtClean="0"/>
              <a:t> </a:t>
            </a:r>
            <a:r>
              <a:rPr lang="en-US" err="1" smtClean="0"/>
              <a:t>dans</a:t>
            </a:r>
            <a:r>
              <a:rPr lang="en-US" smtClean="0"/>
              <a:t> </a:t>
            </a:r>
            <a:r>
              <a:rPr lang="en-US" err="1" smtClean="0"/>
              <a:t>l’espace</a:t>
            </a:r>
            <a:r>
              <a:rPr lang="en-US" smtClean="0"/>
              <a:t> </a:t>
            </a:r>
            <a:r>
              <a:rPr lang="en-US" err="1" smtClean="0"/>
              <a:t>mémoire</a:t>
            </a:r>
            <a:r>
              <a:rPr lang="en-US" smtClean="0"/>
              <a:t> </a:t>
            </a:r>
            <a:r>
              <a:rPr lang="en-US" err="1" smtClean="0"/>
              <a:t>occupée</a:t>
            </a:r>
            <a:r>
              <a:rPr lang="en-US" smtClean="0"/>
              <a:t> par la </a:t>
            </a:r>
            <a:r>
              <a:rPr lang="en-US" err="1" smtClean="0"/>
              <a:t>classe</a:t>
            </a:r>
            <a:r>
              <a:rPr lang="en-US" smtClean="0"/>
              <a:t> et non </a:t>
            </a:r>
            <a:r>
              <a:rPr lang="en-US" err="1" smtClean="0"/>
              <a:t>dans</a:t>
            </a:r>
            <a:r>
              <a:rPr lang="en-US" smtClean="0"/>
              <a:t> </a:t>
            </a:r>
            <a:r>
              <a:rPr lang="en-US" err="1" smtClean="0"/>
              <a:t>celui</a:t>
            </a:r>
            <a:r>
              <a:rPr lang="en-US" smtClean="0"/>
              <a:t> </a:t>
            </a:r>
            <a:r>
              <a:rPr lang="en-US" err="1" smtClean="0"/>
              <a:t>d’une</a:t>
            </a:r>
            <a:r>
              <a:rPr lang="en-US" smtClean="0"/>
              <a:t> instance </a:t>
            </a:r>
            <a:r>
              <a:rPr lang="en-US" err="1" smtClean="0"/>
              <a:t>particulière</a:t>
            </a:r>
            <a:r>
              <a:rPr lang="en-US" smtClean="0"/>
              <a:t>.</a:t>
            </a:r>
            <a:endParaRPr lang="fr-FR" sz="1800"/>
          </a:p>
          <a:p>
            <a:r>
              <a:rPr lang="fr-FR" sz="1800" smtClean="0"/>
              <a:t>Elles </a:t>
            </a:r>
            <a:r>
              <a:rPr lang="fr-FR" sz="1800"/>
              <a:t>sont définies comme les attributs mais avec le mot-clé "</a:t>
            </a:r>
            <a:r>
              <a:rPr lang="fr-FR" sz="1800" err="1" smtClean="0"/>
              <a:t>static</a:t>
            </a:r>
            <a:r>
              <a:rPr lang="fr-FR" sz="1800" smtClean="0"/>
              <a:t>« </a:t>
            </a:r>
          </a:p>
          <a:p>
            <a:endParaRPr lang="fr-FR" sz="1800"/>
          </a:p>
          <a:p>
            <a:r>
              <a:rPr lang="fr-FR" sz="1800" smtClean="0"/>
              <a:t>Pour </a:t>
            </a:r>
            <a:r>
              <a:rPr lang="fr-FR" sz="1800"/>
              <a:t>y accéder, il faut utiliser non pas un identificateur mais le nom de la classe</a:t>
            </a:r>
          </a:p>
        </p:txBody>
      </p:sp>
      <p:sp>
        <p:nvSpPr>
          <p:cNvPr id="6" name="ZoneTexte 5"/>
          <p:cNvSpPr txBox="1"/>
          <p:nvPr/>
        </p:nvSpPr>
        <p:spPr>
          <a:xfrm>
            <a:off x="1251595" y="4883387"/>
            <a:ext cx="5128885" cy="307777"/>
          </a:xfrm>
          <a:prstGeom prst="rect">
            <a:avLst/>
          </a:prstGeom>
          <a:noFill/>
          <a:ln>
            <a:solidFill>
              <a:schemeClr val="accent1"/>
            </a:solidFill>
          </a:ln>
        </p:spPr>
        <p:txBody>
          <a:bodyPr wrap="square" rtlCol="0">
            <a:spAutoFit/>
          </a:bodyPr>
          <a:lstStyle/>
          <a:p>
            <a:r>
              <a:rPr lang="en-US" sz="1400" smtClean="0">
                <a:latin typeface="Courier New" panose="02070309020205020404" pitchFamily="49" charset="0"/>
                <a:cs typeface="Courier New" panose="02070309020205020404" pitchFamily="49" charset="0"/>
              </a:rPr>
              <a:t>public </a:t>
            </a:r>
            <a:r>
              <a:rPr lang="en-US" sz="1400" b="1" smtClean="0">
                <a:latin typeface="Courier New" panose="02070309020205020404" pitchFamily="49" charset="0"/>
                <a:cs typeface="Courier New" panose="02070309020205020404" pitchFamily="49" charset="0"/>
              </a:rPr>
              <a:t>static</a:t>
            </a:r>
            <a:r>
              <a:rPr lang="en-US" sz="1400" smtClean="0">
                <a:latin typeface="Courier New" panose="02070309020205020404" pitchFamily="49" charset="0"/>
                <a:cs typeface="Courier New" panose="02070309020205020404" pitchFamily="49" charset="0"/>
              </a:rPr>
              <a:t> </a:t>
            </a:r>
            <a:r>
              <a:rPr lang="en-US" sz="1400" err="1" smtClean="0">
                <a:latin typeface="Courier New" panose="02070309020205020404" pitchFamily="49" charset="0"/>
                <a:cs typeface="Courier New" panose="02070309020205020404" pitchFamily="49" charset="0"/>
              </a:rPr>
              <a:t>int</a:t>
            </a:r>
            <a:r>
              <a:rPr lang="en-US" sz="1400" smtClean="0">
                <a:latin typeface="Courier New" panose="02070309020205020404" pitchFamily="49" charset="0"/>
                <a:cs typeface="Courier New" panose="02070309020205020404" pitchFamily="49" charset="0"/>
              </a:rPr>
              <a:t> </a:t>
            </a:r>
            <a:r>
              <a:rPr lang="en-US" sz="1400" err="1">
                <a:latin typeface="Courier New" panose="02070309020205020404" pitchFamily="49" charset="0"/>
                <a:cs typeface="Courier New" panose="02070309020205020404" pitchFamily="49" charset="0"/>
              </a:rPr>
              <a:t>s</a:t>
            </a:r>
            <a:r>
              <a:rPr lang="en-US" sz="1400" err="1" smtClean="0">
                <a:latin typeface="Courier New" panose="02070309020205020404" pitchFamily="49" charset="0"/>
                <a:cs typeface="Courier New" panose="02070309020205020404" pitchFamily="49" charset="0"/>
              </a:rPr>
              <a:t>NombreVehiculeCrees</a:t>
            </a:r>
            <a:r>
              <a:rPr lang="en-US" sz="1400" smtClean="0">
                <a:latin typeface="Courier New" panose="02070309020205020404" pitchFamily="49" charset="0"/>
                <a:cs typeface="Courier New" panose="02070309020205020404" pitchFamily="49" charset="0"/>
              </a:rPr>
              <a:t> = 0;</a:t>
            </a:r>
            <a:endParaRPr lang="fr-FR" sz="1400">
              <a:latin typeface="Courier New" panose="02070309020205020404" pitchFamily="49" charset="0"/>
              <a:cs typeface="Courier New" panose="02070309020205020404" pitchFamily="49" charset="0"/>
            </a:endParaRPr>
          </a:p>
        </p:txBody>
      </p:sp>
      <p:sp>
        <p:nvSpPr>
          <p:cNvPr id="8" name="ZoneTexte 7"/>
          <p:cNvSpPr txBox="1"/>
          <p:nvPr/>
        </p:nvSpPr>
        <p:spPr>
          <a:xfrm>
            <a:off x="1251595" y="5645387"/>
            <a:ext cx="4854566" cy="307777"/>
          </a:xfrm>
          <a:prstGeom prst="rect">
            <a:avLst/>
          </a:prstGeom>
          <a:noFill/>
          <a:ln>
            <a:solidFill>
              <a:schemeClr val="accent1"/>
            </a:solidFill>
          </a:ln>
        </p:spPr>
        <p:txBody>
          <a:bodyPr wrap="square" rtlCol="0">
            <a:spAutoFit/>
          </a:bodyPr>
          <a:lstStyle/>
          <a:p>
            <a:r>
              <a:rPr lang="en-US" sz="1400" b="1" err="1" smtClean="0">
                <a:latin typeface="Courier New" panose="02070309020205020404" pitchFamily="49" charset="0"/>
                <a:cs typeface="Courier New" panose="02070309020205020404" pitchFamily="49" charset="0"/>
              </a:rPr>
              <a:t>Vehicule</a:t>
            </a:r>
            <a:r>
              <a:rPr lang="en-US" sz="1400" err="1" smtClean="0">
                <a:latin typeface="Courier New" panose="02070309020205020404" pitchFamily="49" charset="0"/>
                <a:cs typeface="Courier New" panose="02070309020205020404" pitchFamily="49" charset="0"/>
              </a:rPr>
              <a:t>.sNombreVehiculeCrees</a:t>
            </a:r>
            <a:r>
              <a:rPr lang="en-US" sz="1400" smtClean="0">
                <a:latin typeface="Courier New" panose="02070309020205020404" pitchFamily="49" charset="0"/>
                <a:cs typeface="Courier New" panose="02070309020205020404" pitchFamily="49" charset="0"/>
              </a:rPr>
              <a:t> = 10;</a:t>
            </a:r>
            <a:endParaRPr lang="fr-FR" sz="14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999579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dirty="0"/>
              <a:t>Classes et objets : </a:t>
            </a:r>
            <a:r>
              <a:rPr lang="fr-FR" dirty="0" smtClean="0"/>
              <a:t>une méthode statique particulière « main »</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49</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183109" y="721616"/>
            <a:ext cx="8788171" cy="4330070"/>
          </a:xfrm>
        </p:spPr>
        <p:txBody>
          <a:bodyPr/>
          <a:lstStyle/>
          <a:p>
            <a:r>
              <a:rPr lang="fr-FR" sz="1800" dirty="0"/>
              <a:t>La méthode main() est l’une des principales </a:t>
            </a:r>
            <a:r>
              <a:rPr lang="fr-FR" sz="1800" dirty="0" smtClean="0"/>
              <a:t>méthodes statiques </a:t>
            </a:r>
            <a:r>
              <a:rPr lang="fr-FR" sz="1800" dirty="0"/>
              <a:t>de </a:t>
            </a:r>
            <a:r>
              <a:rPr lang="fr-FR" sz="1800" dirty="0" smtClean="0"/>
              <a:t>Java</a:t>
            </a:r>
          </a:p>
          <a:p>
            <a:r>
              <a:rPr lang="fr-FR" sz="1800" dirty="0"/>
              <a:t>Point </a:t>
            </a:r>
            <a:r>
              <a:rPr lang="fr-FR" sz="1800" dirty="0" smtClean="0"/>
              <a:t>d’entrée d’une </a:t>
            </a:r>
            <a:r>
              <a:rPr lang="fr-FR" sz="1800" dirty="0"/>
              <a:t>application </a:t>
            </a:r>
            <a:r>
              <a:rPr lang="fr-FR" sz="1800" dirty="0" smtClean="0"/>
              <a:t>Java</a:t>
            </a:r>
            <a:endParaRPr lang="en-US" sz="1800" dirty="0"/>
          </a:p>
          <a:p>
            <a:endParaRPr lang="en-US" sz="1800" dirty="0" smtClean="0"/>
          </a:p>
          <a:p>
            <a:endParaRPr lang="en-US" sz="1800" dirty="0"/>
          </a:p>
          <a:p>
            <a:endParaRPr lang="en-US" sz="1800" dirty="0" smtClean="0"/>
          </a:p>
          <a:p>
            <a:pPr marL="0" indent="0">
              <a:buNone/>
            </a:pPr>
            <a:endParaRPr lang="en-US" sz="1800" dirty="0" smtClean="0"/>
          </a:p>
          <a:p>
            <a:pPr lvl="1"/>
            <a:r>
              <a:rPr lang="en-US" sz="1600" dirty="0" err="1" smtClean="0"/>
              <a:t>Qu’affiche</a:t>
            </a:r>
            <a:r>
              <a:rPr lang="en-US" sz="1600" dirty="0" smtClean="0"/>
              <a:t> </a:t>
            </a:r>
            <a:r>
              <a:rPr lang="en-US" sz="1600" dirty="0"/>
              <a:t>le </a:t>
            </a:r>
            <a:r>
              <a:rPr lang="en-US" sz="1600" dirty="0" err="1"/>
              <a:t>programme</a:t>
            </a:r>
            <a:r>
              <a:rPr lang="en-US" sz="1600" dirty="0"/>
              <a:t> ci-</a:t>
            </a:r>
            <a:r>
              <a:rPr lang="en-US" sz="1600" dirty="0" err="1"/>
              <a:t>dessus</a:t>
            </a:r>
            <a:r>
              <a:rPr lang="en-US" sz="1600" dirty="0"/>
              <a:t> ?</a:t>
            </a:r>
          </a:p>
          <a:p>
            <a:pPr lvl="1"/>
            <a:r>
              <a:rPr lang="en-US" sz="1600" dirty="0" err="1"/>
              <a:t>Reprendre</a:t>
            </a:r>
            <a:r>
              <a:rPr lang="en-US" sz="1600" dirty="0"/>
              <a:t> </a:t>
            </a:r>
            <a:r>
              <a:rPr lang="en-US" sz="1600" dirty="0" err="1"/>
              <a:t>ce</a:t>
            </a:r>
            <a:r>
              <a:rPr lang="en-US" sz="1600" dirty="0"/>
              <a:t> </a:t>
            </a:r>
            <a:r>
              <a:rPr lang="en-US" sz="1600" dirty="0" err="1"/>
              <a:t>programme</a:t>
            </a:r>
            <a:r>
              <a:rPr lang="en-US" sz="1600" dirty="0"/>
              <a:t> pour </a:t>
            </a:r>
            <a:r>
              <a:rPr lang="en-US" sz="1600" dirty="0" err="1"/>
              <a:t>afficher</a:t>
            </a:r>
            <a:r>
              <a:rPr lang="en-US" sz="1600" dirty="0"/>
              <a:t> les </a:t>
            </a:r>
            <a:r>
              <a:rPr lang="en-US" sz="1600" dirty="0" err="1"/>
              <a:t>paramètres</a:t>
            </a:r>
            <a:r>
              <a:rPr lang="en-US" sz="1600" dirty="0"/>
              <a:t> de la </a:t>
            </a:r>
            <a:r>
              <a:rPr lang="en-US" sz="1600" dirty="0" err="1"/>
              <a:t>ligne</a:t>
            </a:r>
            <a:r>
              <a:rPr lang="en-US" sz="1600" dirty="0"/>
              <a:t> de </a:t>
            </a:r>
            <a:r>
              <a:rPr lang="en-US" sz="1600" dirty="0" err="1"/>
              <a:t>commande</a:t>
            </a:r>
            <a:r>
              <a:rPr lang="en-US" sz="1600" dirty="0"/>
              <a:t>.</a:t>
            </a:r>
            <a:br>
              <a:rPr lang="en-US" sz="1600" dirty="0"/>
            </a:br>
            <a:r>
              <a:rPr lang="en-US" sz="1600" dirty="0" smtClean="0"/>
              <a:t>Pour </a:t>
            </a:r>
            <a:r>
              <a:rPr lang="en-US" sz="1600" dirty="0" err="1" smtClean="0"/>
              <a:t>cela</a:t>
            </a:r>
            <a:r>
              <a:rPr lang="en-US" sz="1600" dirty="0" smtClean="0"/>
              <a:t> </a:t>
            </a:r>
            <a:r>
              <a:rPr lang="en-US" sz="1600" dirty="0" err="1" smtClean="0"/>
              <a:t>utiliser</a:t>
            </a:r>
            <a:r>
              <a:rPr lang="en-US" sz="1600" dirty="0" smtClean="0"/>
              <a:t> </a:t>
            </a:r>
            <a:r>
              <a:rPr lang="en-US" sz="1600" dirty="0" err="1" smtClean="0"/>
              <a:t>l’objet</a:t>
            </a:r>
            <a:r>
              <a:rPr lang="en-US" sz="1600" dirty="0" smtClean="0"/>
              <a:t> </a:t>
            </a:r>
            <a:r>
              <a:rPr lang="en-US" sz="1600" dirty="0"/>
              <a:t>Arrays.</a:t>
            </a:r>
          </a:p>
          <a:p>
            <a:pPr lvl="1"/>
            <a:r>
              <a:rPr lang="en-US" sz="1600" dirty="0" err="1" smtClean="0"/>
              <a:t>Exécuter</a:t>
            </a:r>
            <a:r>
              <a:rPr lang="en-US" sz="1600" dirty="0" smtClean="0"/>
              <a:t> </a:t>
            </a:r>
            <a:r>
              <a:rPr lang="en-US" sz="1600" dirty="0" err="1"/>
              <a:t>dans</a:t>
            </a:r>
            <a:r>
              <a:rPr lang="en-US" sz="1600" dirty="0"/>
              <a:t> la console en </a:t>
            </a:r>
            <a:r>
              <a:rPr lang="en-US" sz="1600" dirty="0" err="1"/>
              <a:t>ligne</a:t>
            </a:r>
            <a:r>
              <a:rPr lang="en-US" sz="1600" dirty="0"/>
              <a:t> de </a:t>
            </a:r>
            <a:r>
              <a:rPr lang="en-US" sz="1600" dirty="0" err="1"/>
              <a:t>commande</a:t>
            </a:r>
            <a:r>
              <a:rPr lang="en-US" sz="1800" dirty="0" smtClean="0"/>
              <a:t>.</a:t>
            </a:r>
          </a:p>
          <a:p>
            <a:pPr lvl="1"/>
            <a:r>
              <a:rPr lang="en-US" sz="1600" dirty="0" err="1"/>
              <a:t>Exécuter</a:t>
            </a:r>
            <a:r>
              <a:rPr lang="en-US" sz="1600" dirty="0"/>
              <a:t> </a:t>
            </a:r>
            <a:r>
              <a:rPr lang="en-US" sz="1600" dirty="0" err="1"/>
              <a:t>depuis</a:t>
            </a:r>
            <a:r>
              <a:rPr lang="en-US" sz="1600" dirty="0"/>
              <a:t> </a:t>
            </a:r>
            <a:r>
              <a:rPr lang="en-US" sz="1600" dirty="0" err="1" smtClean="0"/>
              <a:t>l’IDE</a:t>
            </a:r>
            <a:r>
              <a:rPr lang="en-US" sz="1600" dirty="0" smtClean="0"/>
              <a:t> Eclipse</a:t>
            </a:r>
            <a:endParaRPr lang="en-US" sz="1600" i="1" dirty="0"/>
          </a:p>
        </p:txBody>
      </p:sp>
      <p:sp>
        <p:nvSpPr>
          <p:cNvPr id="6" name="ZoneTexte 5"/>
          <p:cNvSpPr txBox="1"/>
          <p:nvPr/>
        </p:nvSpPr>
        <p:spPr>
          <a:xfrm>
            <a:off x="904240" y="1581387"/>
            <a:ext cx="6563360" cy="1169551"/>
          </a:xfrm>
          <a:prstGeom prst="rect">
            <a:avLst/>
          </a:prstGeom>
          <a:noFill/>
          <a:ln>
            <a:solidFill>
              <a:schemeClr val="accent1"/>
            </a:solidFill>
          </a:ln>
        </p:spPr>
        <p:txBody>
          <a:bodyPr wrap="square" rtlCol="0">
            <a:spAutoFit/>
          </a:bodyPr>
          <a:lstStyle/>
          <a:p>
            <a:r>
              <a:rPr lang="en-US" sz="1400" dirty="0">
                <a:latin typeface="Courier New" panose="02070309020205020404" pitchFamily="49" charset="0"/>
                <a:cs typeface="Courier New" panose="02070309020205020404" pitchFamily="49" charset="0"/>
              </a:rPr>
              <a:t>public class </a:t>
            </a:r>
            <a:r>
              <a:rPr lang="en-US" sz="1400" dirty="0" smtClean="0">
                <a:latin typeface="Courier New" panose="02070309020205020404" pitchFamily="49" charset="0"/>
                <a:cs typeface="Courier New" panose="02070309020205020404" pitchFamily="49" charset="0"/>
              </a:rPr>
              <a:t>Application{</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("Arguments "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args</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endParaRPr lang="fr-FR"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5221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Espace réservé du contenu 1"/>
          <p:cNvSpPr>
            <a:spLocks noGrp="1"/>
          </p:cNvSpPr>
          <p:nvPr>
            <p:ph idx="1"/>
          </p:nvPr>
        </p:nvSpPr>
        <p:spPr>
          <a:xfrm>
            <a:off x="333219" y="669587"/>
            <a:ext cx="7461666" cy="1429036"/>
          </a:xfrm>
        </p:spPr>
        <p:txBody>
          <a:bodyPr/>
          <a:lstStyle/>
          <a:p>
            <a:pPr lvl="1">
              <a:buFontTx/>
              <a:buChar char="-"/>
            </a:pPr>
            <a:r>
              <a:rPr lang="fr-FR" smtClean="0"/>
              <a:t>Environnement gratuit</a:t>
            </a:r>
          </a:p>
          <a:p>
            <a:pPr lvl="1">
              <a:buFontTx/>
              <a:buChar char="-"/>
            </a:pPr>
            <a:r>
              <a:rPr lang="fr-FR" smtClean="0"/>
              <a:t>De nombreux outils, bibliothèques, exemples de projets</a:t>
            </a:r>
          </a:p>
          <a:p>
            <a:pPr lvl="1">
              <a:buFontTx/>
              <a:buChar char="-"/>
            </a:pPr>
            <a:r>
              <a:rPr lang="fr-FR" smtClean="0"/>
              <a:t>Une communauté très active</a:t>
            </a:r>
          </a:p>
          <a:p>
            <a:pPr lvl="1">
              <a:buFontTx/>
              <a:buChar char="-"/>
            </a:pPr>
            <a:r>
              <a:rPr lang="fr-FR" smtClean="0"/>
              <a:t>Des cours et des exemples disponibles: </a:t>
            </a:r>
            <a:r>
              <a:rPr lang="en-US"/>
              <a:t>java.developpez.com</a:t>
            </a:r>
            <a:endParaRPr lang="fr-FR" smtClean="0"/>
          </a:p>
          <a:p>
            <a:pPr marL="482600" lvl="1" indent="0">
              <a:buNone/>
            </a:pPr>
            <a:r>
              <a:rPr lang="fr-FR" smtClean="0"/>
              <a:t>http</a:t>
            </a:r>
            <a:r>
              <a:rPr lang="fr-FR"/>
              <a:t>://www.tiobe.com/tiobe-index/</a:t>
            </a:r>
          </a:p>
          <a:p>
            <a:pPr lvl="2"/>
            <a:endParaRPr lang="fr-FR" altLang="en-US" smtClean="0"/>
          </a:p>
          <a:p>
            <a:pPr marL="0" indent="0">
              <a:buNone/>
            </a:pPr>
            <a:endParaRPr lang="fr-FR" altLang="en-US"/>
          </a:p>
          <a:p>
            <a:endParaRPr lang="fr-FR" altLang="en-US"/>
          </a:p>
          <a:p>
            <a:endParaRPr lang="en-US" smtClean="0"/>
          </a:p>
          <a:p>
            <a:endParaRPr lang="en-US" smtClean="0"/>
          </a:p>
        </p:txBody>
      </p:sp>
      <p:sp>
        <p:nvSpPr>
          <p:cNvPr id="3075" name="Titre 2"/>
          <p:cNvSpPr>
            <a:spLocks noGrp="1"/>
          </p:cNvSpPr>
          <p:nvPr>
            <p:ph type="title"/>
          </p:nvPr>
        </p:nvSpPr>
        <p:spPr/>
        <p:txBody>
          <a:bodyPr/>
          <a:lstStyle/>
          <a:p>
            <a:r>
              <a:rPr lang="fr-FR" smtClean="0"/>
              <a:t>Introduction: un langage populaire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863" y="2532308"/>
            <a:ext cx="7110022" cy="3524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5</a:t>
            </a:fld>
            <a:endParaRPr lang="en-US" altLang="zh-CN" sz="1600" kern="0">
              <a:latin typeface="+mn-lt"/>
              <a:ea typeface="MS PGothic" pitchFamily="34" charset="-128"/>
            </a:endParaRPr>
          </a:p>
        </p:txBody>
      </p:sp>
    </p:spTree>
    <p:extLst>
      <p:ext uri="{BB962C8B-B14F-4D97-AF65-F5344CB8AC3E}">
        <p14:creationId xmlns:p14="http://schemas.microsoft.com/office/powerpoint/2010/main" val="34392920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a:t>Classes et objets : </a:t>
            </a:r>
            <a:r>
              <a:rPr lang="fr-FR" smtClean="0"/>
              <a:t>visibilité des méthodes statiques</a:t>
            </a:r>
            <a:endParaRPr lang="fr-F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50</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183109" y="721615"/>
            <a:ext cx="8788171" cy="2438145"/>
          </a:xfrm>
        </p:spPr>
        <p:txBody>
          <a:bodyPr/>
          <a:lstStyle/>
          <a:p>
            <a:r>
              <a:rPr lang="fr-FR" sz="1800" dirty="0"/>
              <a:t>Les membres statiques sont accessibles à partir des instances, mais la réciproque est </a:t>
            </a:r>
            <a:r>
              <a:rPr lang="fr-FR" sz="1800" dirty="0" smtClean="0"/>
              <a:t>fausse</a:t>
            </a:r>
          </a:p>
          <a:p>
            <a:r>
              <a:rPr lang="fr-FR" sz="1800" dirty="0"/>
              <a:t>les méthodes statiques</a:t>
            </a:r>
          </a:p>
          <a:p>
            <a:pPr lvl="1"/>
            <a:r>
              <a:rPr lang="fr-FR" sz="1600" dirty="0"/>
              <a:t>ne peuvent pas accéder à des méthodes non statiques ou à des variables d’instances non statiques</a:t>
            </a:r>
          </a:p>
          <a:p>
            <a:pPr lvl="1"/>
            <a:r>
              <a:rPr lang="fr-FR" sz="1600" dirty="0"/>
              <a:t>ne peuvent pas être redéfinies en méthodes non statiques dans les classes dérivées</a:t>
            </a:r>
            <a:endParaRPr lang="en-US" sz="1600" dirty="0"/>
          </a:p>
        </p:txBody>
      </p:sp>
      <p:sp>
        <p:nvSpPr>
          <p:cNvPr id="8" name="ZoneTexte 7"/>
          <p:cNvSpPr txBox="1"/>
          <p:nvPr/>
        </p:nvSpPr>
        <p:spPr>
          <a:xfrm>
            <a:off x="762000" y="3317581"/>
            <a:ext cx="6563360" cy="2031325"/>
          </a:xfrm>
          <a:prstGeom prst="rect">
            <a:avLst/>
          </a:prstGeom>
          <a:noFill/>
          <a:ln>
            <a:solidFill>
              <a:schemeClr val="accent1"/>
            </a:solidFill>
          </a:ln>
        </p:spPr>
        <p:txBody>
          <a:bodyPr wrap="square" rtlCol="0">
            <a:spAutoFit/>
          </a:bodyPr>
          <a:lstStyle/>
          <a:p>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Cercle</a:t>
            </a:r>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final float PI = 3.14f;</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public static float </a:t>
            </a:r>
            <a:r>
              <a:rPr lang="en-US" sz="1400" dirty="0" err="1">
                <a:latin typeface="Courier New" panose="02070309020205020404" pitchFamily="49" charset="0"/>
                <a:cs typeface="Courier New" panose="02070309020205020404" pitchFamily="49" charset="0"/>
              </a:rPr>
              <a:t>perimetre</a:t>
            </a:r>
            <a:r>
              <a:rPr lang="en-US" sz="1400" dirty="0">
                <a:latin typeface="Courier New" panose="02070309020205020404" pitchFamily="49" charset="0"/>
                <a:cs typeface="Courier New" panose="02070309020205020404" pitchFamily="49" charset="0"/>
              </a:rPr>
              <a:t>(float rayon) {</a:t>
            </a:r>
          </a:p>
          <a:p>
            <a:r>
              <a:rPr lang="en-US" sz="1400" dirty="0">
                <a:latin typeface="Courier New" panose="02070309020205020404" pitchFamily="49" charset="0"/>
                <a:cs typeface="Courier New" panose="02070309020205020404" pitchFamily="49" charset="0"/>
              </a:rPr>
              <a:t>		return rayon * 2 * PI;</a:t>
            </a:r>
          </a:p>
          <a:p>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endParaRPr lang="fr-FR" sz="1400" dirty="0">
              <a:latin typeface="Courier New" panose="02070309020205020404" pitchFamily="49" charset="0"/>
              <a:cs typeface="Courier New" panose="02070309020205020404" pitchFamily="49" charset="0"/>
            </a:endParaRPr>
          </a:p>
        </p:txBody>
      </p:sp>
      <p:sp>
        <p:nvSpPr>
          <p:cNvPr id="2" name="Légende encadrée 2 1"/>
          <p:cNvSpPr/>
          <p:nvPr/>
        </p:nvSpPr>
        <p:spPr bwMode="auto">
          <a:xfrm>
            <a:off x="2844800" y="5305579"/>
            <a:ext cx="4557884" cy="750448"/>
          </a:xfrm>
          <a:prstGeom prst="borderCallout2">
            <a:avLst>
              <a:gd name="adj1" fmla="val 47841"/>
              <a:gd name="adj2" fmla="val -1087"/>
              <a:gd name="adj3" fmla="val 18750"/>
              <a:gd name="adj4" fmla="val -16667"/>
              <a:gd name="adj5" fmla="val -97709"/>
              <a:gd name="adj6" fmla="val 8781"/>
            </a:avLst>
          </a:prstGeom>
          <a:solidFill>
            <a:schemeClr val="accent6">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b="1" dirty="0"/>
              <a:t>error “Cannot make a static reference to the non-static field PI”</a:t>
            </a:r>
            <a:endParaRPr lang="fr-FR" sz="1600" b="1" dirty="0"/>
          </a:p>
        </p:txBody>
      </p:sp>
    </p:spTree>
    <p:extLst>
      <p:ext uri="{BB962C8B-B14F-4D97-AF65-F5344CB8AC3E}">
        <p14:creationId xmlns:p14="http://schemas.microsoft.com/office/powerpoint/2010/main" val="156089272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dirty="0"/>
              <a:t>Classes et objets </a:t>
            </a:r>
            <a:r>
              <a:rPr lang="fr-FR" dirty="0" smtClean="0"/>
              <a:t>: mise en application</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51</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183109" y="721615"/>
            <a:ext cx="8788171" cy="4815585"/>
          </a:xfrm>
        </p:spPr>
        <p:txBody>
          <a:bodyPr/>
          <a:lstStyle/>
          <a:p>
            <a:r>
              <a:rPr lang="fr-FR" sz="1800" dirty="0" smtClean="0"/>
              <a:t>Importer </a:t>
            </a:r>
            <a:r>
              <a:rPr lang="fr-FR" sz="1800" dirty="0"/>
              <a:t>le projet Palindrome du </a:t>
            </a:r>
            <a:r>
              <a:rPr lang="fr-FR" sz="1800" dirty="0" err="1"/>
              <a:t>repositoy</a:t>
            </a:r>
            <a:r>
              <a:rPr lang="fr-FR" sz="1800" dirty="0"/>
              <a:t> </a:t>
            </a:r>
            <a:r>
              <a:rPr lang="fr-FR" sz="1800" dirty="0" err="1" smtClean="0"/>
              <a:t>Github</a:t>
            </a:r>
            <a:r>
              <a:rPr lang="fr-FR" sz="1800" dirty="0" smtClean="0"/>
              <a:t> </a:t>
            </a:r>
            <a:r>
              <a:rPr lang="fr-FR" sz="1800" dirty="0" err="1">
                <a:hlinkClick r:id="rId3"/>
              </a:rPr>
              <a:t>formationjava</a:t>
            </a:r>
            <a:endParaRPr lang="fr-FR" sz="1800" dirty="0"/>
          </a:p>
          <a:p>
            <a:r>
              <a:rPr lang="en-US" sz="1800" dirty="0" smtClean="0"/>
              <a:t>Modifier la </a:t>
            </a:r>
            <a:r>
              <a:rPr lang="en-US" sz="1800" dirty="0" err="1" smtClean="0"/>
              <a:t>méthode</a:t>
            </a:r>
            <a:r>
              <a:rPr lang="en-US" sz="1800" dirty="0" smtClean="0"/>
              <a:t> </a:t>
            </a:r>
            <a:r>
              <a:rPr lang="en-US" sz="1800" dirty="0" err="1" smtClean="0"/>
              <a:t>statique</a:t>
            </a:r>
            <a:r>
              <a:rPr lang="en-US" sz="1800" dirty="0" smtClean="0"/>
              <a:t> pour:</a:t>
            </a:r>
          </a:p>
          <a:p>
            <a:pPr lvl="1"/>
            <a:r>
              <a:rPr lang="en-US" sz="1600" dirty="0" err="1" smtClean="0"/>
              <a:t>Vérifier</a:t>
            </a:r>
            <a:r>
              <a:rPr lang="en-US" sz="1600" dirty="0" smtClean="0"/>
              <a:t> </a:t>
            </a:r>
            <a:r>
              <a:rPr lang="en-US" sz="1600" dirty="0" err="1" smtClean="0"/>
              <a:t>que</a:t>
            </a:r>
            <a:r>
              <a:rPr lang="en-US" sz="1600" dirty="0" smtClean="0"/>
              <a:t> la </a:t>
            </a:r>
            <a:r>
              <a:rPr lang="en-US" sz="1600" dirty="0" err="1" smtClean="0"/>
              <a:t>chaîne</a:t>
            </a:r>
            <a:r>
              <a:rPr lang="en-US" sz="1600" dirty="0" smtClean="0"/>
              <a:t> de </a:t>
            </a:r>
            <a:r>
              <a:rPr lang="en-US" sz="1600" dirty="0" err="1" smtClean="0"/>
              <a:t>caractères</a:t>
            </a:r>
            <a:r>
              <a:rPr lang="en-US" sz="1600" dirty="0" smtClean="0"/>
              <a:t> </a:t>
            </a:r>
            <a:r>
              <a:rPr lang="en-US" sz="1600" dirty="0" err="1" smtClean="0"/>
              <a:t>passée</a:t>
            </a:r>
            <a:r>
              <a:rPr lang="en-US" sz="1600" dirty="0" smtClean="0"/>
              <a:t> en argument </a:t>
            </a:r>
            <a:r>
              <a:rPr lang="en-US" sz="1600" dirty="0" err="1" smtClean="0"/>
              <a:t>n’est</a:t>
            </a:r>
            <a:r>
              <a:rPr lang="en-US" sz="1600" dirty="0" smtClean="0"/>
              <a:t> pas de </a:t>
            </a:r>
            <a:r>
              <a:rPr lang="en-US" sz="1600" dirty="0" err="1" smtClean="0"/>
              <a:t>taille</a:t>
            </a:r>
            <a:r>
              <a:rPr lang="en-US" sz="1600" dirty="0" smtClean="0"/>
              <a:t> </a:t>
            </a:r>
            <a:r>
              <a:rPr lang="en-US" sz="1600" dirty="0" err="1" smtClean="0"/>
              <a:t>nulle</a:t>
            </a:r>
            <a:endParaRPr lang="en-US" sz="1600" dirty="0" smtClean="0"/>
          </a:p>
          <a:p>
            <a:pPr lvl="1"/>
            <a:r>
              <a:rPr lang="en-US" sz="1600" dirty="0" err="1" smtClean="0"/>
              <a:t>Rendre</a:t>
            </a:r>
            <a:r>
              <a:rPr lang="en-US" sz="1600" dirty="0" smtClean="0"/>
              <a:t> la </a:t>
            </a:r>
            <a:r>
              <a:rPr lang="en-US" sz="1600" dirty="0" err="1" smtClean="0"/>
              <a:t>méthode</a:t>
            </a:r>
            <a:r>
              <a:rPr lang="en-US" sz="1600" dirty="0" smtClean="0"/>
              <a:t> “case insensitive”</a:t>
            </a:r>
          </a:p>
          <a:p>
            <a:pPr lvl="1"/>
            <a:r>
              <a:rPr lang="en-US" sz="1600" dirty="0" smtClean="0"/>
              <a:t>Transformer la </a:t>
            </a:r>
            <a:r>
              <a:rPr lang="en-US" sz="1600" dirty="0" err="1" smtClean="0"/>
              <a:t>méthode</a:t>
            </a:r>
            <a:r>
              <a:rPr lang="en-US" sz="1600" dirty="0" smtClean="0"/>
              <a:t> en </a:t>
            </a:r>
            <a:r>
              <a:rPr lang="en-US" sz="1600" dirty="0" err="1" smtClean="0"/>
              <a:t>une</a:t>
            </a:r>
            <a:r>
              <a:rPr lang="en-US" sz="1600" dirty="0" smtClean="0"/>
              <a:t> </a:t>
            </a:r>
            <a:r>
              <a:rPr lang="en-US" sz="1600" dirty="0" err="1" smtClean="0"/>
              <a:t>méthode</a:t>
            </a:r>
            <a:r>
              <a:rPr lang="en-US" sz="1600" dirty="0" smtClean="0"/>
              <a:t> </a:t>
            </a:r>
            <a:r>
              <a:rPr lang="en-US" sz="1600" dirty="0" err="1" smtClean="0"/>
              <a:t>d’instance</a:t>
            </a:r>
            <a:endParaRPr lang="en-US" sz="1600" dirty="0" smtClean="0"/>
          </a:p>
          <a:p>
            <a:r>
              <a:rPr lang="en-US" dirty="0" err="1" smtClean="0"/>
              <a:t>Générer</a:t>
            </a:r>
            <a:r>
              <a:rPr lang="en-US" dirty="0" smtClean="0"/>
              <a:t> un test </a:t>
            </a:r>
            <a:r>
              <a:rPr lang="en-US" dirty="0" err="1" smtClean="0"/>
              <a:t>Junit</a:t>
            </a:r>
            <a:r>
              <a:rPr lang="en-US" dirty="0" smtClean="0"/>
              <a:t> pour la </a:t>
            </a:r>
            <a:r>
              <a:rPr lang="en-US" dirty="0" err="1" smtClean="0"/>
              <a:t>classe</a:t>
            </a:r>
            <a:r>
              <a:rPr lang="en-US" dirty="0" smtClean="0"/>
              <a:t> Palindrome.</a:t>
            </a:r>
          </a:p>
          <a:p>
            <a:r>
              <a:rPr lang="en-US" dirty="0" err="1" smtClean="0"/>
              <a:t>Créer</a:t>
            </a:r>
            <a:r>
              <a:rPr lang="en-US" dirty="0" smtClean="0"/>
              <a:t> les </a:t>
            </a:r>
            <a:r>
              <a:rPr lang="en-US" dirty="0" err="1" smtClean="0"/>
              <a:t>méthodes</a:t>
            </a:r>
            <a:r>
              <a:rPr lang="en-US" dirty="0" smtClean="0"/>
              <a:t> de test </a:t>
            </a:r>
            <a:r>
              <a:rPr lang="en-US" dirty="0" err="1" smtClean="0"/>
              <a:t>Junit</a:t>
            </a:r>
            <a:r>
              <a:rPr lang="en-US" dirty="0" smtClean="0"/>
              <a:t>:</a:t>
            </a:r>
          </a:p>
          <a:p>
            <a:pPr lvl="1"/>
            <a:r>
              <a:rPr lang="en-US" dirty="0"/>
              <a:t>public void </a:t>
            </a:r>
            <a:r>
              <a:rPr lang="en-US" dirty="0" err="1"/>
              <a:t>testEstPalindromeZeroLength</a:t>
            </a:r>
            <a:r>
              <a:rPr lang="en-US" dirty="0" smtClean="0"/>
              <a:t>()</a:t>
            </a:r>
          </a:p>
          <a:p>
            <a:pPr lvl="1"/>
            <a:r>
              <a:rPr lang="en-US" dirty="0"/>
              <a:t>public void </a:t>
            </a:r>
            <a:r>
              <a:rPr lang="en-US" dirty="0" err="1"/>
              <a:t>testEstPalindromeNormalCase</a:t>
            </a:r>
            <a:r>
              <a:rPr lang="en-US" dirty="0" smtClean="0"/>
              <a:t>()</a:t>
            </a:r>
          </a:p>
          <a:p>
            <a:pPr lvl="1"/>
            <a:r>
              <a:rPr lang="en-US" dirty="0"/>
              <a:t>public void </a:t>
            </a:r>
            <a:r>
              <a:rPr lang="en-US" dirty="0" err="1"/>
              <a:t>testEstPalindromeCaseInsensitive</a:t>
            </a:r>
            <a:r>
              <a:rPr lang="en-US" dirty="0" smtClean="0"/>
              <a:t>()</a:t>
            </a:r>
          </a:p>
          <a:p>
            <a:pPr lvl="1"/>
            <a:r>
              <a:rPr lang="en-US" dirty="0"/>
              <a:t>public void </a:t>
            </a:r>
            <a:r>
              <a:rPr lang="en-US" dirty="0" err="1"/>
              <a:t>testEstPalindromeNullArgument</a:t>
            </a:r>
            <a:r>
              <a:rPr lang="en-US" dirty="0" smtClean="0"/>
              <a:t>() </a:t>
            </a:r>
            <a:r>
              <a:rPr lang="en-US" i="1" dirty="0" smtClean="0"/>
              <a:t>[*]</a:t>
            </a:r>
          </a:p>
          <a:p>
            <a:pPr lvl="1"/>
            <a:endParaRPr lang="en-US" dirty="0" smtClean="0"/>
          </a:p>
          <a:p>
            <a:pPr marL="482600" lvl="1" indent="0">
              <a:buNone/>
            </a:pPr>
            <a:r>
              <a:rPr lang="en-US" sz="1600" i="1" dirty="0" smtClean="0"/>
              <a:t>[*]</a:t>
            </a:r>
            <a:r>
              <a:rPr lang="en-US" sz="1600" dirty="0" smtClean="0"/>
              <a:t> : bonus</a:t>
            </a:r>
          </a:p>
          <a:p>
            <a:pPr lvl="1"/>
            <a:endParaRPr lang="en-US" sz="1600" dirty="0" smtClean="0"/>
          </a:p>
        </p:txBody>
      </p:sp>
    </p:spTree>
    <p:extLst>
      <p:ext uri="{BB962C8B-B14F-4D97-AF65-F5344CB8AC3E}">
        <p14:creationId xmlns:p14="http://schemas.microsoft.com/office/powerpoint/2010/main" val="29476672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POO: Héritage</a:t>
            </a:r>
            <a:endParaRPr lang="fr-F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52</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183109" y="721615"/>
            <a:ext cx="8646098" cy="5004628"/>
          </a:xfrm>
        </p:spPr>
        <p:txBody>
          <a:bodyPr/>
          <a:lstStyle/>
          <a:p>
            <a:r>
              <a:rPr lang="fr-FR" smtClean="0"/>
              <a:t>Héritage</a:t>
            </a:r>
          </a:p>
          <a:p>
            <a:pPr lvl="1"/>
            <a:r>
              <a:rPr lang="fr-FR" sz="2000" smtClean="0"/>
              <a:t>Technique </a:t>
            </a:r>
            <a:r>
              <a:rPr lang="fr-FR" sz="2000"/>
              <a:t>offerte par les langages de programmation pour construire une classe à partir d’une (ou plusieurs) autre classe </a:t>
            </a:r>
            <a:r>
              <a:rPr lang="fr-FR" sz="2000" smtClean="0"/>
              <a:t>en partageant </a:t>
            </a:r>
            <a:r>
              <a:rPr lang="fr-FR" sz="2000"/>
              <a:t>ses attributs et opérations</a:t>
            </a:r>
          </a:p>
          <a:p>
            <a:r>
              <a:rPr lang="fr-FR" smtClean="0"/>
              <a:t>Intérêts</a:t>
            </a:r>
          </a:p>
          <a:p>
            <a:pPr lvl="1"/>
            <a:r>
              <a:rPr lang="fr-FR" sz="2000" b="1" smtClean="0"/>
              <a:t>Spécialisation</a:t>
            </a:r>
            <a:r>
              <a:rPr lang="fr-FR" sz="2000" b="1"/>
              <a:t>, enrichissement </a:t>
            </a:r>
            <a:r>
              <a:rPr lang="fr-FR" sz="2000"/>
              <a:t>: une nouvelle classe réutilise les attributs et les opérations d ’une classe en y ajoutant et/ou </a:t>
            </a:r>
            <a:r>
              <a:rPr lang="fr-FR" sz="2000" smtClean="0"/>
              <a:t>des opérations </a:t>
            </a:r>
            <a:r>
              <a:rPr lang="fr-FR" sz="2000"/>
              <a:t>particulières à la nouvelle </a:t>
            </a:r>
            <a:r>
              <a:rPr lang="fr-FR" sz="2000" smtClean="0"/>
              <a:t>classe</a:t>
            </a:r>
          </a:p>
          <a:p>
            <a:pPr lvl="1"/>
            <a:r>
              <a:rPr lang="fr-FR" sz="2000" b="1" smtClean="0"/>
              <a:t>Redéfinition</a:t>
            </a:r>
            <a:r>
              <a:rPr lang="fr-FR" sz="2000" smtClean="0"/>
              <a:t> </a:t>
            </a:r>
            <a:r>
              <a:rPr lang="fr-FR" sz="2000"/>
              <a:t>: une nouvelle classe redéfinit les attributs et opérations d’une classe de manière à en changer le sens et/ou le comportement pour le cas particulier défini par la nouvelle </a:t>
            </a:r>
            <a:r>
              <a:rPr lang="fr-FR" sz="2000" smtClean="0"/>
              <a:t>classe</a:t>
            </a:r>
          </a:p>
          <a:p>
            <a:pPr lvl="1"/>
            <a:r>
              <a:rPr lang="fr-FR" sz="2000" b="1" smtClean="0"/>
              <a:t>Réutilisation</a:t>
            </a:r>
            <a:r>
              <a:rPr lang="fr-FR" sz="2000" smtClean="0"/>
              <a:t> </a:t>
            </a:r>
            <a:r>
              <a:rPr lang="fr-FR" sz="2000"/>
              <a:t>: évite de réécrire du code existant et parfois on ne possède pas les sources de la classe à hériter</a:t>
            </a:r>
          </a:p>
        </p:txBody>
      </p:sp>
    </p:spTree>
    <p:extLst>
      <p:ext uri="{BB962C8B-B14F-4D97-AF65-F5344CB8AC3E}">
        <p14:creationId xmlns:p14="http://schemas.microsoft.com/office/powerpoint/2010/main" val="47761057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POO: Héritage</a:t>
            </a:r>
            <a:endParaRPr lang="fr-FR"/>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53</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183109" y="721615"/>
            <a:ext cx="8646098" cy="5004628"/>
          </a:xfrm>
        </p:spPr>
        <p:txBody>
          <a:bodyPr/>
          <a:lstStyle/>
          <a:p>
            <a:r>
              <a:rPr lang="fr-FR" sz="1600" dirty="0" smtClean="0"/>
              <a:t>Utilisation </a:t>
            </a:r>
            <a:r>
              <a:rPr lang="fr-FR" sz="1600" dirty="0"/>
              <a:t>du mot-clé </a:t>
            </a:r>
            <a:r>
              <a:rPr lang="fr-FR" sz="1600" b="1" dirty="0" err="1"/>
              <a:t>extends</a:t>
            </a:r>
            <a:r>
              <a:rPr lang="fr-FR" sz="1600" dirty="0"/>
              <a:t> </a:t>
            </a:r>
            <a:r>
              <a:rPr lang="fr-FR" sz="1600" dirty="0" smtClean="0"/>
              <a:t> après </a:t>
            </a:r>
            <a:r>
              <a:rPr lang="fr-FR" sz="1600" dirty="0"/>
              <a:t>le nom de la classe</a:t>
            </a:r>
          </a:p>
          <a:p>
            <a:r>
              <a:rPr lang="fr-FR" sz="1600" dirty="0"/>
              <a:t>U</a:t>
            </a:r>
            <a:r>
              <a:rPr lang="fr-FR" sz="1600" dirty="0" smtClean="0"/>
              <a:t>ne </a:t>
            </a:r>
            <a:r>
              <a:rPr lang="fr-FR" sz="1600" dirty="0"/>
              <a:t>sous-classe hérite de toutes les caractéristiques de sa </a:t>
            </a:r>
            <a:r>
              <a:rPr lang="fr-FR" sz="1600" dirty="0" err="1"/>
              <a:t>super-classe</a:t>
            </a:r>
            <a:endParaRPr lang="fr-FR" sz="1600" dirty="0"/>
          </a:p>
          <a:p>
            <a:r>
              <a:rPr lang="fr-FR" sz="1600" dirty="0" smtClean="0"/>
              <a:t>Une </a:t>
            </a:r>
            <a:r>
              <a:rPr lang="fr-FR" sz="1600" dirty="0"/>
              <a:t>sous-classe est aussi un objet de la </a:t>
            </a:r>
            <a:r>
              <a:rPr lang="fr-FR" sz="1600" dirty="0" err="1"/>
              <a:t>super-classe</a:t>
            </a:r>
            <a:r>
              <a:rPr lang="fr-FR" sz="1600" dirty="0"/>
              <a:t> (</a:t>
            </a:r>
            <a:r>
              <a:rPr lang="fr-FR" sz="1600" dirty="0" err="1"/>
              <a:t>instanceOf</a:t>
            </a:r>
            <a:r>
              <a:rPr lang="fr-FR" sz="1600" dirty="0"/>
              <a:t>) -&gt; l'inverse n'est pas toujours vrai.</a:t>
            </a:r>
          </a:p>
          <a:p>
            <a:r>
              <a:rPr lang="fr-FR" sz="1600" dirty="0" smtClean="0"/>
              <a:t>Un </a:t>
            </a:r>
            <a:r>
              <a:rPr lang="fr-FR" sz="1600" dirty="0"/>
              <a:t>langage orienté objet est dit polymorphique, s’il offre la possibilité de pouvoir percevoir un objet en tant qu’instance de classes </a:t>
            </a:r>
            <a:r>
              <a:rPr lang="fr-FR" sz="1600" dirty="0" smtClean="0"/>
              <a:t>variées, selon </a:t>
            </a:r>
            <a:r>
              <a:rPr lang="fr-FR" sz="1600" dirty="0"/>
              <a:t>les besoins.</a:t>
            </a:r>
          </a:p>
          <a:p>
            <a:r>
              <a:rPr lang="fr-FR" sz="1600" dirty="0" smtClean="0"/>
              <a:t>Une </a:t>
            </a:r>
            <a:r>
              <a:rPr lang="fr-FR" sz="1600" dirty="0"/>
              <a:t>sous-classe peut redéfinir une méthode héritée (polymorphisme d'héritage) -&gt; </a:t>
            </a:r>
            <a:r>
              <a:rPr lang="fr-FR" sz="1600" b="1" dirty="0" err="1" smtClean="0"/>
              <a:t>Override</a:t>
            </a:r>
            <a:r>
              <a:rPr lang="fr-FR" sz="1600" dirty="0" smtClean="0"/>
              <a:t>.</a:t>
            </a:r>
          </a:p>
          <a:p>
            <a:pPr lvl="1"/>
            <a:r>
              <a:rPr lang="fr-FR" sz="1600" dirty="0"/>
              <a:t>Cela permet le raffinement ou spécialisation</a:t>
            </a:r>
            <a:r>
              <a:rPr lang="fr-FR" sz="1600" dirty="0" smtClean="0"/>
              <a:t>.</a:t>
            </a:r>
          </a:p>
          <a:p>
            <a:pPr lvl="1"/>
            <a:r>
              <a:rPr lang="fr-FR" sz="1600" dirty="0" smtClean="0"/>
              <a:t>Une </a:t>
            </a:r>
            <a:r>
              <a:rPr lang="fr-FR" sz="1600" dirty="0"/>
              <a:t>méthode redéfinie conserve les paramètres et type de retour (même signature)</a:t>
            </a:r>
          </a:p>
          <a:p>
            <a:r>
              <a:rPr lang="fr-FR" sz="1600" dirty="0" smtClean="0"/>
              <a:t>Une </a:t>
            </a:r>
            <a:r>
              <a:rPr lang="fr-FR" sz="1600" dirty="0"/>
              <a:t>classe ne peut hériter que d’une seule autre classe</a:t>
            </a:r>
          </a:p>
          <a:p>
            <a:r>
              <a:rPr lang="fr-FR" sz="1600" dirty="0" smtClean="0"/>
              <a:t>Une </a:t>
            </a:r>
            <a:r>
              <a:rPr lang="fr-FR" sz="1600" dirty="0"/>
              <a:t>sous-classe peut ajouter des méthode et/ou attributs (surcharge ou </a:t>
            </a:r>
            <a:r>
              <a:rPr lang="fr-FR" sz="1600" dirty="0" err="1"/>
              <a:t>Overload</a:t>
            </a:r>
            <a:r>
              <a:rPr lang="fr-FR" sz="1600" dirty="0"/>
              <a:t>)</a:t>
            </a:r>
          </a:p>
          <a:p>
            <a:r>
              <a:rPr lang="fr-FR" sz="1600" dirty="0" smtClean="0"/>
              <a:t>Ne </a:t>
            </a:r>
            <a:r>
              <a:rPr lang="fr-FR" sz="1600" dirty="0"/>
              <a:t>pas confondre surcharge et redéfinition.</a:t>
            </a:r>
          </a:p>
          <a:p>
            <a:pPr lvl="1"/>
            <a:r>
              <a:rPr lang="fr-FR" sz="1600" dirty="0"/>
              <a:t>Dans le cas de la surcharge la sous-classe ajoute des méthodes tandis que la redéfinition « spécialise » des méthodes existantes</a:t>
            </a:r>
            <a:r>
              <a:rPr lang="fr-FR" sz="1400" dirty="0"/>
              <a:t>.</a:t>
            </a:r>
          </a:p>
        </p:txBody>
      </p:sp>
    </p:spTree>
    <p:extLst>
      <p:ext uri="{BB962C8B-B14F-4D97-AF65-F5344CB8AC3E}">
        <p14:creationId xmlns:p14="http://schemas.microsoft.com/office/powerpoint/2010/main" val="7277126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dirty="0" smtClean="0"/>
              <a:t>POO: Héritage à plusieurs niveaux</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54</a:t>
            </a:fld>
            <a:endParaRPr lang="en-US" altLang="zh-CN" sz="1600" kern="0">
              <a:latin typeface="+mn-lt"/>
              <a:ea typeface="MS PGothic" pitchFamily="34" charset="-128"/>
            </a:endParaRPr>
          </a:p>
        </p:txBody>
      </p:sp>
      <p:sp>
        <p:nvSpPr>
          <p:cNvPr id="15" name="Espace réservé du contenu 1"/>
          <p:cNvSpPr>
            <a:spLocks noGrp="1"/>
          </p:cNvSpPr>
          <p:nvPr>
            <p:ph idx="1"/>
          </p:nvPr>
        </p:nvSpPr>
        <p:spPr>
          <a:xfrm>
            <a:off x="183109" y="721615"/>
            <a:ext cx="8646098" cy="5566886"/>
          </a:xfrm>
        </p:spPr>
        <p:txBody>
          <a:bodyPr/>
          <a:lstStyle/>
          <a:p>
            <a:r>
              <a:rPr lang="fr-FR" sz="1600" dirty="0" smtClean="0"/>
              <a:t>Importer le projet Heritage2 sous </a:t>
            </a:r>
            <a:r>
              <a:rPr lang="fr-FR" sz="1600" dirty="0" err="1" smtClean="0"/>
              <a:t>Github</a:t>
            </a:r>
            <a:endParaRPr lang="fr-FR" sz="1600" dirty="0"/>
          </a:p>
          <a:p>
            <a:r>
              <a:rPr lang="fr-FR" sz="1600" dirty="0" smtClean="0"/>
              <a:t>Installer le plugin Eclipse « </a:t>
            </a:r>
            <a:r>
              <a:rPr lang="fr-FR" sz="1400" dirty="0" err="1"/>
              <a:t>ObjectAid</a:t>
            </a:r>
            <a:r>
              <a:rPr lang="fr-FR" sz="1400" dirty="0"/>
              <a:t> UML </a:t>
            </a:r>
            <a:r>
              <a:rPr lang="fr-FR" sz="1400" dirty="0" smtClean="0"/>
              <a:t>Explorer » </a:t>
            </a:r>
            <a:r>
              <a:rPr lang="fr-FR" sz="1400" dirty="0"/>
              <a:t>disponible sous </a:t>
            </a:r>
            <a:r>
              <a:rPr lang="fr-FR" sz="1400" dirty="0">
                <a:hlinkClick r:id="rId3"/>
              </a:rPr>
              <a:t>http://</a:t>
            </a:r>
            <a:r>
              <a:rPr lang="fr-FR" sz="1400" dirty="0" smtClean="0">
                <a:hlinkClick r:id="rId3"/>
              </a:rPr>
              <a:t>www.objectaid.com/update</a:t>
            </a:r>
            <a:endParaRPr lang="fr-FR" sz="1400" dirty="0" smtClean="0"/>
          </a:p>
          <a:p>
            <a:r>
              <a:rPr lang="en-US" sz="1600" dirty="0" err="1"/>
              <a:t>Générer</a:t>
            </a:r>
            <a:r>
              <a:rPr lang="en-US" sz="1600" dirty="0"/>
              <a:t> le </a:t>
            </a:r>
            <a:r>
              <a:rPr lang="en-US" sz="1600" dirty="0" err="1"/>
              <a:t>diagramme</a:t>
            </a:r>
            <a:r>
              <a:rPr lang="en-US" sz="1600" dirty="0"/>
              <a:t> de </a:t>
            </a:r>
            <a:r>
              <a:rPr lang="en-US" sz="1600" dirty="0" err="1"/>
              <a:t>classe</a:t>
            </a:r>
            <a:r>
              <a:rPr lang="en-US" sz="1600" dirty="0"/>
              <a:t> pour le </a:t>
            </a:r>
            <a:r>
              <a:rPr lang="en-US" sz="1600" dirty="0" err="1" smtClean="0"/>
              <a:t>projet</a:t>
            </a:r>
            <a:r>
              <a:rPr lang="en-US" sz="1600" dirty="0" smtClean="0"/>
              <a:t> pour </a:t>
            </a:r>
            <a:r>
              <a:rPr lang="en-US" sz="1600" dirty="0" err="1" smtClean="0"/>
              <a:t>obtenir</a:t>
            </a:r>
            <a:r>
              <a:rPr lang="en-US" sz="1600" dirty="0" smtClean="0"/>
              <a:t> </a:t>
            </a:r>
            <a:r>
              <a:rPr lang="en-US" sz="1600" dirty="0" err="1" smtClean="0"/>
              <a:t>ceci</a:t>
            </a:r>
            <a:r>
              <a:rPr lang="en-US" sz="1600" dirty="0" smtClean="0"/>
              <a:t>:</a:t>
            </a:r>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pPr lvl="1"/>
            <a:r>
              <a:rPr lang="en-US" sz="1400" dirty="0" smtClean="0"/>
              <a:t>Ambulance </a:t>
            </a:r>
            <a:r>
              <a:rPr lang="en-US" sz="1400" dirty="0" err="1" smtClean="0"/>
              <a:t>est</a:t>
            </a:r>
            <a:r>
              <a:rPr lang="en-US" sz="1400" dirty="0" smtClean="0"/>
              <a:t> </a:t>
            </a:r>
            <a:r>
              <a:rPr lang="en-US" sz="1400" dirty="0" err="1" smtClean="0"/>
              <a:t>une</a:t>
            </a:r>
            <a:r>
              <a:rPr lang="en-US" sz="1400" dirty="0" smtClean="0"/>
              <a:t> </a:t>
            </a:r>
            <a:r>
              <a:rPr lang="en-US" sz="1400" dirty="0" err="1" smtClean="0"/>
              <a:t>voiture</a:t>
            </a:r>
            <a:r>
              <a:rPr lang="en-US" sz="1400" dirty="0" smtClean="0"/>
              <a:t> avec un </a:t>
            </a:r>
            <a:r>
              <a:rPr lang="en-US" sz="1400" dirty="0" err="1" smtClean="0"/>
              <a:t>gyrophare</a:t>
            </a:r>
            <a:r>
              <a:rPr lang="en-US" sz="1400" dirty="0"/>
              <a:t>.</a:t>
            </a:r>
            <a:endParaRPr lang="en-US" sz="1400" dirty="0" smtClean="0"/>
          </a:p>
          <a:p>
            <a:pPr lvl="1"/>
            <a:r>
              <a:rPr lang="en-US" sz="1400" dirty="0" err="1" smtClean="0"/>
              <a:t>Voiture</a:t>
            </a:r>
            <a:r>
              <a:rPr lang="en-US" sz="1400" dirty="0" smtClean="0"/>
              <a:t> </a:t>
            </a:r>
            <a:r>
              <a:rPr lang="en-US" sz="1400" dirty="0" err="1" smtClean="0"/>
              <a:t>est</a:t>
            </a:r>
            <a:r>
              <a:rPr lang="en-US" sz="1400" dirty="0" smtClean="0"/>
              <a:t> un </a:t>
            </a:r>
            <a:r>
              <a:rPr lang="en-US" sz="1400" dirty="0" err="1" smtClean="0"/>
              <a:t>Vehicule</a:t>
            </a:r>
            <a:r>
              <a:rPr lang="en-US" sz="1400" dirty="0" smtClean="0"/>
              <a:t> avec des </a:t>
            </a:r>
            <a:r>
              <a:rPr lang="en-US" sz="1400" dirty="0" err="1" smtClean="0"/>
              <a:t>portes</a:t>
            </a:r>
            <a:r>
              <a:rPr lang="en-US" sz="1400" dirty="0" smtClean="0"/>
              <a:t> et un </a:t>
            </a:r>
            <a:r>
              <a:rPr lang="en-US" sz="1400" dirty="0" err="1" smtClean="0"/>
              <a:t>modèle</a:t>
            </a:r>
            <a:r>
              <a:rPr lang="en-US" sz="1400" dirty="0" smtClean="0"/>
              <a:t>.</a:t>
            </a:r>
          </a:p>
          <a:p>
            <a:pPr lvl="1"/>
            <a:r>
              <a:rPr lang="en-US" sz="1400" dirty="0" smtClean="0"/>
              <a:t>Ambulance </a:t>
            </a:r>
            <a:r>
              <a:rPr lang="en-US" sz="1400" dirty="0" err="1" smtClean="0"/>
              <a:t>hérite</a:t>
            </a:r>
            <a:r>
              <a:rPr lang="en-US" sz="1400" dirty="0" smtClean="0"/>
              <a:t> de </a:t>
            </a:r>
            <a:r>
              <a:rPr lang="en-US" sz="1400" dirty="0" err="1" smtClean="0"/>
              <a:t>Voiture</a:t>
            </a:r>
            <a:r>
              <a:rPr lang="en-US" sz="1400" dirty="0" smtClean="0"/>
              <a:t> et </a:t>
            </a:r>
            <a:r>
              <a:rPr lang="en-US" sz="1400" dirty="0" err="1" smtClean="0"/>
              <a:t>Vehicule</a:t>
            </a:r>
            <a:r>
              <a:rPr lang="en-US" sz="1400" dirty="0" smtClean="0"/>
              <a:t> et </a:t>
            </a:r>
            <a:r>
              <a:rPr lang="en-US" sz="1400" dirty="0" err="1" smtClean="0"/>
              <a:t>donc</a:t>
            </a:r>
            <a:r>
              <a:rPr lang="en-US" sz="1400" dirty="0" smtClean="0"/>
              <a:t> dispose de </a:t>
            </a:r>
            <a:r>
              <a:rPr lang="en-US" sz="1400" dirty="0" err="1" smtClean="0"/>
              <a:t>tous</a:t>
            </a:r>
            <a:r>
              <a:rPr lang="en-US" sz="1400" dirty="0" smtClean="0"/>
              <a:t> les </a:t>
            </a:r>
            <a:r>
              <a:rPr lang="en-US" sz="1400" dirty="0" err="1" smtClean="0"/>
              <a:t>atrributs</a:t>
            </a:r>
            <a:r>
              <a:rPr lang="en-US" sz="1400" dirty="0" smtClean="0"/>
              <a:t> et </a:t>
            </a:r>
            <a:r>
              <a:rPr lang="en-US" sz="1400" dirty="0" err="1" smtClean="0"/>
              <a:t>opérations</a:t>
            </a:r>
            <a:r>
              <a:rPr lang="en-US" sz="1400" dirty="0" smtClean="0"/>
              <a:t> des classes </a:t>
            </a:r>
            <a:r>
              <a:rPr lang="en-US" sz="1400" dirty="0" err="1" smtClean="0"/>
              <a:t>dont</a:t>
            </a:r>
            <a:r>
              <a:rPr lang="en-US" sz="1400" dirty="0" smtClean="0"/>
              <a:t> </a:t>
            </a:r>
            <a:r>
              <a:rPr lang="en-US" sz="1400" dirty="0" err="1" smtClean="0"/>
              <a:t>il</a:t>
            </a:r>
            <a:r>
              <a:rPr lang="en-US" sz="1400" dirty="0" smtClean="0"/>
              <a:t> </a:t>
            </a:r>
            <a:r>
              <a:rPr lang="en-US" sz="1400" dirty="0" err="1" smtClean="0"/>
              <a:t>hérite</a:t>
            </a:r>
            <a:r>
              <a:rPr lang="en-US" sz="1400" dirty="0" smtClean="0"/>
              <a:t>.</a:t>
            </a:r>
          </a:p>
          <a:p>
            <a:pPr lvl="1"/>
            <a:r>
              <a:rPr lang="en-US" sz="1400" dirty="0" smtClean="0"/>
              <a:t>Ambulance </a:t>
            </a:r>
            <a:r>
              <a:rPr lang="en-US" sz="1400" dirty="0" err="1" smtClean="0"/>
              <a:t>est</a:t>
            </a:r>
            <a:r>
              <a:rPr lang="en-US" sz="1400" dirty="0" smtClean="0"/>
              <a:t> </a:t>
            </a:r>
            <a:r>
              <a:rPr lang="en-US" sz="1400" dirty="0" err="1" smtClean="0"/>
              <a:t>une</a:t>
            </a:r>
            <a:r>
              <a:rPr lang="en-US" sz="1400" dirty="0" smtClean="0"/>
              <a:t> </a:t>
            </a:r>
            <a:r>
              <a:rPr lang="en-US" sz="1400" dirty="0" err="1" smtClean="0"/>
              <a:t>classe</a:t>
            </a:r>
            <a:r>
              <a:rPr lang="en-US" sz="1400" dirty="0" smtClean="0"/>
              <a:t> </a:t>
            </a:r>
            <a:r>
              <a:rPr lang="en-US" sz="1400" dirty="0" err="1" smtClean="0"/>
              <a:t>fille</a:t>
            </a:r>
            <a:r>
              <a:rPr lang="en-US" sz="1400" dirty="0" smtClean="0"/>
              <a:t> (</a:t>
            </a:r>
            <a:r>
              <a:rPr lang="en-US" sz="1400" dirty="0" err="1" smtClean="0"/>
              <a:t>ou</a:t>
            </a:r>
            <a:r>
              <a:rPr lang="en-US" sz="1400" dirty="0" smtClean="0"/>
              <a:t> sous </a:t>
            </a:r>
            <a:r>
              <a:rPr lang="en-US" sz="1400" dirty="0" err="1" smtClean="0"/>
              <a:t>classe</a:t>
            </a:r>
            <a:r>
              <a:rPr lang="en-US" sz="1400" dirty="0" smtClean="0"/>
              <a:t>) de </a:t>
            </a:r>
            <a:r>
              <a:rPr lang="en-US" sz="1400" dirty="0" err="1" smtClean="0"/>
              <a:t>Vehicule</a:t>
            </a:r>
            <a:r>
              <a:rPr lang="en-US" sz="1400" dirty="0" smtClean="0"/>
              <a:t> et </a:t>
            </a:r>
            <a:r>
              <a:rPr lang="en-US" sz="1400" dirty="0" err="1" smtClean="0"/>
              <a:t>Voiture</a:t>
            </a:r>
            <a:r>
              <a:rPr lang="en-US" sz="1400" dirty="0" smtClean="0"/>
              <a:t>.</a:t>
            </a:r>
          </a:p>
          <a:p>
            <a:pPr lvl="1"/>
            <a:r>
              <a:rPr lang="en-US" sz="1400" dirty="0" err="1" smtClean="0"/>
              <a:t>Vehicule</a:t>
            </a:r>
            <a:r>
              <a:rPr lang="en-US" sz="1400" dirty="0" smtClean="0"/>
              <a:t> et </a:t>
            </a:r>
            <a:r>
              <a:rPr lang="en-US" sz="1400" dirty="0" err="1" smtClean="0"/>
              <a:t>Voiture</a:t>
            </a:r>
            <a:r>
              <a:rPr lang="en-US" sz="1400" dirty="0" smtClean="0"/>
              <a:t> </a:t>
            </a:r>
            <a:r>
              <a:rPr lang="en-US" sz="1400" dirty="0" err="1" smtClean="0"/>
              <a:t>sont</a:t>
            </a:r>
            <a:r>
              <a:rPr lang="en-US" sz="1400" dirty="0" smtClean="0"/>
              <a:t> des classes </a:t>
            </a:r>
            <a:r>
              <a:rPr lang="en-US" sz="1400" dirty="0" err="1" smtClean="0"/>
              <a:t>mère</a:t>
            </a:r>
            <a:r>
              <a:rPr lang="en-US" sz="1400" dirty="0" smtClean="0"/>
              <a:t> (</a:t>
            </a:r>
            <a:r>
              <a:rPr lang="en-US" sz="1400" dirty="0" err="1" smtClean="0"/>
              <a:t>ou</a:t>
            </a:r>
            <a:r>
              <a:rPr lang="en-US" sz="1400" dirty="0" smtClean="0"/>
              <a:t> super-</a:t>
            </a:r>
            <a:r>
              <a:rPr lang="en-US" sz="1400" dirty="0" err="1" smtClean="0"/>
              <a:t>classe</a:t>
            </a:r>
            <a:r>
              <a:rPr lang="en-US" sz="1400" dirty="0" smtClean="0"/>
              <a:t>) de Ambulance.</a:t>
            </a:r>
          </a:p>
          <a:p>
            <a:pPr lvl="1"/>
            <a:r>
              <a:rPr lang="en-US" sz="1400" b="1" dirty="0" smtClean="0"/>
              <a:t>Attention</a:t>
            </a:r>
            <a:r>
              <a:rPr lang="en-US" sz="1400" dirty="0" smtClean="0"/>
              <a:t>: </a:t>
            </a:r>
            <a:r>
              <a:rPr lang="en-US" sz="1400" dirty="0" err="1" smtClean="0"/>
              <a:t>toutes</a:t>
            </a:r>
            <a:r>
              <a:rPr lang="en-US" sz="1400" dirty="0" smtClean="0"/>
              <a:t> les </a:t>
            </a:r>
            <a:r>
              <a:rPr lang="en-US" sz="1400" dirty="0" err="1" smtClean="0"/>
              <a:t>voitures</a:t>
            </a:r>
            <a:r>
              <a:rPr lang="en-US" sz="1400" dirty="0" smtClean="0"/>
              <a:t> ne </a:t>
            </a:r>
            <a:r>
              <a:rPr lang="en-US" sz="1400" dirty="0" err="1" smtClean="0"/>
              <a:t>sont</a:t>
            </a:r>
            <a:r>
              <a:rPr lang="en-US" sz="1400" dirty="0" smtClean="0"/>
              <a:t> pas des ambulances.</a:t>
            </a:r>
          </a:p>
          <a:p>
            <a:pPr lvl="1"/>
            <a:endParaRPr lang="en-US" sz="1400" dirty="0" smtClean="0"/>
          </a:p>
          <a:p>
            <a:pPr lvl="1"/>
            <a:endParaRPr lang="fr-FR" sz="1400" dirty="0"/>
          </a:p>
        </p:txBody>
      </p:sp>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91" y="1808480"/>
            <a:ext cx="6066529" cy="2497982"/>
          </a:xfrm>
          <a:prstGeom prst="rect">
            <a:avLst/>
          </a:prstGeom>
        </p:spPr>
      </p:pic>
      <p:sp>
        <p:nvSpPr>
          <p:cNvPr id="7" name="Légende encadrée 1 6"/>
          <p:cNvSpPr/>
          <p:nvPr/>
        </p:nvSpPr>
        <p:spPr bwMode="auto">
          <a:xfrm>
            <a:off x="6677261" y="2602756"/>
            <a:ext cx="1808028" cy="680720"/>
          </a:xfrm>
          <a:prstGeom prst="borderCallout1">
            <a:avLst>
              <a:gd name="adj1" fmla="val 18750"/>
              <a:gd name="adj2" fmla="val -8333"/>
              <a:gd name="adj3" fmla="val -11906"/>
              <a:gd name="adj4" fmla="val -25816"/>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rPr>
              <a:t>Ambulance </a:t>
            </a:r>
            <a:r>
              <a:rPr kumimoji="0" lang="en-US" sz="1200" b="0" i="0" u="none" strike="noStrike" cap="none" normalizeH="0" baseline="0" dirty="0" err="1" smtClean="0">
                <a:ln>
                  <a:noFill/>
                </a:ln>
                <a:solidFill>
                  <a:schemeClr val="tx1"/>
                </a:solidFill>
                <a:effectLst/>
                <a:latin typeface="Tahoma" pitchFamily="34" charset="0"/>
              </a:rPr>
              <a:t>hérite</a:t>
            </a:r>
            <a:r>
              <a:rPr kumimoji="0" lang="en-US" sz="1200" b="0" i="0" u="none" strike="noStrike" cap="none" normalizeH="0" baseline="0" dirty="0" smtClean="0">
                <a:ln>
                  <a:noFill/>
                </a:ln>
                <a:solidFill>
                  <a:schemeClr val="tx1"/>
                </a:solidFill>
                <a:effectLst/>
                <a:latin typeface="Tahoma" pitchFamily="34" charset="0"/>
              </a:rPr>
              <a:t> de </a:t>
            </a:r>
            <a:r>
              <a:rPr kumimoji="0" lang="en-US" sz="1200" b="0" i="0" u="none" strike="noStrike" cap="none" normalizeH="0" baseline="0" dirty="0" err="1" smtClean="0">
                <a:ln>
                  <a:noFill/>
                </a:ln>
                <a:solidFill>
                  <a:schemeClr val="tx1"/>
                </a:solidFill>
                <a:effectLst/>
                <a:latin typeface="Tahoma" pitchFamily="34" charset="0"/>
              </a:rPr>
              <a:t>Voiture</a:t>
            </a:r>
            <a:r>
              <a:rPr kumimoji="0" lang="en-US" sz="1200" b="0" i="0" u="none" strike="noStrike" cap="none" normalizeH="0" baseline="0" dirty="0" smtClean="0">
                <a:ln>
                  <a:noFill/>
                </a:ln>
                <a:solidFill>
                  <a:schemeClr val="tx1"/>
                </a:solidFill>
                <a:effectLst/>
                <a:latin typeface="Tahoma" pitchFamily="34" charset="0"/>
              </a:rPr>
              <a:t> </a:t>
            </a:r>
            <a:r>
              <a:rPr kumimoji="0" lang="en-US" sz="1200" b="0" i="0" u="none" strike="noStrike" cap="none" normalizeH="0" baseline="0" dirty="0" err="1" smtClean="0">
                <a:ln>
                  <a:noFill/>
                </a:ln>
                <a:solidFill>
                  <a:schemeClr val="tx1"/>
                </a:solidFill>
                <a:effectLst/>
                <a:latin typeface="Tahoma" pitchFamily="34" charset="0"/>
              </a:rPr>
              <a:t>mais</a:t>
            </a:r>
            <a:r>
              <a:rPr kumimoji="0" lang="en-US" sz="1200" b="0" i="0" u="none" strike="noStrike" cap="none" normalizeH="0" baseline="0" dirty="0" smtClean="0">
                <a:ln>
                  <a:noFill/>
                </a:ln>
                <a:solidFill>
                  <a:schemeClr val="tx1"/>
                </a:solidFill>
                <a:effectLst/>
                <a:latin typeface="Tahoma" pitchFamily="34" charset="0"/>
              </a:rPr>
              <a:t> </a:t>
            </a:r>
            <a:r>
              <a:rPr kumimoji="0" lang="en-US" sz="1200" b="0" i="0" u="none" strike="noStrike" cap="none" normalizeH="0" baseline="0" dirty="0" err="1" smtClean="0">
                <a:ln>
                  <a:noFill/>
                </a:ln>
                <a:solidFill>
                  <a:schemeClr val="tx1"/>
                </a:solidFill>
                <a:effectLst/>
                <a:latin typeface="Tahoma" pitchFamily="34" charset="0"/>
              </a:rPr>
              <a:t>aussi</a:t>
            </a:r>
            <a:r>
              <a:rPr kumimoji="0" lang="en-US" sz="1200" b="0" i="0" u="none" strike="noStrike" cap="none" normalizeH="0" dirty="0" smtClean="0">
                <a:ln>
                  <a:noFill/>
                </a:ln>
                <a:solidFill>
                  <a:schemeClr val="tx1"/>
                </a:solidFill>
                <a:effectLst/>
                <a:latin typeface="Tahoma" pitchFamily="34" charset="0"/>
              </a:rPr>
              <a:t> de </a:t>
            </a:r>
            <a:r>
              <a:rPr kumimoji="0" lang="en-US" sz="1200" b="0" i="0" u="none" strike="noStrike" cap="none" normalizeH="0" dirty="0" err="1" smtClean="0">
                <a:ln>
                  <a:noFill/>
                </a:ln>
                <a:solidFill>
                  <a:schemeClr val="tx1"/>
                </a:solidFill>
                <a:effectLst/>
                <a:latin typeface="Tahoma" pitchFamily="34" charset="0"/>
              </a:rPr>
              <a:t>Vehicule</a:t>
            </a:r>
            <a:endParaRPr kumimoji="0" lang="fr-FR" sz="1200" b="0" i="0" u="none" strike="noStrike" cap="none" normalizeH="0" baseline="0" dirty="0" smtClean="0">
              <a:ln>
                <a:noFill/>
              </a:ln>
              <a:solidFill>
                <a:schemeClr val="tx1"/>
              </a:solidFill>
              <a:effectLst/>
              <a:latin typeface="Tahoma" pitchFamily="34" charset="0"/>
            </a:endParaRPr>
          </a:p>
        </p:txBody>
      </p:sp>
      <p:sp>
        <p:nvSpPr>
          <p:cNvPr id="8" name="Légende encadrée 1 7"/>
          <p:cNvSpPr/>
          <p:nvPr/>
        </p:nvSpPr>
        <p:spPr bwMode="auto">
          <a:xfrm>
            <a:off x="3322772" y="3799840"/>
            <a:ext cx="2255068" cy="335280"/>
          </a:xfrm>
          <a:prstGeom prst="borderCallout1">
            <a:avLst>
              <a:gd name="adj1" fmla="val 18750"/>
              <a:gd name="adj2" fmla="val -8333"/>
              <a:gd name="adj3" fmla="val -46234"/>
              <a:gd name="adj4" fmla="val -19635"/>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Tahoma" pitchFamily="34" charset="0"/>
              </a:rPr>
              <a:t>Voiture</a:t>
            </a:r>
            <a:r>
              <a:rPr kumimoji="0" lang="en-US" sz="1200" b="0" i="0" u="none" strike="noStrike" cap="none" normalizeH="0" dirty="0" smtClean="0">
                <a:ln>
                  <a:noFill/>
                </a:ln>
                <a:solidFill>
                  <a:schemeClr val="tx1"/>
                </a:solidFill>
                <a:effectLst/>
                <a:latin typeface="Tahoma" pitchFamily="34" charset="0"/>
              </a:rPr>
              <a:t> </a:t>
            </a:r>
            <a:r>
              <a:rPr kumimoji="0" lang="en-US" sz="1200" b="0" i="0" u="none" strike="noStrike" cap="none" normalizeH="0" dirty="0" err="1" smtClean="0">
                <a:ln>
                  <a:noFill/>
                </a:ln>
                <a:solidFill>
                  <a:schemeClr val="tx1"/>
                </a:solidFill>
                <a:effectLst/>
                <a:latin typeface="Tahoma" pitchFamily="34" charset="0"/>
              </a:rPr>
              <a:t>hérite</a:t>
            </a:r>
            <a:r>
              <a:rPr kumimoji="0" lang="en-US" sz="1200" b="0" i="0" u="none" strike="noStrike" cap="none" normalizeH="0" dirty="0" smtClean="0">
                <a:ln>
                  <a:noFill/>
                </a:ln>
                <a:solidFill>
                  <a:schemeClr val="tx1"/>
                </a:solidFill>
                <a:effectLst/>
                <a:latin typeface="Tahoma" pitchFamily="34" charset="0"/>
              </a:rPr>
              <a:t> de </a:t>
            </a:r>
            <a:r>
              <a:rPr kumimoji="0" lang="en-US" sz="1200" b="0" i="0" u="none" strike="noStrike" cap="none" normalizeH="0" dirty="0" err="1" smtClean="0">
                <a:ln>
                  <a:noFill/>
                </a:ln>
                <a:solidFill>
                  <a:schemeClr val="tx1"/>
                </a:solidFill>
                <a:effectLst/>
                <a:latin typeface="Tahoma" pitchFamily="34" charset="0"/>
              </a:rPr>
              <a:t>Vehicule</a:t>
            </a:r>
            <a:endParaRPr kumimoji="0" lang="fr-FR" sz="1200" b="0" i="0" u="none" strike="noStrike" cap="none" normalizeH="0" baseline="0" dirty="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12146527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239326" y="620015"/>
            <a:ext cx="8229371" cy="5004628"/>
          </a:xfrm>
        </p:spPr>
        <p:txBody>
          <a:bodyPr/>
          <a:lstStyle/>
          <a:p>
            <a:r>
              <a:rPr lang="en-US" sz="1600" dirty="0" smtClean="0"/>
              <a:t>La </a:t>
            </a:r>
            <a:r>
              <a:rPr lang="en-US" sz="1600" dirty="0" err="1" smtClean="0"/>
              <a:t>méthode</a:t>
            </a:r>
            <a:r>
              <a:rPr lang="en-US" sz="1600" dirty="0" smtClean="0"/>
              <a:t> </a:t>
            </a:r>
            <a:r>
              <a:rPr lang="en-US" sz="1600" dirty="0" err="1" smtClean="0"/>
              <a:t>demarrer</a:t>
            </a:r>
            <a:r>
              <a:rPr lang="en-US" sz="1600" dirty="0" smtClean="0"/>
              <a:t>() </a:t>
            </a:r>
            <a:r>
              <a:rPr lang="en-US" sz="1600" dirty="0" err="1" smtClean="0"/>
              <a:t>est</a:t>
            </a:r>
            <a:r>
              <a:rPr lang="en-US" sz="1600" dirty="0" smtClean="0"/>
              <a:t> </a:t>
            </a:r>
            <a:r>
              <a:rPr lang="en-US" sz="1600" dirty="0" err="1" smtClean="0"/>
              <a:t>redéfinie</a:t>
            </a:r>
            <a:r>
              <a:rPr lang="en-US" sz="1600" dirty="0" smtClean="0"/>
              <a:t> par la </a:t>
            </a:r>
            <a:r>
              <a:rPr lang="en-US" sz="1600" dirty="0" err="1" smtClean="0"/>
              <a:t>classe</a:t>
            </a:r>
            <a:r>
              <a:rPr lang="en-US" sz="1600" dirty="0" smtClean="0"/>
              <a:t> Ambulance (annotation </a:t>
            </a:r>
            <a:r>
              <a:rPr lang="en-US" sz="1600" b="1" dirty="0" smtClean="0"/>
              <a:t>Override</a:t>
            </a:r>
            <a:r>
              <a:rPr lang="en-US" sz="1600" dirty="0" smtClean="0"/>
              <a:t>)</a:t>
            </a:r>
          </a:p>
          <a:p>
            <a:endParaRPr lang="en-US" sz="1600" dirty="0"/>
          </a:p>
          <a:p>
            <a:endParaRPr lang="en-US" sz="1600" dirty="0" smtClean="0"/>
          </a:p>
          <a:p>
            <a:endParaRPr lang="en-US" sz="1600" dirty="0" smtClean="0"/>
          </a:p>
          <a:p>
            <a:r>
              <a:rPr lang="en-US" sz="1600" dirty="0" smtClean="0"/>
              <a:t>La </a:t>
            </a:r>
            <a:r>
              <a:rPr lang="en-US" sz="1600" dirty="0" err="1" smtClean="0"/>
              <a:t>méthode</a:t>
            </a:r>
            <a:r>
              <a:rPr lang="en-US" sz="1600" dirty="0" smtClean="0"/>
              <a:t> </a:t>
            </a:r>
            <a:r>
              <a:rPr lang="en-US" sz="1600" dirty="0" err="1" smtClean="0"/>
              <a:t>demarrer</a:t>
            </a:r>
            <a:r>
              <a:rPr lang="en-US" sz="1600" dirty="0" smtClean="0"/>
              <a:t>() </a:t>
            </a:r>
            <a:r>
              <a:rPr lang="en-US" sz="1600" dirty="0" err="1" smtClean="0"/>
              <a:t>est</a:t>
            </a:r>
            <a:r>
              <a:rPr lang="en-US" sz="1600" dirty="0" smtClean="0"/>
              <a:t> </a:t>
            </a:r>
            <a:r>
              <a:rPr lang="en-US" sz="1600" dirty="0" err="1" smtClean="0"/>
              <a:t>surchargée</a:t>
            </a:r>
            <a:r>
              <a:rPr lang="en-US" sz="1600" dirty="0" smtClean="0"/>
              <a:t> par la </a:t>
            </a:r>
            <a:r>
              <a:rPr lang="en-US" sz="1600" dirty="0" err="1" smtClean="0"/>
              <a:t>classe</a:t>
            </a:r>
            <a:r>
              <a:rPr lang="en-US" sz="1600" dirty="0" smtClean="0"/>
              <a:t> Ambulance</a:t>
            </a:r>
          </a:p>
          <a:p>
            <a:endParaRPr lang="en-US" sz="1600" dirty="0"/>
          </a:p>
          <a:p>
            <a:endParaRPr lang="en-US" sz="1600" dirty="0" smtClean="0"/>
          </a:p>
          <a:p>
            <a:endParaRPr lang="en-US" sz="1600" dirty="0"/>
          </a:p>
          <a:p>
            <a:r>
              <a:rPr lang="en-US" sz="1600" dirty="0" err="1" smtClean="0"/>
              <a:t>Intérêt</a:t>
            </a:r>
            <a:r>
              <a:rPr lang="en-US" sz="1600" dirty="0" smtClean="0"/>
              <a:t> de la </a:t>
            </a:r>
            <a:r>
              <a:rPr lang="en-US" sz="1600" dirty="0" err="1" smtClean="0"/>
              <a:t>redéfinition</a:t>
            </a:r>
            <a:r>
              <a:rPr lang="en-US" sz="1600" dirty="0" smtClean="0"/>
              <a:t> (Override):</a:t>
            </a:r>
          </a:p>
          <a:p>
            <a:pPr lvl="1"/>
            <a:r>
              <a:rPr lang="fr-FR" sz="1400" dirty="0"/>
              <a:t>La redéfinition d’une méthode cache le code de la méthode </a:t>
            </a:r>
            <a:r>
              <a:rPr lang="fr-FR" sz="1400" dirty="0" smtClean="0"/>
              <a:t>héritée.</a:t>
            </a:r>
            <a:endParaRPr lang="fr-FR" sz="1400" dirty="0"/>
          </a:p>
          <a:p>
            <a:pPr lvl="1"/>
            <a:r>
              <a:rPr lang="fr-FR" sz="1400" dirty="0" smtClean="0"/>
              <a:t>La redéfinition peut réutiliser </a:t>
            </a:r>
            <a:r>
              <a:rPr lang="fr-FR" sz="1400" dirty="0"/>
              <a:t>le code de la méthode hérité par le mot-clé </a:t>
            </a:r>
            <a:r>
              <a:rPr lang="fr-FR" sz="1400" b="1" dirty="0"/>
              <a:t>super</a:t>
            </a:r>
          </a:p>
          <a:p>
            <a:pPr lvl="1"/>
            <a:r>
              <a:rPr lang="fr-FR" sz="1400" b="1" dirty="0" smtClean="0"/>
              <a:t>super</a:t>
            </a:r>
            <a:r>
              <a:rPr lang="fr-FR" sz="1400" dirty="0" smtClean="0"/>
              <a:t>  désigne explicitement l’instance </a:t>
            </a:r>
            <a:r>
              <a:rPr lang="fr-FR" sz="1400" dirty="0"/>
              <a:t>d’une classe dont le type est celui de la classe mère</a:t>
            </a:r>
          </a:p>
          <a:p>
            <a:pPr lvl="1"/>
            <a:r>
              <a:rPr lang="fr-FR" sz="1400" b="1" dirty="0" smtClean="0"/>
              <a:t>super</a:t>
            </a:r>
            <a:r>
              <a:rPr lang="fr-FR" sz="1400" dirty="0" smtClean="0"/>
              <a:t> permet l’accès </a:t>
            </a:r>
            <a:r>
              <a:rPr lang="fr-FR" sz="1400" dirty="0"/>
              <a:t>aux attributs et méthodes redéfinies par la classe courante mais que l’on désire </a:t>
            </a:r>
            <a:r>
              <a:rPr lang="fr-FR" sz="1400" dirty="0" smtClean="0"/>
              <a:t>utiliser.</a:t>
            </a:r>
            <a:endParaRPr lang="fr-FR" sz="1400" dirty="0"/>
          </a:p>
          <a:p>
            <a:pPr lvl="1"/>
            <a:r>
              <a:rPr lang="fr-FR" sz="1400" dirty="0"/>
              <a:t>L</a:t>
            </a:r>
            <a:r>
              <a:rPr lang="fr-FR" sz="1400" dirty="0" smtClean="0"/>
              <a:t>'appel </a:t>
            </a:r>
            <a:r>
              <a:rPr lang="fr-FR" sz="1400" dirty="0"/>
              <a:t>de la méthode </a:t>
            </a:r>
            <a:r>
              <a:rPr lang="fr-FR" sz="1400" dirty="0" err="1"/>
              <a:t>super.methode</a:t>
            </a:r>
            <a:r>
              <a:rPr lang="fr-FR" sz="1400" dirty="0"/>
              <a:t>() peut se faire n'importe où dans le </a:t>
            </a:r>
            <a:r>
              <a:rPr lang="fr-FR" sz="1400" dirty="0" smtClean="0"/>
              <a:t>bloc.</a:t>
            </a:r>
            <a:endParaRPr lang="fr-FR" sz="1400" dirty="0"/>
          </a:p>
          <a:p>
            <a:pPr lvl="1"/>
            <a:endParaRPr lang="en-US" sz="1400" dirty="0" smtClean="0"/>
          </a:p>
          <a:p>
            <a:endParaRPr lang="en-US" sz="1600" dirty="0"/>
          </a:p>
        </p:txBody>
      </p:sp>
      <p:sp>
        <p:nvSpPr>
          <p:cNvPr id="3075" name="Titre 2"/>
          <p:cNvSpPr>
            <a:spLocks noGrp="1"/>
          </p:cNvSpPr>
          <p:nvPr>
            <p:ph type="title"/>
          </p:nvPr>
        </p:nvSpPr>
        <p:spPr/>
        <p:txBody>
          <a:bodyPr/>
          <a:lstStyle/>
          <a:p>
            <a:r>
              <a:rPr lang="fr-FR" dirty="0" smtClean="0"/>
              <a:t>POO: </a:t>
            </a:r>
            <a:r>
              <a:rPr lang="fr-FR" b="1" dirty="0" smtClean="0"/>
              <a:t>Redéfinition / Surcharge </a:t>
            </a:r>
            <a:r>
              <a:rPr lang="fr-FR" b="1" dirty="0"/>
              <a:t>avec réutilisation</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55</a:t>
            </a:fld>
            <a:endParaRPr lang="en-US" altLang="zh-CN" sz="1600" kern="0">
              <a:latin typeface="+mn-lt"/>
              <a:ea typeface="MS PGothic" pitchFamily="34" charset="-128"/>
            </a:endParaRPr>
          </a:p>
        </p:txBody>
      </p:sp>
      <p:sp>
        <p:nvSpPr>
          <p:cNvPr id="9" name="ZoneTexte 8"/>
          <p:cNvSpPr txBox="1"/>
          <p:nvPr/>
        </p:nvSpPr>
        <p:spPr>
          <a:xfrm>
            <a:off x="777692" y="1075184"/>
            <a:ext cx="5516880" cy="938719"/>
          </a:xfrm>
          <a:prstGeom prst="rect">
            <a:avLst/>
          </a:prstGeom>
          <a:noFill/>
          <a:ln>
            <a:solidFill>
              <a:schemeClr val="accent1"/>
            </a:solidFill>
          </a:ln>
        </p:spPr>
        <p:txBody>
          <a:bodyPr wrap="square" rtlCol="0">
            <a:spAutoFit/>
          </a:bodyPr>
          <a:lstStyle/>
          <a:p>
            <a:r>
              <a:rPr lang="en-US" sz="1100" dirty="0" smtClean="0">
                <a:latin typeface="Courier New" panose="02070309020205020404" pitchFamily="49" charset="0"/>
                <a:cs typeface="Courier New" panose="02070309020205020404" pitchFamily="49" charset="0"/>
              </a:rPr>
              <a:t>	@</a:t>
            </a:r>
            <a:r>
              <a:rPr lang="en-US" sz="1100" b="1" dirty="0">
                <a:latin typeface="Courier New" panose="02070309020205020404" pitchFamily="49" charset="0"/>
                <a:cs typeface="Courier New" panose="02070309020205020404" pitchFamily="49" charset="0"/>
              </a:rPr>
              <a:t>Override</a:t>
            </a:r>
          </a:p>
          <a:p>
            <a:r>
              <a:rPr lang="en-US" sz="1100" dirty="0">
                <a:latin typeface="Courier New" panose="02070309020205020404" pitchFamily="49" charset="0"/>
                <a:cs typeface="Courier New" panose="02070309020205020404" pitchFamily="49" charset="0"/>
              </a:rPr>
              <a:t>	public void </a:t>
            </a:r>
            <a:r>
              <a:rPr lang="en-US" sz="1100" dirty="0" err="1">
                <a:latin typeface="Courier New" panose="02070309020205020404" pitchFamily="49" charset="0"/>
                <a:cs typeface="Courier New" panose="02070309020205020404" pitchFamily="49" charset="0"/>
              </a:rPr>
              <a:t>demarrer</a:t>
            </a:r>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super.demarrer</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gyrophareStarted</a:t>
            </a:r>
            <a:r>
              <a:rPr lang="en-US" sz="1100" dirty="0">
                <a:latin typeface="Courier New" panose="02070309020205020404" pitchFamily="49" charset="0"/>
                <a:cs typeface="Courier New" panose="02070309020205020404" pitchFamily="49" charset="0"/>
              </a:rPr>
              <a:t> = true;</a:t>
            </a:r>
          </a:p>
          <a:p>
            <a:r>
              <a:rPr lang="en-US" sz="1100" dirty="0">
                <a:latin typeface="Courier New" panose="02070309020205020404" pitchFamily="49" charset="0"/>
                <a:cs typeface="Courier New" panose="02070309020205020404" pitchFamily="49" charset="0"/>
              </a:rPr>
              <a:t>	}</a:t>
            </a:r>
            <a:endParaRPr lang="fr-FR" sz="1100" dirty="0">
              <a:latin typeface="Courier New" panose="02070309020205020404" pitchFamily="49" charset="0"/>
              <a:cs typeface="Courier New" panose="02070309020205020404" pitchFamily="49" charset="0"/>
            </a:endParaRPr>
          </a:p>
        </p:txBody>
      </p:sp>
      <p:sp>
        <p:nvSpPr>
          <p:cNvPr id="10" name="ZoneTexte 9"/>
          <p:cNvSpPr txBox="1"/>
          <p:nvPr/>
        </p:nvSpPr>
        <p:spPr>
          <a:xfrm>
            <a:off x="777692" y="2543845"/>
            <a:ext cx="5612948" cy="769441"/>
          </a:xfrm>
          <a:prstGeom prst="rect">
            <a:avLst/>
          </a:prstGeom>
          <a:noFill/>
          <a:ln>
            <a:solidFill>
              <a:schemeClr val="accent1"/>
            </a:solidFill>
          </a:ln>
        </p:spPr>
        <p:txBody>
          <a:bodyPr wrap="square" rtlCol="0">
            <a:spAutoFit/>
          </a:bodyPr>
          <a:lstStyle/>
          <a:p>
            <a:r>
              <a:rPr lang="en-US" sz="1100" dirty="0">
                <a:latin typeface="Courier New" panose="02070309020205020404" pitchFamily="49" charset="0"/>
                <a:cs typeface="Courier New" panose="02070309020205020404" pitchFamily="49" charset="0"/>
              </a:rPr>
              <a:t>	public void </a:t>
            </a:r>
            <a:r>
              <a:rPr lang="en-US" sz="1100" dirty="0" err="1">
                <a:latin typeface="Courier New" panose="02070309020205020404" pitchFamily="49" charset="0"/>
                <a:cs typeface="Courier New" panose="02070309020205020404" pitchFamily="49" charset="0"/>
              </a:rPr>
              <a:t>demarrer</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boolean</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gyrophareStarted</a:t>
            </a:r>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super.demarrer</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this.gyrophareStarted</a:t>
            </a:r>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gyrophareStarted</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endParaRPr lang="fr-FR" sz="1100" dirty="0">
              <a:latin typeface="Courier New" panose="02070309020205020404" pitchFamily="49" charset="0"/>
              <a:cs typeface="Courier New" panose="02070309020205020404" pitchFamily="49" charset="0"/>
            </a:endParaRPr>
          </a:p>
        </p:txBody>
      </p:sp>
      <p:sp>
        <p:nvSpPr>
          <p:cNvPr id="12" name="Légende encadrée 1 11"/>
          <p:cNvSpPr/>
          <p:nvPr/>
        </p:nvSpPr>
        <p:spPr bwMode="auto">
          <a:xfrm>
            <a:off x="5689826" y="1351837"/>
            <a:ext cx="2956334" cy="345217"/>
          </a:xfrm>
          <a:prstGeom prst="borderCallout1">
            <a:avLst>
              <a:gd name="adj1" fmla="val 18750"/>
              <a:gd name="adj2" fmla="val -8333"/>
              <a:gd name="adj3" fmla="val 60855"/>
              <a:gd name="adj4" fmla="val -52420"/>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Tahoma" pitchFamily="34" charset="0"/>
              </a:rPr>
              <a:t>Réutilisation</a:t>
            </a:r>
            <a:r>
              <a:rPr kumimoji="0" lang="en-US" sz="1200" b="0" i="0" u="none" strike="noStrike" cap="none" normalizeH="0" baseline="0" dirty="0" smtClean="0">
                <a:ln>
                  <a:noFill/>
                </a:ln>
                <a:solidFill>
                  <a:schemeClr val="tx1"/>
                </a:solidFill>
                <a:effectLst/>
                <a:latin typeface="Tahoma" pitchFamily="34" charset="0"/>
              </a:rPr>
              <a:t> du</a:t>
            </a:r>
            <a:r>
              <a:rPr kumimoji="0" lang="en-US" sz="1200" b="0" i="0" u="none" strike="noStrike" cap="none" normalizeH="0" dirty="0" smtClean="0">
                <a:ln>
                  <a:noFill/>
                </a:ln>
                <a:solidFill>
                  <a:schemeClr val="tx1"/>
                </a:solidFill>
                <a:effectLst/>
                <a:latin typeface="Tahoma" pitchFamily="34" charset="0"/>
              </a:rPr>
              <a:t> code de la </a:t>
            </a:r>
            <a:r>
              <a:rPr kumimoji="0" lang="en-US" sz="1200" b="0" i="0" u="none" strike="noStrike" cap="none" normalizeH="0" dirty="0" err="1" smtClean="0">
                <a:ln>
                  <a:noFill/>
                </a:ln>
                <a:solidFill>
                  <a:schemeClr val="tx1"/>
                </a:solidFill>
                <a:effectLst/>
                <a:latin typeface="Tahoma" pitchFamily="34" charset="0"/>
              </a:rPr>
              <a:t>classe</a:t>
            </a:r>
            <a:r>
              <a:rPr kumimoji="0" lang="en-US" sz="1200" b="0" i="0" u="none" strike="noStrike" cap="none" normalizeH="0" dirty="0" smtClean="0">
                <a:ln>
                  <a:noFill/>
                </a:ln>
                <a:solidFill>
                  <a:schemeClr val="tx1"/>
                </a:solidFill>
                <a:effectLst/>
                <a:latin typeface="Tahoma" pitchFamily="34" charset="0"/>
              </a:rPr>
              <a:t> </a:t>
            </a:r>
            <a:r>
              <a:rPr kumimoji="0" lang="en-US" sz="1200" b="0" i="0" u="none" strike="noStrike" cap="none" normalizeH="0" dirty="0" err="1" smtClean="0">
                <a:ln>
                  <a:noFill/>
                </a:ln>
                <a:solidFill>
                  <a:schemeClr val="tx1"/>
                </a:solidFill>
                <a:effectLst/>
                <a:latin typeface="Tahoma" pitchFamily="34" charset="0"/>
              </a:rPr>
              <a:t>mère</a:t>
            </a:r>
            <a:endParaRPr kumimoji="0" lang="fr-FR" sz="1200" b="0" i="0" u="none" strike="noStrike" cap="none" normalizeH="0" baseline="0" dirty="0" smtClean="0">
              <a:ln>
                <a:noFill/>
              </a:ln>
              <a:solidFill>
                <a:schemeClr val="tx1"/>
              </a:solidFill>
              <a:effectLst/>
              <a:latin typeface="Tahoma" pitchFamily="34" charset="0"/>
            </a:endParaRPr>
          </a:p>
        </p:txBody>
      </p:sp>
      <p:sp>
        <p:nvSpPr>
          <p:cNvPr id="13" name="Légende encadrée 1 12"/>
          <p:cNvSpPr/>
          <p:nvPr/>
        </p:nvSpPr>
        <p:spPr bwMode="auto">
          <a:xfrm>
            <a:off x="6563586" y="2543845"/>
            <a:ext cx="2326414" cy="345217"/>
          </a:xfrm>
          <a:prstGeom prst="borderCallout1">
            <a:avLst>
              <a:gd name="adj1" fmla="val 18750"/>
              <a:gd name="adj2" fmla="val -8333"/>
              <a:gd name="adj3" fmla="val 34367"/>
              <a:gd name="adj4" fmla="val -30584"/>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Tahoma" pitchFamily="34" charset="0"/>
              </a:rPr>
              <a:t>Sucharge</a:t>
            </a:r>
            <a:r>
              <a:rPr kumimoji="0" lang="en-US" sz="1200" b="0" i="0" u="none" strike="noStrike" cap="none" normalizeH="0" baseline="0" dirty="0" smtClean="0">
                <a:ln>
                  <a:noFill/>
                </a:ln>
                <a:solidFill>
                  <a:schemeClr val="tx1"/>
                </a:solidFill>
                <a:effectLst/>
                <a:latin typeface="Tahoma" pitchFamily="34" charset="0"/>
              </a:rPr>
              <a:t>: </a:t>
            </a:r>
            <a:r>
              <a:rPr kumimoji="0" lang="en-US" sz="1200" b="0" i="0" u="none" strike="noStrike" cap="none" normalizeH="0" baseline="0" dirty="0" err="1" smtClean="0">
                <a:ln>
                  <a:noFill/>
                </a:ln>
                <a:solidFill>
                  <a:schemeClr val="tx1"/>
                </a:solidFill>
                <a:effectLst/>
                <a:latin typeface="Tahoma" pitchFamily="34" charset="0"/>
              </a:rPr>
              <a:t>ajout</a:t>
            </a:r>
            <a:r>
              <a:rPr kumimoji="0" lang="en-US" sz="1200" b="0" i="0" u="none" strike="noStrike" cap="none" normalizeH="0" baseline="0" dirty="0" smtClean="0">
                <a:ln>
                  <a:noFill/>
                </a:ln>
                <a:solidFill>
                  <a:schemeClr val="tx1"/>
                </a:solidFill>
                <a:effectLst/>
                <a:latin typeface="Tahoma" pitchFamily="34" charset="0"/>
              </a:rPr>
              <a:t> </a:t>
            </a:r>
            <a:r>
              <a:rPr kumimoji="0" lang="en-US" sz="1200" b="0" i="0" u="none" strike="noStrike" cap="none" normalizeH="0" baseline="0" dirty="0" err="1" smtClean="0">
                <a:ln>
                  <a:noFill/>
                </a:ln>
                <a:solidFill>
                  <a:schemeClr val="tx1"/>
                </a:solidFill>
                <a:effectLst/>
                <a:latin typeface="Tahoma" pitchFamily="34" charset="0"/>
              </a:rPr>
              <a:t>d’une</a:t>
            </a:r>
            <a:r>
              <a:rPr kumimoji="0" lang="en-US" sz="1200" b="0" i="0" u="none" strike="noStrike" cap="none" normalizeH="0" baseline="0" dirty="0" smtClean="0">
                <a:ln>
                  <a:noFill/>
                </a:ln>
                <a:solidFill>
                  <a:schemeClr val="tx1"/>
                </a:solidFill>
                <a:effectLst/>
                <a:latin typeface="Tahoma" pitchFamily="34" charset="0"/>
              </a:rPr>
              <a:t> </a:t>
            </a:r>
            <a:r>
              <a:rPr kumimoji="0" lang="en-US" sz="1200" b="0" i="0" u="none" strike="noStrike" cap="none" normalizeH="0" baseline="0" dirty="0" err="1" smtClean="0">
                <a:ln>
                  <a:noFill/>
                </a:ln>
                <a:solidFill>
                  <a:schemeClr val="tx1"/>
                </a:solidFill>
                <a:effectLst/>
                <a:latin typeface="Tahoma" pitchFamily="34" charset="0"/>
              </a:rPr>
              <a:t>méthode</a:t>
            </a:r>
            <a:endParaRPr kumimoji="0" lang="fr-FR" sz="1200" b="0" i="0" u="none" strike="noStrike" cap="none" normalizeH="0" baseline="0" dirty="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30919854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239326" y="620014"/>
            <a:ext cx="8229371" cy="5547105"/>
          </a:xfrm>
        </p:spPr>
        <p:txBody>
          <a:bodyPr/>
          <a:lstStyle/>
          <a:p>
            <a:r>
              <a:rPr lang="fr-FR" sz="1600" dirty="0"/>
              <a:t>Les constructeurs ne s’héritent pas</a:t>
            </a:r>
            <a:endParaRPr lang="en-US" sz="1600" dirty="0"/>
          </a:p>
          <a:p>
            <a:r>
              <a:rPr lang="fr-FR" sz="1600" dirty="0"/>
              <a:t>On utilise </a:t>
            </a:r>
            <a:r>
              <a:rPr lang="fr-FR" sz="1600" b="1" dirty="0"/>
              <a:t>super</a:t>
            </a:r>
            <a:r>
              <a:rPr lang="fr-FR" sz="1600" dirty="0"/>
              <a:t> pour invoquer le constructeur de la </a:t>
            </a:r>
            <a:r>
              <a:rPr lang="fr-FR" sz="1600" dirty="0" err="1"/>
              <a:t>super-classe</a:t>
            </a:r>
            <a:r>
              <a:rPr lang="fr-FR" sz="1600" dirty="0"/>
              <a:t>.</a:t>
            </a:r>
          </a:p>
          <a:p>
            <a:pPr lvl="1"/>
            <a:r>
              <a:rPr lang="fr-FR" sz="1400" b="1" dirty="0" smtClean="0"/>
              <a:t>super</a:t>
            </a:r>
            <a:r>
              <a:rPr lang="fr-FR" sz="1400" dirty="0" smtClean="0"/>
              <a:t> </a:t>
            </a:r>
            <a:r>
              <a:rPr lang="fr-FR" sz="1400" dirty="0"/>
              <a:t>doit apparaître à la première ligne du constructeur. </a:t>
            </a:r>
            <a:endParaRPr lang="fr-FR" sz="1400" dirty="0" smtClean="0"/>
          </a:p>
          <a:p>
            <a:pPr marL="482600" lvl="1" indent="0">
              <a:buNone/>
            </a:pPr>
            <a:r>
              <a:rPr lang="fr-FR" sz="1400" dirty="0"/>
              <a:t> </a:t>
            </a:r>
            <a:r>
              <a:rPr lang="fr-FR" sz="1400" dirty="0" smtClean="0"/>
              <a:t>    Erreur du compilateur: "</a:t>
            </a:r>
            <a:r>
              <a:rPr lang="fr-FR" sz="1400" i="1" dirty="0" err="1" smtClean="0"/>
              <a:t>Constructor</a:t>
            </a:r>
            <a:r>
              <a:rPr lang="fr-FR" sz="1400" i="1" dirty="0" smtClean="0"/>
              <a:t> </a:t>
            </a:r>
            <a:r>
              <a:rPr lang="fr-FR" sz="1400" i="1" dirty="0"/>
              <a:t>call must </a:t>
            </a:r>
            <a:r>
              <a:rPr lang="fr-FR" sz="1400" i="1" dirty="0" err="1"/>
              <a:t>be</a:t>
            </a:r>
            <a:r>
              <a:rPr lang="fr-FR" sz="1400" i="1" dirty="0"/>
              <a:t> the first </a:t>
            </a:r>
            <a:r>
              <a:rPr lang="fr-FR" sz="1400" i="1" dirty="0" err="1"/>
              <a:t>statement</a:t>
            </a:r>
            <a:r>
              <a:rPr lang="fr-FR" sz="1400" i="1" dirty="0"/>
              <a:t> in a </a:t>
            </a:r>
            <a:r>
              <a:rPr lang="fr-FR" sz="1400" i="1" dirty="0" err="1" smtClean="0"/>
              <a:t>constructor</a:t>
            </a:r>
            <a:r>
              <a:rPr lang="fr-FR" sz="1400" dirty="0" smtClean="0"/>
              <a:t> »</a:t>
            </a:r>
          </a:p>
          <a:p>
            <a:pPr lvl="1"/>
            <a:r>
              <a:rPr lang="fr-FR" sz="1600" dirty="0" smtClean="0"/>
              <a:t>Les </a:t>
            </a:r>
            <a:r>
              <a:rPr lang="fr-FR" sz="1600" dirty="0"/>
              <a:t>constructeurs sans instruction super invoquent implicitement le constructeur par défaut de la </a:t>
            </a:r>
            <a:r>
              <a:rPr lang="fr-FR" sz="1600" dirty="0" err="1" smtClean="0"/>
              <a:t>super-classe</a:t>
            </a:r>
            <a:r>
              <a:rPr lang="fr-FR" sz="1600" dirty="0" smtClean="0"/>
              <a:t>.</a:t>
            </a:r>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r>
              <a:rPr lang="en-US" sz="1600" dirty="0" smtClean="0"/>
              <a:t>Les </a:t>
            </a:r>
            <a:r>
              <a:rPr lang="en-US" sz="1600" dirty="0" err="1" smtClean="0"/>
              <a:t>constructeurs</a:t>
            </a:r>
            <a:r>
              <a:rPr lang="en-US" sz="1600" dirty="0" smtClean="0"/>
              <a:t> </a:t>
            </a:r>
            <a:r>
              <a:rPr lang="en-US" sz="1600" dirty="0" err="1" smtClean="0"/>
              <a:t>sont</a:t>
            </a:r>
            <a:r>
              <a:rPr lang="en-US" sz="1600" dirty="0" smtClean="0"/>
              <a:t> </a:t>
            </a:r>
            <a:r>
              <a:rPr lang="en-US" sz="1600" dirty="0" err="1" smtClean="0"/>
              <a:t>chainés</a:t>
            </a:r>
            <a:r>
              <a:rPr lang="en-US" sz="1600" dirty="0" smtClean="0"/>
              <a:t>: le </a:t>
            </a:r>
            <a:r>
              <a:rPr lang="en-US" sz="1600" dirty="0" err="1" smtClean="0"/>
              <a:t>contrstucteur</a:t>
            </a:r>
            <a:r>
              <a:rPr lang="en-US" sz="1600" dirty="0" smtClean="0"/>
              <a:t> </a:t>
            </a:r>
            <a:r>
              <a:rPr lang="en-US" sz="1600" dirty="0" err="1" smtClean="0"/>
              <a:t>d’Ambulance</a:t>
            </a:r>
            <a:r>
              <a:rPr lang="en-US" sz="1600" dirty="0" smtClean="0"/>
              <a:t> </a:t>
            </a:r>
            <a:r>
              <a:rPr lang="en-US" sz="1600" dirty="0" err="1" smtClean="0"/>
              <a:t>appelle</a:t>
            </a:r>
            <a:r>
              <a:rPr lang="en-US" sz="1600" dirty="0" smtClean="0"/>
              <a:t> </a:t>
            </a:r>
            <a:r>
              <a:rPr lang="en-US" sz="1600" dirty="0" err="1" smtClean="0"/>
              <a:t>celui</a:t>
            </a:r>
            <a:r>
              <a:rPr lang="en-US" sz="1600" dirty="0" smtClean="0"/>
              <a:t> de </a:t>
            </a:r>
            <a:r>
              <a:rPr lang="en-US" sz="1600" dirty="0" err="1" smtClean="0"/>
              <a:t>Voiture</a:t>
            </a:r>
            <a:r>
              <a:rPr lang="en-US" sz="1600" dirty="0" smtClean="0"/>
              <a:t> qui </a:t>
            </a:r>
            <a:r>
              <a:rPr lang="en-US" sz="1600" dirty="0" err="1" smtClean="0"/>
              <a:t>appelle</a:t>
            </a:r>
            <a:r>
              <a:rPr lang="en-US" sz="1600" dirty="0" smtClean="0"/>
              <a:t> </a:t>
            </a:r>
            <a:r>
              <a:rPr lang="en-US" sz="1600" dirty="0" err="1" smtClean="0"/>
              <a:t>celui</a:t>
            </a:r>
            <a:r>
              <a:rPr lang="en-US" sz="1600" dirty="0" smtClean="0"/>
              <a:t> de </a:t>
            </a:r>
            <a:r>
              <a:rPr lang="en-US" sz="1600" dirty="0" err="1" smtClean="0"/>
              <a:t>Vehicule</a:t>
            </a:r>
            <a:r>
              <a:rPr lang="en-US" sz="1600" dirty="0" smtClean="0"/>
              <a:t> qui …</a:t>
            </a:r>
            <a:endParaRPr lang="en-US" sz="1400" dirty="0" smtClean="0"/>
          </a:p>
          <a:p>
            <a:endParaRPr lang="en-US" sz="1600" dirty="0"/>
          </a:p>
        </p:txBody>
      </p:sp>
      <p:sp>
        <p:nvSpPr>
          <p:cNvPr id="3075" name="Titre 2"/>
          <p:cNvSpPr>
            <a:spLocks noGrp="1"/>
          </p:cNvSpPr>
          <p:nvPr>
            <p:ph type="title"/>
          </p:nvPr>
        </p:nvSpPr>
        <p:spPr/>
        <p:txBody>
          <a:bodyPr/>
          <a:lstStyle/>
          <a:p>
            <a:r>
              <a:rPr lang="fr-FR" dirty="0" smtClean="0"/>
              <a:t>POO: </a:t>
            </a:r>
            <a:r>
              <a:rPr lang="fr-FR" b="1" dirty="0" smtClean="0"/>
              <a:t>usage des constructeurs</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56</a:t>
            </a:fld>
            <a:endParaRPr lang="en-US" altLang="zh-CN" sz="1600" kern="0">
              <a:latin typeface="+mn-lt"/>
              <a:ea typeface="MS PGothic" pitchFamily="34" charset="-128"/>
            </a:endParaRPr>
          </a:p>
        </p:txBody>
      </p:sp>
      <p:sp>
        <p:nvSpPr>
          <p:cNvPr id="11" name="ZoneTexte 10"/>
          <p:cNvSpPr txBox="1"/>
          <p:nvPr/>
        </p:nvSpPr>
        <p:spPr>
          <a:xfrm>
            <a:off x="320492" y="2670304"/>
            <a:ext cx="7980228" cy="1785104"/>
          </a:xfrm>
          <a:prstGeom prst="rect">
            <a:avLst/>
          </a:prstGeom>
          <a:noFill/>
          <a:ln>
            <a:solidFill>
              <a:schemeClr val="accent1"/>
            </a:solidFill>
          </a:ln>
        </p:spPr>
        <p:txBody>
          <a:bodyPr wrap="square" rtlCol="0">
            <a:spAutoFit/>
          </a:bodyPr>
          <a:lstStyle/>
          <a:p>
            <a:r>
              <a:rPr lang="en-US" sz="1100" dirty="0">
                <a:latin typeface="Courier New" panose="02070309020205020404" pitchFamily="49" charset="0"/>
                <a:cs typeface="Courier New" panose="02070309020205020404" pitchFamily="49" charset="0"/>
              </a:rPr>
              <a:t>public class Ambulance extends </a:t>
            </a:r>
            <a:r>
              <a:rPr lang="en-US" sz="1100" dirty="0" err="1">
                <a:latin typeface="Courier New" panose="02070309020205020404" pitchFamily="49" charset="0"/>
                <a:cs typeface="Courier New" panose="02070309020205020404" pitchFamily="49" charset="0"/>
              </a:rPr>
              <a:t>Voiture</a:t>
            </a:r>
            <a:r>
              <a:rPr lang="en-US" sz="1100" dirty="0">
                <a:latin typeface="Courier New" panose="02070309020205020404" pitchFamily="49" charset="0"/>
                <a:cs typeface="Courier New" panose="02070309020205020404" pitchFamily="49" charset="0"/>
              </a:rPr>
              <a:t> {</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private </a:t>
            </a:r>
            <a:r>
              <a:rPr lang="en-US" sz="1100" dirty="0" err="1">
                <a:latin typeface="Courier New" panose="02070309020205020404" pitchFamily="49" charset="0"/>
                <a:cs typeface="Courier New" panose="02070309020205020404" pitchFamily="49" charset="0"/>
              </a:rPr>
              <a:t>boolean</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gyrophareStarted</a:t>
            </a:r>
            <a:r>
              <a:rPr lang="en-US" sz="1100" dirty="0">
                <a:latin typeface="Courier New" panose="02070309020205020404" pitchFamily="49" charset="0"/>
                <a:cs typeface="Courier New" panose="02070309020205020404" pitchFamily="49" charset="0"/>
              </a:rPr>
              <a:t>;</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public Ambulance(String marque, String </a:t>
            </a:r>
            <a:r>
              <a:rPr lang="en-US" sz="1100" dirty="0" err="1">
                <a:latin typeface="Courier New" panose="02070309020205020404" pitchFamily="49" charset="0"/>
                <a:cs typeface="Courier New" panose="02070309020205020404" pitchFamily="49" charset="0"/>
              </a:rPr>
              <a:t>modele</a:t>
            </a:r>
            <a:r>
              <a:rPr lang="en-US" sz="1100" dirty="0">
                <a:latin typeface="Courier New" panose="02070309020205020404" pitchFamily="49" charset="0"/>
                <a:cs typeface="Courier New" panose="02070309020205020404" pitchFamily="49" charset="0"/>
              </a:rPr>
              <a:t>, String </a:t>
            </a:r>
            <a:r>
              <a:rPr lang="en-US" sz="1100" dirty="0" err="1">
                <a:latin typeface="Courier New" panose="02070309020205020404" pitchFamily="49" charset="0"/>
                <a:cs typeface="Courier New" panose="02070309020205020404" pitchFamily="49" charset="0"/>
              </a:rPr>
              <a:t>couleur</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nbPortes</a:t>
            </a:r>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super(marque, </a:t>
            </a:r>
            <a:r>
              <a:rPr lang="en-US" sz="1100" dirty="0" err="1">
                <a:latin typeface="Courier New" panose="02070309020205020404" pitchFamily="49" charset="0"/>
                <a:cs typeface="Courier New" panose="02070309020205020404" pitchFamily="49" charset="0"/>
              </a:rPr>
              <a:t>modele</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couleur</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nbPortes</a:t>
            </a:r>
            <a:r>
              <a:rPr lang="en-US" sz="1100" dirty="0" smtClean="0">
                <a:latin typeface="Courier New" panose="02070309020205020404" pitchFamily="49" charset="0"/>
                <a:cs typeface="Courier New" panose="02070309020205020404" pitchFamily="49" charset="0"/>
              </a:rPr>
              <a:t>);</a:t>
            </a:r>
          </a:p>
          <a:p>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gyrophareStarted</a:t>
            </a:r>
            <a:r>
              <a:rPr lang="en-US" sz="1100" dirty="0" smtClean="0">
                <a:latin typeface="Courier New" panose="02070309020205020404" pitchFamily="49" charset="0"/>
                <a:cs typeface="Courier New" panose="02070309020205020404" pitchFamily="49" charset="0"/>
              </a:rPr>
              <a:t> = false;</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a:t>
            </a:r>
          </a:p>
          <a:p>
            <a:r>
              <a:rPr lang="en-US" sz="1100" dirty="0" smtClean="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a:t>
            </a:r>
            <a:endParaRPr lang="fr-FR" sz="1100" dirty="0">
              <a:latin typeface="Courier New" panose="02070309020205020404" pitchFamily="49" charset="0"/>
              <a:cs typeface="Courier New" panose="02070309020205020404" pitchFamily="49" charset="0"/>
            </a:endParaRPr>
          </a:p>
        </p:txBody>
      </p:sp>
      <p:sp>
        <p:nvSpPr>
          <p:cNvPr id="14" name="Légende encadrée 1 13"/>
          <p:cNvSpPr/>
          <p:nvPr/>
        </p:nvSpPr>
        <p:spPr bwMode="auto">
          <a:xfrm>
            <a:off x="5648960" y="3991216"/>
            <a:ext cx="3241041" cy="570624"/>
          </a:xfrm>
          <a:prstGeom prst="borderCallout1">
            <a:avLst>
              <a:gd name="adj1" fmla="val 18750"/>
              <a:gd name="adj2" fmla="val -8333"/>
              <a:gd name="adj3" fmla="val -36649"/>
              <a:gd name="adj4" fmla="val -27964"/>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ahoma" pitchFamily="34" charset="0"/>
              </a:rPr>
              <a:t>Passage de </a:t>
            </a:r>
            <a:r>
              <a:rPr kumimoji="0" lang="en-US" sz="1200" b="0" i="0" u="none" strike="noStrike" cap="none" normalizeH="0" baseline="0" dirty="0" err="1" smtClean="0">
                <a:ln>
                  <a:noFill/>
                </a:ln>
                <a:solidFill>
                  <a:schemeClr val="tx1"/>
                </a:solidFill>
                <a:effectLst/>
                <a:latin typeface="Tahoma" pitchFamily="34" charset="0"/>
              </a:rPr>
              <a:t>paramètres</a:t>
            </a:r>
            <a:r>
              <a:rPr kumimoji="0" lang="en-US" sz="1200" b="0" i="0" u="none" strike="noStrike" cap="none" normalizeH="0" baseline="0" dirty="0" smtClean="0">
                <a:ln>
                  <a:noFill/>
                </a:ln>
                <a:solidFill>
                  <a:schemeClr val="tx1"/>
                </a:solidFill>
                <a:effectLst/>
                <a:latin typeface="Tahoma" pitchFamily="34" charset="0"/>
              </a:rPr>
              <a:t> au </a:t>
            </a:r>
            <a:r>
              <a:rPr kumimoji="0" lang="en-US" sz="1200" b="0" i="0" u="none" strike="noStrike" cap="none" normalizeH="0" baseline="0" dirty="0" err="1" smtClean="0">
                <a:ln>
                  <a:noFill/>
                </a:ln>
                <a:solidFill>
                  <a:schemeClr val="tx1"/>
                </a:solidFill>
                <a:effectLst/>
                <a:latin typeface="Tahoma" pitchFamily="34" charset="0"/>
              </a:rPr>
              <a:t>constructeur</a:t>
            </a:r>
            <a:r>
              <a:rPr kumimoji="0" lang="en-US" sz="1200" b="0" i="0" u="none" strike="noStrike" cap="none" normalizeH="0" baseline="0" dirty="0" smtClean="0">
                <a:ln>
                  <a:noFill/>
                </a:ln>
                <a:solidFill>
                  <a:schemeClr val="tx1"/>
                </a:solidFill>
                <a:effectLst/>
                <a:latin typeface="Tahoma" pitchFamily="34" charset="0"/>
              </a:rPr>
              <a:t> de la super </a:t>
            </a:r>
            <a:r>
              <a:rPr kumimoji="0" lang="en-US" sz="1200" b="0" i="0" u="none" strike="noStrike" cap="none" normalizeH="0" baseline="0" dirty="0" err="1" smtClean="0">
                <a:ln>
                  <a:noFill/>
                </a:ln>
                <a:solidFill>
                  <a:schemeClr val="tx1"/>
                </a:solidFill>
                <a:effectLst/>
                <a:latin typeface="Tahoma" pitchFamily="34" charset="0"/>
              </a:rPr>
              <a:t>classe</a:t>
            </a:r>
            <a:r>
              <a:rPr kumimoji="0" lang="en-US" sz="1200" b="0" i="0" u="none" strike="noStrike" cap="none" normalizeH="0" baseline="0" dirty="0" smtClean="0">
                <a:ln>
                  <a:noFill/>
                </a:ln>
                <a:solidFill>
                  <a:schemeClr val="tx1"/>
                </a:solidFill>
                <a:effectLst/>
                <a:latin typeface="Tahoma" pitchFamily="34" charset="0"/>
              </a:rPr>
              <a:t> grâce à </a:t>
            </a:r>
            <a:r>
              <a:rPr kumimoji="0" lang="en-US" sz="1200" b="0" i="0" u="none" strike="noStrike" cap="none" normalizeH="0" baseline="0" dirty="0" err="1" smtClean="0">
                <a:ln>
                  <a:noFill/>
                </a:ln>
                <a:solidFill>
                  <a:schemeClr val="tx1"/>
                </a:solidFill>
                <a:effectLst/>
                <a:latin typeface="Tahoma" pitchFamily="34" charset="0"/>
              </a:rPr>
              <a:t>l’instruction</a:t>
            </a:r>
            <a:r>
              <a:rPr kumimoji="0" lang="en-US" sz="1200" b="0" i="0" u="none" strike="noStrike" cap="none" normalizeH="0" baseline="0" dirty="0" smtClean="0">
                <a:ln>
                  <a:noFill/>
                </a:ln>
                <a:solidFill>
                  <a:schemeClr val="tx1"/>
                </a:solidFill>
                <a:effectLst/>
                <a:latin typeface="Tahoma" pitchFamily="34" charset="0"/>
              </a:rPr>
              <a:t> super.</a:t>
            </a:r>
            <a:endParaRPr kumimoji="0" lang="fr-FR" sz="1200" b="0" i="0" u="none" strike="noStrike" cap="none" normalizeH="0" baseline="0" dirty="0" smtClean="0">
              <a:ln>
                <a:noFill/>
              </a:ln>
              <a:solidFill>
                <a:schemeClr val="tx1"/>
              </a:solidFill>
              <a:effectLst/>
              <a:latin typeface="Tahoma" pitchFamily="34" charset="0"/>
            </a:endParaRPr>
          </a:p>
        </p:txBody>
      </p:sp>
      <p:sp>
        <p:nvSpPr>
          <p:cNvPr id="15" name="Légende encadrée 1 14"/>
          <p:cNvSpPr/>
          <p:nvPr/>
        </p:nvSpPr>
        <p:spPr bwMode="auto">
          <a:xfrm>
            <a:off x="1290320" y="4884464"/>
            <a:ext cx="3241041" cy="540976"/>
          </a:xfrm>
          <a:prstGeom prst="borderCallout1">
            <a:avLst>
              <a:gd name="adj1" fmla="val 18750"/>
              <a:gd name="adj2" fmla="val -8333"/>
              <a:gd name="adj3" fmla="val -232534"/>
              <a:gd name="adj4" fmla="val 29089"/>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Tahoma" pitchFamily="34" charset="0"/>
              </a:rPr>
              <a:t>L’appel</a:t>
            </a:r>
            <a:r>
              <a:rPr kumimoji="0" lang="en-US" sz="1200" b="0" i="0" u="none" strike="noStrike" cap="none" normalizeH="0" baseline="0" dirty="0" smtClean="0">
                <a:ln>
                  <a:noFill/>
                </a:ln>
                <a:solidFill>
                  <a:schemeClr val="tx1"/>
                </a:solidFill>
                <a:effectLst/>
                <a:latin typeface="Tahoma" pitchFamily="34" charset="0"/>
              </a:rPr>
              <a:t> au </a:t>
            </a:r>
            <a:r>
              <a:rPr kumimoji="0" lang="en-US" sz="1200" b="0" i="0" u="none" strike="noStrike" cap="none" normalizeH="0" baseline="0" dirty="0" err="1" smtClean="0">
                <a:ln>
                  <a:noFill/>
                </a:ln>
                <a:solidFill>
                  <a:schemeClr val="tx1"/>
                </a:solidFill>
                <a:effectLst/>
                <a:latin typeface="Tahoma" pitchFamily="34" charset="0"/>
              </a:rPr>
              <a:t>constructeur</a:t>
            </a:r>
            <a:r>
              <a:rPr kumimoji="0" lang="en-US" sz="1200" b="0" i="0" u="none" strike="noStrike" cap="none" normalizeH="0" baseline="0" dirty="0" smtClean="0">
                <a:ln>
                  <a:noFill/>
                </a:ln>
                <a:solidFill>
                  <a:schemeClr val="tx1"/>
                </a:solidFill>
                <a:effectLst/>
                <a:latin typeface="Tahoma" pitchFamily="34" charset="0"/>
              </a:rPr>
              <a:t> de la super </a:t>
            </a:r>
            <a:r>
              <a:rPr kumimoji="0" lang="en-US" sz="1200" b="0" i="0" u="none" strike="noStrike" cap="none" normalizeH="0" baseline="0" dirty="0" err="1" smtClean="0">
                <a:ln>
                  <a:noFill/>
                </a:ln>
                <a:solidFill>
                  <a:schemeClr val="tx1"/>
                </a:solidFill>
                <a:effectLst/>
                <a:latin typeface="Tahoma" pitchFamily="34" charset="0"/>
              </a:rPr>
              <a:t>classe</a:t>
            </a:r>
            <a:r>
              <a:rPr kumimoji="0" lang="en-US" sz="1200" b="0" i="0" u="none" strike="noStrike" cap="none" normalizeH="0" baseline="0" dirty="0" smtClean="0">
                <a:ln>
                  <a:noFill/>
                </a:ln>
                <a:solidFill>
                  <a:schemeClr val="tx1"/>
                </a:solidFill>
                <a:effectLst/>
                <a:latin typeface="Tahoma" pitchFamily="34" charset="0"/>
              </a:rPr>
              <a:t> </a:t>
            </a:r>
            <a:r>
              <a:rPr kumimoji="0" lang="en-US" sz="1200" b="0" i="0" u="none" strike="noStrike" cap="none" normalizeH="0" baseline="0" dirty="0" err="1" smtClean="0">
                <a:ln>
                  <a:noFill/>
                </a:ln>
                <a:solidFill>
                  <a:schemeClr val="tx1"/>
                </a:solidFill>
                <a:effectLst/>
                <a:latin typeface="Tahoma" pitchFamily="34" charset="0"/>
              </a:rPr>
              <a:t>doit</a:t>
            </a:r>
            <a:r>
              <a:rPr kumimoji="0" lang="en-US" sz="1200" b="0" i="0" u="none" strike="noStrike" cap="none" normalizeH="0" baseline="0" dirty="0" smtClean="0">
                <a:ln>
                  <a:noFill/>
                </a:ln>
                <a:solidFill>
                  <a:schemeClr val="tx1"/>
                </a:solidFill>
                <a:effectLst/>
                <a:latin typeface="Tahoma" pitchFamily="34" charset="0"/>
              </a:rPr>
              <a:t> se faire </a:t>
            </a:r>
            <a:r>
              <a:rPr kumimoji="0" lang="en-US" sz="1200" b="0" i="0" u="none" strike="noStrike" cap="none" normalizeH="0" baseline="0" dirty="0" err="1" smtClean="0">
                <a:ln>
                  <a:noFill/>
                </a:ln>
                <a:solidFill>
                  <a:schemeClr val="tx1"/>
                </a:solidFill>
                <a:effectLst/>
                <a:latin typeface="Tahoma" pitchFamily="34" charset="0"/>
              </a:rPr>
              <a:t>absolument</a:t>
            </a:r>
            <a:r>
              <a:rPr kumimoji="0" lang="en-US" sz="1200" b="0" i="0" u="none" strike="noStrike" cap="none" normalizeH="0" baseline="0" dirty="0" smtClean="0">
                <a:ln>
                  <a:noFill/>
                </a:ln>
                <a:solidFill>
                  <a:schemeClr val="tx1"/>
                </a:solidFill>
                <a:effectLst/>
                <a:latin typeface="Tahoma" pitchFamily="34" charset="0"/>
              </a:rPr>
              <a:t> en 1ère instruction.</a:t>
            </a:r>
            <a:endParaRPr kumimoji="0" lang="fr-FR" sz="1200" b="0" i="0" u="none" strike="noStrike" cap="none" normalizeH="0" baseline="0" dirty="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128380601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1280415"/>
            <a:ext cx="8229371" cy="2417826"/>
          </a:xfrm>
        </p:spPr>
        <p:txBody>
          <a:bodyPr/>
          <a:lstStyle/>
          <a:p>
            <a:r>
              <a:rPr lang="en-US" sz="1800" dirty="0" err="1" smtClean="0"/>
              <a:t>Méthode</a:t>
            </a:r>
            <a:r>
              <a:rPr lang="en-US" sz="1800" dirty="0" smtClean="0"/>
              <a:t> : </a:t>
            </a:r>
            <a:r>
              <a:rPr lang="en-US" sz="1800" dirty="0" err="1" smtClean="0"/>
              <a:t>l’usage</a:t>
            </a:r>
            <a:r>
              <a:rPr lang="en-US" sz="1800" dirty="0" smtClean="0"/>
              <a:t> du mot clef </a:t>
            </a:r>
            <a:r>
              <a:rPr lang="en-US" sz="1800" b="1" dirty="0" smtClean="0"/>
              <a:t>final</a:t>
            </a:r>
            <a:r>
              <a:rPr lang="en-US" sz="1800" dirty="0" smtClean="0"/>
              <a:t> </a:t>
            </a:r>
            <a:r>
              <a:rPr lang="en-US" sz="1800" dirty="0" err="1" smtClean="0"/>
              <a:t>interdit</a:t>
            </a:r>
            <a:r>
              <a:rPr lang="en-US" sz="1800" dirty="0" smtClean="0"/>
              <a:t> </a:t>
            </a:r>
            <a:r>
              <a:rPr lang="en-US" sz="1800" dirty="0" err="1" smtClean="0"/>
              <a:t>toute</a:t>
            </a:r>
            <a:r>
              <a:rPr lang="en-US" sz="1800" dirty="0" smtClean="0"/>
              <a:t> </a:t>
            </a:r>
            <a:r>
              <a:rPr lang="en-US" sz="1800" dirty="0" err="1" smtClean="0"/>
              <a:t>redéfinition</a:t>
            </a:r>
            <a:r>
              <a:rPr lang="en-US" sz="1800" dirty="0" smtClean="0"/>
              <a:t> de la </a:t>
            </a:r>
            <a:r>
              <a:rPr lang="en-US" sz="1800" dirty="0" err="1" smtClean="0"/>
              <a:t>méthode</a:t>
            </a:r>
            <a:r>
              <a:rPr lang="en-US" sz="1800" dirty="0" smtClean="0"/>
              <a:t>.</a:t>
            </a:r>
          </a:p>
          <a:p>
            <a:r>
              <a:rPr lang="en-US" sz="1800" dirty="0" err="1" smtClean="0"/>
              <a:t>Classe</a:t>
            </a:r>
            <a:r>
              <a:rPr lang="en-US" sz="1800" dirty="0" smtClean="0"/>
              <a:t>: </a:t>
            </a:r>
            <a:r>
              <a:rPr lang="en-US" sz="1800" dirty="0" err="1"/>
              <a:t>l’usage</a:t>
            </a:r>
            <a:r>
              <a:rPr lang="en-US" sz="1800" dirty="0"/>
              <a:t> du mot clef </a:t>
            </a:r>
            <a:r>
              <a:rPr lang="en-US" sz="1800" b="1" dirty="0"/>
              <a:t>final</a:t>
            </a:r>
            <a:r>
              <a:rPr lang="en-US" sz="1800" dirty="0"/>
              <a:t> </a:t>
            </a:r>
            <a:r>
              <a:rPr lang="en-US" sz="1800" dirty="0" err="1"/>
              <a:t>interdit</a:t>
            </a:r>
            <a:r>
              <a:rPr lang="en-US" sz="1800" dirty="0"/>
              <a:t> </a:t>
            </a:r>
            <a:r>
              <a:rPr lang="en-US" sz="1800" dirty="0" err="1"/>
              <a:t>toute</a:t>
            </a:r>
            <a:r>
              <a:rPr lang="en-US" sz="1800" dirty="0"/>
              <a:t> </a:t>
            </a:r>
            <a:r>
              <a:rPr lang="en-US" sz="1800" dirty="0" err="1" smtClean="0"/>
              <a:t>héritage</a:t>
            </a:r>
            <a:r>
              <a:rPr lang="en-US" sz="1800" dirty="0" smtClean="0"/>
              <a:t> de la </a:t>
            </a:r>
            <a:r>
              <a:rPr lang="en-US" sz="1800" dirty="0" err="1" smtClean="0"/>
              <a:t>classe</a:t>
            </a:r>
            <a:r>
              <a:rPr lang="en-US" sz="1800" dirty="0" smtClean="0"/>
              <a:t>.</a:t>
            </a:r>
            <a:endParaRPr lang="en-US" sz="1800" dirty="0"/>
          </a:p>
          <a:p>
            <a:r>
              <a:rPr lang="fr-FR" sz="1800" dirty="0" smtClean="0"/>
              <a:t>La classe String est finale (</a:t>
            </a:r>
            <a:r>
              <a:rPr lang="fr-FR" sz="1800" smtClean="0"/>
              <a:t>car immuable</a:t>
            </a:r>
            <a:r>
              <a:rPr lang="fr-FR" sz="1800" dirty="0" smtClean="0"/>
              <a:t>).</a:t>
            </a:r>
            <a:endParaRPr lang="fr-FR" sz="1800" dirty="0"/>
          </a:p>
          <a:p>
            <a:r>
              <a:rPr lang="en-US" sz="1800" dirty="0" err="1" smtClean="0"/>
              <a:t>Une</a:t>
            </a:r>
            <a:r>
              <a:rPr lang="en-US" sz="1800" dirty="0" smtClean="0"/>
              <a:t> </a:t>
            </a:r>
            <a:r>
              <a:rPr lang="en-US" sz="1800" dirty="0" err="1" smtClean="0"/>
              <a:t>classe</a:t>
            </a:r>
            <a:r>
              <a:rPr lang="en-US" sz="1800" dirty="0" smtClean="0"/>
              <a:t> qui ne </a:t>
            </a:r>
            <a:r>
              <a:rPr lang="en-US" sz="1800" dirty="0" err="1" smtClean="0"/>
              <a:t>contient</a:t>
            </a:r>
            <a:r>
              <a:rPr lang="en-US" sz="1800" dirty="0" smtClean="0"/>
              <a:t> </a:t>
            </a:r>
            <a:r>
              <a:rPr lang="en-US" sz="1800" dirty="0" err="1" smtClean="0"/>
              <a:t>que</a:t>
            </a:r>
            <a:r>
              <a:rPr lang="en-US" sz="1800" dirty="0" smtClean="0"/>
              <a:t> des </a:t>
            </a:r>
            <a:r>
              <a:rPr lang="en-US" sz="1800" dirty="0" err="1" smtClean="0"/>
              <a:t>méthodes</a:t>
            </a:r>
            <a:r>
              <a:rPr lang="en-US" sz="1800" dirty="0" smtClean="0"/>
              <a:t> </a:t>
            </a:r>
            <a:r>
              <a:rPr lang="en-US" sz="1800" dirty="0" err="1" smtClean="0"/>
              <a:t>statiques</a:t>
            </a:r>
            <a:r>
              <a:rPr lang="en-US" sz="1800" dirty="0" smtClean="0"/>
              <a:t> </a:t>
            </a:r>
            <a:r>
              <a:rPr lang="en-US" sz="1800" dirty="0" err="1" smtClean="0"/>
              <a:t>doit</a:t>
            </a:r>
            <a:r>
              <a:rPr lang="en-US" sz="1800" dirty="0" smtClean="0"/>
              <a:t> </a:t>
            </a:r>
            <a:r>
              <a:rPr lang="en-US" sz="1800" dirty="0" err="1" smtClean="0"/>
              <a:t>être</a:t>
            </a:r>
            <a:r>
              <a:rPr lang="en-US" sz="1800" dirty="0" smtClean="0"/>
              <a:t> </a:t>
            </a:r>
            <a:r>
              <a:rPr lang="en-US" sz="1800" dirty="0" err="1" smtClean="0"/>
              <a:t>déclarée</a:t>
            </a:r>
            <a:r>
              <a:rPr lang="en-US" sz="1800" dirty="0" smtClean="0"/>
              <a:t> finale et </a:t>
            </a:r>
            <a:r>
              <a:rPr lang="en-US" sz="1800" dirty="0" err="1" smtClean="0"/>
              <a:t>avoir</a:t>
            </a:r>
            <a:r>
              <a:rPr lang="en-US" sz="1800" dirty="0" smtClean="0"/>
              <a:t> un </a:t>
            </a:r>
            <a:r>
              <a:rPr lang="en-US" sz="1800" dirty="0" err="1" smtClean="0"/>
              <a:t>constructeur</a:t>
            </a:r>
            <a:r>
              <a:rPr lang="en-US" sz="1800" dirty="0" smtClean="0"/>
              <a:t> pas </a:t>
            </a:r>
            <a:r>
              <a:rPr lang="en-US" sz="1800" dirty="0" err="1" smtClean="0"/>
              <a:t>défaut</a:t>
            </a:r>
            <a:r>
              <a:rPr lang="en-US" sz="1800" dirty="0" smtClean="0"/>
              <a:t> en </a:t>
            </a:r>
            <a:r>
              <a:rPr lang="en-US" sz="1800" dirty="0" err="1" smtClean="0"/>
              <a:t>visibilité</a:t>
            </a:r>
            <a:r>
              <a:rPr lang="en-US" sz="1800" dirty="0" smtClean="0"/>
              <a:t> private (pour ne pas </a:t>
            </a:r>
            <a:r>
              <a:rPr lang="en-US" sz="1800" dirty="0" err="1" smtClean="0"/>
              <a:t>être</a:t>
            </a:r>
            <a:r>
              <a:rPr lang="en-US" sz="1800" dirty="0" smtClean="0"/>
              <a:t> </a:t>
            </a:r>
            <a:r>
              <a:rPr lang="en-US" sz="1800" dirty="0" err="1" smtClean="0"/>
              <a:t>instanciée</a:t>
            </a:r>
            <a:r>
              <a:rPr lang="en-US" sz="1800" dirty="0" smtClean="0"/>
              <a:t> </a:t>
            </a:r>
            <a:r>
              <a:rPr lang="en-US" sz="1800" dirty="0" err="1" smtClean="0"/>
              <a:t>ni</a:t>
            </a:r>
            <a:r>
              <a:rPr lang="en-US" sz="1800" dirty="0" smtClean="0"/>
              <a:t> </a:t>
            </a:r>
            <a:r>
              <a:rPr lang="en-US" sz="1800" dirty="0" err="1" smtClean="0"/>
              <a:t>héritée</a:t>
            </a:r>
            <a:r>
              <a:rPr lang="en-US" sz="1800" dirty="0" smtClean="0"/>
              <a:t>).</a:t>
            </a:r>
            <a:endParaRPr lang="en-US" sz="1800" dirty="0"/>
          </a:p>
        </p:txBody>
      </p:sp>
      <p:sp>
        <p:nvSpPr>
          <p:cNvPr id="3075" name="Titre 2"/>
          <p:cNvSpPr>
            <a:spLocks noGrp="1"/>
          </p:cNvSpPr>
          <p:nvPr>
            <p:ph type="title"/>
          </p:nvPr>
        </p:nvSpPr>
        <p:spPr/>
        <p:txBody>
          <a:bodyPr/>
          <a:lstStyle/>
          <a:p>
            <a:r>
              <a:rPr lang="fr-FR" dirty="0" smtClean="0"/>
              <a:t>POO: </a:t>
            </a:r>
            <a:r>
              <a:rPr lang="fr-FR" b="1" dirty="0" smtClean="0"/>
              <a:t>méthodes et classes finales</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57</a:t>
            </a:fld>
            <a:endParaRPr lang="en-US" altLang="zh-CN" sz="1600" kern="0">
              <a:latin typeface="+mn-lt"/>
              <a:ea typeface="MS PGothic" pitchFamily="34" charset="-128"/>
            </a:endParaRPr>
          </a:p>
        </p:txBody>
      </p:sp>
    </p:spTree>
    <p:extLst>
      <p:ext uri="{BB962C8B-B14F-4D97-AF65-F5344CB8AC3E}">
        <p14:creationId xmlns:p14="http://schemas.microsoft.com/office/powerpoint/2010/main" val="76802383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731774"/>
            <a:ext cx="8229371" cy="5008625"/>
          </a:xfrm>
        </p:spPr>
        <p:txBody>
          <a:bodyPr/>
          <a:lstStyle/>
          <a:p>
            <a:r>
              <a:rPr lang="fr-FR" sz="1800" dirty="0"/>
              <a:t>Java est polymorphique</a:t>
            </a:r>
          </a:p>
          <a:p>
            <a:pPr lvl="1"/>
            <a:r>
              <a:rPr lang="fr-FR" dirty="0" smtClean="0"/>
              <a:t>A </a:t>
            </a:r>
            <a:r>
              <a:rPr lang="fr-FR" dirty="0"/>
              <a:t>une référence de la super classe, il est possible d’affecter une valeur qui est une référence vers un objet de la sous-classe (directe ou indirecte de la super classe</a:t>
            </a:r>
            <a:r>
              <a:rPr lang="fr-FR" dirty="0" smtClean="0"/>
              <a:t>).</a:t>
            </a:r>
          </a:p>
          <a:p>
            <a:pPr lvl="1"/>
            <a:r>
              <a:rPr lang="fr-FR" dirty="0" smtClean="0"/>
              <a:t>On </a:t>
            </a:r>
            <a:r>
              <a:rPr lang="fr-FR" dirty="0"/>
              <a:t>parle de </a:t>
            </a:r>
            <a:r>
              <a:rPr lang="fr-FR" dirty="0" err="1"/>
              <a:t>surclassement</a:t>
            </a:r>
            <a:r>
              <a:rPr lang="fr-FR" dirty="0"/>
              <a:t> ou </a:t>
            </a:r>
            <a:r>
              <a:rPr lang="fr-FR" dirty="0" err="1" smtClean="0"/>
              <a:t>upcasting</a:t>
            </a:r>
            <a:endParaRPr lang="fr-FR" dirty="0"/>
          </a:p>
          <a:p>
            <a:r>
              <a:rPr lang="fr-FR" sz="1800" dirty="0"/>
              <a:t>A la compilation</a:t>
            </a:r>
          </a:p>
          <a:p>
            <a:pPr lvl="1"/>
            <a:r>
              <a:rPr lang="fr-FR" dirty="0" smtClean="0"/>
              <a:t>Lorsqu’un </a:t>
            </a:r>
            <a:r>
              <a:rPr lang="fr-FR" dirty="0"/>
              <a:t>objet est « surclassé », il est vu par le compilateur comme un objet du type de la référence utilisée pour le </a:t>
            </a:r>
            <a:r>
              <a:rPr lang="fr-FR" dirty="0" smtClean="0"/>
              <a:t>désigner.</a:t>
            </a:r>
          </a:p>
          <a:p>
            <a:pPr lvl="1"/>
            <a:r>
              <a:rPr lang="fr-FR" dirty="0" smtClean="0"/>
              <a:t>Ses </a:t>
            </a:r>
            <a:r>
              <a:rPr lang="fr-FR" dirty="0"/>
              <a:t>fonctionnalités sont alors restreintes à celles proposées par la classe du type de la </a:t>
            </a:r>
            <a:r>
              <a:rPr lang="fr-FR" dirty="0" smtClean="0"/>
              <a:t>référence.</a:t>
            </a:r>
            <a:endParaRPr lang="fr-FR" dirty="0"/>
          </a:p>
          <a:p>
            <a:endParaRPr lang="en-US" sz="1800" dirty="0"/>
          </a:p>
        </p:txBody>
      </p:sp>
      <p:sp>
        <p:nvSpPr>
          <p:cNvPr id="3075" name="Titre 2"/>
          <p:cNvSpPr>
            <a:spLocks noGrp="1"/>
          </p:cNvSpPr>
          <p:nvPr>
            <p:ph type="title"/>
          </p:nvPr>
        </p:nvSpPr>
        <p:spPr/>
        <p:txBody>
          <a:bodyPr/>
          <a:lstStyle/>
          <a:p>
            <a:r>
              <a:rPr lang="fr-FR" dirty="0" smtClean="0"/>
              <a:t>POO: </a:t>
            </a:r>
            <a:r>
              <a:rPr lang="fr-FR" b="1" dirty="0"/>
              <a:t>Polymorphisme et </a:t>
            </a:r>
            <a:r>
              <a:rPr lang="fr-FR" b="1" dirty="0" smtClean="0"/>
              <a:t>Java</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58</a:t>
            </a:fld>
            <a:endParaRPr lang="en-US" altLang="zh-CN" sz="1600" kern="0">
              <a:latin typeface="+mn-lt"/>
              <a:ea typeface="MS PGothic" pitchFamily="34" charset="-128"/>
            </a:endParaRPr>
          </a:p>
        </p:txBody>
      </p:sp>
      <p:sp>
        <p:nvSpPr>
          <p:cNvPr id="6" name="ZoneTexte 5"/>
          <p:cNvSpPr txBox="1"/>
          <p:nvPr/>
        </p:nvSpPr>
        <p:spPr>
          <a:xfrm>
            <a:off x="411932" y="4133344"/>
            <a:ext cx="7980228" cy="1107996"/>
          </a:xfrm>
          <a:prstGeom prst="rect">
            <a:avLst/>
          </a:prstGeom>
          <a:noFill/>
          <a:ln>
            <a:solidFill>
              <a:schemeClr val="accent1"/>
            </a:solidFill>
          </a:ln>
        </p:spPr>
        <p:txBody>
          <a:bodyPr wrap="square" rtlCol="0">
            <a:spAutoFit/>
          </a:bodyPr>
          <a:lstStyle/>
          <a:p>
            <a:r>
              <a:rPr lang="en-US" sz="1100" dirty="0">
                <a:latin typeface="Courier New" panose="02070309020205020404" pitchFamily="49" charset="0"/>
                <a:cs typeface="Courier New" panose="02070309020205020404" pitchFamily="49" charset="0"/>
              </a:rPr>
              <a:t>public class </a:t>
            </a:r>
            <a:r>
              <a:rPr lang="en-US" sz="1100" dirty="0" smtClean="0">
                <a:latin typeface="Courier New" panose="02070309020205020404" pitchFamily="49" charset="0"/>
                <a:cs typeface="Courier New" panose="02070309020205020404" pitchFamily="49" charset="0"/>
              </a:rPr>
              <a:t>Test </a:t>
            </a:r>
            <a:r>
              <a:rPr lang="en-US" sz="1100" dirty="0">
                <a:latin typeface="Courier New" panose="02070309020205020404" pitchFamily="49" charset="0"/>
                <a:cs typeface="Courier New" panose="02070309020205020404" pitchFamily="49" charset="0"/>
              </a:rPr>
              <a:t>{</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public static void main (String[] </a:t>
            </a:r>
            <a:r>
              <a:rPr lang="en-US" sz="1100" dirty="0" err="1">
                <a:latin typeface="Courier New" panose="02070309020205020404" pitchFamily="49" charset="0"/>
                <a:cs typeface="Courier New" panose="02070309020205020404" pitchFamily="49" charset="0"/>
              </a:rPr>
              <a:t>argv</a:t>
            </a:r>
            <a:r>
              <a:rPr lang="en-US" sz="1100" dirty="0">
                <a:latin typeface="Courier New" panose="02070309020205020404" pitchFamily="49" charset="0"/>
                <a:cs typeface="Courier New" panose="02070309020205020404" pitchFamily="49" charset="0"/>
              </a:rPr>
              <a:t>) {</a:t>
            </a:r>
          </a:p>
          <a:p>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Voiture</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mVoiture</a:t>
            </a:r>
            <a:r>
              <a:rPr lang="en-US" sz="1100" dirty="0" smtClean="0">
                <a:latin typeface="Courier New" panose="02070309020205020404" pitchFamily="49" charset="0"/>
                <a:cs typeface="Courier New" panose="02070309020205020404" pitchFamily="49" charset="0"/>
              </a:rPr>
              <a:t> = new Ambulance(...);</a:t>
            </a:r>
            <a:endParaRPr lang="en-US" sz="1100" dirty="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	}</a:t>
            </a:r>
          </a:p>
          <a:p>
            <a:r>
              <a:rPr lang="en-US" sz="1100" dirty="0" smtClean="0">
                <a:latin typeface="Courier New" panose="02070309020205020404" pitchFamily="49" charset="0"/>
                <a:cs typeface="Courier New" panose="02070309020205020404" pitchFamily="49" charset="0"/>
              </a:rPr>
              <a:t>}</a:t>
            </a:r>
            <a:endParaRPr lang="fr-FR" sz="1100" dirty="0">
              <a:latin typeface="Courier New" panose="02070309020205020404" pitchFamily="49" charset="0"/>
              <a:cs typeface="Courier New" panose="02070309020205020404" pitchFamily="49" charset="0"/>
            </a:endParaRPr>
          </a:p>
        </p:txBody>
      </p:sp>
      <p:sp>
        <p:nvSpPr>
          <p:cNvPr id="7" name="Légende encadrée 1 6"/>
          <p:cNvSpPr/>
          <p:nvPr/>
        </p:nvSpPr>
        <p:spPr bwMode="auto">
          <a:xfrm>
            <a:off x="4211659" y="5252057"/>
            <a:ext cx="2524422" cy="549303"/>
          </a:xfrm>
          <a:prstGeom prst="borderCallout1">
            <a:avLst>
              <a:gd name="adj1" fmla="val 18750"/>
              <a:gd name="adj2" fmla="val -8333"/>
              <a:gd name="adj3" fmla="val -72094"/>
              <a:gd name="adj4" fmla="val -28738"/>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0" lang="en-US" sz="1200" b="0" i="0" u="none" strike="noStrike" cap="none" normalizeH="0" baseline="0" dirty="0" err="1" smtClean="0">
                <a:ln>
                  <a:noFill/>
                </a:ln>
                <a:solidFill>
                  <a:schemeClr val="tx1"/>
                </a:solidFill>
                <a:effectLst/>
                <a:latin typeface="Tahoma" pitchFamily="34" charset="0"/>
              </a:rPr>
              <a:t>maVoiture</a:t>
            </a:r>
            <a:r>
              <a:rPr kumimoji="0" lang="en-US" sz="1200" b="0" i="0" u="none" strike="noStrike" cap="none" normalizeH="0" dirty="0" smtClean="0">
                <a:ln>
                  <a:noFill/>
                </a:ln>
                <a:solidFill>
                  <a:schemeClr val="tx1"/>
                </a:solidFill>
                <a:effectLst/>
                <a:latin typeface="Tahoma" pitchFamily="34" charset="0"/>
              </a:rPr>
              <a:t> </a:t>
            </a:r>
            <a:r>
              <a:rPr kumimoji="0" lang="en-US" sz="1200" b="0" i="0" u="none" strike="noStrike" cap="none" normalizeH="0" dirty="0" err="1" smtClean="0">
                <a:ln>
                  <a:noFill/>
                </a:ln>
                <a:solidFill>
                  <a:schemeClr val="tx1"/>
                </a:solidFill>
                <a:effectLst/>
                <a:latin typeface="Tahoma" pitchFamily="34" charset="0"/>
              </a:rPr>
              <a:t>n’a</a:t>
            </a:r>
            <a:r>
              <a:rPr kumimoji="0" lang="en-US" sz="1200" b="0" i="0" u="none" strike="noStrike" cap="none" normalizeH="0" dirty="0" smtClean="0">
                <a:ln>
                  <a:noFill/>
                </a:ln>
                <a:solidFill>
                  <a:schemeClr val="tx1"/>
                </a:solidFill>
                <a:effectLst/>
                <a:latin typeface="Tahoma" pitchFamily="34" charset="0"/>
              </a:rPr>
              <a:t> pas </a:t>
            </a:r>
            <a:r>
              <a:rPr kumimoji="0" lang="en-US" sz="1200" b="0" i="0" u="none" strike="noStrike" cap="none" normalizeH="0" dirty="0" err="1" smtClean="0">
                <a:ln>
                  <a:noFill/>
                </a:ln>
                <a:solidFill>
                  <a:schemeClr val="tx1"/>
                </a:solidFill>
                <a:effectLst/>
                <a:latin typeface="Tahoma" pitchFamily="34" charset="0"/>
              </a:rPr>
              <a:t>accès</a:t>
            </a:r>
            <a:r>
              <a:rPr kumimoji="0" lang="en-US" sz="1200" b="0" i="0" u="none" strike="noStrike" cap="none" normalizeH="0" dirty="0" smtClean="0">
                <a:ln>
                  <a:noFill/>
                </a:ln>
                <a:solidFill>
                  <a:schemeClr val="tx1"/>
                </a:solidFill>
                <a:effectLst/>
                <a:latin typeface="Tahoma" pitchFamily="34" charset="0"/>
              </a:rPr>
              <a:t> à la </a:t>
            </a:r>
            <a:r>
              <a:rPr kumimoji="0" lang="en-US" sz="1200" b="0" i="0" u="none" strike="noStrike" cap="none" normalizeH="0" dirty="0" err="1" smtClean="0">
                <a:ln>
                  <a:noFill/>
                </a:ln>
                <a:solidFill>
                  <a:schemeClr val="tx1"/>
                </a:solidFill>
                <a:effectLst/>
                <a:latin typeface="Tahoma" pitchFamily="34" charset="0"/>
              </a:rPr>
              <a:t>méthode</a:t>
            </a:r>
            <a:r>
              <a:rPr lang="en-US" sz="1200" dirty="0"/>
              <a:t> </a:t>
            </a:r>
            <a:r>
              <a:rPr lang="en-US" sz="1200" i="1" dirty="0" err="1" smtClean="0"/>
              <a:t>isGyrophareStarted</a:t>
            </a:r>
            <a:r>
              <a:rPr lang="en-US" sz="1200" i="1" dirty="0"/>
              <a:t>()</a:t>
            </a:r>
            <a:r>
              <a:rPr lang="en-US" sz="1200" dirty="0"/>
              <a:t> </a:t>
            </a:r>
            <a:endParaRPr kumimoji="0" lang="fr-FR" sz="1200" b="0" i="0" u="none" strike="noStrike" cap="none" normalizeH="0" baseline="0" dirty="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367374478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731774"/>
            <a:ext cx="8229371" cy="5008625"/>
          </a:xfrm>
        </p:spPr>
        <p:txBody>
          <a:bodyPr/>
          <a:lstStyle/>
          <a:p>
            <a:r>
              <a:rPr lang="fr-FR" sz="1800" dirty="0" smtClean="0"/>
              <a:t>Lorsqu’une </a:t>
            </a:r>
            <a:r>
              <a:rPr lang="fr-FR" sz="1800" dirty="0"/>
              <a:t>méthode d’un objet est accédée au travers d’une référence « surclassée », c’est la méthode telle qu’elle est définie au niveau </a:t>
            </a:r>
            <a:r>
              <a:rPr lang="fr-FR" sz="1800" dirty="0" smtClean="0"/>
              <a:t>de la </a:t>
            </a:r>
            <a:r>
              <a:rPr lang="fr-FR" sz="1800" dirty="0"/>
              <a:t>classe effective de l’objet qui est invoquée et exécutée.</a:t>
            </a:r>
          </a:p>
          <a:p>
            <a:r>
              <a:rPr lang="fr-FR" sz="1800" dirty="0" smtClean="0"/>
              <a:t>La </a:t>
            </a:r>
            <a:r>
              <a:rPr lang="fr-FR" sz="1800" dirty="0"/>
              <a:t>méthode à exécuter est déterminée à l’exécution et non pas à la </a:t>
            </a:r>
            <a:r>
              <a:rPr lang="fr-FR" sz="1800" dirty="0" smtClean="0"/>
              <a:t>compilation.</a:t>
            </a:r>
            <a:endParaRPr lang="fr-FR" sz="1800" dirty="0"/>
          </a:p>
          <a:p>
            <a:r>
              <a:rPr lang="fr-FR" sz="1800" dirty="0" smtClean="0"/>
              <a:t>On </a:t>
            </a:r>
            <a:r>
              <a:rPr lang="fr-FR" sz="1800" dirty="0"/>
              <a:t>parle de liaison tardive, lien dynamique, </a:t>
            </a:r>
            <a:r>
              <a:rPr lang="fr-FR" sz="1800" dirty="0" err="1"/>
              <a:t>dynamic</a:t>
            </a:r>
            <a:r>
              <a:rPr lang="fr-FR" sz="1800" dirty="0"/>
              <a:t> </a:t>
            </a:r>
            <a:r>
              <a:rPr lang="fr-FR" sz="1800" dirty="0" err="1"/>
              <a:t>binding</a:t>
            </a:r>
            <a:r>
              <a:rPr lang="fr-FR" sz="1800" dirty="0"/>
              <a:t>, </a:t>
            </a:r>
            <a:r>
              <a:rPr lang="fr-FR" sz="1800" dirty="0" err="1"/>
              <a:t>latebinding</a:t>
            </a:r>
            <a:r>
              <a:rPr lang="fr-FR" sz="1800" dirty="0"/>
              <a:t> ou </a:t>
            </a:r>
            <a:r>
              <a:rPr lang="fr-FR" sz="1800" dirty="0" err="1"/>
              <a:t>run</a:t>
            </a:r>
            <a:r>
              <a:rPr lang="fr-FR" sz="1800" dirty="0"/>
              <a:t>-time </a:t>
            </a:r>
            <a:r>
              <a:rPr lang="fr-FR" sz="1800" dirty="0" err="1"/>
              <a:t>binding</a:t>
            </a:r>
            <a:r>
              <a:rPr lang="fr-FR" dirty="0" smtClean="0"/>
              <a:t>.</a:t>
            </a:r>
          </a:p>
          <a:p>
            <a:endParaRPr lang="en-US" dirty="0"/>
          </a:p>
          <a:p>
            <a:endParaRPr lang="en-US" dirty="0" smtClean="0"/>
          </a:p>
          <a:p>
            <a:endParaRPr lang="en-US" dirty="0"/>
          </a:p>
          <a:p>
            <a:endParaRPr lang="en-US" dirty="0" smtClean="0"/>
          </a:p>
          <a:p>
            <a:pPr marL="0" indent="0">
              <a:buNone/>
            </a:pPr>
            <a:endParaRPr lang="en-US" dirty="0" smtClean="0"/>
          </a:p>
          <a:p>
            <a:pPr marL="0" indent="0">
              <a:buNone/>
            </a:pPr>
            <a:r>
              <a:rPr lang="en-US" dirty="0" err="1" smtClean="0"/>
              <a:t>Exercice</a:t>
            </a:r>
            <a:r>
              <a:rPr lang="en-US" dirty="0" smtClean="0"/>
              <a:t>: </a:t>
            </a:r>
            <a:r>
              <a:rPr lang="en-US" dirty="0" err="1" smtClean="0"/>
              <a:t>illustrer</a:t>
            </a:r>
            <a:r>
              <a:rPr lang="en-US" dirty="0" smtClean="0"/>
              <a:t> la liaison </a:t>
            </a:r>
            <a:r>
              <a:rPr lang="en-US" dirty="0" err="1" smtClean="0"/>
              <a:t>dynamique</a:t>
            </a:r>
            <a:r>
              <a:rPr lang="en-US" dirty="0" smtClean="0"/>
              <a:t> avec la </a:t>
            </a:r>
            <a:r>
              <a:rPr lang="en-US" dirty="0" err="1" smtClean="0"/>
              <a:t>classe</a:t>
            </a:r>
            <a:r>
              <a:rPr lang="en-US" dirty="0" smtClean="0"/>
              <a:t> Ambulance</a:t>
            </a:r>
            <a:endParaRPr lang="fr-FR" dirty="0"/>
          </a:p>
          <a:p>
            <a:endParaRPr lang="en-US" sz="1800" dirty="0"/>
          </a:p>
        </p:txBody>
      </p:sp>
      <p:sp>
        <p:nvSpPr>
          <p:cNvPr id="3075" name="Titre 2"/>
          <p:cNvSpPr>
            <a:spLocks noGrp="1"/>
          </p:cNvSpPr>
          <p:nvPr>
            <p:ph type="title"/>
          </p:nvPr>
        </p:nvSpPr>
        <p:spPr/>
        <p:txBody>
          <a:bodyPr/>
          <a:lstStyle/>
          <a:p>
            <a:r>
              <a:rPr lang="fr-FR" dirty="0" smtClean="0"/>
              <a:t>POO: </a:t>
            </a:r>
            <a:r>
              <a:rPr lang="fr-FR" b="1" dirty="0"/>
              <a:t>Polymorphisme et </a:t>
            </a:r>
            <a:r>
              <a:rPr lang="fr-FR" b="1" dirty="0" smtClean="0"/>
              <a:t>liaison dynamique</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59</a:t>
            </a:fld>
            <a:endParaRPr lang="en-US" altLang="zh-CN" sz="1600" kern="0">
              <a:latin typeface="+mn-lt"/>
              <a:ea typeface="MS PGothic" pitchFamily="34" charset="-128"/>
            </a:endParaRPr>
          </a:p>
        </p:txBody>
      </p:sp>
      <p:sp>
        <p:nvSpPr>
          <p:cNvPr id="6" name="ZoneTexte 5"/>
          <p:cNvSpPr txBox="1"/>
          <p:nvPr/>
        </p:nvSpPr>
        <p:spPr>
          <a:xfrm>
            <a:off x="1275532" y="2944624"/>
            <a:ext cx="5866948" cy="1277273"/>
          </a:xfrm>
          <a:prstGeom prst="rect">
            <a:avLst/>
          </a:prstGeom>
          <a:noFill/>
          <a:ln>
            <a:solidFill>
              <a:schemeClr val="accent1"/>
            </a:solidFill>
          </a:ln>
        </p:spPr>
        <p:txBody>
          <a:bodyPr wrap="square" rtlCol="0">
            <a:spAutoFit/>
          </a:bodyPr>
          <a:lstStyle/>
          <a:p>
            <a:r>
              <a:rPr lang="en-US" sz="1100" dirty="0">
                <a:latin typeface="Courier New" panose="02070309020205020404" pitchFamily="49" charset="0"/>
                <a:cs typeface="Courier New" panose="02070309020205020404" pitchFamily="49" charset="0"/>
              </a:rPr>
              <a:t>public class </a:t>
            </a:r>
            <a:r>
              <a:rPr lang="en-US" sz="1100" dirty="0" smtClean="0">
                <a:latin typeface="Courier New" panose="02070309020205020404" pitchFamily="49" charset="0"/>
                <a:cs typeface="Courier New" panose="02070309020205020404" pitchFamily="49" charset="0"/>
              </a:rPr>
              <a:t>Test </a:t>
            </a:r>
            <a:r>
              <a:rPr lang="en-US" sz="1100" dirty="0">
                <a:latin typeface="Courier New" panose="02070309020205020404" pitchFamily="49" charset="0"/>
                <a:cs typeface="Courier New" panose="02070309020205020404" pitchFamily="49" charset="0"/>
              </a:rPr>
              <a:t>{</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public static void main (String[] </a:t>
            </a:r>
            <a:r>
              <a:rPr lang="en-US" sz="1100" dirty="0" err="1">
                <a:latin typeface="Courier New" panose="02070309020205020404" pitchFamily="49" charset="0"/>
                <a:cs typeface="Courier New" panose="02070309020205020404" pitchFamily="49" charset="0"/>
              </a:rPr>
              <a:t>argv</a:t>
            </a:r>
            <a:r>
              <a:rPr lang="en-US" sz="1100" dirty="0">
                <a:latin typeface="Courier New" panose="02070309020205020404" pitchFamily="49" charset="0"/>
                <a:cs typeface="Courier New" panose="02070309020205020404" pitchFamily="49" charset="0"/>
              </a:rPr>
              <a:t>) {</a:t>
            </a:r>
          </a:p>
          <a:p>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Voiture</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mVoiture</a:t>
            </a:r>
            <a:r>
              <a:rPr lang="en-US" sz="1100" dirty="0" smtClean="0">
                <a:latin typeface="Courier New" panose="02070309020205020404" pitchFamily="49" charset="0"/>
                <a:cs typeface="Courier New" panose="02070309020205020404" pitchFamily="49" charset="0"/>
              </a:rPr>
              <a:t> = new Ambulance(...);</a:t>
            </a:r>
          </a:p>
          <a:p>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mVoiture.demarre</a:t>
            </a:r>
            <a:r>
              <a:rPr lang="en-US" sz="1100" dirty="0" smtClean="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	}</a:t>
            </a:r>
          </a:p>
          <a:p>
            <a:r>
              <a:rPr lang="en-US" sz="1100" dirty="0" smtClean="0">
                <a:latin typeface="Courier New" panose="02070309020205020404" pitchFamily="49" charset="0"/>
                <a:cs typeface="Courier New" panose="02070309020205020404" pitchFamily="49" charset="0"/>
              </a:rPr>
              <a:t>}</a:t>
            </a:r>
            <a:endParaRPr lang="fr-FR" sz="1100" dirty="0">
              <a:latin typeface="Courier New" panose="02070309020205020404" pitchFamily="49" charset="0"/>
              <a:cs typeface="Courier New" panose="02070309020205020404" pitchFamily="49" charset="0"/>
            </a:endParaRPr>
          </a:p>
        </p:txBody>
      </p:sp>
      <p:sp>
        <p:nvSpPr>
          <p:cNvPr id="7" name="Légende encadrée 1 6"/>
          <p:cNvSpPr/>
          <p:nvPr/>
        </p:nvSpPr>
        <p:spPr bwMode="auto">
          <a:xfrm>
            <a:off x="4330926" y="4049177"/>
            <a:ext cx="2717461" cy="695543"/>
          </a:xfrm>
          <a:prstGeom prst="borderCallout1">
            <a:avLst>
              <a:gd name="adj1" fmla="val 18750"/>
              <a:gd name="adj2" fmla="val -8333"/>
              <a:gd name="adj3" fmla="val -38497"/>
              <a:gd name="adj4" fmla="val -38085"/>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0" lang="en-US" sz="1200" b="0" i="0" u="none" strike="noStrike" cap="none" normalizeH="0" baseline="0" dirty="0" err="1" smtClean="0">
                <a:ln>
                  <a:noFill/>
                </a:ln>
                <a:solidFill>
                  <a:schemeClr val="tx1"/>
                </a:solidFill>
                <a:effectLst/>
                <a:latin typeface="Tahoma" pitchFamily="34" charset="0"/>
              </a:rPr>
              <a:t>C’est</a:t>
            </a:r>
            <a:r>
              <a:rPr kumimoji="0" lang="en-US" sz="1200" b="0" i="0" u="none" strike="noStrike" cap="none" normalizeH="0" baseline="0" dirty="0" smtClean="0">
                <a:ln>
                  <a:noFill/>
                </a:ln>
                <a:solidFill>
                  <a:schemeClr val="tx1"/>
                </a:solidFill>
                <a:effectLst/>
                <a:latin typeface="Tahoma" pitchFamily="34" charset="0"/>
              </a:rPr>
              <a:t> la </a:t>
            </a:r>
            <a:r>
              <a:rPr kumimoji="0" lang="en-US" sz="1200" b="0" i="0" u="none" strike="noStrike" cap="none" normalizeH="0" baseline="0" dirty="0" err="1" smtClean="0">
                <a:ln>
                  <a:noFill/>
                </a:ln>
                <a:solidFill>
                  <a:schemeClr val="tx1"/>
                </a:solidFill>
                <a:effectLst/>
                <a:latin typeface="Tahoma" pitchFamily="34" charset="0"/>
              </a:rPr>
              <a:t>méthode</a:t>
            </a:r>
            <a:r>
              <a:rPr kumimoji="0" lang="en-US" sz="1200" b="0" i="0" u="none" strike="noStrike" cap="none" normalizeH="0" baseline="0" dirty="0" smtClean="0">
                <a:ln>
                  <a:noFill/>
                </a:ln>
                <a:solidFill>
                  <a:schemeClr val="tx1"/>
                </a:solidFill>
                <a:effectLst/>
                <a:latin typeface="Tahoma" pitchFamily="34" charset="0"/>
              </a:rPr>
              <a:t> </a:t>
            </a:r>
            <a:r>
              <a:rPr kumimoji="0" lang="en-US" sz="1200" b="0" i="0" u="none" strike="noStrike" cap="none" normalizeH="0" baseline="0" dirty="0" err="1" smtClean="0">
                <a:ln>
                  <a:noFill/>
                </a:ln>
                <a:solidFill>
                  <a:schemeClr val="tx1"/>
                </a:solidFill>
                <a:effectLst/>
                <a:latin typeface="Tahoma" pitchFamily="34" charset="0"/>
              </a:rPr>
              <a:t>demarre</a:t>
            </a:r>
            <a:r>
              <a:rPr kumimoji="0" lang="en-US" sz="1200" b="0" i="0" u="none" strike="noStrike" cap="none" normalizeH="0" baseline="0" dirty="0" smtClean="0">
                <a:ln>
                  <a:noFill/>
                </a:ln>
                <a:solidFill>
                  <a:schemeClr val="tx1"/>
                </a:solidFill>
                <a:effectLst/>
                <a:latin typeface="Tahoma" pitchFamily="34" charset="0"/>
              </a:rPr>
              <a:t>() de la sous-</a:t>
            </a:r>
            <a:r>
              <a:rPr kumimoji="0" lang="en-US" sz="1200" b="0" i="0" u="none" strike="noStrike" cap="none" normalizeH="0" baseline="0" dirty="0" err="1" smtClean="0">
                <a:ln>
                  <a:noFill/>
                </a:ln>
                <a:solidFill>
                  <a:schemeClr val="tx1"/>
                </a:solidFill>
                <a:effectLst/>
                <a:latin typeface="Tahoma" pitchFamily="34" charset="0"/>
              </a:rPr>
              <a:t>classe</a:t>
            </a:r>
            <a:r>
              <a:rPr kumimoji="0" lang="en-US" sz="1200" b="0" i="0" u="none" strike="noStrike" cap="none" normalizeH="0" baseline="0" dirty="0" smtClean="0">
                <a:ln>
                  <a:noFill/>
                </a:ln>
                <a:solidFill>
                  <a:schemeClr val="tx1"/>
                </a:solidFill>
                <a:effectLst/>
                <a:latin typeface="Tahoma" pitchFamily="34" charset="0"/>
              </a:rPr>
              <a:t> Ambulance qui </a:t>
            </a:r>
            <a:r>
              <a:rPr kumimoji="0" lang="en-US" sz="1200" b="0" i="0" u="none" strike="noStrike" cap="none" normalizeH="0" baseline="0" dirty="0" err="1" smtClean="0">
                <a:ln>
                  <a:noFill/>
                </a:ln>
                <a:solidFill>
                  <a:schemeClr val="tx1"/>
                </a:solidFill>
                <a:effectLst/>
                <a:latin typeface="Tahoma" pitchFamily="34" charset="0"/>
              </a:rPr>
              <a:t>est</a:t>
            </a:r>
            <a:r>
              <a:rPr kumimoji="0" lang="en-US" sz="1200" b="0" i="0" u="none" strike="noStrike" cap="none" normalizeH="0" baseline="0" dirty="0" smtClean="0">
                <a:ln>
                  <a:noFill/>
                </a:ln>
                <a:solidFill>
                  <a:schemeClr val="tx1"/>
                </a:solidFill>
                <a:effectLst/>
                <a:latin typeface="Tahoma" pitchFamily="34" charset="0"/>
              </a:rPr>
              <a:t> </a:t>
            </a:r>
            <a:r>
              <a:rPr kumimoji="0" lang="en-US" sz="1200" b="0" i="0" u="none" strike="noStrike" cap="none" normalizeH="0" baseline="0" dirty="0" err="1" smtClean="0">
                <a:ln>
                  <a:noFill/>
                </a:ln>
                <a:solidFill>
                  <a:schemeClr val="tx1"/>
                </a:solidFill>
                <a:effectLst/>
                <a:latin typeface="Tahoma" pitchFamily="34" charset="0"/>
              </a:rPr>
              <a:t>exécutée</a:t>
            </a:r>
            <a:r>
              <a:rPr kumimoji="0" lang="en-US" sz="1200" b="0" i="0" u="none" strike="noStrike" cap="none" normalizeH="0" baseline="0" dirty="0" smtClean="0">
                <a:ln>
                  <a:noFill/>
                </a:ln>
                <a:solidFill>
                  <a:schemeClr val="tx1"/>
                </a:solidFill>
                <a:effectLst/>
                <a:latin typeface="Tahoma" pitchFamily="34" charset="0"/>
              </a:rPr>
              <a:t>.</a:t>
            </a:r>
            <a:endParaRPr kumimoji="0" lang="fr-FR" sz="1200" b="0" i="0" u="none" strike="noStrike" cap="none" normalizeH="0" baseline="0" dirty="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36596187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Espace réservé du contenu 1"/>
          <p:cNvSpPr>
            <a:spLocks noGrp="1"/>
          </p:cNvSpPr>
          <p:nvPr>
            <p:ph idx="1"/>
          </p:nvPr>
        </p:nvSpPr>
        <p:spPr>
          <a:xfrm>
            <a:off x="312192" y="669587"/>
            <a:ext cx="8421037" cy="5322887"/>
          </a:xfrm>
        </p:spPr>
        <p:txBody>
          <a:bodyPr/>
          <a:lstStyle/>
          <a:p>
            <a:pPr marL="482600" lvl="1" indent="0">
              <a:buNone/>
            </a:pPr>
            <a:endParaRPr lang="fr-FR"/>
          </a:p>
          <a:p>
            <a:pPr marL="482600" lvl="1" indent="0">
              <a:buNone/>
            </a:pPr>
            <a:endParaRPr lang="fr-FR"/>
          </a:p>
          <a:p>
            <a:pPr lvl="2"/>
            <a:endParaRPr lang="fr-FR" altLang="en-US" smtClean="0"/>
          </a:p>
          <a:p>
            <a:endParaRPr lang="fr-FR" altLang="en-US"/>
          </a:p>
          <a:p>
            <a:endParaRPr lang="en-US" smtClean="0"/>
          </a:p>
          <a:p>
            <a:endParaRPr lang="en-US" smtClean="0"/>
          </a:p>
        </p:txBody>
      </p:sp>
      <p:sp>
        <p:nvSpPr>
          <p:cNvPr id="3075" name="Titre 2"/>
          <p:cNvSpPr>
            <a:spLocks noGrp="1"/>
          </p:cNvSpPr>
          <p:nvPr>
            <p:ph type="title"/>
          </p:nvPr>
        </p:nvSpPr>
        <p:spPr/>
        <p:txBody>
          <a:bodyPr/>
          <a:lstStyle/>
          <a:p>
            <a:r>
              <a:rPr lang="fr-FR" smtClean="0"/>
              <a:t>Introduction: principe de fonctionnement</a:t>
            </a:r>
          </a:p>
        </p:txBody>
      </p:sp>
      <p:sp>
        <p:nvSpPr>
          <p:cNvPr id="36" name="ZoneTexte 35"/>
          <p:cNvSpPr txBox="1"/>
          <p:nvPr/>
        </p:nvSpPr>
        <p:spPr>
          <a:xfrm>
            <a:off x="746376" y="2236077"/>
            <a:ext cx="1218792" cy="923330"/>
          </a:xfrm>
          <a:prstGeom prst="rect">
            <a:avLst/>
          </a:prstGeom>
          <a:noFill/>
          <a:ln>
            <a:noFill/>
          </a:ln>
        </p:spPr>
        <p:txBody>
          <a:bodyPr wrap="square" rtlCol="0">
            <a:spAutoFit/>
          </a:bodyPr>
          <a:lstStyle/>
          <a:p>
            <a:pPr algn="ctr"/>
            <a:r>
              <a:rPr lang="fr-FR" smtClean="0"/>
              <a:t>Fichier code source</a:t>
            </a:r>
            <a:endParaRPr lang="en-US"/>
          </a:p>
        </p:txBody>
      </p:sp>
      <p:sp>
        <p:nvSpPr>
          <p:cNvPr id="38" name="Flèche droite 37"/>
          <p:cNvSpPr/>
          <p:nvPr/>
        </p:nvSpPr>
        <p:spPr bwMode="auto">
          <a:xfrm>
            <a:off x="2152205" y="2645056"/>
            <a:ext cx="531019" cy="330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73" name="ZoneTexte 72"/>
          <p:cNvSpPr txBox="1"/>
          <p:nvPr/>
        </p:nvSpPr>
        <p:spPr>
          <a:xfrm>
            <a:off x="2772910" y="2605924"/>
            <a:ext cx="1424331" cy="369332"/>
          </a:xfrm>
          <a:prstGeom prst="rect">
            <a:avLst/>
          </a:prstGeom>
          <a:noFill/>
          <a:ln>
            <a:noFill/>
          </a:ln>
        </p:spPr>
        <p:txBody>
          <a:bodyPr wrap="square" rtlCol="0">
            <a:spAutoFit/>
          </a:bodyPr>
          <a:lstStyle/>
          <a:p>
            <a:pPr algn="ctr"/>
            <a:r>
              <a:rPr lang="fr-FR" smtClean="0"/>
              <a:t>Compilation</a:t>
            </a:r>
            <a:endParaRPr lang="en-US"/>
          </a:p>
        </p:txBody>
      </p:sp>
      <p:sp>
        <p:nvSpPr>
          <p:cNvPr id="39" name="Rectangle 38"/>
          <p:cNvSpPr/>
          <p:nvPr/>
        </p:nvSpPr>
        <p:spPr bwMode="auto">
          <a:xfrm>
            <a:off x="567955" y="2083874"/>
            <a:ext cx="1575634" cy="134699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75" name="Rectangle 74"/>
          <p:cNvSpPr/>
          <p:nvPr/>
        </p:nvSpPr>
        <p:spPr bwMode="auto">
          <a:xfrm>
            <a:off x="2683224" y="2136659"/>
            <a:ext cx="1573977" cy="134699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76" name="Flèche droite 75"/>
          <p:cNvSpPr/>
          <p:nvPr/>
        </p:nvSpPr>
        <p:spPr bwMode="auto">
          <a:xfrm>
            <a:off x="4257201" y="2660137"/>
            <a:ext cx="531019" cy="330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77" name="ZoneTexte 76"/>
          <p:cNvSpPr txBox="1"/>
          <p:nvPr/>
        </p:nvSpPr>
        <p:spPr>
          <a:xfrm>
            <a:off x="567955" y="3680286"/>
            <a:ext cx="1609915" cy="369332"/>
          </a:xfrm>
          <a:prstGeom prst="rect">
            <a:avLst/>
          </a:prstGeom>
          <a:noFill/>
          <a:ln>
            <a:noFill/>
          </a:ln>
        </p:spPr>
        <p:txBody>
          <a:bodyPr wrap="square" rtlCol="0">
            <a:spAutoFit/>
          </a:bodyPr>
          <a:lstStyle/>
          <a:p>
            <a:r>
              <a:rPr lang="fr-FR" smtClean="0"/>
              <a:t>MaClasse.java</a:t>
            </a:r>
            <a:endParaRPr lang="en-US"/>
          </a:p>
        </p:txBody>
      </p:sp>
      <p:sp>
        <p:nvSpPr>
          <p:cNvPr id="78" name="ZoneTexte 77"/>
          <p:cNvSpPr txBox="1"/>
          <p:nvPr/>
        </p:nvSpPr>
        <p:spPr>
          <a:xfrm>
            <a:off x="4803212" y="2621005"/>
            <a:ext cx="1295605" cy="369332"/>
          </a:xfrm>
          <a:prstGeom prst="rect">
            <a:avLst/>
          </a:prstGeom>
          <a:noFill/>
          <a:ln>
            <a:noFill/>
          </a:ln>
        </p:spPr>
        <p:txBody>
          <a:bodyPr wrap="square" rtlCol="0">
            <a:spAutoFit/>
          </a:bodyPr>
          <a:lstStyle/>
          <a:p>
            <a:r>
              <a:rPr lang="fr-FR" smtClean="0"/>
              <a:t>Byte code</a:t>
            </a:r>
            <a:endParaRPr lang="en-US"/>
          </a:p>
        </p:txBody>
      </p:sp>
      <p:sp>
        <p:nvSpPr>
          <p:cNvPr id="79" name="ZoneTexte 78"/>
          <p:cNvSpPr txBox="1"/>
          <p:nvPr/>
        </p:nvSpPr>
        <p:spPr>
          <a:xfrm>
            <a:off x="4591060" y="3648020"/>
            <a:ext cx="1801938" cy="369332"/>
          </a:xfrm>
          <a:prstGeom prst="rect">
            <a:avLst/>
          </a:prstGeom>
          <a:noFill/>
          <a:ln>
            <a:noFill/>
          </a:ln>
        </p:spPr>
        <p:txBody>
          <a:bodyPr wrap="square" rtlCol="0">
            <a:spAutoFit/>
          </a:bodyPr>
          <a:lstStyle/>
          <a:p>
            <a:r>
              <a:rPr lang="fr-FR" err="1" smtClean="0"/>
              <a:t>MaClasse.class</a:t>
            </a:r>
            <a:endParaRPr lang="en-US"/>
          </a:p>
        </p:txBody>
      </p:sp>
      <p:sp>
        <p:nvSpPr>
          <p:cNvPr id="80" name="Flèche droite 79"/>
          <p:cNvSpPr/>
          <p:nvPr/>
        </p:nvSpPr>
        <p:spPr bwMode="auto">
          <a:xfrm>
            <a:off x="6067021" y="2647437"/>
            <a:ext cx="531019" cy="330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81" name="ZoneTexte 80"/>
          <p:cNvSpPr txBox="1"/>
          <p:nvPr/>
        </p:nvSpPr>
        <p:spPr>
          <a:xfrm>
            <a:off x="6672862" y="2363572"/>
            <a:ext cx="1424331" cy="923330"/>
          </a:xfrm>
          <a:prstGeom prst="rect">
            <a:avLst/>
          </a:prstGeom>
          <a:noFill/>
          <a:ln>
            <a:noFill/>
          </a:ln>
        </p:spPr>
        <p:txBody>
          <a:bodyPr wrap="square" rtlCol="0">
            <a:spAutoFit/>
          </a:bodyPr>
          <a:lstStyle/>
          <a:p>
            <a:pPr algn="ctr"/>
            <a:r>
              <a:rPr lang="fr-FR" smtClean="0"/>
              <a:t>Machine virtuelle (JVM)</a:t>
            </a:r>
            <a:endParaRPr lang="en-US"/>
          </a:p>
        </p:txBody>
      </p:sp>
      <p:sp>
        <p:nvSpPr>
          <p:cNvPr id="82" name="Rectangle 81"/>
          <p:cNvSpPr/>
          <p:nvPr/>
        </p:nvSpPr>
        <p:spPr bwMode="auto">
          <a:xfrm>
            <a:off x="6598040" y="2117093"/>
            <a:ext cx="1573977" cy="134699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84" name="Flèche droite 83"/>
          <p:cNvSpPr/>
          <p:nvPr/>
        </p:nvSpPr>
        <p:spPr bwMode="auto">
          <a:xfrm rot="5400000">
            <a:off x="6978587" y="1686484"/>
            <a:ext cx="531019" cy="330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85" name="ZoneTexte 84"/>
          <p:cNvSpPr txBox="1"/>
          <p:nvPr/>
        </p:nvSpPr>
        <p:spPr>
          <a:xfrm>
            <a:off x="6126982" y="892756"/>
            <a:ext cx="2237530" cy="646331"/>
          </a:xfrm>
          <a:prstGeom prst="rect">
            <a:avLst/>
          </a:prstGeom>
          <a:noFill/>
          <a:ln>
            <a:noFill/>
          </a:ln>
        </p:spPr>
        <p:txBody>
          <a:bodyPr wrap="square" rtlCol="0">
            <a:spAutoFit/>
          </a:bodyPr>
          <a:lstStyle/>
          <a:p>
            <a:pPr algn="ctr"/>
            <a:r>
              <a:rPr lang="fr-FR" smtClean="0"/>
              <a:t>Librairies </a:t>
            </a:r>
          </a:p>
          <a:p>
            <a:pPr algn="ctr"/>
            <a:r>
              <a:rPr lang="fr-FR" smtClean="0"/>
              <a:t>(autres byte code)</a:t>
            </a:r>
            <a:endParaRPr lang="en-US"/>
          </a:p>
        </p:txBody>
      </p:sp>
      <p:sp>
        <p:nvSpPr>
          <p:cNvPr id="87" name="Espace réservé du contenu 1"/>
          <p:cNvSpPr txBox="1">
            <a:spLocks/>
          </p:cNvSpPr>
          <p:nvPr/>
        </p:nvSpPr>
        <p:spPr bwMode="auto">
          <a:xfrm>
            <a:off x="259522" y="4537050"/>
            <a:ext cx="8031293" cy="12341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93675" indent="-193675" algn="l" rtl="0" eaLnBrk="0" fontAlgn="base" hangingPunct="0">
              <a:spcBef>
                <a:spcPct val="0"/>
              </a:spcBef>
              <a:spcAft>
                <a:spcPct val="50000"/>
              </a:spcAft>
              <a:buClr>
                <a:schemeClr val="tx2"/>
              </a:buClr>
              <a:buSzPct val="70000"/>
              <a:buFont typeface="Wingdings" pitchFamily="2" charset="2"/>
              <a:buChar char="§"/>
              <a:defRPr sz="2000">
                <a:solidFill>
                  <a:schemeClr val="tx1"/>
                </a:solidFill>
                <a:latin typeface="+mn-lt"/>
                <a:ea typeface="+mn-ea"/>
                <a:cs typeface="+mn-cs"/>
              </a:defRPr>
            </a:lvl1pPr>
            <a:lvl2pPr marL="768350" indent="-285750" algn="l" rtl="0" eaLnBrk="0" fontAlgn="base" hangingPunct="0">
              <a:spcBef>
                <a:spcPct val="0"/>
              </a:spcBef>
              <a:spcAft>
                <a:spcPct val="25000"/>
              </a:spcAft>
              <a:buChar char="–"/>
              <a:defRPr>
                <a:solidFill>
                  <a:schemeClr val="tx1"/>
                </a:solidFill>
                <a:latin typeface="+mn-lt"/>
              </a:defRPr>
            </a:lvl2pPr>
            <a:lvl3pPr marL="1187450" indent="-228600" algn="l" rtl="0" eaLnBrk="0" fontAlgn="base" hangingPunct="0">
              <a:spcBef>
                <a:spcPct val="0"/>
              </a:spcBef>
              <a:spcAft>
                <a:spcPct val="25000"/>
              </a:spcAft>
              <a:buClr>
                <a:schemeClr val="tx1"/>
              </a:buClr>
              <a:buFont typeface="Times New Roman" pitchFamily="18" charset="0"/>
              <a:buChar char="–"/>
              <a:defRPr>
                <a:solidFill>
                  <a:schemeClr val="tx1"/>
                </a:solidFill>
                <a:latin typeface="+mn-lt"/>
              </a:defRPr>
            </a:lvl3pPr>
            <a:lvl4pPr marL="1606550" indent="-228600" algn="l" rtl="0" eaLnBrk="0" fontAlgn="base" hangingPunct="0">
              <a:spcBef>
                <a:spcPct val="0"/>
              </a:spcBef>
              <a:spcAft>
                <a:spcPct val="25000"/>
              </a:spcAft>
              <a:buChar char="–"/>
              <a:defRPr>
                <a:solidFill>
                  <a:schemeClr val="tx1"/>
                </a:solidFill>
                <a:latin typeface="+mn-lt"/>
              </a:defRPr>
            </a:lvl4pPr>
            <a:lvl5pPr marL="2057400" indent="-228600" algn="l" rtl="0" eaLnBrk="0" fontAlgn="base" hangingPunct="0">
              <a:spcBef>
                <a:spcPct val="0"/>
              </a:spcBef>
              <a:spcAft>
                <a:spcPct val="25000"/>
              </a:spcAft>
              <a:buChar char="–"/>
              <a:defRPr sz="1600">
                <a:solidFill>
                  <a:schemeClr val="tx1"/>
                </a:solidFill>
                <a:latin typeface="+mn-lt"/>
              </a:defRPr>
            </a:lvl5pPr>
            <a:lvl6pPr marL="2514600" indent="-228600" algn="l" rtl="0" eaLnBrk="0" fontAlgn="base" hangingPunct="0">
              <a:spcBef>
                <a:spcPct val="0"/>
              </a:spcBef>
              <a:spcAft>
                <a:spcPct val="25000"/>
              </a:spcAft>
              <a:buChar char="–"/>
              <a:defRPr sz="1600">
                <a:solidFill>
                  <a:schemeClr val="tx1"/>
                </a:solidFill>
                <a:latin typeface="+mn-lt"/>
              </a:defRPr>
            </a:lvl6pPr>
            <a:lvl7pPr marL="2971800" indent="-228600" algn="l" rtl="0" eaLnBrk="0" fontAlgn="base" hangingPunct="0">
              <a:spcBef>
                <a:spcPct val="0"/>
              </a:spcBef>
              <a:spcAft>
                <a:spcPct val="25000"/>
              </a:spcAft>
              <a:buChar char="–"/>
              <a:defRPr sz="1600">
                <a:solidFill>
                  <a:schemeClr val="tx1"/>
                </a:solidFill>
                <a:latin typeface="+mn-lt"/>
              </a:defRPr>
            </a:lvl7pPr>
            <a:lvl8pPr marL="3429000" indent="-228600" algn="l" rtl="0" eaLnBrk="0" fontAlgn="base" hangingPunct="0">
              <a:spcBef>
                <a:spcPct val="0"/>
              </a:spcBef>
              <a:spcAft>
                <a:spcPct val="25000"/>
              </a:spcAft>
              <a:buChar char="–"/>
              <a:defRPr sz="1600">
                <a:solidFill>
                  <a:schemeClr val="tx1"/>
                </a:solidFill>
                <a:latin typeface="+mn-lt"/>
              </a:defRPr>
            </a:lvl8pPr>
            <a:lvl9pPr marL="3886200" indent="-228600" algn="l" rtl="0" eaLnBrk="0" fontAlgn="base" hangingPunct="0">
              <a:spcBef>
                <a:spcPct val="0"/>
              </a:spcBef>
              <a:spcAft>
                <a:spcPct val="25000"/>
              </a:spcAft>
              <a:buChar char="–"/>
              <a:defRPr sz="1600">
                <a:solidFill>
                  <a:schemeClr val="tx1"/>
                </a:solidFill>
                <a:latin typeface="+mn-lt"/>
              </a:defRPr>
            </a:lvl9pPr>
          </a:lstStyle>
          <a:p>
            <a:pPr lvl="1">
              <a:buFontTx/>
              <a:buChar char="-"/>
            </a:pPr>
            <a:r>
              <a:rPr lang="fr-FR" kern="0" smtClean="0"/>
              <a:t>Pas d’édition de liens</a:t>
            </a:r>
          </a:p>
          <a:p>
            <a:pPr lvl="1">
              <a:buFontTx/>
              <a:buChar char="-"/>
            </a:pPr>
            <a:r>
              <a:rPr lang="fr-FR" kern="0" smtClean="0"/>
              <a:t>Le byte code est indépendant de </a:t>
            </a:r>
            <a:r>
              <a:rPr lang="fr-FR" altLang="en-US"/>
              <a:t>de toute architecture</a:t>
            </a:r>
            <a:endParaRPr lang="fr-FR" kern="0" smtClean="0"/>
          </a:p>
          <a:p>
            <a:pPr lvl="1">
              <a:buFontTx/>
              <a:buChar char="-"/>
            </a:pPr>
            <a:r>
              <a:rPr lang="fr-FR" kern="0" smtClean="0"/>
              <a:t>L’exécution du byte code nécessite la mise à disposition d’une JVM sur l’infrastructure cible pour interpréter en langage machine.</a:t>
            </a:r>
          </a:p>
          <a:p>
            <a:pPr marL="482600" lvl="1" indent="0">
              <a:buNone/>
            </a:pPr>
            <a:endParaRPr lang="fr-FR" kern="0" smtClean="0"/>
          </a:p>
          <a:p>
            <a:pPr lvl="2"/>
            <a:endParaRPr lang="fr-FR" altLang="en-US" kern="0" smtClean="0"/>
          </a:p>
          <a:p>
            <a:pPr marL="0" indent="0">
              <a:buFont typeface="Wingdings" pitchFamily="2" charset="2"/>
              <a:buNone/>
            </a:pPr>
            <a:endParaRPr lang="fr-FR" altLang="en-US" kern="0" smtClean="0"/>
          </a:p>
          <a:p>
            <a:endParaRPr lang="fr-FR" altLang="en-US" kern="0" smtClean="0"/>
          </a:p>
          <a:p>
            <a:endParaRPr lang="en-US" kern="0" smtClean="0"/>
          </a:p>
          <a:p>
            <a:endParaRPr lang="en-US" kern="0" smtClean="0"/>
          </a:p>
        </p:txBody>
      </p:sp>
      <p:sp>
        <p:nvSpPr>
          <p:cNvPr id="88" name="ZoneTexte 87"/>
          <p:cNvSpPr txBox="1"/>
          <p:nvPr/>
        </p:nvSpPr>
        <p:spPr>
          <a:xfrm>
            <a:off x="2665254" y="3680286"/>
            <a:ext cx="1609915" cy="369332"/>
          </a:xfrm>
          <a:prstGeom prst="rect">
            <a:avLst/>
          </a:prstGeom>
          <a:noFill/>
          <a:ln>
            <a:noFill/>
          </a:ln>
        </p:spPr>
        <p:txBody>
          <a:bodyPr wrap="square" rtlCol="0">
            <a:spAutoFit/>
          </a:bodyPr>
          <a:lstStyle/>
          <a:p>
            <a:pPr algn="ctr"/>
            <a:r>
              <a:rPr lang="fr-FR" i="1" err="1" smtClean="0"/>
              <a:t>javac</a:t>
            </a:r>
            <a:endParaRPr lang="en-US" i="1"/>
          </a:p>
        </p:txBody>
      </p:sp>
      <p:sp>
        <p:nvSpPr>
          <p:cNvPr id="90"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6</a:t>
            </a:fld>
            <a:endParaRPr lang="en-US" altLang="zh-CN" sz="1600" kern="0">
              <a:latin typeface="+mn-lt"/>
              <a:ea typeface="MS PGothic" pitchFamily="34" charset="-128"/>
            </a:endParaRPr>
          </a:p>
        </p:txBody>
      </p:sp>
    </p:spTree>
    <p:extLst>
      <p:ext uri="{BB962C8B-B14F-4D97-AF65-F5344CB8AC3E}">
        <p14:creationId xmlns:p14="http://schemas.microsoft.com/office/powerpoint/2010/main" val="14493075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731774"/>
            <a:ext cx="8416994" cy="5008625"/>
          </a:xfrm>
        </p:spPr>
        <p:txBody>
          <a:bodyPr/>
          <a:lstStyle/>
          <a:p>
            <a:r>
              <a:rPr lang="fr-FR" sz="1800" dirty="0"/>
              <a:t>Plus besoin de distinguer différents cas en fonction de la classe </a:t>
            </a:r>
            <a:r>
              <a:rPr lang="fr-FR" sz="1800" dirty="0" smtClean="0"/>
              <a:t>des objets</a:t>
            </a:r>
            <a:endParaRPr lang="fr-FR" sz="1800" dirty="0"/>
          </a:p>
          <a:p>
            <a:pPr lvl="1"/>
            <a:r>
              <a:rPr lang="fr-FR" dirty="0"/>
              <a:t>Le polymorphisme constitue la troisième caractéristique essentielle d’un langage orienté objet après l’abstraction des données (encapsulation) et l’héritage</a:t>
            </a:r>
          </a:p>
          <a:p>
            <a:pPr lvl="1"/>
            <a:r>
              <a:rPr lang="fr-FR" dirty="0"/>
              <a:t>Une plus grande facilité d’évolution du code. Possibilité de définir de nouvelles fonctionnalités en héritant de nouveaux types de données à partir d’une classe de base commune sans avoir besoin de modifier le code qui manipule la classe de base</a:t>
            </a:r>
          </a:p>
          <a:p>
            <a:pPr lvl="1"/>
            <a:r>
              <a:rPr lang="fr-FR" dirty="0"/>
              <a:t>Développement plus rapide</a:t>
            </a:r>
          </a:p>
          <a:p>
            <a:pPr lvl="1"/>
            <a:r>
              <a:rPr lang="fr-FR" dirty="0"/>
              <a:t>Plus grande simplicité et meilleure organisation du code</a:t>
            </a:r>
          </a:p>
          <a:p>
            <a:pPr lvl="1"/>
            <a:r>
              <a:rPr lang="fr-FR" dirty="0"/>
              <a:t>Programmes plus facilement extensibles</a:t>
            </a:r>
          </a:p>
          <a:p>
            <a:pPr lvl="1"/>
            <a:r>
              <a:rPr lang="fr-FR" dirty="0"/>
              <a:t>Maintenance du code plus aisée.</a:t>
            </a:r>
          </a:p>
          <a:p>
            <a:endParaRPr lang="en-US" sz="1800" dirty="0"/>
          </a:p>
        </p:txBody>
      </p:sp>
      <p:sp>
        <p:nvSpPr>
          <p:cNvPr id="3075" name="Titre 2"/>
          <p:cNvSpPr>
            <a:spLocks noGrp="1"/>
          </p:cNvSpPr>
          <p:nvPr>
            <p:ph type="title"/>
          </p:nvPr>
        </p:nvSpPr>
        <p:spPr/>
        <p:txBody>
          <a:bodyPr/>
          <a:lstStyle/>
          <a:p>
            <a:r>
              <a:rPr lang="fr-FR" dirty="0" smtClean="0"/>
              <a:t>POO: </a:t>
            </a:r>
            <a:r>
              <a:rPr lang="fr-FR" b="1" dirty="0" smtClean="0"/>
              <a:t>Utilité du polymorphisme</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60</a:t>
            </a:fld>
            <a:endParaRPr lang="en-US" altLang="zh-CN" sz="1600" kern="0">
              <a:latin typeface="+mn-lt"/>
              <a:ea typeface="MS PGothic" pitchFamily="34" charset="-128"/>
            </a:endParaRPr>
          </a:p>
        </p:txBody>
      </p:sp>
    </p:spTree>
    <p:extLst>
      <p:ext uri="{BB962C8B-B14F-4D97-AF65-F5344CB8AC3E}">
        <p14:creationId xmlns:p14="http://schemas.microsoft.com/office/powerpoint/2010/main" val="428116059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731775"/>
            <a:ext cx="8416994" cy="4470146"/>
          </a:xfrm>
        </p:spPr>
        <p:txBody>
          <a:bodyPr/>
          <a:lstStyle/>
          <a:p>
            <a:r>
              <a:rPr lang="fr-FR" sz="1800" dirty="0" smtClean="0"/>
              <a:t>Intérêt:</a:t>
            </a:r>
          </a:p>
          <a:p>
            <a:pPr lvl="1"/>
            <a:r>
              <a:rPr lang="fr-FR" sz="1600" dirty="0" smtClean="0"/>
              <a:t>Le </a:t>
            </a:r>
            <a:r>
              <a:rPr lang="fr-FR" sz="1600" dirty="0" err="1" smtClean="0"/>
              <a:t>downcasting</a:t>
            </a:r>
            <a:r>
              <a:rPr lang="fr-FR" sz="1600" dirty="0" smtClean="0"/>
              <a:t> force </a:t>
            </a:r>
            <a:r>
              <a:rPr lang="fr-FR" sz="1600" dirty="0"/>
              <a:t>un objet à « libérer » les fonctionnalités cachées par le </a:t>
            </a:r>
            <a:r>
              <a:rPr lang="fr-FR" sz="1600" dirty="0" err="1" smtClean="0"/>
              <a:t>surclassement</a:t>
            </a:r>
            <a:r>
              <a:rPr lang="fr-FR" sz="1600" dirty="0" smtClean="0"/>
              <a:t>.</a:t>
            </a:r>
            <a:endParaRPr lang="fr-FR" sz="1600" dirty="0"/>
          </a:p>
          <a:p>
            <a:pPr lvl="1"/>
            <a:r>
              <a:rPr lang="fr-FR" sz="1600" dirty="0" smtClean="0"/>
              <a:t>Conversion </a:t>
            </a:r>
            <a:r>
              <a:rPr lang="fr-FR" sz="1600" dirty="0"/>
              <a:t>de type explicite (</a:t>
            </a:r>
            <a:r>
              <a:rPr lang="fr-FR" sz="1600" dirty="0" err="1"/>
              <a:t>cast</a:t>
            </a:r>
            <a:r>
              <a:rPr lang="fr-FR" sz="1600" dirty="0" smtClean="0"/>
              <a:t>).</a:t>
            </a:r>
          </a:p>
          <a:p>
            <a:pPr lvl="1"/>
            <a:endParaRPr lang="fr-FR" sz="1600" dirty="0" smtClean="0"/>
          </a:p>
          <a:p>
            <a:pPr lvl="1"/>
            <a:endParaRPr lang="en-US" sz="1600" dirty="0"/>
          </a:p>
          <a:p>
            <a:pPr lvl="1"/>
            <a:endParaRPr lang="fr-FR" sz="1600" dirty="0" smtClean="0"/>
          </a:p>
          <a:p>
            <a:pPr lvl="1"/>
            <a:endParaRPr lang="en-US" sz="1600" dirty="0"/>
          </a:p>
          <a:p>
            <a:pPr lvl="1"/>
            <a:r>
              <a:rPr lang="fr-FR" sz="1800" dirty="0" smtClean="0"/>
              <a:t>Pour </a:t>
            </a:r>
            <a:r>
              <a:rPr lang="fr-FR" sz="1800" dirty="0"/>
              <a:t>que le « </a:t>
            </a:r>
            <a:r>
              <a:rPr lang="fr-FR" sz="1800" dirty="0" err="1"/>
              <a:t>cast</a:t>
            </a:r>
            <a:r>
              <a:rPr lang="fr-FR" sz="1800" dirty="0"/>
              <a:t> » fonctionne, il faut qu’à l’exécution le type effectif de </a:t>
            </a:r>
            <a:r>
              <a:rPr lang="en-US" dirty="0" err="1">
                <a:latin typeface="Courier New" panose="02070309020205020404" pitchFamily="49" charset="0"/>
                <a:cs typeface="Courier New" panose="02070309020205020404" pitchFamily="49" charset="0"/>
              </a:rPr>
              <a:t>maVoiture</a:t>
            </a:r>
            <a:r>
              <a:rPr lang="en-US" dirty="0">
                <a:latin typeface="Courier New" panose="02070309020205020404" pitchFamily="49" charset="0"/>
                <a:cs typeface="Courier New" panose="02070309020205020404" pitchFamily="49" charset="0"/>
              </a:rPr>
              <a:t> </a:t>
            </a:r>
            <a:r>
              <a:rPr lang="fr-FR" sz="1800" dirty="0" smtClean="0"/>
              <a:t>soit </a:t>
            </a:r>
            <a:r>
              <a:rPr lang="fr-FR" sz="1800" dirty="0"/>
              <a:t>« compatible » avec le type </a:t>
            </a:r>
            <a:r>
              <a:rPr lang="fr-FR" sz="1800" dirty="0" smtClean="0"/>
              <a:t>Ambulance. </a:t>
            </a:r>
            <a:r>
              <a:rPr lang="fr-FR" sz="1800" dirty="0"/>
              <a:t>si la compatibilité est fausse et si le </a:t>
            </a:r>
            <a:r>
              <a:rPr lang="fr-FR" sz="1800" dirty="0" err="1"/>
              <a:t>cast</a:t>
            </a:r>
            <a:r>
              <a:rPr lang="fr-FR" sz="1800" dirty="0"/>
              <a:t> est effectué </a:t>
            </a:r>
            <a:r>
              <a:rPr lang="fr-FR" sz="1800" dirty="0" smtClean="0"/>
              <a:t>alors une </a:t>
            </a:r>
            <a:r>
              <a:rPr lang="fr-FR" sz="1800" dirty="0"/>
              <a:t>exception de type </a:t>
            </a:r>
            <a:r>
              <a:rPr lang="fr-FR" sz="1800" b="1" dirty="0" err="1"/>
              <a:t>ClassCastException</a:t>
            </a:r>
            <a:r>
              <a:rPr lang="fr-FR" sz="1800" dirty="0"/>
              <a:t> est </a:t>
            </a:r>
            <a:r>
              <a:rPr lang="fr-FR" sz="1800" dirty="0" smtClean="0"/>
              <a:t>levée.</a:t>
            </a:r>
          </a:p>
          <a:p>
            <a:pPr lvl="1"/>
            <a:r>
              <a:rPr lang="fr-FR" sz="1800" dirty="0" smtClean="0"/>
              <a:t>Compatible </a:t>
            </a:r>
            <a:r>
              <a:rPr lang="fr-FR" sz="1800" dirty="0"/>
              <a:t>: on peut tester la compatibilité par le mot clé </a:t>
            </a:r>
            <a:r>
              <a:rPr lang="fr-FR" sz="1800" dirty="0" err="1" smtClean="0"/>
              <a:t>instanceof</a:t>
            </a:r>
            <a:r>
              <a:rPr lang="fr-FR" sz="1800" dirty="0" smtClean="0"/>
              <a:t> ou la méthode </a:t>
            </a:r>
            <a:r>
              <a:rPr lang="fr-FR" sz="1800" dirty="0" err="1" smtClean="0"/>
              <a:t>getClass</a:t>
            </a:r>
            <a:r>
              <a:rPr lang="fr-FR" sz="1800" dirty="0" smtClean="0"/>
              <a:t>().</a:t>
            </a:r>
            <a:endParaRPr lang="fr-FR" sz="1800" dirty="0"/>
          </a:p>
          <a:p>
            <a:pPr marL="0" indent="0">
              <a:buNone/>
            </a:pPr>
            <a:endParaRPr lang="fr-FR" sz="1800" dirty="0"/>
          </a:p>
        </p:txBody>
      </p:sp>
      <p:sp>
        <p:nvSpPr>
          <p:cNvPr id="3075" name="Titre 2"/>
          <p:cNvSpPr>
            <a:spLocks noGrp="1"/>
          </p:cNvSpPr>
          <p:nvPr>
            <p:ph type="title"/>
          </p:nvPr>
        </p:nvSpPr>
        <p:spPr/>
        <p:txBody>
          <a:bodyPr/>
          <a:lstStyle/>
          <a:p>
            <a:r>
              <a:rPr lang="fr-FR" dirty="0" smtClean="0"/>
              <a:t>POO: </a:t>
            </a:r>
            <a:r>
              <a:rPr lang="fr-FR" b="1" dirty="0" smtClean="0"/>
              <a:t>polymorphisme et </a:t>
            </a:r>
            <a:r>
              <a:rPr lang="fr-FR" b="1" dirty="0" err="1" smtClean="0"/>
              <a:t>downcasting</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61</a:t>
            </a:fld>
            <a:endParaRPr lang="en-US" altLang="zh-CN" sz="1600" kern="0">
              <a:latin typeface="+mn-lt"/>
              <a:ea typeface="MS PGothic" pitchFamily="34" charset="-128"/>
            </a:endParaRPr>
          </a:p>
        </p:txBody>
      </p:sp>
      <p:sp>
        <p:nvSpPr>
          <p:cNvPr id="6" name="ZoneTexte 5"/>
          <p:cNvSpPr txBox="1"/>
          <p:nvPr/>
        </p:nvSpPr>
        <p:spPr>
          <a:xfrm>
            <a:off x="751043" y="2079216"/>
            <a:ext cx="7406104" cy="830997"/>
          </a:xfrm>
          <a:prstGeom prst="rect">
            <a:avLst/>
          </a:prstGeom>
          <a:noFill/>
          <a:ln>
            <a:solidFill>
              <a:schemeClr val="accent1"/>
            </a:solidFill>
          </a:ln>
        </p:spPr>
        <p:txBody>
          <a:bodyPr wrap="square" rtlCol="0">
            <a:spAutoFit/>
          </a:bodyPr>
          <a:lstStyle/>
          <a:p>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Voiture</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maVoiture</a:t>
            </a:r>
            <a:r>
              <a:rPr lang="en-US" sz="1600" dirty="0" smtClean="0">
                <a:latin typeface="Courier New" panose="02070309020205020404" pitchFamily="49" charset="0"/>
                <a:cs typeface="Courier New" panose="02070309020205020404" pitchFamily="49" charset="0"/>
              </a:rPr>
              <a:t> = new Ambulance(…);</a:t>
            </a:r>
          </a:p>
          <a:p>
            <a:r>
              <a:rPr lang="en-US" sz="1600" dirty="0" smtClean="0">
                <a:latin typeface="Courier New" panose="02070309020205020404" pitchFamily="49" charset="0"/>
                <a:cs typeface="Courier New" panose="02070309020205020404" pitchFamily="49" charset="0"/>
              </a:rPr>
              <a:t>	…</a:t>
            </a:r>
          </a:p>
          <a:p>
            <a:r>
              <a:rPr lang="en-US" sz="1600" dirty="0" smtClean="0">
                <a:latin typeface="Courier New" panose="02070309020205020404" pitchFamily="49" charset="0"/>
                <a:cs typeface="Courier New" panose="02070309020205020404" pitchFamily="49" charset="0"/>
              </a:rPr>
              <a:t>	Ambulance </a:t>
            </a:r>
            <a:r>
              <a:rPr lang="en-US" sz="1600" dirty="0" err="1" smtClean="0">
                <a:latin typeface="Courier New" panose="02070309020205020404" pitchFamily="49" charset="0"/>
                <a:cs typeface="Courier New" panose="02070309020205020404" pitchFamily="49" charset="0"/>
              </a:rPr>
              <a:t>monAmbulance</a:t>
            </a:r>
            <a:r>
              <a:rPr lang="en-US" sz="1600" dirty="0" smtClean="0">
                <a:latin typeface="Courier New" panose="02070309020205020404" pitchFamily="49" charset="0"/>
                <a:cs typeface="Courier New" panose="02070309020205020404" pitchFamily="49" charset="0"/>
              </a:rPr>
              <a:t> = (Ambulance) </a:t>
            </a:r>
            <a:r>
              <a:rPr lang="en-US" sz="1600" dirty="0" err="1" smtClean="0">
                <a:latin typeface="Courier New" panose="02070309020205020404" pitchFamily="49" charset="0"/>
                <a:cs typeface="Courier New" panose="02070309020205020404" pitchFamily="49" charset="0"/>
              </a:rPr>
              <a:t>maVoiture</a:t>
            </a:r>
            <a:r>
              <a:rPr lang="en-US" sz="1600" dirty="0" smtClean="0">
                <a:latin typeface="Courier New" panose="02070309020205020404" pitchFamily="49" charset="0"/>
                <a:cs typeface="Courier New" panose="02070309020205020404" pitchFamily="49" charset="0"/>
              </a:rPr>
              <a:t>; </a:t>
            </a:r>
            <a:endParaRPr lang="fr-FR"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8938015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731775"/>
            <a:ext cx="8416994" cy="4470146"/>
          </a:xfrm>
        </p:spPr>
        <p:txBody>
          <a:bodyPr/>
          <a:lstStyle/>
          <a:p>
            <a:r>
              <a:rPr lang="fr-FR" sz="1800" dirty="0" smtClean="0"/>
              <a:t>Intérêt des classes abstraites:</a:t>
            </a:r>
          </a:p>
          <a:p>
            <a:pPr lvl="1"/>
            <a:r>
              <a:rPr lang="fr-FR" dirty="0">
                <a:ea typeface="+mn-ea"/>
                <a:cs typeface="+mn-cs"/>
              </a:rPr>
              <a:t>ne sont pas complètes</a:t>
            </a:r>
          </a:p>
          <a:p>
            <a:pPr lvl="1"/>
            <a:r>
              <a:rPr lang="fr-FR" dirty="0">
                <a:ea typeface="+mn-ea"/>
                <a:cs typeface="+mn-cs"/>
              </a:rPr>
              <a:t>ne doivent </a:t>
            </a:r>
            <a:r>
              <a:rPr lang="fr-FR" dirty="0" smtClean="0">
                <a:ea typeface="+mn-ea"/>
                <a:cs typeface="+mn-cs"/>
              </a:rPr>
              <a:t>(peuvent) pas </a:t>
            </a:r>
            <a:r>
              <a:rPr lang="fr-FR" dirty="0">
                <a:ea typeface="+mn-ea"/>
                <a:cs typeface="+mn-cs"/>
              </a:rPr>
              <a:t>être instanciées</a:t>
            </a:r>
          </a:p>
          <a:p>
            <a:pPr lvl="1"/>
            <a:r>
              <a:rPr lang="fr-FR" dirty="0">
                <a:ea typeface="+mn-ea"/>
                <a:cs typeface="+mn-cs"/>
              </a:rPr>
              <a:t>définissent une interface pour toutes les sous classes</a:t>
            </a:r>
          </a:p>
          <a:p>
            <a:pPr marL="250825" indent="-342900"/>
            <a:r>
              <a:rPr lang="en-US" dirty="0" err="1" smtClean="0">
                <a:ea typeface="+mn-ea"/>
                <a:cs typeface="+mn-cs"/>
              </a:rPr>
              <a:t>Une</a:t>
            </a:r>
            <a:r>
              <a:rPr lang="en-US" dirty="0" smtClean="0">
                <a:ea typeface="+mn-ea"/>
                <a:cs typeface="+mn-cs"/>
              </a:rPr>
              <a:t> </a:t>
            </a:r>
            <a:r>
              <a:rPr lang="en-US" dirty="0" err="1" smtClean="0">
                <a:ea typeface="+mn-ea"/>
                <a:cs typeface="+mn-cs"/>
              </a:rPr>
              <a:t>méthode</a:t>
            </a:r>
            <a:r>
              <a:rPr lang="en-US" dirty="0" smtClean="0">
                <a:ea typeface="+mn-ea"/>
                <a:cs typeface="+mn-cs"/>
              </a:rPr>
              <a:t> </a:t>
            </a:r>
            <a:r>
              <a:rPr lang="en-US" dirty="0" err="1" smtClean="0">
                <a:ea typeface="+mn-ea"/>
                <a:cs typeface="+mn-cs"/>
              </a:rPr>
              <a:t>peut</a:t>
            </a:r>
            <a:r>
              <a:rPr lang="en-US" dirty="0" smtClean="0">
                <a:ea typeface="+mn-ea"/>
                <a:cs typeface="+mn-cs"/>
              </a:rPr>
              <a:t> </a:t>
            </a:r>
            <a:r>
              <a:rPr lang="en-US" dirty="0" err="1" smtClean="0">
                <a:ea typeface="+mn-ea"/>
                <a:cs typeface="+mn-cs"/>
              </a:rPr>
              <a:t>également</a:t>
            </a:r>
            <a:r>
              <a:rPr lang="en-US" dirty="0" smtClean="0">
                <a:ea typeface="+mn-ea"/>
                <a:cs typeface="+mn-cs"/>
              </a:rPr>
              <a:t> </a:t>
            </a:r>
            <a:r>
              <a:rPr lang="en-US" dirty="0" err="1" smtClean="0">
                <a:ea typeface="+mn-ea"/>
                <a:cs typeface="+mn-cs"/>
              </a:rPr>
              <a:t>être</a:t>
            </a:r>
            <a:r>
              <a:rPr lang="en-US" dirty="0" smtClean="0">
                <a:ea typeface="+mn-ea"/>
                <a:cs typeface="+mn-cs"/>
              </a:rPr>
              <a:t> </a:t>
            </a:r>
            <a:r>
              <a:rPr lang="en-US" dirty="0" err="1" smtClean="0">
                <a:ea typeface="+mn-ea"/>
                <a:cs typeface="+mn-cs"/>
              </a:rPr>
              <a:t>abstraite</a:t>
            </a:r>
            <a:r>
              <a:rPr lang="en-US" dirty="0" smtClean="0">
                <a:ea typeface="+mn-ea"/>
                <a:cs typeface="+mn-cs"/>
              </a:rPr>
              <a:t>. </a:t>
            </a:r>
            <a:r>
              <a:rPr lang="en-US" dirty="0" smtClean="0"/>
              <a:t>3 </a:t>
            </a:r>
            <a:r>
              <a:rPr lang="en-US" dirty="0" err="1" smtClean="0"/>
              <a:t>règles</a:t>
            </a:r>
            <a:r>
              <a:rPr lang="en-US" dirty="0" smtClean="0"/>
              <a:t> à </a:t>
            </a:r>
            <a:r>
              <a:rPr lang="en-US" dirty="0" err="1" smtClean="0"/>
              <a:t>retenir</a:t>
            </a:r>
            <a:r>
              <a:rPr lang="en-US" dirty="0" smtClean="0"/>
              <a:t>:</a:t>
            </a:r>
          </a:p>
          <a:p>
            <a:pPr marL="825500" lvl="1" indent="-342900"/>
            <a:r>
              <a:rPr lang="fr-FR" dirty="0"/>
              <a:t>Si une seule des méthodes d’une classe est abstraite, alors la classe devient aussi </a:t>
            </a:r>
            <a:r>
              <a:rPr lang="fr-FR" dirty="0" smtClean="0"/>
              <a:t>abstraite,</a:t>
            </a:r>
          </a:p>
          <a:p>
            <a:pPr marL="825500" lvl="1" indent="-342900"/>
            <a:r>
              <a:rPr lang="fr-FR" dirty="0" smtClean="0"/>
              <a:t>On </a:t>
            </a:r>
            <a:r>
              <a:rPr lang="fr-FR" dirty="0"/>
              <a:t>ne peut pas instancier une classe abstraite car au moins une de ses méthodes n’a pas </a:t>
            </a:r>
            <a:r>
              <a:rPr lang="fr-FR" dirty="0" smtClean="0"/>
              <a:t>d’implémentation,</a:t>
            </a:r>
          </a:p>
          <a:p>
            <a:pPr marL="825500" lvl="1" indent="-342900"/>
            <a:r>
              <a:rPr lang="fr-FR" dirty="0" smtClean="0"/>
              <a:t>Toutes </a:t>
            </a:r>
            <a:r>
              <a:rPr lang="fr-FR" dirty="0"/>
              <a:t>les classes filles héritant de la classe mère abstraite doivent implémenter toutes ses méthodes abstraites ou sinon elles sont aussi abstraites</a:t>
            </a:r>
            <a:r>
              <a:rPr lang="fr-FR" dirty="0" smtClean="0"/>
              <a:t>.</a:t>
            </a:r>
            <a:endParaRPr lang="fr-FR" dirty="0"/>
          </a:p>
          <a:p>
            <a:pPr marL="250825" indent="-342900"/>
            <a:r>
              <a:rPr lang="fr-FR" dirty="0"/>
              <a:t>Le mot clé </a:t>
            </a:r>
            <a:r>
              <a:rPr lang="fr-FR" b="1" dirty="0"/>
              <a:t>abstract</a:t>
            </a:r>
            <a:r>
              <a:rPr lang="fr-FR" dirty="0"/>
              <a:t> est utilisé pour spécifier abstraite une classe</a:t>
            </a:r>
            <a:r>
              <a:rPr lang="fr-FR" dirty="0" smtClean="0"/>
              <a:t>.</a:t>
            </a:r>
            <a:endParaRPr lang="fr-FR" dirty="0">
              <a:ea typeface="+mn-ea"/>
              <a:cs typeface="+mn-cs"/>
            </a:endParaRPr>
          </a:p>
          <a:p>
            <a:pPr marL="0" indent="0">
              <a:buNone/>
            </a:pPr>
            <a:endParaRPr lang="fr-FR" sz="1800" dirty="0"/>
          </a:p>
        </p:txBody>
      </p:sp>
      <p:sp>
        <p:nvSpPr>
          <p:cNvPr id="3075" name="Titre 2"/>
          <p:cNvSpPr>
            <a:spLocks noGrp="1"/>
          </p:cNvSpPr>
          <p:nvPr>
            <p:ph type="title"/>
          </p:nvPr>
        </p:nvSpPr>
        <p:spPr/>
        <p:txBody>
          <a:bodyPr/>
          <a:lstStyle/>
          <a:p>
            <a:r>
              <a:rPr lang="fr-FR" dirty="0" smtClean="0"/>
              <a:t>POO: </a:t>
            </a:r>
            <a:r>
              <a:rPr lang="fr-FR" b="1" dirty="0" smtClean="0"/>
              <a:t>classes abstraites (1/2)</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62</a:t>
            </a:fld>
            <a:endParaRPr lang="en-US" altLang="zh-CN" sz="1600" kern="0">
              <a:latin typeface="+mn-lt"/>
              <a:ea typeface="MS PGothic" pitchFamily="34" charset="-128"/>
            </a:endParaRPr>
          </a:p>
        </p:txBody>
      </p:sp>
    </p:spTree>
    <p:extLst>
      <p:ext uri="{BB962C8B-B14F-4D97-AF65-F5344CB8AC3E}">
        <p14:creationId xmlns:p14="http://schemas.microsoft.com/office/powerpoint/2010/main" val="374991640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731774"/>
            <a:ext cx="8416994" cy="5079745"/>
          </a:xfrm>
          <a:ln>
            <a:solidFill>
              <a:schemeClr val="accent1"/>
            </a:solidFill>
          </a:ln>
        </p:spPr>
        <p:txBody>
          <a:bodyPr/>
          <a:lstStyle/>
          <a:p>
            <a:r>
              <a:rPr lang="en-US" sz="1800" dirty="0" smtClean="0"/>
              <a:t>Importer le </a:t>
            </a:r>
            <a:r>
              <a:rPr lang="en-US" sz="1800" dirty="0" err="1" smtClean="0"/>
              <a:t>projet</a:t>
            </a:r>
            <a:r>
              <a:rPr lang="en-US" sz="1800" dirty="0" smtClean="0"/>
              <a:t> Heritage1</a:t>
            </a:r>
            <a:r>
              <a:rPr lang="fr-FR" dirty="0" smtClean="0"/>
              <a:t>.</a:t>
            </a:r>
          </a:p>
          <a:p>
            <a:endParaRPr lang="en-US" dirty="0">
              <a:ea typeface="+mn-ea"/>
              <a:cs typeface="+mn-cs"/>
            </a:endParaRPr>
          </a:p>
          <a:p>
            <a:endParaRPr lang="en-US" dirty="0" smtClean="0"/>
          </a:p>
          <a:p>
            <a:endParaRPr lang="en-US" dirty="0">
              <a:ea typeface="+mn-ea"/>
              <a:cs typeface="+mn-cs"/>
            </a:endParaRPr>
          </a:p>
          <a:p>
            <a:endParaRPr lang="en-US" dirty="0" smtClean="0"/>
          </a:p>
          <a:p>
            <a:endParaRPr lang="en-US" dirty="0">
              <a:ea typeface="+mn-ea"/>
              <a:cs typeface="+mn-cs"/>
            </a:endParaRPr>
          </a:p>
          <a:p>
            <a:endParaRPr lang="en-US" dirty="0" smtClean="0"/>
          </a:p>
          <a:p>
            <a:endParaRPr lang="en-US" dirty="0">
              <a:ea typeface="+mn-ea"/>
              <a:cs typeface="+mn-cs"/>
            </a:endParaRPr>
          </a:p>
          <a:p>
            <a:r>
              <a:rPr lang="en-US" dirty="0" err="1" smtClean="0"/>
              <a:t>Exercice</a:t>
            </a:r>
            <a:r>
              <a:rPr lang="en-US" dirty="0" smtClean="0"/>
              <a:t>: </a:t>
            </a:r>
            <a:r>
              <a:rPr lang="en-US" dirty="0" err="1" smtClean="0"/>
              <a:t>compléter</a:t>
            </a:r>
            <a:r>
              <a:rPr lang="en-US" dirty="0" smtClean="0"/>
              <a:t> la </a:t>
            </a:r>
            <a:r>
              <a:rPr lang="en-US" dirty="0" err="1" smtClean="0"/>
              <a:t>classe</a:t>
            </a:r>
            <a:r>
              <a:rPr lang="en-US" dirty="0" smtClean="0"/>
              <a:t> Test pour faire crier </a:t>
            </a:r>
            <a:r>
              <a:rPr lang="en-US" dirty="0" err="1" smtClean="0"/>
              <a:t>tous</a:t>
            </a:r>
            <a:r>
              <a:rPr lang="en-US" dirty="0" smtClean="0"/>
              <a:t> </a:t>
            </a:r>
            <a:r>
              <a:rPr lang="en-US" smtClean="0"/>
              <a:t>les animaux et illustrer la liaison dynamique. </a:t>
            </a:r>
            <a:endParaRPr lang="fr-FR" dirty="0">
              <a:ea typeface="+mn-ea"/>
              <a:cs typeface="+mn-cs"/>
            </a:endParaRPr>
          </a:p>
          <a:p>
            <a:pPr marL="0" indent="0">
              <a:buNone/>
            </a:pPr>
            <a:endParaRPr lang="fr-FR" sz="1800" dirty="0"/>
          </a:p>
        </p:txBody>
      </p:sp>
      <p:sp>
        <p:nvSpPr>
          <p:cNvPr id="3075" name="Titre 2"/>
          <p:cNvSpPr>
            <a:spLocks noGrp="1"/>
          </p:cNvSpPr>
          <p:nvPr>
            <p:ph type="title"/>
          </p:nvPr>
        </p:nvSpPr>
        <p:spPr/>
        <p:txBody>
          <a:bodyPr/>
          <a:lstStyle/>
          <a:p>
            <a:r>
              <a:rPr lang="fr-FR" dirty="0" smtClean="0"/>
              <a:t>POO: </a:t>
            </a:r>
            <a:r>
              <a:rPr lang="fr-FR" b="1" dirty="0" smtClean="0"/>
              <a:t>classes abstraites (2/2)</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63</a:t>
            </a:fld>
            <a:endParaRPr lang="en-US" altLang="zh-CN" sz="1600" kern="0">
              <a:latin typeface="+mn-lt"/>
              <a:ea typeface="MS PGothic" pitchFamily="34" charset="-12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933" y="1154430"/>
            <a:ext cx="5133975" cy="278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Légende encadrée 1 5"/>
          <p:cNvSpPr/>
          <p:nvPr/>
        </p:nvSpPr>
        <p:spPr bwMode="auto">
          <a:xfrm>
            <a:off x="5011645" y="1229361"/>
            <a:ext cx="2717461" cy="507668"/>
          </a:xfrm>
          <a:prstGeom prst="borderCallout1">
            <a:avLst>
              <a:gd name="adj1" fmla="val 18750"/>
              <a:gd name="adj2" fmla="val -8333"/>
              <a:gd name="adj3" fmla="val 188894"/>
              <a:gd name="adj4" fmla="val -45937"/>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0" lang="en-US" sz="1200" b="0" i="0" u="none" strike="noStrike" cap="none" normalizeH="0" baseline="0" dirty="0" smtClean="0">
                <a:ln>
                  <a:noFill/>
                </a:ln>
                <a:solidFill>
                  <a:schemeClr val="tx1"/>
                </a:solidFill>
                <a:effectLst/>
                <a:latin typeface="Tahoma" pitchFamily="34" charset="0"/>
              </a:rPr>
              <a:t>sound()</a:t>
            </a:r>
            <a:r>
              <a:rPr kumimoji="0" lang="en-US" sz="1200" b="0" i="0" u="none" strike="noStrike" cap="none" normalizeH="0" dirty="0" smtClean="0">
                <a:ln>
                  <a:noFill/>
                </a:ln>
                <a:solidFill>
                  <a:schemeClr val="tx1"/>
                </a:solidFill>
                <a:effectLst/>
                <a:latin typeface="Tahoma" pitchFamily="34" charset="0"/>
              </a:rPr>
              <a:t> </a:t>
            </a:r>
            <a:r>
              <a:rPr kumimoji="0" lang="en-US" sz="1200" b="0" i="0" u="none" strike="noStrike" cap="none" normalizeH="0" dirty="0" err="1" smtClean="0">
                <a:ln>
                  <a:noFill/>
                </a:ln>
                <a:solidFill>
                  <a:schemeClr val="tx1"/>
                </a:solidFill>
                <a:effectLst/>
                <a:latin typeface="Tahoma" pitchFamily="34" charset="0"/>
              </a:rPr>
              <a:t>est</a:t>
            </a:r>
            <a:r>
              <a:rPr kumimoji="0" lang="en-US" sz="1200" b="0" i="0" u="none" strike="noStrike" cap="none" normalizeH="0" dirty="0" smtClean="0">
                <a:ln>
                  <a:noFill/>
                </a:ln>
                <a:solidFill>
                  <a:schemeClr val="tx1"/>
                </a:solidFill>
                <a:effectLst/>
                <a:latin typeface="Tahoma" pitchFamily="34" charset="0"/>
              </a:rPr>
              <a:t> </a:t>
            </a:r>
            <a:r>
              <a:rPr kumimoji="0" lang="en-US" sz="1200" b="0" i="0" u="none" strike="noStrike" cap="none" normalizeH="0" dirty="0" err="1" smtClean="0">
                <a:ln>
                  <a:noFill/>
                </a:ln>
                <a:solidFill>
                  <a:schemeClr val="tx1"/>
                </a:solidFill>
                <a:effectLst/>
                <a:latin typeface="Tahoma" pitchFamily="34" charset="0"/>
              </a:rPr>
              <a:t>une</a:t>
            </a:r>
            <a:r>
              <a:rPr kumimoji="0" lang="en-US" sz="1200" b="0" i="0" u="none" strike="noStrike" cap="none" normalizeH="0" dirty="0" smtClean="0">
                <a:ln>
                  <a:noFill/>
                </a:ln>
                <a:solidFill>
                  <a:schemeClr val="tx1"/>
                </a:solidFill>
                <a:effectLst/>
                <a:latin typeface="Tahoma" pitchFamily="34" charset="0"/>
              </a:rPr>
              <a:t> </a:t>
            </a:r>
            <a:r>
              <a:rPr kumimoji="0" lang="en-US" sz="1200" b="0" i="0" u="none" strike="noStrike" cap="none" normalizeH="0" dirty="0" err="1" smtClean="0">
                <a:ln>
                  <a:noFill/>
                </a:ln>
                <a:solidFill>
                  <a:schemeClr val="tx1"/>
                </a:solidFill>
                <a:effectLst/>
                <a:latin typeface="Tahoma" pitchFamily="34" charset="0"/>
              </a:rPr>
              <a:t>méthode</a:t>
            </a:r>
            <a:r>
              <a:rPr kumimoji="0" lang="en-US" sz="1200" b="0" i="0" u="none" strike="noStrike" cap="none" normalizeH="0" dirty="0" smtClean="0">
                <a:ln>
                  <a:noFill/>
                </a:ln>
                <a:solidFill>
                  <a:schemeClr val="tx1"/>
                </a:solidFill>
                <a:effectLst/>
                <a:latin typeface="Tahoma" pitchFamily="34" charset="0"/>
              </a:rPr>
              <a:t> </a:t>
            </a:r>
            <a:r>
              <a:rPr kumimoji="0" lang="en-US" sz="1200" b="0" i="0" u="none" strike="noStrike" cap="none" normalizeH="0" dirty="0" err="1" smtClean="0">
                <a:ln>
                  <a:noFill/>
                </a:ln>
                <a:solidFill>
                  <a:schemeClr val="tx1"/>
                </a:solidFill>
                <a:effectLst/>
                <a:latin typeface="Tahoma" pitchFamily="34" charset="0"/>
              </a:rPr>
              <a:t>abstraite</a:t>
            </a:r>
            <a:r>
              <a:rPr lang="en-US" sz="1200" dirty="0" smtClean="0"/>
              <a:t>.</a:t>
            </a:r>
          </a:p>
          <a:p>
            <a:r>
              <a:rPr kumimoji="0" lang="en-US" sz="1200" b="0" i="0" u="none" strike="noStrike" cap="none" normalizeH="0" dirty="0" err="1" smtClean="0">
                <a:ln>
                  <a:noFill/>
                </a:ln>
                <a:solidFill>
                  <a:schemeClr val="tx1"/>
                </a:solidFill>
                <a:effectLst/>
                <a:latin typeface="Tahoma" pitchFamily="34" charset="0"/>
              </a:rPr>
              <a:t>Donc</a:t>
            </a:r>
            <a:r>
              <a:rPr kumimoji="0" lang="en-US" sz="1200" b="0" i="0" u="none" strike="noStrike" cap="none" normalizeH="0" dirty="0" smtClean="0">
                <a:ln>
                  <a:noFill/>
                </a:ln>
                <a:solidFill>
                  <a:schemeClr val="tx1"/>
                </a:solidFill>
                <a:effectLst/>
                <a:latin typeface="Tahoma" pitchFamily="34" charset="0"/>
              </a:rPr>
              <a:t> Animal </a:t>
            </a:r>
            <a:r>
              <a:rPr kumimoji="0" lang="en-US" sz="1200" b="0" i="0" u="none" strike="noStrike" cap="none" normalizeH="0" dirty="0" err="1" smtClean="0">
                <a:ln>
                  <a:noFill/>
                </a:ln>
                <a:solidFill>
                  <a:schemeClr val="tx1"/>
                </a:solidFill>
                <a:effectLst/>
                <a:latin typeface="Tahoma" pitchFamily="34" charset="0"/>
              </a:rPr>
              <a:t>est</a:t>
            </a:r>
            <a:r>
              <a:rPr kumimoji="0" lang="en-US" sz="1200" b="0" i="0" u="none" strike="noStrike" cap="none" normalizeH="0" dirty="0" smtClean="0">
                <a:ln>
                  <a:noFill/>
                </a:ln>
                <a:solidFill>
                  <a:schemeClr val="tx1"/>
                </a:solidFill>
                <a:effectLst/>
                <a:latin typeface="Tahoma" pitchFamily="34" charset="0"/>
              </a:rPr>
              <a:t> </a:t>
            </a:r>
            <a:r>
              <a:rPr kumimoji="0" lang="en-US" sz="1200" b="0" i="0" u="none" strike="noStrike" cap="none" normalizeH="0" dirty="0" err="1" smtClean="0">
                <a:ln>
                  <a:noFill/>
                </a:ln>
                <a:solidFill>
                  <a:schemeClr val="tx1"/>
                </a:solidFill>
                <a:effectLst/>
                <a:latin typeface="Tahoma" pitchFamily="34" charset="0"/>
              </a:rPr>
              <a:t>une</a:t>
            </a:r>
            <a:r>
              <a:rPr kumimoji="0" lang="en-US" sz="1200" b="0" i="0" u="none" strike="noStrike" cap="none" normalizeH="0" dirty="0" smtClean="0">
                <a:ln>
                  <a:noFill/>
                </a:ln>
                <a:solidFill>
                  <a:schemeClr val="tx1"/>
                </a:solidFill>
                <a:effectLst/>
                <a:latin typeface="Tahoma" pitchFamily="34" charset="0"/>
              </a:rPr>
              <a:t> </a:t>
            </a:r>
            <a:r>
              <a:rPr kumimoji="0" lang="en-US" sz="1200" b="0" i="0" u="none" strike="noStrike" cap="none" normalizeH="0" dirty="0" err="1" smtClean="0">
                <a:ln>
                  <a:noFill/>
                </a:ln>
                <a:solidFill>
                  <a:schemeClr val="tx1"/>
                </a:solidFill>
                <a:effectLst/>
                <a:latin typeface="Tahoma" pitchFamily="34" charset="0"/>
              </a:rPr>
              <a:t>classe</a:t>
            </a:r>
            <a:r>
              <a:rPr kumimoji="0" lang="en-US" sz="1200" b="0" i="0" u="none" strike="noStrike" cap="none" normalizeH="0" dirty="0" smtClean="0">
                <a:ln>
                  <a:noFill/>
                </a:ln>
                <a:solidFill>
                  <a:schemeClr val="tx1"/>
                </a:solidFill>
                <a:effectLst/>
                <a:latin typeface="Tahoma" pitchFamily="34" charset="0"/>
              </a:rPr>
              <a:t> </a:t>
            </a:r>
            <a:r>
              <a:rPr kumimoji="0" lang="en-US" sz="1200" b="0" i="0" u="none" strike="noStrike" cap="none" normalizeH="0" dirty="0" err="1" smtClean="0">
                <a:ln>
                  <a:noFill/>
                </a:ln>
                <a:solidFill>
                  <a:schemeClr val="tx1"/>
                </a:solidFill>
                <a:effectLst/>
                <a:latin typeface="Tahoma" pitchFamily="34" charset="0"/>
              </a:rPr>
              <a:t>abstraite</a:t>
            </a:r>
            <a:r>
              <a:rPr kumimoji="0" lang="en-US" sz="1200" b="0" i="0" u="none" strike="noStrike" cap="none" normalizeH="0" dirty="0" smtClean="0">
                <a:ln>
                  <a:noFill/>
                </a:ln>
                <a:solidFill>
                  <a:schemeClr val="tx1"/>
                </a:solidFill>
                <a:effectLst/>
                <a:latin typeface="Tahoma" pitchFamily="34" charset="0"/>
              </a:rPr>
              <a:t>.</a:t>
            </a:r>
          </a:p>
        </p:txBody>
      </p:sp>
      <p:sp>
        <p:nvSpPr>
          <p:cNvPr id="7" name="Légende encadrée 1 6"/>
          <p:cNvSpPr/>
          <p:nvPr/>
        </p:nvSpPr>
        <p:spPr bwMode="auto">
          <a:xfrm>
            <a:off x="6256273" y="2901097"/>
            <a:ext cx="2717461" cy="766663"/>
          </a:xfrm>
          <a:prstGeom prst="borderCallout1">
            <a:avLst>
              <a:gd name="adj1" fmla="val 18750"/>
              <a:gd name="adj2" fmla="val -8333"/>
              <a:gd name="adj3" fmla="val 92969"/>
              <a:gd name="adj4" fmla="val -22756"/>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0" lang="en-US" sz="1200" b="0" i="0" u="none" strike="noStrike" cap="none" normalizeH="0" baseline="0" dirty="0" smtClean="0">
                <a:ln>
                  <a:noFill/>
                </a:ln>
                <a:solidFill>
                  <a:schemeClr val="tx1"/>
                </a:solidFill>
                <a:effectLst/>
                <a:latin typeface="Tahoma" pitchFamily="34" charset="0"/>
              </a:rPr>
              <a:t>Sheep, Horse et Cow </a:t>
            </a:r>
            <a:r>
              <a:rPr kumimoji="0" lang="en-US" sz="1200" b="0" i="0" u="none" strike="noStrike" cap="none" normalizeH="0" baseline="0" dirty="0" err="1" smtClean="0">
                <a:ln>
                  <a:noFill/>
                </a:ln>
                <a:solidFill>
                  <a:schemeClr val="tx1"/>
                </a:solidFill>
                <a:effectLst/>
                <a:latin typeface="Tahoma" pitchFamily="34" charset="0"/>
              </a:rPr>
              <a:t>héritent</a:t>
            </a:r>
            <a:r>
              <a:rPr kumimoji="0" lang="en-US" sz="1200" b="0" i="0" u="none" strike="noStrike" cap="none" normalizeH="0" baseline="0" dirty="0" smtClean="0">
                <a:ln>
                  <a:noFill/>
                </a:ln>
                <a:solidFill>
                  <a:schemeClr val="tx1"/>
                </a:solidFill>
                <a:effectLst/>
                <a:latin typeface="Tahoma" pitchFamily="34" charset="0"/>
              </a:rPr>
              <a:t> de Animal et </a:t>
            </a:r>
            <a:r>
              <a:rPr kumimoji="0" lang="en-US" sz="1200" b="0" i="0" u="none" strike="noStrike" cap="none" normalizeH="0" baseline="0" dirty="0" err="1" smtClean="0">
                <a:ln>
                  <a:noFill/>
                </a:ln>
                <a:solidFill>
                  <a:schemeClr val="tx1"/>
                </a:solidFill>
                <a:effectLst/>
                <a:latin typeface="Tahoma" pitchFamily="34" charset="0"/>
              </a:rPr>
              <a:t>implémentent</a:t>
            </a:r>
            <a:r>
              <a:rPr kumimoji="0" lang="en-US" sz="1200" b="0" i="0" u="none" strike="noStrike" cap="none" normalizeH="0" baseline="0" dirty="0" smtClean="0">
                <a:ln>
                  <a:noFill/>
                </a:ln>
                <a:solidFill>
                  <a:schemeClr val="tx1"/>
                </a:solidFill>
                <a:effectLst/>
                <a:latin typeface="Tahoma" pitchFamily="34" charset="0"/>
              </a:rPr>
              <a:t> la </a:t>
            </a:r>
            <a:r>
              <a:rPr kumimoji="0" lang="en-US" sz="1200" b="0" i="0" u="none" strike="noStrike" cap="none" normalizeH="0" baseline="0" dirty="0" err="1" smtClean="0">
                <a:ln>
                  <a:noFill/>
                </a:ln>
                <a:solidFill>
                  <a:schemeClr val="tx1"/>
                </a:solidFill>
                <a:effectLst/>
                <a:latin typeface="Tahoma" pitchFamily="34" charset="0"/>
              </a:rPr>
              <a:t>méthode</a:t>
            </a:r>
            <a:r>
              <a:rPr kumimoji="0" lang="en-US" sz="1200" b="0" i="0" u="none" strike="noStrike" cap="none" normalizeH="0" baseline="0" dirty="0" smtClean="0">
                <a:ln>
                  <a:noFill/>
                </a:ln>
                <a:solidFill>
                  <a:schemeClr val="tx1"/>
                </a:solidFill>
                <a:effectLst/>
                <a:latin typeface="Tahoma" pitchFamily="34" charset="0"/>
              </a:rPr>
              <a:t> </a:t>
            </a:r>
            <a:r>
              <a:rPr kumimoji="0" lang="en-US" sz="1200" b="0" i="0" u="none" strike="noStrike" cap="none" normalizeH="0" baseline="0" dirty="0" err="1" smtClean="0">
                <a:ln>
                  <a:noFill/>
                </a:ln>
                <a:solidFill>
                  <a:schemeClr val="tx1"/>
                </a:solidFill>
                <a:effectLst/>
                <a:latin typeface="Tahoma" pitchFamily="34" charset="0"/>
              </a:rPr>
              <a:t>abstraite</a:t>
            </a:r>
            <a:r>
              <a:rPr kumimoji="0" lang="en-US" sz="1200" b="0" i="0" u="none" strike="noStrike" cap="none" normalizeH="0" baseline="0" dirty="0" smtClean="0">
                <a:ln>
                  <a:noFill/>
                </a:ln>
                <a:solidFill>
                  <a:schemeClr val="tx1"/>
                </a:solidFill>
                <a:effectLst/>
                <a:latin typeface="Tahoma" pitchFamily="34" charset="0"/>
              </a:rPr>
              <a:t>. </a:t>
            </a:r>
            <a:endParaRPr kumimoji="0" lang="fr-FR" sz="1200" b="0" i="0" u="none" strike="noStrike" cap="none" normalizeH="0" baseline="0" dirty="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142401130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731775"/>
            <a:ext cx="8416994" cy="4470146"/>
          </a:xfrm>
        </p:spPr>
        <p:txBody>
          <a:bodyPr/>
          <a:lstStyle/>
          <a:p>
            <a:r>
              <a:rPr lang="fr-FR" sz="1800" dirty="0" smtClean="0"/>
              <a:t>Une </a:t>
            </a:r>
            <a:r>
              <a:rPr lang="fr-FR" sz="1800" dirty="0"/>
              <a:t>interface est un modèle pour une classe</a:t>
            </a:r>
          </a:p>
          <a:p>
            <a:pPr lvl="1"/>
            <a:r>
              <a:rPr lang="fr-FR" dirty="0" smtClean="0"/>
              <a:t>Quand </a:t>
            </a:r>
            <a:r>
              <a:rPr lang="fr-FR" dirty="0"/>
              <a:t>toutes les méthodes d’une classe sont abstraites et qu’il n’y a aucun attribut nous aboutissons à la notion </a:t>
            </a:r>
            <a:r>
              <a:rPr lang="fr-FR" dirty="0" smtClean="0"/>
              <a:t>d’interface</a:t>
            </a:r>
          </a:p>
          <a:p>
            <a:pPr lvl="1"/>
            <a:r>
              <a:rPr lang="fr-FR" dirty="0" smtClean="0"/>
              <a:t>Elle </a:t>
            </a:r>
            <a:r>
              <a:rPr lang="fr-FR" dirty="0"/>
              <a:t>définit la signature des méthodes qui doivent être implémentées dans les classes qui respectent ce </a:t>
            </a:r>
            <a:r>
              <a:rPr lang="fr-FR" dirty="0" smtClean="0"/>
              <a:t>modèle</a:t>
            </a:r>
          </a:p>
          <a:p>
            <a:pPr lvl="1"/>
            <a:r>
              <a:rPr lang="fr-FR" dirty="0" smtClean="0"/>
              <a:t>Toute </a:t>
            </a:r>
            <a:r>
              <a:rPr lang="fr-FR" dirty="0"/>
              <a:t>classe qui implémente l’interface doit implémenter toutes les méthodes définies par </a:t>
            </a:r>
            <a:r>
              <a:rPr lang="fr-FR" dirty="0" smtClean="0"/>
              <a:t>l’interface</a:t>
            </a:r>
          </a:p>
          <a:p>
            <a:pPr lvl="1"/>
            <a:r>
              <a:rPr lang="fr-FR" dirty="0" smtClean="0"/>
              <a:t>Tout </a:t>
            </a:r>
            <a:r>
              <a:rPr lang="fr-FR" dirty="0"/>
              <a:t>objet instance d’une classe qui implémente l’interface peut être déclaré comme étant du type de cette </a:t>
            </a:r>
            <a:r>
              <a:rPr lang="fr-FR" dirty="0" smtClean="0"/>
              <a:t>interface (</a:t>
            </a:r>
            <a:r>
              <a:rPr lang="fr-FR" b="1" dirty="0" err="1" smtClean="0"/>
              <a:t>instanceOf</a:t>
            </a:r>
            <a:r>
              <a:rPr lang="fr-FR" dirty="0" smtClean="0"/>
              <a:t>)</a:t>
            </a:r>
          </a:p>
          <a:p>
            <a:pPr lvl="1"/>
            <a:r>
              <a:rPr lang="fr-FR" dirty="0" smtClean="0"/>
              <a:t>Les </a:t>
            </a:r>
            <a:r>
              <a:rPr lang="fr-FR" dirty="0"/>
              <a:t>interfaces pourront se </a:t>
            </a:r>
            <a:r>
              <a:rPr lang="fr-FR" dirty="0" smtClean="0"/>
              <a:t>dériver (héritage)</a:t>
            </a:r>
          </a:p>
        </p:txBody>
      </p:sp>
      <p:sp>
        <p:nvSpPr>
          <p:cNvPr id="3075" name="Titre 2"/>
          <p:cNvSpPr>
            <a:spLocks noGrp="1"/>
          </p:cNvSpPr>
          <p:nvPr>
            <p:ph type="title"/>
          </p:nvPr>
        </p:nvSpPr>
        <p:spPr/>
        <p:txBody>
          <a:bodyPr/>
          <a:lstStyle/>
          <a:p>
            <a:r>
              <a:rPr lang="fr-FR" dirty="0" smtClean="0"/>
              <a:t>POO: </a:t>
            </a:r>
            <a:r>
              <a:rPr lang="fr-FR" b="1" dirty="0"/>
              <a:t>Notion </a:t>
            </a:r>
            <a:r>
              <a:rPr lang="fr-FR" b="1" dirty="0" smtClean="0"/>
              <a:t>d’interface (1/2)</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64</a:t>
            </a:fld>
            <a:endParaRPr lang="en-US" altLang="zh-CN" sz="1600" kern="0">
              <a:latin typeface="+mn-lt"/>
              <a:ea typeface="MS PGothic" pitchFamily="34" charset="-128"/>
            </a:endParaRPr>
          </a:p>
        </p:txBody>
      </p:sp>
    </p:spTree>
    <p:extLst>
      <p:ext uri="{BB962C8B-B14F-4D97-AF65-F5344CB8AC3E}">
        <p14:creationId xmlns:p14="http://schemas.microsoft.com/office/powerpoint/2010/main" val="201201990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731775"/>
            <a:ext cx="8416994" cy="4470146"/>
          </a:xfrm>
        </p:spPr>
        <p:txBody>
          <a:bodyPr/>
          <a:lstStyle/>
          <a:p>
            <a:r>
              <a:rPr lang="fr-FR" sz="1800" dirty="0"/>
              <a:t>Ensemble de méthodes abstraites publiques qui pourront être implémentées par différentes classes</a:t>
            </a:r>
          </a:p>
          <a:p>
            <a:pPr lvl="1"/>
            <a:r>
              <a:rPr lang="fr-FR" dirty="0" smtClean="0"/>
              <a:t>Ressemblent </a:t>
            </a:r>
            <a:r>
              <a:rPr lang="fr-FR" dirty="0"/>
              <a:t>à une classe abstraite </a:t>
            </a:r>
            <a:r>
              <a:rPr lang="fr-FR" dirty="0" smtClean="0"/>
              <a:t>pure (i.e. sans aucune implémentation)</a:t>
            </a:r>
          </a:p>
          <a:p>
            <a:pPr lvl="1"/>
            <a:r>
              <a:rPr lang="fr-FR" dirty="0" smtClean="0"/>
              <a:t>Notion </a:t>
            </a:r>
            <a:r>
              <a:rPr lang="fr-FR" dirty="0"/>
              <a:t>de « contrat de service »</a:t>
            </a:r>
          </a:p>
          <a:p>
            <a:r>
              <a:rPr lang="fr-FR" sz="1800" dirty="0"/>
              <a:t>Peuvent servir de type de données</a:t>
            </a:r>
          </a:p>
          <a:p>
            <a:pPr lvl="1"/>
            <a:r>
              <a:rPr lang="fr-FR" dirty="0" smtClean="0"/>
              <a:t>Offrent </a:t>
            </a:r>
            <a:r>
              <a:rPr lang="fr-FR" dirty="0"/>
              <a:t>les avantages de l’héritage multiple sans en </a:t>
            </a:r>
            <a:r>
              <a:rPr lang="fr-FR" dirty="0" smtClean="0"/>
              <a:t>présenter la complexité</a:t>
            </a:r>
          </a:p>
          <a:p>
            <a:pPr lvl="1"/>
            <a:r>
              <a:rPr lang="fr-FR" dirty="0" smtClean="0"/>
              <a:t>Permettent </a:t>
            </a:r>
            <a:r>
              <a:rPr lang="fr-FR" dirty="0"/>
              <a:t>de mettre en </a:t>
            </a:r>
            <a:r>
              <a:rPr lang="fr-FR" dirty="0" smtClean="0"/>
              <a:t>œuvre </a:t>
            </a:r>
            <a:r>
              <a:rPr lang="fr-FR" dirty="0"/>
              <a:t>le polymorphisme sans </a:t>
            </a:r>
            <a:r>
              <a:rPr lang="fr-FR" dirty="0" smtClean="0"/>
              <a:t>l’héritage</a:t>
            </a:r>
            <a:endParaRPr lang="fr-FR" dirty="0"/>
          </a:p>
          <a:p>
            <a:r>
              <a:rPr lang="fr-FR" sz="1800" smtClean="0"/>
              <a:t>La </a:t>
            </a:r>
            <a:r>
              <a:rPr lang="fr-FR" sz="1800" dirty="0"/>
              <a:t>définition d’une interface se présente comme celle d’une classe.</a:t>
            </a:r>
          </a:p>
          <a:p>
            <a:pPr lvl="1"/>
            <a:r>
              <a:rPr lang="fr-FR" dirty="0" smtClean="0"/>
              <a:t>Le </a:t>
            </a:r>
            <a:r>
              <a:rPr lang="fr-FR" dirty="0"/>
              <a:t>mot clé </a:t>
            </a:r>
            <a:r>
              <a:rPr lang="fr-FR" b="1" dirty="0"/>
              <a:t>interface</a:t>
            </a:r>
            <a:r>
              <a:rPr lang="fr-FR" dirty="0"/>
              <a:t> est utilisé à la place de </a:t>
            </a:r>
            <a:r>
              <a:rPr lang="fr-FR" b="1" dirty="0" smtClean="0"/>
              <a:t>class</a:t>
            </a:r>
          </a:p>
          <a:p>
            <a:pPr lvl="1"/>
            <a:r>
              <a:rPr lang="fr-FR" dirty="0" smtClean="0"/>
              <a:t>Lorsqu’on </a:t>
            </a:r>
            <a:r>
              <a:rPr lang="fr-FR" dirty="0"/>
              <a:t>définit une classe, on peut préciser qu’elle implémente une ou plusieurs interface(s) donnée(s) en utilisant une fois le mot clé </a:t>
            </a:r>
            <a:r>
              <a:rPr lang="fr-FR" b="1" dirty="0" err="1" smtClean="0"/>
              <a:t>implements</a:t>
            </a:r>
            <a:endParaRPr lang="fr-FR" b="1" dirty="0" smtClean="0"/>
          </a:p>
          <a:p>
            <a:pPr lvl="1"/>
            <a:r>
              <a:rPr lang="fr-FR" dirty="0" smtClean="0"/>
              <a:t>Si </a:t>
            </a:r>
            <a:r>
              <a:rPr lang="fr-FR" dirty="0"/>
              <a:t>une classe hérite d’une autre classe elle peut également implémenter une ou plusieurs interfaces </a:t>
            </a:r>
            <a:r>
              <a:rPr lang="en-US" dirty="0" smtClean="0"/>
              <a:t>.</a:t>
            </a:r>
            <a:endParaRPr lang="fr-FR" dirty="0" smtClean="0"/>
          </a:p>
        </p:txBody>
      </p:sp>
      <p:sp>
        <p:nvSpPr>
          <p:cNvPr id="3075" name="Titre 2"/>
          <p:cNvSpPr>
            <a:spLocks noGrp="1"/>
          </p:cNvSpPr>
          <p:nvPr>
            <p:ph type="title"/>
          </p:nvPr>
        </p:nvSpPr>
        <p:spPr/>
        <p:txBody>
          <a:bodyPr/>
          <a:lstStyle/>
          <a:p>
            <a:r>
              <a:rPr lang="fr-FR" dirty="0" smtClean="0"/>
              <a:t>POO: </a:t>
            </a:r>
            <a:r>
              <a:rPr lang="fr-FR" b="1" dirty="0"/>
              <a:t>Notion </a:t>
            </a:r>
            <a:r>
              <a:rPr lang="fr-FR" b="1" dirty="0" smtClean="0"/>
              <a:t>d’interface (2/2)</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65</a:t>
            </a:fld>
            <a:endParaRPr lang="en-US" altLang="zh-CN" sz="1600" kern="0">
              <a:latin typeface="+mn-lt"/>
              <a:ea typeface="MS PGothic" pitchFamily="34" charset="-128"/>
            </a:endParaRPr>
          </a:p>
        </p:txBody>
      </p:sp>
    </p:spTree>
    <p:extLst>
      <p:ext uri="{BB962C8B-B14F-4D97-AF65-F5344CB8AC3E}">
        <p14:creationId xmlns:p14="http://schemas.microsoft.com/office/powerpoint/2010/main" val="127551491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8437" y="474792"/>
            <a:ext cx="4567638" cy="314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Espace réservé du contenu 1"/>
          <p:cNvSpPr>
            <a:spLocks noGrp="1"/>
          </p:cNvSpPr>
          <p:nvPr>
            <p:ph idx="1"/>
          </p:nvPr>
        </p:nvSpPr>
        <p:spPr>
          <a:xfrm>
            <a:off x="300286" y="731775"/>
            <a:ext cx="8416994" cy="5324252"/>
          </a:xfrm>
        </p:spPr>
        <p:txBody>
          <a:bodyPr/>
          <a:lstStyle/>
          <a:p>
            <a:r>
              <a:rPr lang="fr-FR" sz="1600" dirty="0" smtClean="0"/>
              <a:t>Importer le projet Interface</a:t>
            </a:r>
            <a:endParaRPr lang="fr-FR"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smtClean="0"/>
          </a:p>
          <a:p>
            <a:endParaRPr lang="en-US" sz="1600" dirty="0" smtClean="0"/>
          </a:p>
          <a:p>
            <a:r>
              <a:rPr lang="en-US" sz="1600" dirty="0"/>
              <a:t>Un objet </a:t>
            </a:r>
            <a:r>
              <a:rPr lang="en-US" sz="1600" dirty="0" err="1"/>
              <a:t>Demarrable</a:t>
            </a:r>
            <a:r>
              <a:rPr lang="en-US" sz="1600" dirty="0"/>
              <a:t> </a:t>
            </a:r>
            <a:r>
              <a:rPr lang="en-US" sz="1600" dirty="0" err="1"/>
              <a:t>doit</a:t>
            </a:r>
            <a:r>
              <a:rPr lang="en-US" sz="1600" dirty="0"/>
              <a:t> disposer des </a:t>
            </a:r>
            <a:r>
              <a:rPr lang="en-US" sz="1600" dirty="0" err="1"/>
              <a:t>méthodes</a:t>
            </a:r>
            <a:r>
              <a:rPr lang="en-US" sz="1600" dirty="0"/>
              <a:t>: </a:t>
            </a:r>
            <a:r>
              <a:rPr lang="en-US" sz="1600" dirty="0" err="1"/>
              <a:t>demarrer</a:t>
            </a:r>
            <a:r>
              <a:rPr lang="en-US" sz="1600" dirty="0"/>
              <a:t>(), </a:t>
            </a:r>
            <a:r>
              <a:rPr lang="en-US" sz="1600" dirty="0" err="1"/>
              <a:t>arreter</a:t>
            </a:r>
            <a:r>
              <a:rPr lang="en-US" sz="1600" dirty="0"/>
              <a:t>() et </a:t>
            </a:r>
            <a:r>
              <a:rPr lang="en-US" sz="1600" dirty="0" err="1"/>
              <a:t>isStarted</a:t>
            </a:r>
            <a:r>
              <a:rPr lang="en-US" sz="1600" dirty="0"/>
              <a:t>().</a:t>
            </a:r>
          </a:p>
          <a:p>
            <a:r>
              <a:rPr lang="en-US" sz="1600" dirty="0" err="1"/>
              <a:t>Voiture</a:t>
            </a:r>
            <a:r>
              <a:rPr lang="en-US" sz="1600" dirty="0"/>
              <a:t>, Camion et </a:t>
            </a:r>
            <a:r>
              <a:rPr lang="en-US" sz="1600" dirty="0" err="1"/>
              <a:t>Chronotachygraphe</a:t>
            </a:r>
            <a:r>
              <a:rPr lang="en-US" sz="1600" dirty="0"/>
              <a:t> </a:t>
            </a:r>
            <a:r>
              <a:rPr lang="en-US" sz="1600" dirty="0" err="1"/>
              <a:t>implémentent</a:t>
            </a:r>
            <a:r>
              <a:rPr lang="en-US" sz="1600" dirty="0"/>
              <a:t> </a:t>
            </a:r>
            <a:r>
              <a:rPr lang="en-US" sz="1600" dirty="0" err="1"/>
              <a:t>l’interface</a:t>
            </a:r>
            <a:r>
              <a:rPr lang="en-US" sz="1600" dirty="0"/>
              <a:t> </a:t>
            </a:r>
            <a:r>
              <a:rPr lang="en-US" sz="1600" dirty="0" err="1"/>
              <a:t>Demarrable</a:t>
            </a:r>
            <a:r>
              <a:rPr lang="en-US" sz="1600" dirty="0"/>
              <a:t>.</a:t>
            </a:r>
          </a:p>
          <a:p>
            <a:r>
              <a:rPr lang="en-US" sz="1600" dirty="0" err="1"/>
              <a:t>Voiture</a:t>
            </a:r>
            <a:r>
              <a:rPr lang="en-US" sz="1600" dirty="0"/>
              <a:t>, Camion et </a:t>
            </a:r>
            <a:r>
              <a:rPr lang="en-US" sz="1600" dirty="0" err="1"/>
              <a:t>Chronotachygraphe</a:t>
            </a:r>
            <a:r>
              <a:rPr lang="en-US" sz="1600" dirty="0"/>
              <a:t> </a:t>
            </a:r>
            <a:r>
              <a:rPr lang="en-US" sz="1600" dirty="0" err="1"/>
              <a:t>sont</a:t>
            </a:r>
            <a:r>
              <a:rPr lang="en-US" sz="1600" dirty="0"/>
              <a:t> des instances de </a:t>
            </a:r>
            <a:r>
              <a:rPr lang="en-US" sz="1600" dirty="0" err="1"/>
              <a:t>Demarrable</a:t>
            </a:r>
            <a:r>
              <a:rPr lang="en-US" sz="1600" dirty="0"/>
              <a:t> (</a:t>
            </a:r>
            <a:r>
              <a:rPr lang="en-US" sz="1600" dirty="0" err="1"/>
              <a:t>polymorphisme</a:t>
            </a:r>
            <a:r>
              <a:rPr lang="en-US" sz="1600" dirty="0"/>
              <a:t>).</a:t>
            </a:r>
          </a:p>
        </p:txBody>
      </p:sp>
      <p:sp>
        <p:nvSpPr>
          <p:cNvPr id="3075" name="Titre 2"/>
          <p:cNvSpPr>
            <a:spLocks noGrp="1"/>
          </p:cNvSpPr>
          <p:nvPr>
            <p:ph type="title"/>
          </p:nvPr>
        </p:nvSpPr>
        <p:spPr/>
        <p:txBody>
          <a:bodyPr/>
          <a:lstStyle/>
          <a:p>
            <a:r>
              <a:rPr lang="fr-FR" dirty="0" smtClean="0"/>
              <a:t>POO: </a:t>
            </a:r>
            <a:r>
              <a:rPr lang="fr-FR" b="1" dirty="0"/>
              <a:t>Mise en œuvre d’une interface </a:t>
            </a:r>
            <a:r>
              <a:rPr lang="fr-FR" b="1" dirty="0" smtClean="0"/>
              <a:t>(1/2</a:t>
            </a:r>
            <a:r>
              <a:rPr lang="fr-FR" b="1" dirty="0"/>
              <a:t>)</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66</a:t>
            </a:fld>
            <a:endParaRPr lang="en-US" altLang="zh-CN" sz="1600" kern="0">
              <a:latin typeface="+mn-lt"/>
              <a:ea typeface="MS PGothic" pitchFamily="34" charset="-128"/>
            </a:endParaRPr>
          </a:p>
        </p:txBody>
      </p:sp>
      <p:sp>
        <p:nvSpPr>
          <p:cNvPr id="7" name="ZoneTexte 6"/>
          <p:cNvSpPr txBox="1"/>
          <p:nvPr/>
        </p:nvSpPr>
        <p:spPr>
          <a:xfrm>
            <a:off x="1785447" y="5220464"/>
            <a:ext cx="5988868" cy="523220"/>
          </a:xfrm>
          <a:prstGeom prst="rect">
            <a:avLst/>
          </a:prstGeom>
          <a:noFill/>
          <a:ln>
            <a:solidFill>
              <a:schemeClr val="accent1"/>
            </a:solidFill>
          </a:ln>
        </p:spPr>
        <p:txBody>
          <a:bodyPr wrap="square" rtlCol="0">
            <a:spAutoFit/>
          </a:bodyPr>
          <a:lstStyle/>
          <a:p>
            <a:r>
              <a:rPr lang="en-US" sz="1400" dirty="0" smtClean="0">
                <a:latin typeface="Courier New" panose="02070309020205020404" pitchFamily="49" charset="0"/>
                <a:cs typeface="Courier New" panose="02070309020205020404" pitchFamily="49" charset="0"/>
              </a:rPr>
              <a:t>Camion </a:t>
            </a:r>
            <a:r>
              <a:rPr lang="en-US" sz="1400" dirty="0" err="1" smtClean="0">
                <a:latin typeface="Courier New" panose="02070309020205020404" pitchFamily="49" charset="0"/>
                <a:cs typeface="Courier New" panose="02070309020205020404" pitchFamily="49" charset="0"/>
              </a:rPr>
              <a:t>monCamion</a:t>
            </a:r>
            <a:r>
              <a:rPr lang="en-US" sz="1400" dirty="0" smtClean="0">
                <a:latin typeface="Courier New" panose="02070309020205020404" pitchFamily="49" charset="0"/>
                <a:cs typeface="Courier New" panose="02070309020205020404" pitchFamily="49" charset="0"/>
              </a:rPr>
              <a:t> = new Camion();</a:t>
            </a:r>
          </a:p>
          <a:p>
            <a:r>
              <a:rPr lang="en-US" sz="1400" dirty="0" smtClean="0">
                <a:latin typeface="Courier New" panose="02070309020205020404" pitchFamily="49" charset="0"/>
                <a:cs typeface="Courier New" panose="02070309020205020404" pitchFamily="49" charset="0"/>
              </a:rPr>
              <a:t>if (</a:t>
            </a:r>
            <a:r>
              <a:rPr lang="en-US" sz="1400" dirty="0" err="1" smtClean="0">
                <a:latin typeface="Courier New" panose="02070309020205020404" pitchFamily="49" charset="0"/>
                <a:cs typeface="Courier New" panose="02070309020205020404" pitchFamily="49" charset="0"/>
              </a:rPr>
              <a:t>monCamion</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instanceOf</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Demarrable</a:t>
            </a:r>
            <a:r>
              <a:rPr lang="en-US" sz="1400" dirty="0" smtClean="0">
                <a:latin typeface="Courier New" panose="02070309020205020404" pitchFamily="49" charset="0"/>
                <a:cs typeface="Courier New" panose="02070309020205020404" pitchFamily="49" charset="0"/>
              </a:rPr>
              <a:t>) {</a:t>
            </a:r>
            <a:r>
              <a:rPr lang="fr-FR" sz="1400" dirty="0" smtClean="0">
                <a:latin typeface="Courier New" panose="02070309020205020404" pitchFamily="49" charset="0"/>
                <a:cs typeface="Courier New" panose="02070309020205020404" pitchFamily="49" charset="0"/>
              </a:rPr>
              <a:t>…}; // </a:t>
            </a:r>
            <a:r>
              <a:rPr lang="fr-FR" sz="1400" dirty="0" err="1" smtClean="0">
                <a:latin typeface="Courier New" panose="02070309020205020404" pitchFamily="49" charset="0"/>
                <a:cs typeface="Courier New" panose="02070309020205020404" pitchFamily="49" charset="0"/>
              </a:rPr>
              <a:t>True</a:t>
            </a:r>
            <a:endParaRPr lang="fr-FR" sz="1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0572692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731775"/>
            <a:ext cx="8589714" cy="4470146"/>
          </a:xfrm>
        </p:spPr>
        <p:txBody>
          <a:bodyPr/>
          <a:lstStyle/>
          <a:p>
            <a:r>
              <a:rPr lang="fr-FR" sz="1800" dirty="0" smtClean="0"/>
              <a:t>Une </a:t>
            </a:r>
            <a:r>
              <a:rPr lang="fr-FR" sz="1800" dirty="0"/>
              <a:t>interface ne possède pas d’attribut</a:t>
            </a:r>
          </a:p>
          <a:p>
            <a:r>
              <a:rPr lang="fr-FR" sz="1800" dirty="0" smtClean="0"/>
              <a:t>Une </a:t>
            </a:r>
            <a:r>
              <a:rPr lang="fr-FR" sz="1800" dirty="0"/>
              <a:t>interface peut posséder des constantes</a:t>
            </a:r>
          </a:p>
          <a:p>
            <a:r>
              <a:rPr lang="fr-FR" sz="1800" dirty="0" smtClean="0"/>
              <a:t>Une </a:t>
            </a:r>
            <a:r>
              <a:rPr lang="fr-FR" sz="1800" dirty="0"/>
              <a:t>interface ne possède pas de mot clé abstract</a:t>
            </a:r>
          </a:p>
          <a:p>
            <a:r>
              <a:rPr lang="fr-FR" sz="1800" dirty="0" smtClean="0"/>
              <a:t>Les </a:t>
            </a:r>
            <a:r>
              <a:rPr lang="fr-FR" sz="1800" dirty="0"/>
              <a:t>interfaces ne sont pas </a:t>
            </a:r>
            <a:r>
              <a:rPr lang="fr-FR" sz="1800" dirty="0" err="1"/>
              <a:t>instanciables</a:t>
            </a:r>
            <a:r>
              <a:rPr lang="fr-FR" sz="1800" dirty="0"/>
              <a:t> (Même raisonnement avec les classes abstraites)</a:t>
            </a:r>
            <a:endParaRPr lang="en-US" dirty="0" smtClean="0"/>
          </a:p>
          <a:p>
            <a:endParaRPr lang="en-US" dirty="0"/>
          </a:p>
          <a:p>
            <a:endParaRPr lang="en-US" dirty="0" smtClean="0"/>
          </a:p>
          <a:p>
            <a:endParaRPr lang="en-US" dirty="0"/>
          </a:p>
          <a:p>
            <a:pPr marL="0" indent="0">
              <a:buNone/>
            </a:pPr>
            <a:r>
              <a:rPr lang="en-US" sz="1400" dirty="0" err="1" smtClean="0"/>
              <a:t>Seul</a:t>
            </a:r>
            <a:r>
              <a:rPr lang="en-US" sz="1400" dirty="0" smtClean="0"/>
              <a:t> Camion </a:t>
            </a:r>
            <a:r>
              <a:rPr lang="en-US" sz="1400" dirty="0" err="1" smtClean="0"/>
              <a:t>possède</a:t>
            </a:r>
            <a:r>
              <a:rPr lang="en-US" sz="1400" dirty="0" smtClean="0"/>
              <a:t> un </a:t>
            </a:r>
            <a:r>
              <a:rPr lang="en-US" sz="1400" dirty="0" err="1" smtClean="0"/>
              <a:t>chronotachygraphe</a:t>
            </a:r>
            <a:r>
              <a:rPr lang="en-US" sz="1400" dirty="0" smtClean="0"/>
              <a:t>. </a:t>
            </a:r>
            <a:r>
              <a:rPr lang="en-US" sz="1400" dirty="0" err="1" smtClean="0"/>
              <a:t>L’implémentation</a:t>
            </a:r>
            <a:r>
              <a:rPr lang="en-US" sz="1400" dirty="0" smtClean="0"/>
              <a:t> de </a:t>
            </a:r>
            <a:r>
              <a:rPr lang="en-US" sz="1400" dirty="0" err="1" smtClean="0"/>
              <a:t>Demarrable</a:t>
            </a:r>
            <a:r>
              <a:rPr lang="en-US" sz="1400" dirty="0" smtClean="0"/>
              <a:t> </a:t>
            </a:r>
            <a:r>
              <a:rPr lang="en-US" sz="1400" dirty="0" err="1" smtClean="0"/>
              <a:t>diffère</a:t>
            </a:r>
            <a:r>
              <a:rPr lang="en-US" sz="1400" dirty="0" smtClean="0"/>
              <a:t> entre </a:t>
            </a:r>
            <a:r>
              <a:rPr lang="en-US" sz="1400" dirty="0" err="1" smtClean="0"/>
              <a:t>Voiture</a:t>
            </a:r>
            <a:r>
              <a:rPr lang="en-US" sz="1400" dirty="0" smtClean="0"/>
              <a:t> et Camion.</a:t>
            </a:r>
            <a:endParaRPr lang="fr-FR" sz="1400" dirty="0"/>
          </a:p>
        </p:txBody>
      </p:sp>
      <p:sp>
        <p:nvSpPr>
          <p:cNvPr id="3075" name="Titre 2"/>
          <p:cNvSpPr>
            <a:spLocks noGrp="1"/>
          </p:cNvSpPr>
          <p:nvPr>
            <p:ph type="title"/>
          </p:nvPr>
        </p:nvSpPr>
        <p:spPr/>
        <p:txBody>
          <a:bodyPr/>
          <a:lstStyle/>
          <a:p>
            <a:r>
              <a:rPr lang="fr-FR" dirty="0" smtClean="0"/>
              <a:t>POO: </a:t>
            </a:r>
            <a:r>
              <a:rPr lang="fr-FR" b="1" dirty="0"/>
              <a:t>Mise en </a:t>
            </a:r>
            <a:r>
              <a:rPr lang="fr-FR" b="1" dirty="0" smtClean="0"/>
              <a:t>œuvre </a:t>
            </a:r>
            <a:r>
              <a:rPr lang="fr-FR" b="1" dirty="0"/>
              <a:t>d’une </a:t>
            </a:r>
            <a:r>
              <a:rPr lang="fr-FR" b="1" dirty="0" smtClean="0"/>
              <a:t>interface (2/2)</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67</a:t>
            </a:fld>
            <a:endParaRPr lang="en-US" altLang="zh-CN" sz="1600" kern="0">
              <a:latin typeface="+mn-lt"/>
              <a:ea typeface="MS PGothic" pitchFamily="34" charset="-128"/>
            </a:endParaRPr>
          </a:p>
        </p:txBody>
      </p:sp>
      <p:sp>
        <p:nvSpPr>
          <p:cNvPr id="6" name="ZoneTexte 5"/>
          <p:cNvSpPr txBox="1"/>
          <p:nvPr/>
        </p:nvSpPr>
        <p:spPr>
          <a:xfrm>
            <a:off x="1412775" y="4390601"/>
            <a:ext cx="5866948" cy="2123658"/>
          </a:xfrm>
          <a:prstGeom prst="rect">
            <a:avLst/>
          </a:prstGeom>
          <a:noFill/>
          <a:ln>
            <a:solidFill>
              <a:schemeClr val="accent1"/>
            </a:solidFill>
          </a:ln>
        </p:spPr>
        <p:txBody>
          <a:bodyPr wrap="square" rtlCol="0">
            <a:spAutoFit/>
          </a:bodyPr>
          <a:lstStyle/>
          <a:p>
            <a:r>
              <a:rPr lang="en-US" sz="1100" dirty="0">
                <a:latin typeface="Courier New" panose="02070309020205020404" pitchFamily="49" charset="0"/>
                <a:cs typeface="Courier New" panose="02070309020205020404" pitchFamily="49" charset="0"/>
              </a:rPr>
              <a:t>public class </a:t>
            </a:r>
            <a:r>
              <a:rPr lang="en-US" sz="1100" smtClean="0">
                <a:latin typeface="Courier New" panose="02070309020205020404" pitchFamily="49" charset="0"/>
                <a:cs typeface="Courier New" panose="02070309020205020404" pitchFamily="49" charset="0"/>
              </a:rPr>
              <a:t>Camion </a:t>
            </a:r>
            <a:r>
              <a:rPr lang="en-US" sz="1100" smtClean="0">
                <a:latin typeface="Courier New" panose="02070309020205020404" pitchFamily="49" charset="0"/>
                <a:cs typeface="Courier New" panose="02070309020205020404" pitchFamily="49" charset="0"/>
              </a:rPr>
              <a:t>interface Demarrable {</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a:t>
            </a:r>
            <a:r>
              <a:rPr lang="en-US" sz="1100" dirty="0">
                <a:latin typeface="Courier New" panose="02070309020205020404" pitchFamily="49" charset="0"/>
                <a:cs typeface="Courier New" panose="02070309020205020404" pitchFamily="49" charset="0"/>
              </a:rPr>
              <a:t>Override</a:t>
            </a:r>
          </a:p>
          <a:p>
            <a:r>
              <a:rPr lang="en-US" sz="1100" dirty="0">
                <a:latin typeface="Courier New" panose="02070309020205020404" pitchFamily="49" charset="0"/>
                <a:cs typeface="Courier New" panose="02070309020205020404" pitchFamily="49" charset="0"/>
              </a:rPr>
              <a:t>	public void </a:t>
            </a:r>
            <a:r>
              <a:rPr lang="en-US" sz="1100" dirty="0" err="1">
                <a:latin typeface="Courier New" panose="02070309020205020404" pitchFamily="49" charset="0"/>
                <a:cs typeface="Courier New" panose="02070309020205020404" pitchFamily="49" charset="0"/>
              </a:rPr>
              <a:t>demarrer</a:t>
            </a:r>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started = true;</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mChronotachygraphe.demarrer</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@Override</a:t>
            </a:r>
          </a:p>
          <a:p>
            <a:r>
              <a:rPr lang="en-US" sz="1100" dirty="0">
                <a:latin typeface="Courier New" panose="02070309020205020404" pitchFamily="49" charset="0"/>
                <a:cs typeface="Courier New" panose="02070309020205020404" pitchFamily="49" charset="0"/>
              </a:rPr>
              <a:t>	public void </a:t>
            </a:r>
            <a:r>
              <a:rPr lang="en-US" sz="1100" dirty="0" err="1">
                <a:latin typeface="Courier New" panose="02070309020205020404" pitchFamily="49" charset="0"/>
                <a:cs typeface="Courier New" panose="02070309020205020404" pitchFamily="49" charset="0"/>
              </a:rPr>
              <a:t>arreter</a:t>
            </a:r>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started = false;</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mChronotachygraphe.arreter</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a:t>
            </a:r>
            <a:endParaRPr lang="fr-FR" sz="1100" dirty="0">
              <a:latin typeface="Courier New" panose="02070309020205020404" pitchFamily="49" charset="0"/>
              <a:cs typeface="Courier New" panose="02070309020205020404" pitchFamily="49" charset="0"/>
            </a:endParaRPr>
          </a:p>
        </p:txBody>
      </p:sp>
      <p:sp>
        <p:nvSpPr>
          <p:cNvPr id="7" name="ZoneTexte 6"/>
          <p:cNvSpPr txBox="1"/>
          <p:nvPr/>
        </p:nvSpPr>
        <p:spPr>
          <a:xfrm>
            <a:off x="2019127" y="2369486"/>
            <a:ext cx="3426633" cy="1446550"/>
          </a:xfrm>
          <a:prstGeom prst="rect">
            <a:avLst/>
          </a:prstGeom>
          <a:noFill/>
          <a:ln>
            <a:solidFill>
              <a:schemeClr val="accent1"/>
            </a:solidFill>
          </a:ln>
        </p:spPr>
        <p:txBody>
          <a:bodyPr wrap="square" rtlCol="0">
            <a:spAutoFit/>
          </a:bodyPr>
          <a:lstStyle/>
          <a:p>
            <a:r>
              <a:rPr lang="en-US" sz="1100" dirty="0">
                <a:latin typeface="Courier New" panose="02070309020205020404" pitchFamily="49" charset="0"/>
                <a:cs typeface="Courier New" panose="02070309020205020404" pitchFamily="49" charset="0"/>
              </a:rPr>
              <a:t>public </a:t>
            </a:r>
            <a:r>
              <a:rPr lang="en-US" sz="1100" b="1" dirty="0">
                <a:latin typeface="Courier New" panose="02070309020205020404" pitchFamily="49" charset="0"/>
                <a:cs typeface="Courier New" panose="02070309020205020404" pitchFamily="49" charset="0"/>
              </a:rPr>
              <a:t>interface</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Demarrable</a:t>
            </a:r>
            <a:r>
              <a:rPr lang="en-US" sz="1100" dirty="0">
                <a:latin typeface="Courier New" panose="02070309020205020404" pitchFamily="49" charset="0"/>
                <a:cs typeface="Courier New" panose="02070309020205020404" pitchFamily="49" charset="0"/>
              </a:rPr>
              <a:t> {</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void </a:t>
            </a:r>
            <a:r>
              <a:rPr lang="en-US" sz="1100" dirty="0" err="1">
                <a:latin typeface="Courier New" panose="02070309020205020404" pitchFamily="49" charset="0"/>
                <a:cs typeface="Courier New" panose="02070309020205020404" pitchFamily="49" charset="0"/>
              </a:rPr>
              <a:t>demarrer</a:t>
            </a:r>
            <a:r>
              <a:rPr lang="en-US" sz="1100" dirty="0">
                <a:latin typeface="Courier New" panose="02070309020205020404" pitchFamily="49" charset="0"/>
                <a:cs typeface="Courier New" panose="02070309020205020404" pitchFamily="49" charset="0"/>
              </a:rPr>
              <a:t>();</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void </a:t>
            </a:r>
            <a:r>
              <a:rPr lang="en-US" sz="1100" dirty="0" err="1">
                <a:latin typeface="Courier New" panose="02070309020205020404" pitchFamily="49" charset="0"/>
                <a:cs typeface="Courier New" panose="02070309020205020404" pitchFamily="49" charset="0"/>
              </a:rPr>
              <a:t>arreter</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boolean</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isStarted</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a:t>
            </a:r>
            <a:endParaRPr lang="fr-FR" sz="1100" dirty="0">
              <a:latin typeface="Courier New" panose="02070309020205020404" pitchFamily="49" charset="0"/>
              <a:cs typeface="Courier New" panose="02070309020205020404" pitchFamily="49" charset="0"/>
            </a:endParaRPr>
          </a:p>
        </p:txBody>
      </p:sp>
      <p:sp>
        <p:nvSpPr>
          <p:cNvPr id="9" name="Légende encadrée 1 8"/>
          <p:cNvSpPr/>
          <p:nvPr/>
        </p:nvSpPr>
        <p:spPr bwMode="auto">
          <a:xfrm>
            <a:off x="5920993" y="2901096"/>
            <a:ext cx="2717461" cy="383331"/>
          </a:xfrm>
          <a:prstGeom prst="borderCallout1">
            <a:avLst>
              <a:gd name="adj1" fmla="val 18750"/>
              <a:gd name="adj2" fmla="val -8333"/>
              <a:gd name="adj3" fmla="val 26708"/>
              <a:gd name="adj4" fmla="val -54910"/>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0" lang="en-US" sz="1200" b="0" i="0" u="none" strike="noStrike" cap="none" normalizeH="0" baseline="0" dirty="0" smtClean="0">
                <a:ln>
                  <a:noFill/>
                </a:ln>
                <a:solidFill>
                  <a:schemeClr val="tx1"/>
                </a:solidFill>
                <a:effectLst/>
                <a:latin typeface="Tahoma" pitchFamily="34" charset="0"/>
              </a:rPr>
              <a:t>Pas de </a:t>
            </a:r>
            <a:r>
              <a:rPr kumimoji="0" lang="en-US" sz="1200" b="0" i="0" u="none" strike="noStrike" cap="none" normalizeH="0" baseline="0" dirty="0" err="1" smtClean="0">
                <a:ln>
                  <a:noFill/>
                </a:ln>
                <a:solidFill>
                  <a:schemeClr val="tx1"/>
                </a:solidFill>
                <a:effectLst/>
                <a:latin typeface="Tahoma" pitchFamily="34" charset="0"/>
              </a:rPr>
              <a:t>modificateur</a:t>
            </a:r>
            <a:r>
              <a:rPr kumimoji="0" lang="en-US" sz="1200" b="0" i="0" u="none" strike="noStrike" cap="none" normalizeH="0" baseline="0" dirty="0" smtClean="0">
                <a:ln>
                  <a:noFill/>
                </a:ln>
                <a:solidFill>
                  <a:schemeClr val="tx1"/>
                </a:solidFill>
                <a:effectLst/>
                <a:latin typeface="Tahoma" pitchFamily="34" charset="0"/>
              </a:rPr>
              <a:t> public (</a:t>
            </a:r>
            <a:r>
              <a:rPr kumimoji="0" lang="en-US" sz="1200" b="0" i="0" u="none" strike="noStrike" cap="none" normalizeH="0" baseline="0" dirty="0" err="1" smtClean="0">
                <a:ln>
                  <a:noFill/>
                </a:ln>
                <a:solidFill>
                  <a:schemeClr val="tx1"/>
                </a:solidFill>
                <a:effectLst/>
                <a:latin typeface="Tahoma" pitchFamily="34" charset="0"/>
              </a:rPr>
              <a:t>implicite</a:t>
            </a:r>
            <a:r>
              <a:rPr kumimoji="0" lang="en-US" sz="1200" b="0" i="0" u="none" strike="noStrike" cap="none" normalizeH="0" baseline="0" dirty="0" smtClean="0">
                <a:ln>
                  <a:noFill/>
                </a:ln>
                <a:solidFill>
                  <a:schemeClr val="tx1"/>
                </a:solidFill>
                <a:effectLst/>
                <a:latin typeface="Tahoma" pitchFamily="34" charset="0"/>
              </a:rPr>
              <a:t>). </a:t>
            </a:r>
            <a:endParaRPr kumimoji="0" lang="fr-FR" sz="1200" b="0" i="0" u="none" strike="noStrike" cap="none" normalizeH="0" baseline="0" dirty="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284201092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554286" y="726733"/>
            <a:ext cx="8038568" cy="5072817"/>
          </a:xfrm>
        </p:spPr>
        <p:txBody>
          <a:bodyPr/>
          <a:lstStyle/>
          <a:p>
            <a:r>
              <a:rPr lang="fr-FR" sz="1800"/>
              <a:t>La méthode clone() de la classe Object est prévue pour dupliquer des objets. </a:t>
            </a:r>
            <a:r>
              <a:rPr lang="fr-FR" sz="1800" smtClean="0"/>
              <a:t>Son protoype est le suivant:</a:t>
            </a:r>
          </a:p>
          <a:p>
            <a:pPr marL="0" indent="0">
              <a:buNone/>
            </a:pPr>
            <a:endParaRPr lang="fr-FR" sz="1800"/>
          </a:p>
          <a:p>
            <a:pPr marL="0" indent="0">
              <a:buNone/>
            </a:pPr>
            <a:endParaRPr lang="fr-FR" sz="1800" smtClean="0"/>
          </a:p>
          <a:p>
            <a:r>
              <a:rPr lang="fr-FR" sz="1800"/>
              <a:t>clone de la classe Object </a:t>
            </a:r>
            <a:r>
              <a:rPr lang="fr-FR" sz="1800" smtClean="0"/>
              <a:t>duplique tous les attributs d'une classe </a:t>
            </a:r>
            <a:r>
              <a:rPr lang="fr-FR" sz="1800" b="1" smtClean="0"/>
              <a:t>mais pas le "contenu" des attributs de type référence</a:t>
            </a:r>
            <a:r>
              <a:rPr lang="fr-FR" sz="1800" smtClean="0"/>
              <a:t> (*). Par défaut clone() effectue donc une « copie de surface ».</a:t>
            </a:r>
          </a:p>
          <a:p>
            <a:pPr marL="0" indent="0">
              <a:buNone/>
            </a:pPr>
            <a:r>
              <a:rPr lang="fr-FR" sz="1800" i="1" smtClean="0"/>
              <a:t>Note (*): les tableaux sont des objets (yc les tableaux d’attributs de type primitif !).</a:t>
            </a:r>
          </a:p>
          <a:p>
            <a:pPr marL="0" indent="0">
              <a:buNone/>
            </a:pPr>
            <a:r>
              <a:rPr lang="fr-FR" sz="1800" i="1" smtClean="0"/>
              <a:t>Note (*): ce n’est pas un problème pour les objets immuables (comme les strings)</a:t>
            </a:r>
          </a:p>
          <a:p>
            <a:r>
              <a:rPr lang="fr-FR" sz="1800" smtClean="0"/>
              <a:t>clone </a:t>
            </a:r>
            <a:r>
              <a:rPr lang="fr-FR" sz="1800"/>
              <a:t>de la classe Object est programmée pour vérifier que l'objet </a:t>
            </a:r>
            <a:r>
              <a:rPr lang="fr-FR" sz="1800" smtClean="0"/>
              <a:t>à cloner implémente </a:t>
            </a:r>
            <a:r>
              <a:rPr lang="fr-FR" sz="1800"/>
              <a:t>l'interface </a:t>
            </a:r>
            <a:r>
              <a:rPr lang="fr-FR" sz="1800" b="1"/>
              <a:t>C</a:t>
            </a:r>
            <a:r>
              <a:rPr lang="fr-FR" sz="1800" b="1" smtClean="0"/>
              <a:t>loneable</a:t>
            </a:r>
            <a:r>
              <a:rPr lang="fr-FR" sz="1800" smtClean="0"/>
              <a:t>. </a:t>
            </a:r>
            <a:r>
              <a:rPr lang="fr-FR" sz="1800"/>
              <a:t>Si </a:t>
            </a:r>
            <a:r>
              <a:rPr lang="fr-FR" sz="1800" smtClean="0"/>
              <a:t>ce n’est pas le cas, clone lance une </a:t>
            </a:r>
            <a:r>
              <a:rPr lang="fr-FR" sz="1800"/>
              <a:t>exception du type </a:t>
            </a:r>
            <a:r>
              <a:rPr lang="fr-FR" sz="1800" b="1"/>
              <a:t>CloneNotSupportedException</a:t>
            </a:r>
            <a:r>
              <a:rPr lang="en-US" sz="1400" smtClean="0"/>
              <a:t>..</a:t>
            </a:r>
          </a:p>
          <a:p>
            <a:r>
              <a:rPr lang="en-US" sz="1800"/>
              <a:t>Pour autoriser </a:t>
            </a:r>
            <a:r>
              <a:rPr lang="en-US" sz="1800" smtClean="0"/>
              <a:t>son </a:t>
            </a:r>
            <a:r>
              <a:rPr lang="en-US" sz="1800"/>
              <a:t>clonage, </a:t>
            </a:r>
            <a:r>
              <a:rPr lang="en-US" sz="1800" smtClean="0"/>
              <a:t>une </a:t>
            </a:r>
            <a:r>
              <a:rPr lang="en-US" sz="1800"/>
              <a:t>classe doit </a:t>
            </a:r>
            <a:r>
              <a:rPr lang="en-US" sz="1800" smtClean="0"/>
              <a:t>donc implémenter </a:t>
            </a:r>
            <a:r>
              <a:rPr lang="en-US" sz="1800"/>
              <a:t>l’interface Cloneable et </a:t>
            </a:r>
            <a:r>
              <a:rPr lang="en-US" sz="1800" smtClean="0"/>
              <a:t>définir la </a:t>
            </a:r>
            <a:r>
              <a:rPr lang="en-US" sz="1800"/>
              <a:t>méthode </a:t>
            </a:r>
            <a:r>
              <a:rPr lang="en-US" sz="1800" smtClean="0"/>
              <a:t>clone avec l’attribut public. Il ne s’agit pas d’une redéfinition mais d’une surcharge car la visibilité et le type retourné changent.</a:t>
            </a:r>
            <a:endParaRPr lang="en-US" sz="1800"/>
          </a:p>
          <a:p>
            <a:endParaRPr lang="fr-FR" sz="1400" dirty="0"/>
          </a:p>
        </p:txBody>
      </p:sp>
      <p:sp>
        <p:nvSpPr>
          <p:cNvPr id="3075" name="Titre 2"/>
          <p:cNvSpPr>
            <a:spLocks noGrp="1"/>
          </p:cNvSpPr>
          <p:nvPr>
            <p:ph type="title"/>
          </p:nvPr>
        </p:nvSpPr>
        <p:spPr/>
        <p:txBody>
          <a:bodyPr/>
          <a:lstStyle/>
          <a:p>
            <a:r>
              <a:rPr lang="fr-FR" dirty="0" smtClean="0"/>
              <a:t>POO: </a:t>
            </a:r>
            <a:r>
              <a:rPr lang="fr-FR" b="1" smtClean="0"/>
              <a:t>L’interface cloneable (1/3)</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68</a:t>
            </a:fld>
            <a:endParaRPr lang="en-US" altLang="zh-CN" sz="1600" kern="0">
              <a:latin typeface="+mn-lt"/>
              <a:ea typeface="MS PGothic" pitchFamily="34" charset="-128"/>
            </a:endParaRPr>
          </a:p>
        </p:txBody>
      </p:sp>
      <p:sp>
        <p:nvSpPr>
          <p:cNvPr id="6" name="ZoneTexte 5"/>
          <p:cNvSpPr txBox="1"/>
          <p:nvPr/>
        </p:nvSpPr>
        <p:spPr>
          <a:xfrm>
            <a:off x="708662" y="1313494"/>
            <a:ext cx="7307996" cy="738664"/>
          </a:xfrm>
          <a:prstGeom prst="rect">
            <a:avLst/>
          </a:prstGeom>
          <a:noFill/>
          <a:ln>
            <a:solidFill>
              <a:schemeClr val="accent1"/>
            </a:solidFill>
          </a:ln>
        </p:spPr>
        <p:txBody>
          <a:bodyPr wrap="square" rtlCol="0">
            <a:spAutoFit/>
          </a:bodyPr>
          <a:lstStyle/>
          <a:p>
            <a:r>
              <a:rPr lang="fr-FR" sz="1400">
                <a:latin typeface="Courier New" panose="02070309020205020404" pitchFamily="49" charset="0"/>
                <a:cs typeface="Courier New" panose="02070309020205020404" pitchFamily="49" charset="0"/>
              </a:rPr>
              <a:t> </a:t>
            </a:r>
            <a:endParaRPr lang="fr-FR" sz="1400" smtClean="0">
              <a:latin typeface="Courier New" panose="02070309020205020404" pitchFamily="49" charset="0"/>
              <a:cs typeface="Courier New" panose="02070309020205020404" pitchFamily="49" charset="0"/>
            </a:endParaRPr>
          </a:p>
          <a:p>
            <a:r>
              <a:rPr lang="en-US" sz="1400" smtClean="0">
                <a:latin typeface="Courier New" panose="02070309020205020404" pitchFamily="49" charset="0"/>
                <a:cs typeface="Courier New" panose="02070309020205020404" pitchFamily="49" charset="0"/>
              </a:rPr>
              <a:t>protected </a:t>
            </a:r>
            <a:r>
              <a:rPr lang="en-US" sz="1400" b="1">
                <a:latin typeface="Courier New" panose="02070309020205020404" pitchFamily="49" charset="0"/>
                <a:cs typeface="Courier New" panose="02070309020205020404" pitchFamily="49" charset="0"/>
              </a:rPr>
              <a:t>native</a:t>
            </a:r>
            <a:r>
              <a:rPr lang="en-US" sz="1400">
                <a:latin typeface="Courier New" panose="02070309020205020404" pitchFamily="49" charset="0"/>
                <a:cs typeface="Courier New" panose="02070309020205020404" pitchFamily="49" charset="0"/>
              </a:rPr>
              <a:t> Object clone() throws CloneNotSupportedException</a:t>
            </a:r>
            <a:r>
              <a:rPr lang="en-US" sz="1400" smtClean="0">
                <a:latin typeface="Courier New" panose="02070309020205020404" pitchFamily="49" charset="0"/>
                <a:cs typeface="Courier New" panose="02070309020205020404" pitchFamily="49" charset="0"/>
              </a:rPr>
              <a:t>;</a:t>
            </a:r>
            <a:r>
              <a:rPr lang="fr-FR" sz="1400" smtClean="0">
                <a:latin typeface="Courier New" panose="02070309020205020404" pitchFamily="49" charset="0"/>
                <a:cs typeface="Courier New" panose="02070309020205020404" pitchFamily="49" charset="0"/>
              </a:rPr>
              <a:t> </a:t>
            </a:r>
          </a:p>
          <a:p>
            <a:endParaRPr lang="fr-FR" sz="140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646203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731774"/>
            <a:ext cx="8589714" cy="3727491"/>
          </a:xfrm>
        </p:spPr>
        <p:txBody>
          <a:bodyPr/>
          <a:lstStyle/>
          <a:p>
            <a:r>
              <a:rPr lang="fr-FR" sz="1800" smtClean="0"/>
              <a:t>Implémentation de l’interface Cloneable:</a:t>
            </a:r>
          </a:p>
          <a:p>
            <a:endParaRPr lang="fr-FR" sz="1800"/>
          </a:p>
          <a:p>
            <a:endParaRPr lang="fr-FR" sz="1800" smtClean="0"/>
          </a:p>
          <a:p>
            <a:endParaRPr lang="fr-FR" sz="1800"/>
          </a:p>
          <a:p>
            <a:endParaRPr lang="fr-FR" sz="1800" smtClean="0"/>
          </a:p>
          <a:p>
            <a:pPr marL="0" indent="0">
              <a:buNone/>
            </a:pPr>
            <a:endParaRPr lang="fr-FR" sz="1800" smtClean="0"/>
          </a:p>
          <a:p>
            <a:r>
              <a:rPr lang="fr-FR" sz="1800" smtClean="0"/>
              <a:t>L’implémentation ci-dessus ne permet qu’une copie de surface. Pour réaliser une copie profonde, la méthode clone doit cloner explicitement ses attributs de type référence. Cela implique que ces attributs implémentent eux-même l’interface Cloneable...</a:t>
            </a:r>
            <a:r>
              <a:rPr lang="fr-FR" sz="1800"/>
              <a:t/>
            </a:r>
            <a:br>
              <a:rPr lang="fr-FR" sz="1800"/>
            </a:br>
            <a:r>
              <a:rPr lang="fr-FR" sz="1800"/>
              <a:t>   </a:t>
            </a:r>
            <a:endParaRPr lang="fr-FR" sz="1800" smtClean="0"/>
          </a:p>
          <a:p>
            <a:endParaRPr lang="fr-FR" sz="1400" dirty="0"/>
          </a:p>
        </p:txBody>
      </p:sp>
      <p:sp>
        <p:nvSpPr>
          <p:cNvPr id="3075" name="Titre 2"/>
          <p:cNvSpPr>
            <a:spLocks noGrp="1"/>
          </p:cNvSpPr>
          <p:nvPr>
            <p:ph type="title"/>
          </p:nvPr>
        </p:nvSpPr>
        <p:spPr/>
        <p:txBody>
          <a:bodyPr/>
          <a:lstStyle/>
          <a:p>
            <a:r>
              <a:rPr lang="fr-FR" dirty="0" smtClean="0"/>
              <a:t>POO: </a:t>
            </a:r>
            <a:r>
              <a:rPr lang="fr-FR" b="1" smtClean="0"/>
              <a:t>L’interface cloneable (2/3)</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69</a:t>
            </a:fld>
            <a:endParaRPr lang="en-US" altLang="zh-CN" sz="1600" kern="0">
              <a:latin typeface="+mn-lt"/>
              <a:ea typeface="MS PGothic" pitchFamily="34" charset="-128"/>
            </a:endParaRPr>
          </a:p>
        </p:txBody>
      </p:sp>
      <p:sp>
        <p:nvSpPr>
          <p:cNvPr id="7" name="ZoneTexte 6"/>
          <p:cNvSpPr txBox="1"/>
          <p:nvPr/>
        </p:nvSpPr>
        <p:spPr>
          <a:xfrm>
            <a:off x="545824" y="1040009"/>
            <a:ext cx="6431173" cy="2031325"/>
          </a:xfrm>
          <a:prstGeom prst="rect">
            <a:avLst/>
          </a:prstGeom>
          <a:noFill/>
          <a:ln>
            <a:solidFill>
              <a:schemeClr val="accent1"/>
            </a:solidFill>
          </a:ln>
        </p:spPr>
        <p:txBody>
          <a:bodyPr wrap="square" rtlCol="0">
            <a:spAutoFit/>
          </a:bodyPr>
          <a:lstStyle/>
          <a:p>
            <a:r>
              <a:rPr lang="fr-FR" sz="1400" smtClean="0">
                <a:latin typeface="Courier New" panose="02070309020205020404" pitchFamily="49" charset="0"/>
                <a:cs typeface="Courier New" panose="02070309020205020404" pitchFamily="49" charset="0"/>
              </a:rPr>
              <a:t>public class MaClasse implements Cloneable {</a:t>
            </a:r>
          </a:p>
          <a:p>
            <a:r>
              <a:rPr lang="fr-FR" sz="1400" smtClean="0">
                <a:latin typeface="Courier New" panose="02070309020205020404" pitchFamily="49" charset="0"/>
                <a:cs typeface="Courier New" panose="02070309020205020404" pitchFamily="49" charset="0"/>
              </a:rPr>
              <a:t>  …</a:t>
            </a:r>
          </a:p>
          <a:p>
            <a:r>
              <a:rPr lang="fr-FR" sz="1400" smtClean="0">
                <a:latin typeface="Courier New" panose="02070309020205020404" pitchFamily="49" charset="0"/>
                <a:cs typeface="Courier New" panose="02070309020205020404" pitchFamily="49" charset="0"/>
              </a:rPr>
              <a:t>  public </a:t>
            </a:r>
            <a:r>
              <a:rPr lang="fr-FR" sz="1400">
                <a:latin typeface="Courier New" panose="02070309020205020404" pitchFamily="49" charset="0"/>
                <a:cs typeface="Courier New" panose="02070309020205020404" pitchFamily="49" charset="0"/>
              </a:rPr>
              <a:t>MaClasse </a:t>
            </a:r>
            <a:r>
              <a:rPr lang="fr-FR" sz="1400" smtClean="0">
                <a:latin typeface="Courier New" panose="02070309020205020404" pitchFamily="49" charset="0"/>
                <a:cs typeface="Courier New" panose="02070309020205020404" pitchFamily="49" charset="0"/>
              </a:rPr>
              <a:t>clone</a:t>
            </a:r>
            <a:r>
              <a:rPr lang="fr-FR" sz="1400">
                <a:latin typeface="Courier New" panose="02070309020205020404" pitchFamily="49" charset="0"/>
                <a:cs typeface="Courier New" panose="02070309020205020404" pitchFamily="49" charset="0"/>
              </a:rPr>
              <a:t>() {</a:t>
            </a:r>
          </a:p>
          <a:p>
            <a:r>
              <a:rPr lang="fr-FR" sz="1400" smtClean="0">
                <a:latin typeface="Courier New" panose="02070309020205020404" pitchFamily="49" charset="0"/>
                <a:cs typeface="Courier New" panose="02070309020205020404" pitchFamily="49" charset="0"/>
              </a:rPr>
              <a:t>    try </a:t>
            </a:r>
            <a:r>
              <a:rPr lang="fr-FR" sz="1400">
                <a:latin typeface="Courier New" panose="02070309020205020404" pitchFamily="49" charset="0"/>
                <a:cs typeface="Courier New" panose="02070309020205020404" pitchFamily="49" charset="0"/>
              </a:rPr>
              <a:t>{</a:t>
            </a:r>
          </a:p>
          <a:p>
            <a:r>
              <a:rPr lang="fr-FR" sz="1400" smtClean="0">
                <a:latin typeface="Courier New" panose="02070309020205020404" pitchFamily="49" charset="0"/>
                <a:cs typeface="Courier New" panose="02070309020205020404" pitchFamily="49" charset="0"/>
              </a:rPr>
              <a:t>	return (MaClasse) </a:t>
            </a:r>
            <a:r>
              <a:rPr lang="fr-FR" sz="1400">
                <a:latin typeface="Courier New" panose="02070309020205020404" pitchFamily="49" charset="0"/>
                <a:cs typeface="Courier New" panose="02070309020205020404" pitchFamily="49" charset="0"/>
              </a:rPr>
              <a:t>super.clone();</a:t>
            </a:r>
          </a:p>
          <a:p>
            <a:r>
              <a:rPr lang="fr-FR" sz="1400">
                <a:latin typeface="Courier New" panose="02070309020205020404" pitchFamily="49" charset="0"/>
                <a:cs typeface="Courier New" panose="02070309020205020404" pitchFamily="49" charset="0"/>
              </a:rPr>
              <a:t> </a:t>
            </a:r>
            <a:r>
              <a:rPr lang="fr-FR" sz="1400" smtClean="0">
                <a:latin typeface="Courier New" panose="02070309020205020404" pitchFamily="49" charset="0"/>
                <a:cs typeface="Courier New" panose="02070309020205020404" pitchFamily="49" charset="0"/>
              </a:rPr>
              <a:t>   } </a:t>
            </a:r>
            <a:r>
              <a:rPr lang="fr-FR" sz="1400">
                <a:latin typeface="Courier New" panose="02070309020205020404" pitchFamily="49" charset="0"/>
                <a:cs typeface="Courier New" panose="02070309020205020404" pitchFamily="49" charset="0"/>
              </a:rPr>
              <a:t>catch(CloneNotSupportedException e) {</a:t>
            </a:r>
          </a:p>
          <a:p>
            <a:r>
              <a:rPr lang="fr-FR" sz="1400" smtClean="0">
                <a:latin typeface="Courier New" panose="02070309020205020404" pitchFamily="49" charset="0"/>
                <a:cs typeface="Courier New" panose="02070309020205020404" pitchFamily="49" charset="0"/>
              </a:rPr>
              <a:t>	throw </a:t>
            </a:r>
            <a:r>
              <a:rPr lang="fr-FR" sz="1400">
                <a:latin typeface="Courier New" panose="02070309020205020404" pitchFamily="49" charset="0"/>
                <a:cs typeface="Courier New" panose="02070309020205020404" pitchFamily="49" charset="0"/>
              </a:rPr>
              <a:t>new AssertionError(); // Can't </a:t>
            </a:r>
            <a:r>
              <a:rPr lang="fr-FR" sz="1400" smtClean="0">
                <a:latin typeface="Courier New" panose="02070309020205020404" pitchFamily="49" charset="0"/>
                <a:cs typeface="Courier New" panose="02070309020205020404" pitchFamily="49" charset="0"/>
              </a:rPr>
              <a:t>happen</a:t>
            </a:r>
          </a:p>
          <a:p>
            <a:r>
              <a:rPr lang="fr-FR" sz="1400">
                <a:latin typeface="Courier New" panose="02070309020205020404" pitchFamily="49" charset="0"/>
                <a:cs typeface="Courier New" panose="02070309020205020404" pitchFamily="49" charset="0"/>
              </a:rPr>
              <a:t> </a:t>
            </a:r>
            <a:r>
              <a:rPr lang="fr-FR" sz="1400" smtClean="0">
                <a:latin typeface="Courier New" panose="02070309020205020404" pitchFamily="49" charset="0"/>
                <a:cs typeface="Courier New" panose="02070309020205020404" pitchFamily="49" charset="0"/>
              </a:rPr>
              <a:t>   }</a:t>
            </a:r>
            <a:endParaRPr lang="fr-FR" sz="1400">
              <a:latin typeface="Courier New" panose="02070309020205020404" pitchFamily="49" charset="0"/>
              <a:cs typeface="Courier New" panose="02070309020205020404" pitchFamily="49" charset="0"/>
            </a:endParaRPr>
          </a:p>
          <a:p>
            <a:r>
              <a:rPr lang="fr-FR" sz="1400">
                <a:latin typeface="Courier New" panose="02070309020205020404" pitchFamily="49" charset="0"/>
                <a:cs typeface="Courier New" panose="02070309020205020404" pitchFamily="49" charset="0"/>
              </a:rPr>
              <a:t> </a:t>
            </a:r>
            <a:r>
              <a:rPr lang="fr-FR" sz="1400" smtClean="0">
                <a:latin typeface="Courier New" panose="02070309020205020404" pitchFamily="49" charset="0"/>
                <a:cs typeface="Courier New" panose="02070309020205020404" pitchFamily="49" charset="0"/>
              </a:rPr>
              <a:t> }</a:t>
            </a:r>
          </a:p>
        </p:txBody>
      </p:sp>
      <p:sp>
        <p:nvSpPr>
          <p:cNvPr id="9" name="Légende encadrée 1 8"/>
          <p:cNvSpPr/>
          <p:nvPr/>
        </p:nvSpPr>
        <p:spPr bwMode="auto">
          <a:xfrm>
            <a:off x="5607025" y="751562"/>
            <a:ext cx="3311507" cy="879641"/>
          </a:xfrm>
          <a:prstGeom prst="borderCallout1">
            <a:avLst>
              <a:gd name="adj1" fmla="val 74286"/>
              <a:gd name="adj2" fmla="val -4929"/>
              <a:gd name="adj3" fmla="val 100865"/>
              <a:gd name="adj4" fmla="val -59071"/>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0" lang="en-US" sz="1200" b="0" i="0" u="none" strike="noStrike" cap="none" normalizeH="0" baseline="0" smtClean="0">
                <a:ln>
                  <a:noFill/>
                </a:ln>
                <a:solidFill>
                  <a:schemeClr val="tx1"/>
                </a:solidFill>
                <a:effectLst/>
                <a:latin typeface="Tahoma" pitchFamily="34" charset="0"/>
              </a:rPr>
              <a:t>Il ne sert à rien de propager l’exception CloneNotSupportedException qui ne peut se produire</a:t>
            </a:r>
            <a:r>
              <a:rPr kumimoji="0" lang="en-US" sz="1200" b="0" i="0" u="none" strike="noStrike" cap="none" normalizeH="0" smtClean="0">
                <a:ln>
                  <a:noFill/>
                </a:ln>
                <a:solidFill>
                  <a:schemeClr val="tx1"/>
                </a:solidFill>
                <a:effectLst/>
                <a:latin typeface="Tahoma" pitchFamily="34" charset="0"/>
              </a:rPr>
              <a:t> car l’objet déclare implémenter l’interface Cloneable.</a:t>
            </a:r>
            <a:endParaRPr kumimoji="0" lang="fr-FR" sz="1200" b="0" i="0" u="none" strike="noStrike" cap="none" normalizeH="0" baseline="0" dirty="0" smtClean="0">
              <a:ln>
                <a:noFill/>
              </a:ln>
              <a:solidFill>
                <a:schemeClr val="tx1"/>
              </a:solidFill>
              <a:effectLst/>
              <a:latin typeface="Tahoma" pitchFamily="34" charset="0"/>
            </a:endParaRPr>
          </a:p>
        </p:txBody>
      </p:sp>
      <p:sp>
        <p:nvSpPr>
          <p:cNvPr id="10" name="ZoneTexte 9"/>
          <p:cNvSpPr txBox="1"/>
          <p:nvPr/>
        </p:nvSpPr>
        <p:spPr>
          <a:xfrm>
            <a:off x="1926390" y="4141940"/>
            <a:ext cx="6230757" cy="2246769"/>
          </a:xfrm>
          <a:prstGeom prst="rect">
            <a:avLst/>
          </a:prstGeom>
          <a:noFill/>
          <a:ln>
            <a:solidFill>
              <a:schemeClr val="accent1"/>
            </a:solidFill>
          </a:ln>
        </p:spPr>
        <p:txBody>
          <a:bodyPr wrap="square" rtlCol="0">
            <a:spAutoFit/>
          </a:bodyPr>
          <a:lstStyle/>
          <a:p>
            <a:r>
              <a:rPr lang="fr-FR" sz="1400" smtClean="0">
                <a:latin typeface="Courier New" panose="02070309020205020404" pitchFamily="49" charset="0"/>
                <a:cs typeface="Courier New" panose="02070309020205020404" pitchFamily="49" charset="0"/>
              </a:rPr>
              <a:t>public </a:t>
            </a:r>
            <a:r>
              <a:rPr lang="fr-FR" sz="1400">
                <a:latin typeface="Courier New" panose="02070309020205020404" pitchFamily="49" charset="0"/>
                <a:cs typeface="Courier New" panose="02070309020205020404" pitchFamily="49" charset="0"/>
              </a:rPr>
              <a:t>MaClasse </a:t>
            </a:r>
            <a:r>
              <a:rPr lang="fr-FR" sz="1400" smtClean="0">
                <a:latin typeface="Courier New" panose="02070309020205020404" pitchFamily="49" charset="0"/>
                <a:cs typeface="Courier New" panose="02070309020205020404" pitchFamily="49" charset="0"/>
              </a:rPr>
              <a:t>clone</a:t>
            </a:r>
            <a:r>
              <a:rPr lang="fr-FR" sz="1400">
                <a:latin typeface="Courier New" panose="02070309020205020404" pitchFamily="49" charset="0"/>
                <a:cs typeface="Courier New" panose="02070309020205020404" pitchFamily="49" charset="0"/>
              </a:rPr>
              <a:t>() {</a:t>
            </a:r>
          </a:p>
          <a:p>
            <a:r>
              <a:rPr lang="fr-FR" sz="1400" smtClean="0">
                <a:latin typeface="Courier New" panose="02070309020205020404" pitchFamily="49" charset="0"/>
                <a:cs typeface="Courier New" panose="02070309020205020404" pitchFamily="49" charset="0"/>
              </a:rPr>
              <a:t>    try </a:t>
            </a:r>
            <a:r>
              <a:rPr lang="fr-FR" sz="1400">
                <a:latin typeface="Courier New" panose="02070309020205020404" pitchFamily="49" charset="0"/>
                <a:cs typeface="Courier New" panose="02070309020205020404" pitchFamily="49" charset="0"/>
              </a:rPr>
              <a:t>{</a:t>
            </a:r>
          </a:p>
          <a:p>
            <a:r>
              <a:rPr lang="fr-FR" sz="1400" smtClean="0">
                <a:latin typeface="Courier New" panose="02070309020205020404" pitchFamily="49" charset="0"/>
                <a:cs typeface="Courier New" panose="02070309020205020404" pitchFamily="49" charset="0"/>
              </a:rPr>
              <a:t>	MaClasse copie = (MaClasse) </a:t>
            </a:r>
            <a:r>
              <a:rPr lang="fr-FR" sz="1400">
                <a:latin typeface="Courier New" panose="02070309020205020404" pitchFamily="49" charset="0"/>
                <a:cs typeface="Courier New" panose="02070309020205020404" pitchFamily="49" charset="0"/>
              </a:rPr>
              <a:t>super.clone</a:t>
            </a:r>
            <a:r>
              <a:rPr lang="fr-FR" sz="1400" smtClean="0">
                <a:latin typeface="Courier New" panose="02070309020205020404" pitchFamily="49" charset="0"/>
                <a:cs typeface="Courier New" panose="02070309020205020404" pitchFamily="49" charset="0"/>
              </a:rPr>
              <a:t>();</a:t>
            </a:r>
          </a:p>
          <a:p>
            <a:r>
              <a:rPr lang="fr-FR" sz="1400">
                <a:latin typeface="Courier New" panose="02070309020205020404" pitchFamily="49" charset="0"/>
                <a:cs typeface="Courier New" panose="02070309020205020404" pitchFamily="49" charset="0"/>
              </a:rPr>
              <a:t>	</a:t>
            </a:r>
            <a:r>
              <a:rPr lang="fr-FR" sz="1400" smtClean="0">
                <a:latin typeface="Courier New" panose="02070309020205020404" pitchFamily="49" charset="0"/>
                <a:cs typeface="Courier New" panose="02070309020205020404" pitchFamily="49" charset="0"/>
              </a:rPr>
              <a:t>copie.attribut = attribut.clone();</a:t>
            </a:r>
          </a:p>
          <a:p>
            <a:r>
              <a:rPr lang="fr-FR" sz="1400">
                <a:latin typeface="Courier New" panose="02070309020205020404" pitchFamily="49" charset="0"/>
                <a:cs typeface="Courier New" panose="02070309020205020404" pitchFamily="49" charset="0"/>
              </a:rPr>
              <a:t>	</a:t>
            </a:r>
            <a:r>
              <a:rPr lang="fr-FR" sz="1400" smtClean="0">
                <a:latin typeface="Courier New" panose="02070309020205020404" pitchFamily="49" charset="0"/>
                <a:cs typeface="Courier New" panose="02070309020205020404" pitchFamily="49" charset="0"/>
              </a:rPr>
              <a:t>…</a:t>
            </a:r>
          </a:p>
          <a:p>
            <a:r>
              <a:rPr lang="fr-FR" sz="1400">
                <a:latin typeface="Courier New" panose="02070309020205020404" pitchFamily="49" charset="0"/>
                <a:cs typeface="Courier New" panose="02070309020205020404" pitchFamily="49" charset="0"/>
              </a:rPr>
              <a:t>	</a:t>
            </a:r>
            <a:r>
              <a:rPr lang="fr-FR" sz="1400" smtClean="0">
                <a:latin typeface="Courier New" panose="02070309020205020404" pitchFamily="49" charset="0"/>
                <a:cs typeface="Courier New" panose="02070309020205020404" pitchFamily="49" charset="0"/>
              </a:rPr>
              <a:t>return copie;</a:t>
            </a:r>
            <a:endParaRPr lang="fr-FR" sz="1400">
              <a:latin typeface="Courier New" panose="02070309020205020404" pitchFamily="49" charset="0"/>
              <a:cs typeface="Courier New" panose="02070309020205020404" pitchFamily="49" charset="0"/>
            </a:endParaRPr>
          </a:p>
          <a:p>
            <a:r>
              <a:rPr lang="fr-FR" sz="1400">
                <a:latin typeface="Courier New" panose="02070309020205020404" pitchFamily="49" charset="0"/>
                <a:cs typeface="Courier New" panose="02070309020205020404" pitchFamily="49" charset="0"/>
              </a:rPr>
              <a:t> </a:t>
            </a:r>
            <a:r>
              <a:rPr lang="fr-FR" sz="1400" smtClean="0">
                <a:latin typeface="Courier New" panose="02070309020205020404" pitchFamily="49" charset="0"/>
                <a:cs typeface="Courier New" panose="02070309020205020404" pitchFamily="49" charset="0"/>
              </a:rPr>
              <a:t>   } </a:t>
            </a:r>
            <a:r>
              <a:rPr lang="fr-FR" sz="1400">
                <a:latin typeface="Courier New" panose="02070309020205020404" pitchFamily="49" charset="0"/>
                <a:cs typeface="Courier New" panose="02070309020205020404" pitchFamily="49" charset="0"/>
              </a:rPr>
              <a:t>catch(CloneNotSupportedException e) {</a:t>
            </a:r>
          </a:p>
          <a:p>
            <a:r>
              <a:rPr lang="fr-FR" sz="1400" smtClean="0">
                <a:latin typeface="Courier New" panose="02070309020205020404" pitchFamily="49" charset="0"/>
                <a:cs typeface="Courier New" panose="02070309020205020404" pitchFamily="49" charset="0"/>
              </a:rPr>
              <a:t>	throw </a:t>
            </a:r>
            <a:r>
              <a:rPr lang="fr-FR" sz="1400">
                <a:latin typeface="Courier New" panose="02070309020205020404" pitchFamily="49" charset="0"/>
                <a:cs typeface="Courier New" panose="02070309020205020404" pitchFamily="49" charset="0"/>
              </a:rPr>
              <a:t>new AssertionError(); // Can't </a:t>
            </a:r>
            <a:r>
              <a:rPr lang="fr-FR" sz="1400" smtClean="0">
                <a:latin typeface="Courier New" panose="02070309020205020404" pitchFamily="49" charset="0"/>
                <a:cs typeface="Courier New" panose="02070309020205020404" pitchFamily="49" charset="0"/>
              </a:rPr>
              <a:t>happen</a:t>
            </a:r>
          </a:p>
          <a:p>
            <a:r>
              <a:rPr lang="fr-FR" sz="1400">
                <a:latin typeface="Courier New" panose="02070309020205020404" pitchFamily="49" charset="0"/>
                <a:cs typeface="Courier New" panose="02070309020205020404" pitchFamily="49" charset="0"/>
              </a:rPr>
              <a:t> </a:t>
            </a:r>
            <a:r>
              <a:rPr lang="fr-FR" sz="1400" smtClean="0">
                <a:latin typeface="Courier New" panose="02070309020205020404" pitchFamily="49" charset="0"/>
                <a:cs typeface="Courier New" panose="02070309020205020404" pitchFamily="49" charset="0"/>
              </a:rPr>
              <a:t>   }</a:t>
            </a:r>
            <a:endParaRPr lang="fr-FR" sz="1400">
              <a:latin typeface="Courier New" panose="02070309020205020404" pitchFamily="49" charset="0"/>
              <a:cs typeface="Courier New" panose="02070309020205020404" pitchFamily="49" charset="0"/>
            </a:endParaRPr>
          </a:p>
          <a:p>
            <a:r>
              <a:rPr lang="fr-FR" sz="1400">
                <a:latin typeface="Courier New" panose="02070309020205020404" pitchFamily="49" charset="0"/>
                <a:cs typeface="Courier New" panose="02070309020205020404" pitchFamily="49" charset="0"/>
              </a:rPr>
              <a:t> </a:t>
            </a:r>
            <a:r>
              <a:rPr lang="fr-FR" sz="1400" smtClean="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345064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Introduction: les composants Java</a:t>
            </a:r>
          </a:p>
        </p:txBody>
      </p:sp>
      <p:sp>
        <p:nvSpPr>
          <p:cNvPr id="2" name="Espace réservé du contenu 1"/>
          <p:cNvSpPr>
            <a:spLocks noGrp="1"/>
          </p:cNvSpPr>
          <p:nvPr>
            <p:ph idx="1"/>
          </p:nvPr>
        </p:nvSpPr>
        <p:spPr/>
        <p:txBody>
          <a:bodyPr/>
          <a:lstStyle/>
          <a:p>
            <a:r>
              <a:rPr lang="fr-FR" dirty="0" smtClean="0"/>
              <a:t>Il existe plusieurs versions de JVM</a:t>
            </a:r>
          </a:p>
          <a:p>
            <a:pPr lvl="1"/>
            <a:r>
              <a:rPr lang="fr-FR" dirty="0" smtClean="0"/>
              <a:t>Java Micro Edition JME pour les mobiles</a:t>
            </a:r>
          </a:p>
          <a:p>
            <a:pPr lvl="1"/>
            <a:r>
              <a:rPr lang="fr-FR" dirty="0" smtClean="0"/>
              <a:t>Java Standard Edition pour les postes clients</a:t>
            </a:r>
          </a:p>
          <a:p>
            <a:pPr lvl="1"/>
            <a:r>
              <a:rPr lang="fr-FR" dirty="0" smtClean="0"/>
              <a:t>Java Enterprise Edition pour une exécution via un serveur d’application</a:t>
            </a:r>
          </a:p>
          <a:p>
            <a:r>
              <a:rPr lang="fr-FR" dirty="0" smtClean="0"/>
              <a:t>JRE </a:t>
            </a:r>
            <a:r>
              <a:rPr lang="fr-FR" dirty="0"/>
              <a:t>(Java </a:t>
            </a:r>
            <a:r>
              <a:rPr lang="fr-FR" dirty="0" err="1"/>
              <a:t>Runtime</a:t>
            </a:r>
            <a:r>
              <a:rPr lang="fr-FR" dirty="0"/>
              <a:t> </a:t>
            </a:r>
            <a:r>
              <a:rPr lang="fr-FR" dirty="0" err="1"/>
              <a:t>Environment</a:t>
            </a:r>
            <a:r>
              <a:rPr lang="fr-FR" dirty="0"/>
              <a:t>) fournit uniquement une </a:t>
            </a:r>
            <a:r>
              <a:rPr lang="fr-FR" dirty="0" smtClean="0"/>
              <a:t>machine </a:t>
            </a:r>
            <a:r>
              <a:rPr lang="en-US" dirty="0" err="1" smtClean="0"/>
              <a:t>virtuelle</a:t>
            </a:r>
            <a:r>
              <a:rPr lang="en-US" dirty="0" smtClean="0"/>
              <a:t>.</a:t>
            </a:r>
          </a:p>
          <a:p>
            <a:r>
              <a:rPr lang="fr-FR" dirty="0" smtClean="0"/>
              <a:t>JDK (Java </a:t>
            </a:r>
            <a:r>
              <a:rPr lang="fr-FR" dirty="0" err="1" smtClean="0"/>
              <a:t>Development</a:t>
            </a:r>
            <a:r>
              <a:rPr lang="fr-FR" dirty="0" smtClean="0"/>
              <a:t> Kit) fournit:</a:t>
            </a:r>
          </a:p>
          <a:p>
            <a:pPr marL="741363" lvl="1" indent="-284163">
              <a:lnSpc>
                <a:spcPct val="90000"/>
              </a:lnSpc>
              <a:spcBef>
                <a:spcPts val="600"/>
              </a:spcBef>
              <a:buClr>
                <a:srgbClr val="B2B2B2"/>
              </a:buClr>
              <a:buSzPct val="75000"/>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en-US" dirty="0" smtClean="0"/>
              <a:t>les classes </a:t>
            </a:r>
            <a:r>
              <a:rPr lang="fr-FR" altLang="en-US" dirty="0"/>
              <a:t>de base de l'API java (plusieurs centaines),</a:t>
            </a:r>
          </a:p>
          <a:p>
            <a:pPr marL="741363" lvl="1" indent="-284163">
              <a:lnSpc>
                <a:spcPct val="90000"/>
              </a:lnSpc>
              <a:spcBef>
                <a:spcPts val="600"/>
              </a:spcBef>
              <a:buClr>
                <a:srgbClr val="B2B2B2"/>
              </a:buClr>
              <a:buSzPct val="75000"/>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en-US" dirty="0" smtClean="0"/>
              <a:t>le </a:t>
            </a:r>
            <a:r>
              <a:rPr lang="fr-FR" altLang="en-US" dirty="0"/>
              <a:t>compilateur : </a:t>
            </a:r>
            <a:r>
              <a:rPr lang="fr-FR" altLang="en-US" dirty="0" err="1"/>
              <a:t>javac</a:t>
            </a:r>
            <a:endParaRPr lang="fr-FR" altLang="en-US" dirty="0"/>
          </a:p>
          <a:p>
            <a:pPr marL="741363" lvl="1" indent="-284163">
              <a:lnSpc>
                <a:spcPct val="90000"/>
              </a:lnSpc>
              <a:spcBef>
                <a:spcPts val="600"/>
              </a:spcBef>
              <a:buClr>
                <a:srgbClr val="B2B2B2"/>
              </a:buClr>
              <a:buSzPct val="75000"/>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en-US" dirty="0"/>
              <a:t>la JVM (machine virtuelle) : </a:t>
            </a:r>
            <a:r>
              <a:rPr lang="fr-FR" altLang="en-US" dirty="0" smtClean="0"/>
              <a:t>java</a:t>
            </a:r>
          </a:p>
          <a:p>
            <a:pPr marL="741363" lvl="1" indent="-284163">
              <a:lnSpc>
                <a:spcPct val="90000"/>
              </a:lnSpc>
              <a:spcBef>
                <a:spcPts val="600"/>
              </a:spcBef>
              <a:buClr>
                <a:srgbClr val="B2B2B2"/>
              </a:buClr>
              <a:buSzPct val="75000"/>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en-US" dirty="0" smtClean="0"/>
              <a:t>le débogueur: </a:t>
            </a:r>
            <a:r>
              <a:rPr lang="fr-FR" altLang="en-US" dirty="0" err="1" smtClean="0"/>
              <a:t>jdb</a:t>
            </a:r>
            <a:endParaRPr lang="fr-FR" altLang="en-US" dirty="0"/>
          </a:p>
          <a:p>
            <a:pPr marL="741363" lvl="1" indent="-284163">
              <a:lnSpc>
                <a:spcPct val="90000"/>
              </a:lnSpc>
              <a:spcBef>
                <a:spcPts val="600"/>
              </a:spcBef>
              <a:buClr>
                <a:srgbClr val="B2B2B2"/>
              </a:buClr>
              <a:buSzPct val="75000"/>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en-US" dirty="0" smtClean="0"/>
              <a:t>le </a:t>
            </a:r>
            <a:r>
              <a:rPr lang="fr-FR" altLang="en-US" dirty="0"/>
              <a:t>générateur de documentation : </a:t>
            </a:r>
            <a:r>
              <a:rPr lang="fr-FR" altLang="en-US" dirty="0" err="1" smtClean="0"/>
              <a:t>javadoc</a:t>
            </a:r>
            <a:endParaRPr lang="fr-FR" altLang="en-US" dirty="0" smtClean="0"/>
          </a:p>
          <a:p>
            <a:pPr marL="741363" lvl="1" indent="-284163">
              <a:lnSpc>
                <a:spcPct val="90000"/>
              </a:lnSpc>
              <a:spcBef>
                <a:spcPts val="600"/>
              </a:spcBef>
              <a:buClr>
                <a:srgbClr val="B2B2B2"/>
              </a:buClr>
              <a:buSzPct val="75000"/>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en-US" dirty="0" smtClean="0"/>
              <a:t>les sources</a:t>
            </a:r>
          </a:p>
          <a:p>
            <a:pPr marL="741363" lvl="1" indent="-284163">
              <a:lnSpc>
                <a:spcPct val="90000"/>
              </a:lnSpc>
              <a:spcBef>
                <a:spcPts val="600"/>
              </a:spcBef>
              <a:buClr>
                <a:srgbClr val="B2B2B2"/>
              </a:buClr>
              <a:buSzPct val="75000"/>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altLang="en-US" dirty="0" smtClean="0"/>
              <a:t>…</a:t>
            </a:r>
            <a:endParaRPr lang="fr-FR" altLang="en-US" dirty="0"/>
          </a:p>
          <a:p>
            <a:pPr lvl="1"/>
            <a:endParaRPr lang="fr-FR" dirty="0" smtClean="0"/>
          </a:p>
          <a:p>
            <a:endParaRPr lang="en-US" dirty="0"/>
          </a:p>
        </p:txBody>
      </p:sp>
      <p:sp>
        <p:nvSpPr>
          <p:cNvPr id="21"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7</a:t>
            </a:fld>
            <a:endParaRPr lang="en-US" altLang="zh-CN" sz="1600" kern="0">
              <a:latin typeface="+mn-lt"/>
              <a:ea typeface="MS PGothic" pitchFamily="34" charset="-128"/>
            </a:endParaRPr>
          </a:p>
        </p:txBody>
      </p:sp>
    </p:spTree>
    <p:extLst>
      <p:ext uri="{BB962C8B-B14F-4D97-AF65-F5344CB8AC3E}">
        <p14:creationId xmlns:p14="http://schemas.microsoft.com/office/powerpoint/2010/main" val="1762694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731774"/>
            <a:ext cx="8643298" cy="5092829"/>
          </a:xfrm>
        </p:spPr>
        <p:txBody>
          <a:bodyPr/>
          <a:lstStyle/>
          <a:p>
            <a:r>
              <a:rPr lang="fr-FR" sz="1800" smtClean="0"/>
              <a:t>Importer le projet Clone</a:t>
            </a:r>
          </a:p>
          <a:p>
            <a:endParaRPr lang="fr-FR" sz="1800"/>
          </a:p>
          <a:p>
            <a:endParaRPr lang="fr-FR" sz="1800" smtClean="0"/>
          </a:p>
          <a:p>
            <a:endParaRPr lang="fr-FR" sz="1800"/>
          </a:p>
          <a:p>
            <a:endParaRPr lang="fr-FR" sz="1800" smtClean="0"/>
          </a:p>
          <a:p>
            <a:pPr marL="0" indent="0">
              <a:buNone/>
            </a:pPr>
            <a:endParaRPr lang="fr-FR" sz="1800" smtClean="0"/>
          </a:p>
          <a:p>
            <a:pPr marL="0" indent="0">
              <a:buNone/>
            </a:pPr>
            <a:endParaRPr lang="fr-FR" sz="1800" smtClean="0"/>
          </a:p>
          <a:p>
            <a:pPr marL="0" indent="0">
              <a:buNone/>
            </a:pPr>
            <a:r>
              <a:rPr lang="fr-FR" sz="1800"/>
              <a:t> </a:t>
            </a:r>
          </a:p>
          <a:p>
            <a:r>
              <a:rPr lang="fr-FR" sz="1800" smtClean="0"/>
              <a:t>Implémenter « par défaut » l ’interface Cloneable pour les classes Person et Address.</a:t>
            </a:r>
          </a:p>
          <a:p>
            <a:r>
              <a:rPr lang="fr-FR" sz="1800" smtClean="0"/>
              <a:t>Montrer qu’il s’agit d’une copie de surface pour l’objet Person.</a:t>
            </a:r>
          </a:p>
          <a:p>
            <a:r>
              <a:rPr lang="fr-FR" sz="1800" smtClean="0"/>
              <a:t>Modifier l’implémentation de la méthode clone pour réaliser une copie profonde d’une instance de la classe Person.</a:t>
            </a:r>
          </a:p>
          <a:p>
            <a:endParaRPr lang="fr-FR" sz="1400" dirty="0"/>
          </a:p>
        </p:txBody>
      </p:sp>
      <p:sp>
        <p:nvSpPr>
          <p:cNvPr id="3075" name="Titre 2"/>
          <p:cNvSpPr>
            <a:spLocks noGrp="1"/>
          </p:cNvSpPr>
          <p:nvPr>
            <p:ph type="title"/>
          </p:nvPr>
        </p:nvSpPr>
        <p:spPr/>
        <p:txBody>
          <a:bodyPr/>
          <a:lstStyle/>
          <a:p>
            <a:r>
              <a:rPr lang="fr-FR" dirty="0" smtClean="0"/>
              <a:t>POO: </a:t>
            </a:r>
            <a:r>
              <a:rPr lang="fr-FR" b="1" smtClean="0"/>
              <a:t>L’interface cloneable (3/3)</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70</a:t>
            </a:fld>
            <a:endParaRPr lang="en-US" altLang="zh-CN" sz="1600" kern="0">
              <a:latin typeface="+mn-lt"/>
              <a:ea typeface="MS PGothic" pitchFamily="34" charset="-128"/>
            </a:endParaRPr>
          </a:p>
        </p:txBody>
      </p:sp>
      <p:pic>
        <p:nvPicPr>
          <p:cNvPr id="1026" name="Picture 2" descr="G:\Diagra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0666" y="978206"/>
            <a:ext cx="5020376" cy="2772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1687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731775"/>
            <a:ext cx="8589714" cy="4470146"/>
          </a:xfrm>
        </p:spPr>
        <p:txBody>
          <a:bodyPr/>
          <a:lstStyle/>
          <a:p>
            <a:r>
              <a:rPr lang="en-US" sz="1800" dirty="0" err="1" smtClean="0"/>
              <a:t>Définition</a:t>
            </a:r>
            <a:endParaRPr lang="en-US" sz="1800" dirty="0" smtClean="0"/>
          </a:p>
          <a:p>
            <a:pPr lvl="1"/>
            <a:r>
              <a:rPr lang="fr-FR" dirty="0"/>
              <a:t>Une exception est un signal indiquant que quelque chose </a:t>
            </a:r>
            <a:r>
              <a:rPr lang="fr-FR" dirty="0" smtClean="0"/>
              <a:t>d’exceptionnel s’est produit.</a:t>
            </a:r>
          </a:p>
          <a:p>
            <a:pPr lvl="1"/>
            <a:r>
              <a:rPr lang="fr-FR" dirty="0" smtClean="0"/>
              <a:t>Elle </a:t>
            </a:r>
            <a:r>
              <a:rPr lang="fr-FR" dirty="0"/>
              <a:t>interrompt le flot d’exécution normal du </a:t>
            </a:r>
            <a:r>
              <a:rPr lang="fr-FR" dirty="0" smtClean="0"/>
              <a:t>programme</a:t>
            </a:r>
          </a:p>
          <a:p>
            <a:r>
              <a:rPr lang="en-US" sz="1800" dirty="0" err="1" smtClean="0"/>
              <a:t>Intérêt</a:t>
            </a:r>
            <a:endParaRPr lang="en-US" sz="1800" dirty="0" smtClean="0"/>
          </a:p>
          <a:p>
            <a:pPr lvl="1"/>
            <a:r>
              <a:rPr lang="fr-FR" dirty="0"/>
              <a:t>Gérer les </a:t>
            </a:r>
            <a:r>
              <a:rPr lang="fr-FR" dirty="0" smtClean="0"/>
              <a:t>erreurs pour les signaler ou tenter une parade</a:t>
            </a:r>
            <a:endParaRPr lang="fr-FR" dirty="0"/>
          </a:p>
          <a:p>
            <a:pPr lvl="1"/>
            <a:r>
              <a:rPr lang="fr-FR" dirty="0" smtClean="0"/>
              <a:t>Mécanisme </a:t>
            </a:r>
            <a:r>
              <a:rPr lang="fr-FR" dirty="0"/>
              <a:t>simple et lisible</a:t>
            </a:r>
          </a:p>
          <a:p>
            <a:pPr lvl="2">
              <a:buFont typeface="Wingdings" panose="05000000000000000000" pitchFamily="2" charset="2"/>
              <a:buChar char="q"/>
            </a:pPr>
            <a:r>
              <a:rPr lang="fr-FR" smtClean="0"/>
              <a:t>Regroupement </a:t>
            </a:r>
            <a:r>
              <a:rPr lang="fr-FR" dirty="0"/>
              <a:t>du code réservé au traitement des erreurs</a:t>
            </a:r>
          </a:p>
          <a:p>
            <a:pPr lvl="2">
              <a:buFont typeface="Wingdings" panose="05000000000000000000" pitchFamily="2" charset="2"/>
              <a:buChar char="q"/>
            </a:pPr>
            <a:r>
              <a:rPr lang="fr-FR" smtClean="0"/>
              <a:t>Possibilité </a:t>
            </a:r>
            <a:r>
              <a:rPr lang="fr-FR" dirty="0"/>
              <a:t>de « récupérer » une erreur à plusieurs niveaux </a:t>
            </a:r>
            <a:r>
              <a:rPr lang="fr-FR" dirty="0" smtClean="0"/>
              <a:t>d’une application </a:t>
            </a:r>
            <a:r>
              <a:rPr lang="fr-FR" dirty="0"/>
              <a:t>(propagation dans la pile des appels de méthodes)</a:t>
            </a:r>
          </a:p>
          <a:p>
            <a:r>
              <a:rPr lang="fr-FR" sz="1800" smtClean="0"/>
              <a:t>Vocabulaire</a:t>
            </a:r>
            <a:endParaRPr lang="fr-FR" sz="1800" dirty="0"/>
          </a:p>
          <a:p>
            <a:pPr lvl="1"/>
            <a:r>
              <a:rPr lang="fr-FR" dirty="0" smtClean="0"/>
              <a:t>Lancer </a:t>
            </a:r>
            <a:r>
              <a:rPr lang="fr-FR" dirty="0"/>
              <a:t>ou déclencher (</a:t>
            </a:r>
            <a:r>
              <a:rPr lang="fr-FR" b="1" dirty="0" err="1"/>
              <a:t>throw</a:t>
            </a:r>
            <a:r>
              <a:rPr lang="fr-FR" dirty="0"/>
              <a:t>) une exception consiste à signaler </a:t>
            </a:r>
            <a:r>
              <a:rPr lang="fr-FR" dirty="0" smtClean="0"/>
              <a:t>les erreurs</a:t>
            </a:r>
            <a:endParaRPr lang="fr-FR" dirty="0"/>
          </a:p>
          <a:p>
            <a:pPr lvl="1"/>
            <a:r>
              <a:rPr lang="fr-FR" dirty="0" smtClean="0"/>
              <a:t>Capturer </a:t>
            </a:r>
            <a:r>
              <a:rPr lang="fr-FR" dirty="0"/>
              <a:t>ou attraper (</a:t>
            </a:r>
            <a:r>
              <a:rPr lang="fr-FR" b="1" dirty="0"/>
              <a:t>catch</a:t>
            </a:r>
            <a:r>
              <a:rPr lang="fr-FR" dirty="0"/>
              <a:t>) une exception permet de traiter </a:t>
            </a:r>
            <a:r>
              <a:rPr lang="fr-FR" dirty="0" smtClean="0"/>
              <a:t>les erreurs</a:t>
            </a:r>
            <a:endParaRPr lang="en-US" dirty="0" smtClean="0"/>
          </a:p>
          <a:p>
            <a:pPr lvl="1"/>
            <a:endParaRPr lang="fr-FR" dirty="0"/>
          </a:p>
        </p:txBody>
      </p:sp>
      <p:sp>
        <p:nvSpPr>
          <p:cNvPr id="3075" name="Titre 2"/>
          <p:cNvSpPr>
            <a:spLocks noGrp="1"/>
          </p:cNvSpPr>
          <p:nvPr>
            <p:ph type="title"/>
          </p:nvPr>
        </p:nvSpPr>
        <p:spPr/>
        <p:txBody>
          <a:bodyPr/>
          <a:lstStyle/>
          <a:p>
            <a:r>
              <a:rPr lang="fr-FR" dirty="0" smtClean="0"/>
              <a:t>Les exceptions</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71</a:t>
            </a:fld>
            <a:endParaRPr lang="en-US" altLang="zh-CN" sz="1600" kern="0">
              <a:latin typeface="+mn-lt"/>
              <a:ea typeface="MS PGothic" pitchFamily="34" charset="-128"/>
            </a:endParaRPr>
          </a:p>
        </p:txBody>
      </p:sp>
    </p:spTree>
    <p:extLst>
      <p:ext uri="{BB962C8B-B14F-4D97-AF65-F5344CB8AC3E}">
        <p14:creationId xmlns:p14="http://schemas.microsoft.com/office/powerpoint/2010/main" val="14646203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dirty="0" smtClean="0"/>
              <a:t>Les exceptions: traitement</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72</a:t>
            </a:fld>
            <a:endParaRPr lang="en-US" altLang="zh-CN" sz="1600" kern="0">
              <a:latin typeface="+mn-lt"/>
              <a:ea typeface="MS PGothic" pitchFamily="34" charset="-128"/>
            </a:endParaRPr>
          </a:p>
        </p:txBody>
      </p:sp>
      <p:sp>
        <p:nvSpPr>
          <p:cNvPr id="7" name="Espace réservé du contenu 1"/>
          <p:cNvSpPr>
            <a:spLocks noGrp="1"/>
          </p:cNvSpPr>
          <p:nvPr>
            <p:ph idx="1"/>
          </p:nvPr>
        </p:nvSpPr>
        <p:spPr>
          <a:xfrm>
            <a:off x="300286" y="731775"/>
            <a:ext cx="6740594" cy="4470146"/>
          </a:xfrm>
        </p:spPr>
        <p:txBody>
          <a:bodyPr/>
          <a:lstStyle/>
          <a:p>
            <a:r>
              <a:rPr lang="en-US" sz="1800" dirty="0" smtClean="0"/>
              <a:t>Lancer </a:t>
            </a:r>
            <a:r>
              <a:rPr lang="en-US" sz="1800" dirty="0" err="1" smtClean="0"/>
              <a:t>une</a:t>
            </a:r>
            <a:r>
              <a:rPr lang="en-US" sz="1800" dirty="0" smtClean="0"/>
              <a:t> exception:</a:t>
            </a:r>
          </a:p>
          <a:p>
            <a:endParaRPr lang="en-US" sz="1800" dirty="0"/>
          </a:p>
          <a:p>
            <a:endParaRPr lang="en-US" sz="1800" dirty="0" smtClean="0"/>
          </a:p>
          <a:p>
            <a:endParaRPr lang="en-US" sz="1800" dirty="0"/>
          </a:p>
          <a:p>
            <a:endParaRPr lang="en-US" sz="1800" dirty="0" smtClean="0"/>
          </a:p>
          <a:p>
            <a:r>
              <a:rPr lang="en-US" sz="1800" dirty="0" smtClean="0"/>
              <a:t>Capturer </a:t>
            </a:r>
            <a:r>
              <a:rPr lang="en-US" sz="1800" dirty="0" err="1" smtClean="0"/>
              <a:t>une</a:t>
            </a:r>
            <a:r>
              <a:rPr lang="en-US" sz="1800" dirty="0" smtClean="0"/>
              <a:t> exception:</a:t>
            </a:r>
          </a:p>
          <a:p>
            <a:endParaRPr lang="en-US" sz="1800" dirty="0" smtClean="0"/>
          </a:p>
          <a:p>
            <a:endParaRPr lang="en-US" sz="1800" dirty="0"/>
          </a:p>
          <a:p>
            <a:endParaRPr lang="en-US" sz="1800" dirty="0" smtClean="0"/>
          </a:p>
          <a:p>
            <a:endParaRPr lang="en-US" sz="1800" dirty="0" smtClean="0"/>
          </a:p>
          <a:p>
            <a:r>
              <a:rPr lang="en-US" sz="1800" dirty="0" err="1" smtClean="0"/>
              <a:t>Propager</a:t>
            </a:r>
            <a:r>
              <a:rPr lang="en-US" sz="1800" dirty="0" smtClean="0"/>
              <a:t> </a:t>
            </a:r>
            <a:r>
              <a:rPr lang="en-US" sz="1800" dirty="0" err="1" smtClean="0"/>
              <a:t>l’exception</a:t>
            </a:r>
            <a:r>
              <a:rPr lang="en-US" sz="1800" dirty="0" smtClean="0"/>
              <a:t>:</a:t>
            </a:r>
          </a:p>
        </p:txBody>
      </p:sp>
      <p:sp>
        <p:nvSpPr>
          <p:cNvPr id="6" name="ZoneTexte 5"/>
          <p:cNvSpPr txBox="1"/>
          <p:nvPr/>
        </p:nvSpPr>
        <p:spPr>
          <a:xfrm>
            <a:off x="874294" y="1098761"/>
            <a:ext cx="6440905" cy="1615827"/>
          </a:xfrm>
          <a:prstGeom prst="rect">
            <a:avLst/>
          </a:prstGeom>
          <a:solidFill>
            <a:schemeClr val="bg1"/>
          </a:solidFill>
          <a:ln>
            <a:solidFill>
              <a:schemeClr val="accent1"/>
            </a:solidFill>
          </a:ln>
        </p:spPr>
        <p:txBody>
          <a:bodyPr wrap="square" rtlCol="0">
            <a:spAutoFit/>
          </a:bodyPr>
          <a:lstStyle/>
          <a:p>
            <a:r>
              <a:rPr lang="en-US" sz="1100" dirty="0">
                <a:latin typeface="Courier New" panose="02070309020205020404" pitchFamily="49" charset="0"/>
                <a:cs typeface="Courier New" panose="02070309020205020404" pitchFamily="49" charset="0"/>
              </a:rPr>
              <a:t>public class Point </a:t>
            </a:r>
            <a:r>
              <a:rPr lang="en-US" sz="1100" dirty="0" smtClean="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  public </a:t>
            </a:r>
            <a:r>
              <a:rPr lang="en-US" sz="1100" dirty="0" err="1">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x;</a:t>
            </a:r>
          </a:p>
          <a:p>
            <a:r>
              <a:rPr lang="en-US" sz="1100" dirty="0" smtClean="0">
                <a:latin typeface="Courier New" panose="02070309020205020404" pitchFamily="49" charset="0"/>
                <a:cs typeface="Courier New" panose="02070309020205020404" pitchFamily="49" charset="0"/>
              </a:rPr>
              <a:t>  public </a:t>
            </a:r>
            <a:r>
              <a:rPr lang="en-US" sz="1100" dirty="0" err="1">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y;</a:t>
            </a:r>
          </a:p>
          <a:p>
            <a:endParaRPr lang="en-US" sz="1100" dirty="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  public </a:t>
            </a:r>
            <a:r>
              <a:rPr lang="en-US" sz="1100" dirty="0">
                <a:latin typeface="Courier New" panose="02070309020205020404" pitchFamily="49" charset="0"/>
                <a:cs typeface="Courier New" panose="02070309020205020404" pitchFamily="49" charset="0"/>
              </a:rPr>
              <a:t>Point(</a:t>
            </a:r>
            <a:r>
              <a:rPr lang="en-US" sz="1100" dirty="0" err="1">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x, </a:t>
            </a:r>
            <a:r>
              <a:rPr lang="en-US" sz="1100" dirty="0" err="1">
                <a:latin typeface="Courier New" panose="02070309020205020404" pitchFamily="49" charset="0"/>
                <a:cs typeface="Courier New" panose="02070309020205020404" pitchFamily="49" charset="0"/>
              </a:rPr>
              <a:t>int</a:t>
            </a:r>
            <a:r>
              <a:rPr lang="en-US" sz="1100" dirty="0">
                <a:latin typeface="Courier New" panose="02070309020205020404" pitchFamily="49" charset="0"/>
                <a:cs typeface="Courier New" panose="02070309020205020404" pitchFamily="49" charset="0"/>
              </a:rPr>
              <a:t> y) </a:t>
            </a:r>
            <a:r>
              <a:rPr lang="en-US" sz="1100" dirty="0">
                <a:solidFill>
                  <a:srgbClr val="CC0000"/>
                </a:solidFill>
                <a:latin typeface="Courier New" panose="02070309020205020404" pitchFamily="49" charset="0"/>
                <a:cs typeface="Courier New" panose="02070309020205020404" pitchFamily="49" charset="0"/>
              </a:rPr>
              <a:t>throws </a:t>
            </a:r>
            <a:r>
              <a:rPr lang="en-US" sz="1100" dirty="0" err="1">
                <a:solidFill>
                  <a:srgbClr val="CC0000"/>
                </a:solidFill>
                <a:latin typeface="Courier New" panose="02070309020205020404" pitchFamily="49" charset="0"/>
                <a:cs typeface="Courier New" panose="02070309020205020404" pitchFamily="49" charset="0"/>
              </a:rPr>
              <a:t>ExceptionPoint</a:t>
            </a:r>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if </a:t>
            </a:r>
            <a:r>
              <a:rPr lang="en-US" sz="1100" dirty="0">
                <a:latin typeface="Courier New" panose="02070309020205020404" pitchFamily="49" charset="0"/>
                <a:cs typeface="Courier New" panose="02070309020205020404" pitchFamily="49" charset="0"/>
              </a:rPr>
              <a:t>(x &lt; 0 || y &lt; 0) {</a:t>
            </a:r>
          </a:p>
          <a:p>
            <a:r>
              <a:rPr lang="en-US" sz="1100" dirty="0" smtClean="0">
                <a:latin typeface="Courier New" panose="02070309020205020404" pitchFamily="49" charset="0"/>
                <a:cs typeface="Courier New" panose="02070309020205020404" pitchFamily="49" charset="0"/>
              </a:rPr>
              <a:t>      </a:t>
            </a:r>
            <a:r>
              <a:rPr lang="en-US" sz="1100" dirty="0" smtClean="0">
                <a:solidFill>
                  <a:srgbClr val="CC0000"/>
                </a:solidFill>
                <a:latin typeface="Courier New" panose="02070309020205020404" pitchFamily="49" charset="0"/>
                <a:cs typeface="Courier New" panose="02070309020205020404" pitchFamily="49" charset="0"/>
              </a:rPr>
              <a:t>throw </a:t>
            </a:r>
            <a:r>
              <a:rPr lang="en-US" sz="1100" dirty="0">
                <a:solidFill>
                  <a:srgbClr val="CC0000"/>
                </a:solidFill>
                <a:latin typeface="Courier New" panose="02070309020205020404" pitchFamily="49" charset="0"/>
                <a:cs typeface="Courier New" panose="02070309020205020404" pitchFamily="49" charset="0"/>
              </a:rPr>
              <a:t>new </a:t>
            </a:r>
            <a:r>
              <a:rPr lang="en-US" sz="1100" dirty="0" err="1">
                <a:solidFill>
                  <a:srgbClr val="CC0000"/>
                </a:solidFill>
                <a:latin typeface="Courier New" panose="02070309020205020404" pitchFamily="49" charset="0"/>
                <a:cs typeface="Courier New" panose="02070309020205020404" pitchFamily="49" charset="0"/>
              </a:rPr>
              <a:t>ExceptionPoint</a:t>
            </a:r>
            <a:r>
              <a:rPr lang="en-US" sz="1100" dirty="0">
                <a:latin typeface="Courier New" panose="02070309020205020404" pitchFamily="49" charset="0"/>
                <a:cs typeface="Courier New" panose="02070309020205020404" pitchFamily="49" charset="0"/>
              </a:rPr>
              <a:t>("Cannot build Point x=" + x + " y=" + y);</a:t>
            </a:r>
          </a:p>
          <a:p>
            <a:r>
              <a:rPr lang="en-US" sz="1100" dirty="0" smtClean="0">
                <a:latin typeface="Courier New" panose="02070309020205020404" pitchFamily="49" charset="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  } …</a:t>
            </a:r>
            <a:endParaRPr lang="en-US" sz="1100" dirty="0">
              <a:latin typeface="Courier New" panose="02070309020205020404" pitchFamily="49" charset="0"/>
              <a:cs typeface="Courier New" panose="02070309020205020404" pitchFamily="49" charset="0"/>
            </a:endParaRPr>
          </a:p>
        </p:txBody>
      </p:sp>
      <p:sp>
        <p:nvSpPr>
          <p:cNvPr id="9" name="ZoneTexte 8"/>
          <p:cNvSpPr txBox="1"/>
          <p:nvPr/>
        </p:nvSpPr>
        <p:spPr>
          <a:xfrm>
            <a:off x="741840" y="3155227"/>
            <a:ext cx="6440905" cy="1785104"/>
          </a:xfrm>
          <a:prstGeom prst="rect">
            <a:avLst/>
          </a:prstGeom>
          <a:solidFill>
            <a:schemeClr val="bg1"/>
          </a:solidFill>
          <a:ln>
            <a:solidFill>
              <a:schemeClr val="accent1"/>
            </a:solidFill>
          </a:ln>
        </p:spPr>
        <p:txBody>
          <a:bodyPr wrap="square" rtlCol="0">
            <a:spAutoFit/>
          </a:bodyPr>
          <a:lstStyle/>
          <a:p>
            <a:r>
              <a:rPr lang="en-US" sz="1100" dirty="0" smtClean="0">
                <a:latin typeface="Courier New" panose="02070309020205020404" pitchFamily="49" charset="0"/>
                <a:cs typeface="Courier New" panose="02070309020205020404" pitchFamily="49" charset="0"/>
              </a:rPr>
              <a:t>public </a:t>
            </a:r>
            <a:r>
              <a:rPr lang="en-US" sz="1100" dirty="0">
                <a:latin typeface="Courier New" panose="02070309020205020404" pitchFamily="49" charset="0"/>
                <a:cs typeface="Courier New" panose="02070309020205020404" pitchFamily="49" charset="0"/>
              </a:rPr>
              <a:t>void </a:t>
            </a:r>
            <a:r>
              <a:rPr lang="en-US" sz="1100" dirty="0" err="1">
                <a:latin typeface="Courier New" panose="02070309020205020404" pitchFamily="49" charset="0"/>
                <a:cs typeface="Courier New" panose="02070309020205020404" pitchFamily="49" charset="0"/>
              </a:rPr>
              <a:t>testPoint</a:t>
            </a:r>
            <a:r>
              <a:rPr lang="en-US" sz="1100">
                <a:latin typeface="Courier New" panose="02070309020205020404" pitchFamily="49" charset="0"/>
                <a:cs typeface="Courier New" panose="02070309020205020404" pitchFamily="49" charset="0"/>
              </a:rPr>
              <a:t>() </a:t>
            </a:r>
            <a:r>
              <a:rPr lang="en-US" sz="1100" smtClean="0">
                <a:latin typeface="Courier New" panose="02070309020205020404" pitchFamily="49" charset="0"/>
                <a:cs typeface="Courier New" panose="02070309020205020404" pitchFamily="49" charset="0"/>
              </a:rPr>
              <a:t>{</a:t>
            </a:r>
          </a:p>
          <a:p>
            <a:r>
              <a:rPr lang="en-US" sz="1100">
                <a:latin typeface="Courier New" panose="02070309020205020404" pitchFamily="49" charset="0"/>
                <a:cs typeface="Courier New" panose="02070309020205020404" pitchFamily="49" charset="0"/>
              </a:rPr>
              <a:t> Point </a:t>
            </a:r>
            <a:r>
              <a:rPr lang="en-US" sz="1100" smtClean="0">
                <a:latin typeface="Courier New" panose="02070309020205020404" pitchFamily="49" charset="0"/>
                <a:cs typeface="Courier New" panose="02070309020205020404" pitchFamily="49" charset="0"/>
              </a:rPr>
              <a:t>point;</a:t>
            </a:r>
            <a:endParaRPr lang="en-US" sz="1100" dirty="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    </a:t>
            </a:r>
            <a:r>
              <a:rPr lang="en-US" sz="1100" dirty="0" smtClean="0">
                <a:solidFill>
                  <a:srgbClr val="CC0000"/>
                </a:solidFill>
                <a:latin typeface="Courier New" panose="02070309020205020404" pitchFamily="49" charset="0"/>
                <a:cs typeface="Courier New" panose="02070309020205020404" pitchFamily="49" charset="0"/>
              </a:rPr>
              <a:t>try</a:t>
            </a: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a:t>
            </a:r>
          </a:p>
          <a:p>
            <a:r>
              <a:rPr lang="en-US" sz="1100" smtClean="0">
                <a:latin typeface="Courier New" panose="02070309020205020404" pitchFamily="49" charset="0"/>
                <a:cs typeface="Courier New" panose="02070309020205020404" pitchFamily="49" charset="0"/>
              </a:rPr>
              <a:t>       point = </a:t>
            </a:r>
            <a:r>
              <a:rPr lang="en-US" sz="1100" dirty="0">
                <a:latin typeface="Courier New" panose="02070309020205020404" pitchFamily="49" charset="0"/>
                <a:cs typeface="Courier New" panose="02070309020205020404" pitchFamily="49" charset="0"/>
              </a:rPr>
              <a:t>new Point(-</a:t>
            </a:r>
            <a:r>
              <a:rPr lang="en-US" sz="1100">
                <a:latin typeface="Courier New" panose="02070309020205020404" pitchFamily="49" charset="0"/>
                <a:cs typeface="Courier New" panose="02070309020205020404" pitchFamily="49" charset="0"/>
              </a:rPr>
              <a:t>1,2</a:t>
            </a:r>
            <a:r>
              <a:rPr lang="en-US" sz="1100" smtClean="0">
                <a:latin typeface="Courier New" panose="02070309020205020404" pitchFamily="49" charset="0"/>
                <a:cs typeface="Courier New" panose="02070309020205020404" pitchFamily="49" charset="0"/>
              </a:rPr>
              <a:t>);</a:t>
            </a:r>
          </a:p>
          <a:p>
            <a:r>
              <a:rPr lang="en-US" sz="1100">
                <a:latin typeface="Courier New" panose="02070309020205020404" pitchFamily="49" charset="0"/>
                <a:cs typeface="Courier New" panose="02070309020205020404" pitchFamily="49" charset="0"/>
              </a:rPr>
              <a:t> </a:t>
            </a:r>
            <a:r>
              <a:rPr lang="en-US" sz="1100" smtClean="0">
                <a:latin typeface="Courier New" panose="02070309020205020404" pitchFamily="49" charset="0"/>
                <a:cs typeface="Courier New" panose="02070309020205020404" pitchFamily="49" charset="0"/>
              </a:rPr>
              <a:t>      </a:t>
            </a:r>
            <a:r>
              <a:rPr lang="en-US" sz="1100">
                <a:latin typeface="Courier New" panose="02070309020205020404" pitchFamily="49" charset="0"/>
                <a:cs typeface="Courier New" panose="02070309020205020404" pitchFamily="49" charset="0"/>
              </a:rPr>
              <a:t>point.affiche();</a:t>
            </a:r>
          </a:p>
          <a:p>
            <a:endParaRPr lang="en-US" sz="1100" dirty="0">
              <a:latin typeface="Courier New" panose="02070309020205020404" pitchFamily="49" charset="0"/>
              <a:cs typeface="Courier New" panose="02070309020205020404" pitchFamily="49" charset="0"/>
            </a:endParaRPr>
          </a:p>
          <a:p>
            <a:r>
              <a:rPr lang="en-US" sz="1100" smtClean="0">
                <a:latin typeface="Courier New" panose="02070309020205020404" pitchFamily="49" charset="0"/>
                <a:cs typeface="Courier New" panose="02070309020205020404" pitchFamily="49" charset="0"/>
              </a:rPr>
              <a:t>    } </a:t>
            </a:r>
            <a:r>
              <a:rPr lang="en-US" sz="1100" dirty="0">
                <a:solidFill>
                  <a:srgbClr val="CC0000"/>
                </a:solidFill>
                <a:latin typeface="Courier New" panose="02070309020205020404" pitchFamily="49" charset="0"/>
                <a:cs typeface="Courier New" panose="02070309020205020404" pitchFamily="49" charset="0"/>
              </a:rPr>
              <a:t>catch</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ExceptionPoint</a:t>
            </a:r>
            <a:r>
              <a:rPr lang="en-US" sz="1100" dirty="0">
                <a:latin typeface="Courier New" panose="02070309020205020404" pitchFamily="49" charset="0"/>
                <a:cs typeface="Courier New" panose="02070309020205020404" pitchFamily="49" charset="0"/>
              </a:rPr>
              <a:t> e) {</a:t>
            </a:r>
          </a:p>
          <a:p>
            <a:r>
              <a:rPr lang="en-US" sz="1100" dirty="0" smtClean="0">
                <a:latin typeface="Courier New" panose="02070309020205020404" pitchFamily="49" charset="0"/>
                <a:cs typeface="Courier New" panose="02070309020205020404" pitchFamily="49" charset="0"/>
              </a:rPr>
              <a:t>      </a:t>
            </a:r>
            <a:r>
              <a:rPr lang="en-US" sz="1100" err="1" smtClean="0">
                <a:latin typeface="Courier New" panose="02070309020205020404" pitchFamily="49" charset="0"/>
                <a:cs typeface="Courier New" panose="02070309020205020404" pitchFamily="49" charset="0"/>
              </a:rPr>
              <a:t>e.printStackTrace</a:t>
            </a:r>
            <a:r>
              <a:rPr lang="en-US" sz="1100" smtClean="0">
                <a:latin typeface="Courier New" panose="02070309020205020404" pitchFamily="49" charset="0"/>
                <a:cs typeface="Courier New" panose="02070309020205020404" pitchFamily="49" charset="0"/>
              </a:rPr>
              <a:t>();</a:t>
            </a:r>
          </a:p>
          <a:p>
            <a:r>
              <a:rPr lang="en-US" sz="1100" smtClean="0">
                <a:latin typeface="Courier New" panose="02070309020205020404" pitchFamily="49" charset="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p:txBody>
      </p:sp>
      <p:sp>
        <p:nvSpPr>
          <p:cNvPr id="10" name="Légende encadrée 1 9"/>
          <p:cNvSpPr/>
          <p:nvPr/>
        </p:nvSpPr>
        <p:spPr bwMode="auto">
          <a:xfrm>
            <a:off x="4897542" y="3299461"/>
            <a:ext cx="2988533" cy="350520"/>
          </a:xfrm>
          <a:prstGeom prst="borderCallout1">
            <a:avLst>
              <a:gd name="adj1" fmla="val 18750"/>
              <a:gd name="adj2" fmla="val -8333"/>
              <a:gd name="adj3" fmla="val 226864"/>
              <a:gd name="adj4" fmla="val -59329"/>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0" lang="en-US" sz="1200" b="0" i="0" u="none" strike="noStrike" cap="none" normalizeH="0" baseline="0" dirty="0" err="1" smtClean="0">
                <a:ln>
                  <a:noFill/>
                </a:ln>
                <a:solidFill>
                  <a:schemeClr val="tx1"/>
                </a:solidFill>
                <a:effectLst/>
                <a:latin typeface="Tahoma" pitchFamily="34" charset="0"/>
              </a:rPr>
              <a:t>Traitement</a:t>
            </a:r>
            <a:r>
              <a:rPr kumimoji="0" lang="en-US" sz="1200" b="0" i="0" u="none" strike="noStrike" cap="none" normalizeH="0" baseline="0" dirty="0" smtClean="0">
                <a:ln>
                  <a:noFill/>
                </a:ln>
                <a:solidFill>
                  <a:schemeClr val="tx1"/>
                </a:solidFill>
                <a:effectLst/>
                <a:latin typeface="Tahoma" pitchFamily="34" charset="0"/>
              </a:rPr>
              <a:t> local de </a:t>
            </a:r>
            <a:r>
              <a:rPr kumimoji="0" lang="en-US" sz="1200" b="0" i="0" u="none" strike="noStrike" cap="none" normalizeH="0" baseline="0" dirty="0" err="1" smtClean="0">
                <a:ln>
                  <a:noFill/>
                </a:ln>
                <a:solidFill>
                  <a:schemeClr val="tx1"/>
                </a:solidFill>
                <a:effectLst/>
                <a:latin typeface="Tahoma" pitchFamily="34" charset="0"/>
              </a:rPr>
              <a:t>l’exception</a:t>
            </a:r>
            <a:r>
              <a:rPr kumimoji="0" lang="en-US" sz="1200" b="0" i="0" u="none" strike="noStrike" cap="none" normalizeH="0" baseline="0" dirty="0" smtClean="0">
                <a:ln>
                  <a:noFill/>
                </a:ln>
                <a:solidFill>
                  <a:schemeClr val="tx1"/>
                </a:solidFill>
                <a:effectLst/>
                <a:latin typeface="Tahoma" pitchFamily="34" charset="0"/>
              </a:rPr>
              <a:t>.</a:t>
            </a:r>
            <a:endParaRPr kumimoji="0" lang="fr-FR" sz="1200" b="0" i="0" u="none" strike="noStrike" cap="none" normalizeH="0" baseline="0" dirty="0" smtClean="0">
              <a:ln>
                <a:noFill/>
              </a:ln>
              <a:solidFill>
                <a:schemeClr val="tx1"/>
              </a:solidFill>
              <a:effectLst/>
              <a:latin typeface="Tahoma" pitchFamily="34" charset="0"/>
            </a:endParaRPr>
          </a:p>
        </p:txBody>
      </p:sp>
      <p:sp>
        <p:nvSpPr>
          <p:cNvPr id="11" name="Légende encadrée 1 10"/>
          <p:cNvSpPr/>
          <p:nvPr/>
        </p:nvSpPr>
        <p:spPr bwMode="auto">
          <a:xfrm>
            <a:off x="5820931" y="1098761"/>
            <a:ext cx="2723629" cy="577639"/>
          </a:xfrm>
          <a:prstGeom prst="borderCallout1">
            <a:avLst>
              <a:gd name="adj1" fmla="val 18750"/>
              <a:gd name="adj2" fmla="val -8333"/>
              <a:gd name="adj3" fmla="val 137319"/>
              <a:gd name="adj4" fmla="val -46900"/>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0" lang="en-US" sz="1200" b="0" i="0" u="none" strike="noStrike" cap="none" normalizeH="0" baseline="0" dirty="0" smtClean="0">
                <a:ln>
                  <a:noFill/>
                </a:ln>
                <a:solidFill>
                  <a:schemeClr val="tx1"/>
                </a:solidFill>
                <a:effectLst/>
                <a:latin typeface="Tahoma" pitchFamily="34" charset="0"/>
              </a:rPr>
              <a:t>Objet </a:t>
            </a:r>
            <a:r>
              <a:rPr kumimoji="0" lang="en-US" sz="1200" b="0" i="0" u="none" strike="noStrike" cap="none" normalizeH="0" baseline="0" dirty="0" err="1" smtClean="0">
                <a:ln>
                  <a:noFill/>
                </a:ln>
                <a:solidFill>
                  <a:schemeClr val="tx1"/>
                </a:solidFill>
                <a:effectLst/>
                <a:latin typeface="Tahoma" pitchFamily="34" charset="0"/>
              </a:rPr>
              <a:t>ExceptionPoint</a:t>
            </a:r>
            <a:r>
              <a:rPr kumimoji="0" lang="en-US" sz="1200" b="0" i="0" u="none" strike="noStrike" cap="none" normalizeH="0" baseline="0" dirty="0" smtClean="0">
                <a:ln>
                  <a:noFill/>
                </a:ln>
                <a:solidFill>
                  <a:schemeClr val="tx1"/>
                </a:solidFill>
                <a:effectLst/>
                <a:latin typeface="Tahoma" pitchFamily="34" charset="0"/>
              </a:rPr>
              <a:t> qui </a:t>
            </a:r>
            <a:r>
              <a:rPr lang="en-US" sz="1200" dirty="0" err="1" smtClean="0"/>
              <a:t>hérite</a:t>
            </a:r>
            <a:r>
              <a:rPr lang="en-US" sz="1200" dirty="0" smtClean="0"/>
              <a:t> </a:t>
            </a:r>
            <a:r>
              <a:rPr lang="en-US" sz="1200" dirty="0" err="1" smtClean="0"/>
              <a:t>d’Exception</a:t>
            </a:r>
            <a:r>
              <a:rPr lang="en-US" sz="1200" dirty="0" smtClean="0"/>
              <a:t> </a:t>
            </a:r>
            <a:r>
              <a:rPr kumimoji="0" lang="en-US" sz="1200" b="0" i="0" u="none" strike="noStrike" cap="none" normalizeH="0" baseline="0" dirty="0" smtClean="0">
                <a:ln>
                  <a:noFill/>
                </a:ln>
                <a:solidFill>
                  <a:schemeClr val="tx1"/>
                </a:solidFill>
                <a:effectLst/>
                <a:latin typeface="Tahoma" pitchFamily="34" charset="0"/>
              </a:rPr>
              <a:t>à </a:t>
            </a:r>
            <a:r>
              <a:rPr kumimoji="0" lang="en-US" sz="1200" b="0" i="0" u="none" strike="noStrike" cap="none" normalizeH="0" baseline="0" dirty="0" err="1" smtClean="0">
                <a:ln>
                  <a:noFill/>
                </a:ln>
                <a:solidFill>
                  <a:schemeClr val="tx1"/>
                </a:solidFill>
                <a:effectLst/>
                <a:latin typeface="Tahoma" pitchFamily="34" charset="0"/>
              </a:rPr>
              <a:t>définir</a:t>
            </a:r>
            <a:r>
              <a:rPr kumimoji="0" lang="en-US" sz="1200" b="0" i="0" u="none" strike="noStrike" cap="none" normalizeH="0" baseline="0" dirty="0" smtClean="0">
                <a:ln>
                  <a:noFill/>
                </a:ln>
                <a:solidFill>
                  <a:schemeClr val="tx1"/>
                </a:solidFill>
                <a:effectLst/>
                <a:latin typeface="Tahoma" pitchFamily="34" charset="0"/>
              </a:rPr>
              <a:t> </a:t>
            </a:r>
            <a:r>
              <a:rPr kumimoji="0" lang="en-US" sz="1200" b="0" i="0" u="none" strike="noStrike" cap="none" normalizeH="0" baseline="0" dirty="0" err="1" smtClean="0">
                <a:ln>
                  <a:noFill/>
                </a:ln>
                <a:solidFill>
                  <a:schemeClr val="tx1"/>
                </a:solidFill>
                <a:effectLst/>
                <a:latin typeface="Tahoma" pitchFamily="34" charset="0"/>
              </a:rPr>
              <a:t>ultérieurement</a:t>
            </a:r>
            <a:r>
              <a:rPr kumimoji="0" lang="en-US" sz="1200" b="0" i="0" u="none" strike="noStrike" cap="none" normalizeH="0" baseline="0" dirty="0" smtClean="0">
                <a:ln>
                  <a:noFill/>
                </a:ln>
                <a:solidFill>
                  <a:schemeClr val="tx1"/>
                </a:solidFill>
                <a:effectLst/>
                <a:latin typeface="Tahoma" pitchFamily="34" charset="0"/>
              </a:rPr>
              <a:t>.</a:t>
            </a:r>
            <a:endParaRPr kumimoji="0" lang="fr-FR" sz="1200" b="0" i="0" u="none" strike="noStrike" cap="none" normalizeH="0" baseline="0" dirty="0" smtClean="0">
              <a:ln>
                <a:noFill/>
              </a:ln>
              <a:solidFill>
                <a:schemeClr val="tx1"/>
              </a:solidFill>
              <a:effectLst/>
              <a:latin typeface="Tahoma" pitchFamily="34" charset="0"/>
            </a:endParaRPr>
          </a:p>
        </p:txBody>
      </p:sp>
      <p:sp>
        <p:nvSpPr>
          <p:cNvPr id="12" name="ZoneTexte 11"/>
          <p:cNvSpPr txBox="1"/>
          <p:nvPr/>
        </p:nvSpPr>
        <p:spPr>
          <a:xfrm>
            <a:off x="874294" y="5213561"/>
            <a:ext cx="6440905" cy="769441"/>
          </a:xfrm>
          <a:prstGeom prst="rect">
            <a:avLst/>
          </a:prstGeom>
          <a:solidFill>
            <a:schemeClr val="bg1"/>
          </a:solidFill>
          <a:ln>
            <a:solidFill>
              <a:schemeClr val="accent1"/>
            </a:solidFill>
          </a:ln>
        </p:spPr>
        <p:txBody>
          <a:bodyPr wrap="square" rtlCol="0">
            <a:spAutoFit/>
          </a:bodyPr>
          <a:lstStyle/>
          <a:p>
            <a:r>
              <a:rPr lang="en-US" sz="1100" dirty="0" smtClean="0">
                <a:latin typeface="Courier New" panose="02070309020205020404" pitchFamily="49" charset="0"/>
                <a:cs typeface="Courier New" panose="02070309020205020404" pitchFamily="49" charset="0"/>
              </a:rPr>
              <a:t>public </a:t>
            </a:r>
            <a:r>
              <a:rPr lang="en-US" sz="1100" dirty="0">
                <a:latin typeface="Courier New" panose="02070309020205020404" pitchFamily="49" charset="0"/>
                <a:cs typeface="Courier New" panose="02070309020205020404" pitchFamily="49" charset="0"/>
              </a:rPr>
              <a:t>void </a:t>
            </a:r>
            <a:r>
              <a:rPr lang="en-US" sz="1100" dirty="0" err="1">
                <a:latin typeface="Courier New" panose="02070309020205020404" pitchFamily="49" charset="0"/>
                <a:cs typeface="Courier New" panose="02070309020205020404" pitchFamily="49" charset="0"/>
              </a:rPr>
              <a:t>testPoint</a:t>
            </a: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throws </a:t>
            </a:r>
            <a:r>
              <a:rPr lang="en-US" sz="1100" dirty="0" err="1" smtClean="0">
                <a:solidFill>
                  <a:srgbClr val="CC0000"/>
                </a:solidFill>
                <a:latin typeface="Courier New" panose="02070309020205020404" pitchFamily="49" charset="0"/>
                <a:cs typeface="Courier New" panose="02070309020205020404" pitchFamily="49" charset="0"/>
              </a:rPr>
              <a:t>ExceptionPoint</a:t>
            </a:r>
            <a:r>
              <a:rPr lang="en-US" sz="1100" dirty="0" smtClean="0">
                <a:latin typeface="Courier New" panose="02070309020205020404" pitchFamily="49" charset="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   Point </a:t>
            </a:r>
            <a:r>
              <a:rPr lang="en-US" sz="1100" dirty="0" err="1">
                <a:latin typeface="Courier New" panose="02070309020205020404" pitchFamily="49" charset="0"/>
                <a:cs typeface="Courier New" panose="02070309020205020404" pitchFamily="49" charset="0"/>
              </a:rPr>
              <a:t>point</a:t>
            </a:r>
            <a:r>
              <a:rPr lang="en-US" sz="1100" dirty="0">
                <a:latin typeface="Courier New" panose="02070309020205020404" pitchFamily="49" charset="0"/>
                <a:cs typeface="Courier New" panose="02070309020205020404" pitchFamily="49" charset="0"/>
              </a:rPr>
              <a:t> = new Point(-1,2);</a:t>
            </a:r>
          </a:p>
          <a:p>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point.affiche</a:t>
            </a:r>
            <a:r>
              <a:rPr lang="en-US" sz="1100" dirty="0" smtClean="0">
                <a:latin typeface="Courier New" panose="02070309020205020404" pitchFamily="49" charset="0"/>
                <a:cs typeface="Courier New" panose="02070309020205020404" pitchFamily="49" charset="0"/>
              </a:rPr>
              <a:t>();</a:t>
            </a:r>
            <a:r>
              <a:rPr lang="en-US" sz="1100" dirty="0">
                <a:latin typeface="Courier New" panose="02070309020205020404" pitchFamily="49" charset="0"/>
                <a:cs typeface="Courier New" panose="02070309020205020404" pitchFamily="49" charset="0"/>
              </a:rPr>
              <a:t>	</a:t>
            </a:r>
          </a:p>
          <a:p>
            <a:r>
              <a:rPr lang="en-US" sz="1100" dirty="0" smtClean="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p:txBody>
      </p:sp>
      <p:sp>
        <p:nvSpPr>
          <p:cNvPr id="13" name="Légende encadrée 1 12"/>
          <p:cNvSpPr/>
          <p:nvPr/>
        </p:nvSpPr>
        <p:spPr bwMode="auto">
          <a:xfrm>
            <a:off x="6015143" y="4402051"/>
            <a:ext cx="2062058" cy="350520"/>
          </a:xfrm>
          <a:prstGeom prst="borderCallout1">
            <a:avLst>
              <a:gd name="adj1" fmla="val 18750"/>
              <a:gd name="adj2" fmla="val -8333"/>
              <a:gd name="adj3" fmla="val 226864"/>
              <a:gd name="adj4" fmla="val -59329"/>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0" lang="en-US" sz="1200" b="0" i="0" u="none" strike="noStrike" cap="none" normalizeH="0" baseline="0" dirty="0" smtClean="0">
                <a:ln>
                  <a:noFill/>
                </a:ln>
                <a:solidFill>
                  <a:schemeClr val="tx1"/>
                </a:solidFill>
                <a:effectLst/>
                <a:latin typeface="Tahoma" pitchFamily="34" charset="0"/>
              </a:rPr>
              <a:t>Propagation de </a:t>
            </a:r>
            <a:r>
              <a:rPr kumimoji="0" lang="en-US" sz="1200" b="0" i="0" u="none" strike="noStrike" cap="none" normalizeH="0" baseline="0" dirty="0" err="1" smtClean="0">
                <a:ln>
                  <a:noFill/>
                </a:ln>
                <a:solidFill>
                  <a:schemeClr val="tx1"/>
                </a:solidFill>
                <a:effectLst/>
                <a:latin typeface="Tahoma" pitchFamily="34" charset="0"/>
              </a:rPr>
              <a:t>l’exception</a:t>
            </a:r>
            <a:r>
              <a:rPr kumimoji="0" lang="en-US" sz="1200" b="0" i="0" u="none" strike="noStrike" cap="none" normalizeH="0" baseline="0" dirty="0" smtClean="0">
                <a:ln>
                  <a:noFill/>
                </a:ln>
                <a:solidFill>
                  <a:schemeClr val="tx1"/>
                </a:solidFill>
                <a:effectLst/>
                <a:latin typeface="Tahoma" pitchFamily="34" charset="0"/>
              </a:rPr>
              <a:t>.</a:t>
            </a:r>
            <a:endParaRPr kumimoji="0" lang="fr-FR" sz="1200" b="0" i="0" u="none" strike="noStrike" cap="none" normalizeH="0" baseline="0" dirty="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15526926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731775"/>
            <a:ext cx="8589714" cy="4470146"/>
          </a:xfrm>
        </p:spPr>
        <p:txBody>
          <a:bodyPr/>
          <a:lstStyle/>
          <a:p>
            <a:r>
              <a:rPr lang="en-US" sz="1800" dirty="0" smtClean="0"/>
              <a:t>Capturer et </a:t>
            </a:r>
            <a:r>
              <a:rPr lang="en-US" sz="1800" dirty="0" err="1" smtClean="0"/>
              <a:t>propager</a:t>
            </a:r>
            <a:r>
              <a:rPr lang="en-US" sz="1800" dirty="0" smtClean="0"/>
              <a:t> </a:t>
            </a:r>
            <a:r>
              <a:rPr lang="en-US" sz="1800" dirty="0" err="1" smtClean="0"/>
              <a:t>une</a:t>
            </a:r>
            <a:r>
              <a:rPr lang="en-US" sz="1800" dirty="0" smtClean="0"/>
              <a:t> exception:</a:t>
            </a:r>
          </a:p>
          <a:p>
            <a:endParaRPr lang="en-US" sz="1800" dirty="0"/>
          </a:p>
          <a:p>
            <a:endParaRPr lang="en-US" sz="1800" dirty="0" smtClean="0"/>
          </a:p>
          <a:p>
            <a:endParaRPr lang="en-US" sz="1800" dirty="0"/>
          </a:p>
          <a:p>
            <a:endParaRPr lang="en-US" sz="1800" dirty="0" smtClean="0"/>
          </a:p>
          <a:p>
            <a:endParaRPr lang="en-US" sz="1800" dirty="0"/>
          </a:p>
          <a:p>
            <a:r>
              <a:rPr lang="en-US" sz="1800" dirty="0" err="1" smtClean="0"/>
              <a:t>Définir</a:t>
            </a:r>
            <a:r>
              <a:rPr lang="en-US" sz="1800" dirty="0" smtClean="0"/>
              <a:t> </a:t>
            </a:r>
            <a:r>
              <a:rPr lang="en-US" sz="1800" dirty="0" err="1" smtClean="0"/>
              <a:t>une</a:t>
            </a:r>
            <a:r>
              <a:rPr lang="en-US" sz="1800" dirty="0" smtClean="0"/>
              <a:t> exception:</a:t>
            </a:r>
            <a:endParaRPr lang="fr-FR" dirty="0" smtClean="0"/>
          </a:p>
        </p:txBody>
      </p:sp>
      <p:sp>
        <p:nvSpPr>
          <p:cNvPr id="3075" name="Titre 2"/>
          <p:cNvSpPr>
            <a:spLocks noGrp="1"/>
          </p:cNvSpPr>
          <p:nvPr>
            <p:ph type="title"/>
          </p:nvPr>
        </p:nvSpPr>
        <p:spPr/>
        <p:txBody>
          <a:bodyPr/>
          <a:lstStyle/>
          <a:p>
            <a:r>
              <a:rPr lang="fr-FR" dirty="0" smtClean="0"/>
              <a:t>Les exceptions: traitement et définition</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73</a:t>
            </a:fld>
            <a:endParaRPr lang="en-US" altLang="zh-CN" sz="1600" kern="0">
              <a:latin typeface="+mn-lt"/>
              <a:ea typeface="MS PGothic" pitchFamily="34" charset="-128"/>
            </a:endParaRPr>
          </a:p>
        </p:txBody>
      </p:sp>
      <p:sp>
        <p:nvSpPr>
          <p:cNvPr id="6" name="ZoneTexte 5"/>
          <p:cNvSpPr txBox="1"/>
          <p:nvPr/>
        </p:nvSpPr>
        <p:spPr>
          <a:xfrm>
            <a:off x="866050" y="1220681"/>
            <a:ext cx="6440905" cy="1785104"/>
          </a:xfrm>
          <a:prstGeom prst="rect">
            <a:avLst/>
          </a:prstGeom>
          <a:solidFill>
            <a:schemeClr val="bg1"/>
          </a:solidFill>
          <a:ln>
            <a:solidFill>
              <a:schemeClr val="accent1"/>
            </a:solidFill>
          </a:ln>
        </p:spPr>
        <p:txBody>
          <a:bodyPr wrap="square" rtlCol="0">
            <a:spAutoFit/>
          </a:bodyPr>
          <a:lstStyle/>
          <a:p>
            <a:r>
              <a:rPr lang="en-US" sz="1100" dirty="0" smtClean="0">
                <a:latin typeface="Courier New" panose="02070309020205020404" pitchFamily="49" charset="0"/>
                <a:cs typeface="Courier New" panose="02070309020205020404" pitchFamily="49" charset="0"/>
              </a:rPr>
              <a:t>public </a:t>
            </a:r>
            <a:r>
              <a:rPr lang="en-US" sz="1100" dirty="0">
                <a:latin typeface="Courier New" panose="02070309020205020404" pitchFamily="49" charset="0"/>
                <a:cs typeface="Courier New" panose="02070309020205020404" pitchFamily="49" charset="0"/>
              </a:rPr>
              <a:t>void </a:t>
            </a:r>
            <a:r>
              <a:rPr lang="en-US" sz="1100" dirty="0" err="1">
                <a:latin typeface="Courier New" panose="02070309020205020404" pitchFamily="49" charset="0"/>
                <a:cs typeface="Courier New" panose="02070309020205020404" pitchFamily="49" charset="0"/>
              </a:rPr>
              <a:t>testPoint</a:t>
            </a:r>
            <a:r>
              <a:rPr lang="en-US" sz="1100" dirty="0">
                <a:latin typeface="Courier New" panose="02070309020205020404" pitchFamily="49" charset="0"/>
                <a:cs typeface="Courier New" panose="02070309020205020404" pitchFamily="49" charset="0"/>
              </a:rPr>
              <a:t>() </a:t>
            </a:r>
            <a:r>
              <a:rPr lang="en-US" sz="1100" dirty="0" smtClean="0">
                <a:solidFill>
                  <a:srgbClr val="CC0000"/>
                </a:solidFill>
                <a:latin typeface="Courier New" panose="02070309020205020404" pitchFamily="49" charset="0"/>
                <a:cs typeface="Courier New" panose="02070309020205020404" pitchFamily="49" charset="0"/>
              </a:rPr>
              <a:t>throws </a:t>
            </a:r>
            <a:r>
              <a:rPr lang="en-US" sz="1100" dirty="0" err="1">
                <a:solidFill>
                  <a:srgbClr val="CC0000"/>
                </a:solidFill>
                <a:latin typeface="Courier New" panose="02070309020205020404" pitchFamily="49" charset="0"/>
                <a:cs typeface="Courier New" panose="02070309020205020404" pitchFamily="49" charset="0"/>
              </a:rPr>
              <a:t>ExceptionPoint</a:t>
            </a:r>
            <a:r>
              <a:rPr lang="en-US" sz="1100" dirty="0" smtClean="0">
                <a:solidFill>
                  <a:srgbClr val="CC0000"/>
                </a:solidFill>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    </a:t>
            </a:r>
            <a:r>
              <a:rPr lang="en-US" sz="1100" dirty="0" smtClean="0">
                <a:solidFill>
                  <a:srgbClr val="CC0000"/>
                </a:solidFill>
                <a:latin typeface="Courier New" panose="02070309020205020404" pitchFamily="49" charset="0"/>
                <a:cs typeface="Courier New" panose="02070309020205020404" pitchFamily="49" charset="0"/>
              </a:rPr>
              <a:t>try</a:t>
            </a:r>
            <a:r>
              <a:rPr lang="en-US" sz="1100" dirty="0" smtClean="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a:t>
            </a:r>
          </a:p>
          <a:p>
            <a:r>
              <a:rPr lang="en-US" sz="1100" dirty="0" smtClean="0">
                <a:latin typeface="Courier New" panose="02070309020205020404" pitchFamily="49" charset="0"/>
                <a:cs typeface="Courier New" panose="02070309020205020404" pitchFamily="49" charset="0"/>
              </a:rPr>
              <a:t>      Point </a:t>
            </a:r>
            <a:r>
              <a:rPr lang="en-US" sz="1100" dirty="0" err="1">
                <a:latin typeface="Courier New" panose="02070309020205020404" pitchFamily="49" charset="0"/>
                <a:cs typeface="Courier New" panose="02070309020205020404" pitchFamily="49" charset="0"/>
              </a:rPr>
              <a:t>point</a:t>
            </a:r>
            <a:r>
              <a:rPr lang="en-US" sz="1100" dirty="0">
                <a:latin typeface="Courier New" panose="02070309020205020404" pitchFamily="49" charset="0"/>
                <a:cs typeface="Courier New" panose="02070309020205020404" pitchFamily="49" charset="0"/>
              </a:rPr>
              <a:t> = new Point(-1,2);</a:t>
            </a:r>
          </a:p>
          <a:p>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point.affiche</a:t>
            </a:r>
            <a:r>
              <a:rPr lang="en-US" sz="1100" dirty="0" smtClean="0">
                <a:latin typeface="Courier New" panose="02070309020205020404" pitchFamily="49" charset="0"/>
                <a:cs typeface="Courier New" panose="02070309020205020404" pitchFamily="49" charset="0"/>
              </a:rPr>
              <a:t>();</a:t>
            </a:r>
            <a:r>
              <a:rPr lang="en-US" sz="1100" dirty="0">
                <a:latin typeface="Courier New" panose="02070309020205020404" pitchFamily="49" charset="0"/>
                <a:cs typeface="Courier New" panose="02070309020205020404" pitchFamily="49" charset="0"/>
              </a:rPr>
              <a:t>	</a:t>
            </a:r>
          </a:p>
          <a:p>
            <a:r>
              <a:rPr lang="en-US" sz="1100" dirty="0" smtClean="0">
                <a:latin typeface="Courier New" panose="02070309020205020404" pitchFamily="49" charset="0"/>
                <a:cs typeface="Courier New" panose="02070309020205020404" pitchFamily="49" charset="0"/>
              </a:rPr>
              <a:t>    } </a:t>
            </a:r>
            <a:r>
              <a:rPr lang="en-US" sz="1100" dirty="0">
                <a:solidFill>
                  <a:srgbClr val="CC0000"/>
                </a:solidFill>
                <a:latin typeface="Courier New" panose="02070309020205020404" pitchFamily="49" charset="0"/>
                <a:cs typeface="Courier New" panose="02070309020205020404" pitchFamily="49" charset="0"/>
              </a:rPr>
              <a:t>catch</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ExceptionPoint</a:t>
            </a:r>
            <a:r>
              <a:rPr lang="en-US" sz="1100" dirty="0">
                <a:latin typeface="Courier New" panose="02070309020205020404" pitchFamily="49" charset="0"/>
                <a:cs typeface="Courier New" panose="02070309020205020404" pitchFamily="49" charset="0"/>
              </a:rPr>
              <a:t> e) {</a:t>
            </a:r>
          </a:p>
          <a:p>
            <a:r>
              <a:rPr lang="en-US" sz="1100" dirty="0" smtClean="0">
                <a:latin typeface="Courier New" panose="02070309020205020404" pitchFamily="49" charset="0"/>
                <a:cs typeface="Courier New" panose="02070309020205020404" pitchFamily="49" charset="0"/>
              </a:rPr>
              <a:t>      // </a:t>
            </a:r>
            <a:r>
              <a:rPr lang="en-US" sz="1100" dirty="0" err="1" smtClean="0">
                <a:latin typeface="Courier New" panose="02070309020205020404" pitchFamily="49" charset="0"/>
                <a:cs typeface="Courier New" panose="02070309020205020404" pitchFamily="49" charset="0"/>
              </a:rPr>
              <a:t>Traitement</a:t>
            </a:r>
            <a:r>
              <a:rPr lang="en-US" sz="1100" dirty="0" smtClean="0">
                <a:latin typeface="Courier New" panose="02070309020205020404" pitchFamily="49" charset="0"/>
                <a:cs typeface="Courier New" panose="02070309020205020404" pitchFamily="49" charset="0"/>
              </a:rPr>
              <a:t> de </a:t>
            </a:r>
            <a:r>
              <a:rPr lang="en-US" sz="1100" dirty="0" err="1" smtClean="0">
                <a:latin typeface="Courier New" panose="02070309020205020404" pitchFamily="49" charset="0"/>
                <a:cs typeface="Courier New" panose="02070309020205020404" pitchFamily="49" charset="0"/>
              </a:rPr>
              <a:t>l’exception</a:t>
            </a:r>
            <a:endParaRPr lang="en-US" sz="1100" dirty="0" smtClean="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      </a:t>
            </a:r>
            <a:r>
              <a:rPr lang="en-US" sz="1100" dirty="0" smtClean="0">
                <a:solidFill>
                  <a:srgbClr val="CC0000"/>
                </a:solidFill>
                <a:latin typeface="Courier New" panose="02070309020205020404" pitchFamily="49" charset="0"/>
                <a:cs typeface="Courier New" panose="02070309020205020404" pitchFamily="49" charset="0"/>
              </a:rPr>
              <a:t>throw</a:t>
            </a:r>
            <a:r>
              <a:rPr lang="en-US" sz="1100" dirty="0" smtClean="0">
                <a:latin typeface="Courier New" panose="02070309020205020404" pitchFamily="49" charset="0"/>
                <a:cs typeface="Courier New" panose="02070309020205020404" pitchFamily="49" charset="0"/>
              </a:rPr>
              <a:t> e;</a:t>
            </a:r>
          </a:p>
          <a:p>
            <a:endParaRPr lang="en-US" sz="1100" dirty="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p:txBody>
      </p:sp>
      <p:sp>
        <p:nvSpPr>
          <p:cNvPr id="7" name="ZoneTexte 6"/>
          <p:cNvSpPr txBox="1"/>
          <p:nvPr/>
        </p:nvSpPr>
        <p:spPr>
          <a:xfrm>
            <a:off x="866049" y="3740361"/>
            <a:ext cx="6440905" cy="1446550"/>
          </a:xfrm>
          <a:prstGeom prst="rect">
            <a:avLst/>
          </a:prstGeom>
          <a:solidFill>
            <a:schemeClr val="bg1"/>
          </a:solidFill>
          <a:ln>
            <a:solidFill>
              <a:schemeClr val="accent1"/>
            </a:solidFill>
          </a:ln>
        </p:spPr>
        <p:txBody>
          <a:bodyPr wrap="square" rtlCol="0">
            <a:spAutoFit/>
          </a:bodyPr>
          <a:lstStyle/>
          <a:p>
            <a:r>
              <a:rPr lang="en-US" sz="1100" dirty="0">
                <a:latin typeface="Courier New" panose="02070309020205020404" pitchFamily="49" charset="0"/>
                <a:cs typeface="Courier New" panose="02070309020205020404" pitchFamily="49" charset="0"/>
              </a:rPr>
              <a:t>public class </a:t>
            </a:r>
            <a:r>
              <a:rPr lang="en-US" sz="1100" dirty="0" err="1">
                <a:latin typeface="Courier New" panose="02070309020205020404" pitchFamily="49" charset="0"/>
                <a:cs typeface="Courier New" panose="02070309020205020404" pitchFamily="49" charset="0"/>
              </a:rPr>
              <a:t>ExceptionPoint</a:t>
            </a:r>
            <a:r>
              <a:rPr lang="en-US" sz="1100" dirty="0">
                <a:latin typeface="Courier New" panose="02070309020205020404" pitchFamily="49" charset="0"/>
                <a:cs typeface="Courier New" panose="02070309020205020404" pitchFamily="49" charset="0"/>
              </a:rPr>
              <a:t> extends </a:t>
            </a:r>
            <a:r>
              <a:rPr lang="en-US" sz="1100" b="1" dirty="0">
                <a:solidFill>
                  <a:srgbClr val="CC0000"/>
                </a:solidFill>
                <a:latin typeface="Courier New" panose="02070309020205020404" pitchFamily="49" charset="0"/>
                <a:cs typeface="Courier New" panose="02070309020205020404" pitchFamily="49" charset="0"/>
              </a:rPr>
              <a:t>Exception</a:t>
            </a:r>
            <a:r>
              <a:rPr lang="en-US" sz="1100" dirty="0">
                <a:latin typeface="Courier New" panose="02070309020205020404" pitchFamily="49" charset="0"/>
                <a:cs typeface="Courier New" panose="02070309020205020404" pitchFamily="49" charset="0"/>
              </a:rPr>
              <a:t> {</a:t>
            </a:r>
          </a:p>
          <a:p>
            <a:endParaRPr lang="en-US" sz="1100" dirty="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    private </a:t>
            </a:r>
            <a:r>
              <a:rPr lang="en-US" sz="1100" dirty="0">
                <a:latin typeface="Courier New" panose="02070309020205020404" pitchFamily="49" charset="0"/>
                <a:cs typeface="Courier New" panose="02070309020205020404" pitchFamily="49" charset="0"/>
              </a:rPr>
              <a:t>static final long </a:t>
            </a:r>
            <a:r>
              <a:rPr lang="en-US" sz="1100" dirty="0" err="1">
                <a:latin typeface="Courier New" panose="02070309020205020404" pitchFamily="49" charset="0"/>
                <a:cs typeface="Courier New" panose="02070309020205020404" pitchFamily="49" charset="0"/>
              </a:rPr>
              <a:t>serialVersionUID</a:t>
            </a:r>
            <a:r>
              <a:rPr lang="en-US" sz="1100" dirty="0">
                <a:latin typeface="Courier New" panose="02070309020205020404" pitchFamily="49" charset="0"/>
                <a:cs typeface="Courier New" panose="02070309020205020404" pitchFamily="49" charset="0"/>
              </a:rPr>
              <a:t> = 1L;</a:t>
            </a:r>
          </a:p>
          <a:p>
            <a:endParaRPr lang="en-US" sz="1100" dirty="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    public </a:t>
            </a:r>
            <a:r>
              <a:rPr lang="en-US" sz="1100" dirty="0" err="1">
                <a:latin typeface="Courier New" panose="02070309020205020404" pitchFamily="49" charset="0"/>
                <a:cs typeface="Courier New" panose="02070309020205020404" pitchFamily="49" charset="0"/>
              </a:rPr>
              <a:t>ExceptionPoint</a:t>
            </a:r>
            <a:r>
              <a:rPr lang="en-US" sz="1100" dirty="0">
                <a:latin typeface="Courier New" panose="02070309020205020404" pitchFamily="49" charset="0"/>
                <a:cs typeface="Courier New" panose="02070309020205020404" pitchFamily="49" charset="0"/>
              </a:rPr>
              <a:t>(String message) {</a:t>
            </a:r>
          </a:p>
          <a:p>
            <a:r>
              <a:rPr lang="en-US" sz="1100" dirty="0" smtClean="0">
                <a:latin typeface="Courier New" panose="02070309020205020404" pitchFamily="49" charset="0"/>
                <a:cs typeface="Courier New" panose="02070309020205020404" pitchFamily="49" charset="0"/>
              </a:rPr>
              <a:t>      </a:t>
            </a:r>
            <a:r>
              <a:rPr lang="en-US" sz="1100" dirty="0" smtClean="0">
                <a:solidFill>
                  <a:srgbClr val="CC0000"/>
                </a:solidFill>
                <a:latin typeface="Courier New" panose="02070309020205020404" pitchFamily="49" charset="0"/>
                <a:cs typeface="Courier New" panose="02070309020205020404" pitchFamily="49" charset="0"/>
              </a:rPr>
              <a:t>super(message</a:t>
            </a:r>
            <a:r>
              <a:rPr lang="en-US" sz="1100" dirty="0">
                <a:solidFill>
                  <a:srgbClr val="CC0000"/>
                </a:solidFill>
                <a:latin typeface="Courier New" panose="02070309020205020404" pitchFamily="49" charset="0"/>
                <a:cs typeface="Courier New" panose="02070309020205020404" pitchFamily="49" charset="0"/>
              </a:rPr>
              <a:t>)</a:t>
            </a:r>
            <a:r>
              <a:rPr lang="en-US" sz="1100" dirty="0">
                <a:latin typeface="Courier New" panose="02070309020205020404" pitchFamily="49" charset="0"/>
                <a:cs typeface="Courier New" panose="02070309020205020404" pitchFamily="49" charset="0"/>
              </a:rPr>
              <a:t>;</a:t>
            </a:r>
          </a:p>
          <a:p>
            <a:r>
              <a:rPr lang="en-US" sz="1100" dirty="0" smtClean="0">
                <a:latin typeface="Courier New" panose="02070309020205020404" pitchFamily="49" charset="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5700313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731774"/>
            <a:ext cx="8650674" cy="5150865"/>
          </a:xfrm>
        </p:spPr>
        <p:txBody>
          <a:bodyPr/>
          <a:lstStyle/>
          <a:p>
            <a:r>
              <a:rPr lang="en-US" sz="1800" dirty="0" err="1" smtClean="0"/>
              <a:t>Lorqu’une</a:t>
            </a:r>
            <a:r>
              <a:rPr lang="en-US" sz="1800" dirty="0" smtClean="0"/>
              <a:t> exception </a:t>
            </a:r>
            <a:r>
              <a:rPr lang="en-US" sz="1800" dirty="0" err="1" smtClean="0"/>
              <a:t>est</a:t>
            </a:r>
            <a:r>
              <a:rPr lang="en-US" sz="1800" dirty="0" smtClean="0"/>
              <a:t> </a:t>
            </a:r>
            <a:r>
              <a:rPr lang="en-US" sz="1800" dirty="0" err="1" smtClean="0"/>
              <a:t>levée</a:t>
            </a:r>
            <a:r>
              <a:rPr lang="en-US" sz="1800" dirty="0" smtClean="0"/>
              <a:t> (thrown), on </a:t>
            </a:r>
            <a:r>
              <a:rPr lang="en-US" sz="1800" dirty="0" err="1" smtClean="0"/>
              <a:t>peut</a:t>
            </a:r>
            <a:r>
              <a:rPr lang="en-US" sz="1800" dirty="0" smtClean="0"/>
              <a:t> au </a:t>
            </a:r>
            <a:r>
              <a:rPr lang="en-US" sz="1800" dirty="0" err="1" smtClean="0"/>
              <a:t>choix</a:t>
            </a:r>
            <a:r>
              <a:rPr lang="en-US" sz="1800" dirty="0" smtClean="0"/>
              <a:t>:</a:t>
            </a:r>
          </a:p>
          <a:p>
            <a:pPr lvl="1"/>
            <a:r>
              <a:rPr lang="en-US" dirty="0" smtClean="0"/>
              <a:t>la </a:t>
            </a:r>
            <a:r>
              <a:rPr lang="en-US" dirty="0" err="1" smtClean="0"/>
              <a:t>traiter</a:t>
            </a:r>
            <a:r>
              <a:rPr lang="en-US" dirty="0" smtClean="0"/>
              <a:t> </a:t>
            </a:r>
            <a:r>
              <a:rPr lang="en-US" dirty="0" err="1" smtClean="0"/>
              <a:t>localement</a:t>
            </a:r>
            <a:r>
              <a:rPr lang="en-US" dirty="0" smtClean="0"/>
              <a:t> </a:t>
            </a:r>
            <a:r>
              <a:rPr lang="en-US" dirty="0" err="1" smtClean="0"/>
              <a:t>dans</a:t>
            </a:r>
            <a:r>
              <a:rPr lang="en-US" dirty="0" smtClean="0"/>
              <a:t> un bloc try/catch</a:t>
            </a:r>
          </a:p>
          <a:p>
            <a:pPr lvl="1"/>
            <a:r>
              <a:rPr lang="en-US" dirty="0" smtClean="0"/>
              <a:t>la </a:t>
            </a:r>
            <a:r>
              <a:rPr lang="en-US" dirty="0" err="1" smtClean="0"/>
              <a:t>propager</a:t>
            </a:r>
            <a:r>
              <a:rPr lang="en-US" dirty="0" smtClean="0"/>
              <a:t> </a:t>
            </a:r>
            <a:r>
              <a:rPr lang="en-US" dirty="0" err="1" smtClean="0"/>
              <a:t>vers</a:t>
            </a:r>
            <a:r>
              <a:rPr lang="en-US" dirty="0" smtClean="0"/>
              <a:t> </a:t>
            </a:r>
            <a:r>
              <a:rPr lang="en-US" dirty="0" err="1" smtClean="0"/>
              <a:t>l’appelant</a:t>
            </a:r>
            <a:r>
              <a:rPr lang="en-US" dirty="0" smtClean="0"/>
              <a:t> en </a:t>
            </a:r>
            <a:r>
              <a:rPr lang="en-US" dirty="0" err="1" smtClean="0"/>
              <a:t>l’indiquant</a:t>
            </a:r>
            <a:r>
              <a:rPr lang="en-US" dirty="0" smtClean="0"/>
              <a:t> </a:t>
            </a:r>
            <a:r>
              <a:rPr lang="en-US" dirty="0" err="1" smtClean="0"/>
              <a:t>dans</a:t>
            </a:r>
            <a:r>
              <a:rPr lang="en-US" dirty="0" smtClean="0"/>
              <a:t> la signature (checked exception)</a:t>
            </a:r>
          </a:p>
          <a:p>
            <a:pPr lvl="1"/>
            <a:r>
              <a:rPr lang="en-US" dirty="0" smtClean="0"/>
              <a:t>faire </a:t>
            </a:r>
            <a:r>
              <a:rPr lang="en-US" dirty="0" err="1" smtClean="0"/>
              <a:t>une</a:t>
            </a:r>
            <a:r>
              <a:rPr lang="en-US" dirty="0" smtClean="0"/>
              <a:t> </a:t>
            </a:r>
            <a:r>
              <a:rPr lang="en-US" dirty="0" err="1" smtClean="0"/>
              <a:t>combinaison</a:t>
            </a:r>
            <a:r>
              <a:rPr lang="en-US" dirty="0" smtClean="0"/>
              <a:t> des 2…(throw et throws)</a:t>
            </a:r>
          </a:p>
          <a:p>
            <a:r>
              <a:rPr lang="en-US" dirty="0" smtClean="0"/>
              <a:t>Les exceptions </a:t>
            </a:r>
            <a:r>
              <a:rPr lang="en-US" dirty="0" err="1" smtClean="0"/>
              <a:t>sont</a:t>
            </a:r>
            <a:r>
              <a:rPr lang="en-US" dirty="0" smtClean="0"/>
              <a:t> des </a:t>
            </a:r>
            <a:r>
              <a:rPr lang="en-US" dirty="0" err="1" smtClean="0"/>
              <a:t>objets</a:t>
            </a:r>
            <a:r>
              <a:rPr lang="en-US" dirty="0" smtClean="0"/>
              <a:t> </a:t>
            </a:r>
            <a:r>
              <a:rPr lang="en-US" dirty="0" err="1" smtClean="0"/>
              <a:t>dérivant</a:t>
            </a:r>
            <a:r>
              <a:rPr lang="en-US" dirty="0" smtClean="0"/>
              <a:t> de la </a:t>
            </a:r>
            <a:r>
              <a:rPr lang="en-US" dirty="0" err="1" smtClean="0"/>
              <a:t>classe</a:t>
            </a:r>
            <a:r>
              <a:rPr lang="en-US" dirty="0" smtClean="0"/>
              <a:t> </a:t>
            </a:r>
            <a:r>
              <a:rPr lang="en-US" dirty="0" err="1" smtClean="0"/>
              <a:t>Throwable</a:t>
            </a:r>
            <a:r>
              <a:rPr lang="en-US" dirty="0" smtClean="0"/>
              <a:t>. </a:t>
            </a:r>
          </a:p>
          <a:p>
            <a:pPr lvl="1"/>
            <a:endParaRPr lang="fr-FR" dirty="0"/>
          </a:p>
        </p:txBody>
      </p:sp>
      <p:sp>
        <p:nvSpPr>
          <p:cNvPr id="3075" name="Titre 2"/>
          <p:cNvSpPr>
            <a:spLocks noGrp="1"/>
          </p:cNvSpPr>
          <p:nvPr>
            <p:ph type="title"/>
          </p:nvPr>
        </p:nvSpPr>
        <p:spPr/>
        <p:txBody>
          <a:bodyPr/>
          <a:lstStyle/>
          <a:p>
            <a:r>
              <a:rPr lang="fr-FR" dirty="0" smtClean="0"/>
              <a:t>Les exceptions</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74</a:t>
            </a:fld>
            <a:endParaRPr lang="en-US" altLang="zh-CN" sz="1600" kern="0">
              <a:latin typeface="+mn-lt"/>
              <a:ea typeface="MS PGothic" pitchFamily="34" charset="-128"/>
            </a:endParaRPr>
          </a:p>
        </p:txBody>
      </p:sp>
      <p:sp>
        <p:nvSpPr>
          <p:cNvPr id="30" name="Légende encadrée 1 29"/>
          <p:cNvSpPr/>
          <p:nvPr/>
        </p:nvSpPr>
        <p:spPr bwMode="auto">
          <a:xfrm>
            <a:off x="3149600" y="4997477"/>
            <a:ext cx="2275840" cy="583335"/>
          </a:xfrm>
          <a:prstGeom prst="borderCallout1">
            <a:avLst>
              <a:gd name="adj1" fmla="val -7251"/>
              <a:gd name="adj2" fmla="val 60185"/>
              <a:gd name="adj3" fmla="val -74433"/>
              <a:gd name="adj4" fmla="val 60915"/>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rPr>
              <a:t>Unchecked exception for clean code.</a:t>
            </a:r>
            <a:endParaRPr kumimoji="0" lang="fr-FR" sz="1400" b="0" i="0" u="none" strike="noStrike" cap="none" normalizeH="0" baseline="0" dirty="0" smtClean="0">
              <a:ln>
                <a:noFill/>
              </a:ln>
              <a:solidFill>
                <a:schemeClr val="tx1"/>
              </a:solidFill>
              <a:effectLst/>
              <a:latin typeface="Tahoma" pitchFamily="34" charset="0"/>
            </a:endParaRPr>
          </a:p>
        </p:txBody>
      </p:sp>
      <p:pic>
        <p:nvPicPr>
          <p:cNvPr id="3074" name="Picture 2" descr="Afficher l'image d'ori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000" y="2596675"/>
            <a:ext cx="6760147" cy="3743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55173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731774"/>
            <a:ext cx="8589714" cy="5789202"/>
          </a:xfrm>
        </p:spPr>
        <p:txBody>
          <a:bodyPr/>
          <a:lstStyle/>
          <a:p>
            <a:r>
              <a:rPr lang="en-US" sz="1800" b="1" dirty="0" smtClean="0"/>
              <a:t>Error</a:t>
            </a:r>
            <a:r>
              <a:rPr lang="en-US" sz="1800" dirty="0" smtClean="0"/>
              <a:t>: les </a:t>
            </a:r>
            <a:r>
              <a:rPr lang="en-US" sz="1800" dirty="0" err="1" smtClean="0"/>
              <a:t>erreurs</a:t>
            </a:r>
            <a:r>
              <a:rPr lang="en-US" sz="1800" dirty="0" smtClean="0"/>
              <a:t> </a:t>
            </a:r>
            <a:r>
              <a:rPr lang="en-US" sz="1800" dirty="0" err="1" smtClean="0"/>
              <a:t>sont</a:t>
            </a:r>
            <a:r>
              <a:rPr lang="en-US" sz="1800" dirty="0" smtClean="0"/>
              <a:t> graves, </a:t>
            </a:r>
            <a:r>
              <a:rPr lang="en-US" sz="1800" dirty="0" err="1" smtClean="0"/>
              <a:t>elles</a:t>
            </a:r>
            <a:r>
              <a:rPr lang="en-US" sz="1800" dirty="0" smtClean="0"/>
              <a:t> </a:t>
            </a:r>
            <a:r>
              <a:rPr lang="en-US" sz="1800" dirty="0" err="1" smtClean="0"/>
              <a:t>provoquent</a:t>
            </a:r>
            <a:r>
              <a:rPr lang="en-US" sz="1800" dirty="0" smtClean="0"/>
              <a:t> </a:t>
            </a:r>
            <a:r>
              <a:rPr lang="en-US" sz="1800" dirty="0" err="1" smtClean="0"/>
              <a:t>l’arrêt</a:t>
            </a:r>
            <a:r>
              <a:rPr lang="en-US" sz="1800" dirty="0" smtClean="0"/>
              <a:t> de </a:t>
            </a:r>
            <a:r>
              <a:rPr lang="en-US" sz="1800" dirty="0" err="1" smtClean="0"/>
              <a:t>l’application</a:t>
            </a:r>
            <a:r>
              <a:rPr lang="en-US" sz="1800" dirty="0" smtClean="0"/>
              <a:t>. </a:t>
            </a:r>
            <a:r>
              <a:rPr lang="en-US" sz="1800" dirty="0" err="1" smtClean="0"/>
              <a:t>Elles</a:t>
            </a:r>
            <a:r>
              <a:rPr lang="en-US" sz="1800" dirty="0" smtClean="0"/>
              <a:t> ne </a:t>
            </a:r>
            <a:r>
              <a:rPr lang="en-US" sz="1800" dirty="0" err="1" smtClean="0"/>
              <a:t>doivent</a:t>
            </a:r>
            <a:r>
              <a:rPr lang="en-US" sz="1800" dirty="0" smtClean="0"/>
              <a:t> pas </a:t>
            </a:r>
            <a:r>
              <a:rPr lang="en-US" sz="1800" dirty="0" err="1" smtClean="0"/>
              <a:t>être</a:t>
            </a:r>
            <a:r>
              <a:rPr lang="en-US" sz="1800" dirty="0" smtClean="0"/>
              <a:t> </a:t>
            </a:r>
            <a:r>
              <a:rPr lang="en-US" sz="1800" dirty="0" err="1" smtClean="0"/>
              <a:t>attrapées</a:t>
            </a:r>
            <a:r>
              <a:rPr lang="en-US" sz="1800" dirty="0" smtClean="0"/>
              <a:t>.</a:t>
            </a:r>
          </a:p>
          <a:p>
            <a:r>
              <a:rPr lang="en-US" sz="1800" b="1" dirty="0" err="1" smtClean="0"/>
              <a:t>RuntimeException</a:t>
            </a:r>
            <a:r>
              <a:rPr lang="en-US" sz="1800" b="1" dirty="0" smtClean="0"/>
              <a:t> et </a:t>
            </a:r>
            <a:r>
              <a:rPr lang="en-US" sz="1800" b="1" dirty="0" err="1" smtClean="0"/>
              <a:t>dérivées</a:t>
            </a:r>
            <a:r>
              <a:rPr lang="en-US" sz="1800" dirty="0" smtClean="0"/>
              <a:t>: </a:t>
            </a:r>
            <a:r>
              <a:rPr lang="en-US" sz="1800" dirty="0" err="1" smtClean="0"/>
              <a:t>aussi</a:t>
            </a:r>
            <a:r>
              <a:rPr lang="en-US" sz="1800" dirty="0" smtClean="0"/>
              <a:t> </a:t>
            </a:r>
            <a:r>
              <a:rPr lang="en-US" sz="1800" dirty="0" err="1" smtClean="0"/>
              <a:t>désignées</a:t>
            </a:r>
            <a:r>
              <a:rPr lang="en-US" sz="1800" dirty="0" smtClean="0"/>
              <a:t> “unchecked exception”. </a:t>
            </a:r>
          </a:p>
          <a:p>
            <a:pPr lvl="1"/>
            <a:r>
              <a:rPr lang="en-US" dirty="0" smtClean="0"/>
              <a:t>Il </a:t>
            </a:r>
            <a:r>
              <a:rPr lang="en-US" dirty="0" err="1" smtClean="0"/>
              <a:t>n’est</a:t>
            </a:r>
            <a:r>
              <a:rPr lang="en-US" dirty="0" smtClean="0"/>
              <a:t> pas </a:t>
            </a:r>
            <a:r>
              <a:rPr lang="en-US" dirty="0" err="1" smtClean="0"/>
              <a:t>impératif</a:t>
            </a:r>
            <a:r>
              <a:rPr lang="en-US" dirty="0" smtClean="0"/>
              <a:t> de les </a:t>
            </a:r>
            <a:r>
              <a:rPr lang="en-US" dirty="0" err="1" smtClean="0"/>
              <a:t>traiter</a:t>
            </a:r>
            <a:r>
              <a:rPr lang="en-US" dirty="0" smtClean="0"/>
              <a:t> </a:t>
            </a:r>
            <a:r>
              <a:rPr lang="en-US" dirty="0" err="1" smtClean="0"/>
              <a:t>dans</a:t>
            </a:r>
            <a:r>
              <a:rPr lang="en-US" dirty="0" smtClean="0"/>
              <a:t> un bloc try/catch </a:t>
            </a:r>
            <a:r>
              <a:rPr lang="en-US" dirty="0" err="1" smtClean="0"/>
              <a:t>ni</a:t>
            </a:r>
            <a:r>
              <a:rPr lang="en-US" dirty="0" smtClean="0"/>
              <a:t> de les </a:t>
            </a:r>
            <a:r>
              <a:rPr lang="en-US" dirty="0" err="1" smtClean="0"/>
              <a:t>déclarer</a:t>
            </a:r>
            <a:r>
              <a:rPr lang="en-US" dirty="0" smtClean="0"/>
              <a:t> </a:t>
            </a:r>
            <a:r>
              <a:rPr lang="en-US" dirty="0" err="1" smtClean="0"/>
              <a:t>dans</a:t>
            </a:r>
            <a:r>
              <a:rPr lang="en-US" dirty="0" smtClean="0"/>
              <a:t> la signature. </a:t>
            </a:r>
          </a:p>
          <a:p>
            <a:pPr lvl="1"/>
            <a:r>
              <a:rPr lang="en-US" dirty="0" smtClean="0"/>
              <a:t>Le </a:t>
            </a:r>
            <a:r>
              <a:rPr lang="en-US" dirty="0" err="1" smtClean="0"/>
              <a:t>compilateur</a:t>
            </a:r>
            <a:r>
              <a:rPr lang="en-US" dirty="0" smtClean="0"/>
              <a:t> ne les </a:t>
            </a:r>
            <a:r>
              <a:rPr lang="en-US" dirty="0" err="1" smtClean="0"/>
              <a:t>vérifie</a:t>
            </a:r>
            <a:r>
              <a:rPr lang="en-US" dirty="0" smtClean="0"/>
              <a:t> pas. </a:t>
            </a:r>
            <a:r>
              <a:rPr lang="en-US" dirty="0" err="1" smtClean="0"/>
              <a:t>Cela</a:t>
            </a:r>
            <a:r>
              <a:rPr lang="en-US" dirty="0" smtClean="0"/>
              <a:t> </a:t>
            </a:r>
            <a:r>
              <a:rPr lang="en-US" dirty="0" err="1" smtClean="0"/>
              <a:t>permet</a:t>
            </a:r>
            <a:r>
              <a:rPr lang="en-US" dirty="0" smtClean="0"/>
              <a:t> </a:t>
            </a:r>
            <a:r>
              <a:rPr lang="en-US" dirty="0" err="1" smtClean="0"/>
              <a:t>d’alléger</a:t>
            </a:r>
            <a:r>
              <a:rPr lang="en-US" dirty="0" smtClean="0"/>
              <a:t> le code (clean code</a:t>
            </a:r>
            <a:r>
              <a:rPr lang="en-US" smtClean="0"/>
              <a:t>). Ces exceptions doivent être réservées aux erreurs de programmes (qui à terme devront être corrigées).</a:t>
            </a:r>
            <a:endParaRPr lang="en-US" dirty="0" smtClean="0"/>
          </a:p>
          <a:p>
            <a:pPr lvl="1"/>
            <a:r>
              <a:rPr lang="en-US" dirty="0" err="1" smtClean="0"/>
              <a:t>Elles</a:t>
            </a:r>
            <a:r>
              <a:rPr lang="en-US" dirty="0" smtClean="0"/>
              <a:t> </a:t>
            </a:r>
            <a:r>
              <a:rPr lang="en-US" dirty="0" err="1" smtClean="0"/>
              <a:t>doivent</a:t>
            </a:r>
            <a:r>
              <a:rPr lang="en-US" dirty="0" smtClean="0"/>
              <a:t> </a:t>
            </a:r>
            <a:r>
              <a:rPr lang="en-US" dirty="0" err="1" smtClean="0"/>
              <a:t>cependant</a:t>
            </a:r>
            <a:r>
              <a:rPr lang="en-US" dirty="0" smtClean="0"/>
              <a:t> </a:t>
            </a:r>
            <a:r>
              <a:rPr lang="en-US" dirty="0" err="1" smtClean="0"/>
              <a:t>être</a:t>
            </a:r>
            <a:r>
              <a:rPr lang="en-US" dirty="0" smtClean="0"/>
              <a:t> </a:t>
            </a:r>
            <a:r>
              <a:rPr lang="en-US" dirty="0" err="1" smtClean="0"/>
              <a:t>traitées</a:t>
            </a:r>
            <a:r>
              <a:rPr lang="en-US" dirty="0" smtClean="0"/>
              <a:t> </a:t>
            </a:r>
            <a:r>
              <a:rPr lang="en-US" dirty="0" err="1" smtClean="0"/>
              <a:t>sinon</a:t>
            </a:r>
            <a:r>
              <a:rPr lang="en-US" dirty="0" smtClean="0"/>
              <a:t> </a:t>
            </a:r>
            <a:r>
              <a:rPr lang="en-US" dirty="0" err="1" smtClean="0"/>
              <a:t>elles</a:t>
            </a:r>
            <a:r>
              <a:rPr lang="en-US" dirty="0" smtClean="0"/>
              <a:t> </a:t>
            </a:r>
            <a:r>
              <a:rPr lang="en-US" dirty="0" err="1" smtClean="0"/>
              <a:t>sont</a:t>
            </a:r>
            <a:r>
              <a:rPr lang="en-US" dirty="0" smtClean="0"/>
              <a:t> </a:t>
            </a:r>
            <a:r>
              <a:rPr lang="en-US" dirty="0" err="1" smtClean="0"/>
              <a:t>propagées</a:t>
            </a:r>
            <a:r>
              <a:rPr lang="en-US" dirty="0" smtClean="0"/>
              <a:t> </a:t>
            </a:r>
            <a:r>
              <a:rPr lang="en-US" dirty="0" err="1" smtClean="0"/>
              <a:t>dans</a:t>
            </a:r>
            <a:r>
              <a:rPr lang="en-US" dirty="0" smtClean="0"/>
              <a:t> la pile des </a:t>
            </a:r>
            <a:r>
              <a:rPr lang="en-US" dirty="0" err="1" smtClean="0"/>
              <a:t>appels</a:t>
            </a:r>
            <a:r>
              <a:rPr lang="en-US" dirty="0" smtClean="0"/>
              <a:t> et </a:t>
            </a:r>
            <a:r>
              <a:rPr lang="en-US" dirty="0" err="1" smtClean="0"/>
              <a:t>catchées</a:t>
            </a:r>
            <a:r>
              <a:rPr lang="en-US" dirty="0" smtClean="0"/>
              <a:t> </a:t>
            </a:r>
            <a:r>
              <a:rPr lang="en-US" dirty="0" err="1" smtClean="0"/>
              <a:t>nativement</a:t>
            </a:r>
            <a:r>
              <a:rPr lang="en-US" dirty="0" smtClean="0"/>
              <a:t> par la JVM qui </a:t>
            </a:r>
            <a:r>
              <a:rPr lang="en-US" dirty="0" err="1" smtClean="0"/>
              <a:t>interrompt</a:t>
            </a:r>
            <a:r>
              <a:rPr lang="en-US" dirty="0" smtClean="0"/>
              <a:t> </a:t>
            </a:r>
            <a:r>
              <a:rPr lang="en-US" dirty="0" err="1" smtClean="0"/>
              <a:t>l’application</a:t>
            </a:r>
            <a:r>
              <a:rPr lang="en-US" dirty="0" smtClean="0"/>
              <a:t>…</a:t>
            </a:r>
          </a:p>
          <a:p>
            <a:r>
              <a:rPr lang="en-US" sz="1800" b="1" dirty="0" err="1" smtClean="0"/>
              <a:t>Autres</a:t>
            </a:r>
            <a:r>
              <a:rPr lang="en-US" sz="1800" b="1" dirty="0" smtClean="0"/>
              <a:t> Exceptions</a:t>
            </a:r>
            <a:r>
              <a:rPr lang="en-US" sz="1800" dirty="0" smtClean="0"/>
              <a:t>: </a:t>
            </a:r>
            <a:r>
              <a:rPr lang="en-US" sz="1800" dirty="0" err="1" smtClean="0"/>
              <a:t>aussi</a:t>
            </a:r>
            <a:r>
              <a:rPr lang="en-US" sz="1800" dirty="0" smtClean="0"/>
              <a:t> </a:t>
            </a:r>
            <a:r>
              <a:rPr lang="en-US" sz="1800" dirty="0" err="1" smtClean="0"/>
              <a:t>désignées</a:t>
            </a:r>
            <a:r>
              <a:rPr lang="en-US" sz="1800" dirty="0" smtClean="0"/>
              <a:t> “checked exception” </a:t>
            </a:r>
          </a:p>
          <a:p>
            <a:pPr lvl="1"/>
            <a:r>
              <a:rPr lang="en-US" dirty="0" err="1" smtClean="0"/>
              <a:t>Elles</a:t>
            </a:r>
            <a:r>
              <a:rPr lang="en-US" dirty="0" smtClean="0"/>
              <a:t> </a:t>
            </a:r>
            <a:r>
              <a:rPr lang="en-US" dirty="0" err="1" smtClean="0"/>
              <a:t>doivent</a:t>
            </a:r>
            <a:r>
              <a:rPr lang="en-US" dirty="0" smtClean="0"/>
              <a:t> </a:t>
            </a:r>
            <a:r>
              <a:rPr lang="en-US" dirty="0" err="1" smtClean="0"/>
              <a:t>impérativement</a:t>
            </a:r>
            <a:r>
              <a:rPr lang="en-US" dirty="0" smtClean="0"/>
              <a:t> </a:t>
            </a:r>
            <a:r>
              <a:rPr lang="en-US" dirty="0" err="1" smtClean="0"/>
              <a:t>être</a:t>
            </a:r>
            <a:r>
              <a:rPr lang="en-US" dirty="0" smtClean="0"/>
              <a:t> </a:t>
            </a:r>
            <a:r>
              <a:rPr lang="en-US" dirty="0" err="1" smtClean="0"/>
              <a:t>traitées</a:t>
            </a:r>
            <a:r>
              <a:rPr lang="en-US" dirty="0" smtClean="0"/>
              <a:t> </a:t>
            </a:r>
            <a:r>
              <a:rPr lang="en-US" dirty="0" err="1" smtClean="0"/>
              <a:t>ou</a:t>
            </a:r>
            <a:r>
              <a:rPr lang="en-US" dirty="0" smtClean="0"/>
              <a:t> </a:t>
            </a:r>
            <a:r>
              <a:rPr lang="en-US" dirty="0" err="1" smtClean="0"/>
              <a:t>explicitement</a:t>
            </a:r>
            <a:r>
              <a:rPr lang="en-US" dirty="0" smtClean="0"/>
              <a:t> </a:t>
            </a:r>
            <a:r>
              <a:rPr lang="en-US" dirty="0" err="1" smtClean="0"/>
              <a:t>propagées</a:t>
            </a:r>
            <a:r>
              <a:rPr lang="en-US" dirty="0" smtClean="0"/>
              <a:t> au </a:t>
            </a:r>
            <a:r>
              <a:rPr lang="en-US" dirty="0" err="1" smtClean="0"/>
              <a:t>niveau</a:t>
            </a:r>
            <a:r>
              <a:rPr lang="en-US" dirty="0" smtClean="0"/>
              <a:t> </a:t>
            </a:r>
            <a:r>
              <a:rPr lang="en-US" err="1" smtClean="0"/>
              <a:t>supérieur</a:t>
            </a:r>
            <a:r>
              <a:rPr lang="en-US" smtClean="0"/>
              <a:t>. Ces exceptions sont réservées aux erreurs récupérables (perte de connexion, …)</a:t>
            </a:r>
            <a:endParaRPr lang="en-US" dirty="0" smtClean="0"/>
          </a:p>
          <a:p>
            <a:pPr lvl="1"/>
            <a:r>
              <a:rPr lang="en-US" dirty="0" err="1"/>
              <a:t>Exemples</a:t>
            </a:r>
            <a:r>
              <a:rPr lang="en-US" dirty="0"/>
              <a:t>: </a:t>
            </a:r>
            <a:r>
              <a:rPr lang="en-US" dirty="0" err="1"/>
              <a:t>IOException</a:t>
            </a:r>
            <a:r>
              <a:rPr lang="en-US" dirty="0"/>
              <a:t>, </a:t>
            </a:r>
            <a:r>
              <a:rPr lang="en-US" dirty="0" err="1"/>
              <a:t>SecurityException</a:t>
            </a:r>
            <a:r>
              <a:rPr lang="en-US" dirty="0"/>
              <a:t>, </a:t>
            </a:r>
            <a:r>
              <a:rPr lang="en-US" dirty="0" err="1"/>
              <a:t>IllegalAccessException</a:t>
            </a:r>
            <a:r>
              <a:rPr lang="en-US" dirty="0" smtClean="0"/>
              <a:t>,…</a:t>
            </a:r>
          </a:p>
        </p:txBody>
      </p:sp>
      <p:sp>
        <p:nvSpPr>
          <p:cNvPr id="3075" name="Titre 2"/>
          <p:cNvSpPr>
            <a:spLocks noGrp="1"/>
          </p:cNvSpPr>
          <p:nvPr>
            <p:ph type="title"/>
          </p:nvPr>
        </p:nvSpPr>
        <p:spPr>
          <a:xfrm>
            <a:off x="266700" y="212725"/>
            <a:ext cx="7211337" cy="492125"/>
          </a:xfrm>
        </p:spPr>
        <p:txBody>
          <a:bodyPr/>
          <a:lstStyle/>
          <a:p>
            <a:r>
              <a:rPr lang="fr-FR" smtClean="0"/>
              <a:t>Les exceptions: error, unchecked et checked</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75</a:t>
            </a:fld>
            <a:endParaRPr lang="en-US" altLang="zh-CN" sz="1600" kern="0">
              <a:latin typeface="+mn-lt"/>
              <a:ea typeface="MS PGothic" pitchFamily="34" charset="-128"/>
            </a:endParaRPr>
          </a:p>
        </p:txBody>
      </p:sp>
      <p:grpSp>
        <p:nvGrpSpPr>
          <p:cNvPr id="6" name="Groupe 5"/>
          <p:cNvGrpSpPr/>
          <p:nvPr/>
        </p:nvGrpSpPr>
        <p:grpSpPr>
          <a:xfrm>
            <a:off x="1015917" y="5678584"/>
            <a:ext cx="6777302" cy="754885"/>
            <a:chOff x="2755692" y="3678267"/>
            <a:chExt cx="6777302" cy="754885"/>
          </a:xfrm>
        </p:grpSpPr>
        <p:sp>
          <p:nvSpPr>
            <p:cNvPr id="7" name="Rectangle 6"/>
            <p:cNvSpPr/>
            <p:nvPr/>
          </p:nvSpPr>
          <p:spPr bwMode="auto">
            <a:xfrm>
              <a:off x="2755692" y="3678267"/>
              <a:ext cx="6777301" cy="754885"/>
            </a:xfrm>
            <a:prstGeom prst="rect">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9" name="Étoile à 5 branches 8"/>
            <p:cNvSpPr/>
            <p:nvPr/>
          </p:nvSpPr>
          <p:spPr bwMode="auto">
            <a:xfrm>
              <a:off x="2933907" y="3867477"/>
              <a:ext cx="374754" cy="329784"/>
            </a:xfrm>
            <a:prstGeom prst="star5">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pitchFamily="34" charset="0"/>
              </a:endParaRPr>
            </a:p>
          </p:txBody>
        </p:sp>
        <p:sp>
          <p:nvSpPr>
            <p:cNvPr id="10" name="ZoneTexte 9"/>
            <p:cNvSpPr txBox="1"/>
            <p:nvPr/>
          </p:nvSpPr>
          <p:spPr>
            <a:xfrm>
              <a:off x="3316988" y="3787728"/>
              <a:ext cx="6216006" cy="523220"/>
            </a:xfrm>
            <a:prstGeom prst="rect">
              <a:avLst/>
            </a:prstGeom>
            <a:noFill/>
          </p:spPr>
          <p:txBody>
            <a:bodyPr wrap="square" rtlCol="0">
              <a:spAutoFit/>
            </a:bodyPr>
            <a:lstStyle/>
            <a:p>
              <a:r>
                <a:rPr lang="en-US" sz="1400" b="1"/>
                <a:t>Use checked exceptions for recoverable conditions and runtime exceptions for programming errors</a:t>
              </a:r>
              <a:endParaRPr lang="fr-FR" sz="1400" b="1"/>
            </a:p>
          </p:txBody>
        </p:sp>
      </p:grpSp>
    </p:spTree>
    <p:extLst>
      <p:ext uri="{BB962C8B-B14F-4D97-AF65-F5344CB8AC3E}">
        <p14:creationId xmlns:p14="http://schemas.microsoft.com/office/powerpoint/2010/main" val="308887138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731774"/>
            <a:ext cx="8589714" cy="5130545"/>
          </a:xfrm>
        </p:spPr>
        <p:txBody>
          <a:bodyPr/>
          <a:lstStyle/>
          <a:p>
            <a:r>
              <a:rPr lang="en-US" dirty="0"/>
              <a:t>Java </a:t>
            </a:r>
            <a:r>
              <a:rPr lang="en-US" dirty="0" err="1"/>
              <a:t>permet</a:t>
            </a:r>
            <a:r>
              <a:rPr lang="en-US" dirty="0"/>
              <a:t> de </a:t>
            </a:r>
            <a:r>
              <a:rPr lang="en-US" dirty="0" err="1"/>
              <a:t>centraliser</a:t>
            </a:r>
            <a:r>
              <a:rPr lang="en-US" dirty="0"/>
              <a:t> la </a:t>
            </a:r>
            <a:r>
              <a:rPr lang="en-US" dirty="0" err="1"/>
              <a:t>gestion</a:t>
            </a:r>
            <a:r>
              <a:rPr lang="en-US" dirty="0"/>
              <a:t> des </a:t>
            </a:r>
            <a:r>
              <a:rPr lang="en-US" dirty="0" err="1"/>
              <a:t>erreurs</a:t>
            </a:r>
            <a:r>
              <a:rPr lang="en-US" dirty="0"/>
              <a:t> et de </a:t>
            </a:r>
            <a:r>
              <a:rPr lang="en-US" dirty="0" err="1" smtClean="0"/>
              <a:t>hiérarchiser</a:t>
            </a:r>
            <a:r>
              <a:rPr lang="en-US" dirty="0" smtClean="0"/>
              <a:t> </a:t>
            </a:r>
            <a:r>
              <a:rPr lang="en-US" dirty="0"/>
              <a:t>les </a:t>
            </a:r>
            <a:r>
              <a:rPr lang="en-US" dirty="0" err="1" smtClean="0"/>
              <a:t>traitements</a:t>
            </a:r>
            <a:endParaRPr lang="en-US" dirty="0" smtClean="0"/>
          </a:p>
          <a:p>
            <a:r>
              <a:rPr lang="en-US" dirty="0" err="1" smtClean="0"/>
              <a:t>Dans</a:t>
            </a:r>
            <a:r>
              <a:rPr lang="en-US" dirty="0" smtClean="0"/>
              <a:t> </a:t>
            </a:r>
            <a:r>
              <a:rPr lang="en-US" dirty="0" err="1" smtClean="0"/>
              <a:t>l’exemple</a:t>
            </a:r>
            <a:r>
              <a:rPr lang="en-US" dirty="0" smtClean="0"/>
              <a:t> ci-</a:t>
            </a:r>
            <a:r>
              <a:rPr lang="en-US" dirty="0" err="1" smtClean="0"/>
              <a:t>dessous</a:t>
            </a:r>
            <a:r>
              <a:rPr lang="en-US" dirty="0" smtClean="0"/>
              <a:t> </a:t>
            </a:r>
            <a:r>
              <a:rPr lang="en-US" dirty="0" err="1" smtClean="0"/>
              <a:t>ServerDownOrBusyException</a:t>
            </a:r>
            <a:r>
              <a:rPr lang="en-US" dirty="0" smtClean="0"/>
              <a:t> </a:t>
            </a:r>
            <a:r>
              <a:rPr lang="en-US" dirty="0" err="1" smtClean="0"/>
              <a:t>dérive</a:t>
            </a:r>
            <a:r>
              <a:rPr lang="en-US" dirty="0" smtClean="0"/>
              <a:t> de </a:t>
            </a:r>
            <a:r>
              <a:rPr lang="en-US" dirty="0" err="1" smtClean="0"/>
              <a:t>ConnectionException</a:t>
            </a:r>
            <a:r>
              <a:rPr lang="en-US" dirty="0" smtClean="0"/>
              <a:t>.</a:t>
            </a:r>
          </a:p>
          <a:p>
            <a:endParaRPr lang="en-US" dirty="0"/>
          </a:p>
          <a:p>
            <a:endParaRPr lang="en-US" dirty="0" smtClean="0"/>
          </a:p>
          <a:p>
            <a:endParaRPr lang="en-US" dirty="0"/>
          </a:p>
          <a:p>
            <a:endParaRPr lang="en-US" dirty="0" smtClean="0"/>
          </a:p>
          <a:p>
            <a:endParaRPr lang="en-US" dirty="0"/>
          </a:p>
          <a:p>
            <a:r>
              <a:rPr lang="en-US" dirty="0" smtClean="0"/>
              <a:t>Avec Java7, les </a:t>
            </a:r>
            <a:r>
              <a:rPr lang="en-US" dirty="0" err="1" smtClean="0"/>
              <a:t>traitements</a:t>
            </a:r>
            <a:r>
              <a:rPr lang="en-US" dirty="0" smtClean="0"/>
              <a:t> </a:t>
            </a:r>
            <a:r>
              <a:rPr lang="en-US" dirty="0" err="1" smtClean="0"/>
              <a:t>peuvent</a:t>
            </a:r>
            <a:r>
              <a:rPr lang="en-US" dirty="0" smtClean="0"/>
              <a:t> </a:t>
            </a:r>
            <a:r>
              <a:rPr lang="en-US" dirty="0" err="1" smtClean="0"/>
              <a:t>être</a:t>
            </a:r>
            <a:r>
              <a:rPr lang="en-US" dirty="0" smtClean="0"/>
              <a:t> </a:t>
            </a:r>
            <a:r>
              <a:rPr lang="en-US" dirty="0" err="1" smtClean="0"/>
              <a:t>regroupées</a:t>
            </a:r>
            <a:r>
              <a:rPr lang="en-US" dirty="0" smtClean="0"/>
              <a:t> </a:t>
            </a:r>
            <a:r>
              <a:rPr lang="en-US" dirty="0" err="1" smtClean="0"/>
              <a:t>dans</a:t>
            </a:r>
            <a:r>
              <a:rPr lang="en-US" dirty="0" smtClean="0"/>
              <a:t> la </a:t>
            </a:r>
            <a:r>
              <a:rPr lang="en-US" dirty="0" err="1" smtClean="0"/>
              <a:t>même</a:t>
            </a:r>
            <a:r>
              <a:rPr lang="en-US" dirty="0" smtClean="0"/>
              <a:t> clause </a:t>
            </a:r>
            <a:r>
              <a:rPr lang="en-US" b="1" dirty="0" smtClean="0"/>
              <a:t>catch</a:t>
            </a:r>
            <a:r>
              <a:rPr lang="en-US" dirty="0" smtClean="0"/>
              <a:t>. La </a:t>
            </a:r>
            <a:r>
              <a:rPr lang="en-US" dirty="0" err="1" smtClean="0"/>
              <a:t>syntaxe</a:t>
            </a:r>
            <a:r>
              <a:rPr lang="en-US" dirty="0" smtClean="0"/>
              <a:t> </a:t>
            </a:r>
            <a:r>
              <a:rPr lang="en-US" dirty="0" err="1" smtClean="0"/>
              <a:t>est</a:t>
            </a:r>
            <a:r>
              <a:rPr lang="en-US" dirty="0" smtClean="0"/>
              <a:t> la </a:t>
            </a:r>
            <a:r>
              <a:rPr lang="en-US" dirty="0" err="1" smtClean="0"/>
              <a:t>suivante</a:t>
            </a:r>
            <a:r>
              <a:rPr lang="en-US" dirty="0" smtClean="0"/>
              <a:t>:</a:t>
            </a:r>
            <a:endParaRPr lang="en-US" dirty="0"/>
          </a:p>
        </p:txBody>
      </p:sp>
      <p:sp>
        <p:nvSpPr>
          <p:cNvPr id="3075" name="Titre 2"/>
          <p:cNvSpPr>
            <a:spLocks noGrp="1"/>
          </p:cNvSpPr>
          <p:nvPr>
            <p:ph type="title"/>
          </p:nvPr>
        </p:nvSpPr>
        <p:spPr/>
        <p:txBody>
          <a:bodyPr/>
          <a:lstStyle/>
          <a:p>
            <a:r>
              <a:rPr lang="fr-FR" dirty="0" smtClean="0"/>
              <a:t>Les exceptions: hiérarchie</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76</a:t>
            </a:fld>
            <a:endParaRPr lang="en-US" altLang="zh-CN" sz="1600" kern="0">
              <a:latin typeface="+mn-lt"/>
              <a:ea typeface="MS PGothic" pitchFamily="34" charset="-128"/>
            </a:endParaRPr>
          </a:p>
        </p:txBody>
      </p:sp>
      <p:sp>
        <p:nvSpPr>
          <p:cNvPr id="6" name="ZoneTexte 5"/>
          <p:cNvSpPr txBox="1"/>
          <p:nvPr/>
        </p:nvSpPr>
        <p:spPr>
          <a:xfrm>
            <a:off x="419010" y="2245033"/>
            <a:ext cx="3970109" cy="2123658"/>
          </a:xfrm>
          <a:prstGeom prst="rect">
            <a:avLst/>
          </a:prstGeom>
          <a:solidFill>
            <a:schemeClr val="bg1"/>
          </a:solidFill>
          <a:ln>
            <a:solidFill>
              <a:schemeClr val="accent1"/>
            </a:solidFill>
          </a:ln>
        </p:spPr>
        <p:txBody>
          <a:bodyPr wrap="square" rtlCol="0">
            <a:spAutoFit/>
          </a:bodyPr>
          <a:lstStyle/>
          <a:p>
            <a:r>
              <a:rPr lang="en-US" sz="1100" dirty="0" smtClean="0">
                <a:latin typeface="Courier New" panose="02070309020205020404" pitchFamily="49" charset="0"/>
                <a:cs typeface="Courier New" panose="02070309020205020404" pitchFamily="49" charset="0"/>
              </a:rPr>
              <a:t>try {</a:t>
            </a:r>
          </a:p>
          <a:p>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monServer.connect</a:t>
            </a:r>
            <a:r>
              <a:rPr lang="en-US" sz="1100" dirty="0" smtClean="0">
                <a:latin typeface="Courier New" panose="02070309020205020404" pitchFamily="49" charset="0"/>
                <a:cs typeface="Courier New" panose="02070309020205020404" pitchFamily="49" charset="0"/>
              </a:rPr>
              <a:t>();</a:t>
            </a:r>
          </a:p>
          <a:p>
            <a:endParaRPr lang="en-US" sz="1100" dirty="0" smtClean="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 catch (</a:t>
            </a:r>
            <a:r>
              <a:rPr lang="en-US" sz="1100" dirty="0" err="1" smtClean="0">
                <a:latin typeface="Courier New" panose="02070309020205020404" pitchFamily="49" charset="0"/>
                <a:cs typeface="Courier New" panose="02070309020205020404" pitchFamily="49" charset="0"/>
              </a:rPr>
              <a:t>ServerDownOrBusyException</a:t>
            </a:r>
            <a:r>
              <a:rPr lang="en-US" sz="1100" dirty="0" smtClean="0">
                <a:latin typeface="Courier New" panose="02070309020205020404" pitchFamily="49" charset="0"/>
                <a:cs typeface="Courier New" panose="02070309020205020404" pitchFamily="49" charset="0"/>
              </a:rPr>
              <a:t> e) {</a:t>
            </a:r>
          </a:p>
          <a:p>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 </a:t>
            </a:r>
            <a:r>
              <a:rPr lang="en-US" sz="1100" dirty="0" err="1" smtClean="0">
                <a:latin typeface="Courier New" panose="02070309020205020404" pitchFamily="49" charset="0"/>
                <a:cs typeface="Courier New" panose="02070309020205020404" pitchFamily="49" charset="0"/>
              </a:rPr>
              <a:t>traitement</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spécifique</a:t>
            </a:r>
            <a:endParaRPr lang="en-US" sz="1100" dirty="0" smtClean="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monServer.tryRebinding</a:t>
            </a:r>
            <a:r>
              <a:rPr lang="en-US" sz="1100" dirty="0" smtClean="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a:p>
            <a:endParaRPr lang="en-US" sz="1100" dirty="0" smtClean="0">
              <a:latin typeface="Courier New" panose="02070309020205020404" pitchFamily="49" charset="0"/>
              <a:cs typeface="Courier New" panose="02070309020205020404" pitchFamily="49" charset="0"/>
            </a:endParaRPr>
          </a:p>
          <a:p>
            <a:r>
              <a:rPr lang="en-US" sz="1100" dirty="0" smtClean="0">
                <a:latin typeface="Courier New" panose="02070309020205020404" pitchFamily="49" charset="0"/>
                <a:cs typeface="Courier New" panose="02070309020205020404" pitchFamily="49" charset="0"/>
              </a:rPr>
              <a:t>} catch (</a:t>
            </a:r>
            <a:r>
              <a:rPr lang="en-US" sz="1100" dirty="0" err="1" smtClean="0">
                <a:latin typeface="Courier New" panose="02070309020205020404" pitchFamily="49" charset="0"/>
                <a:cs typeface="Courier New" panose="02070309020205020404" pitchFamily="49" charset="0"/>
              </a:rPr>
              <a:t>ConnectionException</a:t>
            </a:r>
            <a:r>
              <a:rPr lang="en-US" sz="1100" dirty="0" smtClean="0">
                <a:latin typeface="Courier New" panose="02070309020205020404" pitchFamily="49" charset="0"/>
                <a:cs typeface="Courier New" panose="02070309020205020404" pitchFamily="49" charset="0"/>
              </a:rPr>
              <a:t> e) {</a:t>
            </a:r>
          </a:p>
          <a:p>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 </a:t>
            </a:r>
            <a:r>
              <a:rPr lang="en-US" sz="1100" dirty="0" err="1" smtClean="0">
                <a:latin typeface="Courier New" panose="02070309020205020404" pitchFamily="49" charset="0"/>
                <a:cs typeface="Courier New" panose="02070309020205020404" pitchFamily="49" charset="0"/>
              </a:rPr>
              <a:t>Traitement</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polymorphe</a:t>
            </a:r>
            <a:endParaRPr lang="en-US" sz="1100" dirty="0" smtClean="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e.handle</a:t>
            </a:r>
            <a:r>
              <a:rPr lang="en-US" sz="1100" dirty="0" smtClean="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a:t>
            </a:r>
            <a:endParaRPr lang="en-US" sz="1100" dirty="0" smtClean="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6775" y="1854835"/>
            <a:ext cx="2019300" cy="267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Légende encadrée 1 1"/>
          <p:cNvSpPr/>
          <p:nvPr/>
        </p:nvSpPr>
        <p:spPr bwMode="auto">
          <a:xfrm>
            <a:off x="2021840" y="3921760"/>
            <a:ext cx="3373120" cy="609600"/>
          </a:xfrm>
          <a:prstGeom prst="borderCallout1">
            <a:avLst>
              <a:gd name="adj1" fmla="val 41544"/>
              <a:gd name="adj2" fmla="val -3109"/>
              <a:gd name="adj3" fmla="val -8088"/>
              <a:gd name="adj4" fmla="val -13333"/>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Tahoma" pitchFamily="34" charset="0"/>
              </a:rPr>
              <a:t>L’ordre</a:t>
            </a:r>
            <a:r>
              <a:rPr kumimoji="0" lang="en-US" sz="1400" b="0" i="0" u="none" strike="noStrike" cap="none" normalizeH="0" baseline="0" dirty="0" smtClean="0">
                <a:ln>
                  <a:noFill/>
                </a:ln>
                <a:solidFill>
                  <a:schemeClr val="tx1"/>
                </a:solidFill>
                <a:effectLst/>
                <a:latin typeface="Tahoma" pitchFamily="34" charset="0"/>
              </a:rPr>
              <a:t> de capture </a:t>
            </a:r>
            <a:r>
              <a:rPr kumimoji="0" lang="en-US" sz="1400" b="0" i="0" u="none" strike="noStrike" cap="none" normalizeH="0" baseline="0" dirty="0" err="1" smtClean="0">
                <a:ln>
                  <a:noFill/>
                </a:ln>
                <a:solidFill>
                  <a:schemeClr val="tx1"/>
                </a:solidFill>
                <a:effectLst/>
                <a:latin typeface="Tahoma" pitchFamily="34" charset="0"/>
              </a:rPr>
              <a:t>doit</a:t>
            </a:r>
            <a:r>
              <a:rPr kumimoji="0" lang="en-US" sz="1400" b="0" i="0" u="none" strike="noStrike" cap="none" normalizeH="0" baseline="0" dirty="0" smtClean="0">
                <a:ln>
                  <a:noFill/>
                </a:ln>
                <a:solidFill>
                  <a:schemeClr val="tx1"/>
                </a:solidFill>
                <a:effectLst/>
                <a:latin typeface="Tahoma" pitchFamily="34" charset="0"/>
              </a:rPr>
              <a:t> respecter la </a:t>
            </a:r>
            <a:r>
              <a:rPr kumimoji="0" lang="en-US" sz="1400" b="0" i="0" u="none" strike="noStrike" cap="none" normalizeH="0" baseline="0" dirty="0" err="1" smtClean="0">
                <a:ln>
                  <a:noFill/>
                </a:ln>
                <a:solidFill>
                  <a:schemeClr val="tx1"/>
                </a:solidFill>
                <a:effectLst/>
                <a:latin typeface="Tahoma" pitchFamily="34" charset="0"/>
              </a:rPr>
              <a:t>hiérarchie</a:t>
            </a:r>
            <a:r>
              <a:rPr kumimoji="0" lang="en-US" sz="1400" b="0" i="0" u="none" strike="noStrike" cap="none" normalizeH="0" baseline="0" dirty="0" smtClean="0">
                <a:ln>
                  <a:noFill/>
                </a:ln>
                <a:solidFill>
                  <a:schemeClr val="tx1"/>
                </a:solidFill>
                <a:effectLst/>
                <a:latin typeface="Tahoma" pitchFamily="34" charset="0"/>
              </a:rPr>
              <a:t> </a:t>
            </a:r>
            <a:r>
              <a:rPr kumimoji="0" lang="en-US" sz="1400" b="0" i="0" u="none" strike="noStrike" cap="none" normalizeH="0" baseline="0" dirty="0" err="1" smtClean="0">
                <a:ln>
                  <a:noFill/>
                </a:ln>
                <a:solidFill>
                  <a:schemeClr val="tx1"/>
                </a:solidFill>
                <a:effectLst/>
                <a:latin typeface="Tahoma" pitchFamily="34" charset="0"/>
              </a:rPr>
              <a:t>d’héritage</a:t>
            </a:r>
            <a:r>
              <a:rPr kumimoji="0" lang="en-US" sz="1400" b="0" i="0" u="none" strike="noStrike" cap="none" normalizeH="0" baseline="0" dirty="0" smtClean="0">
                <a:ln>
                  <a:noFill/>
                </a:ln>
                <a:solidFill>
                  <a:schemeClr val="tx1"/>
                </a:solidFill>
                <a:effectLst/>
                <a:latin typeface="Tahoma" pitchFamily="34" charset="0"/>
              </a:rPr>
              <a:t>.</a:t>
            </a:r>
            <a:endParaRPr kumimoji="0" lang="fr-FR" sz="1400" b="0" i="0" u="none" strike="noStrike" cap="none" normalizeH="0" baseline="0" dirty="0" smtClean="0">
              <a:ln>
                <a:noFill/>
              </a:ln>
              <a:solidFill>
                <a:schemeClr val="tx1"/>
              </a:solidFill>
              <a:effectLst/>
              <a:latin typeface="Tahoma" pitchFamily="34" charset="0"/>
            </a:endParaRPr>
          </a:p>
        </p:txBody>
      </p:sp>
      <p:sp>
        <p:nvSpPr>
          <p:cNvPr id="9" name="ZoneTexte 8"/>
          <p:cNvSpPr txBox="1"/>
          <p:nvPr/>
        </p:nvSpPr>
        <p:spPr>
          <a:xfrm>
            <a:off x="1723344" y="5206176"/>
            <a:ext cx="4877871" cy="1169551"/>
          </a:xfrm>
          <a:prstGeom prst="rect">
            <a:avLst/>
          </a:prstGeom>
          <a:solidFill>
            <a:schemeClr val="bg1"/>
          </a:solidFill>
          <a:ln>
            <a:solidFill>
              <a:schemeClr val="accent1"/>
            </a:solidFill>
          </a:ln>
        </p:spPr>
        <p:txBody>
          <a:bodyPr wrap="square" rtlCol="0">
            <a:spAutoFit/>
          </a:bodyPr>
          <a:lstStyle/>
          <a:p>
            <a:r>
              <a:rPr lang="en-US" sz="1400" dirty="0">
                <a:latin typeface="Courier New" panose="02070309020205020404" pitchFamily="49" charset="0"/>
                <a:cs typeface="Courier New" panose="02070309020205020404" pitchFamily="49" charset="0"/>
              </a:rPr>
              <a:t>try { </a:t>
            </a:r>
          </a:p>
          <a:p>
            <a:r>
              <a:rPr lang="en-US" sz="1400" dirty="0">
                <a:latin typeface="Courier New" panose="02070309020205020404" pitchFamily="49" charset="0"/>
                <a:cs typeface="Courier New" panose="02070309020205020404" pitchFamily="49" charset="0"/>
              </a:rPr>
              <a:t>  ... </a:t>
            </a:r>
          </a:p>
          <a:p>
            <a:r>
              <a:rPr lang="en-US" sz="1400">
                <a:latin typeface="Courier New" panose="02070309020205020404" pitchFamily="49" charset="0"/>
                <a:cs typeface="Courier New" panose="02070309020205020404" pitchFamily="49" charset="0"/>
              </a:rPr>
              <a:t>} </a:t>
            </a:r>
            <a:r>
              <a:rPr lang="en-US" sz="1400" smtClean="0">
                <a:latin typeface="Courier New" panose="02070309020205020404" pitchFamily="49" charset="0"/>
                <a:cs typeface="Courier New" panose="02070309020205020404" pitchFamily="49" charset="0"/>
              </a:rPr>
              <a:t>catch (IOException </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SQLException</a:t>
            </a:r>
            <a:r>
              <a:rPr lang="en-US" sz="1400" dirty="0">
                <a:latin typeface="Courier New" panose="02070309020205020404" pitchFamily="49" charset="0"/>
                <a:cs typeface="Courier New" panose="02070309020205020404" pitchFamily="49" charset="0"/>
              </a:rPr>
              <a:t> ex ) { </a:t>
            </a:r>
          </a:p>
          <a:p>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0130424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681685"/>
            <a:ext cx="8589714" cy="5556727"/>
          </a:xfrm>
        </p:spPr>
        <p:txBody>
          <a:bodyPr/>
          <a:lstStyle/>
          <a:p>
            <a:r>
              <a:rPr lang="fr-FR" dirty="0" smtClean="0"/>
              <a:t>Le bloc </a:t>
            </a:r>
            <a:r>
              <a:rPr lang="fr-FR" dirty="0" err="1" smtClean="0"/>
              <a:t>finally</a:t>
            </a:r>
            <a:r>
              <a:rPr lang="fr-FR" dirty="0" smtClean="0"/>
              <a:t> </a:t>
            </a:r>
            <a:r>
              <a:rPr lang="fr-FR" dirty="0"/>
              <a:t>permet de factoriser du </a:t>
            </a:r>
            <a:r>
              <a:rPr lang="fr-FR" dirty="0" smtClean="0"/>
              <a:t>code.</a:t>
            </a:r>
          </a:p>
          <a:p>
            <a:r>
              <a:rPr lang="fr-FR" dirty="0"/>
              <a:t>Il est toujours exécuté, qu’une exception survienne ou non</a:t>
            </a:r>
            <a:r>
              <a:rPr lang="fr-FR" dirty="0" smtClean="0"/>
              <a:t>.</a:t>
            </a:r>
          </a:p>
          <a:p>
            <a:r>
              <a:rPr lang="fr-FR" dirty="0" smtClean="0"/>
              <a:t>Intérêts:</a:t>
            </a:r>
            <a:endParaRPr lang="fr-FR" dirty="0"/>
          </a:p>
          <a:p>
            <a:pPr lvl="1"/>
            <a:r>
              <a:rPr lang="fr-FR" dirty="0" smtClean="0"/>
              <a:t>Rassembler </a:t>
            </a:r>
            <a:r>
              <a:rPr lang="fr-FR" dirty="0"/>
              <a:t>dans un seul bloc un ensemble d’instructions </a:t>
            </a:r>
            <a:r>
              <a:rPr lang="fr-FR" dirty="0" smtClean="0"/>
              <a:t>qui autrement </a:t>
            </a:r>
            <a:r>
              <a:rPr lang="fr-FR" dirty="0"/>
              <a:t>auraient du être </a:t>
            </a:r>
            <a:r>
              <a:rPr lang="fr-FR" dirty="0" smtClean="0"/>
              <a:t>dupliquées</a:t>
            </a:r>
          </a:p>
          <a:p>
            <a:pPr lvl="1"/>
            <a:r>
              <a:rPr lang="fr-FR" dirty="0" smtClean="0"/>
              <a:t>Effectuer </a:t>
            </a:r>
            <a:r>
              <a:rPr lang="fr-FR" dirty="0"/>
              <a:t>des traitements après le bloc </a:t>
            </a:r>
            <a:r>
              <a:rPr lang="fr-FR" dirty="0" err="1"/>
              <a:t>try</a:t>
            </a:r>
            <a:r>
              <a:rPr lang="fr-FR" dirty="0"/>
              <a:t>, même si une exception </a:t>
            </a:r>
            <a:r>
              <a:rPr lang="fr-FR" dirty="0" smtClean="0"/>
              <a:t>a été </a:t>
            </a:r>
            <a:r>
              <a:rPr lang="fr-FR" dirty="0"/>
              <a:t>levée et non attrapée par les blocs </a:t>
            </a:r>
            <a:r>
              <a:rPr lang="fr-FR" dirty="0" smtClean="0"/>
              <a:t>catch</a:t>
            </a:r>
          </a:p>
          <a:p>
            <a:pPr marL="0" indent="0">
              <a:buNone/>
            </a:pPr>
            <a:endParaRPr lang="fr-FR" dirty="0"/>
          </a:p>
          <a:p>
            <a:pPr marL="0" indent="0">
              <a:buNone/>
            </a:pPr>
            <a:endParaRPr lang="fr-FR" dirty="0" smtClean="0"/>
          </a:p>
          <a:p>
            <a:pPr marL="0" indent="0">
              <a:buNone/>
            </a:pPr>
            <a:endParaRPr lang="fr-FR" dirty="0"/>
          </a:p>
          <a:p>
            <a:pPr marL="0" indent="0">
              <a:buNone/>
            </a:pPr>
            <a:endParaRPr lang="fr-FR" dirty="0"/>
          </a:p>
          <a:p>
            <a:r>
              <a:rPr lang="fr-FR" dirty="0" smtClean="0"/>
              <a:t>Importer le programme </a:t>
            </a:r>
            <a:r>
              <a:rPr lang="fr-FR" dirty="0" err="1" smtClean="0"/>
              <a:t>Finally</a:t>
            </a:r>
            <a:r>
              <a:rPr lang="fr-FR" dirty="0" smtClean="0"/>
              <a:t>. </a:t>
            </a:r>
            <a:br>
              <a:rPr lang="fr-FR" dirty="0" smtClean="0"/>
            </a:br>
            <a:r>
              <a:rPr lang="fr-FR" sz="1800" dirty="0" smtClean="0"/>
              <a:t>Qu’affiche le programme si on exécute: </a:t>
            </a:r>
            <a:r>
              <a:rPr lang="it-IT" sz="1400" i="1" dirty="0">
                <a:latin typeface="Courier New" panose="02070309020205020404" pitchFamily="49" charset="0"/>
                <a:cs typeface="Courier New" panose="02070309020205020404" pitchFamily="49" charset="0"/>
              </a:rPr>
              <a:t>java UtiliseFinally 15 14 ha 12</a:t>
            </a:r>
            <a:endParaRPr lang="fr-FR" sz="1400" i="1" dirty="0" smtClean="0">
              <a:latin typeface="Courier New" panose="02070309020205020404" pitchFamily="49" charset="0"/>
              <a:cs typeface="Courier New" panose="02070309020205020404" pitchFamily="49" charset="0"/>
            </a:endParaRPr>
          </a:p>
          <a:p>
            <a:endParaRPr lang="en-US" dirty="0"/>
          </a:p>
        </p:txBody>
      </p:sp>
      <p:sp>
        <p:nvSpPr>
          <p:cNvPr id="3075" name="Titre 2"/>
          <p:cNvSpPr>
            <a:spLocks noGrp="1"/>
          </p:cNvSpPr>
          <p:nvPr>
            <p:ph type="title"/>
          </p:nvPr>
        </p:nvSpPr>
        <p:spPr/>
        <p:txBody>
          <a:bodyPr/>
          <a:lstStyle/>
          <a:p>
            <a:r>
              <a:rPr lang="fr-FR" dirty="0" smtClean="0"/>
              <a:t>Les exceptions</a:t>
            </a:r>
            <a:r>
              <a:rPr lang="fr-FR" smtClean="0"/>
              <a:t>: finally</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77</a:t>
            </a:fld>
            <a:endParaRPr lang="en-US" altLang="zh-CN" sz="1600" kern="0">
              <a:latin typeface="+mn-lt"/>
              <a:ea typeface="MS PGothic" pitchFamily="34" charset="-128"/>
            </a:endParaRPr>
          </a:p>
        </p:txBody>
      </p:sp>
      <p:sp>
        <p:nvSpPr>
          <p:cNvPr id="6" name="ZoneTexte 5"/>
          <p:cNvSpPr txBox="1"/>
          <p:nvPr/>
        </p:nvSpPr>
        <p:spPr>
          <a:xfrm>
            <a:off x="1521299" y="3268383"/>
            <a:ext cx="6495359" cy="1815882"/>
          </a:xfrm>
          <a:prstGeom prst="rect">
            <a:avLst/>
          </a:prstGeom>
          <a:solidFill>
            <a:schemeClr val="bg1"/>
          </a:solidFill>
          <a:ln>
            <a:solidFill>
              <a:schemeClr val="accent1"/>
            </a:solidFill>
          </a:ln>
        </p:spPr>
        <p:txBody>
          <a:bodyPr wrap="square" rtlCol="0">
            <a:spAutoFit/>
          </a:bodyPr>
          <a:lstStyle/>
          <a:p>
            <a:r>
              <a:rPr lang="en-US" sz="1400" dirty="0">
                <a:latin typeface="Courier New" panose="02070309020205020404" pitchFamily="49" charset="0"/>
                <a:cs typeface="Courier New" panose="02070309020205020404" pitchFamily="49" charset="0"/>
              </a:rPr>
              <a:t>try {</a:t>
            </a:r>
          </a:p>
          <a:p>
            <a:r>
              <a:rPr lang="en-US" sz="1400">
                <a:latin typeface="Courier New" panose="02070309020205020404" pitchFamily="49" charset="0"/>
                <a:cs typeface="Courier New" panose="02070309020205020404" pitchFamily="49" charset="0"/>
              </a:rPr>
              <a:t>   </a:t>
            </a:r>
            <a:r>
              <a:rPr lang="en-US" sz="1400" smtClean="0">
                <a:latin typeface="Courier New" panose="02070309020205020404" pitchFamily="49" charset="0"/>
                <a:cs typeface="Courier New" panose="02070309020205020404" pitchFamily="49" charset="0"/>
              </a:rPr>
              <a:t> </a:t>
            </a:r>
            <a:r>
              <a:rPr lang="fr-FR" sz="1400" smtClean="0">
                <a:latin typeface="Courier New" panose="02070309020205020404" pitchFamily="49" charset="0"/>
                <a:cs typeface="Courier New" panose="02070309020205020404" pitchFamily="49" charset="0"/>
              </a:rPr>
              <a:t>// </a:t>
            </a:r>
            <a:r>
              <a:rPr lang="fr-FR" sz="1400">
                <a:latin typeface="Courier New" panose="02070309020205020404" pitchFamily="49" charset="0"/>
                <a:cs typeface="Courier New" panose="02070309020205020404" pitchFamily="49" charset="0"/>
              </a:rPr>
              <a:t>ouvrir un fichier</a:t>
            </a:r>
          </a:p>
          <a:p>
            <a:r>
              <a:rPr lang="fr-FR" sz="1400">
                <a:latin typeface="Courier New" panose="02070309020205020404" pitchFamily="49" charset="0"/>
                <a:cs typeface="Courier New" panose="02070309020205020404" pitchFamily="49" charset="0"/>
              </a:rPr>
              <a:t>    </a:t>
            </a:r>
            <a:r>
              <a:rPr lang="fr-FR" sz="1400" smtClean="0">
                <a:latin typeface="Courier New" panose="02070309020205020404" pitchFamily="49" charset="0"/>
                <a:cs typeface="Courier New" panose="02070309020205020404" pitchFamily="49" charset="0"/>
              </a:rPr>
              <a:t>// </a:t>
            </a:r>
            <a:r>
              <a:rPr lang="fr-FR" sz="1400">
                <a:latin typeface="Courier New" panose="02070309020205020404" pitchFamily="49" charset="0"/>
                <a:cs typeface="Courier New" panose="02070309020205020404" pitchFamily="49" charset="0"/>
              </a:rPr>
              <a:t>lire et écrire des données...</a:t>
            </a:r>
            <a:endParaRPr lang="en-US" sz="1400" dirty="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a:t>
            </a:r>
            <a:r>
              <a:rPr lang="fr-FR" sz="1400">
                <a:latin typeface="Courier New" panose="02070309020205020404" pitchFamily="49" charset="0"/>
                <a:cs typeface="Courier New" panose="02070309020205020404" pitchFamily="49" charset="0"/>
              </a:rPr>
              <a:t>catch( IOException i) {</a:t>
            </a:r>
          </a:p>
          <a:p>
            <a:r>
              <a:rPr lang="fr-FR" sz="1400" smtClean="0">
                <a:latin typeface="Courier New" panose="02070309020205020404" pitchFamily="49" charset="0"/>
                <a:cs typeface="Courier New" panose="02070309020205020404" pitchFamily="49" charset="0"/>
              </a:rPr>
              <a:t>    // </a:t>
            </a:r>
            <a:r>
              <a:rPr lang="fr-FR" sz="1400">
                <a:latin typeface="Courier New" panose="02070309020205020404" pitchFamily="49" charset="0"/>
                <a:cs typeface="Courier New" panose="02070309020205020404" pitchFamily="49" charset="0"/>
              </a:rPr>
              <a:t>traiter l’exception</a:t>
            </a:r>
          </a:p>
          <a:p>
            <a:r>
              <a:rPr lang="fr-FR" sz="1400">
                <a:latin typeface="Courier New" panose="02070309020205020404" pitchFamily="49" charset="0"/>
                <a:cs typeface="Courier New" panose="02070309020205020404" pitchFamily="49" charset="0"/>
              </a:rPr>
              <a:t>} finally {</a:t>
            </a:r>
          </a:p>
          <a:p>
            <a:r>
              <a:rPr lang="fr-FR" sz="1400" smtClean="0">
                <a:latin typeface="Courier New" panose="02070309020205020404" pitchFamily="49" charset="0"/>
                <a:cs typeface="Courier New" panose="02070309020205020404" pitchFamily="49" charset="0"/>
              </a:rPr>
              <a:t>    // </a:t>
            </a:r>
            <a:r>
              <a:rPr lang="fr-FR" sz="1400">
                <a:latin typeface="Courier New" panose="02070309020205020404" pitchFamily="49" charset="0"/>
                <a:cs typeface="Courier New" panose="02070309020205020404" pitchFamily="49" charset="0"/>
              </a:rPr>
              <a:t>fermer le </a:t>
            </a:r>
            <a:r>
              <a:rPr lang="fr-FR" sz="1400" smtClean="0">
                <a:latin typeface="Courier New" panose="02070309020205020404" pitchFamily="49" charset="0"/>
                <a:cs typeface="Courier New" panose="02070309020205020404" pitchFamily="49" charset="0"/>
              </a:rPr>
              <a:t>fichier (s’il est ouvert !)</a:t>
            </a:r>
            <a:endParaRPr lang="fr-FR" sz="1400">
              <a:latin typeface="Courier New" panose="02070309020205020404" pitchFamily="49" charset="0"/>
              <a:cs typeface="Courier New" panose="02070309020205020404" pitchFamily="49" charset="0"/>
            </a:endParaRPr>
          </a:p>
          <a:p>
            <a:r>
              <a:rPr lang="fr-FR" sz="1400">
                <a:latin typeface="Courier New" panose="02070309020205020404" pitchFamily="49" charset="0"/>
                <a:cs typeface="Courier New" panose="02070309020205020404" pitchFamily="49" charset="0"/>
              </a:rPr>
              <a:t>}</a:t>
            </a:r>
            <a:r>
              <a:rPr lang="en-US" sz="140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p:txBody>
      </p:sp>
      <p:sp>
        <p:nvSpPr>
          <p:cNvPr id="7" name="Légende encadrée 1 6"/>
          <p:cNvSpPr/>
          <p:nvPr/>
        </p:nvSpPr>
        <p:spPr bwMode="auto">
          <a:xfrm>
            <a:off x="6718304" y="4176324"/>
            <a:ext cx="1594623" cy="383331"/>
          </a:xfrm>
          <a:prstGeom prst="borderCallout1">
            <a:avLst>
              <a:gd name="adj1" fmla="val 18750"/>
              <a:gd name="adj2" fmla="val -8333"/>
              <a:gd name="adj3" fmla="val 163950"/>
              <a:gd name="adj4" fmla="val -110123"/>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0" lang="en-US" sz="1200" b="0" i="0" u="none" strike="noStrike" cap="none" normalizeH="0" baseline="0" smtClean="0">
                <a:ln>
                  <a:noFill/>
                </a:ln>
                <a:solidFill>
                  <a:schemeClr val="tx1"/>
                </a:solidFill>
                <a:effectLst/>
                <a:latin typeface="Tahoma" pitchFamily="34" charset="0"/>
              </a:rPr>
              <a:t>Toujours exécuté</a:t>
            </a:r>
            <a:endParaRPr kumimoji="0" lang="fr-FR" sz="1200" b="0" i="0" u="none" strike="noStrike" cap="none" normalizeH="0" baseline="0" dirty="0" smtClean="0">
              <a:ln>
                <a:noFill/>
              </a:ln>
              <a:solidFill>
                <a:schemeClr val="tx1"/>
              </a:solidFill>
              <a:effectLst/>
              <a:latin typeface="Tahoma" pitchFamily="34" charset="0"/>
            </a:endParaRPr>
          </a:p>
        </p:txBody>
      </p:sp>
    </p:spTree>
    <p:extLst>
      <p:ext uri="{BB962C8B-B14F-4D97-AF65-F5344CB8AC3E}">
        <p14:creationId xmlns:p14="http://schemas.microsoft.com/office/powerpoint/2010/main" val="213093502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580085"/>
            <a:ext cx="8589714" cy="5556727"/>
          </a:xfrm>
        </p:spPr>
        <p:txBody>
          <a:bodyPr/>
          <a:lstStyle/>
          <a:p>
            <a:r>
              <a:rPr lang="en-US" dirty="0" smtClean="0"/>
              <a:t>Java propose des interfaces et </a:t>
            </a:r>
            <a:r>
              <a:rPr lang="en-US" dirty="0" err="1" smtClean="0"/>
              <a:t>leurs</a:t>
            </a:r>
            <a:r>
              <a:rPr lang="en-US" dirty="0" smtClean="0"/>
              <a:t> </a:t>
            </a:r>
            <a:r>
              <a:rPr lang="en-US" dirty="0" err="1" smtClean="0"/>
              <a:t>implémentations</a:t>
            </a:r>
            <a:r>
              <a:rPr lang="en-US" dirty="0" smtClean="0"/>
              <a:t> pour </a:t>
            </a:r>
            <a:r>
              <a:rPr lang="en-US" dirty="0" err="1" smtClean="0"/>
              <a:t>gérer</a:t>
            </a:r>
            <a:r>
              <a:rPr lang="en-US" dirty="0" smtClean="0"/>
              <a:t> les collections </a:t>
            </a:r>
            <a:r>
              <a:rPr lang="en-US" dirty="0" err="1" smtClean="0"/>
              <a:t>d’objets</a:t>
            </a:r>
            <a:r>
              <a:rPr lang="en-US" dirty="0" smtClean="0"/>
              <a:t>. </a:t>
            </a:r>
            <a:r>
              <a:rPr lang="en-US" dirty="0" err="1" smtClean="0"/>
              <a:t>Elles</a:t>
            </a:r>
            <a:r>
              <a:rPr lang="en-US" dirty="0" smtClean="0"/>
              <a:t> </a:t>
            </a:r>
            <a:r>
              <a:rPr lang="en-US" dirty="0" err="1" smtClean="0"/>
              <a:t>sont</a:t>
            </a:r>
            <a:r>
              <a:rPr lang="en-US" dirty="0" smtClean="0"/>
              <a:t> </a:t>
            </a:r>
            <a:r>
              <a:rPr lang="en-US" dirty="0" err="1" smtClean="0"/>
              <a:t>très</a:t>
            </a:r>
            <a:r>
              <a:rPr lang="en-US" dirty="0" smtClean="0"/>
              <a:t> </a:t>
            </a:r>
            <a:r>
              <a:rPr lang="en-US" dirty="0" err="1" smtClean="0"/>
              <a:t>utiles</a:t>
            </a:r>
            <a:r>
              <a:rPr lang="en-US" dirty="0" smtClean="0"/>
              <a:t> (package </a:t>
            </a:r>
            <a:r>
              <a:rPr lang="en-US" i="1" dirty="0" err="1" smtClean="0"/>
              <a:t>java.util</a:t>
            </a:r>
            <a:r>
              <a:rPr lang="en-US" dirty="0" smtClean="0"/>
              <a:t>).</a:t>
            </a:r>
          </a:p>
          <a:p>
            <a:r>
              <a:rPr lang="en-US" dirty="0" err="1" smtClean="0"/>
              <a:t>Ces</a:t>
            </a:r>
            <a:r>
              <a:rPr lang="en-US" dirty="0" smtClean="0"/>
              <a:t> interfaces </a:t>
            </a:r>
            <a:r>
              <a:rPr lang="en-US" dirty="0" err="1" smtClean="0"/>
              <a:t>génériques</a:t>
            </a:r>
            <a:r>
              <a:rPr lang="en-US" dirty="0" smtClean="0"/>
              <a:t> </a:t>
            </a:r>
            <a:r>
              <a:rPr lang="en-US" dirty="0" err="1" smtClean="0"/>
              <a:t>sont</a:t>
            </a:r>
            <a:r>
              <a:rPr lang="en-US" dirty="0" smtClean="0"/>
              <a:t> </a:t>
            </a:r>
            <a:r>
              <a:rPr lang="en-US" dirty="0" err="1" smtClean="0"/>
              <a:t>hiérarchisées</a:t>
            </a:r>
            <a:r>
              <a:rPr lang="en-US" dirty="0" smtClean="0"/>
              <a:t> </a:t>
            </a:r>
            <a:r>
              <a:rPr lang="en-US" dirty="0" err="1" smtClean="0"/>
              <a:t>schématiquement</a:t>
            </a:r>
            <a:r>
              <a:rPr lang="en-US" dirty="0" smtClean="0"/>
              <a:t> </a:t>
            </a:r>
            <a:r>
              <a:rPr lang="en-US" dirty="0" err="1" smtClean="0"/>
              <a:t>comme</a:t>
            </a:r>
            <a:r>
              <a:rPr lang="en-US" dirty="0" smtClean="0"/>
              <a:t> suit :</a:t>
            </a:r>
          </a:p>
          <a:p>
            <a:endParaRPr lang="en-US" dirty="0"/>
          </a:p>
          <a:p>
            <a:endParaRPr lang="en-US" dirty="0" smtClean="0"/>
          </a:p>
          <a:p>
            <a:endParaRPr lang="en-US" dirty="0"/>
          </a:p>
          <a:p>
            <a:endParaRPr lang="en-US" dirty="0" smtClean="0"/>
          </a:p>
          <a:p>
            <a:endParaRPr lang="en-US" dirty="0"/>
          </a:p>
          <a:p>
            <a:pPr marL="0" indent="0">
              <a:buNone/>
            </a:pPr>
            <a:endParaRPr lang="en-US" dirty="0" smtClean="0"/>
          </a:p>
          <a:p>
            <a:pPr lvl="1"/>
            <a:r>
              <a:rPr lang="en-US" dirty="0" smtClean="0"/>
              <a:t>Les l</a:t>
            </a:r>
            <a:r>
              <a:rPr lang="fr-FR" dirty="0" err="1" smtClean="0"/>
              <a:t>istes</a:t>
            </a:r>
            <a:r>
              <a:rPr lang="fr-FR" dirty="0" smtClean="0"/>
              <a:t> (</a:t>
            </a:r>
            <a:r>
              <a:rPr lang="fr-FR" b="1" dirty="0" smtClean="0"/>
              <a:t>List</a:t>
            </a:r>
            <a:r>
              <a:rPr lang="fr-FR" dirty="0" smtClean="0"/>
              <a:t>) servent </a:t>
            </a:r>
            <a:r>
              <a:rPr lang="fr-FR" dirty="0"/>
              <a:t>à stocker des objets sans condition particulière sur la façon de les stocker. Ils acceptent toutes les </a:t>
            </a:r>
            <a:r>
              <a:rPr lang="fr-FR" dirty="0" smtClean="0"/>
              <a:t>valeurs (</a:t>
            </a:r>
            <a:r>
              <a:rPr lang="fr-FR" dirty="0" err="1" smtClean="0"/>
              <a:t>yc</a:t>
            </a:r>
            <a:r>
              <a:rPr lang="fr-FR" dirty="0" smtClean="0"/>
              <a:t> les doublons), </a:t>
            </a:r>
            <a:r>
              <a:rPr lang="fr-FR" dirty="0"/>
              <a:t>même les valeurs </a:t>
            </a:r>
            <a:r>
              <a:rPr lang="fr-FR" dirty="0" err="1"/>
              <a:t>null</a:t>
            </a:r>
            <a:r>
              <a:rPr lang="fr-FR" dirty="0" smtClean="0"/>
              <a:t>.</a:t>
            </a:r>
          </a:p>
          <a:p>
            <a:pPr lvl="1"/>
            <a:r>
              <a:rPr lang="fr-FR" dirty="0" smtClean="0"/>
              <a:t>Les ensembles (</a:t>
            </a:r>
            <a:r>
              <a:rPr lang="fr-FR" b="1" dirty="0" smtClean="0"/>
              <a:t>Set</a:t>
            </a:r>
            <a:r>
              <a:rPr lang="fr-FR" dirty="0" smtClean="0"/>
              <a:t>) n’autorisent pas les doublons.</a:t>
            </a:r>
          </a:p>
          <a:p>
            <a:pPr lvl="1"/>
            <a:r>
              <a:rPr lang="fr-FR" dirty="0"/>
              <a:t>Les tables associative (</a:t>
            </a:r>
            <a:r>
              <a:rPr lang="fr-FR" b="1" dirty="0" err="1"/>
              <a:t>Map</a:t>
            </a:r>
            <a:r>
              <a:rPr lang="fr-FR" dirty="0"/>
              <a:t>) </a:t>
            </a:r>
            <a:r>
              <a:rPr lang="fr-FR" dirty="0" smtClean="0"/>
              <a:t>fonctionnent </a:t>
            </a:r>
            <a:r>
              <a:rPr lang="fr-FR" dirty="0"/>
              <a:t>avec un système clé - valeur pour ranger et retrouver les objets qu'elles contiennent.</a:t>
            </a:r>
            <a:endParaRPr lang="en-US" dirty="0"/>
          </a:p>
        </p:txBody>
      </p:sp>
      <p:sp>
        <p:nvSpPr>
          <p:cNvPr id="3075" name="Titre 2"/>
          <p:cNvSpPr>
            <a:spLocks noGrp="1"/>
          </p:cNvSpPr>
          <p:nvPr>
            <p:ph type="title"/>
          </p:nvPr>
        </p:nvSpPr>
        <p:spPr/>
        <p:txBody>
          <a:bodyPr/>
          <a:lstStyle/>
          <a:p>
            <a:r>
              <a:rPr lang="fr-FR" smtClean="0"/>
              <a:t>Les Collections</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78</a:t>
            </a:fld>
            <a:endParaRPr lang="en-US" altLang="zh-CN" sz="1600" kern="0">
              <a:latin typeface="+mn-lt"/>
              <a:ea typeface="MS PGothic" pitchFamily="34" charset="-12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089" y="1718414"/>
            <a:ext cx="3745868" cy="2891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92584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681685"/>
            <a:ext cx="8589714" cy="5556727"/>
          </a:xfrm>
        </p:spPr>
        <p:txBody>
          <a:bodyPr/>
          <a:lstStyle/>
          <a:p>
            <a:r>
              <a:rPr lang="en-US" b="1" smtClean="0"/>
              <a:t>Collection</a:t>
            </a:r>
            <a:r>
              <a:rPr lang="en-US" smtClean="0"/>
              <a:t> hérite de l’interface </a:t>
            </a:r>
            <a:r>
              <a:rPr lang="en-US" b="1" smtClean="0"/>
              <a:t>Iterable</a:t>
            </a:r>
            <a:r>
              <a:rPr lang="en-US" smtClean="0"/>
              <a:t> pour pouvoir être parcourue.</a:t>
            </a:r>
          </a:p>
          <a:p>
            <a:r>
              <a:rPr lang="en-US" smtClean="0"/>
              <a:t>Il est possible de parcourir une collection avec une boucle “for” mais l’interface iterable est plus puissante car elle permet de supprimer un élément pendant le parcours.</a:t>
            </a:r>
          </a:p>
          <a:p>
            <a:r>
              <a:rPr lang="en-US" smtClean="0"/>
              <a:t>L’implémentation de l’interface Iterable fournit une interface </a:t>
            </a:r>
            <a:r>
              <a:rPr lang="en-US" b="1" smtClean="0"/>
              <a:t>Iterator</a:t>
            </a:r>
            <a:r>
              <a:rPr lang="en-US" smtClean="0"/>
              <a:t>:</a:t>
            </a:r>
          </a:p>
          <a:p>
            <a:endParaRPr lang="en-US" smtClean="0"/>
          </a:p>
          <a:p>
            <a:endParaRPr lang="en-US"/>
          </a:p>
          <a:p>
            <a:pPr marL="0" indent="0">
              <a:buNone/>
            </a:pPr>
            <a:endParaRPr lang="en-US"/>
          </a:p>
          <a:p>
            <a:pPr lvl="1"/>
            <a:r>
              <a:rPr lang="en-US" sz="1600" b="1" smtClean="0"/>
              <a:t>hasNext</a:t>
            </a:r>
            <a:r>
              <a:rPr lang="en-US" sz="1600" smtClean="0"/>
              <a:t>: </a:t>
            </a:r>
            <a:r>
              <a:rPr lang="fr-FR" sz="1600"/>
              <a:t>v</a:t>
            </a:r>
            <a:r>
              <a:rPr lang="fr-FR" sz="1600" smtClean="0"/>
              <a:t>érifie </a:t>
            </a:r>
            <a:r>
              <a:rPr lang="fr-FR" sz="1600"/>
              <a:t>s’il y a </a:t>
            </a:r>
            <a:r>
              <a:rPr lang="fr-FR" sz="1600" smtClean="0"/>
              <a:t>un prochain</a:t>
            </a:r>
          </a:p>
          <a:p>
            <a:pPr lvl="1"/>
            <a:r>
              <a:rPr lang="fr-FR" sz="1600" b="1"/>
              <a:t>next</a:t>
            </a:r>
            <a:r>
              <a:rPr lang="fr-FR" sz="1600"/>
              <a:t>: </a:t>
            </a:r>
            <a:r>
              <a:rPr lang="fr-FR" sz="1600" smtClean="0"/>
              <a:t>retourne l’objet </a:t>
            </a:r>
            <a:r>
              <a:rPr lang="fr-FR" sz="1600"/>
              <a:t>courant </a:t>
            </a:r>
            <a:r>
              <a:rPr lang="fr-FR" sz="1600" smtClean="0"/>
              <a:t>et passe </a:t>
            </a:r>
            <a:r>
              <a:rPr lang="fr-FR" sz="1600"/>
              <a:t>au </a:t>
            </a:r>
            <a:r>
              <a:rPr lang="fr-FR" sz="1600" smtClean="0"/>
              <a:t>suivant</a:t>
            </a:r>
          </a:p>
          <a:p>
            <a:pPr lvl="1"/>
            <a:r>
              <a:rPr lang="fr-FR" sz="1600" b="1" smtClean="0"/>
              <a:t>remove</a:t>
            </a:r>
            <a:r>
              <a:rPr lang="fr-FR" sz="1600" smtClean="0"/>
              <a:t>: </a:t>
            </a:r>
            <a:r>
              <a:rPr lang="fr-FR" sz="1600"/>
              <a:t>s</a:t>
            </a:r>
            <a:r>
              <a:rPr lang="fr-FR" sz="1600" smtClean="0"/>
              <a:t>upprime </a:t>
            </a:r>
            <a:r>
              <a:rPr lang="fr-FR" sz="1600"/>
              <a:t>le </a:t>
            </a:r>
            <a:r>
              <a:rPr lang="fr-FR" sz="1600" smtClean="0"/>
              <a:t>dernier objet </a:t>
            </a:r>
            <a:r>
              <a:rPr lang="fr-FR" sz="1600"/>
              <a:t>renvoyé </a:t>
            </a:r>
            <a:r>
              <a:rPr lang="fr-FR" sz="1600" smtClean="0"/>
              <a:t>par next()</a:t>
            </a:r>
            <a:endParaRPr lang="en-US" sz="1600" dirty="0"/>
          </a:p>
          <a:p>
            <a:r>
              <a:rPr lang="en-US" smtClean="0"/>
              <a:t>Importer le projet Collection et faire les exercices suivants:</a:t>
            </a:r>
          </a:p>
          <a:p>
            <a:pPr lvl="1"/>
            <a:r>
              <a:rPr lang="en-US" sz="1600"/>
              <a:t>Compléter </a:t>
            </a:r>
            <a:r>
              <a:rPr lang="en-US" sz="1600" smtClean="0"/>
              <a:t>WalkThroughLoop.java pour afficher la liste avec boucle ‘for’</a:t>
            </a:r>
          </a:p>
          <a:p>
            <a:pPr lvl="1"/>
            <a:r>
              <a:rPr lang="en-US" sz="1600" smtClean="0"/>
              <a:t>Compléter </a:t>
            </a:r>
            <a:r>
              <a:rPr lang="fr-FR" sz="1600" smtClean="0"/>
              <a:t>WalkThroughIterator pour afficher </a:t>
            </a:r>
            <a:r>
              <a:rPr lang="en-US" sz="1600" smtClean="0"/>
              <a:t>la liste avec iterator et supprimer les “null”</a:t>
            </a:r>
          </a:p>
          <a:p>
            <a:pPr lvl="1"/>
            <a:r>
              <a:rPr lang="en-US" sz="1600" smtClean="0"/>
              <a:t>Compléter </a:t>
            </a:r>
            <a:r>
              <a:rPr lang="fr-FR" sz="1600" smtClean="0"/>
              <a:t>WalkThroughMap pour afficher les clefs, les valeurs, les deux</a:t>
            </a:r>
          </a:p>
        </p:txBody>
      </p:sp>
      <p:sp>
        <p:nvSpPr>
          <p:cNvPr id="3075" name="Titre 2"/>
          <p:cNvSpPr>
            <a:spLocks noGrp="1"/>
          </p:cNvSpPr>
          <p:nvPr>
            <p:ph type="title"/>
          </p:nvPr>
        </p:nvSpPr>
        <p:spPr/>
        <p:txBody>
          <a:bodyPr/>
          <a:lstStyle/>
          <a:p>
            <a:r>
              <a:rPr lang="fr-FR" smtClean="0"/>
              <a:t>Les Collections: parcourir les collections</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79</a:t>
            </a:fld>
            <a:endParaRPr lang="en-US" altLang="zh-CN" sz="1600" kern="0">
              <a:latin typeface="+mn-lt"/>
              <a:ea typeface="MS PGothic" pitchFamily="34" charset="-128"/>
            </a:endParaRPr>
          </a:p>
        </p:txBody>
      </p:sp>
      <p:sp>
        <p:nvSpPr>
          <p:cNvPr id="6" name="ZoneTexte 5"/>
          <p:cNvSpPr txBox="1"/>
          <p:nvPr/>
        </p:nvSpPr>
        <p:spPr>
          <a:xfrm>
            <a:off x="1074281" y="2673592"/>
            <a:ext cx="6495359" cy="1169551"/>
          </a:xfrm>
          <a:prstGeom prst="rect">
            <a:avLst/>
          </a:prstGeom>
          <a:solidFill>
            <a:schemeClr val="bg1"/>
          </a:solidFill>
          <a:ln>
            <a:solidFill>
              <a:schemeClr val="accent1"/>
            </a:solidFill>
          </a:ln>
        </p:spPr>
        <p:txBody>
          <a:bodyPr wrap="square" rtlCol="0">
            <a:spAutoFit/>
          </a:bodyPr>
          <a:lstStyle/>
          <a:p>
            <a:r>
              <a:rPr lang="en-US" sz="1400">
                <a:latin typeface="Courier New" panose="02070309020205020404" pitchFamily="49" charset="0"/>
                <a:cs typeface="Courier New" panose="02070309020205020404" pitchFamily="49" charset="0"/>
              </a:rPr>
              <a:t>public interface Iterator&lt;E</a:t>
            </a:r>
            <a:r>
              <a:rPr lang="en-US" sz="1400" smtClean="0">
                <a:latin typeface="Courier New" panose="02070309020205020404" pitchFamily="49" charset="0"/>
                <a:cs typeface="Courier New" panose="02070309020205020404" pitchFamily="49" charset="0"/>
              </a:rPr>
              <a:t>&gt; {</a:t>
            </a:r>
            <a:endParaRPr lang="en-US" sz="1400">
              <a:latin typeface="Courier New" panose="02070309020205020404" pitchFamily="49" charset="0"/>
              <a:cs typeface="Courier New" panose="02070309020205020404" pitchFamily="49" charset="0"/>
            </a:endParaRPr>
          </a:p>
          <a:p>
            <a:r>
              <a:rPr lang="en-US" sz="1400">
                <a:latin typeface="Courier New" panose="02070309020205020404" pitchFamily="49" charset="0"/>
                <a:cs typeface="Courier New" panose="02070309020205020404" pitchFamily="49" charset="0"/>
              </a:rPr>
              <a:t>    boolean hasNext();</a:t>
            </a:r>
          </a:p>
          <a:p>
            <a:r>
              <a:rPr lang="en-US" sz="1400">
                <a:latin typeface="Courier New" panose="02070309020205020404" pitchFamily="49" charset="0"/>
                <a:cs typeface="Courier New" panose="02070309020205020404" pitchFamily="49" charset="0"/>
              </a:rPr>
              <a:t>    E next();</a:t>
            </a:r>
          </a:p>
          <a:p>
            <a:r>
              <a:rPr lang="en-US" sz="1400">
                <a:latin typeface="Courier New" panose="02070309020205020404" pitchFamily="49" charset="0"/>
                <a:cs typeface="Courier New" panose="02070309020205020404" pitchFamily="49" charset="0"/>
              </a:rPr>
              <a:t>    void remove();</a:t>
            </a:r>
          </a:p>
          <a:p>
            <a:r>
              <a:rPr lang="en-US" sz="140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222540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Introduction: les outils de développement</a:t>
            </a:r>
          </a:p>
        </p:txBody>
      </p:sp>
      <p:sp>
        <p:nvSpPr>
          <p:cNvPr id="2" name="Espace réservé du contenu 1"/>
          <p:cNvSpPr>
            <a:spLocks noGrp="1"/>
          </p:cNvSpPr>
          <p:nvPr>
            <p:ph idx="1"/>
          </p:nvPr>
        </p:nvSpPr>
        <p:spPr/>
        <p:txBody>
          <a:bodyPr/>
          <a:lstStyle/>
          <a:p>
            <a:r>
              <a:rPr lang="fr-FR" smtClean="0"/>
              <a:t>Il existe plusieurs IDE (Integrated </a:t>
            </a:r>
            <a:r>
              <a:rPr lang="fr-FR" err="1" smtClean="0"/>
              <a:t>Development</a:t>
            </a:r>
            <a:r>
              <a:rPr lang="fr-FR" smtClean="0"/>
              <a:t> </a:t>
            </a:r>
            <a:r>
              <a:rPr lang="fr-FR" err="1" smtClean="0"/>
              <a:t>Environment</a:t>
            </a:r>
            <a:r>
              <a:rPr lang="fr-FR" smtClean="0"/>
              <a:t>)</a:t>
            </a:r>
            <a:endParaRPr lang="fr-FR" i="1" smtClean="0"/>
          </a:p>
          <a:p>
            <a:pPr marL="482600" lvl="1" indent="0">
              <a:buNone/>
            </a:pPr>
            <a:endParaRPr lang="fr-FR" smtClean="0"/>
          </a:p>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4457" y="1430932"/>
            <a:ext cx="5995675" cy="48575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8</a:t>
            </a:fld>
            <a:endParaRPr lang="en-US" altLang="zh-CN" sz="1600" kern="0">
              <a:latin typeface="+mn-lt"/>
              <a:ea typeface="MS PGothic" pitchFamily="34" charset="-128"/>
            </a:endParaRPr>
          </a:p>
        </p:txBody>
      </p:sp>
    </p:spTree>
    <p:extLst>
      <p:ext uri="{BB962C8B-B14F-4D97-AF65-F5344CB8AC3E}">
        <p14:creationId xmlns:p14="http://schemas.microsoft.com/office/powerpoint/2010/main" val="288158790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681685"/>
            <a:ext cx="8589714" cy="5556727"/>
          </a:xfrm>
        </p:spPr>
        <p:txBody>
          <a:bodyPr/>
          <a:lstStyle/>
          <a:p>
            <a:r>
              <a:rPr lang="fr-FR" sz="1600" dirty="0" smtClean="0"/>
              <a:t>Certaines </a:t>
            </a:r>
            <a:r>
              <a:rPr lang="fr-FR" sz="1600" dirty="0"/>
              <a:t>implémentations de l'interface Collection savent naturellement trier leur contenu, c'est le cas des objets </a:t>
            </a:r>
            <a:r>
              <a:rPr lang="fr-FR" sz="1600" b="1" dirty="0" err="1" smtClean="0"/>
              <a:t>TreeSet</a:t>
            </a:r>
            <a:r>
              <a:rPr lang="fr-FR" sz="1600" dirty="0" smtClean="0"/>
              <a:t>.</a:t>
            </a:r>
          </a:p>
          <a:p>
            <a:r>
              <a:rPr lang="fr-FR" sz="1600" dirty="0" err="1" smtClean="0"/>
              <a:t>TreeSet</a:t>
            </a:r>
            <a:r>
              <a:rPr lang="fr-FR" sz="1600" dirty="0" smtClean="0"/>
              <a:t> utilise l’interface </a:t>
            </a:r>
            <a:r>
              <a:rPr lang="fr-FR" sz="1600" b="1" dirty="0" smtClean="0"/>
              <a:t>Comparable</a:t>
            </a:r>
            <a:r>
              <a:rPr lang="fr-FR" sz="1600" dirty="0" smtClean="0"/>
              <a:t> pour trier les éléments.</a:t>
            </a:r>
          </a:p>
          <a:p>
            <a:pPr lvl="1"/>
            <a:r>
              <a:rPr lang="fr-FR" sz="1600" dirty="0" smtClean="0"/>
              <a:t>Les éléments d’un </a:t>
            </a:r>
            <a:r>
              <a:rPr lang="fr-FR" sz="1600" dirty="0" err="1" smtClean="0"/>
              <a:t>TreeSet</a:t>
            </a:r>
            <a:r>
              <a:rPr lang="fr-FR" sz="1600" dirty="0" smtClean="0"/>
              <a:t> doivent donc être des objets implémentant l’interface Comparable, sinon il faut passer l’interface Comparable en paramètre du constructeur.</a:t>
            </a:r>
          </a:p>
          <a:p>
            <a:pPr lvl="1"/>
            <a:r>
              <a:rPr lang="fr-FR" sz="1600" dirty="0" err="1" smtClean="0"/>
              <a:t>TreeSet</a:t>
            </a:r>
            <a:r>
              <a:rPr lang="fr-FR" sz="1600" dirty="0" smtClean="0"/>
              <a:t> n’accepte pas l’élément </a:t>
            </a:r>
            <a:r>
              <a:rPr lang="fr-FR" sz="1600" dirty="0" err="1" smtClean="0"/>
              <a:t>null</a:t>
            </a:r>
            <a:r>
              <a:rPr lang="fr-FR" sz="1600" dirty="0" smtClean="0"/>
              <a:t> (</a:t>
            </a:r>
            <a:r>
              <a:rPr lang="fr-FR" sz="1600" dirty="0" err="1" smtClean="0"/>
              <a:t>NullPointerException</a:t>
            </a:r>
            <a:r>
              <a:rPr lang="fr-FR" sz="1600" dirty="0" smtClean="0"/>
              <a:t>),</a:t>
            </a:r>
          </a:p>
          <a:p>
            <a:pPr lvl="1"/>
            <a:r>
              <a:rPr lang="fr-FR" sz="1600" dirty="0" smtClean="0"/>
              <a:t>Pas de soucis pour les types </a:t>
            </a:r>
            <a:r>
              <a:rPr lang="fr-FR" sz="1600" dirty="0" err="1" smtClean="0"/>
              <a:t>Wrapper</a:t>
            </a:r>
            <a:r>
              <a:rPr lang="fr-FR" sz="1600" dirty="0" smtClean="0"/>
              <a:t> et les String qui naturellement implémentent l’interface Comparable.</a:t>
            </a:r>
          </a:p>
          <a:p>
            <a:r>
              <a:rPr lang="fr-FR" sz="1600" dirty="0" smtClean="0"/>
              <a:t>L’interface Comparable définit une seule méthode :</a:t>
            </a:r>
          </a:p>
          <a:p>
            <a:pPr marL="0" indent="0">
              <a:buNone/>
            </a:pPr>
            <a:endParaRPr lang="fr-FR" sz="1600" dirty="0" smtClean="0"/>
          </a:p>
          <a:p>
            <a:r>
              <a:rPr lang="fr-FR" sz="1600" dirty="0" smtClean="0"/>
              <a:t>Exercice dans le package «</a:t>
            </a:r>
            <a:r>
              <a:rPr lang="fr-FR" sz="1600" dirty="0"/>
              <a:t> </a:t>
            </a:r>
            <a:r>
              <a:rPr lang="fr-FR" sz="1600" dirty="0" err="1" smtClean="0"/>
              <a:t>com.orange.formationjava.trier.treeset</a:t>
            </a:r>
            <a:r>
              <a:rPr lang="fr-FR" sz="1600" dirty="0" smtClean="0"/>
              <a:t> »: afficher l’ensemble des personnes dans l’ordre alphabétique.</a:t>
            </a:r>
          </a:p>
          <a:p>
            <a:r>
              <a:rPr lang="fr-FR" sz="1600" dirty="0" smtClean="0"/>
              <a:t>Pour les listes, </a:t>
            </a:r>
            <a:r>
              <a:rPr lang="fr-FR" sz="1600" b="1" dirty="0" smtClean="0"/>
              <a:t>Collections</a:t>
            </a:r>
            <a:r>
              <a:rPr lang="fr-FR" sz="1600" dirty="0" smtClean="0"/>
              <a:t> propose la méthode statique </a:t>
            </a:r>
            <a:r>
              <a:rPr lang="fr-FR" sz="1600" b="1" dirty="0" smtClean="0"/>
              <a:t>sort()</a:t>
            </a:r>
            <a:r>
              <a:rPr lang="fr-FR" sz="1600" dirty="0" smtClean="0"/>
              <a:t> pour faire le tri.</a:t>
            </a:r>
            <a:br>
              <a:rPr lang="fr-FR" sz="1600" dirty="0" smtClean="0"/>
            </a:br>
            <a:r>
              <a:rPr lang="fr-FR" sz="1600" dirty="0" err="1" smtClean="0"/>
              <a:t>Collections.sort</a:t>
            </a:r>
            <a:r>
              <a:rPr lang="fr-FR" sz="1600" dirty="0" smtClean="0"/>
              <a:t>() s’appuie sur </a:t>
            </a:r>
            <a:r>
              <a:rPr lang="fr-FR" sz="1600" dirty="0" err="1" smtClean="0"/>
              <a:t>Arrays.sort</a:t>
            </a:r>
            <a:r>
              <a:rPr lang="fr-FR" sz="1600" dirty="0" smtClean="0"/>
              <a:t>(). La signature est la suivante:</a:t>
            </a:r>
          </a:p>
          <a:p>
            <a:endParaRPr lang="fr-FR" sz="1600" dirty="0"/>
          </a:p>
          <a:p>
            <a:r>
              <a:rPr lang="fr-FR" sz="1600" dirty="0" smtClean="0"/>
              <a:t>Il faut donc que les éléments à trier implémentent l’interface Comparable et ne soient pas nuls.</a:t>
            </a:r>
            <a:endParaRPr lang="fr-FR" sz="1600" dirty="0"/>
          </a:p>
          <a:p>
            <a:r>
              <a:rPr lang="fr-FR" sz="1600" dirty="0"/>
              <a:t>Exercice dans le package « </a:t>
            </a:r>
            <a:r>
              <a:rPr lang="fr-FR" sz="1600" dirty="0" err="1" smtClean="0"/>
              <a:t>com.orange.formationjava.trier.list</a:t>
            </a:r>
            <a:r>
              <a:rPr lang="fr-FR" sz="1600" dirty="0" smtClean="0"/>
              <a:t> </a:t>
            </a:r>
            <a:r>
              <a:rPr lang="fr-FR" sz="1600" dirty="0"/>
              <a:t>»: afficher la liste </a:t>
            </a:r>
            <a:r>
              <a:rPr lang="fr-FR" sz="1600" dirty="0" smtClean="0"/>
              <a:t>triée pour la classe </a:t>
            </a:r>
            <a:r>
              <a:rPr lang="fr-FR" sz="1600" dirty="0" err="1" smtClean="0"/>
              <a:t>SortList</a:t>
            </a:r>
            <a:r>
              <a:rPr lang="fr-FR" sz="1600" dirty="0" smtClean="0"/>
              <a:t>.</a:t>
            </a:r>
          </a:p>
        </p:txBody>
      </p:sp>
      <p:sp>
        <p:nvSpPr>
          <p:cNvPr id="3075" name="Titre 2"/>
          <p:cNvSpPr>
            <a:spLocks noGrp="1"/>
          </p:cNvSpPr>
          <p:nvPr>
            <p:ph type="title"/>
          </p:nvPr>
        </p:nvSpPr>
        <p:spPr/>
        <p:txBody>
          <a:bodyPr/>
          <a:lstStyle/>
          <a:p>
            <a:r>
              <a:rPr lang="fr-FR" smtClean="0"/>
              <a:t>Les Collections: trier les ensembles et les listes</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80</a:t>
            </a:fld>
            <a:endParaRPr lang="en-US" altLang="zh-CN" sz="1600" kern="0">
              <a:latin typeface="+mn-lt"/>
              <a:ea typeface="MS PGothic" pitchFamily="34" charset="-128"/>
            </a:endParaRPr>
          </a:p>
        </p:txBody>
      </p:sp>
      <p:sp>
        <p:nvSpPr>
          <p:cNvPr id="7" name="ZoneTexte 6"/>
          <p:cNvSpPr txBox="1"/>
          <p:nvPr/>
        </p:nvSpPr>
        <p:spPr>
          <a:xfrm>
            <a:off x="365343" y="4955806"/>
            <a:ext cx="8029183" cy="307777"/>
          </a:xfrm>
          <a:prstGeom prst="rect">
            <a:avLst/>
          </a:prstGeom>
          <a:solidFill>
            <a:schemeClr val="bg1"/>
          </a:solidFill>
          <a:ln>
            <a:solidFill>
              <a:schemeClr val="accent1"/>
            </a:solidFill>
          </a:ln>
        </p:spPr>
        <p:txBody>
          <a:bodyPr wrap="square" rtlCol="0">
            <a:spAutoFit/>
          </a:bodyPr>
          <a:lstStyle/>
          <a:p>
            <a:r>
              <a:rPr lang="fr-FR" sz="1400">
                <a:latin typeface="Courier New" panose="02070309020205020404" pitchFamily="49" charset="0"/>
                <a:cs typeface="Courier New" panose="02070309020205020404" pitchFamily="49" charset="0"/>
              </a:rPr>
              <a:t>public static &lt;T extends Comparable&lt;? super T&gt;&gt; void sort(List&lt;T&gt; list)</a:t>
            </a:r>
            <a:endParaRPr lang="en-US" sz="1400" dirty="0">
              <a:latin typeface="Courier New" panose="02070309020205020404" pitchFamily="49" charset="0"/>
              <a:cs typeface="Courier New" panose="02070309020205020404" pitchFamily="49" charset="0"/>
            </a:endParaRPr>
          </a:p>
        </p:txBody>
      </p:sp>
      <p:sp>
        <p:nvSpPr>
          <p:cNvPr id="9" name="ZoneTexte 8"/>
          <p:cNvSpPr txBox="1"/>
          <p:nvPr/>
        </p:nvSpPr>
        <p:spPr>
          <a:xfrm>
            <a:off x="365343" y="3366452"/>
            <a:ext cx="8029183" cy="307777"/>
          </a:xfrm>
          <a:prstGeom prst="rect">
            <a:avLst/>
          </a:prstGeom>
          <a:solidFill>
            <a:schemeClr val="bg1"/>
          </a:solidFill>
          <a:ln>
            <a:solidFill>
              <a:schemeClr val="accent1"/>
            </a:solidFill>
          </a:ln>
        </p:spPr>
        <p:txBody>
          <a:bodyPr wrap="square" rtlCol="0">
            <a:spAutoFit/>
          </a:bodyPr>
          <a:lstStyle/>
          <a:p>
            <a:r>
              <a:rPr lang="fr-FR" sz="1400">
                <a:latin typeface="Courier New" panose="02070309020205020404" pitchFamily="49" charset="0"/>
                <a:cs typeface="Courier New" panose="02070309020205020404" pitchFamily="49" charset="0"/>
              </a:rPr>
              <a:t>public int compareTo(T o);</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8539195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681685"/>
            <a:ext cx="8589714" cy="5556727"/>
          </a:xfrm>
        </p:spPr>
        <p:txBody>
          <a:bodyPr/>
          <a:lstStyle/>
          <a:p>
            <a:r>
              <a:rPr lang="fr-FR" sz="1600" dirty="0" smtClean="0"/>
              <a:t>On peut vouloir trier selon un algorithme différent de celui implémenté naturellement par les objets d’une liste. Dans l’exemple précédent, on pourrait trier selon la taille ou l’âge plutôt que par le nom/prénom.</a:t>
            </a:r>
          </a:p>
          <a:p>
            <a:r>
              <a:rPr lang="fr-FR" sz="1600" dirty="0" smtClean="0"/>
              <a:t>Collections propose une méthode pour personnaliser le tri.</a:t>
            </a:r>
          </a:p>
          <a:p>
            <a:endParaRPr lang="fr-FR" sz="1600" dirty="0" smtClean="0"/>
          </a:p>
          <a:p>
            <a:endParaRPr lang="fr-FR" sz="1600" dirty="0"/>
          </a:p>
          <a:p>
            <a:r>
              <a:rPr lang="fr-FR" sz="1600" dirty="0" smtClean="0"/>
              <a:t>L’interface </a:t>
            </a:r>
            <a:r>
              <a:rPr lang="fr-FR" sz="1600" dirty="0" err="1" smtClean="0"/>
              <a:t>Comparator</a:t>
            </a:r>
            <a:r>
              <a:rPr lang="fr-FR" sz="1600" dirty="0" smtClean="0"/>
              <a:t> est passée en paramètre et permet de personnaliser le tri. </a:t>
            </a:r>
            <a:r>
              <a:rPr lang="fr-FR" sz="1600" dirty="0" err="1" smtClean="0"/>
              <a:t>Comparator</a:t>
            </a:r>
            <a:r>
              <a:rPr lang="fr-FR" sz="1600" dirty="0" smtClean="0"/>
              <a:t> définit deux méthodes:</a:t>
            </a:r>
          </a:p>
          <a:p>
            <a:endParaRPr lang="fr-FR" sz="1600" dirty="0"/>
          </a:p>
          <a:p>
            <a:endParaRPr lang="fr-FR" sz="1600" dirty="0" smtClean="0"/>
          </a:p>
          <a:p>
            <a:endParaRPr lang="fr-FR" sz="1600" dirty="0" smtClean="0"/>
          </a:p>
          <a:p>
            <a:r>
              <a:rPr lang="fr-FR" sz="1600" dirty="0" smtClean="0"/>
              <a:t>Exercice </a:t>
            </a:r>
            <a:r>
              <a:rPr lang="fr-FR" sz="1600" dirty="0"/>
              <a:t>dans le package « </a:t>
            </a:r>
            <a:r>
              <a:rPr lang="fr-FR" sz="1600" dirty="0" err="1"/>
              <a:t>com.orange.formationjava.trier.list</a:t>
            </a:r>
            <a:r>
              <a:rPr lang="fr-FR" sz="1600" dirty="0"/>
              <a:t> »: afficher la liste </a:t>
            </a:r>
            <a:r>
              <a:rPr lang="fr-FR" sz="1600" dirty="0" smtClean="0"/>
              <a:t>des personnes triées par âge </a:t>
            </a:r>
            <a:r>
              <a:rPr lang="fr-FR" sz="1600" dirty="0"/>
              <a:t>pour la classe </a:t>
            </a:r>
            <a:r>
              <a:rPr lang="fr-FR" sz="1600" dirty="0" err="1" smtClean="0"/>
              <a:t>CustomSortList</a:t>
            </a:r>
            <a:r>
              <a:rPr lang="fr-FR" sz="1600" dirty="0"/>
              <a:t>.</a:t>
            </a:r>
          </a:p>
          <a:p>
            <a:endParaRPr lang="fr-FR" sz="1600" dirty="0" smtClean="0"/>
          </a:p>
          <a:p>
            <a:endParaRPr lang="fr-FR" sz="1600" dirty="0"/>
          </a:p>
          <a:p>
            <a:endParaRPr lang="fr-FR" sz="1600" dirty="0" smtClean="0"/>
          </a:p>
          <a:p>
            <a:endParaRPr lang="fr-FR" sz="1600" dirty="0" smtClean="0"/>
          </a:p>
        </p:txBody>
      </p:sp>
      <p:sp>
        <p:nvSpPr>
          <p:cNvPr id="3075" name="Titre 2"/>
          <p:cNvSpPr>
            <a:spLocks noGrp="1"/>
          </p:cNvSpPr>
          <p:nvPr>
            <p:ph type="title"/>
          </p:nvPr>
        </p:nvSpPr>
        <p:spPr/>
        <p:txBody>
          <a:bodyPr/>
          <a:lstStyle/>
          <a:p>
            <a:r>
              <a:rPr lang="fr-FR" smtClean="0"/>
              <a:t>Les Collections: personnaliser le tri</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81</a:t>
            </a:fld>
            <a:endParaRPr lang="en-US" altLang="zh-CN" sz="1600" kern="0">
              <a:latin typeface="+mn-lt"/>
              <a:ea typeface="MS PGothic" pitchFamily="34" charset="-128"/>
            </a:endParaRPr>
          </a:p>
        </p:txBody>
      </p:sp>
      <p:sp>
        <p:nvSpPr>
          <p:cNvPr id="7" name="ZoneTexte 6"/>
          <p:cNvSpPr txBox="1"/>
          <p:nvPr/>
        </p:nvSpPr>
        <p:spPr>
          <a:xfrm>
            <a:off x="340291" y="2109692"/>
            <a:ext cx="8029183" cy="307777"/>
          </a:xfrm>
          <a:prstGeom prst="rect">
            <a:avLst/>
          </a:prstGeom>
          <a:solidFill>
            <a:schemeClr val="bg1"/>
          </a:solidFill>
          <a:ln>
            <a:solidFill>
              <a:schemeClr val="accent1"/>
            </a:solidFill>
          </a:ln>
        </p:spPr>
        <p:txBody>
          <a:bodyPr wrap="square" rtlCol="0">
            <a:spAutoFit/>
          </a:bodyPr>
          <a:lstStyle/>
          <a:p>
            <a:r>
              <a:rPr lang="fr-FR" sz="1400">
                <a:latin typeface="Courier New" panose="02070309020205020404" pitchFamily="49" charset="0"/>
                <a:cs typeface="Courier New" panose="02070309020205020404" pitchFamily="49" charset="0"/>
              </a:rPr>
              <a:t>public static &lt;T&gt; void sort(List&lt;T&gt; list, Comparator&lt;? super T&gt; c)</a:t>
            </a:r>
            <a:endParaRPr lang="en-US" sz="1400" dirty="0">
              <a:latin typeface="Courier New" panose="02070309020205020404" pitchFamily="49" charset="0"/>
              <a:cs typeface="Courier New" panose="02070309020205020404" pitchFamily="49" charset="0"/>
            </a:endParaRPr>
          </a:p>
        </p:txBody>
      </p:sp>
      <p:sp>
        <p:nvSpPr>
          <p:cNvPr id="9" name="ZoneTexte 8"/>
          <p:cNvSpPr txBox="1"/>
          <p:nvPr/>
        </p:nvSpPr>
        <p:spPr>
          <a:xfrm>
            <a:off x="340291" y="3354784"/>
            <a:ext cx="8029183" cy="523220"/>
          </a:xfrm>
          <a:prstGeom prst="rect">
            <a:avLst/>
          </a:prstGeom>
          <a:solidFill>
            <a:schemeClr val="bg1"/>
          </a:solidFill>
          <a:ln>
            <a:solidFill>
              <a:schemeClr val="accent1"/>
            </a:solidFill>
          </a:ln>
        </p:spPr>
        <p:txBody>
          <a:bodyPr wrap="square" rtlCol="0">
            <a:spAutoFit/>
          </a:bodyPr>
          <a:lstStyle/>
          <a:p>
            <a:r>
              <a:rPr lang="fr-FR" sz="1400">
                <a:latin typeface="Courier New" panose="02070309020205020404" pitchFamily="49" charset="0"/>
                <a:cs typeface="Courier New" panose="02070309020205020404" pitchFamily="49" charset="0"/>
              </a:rPr>
              <a:t>int compare(T o1, T o2</a:t>
            </a:r>
            <a:r>
              <a:rPr lang="fr-FR" sz="1400" smtClean="0">
                <a:latin typeface="Courier New" panose="02070309020205020404" pitchFamily="49" charset="0"/>
                <a:cs typeface="Courier New" panose="02070309020205020404" pitchFamily="49" charset="0"/>
              </a:rPr>
              <a:t>);</a:t>
            </a:r>
          </a:p>
          <a:p>
            <a:r>
              <a:rPr lang="en-US" sz="1400">
                <a:latin typeface="Courier New" panose="02070309020205020404" pitchFamily="49" charset="0"/>
                <a:cs typeface="Courier New" panose="02070309020205020404" pitchFamily="49" charset="0"/>
              </a:rPr>
              <a:t>boolean equals(Object obj);</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4988076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681685"/>
            <a:ext cx="8589714" cy="5556727"/>
          </a:xfrm>
        </p:spPr>
        <p:txBody>
          <a:bodyPr/>
          <a:lstStyle/>
          <a:p>
            <a:r>
              <a:rPr lang="fr-FR" sz="1600" smtClean="0"/>
              <a:t>Pour trier une map, il faut  utiliser la classe </a:t>
            </a:r>
            <a:r>
              <a:rPr lang="fr-FR" sz="1600" b="1" smtClean="0"/>
              <a:t>TreeMap</a:t>
            </a:r>
            <a:r>
              <a:rPr lang="fr-FR" sz="1600" smtClean="0"/>
              <a:t>.</a:t>
            </a:r>
          </a:p>
          <a:p>
            <a:r>
              <a:rPr lang="fr-FR" sz="1600" smtClean="0"/>
              <a:t>Par défaut, TreeMap ordonne les données en fonction de l’ordre naturel de ses clefs.</a:t>
            </a:r>
          </a:p>
          <a:p>
            <a:r>
              <a:rPr lang="fr-FR" sz="1600" smtClean="0"/>
              <a:t>TreeMap peut être construit avec un Comparator pour personnaliser les critères de tri. Ce comparateur utilise les clefs pour accéder aux valeurs et personnaliser le tri. Le constructeur de TreeMap avec Comparator est le suivant:</a:t>
            </a:r>
          </a:p>
          <a:p>
            <a:endParaRPr lang="fr-FR" sz="1600"/>
          </a:p>
          <a:p>
            <a:pPr marL="0" indent="0">
              <a:buNone/>
            </a:pPr>
            <a:endParaRPr lang="fr-FR" sz="1600"/>
          </a:p>
          <a:p>
            <a:pPr marL="860425" lvl="1">
              <a:buFont typeface="Wingdings" panose="05000000000000000000" pitchFamily="2" charset="2"/>
              <a:buChar char="ü"/>
            </a:pPr>
            <a:r>
              <a:rPr lang="fr-FR" sz="1400" smtClean="0"/>
              <a:t>Le comparateur utilise les clefs de la TreeMap. Or le comparateur doit pouvoir accéder à l’instance de TreeMap à trier pour récupérer les valeurs. On passera donc l’instance en paramètre du constructeur de l’interface Comparator l’instance de TreeMap à trier.</a:t>
            </a:r>
          </a:p>
          <a:p>
            <a:pPr marL="860425" lvl="1">
              <a:buFont typeface="Wingdings" panose="05000000000000000000" pitchFamily="2" charset="2"/>
              <a:buChar char="ü"/>
            </a:pPr>
            <a:r>
              <a:rPr lang="fr-FR" sz="1400" smtClean="0"/>
              <a:t>La TreeMap créée avec ce comparateur est vide.</a:t>
            </a:r>
          </a:p>
          <a:p>
            <a:pPr marL="860425" lvl="1">
              <a:buFont typeface="Wingdings" panose="05000000000000000000" pitchFamily="2" charset="2"/>
              <a:buChar char="ü"/>
            </a:pPr>
            <a:endParaRPr lang="fr-FR" sz="1600" smtClean="0"/>
          </a:p>
          <a:p>
            <a:r>
              <a:rPr lang="fr-FR" sz="1600"/>
              <a:t>Exercice dans le package « </a:t>
            </a:r>
            <a:r>
              <a:rPr lang="fr-FR" sz="1600" smtClean="0"/>
              <a:t>com.orange.formationjava.trier.treemap </a:t>
            </a:r>
            <a:r>
              <a:rPr lang="fr-FR" sz="1600"/>
              <a:t>»: afficher la liste </a:t>
            </a:r>
            <a:r>
              <a:rPr lang="fr-FR" sz="1600" smtClean="0"/>
              <a:t>des personnes triées par par défaut. Créer une nouvelle instance de TreeMap pour laquelle les personnes sont triées par age croissant.</a:t>
            </a:r>
            <a:endParaRPr lang="fr-FR" sz="1600"/>
          </a:p>
          <a:p>
            <a:endParaRPr lang="fr-FR" sz="1600" smtClean="0"/>
          </a:p>
          <a:p>
            <a:endParaRPr lang="fr-FR" sz="1600"/>
          </a:p>
          <a:p>
            <a:endParaRPr lang="fr-FR" sz="1600" smtClean="0"/>
          </a:p>
          <a:p>
            <a:endParaRPr lang="fr-FR" sz="1600" smtClean="0"/>
          </a:p>
        </p:txBody>
      </p:sp>
      <p:sp>
        <p:nvSpPr>
          <p:cNvPr id="3075" name="Titre 2"/>
          <p:cNvSpPr>
            <a:spLocks noGrp="1"/>
          </p:cNvSpPr>
          <p:nvPr>
            <p:ph type="title"/>
          </p:nvPr>
        </p:nvSpPr>
        <p:spPr/>
        <p:txBody>
          <a:bodyPr/>
          <a:lstStyle/>
          <a:p>
            <a:r>
              <a:rPr lang="fr-FR" smtClean="0"/>
              <a:t>Les Collections: le tri des map</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82</a:t>
            </a:fld>
            <a:endParaRPr lang="en-US" altLang="zh-CN" sz="1600" kern="0">
              <a:latin typeface="+mn-lt"/>
              <a:ea typeface="MS PGothic" pitchFamily="34" charset="-128"/>
            </a:endParaRPr>
          </a:p>
        </p:txBody>
      </p:sp>
      <p:sp>
        <p:nvSpPr>
          <p:cNvPr id="7" name="ZoneTexte 6"/>
          <p:cNvSpPr txBox="1"/>
          <p:nvPr/>
        </p:nvSpPr>
        <p:spPr>
          <a:xfrm>
            <a:off x="340290" y="2338737"/>
            <a:ext cx="8553189" cy="523220"/>
          </a:xfrm>
          <a:prstGeom prst="rect">
            <a:avLst/>
          </a:prstGeom>
          <a:solidFill>
            <a:schemeClr val="bg1"/>
          </a:solidFill>
          <a:ln>
            <a:solidFill>
              <a:schemeClr val="accent1"/>
            </a:solidFill>
          </a:ln>
        </p:spPr>
        <p:txBody>
          <a:bodyPr wrap="square" rtlCol="0">
            <a:spAutoFit/>
          </a:bodyPr>
          <a:lstStyle/>
          <a:p>
            <a:r>
              <a:rPr lang="en-US" sz="1400" dirty="0" err="1">
                <a:latin typeface="Courier New" panose="02070309020205020404" pitchFamily="49" charset="0"/>
                <a:cs typeface="Courier New" panose="02070309020205020404" pitchFamily="49" charset="0"/>
              </a:rPr>
              <a:t>TreeMap</a:t>
            </a:r>
            <a:r>
              <a:rPr lang="en-US" sz="1400" dirty="0">
                <a:latin typeface="Courier New" panose="02070309020205020404" pitchFamily="49" charset="0"/>
                <a:cs typeface="Courier New" panose="02070309020205020404" pitchFamily="49" charset="0"/>
              </a:rPr>
              <a:t>(Comparator&lt;? super K&gt; comparator)</a:t>
            </a:r>
          </a:p>
          <a:p>
            <a:r>
              <a:rPr lang="en-US" sz="1400" dirty="0">
                <a:latin typeface="Courier New" panose="02070309020205020404" pitchFamily="49" charset="0"/>
                <a:cs typeface="Courier New" panose="02070309020205020404" pitchFamily="49" charset="0"/>
              </a:rPr>
              <a:t>Constructs a new, empty tree map, ordered according to the given comparator.</a:t>
            </a:r>
          </a:p>
        </p:txBody>
      </p:sp>
    </p:spTree>
    <p:extLst>
      <p:ext uri="{BB962C8B-B14F-4D97-AF65-F5344CB8AC3E}">
        <p14:creationId xmlns:p14="http://schemas.microsoft.com/office/powerpoint/2010/main" val="144818215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681685"/>
            <a:ext cx="8589714" cy="5556727"/>
          </a:xfrm>
        </p:spPr>
        <p:txBody>
          <a:bodyPr/>
          <a:lstStyle/>
          <a:p>
            <a:r>
              <a:rPr lang="fr-FR" sz="1600" smtClean="0"/>
              <a:t>Les listes sont équivalents à </a:t>
            </a:r>
            <a:r>
              <a:rPr lang="fr-FR" sz="1600"/>
              <a:t>des tableaux extensibles à volonté</a:t>
            </a:r>
            <a:r>
              <a:rPr lang="fr-FR" sz="1600" smtClean="0"/>
              <a:t>.</a:t>
            </a:r>
          </a:p>
          <a:p>
            <a:r>
              <a:rPr lang="fr-FR" sz="1600" smtClean="0"/>
              <a:t>Les listes peuvent comporter</a:t>
            </a:r>
            <a:r>
              <a:rPr lang="fr-FR" sz="1600"/>
              <a:t> des </a:t>
            </a:r>
            <a:r>
              <a:rPr lang="fr-FR" sz="1600" smtClean="0"/>
              <a:t>doublons.</a:t>
            </a:r>
          </a:p>
          <a:p>
            <a:r>
              <a:rPr lang="fr-FR" sz="1600" smtClean="0"/>
              <a:t>L’interface List permet d'interagir </a:t>
            </a:r>
            <a:r>
              <a:rPr lang="fr-FR" sz="1600"/>
              <a:t>avec un élément de la collection en utilisant sa </a:t>
            </a:r>
            <a:r>
              <a:rPr lang="fr-FR" sz="1600" smtClean="0"/>
              <a:t>position.</a:t>
            </a:r>
            <a:endParaRPr lang="fr-FR" sz="1600"/>
          </a:p>
          <a:p>
            <a:r>
              <a:rPr lang="fr-FR" sz="1600" smtClean="0"/>
              <a:t>Il existe 2 principales implémentations de l’interface List:</a:t>
            </a:r>
          </a:p>
          <a:p>
            <a:pPr lvl="1"/>
            <a:r>
              <a:rPr lang="fr-FR" sz="1400" b="1" smtClean="0"/>
              <a:t>ArrayList</a:t>
            </a:r>
          </a:p>
          <a:p>
            <a:pPr lvl="2"/>
            <a:r>
              <a:rPr lang="fr-FR" sz="1400"/>
              <a:t>La capacité de la collection est automatiquement ajustée selon les besoins lors de l'ajout d'un élément.</a:t>
            </a:r>
          </a:p>
          <a:p>
            <a:pPr lvl="1"/>
            <a:r>
              <a:rPr lang="fr-FR" sz="1400" b="1"/>
              <a:t>LinkedList</a:t>
            </a:r>
            <a:r>
              <a:rPr lang="fr-FR" sz="1400"/>
              <a:t>: liste doublement chainée. </a:t>
            </a:r>
            <a:endParaRPr lang="fr-FR" sz="1400" smtClean="0"/>
          </a:p>
          <a:p>
            <a:pPr lvl="2"/>
            <a:r>
              <a:rPr lang="fr-FR" sz="1400" smtClean="0"/>
              <a:t>Chaque </a:t>
            </a:r>
            <a:r>
              <a:rPr lang="fr-FR" sz="1400"/>
              <a:t>élément contient une référence à l'élément précédent et à l'élément suivant, exceptés le premier, dont l'élément précédent vaut null, et le dernier, dont l'élément suivant vaut également null</a:t>
            </a:r>
            <a:r>
              <a:rPr lang="fr-FR" sz="1400" smtClean="0"/>
              <a:t>.</a:t>
            </a:r>
          </a:p>
          <a:p>
            <a:pPr lvl="2"/>
            <a:r>
              <a:rPr lang="fr-FR" sz="1400"/>
              <a:t>elle n'a pas besoin d'être redimensionnée quelque soit le nombre d'éléments qu'elle </a:t>
            </a:r>
            <a:r>
              <a:rPr lang="fr-FR" sz="1400" smtClean="0"/>
              <a:t>contient</a:t>
            </a:r>
          </a:p>
          <a:p>
            <a:r>
              <a:rPr lang="fr-FR" sz="1600" smtClean="0"/>
              <a:t>ArrayList vs LinkedList</a:t>
            </a:r>
          </a:p>
          <a:p>
            <a:pPr lvl="1"/>
            <a:r>
              <a:rPr lang="fr-FR" sz="1400" smtClean="0"/>
              <a:t>Contrairement </a:t>
            </a:r>
            <a:r>
              <a:rPr lang="fr-FR" sz="1400"/>
              <a:t>aux LinkedList, les ArrayList sont rapides en lecture, même avec un gros volume d'objets. Elles sont cependant plus lentes si vous devez ajouter ou supprimer des données en milieu de liste. Pour résumer à l'extrême, si vous effectuez beaucoup de lectures sans vous soucier de l'ordre des éléments, optez pour une ArrayList ; en revanche, si vous insérez beaucoup de données au milieu de la liste, optez pour une Linkedlist</a:t>
            </a:r>
            <a:r>
              <a:rPr lang="fr-FR" sz="1400" smtClean="0"/>
              <a:t>.</a:t>
            </a:r>
          </a:p>
          <a:p>
            <a:pPr lvl="1"/>
            <a:r>
              <a:rPr lang="fr-FR" sz="1400"/>
              <a:t>http://stackoverflow.com/questions/322715/when-to-use-linkedlist-over-arraylist</a:t>
            </a:r>
          </a:p>
          <a:p>
            <a:endParaRPr lang="fr-FR" sz="1600" smtClean="0"/>
          </a:p>
          <a:p>
            <a:endParaRPr lang="fr-FR" sz="1600"/>
          </a:p>
          <a:p>
            <a:endParaRPr lang="fr-FR" sz="1600" smtClean="0"/>
          </a:p>
          <a:p>
            <a:endParaRPr lang="fr-FR" sz="1600" smtClean="0"/>
          </a:p>
        </p:txBody>
      </p:sp>
      <p:sp>
        <p:nvSpPr>
          <p:cNvPr id="3075" name="Titre 2"/>
          <p:cNvSpPr>
            <a:spLocks noGrp="1"/>
          </p:cNvSpPr>
          <p:nvPr>
            <p:ph type="title"/>
          </p:nvPr>
        </p:nvSpPr>
        <p:spPr/>
        <p:txBody>
          <a:bodyPr/>
          <a:lstStyle/>
          <a:p>
            <a:r>
              <a:rPr lang="fr-FR" smtClean="0"/>
              <a:t>Les Collections: l’interface List</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83</a:t>
            </a:fld>
            <a:endParaRPr lang="en-US" altLang="zh-CN" sz="1600" kern="0">
              <a:latin typeface="+mn-lt"/>
              <a:ea typeface="MS PGothic" pitchFamily="34" charset="-128"/>
            </a:endParaRPr>
          </a:p>
        </p:txBody>
      </p:sp>
    </p:spTree>
    <p:extLst>
      <p:ext uri="{BB962C8B-B14F-4D97-AF65-F5344CB8AC3E}">
        <p14:creationId xmlns:p14="http://schemas.microsoft.com/office/powerpoint/2010/main" val="315664953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681685"/>
            <a:ext cx="8589714" cy="5556727"/>
          </a:xfrm>
        </p:spPr>
        <p:txBody>
          <a:bodyPr/>
          <a:lstStyle/>
          <a:p>
            <a:r>
              <a:rPr lang="fr-FR" sz="1600" dirty="0"/>
              <a:t>Un Set est une collection qui n'accepte pas les doublons</a:t>
            </a:r>
            <a:r>
              <a:rPr lang="fr-FR" sz="1600" dirty="0" smtClean="0"/>
              <a:t>.</a:t>
            </a:r>
          </a:p>
          <a:p>
            <a:r>
              <a:rPr lang="fr-FR" sz="1600" dirty="0"/>
              <a:t>Les Set sont particulièrement adaptés pour manipuler une grande quantité de données.</a:t>
            </a:r>
          </a:p>
          <a:p>
            <a:r>
              <a:rPr lang="fr-FR" sz="1600" dirty="0" smtClean="0"/>
              <a:t>Les 2 principales implémentations sont </a:t>
            </a:r>
            <a:r>
              <a:rPr lang="fr-FR" sz="1600" dirty="0" err="1" smtClean="0"/>
              <a:t>HashSet</a:t>
            </a:r>
            <a:r>
              <a:rPr lang="fr-FR" sz="1600" dirty="0" smtClean="0"/>
              <a:t> et </a:t>
            </a:r>
            <a:r>
              <a:rPr lang="fr-FR" sz="1600" dirty="0" err="1" smtClean="0"/>
              <a:t>TreeSet</a:t>
            </a:r>
            <a:r>
              <a:rPr lang="fr-FR" sz="1600" dirty="0" smtClean="0"/>
              <a:t>.</a:t>
            </a:r>
          </a:p>
          <a:p>
            <a:r>
              <a:rPr lang="fr-FR" sz="1600" b="1" dirty="0" err="1" smtClean="0"/>
              <a:t>HashSet</a:t>
            </a:r>
            <a:endParaRPr lang="fr-FR" sz="1600" b="1" dirty="0" smtClean="0"/>
          </a:p>
          <a:p>
            <a:pPr lvl="1"/>
            <a:r>
              <a:rPr lang="fr-FR" sz="1400" dirty="0" smtClean="0"/>
              <a:t>la </a:t>
            </a:r>
            <a:r>
              <a:rPr lang="fr-FR" sz="1400" dirty="0"/>
              <a:t>plus </a:t>
            </a:r>
            <a:r>
              <a:rPr lang="fr-FR" sz="1400" dirty="0" smtClean="0"/>
              <a:t>performante et la plus utilisée </a:t>
            </a:r>
            <a:r>
              <a:rPr lang="fr-FR" sz="1400" dirty="0"/>
              <a:t>des implémentations de l'interface </a:t>
            </a:r>
            <a:r>
              <a:rPr lang="fr-FR" sz="1400" dirty="0" smtClean="0"/>
              <a:t>Set. </a:t>
            </a:r>
          </a:p>
          <a:p>
            <a:pPr lvl="1"/>
            <a:r>
              <a:rPr lang="fr-FR" sz="1400" dirty="0"/>
              <a:t>stocke ses éléments dans une table de </a:t>
            </a:r>
            <a:r>
              <a:rPr lang="fr-FR" sz="1400" dirty="0" smtClean="0"/>
              <a:t>hachage.</a:t>
            </a:r>
          </a:p>
          <a:p>
            <a:pPr lvl="1"/>
            <a:r>
              <a:rPr lang="fr-FR" sz="1400" dirty="0"/>
              <a:t>les données sont éparpillées le plus uniformément </a:t>
            </a:r>
            <a:r>
              <a:rPr lang="fr-FR" sz="1400" dirty="0" smtClean="0"/>
              <a:t>possible dans des </a:t>
            </a:r>
            <a:r>
              <a:rPr lang="fr-FR" sz="1400" dirty="0" err="1" smtClean="0"/>
              <a:t>buckets</a:t>
            </a:r>
            <a:r>
              <a:rPr lang="fr-FR" sz="1400" dirty="0" smtClean="0"/>
              <a:t> (seaux).</a:t>
            </a:r>
          </a:p>
          <a:p>
            <a:pPr lvl="1"/>
            <a:r>
              <a:rPr lang="fr-FR" sz="1400" dirty="0" smtClean="0"/>
              <a:t>La méthode </a:t>
            </a:r>
            <a:r>
              <a:rPr lang="fr-FR" sz="1400" dirty="0" err="1" smtClean="0"/>
              <a:t>hashcode</a:t>
            </a:r>
            <a:r>
              <a:rPr lang="fr-FR" sz="1400" dirty="0" smtClean="0"/>
              <a:t>() est utilisée pour ranger les données et y accéder plus rapidement.</a:t>
            </a:r>
          </a:p>
          <a:p>
            <a:pPr lvl="2"/>
            <a:r>
              <a:rPr lang="en-US" sz="1400" dirty="0" smtClean="0"/>
              <a:t>Il </a:t>
            </a:r>
            <a:r>
              <a:rPr lang="en-US" sz="1400" dirty="0" err="1" smtClean="0"/>
              <a:t>faut</a:t>
            </a:r>
            <a:r>
              <a:rPr lang="en-US" sz="1400" dirty="0" smtClean="0"/>
              <a:t> </a:t>
            </a:r>
            <a:r>
              <a:rPr lang="en-US" sz="1400" dirty="0" err="1" smtClean="0"/>
              <a:t>redéfinir</a:t>
            </a:r>
            <a:r>
              <a:rPr lang="en-US" sz="1400" dirty="0" smtClean="0"/>
              <a:t> les </a:t>
            </a:r>
            <a:r>
              <a:rPr lang="en-US" sz="1400" dirty="0" err="1" smtClean="0"/>
              <a:t>méthodes</a:t>
            </a:r>
            <a:r>
              <a:rPr lang="en-US" sz="1400" dirty="0" smtClean="0"/>
              <a:t> </a:t>
            </a:r>
            <a:r>
              <a:rPr lang="en-US" sz="1400" dirty="0" err="1" smtClean="0"/>
              <a:t>hashcode</a:t>
            </a:r>
            <a:r>
              <a:rPr lang="en-US" sz="1400" dirty="0" smtClean="0"/>
              <a:t> et equals pour les </a:t>
            </a:r>
            <a:r>
              <a:rPr lang="en-US" sz="1400" dirty="0" err="1" smtClean="0"/>
              <a:t>objets</a:t>
            </a:r>
            <a:r>
              <a:rPr lang="en-US" sz="1400" dirty="0" smtClean="0"/>
              <a:t> à </a:t>
            </a:r>
            <a:r>
              <a:rPr lang="en-US" sz="1400" dirty="0" err="1" smtClean="0"/>
              <a:t>insérer</a:t>
            </a:r>
            <a:r>
              <a:rPr lang="en-US" sz="1400" dirty="0" smtClean="0"/>
              <a:t> </a:t>
            </a:r>
            <a:r>
              <a:rPr lang="en-US" sz="1400" dirty="0" err="1" smtClean="0"/>
              <a:t>dans</a:t>
            </a:r>
            <a:r>
              <a:rPr lang="en-US" sz="1400" dirty="0" smtClean="0"/>
              <a:t> des </a:t>
            </a:r>
            <a:r>
              <a:rPr lang="en-US" sz="1400" dirty="0" err="1" smtClean="0"/>
              <a:t>HashSet</a:t>
            </a:r>
            <a:endParaRPr lang="en-US" sz="1400" dirty="0" smtClean="0"/>
          </a:p>
          <a:p>
            <a:pPr lvl="2"/>
            <a:r>
              <a:rPr lang="en-US" sz="1400" dirty="0" smtClean="0"/>
              <a:t>2 </a:t>
            </a:r>
            <a:r>
              <a:rPr lang="en-US" sz="1400" dirty="0" err="1" smtClean="0"/>
              <a:t>objets</a:t>
            </a:r>
            <a:r>
              <a:rPr lang="en-US" sz="1400" dirty="0" smtClean="0"/>
              <a:t> </a:t>
            </a:r>
            <a:r>
              <a:rPr lang="en-US" sz="1400" dirty="0" err="1" smtClean="0"/>
              <a:t>identiques</a:t>
            </a:r>
            <a:r>
              <a:rPr lang="en-US" sz="1400" dirty="0" smtClean="0"/>
              <a:t> </a:t>
            </a:r>
            <a:r>
              <a:rPr lang="en-US" sz="1400" dirty="0" err="1" smtClean="0"/>
              <a:t>doivent</a:t>
            </a:r>
            <a:r>
              <a:rPr lang="en-US" sz="1400" dirty="0" smtClean="0"/>
              <a:t> </a:t>
            </a:r>
            <a:r>
              <a:rPr lang="en-US" sz="1400" dirty="0" err="1" smtClean="0"/>
              <a:t>avoir</a:t>
            </a:r>
            <a:r>
              <a:rPr lang="en-US" sz="1400" dirty="0" smtClean="0"/>
              <a:t> le </a:t>
            </a:r>
            <a:r>
              <a:rPr lang="en-US" sz="1400" dirty="0" err="1" smtClean="0"/>
              <a:t>même</a:t>
            </a:r>
            <a:r>
              <a:rPr lang="en-US" sz="1400" dirty="0" smtClean="0"/>
              <a:t> </a:t>
            </a:r>
            <a:r>
              <a:rPr lang="en-US" sz="1400" dirty="0" err="1" smtClean="0"/>
              <a:t>hashcode</a:t>
            </a:r>
            <a:r>
              <a:rPr lang="en-US" sz="1400" dirty="0" smtClean="0"/>
              <a:t> (la </a:t>
            </a:r>
            <a:r>
              <a:rPr lang="en-US" sz="1400" dirty="0" err="1" smtClean="0"/>
              <a:t>réciproque</a:t>
            </a:r>
            <a:r>
              <a:rPr lang="en-US" sz="1400" dirty="0" smtClean="0"/>
              <a:t> </a:t>
            </a:r>
            <a:r>
              <a:rPr lang="en-US" sz="1400" dirty="0" err="1" smtClean="0"/>
              <a:t>n’est</a:t>
            </a:r>
            <a:r>
              <a:rPr lang="en-US" sz="1400" dirty="0" smtClean="0"/>
              <a:t> pas </a:t>
            </a:r>
            <a:r>
              <a:rPr lang="en-US" sz="1400" dirty="0" err="1" smtClean="0"/>
              <a:t>vraie</a:t>
            </a:r>
            <a:r>
              <a:rPr lang="en-US" sz="1400" dirty="0" smtClean="0"/>
              <a:t>)</a:t>
            </a:r>
          </a:p>
          <a:p>
            <a:pPr lvl="1"/>
            <a:r>
              <a:rPr lang="en-US" sz="1400" dirty="0" err="1" smtClean="0"/>
              <a:t>HashSet</a:t>
            </a:r>
            <a:r>
              <a:rPr lang="en-US" sz="1400" dirty="0" smtClean="0"/>
              <a:t> </a:t>
            </a:r>
            <a:r>
              <a:rPr lang="en-US" sz="1400" dirty="0" err="1" smtClean="0"/>
              <a:t>ajuste</a:t>
            </a:r>
            <a:r>
              <a:rPr lang="en-US" sz="1400" dirty="0" smtClean="0"/>
              <a:t> </a:t>
            </a:r>
            <a:r>
              <a:rPr lang="en-US" sz="1400" dirty="0" err="1" smtClean="0"/>
              <a:t>automatiquement</a:t>
            </a:r>
            <a:r>
              <a:rPr lang="en-US" sz="1400" dirty="0" smtClean="0"/>
              <a:t> la </a:t>
            </a:r>
            <a:r>
              <a:rPr lang="en-US" sz="1400" dirty="0" err="1" smtClean="0"/>
              <a:t>capacité</a:t>
            </a:r>
            <a:r>
              <a:rPr lang="en-US" sz="1400" dirty="0" smtClean="0"/>
              <a:t> (</a:t>
            </a:r>
            <a:r>
              <a:rPr lang="en-US" sz="1400" dirty="0" err="1" smtClean="0"/>
              <a:t>nombre</a:t>
            </a:r>
            <a:r>
              <a:rPr lang="en-US" sz="1400" dirty="0" smtClean="0"/>
              <a:t> de buckets) au </a:t>
            </a:r>
            <a:r>
              <a:rPr lang="en-US" sz="1400" dirty="0" err="1" smtClean="0"/>
              <a:t>facteur</a:t>
            </a:r>
            <a:r>
              <a:rPr lang="en-US" sz="1400" dirty="0" smtClean="0"/>
              <a:t> de charge</a:t>
            </a:r>
          </a:p>
          <a:p>
            <a:r>
              <a:rPr lang="en-US" sz="1600" b="1" dirty="0" err="1" smtClean="0"/>
              <a:t>TreeSet</a:t>
            </a:r>
            <a:endParaRPr lang="en-US" sz="1600" b="1" dirty="0" smtClean="0"/>
          </a:p>
          <a:p>
            <a:pPr lvl="1"/>
            <a:r>
              <a:rPr lang="en-US" sz="1400" dirty="0" smtClean="0"/>
              <a:t>Ensemble </a:t>
            </a:r>
            <a:r>
              <a:rPr lang="en-US" sz="1400" dirty="0" err="1" smtClean="0"/>
              <a:t>d’éléments</a:t>
            </a:r>
            <a:r>
              <a:rPr lang="en-US" sz="1400" dirty="0" smtClean="0"/>
              <a:t> </a:t>
            </a:r>
            <a:r>
              <a:rPr lang="en-US" sz="1400" dirty="0" err="1" smtClean="0"/>
              <a:t>triés</a:t>
            </a:r>
            <a:r>
              <a:rPr lang="en-US" sz="1400" dirty="0" smtClean="0"/>
              <a:t>.</a:t>
            </a:r>
            <a:endParaRPr lang="en-US" sz="1400" dirty="0"/>
          </a:p>
          <a:p>
            <a:pPr lvl="1"/>
            <a:r>
              <a:rPr lang="en-US" sz="1400" dirty="0" err="1" smtClean="0"/>
              <a:t>Implémente</a:t>
            </a:r>
            <a:r>
              <a:rPr lang="en-US" sz="1400" dirty="0" smtClean="0"/>
              <a:t> </a:t>
            </a:r>
            <a:r>
              <a:rPr lang="en-US" sz="1400" dirty="0" err="1" smtClean="0"/>
              <a:t>l’interface</a:t>
            </a:r>
            <a:r>
              <a:rPr lang="en-US" sz="1400" dirty="0" smtClean="0"/>
              <a:t> </a:t>
            </a:r>
            <a:r>
              <a:rPr lang="en-US" sz="1400" dirty="0" err="1" smtClean="0"/>
              <a:t>SortedSet</a:t>
            </a:r>
            <a:r>
              <a:rPr lang="en-US" sz="1400" dirty="0" smtClean="0"/>
              <a:t>&lt;E&gt; pour </a:t>
            </a:r>
            <a:r>
              <a:rPr lang="en-US" sz="1400" dirty="0" err="1" smtClean="0"/>
              <a:t>l’itération</a:t>
            </a:r>
            <a:r>
              <a:rPr lang="en-US" sz="1400" dirty="0" smtClean="0"/>
              <a:t>.</a:t>
            </a:r>
          </a:p>
          <a:p>
            <a:pPr lvl="1"/>
            <a:r>
              <a:rPr lang="en-US" sz="1400" dirty="0" smtClean="0"/>
              <a:t>Les </a:t>
            </a:r>
            <a:r>
              <a:rPr lang="en-US" sz="1400" dirty="0" err="1" smtClean="0"/>
              <a:t>éléments</a:t>
            </a:r>
            <a:r>
              <a:rPr lang="en-US" sz="1400" dirty="0" smtClean="0"/>
              <a:t> </a:t>
            </a:r>
            <a:r>
              <a:rPr lang="en-US" sz="1400" dirty="0" err="1" smtClean="0"/>
              <a:t>triés</a:t>
            </a:r>
            <a:r>
              <a:rPr lang="en-US" sz="1400" dirty="0" smtClean="0"/>
              <a:t> </a:t>
            </a:r>
            <a:r>
              <a:rPr lang="en-US" sz="1400" dirty="0" err="1" smtClean="0"/>
              <a:t>doivent</a:t>
            </a:r>
            <a:r>
              <a:rPr lang="en-US" sz="1400" dirty="0" smtClean="0"/>
              <a:t> </a:t>
            </a:r>
            <a:r>
              <a:rPr lang="en-US" sz="1400" dirty="0" err="1" smtClean="0"/>
              <a:t>implémenter</a:t>
            </a:r>
            <a:r>
              <a:rPr lang="en-US" sz="1400" dirty="0" smtClean="0"/>
              <a:t> </a:t>
            </a:r>
            <a:r>
              <a:rPr lang="en-US" sz="1400" dirty="0" err="1" smtClean="0"/>
              <a:t>l’interface</a:t>
            </a:r>
            <a:r>
              <a:rPr lang="en-US" sz="1400" dirty="0" smtClean="0"/>
              <a:t> Comparable&lt;E&gt;.</a:t>
            </a:r>
          </a:p>
          <a:p>
            <a:pPr lvl="1"/>
            <a:r>
              <a:rPr lang="en-US" sz="1400" dirty="0" smtClean="0"/>
              <a:t>Le tri </a:t>
            </a:r>
            <a:r>
              <a:rPr lang="en-US" sz="1400" dirty="0" err="1" smtClean="0"/>
              <a:t>peut</a:t>
            </a:r>
            <a:r>
              <a:rPr lang="en-US" sz="1400" dirty="0" smtClean="0"/>
              <a:t> </a:t>
            </a:r>
            <a:r>
              <a:rPr lang="en-US" sz="1400" dirty="0" err="1" smtClean="0"/>
              <a:t>être</a:t>
            </a:r>
            <a:r>
              <a:rPr lang="en-US" sz="1400" dirty="0" smtClean="0"/>
              <a:t> </a:t>
            </a:r>
            <a:r>
              <a:rPr lang="en-US" sz="1400" dirty="0" err="1" smtClean="0"/>
              <a:t>personalisé</a:t>
            </a:r>
            <a:r>
              <a:rPr lang="en-US" sz="1400" dirty="0" smtClean="0"/>
              <a:t> au </a:t>
            </a:r>
            <a:r>
              <a:rPr lang="en-US" sz="1400" dirty="0" err="1" smtClean="0"/>
              <a:t>moyen</a:t>
            </a:r>
            <a:r>
              <a:rPr lang="en-US" sz="1400" dirty="0" smtClean="0"/>
              <a:t> d’un </a:t>
            </a:r>
            <a:r>
              <a:rPr lang="en-US" sz="1400" dirty="0" err="1" smtClean="0"/>
              <a:t>comparateur</a:t>
            </a:r>
            <a:r>
              <a:rPr lang="en-US" sz="1400" dirty="0" smtClean="0"/>
              <a:t> </a:t>
            </a:r>
            <a:r>
              <a:rPr lang="en-US" sz="1400" dirty="0" err="1" smtClean="0"/>
              <a:t>spécifique</a:t>
            </a:r>
            <a:r>
              <a:rPr lang="en-US" sz="1400" dirty="0" smtClean="0"/>
              <a:t>.</a:t>
            </a:r>
          </a:p>
          <a:p>
            <a:pPr lvl="1"/>
            <a:r>
              <a:rPr lang="en-US" sz="1400" dirty="0" err="1" smtClean="0"/>
              <a:t>L’algorithme</a:t>
            </a:r>
            <a:r>
              <a:rPr lang="en-US" sz="1400" dirty="0" smtClean="0"/>
              <a:t> de tri </a:t>
            </a:r>
            <a:r>
              <a:rPr lang="en-US" sz="1400" dirty="0" err="1" smtClean="0"/>
              <a:t>utilise</a:t>
            </a:r>
            <a:r>
              <a:rPr lang="en-US" sz="1400" dirty="0" smtClean="0"/>
              <a:t> un </a:t>
            </a:r>
            <a:r>
              <a:rPr lang="en-US" sz="1400" dirty="0" err="1" smtClean="0"/>
              <a:t>arbre</a:t>
            </a:r>
            <a:r>
              <a:rPr lang="en-US" sz="1400" dirty="0" smtClean="0"/>
              <a:t> rouge-noir. </a:t>
            </a:r>
            <a:r>
              <a:rPr lang="en-US" sz="1400" dirty="0" err="1" smtClean="0"/>
              <a:t>L’arbre</a:t>
            </a:r>
            <a:r>
              <a:rPr lang="en-US" sz="1400" dirty="0" smtClean="0"/>
              <a:t> </a:t>
            </a:r>
            <a:r>
              <a:rPr lang="en-US" sz="1400" dirty="0" err="1" smtClean="0"/>
              <a:t>est</a:t>
            </a:r>
            <a:r>
              <a:rPr lang="en-US" sz="1400" dirty="0" smtClean="0"/>
              <a:t> </a:t>
            </a:r>
            <a:r>
              <a:rPr lang="en-US" sz="1400" dirty="0" err="1" smtClean="0"/>
              <a:t>équilibré</a:t>
            </a:r>
            <a:r>
              <a:rPr lang="en-US" sz="1400" dirty="0" smtClean="0"/>
              <a:t> </a:t>
            </a:r>
            <a:r>
              <a:rPr lang="en-US" sz="1400" dirty="0" err="1" smtClean="0"/>
              <a:t>dynamiquement</a:t>
            </a:r>
            <a:r>
              <a:rPr lang="en-US" sz="1400" dirty="0" smtClean="0"/>
              <a:t> de </a:t>
            </a:r>
            <a:r>
              <a:rPr lang="en-US" sz="1400" dirty="0" err="1" smtClean="0"/>
              <a:t>sorte</a:t>
            </a:r>
            <a:r>
              <a:rPr lang="en-US" sz="1400" dirty="0" smtClean="0"/>
              <a:t> </a:t>
            </a:r>
            <a:r>
              <a:rPr lang="en-US" sz="1400" dirty="0" err="1" smtClean="0"/>
              <a:t>que</a:t>
            </a:r>
            <a:r>
              <a:rPr lang="en-US" sz="1400" dirty="0" smtClean="0"/>
              <a:t> la </a:t>
            </a:r>
            <a:r>
              <a:rPr lang="en-US" sz="1400" dirty="0" err="1" smtClean="0"/>
              <a:t>profondeur</a:t>
            </a:r>
            <a:r>
              <a:rPr lang="en-US" sz="1400" dirty="0" smtClean="0"/>
              <a:t> </a:t>
            </a:r>
            <a:r>
              <a:rPr lang="en-US" sz="1400" dirty="0" err="1" smtClean="0"/>
              <a:t>n’excède</a:t>
            </a:r>
            <a:r>
              <a:rPr lang="en-US" sz="1400" dirty="0" smtClean="0"/>
              <a:t> pas Log(n) avec n le </a:t>
            </a:r>
            <a:r>
              <a:rPr lang="en-US" sz="1400" dirty="0" err="1" smtClean="0"/>
              <a:t>nombre</a:t>
            </a:r>
            <a:r>
              <a:rPr lang="en-US" sz="1400" dirty="0" smtClean="0"/>
              <a:t> </a:t>
            </a:r>
            <a:r>
              <a:rPr lang="en-US" sz="1400" dirty="0" err="1" smtClean="0"/>
              <a:t>d’éléments</a:t>
            </a:r>
            <a:r>
              <a:rPr lang="en-US" sz="1400" dirty="0" smtClean="0"/>
              <a:t> de </a:t>
            </a:r>
            <a:r>
              <a:rPr lang="en-US" sz="1400" dirty="0" err="1" smtClean="0"/>
              <a:t>l’arbre</a:t>
            </a:r>
            <a:r>
              <a:rPr lang="en-US" sz="1400" dirty="0" smtClean="0"/>
              <a:t>.</a:t>
            </a:r>
          </a:p>
          <a:p>
            <a:pPr lvl="1"/>
            <a:r>
              <a:rPr lang="fr-FR" sz="1400" dirty="0"/>
              <a:t>https://www.cs.usfca.edu/~galles/visualization/RedBlack.html</a:t>
            </a:r>
          </a:p>
          <a:p>
            <a:endParaRPr lang="fr-FR" sz="1600" dirty="0"/>
          </a:p>
          <a:p>
            <a:endParaRPr lang="fr-FR" sz="1600" dirty="0" smtClean="0"/>
          </a:p>
          <a:p>
            <a:endParaRPr lang="fr-FR" sz="1600" dirty="0" smtClean="0"/>
          </a:p>
        </p:txBody>
      </p:sp>
      <p:sp>
        <p:nvSpPr>
          <p:cNvPr id="3075" name="Titre 2"/>
          <p:cNvSpPr>
            <a:spLocks noGrp="1"/>
          </p:cNvSpPr>
          <p:nvPr>
            <p:ph type="title"/>
          </p:nvPr>
        </p:nvSpPr>
        <p:spPr/>
        <p:txBody>
          <a:bodyPr/>
          <a:lstStyle/>
          <a:p>
            <a:r>
              <a:rPr lang="fr-FR" smtClean="0"/>
              <a:t>Les Collections: l’interface Set</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84</a:t>
            </a:fld>
            <a:endParaRPr lang="en-US" altLang="zh-CN" sz="1600" kern="0">
              <a:latin typeface="+mn-lt"/>
              <a:ea typeface="MS PGothic" pitchFamily="34" charset="-128"/>
            </a:endParaRPr>
          </a:p>
        </p:txBody>
      </p:sp>
    </p:spTree>
    <p:extLst>
      <p:ext uri="{BB962C8B-B14F-4D97-AF65-F5344CB8AC3E}">
        <p14:creationId xmlns:p14="http://schemas.microsoft.com/office/powerpoint/2010/main" val="332967686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681685"/>
            <a:ext cx="8589714" cy="5556727"/>
          </a:xfrm>
        </p:spPr>
        <p:txBody>
          <a:bodyPr/>
          <a:lstStyle/>
          <a:p>
            <a:r>
              <a:rPr lang="fr-FR" sz="1600" dirty="0" smtClean="0"/>
              <a:t>Une </a:t>
            </a:r>
            <a:r>
              <a:rPr lang="fr-FR" sz="1600" dirty="0" err="1" smtClean="0"/>
              <a:t>Map</a:t>
            </a:r>
            <a:r>
              <a:rPr lang="fr-FR" sz="1600" dirty="0" smtClean="0"/>
              <a:t> est une table associative clef - valeur.</a:t>
            </a:r>
          </a:p>
          <a:p>
            <a:r>
              <a:rPr lang="fr-FR" sz="1600" dirty="0" smtClean="0"/>
              <a:t>La clef est unique mais une valeur peut être associée à plusieurs clefs.</a:t>
            </a:r>
          </a:p>
          <a:p>
            <a:r>
              <a:rPr lang="fr-FR" sz="1600" dirty="0"/>
              <a:t>Un objet de type </a:t>
            </a:r>
            <a:r>
              <a:rPr lang="fr-FR" sz="1600" dirty="0" err="1"/>
              <a:t>Map</a:t>
            </a:r>
            <a:r>
              <a:rPr lang="fr-FR" sz="1600" dirty="0"/>
              <a:t> permet de lier un objet avec une clé qui peut être un type primitif ou un autre objet. Il est ainsi possible d'obtenir un objet à partir de sa clé.</a:t>
            </a:r>
          </a:p>
          <a:p>
            <a:r>
              <a:rPr lang="fr-FR" sz="1600" dirty="0" smtClean="0"/>
              <a:t>Les 3 principales implémentations sont </a:t>
            </a:r>
            <a:r>
              <a:rPr lang="fr-FR" sz="1600" b="1" dirty="0" err="1" smtClean="0"/>
              <a:t>HashMap</a:t>
            </a:r>
            <a:r>
              <a:rPr lang="fr-FR" sz="1600" b="1" dirty="0" smtClean="0"/>
              <a:t>,</a:t>
            </a:r>
            <a:r>
              <a:rPr lang="fr-FR" sz="1600" dirty="0" smtClean="0"/>
              <a:t> </a:t>
            </a:r>
            <a:r>
              <a:rPr lang="fr-FR" sz="1600" b="1" dirty="0" err="1" smtClean="0"/>
              <a:t>TreeMap</a:t>
            </a:r>
            <a:r>
              <a:rPr lang="fr-FR" sz="1600" dirty="0" smtClean="0"/>
              <a:t> et </a:t>
            </a:r>
            <a:r>
              <a:rPr lang="fr-FR" sz="1600" b="1" err="1"/>
              <a:t>LinkedHashMap</a:t>
            </a:r>
            <a:r>
              <a:rPr lang="fr-FR" sz="1600" smtClean="0"/>
              <a:t>.</a:t>
            </a:r>
            <a:endParaRPr lang="en-US" sz="1600" dirty="0"/>
          </a:p>
          <a:p>
            <a:r>
              <a:rPr lang="en-US" sz="1600" smtClean="0"/>
              <a:t>Exercice</a:t>
            </a:r>
            <a:r>
              <a:rPr lang="en-US" sz="1600" dirty="0" smtClean="0"/>
              <a:t>: modifier la </a:t>
            </a:r>
            <a:r>
              <a:rPr lang="en-US" sz="1600" dirty="0" err="1" smtClean="0"/>
              <a:t>classe</a:t>
            </a:r>
            <a:r>
              <a:rPr lang="en-US" sz="1600" dirty="0" smtClean="0"/>
              <a:t> </a:t>
            </a:r>
            <a:r>
              <a:rPr lang="en-US" sz="1600" dirty="0" err="1" smtClean="0"/>
              <a:t>Langage</a:t>
            </a:r>
            <a:r>
              <a:rPr lang="en-US" sz="1600" dirty="0" smtClean="0"/>
              <a:t> du </a:t>
            </a:r>
            <a:r>
              <a:rPr lang="en-US" sz="1600" dirty="0" err="1" smtClean="0"/>
              <a:t>projet</a:t>
            </a:r>
            <a:r>
              <a:rPr lang="en-US" sz="1600" dirty="0" smtClean="0"/>
              <a:t> Enumerated pour </a:t>
            </a:r>
            <a:r>
              <a:rPr lang="en-US" sz="1600" dirty="0" err="1" smtClean="0"/>
              <a:t>optimiser</a:t>
            </a:r>
            <a:r>
              <a:rPr lang="en-US" sz="1600" dirty="0" smtClean="0"/>
              <a:t> la </a:t>
            </a:r>
            <a:r>
              <a:rPr lang="en-US" sz="1600" dirty="0" err="1" smtClean="0"/>
              <a:t>méthode</a:t>
            </a:r>
            <a:r>
              <a:rPr lang="en-US" sz="1600" dirty="0" smtClean="0"/>
              <a:t> </a:t>
            </a:r>
          </a:p>
          <a:p>
            <a:endParaRPr lang="en-US" sz="1600" dirty="0"/>
          </a:p>
          <a:p>
            <a:endParaRPr lang="fr-FR" sz="1600" dirty="0" smtClean="0"/>
          </a:p>
          <a:p>
            <a:endParaRPr lang="fr-FR" sz="1600" dirty="0"/>
          </a:p>
          <a:p>
            <a:endParaRPr lang="fr-FR" sz="1600" dirty="0" smtClean="0"/>
          </a:p>
          <a:p>
            <a:endParaRPr lang="fr-FR" sz="1600" dirty="0" smtClean="0"/>
          </a:p>
        </p:txBody>
      </p:sp>
      <p:sp>
        <p:nvSpPr>
          <p:cNvPr id="3075" name="Titre 2"/>
          <p:cNvSpPr>
            <a:spLocks noGrp="1"/>
          </p:cNvSpPr>
          <p:nvPr>
            <p:ph type="title"/>
          </p:nvPr>
        </p:nvSpPr>
        <p:spPr/>
        <p:txBody>
          <a:bodyPr/>
          <a:lstStyle/>
          <a:p>
            <a:r>
              <a:rPr lang="fr-FR" dirty="0" smtClean="0"/>
              <a:t>Les Collections: l’interface </a:t>
            </a:r>
            <a:r>
              <a:rPr lang="fr-FR" dirty="0" err="1" smtClean="0"/>
              <a:t>Map</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85</a:t>
            </a:fld>
            <a:endParaRPr lang="en-US" altLang="zh-CN" sz="1600" kern="0">
              <a:latin typeface="+mn-lt"/>
              <a:ea typeface="MS PGothic" pitchFamily="34" charset="-128"/>
            </a:endParaRPr>
          </a:p>
        </p:txBody>
      </p:sp>
      <p:sp>
        <p:nvSpPr>
          <p:cNvPr id="6" name="ZoneTexte 5"/>
          <p:cNvSpPr txBox="1"/>
          <p:nvPr/>
        </p:nvSpPr>
        <p:spPr>
          <a:xfrm>
            <a:off x="340289" y="3496977"/>
            <a:ext cx="8553189" cy="1015663"/>
          </a:xfrm>
          <a:prstGeom prst="rect">
            <a:avLst/>
          </a:prstGeom>
          <a:solidFill>
            <a:schemeClr val="bg1"/>
          </a:solidFill>
          <a:ln>
            <a:solidFill>
              <a:schemeClr val="accent1"/>
            </a:solidFill>
          </a:ln>
        </p:spPr>
        <p:txBody>
          <a:bodyPr wrap="square" rtlCol="0">
            <a:spAutoFit/>
          </a:bodyPr>
          <a:lstStyle/>
          <a:p>
            <a:r>
              <a:rPr lang="en-US" sz="1200" dirty="0">
                <a:latin typeface="Courier New" panose="02070309020205020404" pitchFamily="49" charset="0"/>
                <a:cs typeface="Courier New" panose="02070309020205020404" pitchFamily="49" charset="0"/>
              </a:rPr>
              <a:t>/**         </a:t>
            </a:r>
            <a:endParaRPr lang="en-US" sz="1200" dirty="0" smtClean="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param</a:t>
            </a:r>
            <a:r>
              <a:rPr lang="en-US" sz="1200" dirty="0">
                <a:latin typeface="Courier New" panose="02070309020205020404" pitchFamily="49" charset="0"/>
                <a:cs typeface="Courier New" panose="02070309020205020404" pitchFamily="49" charset="0"/>
              </a:rPr>
              <a:t> value the value representing the </a:t>
            </a:r>
            <a:r>
              <a:rPr lang="en-US" sz="1200" dirty="0" smtClean="0">
                <a:latin typeface="Courier New" panose="02070309020205020404" pitchFamily="49" charset="0"/>
                <a:cs typeface="Courier New" panose="02070309020205020404" pitchFamily="49" charset="0"/>
              </a:rPr>
              <a:t>Language         </a:t>
            </a:r>
          </a:p>
          <a:p>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return </a:t>
            </a:r>
            <a:r>
              <a:rPr lang="en-US" sz="1200" dirty="0" err="1" smtClean="0">
                <a:latin typeface="Courier New" panose="02070309020205020404" pitchFamily="49" charset="0"/>
                <a:cs typeface="Courier New" panose="02070309020205020404" pitchFamily="49" charset="0"/>
              </a:rPr>
              <a:t>Langage</a:t>
            </a:r>
            <a:endParaRPr lang="en-US" sz="1200" dirty="0" smtClean="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        </a:t>
            </a:r>
          </a:p>
          <a:p>
            <a:r>
              <a:rPr lang="en-US" sz="1200" dirty="0" smtClean="0">
                <a:latin typeface="Courier New" panose="02070309020205020404" pitchFamily="49" charset="0"/>
                <a:cs typeface="Courier New" panose="02070309020205020404" pitchFamily="49" charset="0"/>
              </a:rPr>
              <a:t>public </a:t>
            </a:r>
            <a:r>
              <a:rPr lang="en-US" sz="1200" dirty="0">
                <a:latin typeface="Courier New" panose="02070309020205020404" pitchFamily="49" charset="0"/>
                <a:cs typeface="Courier New" panose="02070309020205020404" pitchFamily="49" charset="0"/>
              </a:rPr>
              <a:t>static </a:t>
            </a:r>
            <a:r>
              <a:rPr lang="en-US" sz="1200" dirty="0" err="1" smtClean="0">
                <a:latin typeface="Courier New" panose="02070309020205020404" pitchFamily="49" charset="0"/>
                <a:cs typeface="Courier New" panose="02070309020205020404" pitchFamily="49" charset="0"/>
              </a:rPr>
              <a:t>Langage</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valueOf</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int</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value</a:t>
            </a:r>
            <a:r>
              <a:rPr lang="en-US" sz="1200" smtClean="0">
                <a:latin typeface="Courier New" panose="02070309020205020404" pitchFamily="49" charset="0"/>
                <a:cs typeface="Courier New" panose="02070309020205020404" pitchFamily="49" charset="0"/>
              </a:rPr>
              <a:t>) { … }</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24576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681685"/>
            <a:ext cx="8589714" cy="5556727"/>
          </a:xfrm>
        </p:spPr>
        <p:txBody>
          <a:bodyPr/>
          <a:lstStyle/>
          <a:p>
            <a:r>
              <a:rPr lang="fr-FR" sz="1600" dirty="0" smtClean="0"/>
              <a:t>Le </a:t>
            </a:r>
            <a:r>
              <a:rPr lang="fr-FR" sz="1600" dirty="0" err="1" smtClean="0"/>
              <a:t>GoF</a:t>
            </a:r>
            <a:r>
              <a:rPr lang="fr-FR" sz="1600" dirty="0" smtClean="0"/>
              <a:t> (Gang Of Four) a produit un livre en 1994 intitulé « </a:t>
            </a:r>
            <a:r>
              <a:rPr lang="fr-FR" sz="1600" dirty="0"/>
              <a:t>« </a:t>
            </a:r>
            <a:r>
              <a:rPr lang="fr-FR" sz="1600" b="1" i="1" dirty="0"/>
              <a:t>Design patterns. Catalogue des modèles de conception réutilisables</a:t>
            </a:r>
            <a:r>
              <a:rPr lang="fr-FR" sz="1600" dirty="0"/>
              <a:t> »</a:t>
            </a:r>
            <a:endParaRPr lang="fr-FR" sz="1600" dirty="0" smtClean="0"/>
          </a:p>
          <a:p>
            <a:r>
              <a:rPr lang="fr-FR" sz="1600" dirty="0" smtClean="0"/>
              <a:t>Ces modèles sont classés en 3 catégories:</a:t>
            </a:r>
          </a:p>
          <a:p>
            <a:pPr lvl="1"/>
            <a:r>
              <a:rPr lang="en-US" sz="1400" dirty="0" err="1" smtClean="0"/>
              <a:t>Modèles</a:t>
            </a:r>
            <a:r>
              <a:rPr lang="en-US" sz="1400" dirty="0" smtClean="0"/>
              <a:t> de </a:t>
            </a:r>
            <a:r>
              <a:rPr lang="en-US" sz="1400" dirty="0" err="1" smtClean="0"/>
              <a:t>création</a:t>
            </a:r>
            <a:r>
              <a:rPr lang="en-US" sz="1400" dirty="0" smtClean="0"/>
              <a:t> pour la construction </a:t>
            </a:r>
            <a:r>
              <a:rPr lang="en-US" sz="1400" dirty="0" err="1" smtClean="0"/>
              <a:t>d’objets</a:t>
            </a:r>
            <a:endParaRPr lang="en-US" sz="1400" dirty="0" smtClean="0"/>
          </a:p>
          <a:p>
            <a:pPr lvl="2"/>
            <a:r>
              <a:rPr lang="en-US" sz="1400" dirty="0" err="1" smtClean="0"/>
              <a:t>Fabrique</a:t>
            </a:r>
            <a:r>
              <a:rPr lang="en-US" sz="1400" dirty="0" smtClean="0"/>
              <a:t> de </a:t>
            </a:r>
            <a:r>
              <a:rPr lang="en-US" sz="1400" dirty="0" err="1" smtClean="0"/>
              <a:t>création</a:t>
            </a:r>
            <a:r>
              <a:rPr lang="en-US" sz="1400" dirty="0" smtClean="0"/>
              <a:t>,</a:t>
            </a:r>
          </a:p>
          <a:p>
            <a:pPr lvl="2"/>
            <a:r>
              <a:rPr lang="en-US" sz="1400" dirty="0" smtClean="0"/>
              <a:t>Singleton,</a:t>
            </a:r>
          </a:p>
          <a:p>
            <a:pPr lvl="2"/>
            <a:r>
              <a:rPr lang="en-US" sz="1400" dirty="0" smtClean="0"/>
              <a:t>Builder, …</a:t>
            </a:r>
          </a:p>
          <a:p>
            <a:pPr lvl="1"/>
            <a:r>
              <a:rPr lang="en-US" sz="1400" dirty="0" err="1" smtClean="0"/>
              <a:t>Modèles</a:t>
            </a:r>
            <a:r>
              <a:rPr lang="en-US" sz="1400" dirty="0" smtClean="0"/>
              <a:t> de structuration</a:t>
            </a:r>
          </a:p>
          <a:p>
            <a:pPr lvl="2"/>
            <a:r>
              <a:rPr lang="en-US" sz="1400" dirty="0" smtClean="0"/>
              <a:t>Façade,</a:t>
            </a:r>
          </a:p>
          <a:p>
            <a:pPr lvl="2"/>
            <a:r>
              <a:rPr lang="en-US" sz="1400" dirty="0" smtClean="0"/>
              <a:t>Decorator,</a:t>
            </a:r>
          </a:p>
          <a:p>
            <a:pPr lvl="2"/>
            <a:r>
              <a:rPr lang="en-US" sz="1400" dirty="0" smtClean="0"/>
              <a:t>Proxy, …</a:t>
            </a:r>
          </a:p>
          <a:p>
            <a:pPr lvl="1"/>
            <a:r>
              <a:rPr lang="en-US" sz="1400" dirty="0" err="1" smtClean="0"/>
              <a:t>Modèles</a:t>
            </a:r>
            <a:r>
              <a:rPr lang="en-US" sz="1400" dirty="0" smtClean="0"/>
              <a:t> de </a:t>
            </a:r>
            <a:r>
              <a:rPr lang="en-US" sz="1400" dirty="0" err="1" smtClean="0"/>
              <a:t>comportement</a:t>
            </a:r>
            <a:endParaRPr lang="en-US" sz="1400" dirty="0" smtClean="0"/>
          </a:p>
          <a:p>
            <a:pPr lvl="2"/>
            <a:r>
              <a:rPr lang="en-US" sz="1400" dirty="0" smtClean="0"/>
              <a:t>Iterator</a:t>
            </a:r>
          </a:p>
          <a:p>
            <a:pPr lvl="2"/>
            <a:r>
              <a:rPr lang="en-US" sz="1400" dirty="0" smtClean="0"/>
              <a:t>Observer, …</a:t>
            </a:r>
          </a:p>
          <a:p>
            <a:pPr marL="0" indent="0">
              <a:buNone/>
            </a:pPr>
            <a:endParaRPr lang="fr-FR" sz="1600" dirty="0"/>
          </a:p>
          <a:p>
            <a:endParaRPr lang="fr-FR" sz="1600" dirty="0" smtClean="0"/>
          </a:p>
          <a:p>
            <a:endParaRPr lang="fr-FR" sz="1600" dirty="0" smtClean="0"/>
          </a:p>
        </p:txBody>
      </p:sp>
      <p:sp>
        <p:nvSpPr>
          <p:cNvPr id="3075" name="Titre 2"/>
          <p:cNvSpPr>
            <a:spLocks noGrp="1"/>
          </p:cNvSpPr>
          <p:nvPr>
            <p:ph type="title"/>
          </p:nvPr>
        </p:nvSpPr>
        <p:spPr/>
        <p:txBody>
          <a:bodyPr/>
          <a:lstStyle/>
          <a:p>
            <a:r>
              <a:rPr lang="fr-FR" dirty="0" smtClean="0"/>
              <a:t>Les design patterns (motifs de conception)</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86</a:t>
            </a:fld>
            <a:endParaRPr lang="en-US" altLang="zh-CN" sz="1600" kern="0">
              <a:latin typeface="+mn-lt"/>
              <a:ea typeface="MS PGothic" pitchFamily="34" charset="-128"/>
            </a:endParaRPr>
          </a:p>
        </p:txBody>
      </p:sp>
    </p:spTree>
    <p:extLst>
      <p:ext uri="{BB962C8B-B14F-4D97-AF65-F5344CB8AC3E}">
        <p14:creationId xmlns:p14="http://schemas.microsoft.com/office/powerpoint/2010/main" val="181812920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YPLO6403\Documents\Java\DiagramFactory.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9297" y="3330671"/>
            <a:ext cx="5657850" cy="3028950"/>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1"/>
          <p:cNvSpPr>
            <a:spLocks noGrp="1"/>
          </p:cNvSpPr>
          <p:nvPr>
            <p:ph idx="1"/>
          </p:nvPr>
        </p:nvSpPr>
        <p:spPr>
          <a:xfrm>
            <a:off x="300286" y="681685"/>
            <a:ext cx="8589714" cy="5556727"/>
          </a:xfrm>
        </p:spPr>
        <p:txBody>
          <a:bodyPr/>
          <a:lstStyle/>
          <a:p>
            <a:r>
              <a:rPr lang="en-US" sz="1600" dirty="0" err="1" smtClean="0"/>
              <a:t>Objectif</a:t>
            </a:r>
            <a:r>
              <a:rPr lang="en-US" sz="1600" dirty="0" smtClean="0"/>
              <a:t>: c</a:t>
            </a:r>
            <a:r>
              <a:rPr lang="fr-FR" sz="1600" dirty="0" smtClean="0"/>
              <a:t>réer des objets </a:t>
            </a:r>
            <a:r>
              <a:rPr lang="fr-FR" sz="1600" dirty="0"/>
              <a:t>dont le type dépend du contexte </a:t>
            </a:r>
            <a:r>
              <a:rPr lang="fr-FR" sz="1600" dirty="0" smtClean="0"/>
              <a:t>en utilisant </a:t>
            </a:r>
            <a:r>
              <a:rPr lang="fr-FR" sz="1600" dirty="0"/>
              <a:t>des interfaces ou des classes abstraites pour masquer l'origine des objets.</a:t>
            </a:r>
            <a:endParaRPr lang="fr-FR" sz="1600" dirty="0" smtClean="0"/>
          </a:p>
          <a:p>
            <a:r>
              <a:rPr lang="en-US" sz="1600" dirty="0" err="1" smtClean="0"/>
              <a:t>Intérêt</a:t>
            </a:r>
            <a:r>
              <a:rPr lang="en-US" sz="1600" dirty="0" smtClean="0"/>
              <a:t>:</a:t>
            </a:r>
          </a:p>
          <a:p>
            <a:pPr lvl="1"/>
            <a:r>
              <a:rPr lang="fr-FR" sz="1400" dirty="0" smtClean="0"/>
              <a:t>Utile </a:t>
            </a:r>
            <a:r>
              <a:rPr lang="fr-FR" sz="1400" dirty="0"/>
              <a:t>lorsque la classe d'un objet n'est pas connue au moment de la compilation</a:t>
            </a:r>
            <a:r>
              <a:rPr lang="fr-FR" sz="1400" dirty="0" smtClean="0"/>
              <a:t>.</a:t>
            </a:r>
          </a:p>
          <a:p>
            <a:pPr lvl="1"/>
            <a:r>
              <a:rPr lang="en-US" sz="1400" dirty="0" err="1"/>
              <a:t>P</a:t>
            </a:r>
            <a:r>
              <a:rPr lang="en-US" sz="1400" dirty="0" err="1" smtClean="0"/>
              <a:t>ermet</a:t>
            </a:r>
            <a:r>
              <a:rPr lang="en-US" sz="1400" dirty="0" smtClean="0"/>
              <a:t> de</a:t>
            </a:r>
            <a:r>
              <a:rPr lang="fr-FR" sz="1400" dirty="0" smtClean="0"/>
              <a:t> </a:t>
            </a:r>
            <a:r>
              <a:rPr lang="fr-FR" sz="1400" dirty="0"/>
              <a:t>centraliser la création des </a:t>
            </a:r>
            <a:r>
              <a:rPr lang="fr-FR" sz="1400" dirty="0" smtClean="0"/>
              <a:t>objets</a:t>
            </a:r>
          </a:p>
          <a:p>
            <a:pPr lvl="1"/>
            <a:r>
              <a:rPr lang="en-US" sz="1400" dirty="0" err="1"/>
              <a:t>P</a:t>
            </a:r>
            <a:r>
              <a:rPr lang="en-US" sz="1400" dirty="0" err="1" smtClean="0"/>
              <a:t>ermet</a:t>
            </a:r>
            <a:r>
              <a:rPr lang="en-US" sz="1400" dirty="0" smtClean="0"/>
              <a:t> de </a:t>
            </a:r>
            <a:r>
              <a:rPr lang="en-US" sz="1400" dirty="0" err="1" smtClean="0"/>
              <a:t>découpler</a:t>
            </a:r>
            <a:r>
              <a:rPr lang="en-US" sz="1400" dirty="0" smtClean="0"/>
              <a:t> la fabrication de </a:t>
            </a:r>
            <a:r>
              <a:rPr lang="en-US" sz="1400" dirty="0" err="1" smtClean="0"/>
              <a:t>l’utilisation</a:t>
            </a:r>
            <a:r>
              <a:rPr lang="en-US" sz="1400" dirty="0" smtClean="0"/>
              <a:t> des </a:t>
            </a:r>
            <a:r>
              <a:rPr lang="en-US" sz="1400" dirty="0" err="1" smtClean="0"/>
              <a:t>objets</a:t>
            </a:r>
            <a:r>
              <a:rPr lang="en-US" sz="1400" dirty="0" smtClean="0"/>
              <a:t> en </a:t>
            </a:r>
            <a:r>
              <a:rPr lang="en-US" sz="1400" dirty="0" err="1" smtClean="0"/>
              <a:t>masquant</a:t>
            </a:r>
            <a:r>
              <a:rPr lang="en-US" sz="1400" dirty="0" smtClean="0"/>
              <a:t> la </a:t>
            </a:r>
            <a:r>
              <a:rPr lang="en-US" sz="1400" dirty="0" err="1" smtClean="0"/>
              <a:t>logique</a:t>
            </a:r>
            <a:r>
              <a:rPr lang="en-US" sz="1400" dirty="0" smtClean="0"/>
              <a:t> de </a:t>
            </a:r>
            <a:r>
              <a:rPr lang="en-US" sz="1400" dirty="0" err="1" smtClean="0"/>
              <a:t>création</a:t>
            </a:r>
            <a:endParaRPr lang="en-US" sz="1400" dirty="0" smtClean="0"/>
          </a:p>
          <a:p>
            <a:r>
              <a:rPr lang="en-US" sz="1600" dirty="0" smtClean="0"/>
              <a:t>Principe:</a:t>
            </a:r>
          </a:p>
          <a:p>
            <a:pPr lvl="1"/>
            <a:r>
              <a:rPr lang="en-US" sz="1400" dirty="0" smtClean="0"/>
              <a:t>Le client </a:t>
            </a:r>
            <a:r>
              <a:rPr lang="en-US" sz="1400" dirty="0" err="1" smtClean="0"/>
              <a:t>demande</a:t>
            </a:r>
            <a:r>
              <a:rPr lang="en-US" sz="1400" dirty="0" smtClean="0"/>
              <a:t> la construction d’un objet via un mot clef qui </a:t>
            </a:r>
            <a:r>
              <a:rPr lang="en-US" sz="1400" dirty="0" err="1" smtClean="0"/>
              <a:t>désigne</a:t>
            </a:r>
            <a:r>
              <a:rPr lang="en-US" sz="1400" dirty="0" smtClean="0"/>
              <a:t> </a:t>
            </a:r>
            <a:r>
              <a:rPr lang="en-US" sz="1400" dirty="0" err="1" smtClean="0"/>
              <a:t>l’objet</a:t>
            </a:r>
            <a:r>
              <a:rPr lang="en-US" sz="1400" dirty="0" smtClean="0"/>
              <a:t> et </a:t>
            </a:r>
            <a:r>
              <a:rPr lang="en-US" sz="1400" dirty="0" err="1" smtClean="0"/>
              <a:t>récupère</a:t>
            </a:r>
            <a:r>
              <a:rPr lang="en-US" sz="1400" dirty="0" smtClean="0"/>
              <a:t> </a:t>
            </a:r>
            <a:r>
              <a:rPr lang="en-US" sz="1400" dirty="0" err="1" smtClean="0"/>
              <a:t>une</a:t>
            </a:r>
            <a:r>
              <a:rPr lang="en-US" sz="1400" dirty="0" smtClean="0"/>
              <a:t> interface (</a:t>
            </a:r>
            <a:r>
              <a:rPr lang="en-US" sz="1400" dirty="0" err="1" smtClean="0"/>
              <a:t>ou</a:t>
            </a:r>
            <a:r>
              <a:rPr lang="en-US" sz="1400" dirty="0" smtClean="0"/>
              <a:t> un objet </a:t>
            </a:r>
            <a:r>
              <a:rPr lang="en-US" sz="1400" dirty="0" err="1" smtClean="0"/>
              <a:t>abstrait</a:t>
            </a:r>
            <a:r>
              <a:rPr lang="en-US" sz="1400" dirty="0" smtClean="0"/>
              <a:t>) qui a </a:t>
            </a:r>
            <a:r>
              <a:rPr lang="en-US" sz="1400" dirty="0" err="1" smtClean="0"/>
              <a:t>été</a:t>
            </a:r>
            <a:r>
              <a:rPr lang="en-US" sz="1400" dirty="0" smtClean="0"/>
              <a:t> </a:t>
            </a:r>
            <a:r>
              <a:rPr lang="en-US" sz="1400" dirty="0" err="1" smtClean="0"/>
              <a:t>implémenté</a:t>
            </a:r>
            <a:r>
              <a:rPr lang="en-US" sz="1400" dirty="0" smtClean="0"/>
              <a:t> par la </a:t>
            </a:r>
            <a:r>
              <a:rPr lang="en-US" sz="1400" dirty="0" err="1" smtClean="0"/>
              <a:t>fabrique</a:t>
            </a:r>
            <a:r>
              <a:rPr lang="en-US" sz="1400" dirty="0" smtClean="0"/>
              <a:t>.</a:t>
            </a:r>
          </a:p>
          <a:p>
            <a:r>
              <a:rPr lang="en-US" sz="1600" dirty="0" err="1" smtClean="0"/>
              <a:t>Exercice</a:t>
            </a:r>
            <a:r>
              <a:rPr lang="en-US" sz="1600" dirty="0" smtClean="0"/>
              <a:t>: package </a:t>
            </a:r>
            <a:r>
              <a:rPr lang="fr-FR" sz="1600" dirty="0" err="1"/>
              <a:t>com.orange.formationjava.pattern.factory</a:t>
            </a:r>
            <a:endParaRPr lang="en-US" sz="1600" dirty="0" smtClean="0"/>
          </a:p>
          <a:p>
            <a:pPr lvl="1"/>
            <a:endParaRPr lang="fr-FR" sz="1400" dirty="0" smtClean="0"/>
          </a:p>
          <a:p>
            <a:endParaRPr lang="fr-FR" sz="1600" dirty="0" smtClean="0"/>
          </a:p>
        </p:txBody>
      </p:sp>
      <p:sp>
        <p:nvSpPr>
          <p:cNvPr id="3075" name="Titre 2"/>
          <p:cNvSpPr>
            <a:spLocks noGrp="1"/>
          </p:cNvSpPr>
          <p:nvPr>
            <p:ph type="title"/>
          </p:nvPr>
        </p:nvSpPr>
        <p:spPr/>
        <p:txBody>
          <a:bodyPr/>
          <a:lstStyle/>
          <a:p>
            <a:r>
              <a:rPr lang="fr-FR" dirty="0" smtClean="0"/>
              <a:t>Les design patterns: Fabrique (</a:t>
            </a:r>
            <a:r>
              <a:rPr lang="fr-FR" dirty="0" err="1" smtClean="0"/>
              <a:t>factory</a:t>
            </a:r>
            <a:r>
              <a:rPr lang="fr-FR" dirty="0" smtClean="0"/>
              <a:t>)</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87</a:t>
            </a:fld>
            <a:endParaRPr lang="en-US" altLang="zh-CN" sz="1600" kern="0">
              <a:latin typeface="+mn-lt"/>
              <a:ea typeface="MS PGothic" pitchFamily="34" charset="-128"/>
            </a:endParaRPr>
          </a:p>
        </p:txBody>
      </p:sp>
    </p:spTree>
    <p:extLst>
      <p:ext uri="{BB962C8B-B14F-4D97-AF65-F5344CB8AC3E}">
        <p14:creationId xmlns:p14="http://schemas.microsoft.com/office/powerpoint/2010/main" val="29417286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681685"/>
            <a:ext cx="8589714" cy="5556727"/>
          </a:xfrm>
        </p:spPr>
        <p:txBody>
          <a:bodyPr/>
          <a:lstStyle/>
          <a:p>
            <a:r>
              <a:rPr lang="en-US" sz="1600" dirty="0" err="1" smtClean="0"/>
              <a:t>Objectifs</a:t>
            </a:r>
            <a:r>
              <a:rPr lang="en-US" sz="1600" dirty="0" smtClean="0"/>
              <a:t>: </a:t>
            </a:r>
          </a:p>
          <a:p>
            <a:pPr lvl="1"/>
            <a:r>
              <a:rPr lang="fr-FR" sz="1400" dirty="0"/>
              <a:t>assurer qu'il n'existe qu'une seule instance de la classe</a:t>
            </a:r>
            <a:r>
              <a:rPr lang="fr-FR" sz="1400" dirty="0" smtClean="0"/>
              <a:t>.</a:t>
            </a:r>
          </a:p>
          <a:p>
            <a:pPr lvl="1"/>
            <a:r>
              <a:rPr lang="fr-FR" sz="1400" dirty="0"/>
              <a:t>fournir un moyen d'obtenir cette instance unique</a:t>
            </a:r>
            <a:endParaRPr lang="fr-FR" sz="1400" dirty="0" smtClean="0"/>
          </a:p>
          <a:p>
            <a:r>
              <a:rPr lang="en-US" sz="1600" dirty="0" err="1" smtClean="0"/>
              <a:t>Intérêt</a:t>
            </a:r>
            <a:r>
              <a:rPr lang="en-US" sz="1600" dirty="0" smtClean="0"/>
              <a:t>:</a:t>
            </a:r>
          </a:p>
          <a:p>
            <a:pPr lvl="1"/>
            <a:r>
              <a:rPr lang="fr-FR" sz="1400" dirty="0" smtClean="0"/>
              <a:t>utile </a:t>
            </a:r>
            <a:r>
              <a:rPr lang="fr-FR" sz="1400" dirty="0"/>
              <a:t>pour le développement d'objets de type gestionnaire. </a:t>
            </a:r>
            <a:r>
              <a:rPr lang="fr-FR" sz="1400" dirty="0" smtClean="0"/>
              <a:t>Ce </a:t>
            </a:r>
            <a:r>
              <a:rPr lang="fr-FR" sz="1400" dirty="0"/>
              <a:t>type d'objet doit être unique car il gère d'autres objets par exemple un gestionnaire de </a:t>
            </a:r>
            <a:r>
              <a:rPr lang="fr-FR" sz="1400" dirty="0" smtClean="0"/>
              <a:t>logs, un pool de connexions...</a:t>
            </a:r>
          </a:p>
          <a:p>
            <a:r>
              <a:rPr lang="en-US" dirty="0" smtClean="0"/>
              <a:t>Principe: </a:t>
            </a:r>
          </a:p>
          <a:p>
            <a:pPr lvl="1"/>
            <a:r>
              <a:rPr lang="fr-FR" sz="1400" dirty="0"/>
              <a:t>le ou les </a:t>
            </a:r>
            <a:r>
              <a:rPr lang="fr-FR" sz="1400" dirty="0" smtClean="0"/>
              <a:t>constructeurs </a:t>
            </a:r>
            <a:r>
              <a:rPr lang="fr-FR" sz="1400" dirty="0"/>
              <a:t>ont un attribut de visibilité </a:t>
            </a:r>
            <a:r>
              <a:rPr lang="fr-FR" sz="1400" dirty="0" err="1"/>
              <a:t>private</a:t>
            </a:r>
            <a:r>
              <a:rPr lang="fr-FR" sz="1400" dirty="0"/>
              <a:t> pour empêcher toute instanciation de l'extérieur de la classe : ne pas oublier de redéfinir le constructeur par défaut si aucun constructeur n'est explicitement </a:t>
            </a:r>
            <a:r>
              <a:rPr lang="fr-FR" sz="1400" dirty="0" smtClean="0"/>
              <a:t>défini.</a:t>
            </a:r>
            <a:endParaRPr lang="fr-FR" sz="1400" dirty="0"/>
          </a:p>
          <a:p>
            <a:pPr lvl="1"/>
            <a:r>
              <a:rPr lang="fr-FR" sz="1400" dirty="0"/>
              <a:t>l'unique instance est une variable de classe.</a:t>
            </a:r>
          </a:p>
          <a:p>
            <a:pPr lvl="1"/>
            <a:r>
              <a:rPr lang="fr-FR" sz="1400" dirty="0"/>
              <a:t>un getter </a:t>
            </a:r>
            <a:r>
              <a:rPr lang="fr-FR" sz="1400" dirty="0" err="1"/>
              <a:t>static</a:t>
            </a:r>
            <a:r>
              <a:rPr lang="fr-FR" sz="1400" dirty="0"/>
              <a:t> permet de renvoyer l'instance et de la créer au besoin.</a:t>
            </a:r>
          </a:p>
          <a:p>
            <a:pPr lvl="1"/>
            <a:r>
              <a:rPr lang="fr-FR" sz="1400" dirty="0"/>
              <a:t>la classe est déclarée final pour empêcher la création d'une classe fille</a:t>
            </a:r>
            <a:r>
              <a:rPr lang="fr-FR" sz="1400" dirty="0" smtClean="0"/>
              <a:t>.</a:t>
            </a:r>
          </a:p>
          <a:p>
            <a:r>
              <a:rPr lang="en-US" sz="1600" dirty="0" err="1" smtClean="0"/>
              <a:t>Exercice</a:t>
            </a:r>
            <a:r>
              <a:rPr lang="en-US" sz="1600" dirty="0" smtClean="0"/>
              <a:t>: </a:t>
            </a:r>
            <a:r>
              <a:rPr lang="en-US" sz="1600" dirty="0"/>
              <a:t>package </a:t>
            </a:r>
            <a:r>
              <a:rPr lang="fr-FR" sz="1600" dirty="0" err="1" smtClean="0"/>
              <a:t>com.orange.formationjava.pattern.singleton</a:t>
            </a:r>
            <a:endParaRPr lang="fr-FR" sz="1600" dirty="0" smtClean="0"/>
          </a:p>
          <a:p>
            <a:pPr lvl="1"/>
            <a:r>
              <a:rPr lang="en-US" sz="1400" dirty="0" err="1" smtClean="0"/>
              <a:t>Démontrer</a:t>
            </a:r>
            <a:r>
              <a:rPr lang="en-US" sz="1400" dirty="0" smtClean="0"/>
              <a:t> </a:t>
            </a:r>
            <a:r>
              <a:rPr lang="en-US" sz="1400" dirty="0" err="1" smtClean="0"/>
              <a:t>qu’il</a:t>
            </a:r>
            <a:r>
              <a:rPr lang="en-US" sz="1400" dirty="0" smtClean="0"/>
              <a:t> </a:t>
            </a:r>
            <a:r>
              <a:rPr lang="en-US" sz="1400" dirty="0" err="1" smtClean="0"/>
              <a:t>s’agit</a:t>
            </a:r>
            <a:r>
              <a:rPr lang="en-US" sz="1400" dirty="0" smtClean="0"/>
              <a:t> d’un singleton.</a:t>
            </a:r>
          </a:p>
          <a:p>
            <a:pPr lvl="1"/>
            <a:endParaRPr lang="fr-FR" sz="1400" dirty="0" smtClean="0"/>
          </a:p>
          <a:p>
            <a:endParaRPr lang="fr-FR" sz="1600" dirty="0" smtClean="0"/>
          </a:p>
        </p:txBody>
      </p:sp>
      <p:sp>
        <p:nvSpPr>
          <p:cNvPr id="3075" name="Titre 2"/>
          <p:cNvSpPr>
            <a:spLocks noGrp="1"/>
          </p:cNvSpPr>
          <p:nvPr>
            <p:ph type="title"/>
          </p:nvPr>
        </p:nvSpPr>
        <p:spPr/>
        <p:txBody>
          <a:bodyPr/>
          <a:lstStyle/>
          <a:p>
            <a:r>
              <a:rPr lang="fr-FR" dirty="0" smtClean="0"/>
              <a:t>Les design patterns: Singleton (1/2)</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88</a:t>
            </a:fld>
            <a:endParaRPr lang="en-US" altLang="zh-CN" sz="1600" kern="0">
              <a:latin typeface="+mn-lt"/>
              <a:ea typeface="MS PGothic" pitchFamily="34" charset="-128"/>
            </a:endParaRPr>
          </a:p>
        </p:txBody>
      </p:sp>
    </p:spTree>
    <p:extLst>
      <p:ext uri="{BB962C8B-B14F-4D97-AF65-F5344CB8AC3E}">
        <p14:creationId xmlns:p14="http://schemas.microsoft.com/office/powerpoint/2010/main" val="417261256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681685"/>
            <a:ext cx="8589714" cy="5556727"/>
          </a:xfrm>
        </p:spPr>
        <p:txBody>
          <a:bodyPr/>
          <a:lstStyle/>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pPr lvl="1"/>
            <a:r>
              <a:rPr lang="en-US" sz="1400" dirty="0" err="1" smtClean="0"/>
              <a:t>L’instantiation</a:t>
            </a:r>
            <a:r>
              <a:rPr lang="en-US" sz="1400" dirty="0" smtClean="0"/>
              <a:t> a lieu à </a:t>
            </a:r>
            <a:r>
              <a:rPr lang="en-US" sz="1400" dirty="0" err="1" smtClean="0"/>
              <a:t>l’initialisation</a:t>
            </a:r>
            <a:r>
              <a:rPr lang="en-US" sz="1400" dirty="0" smtClean="0"/>
              <a:t>. </a:t>
            </a:r>
            <a:r>
              <a:rPr lang="en-US" sz="1400" dirty="0" err="1" smtClean="0"/>
              <a:t>Est-ce</a:t>
            </a:r>
            <a:r>
              <a:rPr lang="en-US" sz="1400" dirty="0" smtClean="0"/>
              <a:t> un souci ?</a:t>
            </a:r>
          </a:p>
          <a:p>
            <a:pPr lvl="1"/>
            <a:r>
              <a:rPr lang="en-US" sz="1400" dirty="0"/>
              <a:t>Comment retarder </a:t>
            </a:r>
            <a:r>
              <a:rPr lang="en-US" sz="1400" dirty="0" err="1"/>
              <a:t>l’instantiation</a:t>
            </a:r>
            <a:r>
              <a:rPr lang="en-US" sz="1400" dirty="0"/>
              <a:t> ?</a:t>
            </a:r>
          </a:p>
          <a:p>
            <a:pPr lvl="1"/>
            <a:r>
              <a:rPr lang="en-US" sz="1400" dirty="0"/>
              <a:t>La </a:t>
            </a:r>
            <a:r>
              <a:rPr lang="en-US" sz="1400" dirty="0" smtClean="0"/>
              <a:t>nouvelle solution </a:t>
            </a:r>
            <a:r>
              <a:rPr lang="en-US" sz="1400" dirty="0" err="1"/>
              <a:t>est-elle</a:t>
            </a:r>
            <a:r>
              <a:rPr lang="en-US" sz="1400" dirty="0"/>
              <a:t> thread safe ?</a:t>
            </a:r>
            <a:endParaRPr lang="fr-FR" sz="1400" dirty="0"/>
          </a:p>
        </p:txBody>
      </p:sp>
      <p:sp>
        <p:nvSpPr>
          <p:cNvPr id="3075" name="Titre 2"/>
          <p:cNvSpPr>
            <a:spLocks noGrp="1"/>
          </p:cNvSpPr>
          <p:nvPr>
            <p:ph type="title"/>
          </p:nvPr>
        </p:nvSpPr>
        <p:spPr/>
        <p:txBody>
          <a:bodyPr/>
          <a:lstStyle/>
          <a:p>
            <a:r>
              <a:rPr lang="fr-FR" dirty="0" smtClean="0"/>
              <a:t>Les design patterns: Singleton (2/2)</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89</a:t>
            </a:fld>
            <a:endParaRPr lang="en-US" altLang="zh-CN" sz="1600" kern="0">
              <a:latin typeface="+mn-lt"/>
              <a:ea typeface="MS PGothic" pitchFamily="34" charset="-128"/>
            </a:endParaRPr>
          </a:p>
        </p:txBody>
      </p:sp>
      <p:sp>
        <p:nvSpPr>
          <p:cNvPr id="6" name="ZoneTexte 5"/>
          <p:cNvSpPr txBox="1"/>
          <p:nvPr/>
        </p:nvSpPr>
        <p:spPr>
          <a:xfrm>
            <a:off x="340289" y="702977"/>
            <a:ext cx="8559871" cy="3046988"/>
          </a:xfrm>
          <a:prstGeom prst="rect">
            <a:avLst/>
          </a:prstGeom>
          <a:solidFill>
            <a:schemeClr val="bg1"/>
          </a:solidFill>
          <a:ln>
            <a:solidFill>
              <a:schemeClr val="accent1"/>
            </a:solidFill>
          </a:ln>
        </p:spPr>
        <p:txBody>
          <a:bodyPr wrap="square" rtlCol="0">
            <a:spAutoFit/>
          </a:bodyPr>
          <a:lstStyle/>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Implémentation</a:t>
            </a:r>
            <a:r>
              <a:rPr lang="en-US" sz="1200" dirty="0">
                <a:latin typeface="Courier New" panose="02070309020205020404" pitchFamily="49" charset="0"/>
                <a:cs typeface="Courier New" panose="02070309020205020404" pitchFamily="49" charset="0"/>
              </a:rPr>
              <a:t> simple d'un singleton. </a:t>
            </a:r>
            <a:r>
              <a:rPr lang="en-US" sz="1200" dirty="0" err="1">
                <a:latin typeface="Courier New" panose="02070309020205020404" pitchFamily="49" charset="0"/>
                <a:cs typeface="Courier New" panose="02070309020205020404" pitchFamily="49" charset="0"/>
              </a:rPr>
              <a:t>L'instance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est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créée</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à </a:t>
            </a:r>
            <a:r>
              <a:rPr lang="en-US" sz="1200" dirty="0" err="1">
                <a:latin typeface="Courier New" panose="02070309020205020404" pitchFamily="49" charset="0"/>
                <a:cs typeface="Courier New" panose="02070309020205020404" pitchFamily="49" charset="0"/>
              </a:rPr>
              <a:t>l'initialisation</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public class </a:t>
            </a:r>
            <a:r>
              <a:rPr lang="en-US" sz="1200" dirty="0" err="1">
                <a:latin typeface="Courier New" panose="02070309020205020404" pitchFamily="49" charset="0"/>
                <a:cs typeface="Courier New" panose="02070309020205020404" pitchFamily="49" charset="0"/>
              </a:rPr>
              <a:t>MyManagerSingleton</a:t>
            </a:r>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Constructeur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privé</a:t>
            </a:r>
            <a:r>
              <a:rPr lang="en-US" sz="1200" dirty="0">
                <a:latin typeface="Courier New" panose="02070309020205020404" pitchFamily="49" charset="0"/>
                <a:cs typeface="Courier New" panose="02070309020205020404" pitchFamily="49" charset="0"/>
              </a:rPr>
              <a:t> */</a:t>
            </a:r>
          </a:p>
          <a:p>
            <a:r>
              <a:rPr lang="en-US" sz="1200" dirty="0" smtClean="0">
                <a:latin typeface="Courier New" panose="02070309020205020404" pitchFamily="49" charset="0"/>
                <a:cs typeface="Courier New" panose="02070309020205020404" pitchFamily="49" charset="0"/>
              </a:rPr>
              <a:t>  private </a:t>
            </a:r>
            <a:r>
              <a:rPr lang="en-US" sz="1200" dirty="0" err="1">
                <a:latin typeface="Courier New" panose="02070309020205020404" pitchFamily="49" charset="0"/>
                <a:cs typeface="Courier New" panose="02070309020205020404" pitchFamily="49" charset="0"/>
              </a:rPr>
              <a:t>MyManagerSingleton</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  /** </a:t>
            </a:r>
            <a:r>
              <a:rPr lang="en-US" sz="1200" dirty="0">
                <a:latin typeface="Courier New" panose="02070309020205020404" pitchFamily="49" charset="0"/>
                <a:cs typeface="Courier New" panose="02070309020205020404" pitchFamily="49" charset="0"/>
              </a:rPr>
              <a:t>Instance unique </a:t>
            </a:r>
            <a:r>
              <a:rPr lang="en-US" sz="1200" dirty="0" err="1">
                <a:latin typeface="Courier New" panose="02070309020205020404" pitchFamily="49" charset="0"/>
                <a:cs typeface="Courier New" panose="02070309020205020404" pitchFamily="49" charset="0"/>
              </a:rPr>
              <a:t>pré-initialisée</a:t>
            </a:r>
            <a:r>
              <a:rPr lang="en-US" sz="1200" dirty="0">
                <a:latin typeface="Courier New" panose="02070309020205020404" pitchFamily="49" charset="0"/>
                <a:cs typeface="Courier New" panose="02070309020205020404" pitchFamily="49" charset="0"/>
              </a:rPr>
              <a:t> */</a:t>
            </a:r>
          </a:p>
          <a:p>
            <a:r>
              <a:rPr lang="en-US" sz="1200" dirty="0" smtClean="0">
                <a:latin typeface="Courier New" panose="02070309020205020404" pitchFamily="49" charset="0"/>
                <a:cs typeface="Courier New" panose="02070309020205020404" pitchFamily="49" charset="0"/>
              </a:rPr>
              <a:t>  private </a:t>
            </a:r>
            <a:r>
              <a:rPr lang="en-US" sz="1200" dirty="0">
                <a:latin typeface="Courier New" panose="02070309020205020404" pitchFamily="49" charset="0"/>
                <a:cs typeface="Courier New" panose="02070309020205020404" pitchFamily="49" charset="0"/>
              </a:rPr>
              <a:t>static </a:t>
            </a:r>
            <a:r>
              <a:rPr lang="en-US" sz="1200" dirty="0" err="1">
                <a:latin typeface="Courier New" panose="02070309020205020404" pitchFamily="49" charset="0"/>
                <a:cs typeface="Courier New" panose="02070309020205020404" pitchFamily="49" charset="0"/>
              </a:rPr>
              <a:t>MyManagerSingleton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sMyManagerSingleton</a:t>
            </a:r>
            <a:r>
              <a:rPr lang="en-US" sz="1200" dirty="0">
                <a:latin typeface="Courier New" panose="02070309020205020404" pitchFamily="49" charset="0"/>
                <a:cs typeface="Courier New" panose="02070309020205020404" pitchFamily="49" charset="0"/>
              </a:rPr>
              <a:t> = new </a:t>
            </a:r>
            <a:r>
              <a:rPr lang="en-US" sz="1200" dirty="0" err="1">
                <a:latin typeface="Courier New" panose="02070309020205020404" pitchFamily="49" charset="0"/>
                <a:cs typeface="Courier New" panose="02070309020205020404" pitchFamily="49" charset="0"/>
              </a:rPr>
              <a:t>MyManagerSingleton</a:t>
            </a:r>
            <a:r>
              <a:rPr lang="en-US" sz="1200" dirty="0">
                <a:latin typeface="Courier New" panose="02070309020205020404" pitchFamily="49" charset="0"/>
                <a:cs typeface="Courier New" panose="02070309020205020404" pitchFamily="49" charset="0"/>
              </a:rPr>
              <a:t>();</a:t>
            </a:r>
          </a:p>
          <a:p>
            <a:r>
              <a:rPr lang="en-US" sz="1200" dirty="0" smtClean="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 </a:t>
            </a:r>
            <a:r>
              <a:rPr lang="en-US" sz="1200" dirty="0">
                <a:latin typeface="Courier New" panose="02070309020205020404" pitchFamily="49" charset="0"/>
                <a:cs typeface="Courier New" panose="02070309020205020404" pitchFamily="49" charset="0"/>
              </a:rPr>
              <a:t>Point </a:t>
            </a:r>
            <a:r>
              <a:rPr lang="en-US" sz="1200" dirty="0" err="1">
                <a:latin typeface="Courier New" panose="02070309020205020404" pitchFamily="49" charset="0"/>
                <a:cs typeface="Courier New" panose="02070309020205020404" pitchFamily="49" charset="0"/>
              </a:rPr>
              <a:t>d'accès</a:t>
            </a:r>
            <a:r>
              <a:rPr lang="en-US" sz="1200" dirty="0">
                <a:latin typeface="Courier New" panose="02070309020205020404" pitchFamily="49" charset="0"/>
                <a:cs typeface="Courier New" panose="02070309020205020404" pitchFamily="49" charset="0"/>
              </a:rPr>
              <a:t> pour </a:t>
            </a:r>
            <a:r>
              <a:rPr lang="en-US" sz="1200" dirty="0" err="1">
                <a:latin typeface="Courier New" panose="02070309020205020404" pitchFamily="49" charset="0"/>
                <a:cs typeface="Courier New" panose="02070309020205020404" pitchFamily="49" charset="0"/>
              </a:rPr>
              <a:t>l'instance</a:t>
            </a:r>
            <a:r>
              <a:rPr lang="en-US" sz="1200" dirty="0">
                <a:latin typeface="Courier New" panose="02070309020205020404" pitchFamily="49" charset="0"/>
                <a:cs typeface="Courier New" panose="02070309020205020404" pitchFamily="49" charset="0"/>
              </a:rPr>
              <a:t> unique du singleton */</a:t>
            </a:r>
          </a:p>
          <a:p>
            <a:r>
              <a:rPr lang="en-US" sz="1200" dirty="0" smtClean="0">
                <a:latin typeface="Courier New" panose="02070309020205020404" pitchFamily="49" charset="0"/>
                <a:cs typeface="Courier New" panose="02070309020205020404" pitchFamily="49" charset="0"/>
              </a:rPr>
              <a:t>  public </a:t>
            </a:r>
            <a:r>
              <a:rPr lang="en-US" sz="1200" dirty="0">
                <a:latin typeface="Courier New" panose="02070309020205020404" pitchFamily="49" charset="0"/>
                <a:cs typeface="Courier New" panose="02070309020205020404" pitchFamily="49" charset="0"/>
              </a:rPr>
              <a:t>static </a:t>
            </a:r>
            <a:r>
              <a:rPr lang="en-US" sz="1200" dirty="0" err="1">
                <a:latin typeface="Courier New" panose="02070309020205020404" pitchFamily="49" charset="0"/>
                <a:cs typeface="Courier New" panose="02070309020205020404" pitchFamily="49" charset="0"/>
              </a:rPr>
              <a:t>MyManagerSingleton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getInstance</a:t>
            </a:r>
            <a:r>
              <a:rPr lang="en-US" sz="1200" dirty="0">
                <a:latin typeface="Courier New" panose="02070309020205020404" pitchFamily="49" charset="0"/>
                <a:cs typeface="Courier New" panose="02070309020205020404" pitchFamily="49" charset="0"/>
              </a:rPr>
              <a:t>() {</a:t>
            </a:r>
          </a:p>
          <a:p>
            <a:r>
              <a:rPr lang="en-US" sz="1200" dirty="0" smtClean="0">
                <a:latin typeface="Courier New" panose="02070309020205020404" pitchFamily="49" charset="0"/>
                <a:cs typeface="Courier New" panose="02070309020205020404" pitchFamily="49" charset="0"/>
              </a:rPr>
              <a:t>    return </a:t>
            </a:r>
            <a:r>
              <a:rPr lang="en-US" sz="1200" dirty="0" err="1">
                <a:latin typeface="Courier New" panose="02070309020205020404" pitchFamily="49" charset="0"/>
                <a:cs typeface="Courier New" panose="02070309020205020404" pitchFamily="49" charset="0"/>
              </a:rPr>
              <a:t>sMyManagerSingleton</a:t>
            </a:r>
            <a:r>
              <a:rPr lang="en-US" sz="1200" dirty="0">
                <a:latin typeface="Courier New" panose="02070309020205020404" pitchFamily="49" charset="0"/>
                <a:cs typeface="Courier New" panose="02070309020205020404" pitchFamily="49" charset="0"/>
              </a:rPr>
              <a:t>;</a:t>
            </a:r>
          </a:p>
          <a:p>
            <a:r>
              <a:rPr lang="en-US" sz="1200" dirty="0" smtClean="0">
                <a:latin typeface="Courier New" panose="02070309020205020404" pitchFamily="49" charset="0"/>
                <a:cs typeface="Courier New" panose="02070309020205020404" pitchFamily="49" charset="0"/>
              </a:rPr>
              <a:t>  }</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4874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2"/>
          <p:cNvSpPr>
            <a:spLocks noGrp="1"/>
          </p:cNvSpPr>
          <p:nvPr>
            <p:ph type="title"/>
          </p:nvPr>
        </p:nvSpPr>
        <p:spPr/>
        <p:txBody>
          <a:bodyPr/>
          <a:lstStyle/>
          <a:p>
            <a:r>
              <a:rPr lang="fr-FR" smtClean="0"/>
              <a:t>Introduction: open-source</a:t>
            </a:r>
          </a:p>
        </p:txBody>
      </p:sp>
      <p:sp>
        <p:nvSpPr>
          <p:cNvPr id="2" name="Espace réservé du contenu 1"/>
          <p:cNvSpPr>
            <a:spLocks noGrp="1"/>
          </p:cNvSpPr>
          <p:nvPr>
            <p:ph idx="1"/>
          </p:nvPr>
        </p:nvSpPr>
        <p:spPr/>
        <p:txBody>
          <a:bodyPr/>
          <a:lstStyle/>
          <a:p>
            <a:r>
              <a:rPr lang="fr-FR" smtClean="0"/>
              <a:t>Il existe de nombreux logiciels libres écrits en </a:t>
            </a:r>
            <a:r>
              <a:rPr lang="fr-FR"/>
              <a:t>Java:</a:t>
            </a:r>
            <a:br>
              <a:rPr lang="fr-FR"/>
            </a:br>
            <a:r>
              <a:rPr lang="fr-FR">
                <a:hlinkClick r:id="rId3"/>
              </a:rPr>
              <a:t>https://</a:t>
            </a:r>
            <a:r>
              <a:rPr lang="fr-FR" smtClean="0">
                <a:hlinkClick r:id="rId3"/>
              </a:rPr>
              <a:t>fr.wikipedia.org/wiki/Java_et_logiciel_libre</a:t>
            </a:r>
            <a:endParaRPr lang="fr-FR" smtClean="0"/>
          </a:p>
          <a:p>
            <a:r>
              <a:rPr lang="fr-FR" smtClean="0"/>
              <a:t>List non exhaustive:</a:t>
            </a:r>
            <a:endParaRPr lang="fr-FR"/>
          </a:p>
          <a:p>
            <a:endParaRPr lang="fr-FR" smtClean="0"/>
          </a:p>
          <a:p>
            <a:endParaRPr lang="fr-FR" i="1"/>
          </a:p>
          <a:p>
            <a:endParaRPr lang="fr-FR" i="1" smtClean="0"/>
          </a:p>
          <a:p>
            <a:pPr marL="482600" lvl="1" indent="0">
              <a:buNone/>
            </a:pPr>
            <a:endParaRPr lang="fr-FR" smtClean="0"/>
          </a:p>
          <a:p>
            <a:endParaRPr lang="en-US"/>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9</a:t>
            </a:fld>
            <a:endParaRPr lang="en-US" altLang="zh-CN" sz="1600" kern="0">
              <a:latin typeface="+mn-lt"/>
              <a:ea typeface="MS PGothic" pitchFamily="34" charset="-128"/>
            </a:endParaRPr>
          </a:p>
        </p:txBody>
      </p:sp>
      <p:graphicFrame>
        <p:nvGraphicFramePr>
          <p:cNvPr id="3" name="Tableau 2"/>
          <p:cNvGraphicFramePr>
            <a:graphicFrameLocks noGrp="1"/>
          </p:cNvGraphicFramePr>
          <p:nvPr>
            <p:extLst>
              <p:ext uri="{D42A27DB-BD31-4B8C-83A1-F6EECF244321}">
                <p14:modId xmlns:p14="http://schemas.microsoft.com/office/powerpoint/2010/main" val="46042804"/>
              </p:ext>
            </p:extLst>
          </p:nvPr>
        </p:nvGraphicFramePr>
        <p:xfrm>
          <a:off x="819461" y="2026587"/>
          <a:ext cx="7337685" cy="3708400"/>
        </p:xfrm>
        <a:graphic>
          <a:graphicData uri="http://schemas.openxmlformats.org/drawingml/2006/table">
            <a:tbl>
              <a:tblPr firstRow="1" bandRow="1">
                <a:tableStyleId>{5C22544A-7EE6-4342-B048-85BDC9FD1C3A}</a:tableStyleId>
              </a:tblPr>
              <a:tblGrid>
                <a:gridCol w="1990798"/>
                <a:gridCol w="5346887"/>
              </a:tblGrid>
              <a:tr h="370840">
                <a:tc>
                  <a:txBody>
                    <a:bodyPr/>
                    <a:lstStyle/>
                    <a:p>
                      <a:r>
                        <a:rPr lang="fr-FR" dirty="0" smtClean="0"/>
                        <a:t>logiciel</a:t>
                      </a:r>
                      <a:endParaRPr lang="en-US" dirty="0"/>
                    </a:p>
                  </a:txBody>
                  <a:tcPr/>
                </a:tc>
                <a:tc>
                  <a:txBody>
                    <a:bodyPr/>
                    <a:lstStyle/>
                    <a:p>
                      <a:r>
                        <a:rPr lang="en-US" dirty="0" smtClean="0"/>
                        <a:t>Description</a:t>
                      </a:r>
                      <a:endParaRPr lang="en-US" dirty="0"/>
                    </a:p>
                  </a:txBody>
                  <a:tcPr/>
                </a:tc>
              </a:tr>
              <a:tr h="370840">
                <a:tc>
                  <a:txBody>
                    <a:bodyPr/>
                    <a:lstStyle/>
                    <a:p>
                      <a:r>
                        <a:rPr lang="fr-FR" dirty="0" smtClean="0"/>
                        <a:t>Eclipse</a:t>
                      </a:r>
                      <a:endParaRPr lang="en-US" dirty="0"/>
                    </a:p>
                  </a:txBody>
                  <a:tcPr/>
                </a:tc>
                <a:tc>
                  <a:txBody>
                    <a:bodyPr/>
                    <a:lstStyle/>
                    <a:p>
                      <a:r>
                        <a:rPr lang="en-US" dirty="0" err="1" smtClean="0"/>
                        <a:t>Environnement</a:t>
                      </a:r>
                      <a:r>
                        <a:rPr lang="en-US" dirty="0" smtClean="0"/>
                        <a:t> de </a:t>
                      </a:r>
                      <a:r>
                        <a:rPr lang="en-US" dirty="0" err="1" smtClean="0"/>
                        <a:t>développement</a:t>
                      </a:r>
                      <a:endParaRPr lang="en-US" dirty="0"/>
                    </a:p>
                  </a:txBody>
                  <a:tcPr/>
                </a:tc>
              </a:tr>
              <a:tr h="370840">
                <a:tc>
                  <a:txBody>
                    <a:bodyPr/>
                    <a:lstStyle/>
                    <a:p>
                      <a:r>
                        <a:rPr lang="en-US" dirty="0" smtClean="0"/>
                        <a:t>Ant </a:t>
                      </a:r>
                      <a:endParaRPr lang="en-US" dirty="0"/>
                    </a:p>
                  </a:txBody>
                  <a:tcPr/>
                </a:tc>
                <a:tc>
                  <a:txBody>
                    <a:bodyPr/>
                    <a:lstStyle/>
                    <a:p>
                      <a:r>
                        <a:rPr lang="en-US" dirty="0" err="1" smtClean="0"/>
                        <a:t>Outil</a:t>
                      </a:r>
                      <a:r>
                        <a:rPr lang="en-US" dirty="0" smtClean="0"/>
                        <a:t> de construction </a:t>
                      </a:r>
                      <a:r>
                        <a:rPr lang="en-US" dirty="0" err="1" smtClean="0"/>
                        <a:t>d'application</a:t>
                      </a:r>
                      <a:endParaRPr lang="en-US" dirty="0"/>
                    </a:p>
                  </a:txBody>
                  <a:tcPr/>
                </a:tc>
              </a:tr>
              <a:tr h="370840">
                <a:tc>
                  <a:txBody>
                    <a:bodyPr/>
                    <a:lstStyle/>
                    <a:p>
                      <a:r>
                        <a:rPr lang="en-US" smtClean="0"/>
                        <a:t>JUnit</a:t>
                      </a:r>
                      <a:endParaRPr lang="en-US"/>
                    </a:p>
                  </a:txBody>
                  <a:tcPr/>
                </a:tc>
                <a:tc>
                  <a:txBody>
                    <a:bodyPr/>
                    <a:lstStyle/>
                    <a:p>
                      <a:r>
                        <a:rPr lang="fr-FR" i="1" smtClean="0"/>
                        <a:t>Framework</a:t>
                      </a:r>
                      <a:r>
                        <a:rPr lang="fr-FR" smtClean="0"/>
                        <a:t> de test unitaire automatisé</a:t>
                      </a:r>
                      <a:endParaRPr lang="en-US"/>
                    </a:p>
                  </a:txBody>
                  <a:tcPr/>
                </a:tc>
              </a:tr>
              <a:tr h="370840">
                <a:tc>
                  <a:txBody>
                    <a:bodyPr/>
                    <a:lstStyle/>
                    <a:p>
                      <a:r>
                        <a:rPr lang="fr-FR" err="1" smtClean="0"/>
                        <a:t>Maven</a:t>
                      </a:r>
                      <a:endParaRPr lang="en-US"/>
                    </a:p>
                  </a:txBody>
                  <a:tcPr/>
                </a:tc>
                <a:tc>
                  <a:txBody>
                    <a:bodyPr/>
                    <a:lstStyle/>
                    <a:p>
                      <a:r>
                        <a:rPr lang="fr-FR" smtClean="0"/>
                        <a:t>Outil d'intégration d’application</a:t>
                      </a:r>
                      <a:endParaRPr lang="en-US"/>
                    </a:p>
                  </a:txBody>
                  <a:tcPr/>
                </a:tc>
              </a:tr>
              <a:tr h="370840">
                <a:tc>
                  <a:txBody>
                    <a:bodyPr/>
                    <a:lstStyle/>
                    <a:p>
                      <a:r>
                        <a:rPr lang="en-US" sz="1800" kern="1200" smtClean="0">
                          <a:solidFill>
                            <a:schemeClr val="dk1"/>
                          </a:solidFill>
                          <a:latin typeface="+mn-lt"/>
                          <a:ea typeface="+mn-ea"/>
                          <a:cs typeface="+mn-cs"/>
                        </a:rPr>
                        <a:t>NetBeans</a:t>
                      </a:r>
                      <a:endParaRPr lang="en-US" sz="1800" kern="1200">
                        <a:solidFill>
                          <a:schemeClr val="dk1"/>
                        </a:solidFill>
                        <a:latin typeface="+mn-lt"/>
                        <a:ea typeface="+mn-ea"/>
                        <a:cs typeface="+mn-cs"/>
                      </a:endParaRPr>
                    </a:p>
                  </a:txBody>
                  <a:tcPr/>
                </a:tc>
                <a:tc>
                  <a:txBody>
                    <a:bodyPr/>
                    <a:lstStyle/>
                    <a:p>
                      <a:r>
                        <a:rPr lang="fr-FR" smtClean="0"/>
                        <a:t>IDE</a:t>
                      </a:r>
                      <a:endParaRPr lang="en-US"/>
                    </a:p>
                  </a:txBody>
                  <a:tcPr/>
                </a:tc>
              </a:tr>
              <a:tr h="370840">
                <a:tc>
                  <a:txBody>
                    <a:bodyPr/>
                    <a:lstStyle/>
                    <a:p>
                      <a:r>
                        <a:rPr lang="en-US" err="1" smtClean="0"/>
                        <a:t>GlassFish</a:t>
                      </a:r>
                      <a:endParaRPr lang="en-US"/>
                    </a:p>
                  </a:txBody>
                  <a:tcPr/>
                </a:tc>
                <a:tc>
                  <a:txBody>
                    <a:bodyPr/>
                    <a:lstStyle/>
                    <a:p>
                      <a:r>
                        <a:rPr lang="fr-FR" smtClean="0"/>
                        <a:t>Serveur complet Java EE 5</a:t>
                      </a:r>
                      <a:endParaRPr lang="en-US"/>
                    </a:p>
                  </a:txBody>
                  <a:tcPr/>
                </a:tc>
              </a:tr>
              <a:tr h="370840">
                <a:tc>
                  <a:txBody>
                    <a:bodyPr/>
                    <a:lstStyle/>
                    <a:p>
                      <a:r>
                        <a:rPr lang="fr-FR" smtClean="0"/>
                        <a:t>JASON</a:t>
                      </a:r>
                      <a:endParaRPr lang="en-US"/>
                    </a:p>
                  </a:txBody>
                  <a:tcPr/>
                </a:tc>
                <a:tc>
                  <a:txBody>
                    <a:bodyPr/>
                    <a:lstStyle/>
                    <a:p>
                      <a:r>
                        <a:rPr lang="en-US" err="1" smtClean="0"/>
                        <a:t>Serveur</a:t>
                      </a:r>
                      <a:r>
                        <a:rPr lang="en-US" smtClean="0"/>
                        <a:t> compatible J2EE</a:t>
                      </a:r>
                      <a:endParaRPr lang="en-US"/>
                    </a:p>
                  </a:txBody>
                  <a:tcPr/>
                </a:tc>
              </a:tr>
              <a:tr h="370840">
                <a:tc>
                  <a:txBody>
                    <a:bodyPr/>
                    <a:lstStyle/>
                    <a:p>
                      <a:r>
                        <a:rPr lang="fr-FR" smtClean="0"/>
                        <a:t>JBOSS</a:t>
                      </a:r>
                      <a:endParaRPr lang="en-US"/>
                    </a:p>
                  </a:txBody>
                  <a:tcPr/>
                </a:tc>
                <a:tc>
                  <a:txBody>
                    <a:bodyPr/>
                    <a:lstStyle/>
                    <a:p>
                      <a:r>
                        <a:rPr lang="fr-FR" smtClean="0"/>
                        <a:t>Conteneur et serveur d'EJB, de </a:t>
                      </a:r>
                      <a:r>
                        <a:rPr lang="fr-FR" i="1" smtClean="0"/>
                        <a:t>servlets</a:t>
                      </a:r>
                      <a:r>
                        <a:rPr lang="fr-FR" smtClean="0"/>
                        <a:t> et de JSP</a:t>
                      </a:r>
                      <a:endParaRPr lang="en-US"/>
                    </a:p>
                  </a:txBody>
                  <a:tcPr/>
                </a:tc>
              </a:tr>
              <a:tr h="370840">
                <a:tc>
                  <a:txBody>
                    <a:bodyPr/>
                    <a:lstStyle/>
                    <a:p>
                      <a:r>
                        <a:rPr lang="en-US" err="1" smtClean="0"/>
                        <a:t>Jython</a:t>
                      </a:r>
                      <a:endParaRPr lang="en-US"/>
                    </a:p>
                  </a:txBody>
                  <a:tcPr/>
                </a:tc>
                <a:tc>
                  <a:txBody>
                    <a:bodyPr/>
                    <a:lstStyle/>
                    <a:p>
                      <a:r>
                        <a:rPr lang="fr-FR" smtClean="0"/>
                        <a:t>Interpréteur Python écrit en Java</a:t>
                      </a:r>
                      <a:endParaRPr lang="en-US"/>
                    </a:p>
                  </a:txBody>
                  <a:tcPr/>
                </a:tc>
              </a:tr>
            </a:tbl>
          </a:graphicData>
        </a:graphic>
      </p:graphicFrame>
    </p:spTree>
    <p:extLst>
      <p:ext uri="{BB962C8B-B14F-4D97-AF65-F5344CB8AC3E}">
        <p14:creationId xmlns:p14="http://schemas.microsoft.com/office/powerpoint/2010/main" val="409544177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1"/>
          <p:cNvSpPr>
            <a:spLocks noGrp="1"/>
          </p:cNvSpPr>
          <p:nvPr>
            <p:ph idx="1"/>
          </p:nvPr>
        </p:nvSpPr>
        <p:spPr>
          <a:xfrm>
            <a:off x="300286" y="681685"/>
            <a:ext cx="8589714" cy="5556727"/>
          </a:xfrm>
        </p:spPr>
        <p:txBody>
          <a:bodyPr/>
          <a:lstStyle/>
          <a:p>
            <a:r>
              <a:rPr lang="en-US" sz="1600" dirty="0" err="1" smtClean="0"/>
              <a:t>Objectifs</a:t>
            </a:r>
            <a:r>
              <a:rPr lang="en-US" sz="1600" dirty="0" smtClean="0"/>
              <a:t>: </a:t>
            </a:r>
            <a:endParaRPr lang="fr-FR" sz="1400" dirty="0"/>
          </a:p>
          <a:p>
            <a:pPr lvl="1"/>
            <a:r>
              <a:rPr lang="fr-FR" sz="1400" dirty="0" smtClean="0"/>
              <a:t>Séparer </a:t>
            </a:r>
            <a:r>
              <a:rPr lang="fr-FR" sz="1400" dirty="0"/>
              <a:t>la construction d'un objet complexe de sa représentation.</a:t>
            </a:r>
          </a:p>
          <a:p>
            <a:pPr lvl="1"/>
            <a:r>
              <a:rPr lang="fr-FR" sz="1400" dirty="0" smtClean="0"/>
              <a:t>Permettre </a:t>
            </a:r>
            <a:r>
              <a:rPr lang="fr-FR" sz="1400" dirty="0"/>
              <a:t>d'obtenir des représentations différentes avec le même procédé de construction.</a:t>
            </a:r>
          </a:p>
          <a:p>
            <a:r>
              <a:rPr lang="en-US" sz="1600" dirty="0" err="1" smtClean="0"/>
              <a:t>Intérêt</a:t>
            </a:r>
            <a:r>
              <a:rPr lang="en-US" sz="1600" dirty="0" smtClean="0"/>
              <a:t>:</a:t>
            </a:r>
          </a:p>
          <a:p>
            <a:pPr lvl="1"/>
            <a:r>
              <a:rPr lang="fr-FR" sz="1400" dirty="0" smtClean="0"/>
              <a:t>Utile </a:t>
            </a:r>
            <a:r>
              <a:rPr lang="fr-FR" sz="1400" dirty="0"/>
              <a:t>quand il y a de nombreux paramètres de création, presque tous </a:t>
            </a:r>
            <a:r>
              <a:rPr lang="fr-FR" sz="1400" dirty="0" smtClean="0"/>
              <a:t>optionnels.</a:t>
            </a:r>
          </a:p>
          <a:p>
            <a:pPr lvl="1"/>
            <a:r>
              <a:rPr lang="en-US" sz="1400" dirty="0" err="1" smtClean="0"/>
              <a:t>Permet</a:t>
            </a:r>
            <a:r>
              <a:rPr lang="en-US" sz="1400" dirty="0" smtClean="0"/>
              <a:t> de </a:t>
            </a:r>
            <a:r>
              <a:rPr lang="en-US" sz="1400" dirty="0" err="1" smtClean="0"/>
              <a:t>masquer</a:t>
            </a:r>
            <a:r>
              <a:rPr lang="en-US" sz="1400" dirty="0" smtClean="0"/>
              <a:t> la </a:t>
            </a:r>
            <a:r>
              <a:rPr lang="en-US" sz="1400" dirty="0" err="1" smtClean="0"/>
              <a:t>diversité</a:t>
            </a:r>
            <a:r>
              <a:rPr lang="en-US" sz="1400" dirty="0"/>
              <a:t> </a:t>
            </a:r>
            <a:r>
              <a:rPr lang="en-US" sz="1400" dirty="0" smtClean="0"/>
              <a:t>des </a:t>
            </a:r>
            <a:r>
              <a:rPr lang="en-US" sz="1400" dirty="0" err="1" smtClean="0"/>
              <a:t>constructeurs</a:t>
            </a:r>
            <a:r>
              <a:rPr lang="en-US" sz="1400" dirty="0" smtClean="0"/>
              <a:t>.</a:t>
            </a:r>
            <a:endParaRPr lang="fr-FR" sz="1400" dirty="0" smtClean="0"/>
          </a:p>
          <a:p>
            <a:r>
              <a:rPr lang="en-US" sz="1600" dirty="0"/>
              <a:t>Principe</a:t>
            </a:r>
            <a:r>
              <a:rPr lang="en-US" dirty="0" smtClean="0"/>
              <a:t>: </a:t>
            </a:r>
          </a:p>
          <a:p>
            <a:pPr marL="825500" lvl="1" indent="-342900">
              <a:buFont typeface="+mj-lt"/>
              <a:buAutoNum type="arabicPeriod"/>
            </a:pPr>
            <a:r>
              <a:rPr lang="fr-FR" sz="1400" dirty="0" smtClean="0"/>
              <a:t>L’instance de la classe </a:t>
            </a:r>
            <a:r>
              <a:rPr lang="fr-FR" sz="1400" dirty="0" err="1" smtClean="0"/>
              <a:t>MyClasse</a:t>
            </a:r>
            <a:r>
              <a:rPr lang="fr-FR" sz="1400" dirty="0" smtClean="0"/>
              <a:t> à construire a des attributs requis et d’autres optionnels. </a:t>
            </a:r>
            <a:br>
              <a:rPr lang="fr-FR" sz="1400" dirty="0" smtClean="0"/>
            </a:br>
            <a:r>
              <a:rPr lang="fr-FR" sz="1400" dirty="0" err="1" smtClean="0"/>
              <a:t>MyClasse</a:t>
            </a:r>
            <a:r>
              <a:rPr lang="fr-FR" sz="1400" dirty="0" smtClean="0"/>
              <a:t> a de nombreux constructeurs pour gérer les attributs optionnels.</a:t>
            </a:r>
          </a:p>
          <a:p>
            <a:pPr marL="825500" lvl="1" indent="-342900">
              <a:buFont typeface="+mj-lt"/>
              <a:buAutoNum type="arabicPeriod"/>
            </a:pPr>
            <a:r>
              <a:rPr lang="fr-FR" sz="1400" dirty="0" smtClean="0"/>
              <a:t>Créer une classe interne (</a:t>
            </a:r>
            <a:r>
              <a:rPr lang="fr-FR" sz="1400" i="1" dirty="0"/>
              <a:t>public </a:t>
            </a:r>
            <a:r>
              <a:rPr lang="fr-FR" sz="1400" i="1" dirty="0" err="1"/>
              <a:t>static</a:t>
            </a:r>
            <a:r>
              <a:rPr lang="fr-FR" sz="1400" i="1" dirty="0"/>
              <a:t> </a:t>
            </a:r>
            <a:r>
              <a:rPr lang="fr-FR" sz="1400" i="1" dirty="0" smtClean="0"/>
              <a:t>class</a:t>
            </a:r>
            <a:r>
              <a:rPr lang="fr-FR" sz="1400" dirty="0" smtClean="0"/>
              <a:t>) de type </a:t>
            </a:r>
            <a:r>
              <a:rPr lang="fr-FR" sz="1400" dirty="0" err="1" smtClean="0"/>
              <a:t>MyClasseBuilder</a:t>
            </a:r>
            <a:r>
              <a:rPr lang="fr-FR" sz="1400" dirty="0" smtClean="0"/>
              <a:t> ayant les même attributs et un constructeur qui gère les attributs obligatoires.</a:t>
            </a:r>
          </a:p>
          <a:p>
            <a:pPr marL="825500" lvl="1" indent="-342900">
              <a:buFont typeface="+mj-lt"/>
              <a:buAutoNum type="arabicPeriod"/>
            </a:pPr>
            <a:r>
              <a:rPr lang="en-US" sz="1400" dirty="0" err="1" smtClean="0"/>
              <a:t>Ajouter</a:t>
            </a:r>
            <a:r>
              <a:rPr lang="en-US" sz="1400" dirty="0" smtClean="0"/>
              <a:t> à </a:t>
            </a:r>
            <a:r>
              <a:rPr lang="fr-FR" sz="1400" dirty="0" err="1"/>
              <a:t>MyClasseBuilder</a:t>
            </a:r>
            <a:r>
              <a:rPr lang="en-US" sz="1400" dirty="0" smtClean="0"/>
              <a:t> des </a:t>
            </a:r>
            <a:r>
              <a:rPr lang="en-US" sz="1400" dirty="0" err="1" smtClean="0"/>
              <a:t>méthodes</a:t>
            </a:r>
            <a:r>
              <a:rPr lang="en-US" sz="1400" dirty="0" smtClean="0"/>
              <a:t> pour </a:t>
            </a:r>
            <a:r>
              <a:rPr lang="en-US" sz="1400" dirty="0" err="1" smtClean="0"/>
              <a:t>ajouter</a:t>
            </a:r>
            <a:r>
              <a:rPr lang="en-US" sz="1400" dirty="0" smtClean="0"/>
              <a:t> les </a:t>
            </a:r>
            <a:r>
              <a:rPr lang="en-US" sz="1400" dirty="0" err="1" smtClean="0"/>
              <a:t>attributs</a:t>
            </a:r>
            <a:r>
              <a:rPr lang="en-US" sz="1400" dirty="0" smtClean="0"/>
              <a:t> </a:t>
            </a:r>
            <a:r>
              <a:rPr lang="en-US" sz="1400" dirty="0" err="1" smtClean="0"/>
              <a:t>optionnels</a:t>
            </a:r>
            <a:r>
              <a:rPr lang="en-US" sz="1400" dirty="0" smtClean="0"/>
              <a:t>.</a:t>
            </a:r>
          </a:p>
          <a:p>
            <a:pPr marL="825500" lvl="1" indent="-342900">
              <a:buFont typeface="+mj-lt"/>
              <a:buAutoNum type="arabicPeriod"/>
            </a:pPr>
            <a:r>
              <a:rPr lang="en-US" sz="1400" dirty="0" err="1" smtClean="0"/>
              <a:t>Supprimer</a:t>
            </a:r>
            <a:r>
              <a:rPr lang="en-US" sz="1400" dirty="0" smtClean="0"/>
              <a:t> les multiples </a:t>
            </a:r>
            <a:r>
              <a:rPr lang="en-US" sz="1400" dirty="0" err="1" smtClean="0"/>
              <a:t>constructeurs</a:t>
            </a:r>
            <a:r>
              <a:rPr lang="en-US" sz="1400" dirty="0" smtClean="0"/>
              <a:t> de </a:t>
            </a:r>
            <a:r>
              <a:rPr lang="fr-FR" sz="1400" dirty="0" err="1" smtClean="0"/>
              <a:t>MyClasse</a:t>
            </a:r>
            <a:r>
              <a:rPr lang="en-US" sz="1400" dirty="0" smtClean="0"/>
              <a:t>.</a:t>
            </a:r>
          </a:p>
          <a:p>
            <a:pPr marL="825500" lvl="1" indent="-342900">
              <a:buFont typeface="+mj-lt"/>
              <a:buAutoNum type="arabicPeriod"/>
            </a:pPr>
            <a:r>
              <a:rPr lang="en-US" sz="1400" dirty="0" err="1" smtClean="0"/>
              <a:t>Créer</a:t>
            </a:r>
            <a:r>
              <a:rPr lang="en-US" sz="1400" dirty="0" smtClean="0"/>
              <a:t> en </a:t>
            </a:r>
            <a:r>
              <a:rPr lang="en-US" sz="1400" dirty="0" err="1" smtClean="0"/>
              <a:t>visibilité</a:t>
            </a:r>
            <a:r>
              <a:rPr lang="en-US" sz="1400" dirty="0" smtClean="0"/>
              <a:t> </a:t>
            </a:r>
            <a:r>
              <a:rPr lang="en-US" sz="1400" dirty="0" err="1" smtClean="0"/>
              <a:t>privée</a:t>
            </a:r>
            <a:r>
              <a:rPr lang="en-US" sz="1400" dirty="0" smtClean="0"/>
              <a:t> un </a:t>
            </a:r>
            <a:r>
              <a:rPr lang="en-US" sz="1400" dirty="0" err="1" smtClean="0"/>
              <a:t>constructeur</a:t>
            </a:r>
            <a:r>
              <a:rPr lang="en-US" sz="1400" dirty="0" smtClean="0"/>
              <a:t> qui </a:t>
            </a:r>
            <a:r>
              <a:rPr lang="en-US" sz="1400" dirty="0" err="1" smtClean="0"/>
              <a:t>prend</a:t>
            </a:r>
            <a:r>
              <a:rPr lang="en-US" sz="1400" dirty="0" smtClean="0"/>
              <a:t> en </a:t>
            </a:r>
            <a:r>
              <a:rPr lang="en-US" sz="1400" dirty="0" err="1" smtClean="0"/>
              <a:t>paramètre</a:t>
            </a:r>
            <a:r>
              <a:rPr lang="en-US" sz="1400" dirty="0" smtClean="0"/>
              <a:t> </a:t>
            </a:r>
            <a:r>
              <a:rPr lang="en-US" sz="1400" dirty="0" err="1" smtClean="0"/>
              <a:t>une</a:t>
            </a:r>
            <a:r>
              <a:rPr lang="en-US" sz="1400" dirty="0" smtClean="0"/>
              <a:t> instance de </a:t>
            </a:r>
            <a:r>
              <a:rPr lang="fr-FR" sz="1400" dirty="0" err="1" smtClean="0"/>
              <a:t>MyClasseBuilder</a:t>
            </a:r>
            <a:r>
              <a:rPr lang="en-US" sz="1400" dirty="0" smtClean="0"/>
              <a:t>.</a:t>
            </a:r>
          </a:p>
          <a:p>
            <a:pPr marL="825500" lvl="1" indent="-342900">
              <a:buFont typeface="+mj-lt"/>
              <a:buAutoNum type="arabicPeriod"/>
            </a:pPr>
            <a:r>
              <a:rPr lang="en-US" sz="1400" dirty="0" err="1" smtClean="0"/>
              <a:t>Implémenter</a:t>
            </a:r>
            <a:r>
              <a:rPr lang="en-US" sz="1400" dirty="0" smtClean="0"/>
              <a:t> </a:t>
            </a:r>
            <a:r>
              <a:rPr lang="en-US" sz="1400" dirty="0" err="1" smtClean="0"/>
              <a:t>l’interface</a:t>
            </a:r>
            <a:r>
              <a:rPr lang="en-US" sz="1400" dirty="0" smtClean="0"/>
              <a:t> Builder par </a:t>
            </a:r>
            <a:r>
              <a:rPr lang="fr-FR" sz="1400" dirty="0" err="1" smtClean="0"/>
              <a:t>MyClasseBuilder</a:t>
            </a:r>
            <a:r>
              <a:rPr lang="fr-FR" sz="1400" dirty="0" smtClean="0"/>
              <a:t> </a:t>
            </a:r>
          </a:p>
          <a:p>
            <a:pPr marL="482600" lvl="1" indent="0">
              <a:buNone/>
            </a:pPr>
            <a:endParaRPr lang="fr-FR" sz="1400" dirty="0" smtClean="0"/>
          </a:p>
          <a:p>
            <a:pPr marL="825500" lvl="1" indent="-342900">
              <a:buFont typeface="+mj-lt"/>
              <a:buAutoNum type="arabicPeriod"/>
            </a:pPr>
            <a:endParaRPr lang="en-US" sz="1400" dirty="0"/>
          </a:p>
          <a:p>
            <a:pPr marL="825500" lvl="1" indent="-342900">
              <a:buFont typeface="+mj-lt"/>
              <a:buAutoNum type="arabicPeriod"/>
            </a:pPr>
            <a:endParaRPr lang="fr-FR" sz="1400" dirty="0" smtClean="0"/>
          </a:p>
          <a:p>
            <a:r>
              <a:rPr lang="en-US" sz="1600" dirty="0" err="1" smtClean="0"/>
              <a:t>Exercice</a:t>
            </a:r>
            <a:r>
              <a:rPr lang="en-US" sz="1600" dirty="0" smtClean="0"/>
              <a:t>: </a:t>
            </a:r>
            <a:r>
              <a:rPr lang="en-US" sz="1600" dirty="0"/>
              <a:t>package </a:t>
            </a:r>
            <a:r>
              <a:rPr lang="fr-FR" sz="1600" dirty="0" err="1" smtClean="0"/>
              <a:t>com.orange.formationjava.pattern.builder</a:t>
            </a:r>
            <a:endParaRPr lang="fr-FR" sz="1400" dirty="0" smtClean="0"/>
          </a:p>
          <a:p>
            <a:endParaRPr lang="fr-FR" sz="1600" dirty="0" smtClean="0"/>
          </a:p>
        </p:txBody>
      </p:sp>
      <p:sp>
        <p:nvSpPr>
          <p:cNvPr id="3075" name="Titre 2"/>
          <p:cNvSpPr>
            <a:spLocks noGrp="1"/>
          </p:cNvSpPr>
          <p:nvPr>
            <p:ph type="title"/>
          </p:nvPr>
        </p:nvSpPr>
        <p:spPr/>
        <p:txBody>
          <a:bodyPr/>
          <a:lstStyle/>
          <a:p>
            <a:r>
              <a:rPr lang="fr-FR" dirty="0" smtClean="0"/>
              <a:t>Les design patterns: </a:t>
            </a:r>
            <a:r>
              <a:rPr lang="fr-FR" dirty="0" err="1" smtClean="0"/>
              <a:t>Builder</a:t>
            </a:r>
            <a:endParaRPr lang="fr-FR" dirty="0"/>
          </a:p>
        </p:txBody>
      </p:sp>
      <p:sp>
        <p:nvSpPr>
          <p:cNvPr id="5" name="Rectangle 3"/>
          <p:cNvSpPr txBox="1">
            <a:spLocks noChangeArrowheads="1"/>
          </p:cNvSpPr>
          <p:nvPr/>
        </p:nvSpPr>
        <p:spPr bwMode="auto">
          <a:xfrm>
            <a:off x="7615004" y="6056027"/>
            <a:ext cx="542143" cy="464949"/>
          </a:xfrm>
          <a:prstGeom prst="rect">
            <a:avLst/>
          </a:prstGeom>
          <a:noFill/>
          <a:ln w="9525">
            <a:noFill/>
            <a:miter lim="800000"/>
            <a:headEnd/>
            <a:tailEnd/>
          </a:ln>
        </p:spPr>
        <p:txBody>
          <a:bodyPr lIns="0" tIns="0" rIns="0" bIns="0"/>
          <a:lstStyle/>
          <a:p>
            <a:pPr algn="ctr" eaLnBrk="1" hangingPunct="1">
              <a:lnSpc>
                <a:spcPct val="80000"/>
              </a:lnSpc>
              <a:spcAft>
                <a:spcPct val="50000"/>
              </a:spcAft>
              <a:buClr>
                <a:schemeClr val="tx2"/>
              </a:buClr>
              <a:buSzPct val="70000"/>
              <a:buFont typeface="Wingdings" pitchFamily="2" charset="2"/>
              <a:buNone/>
              <a:defRPr/>
            </a:pPr>
            <a:fld id="{4422D2A7-F4CD-4552-90FA-A81E4346832A}" type="slidenum">
              <a:rPr lang="fr-FR" altLang="zh-CN" sz="1600" kern="0" smtClean="0">
                <a:latin typeface="+mn-lt"/>
                <a:ea typeface="MS PGothic" pitchFamily="34" charset="-128"/>
              </a:rPr>
              <a:pPr algn="ctr" eaLnBrk="1" hangingPunct="1">
                <a:lnSpc>
                  <a:spcPct val="80000"/>
                </a:lnSpc>
                <a:spcAft>
                  <a:spcPct val="50000"/>
                </a:spcAft>
                <a:buClr>
                  <a:schemeClr val="tx2"/>
                </a:buClr>
                <a:buSzPct val="70000"/>
                <a:buFont typeface="Wingdings" pitchFamily="2" charset="2"/>
                <a:buNone/>
                <a:defRPr/>
              </a:pPr>
              <a:t>90</a:t>
            </a:fld>
            <a:endParaRPr lang="en-US" altLang="zh-CN" sz="1600" kern="0">
              <a:latin typeface="+mn-lt"/>
              <a:ea typeface="MS PGothic" pitchFamily="34" charset="-128"/>
            </a:endParaRPr>
          </a:p>
        </p:txBody>
      </p:sp>
      <p:sp>
        <p:nvSpPr>
          <p:cNvPr id="6" name="ZoneTexte 5"/>
          <p:cNvSpPr txBox="1"/>
          <p:nvPr/>
        </p:nvSpPr>
        <p:spPr>
          <a:xfrm>
            <a:off x="1965889" y="5033074"/>
            <a:ext cx="5278192" cy="646331"/>
          </a:xfrm>
          <a:prstGeom prst="rect">
            <a:avLst/>
          </a:prstGeom>
          <a:solidFill>
            <a:schemeClr val="bg1"/>
          </a:solidFill>
          <a:ln>
            <a:solidFill>
              <a:schemeClr val="accent1"/>
            </a:solidFill>
          </a:ln>
        </p:spPr>
        <p:txBody>
          <a:bodyPr wrap="square" rtlCol="0">
            <a:spAutoFit/>
          </a:bodyPr>
          <a:lstStyle/>
          <a:p>
            <a:r>
              <a:rPr lang="en-US" sz="1200" dirty="0">
                <a:latin typeface="Courier New" panose="02070309020205020404" pitchFamily="49" charset="0"/>
                <a:cs typeface="Courier New" panose="02070309020205020404" pitchFamily="49" charset="0"/>
              </a:rPr>
              <a:t>public interface Builder {</a:t>
            </a: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&lt;T&gt; T </a:t>
            </a:r>
            <a:r>
              <a:rPr lang="en-US" sz="1200" dirty="0">
                <a:latin typeface="Courier New" panose="02070309020205020404" pitchFamily="49" charset="0"/>
                <a:cs typeface="Courier New" panose="02070309020205020404" pitchFamily="49" charset="0"/>
              </a:rPr>
              <a:t>build();</a:t>
            </a:r>
          </a:p>
          <a:p>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42570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Transparent interne (11)">
  <a:themeElements>
    <a:clrScheme name="1_Transparent interne (11) 2">
      <a:dk1>
        <a:srgbClr val="000000"/>
      </a:dk1>
      <a:lt1>
        <a:srgbClr val="FFFFFF"/>
      </a:lt1>
      <a:dk2>
        <a:srgbClr val="FF6600"/>
      </a:dk2>
      <a:lt2>
        <a:srgbClr val="DDDDDD"/>
      </a:lt2>
      <a:accent1>
        <a:srgbClr val="000000"/>
      </a:accent1>
      <a:accent2>
        <a:srgbClr val="FFFFFF"/>
      </a:accent2>
      <a:accent3>
        <a:srgbClr val="FFFFFF"/>
      </a:accent3>
      <a:accent4>
        <a:srgbClr val="000000"/>
      </a:accent4>
      <a:accent5>
        <a:srgbClr val="AAAAAA"/>
      </a:accent5>
      <a:accent6>
        <a:srgbClr val="E7E7E7"/>
      </a:accent6>
      <a:hlink>
        <a:srgbClr val="FF6600"/>
      </a:hlink>
      <a:folHlink>
        <a:srgbClr val="FF6600"/>
      </a:folHlink>
    </a:clrScheme>
    <a:fontScheme name="1_Transparent interne (11)">
      <a:majorFont>
        <a:latin typeface="Helvetica 65 Medium"/>
        <a:ea typeface=""/>
        <a:cs typeface=""/>
      </a:majorFont>
      <a:minorFont>
        <a:latin typeface="Helvetica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1_Transparent interne (11) 1">
        <a:dk1>
          <a:srgbClr val="333333"/>
        </a:dk1>
        <a:lt1>
          <a:srgbClr val="FFFFFF"/>
        </a:lt1>
        <a:dk2>
          <a:srgbClr val="000000"/>
        </a:dk2>
        <a:lt2>
          <a:srgbClr val="FF6600"/>
        </a:lt2>
        <a:accent1>
          <a:srgbClr val="000000"/>
        </a:accent1>
        <a:accent2>
          <a:srgbClr val="FFFFFF"/>
        </a:accent2>
        <a:accent3>
          <a:srgbClr val="AAAAAA"/>
        </a:accent3>
        <a:accent4>
          <a:srgbClr val="DADADA"/>
        </a:accent4>
        <a:accent5>
          <a:srgbClr val="AAAAAA"/>
        </a:accent5>
        <a:accent6>
          <a:srgbClr val="E7E7E7"/>
        </a:accent6>
        <a:hlink>
          <a:srgbClr val="FF6600"/>
        </a:hlink>
        <a:folHlink>
          <a:srgbClr val="FF6600"/>
        </a:folHlink>
      </a:clrScheme>
      <a:clrMap bg1="dk2" tx1="lt1" bg2="dk1" tx2="lt2" accent1="accent1" accent2="accent2" accent3="accent3" accent4="accent4" accent5="accent5" accent6="accent6" hlink="hlink" folHlink="folHlink"/>
    </a:extraClrScheme>
    <a:extraClrScheme>
      <a:clrScheme name="1_Transparent interne (11) 2">
        <a:dk1>
          <a:srgbClr val="000000"/>
        </a:dk1>
        <a:lt1>
          <a:srgbClr val="FFFFFF"/>
        </a:lt1>
        <a:dk2>
          <a:srgbClr val="FF6600"/>
        </a:dk2>
        <a:lt2>
          <a:srgbClr val="DDDDDD"/>
        </a:lt2>
        <a:accent1>
          <a:srgbClr val="000000"/>
        </a:accent1>
        <a:accent2>
          <a:srgbClr val="FFFFFF"/>
        </a:accent2>
        <a:accent3>
          <a:srgbClr val="FFFFFF"/>
        </a:accent3>
        <a:accent4>
          <a:srgbClr val="000000"/>
        </a:accent4>
        <a:accent5>
          <a:srgbClr val="AAAAAA"/>
        </a:accent5>
        <a:accent6>
          <a:srgbClr val="E7E7E7"/>
        </a:accent6>
        <a:hlink>
          <a:srgbClr val="FF6600"/>
        </a:hlink>
        <a:folHlink>
          <a:srgbClr val="FF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35478</TotalTime>
  <Words>7947</Words>
  <Application>Microsoft Office PowerPoint</Application>
  <PresentationFormat>Affichage à l'écran (4:3)</PresentationFormat>
  <Paragraphs>1766</Paragraphs>
  <Slides>90</Slides>
  <Notes>90</Notes>
  <HiddenSlides>0</HiddenSlides>
  <MMClips>0</MMClips>
  <ScaleCrop>false</ScaleCrop>
  <HeadingPairs>
    <vt:vector size="4" baseType="variant">
      <vt:variant>
        <vt:lpstr>Thème</vt:lpstr>
      </vt:variant>
      <vt:variant>
        <vt:i4>1</vt:i4>
      </vt:variant>
      <vt:variant>
        <vt:lpstr>Titres des diapositives</vt:lpstr>
      </vt:variant>
      <vt:variant>
        <vt:i4>90</vt:i4>
      </vt:variant>
    </vt:vector>
  </HeadingPairs>
  <TitlesOfParts>
    <vt:vector size="91" baseType="lpstr">
      <vt:lpstr>1_Transparent interne (11)</vt:lpstr>
      <vt:lpstr>Présentation PowerPoint</vt:lpstr>
      <vt:lpstr>Introduction: historique</vt:lpstr>
      <vt:lpstr>Introduction: historique des versions</vt:lpstr>
      <vt:lpstr>Introduction: philosophie</vt:lpstr>
      <vt:lpstr>Introduction: un langage populaire</vt:lpstr>
      <vt:lpstr>Introduction: principe de fonctionnement</vt:lpstr>
      <vt:lpstr>Introduction: les composants Java</vt:lpstr>
      <vt:lpstr>Introduction: les outils de développement</vt:lpstr>
      <vt:lpstr>Introduction: open-source</vt:lpstr>
      <vt:lpstr>Configuration et environnement: Hello world</vt:lpstr>
      <vt:lpstr>Configuration et environnement : librairie externe + plugin</vt:lpstr>
      <vt:lpstr>Les bases du langage : les règles de nommage</vt:lpstr>
      <vt:lpstr>Les bases du langage : les commentaires</vt:lpstr>
      <vt:lpstr>Les bases du langage : les types primitifs</vt:lpstr>
      <vt:lpstr>Les bases du langage : les valeurs par défaut</vt:lpstr>
      <vt:lpstr>Les bases du langage : le type String</vt:lpstr>
      <vt:lpstr>Les bases du langage : les types Enumérés</vt:lpstr>
      <vt:lpstr>Les bases du langage : les types Enumérés</vt:lpstr>
      <vt:lpstr>Les bases du langage : les tableaux</vt:lpstr>
      <vt:lpstr>Les bases du langage : Déclaration de tableau (1/3)</vt:lpstr>
      <vt:lpstr>Les bases du langage : Dimensionnement de tableau (2/3)</vt:lpstr>
      <vt:lpstr>Les bases du langage : Initialisation de tableau (3/3)</vt:lpstr>
      <vt:lpstr>Les bases du langage : représentation mémoire</vt:lpstr>
      <vt:lpstr>Les bases du langage : représentation mémoire</vt:lpstr>
      <vt:lpstr>Classes et objets</vt:lpstr>
      <vt:lpstr>Classes et objets: la Classe</vt:lpstr>
      <vt:lpstr>Classes et objets: la Classe vs l’instance</vt:lpstr>
      <vt:lpstr>Classes et objets: les modificateurs</vt:lpstr>
      <vt:lpstr>Classes et objets: visibilité des attributs</vt:lpstr>
      <vt:lpstr>Classes et objets: Affectation, recopie et comparaison </vt:lpstr>
      <vt:lpstr>Classes et objets: comparaison d’objets</vt:lpstr>
      <vt:lpstr>Classes et objets: Structure des objets</vt:lpstr>
      <vt:lpstr>Classes et objets: Cycle de vie d’un objet</vt:lpstr>
      <vt:lpstr>Classes et objets: Création d’objets (1/3)</vt:lpstr>
      <vt:lpstr>Classes et objets: Création d’objets (2/3)</vt:lpstr>
      <vt:lpstr>POO: Création d’objets (3/3)</vt:lpstr>
      <vt:lpstr>Classes et objets : les attributs et méthodes (1/2)</vt:lpstr>
      <vt:lpstr>Classes et objets : attributs et méthodes (2/2)</vt:lpstr>
      <vt:lpstr>Classes et objets : passage de paramètres et retour</vt:lpstr>
      <vt:lpstr>Classes et objets: paramètres en nombre variable</vt:lpstr>
      <vt:lpstr>Classes et objets : destruction et ramasse-miettes (1/2)</vt:lpstr>
      <vt:lpstr>Classes et objets : destruction et ramasse-miettes (2/2)</vt:lpstr>
      <vt:lpstr>Classes et objets : La classe Object</vt:lpstr>
      <vt:lpstr>Classes et objets : la méthode equals (et hashCode)</vt:lpstr>
      <vt:lpstr>Classes et objets : La méthode toString</vt:lpstr>
      <vt:lpstr>Classes et objets : La méthode getClass</vt:lpstr>
      <vt:lpstr>Classes et objets : Redéfinition de méthodes (polymorphisme de classe)</vt:lpstr>
      <vt:lpstr>POO: Variables et méthodes de classe</vt:lpstr>
      <vt:lpstr>Classes et objets : une méthode statique particulière « main »</vt:lpstr>
      <vt:lpstr>Classes et objets : visibilité des méthodes statiques</vt:lpstr>
      <vt:lpstr>Classes et objets : mise en application</vt:lpstr>
      <vt:lpstr>POO: Héritage</vt:lpstr>
      <vt:lpstr>POO: Héritage</vt:lpstr>
      <vt:lpstr>POO: Héritage à plusieurs niveaux</vt:lpstr>
      <vt:lpstr>POO: Redéfinition / Surcharge avec réutilisation</vt:lpstr>
      <vt:lpstr>POO: usage des constructeurs</vt:lpstr>
      <vt:lpstr>POO: méthodes et classes finales</vt:lpstr>
      <vt:lpstr>POO: Polymorphisme et Java</vt:lpstr>
      <vt:lpstr>POO: Polymorphisme et liaison dynamique</vt:lpstr>
      <vt:lpstr>POO: Utilité du polymorphisme</vt:lpstr>
      <vt:lpstr>POO: polymorphisme et downcasting</vt:lpstr>
      <vt:lpstr>POO: classes abstraites (1/2)</vt:lpstr>
      <vt:lpstr>POO: classes abstraites (2/2)</vt:lpstr>
      <vt:lpstr>POO: Notion d’interface (1/2)</vt:lpstr>
      <vt:lpstr>POO: Notion d’interface (2/2)</vt:lpstr>
      <vt:lpstr>POO: Mise en œuvre d’une interface (1/2)</vt:lpstr>
      <vt:lpstr>POO: Mise en œuvre d’une interface (2/2)</vt:lpstr>
      <vt:lpstr>POO: L’interface cloneable (1/3)</vt:lpstr>
      <vt:lpstr>POO: L’interface cloneable (2/3)</vt:lpstr>
      <vt:lpstr>POO: L’interface cloneable (3/3)</vt:lpstr>
      <vt:lpstr>Les exceptions</vt:lpstr>
      <vt:lpstr>Les exceptions: traitement</vt:lpstr>
      <vt:lpstr>Les exceptions: traitement et définition</vt:lpstr>
      <vt:lpstr>Les exceptions</vt:lpstr>
      <vt:lpstr>Les exceptions: error, unchecked et checked</vt:lpstr>
      <vt:lpstr>Les exceptions: hiérarchie</vt:lpstr>
      <vt:lpstr>Les exceptions: finally</vt:lpstr>
      <vt:lpstr>Les Collections</vt:lpstr>
      <vt:lpstr>Les Collections: parcourir les collections</vt:lpstr>
      <vt:lpstr>Les Collections: trier les ensembles et les listes</vt:lpstr>
      <vt:lpstr>Les Collections: personnaliser le tri</vt:lpstr>
      <vt:lpstr>Les Collections: le tri des map</vt:lpstr>
      <vt:lpstr>Les Collections: l’interface List</vt:lpstr>
      <vt:lpstr>Les Collections: l’interface Set</vt:lpstr>
      <vt:lpstr>Les Collections: l’interface Map</vt:lpstr>
      <vt:lpstr>Les design patterns (motifs de conception)</vt:lpstr>
      <vt:lpstr>Les design patterns: Fabrique (factory)</vt:lpstr>
      <vt:lpstr>Les design patterns: Singleton (1/2)</vt:lpstr>
      <vt:lpstr>Les design patterns: Singleton (2/2)</vt:lpstr>
      <vt:lpstr>Les design patterns: Builder</vt:lpstr>
    </vt:vector>
  </TitlesOfParts>
  <Company>France Télécom Division R&amp;D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Réunion de lancement PoC IPTV IMS</dc:title>
  <dc:creator>HENNEQUIN Jean-Baptiste</dc:creator>
  <cp:lastModifiedBy>Philippe</cp:lastModifiedBy>
  <cp:revision>1589</cp:revision>
  <cp:lastPrinted>2016-11-28T16:03:18Z</cp:lastPrinted>
  <dcterms:created xsi:type="dcterms:W3CDTF">2009-01-19T15:17:15Z</dcterms:created>
  <dcterms:modified xsi:type="dcterms:W3CDTF">2016-12-02T08:26:30Z</dcterms:modified>
</cp:coreProperties>
</file>