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56" r:id="rId2"/>
    <p:sldId id="257" r:id="rId3"/>
    <p:sldId id="264" r:id="rId4"/>
    <p:sldId id="258" r:id="rId5"/>
    <p:sldId id="259" r:id="rId6"/>
    <p:sldId id="271" r:id="rId7"/>
    <p:sldId id="260" r:id="rId8"/>
    <p:sldId id="263" r:id="rId9"/>
    <p:sldId id="262" r:id="rId10"/>
    <p:sldId id="265" r:id="rId11"/>
    <p:sldId id="266" r:id="rId12"/>
    <p:sldId id="267" r:id="rId13"/>
    <p:sldId id="268" r:id="rId14"/>
    <p:sldId id="269" r:id="rId15"/>
    <p:sldId id="272" r:id="rId16"/>
    <p:sldId id="27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787A1"/>
    <a:srgbClr val="E01F0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871" autoAdjust="0"/>
    <p:restoredTop sz="50821" autoAdjust="0"/>
  </p:normalViewPr>
  <p:slideViewPr>
    <p:cSldViewPr snapToGrid="0">
      <p:cViewPr varScale="1">
        <p:scale>
          <a:sx n="55" d="100"/>
          <a:sy n="55" d="100"/>
        </p:scale>
        <p:origin x="18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7CA6D9-AA41-4283-818E-8BB4CB3E8200}" type="datetimeFigureOut">
              <a:rPr lang="zh-CN" altLang="en-US" smtClean="0"/>
              <a:t>2024/6/1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5826BE-23D8-4A38-97A4-E3E04C7E7FA1}" type="slidenum">
              <a:rPr lang="zh-CN" altLang="en-US" smtClean="0"/>
              <a:t>‹#›</a:t>
            </a:fld>
            <a:endParaRPr lang="zh-CN" altLang="en-US"/>
          </a:p>
        </p:txBody>
      </p:sp>
    </p:spTree>
    <p:extLst>
      <p:ext uri="{BB962C8B-B14F-4D97-AF65-F5344CB8AC3E}">
        <p14:creationId xmlns:p14="http://schemas.microsoft.com/office/powerpoint/2010/main" val="542269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my name is </a:t>
            </a:r>
            <a:r>
              <a:rPr lang="en-US" altLang="zh-CN" dirty="0" err="1"/>
              <a:t>Jiani</a:t>
            </a:r>
            <a:r>
              <a:rPr lang="en-US" altLang="zh-CN" dirty="0"/>
              <a:t> Yang. I am an PHD student from Zhejiang University. Today I am going to share </a:t>
            </a:r>
            <a:r>
              <a:rPr lang="en-US" altLang="zh-CN" sz="1200" b="0" i="0" kern="1200" dirty="0">
                <a:solidFill>
                  <a:schemeClr val="tx1"/>
                </a:solidFill>
                <a:effectLst/>
                <a:latin typeface="+mn-lt"/>
                <a:ea typeface="+mn-ea"/>
                <a:cs typeface="+mn-cs"/>
              </a:rPr>
              <a:t>our research presented in the paper titled "Rethinking Learned Cost Models: Why Start from Scratch?"</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1</a:t>
            </a:fld>
            <a:endParaRPr lang="zh-CN" altLang="en-US"/>
          </a:p>
        </p:txBody>
      </p:sp>
    </p:spTree>
    <p:extLst>
      <p:ext uri="{BB962C8B-B14F-4D97-AF65-F5344CB8AC3E}">
        <p14:creationId xmlns:p14="http://schemas.microsoft.com/office/powerpoint/2010/main" val="38276720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This is the entire training process, similar to that of a traditional decision tree. </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First, we need to select the split attribute, for which we use the Parameter Instability Test. It is </a:t>
            </a:r>
            <a:r>
              <a:rPr lang="en-US" altLang="zh-CN" sz="1200" b="0" i="0" kern="1200" dirty="0">
                <a:solidFill>
                  <a:srgbClr val="0D0D0D"/>
                </a:solidFill>
                <a:effectLst/>
                <a:latin typeface="Arial" panose="020B0604020202020204" pitchFamily="34" charset="0"/>
                <a:ea typeface="+mn-ea"/>
                <a:cs typeface="Arial" panose="020B0604020202020204" pitchFamily="34" charset="0"/>
              </a:rPr>
              <a:t>a</a:t>
            </a:r>
            <a:r>
              <a:rPr lang="en-US" altLang="zh-CN" b="0" i="0" dirty="0">
                <a:solidFill>
                  <a:srgbClr val="0D0D0D"/>
                </a:solidFill>
                <a:effectLst/>
                <a:latin typeface="Arial" panose="020B0604020202020204" pitchFamily="34" charset="0"/>
                <a:cs typeface="Arial" panose="020B0604020202020204" pitchFamily="34" charset="0"/>
              </a:rPr>
              <a:t> statistical method used to assess whether the parameters of a linear model (R-params), remain stable across variations in another set of parameters (C-params).</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Once the split attribute is chosen, we enumerate potential split values, allowing us to distribute the dataset across different nodes. This cycle continues until the criteria for further splits are no longer met, and splitting stops. For each leaf node, we calculate the values of the R-params. Using the original cost formula, we fit a linear regression model, and the coefficients obtained represent the values of the R-params.</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By now, we have a basic understanding of how the model operates. Thanks to the model's interpretability, we have added two features to its foundation: one is generalization performance, and the other is active learning.</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10</a:t>
            </a:fld>
            <a:endParaRPr lang="zh-CN" altLang="en-US"/>
          </a:p>
        </p:txBody>
      </p:sp>
    </p:spTree>
    <p:extLst>
      <p:ext uri="{BB962C8B-B14F-4D97-AF65-F5344CB8AC3E}">
        <p14:creationId xmlns:p14="http://schemas.microsoft.com/office/powerpoint/2010/main" val="407029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We have designed a Two-stage Training and Refinement training paradigm specifically for two different types of C-params. </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As mentioned earlier, C-params can be categorized into two types: Static C-params and Dynamic C-params. Static C-params generally do not change after the database is deployed, whereas Dynamic C-params change with queries and data. Based on this characteristic, in the first stage, we train on Static C-params to build a basic pre-trained decision tree. Once the database starts running, it can be refined based on specific queries, allowing the decision tree to split on dynamic C-params and continue growing.</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11</a:t>
            </a:fld>
            <a:endParaRPr lang="zh-CN" altLang="en-US"/>
          </a:p>
        </p:txBody>
      </p:sp>
    </p:spTree>
    <p:extLst>
      <p:ext uri="{BB962C8B-B14F-4D97-AF65-F5344CB8AC3E}">
        <p14:creationId xmlns:p14="http://schemas.microsoft.com/office/powerpoint/2010/main" val="24327197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the online training phase, we have also designed a method to efficiently grow the decision tree. We adopt a process similar to active learning. We generate queries with varying C-params values to feed the decision tree. Traditionally, splitting queries from the workload into training and testing samples can lead to model overfitting due to a lack of diversity in the query samples. By generating queries, we aim to maximize the exploration space, enhance the model's robustness, and acquire more knowledge.</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12</a:t>
            </a:fld>
            <a:endParaRPr lang="zh-CN" altLang="en-US"/>
          </a:p>
        </p:txBody>
      </p:sp>
    </p:spTree>
    <p:extLst>
      <p:ext uri="{BB962C8B-B14F-4D97-AF65-F5344CB8AC3E}">
        <p14:creationId xmlns:p14="http://schemas.microsoft.com/office/powerpoint/2010/main" val="20532571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Next, we will present our experimental results. First , Accuracy.</a:t>
            </a:r>
          </a:p>
          <a:p>
            <a:endParaRPr lang="en-US" altLang="zh-CN" sz="1200" b="0" i="0" kern="1200" dirty="0">
              <a:solidFill>
                <a:schemeClr val="tx1"/>
              </a:solidFill>
              <a:effectLst/>
              <a:latin typeface="+mn-lt"/>
              <a:ea typeface="+mn-ea"/>
              <a:cs typeface="+mn-cs"/>
            </a:endParaRPr>
          </a:p>
          <a:p>
            <a:r>
              <a:rPr lang="en-US" altLang="zh-CN" sz="1200" b="0" i="0" kern="1200" dirty="0">
                <a:solidFill>
                  <a:schemeClr val="tx1"/>
                </a:solidFill>
                <a:effectLst/>
                <a:latin typeface="+mn-lt"/>
                <a:ea typeface="+mn-ea"/>
                <a:cs typeface="+mn-cs"/>
              </a:rPr>
              <a:t>We have applied various learning-based methods to compare the performance of </a:t>
            </a:r>
            <a:r>
              <a:rPr lang="en-US" altLang="zh-CN" sz="1200" b="0" i="0" kern="1200" dirty="0" err="1">
                <a:solidFill>
                  <a:schemeClr val="tx1"/>
                </a:solidFill>
                <a:effectLst/>
                <a:latin typeface="+mn-lt"/>
                <a:ea typeface="+mn-ea"/>
                <a:cs typeface="+mn-cs"/>
              </a:rPr>
              <a:t>ParamTree</a:t>
            </a:r>
            <a:r>
              <a:rPr lang="en-US" altLang="zh-CN" sz="1200" b="0" i="0" kern="1200" dirty="0">
                <a:solidFill>
                  <a:schemeClr val="tx1"/>
                </a:solidFill>
                <a:effectLst/>
                <a:latin typeface="+mn-lt"/>
                <a:ea typeface="+mn-ea"/>
                <a:cs typeface="+mn-cs"/>
              </a:rPr>
              <a:t> against other models.</a:t>
            </a:r>
          </a:p>
          <a:p>
            <a:endParaRPr lang="en-US" altLang="zh-CN" sz="1200" b="0" i="0" kern="1200" dirty="0">
              <a:solidFill>
                <a:schemeClr val="tx1"/>
              </a:solidFill>
              <a:effectLst/>
              <a:latin typeface="+mn-lt"/>
              <a:ea typeface="+mn-ea"/>
              <a:cs typeface="+mn-cs"/>
            </a:endParaRPr>
          </a:p>
          <a:p>
            <a:r>
              <a:rPr lang="en-US" altLang="zh-CN" dirty="0"/>
              <a:t>Traditional cost models have a relatively high median Q-error but perform well in predicting tail queries, making them stand out in terms of average performance. On the contrary, deep learning methods show poor performance when predicting tail queries. This is because traditional cost models rely on formula-based estimation, allowing them to generate robust predictions for a wide range of queries.</a:t>
            </a:r>
          </a:p>
          <a:p>
            <a:endParaRPr lang="en-US" altLang="zh-CN" dirty="0"/>
          </a:p>
          <a:p>
            <a:r>
              <a:rPr lang="en-US" altLang="zh-CN" dirty="0"/>
              <a:t>While deep learning methods are highly sensitive to the change of query distribution, so </a:t>
            </a:r>
            <a:r>
              <a:rPr lang="en-US" altLang="zh-CN" sz="1200" b="0" i="0" kern="1200" dirty="0">
                <a:solidFill>
                  <a:schemeClr val="tx1"/>
                </a:solidFill>
                <a:effectLst/>
                <a:latin typeface="+mn-lt"/>
                <a:ea typeface="+mn-ea"/>
                <a:cs typeface="+mn-cs"/>
              </a:rPr>
              <a:t>the performance on tail queries is relatively poor.</a:t>
            </a:r>
            <a:endParaRPr lang="en-US" altLang="zh-CN" dirty="0"/>
          </a:p>
          <a:p>
            <a:endParaRPr lang="en-US" altLang="zh-CN" dirty="0"/>
          </a:p>
          <a:p>
            <a:r>
              <a:rPr lang="en-US" altLang="zh-CN" dirty="0" err="1"/>
              <a:t>ParamTree</a:t>
            </a:r>
            <a:r>
              <a:rPr lang="en-US" altLang="zh-CN" dirty="0"/>
              <a:t> inherits the merit of the traditional cost model and learning-based models. It can make good predictions for all queries.</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13</a:t>
            </a:fld>
            <a:endParaRPr lang="zh-CN" altLang="en-US"/>
          </a:p>
        </p:txBody>
      </p:sp>
    </p:spTree>
    <p:extLst>
      <p:ext uri="{BB962C8B-B14F-4D97-AF65-F5344CB8AC3E}">
        <p14:creationId xmlns:p14="http://schemas.microsoft.com/office/powerpoint/2010/main" val="3367221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a:solidFill>
                  <a:schemeClr val="tx1"/>
                </a:solidFill>
                <a:effectLst/>
                <a:latin typeface="+mn-lt"/>
                <a:ea typeface="+mn-ea"/>
                <a:cs typeface="+mn-cs"/>
              </a:rPr>
              <a:t>On the left, To test the generalization ability, we </a:t>
            </a:r>
            <a:r>
              <a:rPr lang="en-US" altLang="zh-CN"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collect dataset from 20 cloud servers with different hardware configuration.</a:t>
            </a:r>
            <a:r>
              <a:rPr lang="en-US" altLang="zh-CN" sz="1200" b="0" i="0" kern="1200" dirty="0">
                <a:solidFill>
                  <a:schemeClr val="tx1"/>
                </a:solidFill>
                <a:effectLst/>
                <a:latin typeface="+mn-lt"/>
                <a:ea typeface="+mn-ea"/>
                <a:cs typeface="+mn-cs"/>
              </a:rPr>
              <a:t> the bar graph demonstrates when deployed on an entirely new database, Our model achieves accuracy similar to a cost model that has been tuned by an expert.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a:solidFill>
                  <a:prstClr val="black"/>
                </a:solidFill>
                <a:latin typeface="Arial" panose="020B0604020202020204" pitchFamily="34" charset="0"/>
                <a:ea typeface="方正宋刻本秀楷简体" panose="02000000000000000000" pitchFamily="2" charset="-122"/>
                <a:cs typeface="Arial" panose="020B0604020202020204" pitchFamily="34" charset="0"/>
              </a:rPr>
              <a:t>Zeroshot</a:t>
            </a:r>
            <a:r>
              <a:rPr lang="en-US" altLang="zh-CN"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 is also a learning-based model that, by utilizing a complex network structure and being fed a large dataset, can achieve good generalization performance. In our experiments, we compared it with our method using six different datasets. By pairing these datasets, we tested the accuracy obtained by training on one dataset and testing on another. The results show that our method can achieve higher generalization performance with fewer training samples.</a:t>
            </a:r>
          </a:p>
          <a:p>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14</a:t>
            </a:fld>
            <a:endParaRPr lang="zh-CN" altLang="en-US"/>
          </a:p>
        </p:txBody>
      </p:sp>
    </p:spTree>
    <p:extLst>
      <p:ext uri="{BB962C8B-B14F-4D97-AF65-F5344CB8AC3E}">
        <p14:creationId xmlns:p14="http://schemas.microsoft.com/office/powerpoint/2010/main" val="26033606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next experiment tested the model's performance in dynamic scenarios. </a:t>
            </a:r>
          </a:p>
          <a:p>
            <a:endParaRPr lang="en-US" altLang="zh-CN" dirty="0"/>
          </a:p>
          <a:p>
            <a:r>
              <a:rPr lang="en-US" altLang="zh-CN" dirty="0"/>
              <a:t>The graph on the left shows the growth of the decision tree and the changes in the model's predictive performance as queries are executed. It's evident that with just over 300 samples, the Q-error has significantly decreased. </a:t>
            </a:r>
          </a:p>
          <a:p>
            <a:endParaRPr lang="en-US" altLang="zh-CN" dirty="0"/>
          </a:p>
          <a:p>
            <a:r>
              <a:rPr lang="en" altLang="zh-CN" dirty="0"/>
              <a:t>Another common challenge that all databases face is data dynamics, which include updates and changes in data skewness. For learning-based methods, significant changes in data often require retraining the model. However, our model is designed to maintain robust predictive performance, even with dynamic data changes.</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15</a:t>
            </a:fld>
            <a:endParaRPr lang="zh-CN" altLang="en-US"/>
          </a:p>
        </p:txBody>
      </p:sp>
    </p:spTree>
    <p:extLst>
      <p:ext uri="{BB962C8B-B14F-4D97-AF65-F5344CB8AC3E}">
        <p14:creationId xmlns:p14="http://schemas.microsoft.com/office/powerpoint/2010/main" val="1885591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That concludes the presentation. The main takeaway is that we have developed an interpretable model that predicts query execution times more accurately in dynamic settings. Everyone is welcome to try it out—the code is available on GitHub. I'd like to thank our team, and I appreciate the opportunity to share our work with you. If you have any questions, please feel free to ask.</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16</a:t>
            </a:fld>
            <a:endParaRPr lang="zh-CN" altLang="en-US"/>
          </a:p>
        </p:txBody>
      </p:sp>
    </p:spTree>
    <p:extLst>
      <p:ext uri="{BB962C8B-B14F-4D97-AF65-F5344CB8AC3E}">
        <p14:creationId xmlns:p14="http://schemas.microsoft.com/office/powerpoint/2010/main" val="3429825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In the optimizer, a query first moves through the logical optimizer and then the physical optimizer before execution. The physical optimizer consists of several key modules: cardinality estimation, cost estimation, and plan enumeration. Our research focuses on enhancing the cost model within this structure.</a:t>
            </a:r>
          </a:p>
          <a:p>
            <a:endParaRPr lang="en" altLang="zh-CN" dirty="0"/>
          </a:p>
          <a:p>
            <a:r>
              <a:rPr lang="en" altLang="zh-CN" dirty="0"/>
              <a:t>Taking Postgres as an example, the cost model estimates operational costs using a linear formula. This includes I/O costs and CPU costs. It relies on predefined constants to compute the total cost of a query. These constants, which we describe using five examples from a table, are based on the expertise of database administrators and their understanding of the database environment. They help assign weights to different operations in calculating the total cost.</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2</a:t>
            </a:fld>
            <a:endParaRPr lang="zh-CN" altLang="en-US"/>
          </a:p>
        </p:txBody>
      </p:sp>
    </p:spTree>
    <p:extLst>
      <p:ext uri="{BB962C8B-B14F-4D97-AF65-F5344CB8AC3E}">
        <p14:creationId xmlns:p14="http://schemas.microsoft.com/office/powerpoint/2010/main" val="12226184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We analyzed the source code in PostgreSQL and organized the cost formulas for common physical operators, and found that they all fit the linear template mentioned above.</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3</a:t>
            </a:fld>
            <a:endParaRPr lang="zh-CN" altLang="en-US"/>
          </a:p>
        </p:txBody>
      </p:sp>
    </p:spTree>
    <p:extLst>
      <p:ext uri="{BB962C8B-B14F-4D97-AF65-F5344CB8AC3E}">
        <p14:creationId xmlns:p14="http://schemas.microsoft.com/office/powerpoint/2010/main" val="13525923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With advances in deep learning, researchers have investigated replacing traditional cost models with deep learning models. They have employed various architectures, such as DNN, LSTM, Tree-CNN, GNN, and Transformer. These approaches have demonstrated impressive results.</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4</a:t>
            </a:fld>
            <a:endParaRPr lang="zh-CN" altLang="en-US"/>
          </a:p>
        </p:txBody>
      </p:sp>
    </p:spTree>
    <p:extLst>
      <p:ext uri="{BB962C8B-B14F-4D97-AF65-F5344CB8AC3E}">
        <p14:creationId xmlns:p14="http://schemas.microsoft.com/office/powerpoint/2010/main" val="37691053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We compared traditional formula-based cost models with deep learning-based models. The formula-based models are efficient, explainable, and easy to tune but often lack accuracy.</a:t>
            </a:r>
          </a:p>
          <a:p>
            <a:endParaRPr lang="en" altLang="zh-CN" dirty="0"/>
          </a:p>
          <a:p>
            <a:r>
              <a:rPr lang="en" altLang="zh-CN" dirty="0"/>
              <a:t>In contrast, learning-based models are highly accurate. However, they face challenges such as the cold start problem, high training costs, and a lack of </a:t>
            </a:r>
            <a:r>
              <a:rPr lang="en" altLang="zh-CN" dirty="0" err="1"/>
              <a:t>explainability</a:t>
            </a:r>
            <a:r>
              <a:rPr lang="en" altLang="zh-CN" dirty="0"/>
              <a:t>. These models also require queries to be independent and identically distributed (</a:t>
            </a:r>
            <a:r>
              <a:rPr lang="en" altLang="zh-CN" dirty="0" err="1"/>
              <a:t>i.i.d.</a:t>
            </a:r>
            <a:r>
              <a:rPr lang="en" altLang="zh-CN" dirty="0"/>
              <a:t>) for optimal performance.</a:t>
            </a:r>
          </a:p>
          <a:p>
            <a:endParaRPr lang="en" altLang="zh-CN" dirty="0"/>
          </a:p>
          <a:p>
            <a:r>
              <a:rPr lang="en" altLang="zh-CN" dirty="0"/>
              <a:t>These differences underline the trade-offs between the two approaches.</a:t>
            </a:r>
          </a:p>
          <a:p>
            <a:endParaRPr lang="en" altLang="zh-CN" dirty="0"/>
          </a:p>
          <a:p>
            <a:r>
              <a:rPr lang="en" altLang="zh-CN" dirty="0"/>
              <a:t>So, we face a decision: should we stick with the traditional formula-based cost model, or switch to the more accurate learning-based model?</a:t>
            </a:r>
          </a:p>
          <a:p>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5</a:t>
            </a:fld>
            <a:endParaRPr lang="zh-CN" altLang="en-US"/>
          </a:p>
        </p:txBody>
      </p:sp>
    </p:spTree>
    <p:extLst>
      <p:ext uri="{BB962C8B-B14F-4D97-AF65-F5344CB8AC3E}">
        <p14:creationId xmlns:p14="http://schemas.microsoft.com/office/powerpoint/2010/main" val="37008388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Before we make a decision, let's first analyze why traditional cost models often give inaccurate estimates. The cost formulas themselves are carefully designed by database experts based on the behavior of the executor, so the formulas are not the issue. In reality, the problem lies in the inaccurate settings of the cost constants, which we refer to as "R-params" in our work. </a:t>
            </a:r>
          </a:p>
          <a:p>
            <a:endParaRPr lang="en" altLang="zh-CN" dirty="0"/>
          </a:p>
          <a:p>
            <a:endParaRPr lang="en" altLang="zh-CN" dirty="0"/>
          </a:p>
          <a:p>
            <a:r>
              <a:rPr lang="en" altLang="zh-CN" dirty="0"/>
              <a:t>Based on this, we propose the concept of "Why start from scratch?" Instead of discarding the expert-designed cost formulas, we can fully utilize them and apply learning-based methods to refine a new cost model. Here are the design principles: </a:t>
            </a:r>
          </a:p>
          <a:p>
            <a:endParaRPr lang="en" altLang="zh-CN" dirty="0"/>
          </a:p>
          <a:p>
            <a:pPr marL="228600" indent="-228600">
              <a:buAutoNum type="arabicPeriod"/>
            </a:pPr>
            <a:r>
              <a:rPr lang="en" altLang="zh-CN" dirty="0"/>
              <a:t>Fully utilize the cost formulas designed by database experts. </a:t>
            </a:r>
          </a:p>
          <a:p>
            <a:pPr marL="228600" indent="-228600">
              <a:buAutoNum type="arabicPeriod"/>
            </a:pPr>
            <a:r>
              <a:rPr lang="en" altLang="zh-CN" dirty="0"/>
              <a:t>Adopt learning-based approaches to adjust and correct the settings for R-params. </a:t>
            </a:r>
          </a:p>
          <a:p>
            <a:pPr marL="228600" indent="-228600">
              <a:buAutoNum type="arabicPeriod"/>
            </a:pPr>
            <a:r>
              <a:rPr lang="en" altLang="zh-CN" dirty="0"/>
              <a:t>Do not sacrifice the interpretability of the cost model.</a:t>
            </a:r>
            <a:endParaRPr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6</a:t>
            </a:fld>
            <a:endParaRPr lang="zh-CN" altLang="en-US"/>
          </a:p>
        </p:txBody>
      </p:sp>
    </p:spTree>
    <p:extLst>
      <p:ext uri="{BB962C8B-B14F-4D97-AF65-F5344CB8AC3E}">
        <p14:creationId xmlns:p14="http://schemas.microsoft.com/office/powerpoint/2010/main" val="17039023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Now</a:t>
            </a:r>
            <a:r>
              <a:rPr lang="zh-CN" altLang="en" dirty="0"/>
              <a:t>，</a:t>
            </a:r>
            <a:r>
              <a:rPr lang="en" altLang="zh-CN" dirty="0"/>
              <a:t>Let me introduce our designed model-</a:t>
            </a:r>
            <a:r>
              <a:rPr lang="en" altLang="zh-CN" dirty="0" err="1"/>
              <a:t>ParamTree</a:t>
            </a:r>
            <a:r>
              <a:rPr lang="en" altLang="zh-CN" dirty="0"/>
              <a:t>, which includes three key features: high generalization, low training overhead, and high </a:t>
            </a:r>
            <a:r>
              <a:rPr lang="en" altLang="zh-CN" dirty="0" err="1"/>
              <a:t>explainability</a:t>
            </a:r>
            <a:r>
              <a:rPr lang="en" altLang="zh-CN" dirty="0"/>
              <a:t>. </a:t>
            </a:r>
          </a:p>
          <a:p>
            <a:endParaRPr lang="en" altLang="zh-CN" dirty="0"/>
          </a:p>
          <a:p>
            <a:r>
              <a:rPr lang="en" altLang="zh-CN" dirty="0"/>
              <a:t>For high generalization, </a:t>
            </a:r>
            <a:r>
              <a:rPr lang="en" altLang="zh-CN" dirty="0" err="1"/>
              <a:t>ParamTree</a:t>
            </a:r>
            <a:r>
              <a:rPr lang="en" altLang="zh-CN" dirty="0"/>
              <a:t> quickly adapts to new databases or different hardware and software environments, maintaining high prediction accuracy for unseen queries. </a:t>
            </a:r>
          </a:p>
          <a:p>
            <a:endParaRPr lang="en" altLang="zh-CN" dirty="0"/>
          </a:p>
          <a:p>
            <a:r>
              <a:rPr lang="en" altLang="zh-CN" dirty="0"/>
              <a:t>For low training overhead, </a:t>
            </a:r>
            <a:r>
              <a:rPr lang="en" altLang="zh-CN" dirty="0" err="1"/>
              <a:t>ParamTree</a:t>
            </a:r>
            <a:r>
              <a:rPr lang="en" altLang="zh-CN" dirty="0"/>
              <a:t> leverages existing knowledge to reduce model complexity, thereby decreasing the need for extensive training samples. </a:t>
            </a:r>
          </a:p>
          <a:p>
            <a:endParaRPr lang="en" altLang="zh-CN" dirty="0"/>
          </a:p>
          <a:p>
            <a:r>
              <a:rPr lang="en" altLang="zh-CN" dirty="0"/>
              <a:t>For high </a:t>
            </a:r>
            <a:r>
              <a:rPr lang="en" altLang="zh-CN" dirty="0" err="1"/>
              <a:t>explainability</a:t>
            </a:r>
            <a:r>
              <a:rPr lang="en" altLang="zh-CN" dirty="0"/>
              <a:t>, </a:t>
            </a:r>
            <a:r>
              <a:rPr lang="en" altLang="zh-CN" dirty="0" err="1"/>
              <a:t>ParamTree</a:t>
            </a:r>
            <a:r>
              <a:rPr lang="en" altLang="zh-CN" dirty="0"/>
              <a:t> provides a transparent decision-making process for estimating execution plan costs, helping DBAs diagnose slow queries. </a:t>
            </a:r>
            <a:endParaRPr kumimoji="1"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7</a:t>
            </a:fld>
            <a:endParaRPr lang="zh-CN" altLang="en-US"/>
          </a:p>
        </p:txBody>
      </p:sp>
    </p:spTree>
    <p:extLst>
      <p:ext uri="{BB962C8B-B14F-4D97-AF65-F5344CB8AC3E}">
        <p14:creationId xmlns:p14="http://schemas.microsoft.com/office/powerpoint/2010/main" val="3992330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 altLang="zh-CN" dirty="0"/>
              <a:t>We conducted extensive experiments to identify the environmental variables affecting R-params, which we call C-params. We divided these C-params into two types: Static and Dynamic. Static C-params include factors such as hardware specifications—like IO speed and CPU—software environments—like different operating systems—and certain configuration settings. Dynamic C-params cover query-related factors such as the type of physical operator, data-related aspects like data types and index correlation, and other configuration settings.</a:t>
            </a:r>
          </a:p>
          <a:p>
            <a:endParaRPr lang="en" altLang="zh-CN" dirty="0"/>
          </a:p>
          <a:p>
            <a:r>
              <a:rPr lang="en" altLang="zh-CN" dirty="0"/>
              <a:t>In our decision tree model, these C-params are used as the splitting attributes. Samples with similar R-params are grouped into the same leaf nodes based on these attributes. At each leaf node, we apply the least squares method to determine the values of the R-params.</a:t>
            </a:r>
          </a:p>
          <a:p>
            <a:pPr algn="l"/>
            <a:endParaRPr kumimoji="1" lang="zh-CN" altLang="en-US" dirty="0"/>
          </a:p>
        </p:txBody>
      </p:sp>
      <p:sp>
        <p:nvSpPr>
          <p:cNvPr id="4" name="灯片编号占位符 3"/>
          <p:cNvSpPr>
            <a:spLocks noGrp="1"/>
          </p:cNvSpPr>
          <p:nvPr>
            <p:ph type="sldNum" sz="quarter" idx="5"/>
          </p:nvPr>
        </p:nvSpPr>
        <p:spPr/>
        <p:txBody>
          <a:bodyPr/>
          <a:lstStyle/>
          <a:p>
            <a:fld id="{AC5826BE-23D8-4A38-97A4-E3E04C7E7FA1}" type="slidenum">
              <a:rPr lang="zh-CN" altLang="en-US" smtClean="0"/>
              <a:t>8</a:t>
            </a:fld>
            <a:endParaRPr lang="zh-CN" altLang="en-US"/>
          </a:p>
        </p:txBody>
      </p:sp>
    </p:spTree>
    <p:extLst>
      <p:ext uri="{BB962C8B-B14F-4D97-AF65-F5344CB8AC3E}">
        <p14:creationId xmlns:p14="http://schemas.microsoft.com/office/powerpoint/2010/main" val="2657760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So How to Train </a:t>
            </a:r>
            <a:r>
              <a:rPr lang="en-US" altLang="zh-CN" dirty="0" err="1"/>
              <a:t>ParamTree</a:t>
            </a:r>
            <a:r>
              <a:rPr lang="en-US" altLang="zh-CN" dirty="0"/>
              <a:t>? </a:t>
            </a:r>
            <a:r>
              <a:rPr lang="en" altLang="zh-CN" dirty="0"/>
              <a:t>our training dataset D consists of three main components: Ci, representing the C-params; fi(op), which are the vectorized representations of the cost estimation functions including cardinality estimation results; and Oi​, the actual processing costs.</a:t>
            </a:r>
          </a:p>
          <a:p>
            <a:endParaRPr lang="en" altLang="zh-CN" dirty="0"/>
          </a:p>
          <a:p>
            <a:endParaRPr lang="en" altLang="zh-CN" dirty="0"/>
          </a:p>
          <a:p>
            <a:r>
              <a:rPr lang="en" altLang="zh-CN" dirty="0"/>
              <a:t>So we only have the direct impact of C-params on </a:t>
            </a:r>
            <a:r>
              <a:rPr lang="en" altLang="zh-CN" dirty="0" err="1"/>
              <a:t>exectution</a:t>
            </a:r>
            <a:r>
              <a:rPr lang="en" altLang="zh-CN" dirty="0"/>
              <a:t> time. But what we want is the impact of C-params on R-params. R-params play like hidden parameters. So our objective is to train model without any explicit label for R-params, which is not a trivial task.</a:t>
            </a:r>
          </a:p>
        </p:txBody>
      </p:sp>
      <p:sp>
        <p:nvSpPr>
          <p:cNvPr id="4" name="灯片编号占位符 3"/>
          <p:cNvSpPr>
            <a:spLocks noGrp="1"/>
          </p:cNvSpPr>
          <p:nvPr>
            <p:ph type="sldNum" sz="quarter" idx="5"/>
          </p:nvPr>
        </p:nvSpPr>
        <p:spPr/>
        <p:txBody>
          <a:bodyPr/>
          <a:lstStyle/>
          <a:p>
            <a:fld id="{AC5826BE-23D8-4A38-97A4-E3E04C7E7FA1}" type="slidenum">
              <a:rPr lang="zh-CN" altLang="en-US" smtClean="0"/>
              <a:t>9</a:t>
            </a:fld>
            <a:endParaRPr lang="zh-CN" altLang="en-US"/>
          </a:p>
        </p:txBody>
      </p:sp>
    </p:spTree>
    <p:extLst>
      <p:ext uri="{BB962C8B-B14F-4D97-AF65-F5344CB8AC3E}">
        <p14:creationId xmlns:p14="http://schemas.microsoft.com/office/powerpoint/2010/main" val="7067695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84784A-FAA5-4A09-B888-924FF411416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9ABE5D5-63A4-4682-A301-35DC069AD5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AEF4B6F-FF13-4F18-AEEA-880781EF63D7}"/>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2BE5D62C-7CAD-4897-97E5-9E6D9CA1EC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761788D-D6CB-4368-B892-689782354552}"/>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50894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CE9A68-66B9-49F6-9E8A-8AA726D750A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2861EA8-0F7C-4263-B711-2622EC89239F}"/>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ADCB0AD-6FAD-48CF-A9A2-5719506F8E33}"/>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3F40FDFD-8E64-4F14-BF90-14B5F8537D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9A940E-D7ED-4B23-9095-52879E08D2F4}"/>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2902754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DF11A7D-0E51-4F1A-BC02-6606D971D4E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BD4F4F9-E855-4A35-B461-46A3079AE96E}"/>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E45B397-8BBC-4815-B92A-5EC6D1857413}"/>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40CED3C2-94E7-4780-A6E6-FEDB938E743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E78B91A-F9DA-4A90-BA2D-BD5B447999E5}"/>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2209336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27188AC6-A0AC-49B1-B538-08413DB5A2F5}"/>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2800E1D-0378-41E6-98B4-AC011C642223}"/>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00BF6AE3-D013-49B6-8191-58D5961C199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82FCD6-5BA0-4094-9F89-B63C99961674}"/>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grpSp>
        <p:nvGrpSpPr>
          <p:cNvPr id="9" name="组合 8">
            <a:extLst>
              <a:ext uri="{FF2B5EF4-FFF2-40B4-BE49-F238E27FC236}">
                <a16:creationId xmlns:a16="http://schemas.microsoft.com/office/drawing/2014/main" id="{1F71D691-24BF-4776-9DAC-9AC2C3595A5F}"/>
              </a:ext>
            </a:extLst>
          </p:cNvPr>
          <p:cNvGrpSpPr/>
          <p:nvPr userDrawn="1"/>
        </p:nvGrpSpPr>
        <p:grpSpPr>
          <a:xfrm>
            <a:off x="1" y="261591"/>
            <a:ext cx="12191999" cy="697833"/>
            <a:chOff x="0" y="288756"/>
            <a:chExt cx="12191999" cy="697833"/>
          </a:xfrm>
        </p:grpSpPr>
        <p:sp>
          <p:nvSpPr>
            <p:cNvPr id="10" name="矩形 9">
              <a:extLst>
                <a:ext uri="{FF2B5EF4-FFF2-40B4-BE49-F238E27FC236}">
                  <a16:creationId xmlns:a16="http://schemas.microsoft.com/office/drawing/2014/main" id="{58481784-C019-46E8-8123-5E47AC733543}"/>
                </a:ext>
              </a:extLst>
            </p:cNvPr>
            <p:cNvSpPr/>
            <p:nvPr userDrawn="1"/>
          </p:nvSpPr>
          <p:spPr>
            <a:xfrm>
              <a:off x="360218" y="288756"/>
              <a:ext cx="11831781" cy="697833"/>
            </a:xfrm>
            <a:prstGeom prst="rect">
              <a:avLst/>
            </a:prstGeom>
            <a:solidFill>
              <a:srgbClr val="27547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zh-CN" altLang="en-US"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36067903-9025-4958-935F-97F81AE05348}"/>
                </a:ext>
              </a:extLst>
            </p:cNvPr>
            <p:cNvSpPr/>
            <p:nvPr userDrawn="1"/>
          </p:nvSpPr>
          <p:spPr>
            <a:xfrm>
              <a:off x="1" y="288756"/>
              <a:ext cx="360218" cy="6978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id="{B9FCFBA3-DB24-4DBC-838D-031CC2DB719F}"/>
                </a:ext>
              </a:extLst>
            </p:cNvPr>
            <p:cNvSpPr/>
            <p:nvPr userDrawn="1"/>
          </p:nvSpPr>
          <p:spPr>
            <a:xfrm>
              <a:off x="0" y="288756"/>
              <a:ext cx="311727" cy="697833"/>
            </a:xfrm>
            <a:prstGeom prst="rect">
              <a:avLst/>
            </a:prstGeom>
            <a:solidFill>
              <a:srgbClr val="275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3" name="矩形 12">
            <a:extLst>
              <a:ext uri="{FF2B5EF4-FFF2-40B4-BE49-F238E27FC236}">
                <a16:creationId xmlns:a16="http://schemas.microsoft.com/office/drawing/2014/main" id="{C78D3776-E587-4AE4-AADA-D43C3F34640A}"/>
              </a:ext>
            </a:extLst>
          </p:cNvPr>
          <p:cNvSpPr/>
          <p:nvPr userDrawn="1"/>
        </p:nvSpPr>
        <p:spPr>
          <a:xfrm>
            <a:off x="-1" y="6413748"/>
            <a:ext cx="5811253" cy="49903"/>
          </a:xfrm>
          <a:prstGeom prst="rect">
            <a:avLst/>
          </a:prstGeom>
          <a:solidFill>
            <a:srgbClr val="27547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5">
            <a:extLst>
              <a:ext uri="{FF2B5EF4-FFF2-40B4-BE49-F238E27FC236}">
                <a16:creationId xmlns:a16="http://schemas.microsoft.com/office/drawing/2014/main" id="{A63BD5AA-DB09-4A78-9C7E-3A0992B5E6CE}"/>
              </a:ext>
            </a:extLst>
          </p:cNvPr>
          <p:cNvSpPr txBox="1">
            <a:spLocks/>
          </p:cNvSpPr>
          <p:nvPr userDrawn="1"/>
        </p:nvSpPr>
        <p:spPr>
          <a:xfrm>
            <a:off x="5811253" y="6231185"/>
            <a:ext cx="569494" cy="365125"/>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rgbClr val="275479"/>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3B7C466-E362-4935-9792-45EDB90C4A38}" type="slidenum">
              <a:rPr lang="zh-CN" altLang="en-US" smtClean="0"/>
              <a:pPr/>
              <a:t>‹#›</a:t>
            </a:fld>
            <a:endParaRPr lang="zh-CN" altLang="en-US" dirty="0"/>
          </a:p>
        </p:txBody>
      </p:sp>
      <p:sp>
        <p:nvSpPr>
          <p:cNvPr id="2" name="标题 1">
            <a:extLst>
              <a:ext uri="{FF2B5EF4-FFF2-40B4-BE49-F238E27FC236}">
                <a16:creationId xmlns:a16="http://schemas.microsoft.com/office/drawing/2014/main" id="{B4A7290C-DDDA-4663-94C9-53ABDD3FBE88}"/>
              </a:ext>
            </a:extLst>
          </p:cNvPr>
          <p:cNvSpPr>
            <a:spLocks noGrp="1"/>
          </p:cNvSpPr>
          <p:nvPr>
            <p:ph type="title"/>
          </p:nvPr>
        </p:nvSpPr>
        <p:spPr>
          <a:xfrm>
            <a:off x="552450" y="313357"/>
            <a:ext cx="7239000" cy="594299"/>
          </a:xfrm>
        </p:spPr>
        <p:txBody>
          <a:bodyPr>
            <a:noAutofit/>
          </a:bodyPr>
          <a:lstStyle>
            <a:lvl1pPr algn="ctr">
              <a:defRPr sz="4000">
                <a:solidFill>
                  <a:schemeClr val="bg1"/>
                </a:solidFill>
                <a:latin typeface="Arial" panose="020B0604020202020204" pitchFamily="34" charset="0"/>
                <a:cs typeface="Arial" panose="020B0604020202020204" pitchFamily="34" charset="0"/>
              </a:defRPr>
            </a:lvl1pPr>
          </a:lstStyle>
          <a:p>
            <a:r>
              <a:rPr lang="zh-CN" altLang="en-US" dirty="0"/>
              <a:t>单击此处编辑母版标题样式</a:t>
            </a:r>
          </a:p>
        </p:txBody>
      </p:sp>
      <p:pic>
        <p:nvPicPr>
          <p:cNvPr id="16" name="Picture 6" descr="Vision &amp; Mission">
            <a:extLst>
              <a:ext uri="{FF2B5EF4-FFF2-40B4-BE49-F238E27FC236}">
                <a16:creationId xmlns:a16="http://schemas.microsoft.com/office/drawing/2014/main" id="{FD0C382B-65B0-4E2E-B259-75D5DBF2A68C}"/>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9296400" y="5986077"/>
            <a:ext cx="2359958" cy="7353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0119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91C73A-6F5D-4E4D-8B39-1D42AB0920D2}"/>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0403D07-366B-4154-BB45-7BD36F72A1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B24CDB9B-3528-4457-A11C-B92923C6596F}"/>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B1EFF6C1-D429-43DC-A373-E746732BEEB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2EC1507-D44F-4385-974D-BE7AA66F5E84}"/>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4287948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5586CC-BCC3-4A5A-B11D-0CDD23338C8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E610BC-C81C-4DAD-AA5A-A7F132C8EACC}"/>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BC1D481E-691D-4B0A-803F-A8D375EEA084}"/>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F781B800-7A81-401A-BB8E-1E0337B54CFB}"/>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6" name="页脚占位符 5">
            <a:extLst>
              <a:ext uri="{FF2B5EF4-FFF2-40B4-BE49-F238E27FC236}">
                <a16:creationId xmlns:a16="http://schemas.microsoft.com/office/drawing/2014/main" id="{D504F5EA-06D3-4E54-A8B5-F7CA2915E5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6D6519E-5525-40E9-8927-0FB7B2C53BF3}"/>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3143290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EBB38E-CE37-40C1-9CAF-758941F18CA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A08152CA-2D1E-4E6A-A797-544C1319E7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91DF52CF-455A-487C-9CAE-9EE2D58EDC13}"/>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85E9C3C9-6A15-4404-9D0A-8641AF7036A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C5B68527-A860-4391-A54E-85B358DE35D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BAA1EBF8-4E5C-4470-85CF-DFED90532ECB}"/>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8" name="页脚占位符 7">
            <a:extLst>
              <a:ext uri="{FF2B5EF4-FFF2-40B4-BE49-F238E27FC236}">
                <a16:creationId xmlns:a16="http://schemas.microsoft.com/office/drawing/2014/main" id="{403E5BF1-1A97-4C66-9BA6-5E2C2A5B6F13}"/>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612ABC2-A73E-43B4-8A39-62EB13EEA0C8}"/>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3090297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C981E-9617-4D16-BDF5-2035C5A6EBB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D760399C-B35E-4DEC-ACDD-7B93EC349BDD}"/>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4" name="页脚占位符 3">
            <a:extLst>
              <a:ext uri="{FF2B5EF4-FFF2-40B4-BE49-F238E27FC236}">
                <a16:creationId xmlns:a16="http://schemas.microsoft.com/office/drawing/2014/main" id="{B4F2BB72-C4CF-4227-AAE2-972E08CD808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27E6280-7FE8-40B0-A303-87AC5F0696F2}"/>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1348875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FB9C043-D714-4CB5-AEE6-561EB5C84C3C}"/>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3" name="页脚占位符 2">
            <a:extLst>
              <a:ext uri="{FF2B5EF4-FFF2-40B4-BE49-F238E27FC236}">
                <a16:creationId xmlns:a16="http://schemas.microsoft.com/office/drawing/2014/main" id="{6092B79A-F498-46E8-865A-56BB8E0A669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1472551-8C63-4A86-99B3-8FB8A6DF2144}"/>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2510949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6001AE-7278-4EBE-B626-4066A071D5D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78D17C4-A807-465A-8933-B227D180D0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F96083F0-B1E0-4C97-9702-D326906AF5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B5573DF0-80F4-4FE1-9540-8DC610D3C86D}"/>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6" name="页脚占位符 5">
            <a:extLst>
              <a:ext uri="{FF2B5EF4-FFF2-40B4-BE49-F238E27FC236}">
                <a16:creationId xmlns:a16="http://schemas.microsoft.com/office/drawing/2014/main" id="{0B3FFE9D-375A-4C43-8A85-0D80A212C4B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685A4E-AAB6-48A2-A750-2D16B2CE6461}"/>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2110217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EE206D-C5A2-4561-8083-621D47205D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200F961-AF98-4F94-9E19-C4CB5DFD7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B6D3E48-6412-48DD-B22A-9343510B47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028EC80B-E66C-4F8D-B92A-E2C36BE40842}"/>
              </a:ext>
            </a:extLst>
          </p:cNvPr>
          <p:cNvSpPr>
            <a:spLocks noGrp="1"/>
          </p:cNvSpPr>
          <p:nvPr>
            <p:ph type="dt" sz="half" idx="10"/>
          </p:nvPr>
        </p:nvSpPr>
        <p:spPr/>
        <p:txBody>
          <a:bodyPr/>
          <a:lstStyle/>
          <a:p>
            <a:fld id="{7460DAB6-727A-4519-908E-FFFF5DF220C4}" type="datetimeFigureOut">
              <a:rPr lang="zh-CN" altLang="en-US" smtClean="0"/>
              <a:t>2024/6/1</a:t>
            </a:fld>
            <a:endParaRPr lang="zh-CN" altLang="en-US"/>
          </a:p>
        </p:txBody>
      </p:sp>
      <p:sp>
        <p:nvSpPr>
          <p:cNvPr id="6" name="页脚占位符 5">
            <a:extLst>
              <a:ext uri="{FF2B5EF4-FFF2-40B4-BE49-F238E27FC236}">
                <a16:creationId xmlns:a16="http://schemas.microsoft.com/office/drawing/2014/main" id="{2A00A715-CA72-49A8-A939-704A57D228F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DC96C2B-362E-4EAA-9FBE-C7B6A10AA225}"/>
              </a:ext>
            </a:extLst>
          </p:cNvPr>
          <p:cNvSpPr>
            <a:spLocks noGrp="1"/>
          </p:cNvSpPr>
          <p:nvPr>
            <p:ph type="sldNum" sz="quarter" idx="12"/>
          </p:nvPr>
        </p:nvSpPr>
        <p:spPr/>
        <p:txBody>
          <a:body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2570418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C297FBE-3DFB-46E7-9ADD-1306B1D3BA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BEB3C07-4230-4BAC-8765-904A627B5A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F9FDD92-9698-4B47-A9C2-ECBA8CE748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60DAB6-727A-4519-908E-FFFF5DF220C4}" type="datetimeFigureOut">
              <a:rPr lang="zh-CN" altLang="en-US" smtClean="0"/>
              <a:t>2024/6/1</a:t>
            </a:fld>
            <a:endParaRPr lang="zh-CN" altLang="en-US"/>
          </a:p>
        </p:txBody>
      </p:sp>
      <p:sp>
        <p:nvSpPr>
          <p:cNvPr id="5" name="页脚占位符 4">
            <a:extLst>
              <a:ext uri="{FF2B5EF4-FFF2-40B4-BE49-F238E27FC236}">
                <a16:creationId xmlns:a16="http://schemas.microsoft.com/office/drawing/2014/main" id="{51039357-D0FB-49A1-A9F5-2DC288CF83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23EE76B-4470-4438-A95D-23F8E02BEA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3015F1D-DB92-4734-92F3-E56C21772E1F}" type="slidenum">
              <a:rPr lang="zh-CN" altLang="en-US" smtClean="0"/>
              <a:t>‹#›</a:t>
            </a:fld>
            <a:endParaRPr lang="zh-CN" altLang="en-US"/>
          </a:p>
        </p:txBody>
      </p:sp>
    </p:spTree>
    <p:extLst>
      <p:ext uri="{BB962C8B-B14F-4D97-AF65-F5344CB8AC3E}">
        <p14:creationId xmlns:p14="http://schemas.microsoft.com/office/powerpoint/2010/main" val="1629183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11.sv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6.xml"/><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notesSlide" Target="../notesSlides/notesSlide9.xml"/><Relationship Id="rId7" Type="http://schemas.openxmlformats.org/officeDocument/2006/relationships/image" Target="../media/image22.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D326FD-CCD0-46D3-A6E6-01541576C766}"/>
              </a:ext>
            </a:extLst>
          </p:cNvPr>
          <p:cNvSpPr>
            <a:spLocks noGrp="1"/>
          </p:cNvSpPr>
          <p:nvPr>
            <p:ph type="ctrTitle"/>
          </p:nvPr>
        </p:nvSpPr>
        <p:spPr>
          <a:xfrm>
            <a:off x="1698812" y="651716"/>
            <a:ext cx="9144000" cy="2387600"/>
          </a:xfrm>
        </p:spPr>
        <p:txBody>
          <a:bodyPr>
            <a:normAutofit/>
          </a:bodyPr>
          <a:lstStyle/>
          <a:p>
            <a:r>
              <a:rPr lang="en-US" altLang="zh-CN" sz="4000" dirty="0">
                <a:latin typeface="Arial" panose="020B0604020202020204" pitchFamily="34" charset="0"/>
                <a:cs typeface="Arial" panose="020B0604020202020204" pitchFamily="34" charset="0"/>
              </a:rPr>
              <a:t>Rethinking Learned Cost Models: </a:t>
            </a:r>
            <a:br>
              <a:rPr lang="en-US" altLang="zh-CN" sz="4000" dirty="0">
                <a:latin typeface="Arial" panose="020B0604020202020204" pitchFamily="34" charset="0"/>
                <a:cs typeface="Arial" panose="020B0604020202020204" pitchFamily="34" charset="0"/>
              </a:rPr>
            </a:br>
            <a:r>
              <a:rPr lang="en-US" altLang="zh-CN" sz="4000" dirty="0">
                <a:latin typeface="Arial" panose="020B0604020202020204" pitchFamily="34" charset="0"/>
                <a:cs typeface="Arial" panose="020B0604020202020204" pitchFamily="34" charset="0"/>
              </a:rPr>
              <a:t>Why Start from Scratch?</a:t>
            </a:r>
            <a:endParaRPr lang="zh-CN" altLang="en-US" sz="4000" dirty="0">
              <a:latin typeface="Arial" panose="020B0604020202020204" pitchFamily="34" charset="0"/>
              <a:cs typeface="Arial" panose="020B0604020202020204" pitchFamily="34" charset="0"/>
            </a:endParaRPr>
          </a:p>
        </p:txBody>
      </p:sp>
      <p:sp>
        <p:nvSpPr>
          <p:cNvPr id="3" name="副标题 2">
            <a:extLst>
              <a:ext uri="{FF2B5EF4-FFF2-40B4-BE49-F238E27FC236}">
                <a16:creationId xmlns:a16="http://schemas.microsoft.com/office/drawing/2014/main" id="{15E8CC2C-6062-41BD-B613-1E3018F7C2F2}"/>
              </a:ext>
            </a:extLst>
          </p:cNvPr>
          <p:cNvSpPr>
            <a:spLocks noGrp="1"/>
          </p:cNvSpPr>
          <p:nvPr>
            <p:ph type="subTitle" idx="1"/>
          </p:nvPr>
        </p:nvSpPr>
        <p:spPr>
          <a:xfrm>
            <a:off x="1329018" y="3489979"/>
            <a:ext cx="9883588" cy="1655762"/>
          </a:xfrm>
        </p:spPr>
        <p:txBody>
          <a:bodyPr>
            <a:normAutofit/>
          </a:bodyPr>
          <a:lstStyle/>
          <a:p>
            <a:r>
              <a:rPr lang="en-US" altLang="zh-CN" sz="1800" dirty="0" err="1">
                <a:latin typeface="Arial" panose="020B0604020202020204" pitchFamily="34" charset="0"/>
                <a:cs typeface="Arial" panose="020B0604020202020204" pitchFamily="34" charset="0"/>
              </a:rPr>
              <a:t>Jiani</a:t>
            </a:r>
            <a:r>
              <a:rPr lang="en-US" altLang="zh-CN" sz="1800" dirty="0">
                <a:latin typeface="Arial" panose="020B0604020202020204" pitchFamily="34" charset="0"/>
                <a:cs typeface="Arial" panose="020B0604020202020204" pitchFamily="34" charset="0"/>
              </a:rPr>
              <a:t> Yang, Sai Wu*, Dongxiang Zhang, Jian Dai, </a:t>
            </a:r>
            <a:r>
              <a:rPr lang="en-US" altLang="zh-CN" sz="1800" dirty="0" err="1">
                <a:latin typeface="Arial" panose="020B0604020202020204" pitchFamily="34" charset="0"/>
                <a:cs typeface="Arial" panose="020B0604020202020204" pitchFamily="34" charset="0"/>
              </a:rPr>
              <a:t>Feifei</a:t>
            </a:r>
            <a:r>
              <a:rPr lang="en-US" altLang="zh-CN" sz="1800" dirty="0">
                <a:latin typeface="Arial" panose="020B0604020202020204" pitchFamily="34" charset="0"/>
                <a:cs typeface="Arial" panose="020B0604020202020204" pitchFamily="34" charset="0"/>
              </a:rPr>
              <a:t> Li, Gang Chen</a:t>
            </a:r>
          </a:p>
          <a:p>
            <a:endParaRPr lang="en-US" altLang="zh-CN" sz="1800" dirty="0">
              <a:latin typeface="Arial" panose="020B0604020202020204" pitchFamily="34" charset="0"/>
              <a:cs typeface="Arial" panose="020B0604020202020204" pitchFamily="34" charset="0"/>
            </a:endParaRPr>
          </a:p>
          <a:p>
            <a:r>
              <a:rPr lang="en-US" altLang="zh-CN" sz="1800" dirty="0">
                <a:latin typeface="Arial" panose="020B0604020202020204" pitchFamily="34" charset="0"/>
                <a:cs typeface="Arial" panose="020B0604020202020204" pitchFamily="34" charset="0"/>
              </a:rPr>
              <a:t>Zhejiang University &amp; Alibaba Group</a:t>
            </a:r>
            <a:endParaRPr lang="zh-CN" altLang="en-US" sz="1800" dirty="0">
              <a:latin typeface="Arial" panose="020B0604020202020204" pitchFamily="34" charset="0"/>
              <a:cs typeface="Arial" panose="020B0604020202020204" pitchFamily="34" charset="0"/>
            </a:endParaRPr>
          </a:p>
        </p:txBody>
      </p:sp>
      <p:pic>
        <p:nvPicPr>
          <p:cNvPr id="4" name="图片 3">
            <a:extLst>
              <a:ext uri="{FF2B5EF4-FFF2-40B4-BE49-F238E27FC236}">
                <a16:creationId xmlns:a16="http://schemas.microsoft.com/office/drawing/2014/main" id="{0AFD48F4-0548-45C4-998F-8C4224B16ADA}"/>
              </a:ext>
            </a:extLst>
          </p:cNvPr>
          <p:cNvPicPr>
            <a:picLocks noChangeAspect="1"/>
          </p:cNvPicPr>
          <p:nvPr/>
        </p:nvPicPr>
        <p:blipFill>
          <a:blip r:embed="rId3"/>
          <a:stretch>
            <a:fillRect/>
          </a:stretch>
        </p:blipFill>
        <p:spPr>
          <a:xfrm>
            <a:off x="0" y="40292"/>
            <a:ext cx="2376894" cy="1497338"/>
          </a:xfrm>
          <a:prstGeom prst="rect">
            <a:avLst/>
          </a:prstGeom>
        </p:spPr>
      </p:pic>
      <p:pic>
        <p:nvPicPr>
          <p:cNvPr id="1028" name="Picture 4" descr="logo">
            <a:extLst>
              <a:ext uri="{FF2B5EF4-FFF2-40B4-BE49-F238E27FC236}">
                <a16:creationId xmlns:a16="http://schemas.microsoft.com/office/drawing/2014/main" id="{C214D66E-45DE-46C9-84FE-1345589F7A3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3896" y="5101157"/>
            <a:ext cx="3349038" cy="43069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Vision &amp; Mission">
            <a:extLst>
              <a:ext uri="{FF2B5EF4-FFF2-40B4-BE49-F238E27FC236}">
                <a16:creationId xmlns:a16="http://schemas.microsoft.com/office/drawing/2014/main" id="{873C5DAA-3DBF-4BC1-84C0-10646D2AD42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968" y="4683539"/>
            <a:ext cx="3677210" cy="1145873"/>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67D0341A-7604-4C96-864E-6DAA43534A82}"/>
              </a:ext>
            </a:extLst>
          </p:cNvPr>
          <p:cNvSpPr/>
          <p:nvPr/>
        </p:nvSpPr>
        <p:spPr>
          <a:xfrm>
            <a:off x="2451652" y="174247"/>
            <a:ext cx="9740348" cy="430696"/>
          </a:xfrm>
          <a:prstGeom prst="rect">
            <a:avLst/>
          </a:prstGeom>
          <a:solidFill>
            <a:srgbClr val="6787A1"/>
          </a:solidFill>
          <a:ln>
            <a:solidFill>
              <a:srgbClr val="6787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C10E3EDB-0A63-4A53-A2FA-2E12AC13DE9F}"/>
              </a:ext>
            </a:extLst>
          </p:cNvPr>
          <p:cNvSpPr/>
          <p:nvPr/>
        </p:nvSpPr>
        <p:spPr>
          <a:xfrm>
            <a:off x="0" y="6189163"/>
            <a:ext cx="9740348" cy="430696"/>
          </a:xfrm>
          <a:prstGeom prst="rect">
            <a:avLst/>
          </a:prstGeom>
          <a:solidFill>
            <a:srgbClr val="6787A1"/>
          </a:solidFill>
          <a:ln>
            <a:solidFill>
              <a:srgbClr val="6787A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77961506"/>
      </p:ext>
    </p:extLst>
  </p:cSld>
  <p:clrMapOvr>
    <a:masterClrMapping/>
  </p:clrMapOvr>
  <mc:AlternateContent xmlns:mc="http://schemas.openxmlformats.org/markup-compatibility/2006">
    <mc:Choice xmlns:p14="http://schemas.microsoft.com/office/powerpoint/2010/main" Requires="p14">
      <p:transition spd="slow" p14:dur="2000" advTm="16233"/>
    </mc:Choice>
    <mc:Fallback>
      <p:transition spd="slow" advTm="1623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DFAA1-AE50-47AD-8F31-7AE8121B572B}"/>
              </a:ext>
            </a:extLst>
          </p:cNvPr>
          <p:cNvSpPr>
            <a:spLocks noGrp="1"/>
          </p:cNvSpPr>
          <p:nvPr>
            <p:ph type="title"/>
          </p:nvPr>
        </p:nvSpPr>
        <p:spPr/>
        <p:txBody>
          <a:bodyPr>
            <a:normAutofit fontScale="90000"/>
          </a:bodyPr>
          <a:lstStyle/>
          <a:p>
            <a:pPr algn="l"/>
            <a:r>
              <a:rPr lang="en-US" altLang="zh-CN" b="1" dirty="0"/>
              <a:t>How to Train </a:t>
            </a:r>
            <a:r>
              <a:rPr lang="en-US" altLang="zh-CN" b="1" dirty="0" err="1"/>
              <a:t>ParamTree</a:t>
            </a:r>
            <a:endParaRPr lang="zh-CN" altLang="en-US" b="1" dirty="0"/>
          </a:p>
        </p:txBody>
      </p:sp>
      <p:pic>
        <p:nvPicPr>
          <p:cNvPr id="4108" name="Picture 12">
            <a:extLst>
              <a:ext uri="{FF2B5EF4-FFF2-40B4-BE49-F238E27FC236}">
                <a16:creationId xmlns:a16="http://schemas.microsoft.com/office/drawing/2014/main" id="{663F5784-434B-4403-9987-398FF2CABB1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44" y="1094392"/>
            <a:ext cx="5726796" cy="5060094"/>
          </a:xfrm>
          <a:prstGeom prst="rect">
            <a:avLst/>
          </a:prstGeom>
          <a:noFill/>
          <a:extLst>
            <a:ext uri="{909E8E84-426E-40DD-AFC4-6F175D3DCCD1}">
              <a14:hiddenFill xmlns:a14="http://schemas.microsoft.com/office/drawing/2010/main">
                <a:solidFill>
                  <a:srgbClr val="FFFFFF"/>
                </a:solidFill>
              </a14:hiddenFill>
            </a:ext>
          </a:extLst>
        </p:spPr>
      </p:pic>
      <p:sp>
        <p:nvSpPr>
          <p:cNvPr id="27" name="矩形 26">
            <a:extLst>
              <a:ext uri="{FF2B5EF4-FFF2-40B4-BE49-F238E27FC236}">
                <a16:creationId xmlns:a16="http://schemas.microsoft.com/office/drawing/2014/main" id="{EE6BF1F1-22B5-4FCB-9354-305E175A05E1}"/>
              </a:ext>
            </a:extLst>
          </p:cNvPr>
          <p:cNvSpPr/>
          <p:nvPr/>
        </p:nvSpPr>
        <p:spPr>
          <a:xfrm>
            <a:off x="6060868" y="1552354"/>
            <a:ext cx="4629354" cy="400110"/>
          </a:xfrm>
          <a:prstGeom prst="rect">
            <a:avLst/>
          </a:prstGeom>
        </p:spPr>
        <p:txBody>
          <a:bodyPr wrap="square">
            <a:spAutoFit/>
          </a:bodyPr>
          <a:lstStyle/>
          <a:p>
            <a:pPr marL="342900" indent="-342900" algn="ctr">
              <a:buFont typeface="Wingdings" panose="05000000000000000000" pitchFamily="2" charset="2"/>
              <a:buChar char="Ø"/>
              <a:defRPr/>
            </a:pPr>
            <a:r>
              <a:rPr lang="en-US" altLang="zh-CN" sz="2000" b="1" dirty="0">
                <a:latin typeface="Arial" panose="020B0604020202020204" pitchFamily="34" charset="0"/>
                <a:ea typeface="方正宋刻本秀楷简体" panose="02000000000000000000" pitchFamily="2" charset="-122"/>
                <a:cs typeface="Arial" panose="020B0604020202020204" pitchFamily="34" charset="0"/>
              </a:rPr>
              <a:t>Parameter Instability Test</a:t>
            </a:r>
            <a:endParaRPr lang="zh-CN" altLang="en-US" sz="2000" b="1" dirty="0">
              <a:latin typeface="Arial" panose="020B0604020202020204" pitchFamily="34" charset="0"/>
              <a:cs typeface="Arial" panose="020B0604020202020204" pitchFamily="34" charset="0"/>
            </a:endParaRPr>
          </a:p>
        </p:txBody>
      </p:sp>
      <p:pic>
        <p:nvPicPr>
          <p:cNvPr id="7" name="图片 6">
            <a:extLst>
              <a:ext uri="{FF2B5EF4-FFF2-40B4-BE49-F238E27FC236}">
                <a16:creationId xmlns:a16="http://schemas.microsoft.com/office/drawing/2014/main" id="{556A07FC-E6CA-4EF2-AAC0-72EB32AC1098}"/>
              </a:ext>
            </a:extLst>
          </p:cNvPr>
          <p:cNvPicPr>
            <a:picLocks noChangeAspect="1"/>
          </p:cNvPicPr>
          <p:nvPr/>
        </p:nvPicPr>
        <p:blipFill>
          <a:blip r:embed="rId4"/>
          <a:stretch>
            <a:fillRect/>
          </a:stretch>
        </p:blipFill>
        <p:spPr>
          <a:xfrm>
            <a:off x="6737874" y="4751528"/>
            <a:ext cx="3974123" cy="944996"/>
          </a:xfrm>
          <a:prstGeom prst="rect">
            <a:avLst/>
          </a:prstGeom>
        </p:spPr>
      </p:pic>
      <p:sp>
        <p:nvSpPr>
          <p:cNvPr id="29" name="矩形 28">
            <a:extLst>
              <a:ext uri="{FF2B5EF4-FFF2-40B4-BE49-F238E27FC236}">
                <a16:creationId xmlns:a16="http://schemas.microsoft.com/office/drawing/2014/main" id="{FAFB546D-5A4F-4794-8B14-E4D1789D17C8}"/>
              </a:ext>
            </a:extLst>
          </p:cNvPr>
          <p:cNvSpPr/>
          <p:nvPr/>
        </p:nvSpPr>
        <p:spPr>
          <a:xfrm>
            <a:off x="5709139" y="3624439"/>
            <a:ext cx="4629354" cy="400110"/>
          </a:xfrm>
          <a:prstGeom prst="rect">
            <a:avLst/>
          </a:prstGeom>
        </p:spPr>
        <p:txBody>
          <a:bodyPr wrap="square">
            <a:spAutoFit/>
          </a:bodyPr>
          <a:lstStyle/>
          <a:p>
            <a:pPr marL="342900" indent="-342900" algn="ctr">
              <a:buFont typeface="Wingdings" panose="05000000000000000000" pitchFamily="2" charset="2"/>
              <a:buChar char="Ø"/>
              <a:defRPr/>
            </a:pPr>
            <a:r>
              <a:rPr lang="en-US" altLang="zh-CN" sz="2000" b="1" dirty="0">
                <a:latin typeface="Arial" panose="020B0604020202020204" pitchFamily="34" charset="0"/>
                <a:ea typeface="方正宋刻本秀楷简体" panose="02000000000000000000" pitchFamily="2" charset="-122"/>
                <a:cs typeface="Arial" panose="020B0604020202020204" pitchFamily="34" charset="0"/>
              </a:rPr>
              <a:t>Compute R-params</a:t>
            </a:r>
            <a:endParaRPr lang="zh-CN" altLang="en-US" sz="2000" b="1" dirty="0">
              <a:latin typeface="Arial" panose="020B0604020202020204" pitchFamily="34" charset="0"/>
              <a:cs typeface="Arial" panose="020B0604020202020204" pitchFamily="34" charset="0"/>
            </a:endParaRPr>
          </a:p>
        </p:txBody>
      </p:sp>
      <p:sp>
        <p:nvSpPr>
          <p:cNvPr id="30" name="文本框 29">
            <a:extLst>
              <a:ext uri="{FF2B5EF4-FFF2-40B4-BE49-F238E27FC236}">
                <a16:creationId xmlns:a16="http://schemas.microsoft.com/office/drawing/2014/main" id="{2ED155F2-8CB1-48E6-A441-79352B56C74D}"/>
              </a:ext>
            </a:extLst>
          </p:cNvPr>
          <p:cNvSpPr txBox="1"/>
          <p:nvPr/>
        </p:nvSpPr>
        <p:spPr>
          <a:xfrm>
            <a:off x="6819936" y="4354733"/>
            <a:ext cx="4784929" cy="369332"/>
          </a:xfrm>
          <a:prstGeom prst="rect">
            <a:avLst/>
          </a:prstGeom>
          <a:noFill/>
        </p:spPr>
        <p:txBody>
          <a:bodyPr wrap="square">
            <a:spAutoFit/>
          </a:bodyPr>
          <a:lstStyle/>
          <a:p>
            <a:r>
              <a:rPr lang="en-US" altLang="zh-CN" dirty="0">
                <a:latin typeface="Arial" panose="020B0604020202020204" pitchFamily="34" charset="0"/>
                <a:cs typeface="Arial" panose="020B0604020202020204" pitchFamily="34" charset="0"/>
              </a:rPr>
              <a:t>Train a linear regression model</a:t>
            </a:r>
            <a:endParaRPr lang="zh-CN" altLang="en-US" dirty="0">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42C60B6D-B4FF-462E-93B0-5133ACBE3BE6}"/>
              </a:ext>
            </a:extLst>
          </p:cNvPr>
          <p:cNvSpPr/>
          <p:nvPr/>
        </p:nvSpPr>
        <p:spPr>
          <a:xfrm>
            <a:off x="6819936" y="1892323"/>
            <a:ext cx="4784929" cy="1477328"/>
          </a:xfrm>
          <a:prstGeom prst="rect">
            <a:avLst/>
          </a:prstGeom>
        </p:spPr>
        <p:txBody>
          <a:bodyPr wrap="square">
            <a:spAutoFit/>
          </a:bodyPr>
          <a:lstStyle/>
          <a:p>
            <a:br>
              <a:rPr lang="en-US" altLang="zh-CN" dirty="0">
                <a:latin typeface="Arial" panose="020B0604020202020204" pitchFamily="34" charset="0"/>
                <a:cs typeface="Arial" panose="020B0604020202020204" pitchFamily="34" charset="0"/>
              </a:rPr>
            </a:br>
            <a:r>
              <a:rPr lang="en-US" altLang="zh-CN" dirty="0">
                <a:solidFill>
                  <a:srgbClr val="0D0D0D"/>
                </a:solidFill>
                <a:latin typeface="Arial" panose="020B0604020202020204" pitchFamily="34" charset="0"/>
                <a:cs typeface="Arial" panose="020B0604020202020204" pitchFamily="34" charset="0"/>
              </a:rPr>
              <a:t>A</a:t>
            </a:r>
            <a:r>
              <a:rPr lang="en-US" altLang="zh-CN" b="0" i="0" dirty="0">
                <a:solidFill>
                  <a:srgbClr val="0D0D0D"/>
                </a:solidFill>
                <a:effectLst/>
                <a:latin typeface="Arial" panose="020B0604020202020204" pitchFamily="34" charset="0"/>
                <a:cs typeface="Arial" panose="020B0604020202020204" pitchFamily="34" charset="0"/>
              </a:rPr>
              <a:t> statistical method used to assess whether the parameters of a linear model (R-params), remain stable across variations in another set of parameters (C-params).</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39455260"/>
      </p:ext>
    </p:extLst>
  </p:cSld>
  <p:clrMapOvr>
    <a:masterClrMapping/>
  </p:clrMapOvr>
  <mc:AlternateContent xmlns:mc="http://schemas.openxmlformats.org/markup-compatibility/2006">
    <mc:Choice xmlns:p14="http://schemas.microsoft.com/office/powerpoint/2010/main" Requires="p14">
      <p:transition spd="slow" p14:dur="2000" advTm="79033"/>
    </mc:Choice>
    <mc:Fallback>
      <p:transition spd="slow" advTm="79033"/>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9F9BE-ABC3-4529-BC36-81B362105FFD}"/>
              </a:ext>
            </a:extLst>
          </p:cNvPr>
          <p:cNvSpPr>
            <a:spLocks noGrp="1"/>
          </p:cNvSpPr>
          <p:nvPr>
            <p:ph type="title"/>
          </p:nvPr>
        </p:nvSpPr>
        <p:spPr>
          <a:xfrm>
            <a:off x="472440" y="-19748"/>
            <a:ext cx="11943080" cy="1325563"/>
          </a:xfrm>
        </p:spPr>
        <p:txBody>
          <a:bodyPr>
            <a:normAutofit/>
          </a:bodyPr>
          <a:lstStyle/>
          <a:p>
            <a:pPr algn="l"/>
            <a:r>
              <a:rPr lang="en-US" altLang="zh-CN" sz="3600" b="1" dirty="0"/>
              <a:t>Generalization: Two-stage Training and Refinement</a:t>
            </a:r>
            <a:endParaRPr lang="zh-CN" altLang="en-US" sz="3600" b="1" dirty="0"/>
          </a:p>
        </p:txBody>
      </p:sp>
      <p:pic>
        <p:nvPicPr>
          <p:cNvPr id="4" name="图片 3">
            <a:extLst>
              <a:ext uri="{FF2B5EF4-FFF2-40B4-BE49-F238E27FC236}">
                <a16:creationId xmlns:a16="http://schemas.microsoft.com/office/drawing/2014/main" id="{14443A07-1B62-4244-94A6-54F11F777DE6}"/>
              </a:ext>
            </a:extLst>
          </p:cNvPr>
          <p:cNvPicPr>
            <a:picLocks noChangeAspect="1"/>
          </p:cNvPicPr>
          <p:nvPr/>
        </p:nvPicPr>
        <p:blipFill>
          <a:blip r:embed="rId3"/>
          <a:stretch>
            <a:fillRect/>
          </a:stretch>
        </p:blipFill>
        <p:spPr>
          <a:xfrm>
            <a:off x="666066" y="1305815"/>
            <a:ext cx="5777914" cy="4791268"/>
          </a:xfrm>
          <a:prstGeom prst="rect">
            <a:avLst/>
          </a:prstGeom>
        </p:spPr>
      </p:pic>
      <p:pic>
        <p:nvPicPr>
          <p:cNvPr id="6146" name="Picture 2">
            <a:extLst>
              <a:ext uri="{FF2B5EF4-FFF2-40B4-BE49-F238E27FC236}">
                <a16:creationId xmlns:a16="http://schemas.microsoft.com/office/drawing/2014/main" id="{C370A751-9457-4BD1-8D45-472450ABFE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74986" y="1390236"/>
            <a:ext cx="4648665" cy="423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0775018"/>
      </p:ext>
    </p:extLst>
  </p:cSld>
  <p:clrMapOvr>
    <a:masterClrMapping/>
  </p:clrMapOvr>
  <mc:AlternateContent xmlns:mc="http://schemas.openxmlformats.org/markup-compatibility/2006">
    <mc:Choice xmlns:p14="http://schemas.microsoft.com/office/powerpoint/2010/main" Requires="p14">
      <p:transition spd="slow" p14:dur="2000" advTm="51300"/>
    </mc:Choice>
    <mc:Fallback>
      <p:transition spd="slow" advTm="5130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9F9BE-ABC3-4529-BC36-81B362105FFD}"/>
              </a:ext>
            </a:extLst>
          </p:cNvPr>
          <p:cNvSpPr>
            <a:spLocks noGrp="1"/>
          </p:cNvSpPr>
          <p:nvPr>
            <p:ph type="title"/>
          </p:nvPr>
        </p:nvSpPr>
        <p:spPr>
          <a:xfrm>
            <a:off x="516272" y="-50800"/>
            <a:ext cx="10515600" cy="1325563"/>
          </a:xfrm>
        </p:spPr>
        <p:txBody>
          <a:bodyPr>
            <a:normAutofit/>
          </a:bodyPr>
          <a:lstStyle/>
          <a:p>
            <a:pPr algn="l"/>
            <a:r>
              <a:rPr lang="en-US" altLang="zh-CN" sz="3600" b="1" dirty="0"/>
              <a:t>Training Overhead:  Online Tree Expansion</a:t>
            </a:r>
            <a:endParaRPr lang="zh-CN" altLang="en-US" sz="3600" b="1" dirty="0"/>
          </a:p>
        </p:txBody>
      </p:sp>
      <p:pic>
        <p:nvPicPr>
          <p:cNvPr id="7170" name="Picture 2">
            <a:extLst>
              <a:ext uri="{FF2B5EF4-FFF2-40B4-BE49-F238E27FC236}">
                <a16:creationId xmlns:a16="http://schemas.microsoft.com/office/drawing/2014/main" id="{735DCE2B-B948-4040-8EB4-BA88FE3D35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6272" y="1152208"/>
            <a:ext cx="11078175" cy="4755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6815953"/>
      </p:ext>
    </p:extLst>
  </p:cSld>
  <p:clrMapOvr>
    <a:masterClrMapping/>
  </p:clrMapOvr>
  <mc:AlternateContent xmlns:mc="http://schemas.openxmlformats.org/markup-compatibility/2006">
    <mc:Choice xmlns:p14="http://schemas.microsoft.com/office/powerpoint/2010/main" Requires="p14">
      <p:transition spd="slow" p14:dur="2000" advTm="46733"/>
    </mc:Choice>
    <mc:Fallback>
      <p:transition spd="slow" advTm="46733"/>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9D63E-EB86-4882-AA33-A6927F21144F}"/>
              </a:ext>
            </a:extLst>
          </p:cNvPr>
          <p:cNvSpPr>
            <a:spLocks noGrp="1"/>
          </p:cNvSpPr>
          <p:nvPr>
            <p:ph type="title"/>
          </p:nvPr>
        </p:nvSpPr>
        <p:spPr/>
        <p:txBody>
          <a:bodyPr>
            <a:normAutofit fontScale="90000"/>
          </a:bodyPr>
          <a:lstStyle/>
          <a:p>
            <a:pPr algn="l"/>
            <a:r>
              <a:rPr lang="en-US" altLang="zh-CN" b="1" dirty="0"/>
              <a:t>Experiment Highlight: Accuracy</a:t>
            </a:r>
            <a:endParaRPr lang="zh-CN" altLang="en-US" b="1" dirty="0"/>
          </a:p>
        </p:txBody>
      </p:sp>
      <p:sp>
        <p:nvSpPr>
          <p:cNvPr id="3" name="内容占位符 2">
            <a:extLst>
              <a:ext uri="{FF2B5EF4-FFF2-40B4-BE49-F238E27FC236}">
                <a16:creationId xmlns:a16="http://schemas.microsoft.com/office/drawing/2014/main" id="{ECF75F9B-A81D-49EE-80D9-1B2BBE289A3C}"/>
              </a:ext>
            </a:extLst>
          </p:cNvPr>
          <p:cNvSpPr>
            <a:spLocks noGrp="1"/>
          </p:cNvSpPr>
          <p:nvPr>
            <p:ph idx="1"/>
          </p:nvPr>
        </p:nvSpPr>
        <p:spPr>
          <a:xfrm>
            <a:off x="592011" y="1419225"/>
            <a:ext cx="5658365" cy="4351338"/>
          </a:xfrm>
        </p:spPr>
        <p:txBody>
          <a:bodyPr>
            <a:normAutofit/>
          </a:bodyPr>
          <a:lstStyle/>
          <a:p>
            <a:pPr>
              <a:buFont typeface="Wingdings" panose="05000000000000000000" pitchFamily="2" charset="2"/>
              <a:buChar char="Ø"/>
            </a:pPr>
            <a:r>
              <a:rPr lang="en-US" altLang="zh-CN" sz="1800" dirty="0"/>
              <a:t>Setting</a:t>
            </a:r>
          </a:p>
          <a:p>
            <a:pPr lvl="1"/>
            <a:r>
              <a:rPr lang="en-US" altLang="zh-CN" sz="1600" dirty="0"/>
              <a:t>Training Set: queries from IMDB </a:t>
            </a:r>
            <a:r>
              <a:rPr lang="en-US" altLang="zh-CN" sz="1600" u="sng" dirty="0"/>
              <a:t>synthetic</a:t>
            </a:r>
            <a:r>
              <a:rPr lang="en-US" altLang="zh-CN" sz="1600" dirty="0"/>
              <a:t> workload</a:t>
            </a:r>
          </a:p>
          <a:p>
            <a:pPr lvl="1"/>
            <a:r>
              <a:rPr lang="en-US" altLang="zh-CN" sz="1600" dirty="0"/>
              <a:t>Testing Set: queries from IMDB </a:t>
            </a:r>
            <a:r>
              <a:rPr lang="en-US" altLang="zh-CN" sz="1600" u="sng" dirty="0"/>
              <a:t>Job-light</a:t>
            </a:r>
            <a:r>
              <a:rPr lang="en-US" altLang="zh-CN" sz="1600" dirty="0"/>
              <a:t> workload</a:t>
            </a:r>
          </a:p>
          <a:p>
            <a:pPr>
              <a:buFont typeface="Wingdings" panose="05000000000000000000" pitchFamily="2" charset="2"/>
              <a:buChar char="Ø"/>
            </a:pPr>
            <a:r>
              <a:rPr lang="en-US" altLang="zh-CN" sz="1800" dirty="0"/>
              <a:t>Learning-based Methods:</a:t>
            </a:r>
          </a:p>
          <a:p>
            <a:pPr lvl="1"/>
            <a:r>
              <a:rPr lang="en-US" altLang="zh-CN" sz="1600" dirty="0"/>
              <a:t>Training Set: 5,000 queries</a:t>
            </a:r>
          </a:p>
          <a:p>
            <a:pPr>
              <a:buFont typeface="Wingdings" panose="05000000000000000000" pitchFamily="2" charset="2"/>
              <a:buChar char="Ø"/>
            </a:pPr>
            <a:r>
              <a:rPr lang="en-US" altLang="zh-CN" sz="2000" dirty="0" err="1"/>
              <a:t>ParamTree</a:t>
            </a:r>
            <a:endParaRPr lang="en-US" altLang="zh-CN" sz="2000" dirty="0"/>
          </a:p>
          <a:p>
            <a:pPr lvl="1"/>
            <a:r>
              <a:rPr lang="en-US" altLang="zh-CN" sz="1600" dirty="0"/>
              <a:t>Training Set: 2,000 queries</a:t>
            </a:r>
          </a:p>
          <a:p>
            <a:pPr>
              <a:buFont typeface="Wingdings" panose="05000000000000000000" pitchFamily="2" charset="2"/>
              <a:buChar char="Ø"/>
            </a:pPr>
            <a:r>
              <a:rPr lang="en-US" altLang="zh-CN" sz="1800" dirty="0"/>
              <a:t>Observation</a:t>
            </a:r>
          </a:p>
          <a:p>
            <a:pPr lvl="1"/>
            <a:endParaRPr lang="en-US" altLang="zh-CN" sz="1600" dirty="0"/>
          </a:p>
        </p:txBody>
      </p:sp>
      <p:pic>
        <p:nvPicPr>
          <p:cNvPr id="8196" name="Picture 4">
            <a:extLst>
              <a:ext uri="{FF2B5EF4-FFF2-40B4-BE49-F238E27FC236}">
                <a16:creationId xmlns:a16="http://schemas.microsoft.com/office/drawing/2014/main" id="{26CB8432-2BD4-45B8-8AFD-8DD04FD2EA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94594"/>
            <a:ext cx="5658366" cy="3854327"/>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表格 3">
            <a:extLst>
              <a:ext uri="{FF2B5EF4-FFF2-40B4-BE49-F238E27FC236}">
                <a16:creationId xmlns:a16="http://schemas.microsoft.com/office/drawing/2014/main" id="{5351EBD0-D53D-4753-81DB-3546DBCB7BE3}"/>
              </a:ext>
            </a:extLst>
          </p:cNvPr>
          <p:cNvGraphicFramePr>
            <a:graphicFrameLocks noGrp="1"/>
          </p:cNvGraphicFramePr>
          <p:nvPr>
            <p:extLst>
              <p:ext uri="{D42A27DB-BD31-4B8C-83A1-F6EECF244321}">
                <p14:modId xmlns:p14="http://schemas.microsoft.com/office/powerpoint/2010/main" val="1710985313"/>
              </p:ext>
            </p:extLst>
          </p:nvPr>
        </p:nvGraphicFramePr>
        <p:xfrm>
          <a:off x="836212" y="4131601"/>
          <a:ext cx="4767414" cy="1417320"/>
        </p:xfrm>
        <a:graphic>
          <a:graphicData uri="http://schemas.openxmlformats.org/drawingml/2006/table">
            <a:tbl>
              <a:tblPr firstRow="1" bandRow="1">
                <a:tableStyleId>{5940675A-B579-460E-94D1-54222C63F5DA}</a:tableStyleId>
              </a:tblPr>
              <a:tblGrid>
                <a:gridCol w="1637353">
                  <a:extLst>
                    <a:ext uri="{9D8B030D-6E8A-4147-A177-3AD203B41FA5}">
                      <a16:colId xmlns:a16="http://schemas.microsoft.com/office/drawing/2014/main" val="1836335976"/>
                    </a:ext>
                  </a:extLst>
                </a:gridCol>
                <a:gridCol w="1524000">
                  <a:extLst>
                    <a:ext uri="{9D8B030D-6E8A-4147-A177-3AD203B41FA5}">
                      <a16:colId xmlns:a16="http://schemas.microsoft.com/office/drawing/2014/main" val="2649793048"/>
                    </a:ext>
                  </a:extLst>
                </a:gridCol>
                <a:gridCol w="1606061">
                  <a:extLst>
                    <a:ext uri="{9D8B030D-6E8A-4147-A177-3AD203B41FA5}">
                      <a16:colId xmlns:a16="http://schemas.microsoft.com/office/drawing/2014/main" val="3150526431"/>
                    </a:ext>
                  </a:extLst>
                </a:gridCol>
              </a:tblGrid>
              <a:tr h="370840">
                <a:tc>
                  <a:txBody>
                    <a:bodyPr/>
                    <a:lstStyle/>
                    <a:p>
                      <a:r>
                        <a:rPr lang="en-US" altLang="zh-CN" sz="1400" b="1" dirty="0" err="1"/>
                        <a:t>Perfomance</a:t>
                      </a:r>
                      <a:endParaRPr lang="zh-CN" altLang="en-US" sz="1400" b="1" dirty="0"/>
                    </a:p>
                  </a:txBody>
                  <a:tcPr/>
                </a:tc>
                <a:tc>
                  <a:txBody>
                    <a:bodyPr/>
                    <a:lstStyle/>
                    <a:p>
                      <a:r>
                        <a:rPr lang="en-US" altLang="zh-CN" sz="1400" b="1" dirty="0"/>
                        <a:t>Main Queries </a:t>
                      </a:r>
                      <a:endParaRPr lang="zh-CN" altLang="en-US" sz="1400" b="1" dirty="0"/>
                    </a:p>
                  </a:txBody>
                  <a:tcPr/>
                </a:tc>
                <a:tc>
                  <a:txBody>
                    <a:bodyPr/>
                    <a:lstStyle/>
                    <a:p>
                      <a:r>
                        <a:rPr lang="en-US" altLang="zh-CN" sz="1400" b="1" dirty="0"/>
                        <a:t>Tail Queries</a:t>
                      </a:r>
                      <a:endParaRPr lang="zh-CN" altLang="en-US" sz="1400" b="1" dirty="0"/>
                    </a:p>
                  </a:txBody>
                  <a:tcPr/>
                </a:tc>
                <a:extLst>
                  <a:ext uri="{0D108BD9-81ED-4DB2-BD59-A6C34878D82A}">
                    <a16:rowId xmlns:a16="http://schemas.microsoft.com/office/drawing/2014/main" val="2654644895"/>
                  </a:ext>
                </a:extLst>
              </a:tr>
              <a:tr h="225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t>Formula-based</a:t>
                      </a:r>
                      <a:endParaRPr lang="zh-CN" altLang="en-US" sz="1400" b="1" dirty="0"/>
                    </a:p>
                  </a:txBody>
                  <a:tcPr/>
                </a:tc>
                <a:tc>
                  <a:txBody>
                    <a:bodyPr/>
                    <a:lstStyle/>
                    <a:p>
                      <a:endParaRPr lang="zh-CN" altLang="en-US" sz="1400" b="1" dirty="0"/>
                    </a:p>
                  </a:txBody>
                  <a:tcPr/>
                </a:tc>
                <a:tc>
                  <a:txBody>
                    <a:bodyPr/>
                    <a:lstStyle/>
                    <a:p>
                      <a:endParaRPr lang="zh-CN" altLang="en-US" sz="1400" b="1" dirty="0"/>
                    </a:p>
                  </a:txBody>
                  <a:tcPr/>
                </a:tc>
                <a:extLst>
                  <a:ext uri="{0D108BD9-81ED-4DB2-BD59-A6C34878D82A}">
                    <a16:rowId xmlns:a16="http://schemas.microsoft.com/office/drawing/2014/main" val="37065401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400" b="1" dirty="0"/>
                        <a:t>Learning-based</a:t>
                      </a:r>
                      <a:endParaRPr lang="zh-CN" altLang="en-US" sz="1400" b="1" dirty="0"/>
                    </a:p>
                  </a:txBody>
                  <a:tcPr/>
                </a:tc>
                <a:tc>
                  <a:txBody>
                    <a:bodyPr/>
                    <a:lstStyle/>
                    <a:p>
                      <a:endParaRPr lang="zh-CN" altLang="en-US" sz="1400" b="1" dirty="0"/>
                    </a:p>
                  </a:txBody>
                  <a:tcPr/>
                </a:tc>
                <a:tc>
                  <a:txBody>
                    <a:bodyPr/>
                    <a:lstStyle/>
                    <a:p>
                      <a:endParaRPr lang="zh-CN" altLang="en-US" sz="1400" b="1" dirty="0"/>
                    </a:p>
                  </a:txBody>
                  <a:tcPr/>
                </a:tc>
                <a:extLst>
                  <a:ext uri="{0D108BD9-81ED-4DB2-BD59-A6C34878D82A}">
                    <a16:rowId xmlns:a16="http://schemas.microsoft.com/office/drawing/2014/main" val="4130441032"/>
                  </a:ext>
                </a:extLst>
              </a:tr>
              <a:tr h="370840">
                <a:tc>
                  <a:txBody>
                    <a:bodyPr/>
                    <a:lstStyle/>
                    <a:p>
                      <a:r>
                        <a:rPr lang="en-US" altLang="zh-CN" sz="1400" b="1" dirty="0" err="1"/>
                        <a:t>ParamTree</a:t>
                      </a:r>
                      <a:endParaRPr lang="zh-CN" altLang="en-US" sz="1400" b="1" dirty="0"/>
                    </a:p>
                  </a:txBody>
                  <a:tcPr/>
                </a:tc>
                <a:tc>
                  <a:txBody>
                    <a:bodyPr/>
                    <a:lstStyle/>
                    <a:p>
                      <a:endParaRPr lang="zh-CN" altLang="en-US" sz="1400" b="1"/>
                    </a:p>
                  </a:txBody>
                  <a:tcPr/>
                </a:tc>
                <a:tc>
                  <a:txBody>
                    <a:bodyPr/>
                    <a:lstStyle/>
                    <a:p>
                      <a:endParaRPr lang="zh-CN" altLang="en-US" sz="1400" b="1" dirty="0"/>
                    </a:p>
                  </a:txBody>
                  <a:tcPr/>
                </a:tc>
                <a:extLst>
                  <a:ext uri="{0D108BD9-81ED-4DB2-BD59-A6C34878D82A}">
                    <a16:rowId xmlns:a16="http://schemas.microsoft.com/office/drawing/2014/main" val="3460922551"/>
                  </a:ext>
                </a:extLst>
              </a:tr>
            </a:tbl>
          </a:graphicData>
        </a:graphic>
      </p:graphicFrame>
      <p:sp>
        <p:nvSpPr>
          <p:cNvPr id="5" name="笑脸 4">
            <a:extLst>
              <a:ext uri="{FF2B5EF4-FFF2-40B4-BE49-F238E27FC236}">
                <a16:creationId xmlns:a16="http://schemas.microsoft.com/office/drawing/2014/main" id="{3403134D-CC59-41D7-B878-C2853350892F}"/>
              </a:ext>
            </a:extLst>
          </p:cNvPr>
          <p:cNvSpPr/>
          <p:nvPr/>
        </p:nvSpPr>
        <p:spPr>
          <a:xfrm>
            <a:off x="2719750" y="4551875"/>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笑脸 7">
            <a:extLst>
              <a:ext uri="{FF2B5EF4-FFF2-40B4-BE49-F238E27FC236}">
                <a16:creationId xmlns:a16="http://schemas.microsoft.com/office/drawing/2014/main" id="{61D546EB-3612-4F29-BB17-7062348BD01E}"/>
              </a:ext>
            </a:extLst>
          </p:cNvPr>
          <p:cNvSpPr/>
          <p:nvPr/>
        </p:nvSpPr>
        <p:spPr>
          <a:xfrm>
            <a:off x="2719750" y="4897827"/>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笑脸 8">
            <a:extLst>
              <a:ext uri="{FF2B5EF4-FFF2-40B4-BE49-F238E27FC236}">
                <a16:creationId xmlns:a16="http://schemas.microsoft.com/office/drawing/2014/main" id="{C68F4EAB-3A1F-48A0-B77D-58B3EBD1183A}"/>
              </a:ext>
            </a:extLst>
          </p:cNvPr>
          <p:cNvSpPr/>
          <p:nvPr/>
        </p:nvSpPr>
        <p:spPr>
          <a:xfrm>
            <a:off x="3069459" y="4897826"/>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笑脸 9">
            <a:extLst>
              <a:ext uri="{FF2B5EF4-FFF2-40B4-BE49-F238E27FC236}">
                <a16:creationId xmlns:a16="http://schemas.microsoft.com/office/drawing/2014/main" id="{77FB11DA-DDF0-4F23-833E-EB779D871D54}"/>
              </a:ext>
            </a:extLst>
          </p:cNvPr>
          <p:cNvSpPr/>
          <p:nvPr/>
        </p:nvSpPr>
        <p:spPr>
          <a:xfrm>
            <a:off x="2719750" y="5250567"/>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笑脸 10">
            <a:extLst>
              <a:ext uri="{FF2B5EF4-FFF2-40B4-BE49-F238E27FC236}">
                <a16:creationId xmlns:a16="http://schemas.microsoft.com/office/drawing/2014/main" id="{76721D84-A4BF-47ED-A8AE-5AFC808D6046}"/>
              </a:ext>
            </a:extLst>
          </p:cNvPr>
          <p:cNvSpPr/>
          <p:nvPr/>
        </p:nvSpPr>
        <p:spPr>
          <a:xfrm>
            <a:off x="3069459" y="5250567"/>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笑脸 11">
            <a:extLst>
              <a:ext uri="{FF2B5EF4-FFF2-40B4-BE49-F238E27FC236}">
                <a16:creationId xmlns:a16="http://schemas.microsoft.com/office/drawing/2014/main" id="{AA64150E-EDD8-4027-9269-DCAE4236DEFA}"/>
              </a:ext>
            </a:extLst>
          </p:cNvPr>
          <p:cNvSpPr/>
          <p:nvPr/>
        </p:nvSpPr>
        <p:spPr>
          <a:xfrm>
            <a:off x="3419168" y="5250567"/>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笑脸 12">
            <a:extLst>
              <a:ext uri="{FF2B5EF4-FFF2-40B4-BE49-F238E27FC236}">
                <a16:creationId xmlns:a16="http://schemas.microsoft.com/office/drawing/2014/main" id="{C5AA3721-D874-41AE-A6E6-6E14CF23D143}"/>
              </a:ext>
            </a:extLst>
          </p:cNvPr>
          <p:cNvSpPr/>
          <p:nvPr/>
        </p:nvSpPr>
        <p:spPr>
          <a:xfrm>
            <a:off x="4253579" y="5250567"/>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笑脸 13">
            <a:extLst>
              <a:ext uri="{FF2B5EF4-FFF2-40B4-BE49-F238E27FC236}">
                <a16:creationId xmlns:a16="http://schemas.microsoft.com/office/drawing/2014/main" id="{D25112BF-D1F1-43D1-9A20-D45B9DB4913F}"/>
              </a:ext>
            </a:extLst>
          </p:cNvPr>
          <p:cNvSpPr/>
          <p:nvPr/>
        </p:nvSpPr>
        <p:spPr>
          <a:xfrm>
            <a:off x="4603288" y="5250567"/>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笑脸 14">
            <a:extLst>
              <a:ext uri="{FF2B5EF4-FFF2-40B4-BE49-F238E27FC236}">
                <a16:creationId xmlns:a16="http://schemas.microsoft.com/office/drawing/2014/main" id="{B7F3D830-37AF-4530-A51A-808BF1B4BEAC}"/>
              </a:ext>
            </a:extLst>
          </p:cNvPr>
          <p:cNvSpPr/>
          <p:nvPr/>
        </p:nvSpPr>
        <p:spPr>
          <a:xfrm>
            <a:off x="4952997" y="5250567"/>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笑脸 15">
            <a:extLst>
              <a:ext uri="{FF2B5EF4-FFF2-40B4-BE49-F238E27FC236}">
                <a16:creationId xmlns:a16="http://schemas.microsoft.com/office/drawing/2014/main" id="{D9E9B590-5B27-4D78-BDCA-EC255C347E68}"/>
              </a:ext>
            </a:extLst>
          </p:cNvPr>
          <p:cNvSpPr/>
          <p:nvPr/>
        </p:nvSpPr>
        <p:spPr>
          <a:xfrm>
            <a:off x="4253579" y="4889436"/>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笑脸 17">
            <a:extLst>
              <a:ext uri="{FF2B5EF4-FFF2-40B4-BE49-F238E27FC236}">
                <a16:creationId xmlns:a16="http://schemas.microsoft.com/office/drawing/2014/main" id="{8F81F7B0-83AD-45ED-8944-BBC79D565CE3}"/>
              </a:ext>
            </a:extLst>
          </p:cNvPr>
          <p:cNvSpPr/>
          <p:nvPr/>
        </p:nvSpPr>
        <p:spPr>
          <a:xfrm>
            <a:off x="4253579" y="4551875"/>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笑脸 18">
            <a:extLst>
              <a:ext uri="{FF2B5EF4-FFF2-40B4-BE49-F238E27FC236}">
                <a16:creationId xmlns:a16="http://schemas.microsoft.com/office/drawing/2014/main" id="{36B33CBC-A71E-4AFA-BBC2-4FA93943FF35}"/>
              </a:ext>
            </a:extLst>
          </p:cNvPr>
          <p:cNvSpPr/>
          <p:nvPr/>
        </p:nvSpPr>
        <p:spPr>
          <a:xfrm>
            <a:off x="4603288" y="4551875"/>
            <a:ext cx="211016" cy="211015"/>
          </a:xfrm>
          <a:prstGeom prst="smileyFac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28853462"/>
      </p:ext>
    </p:extLst>
  </p:cSld>
  <p:clrMapOvr>
    <a:masterClrMapping/>
  </p:clrMapOvr>
  <mc:AlternateContent xmlns:mc="http://schemas.openxmlformats.org/markup-compatibility/2006">
    <mc:Choice xmlns:p14="http://schemas.microsoft.com/office/powerpoint/2010/main" Requires="p14">
      <p:transition spd="slow" p14:dur="2000" advTm="75600"/>
    </mc:Choice>
    <mc:Fallback>
      <p:transition spd="slow" advTm="7560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9D63E-EB86-4882-AA33-A6927F21144F}"/>
              </a:ext>
            </a:extLst>
          </p:cNvPr>
          <p:cNvSpPr>
            <a:spLocks noGrp="1"/>
          </p:cNvSpPr>
          <p:nvPr>
            <p:ph type="title"/>
          </p:nvPr>
        </p:nvSpPr>
        <p:spPr>
          <a:xfrm>
            <a:off x="552450" y="313357"/>
            <a:ext cx="9932670" cy="594299"/>
          </a:xfrm>
        </p:spPr>
        <p:txBody>
          <a:bodyPr>
            <a:normAutofit fontScale="90000"/>
          </a:bodyPr>
          <a:lstStyle/>
          <a:p>
            <a:pPr algn="l"/>
            <a:r>
              <a:rPr lang="en-US" altLang="zh-CN" b="1" dirty="0"/>
              <a:t>Experiment Highlight: Generalization</a:t>
            </a:r>
            <a:endParaRPr lang="zh-CN" altLang="en-US" b="1" dirty="0"/>
          </a:p>
        </p:txBody>
      </p:sp>
      <p:sp>
        <p:nvSpPr>
          <p:cNvPr id="23" name="矩形 22">
            <a:extLst>
              <a:ext uri="{FF2B5EF4-FFF2-40B4-BE49-F238E27FC236}">
                <a16:creationId xmlns:a16="http://schemas.microsoft.com/office/drawing/2014/main" id="{245A7C53-ECFA-441F-A588-3FBB08AF14BC}"/>
              </a:ext>
            </a:extLst>
          </p:cNvPr>
          <p:cNvSpPr/>
          <p:nvPr/>
        </p:nvSpPr>
        <p:spPr>
          <a:xfrm>
            <a:off x="552450" y="1197799"/>
            <a:ext cx="5108594" cy="2031325"/>
          </a:xfrm>
          <a:prstGeom prst="rect">
            <a:avLst/>
          </a:prstGeom>
        </p:spPr>
        <p:txBody>
          <a:bodyPr wrap="square">
            <a:spAutoFit/>
          </a:bodyPr>
          <a:lstStyle/>
          <a:p>
            <a:pPr marL="285750" indent="-285750" algn="ctr">
              <a:buFont typeface="Wingdings" panose="05000000000000000000" pitchFamily="2" charset="2"/>
              <a:buChar char="Ø"/>
              <a:defRPr/>
            </a:pPr>
            <a:r>
              <a:rPr lang="en-US" altLang="zh-CN" b="1"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Generalization among different machines</a:t>
            </a:r>
            <a:endParaRPr lang="en-US" altLang="zh-CN" dirty="0">
              <a:solidFill>
                <a:prstClr val="black"/>
              </a:solidFill>
              <a:latin typeface="Arial" panose="020B0604020202020204" pitchFamily="34" charset="0"/>
              <a:ea typeface="方正宋刻本秀楷简体" panose="02000000000000000000" pitchFamily="2" charset="-122"/>
              <a:cs typeface="Arial" panose="020B0604020202020204" pitchFamily="34" charset="0"/>
            </a:endParaRPr>
          </a:p>
          <a:p>
            <a:pPr marL="742950" lvl="1" indent="-285750">
              <a:buFont typeface="Arial" panose="020B0604020202020204" pitchFamily="34" charset="0"/>
              <a:buChar char="•"/>
              <a:defRPr/>
            </a:pPr>
            <a:endParaRPr lang="en-US" altLang="zh-CN" dirty="0">
              <a:solidFill>
                <a:prstClr val="black"/>
              </a:solidFill>
              <a:latin typeface="Arial" panose="020B0604020202020204" pitchFamily="34" charset="0"/>
              <a:ea typeface="方正宋刻本秀楷简体" panose="02000000000000000000" pitchFamily="2" charset="-122"/>
              <a:cs typeface="Arial" panose="020B0604020202020204" pitchFamily="34" charset="0"/>
            </a:endParaRPr>
          </a:p>
          <a:p>
            <a:pPr marL="742950" lvl="1" indent="-285750">
              <a:buFont typeface="Arial" panose="020B0604020202020204" pitchFamily="34" charset="0"/>
              <a:buChar char="•"/>
              <a:defRPr/>
            </a:pPr>
            <a:r>
              <a:rPr lang="en-US" altLang="zh-CN"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Collect dataset from 20 cloud servers with different hardware configuration</a:t>
            </a:r>
          </a:p>
          <a:p>
            <a:pPr marL="742950" lvl="1" indent="-285750">
              <a:buFont typeface="Arial" panose="020B0604020202020204" pitchFamily="34" charset="0"/>
              <a:buChar char="•"/>
              <a:defRPr/>
            </a:pPr>
            <a:r>
              <a:rPr lang="en-US" altLang="zh-CN"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Test on an unseen cloud server</a:t>
            </a:r>
          </a:p>
          <a:p>
            <a:pPr marL="742950" lvl="1" indent="-285750">
              <a:buFont typeface="Arial" panose="020B0604020202020204" pitchFamily="34" charset="0"/>
              <a:buChar char="•"/>
              <a:defRPr/>
            </a:pPr>
            <a:endParaRPr lang="en-US" altLang="zh-CN" dirty="0">
              <a:solidFill>
                <a:prstClr val="black"/>
              </a:solidFill>
              <a:latin typeface="Arial" panose="020B0604020202020204" pitchFamily="34" charset="0"/>
              <a:ea typeface="方正宋刻本秀楷简体" panose="02000000000000000000" pitchFamily="2" charset="-122"/>
              <a:cs typeface="Arial" panose="020B0604020202020204" pitchFamily="34" charset="0"/>
            </a:endParaRPr>
          </a:p>
          <a:p>
            <a:pPr marL="742950" lvl="1" indent="-285750">
              <a:buFont typeface="Arial" panose="020B0604020202020204" pitchFamily="34" charset="0"/>
              <a:buChar char="•"/>
              <a:defRPr/>
            </a:pPr>
            <a:endParaRPr lang="en-US" altLang="zh-CN" dirty="0">
              <a:solidFill>
                <a:prstClr val="black"/>
              </a:solidFill>
              <a:latin typeface="Arial" panose="020B0604020202020204" pitchFamily="34" charset="0"/>
              <a:ea typeface="方正宋刻本秀楷简体" panose="02000000000000000000" pitchFamily="2" charset="-122"/>
              <a:cs typeface="Arial" panose="020B0604020202020204" pitchFamily="34" charset="0"/>
            </a:endParaRPr>
          </a:p>
        </p:txBody>
      </p:sp>
      <p:sp>
        <p:nvSpPr>
          <p:cNvPr id="25" name="矩形 24">
            <a:extLst>
              <a:ext uri="{FF2B5EF4-FFF2-40B4-BE49-F238E27FC236}">
                <a16:creationId xmlns:a16="http://schemas.microsoft.com/office/drawing/2014/main" id="{A3159674-8FCA-4B91-A374-21AC420EEECC}"/>
              </a:ext>
            </a:extLst>
          </p:cNvPr>
          <p:cNvSpPr/>
          <p:nvPr/>
        </p:nvSpPr>
        <p:spPr>
          <a:xfrm>
            <a:off x="5661043" y="1197799"/>
            <a:ext cx="5786423" cy="1754326"/>
          </a:xfrm>
          <a:prstGeom prst="rect">
            <a:avLst/>
          </a:prstGeom>
        </p:spPr>
        <p:txBody>
          <a:bodyPr wrap="square">
            <a:spAutoFit/>
          </a:bodyPr>
          <a:lstStyle/>
          <a:p>
            <a:pPr marL="285750" indent="-285750">
              <a:buFont typeface="Wingdings" panose="05000000000000000000" pitchFamily="2" charset="2"/>
              <a:buChar char="Ø"/>
              <a:defRPr/>
            </a:pPr>
            <a:r>
              <a:rPr lang="en-US" altLang="zh-CN" b="1"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Generalization among different databases</a:t>
            </a:r>
          </a:p>
          <a:p>
            <a:pPr marL="742950" lvl="1" indent="-285750">
              <a:buFont typeface="Arial" panose="020B0604020202020204" pitchFamily="34" charset="0"/>
              <a:buChar char="•"/>
              <a:defRPr/>
            </a:pPr>
            <a:endParaRPr lang="en-US" altLang="zh-CN"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altLang="zh-CN" dirty="0">
                <a:latin typeface="Arial" panose="020B0604020202020204" pitchFamily="34" charset="0"/>
                <a:cs typeface="Arial" panose="020B0604020202020204" pitchFamily="34" charset="0"/>
              </a:rPr>
              <a:t>Train on one database, and test on an unseen database</a:t>
            </a:r>
          </a:p>
          <a:p>
            <a:pPr marL="742950" lvl="1" indent="-285750">
              <a:buFont typeface="Arial" panose="020B0604020202020204" pitchFamily="34" charset="0"/>
              <a:buChar char="•"/>
              <a:defRPr/>
            </a:pPr>
            <a:r>
              <a:rPr lang="en-US" altLang="zh-CN" dirty="0">
                <a:latin typeface="Arial" panose="020B0604020202020204" pitchFamily="34" charset="0"/>
                <a:cs typeface="Arial" panose="020B0604020202020204" pitchFamily="34" charset="0"/>
              </a:rPr>
              <a:t>5,000 training samples for </a:t>
            </a:r>
            <a:r>
              <a:rPr lang="en-US" altLang="zh-CN" dirty="0" err="1">
                <a:latin typeface="Arial" panose="020B0604020202020204" pitchFamily="34" charset="0"/>
                <a:cs typeface="Arial" panose="020B0604020202020204" pitchFamily="34" charset="0"/>
              </a:rPr>
              <a:t>Zeroshot</a:t>
            </a: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altLang="zh-CN" dirty="0">
                <a:latin typeface="Arial" panose="020B0604020202020204" pitchFamily="34" charset="0"/>
                <a:cs typeface="Arial" panose="020B0604020202020204" pitchFamily="34" charset="0"/>
              </a:rPr>
              <a:t>1,000 training samples for </a:t>
            </a:r>
            <a:r>
              <a:rPr lang="en-US" altLang="zh-CN" dirty="0" err="1">
                <a:latin typeface="Arial" panose="020B0604020202020204" pitchFamily="34" charset="0"/>
                <a:cs typeface="Arial" panose="020B0604020202020204" pitchFamily="34" charset="0"/>
              </a:rPr>
              <a:t>ParamTree</a:t>
            </a:r>
            <a:endParaRPr lang="zh-CN" altLang="en-US" dirty="0">
              <a:latin typeface="Arial" panose="020B0604020202020204" pitchFamily="34" charset="0"/>
              <a:cs typeface="Arial" panose="020B0604020202020204" pitchFamily="34" charset="0"/>
            </a:endParaRPr>
          </a:p>
        </p:txBody>
      </p:sp>
      <p:pic>
        <p:nvPicPr>
          <p:cNvPr id="1026" name="Picture 2">
            <a:extLst>
              <a:ext uri="{FF2B5EF4-FFF2-40B4-BE49-F238E27FC236}">
                <a16:creationId xmlns:a16="http://schemas.microsoft.com/office/drawing/2014/main" id="{57629023-720B-4DEC-B405-BA8BDE8B60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044" y="2905080"/>
            <a:ext cx="4531848" cy="3016577"/>
          </a:xfrm>
          <a:prstGeom prst="rect">
            <a:avLst/>
          </a:prstGeom>
          <a:noFill/>
          <a:extLst>
            <a:ext uri="{909E8E84-426E-40DD-AFC4-6F175D3DCCD1}">
              <a14:hiddenFill xmlns:a14="http://schemas.microsoft.com/office/drawing/2010/main">
                <a:solidFill>
                  <a:srgbClr val="FFFFFF"/>
                </a:solidFill>
              </a14:hiddenFill>
            </a:ext>
          </a:extLst>
        </p:spPr>
      </p:pic>
      <p:pic>
        <p:nvPicPr>
          <p:cNvPr id="3" name="图片 2">
            <a:extLst>
              <a:ext uri="{FF2B5EF4-FFF2-40B4-BE49-F238E27FC236}">
                <a16:creationId xmlns:a16="http://schemas.microsoft.com/office/drawing/2014/main" id="{5CEFD7DD-2F2F-482E-8424-76EEEDE66BCC}"/>
              </a:ext>
            </a:extLst>
          </p:cNvPr>
          <p:cNvPicPr>
            <a:picLocks noChangeAspect="1"/>
          </p:cNvPicPr>
          <p:nvPr/>
        </p:nvPicPr>
        <p:blipFill>
          <a:blip r:embed="rId4"/>
          <a:stretch>
            <a:fillRect/>
          </a:stretch>
        </p:blipFill>
        <p:spPr>
          <a:xfrm>
            <a:off x="5538493" y="3163137"/>
            <a:ext cx="6279759" cy="2820975"/>
          </a:xfrm>
          <a:prstGeom prst="rect">
            <a:avLst/>
          </a:prstGeom>
        </p:spPr>
      </p:pic>
    </p:spTree>
    <p:extLst>
      <p:ext uri="{BB962C8B-B14F-4D97-AF65-F5344CB8AC3E}">
        <p14:creationId xmlns:p14="http://schemas.microsoft.com/office/powerpoint/2010/main" val="2115881747"/>
      </p:ext>
    </p:extLst>
  </p:cSld>
  <p:clrMapOvr>
    <a:masterClrMapping/>
  </p:clrMapOvr>
  <mc:AlternateContent xmlns:mc="http://schemas.openxmlformats.org/markup-compatibility/2006">
    <mc:Choice xmlns:p14="http://schemas.microsoft.com/office/powerpoint/2010/main" Requires="p14">
      <p:transition spd="slow" p14:dur="2000" advTm="70700"/>
    </mc:Choice>
    <mc:Fallback>
      <p:transition spd="slow" advTm="7070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9D63E-EB86-4882-AA33-A6927F21144F}"/>
              </a:ext>
            </a:extLst>
          </p:cNvPr>
          <p:cNvSpPr>
            <a:spLocks noGrp="1"/>
          </p:cNvSpPr>
          <p:nvPr>
            <p:ph type="title"/>
          </p:nvPr>
        </p:nvSpPr>
        <p:spPr>
          <a:xfrm>
            <a:off x="552450" y="313357"/>
            <a:ext cx="9434830" cy="594299"/>
          </a:xfrm>
        </p:spPr>
        <p:txBody>
          <a:bodyPr>
            <a:normAutofit fontScale="90000"/>
          </a:bodyPr>
          <a:lstStyle/>
          <a:p>
            <a:pPr algn="l"/>
            <a:r>
              <a:rPr lang="en-US" altLang="zh-CN" b="1" dirty="0"/>
              <a:t>Experiment Highlight: Dynamic Scenarios</a:t>
            </a:r>
            <a:endParaRPr lang="zh-CN" altLang="en-US" b="1" dirty="0"/>
          </a:p>
        </p:txBody>
      </p:sp>
      <p:sp>
        <p:nvSpPr>
          <p:cNvPr id="23" name="矩形 22">
            <a:extLst>
              <a:ext uri="{FF2B5EF4-FFF2-40B4-BE49-F238E27FC236}">
                <a16:creationId xmlns:a16="http://schemas.microsoft.com/office/drawing/2014/main" id="{245A7C53-ECFA-441F-A588-3FBB08AF14BC}"/>
              </a:ext>
            </a:extLst>
          </p:cNvPr>
          <p:cNvSpPr/>
          <p:nvPr/>
        </p:nvSpPr>
        <p:spPr>
          <a:xfrm>
            <a:off x="552450" y="1364260"/>
            <a:ext cx="4480783" cy="1477328"/>
          </a:xfrm>
          <a:prstGeom prst="rect">
            <a:avLst/>
          </a:prstGeom>
        </p:spPr>
        <p:txBody>
          <a:bodyPr wrap="square">
            <a:spAutoFit/>
          </a:bodyPr>
          <a:lstStyle/>
          <a:p>
            <a:pPr marL="285750" indent="-285750" algn="ctr">
              <a:buFont typeface="Wingdings" panose="05000000000000000000" pitchFamily="2" charset="2"/>
              <a:buChar char="Ø"/>
              <a:defRPr/>
            </a:pPr>
            <a:r>
              <a:rPr lang="en-US" altLang="zh-CN" b="1"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Performance on </a:t>
            </a:r>
            <a:r>
              <a:rPr lang="en-US" altLang="zh-CN" b="1" dirty="0" err="1">
                <a:solidFill>
                  <a:prstClr val="black"/>
                </a:solidFill>
                <a:latin typeface="Arial" panose="020B0604020202020204" pitchFamily="34" charset="0"/>
                <a:ea typeface="方正宋刻本秀楷简体" panose="02000000000000000000" pitchFamily="2" charset="-122"/>
                <a:cs typeface="Arial" panose="020B0604020202020204" pitchFamily="34" charset="0"/>
              </a:rPr>
              <a:t>Dynamice</a:t>
            </a:r>
            <a:r>
              <a:rPr lang="en-US" altLang="zh-CN" b="1"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 Queries</a:t>
            </a:r>
          </a:p>
          <a:p>
            <a:pPr marL="742950" lvl="1" indent="-285750">
              <a:buFont typeface="Arial" panose="020B0604020202020204" pitchFamily="34" charset="0"/>
              <a:buChar char="•"/>
              <a:defRPr/>
            </a:pP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altLang="zh-CN" dirty="0">
                <a:latin typeface="Arial" panose="020B0604020202020204" pitchFamily="34" charset="0"/>
                <a:cs typeface="Arial" panose="020B0604020202020204" pitchFamily="34" charset="0"/>
              </a:rPr>
              <a:t>Workload: IMDB </a:t>
            </a:r>
            <a:r>
              <a:rPr lang="en-US" altLang="zh-CN" u="sng" dirty="0">
                <a:latin typeface="Arial" panose="020B0604020202020204" pitchFamily="34" charset="0"/>
                <a:cs typeface="Arial" panose="020B0604020202020204" pitchFamily="34" charset="0"/>
              </a:rPr>
              <a:t>Job-light</a:t>
            </a:r>
          </a:p>
          <a:p>
            <a:pPr marL="742950" lvl="1" indent="-285750">
              <a:buFont typeface="Arial" panose="020B0604020202020204" pitchFamily="34" charset="0"/>
              <a:buChar char="•"/>
              <a:defRPr/>
            </a:pPr>
            <a:r>
              <a:rPr lang="en-US" altLang="zh-CN" dirty="0" err="1">
                <a:latin typeface="Arial" panose="020B0604020202020204" pitchFamily="34" charset="0"/>
                <a:cs typeface="Arial" panose="020B0604020202020204" pitchFamily="34" charset="0"/>
              </a:rPr>
              <a:t>ParamTree</a:t>
            </a:r>
            <a:r>
              <a:rPr lang="en-US" altLang="zh-CN" dirty="0">
                <a:latin typeface="Arial" panose="020B0604020202020204" pitchFamily="34" charset="0"/>
                <a:cs typeface="Arial" panose="020B0604020202020204" pitchFamily="34" charset="0"/>
              </a:rPr>
              <a:t> evolves as new queries arrive</a:t>
            </a:r>
            <a:endParaRPr lang="zh-CN" altLang="en-US" dirty="0">
              <a:latin typeface="Arial" panose="020B0604020202020204" pitchFamily="34" charset="0"/>
              <a:cs typeface="Arial" panose="020B0604020202020204" pitchFamily="34" charset="0"/>
            </a:endParaRPr>
          </a:p>
        </p:txBody>
      </p:sp>
      <p:sp>
        <p:nvSpPr>
          <p:cNvPr id="25" name="矩形 24">
            <a:extLst>
              <a:ext uri="{FF2B5EF4-FFF2-40B4-BE49-F238E27FC236}">
                <a16:creationId xmlns:a16="http://schemas.microsoft.com/office/drawing/2014/main" id="{A3159674-8FCA-4B91-A374-21AC420EEECC}"/>
              </a:ext>
            </a:extLst>
          </p:cNvPr>
          <p:cNvSpPr/>
          <p:nvPr/>
        </p:nvSpPr>
        <p:spPr>
          <a:xfrm>
            <a:off x="5033233" y="1366796"/>
            <a:ext cx="6400803" cy="1754326"/>
          </a:xfrm>
          <a:prstGeom prst="rect">
            <a:avLst/>
          </a:prstGeom>
        </p:spPr>
        <p:txBody>
          <a:bodyPr wrap="square">
            <a:spAutoFit/>
          </a:bodyPr>
          <a:lstStyle/>
          <a:p>
            <a:pPr marL="285750" indent="-285750">
              <a:buFont typeface="Wingdings" panose="05000000000000000000" pitchFamily="2" charset="2"/>
              <a:buChar char="Ø"/>
              <a:defRPr/>
            </a:pPr>
            <a:r>
              <a:rPr lang="en-US" altLang="zh-CN" b="1"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Performance on Data Dynamics</a:t>
            </a:r>
          </a:p>
          <a:p>
            <a:pPr marL="742950" lvl="1" indent="-285750">
              <a:buFont typeface="Arial" panose="020B0604020202020204" pitchFamily="34" charset="0"/>
              <a:buChar char="•"/>
              <a:defRPr/>
            </a:pPr>
            <a:endParaRPr lang="en-US" altLang="zh-CN"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defRPr/>
            </a:pPr>
            <a:r>
              <a:rPr lang="en-US" altLang="zh-CN" dirty="0">
                <a:latin typeface="Arial" panose="020B0604020202020204" pitchFamily="34" charset="0"/>
                <a:cs typeface="Arial" panose="020B0604020202020204" pitchFamily="34" charset="0"/>
              </a:rPr>
              <a:t>Workload: TPCH</a:t>
            </a:r>
          </a:p>
          <a:p>
            <a:pPr marL="742950" lvl="1" indent="-285750">
              <a:buFont typeface="Arial" panose="020B0604020202020204" pitchFamily="34" charset="0"/>
              <a:buChar char="•"/>
              <a:defRPr/>
            </a:pPr>
            <a:r>
              <a:rPr lang="en-US" altLang="zh-CN" dirty="0" err="1">
                <a:latin typeface="Arial" panose="020B0604020202020204" pitchFamily="34" charset="0"/>
                <a:cs typeface="Arial" panose="020B0604020202020204" pitchFamily="34" charset="0"/>
              </a:rPr>
              <a:t>ParamTree</a:t>
            </a:r>
            <a:r>
              <a:rPr lang="en-US" altLang="zh-CN" dirty="0">
                <a:latin typeface="Arial" panose="020B0604020202020204" pitchFamily="34" charset="0"/>
                <a:cs typeface="Arial" panose="020B0604020202020204" pitchFamily="34" charset="0"/>
              </a:rPr>
              <a:t> outperforms the traditional cost model when data updates</a:t>
            </a:r>
          </a:p>
          <a:p>
            <a:pPr marL="742950" lvl="1" indent="-285750">
              <a:buFont typeface="Arial" panose="020B0604020202020204" pitchFamily="34" charset="0"/>
              <a:buChar char="•"/>
              <a:defRPr/>
            </a:pPr>
            <a:r>
              <a:rPr lang="en-US" altLang="zh-CN" dirty="0">
                <a:latin typeface="Arial" panose="020B0604020202020204" pitchFamily="34" charset="0"/>
                <a:cs typeface="Arial" panose="020B0604020202020204" pitchFamily="34" charset="0"/>
              </a:rPr>
              <a:t> </a:t>
            </a:r>
            <a:r>
              <a:rPr lang="en-US" altLang="zh-CN" dirty="0" err="1">
                <a:latin typeface="Arial" panose="020B0604020202020204" pitchFamily="34" charset="0"/>
                <a:cs typeface="Arial" panose="020B0604020202020204" pitchFamily="34" charset="0"/>
              </a:rPr>
              <a:t>ParamTree</a:t>
            </a:r>
            <a:r>
              <a:rPr lang="en-US" altLang="zh-CN" dirty="0">
                <a:latin typeface="Arial" panose="020B0604020202020204" pitchFamily="34" charset="0"/>
                <a:cs typeface="Arial" panose="020B0604020202020204" pitchFamily="34" charset="0"/>
              </a:rPr>
              <a:t> is less sensitive to data skewness</a:t>
            </a:r>
          </a:p>
        </p:txBody>
      </p:sp>
      <p:pic>
        <p:nvPicPr>
          <p:cNvPr id="28" name="图片 27">
            <a:extLst>
              <a:ext uri="{FF2B5EF4-FFF2-40B4-BE49-F238E27FC236}">
                <a16:creationId xmlns:a16="http://schemas.microsoft.com/office/drawing/2014/main" id="{1940EA80-1B20-4616-901E-0CB182C42B99}"/>
              </a:ext>
            </a:extLst>
          </p:cNvPr>
          <p:cNvPicPr>
            <a:picLocks noChangeAspect="1"/>
          </p:cNvPicPr>
          <p:nvPr/>
        </p:nvPicPr>
        <p:blipFill>
          <a:blip r:embed="rId3"/>
          <a:stretch>
            <a:fillRect/>
          </a:stretch>
        </p:blipFill>
        <p:spPr>
          <a:xfrm>
            <a:off x="997333" y="3062815"/>
            <a:ext cx="3366497" cy="2685696"/>
          </a:xfrm>
          <a:prstGeom prst="rect">
            <a:avLst/>
          </a:prstGeom>
        </p:spPr>
      </p:pic>
      <p:pic>
        <p:nvPicPr>
          <p:cNvPr id="4" name="图片 3">
            <a:extLst>
              <a:ext uri="{FF2B5EF4-FFF2-40B4-BE49-F238E27FC236}">
                <a16:creationId xmlns:a16="http://schemas.microsoft.com/office/drawing/2014/main" id="{95991654-2F30-4B6B-8315-F597AE67428D}"/>
              </a:ext>
            </a:extLst>
          </p:cNvPr>
          <p:cNvPicPr>
            <a:picLocks noChangeAspect="1"/>
          </p:cNvPicPr>
          <p:nvPr/>
        </p:nvPicPr>
        <p:blipFill>
          <a:blip r:embed="rId4"/>
          <a:stretch>
            <a:fillRect/>
          </a:stretch>
        </p:blipFill>
        <p:spPr>
          <a:xfrm>
            <a:off x="5022630" y="3123658"/>
            <a:ext cx="6309675" cy="2624853"/>
          </a:xfrm>
          <a:prstGeom prst="rect">
            <a:avLst/>
          </a:prstGeom>
        </p:spPr>
      </p:pic>
    </p:spTree>
    <p:extLst>
      <p:ext uri="{BB962C8B-B14F-4D97-AF65-F5344CB8AC3E}">
        <p14:creationId xmlns:p14="http://schemas.microsoft.com/office/powerpoint/2010/main" val="429707735"/>
      </p:ext>
    </p:extLst>
  </p:cSld>
  <p:clrMapOvr>
    <a:masterClrMapping/>
  </p:clrMapOvr>
  <mc:AlternateContent xmlns:mc="http://schemas.openxmlformats.org/markup-compatibility/2006">
    <mc:Choice xmlns:p14="http://schemas.microsoft.com/office/powerpoint/2010/main" Requires="p14">
      <p:transition spd="slow" p14:dur="2000" advTm="66700"/>
    </mc:Choice>
    <mc:Fallback>
      <p:transition spd="slow" advTm="6670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卷形: 水平 2">
            <a:extLst>
              <a:ext uri="{FF2B5EF4-FFF2-40B4-BE49-F238E27FC236}">
                <a16:creationId xmlns:a16="http://schemas.microsoft.com/office/drawing/2014/main" id="{C2A4C86A-5615-4AE8-9CCE-9D0299A3764F}"/>
              </a:ext>
            </a:extLst>
          </p:cNvPr>
          <p:cNvSpPr/>
          <p:nvPr/>
        </p:nvSpPr>
        <p:spPr>
          <a:xfrm>
            <a:off x="1735970" y="2814933"/>
            <a:ext cx="9324754" cy="2490307"/>
          </a:xfrm>
          <a:prstGeom prst="horizontalScroll">
            <a:avLst/>
          </a:prstGeom>
          <a:solidFill>
            <a:schemeClr val="accent3">
              <a:lumMod val="20000"/>
              <a:lumOff val="80000"/>
            </a:schemeClr>
          </a:solidFill>
          <a:ln>
            <a:solidFill>
              <a:srgbClr val="6787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a:extLst>
              <a:ext uri="{FF2B5EF4-FFF2-40B4-BE49-F238E27FC236}">
                <a16:creationId xmlns:a16="http://schemas.microsoft.com/office/drawing/2014/main" id="{2E93B96C-2DAE-408F-BBF6-5559A937F627}"/>
              </a:ext>
            </a:extLst>
          </p:cNvPr>
          <p:cNvSpPr>
            <a:spLocks noGrp="1"/>
          </p:cNvSpPr>
          <p:nvPr>
            <p:ph type="title"/>
          </p:nvPr>
        </p:nvSpPr>
        <p:spPr/>
        <p:txBody>
          <a:bodyPr>
            <a:normAutofit fontScale="90000"/>
          </a:bodyPr>
          <a:lstStyle/>
          <a:p>
            <a:pPr algn="l"/>
            <a:r>
              <a:rPr lang="en-US" altLang="zh-CN" b="1" dirty="0"/>
              <a:t>Q&amp;A</a:t>
            </a:r>
            <a:endParaRPr lang="zh-CN" altLang="en-US" b="1" dirty="0"/>
          </a:p>
        </p:txBody>
      </p:sp>
      <p:sp>
        <p:nvSpPr>
          <p:cNvPr id="4" name="矩形 3">
            <a:extLst>
              <a:ext uri="{FF2B5EF4-FFF2-40B4-BE49-F238E27FC236}">
                <a16:creationId xmlns:a16="http://schemas.microsoft.com/office/drawing/2014/main" id="{F912E046-5CBD-4D19-A9A1-B6276EC830A3}"/>
              </a:ext>
            </a:extLst>
          </p:cNvPr>
          <p:cNvSpPr/>
          <p:nvPr/>
        </p:nvSpPr>
        <p:spPr>
          <a:xfrm>
            <a:off x="2145340" y="1290363"/>
            <a:ext cx="7901317" cy="1815882"/>
          </a:xfrm>
          <a:prstGeom prst="rect">
            <a:avLst/>
          </a:prstGeom>
        </p:spPr>
        <p:txBody>
          <a:bodyPr wrap="square">
            <a:spAutoFit/>
          </a:bodyPr>
          <a:lstStyle/>
          <a:p>
            <a:pPr algn="ctr">
              <a:defRPr/>
            </a:pPr>
            <a:r>
              <a:rPr lang="en-US" altLang="zh-CN" sz="2000" b="1" dirty="0">
                <a:latin typeface="Arial" panose="020B0604020202020204" pitchFamily="34" charset="0"/>
                <a:ea typeface="方正宋刻本秀楷简体" panose="02000000000000000000" pitchFamily="2" charset="-122"/>
                <a:cs typeface="Arial" panose="020B0604020202020204" pitchFamily="34" charset="0"/>
              </a:rPr>
              <a:t>Rethinking Learned Cost Models: Why Start from Scratch?</a:t>
            </a:r>
          </a:p>
          <a:p>
            <a:pPr lvl="1" algn="ctr">
              <a:defRPr/>
            </a:pPr>
            <a:endParaRPr lang="en-US" altLang="zh-CN" dirty="0">
              <a:latin typeface="Arial" panose="020B0604020202020204" pitchFamily="34" charset="0"/>
              <a:cs typeface="Arial" panose="020B0604020202020204" pitchFamily="34" charset="0"/>
            </a:endParaRPr>
          </a:p>
          <a:p>
            <a:pPr lvl="1" algn="ctr">
              <a:defRPr/>
            </a:pPr>
            <a:r>
              <a:rPr lang="en-US" altLang="zh-CN" dirty="0" err="1">
                <a:latin typeface="Arial" panose="020B0604020202020204" pitchFamily="34" charset="0"/>
                <a:cs typeface="Arial" panose="020B0604020202020204" pitchFamily="34" charset="0"/>
              </a:rPr>
              <a:t>Jiani</a:t>
            </a:r>
            <a:r>
              <a:rPr lang="en-US" altLang="zh-CN" dirty="0">
                <a:latin typeface="Arial" panose="020B0604020202020204" pitchFamily="34" charset="0"/>
                <a:cs typeface="Arial" panose="020B0604020202020204" pitchFamily="34" charset="0"/>
              </a:rPr>
              <a:t> Yang, Sai Wu*, Dongxiang Zhang, Jian Dai, </a:t>
            </a:r>
            <a:r>
              <a:rPr lang="en-US" altLang="zh-CN" dirty="0" err="1">
                <a:latin typeface="Arial" panose="020B0604020202020204" pitchFamily="34" charset="0"/>
                <a:cs typeface="Arial" panose="020B0604020202020204" pitchFamily="34" charset="0"/>
              </a:rPr>
              <a:t>Feifei</a:t>
            </a:r>
            <a:r>
              <a:rPr lang="en-US" altLang="zh-CN" dirty="0">
                <a:latin typeface="Arial" panose="020B0604020202020204" pitchFamily="34" charset="0"/>
                <a:cs typeface="Arial" panose="020B0604020202020204" pitchFamily="34" charset="0"/>
              </a:rPr>
              <a:t> Li, Gang Chen</a:t>
            </a:r>
          </a:p>
          <a:p>
            <a:pPr algn="ctr"/>
            <a:endParaRPr lang="en-US" altLang="zh-CN" dirty="0">
              <a:latin typeface="Arial" panose="020B0604020202020204" pitchFamily="34" charset="0"/>
              <a:cs typeface="Arial" panose="020B0604020202020204" pitchFamily="34" charset="0"/>
            </a:endParaRPr>
          </a:p>
          <a:p>
            <a:pPr algn="ctr"/>
            <a:r>
              <a:rPr lang="en-US" altLang="zh-CN" dirty="0">
                <a:latin typeface="Arial" panose="020B0604020202020204" pitchFamily="34" charset="0"/>
                <a:cs typeface="Arial" panose="020B0604020202020204" pitchFamily="34" charset="0"/>
              </a:rPr>
              <a:t>Zhejiang University &amp; Alibaba Group</a:t>
            </a:r>
            <a:endParaRPr lang="zh-CN" altLang="en-US" dirty="0">
              <a:latin typeface="Arial" panose="020B0604020202020204" pitchFamily="34" charset="0"/>
              <a:cs typeface="Arial" panose="020B0604020202020204" pitchFamily="34" charset="0"/>
            </a:endParaRPr>
          </a:p>
          <a:p>
            <a:pPr marL="800100" lvl="1" indent="-342900" algn="ctr">
              <a:buFont typeface="Arial" panose="020B0604020202020204" pitchFamily="34" charset="0"/>
              <a:buChar char="•"/>
              <a:defRPr/>
            </a:pPr>
            <a:endParaRPr lang="en-US" altLang="zh-CN" sz="2000" b="1" dirty="0">
              <a:latin typeface="Arial" panose="020B0604020202020204" pitchFamily="34" charset="0"/>
              <a:ea typeface="方正宋刻本秀楷简体" panose="02000000000000000000" pitchFamily="2" charset="-122"/>
              <a:cs typeface="Arial" panose="020B0604020202020204" pitchFamily="34" charset="0"/>
            </a:endParaRPr>
          </a:p>
        </p:txBody>
      </p:sp>
      <p:sp>
        <p:nvSpPr>
          <p:cNvPr id="5" name="副标题 2">
            <a:extLst>
              <a:ext uri="{FF2B5EF4-FFF2-40B4-BE49-F238E27FC236}">
                <a16:creationId xmlns:a16="http://schemas.microsoft.com/office/drawing/2014/main" id="{1D849B84-E2F7-4FA8-9E8A-095E0501AF87}"/>
              </a:ext>
            </a:extLst>
          </p:cNvPr>
          <p:cNvSpPr txBox="1">
            <a:spLocks/>
          </p:cNvSpPr>
          <p:nvPr/>
        </p:nvSpPr>
        <p:spPr>
          <a:xfrm>
            <a:off x="3216760" y="3232206"/>
            <a:ext cx="6363175" cy="165576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altLang="zh-CN" sz="1800" b="1" dirty="0">
                <a:latin typeface="Arial" panose="020B0604020202020204" pitchFamily="34" charset="0"/>
                <a:cs typeface="Arial" panose="020B0604020202020204" pitchFamily="34" charset="0"/>
              </a:rPr>
              <a:t>Take Home Message</a:t>
            </a:r>
          </a:p>
          <a:p>
            <a:pPr marL="0" indent="0">
              <a:buNone/>
            </a:pPr>
            <a:r>
              <a:rPr lang="en-US" altLang="zh-CN" sz="1800" dirty="0">
                <a:latin typeface="Arial" panose="020B0604020202020204" pitchFamily="34" charset="0"/>
                <a:cs typeface="Arial" panose="020B0604020202020204" pitchFamily="34" charset="0"/>
              </a:rPr>
              <a:t>We have provided an </a:t>
            </a:r>
            <a:r>
              <a:rPr lang="en-US" altLang="zh-CN" sz="1800" b="1" dirty="0">
                <a:solidFill>
                  <a:srgbClr val="C00000"/>
                </a:solidFill>
                <a:latin typeface="Arial" panose="020B0604020202020204" pitchFamily="34" charset="0"/>
                <a:cs typeface="Arial" panose="020B0604020202020204" pitchFamily="34" charset="0"/>
              </a:rPr>
              <a:t>interpretable</a:t>
            </a:r>
            <a:r>
              <a:rPr lang="en-US" altLang="zh-CN" sz="1800" dirty="0">
                <a:latin typeface="Arial" panose="020B0604020202020204" pitchFamily="34" charset="0"/>
                <a:cs typeface="Arial" panose="020B0604020202020204" pitchFamily="34" charset="0"/>
              </a:rPr>
              <a:t> model that predicts query execution times more accurately in </a:t>
            </a:r>
            <a:r>
              <a:rPr lang="en-US" altLang="zh-CN" sz="1800" b="1" dirty="0">
                <a:solidFill>
                  <a:srgbClr val="C00000"/>
                </a:solidFill>
                <a:latin typeface="Arial" panose="020B0604020202020204" pitchFamily="34" charset="0"/>
                <a:cs typeface="Arial" panose="020B0604020202020204" pitchFamily="34" charset="0"/>
              </a:rPr>
              <a:t>dynamic settings</a:t>
            </a:r>
            <a:r>
              <a:rPr lang="en-US" altLang="zh-CN" sz="1800" dirty="0">
                <a:latin typeface="Arial" panose="020B0604020202020204" pitchFamily="34" charset="0"/>
                <a:cs typeface="Arial" panose="020B0604020202020204" pitchFamily="34" charset="0"/>
              </a:rPr>
              <a:t>. Everyone is welcome to try it out; the code is available at</a:t>
            </a:r>
            <a:r>
              <a:rPr lang="zh-CN" altLang="en-US" sz="1800" dirty="0">
                <a:latin typeface="Arial" panose="020B0604020202020204" pitchFamily="34" charset="0"/>
                <a:cs typeface="Arial" panose="020B0604020202020204" pitchFamily="34" charset="0"/>
              </a:rPr>
              <a:t> </a:t>
            </a:r>
            <a:r>
              <a:rPr lang="zh-CN" altLang="en-US" sz="1800" u="sng" dirty="0">
                <a:solidFill>
                  <a:srgbClr val="0070C0"/>
                </a:solidFill>
                <a:latin typeface="Arial" panose="020B0604020202020204" pitchFamily="34" charset="0"/>
                <a:cs typeface="Arial" panose="020B0604020202020204" pitchFamily="34" charset="0"/>
              </a:rPr>
              <a:t>https://github.com/yplusone/ParamTree</a:t>
            </a:r>
            <a:r>
              <a:rPr lang="en-US" altLang="zh-CN" sz="1800" dirty="0">
                <a:latin typeface="Arial" panose="020B0604020202020204" pitchFamily="34" charset="0"/>
                <a:cs typeface="Arial" panose="020B0604020202020204" pitchFamily="34" charset="0"/>
              </a:rPr>
              <a:t>.</a:t>
            </a:r>
            <a:endParaRPr lang="zh-CN" altLang="en-US" sz="1800" dirty="0">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B31EAC20-6063-4437-B45D-7926D62110DA}"/>
              </a:ext>
            </a:extLst>
          </p:cNvPr>
          <p:cNvSpPr/>
          <p:nvPr/>
        </p:nvSpPr>
        <p:spPr>
          <a:xfrm>
            <a:off x="3757254" y="5184049"/>
            <a:ext cx="4677490" cy="1015663"/>
          </a:xfrm>
          <a:prstGeom prst="rect">
            <a:avLst/>
          </a:prstGeom>
        </p:spPr>
        <p:txBody>
          <a:bodyPr wrap="square">
            <a:spAutoFit/>
          </a:bodyPr>
          <a:lstStyle/>
          <a:p>
            <a:pPr algn="ctr">
              <a:defRPr/>
            </a:pPr>
            <a:r>
              <a:rPr lang="en-US" altLang="zh-CN" sz="2000" b="1" dirty="0" err="1">
                <a:latin typeface="Arial" panose="020B0604020202020204" pitchFamily="34" charset="0"/>
                <a:ea typeface="方正宋刻本秀楷简体" panose="02000000000000000000" pitchFamily="2" charset="-122"/>
                <a:cs typeface="Arial" panose="020B0604020202020204" pitchFamily="34" charset="0"/>
              </a:rPr>
              <a:t>Jiani</a:t>
            </a:r>
            <a:r>
              <a:rPr lang="en-US" altLang="zh-CN" sz="2000" b="1" dirty="0">
                <a:latin typeface="Arial" panose="020B0604020202020204" pitchFamily="34" charset="0"/>
                <a:ea typeface="方正宋刻本秀楷简体" panose="02000000000000000000" pitchFamily="2" charset="-122"/>
                <a:cs typeface="Arial" panose="020B0604020202020204" pitchFamily="34" charset="0"/>
              </a:rPr>
              <a:t> Yang</a:t>
            </a:r>
          </a:p>
          <a:p>
            <a:pPr algn="ctr">
              <a:defRPr/>
            </a:pPr>
            <a:endParaRPr lang="en-US" altLang="zh-CN" sz="2000" b="1" dirty="0">
              <a:latin typeface="Arial" panose="020B0604020202020204" pitchFamily="34" charset="0"/>
              <a:ea typeface="方正宋刻本秀楷简体" panose="02000000000000000000" pitchFamily="2" charset="-122"/>
              <a:cs typeface="Arial" panose="020B0604020202020204" pitchFamily="34" charset="0"/>
            </a:endParaRPr>
          </a:p>
          <a:p>
            <a:pPr algn="ctr">
              <a:defRPr/>
            </a:pPr>
            <a:r>
              <a:rPr lang="en-US" altLang="zh-CN" sz="2000" dirty="0">
                <a:latin typeface="Arial" panose="020B0604020202020204" pitchFamily="34" charset="0"/>
                <a:ea typeface="方正宋刻本秀楷简体" panose="02000000000000000000" pitchFamily="2" charset="-122"/>
                <a:cs typeface="Arial" panose="020B0604020202020204" pitchFamily="34" charset="0"/>
              </a:rPr>
              <a:t>Email: jianiyang_cs@zju.edu.cn</a:t>
            </a:r>
          </a:p>
        </p:txBody>
      </p:sp>
    </p:spTree>
    <p:extLst>
      <p:ext uri="{BB962C8B-B14F-4D97-AF65-F5344CB8AC3E}">
        <p14:creationId xmlns:p14="http://schemas.microsoft.com/office/powerpoint/2010/main" val="4144498527"/>
      </p:ext>
    </p:extLst>
  </p:cSld>
  <p:clrMapOvr>
    <a:masterClrMapping/>
  </p:clrMapOvr>
  <mc:AlternateContent xmlns:mc="http://schemas.openxmlformats.org/markup-compatibility/2006">
    <mc:Choice xmlns:p14="http://schemas.microsoft.com/office/powerpoint/2010/main" Requires="p14">
      <p:transition spd="slow" p14:dur="2000" advTm="34300"/>
    </mc:Choice>
    <mc:Fallback>
      <p:transition spd="slow" advTm="343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2783D-AFA8-4DFD-A2D4-A6E93E6115B4}"/>
              </a:ext>
            </a:extLst>
          </p:cNvPr>
          <p:cNvSpPr>
            <a:spLocks noGrp="1"/>
          </p:cNvSpPr>
          <p:nvPr>
            <p:ph type="title"/>
          </p:nvPr>
        </p:nvSpPr>
        <p:spPr>
          <a:xfrm>
            <a:off x="427560" y="-23836"/>
            <a:ext cx="10515600" cy="1325563"/>
          </a:xfrm>
        </p:spPr>
        <p:txBody>
          <a:bodyPr/>
          <a:lstStyle/>
          <a:p>
            <a:pPr algn="l"/>
            <a:r>
              <a:rPr lang="en-US" altLang="zh-CN" sz="3600" b="1" dirty="0">
                <a:latin typeface="Arial" panose="020B0604020202020204" pitchFamily="34" charset="0"/>
                <a:cs typeface="Arial" panose="020B0604020202020204" pitchFamily="34" charset="0"/>
              </a:rPr>
              <a:t>Formula-based Cost Model</a:t>
            </a:r>
            <a:endParaRPr lang="zh-CN" altLang="en-US" sz="3600" b="1" dirty="0">
              <a:latin typeface="Arial" panose="020B0604020202020204" pitchFamily="34" charset="0"/>
              <a:cs typeface="Arial" panose="020B0604020202020204" pitchFamily="34" charset="0"/>
            </a:endParaRPr>
          </a:p>
        </p:txBody>
      </p:sp>
      <p:sp>
        <p:nvSpPr>
          <p:cNvPr id="6" name="矩形: 圆角 5">
            <a:extLst>
              <a:ext uri="{FF2B5EF4-FFF2-40B4-BE49-F238E27FC236}">
                <a16:creationId xmlns:a16="http://schemas.microsoft.com/office/drawing/2014/main" id="{8B7D7875-391A-4A1A-8C8F-EB9E0D7E2170}"/>
              </a:ext>
            </a:extLst>
          </p:cNvPr>
          <p:cNvSpPr/>
          <p:nvPr/>
        </p:nvSpPr>
        <p:spPr>
          <a:xfrm>
            <a:off x="1282099" y="2197976"/>
            <a:ext cx="2358753" cy="53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Logical Optimizer</a:t>
            </a:r>
            <a:endParaRPr lang="zh-CN" altLang="en-US" sz="2000" dirty="0"/>
          </a:p>
        </p:txBody>
      </p:sp>
      <p:grpSp>
        <p:nvGrpSpPr>
          <p:cNvPr id="15" name="组合 14">
            <a:extLst>
              <a:ext uri="{FF2B5EF4-FFF2-40B4-BE49-F238E27FC236}">
                <a16:creationId xmlns:a16="http://schemas.microsoft.com/office/drawing/2014/main" id="{65597D98-18C9-4C64-8EB5-AE86C22840A7}"/>
              </a:ext>
            </a:extLst>
          </p:cNvPr>
          <p:cNvGrpSpPr/>
          <p:nvPr/>
        </p:nvGrpSpPr>
        <p:grpSpPr>
          <a:xfrm>
            <a:off x="427560" y="3033163"/>
            <a:ext cx="3800212" cy="1740159"/>
            <a:chOff x="1550894" y="4974983"/>
            <a:chExt cx="3379694" cy="1438835"/>
          </a:xfrm>
        </p:grpSpPr>
        <p:sp>
          <p:nvSpPr>
            <p:cNvPr id="7" name="矩形: 圆角 6">
              <a:extLst>
                <a:ext uri="{FF2B5EF4-FFF2-40B4-BE49-F238E27FC236}">
                  <a16:creationId xmlns:a16="http://schemas.microsoft.com/office/drawing/2014/main" id="{744ADA5A-9EC0-4BFE-B5D4-4CAA43F1155C}"/>
                </a:ext>
              </a:extLst>
            </p:cNvPr>
            <p:cNvSpPr/>
            <p:nvPr/>
          </p:nvSpPr>
          <p:spPr>
            <a:xfrm>
              <a:off x="1550894" y="4974983"/>
              <a:ext cx="3379694" cy="14388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p>
          </p:txBody>
        </p:sp>
        <p:sp>
          <p:nvSpPr>
            <p:cNvPr id="8" name="矩形 7">
              <a:extLst>
                <a:ext uri="{FF2B5EF4-FFF2-40B4-BE49-F238E27FC236}">
                  <a16:creationId xmlns:a16="http://schemas.microsoft.com/office/drawing/2014/main" id="{C2421958-E8C4-4EB7-B205-5B0047DBEBBE}"/>
                </a:ext>
              </a:extLst>
            </p:cNvPr>
            <p:cNvSpPr/>
            <p:nvPr/>
          </p:nvSpPr>
          <p:spPr>
            <a:xfrm>
              <a:off x="2313752" y="5015522"/>
              <a:ext cx="2053179" cy="330827"/>
            </a:xfrm>
            <a:prstGeom prst="rect">
              <a:avLst/>
            </a:prstGeom>
          </p:spPr>
          <p:txBody>
            <a:bodyPr wrap="none">
              <a:spAutoFit/>
            </a:bodyPr>
            <a:lstStyle/>
            <a:p>
              <a:pPr algn="ctr"/>
              <a:r>
                <a:rPr lang="en-US" altLang="zh-CN" sz="2000" dirty="0"/>
                <a:t>Physical Optimizer</a:t>
              </a:r>
              <a:endParaRPr lang="zh-CN" altLang="en-US" sz="2000" dirty="0"/>
            </a:p>
          </p:txBody>
        </p:sp>
        <p:sp>
          <p:nvSpPr>
            <p:cNvPr id="9" name="流程图: 存储数据 8">
              <a:extLst>
                <a:ext uri="{FF2B5EF4-FFF2-40B4-BE49-F238E27FC236}">
                  <a16:creationId xmlns:a16="http://schemas.microsoft.com/office/drawing/2014/main" id="{4B48C671-E385-441E-9135-515325CCFB60}"/>
                </a:ext>
              </a:extLst>
            </p:cNvPr>
            <p:cNvSpPr/>
            <p:nvPr/>
          </p:nvSpPr>
          <p:spPr>
            <a:xfrm flipH="1">
              <a:off x="1748117" y="5480342"/>
              <a:ext cx="1048871" cy="797451"/>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000" dirty="0"/>
            </a:p>
          </p:txBody>
        </p:sp>
        <p:sp>
          <p:nvSpPr>
            <p:cNvPr id="10" name="流程图: 存储数据 9">
              <a:extLst>
                <a:ext uri="{FF2B5EF4-FFF2-40B4-BE49-F238E27FC236}">
                  <a16:creationId xmlns:a16="http://schemas.microsoft.com/office/drawing/2014/main" id="{8DAF610E-05ED-413F-A90D-2692F0A4D9D0}"/>
                </a:ext>
              </a:extLst>
            </p:cNvPr>
            <p:cNvSpPr/>
            <p:nvPr/>
          </p:nvSpPr>
          <p:spPr>
            <a:xfrm flipH="1">
              <a:off x="2743199" y="5480342"/>
              <a:ext cx="1048871" cy="797451"/>
            </a:xfrm>
            <a:prstGeom prst="flowChartOnlineStorage">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p>
          </p:txBody>
        </p:sp>
        <p:sp>
          <p:nvSpPr>
            <p:cNvPr id="11" name="流程图: 存储数据 10">
              <a:extLst>
                <a:ext uri="{FF2B5EF4-FFF2-40B4-BE49-F238E27FC236}">
                  <a16:creationId xmlns:a16="http://schemas.microsoft.com/office/drawing/2014/main" id="{D9B048EA-4C72-4ADE-ADEF-6B818D383FBF}"/>
                </a:ext>
              </a:extLst>
            </p:cNvPr>
            <p:cNvSpPr/>
            <p:nvPr/>
          </p:nvSpPr>
          <p:spPr>
            <a:xfrm flipH="1">
              <a:off x="3738281" y="5480342"/>
              <a:ext cx="1048871" cy="797451"/>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p>
          </p:txBody>
        </p:sp>
        <p:sp>
          <p:nvSpPr>
            <p:cNvPr id="12" name="矩形 11">
              <a:extLst>
                <a:ext uri="{FF2B5EF4-FFF2-40B4-BE49-F238E27FC236}">
                  <a16:creationId xmlns:a16="http://schemas.microsoft.com/office/drawing/2014/main" id="{735461D2-3276-4CDD-AC93-32FD3CECE1B5}"/>
                </a:ext>
              </a:extLst>
            </p:cNvPr>
            <p:cNvSpPr/>
            <p:nvPr/>
          </p:nvSpPr>
          <p:spPr>
            <a:xfrm>
              <a:off x="1885092" y="5694401"/>
              <a:ext cx="911896" cy="356275"/>
            </a:xfrm>
            <a:prstGeom prst="rect">
              <a:avLst/>
            </a:prstGeom>
          </p:spPr>
          <p:txBody>
            <a:bodyPr wrap="square">
              <a:spAutoFit/>
            </a:bodyPr>
            <a:lstStyle/>
            <a:p>
              <a:pPr algn="ctr"/>
              <a:r>
                <a:rPr lang="en-US" altLang="zh-CN" sz="1100" dirty="0"/>
                <a:t>Cardinality Estimation</a:t>
              </a:r>
              <a:endParaRPr lang="zh-CN" altLang="en-US" sz="1100" dirty="0"/>
            </a:p>
          </p:txBody>
        </p:sp>
        <p:sp>
          <p:nvSpPr>
            <p:cNvPr id="13" name="矩形 12">
              <a:extLst>
                <a:ext uri="{FF2B5EF4-FFF2-40B4-BE49-F238E27FC236}">
                  <a16:creationId xmlns:a16="http://schemas.microsoft.com/office/drawing/2014/main" id="{CC906319-BF22-4BB0-9A1D-69BF736F65D8}"/>
                </a:ext>
              </a:extLst>
            </p:cNvPr>
            <p:cNvSpPr/>
            <p:nvPr/>
          </p:nvSpPr>
          <p:spPr>
            <a:xfrm>
              <a:off x="2985247" y="5694401"/>
              <a:ext cx="710191" cy="432620"/>
            </a:xfrm>
            <a:prstGeom prst="rect">
              <a:avLst/>
            </a:prstGeom>
          </p:spPr>
          <p:txBody>
            <a:bodyPr wrap="square">
              <a:spAutoFit/>
            </a:bodyPr>
            <a:lstStyle/>
            <a:p>
              <a:pPr algn="ctr"/>
              <a:r>
                <a:rPr lang="en-US" altLang="zh-CN" sz="1400" dirty="0"/>
                <a:t>Cost Model</a:t>
              </a:r>
              <a:endParaRPr lang="zh-CN" altLang="en-US" sz="1400" dirty="0"/>
            </a:p>
          </p:txBody>
        </p:sp>
        <p:sp>
          <p:nvSpPr>
            <p:cNvPr id="14" name="矩形 13">
              <a:extLst>
                <a:ext uri="{FF2B5EF4-FFF2-40B4-BE49-F238E27FC236}">
                  <a16:creationId xmlns:a16="http://schemas.microsoft.com/office/drawing/2014/main" id="{F7DB7986-BDFE-4A21-AD05-A3073CEBE1F7}"/>
                </a:ext>
              </a:extLst>
            </p:cNvPr>
            <p:cNvSpPr/>
            <p:nvPr/>
          </p:nvSpPr>
          <p:spPr>
            <a:xfrm>
              <a:off x="3870775" y="5671318"/>
              <a:ext cx="959220" cy="356275"/>
            </a:xfrm>
            <a:prstGeom prst="rect">
              <a:avLst/>
            </a:prstGeom>
          </p:spPr>
          <p:txBody>
            <a:bodyPr wrap="square">
              <a:spAutoFit/>
            </a:bodyPr>
            <a:lstStyle/>
            <a:p>
              <a:pPr algn="ctr"/>
              <a:r>
                <a:rPr lang="en-US" altLang="zh-CN" sz="1100" dirty="0"/>
                <a:t>Plan Enumeration</a:t>
              </a:r>
              <a:endParaRPr lang="zh-CN" altLang="en-US" sz="1100" dirty="0"/>
            </a:p>
          </p:txBody>
        </p:sp>
      </p:grpSp>
      <p:sp>
        <p:nvSpPr>
          <p:cNvPr id="17" name="矩形: 圆角 16">
            <a:extLst>
              <a:ext uri="{FF2B5EF4-FFF2-40B4-BE49-F238E27FC236}">
                <a16:creationId xmlns:a16="http://schemas.microsoft.com/office/drawing/2014/main" id="{20EACC74-A782-437D-9BB9-5243AFE799A8}"/>
              </a:ext>
            </a:extLst>
          </p:cNvPr>
          <p:cNvSpPr/>
          <p:nvPr/>
        </p:nvSpPr>
        <p:spPr>
          <a:xfrm>
            <a:off x="1691775" y="5118882"/>
            <a:ext cx="1408033" cy="53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Executor</a:t>
            </a:r>
            <a:endParaRPr lang="zh-CN" altLang="en-US" sz="2000" dirty="0"/>
          </a:p>
        </p:txBody>
      </p:sp>
      <p:sp>
        <p:nvSpPr>
          <p:cNvPr id="18" name="文本框 17">
            <a:extLst>
              <a:ext uri="{FF2B5EF4-FFF2-40B4-BE49-F238E27FC236}">
                <a16:creationId xmlns:a16="http://schemas.microsoft.com/office/drawing/2014/main" id="{F5A7AA89-5513-4C55-90BE-ED928E9239E0}"/>
              </a:ext>
            </a:extLst>
          </p:cNvPr>
          <p:cNvSpPr txBox="1"/>
          <p:nvPr/>
        </p:nvSpPr>
        <p:spPr>
          <a:xfrm>
            <a:off x="2031445" y="1465374"/>
            <a:ext cx="726751" cy="400110"/>
          </a:xfrm>
          <a:prstGeom prst="rect">
            <a:avLst/>
          </a:prstGeom>
          <a:noFill/>
        </p:spPr>
        <p:txBody>
          <a:bodyPr wrap="square" rtlCol="0">
            <a:spAutoFit/>
          </a:bodyPr>
          <a:lstStyle/>
          <a:p>
            <a:r>
              <a:rPr lang="en-US" altLang="zh-CN" sz="2000" dirty="0"/>
              <a:t>SQL</a:t>
            </a:r>
            <a:endParaRPr lang="zh-CN" altLang="en-US" sz="2000" dirty="0"/>
          </a:p>
        </p:txBody>
      </p:sp>
      <p:cxnSp>
        <p:nvCxnSpPr>
          <p:cNvPr id="20" name="直接箭头连接符 19">
            <a:extLst>
              <a:ext uri="{FF2B5EF4-FFF2-40B4-BE49-F238E27FC236}">
                <a16:creationId xmlns:a16="http://schemas.microsoft.com/office/drawing/2014/main" id="{3C24AC2E-875A-4E31-A878-6A3A73C850F0}"/>
              </a:ext>
            </a:extLst>
          </p:cNvPr>
          <p:cNvCxnSpPr>
            <a:cxnSpLocks/>
          </p:cNvCxnSpPr>
          <p:nvPr/>
        </p:nvCxnSpPr>
        <p:spPr>
          <a:xfrm>
            <a:off x="2394821" y="1825954"/>
            <a:ext cx="0" cy="310395"/>
          </a:xfrm>
          <a:prstGeom prst="straightConnector1">
            <a:avLst/>
          </a:prstGeom>
          <a:ln w="28575">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811D88AD-1E6D-47E9-A063-1A62D6CE8C1D}"/>
              </a:ext>
            </a:extLst>
          </p:cNvPr>
          <p:cNvCxnSpPr>
            <a:cxnSpLocks/>
          </p:cNvCxnSpPr>
          <p:nvPr/>
        </p:nvCxnSpPr>
        <p:spPr>
          <a:xfrm>
            <a:off x="2394821" y="2782040"/>
            <a:ext cx="0" cy="222188"/>
          </a:xfrm>
          <a:prstGeom prst="straightConnector1">
            <a:avLst/>
          </a:prstGeom>
          <a:ln w="28575">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25" name="直接箭头连接符 24">
            <a:extLst>
              <a:ext uri="{FF2B5EF4-FFF2-40B4-BE49-F238E27FC236}">
                <a16:creationId xmlns:a16="http://schemas.microsoft.com/office/drawing/2014/main" id="{45619261-DFA1-4CE2-9AC2-8E3DE16D24B8}"/>
              </a:ext>
            </a:extLst>
          </p:cNvPr>
          <p:cNvCxnSpPr>
            <a:cxnSpLocks/>
          </p:cNvCxnSpPr>
          <p:nvPr/>
        </p:nvCxnSpPr>
        <p:spPr>
          <a:xfrm>
            <a:off x="2395792" y="4833683"/>
            <a:ext cx="0" cy="222188"/>
          </a:xfrm>
          <a:prstGeom prst="straightConnector1">
            <a:avLst/>
          </a:prstGeom>
          <a:ln w="28575">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6" name="矩形 25">
                <a:extLst>
                  <a:ext uri="{FF2B5EF4-FFF2-40B4-BE49-F238E27FC236}">
                    <a16:creationId xmlns:a16="http://schemas.microsoft.com/office/drawing/2014/main" id="{42722CF5-CD69-4635-BCB4-1FE931080B21}"/>
                  </a:ext>
                </a:extLst>
              </p:cNvPr>
              <p:cNvSpPr/>
              <p:nvPr/>
            </p:nvSpPr>
            <p:spPr>
              <a:xfrm>
                <a:off x="5004269" y="2687371"/>
                <a:ext cx="6096000" cy="984885"/>
              </a:xfrm>
              <a:prstGeom prst="rect">
                <a:avLst/>
              </a:prstGeom>
            </p:spPr>
            <p:txBody>
              <a:bodyPr>
                <a:spAutoFit/>
              </a:bodyPr>
              <a:lstStyle/>
              <a:p>
                <a:pPr algn="ctr">
                  <a:lnSpc>
                    <a:spcPct val="120000"/>
                  </a:lnSpc>
                  <a:spcAft>
                    <a:spcPts val="600"/>
                  </a:spcAft>
                  <a:buClr>
                    <a:srgbClr val="275479"/>
                  </a:buClr>
                </a:pPr>
                <a:r>
                  <a:rPr lang="en-US" altLang="zh-CN" sz="2000" dirty="0">
                    <a:solidFill>
                      <a:schemeClr val="tx1"/>
                    </a:solidFill>
                    <a:latin typeface="Arial" panose="020B0604020202020204" pitchFamily="34" charset="0"/>
                    <a:ea typeface="微软雅黑" panose="020B0503020204020204" pitchFamily="34" charset="-122"/>
                    <a:cs typeface="Arial" panose="020B0604020202020204" pitchFamily="34" charset="0"/>
                  </a:rPr>
                  <a:t>Total Cost= IO</a:t>
                </a:r>
                <a:r>
                  <a:rPr lang="zh-CN" alt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a:solidFill>
                      <a:schemeClr val="tx1"/>
                    </a:solidFill>
                    <a:latin typeface="Arial" panose="020B0604020202020204" pitchFamily="34" charset="0"/>
                    <a:ea typeface="微软雅黑" panose="020B0503020204020204" pitchFamily="34" charset="-122"/>
                    <a:cs typeface="Arial" panose="020B0604020202020204" pitchFamily="34" charset="0"/>
                  </a:rPr>
                  <a:t>Cost + CPU</a:t>
                </a:r>
                <a:r>
                  <a:rPr lang="zh-CN" altLang="en-US" sz="2000" dirty="0">
                    <a:solidFill>
                      <a:schemeClr val="tx1"/>
                    </a:solidFill>
                    <a:latin typeface="Arial" panose="020B0604020202020204" pitchFamily="34" charset="0"/>
                    <a:ea typeface="微软雅黑" panose="020B0503020204020204" pitchFamily="34" charset="-122"/>
                    <a:cs typeface="Arial" panose="020B0604020202020204" pitchFamily="34" charset="0"/>
                  </a:rPr>
                  <a:t> </a:t>
                </a:r>
                <a:r>
                  <a:rPr lang="en-US" altLang="zh-CN" sz="2000" dirty="0">
                    <a:solidFill>
                      <a:schemeClr val="tx1"/>
                    </a:solidFill>
                    <a:latin typeface="Arial" panose="020B0604020202020204" pitchFamily="34" charset="0"/>
                    <a:ea typeface="微软雅黑" panose="020B0503020204020204" pitchFamily="34" charset="-122"/>
                    <a:cs typeface="Arial" panose="020B0604020202020204" pitchFamily="34" charset="0"/>
                  </a:rPr>
                  <a:t>Cost</a:t>
                </a:r>
              </a:p>
              <a:p>
                <a:pPr algn="ctr">
                  <a:lnSpc>
                    <a:spcPct val="120000"/>
                  </a:lnSpc>
                  <a:spcAft>
                    <a:spcPts val="600"/>
                  </a:spcAft>
                  <a:buClr>
                    <a:srgbClr val="275479"/>
                  </a:buClr>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Arial" panose="020B0604020202020204" pitchFamily="34" charset="0"/>
                        </a:rPr>
                        <m:t>𝐶𝑜𝑠𝑡</m:t>
                      </m:r>
                      <m:r>
                        <a:rPr lang="en-US" altLang="zh-CN" sz="2000" b="0" i="1" smtClean="0">
                          <a:solidFill>
                            <a:schemeClr val="tx1"/>
                          </a:solidFill>
                          <a:latin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𝑡</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𝑜</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𝑜</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𝑖</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𝑠</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𝑠</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𝑟</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sub>
                      </m:sSub>
                    </m:oMath>
                  </m:oMathPara>
                </a14:m>
                <a:endParaRPr lang="en-US" altLang="zh-CN" sz="20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6" name="矩形 25">
                <a:extLst>
                  <a:ext uri="{FF2B5EF4-FFF2-40B4-BE49-F238E27FC236}">
                    <a16:creationId xmlns:a16="http://schemas.microsoft.com/office/drawing/2014/main" id="{42722CF5-CD69-4635-BCB4-1FE931080B21}"/>
                  </a:ext>
                </a:extLst>
              </p:cNvPr>
              <p:cNvSpPr>
                <a:spLocks noRot="1" noChangeAspect="1" noMove="1" noResize="1" noEditPoints="1" noAdjustHandles="1" noChangeArrowheads="1" noChangeShapeType="1" noTextEdit="1"/>
              </p:cNvSpPr>
              <p:nvPr/>
            </p:nvSpPr>
            <p:spPr>
              <a:xfrm>
                <a:off x="5004269" y="2687371"/>
                <a:ext cx="6096000" cy="984885"/>
              </a:xfrm>
              <a:prstGeom prst="rect">
                <a:avLst/>
              </a:prstGeom>
              <a:blipFill>
                <a:blip r:embed="rId4"/>
                <a:stretch>
                  <a:fillRect t="-621"/>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9CA6A8AF-A5A8-41AC-9B65-11B0E216780F}"/>
              </a:ext>
            </a:extLst>
          </p:cNvPr>
          <p:cNvPicPr>
            <a:picLocks noChangeAspect="1"/>
          </p:cNvPicPr>
          <p:nvPr/>
        </p:nvPicPr>
        <p:blipFill>
          <a:blip r:embed="rId5"/>
          <a:stretch>
            <a:fillRect/>
          </a:stretch>
        </p:blipFill>
        <p:spPr>
          <a:xfrm>
            <a:off x="4754949" y="4075494"/>
            <a:ext cx="6757200" cy="1421042"/>
          </a:xfrm>
          <a:prstGeom prst="rect">
            <a:avLst/>
          </a:prstGeom>
        </p:spPr>
      </p:pic>
      <p:sp>
        <p:nvSpPr>
          <p:cNvPr id="28" name="矩形 27">
            <a:extLst>
              <a:ext uri="{FF2B5EF4-FFF2-40B4-BE49-F238E27FC236}">
                <a16:creationId xmlns:a16="http://schemas.microsoft.com/office/drawing/2014/main" id="{7D310A47-A4CA-4DFD-B351-1E834500EABF}"/>
              </a:ext>
            </a:extLst>
          </p:cNvPr>
          <p:cNvSpPr/>
          <p:nvPr/>
        </p:nvSpPr>
        <p:spPr>
          <a:xfrm>
            <a:off x="4759747" y="1769661"/>
            <a:ext cx="4325415" cy="427746"/>
          </a:xfrm>
          <a:prstGeom prst="rect">
            <a:avLst/>
          </a:prstGeom>
        </p:spPr>
        <p:txBody>
          <a:bodyPr wrap="none">
            <a:spAutoFit/>
          </a:bodyPr>
          <a:lstStyle/>
          <a:p>
            <a:pPr>
              <a:lnSpc>
                <a:spcPct val="120000"/>
              </a:lnSpc>
              <a:spcAft>
                <a:spcPts val="600"/>
              </a:spcAft>
              <a:buClr>
                <a:srgbClr val="275479"/>
              </a:buClr>
            </a:pPr>
            <a:r>
              <a:rPr lang="en-US" altLang="zh-CN" sz="2000" b="1" dirty="0">
                <a:latin typeface="Arial" panose="020B0604020202020204" pitchFamily="34" charset="0"/>
                <a:ea typeface="微软雅黑" panose="020B0503020204020204" pitchFamily="34" charset="-122"/>
                <a:cs typeface="Arial" panose="020B0604020202020204" pitchFamily="34" charset="0"/>
              </a:rPr>
              <a:t>Example: PostgreSQL Cost Model</a:t>
            </a:r>
          </a:p>
        </p:txBody>
      </p:sp>
    </p:spTree>
    <p:custDataLst>
      <p:tags r:id="rId1"/>
    </p:custDataLst>
    <p:extLst>
      <p:ext uri="{BB962C8B-B14F-4D97-AF65-F5344CB8AC3E}">
        <p14:creationId xmlns:p14="http://schemas.microsoft.com/office/powerpoint/2010/main" val="3813463178"/>
      </p:ext>
    </p:extLst>
  </p:cSld>
  <p:clrMapOvr>
    <a:masterClrMapping/>
  </p:clrMapOvr>
  <mc:AlternateContent xmlns:mc="http://schemas.openxmlformats.org/markup-compatibility/2006">
    <mc:Choice xmlns:p14="http://schemas.microsoft.com/office/powerpoint/2010/main" Requires="p14">
      <p:transition spd="slow" p14:dur="2000" advTm="60733"/>
    </mc:Choice>
    <mc:Fallback>
      <p:transition spd="slow" advTm="607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82783D-AFA8-4DFD-A2D4-A6E93E6115B4}"/>
              </a:ext>
            </a:extLst>
          </p:cNvPr>
          <p:cNvSpPr>
            <a:spLocks noGrp="1"/>
          </p:cNvSpPr>
          <p:nvPr>
            <p:ph type="title"/>
          </p:nvPr>
        </p:nvSpPr>
        <p:spPr>
          <a:xfrm>
            <a:off x="428625" y="-28352"/>
            <a:ext cx="10515600" cy="1325563"/>
          </a:xfrm>
        </p:spPr>
        <p:txBody>
          <a:bodyPr/>
          <a:lstStyle/>
          <a:p>
            <a:pPr algn="l"/>
            <a:r>
              <a:rPr lang="en-US" altLang="zh-CN" sz="3600" b="1" dirty="0"/>
              <a:t>Formula-based</a:t>
            </a:r>
            <a:r>
              <a:rPr lang="en-US" altLang="zh-CN" sz="3600" b="1" dirty="0">
                <a:latin typeface="Arial" panose="020B0604020202020204" pitchFamily="34" charset="0"/>
                <a:cs typeface="Arial" panose="020B0604020202020204" pitchFamily="34" charset="0"/>
              </a:rPr>
              <a:t> Cost Model</a:t>
            </a:r>
            <a:endParaRPr lang="zh-CN" altLang="en-US" sz="3600" b="1" dirty="0">
              <a:latin typeface="Arial" panose="020B0604020202020204" pitchFamily="34" charset="0"/>
              <a:cs typeface="Arial" panose="020B0604020202020204" pitchFamily="34" charset="0"/>
            </a:endParaRPr>
          </a:p>
        </p:txBody>
      </p:sp>
      <p:sp>
        <p:nvSpPr>
          <p:cNvPr id="28" name="矩形 27">
            <a:extLst>
              <a:ext uri="{FF2B5EF4-FFF2-40B4-BE49-F238E27FC236}">
                <a16:creationId xmlns:a16="http://schemas.microsoft.com/office/drawing/2014/main" id="{7D310A47-A4CA-4DFD-B351-1E834500EABF}"/>
              </a:ext>
            </a:extLst>
          </p:cNvPr>
          <p:cNvSpPr/>
          <p:nvPr/>
        </p:nvSpPr>
        <p:spPr>
          <a:xfrm>
            <a:off x="3933292" y="1286315"/>
            <a:ext cx="4325415" cy="427746"/>
          </a:xfrm>
          <a:prstGeom prst="rect">
            <a:avLst/>
          </a:prstGeom>
        </p:spPr>
        <p:txBody>
          <a:bodyPr wrap="none">
            <a:spAutoFit/>
          </a:bodyPr>
          <a:lstStyle/>
          <a:p>
            <a:pPr>
              <a:lnSpc>
                <a:spcPct val="120000"/>
              </a:lnSpc>
              <a:spcAft>
                <a:spcPts val="600"/>
              </a:spcAft>
              <a:buClr>
                <a:srgbClr val="275479"/>
              </a:buClr>
            </a:pPr>
            <a:r>
              <a:rPr lang="en-US" altLang="zh-CN" sz="2000" b="1" dirty="0">
                <a:latin typeface="Arial" panose="020B0604020202020204" pitchFamily="34" charset="0"/>
                <a:ea typeface="微软雅黑" panose="020B0503020204020204" pitchFamily="34" charset="-122"/>
                <a:cs typeface="Arial" panose="020B0604020202020204" pitchFamily="34" charset="0"/>
              </a:rPr>
              <a:t>Example: PostgreSQL Cost Model</a:t>
            </a:r>
          </a:p>
        </p:txBody>
      </p:sp>
      <p:pic>
        <p:nvPicPr>
          <p:cNvPr id="3" name="图片 2">
            <a:extLst>
              <a:ext uri="{FF2B5EF4-FFF2-40B4-BE49-F238E27FC236}">
                <a16:creationId xmlns:a16="http://schemas.microsoft.com/office/drawing/2014/main" id="{35AA8E28-3894-4F8D-8A61-A9CD26E84388}"/>
              </a:ext>
            </a:extLst>
          </p:cNvPr>
          <p:cNvPicPr>
            <a:picLocks noChangeAspect="1"/>
          </p:cNvPicPr>
          <p:nvPr/>
        </p:nvPicPr>
        <p:blipFill>
          <a:blip r:embed="rId3"/>
          <a:stretch>
            <a:fillRect/>
          </a:stretch>
        </p:blipFill>
        <p:spPr>
          <a:xfrm>
            <a:off x="1471612" y="2441359"/>
            <a:ext cx="9248775" cy="3166088"/>
          </a:xfrm>
          <a:prstGeom prst="rect">
            <a:avLst/>
          </a:prstGeom>
        </p:spPr>
      </p:pic>
      <mc:AlternateContent xmlns:mc="http://schemas.openxmlformats.org/markup-compatibility/2006" xmlns:a14="http://schemas.microsoft.com/office/drawing/2010/main">
        <mc:Choice Requires="a14">
          <p:sp>
            <p:nvSpPr>
              <p:cNvPr id="23" name="矩形 22">
                <a:extLst>
                  <a:ext uri="{FF2B5EF4-FFF2-40B4-BE49-F238E27FC236}">
                    <a16:creationId xmlns:a16="http://schemas.microsoft.com/office/drawing/2014/main" id="{A7494365-7FAF-4924-B82B-AF0D48D9B8E5}"/>
                  </a:ext>
                </a:extLst>
              </p:cNvPr>
              <p:cNvSpPr/>
              <p:nvPr/>
            </p:nvSpPr>
            <p:spPr>
              <a:xfrm>
                <a:off x="3201628" y="1893665"/>
                <a:ext cx="6096000" cy="538609"/>
              </a:xfrm>
              <a:prstGeom prst="rect">
                <a:avLst/>
              </a:prstGeom>
            </p:spPr>
            <p:txBody>
              <a:bodyPr>
                <a:spAutoFit/>
              </a:bodyPr>
              <a:lstStyle/>
              <a:p>
                <a:pPr algn="ctr">
                  <a:lnSpc>
                    <a:spcPct val="120000"/>
                  </a:lnSpc>
                  <a:spcAft>
                    <a:spcPts val="600"/>
                  </a:spcAft>
                  <a:buClr>
                    <a:srgbClr val="275479"/>
                  </a:buClr>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Arial" panose="020B0604020202020204" pitchFamily="34" charset="0"/>
                        </a:rPr>
                        <m:t>𝐶𝑜𝑠𝑡</m:t>
                      </m:r>
                      <m:r>
                        <a:rPr lang="en-US" altLang="zh-CN" sz="2000" b="0" i="1" smtClean="0">
                          <a:solidFill>
                            <a:schemeClr val="tx1"/>
                          </a:solidFill>
                          <a:latin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𝑡</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𝑜</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𝑜</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𝑖</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𝑠</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𝑠</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𝑟</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sub>
                      </m:sSub>
                    </m:oMath>
                  </m:oMathPara>
                </a14:m>
                <a:endParaRPr lang="en-US" altLang="zh-CN" sz="20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23" name="矩形 22">
                <a:extLst>
                  <a:ext uri="{FF2B5EF4-FFF2-40B4-BE49-F238E27FC236}">
                    <a16:creationId xmlns:a16="http://schemas.microsoft.com/office/drawing/2014/main" id="{A7494365-7FAF-4924-B82B-AF0D48D9B8E5}"/>
                  </a:ext>
                </a:extLst>
              </p:cNvPr>
              <p:cNvSpPr>
                <a:spLocks noRot="1" noChangeAspect="1" noMove="1" noResize="1" noEditPoints="1" noAdjustHandles="1" noChangeArrowheads="1" noChangeShapeType="1" noTextEdit="1"/>
              </p:cNvSpPr>
              <p:nvPr/>
            </p:nvSpPr>
            <p:spPr>
              <a:xfrm>
                <a:off x="3201628" y="1893665"/>
                <a:ext cx="6096000" cy="538609"/>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20367940"/>
      </p:ext>
    </p:extLst>
  </p:cSld>
  <p:clrMapOvr>
    <a:masterClrMapping/>
  </p:clrMapOvr>
  <mc:AlternateContent xmlns:mc="http://schemas.openxmlformats.org/markup-compatibility/2006">
    <mc:Choice xmlns:p14="http://schemas.microsoft.com/office/powerpoint/2010/main" Requires="p14">
      <p:transition spd="slow" p14:dur="2000" advTm="13900"/>
    </mc:Choice>
    <mc:Fallback>
      <p:transition spd="slow" advTm="1390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C97A9D-9C92-4737-BC30-FA6405F65D1C}"/>
              </a:ext>
            </a:extLst>
          </p:cNvPr>
          <p:cNvSpPr>
            <a:spLocks noGrp="1"/>
          </p:cNvSpPr>
          <p:nvPr>
            <p:ph type="title"/>
          </p:nvPr>
        </p:nvSpPr>
        <p:spPr>
          <a:xfrm>
            <a:off x="495300" y="-17010"/>
            <a:ext cx="10515600" cy="1325563"/>
          </a:xfrm>
        </p:spPr>
        <p:txBody>
          <a:bodyPr/>
          <a:lstStyle/>
          <a:p>
            <a:pPr algn="l"/>
            <a:r>
              <a:rPr lang="en-US" altLang="zh-CN" sz="3600" b="1" dirty="0"/>
              <a:t>Learned Cost Model</a:t>
            </a:r>
            <a:endParaRPr lang="zh-CN" altLang="en-US" sz="3600" b="1" dirty="0"/>
          </a:p>
        </p:txBody>
      </p:sp>
      <p:pic>
        <p:nvPicPr>
          <p:cNvPr id="23" name="图片 22">
            <a:extLst>
              <a:ext uri="{FF2B5EF4-FFF2-40B4-BE49-F238E27FC236}">
                <a16:creationId xmlns:a16="http://schemas.microsoft.com/office/drawing/2014/main" id="{5CA1984C-5772-465C-8F0F-79624AA830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89087" y="2089248"/>
            <a:ext cx="1759917" cy="1691170"/>
          </a:xfrm>
          <a:prstGeom prst="rect">
            <a:avLst/>
          </a:prstGeom>
        </p:spPr>
      </p:pic>
      <p:sp>
        <p:nvSpPr>
          <p:cNvPr id="24" name="文本框 23">
            <a:extLst>
              <a:ext uri="{FF2B5EF4-FFF2-40B4-BE49-F238E27FC236}">
                <a16:creationId xmlns:a16="http://schemas.microsoft.com/office/drawing/2014/main" id="{E0136283-9886-475A-8706-399B585E9BA6}"/>
              </a:ext>
            </a:extLst>
          </p:cNvPr>
          <p:cNvSpPr txBox="1"/>
          <p:nvPr/>
        </p:nvSpPr>
        <p:spPr>
          <a:xfrm>
            <a:off x="5639701" y="3290671"/>
            <a:ext cx="1726755" cy="400110"/>
          </a:xfrm>
          <a:prstGeom prst="rect">
            <a:avLst/>
          </a:prstGeom>
          <a:noFill/>
        </p:spPr>
        <p:txBody>
          <a:bodyPr wrap="none" rtlCol="0">
            <a:spAutoFit/>
          </a:bodyPr>
          <a:lstStyle/>
          <a:p>
            <a:r>
              <a:rPr lang="en-US" altLang="zh-CN" sz="2000" dirty="0"/>
              <a:t>Physical Plan</a:t>
            </a:r>
            <a:endParaRPr lang="zh-CN" altLang="en-US" sz="2000" dirty="0"/>
          </a:p>
        </p:txBody>
      </p:sp>
      <p:cxnSp>
        <p:nvCxnSpPr>
          <p:cNvPr id="25" name="直接箭头连接符 24">
            <a:extLst>
              <a:ext uri="{FF2B5EF4-FFF2-40B4-BE49-F238E27FC236}">
                <a16:creationId xmlns:a16="http://schemas.microsoft.com/office/drawing/2014/main" id="{974F0080-9A73-4851-B0EB-4A02EEC2567D}"/>
              </a:ext>
            </a:extLst>
          </p:cNvPr>
          <p:cNvCxnSpPr>
            <a:cxnSpLocks/>
          </p:cNvCxnSpPr>
          <p:nvPr/>
        </p:nvCxnSpPr>
        <p:spPr>
          <a:xfrm>
            <a:off x="6971406" y="2949332"/>
            <a:ext cx="353101" cy="0"/>
          </a:xfrm>
          <a:prstGeom prst="straightConnector1">
            <a:avLst/>
          </a:prstGeom>
          <a:ln w="28575">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sp>
        <p:nvSpPr>
          <p:cNvPr id="27" name="文本框 26">
            <a:extLst>
              <a:ext uri="{FF2B5EF4-FFF2-40B4-BE49-F238E27FC236}">
                <a16:creationId xmlns:a16="http://schemas.microsoft.com/office/drawing/2014/main" id="{0EB429D4-945C-4B1F-B1EB-C3FC055EA56C}"/>
              </a:ext>
            </a:extLst>
          </p:cNvPr>
          <p:cNvSpPr txBox="1"/>
          <p:nvPr/>
        </p:nvSpPr>
        <p:spPr>
          <a:xfrm>
            <a:off x="9870650" y="2751679"/>
            <a:ext cx="1569660" cy="400110"/>
          </a:xfrm>
          <a:prstGeom prst="rect">
            <a:avLst/>
          </a:prstGeom>
          <a:noFill/>
        </p:spPr>
        <p:txBody>
          <a:bodyPr wrap="square" rtlCol="0">
            <a:spAutoFit/>
          </a:bodyPr>
          <a:lstStyle/>
          <a:p>
            <a:r>
              <a:rPr lang="en-US" altLang="zh-CN" sz="2000" dirty="0"/>
              <a:t>Cost</a:t>
            </a:r>
            <a:endParaRPr lang="zh-CN" altLang="en-US" sz="2000" dirty="0"/>
          </a:p>
        </p:txBody>
      </p:sp>
      <p:cxnSp>
        <p:nvCxnSpPr>
          <p:cNvPr id="28" name="直接箭头连接符 27">
            <a:extLst>
              <a:ext uri="{FF2B5EF4-FFF2-40B4-BE49-F238E27FC236}">
                <a16:creationId xmlns:a16="http://schemas.microsoft.com/office/drawing/2014/main" id="{6627E267-48AE-4940-833F-FC479270C275}"/>
              </a:ext>
            </a:extLst>
          </p:cNvPr>
          <p:cNvCxnSpPr>
            <a:cxnSpLocks/>
          </p:cNvCxnSpPr>
          <p:nvPr/>
        </p:nvCxnSpPr>
        <p:spPr>
          <a:xfrm flipV="1">
            <a:off x="9413584" y="2934833"/>
            <a:ext cx="292486" cy="5007"/>
          </a:xfrm>
          <a:prstGeom prst="straightConnector1">
            <a:avLst/>
          </a:prstGeom>
          <a:ln w="28575">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pic>
        <p:nvPicPr>
          <p:cNvPr id="36" name="图片 35">
            <a:extLst>
              <a:ext uri="{FF2B5EF4-FFF2-40B4-BE49-F238E27FC236}">
                <a16:creationId xmlns:a16="http://schemas.microsoft.com/office/drawing/2014/main" id="{E1EEDC15-4B53-4CE2-8CDF-74D8B2227E26}"/>
              </a:ext>
            </a:extLst>
          </p:cNvPr>
          <p:cNvPicPr>
            <a:picLocks noChangeAspect="1"/>
          </p:cNvPicPr>
          <p:nvPr/>
        </p:nvPicPr>
        <p:blipFill>
          <a:blip r:embed="rId4"/>
          <a:stretch>
            <a:fillRect/>
          </a:stretch>
        </p:blipFill>
        <p:spPr>
          <a:xfrm>
            <a:off x="6003476" y="2339742"/>
            <a:ext cx="1000412" cy="950929"/>
          </a:xfrm>
          <a:prstGeom prst="rect">
            <a:avLst/>
          </a:prstGeom>
        </p:spPr>
      </p:pic>
      <p:sp>
        <p:nvSpPr>
          <p:cNvPr id="37" name="文本框 36">
            <a:extLst>
              <a:ext uri="{FF2B5EF4-FFF2-40B4-BE49-F238E27FC236}">
                <a16:creationId xmlns:a16="http://schemas.microsoft.com/office/drawing/2014/main" id="{B6D5A20D-707D-4FD1-B36E-2158B2272B29}"/>
              </a:ext>
            </a:extLst>
          </p:cNvPr>
          <p:cNvSpPr txBox="1"/>
          <p:nvPr/>
        </p:nvSpPr>
        <p:spPr>
          <a:xfrm>
            <a:off x="5555600" y="4518258"/>
            <a:ext cx="5891780" cy="400110"/>
          </a:xfrm>
          <a:prstGeom prst="rect">
            <a:avLst/>
          </a:prstGeom>
          <a:noFill/>
        </p:spPr>
        <p:txBody>
          <a:bodyPr wrap="square" rtlCol="0">
            <a:spAutoFit/>
          </a:bodyPr>
          <a:lstStyle/>
          <a:p>
            <a:r>
              <a:rPr lang="en-US" altLang="zh-CN" sz="2000" dirty="0"/>
              <a:t>DNN </a:t>
            </a:r>
            <a:r>
              <a:rPr lang="en-US" altLang="zh-CN" sz="2000" b="1" dirty="0">
                <a:solidFill>
                  <a:srgbClr val="C00000"/>
                </a:solidFill>
              </a:rPr>
              <a:t>/ </a:t>
            </a:r>
            <a:r>
              <a:rPr lang="en-US" altLang="zh-CN" sz="2000" dirty="0"/>
              <a:t>LSTM </a:t>
            </a:r>
            <a:r>
              <a:rPr lang="en-US" altLang="zh-CN" sz="2000" b="1" dirty="0">
                <a:solidFill>
                  <a:srgbClr val="C00000"/>
                </a:solidFill>
              </a:rPr>
              <a:t>/</a:t>
            </a:r>
            <a:r>
              <a:rPr lang="en-US" altLang="zh-CN" sz="2000" dirty="0"/>
              <a:t> Tree-CNN </a:t>
            </a:r>
            <a:r>
              <a:rPr lang="en-US" altLang="zh-CN" sz="2000" b="1" dirty="0">
                <a:solidFill>
                  <a:srgbClr val="C00000"/>
                </a:solidFill>
              </a:rPr>
              <a:t>/  </a:t>
            </a:r>
            <a:r>
              <a:rPr lang="en-US" altLang="zh-CN" sz="2000" dirty="0"/>
              <a:t>GNN </a:t>
            </a:r>
            <a:r>
              <a:rPr lang="en-US" altLang="zh-CN" sz="2000" b="1" dirty="0">
                <a:solidFill>
                  <a:srgbClr val="C00000"/>
                </a:solidFill>
              </a:rPr>
              <a:t>/  </a:t>
            </a:r>
            <a:r>
              <a:rPr lang="en-US" altLang="zh-CN" sz="2000" dirty="0"/>
              <a:t>Transformer</a:t>
            </a:r>
            <a:endParaRPr lang="zh-CN" altLang="en-US" sz="2000" dirty="0"/>
          </a:p>
        </p:txBody>
      </p:sp>
      <p:sp>
        <p:nvSpPr>
          <p:cNvPr id="38" name="矩形: 圆角 37">
            <a:extLst>
              <a:ext uri="{FF2B5EF4-FFF2-40B4-BE49-F238E27FC236}">
                <a16:creationId xmlns:a16="http://schemas.microsoft.com/office/drawing/2014/main" id="{C03281DD-A203-4481-A472-E0DFB858AE49}"/>
              </a:ext>
            </a:extLst>
          </p:cNvPr>
          <p:cNvSpPr/>
          <p:nvPr/>
        </p:nvSpPr>
        <p:spPr>
          <a:xfrm>
            <a:off x="1836251" y="2248776"/>
            <a:ext cx="2358753" cy="53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Logical Optimizer</a:t>
            </a:r>
            <a:endParaRPr lang="zh-CN" altLang="en-US" sz="2000" dirty="0"/>
          </a:p>
        </p:txBody>
      </p:sp>
      <p:grpSp>
        <p:nvGrpSpPr>
          <p:cNvPr id="39" name="组合 38">
            <a:extLst>
              <a:ext uri="{FF2B5EF4-FFF2-40B4-BE49-F238E27FC236}">
                <a16:creationId xmlns:a16="http://schemas.microsoft.com/office/drawing/2014/main" id="{3C194375-154F-4707-8AFB-682B197D109F}"/>
              </a:ext>
            </a:extLst>
          </p:cNvPr>
          <p:cNvGrpSpPr/>
          <p:nvPr/>
        </p:nvGrpSpPr>
        <p:grpSpPr>
          <a:xfrm>
            <a:off x="981712" y="3083963"/>
            <a:ext cx="3800212" cy="1740159"/>
            <a:chOff x="1550894" y="4974983"/>
            <a:chExt cx="3379694" cy="1438835"/>
          </a:xfrm>
        </p:grpSpPr>
        <p:sp>
          <p:nvSpPr>
            <p:cNvPr id="40" name="矩形: 圆角 39">
              <a:extLst>
                <a:ext uri="{FF2B5EF4-FFF2-40B4-BE49-F238E27FC236}">
                  <a16:creationId xmlns:a16="http://schemas.microsoft.com/office/drawing/2014/main" id="{20E6E0D4-94D6-407E-9224-DE74AA425217}"/>
                </a:ext>
              </a:extLst>
            </p:cNvPr>
            <p:cNvSpPr/>
            <p:nvPr/>
          </p:nvSpPr>
          <p:spPr>
            <a:xfrm>
              <a:off x="1550894" y="4974983"/>
              <a:ext cx="3379694" cy="1438835"/>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p>
          </p:txBody>
        </p:sp>
        <p:sp>
          <p:nvSpPr>
            <p:cNvPr id="41" name="矩形 40">
              <a:extLst>
                <a:ext uri="{FF2B5EF4-FFF2-40B4-BE49-F238E27FC236}">
                  <a16:creationId xmlns:a16="http://schemas.microsoft.com/office/drawing/2014/main" id="{D11CBB34-0DCC-4907-9270-DC15C76C40E3}"/>
                </a:ext>
              </a:extLst>
            </p:cNvPr>
            <p:cNvSpPr/>
            <p:nvPr/>
          </p:nvSpPr>
          <p:spPr>
            <a:xfrm>
              <a:off x="2313752" y="5015522"/>
              <a:ext cx="2053179" cy="330827"/>
            </a:xfrm>
            <a:prstGeom prst="rect">
              <a:avLst/>
            </a:prstGeom>
          </p:spPr>
          <p:txBody>
            <a:bodyPr wrap="none">
              <a:spAutoFit/>
            </a:bodyPr>
            <a:lstStyle/>
            <a:p>
              <a:pPr algn="ctr"/>
              <a:r>
                <a:rPr lang="en-US" altLang="zh-CN" sz="2000" dirty="0"/>
                <a:t>Physical Optimizer</a:t>
              </a:r>
              <a:endParaRPr lang="zh-CN" altLang="en-US" sz="2000" dirty="0"/>
            </a:p>
          </p:txBody>
        </p:sp>
        <p:sp>
          <p:nvSpPr>
            <p:cNvPr id="42" name="流程图: 存储数据 41">
              <a:extLst>
                <a:ext uri="{FF2B5EF4-FFF2-40B4-BE49-F238E27FC236}">
                  <a16:creationId xmlns:a16="http://schemas.microsoft.com/office/drawing/2014/main" id="{1487D389-10FC-4446-8001-13D967291B6B}"/>
                </a:ext>
              </a:extLst>
            </p:cNvPr>
            <p:cNvSpPr/>
            <p:nvPr/>
          </p:nvSpPr>
          <p:spPr>
            <a:xfrm flipH="1">
              <a:off x="1748117" y="5480342"/>
              <a:ext cx="1048871" cy="797451"/>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1000" dirty="0"/>
            </a:p>
          </p:txBody>
        </p:sp>
        <p:sp>
          <p:nvSpPr>
            <p:cNvPr id="43" name="流程图: 存储数据 42">
              <a:extLst>
                <a:ext uri="{FF2B5EF4-FFF2-40B4-BE49-F238E27FC236}">
                  <a16:creationId xmlns:a16="http://schemas.microsoft.com/office/drawing/2014/main" id="{0A5D8951-ACF1-4B59-9252-4683D1337C40}"/>
                </a:ext>
              </a:extLst>
            </p:cNvPr>
            <p:cNvSpPr/>
            <p:nvPr/>
          </p:nvSpPr>
          <p:spPr>
            <a:xfrm flipH="1">
              <a:off x="2743199" y="5480342"/>
              <a:ext cx="1048871" cy="797451"/>
            </a:xfrm>
            <a:prstGeom prst="flowChartOnlineStorage">
              <a:avLst/>
            </a:prstGeom>
            <a:solidFill>
              <a:schemeClr val="accent1">
                <a:lumMod val="60000"/>
                <a:lumOff val="40000"/>
              </a:schemeClr>
            </a:solidFill>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p>
          </p:txBody>
        </p:sp>
        <p:sp>
          <p:nvSpPr>
            <p:cNvPr id="44" name="流程图: 存储数据 43">
              <a:extLst>
                <a:ext uri="{FF2B5EF4-FFF2-40B4-BE49-F238E27FC236}">
                  <a16:creationId xmlns:a16="http://schemas.microsoft.com/office/drawing/2014/main" id="{28EB8B0B-33A0-4111-9F99-188805078D14}"/>
                </a:ext>
              </a:extLst>
            </p:cNvPr>
            <p:cNvSpPr/>
            <p:nvPr/>
          </p:nvSpPr>
          <p:spPr>
            <a:xfrm flipH="1">
              <a:off x="3738281" y="5480342"/>
              <a:ext cx="1048871" cy="797451"/>
            </a:xfrm>
            <a:prstGeom prst="flowChartOnlineStorag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zh-CN" altLang="en-US" sz="2000" dirty="0"/>
            </a:p>
          </p:txBody>
        </p:sp>
        <p:sp>
          <p:nvSpPr>
            <p:cNvPr id="45" name="矩形 44">
              <a:extLst>
                <a:ext uri="{FF2B5EF4-FFF2-40B4-BE49-F238E27FC236}">
                  <a16:creationId xmlns:a16="http://schemas.microsoft.com/office/drawing/2014/main" id="{4D4E9F5A-528D-4D93-A863-5F179C6667C7}"/>
                </a:ext>
              </a:extLst>
            </p:cNvPr>
            <p:cNvSpPr/>
            <p:nvPr/>
          </p:nvSpPr>
          <p:spPr>
            <a:xfrm>
              <a:off x="1885092" y="5694401"/>
              <a:ext cx="911896" cy="356275"/>
            </a:xfrm>
            <a:prstGeom prst="rect">
              <a:avLst/>
            </a:prstGeom>
          </p:spPr>
          <p:txBody>
            <a:bodyPr wrap="square">
              <a:spAutoFit/>
            </a:bodyPr>
            <a:lstStyle/>
            <a:p>
              <a:pPr algn="ctr"/>
              <a:r>
                <a:rPr lang="en-US" altLang="zh-CN" sz="1100" dirty="0"/>
                <a:t>Cardinality Estimation</a:t>
              </a:r>
              <a:endParaRPr lang="zh-CN" altLang="en-US" sz="1100" dirty="0"/>
            </a:p>
          </p:txBody>
        </p:sp>
        <p:sp>
          <p:nvSpPr>
            <p:cNvPr id="47" name="矩形 46">
              <a:extLst>
                <a:ext uri="{FF2B5EF4-FFF2-40B4-BE49-F238E27FC236}">
                  <a16:creationId xmlns:a16="http://schemas.microsoft.com/office/drawing/2014/main" id="{EAD7EFAE-3571-49F1-93FF-76E080CF51A9}"/>
                </a:ext>
              </a:extLst>
            </p:cNvPr>
            <p:cNvSpPr/>
            <p:nvPr/>
          </p:nvSpPr>
          <p:spPr>
            <a:xfrm>
              <a:off x="3870775" y="5671318"/>
              <a:ext cx="959220" cy="356275"/>
            </a:xfrm>
            <a:prstGeom prst="rect">
              <a:avLst/>
            </a:prstGeom>
          </p:spPr>
          <p:txBody>
            <a:bodyPr wrap="square">
              <a:spAutoFit/>
            </a:bodyPr>
            <a:lstStyle/>
            <a:p>
              <a:pPr algn="ctr"/>
              <a:r>
                <a:rPr lang="en-US" altLang="zh-CN" sz="1100" dirty="0"/>
                <a:t>Plan Enumeration</a:t>
              </a:r>
              <a:endParaRPr lang="zh-CN" altLang="en-US" sz="1100" dirty="0"/>
            </a:p>
          </p:txBody>
        </p:sp>
      </p:grpSp>
      <p:sp>
        <p:nvSpPr>
          <p:cNvPr id="48" name="矩形: 圆角 47">
            <a:extLst>
              <a:ext uri="{FF2B5EF4-FFF2-40B4-BE49-F238E27FC236}">
                <a16:creationId xmlns:a16="http://schemas.microsoft.com/office/drawing/2014/main" id="{DF7A6154-01BA-4561-9833-3BC80F1EAD3D}"/>
              </a:ext>
            </a:extLst>
          </p:cNvPr>
          <p:cNvSpPr/>
          <p:nvPr/>
        </p:nvSpPr>
        <p:spPr>
          <a:xfrm>
            <a:off x="2245927" y="5169682"/>
            <a:ext cx="1408033" cy="531263"/>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a:t>Executor</a:t>
            </a:r>
            <a:endParaRPr lang="zh-CN" altLang="en-US" sz="2000" dirty="0"/>
          </a:p>
        </p:txBody>
      </p:sp>
      <p:sp>
        <p:nvSpPr>
          <p:cNvPr id="49" name="文本框 48">
            <a:extLst>
              <a:ext uri="{FF2B5EF4-FFF2-40B4-BE49-F238E27FC236}">
                <a16:creationId xmlns:a16="http://schemas.microsoft.com/office/drawing/2014/main" id="{CFC96A4E-B240-47C9-8BB4-670ADBDE97D3}"/>
              </a:ext>
            </a:extLst>
          </p:cNvPr>
          <p:cNvSpPr txBox="1"/>
          <p:nvPr/>
        </p:nvSpPr>
        <p:spPr>
          <a:xfrm>
            <a:off x="2585597" y="1516174"/>
            <a:ext cx="726751" cy="400110"/>
          </a:xfrm>
          <a:prstGeom prst="rect">
            <a:avLst/>
          </a:prstGeom>
          <a:noFill/>
        </p:spPr>
        <p:txBody>
          <a:bodyPr wrap="square" rtlCol="0">
            <a:spAutoFit/>
          </a:bodyPr>
          <a:lstStyle/>
          <a:p>
            <a:r>
              <a:rPr lang="en-US" altLang="zh-CN" sz="2000" dirty="0"/>
              <a:t>SQL</a:t>
            </a:r>
            <a:endParaRPr lang="zh-CN" altLang="en-US" sz="2000" dirty="0"/>
          </a:p>
        </p:txBody>
      </p:sp>
      <p:cxnSp>
        <p:nvCxnSpPr>
          <p:cNvPr id="50" name="直接箭头连接符 49">
            <a:extLst>
              <a:ext uri="{FF2B5EF4-FFF2-40B4-BE49-F238E27FC236}">
                <a16:creationId xmlns:a16="http://schemas.microsoft.com/office/drawing/2014/main" id="{089D755B-4472-4B5C-B5BA-29C85289C543}"/>
              </a:ext>
            </a:extLst>
          </p:cNvPr>
          <p:cNvCxnSpPr>
            <a:cxnSpLocks/>
          </p:cNvCxnSpPr>
          <p:nvPr/>
        </p:nvCxnSpPr>
        <p:spPr>
          <a:xfrm>
            <a:off x="2948973" y="1876754"/>
            <a:ext cx="0" cy="310395"/>
          </a:xfrm>
          <a:prstGeom prst="straightConnector1">
            <a:avLst/>
          </a:prstGeom>
          <a:ln w="28575">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51" name="直接箭头连接符 50">
            <a:extLst>
              <a:ext uri="{FF2B5EF4-FFF2-40B4-BE49-F238E27FC236}">
                <a16:creationId xmlns:a16="http://schemas.microsoft.com/office/drawing/2014/main" id="{37EBFBDA-6E3D-4E47-AA09-D8F6E9EE5C6E}"/>
              </a:ext>
            </a:extLst>
          </p:cNvPr>
          <p:cNvCxnSpPr>
            <a:cxnSpLocks/>
          </p:cNvCxnSpPr>
          <p:nvPr/>
        </p:nvCxnSpPr>
        <p:spPr>
          <a:xfrm>
            <a:off x="2948973" y="2832840"/>
            <a:ext cx="0" cy="222188"/>
          </a:xfrm>
          <a:prstGeom prst="straightConnector1">
            <a:avLst/>
          </a:prstGeom>
          <a:ln w="28575">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cxnSp>
        <p:nvCxnSpPr>
          <p:cNvPr id="52" name="直接箭头连接符 51">
            <a:extLst>
              <a:ext uri="{FF2B5EF4-FFF2-40B4-BE49-F238E27FC236}">
                <a16:creationId xmlns:a16="http://schemas.microsoft.com/office/drawing/2014/main" id="{2826CE43-FF40-48C6-A00E-8C528EFAA58D}"/>
              </a:ext>
            </a:extLst>
          </p:cNvPr>
          <p:cNvCxnSpPr>
            <a:cxnSpLocks/>
          </p:cNvCxnSpPr>
          <p:nvPr/>
        </p:nvCxnSpPr>
        <p:spPr>
          <a:xfrm>
            <a:off x="2949944" y="4884483"/>
            <a:ext cx="0" cy="222188"/>
          </a:xfrm>
          <a:prstGeom prst="straightConnector1">
            <a:avLst/>
          </a:prstGeom>
          <a:ln w="28575">
            <a:solidFill>
              <a:schemeClr val="tx1"/>
            </a:solidFill>
            <a:prstDash val="solid"/>
            <a:tailEnd type="triangle"/>
          </a:ln>
        </p:spPr>
        <p:style>
          <a:lnRef idx="1">
            <a:schemeClr val="dk1"/>
          </a:lnRef>
          <a:fillRef idx="0">
            <a:schemeClr val="dk1"/>
          </a:fillRef>
          <a:effectRef idx="0">
            <a:schemeClr val="dk1"/>
          </a:effectRef>
          <a:fontRef idx="minor">
            <a:schemeClr val="tx1"/>
          </a:fontRef>
        </p:style>
      </p:cxnSp>
      <p:pic>
        <p:nvPicPr>
          <p:cNvPr id="53" name="图片 52">
            <a:extLst>
              <a:ext uri="{FF2B5EF4-FFF2-40B4-BE49-F238E27FC236}">
                <a16:creationId xmlns:a16="http://schemas.microsoft.com/office/drawing/2014/main" id="{8AB735B1-032B-48D1-8C0A-F213167C0D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32752" y="3795628"/>
            <a:ext cx="794544" cy="763507"/>
          </a:xfrm>
          <a:prstGeom prst="rect">
            <a:avLst/>
          </a:prstGeom>
        </p:spPr>
      </p:pic>
    </p:spTree>
    <p:extLst>
      <p:ext uri="{BB962C8B-B14F-4D97-AF65-F5344CB8AC3E}">
        <p14:creationId xmlns:p14="http://schemas.microsoft.com/office/powerpoint/2010/main" val="735320729"/>
      </p:ext>
    </p:extLst>
  </p:cSld>
  <p:clrMapOvr>
    <a:masterClrMapping/>
  </p:clrMapOvr>
  <mc:AlternateContent xmlns:mc="http://schemas.openxmlformats.org/markup-compatibility/2006">
    <mc:Choice xmlns:p14="http://schemas.microsoft.com/office/powerpoint/2010/main" Requires="p14">
      <p:transition spd="slow" p14:dur="2000" advTm="24966"/>
    </mc:Choice>
    <mc:Fallback>
      <p:transition spd="slow" advTm="2496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500965-7DC3-432E-B31C-38C4BACEA76B}"/>
              </a:ext>
            </a:extLst>
          </p:cNvPr>
          <p:cNvSpPr>
            <a:spLocks noGrp="1"/>
          </p:cNvSpPr>
          <p:nvPr>
            <p:ph type="title"/>
          </p:nvPr>
        </p:nvSpPr>
        <p:spPr>
          <a:xfrm>
            <a:off x="514349" y="365125"/>
            <a:ext cx="8181975" cy="594299"/>
          </a:xfrm>
        </p:spPr>
        <p:txBody>
          <a:bodyPr>
            <a:normAutofit fontScale="90000"/>
          </a:bodyPr>
          <a:lstStyle/>
          <a:p>
            <a:pPr algn="l"/>
            <a:r>
              <a:rPr lang="en-US" altLang="zh-CN" b="1" dirty="0"/>
              <a:t>Formula-based or Learning-based ?</a:t>
            </a:r>
            <a:endParaRPr lang="zh-CN" altLang="en-US" b="1" dirty="0"/>
          </a:p>
        </p:txBody>
      </p:sp>
      <p:pic>
        <p:nvPicPr>
          <p:cNvPr id="5" name="图形 4" descr="火车">
            <a:extLst>
              <a:ext uri="{FF2B5EF4-FFF2-40B4-BE49-F238E27FC236}">
                <a16:creationId xmlns:a16="http://schemas.microsoft.com/office/drawing/2014/main" id="{EBA9E6F3-D519-43DD-A59D-650CA2D5FA8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993456" y="4750520"/>
            <a:ext cx="1304205" cy="1304205"/>
          </a:xfrm>
          <a:prstGeom prst="rect">
            <a:avLst/>
          </a:prstGeom>
        </p:spPr>
      </p:pic>
      <p:sp>
        <p:nvSpPr>
          <p:cNvPr id="6" name="圆角右箭头 3">
            <a:extLst>
              <a:ext uri="{FF2B5EF4-FFF2-40B4-BE49-F238E27FC236}">
                <a16:creationId xmlns:a16="http://schemas.microsoft.com/office/drawing/2014/main" id="{85E2B548-A77A-4D7D-8615-4F7AC1F45C0E}"/>
              </a:ext>
            </a:extLst>
          </p:cNvPr>
          <p:cNvSpPr/>
          <p:nvPr/>
        </p:nvSpPr>
        <p:spPr>
          <a:xfrm>
            <a:off x="5454688" y="2749132"/>
            <a:ext cx="1801139" cy="1772763"/>
          </a:xfrm>
          <a:prstGeom prst="bentArrow">
            <a:avLst>
              <a:gd name="adj1" fmla="val 25000"/>
              <a:gd name="adj2" fmla="val 25765"/>
              <a:gd name="adj3" fmla="val 25000"/>
              <a:gd name="adj4" fmla="val 43750"/>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7" name="圆角右箭头 4">
            <a:extLst>
              <a:ext uri="{FF2B5EF4-FFF2-40B4-BE49-F238E27FC236}">
                <a16:creationId xmlns:a16="http://schemas.microsoft.com/office/drawing/2014/main" id="{117399C9-F083-4439-8218-FC397D28DBA3}"/>
              </a:ext>
            </a:extLst>
          </p:cNvPr>
          <p:cNvSpPr/>
          <p:nvPr/>
        </p:nvSpPr>
        <p:spPr>
          <a:xfrm flipH="1">
            <a:off x="4099945" y="2749131"/>
            <a:ext cx="1787022" cy="1772762"/>
          </a:xfrm>
          <a:prstGeom prst="bentArrow">
            <a:avLst>
              <a:gd name="adj1" fmla="val 25000"/>
              <a:gd name="adj2" fmla="val 25765"/>
              <a:gd name="adj3" fmla="val 25000"/>
              <a:gd name="adj4" fmla="val 43750"/>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grpSp>
        <p:nvGrpSpPr>
          <p:cNvPr id="17" name="组合 16">
            <a:extLst>
              <a:ext uri="{FF2B5EF4-FFF2-40B4-BE49-F238E27FC236}">
                <a16:creationId xmlns:a16="http://schemas.microsoft.com/office/drawing/2014/main" id="{F9DE68BC-E4E0-4837-B4B5-8CB2F5567534}"/>
              </a:ext>
            </a:extLst>
          </p:cNvPr>
          <p:cNvGrpSpPr/>
          <p:nvPr/>
        </p:nvGrpSpPr>
        <p:grpSpPr>
          <a:xfrm>
            <a:off x="598356" y="1365204"/>
            <a:ext cx="3228108" cy="3856482"/>
            <a:chOff x="821876" y="1803354"/>
            <a:chExt cx="3228108" cy="3856482"/>
          </a:xfrm>
        </p:grpSpPr>
        <p:sp>
          <p:nvSpPr>
            <p:cNvPr id="12" name="文本框 11">
              <a:extLst>
                <a:ext uri="{FF2B5EF4-FFF2-40B4-BE49-F238E27FC236}">
                  <a16:creationId xmlns:a16="http://schemas.microsoft.com/office/drawing/2014/main" id="{58264ACD-C03A-4DDD-93F6-FC1915B04FF8}"/>
                </a:ext>
              </a:extLst>
            </p:cNvPr>
            <p:cNvSpPr txBox="1"/>
            <p:nvPr/>
          </p:nvSpPr>
          <p:spPr>
            <a:xfrm>
              <a:off x="1142827" y="2612848"/>
              <a:ext cx="2804380" cy="3046988"/>
            </a:xfrm>
            <a:prstGeom prst="rect">
              <a:avLst/>
            </a:prstGeom>
            <a:noFill/>
          </p:spPr>
          <p:txBody>
            <a:bodyPr wrap="square">
              <a:spAutoFit/>
            </a:bodyPr>
            <a:lstStyle/>
            <a:p>
              <a:pPr marL="342900" indent="-342900">
                <a:buFont typeface="Wingdings" panose="05000000000000000000" pitchFamily="2" charset="2"/>
                <a:buChar char="Ø"/>
              </a:pPr>
              <a:r>
                <a:rPr lang="en-US" altLang="zh-CN" sz="2400"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Advantages:</a:t>
              </a:r>
            </a:p>
            <a:p>
              <a:pPr marL="457200" indent="-457200">
                <a:buFont typeface="Arial" panose="020B0604020202020204" pitchFamily="34" charset="0"/>
                <a:buChar char="•"/>
              </a:pPr>
              <a:r>
                <a:rPr lang="en-US" altLang="zh-CN" sz="2400"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Efficient</a:t>
              </a:r>
            </a:p>
            <a:p>
              <a:pPr marL="457200" indent="-457200">
                <a:buFont typeface="Arial" panose="020B0604020202020204" pitchFamily="34" charset="0"/>
                <a:buChar char="•"/>
              </a:pPr>
              <a:r>
                <a:rPr lang="en-US" altLang="zh-CN" sz="2400"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Explainability</a:t>
              </a:r>
            </a:p>
            <a:p>
              <a:pPr marL="457200" indent="-457200">
                <a:buFont typeface="Arial" panose="020B0604020202020204" pitchFamily="34" charset="0"/>
                <a:buChar char="•"/>
              </a:pPr>
              <a:r>
                <a:rPr lang="en-US" altLang="zh-CN" sz="2400"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Easy to Tune</a:t>
              </a:r>
            </a:p>
            <a:p>
              <a:endParaRPr lang="en-US" altLang="zh-CN" sz="2400" dirty="0">
                <a:solidFill>
                  <a:prstClr val="black"/>
                </a:solidFill>
                <a:latin typeface="Arial" panose="020B0604020202020204" pitchFamily="34" charset="0"/>
                <a:ea typeface="方正宋刻本秀楷简体" panose="02000000000000000000" pitchFamily="2" charset="-122"/>
                <a:cs typeface="Arial" panose="020B0604020202020204" pitchFamily="34" charset="0"/>
              </a:endParaRPr>
            </a:p>
            <a:p>
              <a:pPr marL="342900" indent="-342900">
                <a:buFont typeface="Wingdings" panose="05000000000000000000" pitchFamily="2" charset="2"/>
                <a:buChar char="Ø"/>
              </a:pPr>
              <a:r>
                <a:rPr lang="en-US" altLang="zh-CN" sz="2400"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Disadvantages: </a:t>
              </a:r>
            </a:p>
            <a:p>
              <a:pPr marL="457200" indent="-457200">
                <a:buFont typeface="Arial" panose="020B0604020202020204" pitchFamily="34" charset="0"/>
                <a:buChar char="•"/>
              </a:pPr>
              <a:r>
                <a:rPr lang="en-US" altLang="zh-CN" sz="2400"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Low Accuracy</a:t>
              </a:r>
            </a:p>
            <a:p>
              <a:endParaRPr lang="zh-CN" altLang="en-US" sz="2400" dirty="0">
                <a:latin typeface="Arial" panose="020B0604020202020204" pitchFamily="34" charset="0"/>
                <a:cs typeface="Arial" panose="020B0604020202020204" pitchFamily="34" charset="0"/>
              </a:endParaRPr>
            </a:p>
          </p:txBody>
        </p:sp>
        <p:sp>
          <p:nvSpPr>
            <p:cNvPr id="15" name="矩形 14">
              <a:extLst>
                <a:ext uri="{FF2B5EF4-FFF2-40B4-BE49-F238E27FC236}">
                  <a16:creationId xmlns:a16="http://schemas.microsoft.com/office/drawing/2014/main" id="{D9399B14-1E07-4C0B-870F-7C2A126AAD4A}"/>
                </a:ext>
              </a:extLst>
            </p:cNvPr>
            <p:cNvSpPr/>
            <p:nvPr/>
          </p:nvSpPr>
          <p:spPr>
            <a:xfrm>
              <a:off x="821876" y="1803354"/>
              <a:ext cx="3228108" cy="523220"/>
            </a:xfrm>
            <a:prstGeom prst="rect">
              <a:avLst/>
            </a:prstGeom>
          </p:spPr>
          <p:txBody>
            <a:bodyPr wrap="square">
              <a:spAutoFit/>
            </a:bodyPr>
            <a:lstStyle/>
            <a:p>
              <a:pPr algn="ctr">
                <a:defRPr/>
              </a:pPr>
              <a:r>
                <a:rPr lang="en-US" altLang="zh-CN" sz="2800" b="1"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Formula-based</a:t>
              </a:r>
              <a:endParaRPr lang="zh-CN" altLang="en-US" sz="2800" b="1" dirty="0">
                <a:latin typeface="Arial" panose="020B0604020202020204" pitchFamily="34" charset="0"/>
                <a:cs typeface="Arial" panose="020B0604020202020204" pitchFamily="34" charset="0"/>
              </a:endParaRPr>
            </a:p>
          </p:txBody>
        </p:sp>
      </p:grpSp>
      <p:grpSp>
        <p:nvGrpSpPr>
          <p:cNvPr id="18" name="组合 17">
            <a:extLst>
              <a:ext uri="{FF2B5EF4-FFF2-40B4-BE49-F238E27FC236}">
                <a16:creationId xmlns:a16="http://schemas.microsoft.com/office/drawing/2014/main" id="{AA75798C-25E4-486C-8614-A1A3311AB879}"/>
              </a:ext>
            </a:extLst>
          </p:cNvPr>
          <p:cNvGrpSpPr/>
          <p:nvPr/>
        </p:nvGrpSpPr>
        <p:grpSpPr>
          <a:xfrm>
            <a:off x="7567430" y="1368968"/>
            <a:ext cx="4378728" cy="4225814"/>
            <a:chOff x="7813272" y="1803354"/>
            <a:chExt cx="4378728" cy="4225814"/>
          </a:xfrm>
        </p:grpSpPr>
        <p:sp>
          <p:nvSpPr>
            <p:cNvPr id="8" name="文本框 7">
              <a:extLst>
                <a:ext uri="{FF2B5EF4-FFF2-40B4-BE49-F238E27FC236}">
                  <a16:creationId xmlns:a16="http://schemas.microsoft.com/office/drawing/2014/main" id="{EF863E86-46C6-489E-ADAE-C9D9B69ACF30}"/>
                </a:ext>
              </a:extLst>
            </p:cNvPr>
            <p:cNvSpPr txBox="1"/>
            <p:nvPr/>
          </p:nvSpPr>
          <p:spPr>
            <a:xfrm>
              <a:off x="8106136" y="2612848"/>
              <a:ext cx="4085864" cy="3416320"/>
            </a:xfrm>
            <a:prstGeom prst="rect">
              <a:avLst/>
            </a:prstGeom>
            <a:noFill/>
          </p:spPr>
          <p:txBody>
            <a:bodyPr wrap="square">
              <a:spAutoFit/>
            </a:bodyPr>
            <a:lstStyle>
              <a:defPPr>
                <a:defRPr lang="zh-CN"/>
              </a:defPPr>
              <a:lvl1pPr>
                <a:defRPr sz="2400">
                  <a:solidFill>
                    <a:prstClr val="black"/>
                  </a:solidFill>
                  <a:latin typeface="Arial" panose="020B0604020202020204" pitchFamily="34" charset="0"/>
                  <a:ea typeface="方正宋刻本秀楷简体" panose="02000000000000000000" pitchFamily="2" charset="-122"/>
                  <a:cs typeface="Arial" panose="020B0604020202020204" pitchFamily="34" charset="0"/>
                </a:defRPr>
              </a:lvl1pPr>
            </a:lstStyle>
            <a:p>
              <a:pPr marL="342900" indent="-342900">
                <a:buFont typeface="Wingdings" panose="05000000000000000000" pitchFamily="2" charset="2"/>
                <a:buChar char="Ø"/>
              </a:pPr>
              <a:r>
                <a:rPr lang="en-US" altLang="zh-CN" dirty="0"/>
                <a:t>Advantages</a:t>
              </a:r>
              <a:r>
                <a:rPr lang="zh-CN" altLang="en-US" dirty="0"/>
                <a:t>：</a:t>
              </a:r>
              <a:endParaRPr lang="en-US" altLang="zh-CN" dirty="0"/>
            </a:p>
            <a:p>
              <a:pPr marL="342900" indent="-342900">
                <a:buFont typeface="Arial" panose="020B0604020202020204" pitchFamily="34" charset="0"/>
                <a:buChar char="•"/>
              </a:pPr>
              <a:r>
                <a:rPr lang="en-US" altLang="zh-CN" dirty="0"/>
                <a:t>High Accuracy</a:t>
              </a:r>
            </a:p>
            <a:p>
              <a:endParaRPr lang="en-US" altLang="zh-CN" dirty="0"/>
            </a:p>
            <a:p>
              <a:pPr marL="342900" indent="-342900">
                <a:buFont typeface="Wingdings" panose="05000000000000000000" pitchFamily="2" charset="2"/>
                <a:buChar char="Ø"/>
              </a:pPr>
              <a:r>
                <a:rPr lang="en-US" altLang="zh-CN" dirty="0"/>
                <a:t>Disadvantages: </a:t>
              </a:r>
            </a:p>
            <a:p>
              <a:pPr marL="342900" indent="-342900">
                <a:buFont typeface="Arial" panose="020B0604020202020204" pitchFamily="34" charset="0"/>
                <a:buChar char="•"/>
              </a:pPr>
              <a:r>
                <a:rPr lang="en-US" altLang="zh-CN" dirty="0"/>
                <a:t>Cold Start</a:t>
              </a:r>
            </a:p>
            <a:p>
              <a:pPr marL="342900" indent="-342900">
                <a:buFont typeface="Arial" panose="020B0604020202020204" pitchFamily="34" charset="0"/>
                <a:buChar char="•"/>
              </a:pPr>
              <a:r>
                <a:rPr lang="en-US" altLang="zh-CN" dirty="0"/>
                <a:t>High Training Overhead</a:t>
              </a:r>
            </a:p>
            <a:p>
              <a:pPr marL="342900" indent="-342900">
                <a:buFont typeface="Arial" panose="020B0604020202020204" pitchFamily="34" charset="0"/>
                <a:buChar char="•"/>
              </a:pPr>
              <a:r>
                <a:rPr lang="en-US" altLang="zh-CN" dirty="0"/>
                <a:t>Unexplainability</a:t>
              </a:r>
            </a:p>
            <a:p>
              <a:pPr marL="342900" indent="-342900">
                <a:buFont typeface="Arial" panose="020B0604020202020204" pitchFamily="34" charset="0"/>
                <a:buChar char="•"/>
              </a:pPr>
              <a:r>
                <a:rPr lang="en-US" altLang="zh-CN" dirty="0"/>
                <a:t>Need to Meet </a:t>
              </a:r>
              <a:r>
                <a:rPr lang="en-US" altLang="zh-CN" dirty="0" err="1"/>
                <a:t>i.i.d</a:t>
              </a:r>
              <a:r>
                <a:rPr lang="en-US" altLang="zh-CN" dirty="0"/>
                <a:t>. Assumption</a:t>
              </a:r>
            </a:p>
          </p:txBody>
        </p:sp>
        <p:sp>
          <p:nvSpPr>
            <p:cNvPr id="16" name="矩形 15">
              <a:extLst>
                <a:ext uri="{FF2B5EF4-FFF2-40B4-BE49-F238E27FC236}">
                  <a16:creationId xmlns:a16="http://schemas.microsoft.com/office/drawing/2014/main" id="{47FA4DC7-80C8-48C0-B697-7B84D652B6E4}"/>
                </a:ext>
              </a:extLst>
            </p:cNvPr>
            <p:cNvSpPr/>
            <p:nvPr/>
          </p:nvSpPr>
          <p:spPr>
            <a:xfrm>
              <a:off x="7813272" y="1803354"/>
              <a:ext cx="3228108" cy="523220"/>
            </a:xfrm>
            <a:prstGeom prst="rect">
              <a:avLst/>
            </a:prstGeom>
          </p:spPr>
          <p:txBody>
            <a:bodyPr wrap="square">
              <a:spAutoFit/>
            </a:bodyPr>
            <a:lstStyle/>
            <a:p>
              <a:pPr algn="ctr">
                <a:defRPr/>
              </a:pPr>
              <a:r>
                <a:rPr lang="en-US" altLang="zh-CN" sz="2800" b="1" dirty="0">
                  <a:solidFill>
                    <a:prstClr val="black"/>
                  </a:solidFill>
                  <a:latin typeface="Arial" panose="020B0604020202020204" pitchFamily="34" charset="0"/>
                  <a:ea typeface="方正宋刻本秀楷简体" panose="02000000000000000000" pitchFamily="2" charset="-122"/>
                  <a:cs typeface="Arial" panose="020B0604020202020204" pitchFamily="34" charset="0"/>
                </a:rPr>
                <a:t>Learning-based</a:t>
              </a:r>
              <a:endParaRPr lang="zh-CN" altLang="en-US" sz="2800" b="1" dirty="0">
                <a:latin typeface="Arial" panose="020B0604020202020204" pitchFamily="34" charset="0"/>
                <a:cs typeface="Arial" panose="020B0604020202020204" pitchFamily="34" charset="0"/>
              </a:endParaRPr>
            </a:p>
          </p:txBody>
        </p:sp>
      </p:grpSp>
    </p:spTree>
    <p:custDataLst>
      <p:tags r:id="rId1"/>
    </p:custDataLst>
    <p:extLst>
      <p:ext uri="{BB962C8B-B14F-4D97-AF65-F5344CB8AC3E}">
        <p14:creationId xmlns:p14="http://schemas.microsoft.com/office/powerpoint/2010/main" val="3243885759"/>
      </p:ext>
    </p:extLst>
  </p:cSld>
  <p:clrMapOvr>
    <a:masterClrMapping/>
  </p:clrMapOvr>
  <mc:AlternateContent xmlns:mc="http://schemas.openxmlformats.org/markup-compatibility/2006">
    <mc:Choice xmlns:p14="http://schemas.microsoft.com/office/powerpoint/2010/main" Requires="p14">
      <p:transition spd="slow" p14:dur="2000" advTm="46633"/>
    </mc:Choice>
    <mc:Fallback>
      <p:transition spd="slow" advTm="4663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72EA61-6FE1-4AA1-8D4D-24DA9F459440}"/>
              </a:ext>
            </a:extLst>
          </p:cNvPr>
          <p:cNvSpPr>
            <a:spLocks noGrp="1"/>
          </p:cNvSpPr>
          <p:nvPr>
            <p:ph type="title"/>
          </p:nvPr>
        </p:nvSpPr>
        <p:spPr>
          <a:xfrm>
            <a:off x="544993" y="-27114"/>
            <a:ext cx="10515600" cy="1325563"/>
          </a:xfrm>
        </p:spPr>
        <p:txBody>
          <a:bodyPr/>
          <a:lstStyle/>
          <a:p>
            <a:pPr algn="l"/>
            <a:r>
              <a:rPr lang="en-US" altLang="zh-CN" sz="3600" b="1" dirty="0"/>
              <a:t>Why Start from Scratch?</a:t>
            </a:r>
            <a:endParaRPr lang="zh-CN" altLang="en-US" sz="3600" b="1" dirty="0"/>
          </a:p>
        </p:txBody>
      </p:sp>
      <p:pic>
        <p:nvPicPr>
          <p:cNvPr id="5" name="内容占位符 4">
            <a:extLst>
              <a:ext uri="{FF2B5EF4-FFF2-40B4-BE49-F238E27FC236}">
                <a16:creationId xmlns:a16="http://schemas.microsoft.com/office/drawing/2014/main" id="{11564178-72B1-44C0-974F-1BB26C775294}"/>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150180" y="3955680"/>
            <a:ext cx="1905000" cy="1905000"/>
          </a:xfrm>
        </p:spPr>
      </p:pic>
      <p:sp>
        <p:nvSpPr>
          <p:cNvPr id="7" name="对话气泡: 圆角矩形 6">
            <a:extLst>
              <a:ext uri="{FF2B5EF4-FFF2-40B4-BE49-F238E27FC236}">
                <a16:creationId xmlns:a16="http://schemas.microsoft.com/office/drawing/2014/main" id="{64EEBCEE-F4D5-4026-B1B5-C289716E0B23}"/>
              </a:ext>
            </a:extLst>
          </p:cNvPr>
          <p:cNvSpPr/>
          <p:nvPr/>
        </p:nvSpPr>
        <p:spPr>
          <a:xfrm>
            <a:off x="7150180" y="1633617"/>
            <a:ext cx="4461627" cy="2040126"/>
          </a:xfrm>
          <a:prstGeom prst="wedgeRoundRectCallout">
            <a:avLst>
              <a:gd name="adj1" fmla="val -28439"/>
              <a:gd name="adj2" fmla="val 65734"/>
              <a:gd name="adj3" fmla="val 16667"/>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a:extLst>
              <a:ext uri="{FF2B5EF4-FFF2-40B4-BE49-F238E27FC236}">
                <a16:creationId xmlns:a16="http://schemas.microsoft.com/office/drawing/2014/main" id="{975915EE-418B-487F-B35A-1FAC32623A2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7338716" y="1888149"/>
            <a:ext cx="446595" cy="446595"/>
          </a:xfrm>
          <a:prstGeom prst="rect">
            <a:avLst/>
          </a:prstGeom>
        </p:spPr>
      </p:pic>
      <p:sp>
        <p:nvSpPr>
          <p:cNvPr id="10" name="文本框 9">
            <a:extLst>
              <a:ext uri="{FF2B5EF4-FFF2-40B4-BE49-F238E27FC236}">
                <a16:creationId xmlns:a16="http://schemas.microsoft.com/office/drawing/2014/main" id="{8B8A094A-A3B0-46D0-8C2F-5615AD97787E}"/>
              </a:ext>
            </a:extLst>
          </p:cNvPr>
          <p:cNvSpPr txBox="1"/>
          <p:nvPr/>
        </p:nvSpPr>
        <p:spPr>
          <a:xfrm>
            <a:off x="7785311" y="1903835"/>
            <a:ext cx="1184940" cy="369332"/>
          </a:xfrm>
          <a:prstGeom prst="rect">
            <a:avLst/>
          </a:prstGeom>
          <a:noFill/>
        </p:spPr>
        <p:txBody>
          <a:bodyPr wrap="none" rtlCol="0">
            <a:spAutoFit/>
          </a:bodyPr>
          <a:lstStyle/>
          <a:p>
            <a:r>
              <a:rPr lang="en-US" altLang="zh-CN" dirty="0"/>
              <a:t>Seq Scan</a:t>
            </a:r>
            <a:endParaRPr lang="zh-CN" altLang="en-US" dirty="0"/>
          </a:p>
        </p:txBody>
      </p:sp>
      <p:pic>
        <p:nvPicPr>
          <p:cNvPr id="13" name="图片 12">
            <a:extLst>
              <a:ext uri="{FF2B5EF4-FFF2-40B4-BE49-F238E27FC236}">
                <a16:creationId xmlns:a16="http://schemas.microsoft.com/office/drawing/2014/main" id="{EFC9D332-9ABF-462D-95F2-B39C5578F5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8830535" y="1888149"/>
            <a:ext cx="446595" cy="446595"/>
          </a:xfrm>
          <a:prstGeom prst="rect">
            <a:avLst/>
          </a:prstGeom>
        </p:spPr>
      </p:pic>
      <p:sp>
        <p:nvSpPr>
          <p:cNvPr id="14" name="文本框 13">
            <a:extLst>
              <a:ext uri="{FF2B5EF4-FFF2-40B4-BE49-F238E27FC236}">
                <a16:creationId xmlns:a16="http://schemas.microsoft.com/office/drawing/2014/main" id="{4F5191B9-9805-4E69-840E-8BD1AAA1EBD6}"/>
              </a:ext>
            </a:extLst>
          </p:cNvPr>
          <p:cNvSpPr txBox="1"/>
          <p:nvPr/>
        </p:nvSpPr>
        <p:spPr>
          <a:xfrm>
            <a:off x="9277130" y="1903835"/>
            <a:ext cx="1338828" cy="369332"/>
          </a:xfrm>
          <a:prstGeom prst="rect">
            <a:avLst/>
          </a:prstGeom>
          <a:noFill/>
        </p:spPr>
        <p:txBody>
          <a:bodyPr wrap="none" rtlCol="0">
            <a:spAutoFit/>
          </a:bodyPr>
          <a:lstStyle/>
          <a:p>
            <a:r>
              <a:rPr lang="en-US" altLang="zh-CN" dirty="0"/>
              <a:t>Index Scan</a:t>
            </a:r>
            <a:endParaRPr lang="zh-CN" altLang="en-US" dirty="0"/>
          </a:p>
        </p:txBody>
      </p:sp>
      <p:pic>
        <p:nvPicPr>
          <p:cNvPr id="15" name="图片 14">
            <a:extLst>
              <a:ext uri="{FF2B5EF4-FFF2-40B4-BE49-F238E27FC236}">
                <a16:creationId xmlns:a16="http://schemas.microsoft.com/office/drawing/2014/main" id="{45C9CA27-D4A6-4D46-973E-58E6DED9174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7509521" y="2486493"/>
            <a:ext cx="446595" cy="446595"/>
          </a:xfrm>
          <a:prstGeom prst="rect">
            <a:avLst/>
          </a:prstGeom>
        </p:spPr>
      </p:pic>
      <p:sp>
        <p:nvSpPr>
          <p:cNvPr id="16" name="文本框 15">
            <a:extLst>
              <a:ext uri="{FF2B5EF4-FFF2-40B4-BE49-F238E27FC236}">
                <a16:creationId xmlns:a16="http://schemas.microsoft.com/office/drawing/2014/main" id="{0AA7CF24-8066-4BEA-BB00-149F47EA8B1A}"/>
              </a:ext>
            </a:extLst>
          </p:cNvPr>
          <p:cNvSpPr txBox="1"/>
          <p:nvPr/>
        </p:nvSpPr>
        <p:spPr>
          <a:xfrm>
            <a:off x="7956116" y="2502179"/>
            <a:ext cx="1877437" cy="369332"/>
          </a:xfrm>
          <a:prstGeom prst="rect">
            <a:avLst/>
          </a:prstGeom>
          <a:noFill/>
        </p:spPr>
        <p:txBody>
          <a:bodyPr wrap="none" rtlCol="0">
            <a:spAutoFit/>
          </a:bodyPr>
          <a:lstStyle/>
          <a:p>
            <a:r>
              <a:rPr lang="en-US" altLang="zh-CN" dirty="0"/>
              <a:t>Index Only Scan</a:t>
            </a:r>
            <a:endParaRPr lang="zh-CN" altLang="en-US" dirty="0"/>
          </a:p>
        </p:txBody>
      </p:sp>
      <p:pic>
        <p:nvPicPr>
          <p:cNvPr id="17" name="图片 16">
            <a:extLst>
              <a:ext uri="{FF2B5EF4-FFF2-40B4-BE49-F238E27FC236}">
                <a16:creationId xmlns:a16="http://schemas.microsoft.com/office/drawing/2014/main" id="{A754F108-8357-4780-8173-BF785046774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10552738" y="1904696"/>
            <a:ext cx="446595" cy="446595"/>
          </a:xfrm>
          <a:prstGeom prst="rect">
            <a:avLst/>
          </a:prstGeom>
        </p:spPr>
      </p:pic>
      <p:sp>
        <p:nvSpPr>
          <p:cNvPr id="18" name="文本框 17">
            <a:extLst>
              <a:ext uri="{FF2B5EF4-FFF2-40B4-BE49-F238E27FC236}">
                <a16:creationId xmlns:a16="http://schemas.microsoft.com/office/drawing/2014/main" id="{A8EFFB12-419B-45FB-8F96-33B6B971E073}"/>
              </a:ext>
            </a:extLst>
          </p:cNvPr>
          <p:cNvSpPr txBox="1"/>
          <p:nvPr/>
        </p:nvSpPr>
        <p:spPr>
          <a:xfrm>
            <a:off x="10999333" y="1920382"/>
            <a:ext cx="607859" cy="369332"/>
          </a:xfrm>
          <a:prstGeom prst="rect">
            <a:avLst/>
          </a:prstGeom>
          <a:noFill/>
        </p:spPr>
        <p:txBody>
          <a:bodyPr wrap="none" rtlCol="0">
            <a:spAutoFit/>
          </a:bodyPr>
          <a:lstStyle/>
          <a:p>
            <a:r>
              <a:rPr lang="en-US" altLang="zh-CN" dirty="0"/>
              <a:t>Sort</a:t>
            </a:r>
            <a:endParaRPr lang="zh-CN" altLang="en-US" dirty="0"/>
          </a:p>
        </p:txBody>
      </p:sp>
      <p:pic>
        <p:nvPicPr>
          <p:cNvPr id="19" name="图片 18">
            <a:extLst>
              <a:ext uri="{FF2B5EF4-FFF2-40B4-BE49-F238E27FC236}">
                <a16:creationId xmlns:a16="http://schemas.microsoft.com/office/drawing/2014/main" id="{D9F92146-2665-49A0-A1F0-AF36A2A6D88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7397997" y="3064432"/>
            <a:ext cx="446595" cy="446595"/>
          </a:xfrm>
          <a:prstGeom prst="rect">
            <a:avLst/>
          </a:prstGeom>
        </p:spPr>
      </p:pic>
      <p:sp>
        <p:nvSpPr>
          <p:cNvPr id="20" name="文本框 19">
            <a:extLst>
              <a:ext uri="{FF2B5EF4-FFF2-40B4-BE49-F238E27FC236}">
                <a16:creationId xmlns:a16="http://schemas.microsoft.com/office/drawing/2014/main" id="{04FC3CA8-96C7-42EB-9859-82BC1A03CF2A}"/>
              </a:ext>
            </a:extLst>
          </p:cNvPr>
          <p:cNvSpPr txBox="1"/>
          <p:nvPr/>
        </p:nvSpPr>
        <p:spPr>
          <a:xfrm>
            <a:off x="7844592" y="3080118"/>
            <a:ext cx="1210588" cy="369332"/>
          </a:xfrm>
          <a:prstGeom prst="rect">
            <a:avLst/>
          </a:prstGeom>
          <a:noFill/>
        </p:spPr>
        <p:txBody>
          <a:bodyPr wrap="none" rtlCol="0">
            <a:spAutoFit/>
          </a:bodyPr>
          <a:lstStyle/>
          <a:p>
            <a:r>
              <a:rPr lang="en-US" altLang="zh-CN" dirty="0"/>
              <a:t>Hash Join</a:t>
            </a:r>
            <a:endParaRPr lang="zh-CN" altLang="en-US" dirty="0"/>
          </a:p>
        </p:txBody>
      </p:sp>
      <p:pic>
        <p:nvPicPr>
          <p:cNvPr id="21" name="图片 20">
            <a:extLst>
              <a:ext uri="{FF2B5EF4-FFF2-40B4-BE49-F238E27FC236}">
                <a16:creationId xmlns:a16="http://schemas.microsoft.com/office/drawing/2014/main" id="{B55D70AA-4219-4304-A831-240C8A5485F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9277130" y="3083976"/>
            <a:ext cx="446595" cy="446595"/>
          </a:xfrm>
          <a:prstGeom prst="rect">
            <a:avLst/>
          </a:prstGeom>
        </p:spPr>
      </p:pic>
      <p:sp>
        <p:nvSpPr>
          <p:cNvPr id="22" name="文本框 21">
            <a:extLst>
              <a:ext uri="{FF2B5EF4-FFF2-40B4-BE49-F238E27FC236}">
                <a16:creationId xmlns:a16="http://schemas.microsoft.com/office/drawing/2014/main" id="{5D023B96-4DE0-4745-9680-B28794058CBD}"/>
              </a:ext>
            </a:extLst>
          </p:cNvPr>
          <p:cNvSpPr txBox="1"/>
          <p:nvPr/>
        </p:nvSpPr>
        <p:spPr>
          <a:xfrm>
            <a:off x="9723725" y="3099662"/>
            <a:ext cx="1492716" cy="369332"/>
          </a:xfrm>
          <a:prstGeom prst="rect">
            <a:avLst/>
          </a:prstGeom>
          <a:noFill/>
        </p:spPr>
        <p:txBody>
          <a:bodyPr wrap="none" rtlCol="0">
            <a:spAutoFit/>
          </a:bodyPr>
          <a:lstStyle/>
          <a:p>
            <a:r>
              <a:rPr lang="en-US" altLang="zh-CN" dirty="0"/>
              <a:t>Nested Loop</a:t>
            </a:r>
            <a:endParaRPr lang="zh-CN" altLang="en-US" dirty="0"/>
          </a:p>
        </p:txBody>
      </p:sp>
      <p:pic>
        <p:nvPicPr>
          <p:cNvPr id="23" name="图片 22">
            <a:extLst>
              <a:ext uri="{FF2B5EF4-FFF2-40B4-BE49-F238E27FC236}">
                <a16:creationId xmlns:a16="http://schemas.microsoft.com/office/drawing/2014/main" id="{F74AC70E-F570-4187-A64A-FB1BA0E588E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V="1">
            <a:off x="9790733" y="2502179"/>
            <a:ext cx="446595" cy="446595"/>
          </a:xfrm>
          <a:prstGeom prst="rect">
            <a:avLst/>
          </a:prstGeom>
        </p:spPr>
      </p:pic>
      <p:sp>
        <p:nvSpPr>
          <p:cNvPr id="24" name="文本框 23">
            <a:extLst>
              <a:ext uri="{FF2B5EF4-FFF2-40B4-BE49-F238E27FC236}">
                <a16:creationId xmlns:a16="http://schemas.microsoft.com/office/drawing/2014/main" id="{D6EE6A59-9829-4941-B41B-34E70AD81D84}"/>
              </a:ext>
            </a:extLst>
          </p:cNvPr>
          <p:cNvSpPr txBox="1"/>
          <p:nvPr/>
        </p:nvSpPr>
        <p:spPr>
          <a:xfrm>
            <a:off x="10237328" y="2517865"/>
            <a:ext cx="1249060" cy="369332"/>
          </a:xfrm>
          <a:prstGeom prst="rect">
            <a:avLst/>
          </a:prstGeom>
          <a:noFill/>
        </p:spPr>
        <p:txBody>
          <a:bodyPr wrap="none" rtlCol="0">
            <a:spAutoFit/>
          </a:bodyPr>
          <a:lstStyle/>
          <a:p>
            <a:r>
              <a:rPr lang="en-US" altLang="zh-CN" dirty="0"/>
              <a:t>Aggregate</a:t>
            </a:r>
            <a:endParaRPr lang="zh-CN" altLang="en-US" dirty="0"/>
          </a:p>
        </p:txBody>
      </p:sp>
      <p:pic>
        <p:nvPicPr>
          <p:cNvPr id="26" name="图片 25">
            <a:extLst>
              <a:ext uri="{FF2B5EF4-FFF2-40B4-BE49-F238E27FC236}">
                <a16:creationId xmlns:a16="http://schemas.microsoft.com/office/drawing/2014/main" id="{228D3D0D-0DDF-4883-A1E5-6FD0B66488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872889" y="3307273"/>
            <a:ext cx="250016" cy="250016"/>
          </a:xfrm>
          <a:prstGeom prst="rect">
            <a:avLst/>
          </a:prstGeom>
        </p:spPr>
      </p:pic>
      <p:pic>
        <p:nvPicPr>
          <p:cNvPr id="28" name="图片 27">
            <a:extLst>
              <a:ext uri="{FF2B5EF4-FFF2-40B4-BE49-F238E27FC236}">
                <a16:creationId xmlns:a16="http://schemas.microsoft.com/office/drawing/2014/main" id="{69350966-320A-4B3A-BBB0-260014B489E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091433" y="3320238"/>
            <a:ext cx="250016" cy="250016"/>
          </a:xfrm>
          <a:prstGeom prst="rect">
            <a:avLst/>
          </a:prstGeom>
        </p:spPr>
      </p:pic>
      <p:pic>
        <p:nvPicPr>
          <p:cNvPr id="29" name="图片 28">
            <a:extLst>
              <a:ext uri="{FF2B5EF4-FFF2-40B4-BE49-F238E27FC236}">
                <a16:creationId xmlns:a16="http://schemas.microsoft.com/office/drawing/2014/main" id="{228D3D0D-0DDF-4883-A1E5-6FD0B66488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99082" y="2743414"/>
            <a:ext cx="250016" cy="250016"/>
          </a:xfrm>
          <a:prstGeom prst="rect">
            <a:avLst/>
          </a:prstGeom>
        </p:spPr>
      </p:pic>
      <p:pic>
        <p:nvPicPr>
          <p:cNvPr id="30" name="图片 29">
            <a:extLst>
              <a:ext uri="{FF2B5EF4-FFF2-40B4-BE49-F238E27FC236}">
                <a16:creationId xmlns:a16="http://schemas.microsoft.com/office/drawing/2014/main" id="{228D3D0D-0DDF-4883-A1E5-6FD0B66488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583537" y="2722767"/>
            <a:ext cx="250016" cy="250016"/>
          </a:xfrm>
          <a:prstGeom prst="rect">
            <a:avLst/>
          </a:prstGeom>
        </p:spPr>
      </p:pic>
      <p:pic>
        <p:nvPicPr>
          <p:cNvPr id="31" name="图片 30">
            <a:extLst>
              <a:ext uri="{FF2B5EF4-FFF2-40B4-BE49-F238E27FC236}">
                <a16:creationId xmlns:a16="http://schemas.microsoft.com/office/drawing/2014/main" id="{228D3D0D-0DDF-4883-A1E5-6FD0B66488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639496" y="2177601"/>
            <a:ext cx="250016" cy="250016"/>
          </a:xfrm>
          <a:prstGeom prst="rect">
            <a:avLst/>
          </a:prstGeom>
        </p:spPr>
      </p:pic>
      <p:pic>
        <p:nvPicPr>
          <p:cNvPr id="32" name="图片 31">
            <a:extLst>
              <a:ext uri="{FF2B5EF4-FFF2-40B4-BE49-F238E27FC236}">
                <a16:creationId xmlns:a16="http://schemas.microsoft.com/office/drawing/2014/main" id="{228D3D0D-0DDF-4883-A1E5-6FD0B66488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319460" y="2184562"/>
            <a:ext cx="250016" cy="250016"/>
          </a:xfrm>
          <a:prstGeom prst="rect">
            <a:avLst/>
          </a:prstGeom>
        </p:spPr>
      </p:pic>
      <p:pic>
        <p:nvPicPr>
          <p:cNvPr id="33" name="图片 32">
            <a:extLst>
              <a:ext uri="{FF2B5EF4-FFF2-40B4-BE49-F238E27FC236}">
                <a16:creationId xmlns:a16="http://schemas.microsoft.com/office/drawing/2014/main" id="{228D3D0D-0DDF-4883-A1E5-6FD0B66488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352822" y="2184562"/>
            <a:ext cx="250016" cy="250016"/>
          </a:xfrm>
          <a:prstGeom prst="rect">
            <a:avLst/>
          </a:prstGeom>
        </p:spPr>
      </p:pic>
      <mc:AlternateContent xmlns:mc="http://schemas.openxmlformats.org/markup-compatibility/2006" xmlns:a14="http://schemas.microsoft.com/office/drawing/2010/main">
        <mc:Choice Requires="a14">
          <p:sp>
            <p:nvSpPr>
              <p:cNvPr id="34" name="矩形 33">
                <a:extLst>
                  <a:ext uri="{FF2B5EF4-FFF2-40B4-BE49-F238E27FC236}">
                    <a16:creationId xmlns:a16="http://schemas.microsoft.com/office/drawing/2014/main" id="{3FC10627-9E63-4348-85FA-05DEF2C22E33}"/>
                  </a:ext>
                </a:extLst>
              </p:cNvPr>
              <p:cNvSpPr/>
              <p:nvPr/>
            </p:nvSpPr>
            <p:spPr>
              <a:xfrm>
                <a:off x="580193" y="1510489"/>
                <a:ext cx="6096000" cy="538609"/>
              </a:xfrm>
              <a:prstGeom prst="rect">
                <a:avLst/>
              </a:prstGeom>
            </p:spPr>
            <p:txBody>
              <a:bodyPr>
                <a:spAutoFit/>
              </a:bodyPr>
              <a:lstStyle/>
              <a:p>
                <a:pPr algn="ctr">
                  <a:lnSpc>
                    <a:spcPct val="120000"/>
                  </a:lnSpc>
                  <a:spcAft>
                    <a:spcPts val="600"/>
                  </a:spcAft>
                  <a:buClr>
                    <a:srgbClr val="275479"/>
                  </a:buClr>
                </a:pPr>
                <a14:m>
                  <m:oMathPara xmlns:m="http://schemas.openxmlformats.org/officeDocument/2006/math">
                    <m:oMathParaPr>
                      <m:jc m:val="centerGroup"/>
                    </m:oMathParaPr>
                    <m:oMath xmlns:m="http://schemas.openxmlformats.org/officeDocument/2006/math">
                      <m:r>
                        <a:rPr lang="en-US" altLang="zh-CN" sz="2000" b="0" i="1" smtClean="0">
                          <a:solidFill>
                            <a:schemeClr val="tx1"/>
                          </a:solidFill>
                          <a:latin typeface="Cambria Math" panose="02040503050406030204" pitchFamily="18" charset="0"/>
                          <a:cs typeface="Arial" panose="020B0604020202020204" pitchFamily="34" charset="0"/>
                        </a:rPr>
                        <m:t>𝐶𝑜𝑠𝑡</m:t>
                      </m:r>
                      <m:r>
                        <a:rPr lang="en-US" altLang="zh-CN" sz="2000" b="0" i="1" smtClean="0">
                          <a:solidFill>
                            <a:schemeClr val="tx1"/>
                          </a:solidFill>
                          <a:latin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𝑡</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𝑡</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𝑜</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𝑜</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𝑖</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𝑖</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𝑠</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𝑠</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cs typeface="Arial" panose="020B0604020202020204" pitchFamily="34" charset="0"/>
                            </a:rPr>
                            <m:t>𝑁</m:t>
                          </m:r>
                        </m:e>
                        <m:sub>
                          <m:r>
                            <a:rPr lang="en-US" altLang="zh-CN" sz="2000" b="0" i="1" smtClean="0">
                              <a:solidFill>
                                <a:schemeClr val="tx1"/>
                              </a:solidFill>
                              <a:latin typeface="Cambria Math" panose="02040503050406030204" pitchFamily="18" charset="0"/>
                              <a:cs typeface="Arial" panose="020B0604020202020204" pitchFamily="34" charset="0"/>
                            </a:rPr>
                            <m:t>𝑟</m:t>
                          </m:r>
                        </m:sub>
                      </m:s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m:t>
                      </m:r>
                      <m:sSub>
                        <m:sSubPr>
                          <m:ctrlPr>
                            <a:rPr lang="en-US" altLang="zh-CN" sz="2000" i="1">
                              <a:solidFill>
                                <a:schemeClr val="tx1"/>
                              </a:solidFill>
                              <a:latin typeface="Cambria Math" panose="02040503050406030204" pitchFamily="18" charset="0"/>
                              <a:ea typeface="Cambria Math" panose="02040503050406030204" pitchFamily="18" charset="0"/>
                              <a:cs typeface="Arial" panose="020B0604020202020204" pitchFamily="34" charset="0"/>
                            </a:rPr>
                          </m:ctrlPr>
                        </m:sSubPr>
                        <m:e>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e>
                        <m:sub>
                          <m:r>
                            <a:rPr lang="en-US" altLang="zh-CN" sz="2000" b="0" i="1" smtClean="0">
                              <a:solidFill>
                                <a:schemeClr val="tx1"/>
                              </a:solidFill>
                              <a:latin typeface="Cambria Math" panose="02040503050406030204" pitchFamily="18" charset="0"/>
                              <a:ea typeface="Cambria Math" panose="02040503050406030204" pitchFamily="18" charset="0"/>
                              <a:cs typeface="Arial" panose="020B0604020202020204" pitchFamily="34" charset="0"/>
                            </a:rPr>
                            <m:t>𝑟</m:t>
                          </m:r>
                        </m:sub>
                      </m:sSub>
                    </m:oMath>
                  </m:oMathPara>
                </a14:m>
                <a:endParaRPr lang="en-US" altLang="zh-CN" sz="20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34" name="矩形 33">
                <a:extLst>
                  <a:ext uri="{FF2B5EF4-FFF2-40B4-BE49-F238E27FC236}">
                    <a16:creationId xmlns:a16="http://schemas.microsoft.com/office/drawing/2014/main" id="{3FC10627-9E63-4348-85FA-05DEF2C22E33}"/>
                  </a:ext>
                </a:extLst>
              </p:cNvPr>
              <p:cNvSpPr>
                <a:spLocks noRot="1" noChangeAspect="1" noMove="1" noResize="1" noEditPoints="1" noAdjustHandles="1" noChangeArrowheads="1" noChangeShapeType="1" noTextEdit="1"/>
              </p:cNvSpPr>
              <p:nvPr/>
            </p:nvSpPr>
            <p:spPr>
              <a:xfrm>
                <a:off x="580193" y="1510489"/>
                <a:ext cx="6096000" cy="538609"/>
              </a:xfrm>
              <a:prstGeom prst="rect">
                <a:avLst/>
              </a:prstGeom>
              <a:blipFill>
                <a:blip r:embed="rId7"/>
                <a:stretch>
                  <a:fillRect/>
                </a:stretch>
              </a:blipFill>
            </p:spPr>
            <p:txBody>
              <a:bodyPr/>
              <a:lstStyle/>
              <a:p>
                <a:r>
                  <a:rPr lang="zh-CN" altLang="en-US">
                    <a:noFill/>
                  </a:rPr>
                  <a:t> </a:t>
                </a:r>
              </a:p>
            </p:txBody>
          </p:sp>
        </mc:Fallback>
      </mc:AlternateContent>
      <p:cxnSp>
        <p:nvCxnSpPr>
          <p:cNvPr id="36" name="直接连接符 35">
            <a:extLst>
              <a:ext uri="{FF2B5EF4-FFF2-40B4-BE49-F238E27FC236}">
                <a16:creationId xmlns:a16="http://schemas.microsoft.com/office/drawing/2014/main" id="{39B65B1D-BF00-4EEE-B72C-AEDDAB0756B9}"/>
              </a:ext>
            </a:extLst>
          </p:cNvPr>
          <p:cNvCxnSpPr/>
          <p:nvPr/>
        </p:nvCxnSpPr>
        <p:spPr>
          <a:xfrm flipV="1">
            <a:off x="2027490" y="1952726"/>
            <a:ext cx="263950" cy="6398"/>
          </a:xfrm>
          <a:prstGeom prst="line">
            <a:avLst/>
          </a:prstGeom>
          <a:ln w="38100">
            <a:solidFill>
              <a:srgbClr val="E01F06"/>
            </a:solidFill>
          </a:ln>
        </p:spPr>
        <p:style>
          <a:lnRef idx="1">
            <a:schemeClr val="accent1"/>
          </a:lnRef>
          <a:fillRef idx="0">
            <a:schemeClr val="accent1"/>
          </a:fillRef>
          <a:effectRef idx="0">
            <a:schemeClr val="accent1"/>
          </a:effectRef>
          <a:fontRef idx="minor">
            <a:schemeClr val="tx1"/>
          </a:fontRef>
        </p:style>
      </p:cxnSp>
      <p:cxnSp>
        <p:nvCxnSpPr>
          <p:cNvPr id="37" name="直接连接符 36">
            <a:extLst>
              <a:ext uri="{FF2B5EF4-FFF2-40B4-BE49-F238E27FC236}">
                <a16:creationId xmlns:a16="http://schemas.microsoft.com/office/drawing/2014/main" id="{8B7602E7-30F2-4F5C-A80D-3CF284AE45D1}"/>
              </a:ext>
            </a:extLst>
          </p:cNvPr>
          <p:cNvCxnSpPr/>
          <p:nvPr/>
        </p:nvCxnSpPr>
        <p:spPr>
          <a:xfrm flipV="1">
            <a:off x="3122571" y="1954296"/>
            <a:ext cx="263950" cy="6398"/>
          </a:xfrm>
          <a:prstGeom prst="line">
            <a:avLst/>
          </a:prstGeom>
          <a:ln w="38100">
            <a:solidFill>
              <a:srgbClr val="E01F06"/>
            </a:solidFill>
          </a:ln>
        </p:spPr>
        <p:style>
          <a:lnRef idx="1">
            <a:schemeClr val="accent1"/>
          </a:lnRef>
          <a:fillRef idx="0">
            <a:schemeClr val="accent1"/>
          </a:fillRef>
          <a:effectRef idx="0">
            <a:schemeClr val="accent1"/>
          </a:effectRef>
          <a:fontRef idx="minor">
            <a:schemeClr val="tx1"/>
          </a:fontRef>
        </p:style>
      </p:cxnSp>
      <p:cxnSp>
        <p:nvCxnSpPr>
          <p:cNvPr id="38" name="直接连接符 37">
            <a:extLst>
              <a:ext uri="{FF2B5EF4-FFF2-40B4-BE49-F238E27FC236}">
                <a16:creationId xmlns:a16="http://schemas.microsoft.com/office/drawing/2014/main" id="{BE8DB7A3-13A7-486F-B9D7-FB1CA25D1538}"/>
              </a:ext>
            </a:extLst>
          </p:cNvPr>
          <p:cNvCxnSpPr/>
          <p:nvPr/>
        </p:nvCxnSpPr>
        <p:spPr>
          <a:xfrm flipV="1">
            <a:off x="4161095" y="1955866"/>
            <a:ext cx="263950" cy="6398"/>
          </a:xfrm>
          <a:prstGeom prst="line">
            <a:avLst/>
          </a:prstGeom>
          <a:ln w="38100">
            <a:solidFill>
              <a:srgbClr val="E01F06"/>
            </a:solidFill>
          </a:ln>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F4FFEA4D-366E-4DF8-928E-E478E3DD0D71}"/>
              </a:ext>
            </a:extLst>
          </p:cNvPr>
          <p:cNvCxnSpPr/>
          <p:nvPr/>
        </p:nvCxnSpPr>
        <p:spPr>
          <a:xfrm flipV="1">
            <a:off x="5180764" y="1948009"/>
            <a:ext cx="263950" cy="6398"/>
          </a:xfrm>
          <a:prstGeom prst="line">
            <a:avLst/>
          </a:prstGeom>
          <a:ln w="38100">
            <a:solidFill>
              <a:srgbClr val="E01F06"/>
            </a:solidFill>
          </a:ln>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4B956DA6-51B4-4114-B185-868A0FBFDBE3}"/>
              </a:ext>
            </a:extLst>
          </p:cNvPr>
          <p:cNvCxnSpPr/>
          <p:nvPr/>
        </p:nvCxnSpPr>
        <p:spPr>
          <a:xfrm flipV="1">
            <a:off x="6256993" y="1949577"/>
            <a:ext cx="263950" cy="6398"/>
          </a:xfrm>
          <a:prstGeom prst="line">
            <a:avLst/>
          </a:prstGeom>
          <a:ln w="38100">
            <a:solidFill>
              <a:srgbClr val="E01F06"/>
            </a:solidFill>
          </a:ln>
        </p:spPr>
        <p:style>
          <a:lnRef idx="1">
            <a:schemeClr val="accent1"/>
          </a:lnRef>
          <a:fillRef idx="0">
            <a:schemeClr val="accent1"/>
          </a:fillRef>
          <a:effectRef idx="0">
            <a:schemeClr val="accent1"/>
          </a:effectRef>
          <a:fontRef idx="minor">
            <a:schemeClr val="tx1"/>
          </a:fontRef>
        </p:style>
      </p:cxnSp>
      <p:sp>
        <p:nvSpPr>
          <p:cNvPr id="42" name="文本框 41">
            <a:extLst>
              <a:ext uri="{FF2B5EF4-FFF2-40B4-BE49-F238E27FC236}">
                <a16:creationId xmlns:a16="http://schemas.microsoft.com/office/drawing/2014/main" id="{624792E8-B709-4ED2-B6F3-87744D883482}"/>
              </a:ext>
            </a:extLst>
          </p:cNvPr>
          <p:cNvSpPr txBox="1"/>
          <p:nvPr/>
        </p:nvSpPr>
        <p:spPr>
          <a:xfrm>
            <a:off x="1059938" y="2275560"/>
            <a:ext cx="1869649" cy="646331"/>
          </a:xfrm>
          <a:prstGeom prst="rect">
            <a:avLst/>
          </a:prstGeom>
          <a:noFill/>
        </p:spPr>
        <p:txBody>
          <a:bodyPr wrap="square" rtlCol="0">
            <a:spAutoFit/>
          </a:bodyPr>
          <a:lstStyle/>
          <a:p>
            <a:r>
              <a:rPr lang="en-US" altLang="zh-CN" dirty="0"/>
              <a:t>Wrong Settings for R-params </a:t>
            </a:r>
            <a:endParaRPr lang="zh-CN" altLang="en-US" dirty="0"/>
          </a:p>
        </p:txBody>
      </p:sp>
      <p:pic>
        <p:nvPicPr>
          <p:cNvPr id="44" name="图片 43">
            <a:extLst>
              <a:ext uri="{FF2B5EF4-FFF2-40B4-BE49-F238E27FC236}">
                <a16:creationId xmlns:a16="http://schemas.microsoft.com/office/drawing/2014/main" id="{5906A49D-EA2A-480D-AF3F-9DAE9EFD560B}"/>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050567" y="2246793"/>
            <a:ext cx="703863" cy="703863"/>
          </a:xfrm>
          <a:prstGeom prst="rect">
            <a:avLst/>
          </a:prstGeom>
        </p:spPr>
      </p:pic>
      <p:sp>
        <p:nvSpPr>
          <p:cNvPr id="45" name="文本框 44">
            <a:extLst>
              <a:ext uri="{FF2B5EF4-FFF2-40B4-BE49-F238E27FC236}">
                <a16:creationId xmlns:a16="http://schemas.microsoft.com/office/drawing/2014/main" id="{A5A244C7-0FAD-4C4A-A260-162C72F0455F}"/>
              </a:ext>
            </a:extLst>
          </p:cNvPr>
          <p:cNvSpPr txBox="1"/>
          <p:nvPr/>
        </p:nvSpPr>
        <p:spPr>
          <a:xfrm>
            <a:off x="4063221" y="2298668"/>
            <a:ext cx="1869649" cy="646331"/>
          </a:xfrm>
          <a:prstGeom prst="rect">
            <a:avLst/>
          </a:prstGeom>
          <a:noFill/>
        </p:spPr>
        <p:txBody>
          <a:bodyPr wrap="square" rtlCol="0">
            <a:spAutoFit/>
          </a:bodyPr>
          <a:lstStyle/>
          <a:p>
            <a:r>
              <a:rPr lang="en-US" altLang="zh-CN" dirty="0"/>
              <a:t>Poor Estimation Accuracy</a:t>
            </a:r>
            <a:endParaRPr lang="zh-CN" altLang="en-US" dirty="0"/>
          </a:p>
        </p:txBody>
      </p:sp>
      <p:sp>
        <p:nvSpPr>
          <p:cNvPr id="46" name="文本框 45">
            <a:extLst>
              <a:ext uri="{FF2B5EF4-FFF2-40B4-BE49-F238E27FC236}">
                <a16:creationId xmlns:a16="http://schemas.microsoft.com/office/drawing/2014/main" id="{B485E019-3EA2-4BF6-8928-5AE1F18EF292}"/>
              </a:ext>
            </a:extLst>
          </p:cNvPr>
          <p:cNvSpPr txBox="1"/>
          <p:nvPr/>
        </p:nvSpPr>
        <p:spPr>
          <a:xfrm>
            <a:off x="676809" y="3829355"/>
            <a:ext cx="6095999" cy="2031325"/>
          </a:xfrm>
          <a:prstGeom prst="rect">
            <a:avLst/>
          </a:prstGeom>
          <a:noFill/>
        </p:spPr>
        <p:txBody>
          <a:bodyPr wrap="square" rtlCol="0">
            <a:spAutoFit/>
          </a:bodyPr>
          <a:lstStyle/>
          <a:p>
            <a:pPr marL="285750" indent="-285750">
              <a:buFont typeface="Wingdings" panose="05000000000000000000" pitchFamily="2" charset="2"/>
              <a:buChar char="Ø"/>
            </a:pPr>
            <a:r>
              <a:rPr lang="en-US" altLang="zh-CN" dirty="0"/>
              <a:t>Fully utilize the cost formulas designed by database experts.</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Adopt learning-based approaches to correct the settings for R-params.</a:t>
            </a: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en-US" altLang="zh-CN" dirty="0"/>
              <a:t>Do not sacrifice the interpretability of the cost model.</a:t>
            </a:r>
            <a:endParaRPr lang="zh-CN" altLang="en-US" dirty="0"/>
          </a:p>
        </p:txBody>
      </p:sp>
      <p:sp>
        <p:nvSpPr>
          <p:cNvPr id="47" name="矩形 46">
            <a:extLst>
              <a:ext uri="{FF2B5EF4-FFF2-40B4-BE49-F238E27FC236}">
                <a16:creationId xmlns:a16="http://schemas.microsoft.com/office/drawing/2014/main" id="{38D49954-34E6-4A81-911F-D2B5A7816C5E}"/>
              </a:ext>
            </a:extLst>
          </p:cNvPr>
          <p:cNvSpPr/>
          <p:nvPr/>
        </p:nvSpPr>
        <p:spPr>
          <a:xfrm>
            <a:off x="2364941" y="3332677"/>
            <a:ext cx="2335896" cy="400110"/>
          </a:xfrm>
          <a:prstGeom prst="rect">
            <a:avLst/>
          </a:prstGeom>
        </p:spPr>
        <p:txBody>
          <a:bodyPr wrap="none">
            <a:spAutoFit/>
          </a:bodyPr>
          <a:lstStyle/>
          <a:p>
            <a:r>
              <a:rPr lang="en-US" altLang="zh-CN" sz="2000" b="1" dirty="0"/>
              <a:t>Design Principles</a:t>
            </a:r>
          </a:p>
        </p:txBody>
      </p:sp>
    </p:spTree>
    <p:custDataLst>
      <p:tags r:id="rId1"/>
    </p:custDataLst>
    <p:extLst>
      <p:ext uri="{BB962C8B-B14F-4D97-AF65-F5344CB8AC3E}">
        <p14:creationId xmlns:p14="http://schemas.microsoft.com/office/powerpoint/2010/main" val="3609948065"/>
      </p:ext>
    </p:extLst>
  </p:cSld>
  <p:clrMapOvr>
    <a:masterClrMapping/>
  </p:clrMapOvr>
  <mc:AlternateContent xmlns:mc="http://schemas.openxmlformats.org/markup-compatibility/2006">
    <mc:Choice xmlns:p14="http://schemas.microsoft.com/office/powerpoint/2010/main" Requires="p14">
      <p:transition spd="slow" p14:dur="2000" advTm="10275"/>
    </mc:Choice>
    <mc:Fallback>
      <p:transition spd="slow" advTm="1027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5" grpId="0"/>
      <p:bldP spid="46" grpId="0"/>
      <p:bldP spid="4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992BB-21FA-48FE-9F00-B35F2995E63D}"/>
              </a:ext>
            </a:extLst>
          </p:cNvPr>
          <p:cNvSpPr>
            <a:spLocks noGrp="1"/>
          </p:cNvSpPr>
          <p:nvPr>
            <p:ph type="title"/>
          </p:nvPr>
        </p:nvSpPr>
        <p:spPr>
          <a:xfrm>
            <a:off x="552450" y="323517"/>
            <a:ext cx="7239000" cy="594299"/>
          </a:xfrm>
        </p:spPr>
        <p:txBody>
          <a:bodyPr>
            <a:normAutofit fontScale="90000"/>
          </a:bodyPr>
          <a:lstStyle/>
          <a:p>
            <a:pPr algn="l"/>
            <a:r>
              <a:rPr lang="en-US" altLang="zh-CN" b="1" dirty="0"/>
              <a:t>Introducing </a:t>
            </a:r>
            <a:r>
              <a:rPr lang="en-US" altLang="zh-CN" b="1" dirty="0" err="1"/>
              <a:t>ParamTree</a:t>
            </a:r>
            <a:endParaRPr lang="zh-CN" altLang="en-US" b="1" dirty="0"/>
          </a:p>
        </p:txBody>
      </p:sp>
      <p:sp>
        <p:nvSpPr>
          <p:cNvPr id="4" name="矩形 3">
            <a:extLst>
              <a:ext uri="{FF2B5EF4-FFF2-40B4-BE49-F238E27FC236}">
                <a16:creationId xmlns:a16="http://schemas.microsoft.com/office/drawing/2014/main" id="{FE06D61E-6413-4E35-A8FB-74B5E24D9657}"/>
              </a:ext>
            </a:extLst>
          </p:cNvPr>
          <p:cNvSpPr/>
          <p:nvPr/>
        </p:nvSpPr>
        <p:spPr>
          <a:xfrm>
            <a:off x="5341620" y="1330335"/>
            <a:ext cx="6591300" cy="4401205"/>
          </a:xfrm>
          <a:prstGeom prst="rect">
            <a:avLst/>
          </a:prstGeom>
        </p:spPr>
        <p:txBody>
          <a:bodyPr wrap="square">
            <a:spAutoFit/>
          </a:bodyPr>
          <a:lstStyle/>
          <a:p>
            <a:r>
              <a:rPr lang="en-US" altLang="zh-CN" sz="2000" b="1" i="0" dirty="0">
                <a:solidFill>
                  <a:srgbClr val="0D0D0D"/>
                </a:solidFill>
                <a:effectLst/>
                <a:latin typeface="Arial" panose="020B0604020202020204" pitchFamily="34" charset="0"/>
                <a:cs typeface="Arial" panose="020B0604020202020204" pitchFamily="34" charset="0"/>
              </a:rPr>
              <a:t>High Generalization</a:t>
            </a:r>
            <a:endParaRPr lang="en-US" altLang="zh-CN" sz="2000" b="0" i="0" dirty="0">
              <a:solidFill>
                <a:srgbClr val="0D0D0D"/>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b="0" i="0" dirty="0">
                <a:solidFill>
                  <a:srgbClr val="0D0D0D"/>
                </a:solidFill>
                <a:effectLst/>
                <a:latin typeface="Arial" panose="020B0604020202020204" pitchFamily="34" charset="0"/>
                <a:cs typeface="Arial" panose="020B0604020202020204" pitchFamily="34" charset="0"/>
              </a:rPr>
              <a:t>Quickly adapts to new databases or different hardware/software environments.</a:t>
            </a:r>
          </a:p>
          <a:p>
            <a:pPr marL="285750" indent="-285750">
              <a:buFont typeface="Arial" panose="020B0604020202020204" pitchFamily="34" charset="0"/>
              <a:buChar char="•"/>
            </a:pPr>
            <a:r>
              <a:rPr lang="en-US" altLang="zh-CN" sz="2000" b="0" i="0" dirty="0">
                <a:solidFill>
                  <a:srgbClr val="0D0D0D"/>
                </a:solidFill>
                <a:effectLst/>
                <a:latin typeface="Arial" panose="020B0604020202020204" pitchFamily="34" charset="0"/>
                <a:cs typeface="Arial" panose="020B0604020202020204" pitchFamily="34" charset="0"/>
              </a:rPr>
              <a:t>Maintains high prediction accuracy for unseen queries.</a:t>
            </a:r>
          </a:p>
          <a:p>
            <a:pPr marL="285750" indent="-285750">
              <a:buFont typeface="Arial" panose="020B0604020202020204" pitchFamily="34" charset="0"/>
              <a:buChar char="•"/>
            </a:pPr>
            <a:endParaRPr lang="en-US" altLang="zh-CN" sz="2000" b="0" i="0" dirty="0">
              <a:solidFill>
                <a:srgbClr val="0D0D0D"/>
              </a:solidFill>
              <a:effectLst/>
              <a:latin typeface="Arial" panose="020B0604020202020204" pitchFamily="34" charset="0"/>
              <a:cs typeface="Arial" panose="020B0604020202020204" pitchFamily="34" charset="0"/>
            </a:endParaRPr>
          </a:p>
          <a:p>
            <a:r>
              <a:rPr lang="en-US" altLang="zh-CN" sz="2000" b="1" i="0" dirty="0">
                <a:solidFill>
                  <a:srgbClr val="0D0D0D"/>
                </a:solidFill>
                <a:effectLst/>
                <a:latin typeface="Arial" panose="020B0604020202020204" pitchFamily="34" charset="0"/>
                <a:cs typeface="Arial" panose="020B0604020202020204" pitchFamily="34" charset="0"/>
              </a:rPr>
              <a:t>Low Training Overhead</a:t>
            </a:r>
            <a:endParaRPr lang="en-US" altLang="zh-CN" sz="2000" b="0" i="0" dirty="0">
              <a:solidFill>
                <a:srgbClr val="0D0D0D"/>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b="0" i="0" dirty="0">
                <a:solidFill>
                  <a:srgbClr val="0D0D0D"/>
                </a:solidFill>
                <a:effectLst/>
                <a:latin typeface="Arial" panose="020B0604020202020204" pitchFamily="34" charset="0"/>
                <a:cs typeface="Arial" panose="020B0604020202020204" pitchFamily="34" charset="0"/>
              </a:rPr>
              <a:t>Leverages existing knowledge to reduce model complexity.</a:t>
            </a:r>
          </a:p>
          <a:p>
            <a:pPr marL="285750" indent="-285750">
              <a:buFont typeface="Arial" panose="020B0604020202020204" pitchFamily="34" charset="0"/>
              <a:buChar char="•"/>
            </a:pPr>
            <a:r>
              <a:rPr lang="en-US" altLang="zh-CN" sz="2000" b="0" i="0" dirty="0">
                <a:solidFill>
                  <a:srgbClr val="0D0D0D"/>
                </a:solidFill>
                <a:effectLst/>
                <a:latin typeface="Arial" panose="020B0604020202020204" pitchFamily="34" charset="0"/>
                <a:cs typeface="Arial" panose="020B0604020202020204" pitchFamily="34" charset="0"/>
              </a:rPr>
              <a:t>Decreases the need for training samples.</a:t>
            </a:r>
          </a:p>
          <a:p>
            <a:pPr marL="285750" indent="-285750">
              <a:buFont typeface="Arial" panose="020B0604020202020204" pitchFamily="34" charset="0"/>
              <a:buChar char="•"/>
            </a:pPr>
            <a:endParaRPr lang="en-US" altLang="zh-CN" sz="2000" b="0" i="0" dirty="0">
              <a:solidFill>
                <a:srgbClr val="0D0D0D"/>
              </a:solidFill>
              <a:effectLst/>
              <a:latin typeface="Arial" panose="020B0604020202020204" pitchFamily="34" charset="0"/>
              <a:cs typeface="Arial" panose="020B0604020202020204" pitchFamily="34" charset="0"/>
            </a:endParaRPr>
          </a:p>
          <a:p>
            <a:r>
              <a:rPr lang="en-US" altLang="zh-CN" sz="2000" b="1" i="0" dirty="0">
                <a:solidFill>
                  <a:srgbClr val="0D0D0D"/>
                </a:solidFill>
                <a:effectLst/>
                <a:latin typeface="Arial" panose="020B0604020202020204" pitchFamily="34" charset="0"/>
                <a:cs typeface="Arial" panose="020B0604020202020204" pitchFamily="34" charset="0"/>
              </a:rPr>
              <a:t>High Explainability</a:t>
            </a:r>
            <a:endParaRPr lang="en-US" altLang="zh-CN" sz="2000" dirty="0">
              <a:solidFill>
                <a:srgbClr val="0D0D0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b="0" i="0" dirty="0">
                <a:solidFill>
                  <a:srgbClr val="0D0D0D"/>
                </a:solidFill>
                <a:effectLst/>
                <a:latin typeface="Arial" panose="020B0604020202020204" pitchFamily="34" charset="0"/>
                <a:cs typeface="Arial" panose="020B0604020202020204" pitchFamily="34" charset="0"/>
              </a:rPr>
              <a:t>Transparent decision-making process for estimating execution plan costs.</a:t>
            </a:r>
          </a:p>
          <a:p>
            <a:pPr marL="285750" indent="-285750">
              <a:buFont typeface="Arial" panose="020B0604020202020204" pitchFamily="34" charset="0"/>
              <a:buChar char="•"/>
            </a:pPr>
            <a:r>
              <a:rPr lang="en-US" altLang="zh-CN" sz="2000" b="0" i="0" dirty="0">
                <a:solidFill>
                  <a:srgbClr val="0D0D0D"/>
                </a:solidFill>
                <a:effectLst/>
                <a:latin typeface="Arial" panose="020B0604020202020204" pitchFamily="34" charset="0"/>
                <a:cs typeface="Arial" panose="020B0604020202020204" pitchFamily="34" charset="0"/>
              </a:rPr>
              <a:t>Facilitates DBA diagnosis of slow queries.</a:t>
            </a:r>
          </a:p>
        </p:txBody>
      </p:sp>
      <p:pic>
        <p:nvPicPr>
          <p:cNvPr id="3076" name="Picture 4">
            <a:extLst>
              <a:ext uri="{FF2B5EF4-FFF2-40B4-BE49-F238E27FC236}">
                <a16:creationId xmlns:a16="http://schemas.microsoft.com/office/drawing/2014/main" id="{FE913D49-3DBD-45C7-9A0E-3E9DC05A8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60" y="1603237"/>
            <a:ext cx="5310326" cy="35806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8256110"/>
      </p:ext>
    </p:extLst>
  </p:cSld>
  <p:clrMapOvr>
    <a:masterClrMapping/>
  </p:clrMapOvr>
  <mc:AlternateContent xmlns:mc="http://schemas.openxmlformats.org/markup-compatibility/2006">
    <mc:Choice xmlns:p14="http://schemas.microsoft.com/office/powerpoint/2010/main" Requires="p14">
      <p:transition spd="slow" p14:dur="2000" advTm="55333"/>
    </mc:Choice>
    <mc:Fallback>
      <p:transition spd="slow" advTm="55333"/>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8992BB-21FA-48FE-9F00-B35F2995E63D}"/>
              </a:ext>
            </a:extLst>
          </p:cNvPr>
          <p:cNvSpPr>
            <a:spLocks noGrp="1"/>
          </p:cNvSpPr>
          <p:nvPr>
            <p:ph type="title"/>
          </p:nvPr>
        </p:nvSpPr>
        <p:spPr>
          <a:xfrm>
            <a:off x="553720" y="-37911"/>
            <a:ext cx="10515600" cy="1325563"/>
          </a:xfrm>
        </p:spPr>
        <p:txBody>
          <a:bodyPr/>
          <a:lstStyle/>
          <a:p>
            <a:pPr algn="l"/>
            <a:r>
              <a:rPr lang="en-US" altLang="zh-CN" sz="3600" b="1" dirty="0"/>
              <a:t>Introducing </a:t>
            </a:r>
            <a:r>
              <a:rPr lang="en-US" altLang="zh-CN" sz="3600" b="1" dirty="0" err="1"/>
              <a:t>ParamTree</a:t>
            </a:r>
            <a:endParaRPr lang="zh-CN" altLang="en-US" sz="3600" b="1" dirty="0"/>
          </a:p>
        </p:txBody>
      </p:sp>
      <p:sp>
        <p:nvSpPr>
          <p:cNvPr id="4" name="矩形 3">
            <a:extLst>
              <a:ext uri="{FF2B5EF4-FFF2-40B4-BE49-F238E27FC236}">
                <a16:creationId xmlns:a16="http://schemas.microsoft.com/office/drawing/2014/main" id="{FE06D61E-6413-4E35-A8FB-74B5E24D9657}"/>
              </a:ext>
            </a:extLst>
          </p:cNvPr>
          <p:cNvSpPr/>
          <p:nvPr/>
        </p:nvSpPr>
        <p:spPr>
          <a:xfrm>
            <a:off x="5475852" y="1524715"/>
            <a:ext cx="6498124" cy="4093428"/>
          </a:xfrm>
          <a:prstGeom prst="rect">
            <a:avLst/>
          </a:prstGeom>
        </p:spPr>
        <p:txBody>
          <a:bodyPr wrap="square">
            <a:spAutoFit/>
          </a:bodyPr>
          <a:lstStyle/>
          <a:p>
            <a:r>
              <a:rPr lang="en-US" altLang="zh-CN" sz="2000" b="1" dirty="0">
                <a:solidFill>
                  <a:srgbClr val="0D0D0D"/>
                </a:solidFill>
                <a:latin typeface="Arial" panose="020B0604020202020204" pitchFamily="34" charset="0"/>
                <a:cs typeface="Arial" panose="020B0604020202020204" pitchFamily="34" charset="0"/>
              </a:rPr>
              <a:t>What Affects the Accuracy of Formula-based Cost Models? </a:t>
            </a:r>
            <a:r>
              <a:rPr lang="en-US" altLang="zh-CN" sz="2000" b="1" dirty="0">
                <a:solidFill>
                  <a:schemeClr val="accent1">
                    <a:lumMod val="75000"/>
                  </a:schemeClr>
                </a:solidFill>
                <a:latin typeface="Arial" panose="020B0604020202020204" pitchFamily="34" charset="0"/>
                <a:cs typeface="Arial" panose="020B0604020202020204" pitchFamily="34" charset="0"/>
              </a:rPr>
              <a:t>(C-params)</a:t>
            </a:r>
            <a:endParaRPr lang="en-US" altLang="zh-CN" sz="2000" b="0" i="0" dirty="0">
              <a:solidFill>
                <a:schemeClr val="accent1">
                  <a:lumMod val="75000"/>
                </a:schemeClr>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zh-CN" sz="2000" b="0" i="0" dirty="0">
              <a:solidFill>
                <a:srgbClr val="0D0D0D"/>
              </a:solidFill>
              <a:effectLst/>
              <a:latin typeface="Arial" panose="020B0604020202020204" pitchFamily="34" charset="0"/>
              <a:cs typeface="Arial" panose="020B0604020202020204" pitchFamily="34" charset="0"/>
            </a:endParaRPr>
          </a:p>
          <a:p>
            <a:r>
              <a:rPr lang="en-US" altLang="zh-CN" sz="2000" b="1" i="0" dirty="0">
                <a:solidFill>
                  <a:srgbClr val="0D0D0D"/>
                </a:solidFill>
                <a:effectLst/>
                <a:latin typeface="Arial" panose="020B0604020202020204" pitchFamily="34" charset="0"/>
                <a:cs typeface="Arial" panose="020B0604020202020204" pitchFamily="34" charset="0"/>
              </a:rPr>
              <a:t>Static C-params</a:t>
            </a:r>
            <a:endParaRPr lang="en-US" altLang="zh-CN" sz="2000" b="0" i="0" dirty="0">
              <a:solidFill>
                <a:srgbClr val="0D0D0D"/>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zh-CN" sz="2000" b="0" i="0" dirty="0">
                <a:solidFill>
                  <a:srgbClr val="0D0D0D"/>
                </a:solidFill>
                <a:effectLst/>
                <a:latin typeface="Arial" panose="020B0604020202020204" pitchFamily="34" charset="0"/>
                <a:cs typeface="Arial" panose="020B0604020202020204" pitchFamily="34" charset="0"/>
              </a:rPr>
              <a:t>Hardware: IO read/</a:t>
            </a:r>
            <a:r>
              <a:rPr lang="en-US" altLang="zh-CN" sz="2000" dirty="0">
                <a:solidFill>
                  <a:srgbClr val="0D0D0D"/>
                </a:solidFill>
                <a:latin typeface="Arial" panose="020B0604020202020204" pitchFamily="34" charset="0"/>
                <a:cs typeface="Arial" panose="020B0604020202020204" pitchFamily="34" charset="0"/>
              </a:rPr>
              <a:t>write </a:t>
            </a:r>
            <a:r>
              <a:rPr lang="en-US" altLang="zh-CN" sz="2000" b="0" i="0" dirty="0">
                <a:solidFill>
                  <a:srgbClr val="0D0D0D"/>
                </a:solidFill>
                <a:effectLst/>
                <a:latin typeface="Arial" panose="020B0604020202020204" pitchFamily="34" charset="0"/>
                <a:cs typeface="Arial" panose="020B0604020202020204" pitchFamily="34" charset="0"/>
              </a:rPr>
              <a:t>speed, CPU, Storage</a:t>
            </a:r>
          </a:p>
          <a:p>
            <a:pPr marL="285750" indent="-285750">
              <a:buFont typeface="Arial" panose="020B0604020202020204" pitchFamily="34" charset="0"/>
              <a:buChar char="•"/>
            </a:pPr>
            <a:r>
              <a:rPr lang="en-US" altLang="zh-CN" sz="2000" dirty="0">
                <a:solidFill>
                  <a:srgbClr val="0D0D0D"/>
                </a:solidFill>
                <a:latin typeface="Arial" panose="020B0604020202020204" pitchFamily="34" charset="0"/>
                <a:cs typeface="Arial" panose="020B0604020202020204" pitchFamily="34" charset="0"/>
              </a:rPr>
              <a:t>Software: Windows/Linux/Mac, DBMS version</a:t>
            </a:r>
          </a:p>
          <a:p>
            <a:pPr marL="285750" indent="-285750">
              <a:buFont typeface="Arial" panose="020B0604020202020204" pitchFamily="34" charset="0"/>
              <a:buChar char="•"/>
            </a:pPr>
            <a:r>
              <a:rPr lang="en-US" altLang="zh-CN" sz="2000" dirty="0">
                <a:solidFill>
                  <a:srgbClr val="0D0D0D"/>
                </a:solidFill>
                <a:latin typeface="Arial" panose="020B0604020202020204" pitchFamily="34" charset="0"/>
                <a:cs typeface="Arial" panose="020B0604020202020204" pitchFamily="34" charset="0"/>
              </a:rPr>
              <a:t>Configuration: </a:t>
            </a:r>
            <a:r>
              <a:rPr lang="en-US" altLang="zh-CN" sz="2000" dirty="0" err="1">
                <a:solidFill>
                  <a:srgbClr val="0D0D0D"/>
                </a:solidFill>
                <a:latin typeface="Arial" panose="020B0604020202020204" pitchFamily="34" charset="0"/>
                <a:cs typeface="Arial" panose="020B0604020202020204" pitchFamily="34" charset="0"/>
              </a:rPr>
              <a:t>shared_buffers</a:t>
            </a:r>
            <a:r>
              <a:rPr lang="en-US" altLang="zh-CN" sz="2000" dirty="0">
                <a:solidFill>
                  <a:srgbClr val="0D0D0D"/>
                </a:solidFill>
                <a:latin typeface="Arial" panose="020B0604020202020204" pitchFamily="34" charset="0"/>
                <a:cs typeface="Arial" panose="020B0604020202020204" pitchFamily="34" charset="0"/>
              </a:rPr>
              <a:t>, </a:t>
            </a:r>
            <a:r>
              <a:rPr lang="en-US" altLang="zh-CN" sz="2000" dirty="0" err="1">
                <a:solidFill>
                  <a:srgbClr val="0D0D0D"/>
                </a:solidFill>
                <a:latin typeface="Arial" panose="020B0604020202020204" pitchFamily="34" charset="0"/>
                <a:cs typeface="Arial" panose="020B0604020202020204" pitchFamily="34" charset="0"/>
              </a:rPr>
              <a:t>block_size</a:t>
            </a:r>
            <a:endParaRPr lang="en-US" altLang="zh-CN" sz="2000" dirty="0">
              <a:solidFill>
                <a:srgbClr val="0D0D0D"/>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altLang="zh-CN" sz="2000" b="0" i="0" dirty="0">
              <a:solidFill>
                <a:srgbClr val="0D0D0D"/>
              </a:solidFill>
              <a:effectLst/>
              <a:latin typeface="Arial" panose="020B0604020202020204" pitchFamily="34" charset="0"/>
              <a:cs typeface="Arial" panose="020B0604020202020204" pitchFamily="34" charset="0"/>
            </a:endParaRPr>
          </a:p>
          <a:p>
            <a:r>
              <a:rPr lang="en-US" altLang="zh-CN" sz="2000" b="1" i="0" dirty="0">
                <a:solidFill>
                  <a:srgbClr val="0D0D0D"/>
                </a:solidFill>
                <a:effectLst/>
                <a:latin typeface="Arial" panose="020B0604020202020204" pitchFamily="34" charset="0"/>
                <a:cs typeface="Arial" panose="020B0604020202020204" pitchFamily="34" charset="0"/>
              </a:rPr>
              <a:t>Dynamic C-params</a:t>
            </a:r>
          </a:p>
          <a:p>
            <a:pPr marL="285750" indent="-285750">
              <a:buFont typeface="Arial" panose="020B0604020202020204" pitchFamily="34" charset="0"/>
              <a:buChar char="•"/>
            </a:pPr>
            <a:r>
              <a:rPr lang="en-US" altLang="zh-CN" sz="2000" b="0" i="0" dirty="0">
                <a:solidFill>
                  <a:srgbClr val="0D0D0D"/>
                </a:solidFill>
                <a:effectLst/>
                <a:latin typeface="Arial" panose="020B0604020202020204" pitchFamily="34" charset="0"/>
                <a:cs typeface="Arial" panose="020B0604020202020204" pitchFamily="34" charset="0"/>
              </a:rPr>
              <a:t>Query-Related: Physical Operator, Structure</a:t>
            </a:r>
          </a:p>
          <a:p>
            <a:pPr marL="285750" indent="-285750">
              <a:buFont typeface="Arial" panose="020B0604020202020204" pitchFamily="34" charset="0"/>
              <a:buChar char="•"/>
            </a:pPr>
            <a:r>
              <a:rPr lang="en-US" altLang="zh-CN" sz="2000" dirty="0">
                <a:solidFill>
                  <a:srgbClr val="0D0D0D"/>
                </a:solidFill>
                <a:latin typeface="Arial" panose="020B0604020202020204" pitchFamily="34" charset="0"/>
                <a:cs typeface="Arial" panose="020B0604020202020204" pitchFamily="34" charset="0"/>
              </a:rPr>
              <a:t>Data-Related: Data Type, Index Correlation, Column offset</a:t>
            </a:r>
          </a:p>
          <a:p>
            <a:pPr marL="285750" indent="-285750">
              <a:buFont typeface="Arial" panose="020B0604020202020204" pitchFamily="34" charset="0"/>
              <a:buChar char="•"/>
            </a:pPr>
            <a:r>
              <a:rPr lang="en-US" altLang="zh-CN" sz="2000" b="0" i="0" dirty="0">
                <a:solidFill>
                  <a:srgbClr val="0D0D0D"/>
                </a:solidFill>
                <a:effectLst/>
                <a:latin typeface="Arial" panose="020B0604020202020204" pitchFamily="34" charset="0"/>
                <a:cs typeface="Arial" panose="020B0604020202020204" pitchFamily="34" charset="0"/>
              </a:rPr>
              <a:t>Configuration: </a:t>
            </a:r>
            <a:r>
              <a:rPr lang="en-US" altLang="zh-CN" sz="2000" b="0" i="0" dirty="0" err="1">
                <a:solidFill>
                  <a:srgbClr val="0D0D0D"/>
                </a:solidFill>
                <a:effectLst/>
                <a:latin typeface="Arial" panose="020B0604020202020204" pitchFamily="34" charset="0"/>
                <a:cs typeface="Arial" panose="020B0604020202020204" pitchFamily="34" charset="0"/>
              </a:rPr>
              <a:t>work_mem</a:t>
            </a:r>
            <a:r>
              <a:rPr lang="en-US" altLang="zh-CN" sz="2000" b="0" i="0" dirty="0">
                <a:solidFill>
                  <a:srgbClr val="0D0D0D"/>
                </a:solidFill>
                <a:effectLst/>
                <a:latin typeface="Arial" panose="020B0604020202020204" pitchFamily="34" charset="0"/>
                <a:cs typeface="Arial" panose="020B0604020202020204" pitchFamily="34" charset="0"/>
              </a:rPr>
              <a:t>, </a:t>
            </a:r>
            <a:r>
              <a:rPr lang="en-US" altLang="zh-CN" sz="2000" b="0" i="0" dirty="0" err="1">
                <a:solidFill>
                  <a:srgbClr val="0D0D0D"/>
                </a:solidFill>
                <a:effectLst/>
                <a:latin typeface="Arial" panose="020B0604020202020204" pitchFamily="34" charset="0"/>
                <a:cs typeface="Arial" panose="020B0604020202020204" pitchFamily="34" charset="0"/>
              </a:rPr>
              <a:t>temp_buffers</a:t>
            </a:r>
            <a:endParaRPr lang="en-US" altLang="zh-CN" sz="2000" b="0" i="0" dirty="0">
              <a:solidFill>
                <a:srgbClr val="0D0D0D"/>
              </a:solidFill>
              <a:effectLst/>
              <a:latin typeface="Arial" panose="020B0604020202020204" pitchFamily="34" charset="0"/>
              <a:cs typeface="Arial" panose="020B0604020202020204" pitchFamily="34" charset="0"/>
            </a:endParaRPr>
          </a:p>
        </p:txBody>
      </p:sp>
      <p:pic>
        <p:nvPicPr>
          <p:cNvPr id="3076" name="Picture 4">
            <a:extLst>
              <a:ext uri="{FF2B5EF4-FFF2-40B4-BE49-F238E27FC236}">
                <a16:creationId xmlns:a16="http://schemas.microsoft.com/office/drawing/2014/main" id="{FE913D49-3DBD-45C7-9A0E-3E9DC05A80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20" y="1775957"/>
            <a:ext cx="5310326" cy="3580677"/>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a:extLst>
              <a:ext uri="{FF2B5EF4-FFF2-40B4-BE49-F238E27FC236}">
                <a16:creationId xmlns:a16="http://schemas.microsoft.com/office/drawing/2014/main" id="{F34FD29A-F9F0-4B45-903B-B438F8F53E88}"/>
              </a:ext>
            </a:extLst>
          </p:cNvPr>
          <p:cNvSpPr/>
          <p:nvPr/>
        </p:nvSpPr>
        <p:spPr>
          <a:xfrm>
            <a:off x="450942" y="5285840"/>
            <a:ext cx="1467068" cy="369332"/>
          </a:xfrm>
          <a:prstGeom prst="rect">
            <a:avLst/>
          </a:prstGeom>
        </p:spPr>
        <p:txBody>
          <a:bodyPr wrap="none">
            <a:spAutoFit/>
          </a:bodyPr>
          <a:lstStyle/>
          <a:p>
            <a:r>
              <a:rPr lang="en-US" altLang="zh-CN" b="1" dirty="0">
                <a:solidFill>
                  <a:srgbClr val="0D0D0D"/>
                </a:solidFill>
                <a:latin typeface="Arial" panose="020B0604020202020204" pitchFamily="34" charset="0"/>
                <a:cs typeface="Arial" panose="020B0604020202020204" pitchFamily="34" charset="0"/>
              </a:rPr>
              <a:t> </a:t>
            </a:r>
            <a:r>
              <a:rPr lang="en-US" altLang="zh-CN" b="1" dirty="0">
                <a:solidFill>
                  <a:srgbClr val="C00000"/>
                </a:solidFill>
                <a:latin typeface="Arial" panose="020B0604020202020204" pitchFamily="34" charset="0"/>
                <a:cs typeface="Arial" panose="020B0604020202020204" pitchFamily="34" charset="0"/>
              </a:rPr>
              <a:t>(R-params)</a:t>
            </a:r>
            <a:endParaRPr lang="en-US" altLang="zh-CN" dirty="0">
              <a:solidFill>
                <a:srgbClr val="C00000"/>
              </a:solidFill>
              <a:latin typeface="Arial" panose="020B0604020202020204" pitchFamily="34" charset="0"/>
              <a:cs typeface="Arial" panose="020B0604020202020204" pitchFamily="34" charset="0"/>
            </a:endParaRPr>
          </a:p>
        </p:txBody>
      </p:sp>
      <p:sp>
        <p:nvSpPr>
          <p:cNvPr id="6" name="矩形 5">
            <a:extLst>
              <a:ext uri="{FF2B5EF4-FFF2-40B4-BE49-F238E27FC236}">
                <a16:creationId xmlns:a16="http://schemas.microsoft.com/office/drawing/2014/main" id="{7BE6D829-10B4-4247-B0EE-6221EAF77CB6}"/>
              </a:ext>
            </a:extLst>
          </p:cNvPr>
          <p:cNvSpPr/>
          <p:nvPr/>
        </p:nvSpPr>
        <p:spPr>
          <a:xfrm>
            <a:off x="2304820" y="5321237"/>
            <a:ext cx="1467068" cy="369332"/>
          </a:xfrm>
          <a:prstGeom prst="rect">
            <a:avLst/>
          </a:prstGeom>
        </p:spPr>
        <p:txBody>
          <a:bodyPr wrap="none">
            <a:spAutoFit/>
          </a:bodyPr>
          <a:lstStyle/>
          <a:p>
            <a:r>
              <a:rPr lang="en-US" altLang="zh-CN" b="1" dirty="0">
                <a:solidFill>
                  <a:srgbClr val="0D0D0D"/>
                </a:solidFill>
                <a:latin typeface="Arial" panose="020B0604020202020204" pitchFamily="34" charset="0"/>
                <a:cs typeface="Arial" panose="020B0604020202020204" pitchFamily="34" charset="0"/>
              </a:rPr>
              <a:t> </a:t>
            </a:r>
            <a:r>
              <a:rPr lang="en-US" altLang="zh-CN" b="1" dirty="0">
                <a:solidFill>
                  <a:srgbClr val="C00000"/>
                </a:solidFill>
                <a:latin typeface="Arial" panose="020B0604020202020204" pitchFamily="34" charset="0"/>
                <a:cs typeface="Arial" panose="020B0604020202020204" pitchFamily="34" charset="0"/>
              </a:rPr>
              <a:t>(R-params)</a:t>
            </a:r>
            <a:endParaRPr lang="en-US" altLang="zh-CN" dirty="0">
              <a:solidFill>
                <a:srgbClr val="C00000"/>
              </a:solidFill>
              <a:latin typeface="Arial" panose="020B0604020202020204" pitchFamily="34" charset="0"/>
              <a:cs typeface="Arial" panose="020B0604020202020204" pitchFamily="34" charset="0"/>
            </a:endParaRPr>
          </a:p>
        </p:txBody>
      </p:sp>
      <p:sp>
        <p:nvSpPr>
          <p:cNvPr id="7" name="矩形 6">
            <a:extLst>
              <a:ext uri="{FF2B5EF4-FFF2-40B4-BE49-F238E27FC236}">
                <a16:creationId xmlns:a16="http://schemas.microsoft.com/office/drawing/2014/main" id="{EDC3F5DE-0E43-496F-9001-F01E81B7136D}"/>
              </a:ext>
            </a:extLst>
          </p:cNvPr>
          <p:cNvSpPr/>
          <p:nvPr/>
        </p:nvSpPr>
        <p:spPr>
          <a:xfrm>
            <a:off x="1311327" y="2446791"/>
            <a:ext cx="1467068" cy="369332"/>
          </a:xfrm>
          <a:prstGeom prst="rect">
            <a:avLst/>
          </a:prstGeom>
        </p:spPr>
        <p:txBody>
          <a:bodyPr wrap="none">
            <a:spAutoFit/>
          </a:bodyPr>
          <a:lstStyle/>
          <a:p>
            <a:r>
              <a:rPr lang="en-US" altLang="zh-CN" b="1" dirty="0">
                <a:solidFill>
                  <a:schemeClr val="accent1">
                    <a:lumMod val="75000"/>
                  </a:schemeClr>
                </a:solidFill>
                <a:latin typeface="Arial" panose="020B0604020202020204" pitchFamily="34" charset="0"/>
                <a:cs typeface="Arial" panose="020B0604020202020204" pitchFamily="34" charset="0"/>
              </a:rPr>
              <a:t> (C-params)</a:t>
            </a:r>
            <a:endParaRPr lang="en-US" altLang="zh-CN" dirty="0">
              <a:solidFill>
                <a:schemeClr val="accent1">
                  <a:lumMod val="75000"/>
                </a:schemeClr>
              </a:solidFill>
              <a:latin typeface="Arial" panose="020B0604020202020204" pitchFamily="34" charset="0"/>
              <a:cs typeface="Arial" panose="020B0604020202020204" pitchFamily="34" charset="0"/>
            </a:endParaRPr>
          </a:p>
        </p:txBody>
      </p:sp>
      <p:sp>
        <p:nvSpPr>
          <p:cNvPr id="8" name="矩形 7">
            <a:extLst>
              <a:ext uri="{FF2B5EF4-FFF2-40B4-BE49-F238E27FC236}">
                <a16:creationId xmlns:a16="http://schemas.microsoft.com/office/drawing/2014/main" id="{7AF8E85B-6E84-40E6-BA09-3F1A22D15E4C}"/>
              </a:ext>
            </a:extLst>
          </p:cNvPr>
          <p:cNvSpPr/>
          <p:nvPr/>
        </p:nvSpPr>
        <p:spPr>
          <a:xfrm>
            <a:off x="2216376" y="1489600"/>
            <a:ext cx="1467068" cy="369332"/>
          </a:xfrm>
          <a:prstGeom prst="rect">
            <a:avLst/>
          </a:prstGeom>
        </p:spPr>
        <p:txBody>
          <a:bodyPr wrap="none">
            <a:spAutoFit/>
          </a:bodyPr>
          <a:lstStyle/>
          <a:p>
            <a:r>
              <a:rPr lang="en-US" altLang="zh-CN" b="1" dirty="0">
                <a:solidFill>
                  <a:schemeClr val="accent1">
                    <a:lumMod val="75000"/>
                  </a:schemeClr>
                </a:solidFill>
                <a:latin typeface="Arial" panose="020B0604020202020204" pitchFamily="34" charset="0"/>
                <a:cs typeface="Arial" panose="020B0604020202020204" pitchFamily="34" charset="0"/>
              </a:rPr>
              <a:t> (C-params)</a:t>
            </a:r>
            <a:endParaRPr lang="en-US" altLang="zh-CN" dirty="0">
              <a:solidFill>
                <a:schemeClr val="accent1">
                  <a:lumMod val="75000"/>
                </a:schemeClr>
              </a:solidFill>
              <a:latin typeface="Arial" panose="020B0604020202020204" pitchFamily="34" charset="0"/>
              <a:cs typeface="Arial" panose="020B0604020202020204" pitchFamily="34" charset="0"/>
            </a:endParaRPr>
          </a:p>
        </p:txBody>
      </p:sp>
      <p:sp>
        <p:nvSpPr>
          <p:cNvPr id="9" name="矩形 8">
            <a:extLst>
              <a:ext uri="{FF2B5EF4-FFF2-40B4-BE49-F238E27FC236}">
                <a16:creationId xmlns:a16="http://schemas.microsoft.com/office/drawing/2014/main" id="{EDC3F5DE-0E43-496F-9001-F01E81B7136D}"/>
              </a:ext>
            </a:extLst>
          </p:cNvPr>
          <p:cNvSpPr/>
          <p:nvPr/>
        </p:nvSpPr>
        <p:spPr>
          <a:xfrm>
            <a:off x="525779" y="3531416"/>
            <a:ext cx="1467068"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1" dirty="0">
                <a:solidFill>
                  <a:schemeClr val="accent1">
                    <a:lumMod val="75000"/>
                  </a:schemeClr>
                </a:solidFill>
                <a:latin typeface="Arial" panose="020B0604020202020204" pitchFamily="34" charset="0"/>
                <a:cs typeface="Arial" panose="020B0604020202020204" pitchFamily="34" charset="0"/>
              </a:rPr>
              <a:t> (C-params)</a:t>
            </a:r>
            <a:endParaRPr lang="en-US" altLang="zh-CN" dirty="0">
              <a:solidFill>
                <a:schemeClr val="accent1">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40471203"/>
      </p:ext>
    </p:extLst>
  </p:cSld>
  <p:clrMapOvr>
    <a:masterClrMapping/>
  </p:clrMapOvr>
  <mc:AlternateContent xmlns:mc="http://schemas.openxmlformats.org/markup-compatibility/2006">
    <mc:Choice xmlns:p14="http://schemas.microsoft.com/office/powerpoint/2010/main" Requires="p14">
      <p:transition spd="slow" p14:dur="2000" advTm="77533"/>
    </mc:Choice>
    <mc:Fallback>
      <p:transition spd="slow" advTm="77533"/>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8DFAA1-AE50-47AD-8F31-7AE8121B572B}"/>
              </a:ext>
            </a:extLst>
          </p:cNvPr>
          <p:cNvSpPr>
            <a:spLocks noGrp="1"/>
          </p:cNvSpPr>
          <p:nvPr>
            <p:ph type="title"/>
          </p:nvPr>
        </p:nvSpPr>
        <p:spPr/>
        <p:txBody>
          <a:bodyPr>
            <a:normAutofit fontScale="90000"/>
          </a:bodyPr>
          <a:lstStyle/>
          <a:p>
            <a:pPr algn="l"/>
            <a:r>
              <a:rPr lang="en-US" altLang="zh-CN" b="1" dirty="0"/>
              <a:t>How to Train </a:t>
            </a:r>
            <a:r>
              <a:rPr lang="en-US" altLang="zh-CN" b="1" dirty="0" err="1"/>
              <a:t>ParamTree</a:t>
            </a:r>
            <a:endParaRPr lang="zh-CN" altLang="en-US" b="1" dirty="0"/>
          </a:p>
        </p:txBody>
      </p:sp>
      <p:pic>
        <p:nvPicPr>
          <p:cNvPr id="5" name="图片 4">
            <a:extLst>
              <a:ext uri="{FF2B5EF4-FFF2-40B4-BE49-F238E27FC236}">
                <a16:creationId xmlns:a16="http://schemas.microsoft.com/office/drawing/2014/main" id="{BA5ED578-4BEC-42E7-8BA3-4CC1BB4323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7871" y="1351826"/>
            <a:ext cx="858716" cy="858716"/>
          </a:xfrm>
          <a:prstGeom prst="rect">
            <a:avLst/>
          </a:prstGeom>
        </p:spPr>
      </p:pic>
      <p:sp>
        <p:nvSpPr>
          <p:cNvPr id="6" name="文本框 5">
            <a:extLst>
              <a:ext uri="{FF2B5EF4-FFF2-40B4-BE49-F238E27FC236}">
                <a16:creationId xmlns:a16="http://schemas.microsoft.com/office/drawing/2014/main" id="{C91B77E2-2B94-43F0-BD4B-8B4A9E2AEAC4}"/>
              </a:ext>
            </a:extLst>
          </p:cNvPr>
          <p:cNvSpPr txBox="1"/>
          <p:nvPr/>
        </p:nvSpPr>
        <p:spPr>
          <a:xfrm>
            <a:off x="1082806" y="2239905"/>
            <a:ext cx="1868845" cy="369332"/>
          </a:xfrm>
          <a:prstGeom prst="rect">
            <a:avLst/>
          </a:prstGeom>
          <a:noFill/>
        </p:spPr>
        <p:txBody>
          <a:bodyPr wrap="none" rtlCol="0">
            <a:spAutoFit/>
          </a:bodyPr>
          <a:lstStyle/>
          <a:p>
            <a:r>
              <a:rPr lang="en-US" altLang="zh-CN" dirty="0"/>
              <a:t>Training Dataset</a:t>
            </a:r>
            <a:endParaRPr lang="zh-CN" altLang="en-US" dirty="0"/>
          </a:p>
        </p:txBody>
      </p:sp>
      <p:pic>
        <p:nvPicPr>
          <p:cNvPr id="9" name="图片 8">
            <a:extLst>
              <a:ext uri="{FF2B5EF4-FFF2-40B4-BE49-F238E27FC236}">
                <a16:creationId xmlns:a16="http://schemas.microsoft.com/office/drawing/2014/main" id="{C1E7262D-9A77-4F5E-A99B-F084798DC631}"/>
              </a:ext>
            </a:extLst>
          </p:cNvPr>
          <p:cNvPicPr>
            <a:picLocks noChangeAspect="1"/>
          </p:cNvPicPr>
          <p:nvPr/>
        </p:nvPicPr>
        <p:blipFill>
          <a:blip r:embed="rId5"/>
          <a:stretch>
            <a:fillRect/>
          </a:stretch>
        </p:blipFill>
        <p:spPr>
          <a:xfrm>
            <a:off x="331485" y="2876680"/>
            <a:ext cx="3371486" cy="585607"/>
          </a:xfrm>
          <a:prstGeom prst="rect">
            <a:avLst/>
          </a:prstGeom>
        </p:spPr>
      </p:pic>
      <p:pic>
        <p:nvPicPr>
          <p:cNvPr id="10" name="图片 9">
            <a:extLst>
              <a:ext uri="{FF2B5EF4-FFF2-40B4-BE49-F238E27FC236}">
                <a16:creationId xmlns:a16="http://schemas.microsoft.com/office/drawing/2014/main" id="{92A46435-7DDF-4242-9B69-105CB5E72B07}"/>
              </a:ext>
            </a:extLst>
          </p:cNvPr>
          <p:cNvPicPr>
            <a:picLocks noChangeAspect="1"/>
          </p:cNvPicPr>
          <p:nvPr/>
        </p:nvPicPr>
        <p:blipFill>
          <a:blip r:embed="rId6"/>
          <a:stretch>
            <a:fillRect/>
          </a:stretch>
        </p:blipFill>
        <p:spPr>
          <a:xfrm>
            <a:off x="4334513" y="1638106"/>
            <a:ext cx="404367" cy="400110"/>
          </a:xfrm>
          <a:prstGeom prst="rect">
            <a:avLst/>
          </a:prstGeom>
        </p:spPr>
      </p:pic>
      <p:sp>
        <p:nvSpPr>
          <p:cNvPr id="11" name="矩形 10">
            <a:extLst>
              <a:ext uri="{FF2B5EF4-FFF2-40B4-BE49-F238E27FC236}">
                <a16:creationId xmlns:a16="http://schemas.microsoft.com/office/drawing/2014/main" id="{1D3A7C00-2870-4298-8E11-947835278D51}"/>
              </a:ext>
            </a:extLst>
          </p:cNvPr>
          <p:cNvSpPr/>
          <p:nvPr/>
        </p:nvSpPr>
        <p:spPr>
          <a:xfrm>
            <a:off x="4738880" y="1638106"/>
            <a:ext cx="6998677" cy="400110"/>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 </a:t>
            </a:r>
            <a:r>
              <a:rPr lang="zh-CN" altLang="en-US" sz="2000" dirty="0">
                <a:latin typeface="Arial" panose="020B0604020202020204" pitchFamily="34" charset="0"/>
                <a:cs typeface="Arial" panose="020B0604020202020204" pitchFamily="34" charset="0"/>
              </a:rPr>
              <a:t>represent the values of C-params when </a:t>
            </a:r>
            <a:r>
              <a:rPr lang="en-US" altLang="zh-CN" sz="2000" dirty="0">
                <a:latin typeface="Arial" panose="020B0604020202020204" pitchFamily="34" charset="0"/>
                <a:cs typeface="Arial" panose="020B0604020202020204" pitchFamily="34" charset="0"/>
              </a:rPr>
              <a:t>executing queries</a:t>
            </a:r>
            <a:endParaRPr lang="zh-CN" altLang="en-US" sz="2000" dirty="0">
              <a:latin typeface="Arial" panose="020B0604020202020204" pitchFamily="34" charset="0"/>
              <a:cs typeface="Arial" panose="020B0604020202020204" pitchFamily="34" charset="0"/>
            </a:endParaRPr>
          </a:p>
        </p:txBody>
      </p:sp>
      <p:pic>
        <p:nvPicPr>
          <p:cNvPr id="12" name="图片 11">
            <a:extLst>
              <a:ext uri="{FF2B5EF4-FFF2-40B4-BE49-F238E27FC236}">
                <a16:creationId xmlns:a16="http://schemas.microsoft.com/office/drawing/2014/main" id="{9F1C9594-A663-4094-AFB2-1E3EF9DF07A8}"/>
              </a:ext>
            </a:extLst>
          </p:cNvPr>
          <p:cNvPicPr>
            <a:picLocks noChangeAspect="1"/>
          </p:cNvPicPr>
          <p:nvPr/>
        </p:nvPicPr>
        <p:blipFill rotWithShape="1">
          <a:blip r:embed="rId5"/>
          <a:srcRect l="48131" r="20575" b="-23989"/>
          <a:stretch/>
        </p:blipFill>
        <p:spPr>
          <a:xfrm>
            <a:off x="3979052" y="2210542"/>
            <a:ext cx="759829" cy="522908"/>
          </a:xfrm>
          <a:prstGeom prst="rect">
            <a:avLst/>
          </a:prstGeom>
        </p:spPr>
      </p:pic>
      <p:sp>
        <p:nvSpPr>
          <p:cNvPr id="13" name="矩形 12">
            <a:extLst>
              <a:ext uri="{FF2B5EF4-FFF2-40B4-BE49-F238E27FC236}">
                <a16:creationId xmlns:a16="http://schemas.microsoft.com/office/drawing/2014/main" id="{CE93E23F-EF96-43CD-9DCD-186DDE0E633C}"/>
              </a:ext>
            </a:extLst>
          </p:cNvPr>
          <p:cNvSpPr/>
          <p:nvPr/>
        </p:nvSpPr>
        <p:spPr>
          <a:xfrm>
            <a:off x="4738881" y="2265999"/>
            <a:ext cx="6998677" cy="707886"/>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 denotes the vectorized representations of the involved cost   estimation functions, containing cardinality estimation results</a:t>
            </a:r>
            <a:endParaRPr lang="zh-CN" altLang="en-US" sz="2000" dirty="0">
              <a:latin typeface="Arial" panose="020B0604020202020204" pitchFamily="34" charset="0"/>
              <a:cs typeface="Arial" panose="020B0604020202020204" pitchFamily="34" charset="0"/>
            </a:endParaRPr>
          </a:p>
        </p:txBody>
      </p:sp>
      <p:pic>
        <p:nvPicPr>
          <p:cNvPr id="14" name="图片 13">
            <a:extLst>
              <a:ext uri="{FF2B5EF4-FFF2-40B4-BE49-F238E27FC236}">
                <a16:creationId xmlns:a16="http://schemas.microsoft.com/office/drawing/2014/main" id="{D759FFD9-A368-4EF3-91DF-368462FF3941}"/>
              </a:ext>
            </a:extLst>
          </p:cNvPr>
          <p:cNvPicPr>
            <a:picLocks noChangeAspect="1"/>
          </p:cNvPicPr>
          <p:nvPr/>
        </p:nvPicPr>
        <p:blipFill rotWithShape="1">
          <a:blip r:embed="rId5"/>
          <a:srcRect l="83931" r="5638"/>
          <a:stretch/>
        </p:blipFill>
        <p:spPr>
          <a:xfrm>
            <a:off x="4387187" y="2849160"/>
            <a:ext cx="351693" cy="585607"/>
          </a:xfrm>
          <a:prstGeom prst="rect">
            <a:avLst/>
          </a:prstGeom>
        </p:spPr>
      </p:pic>
      <p:sp>
        <p:nvSpPr>
          <p:cNvPr id="15" name="矩形 14">
            <a:extLst>
              <a:ext uri="{FF2B5EF4-FFF2-40B4-BE49-F238E27FC236}">
                <a16:creationId xmlns:a16="http://schemas.microsoft.com/office/drawing/2014/main" id="{DA24FF4F-7C6A-46A0-8D5C-B60EB7D8C246}"/>
              </a:ext>
            </a:extLst>
          </p:cNvPr>
          <p:cNvSpPr/>
          <p:nvPr/>
        </p:nvSpPr>
        <p:spPr>
          <a:xfrm>
            <a:off x="4738880" y="3029342"/>
            <a:ext cx="6998677" cy="400110"/>
          </a:xfrm>
          <a:prstGeom prst="rect">
            <a:avLst/>
          </a:prstGeom>
        </p:spPr>
        <p:txBody>
          <a:bodyPr wrap="square">
            <a:spAutoFit/>
          </a:bodyPr>
          <a:lstStyle/>
          <a:p>
            <a:r>
              <a:rPr lang="en-US" altLang="zh-CN" sz="2000" dirty="0">
                <a:latin typeface="Arial" panose="020B0604020202020204" pitchFamily="34" charset="0"/>
                <a:cs typeface="Arial" panose="020B0604020202020204" pitchFamily="34" charset="0"/>
              </a:rPr>
              <a:t>: denotes the real processing cost</a:t>
            </a:r>
            <a:endParaRPr lang="zh-CN" altLang="en-US" sz="2000" dirty="0">
              <a:latin typeface="Arial" panose="020B0604020202020204" pitchFamily="34" charset="0"/>
              <a:cs typeface="Arial" panose="020B0604020202020204" pitchFamily="34" charset="0"/>
            </a:endParaRPr>
          </a:p>
        </p:txBody>
      </p:sp>
      <p:sp>
        <p:nvSpPr>
          <p:cNvPr id="16" name="文本框 15">
            <a:extLst>
              <a:ext uri="{FF2B5EF4-FFF2-40B4-BE49-F238E27FC236}">
                <a16:creationId xmlns:a16="http://schemas.microsoft.com/office/drawing/2014/main" id="{BEC0E32E-BEB7-4B90-BB35-587395C9AD04}"/>
              </a:ext>
            </a:extLst>
          </p:cNvPr>
          <p:cNvSpPr txBox="1"/>
          <p:nvPr/>
        </p:nvSpPr>
        <p:spPr>
          <a:xfrm>
            <a:off x="703188" y="4080875"/>
            <a:ext cx="2877198" cy="461665"/>
          </a:xfrm>
          <a:prstGeom prst="rect">
            <a:avLst/>
          </a:prstGeom>
          <a:noFill/>
        </p:spPr>
        <p:txBody>
          <a:bodyPr wrap="none" rtlCol="0">
            <a:spAutoFit/>
          </a:bodyPr>
          <a:lstStyle/>
          <a:p>
            <a:pPr marL="342900" indent="-342900">
              <a:buFont typeface="Wingdings" panose="05000000000000000000" pitchFamily="2" charset="2"/>
              <a:buChar char="ü"/>
            </a:pPr>
            <a:r>
              <a:rPr lang="en-US" altLang="zh-CN" sz="2400" dirty="0">
                <a:latin typeface="Arial Black" panose="020B0A04020102020204" pitchFamily="34" charset="0"/>
                <a:ea typeface="HGB1X_CNKI" panose="02000500000000000000" pitchFamily="2" charset="-122"/>
              </a:rPr>
              <a:t>What we have</a:t>
            </a:r>
            <a:endParaRPr lang="zh-CN" altLang="en-US" sz="2400" dirty="0">
              <a:latin typeface="Arial Black" panose="020B0A04020102020204" pitchFamily="34" charset="0"/>
              <a:ea typeface="HGB1X_CNKI" panose="02000500000000000000" pitchFamily="2" charset="-122"/>
            </a:endParaRPr>
          </a:p>
        </p:txBody>
      </p:sp>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A6AD6E9D-E8F2-44C4-A762-EDA1E673EA51}"/>
                  </a:ext>
                </a:extLst>
              </p:cNvPr>
              <p:cNvSpPr txBox="1"/>
              <p:nvPr/>
            </p:nvSpPr>
            <p:spPr>
              <a:xfrm>
                <a:off x="1446340" y="4665921"/>
                <a:ext cx="139089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latin typeface="Cambria Math" panose="02040503050406030204" pitchFamily="18" charset="0"/>
                        </a:rPr>
                        <m:t>𝐶</m:t>
                      </m:r>
                      <m:r>
                        <a:rPr lang="en-US" altLang="zh-CN" sz="3600" b="0" i="1" smtClean="0">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𝑂</m:t>
                      </m:r>
                    </m:oMath>
                  </m:oMathPara>
                </a14:m>
                <a:endParaRPr lang="zh-CN" altLang="en-US" sz="3600" dirty="0"/>
              </a:p>
            </p:txBody>
          </p:sp>
        </mc:Choice>
        <mc:Fallback xmlns="">
          <p:sp>
            <p:nvSpPr>
              <p:cNvPr id="17" name="文本框 16">
                <a:extLst>
                  <a:ext uri="{FF2B5EF4-FFF2-40B4-BE49-F238E27FC236}">
                    <a16:creationId xmlns:a16="http://schemas.microsoft.com/office/drawing/2014/main" id="{A6AD6E9D-E8F2-44C4-A762-EDA1E673EA51}"/>
                  </a:ext>
                </a:extLst>
              </p:cNvPr>
              <p:cNvSpPr txBox="1">
                <a:spLocks noRot="1" noChangeAspect="1" noMove="1" noResize="1" noEditPoints="1" noAdjustHandles="1" noChangeArrowheads="1" noChangeShapeType="1" noTextEdit="1"/>
              </p:cNvSpPr>
              <p:nvPr/>
            </p:nvSpPr>
            <p:spPr>
              <a:xfrm>
                <a:off x="1446340" y="4665921"/>
                <a:ext cx="1390894" cy="553998"/>
              </a:xfrm>
              <a:prstGeom prst="rect">
                <a:avLst/>
              </a:prstGeom>
              <a:blipFill>
                <a:blip r:embed="rId7"/>
                <a:stretch>
                  <a:fillRect/>
                </a:stretch>
              </a:blipFill>
            </p:spPr>
            <p:txBody>
              <a:bodyPr/>
              <a:lstStyle/>
              <a:p>
                <a:r>
                  <a:rPr lang="zh-CN" altLang="en-US">
                    <a:noFill/>
                  </a:rPr>
                  <a:t> </a:t>
                </a:r>
              </a:p>
            </p:txBody>
          </p:sp>
        </mc:Fallback>
      </mc:AlternateContent>
      <p:sp>
        <p:nvSpPr>
          <p:cNvPr id="18" name="矩形 17">
            <a:extLst>
              <a:ext uri="{FF2B5EF4-FFF2-40B4-BE49-F238E27FC236}">
                <a16:creationId xmlns:a16="http://schemas.microsoft.com/office/drawing/2014/main" id="{7BDAF8CE-C437-41E9-8942-30C58252B48D}"/>
              </a:ext>
            </a:extLst>
          </p:cNvPr>
          <p:cNvSpPr/>
          <p:nvPr/>
        </p:nvSpPr>
        <p:spPr>
          <a:xfrm>
            <a:off x="3944660" y="4080876"/>
            <a:ext cx="4180759" cy="461665"/>
          </a:xfrm>
          <a:prstGeom prst="rect">
            <a:avLst/>
          </a:prstGeom>
          <a:noFill/>
        </p:spPr>
        <p:txBody>
          <a:bodyPr wrap="square" rtlCol="0">
            <a:spAutoFit/>
          </a:bodyPr>
          <a:lstStyle/>
          <a:p>
            <a:r>
              <a:rPr lang="zh-CN" altLang="en-US" sz="2400" dirty="0">
                <a:latin typeface="Bahnschrift Condensed" panose="020B0502040204020203" pitchFamily="34" charset="0"/>
                <a:ea typeface="HGB1X_CNKI" panose="02000500000000000000" pitchFamily="2" charset="-122"/>
              </a:rPr>
              <a:t>R-params play like hidden parameters</a:t>
            </a:r>
          </a:p>
        </p:txBody>
      </p:sp>
      <p:sp>
        <p:nvSpPr>
          <p:cNvPr id="19" name="文本框 18">
            <a:extLst>
              <a:ext uri="{FF2B5EF4-FFF2-40B4-BE49-F238E27FC236}">
                <a16:creationId xmlns:a16="http://schemas.microsoft.com/office/drawing/2014/main" id="{CAED6386-F028-4C90-901F-035A713EDCB9}"/>
              </a:ext>
            </a:extLst>
          </p:cNvPr>
          <p:cNvSpPr txBox="1"/>
          <p:nvPr/>
        </p:nvSpPr>
        <p:spPr>
          <a:xfrm>
            <a:off x="8524534" y="4080875"/>
            <a:ext cx="2920608" cy="461665"/>
          </a:xfrm>
          <a:prstGeom prst="rect">
            <a:avLst/>
          </a:prstGeom>
          <a:noFill/>
        </p:spPr>
        <p:txBody>
          <a:bodyPr wrap="none" rtlCol="0">
            <a:spAutoFit/>
          </a:bodyPr>
          <a:lstStyle/>
          <a:p>
            <a:pPr marL="342900" indent="-342900">
              <a:buFont typeface="Wingdings" panose="05000000000000000000" pitchFamily="2" charset="2"/>
              <a:buChar char="ü"/>
            </a:pPr>
            <a:r>
              <a:rPr lang="en-US" altLang="zh-CN" sz="2400" dirty="0">
                <a:latin typeface="Arial Black" panose="020B0A04020102020204" pitchFamily="34" charset="0"/>
                <a:ea typeface="HGB1X_CNKI" panose="02000500000000000000" pitchFamily="2" charset="-122"/>
              </a:rPr>
              <a:t>What we want</a:t>
            </a:r>
            <a:endParaRPr lang="zh-CN" altLang="en-US" sz="2400" dirty="0">
              <a:latin typeface="Arial Black" panose="020B0A04020102020204" pitchFamily="34" charset="0"/>
              <a:ea typeface="HGB1X_CNKI" panose="02000500000000000000" pitchFamily="2" charset="-122"/>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D390E9B9-1573-4B48-8E0A-82D3841D1F87}"/>
                  </a:ext>
                </a:extLst>
              </p:cNvPr>
              <p:cNvSpPr txBox="1"/>
              <p:nvPr/>
            </p:nvSpPr>
            <p:spPr>
              <a:xfrm>
                <a:off x="9123959" y="4690543"/>
                <a:ext cx="1375505"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latin typeface="Cambria Math" panose="02040503050406030204" pitchFamily="18" charset="0"/>
                        </a:rPr>
                        <m:t>𝐶</m:t>
                      </m:r>
                      <m:r>
                        <a:rPr lang="en-US" altLang="zh-CN" sz="3600" b="0" i="1" smtClean="0">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𝑅</m:t>
                      </m:r>
                    </m:oMath>
                  </m:oMathPara>
                </a14:m>
                <a:endParaRPr lang="zh-CN" altLang="en-US" sz="3600" dirty="0"/>
              </a:p>
            </p:txBody>
          </p:sp>
        </mc:Choice>
        <mc:Fallback xmlns="">
          <p:sp>
            <p:nvSpPr>
              <p:cNvPr id="21" name="文本框 20">
                <a:extLst>
                  <a:ext uri="{FF2B5EF4-FFF2-40B4-BE49-F238E27FC236}">
                    <a16:creationId xmlns:a16="http://schemas.microsoft.com/office/drawing/2014/main" id="{D390E9B9-1573-4B48-8E0A-82D3841D1F87}"/>
                  </a:ext>
                </a:extLst>
              </p:cNvPr>
              <p:cNvSpPr txBox="1">
                <a:spLocks noRot="1" noChangeAspect="1" noMove="1" noResize="1" noEditPoints="1" noAdjustHandles="1" noChangeArrowheads="1" noChangeShapeType="1" noTextEdit="1"/>
              </p:cNvSpPr>
              <p:nvPr/>
            </p:nvSpPr>
            <p:spPr>
              <a:xfrm>
                <a:off x="9123959" y="4690543"/>
                <a:ext cx="1375505" cy="553998"/>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DA1F2E1-BC6D-4452-8F56-4DB6437C1D10}"/>
                  </a:ext>
                </a:extLst>
              </p:cNvPr>
              <p:cNvSpPr txBox="1"/>
              <p:nvPr/>
            </p:nvSpPr>
            <p:spPr>
              <a:xfrm>
                <a:off x="4863949" y="4665921"/>
                <a:ext cx="2342180"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3600" b="0" i="1" smtClean="0">
                          <a:latin typeface="Cambria Math" panose="02040503050406030204" pitchFamily="18" charset="0"/>
                        </a:rPr>
                        <m:t>𝐶</m:t>
                      </m:r>
                      <m:r>
                        <a:rPr lang="en-US" altLang="zh-CN" sz="3600" b="0" i="1" smtClean="0">
                          <a:latin typeface="Cambria Math" panose="02040503050406030204" pitchFamily="18" charset="0"/>
                          <a:ea typeface="Cambria Math" panose="02040503050406030204" pitchFamily="18" charset="0"/>
                        </a:rPr>
                        <m:t>→</m:t>
                      </m:r>
                      <m:r>
                        <a:rPr lang="en-US" altLang="zh-CN" sz="3600" b="0" i="1" smtClean="0">
                          <a:solidFill>
                            <a:srgbClr val="C00000"/>
                          </a:solidFill>
                          <a:latin typeface="Cambria Math" panose="02040503050406030204" pitchFamily="18" charset="0"/>
                          <a:ea typeface="Cambria Math" panose="02040503050406030204" pitchFamily="18" charset="0"/>
                        </a:rPr>
                        <m:t>𝑅</m:t>
                      </m:r>
                      <m:r>
                        <a:rPr lang="en-US" altLang="zh-CN" sz="3600" b="0" i="1" smtClean="0">
                          <a:latin typeface="Cambria Math" panose="02040503050406030204" pitchFamily="18" charset="0"/>
                          <a:ea typeface="Cambria Math" panose="02040503050406030204" pitchFamily="18" charset="0"/>
                        </a:rPr>
                        <m:t>→</m:t>
                      </m:r>
                      <m:r>
                        <a:rPr lang="en-US" altLang="zh-CN" sz="3600" b="0" i="1" smtClean="0">
                          <a:latin typeface="Cambria Math" panose="02040503050406030204" pitchFamily="18" charset="0"/>
                          <a:ea typeface="Cambria Math" panose="02040503050406030204" pitchFamily="18" charset="0"/>
                        </a:rPr>
                        <m:t>𝑂</m:t>
                      </m:r>
                    </m:oMath>
                  </m:oMathPara>
                </a14:m>
                <a:endParaRPr lang="zh-CN" altLang="en-US" sz="3600" dirty="0"/>
              </a:p>
            </p:txBody>
          </p:sp>
        </mc:Choice>
        <mc:Fallback xmlns="">
          <p:sp>
            <p:nvSpPr>
              <p:cNvPr id="22" name="文本框 21">
                <a:extLst>
                  <a:ext uri="{FF2B5EF4-FFF2-40B4-BE49-F238E27FC236}">
                    <a16:creationId xmlns:a16="http://schemas.microsoft.com/office/drawing/2014/main" id="{9DA1F2E1-BC6D-4452-8F56-4DB6437C1D10}"/>
                  </a:ext>
                </a:extLst>
              </p:cNvPr>
              <p:cNvSpPr txBox="1">
                <a:spLocks noRot="1" noChangeAspect="1" noMove="1" noResize="1" noEditPoints="1" noAdjustHandles="1" noChangeArrowheads="1" noChangeShapeType="1" noTextEdit="1"/>
              </p:cNvSpPr>
              <p:nvPr/>
            </p:nvSpPr>
            <p:spPr>
              <a:xfrm>
                <a:off x="4863949" y="4665921"/>
                <a:ext cx="2342180" cy="553998"/>
              </a:xfrm>
              <a:prstGeom prst="rect">
                <a:avLst/>
              </a:prstGeom>
              <a:blipFill>
                <a:blip r:embed="rId9"/>
                <a:stretch>
                  <a:fillRect/>
                </a:stretch>
              </a:blipFill>
            </p:spPr>
            <p:txBody>
              <a:bodyPr/>
              <a:lstStyle/>
              <a:p>
                <a:r>
                  <a:rPr lang="zh-CN" altLang="en-US">
                    <a:noFill/>
                  </a:rPr>
                  <a:t> </a:t>
                </a:r>
              </a:p>
            </p:txBody>
          </p:sp>
        </mc:Fallback>
      </mc:AlternateContent>
      <p:sp>
        <p:nvSpPr>
          <p:cNvPr id="23" name="矩形 22">
            <a:extLst>
              <a:ext uri="{FF2B5EF4-FFF2-40B4-BE49-F238E27FC236}">
                <a16:creationId xmlns:a16="http://schemas.microsoft.com/office/drawing/2014/main" id="{CCC3B95F-7931-4547-9C40-284BAC715952}"/>
              </a:ext>
            </a:extLst>
          </p:cNvPr>
          <p:cNvSpPr/>
          <p:nvPr/>
        </p:nvSpPr>
        <p:spPr>
          <a:xfrm>
            <a:off x="8689438" y="5344686"/>
            <a:ext cx="2590800" cy="584775"/>
          </a:xfrm>
          <a:prstGeom prst="rect">
            <a:avLst/>
          </a:prstGeom>
        </p:spPr>
        <p:txBody>
          <a:bodyPr wrap="square">
            <a:spAutoFit/>
          </a:bodyPr>
          <a:lstStyle/>
          <a:p>
            <a:r>
              <a:rPr lang="en-US" altLang="zh-CN" sz="1600" dirty="0">
                <a:solidFill>
                  <a:srgbClr val="C00000"/>
                </a:solidFill>
                <a:latin typeface="Arial" panose="020B0604020202020204" pitchFamily="34" charset="0"/>
                <a:cs typeface="Arial" panose="020B0604020202020204" pitchFamily="34" charset="0"/>
              </a:rPr>
              <a:t>Train model </a:t>
            </a:r>
            <a:r>
              <a:rPr lang="zh-CN" altLang="en-US" sz="1600" dirty="0">
                <a:solidFill>
                  <a:srgbClr val="C00000"/>
                </a:solidFill>
                <a:latin typeface="Arial" panose="020B0604020202020204" pitchFamily="34" charset="0"/>
                <a:cs typeface="Arial" panose="020B0604020202020204" pitchFamily="34" charset="0"/>
              </a:rPr>
              <a:t>without any explicit label for R-params</a:t>
            </a:r>
          </a:p>
        </p:txBody>
      </p:sp>
    </p:spTree>
    <p:custDataLst>
      <p:tags r:id="rId1"/>
    </p:custDataLst>
    <p:extLst>
      <p:ext uri="{BB962C8B-B14F-4D97-AF65-F5344CB8AC3E}">
        <p14:creationId xmlns:p14="http://schemas.microsoft.com/office/powerpoint/2010/main" val="3698808488"/>
      </p:ext>
    </p:extLst>
  </p:cSld>
  <p:clrMapOvr>
    <a:masterClrMapping/>
  </p:clrMapOvr>
  <mc:AlternateContent xmlns:mc="http://schemas.openxmlformats.org/markup-compatibility/2006">
    <mc:Choice xmlns:p14="http://schemas.microsoft.com/office/powerpoint/2010/main" Requires="p14">
      <p:transition spd="slow" p14:dur="2000" advTm="62966"/>
    </mc:Choice>
    <mc:Fallback>
      <p:transition spd="slow" advTm="629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19" grpId="0"/>
      <p:bldP spid="21" grpId="0"/>
      <p:bldP spid="22" grpId="0"/>
      <p:bldP spid="23" grpId="0"/>
    </p:bldLst>
  </p:timing>
</p:sld>
</file>

<file path=ppt/tags/tag1.xml><?xml version="1.0" encoding="utf-8"?>
<p:tagLst xmlns:a="http://schemas.openxmlformats.org/drawingml/2006/main" xmlns:r="http://schemas.openxmlformats.org/officeDocument/2006/relationships" xmlns:p="http://schemas.openxmlformats.org/presentationml/2006/main">
  <p:tag name="TIMING" val="|32.3"/>
</p:tagLst>
</file>

<file path=ppt/tags/tag2.xml><?xml version="1.0" encoding="utf-8"?>
<p:tagLst xmlns:a="http://schemas.openxmlformats.org/drawingml/2006/main" xmlns:r="http://schemas.openxmlformats.org/officeDocument/2006/relationships" xmlns:p="http://schemas.openxmlformats.org/presentationml/2006/main">
  <p:tag name="TIMING" val="|4.3|19.4"/>
</p:tagLst>
</file>

<file path=ppt/tags/tag3.xml><?xml version="1.0" encoding="utf-8"?>
<p:tagLst xmlns:a="http://schemas.openxmlformats.org/drawingml/2006/main" xmlns:r="http://schemas.openxmlformats.org/officeDocument/2006/relationships" xmlns:p="http://schemas.openxmlformats.org/presentationml/2006/main">
  <p:tag name="TIMING" val="|16.3|8.6|19.1"/>
</p:tagLst>
</file>

<file path=ppt/tags/tag4.xml><?xml version="1.0" encoding="utf-8"?>
<p:tagLst xmlns:a="http://schemas.openxmlformats.org/drawingml/2006/main" xmlns:r="http://schemas.openxmlformats.org/officeDocument/2006/relationships" xmlns:p="http://schemas.openxmlformats.org/presentationml/2006/main">
  <p:tag name="TIMING" val="|34.1|2.8|14.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13555</TotalTime>
  <Words>2451</Words>
  <Application>Microsoft Macintosh PowerPoint</Application>
  <PresentationFormat>宽屏</PresentationFormat>
  <Paragraphs>237</Paragraphs>
  <Slides>16</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微软雅黑</vt:lpstr>
      <vt:lpstr>Arial</vt:lpstr>
      <vt:lpstr>Arial Black</vt:lpstr>
      <vt:lpstr>Bahnschrift Condensed</vt:lpstr>
      <vt:lpstr>Cambria Math</vt:lpstr>
      <vt:lpstr>Wingdings</vt:lpstr>
      <vt:lpstr>Office 主题​​</vt:lpstr>
      <vt:lpstr>Rethinking Learned Cost Models:  Why Start from Scratch?</vt:lpstr>
      <vt:lpstr>Formula-based Cost Model</vt:lpstr>
      <vt:lpstr>Formula-based Cost Model</vt:lpstr>
      <vt:lpstr>Learned Cost Model</vt:lpstr>
      <vt:lpstr>Formula-based or Learning-based ?</vt:lpstr>
      <vt:lpstr>Why Start from Scratch?</vt:lpstr>
      <vt:lpstr>Introducing ParamTree</vt:lpstr>
      <vt:lpstr>Introducing ParamTree</vt:lpstr>
      <vt:lpstr>How to Train ParamTree</vt:lpstr>
      <vt:lpstr>How to Train ParamTree</vt:lpstr>
      <vt:lpstr>Generalization: Two-stage Training and Refinement</vt:lpstr>
      <vt:lpstr>Training Overhead:  Online Tree Expansion</vt:lpstr>
      <vt:lpstr>Experiment Highlight: Accuracy</vt:lpstr>
      <vt:lpstr>Experiment Highlight: Generalization</vt:lpstr>
      <vt:lpstr>Experiment Highlight: Dynamic Scenarios</vt:lpstr>
      <vt:lpstr>Q&amp;A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Rethinking Learned Cost Models:  Why Start from Scratch?</dc:title>
  <dc:creator>Administrator</dc:creator>
  <cp:lastModifiedBy>Microsoft Office User</cp:lastModifiedBy>
  <cp:revision>117</cp:revision>
  <cp:lastPrinted>2024-06-03T04:42:07Z</cp:lastPrinted>
  <dcterms:created xsi:type="dcterms:W3CDTF">2024-05-06T14:01:02Z</dcterms:created>
  <dcterms:modified xsi:type="dcterms:W3CDTF">2024-06-03T04:56:23Z</dcterms:modified>
</cp:coreProperties>
</file>