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C4AF3-892F-4C1B-BA69-7BC9209738DC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CF58-C320-40E6-9DAC-EEC8949D4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2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25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786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8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531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52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4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08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017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66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3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212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04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12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3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85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3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8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46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CF58-C320-40E6-9DAC-EEC8949D41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66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F714-B55C-4254-AAAD-5FB3B0ADE5B3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B833-6A14-4C8E-A807-DB10D6289177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5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4F21-476D-4AC9-B60C-00C6AA274968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06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2881-FBE2-4692-B6CD-8CF1AE13724F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57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8616-99F3-4075-B072-13DC4596DF90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09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384-4F2E-4EE4-B05A-7B609EC66AE1}" type="datetime1">
              <a:rPr lang="fi-FI" smtClean="0"/>
              <a:t>19.4.2012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58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BDC9-B863-4DD6-A561-DC4B8AA3B3BD}" type="datetime1">
              <a:rPr lang="fi-FI" smtClean="0"/>
              <a:t>19.4.2012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2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E800-A68F-47CF-A6D2-F9D2D0432B6C}" type="datetime1">
              <a:rPr lang="fi-FI" smtClean="0"/>
              <a:t>19.4.2012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3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9DBC-B9CF-472A-A704-1E1E75E8F007}" type="datetime1">
              <a:rPr lang="fi-FI" smtClean="0"/>
              <a:t>19.4.2012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68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6BD-C618-4F76-AF07-EA9FA102905F}" type="datetime1">
              <a:rPr lang="fi-FI" smtClean="0"/>
              <a:t>19.4.2012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0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564-7524-498B-9A4F-3E4A4587A02C}" type="datetime1">
              <a:rPr lang="fi-FI" smtClean="0"/>
              <a:t>19.4.2012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F5EE-691F-4EEB-8413-758F65925200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4A39-7B33-40BC-9A22-2AE727A98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44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ixrevisions.com/web_design/minimalist-how-minimal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it.com/papers/heuristic/heuristic_list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seit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r.fi/fi/index/Yrityspalvelu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enhabit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Web-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peliohjelmointi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Websivujen</a:t>
            </a:r>
            <a:r>
              <a:rPr lang="en-GB" dirty="0" smtClean="0"/>
              <a:t> </a:t>
            </a:r>
            <a:r>
              <a:rPr lang="en-GB" dirty="0" err="1" smtClean="0"/>
              <a:t>käytettävyys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EEB7-0AC4-4B62-9F23-6351F8F69172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Vähemmän tärkeitä ongelmia (</a:t>
            </a:r>
            <a:r>
              <a:rPr lang="fi-FI" dirty="0" err="1" smtClean="0"/>
              <a:t>jatk</a:t>
            </a:r>
            <a:r>
              <a:rPr lang="fi-FI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i="1" dirty="0" smtClean="0"/>
              <a:t>Vilkkuminen </a:t>
            </a:r>
            <a:r>
              <a:rPr lang="fi-FI" dirty="0" smtClean="0"/>
              <a:t>– liikkuva grafiikka tai rullaava teksti; </a:t>
            </a:r>
            <a:r>
              <a:rPr lang="fi-FI" i="1" dirty="0" smtClean="0"/>
              <a:t>ärsyttävämpää kuin </a:t>
            </a:r>
            <a:r>
              <a:rPr lang="fi-FI" i="1" dirty="0" err="1" smtClean="0"/>
              <a:t>pop-up</a:t>
            </a:r>
            <a:r>
              <a:rPr lang="fi-FI" i="1" dirty="0" smtClean="0"/>
              <a:t> ikkunat</a:t>
            </a:r>
            <a:r>
              <a:rPr lang="fi-FI" dirty="0" smtClean="0"/>
              <a:t>!</a:t>
            </a:r>
          </a:p>
          <a:p>
            <a:r>
              <a:rPr lang="fi-FI" i="1" dirty="0" smtClean="0"/>
              <a:t>Mystiset </a:t>
            </a:r>
            <a:r>
              <a:rPr lang="fi-FI" i="1" dirty="0" err="1" smtClean="0"/>
              <a:t>plugin-it</a:t>
            </a:r>
            <a:r>
              <a:rPr lang="fi-FI" i="1" dirty="0" smtClean="0"/>
              <a:t>, </a:t>
            </a:r>
            <a:r>
              <a:rPr lang="fi-FI" i="1" dirty="0" err="1" smtClean="0"/>
              <a:t>widgetit</a:t>
            </a:r>
            <a:r>
              <a:rPr lang="fi-FI" i="1" dirty="0" smtClean="0"/>
              <a:t>, viimeisin teknologia jota kukaan ei ole asentanut </a:t>
            </a:r>
            <a:r>
              <a:rPr lang="fi-FI" dirty="0" smtClean="0"/>
              <a:t>– välttäkää. Ellei se tule yleisimpien selainten mukana automaagisesti, älkää käyttäkö sitä (tai ainakaan olettako, että yksikään käyttäjä lataa moista vehjettä).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465A-91D3-46FE-86E4-4563B9A3BB12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2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Vähemmän tärkeitä ongelmia (</a:t>
            </a:r>
            <a:r>
              <a:rPr lang="fi-FI" dirty="0" err="1" smtClean="0"/>
              <a:t>jatk</a:t>
            </a:r>
            <a:r>
              <a:rPr lang="fi-FI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i="1" dirty="0" smtClean="0"/>
              <a:t>Kerro kehen ottaa yhteyttä </a:t>
            </a:r>
            <a:r>
              <a:rPr lang="fi-FI" dirty="0" smtClean="0"/>
              <a:t>– kontakti-infon pitää olla </a:t>
            </a:r>
            <a:r>
              <a:rPr lang="fi-FI" i="1" dirty="0" smtClean="0"/>
              <a:t>helposti </a:t>
            </a:r>
            <a:r>
              <a:rPr lang="fi-FI" dirty="0" smtClean="0"/>
              <a:t>saatavilla, etusivulta.</a:t>
            </a:r>
          </a:p>
          <a:p>
            <a:r>
              <a:rPr lang="fi-FI" i="1" dirty="0" smtClean="0"/>
              <a:t>Vanhentunut sisältö </a:t>
            </a:r>
            <a:r>
              <a:rPr lang="fi-FI" dirty="0" smtClean="0"/>
              <a:t>– jos tarjous on ohi, sen pitää olla poissa sivuilta, jos juhlat ovat menneet, niiden pitää siirtyä arkistoon, ei olla etusivulla.</a:t>
            </a:r>
          </a:p>
          <a:p>
            <a:r>
              <a:rPr lang="fi-FI" i="1" dirty="0" smtClean="0"/>
              <a:t>Ristiriitainen sisältö </a:t>
            </a:r>
            <a:r>
              <a:rPr lang="fi-FI" dirty="0" smtClean="0"/>
              <a:t>– jos sanotaan ”A”, ei muualla voi lukea ”</a:t>
            </a:r>
            <a:r>
              <a:rPr lang="fi-FI" dirty="0" err="1" smtClean="0"/>
              <a:t>ei-A</a:t>
            </a:r>
            <a:r>
              <a:rPr lang="fi-FI" dirty="0" smtClean="0"/>
              <a:t>”.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76CE-27F0-43BE-BE64-CA59813885AE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Mikä</a:t>
            </a:r>
            <a:r>
              <a:rPr lang="en-GB" dirty="0" smtClean="0"/>
              <a:t> </a:t>
            </a:r>
            <a:r>
              <a:rPr lang="en-GB" dirty="0" err="1" smtClean="0"/>
              <a:t>tekee</a:t>
            </a:r>
            <a:r>
              <a:rPr lang="en-GB" dirty="0" smtClean="0"/>
              <a:t> </a:t>
            </a:r>
            <a:r>
              <a:rPr lang="en-GB" dirty="0" err="1" smtClean="0"/>
              <a:t>ongelmista</a:t>
            </a:r>
            <a:r>
              <a:rPr lang="en-GB" dirty="0" smtClean="0"/>
              <a:t> </a:t>
            </a:r>
            <a:r>
              <a:rPr lang="en-GB" dirty="0" err="1" smtClean="0"/>
              <a:t>vakavia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Todennäköisyys</a:t>
            </a:r>
            <a:r>
              <a:rPr lang="en-GB" b="1" dirty="0" smtClean="0"/>
              <a:t> </a:t>
            </a:r>
            <a:r>
              <a:rPr lang="en-GB" b="1" dirty="0" err="1" smtClean="0"/>
              <a:t>sille</a:t>
            </a:r>
            <a:r>
              <a:rPr lang="en-GB" b="1" dirty="0" smtClean="0"/>
              <a:t>, </a:t>
            </a:r>
            <a:r>
              <a:rPr lang="en-GB" b="1" dirty="0" err="1" smtClean="0"/>
              <a:t>että</a:t>
            </a:r>
            <a:r>
              <a:rPr lang="en-GB" b="1" dirty="0" smtClean="0"/>
              <a:t> </a:t>
            </a:r>
            <a:r>
              <a:rPr lang="en-GB" b="1" dirty="0" err="1" smtClean="0"/>
              <a:t>käyttäjä</a:t>
            </a:r>
            <a:r>
              <a:rPr lang="en-GB" b="1" dirty="0" smtClean="0"/>
              <a:t> </a:t>
            </a:r>
            <a:r>
              <a:rPr lang="en-GB" b="1" dirty="0" err="1" smtClean="0"/>
              <a:t>törmää</a:t>
            </a:r>
            <a:r>
              <a:rPr lang="en-GB" b="1" dirty="0" smtClean="0"/>
              <a:t> </a:t>
            </a:r>
            <a:r>
              <a:rPr lang="en-GB" b="1" dirty="0" err="1" smtClean="0"/>
              <a:t>ongelmaan</a:t>
            </a:r>
            <a:r>
              <a:rPr lang="en-GB" b="1" dirty="0" smtClean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mitä</a:t>
            </a:r>
            <a:r>
              <a:rPr lang="en-GB" dirty="0" smtClean="0"/>
              <a:t> </a:t>
            </a:r>
            <a:r>
              <a:rPr lang="en-GB" dirty="0" err="1" smtClean="0"/>
              <a:t>useampi</a:t>
            </a:r>
            <a:r>
              <a:rPr lang="en-GB" dirty="0" smtClean="0"/>
              <a:t> (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mitä</a:t>
            </a:r>
            <a:r>
              <a:rPr lang="en-GB" dirty="0" smtClean="0"/>
              <a:t> </a:t>
            </a:r>
            <a:r>
              <a:rPr lang="en-GB" dirty="0" err="1" smtClean="0"/>
              <a:t>useammin</a:t>
            </a:r>
            <a:r>
              <a:rPr lang="en-GB" dirty="0" smtClean="0"/>
              <a:t>) </a:t>
            </a:r>
            <a:r>
              <a:rPr lang="en-GB" dirty="0" err="1" smtClean="0"/>
              <a:t>käyttäjä</a:t>
            </a:r>
            <a:r>
              <a:rPr lang="en-GB" dirty="0" smtClean="0"/>
              <a:t> </a:t>
            </a:r>
            <a:r>
              <a:rPr lang="en-GB" dirty="0" err="1" smtClean="0"/>
              <a:t>ongelmaan</a:t>
            </a:r>
            <a:r>
              <a:rPr lang="en-GB" dirty="0" smtClean="0"/>
              <a:t> </a:t>
            </a:r>
            <a:r>
              <a:rPr lang="en-GB" dirty="0" err="1" smtClean="0"/>
              <a:t>törmää</a:t>
            </a:r>
            <a:r>
              <a:rPr lang="en-GB" dirty="0" smtClean="0"/>
              <a:t>, </a:t>
            </a:r>
            <a:r>
              <a:rPr lang="en-GB" dirty="0" err="1" smtClean="0"/>
              <a:t>sitä</a:t>
            </a:r>
            <a:r>
              <a:rPr lang="en-GB" dirty="0" smtClean="0"/>
              <a:t> </a:t>
            </a:r>
            <a:r>
              <a:rPr lang="en-GB" dirty="0" err="1" smtClean="0"/>
              <a:t>isompi</a:t>
            </a:r>
            <a:r>
              <a:rPr lang="en-GB" dirty="0" smtClean="0"/>
              <a:t> </a:t>
            </a:r>
            <a:r>
              <a:rPr lang="en-GB" dirty="0" err="1" smtClean="0"/>
              <a:t>ongelma</a:t>
            </a:r>
            <a:endParaRPr lang="en-GB" dirty="0" smtClean="0"/>
          </a:p>
          <a:p>
            <a:r>
              <a:rPr lang="en-GB" b="1" dirty="0" err="1" smtClean="0"/>
              <a:t>Vaikutus</a:t>
            </a:r>
            <a:r>
              <a:rPr lang="en-GB" b="1" dirty="0" smtClean="0"/>
              <a:t> </a:t>
            </a:r>
            <a:r>
              <a:rPr lang="en-GB" b="1" dirty="0" err="1" smtClean="0"/>
              <a:t>käyttökokemukseen</a:t>
            </a:r>
            <a:r>
              <a:rPr lang="en-GB" b="1" dirty="0" smtClean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kuinka</a:t>
            </a:r>
            <a:r>
              <a:rPr lang="en-GB" dirty="0" smtClean="0"/>
              <a:t> </a:t>
            </a:r>
            <a:r>
              <a:rPr lang="en-GB" dirty="0" err="1" smtClean="0"/>
              <a:t>suuri</a:t>
            </a:r>
            <a:r>
              <a:rPr lang="en-GB" dirty="0" smtClean="0"/>
              <a:t> </a:t>
            </a:r>
            <a:r>
              <a:rPr lang="en-GB" dirty="0" err="1" smtClean="0"/>
              <a:t>ongelma</a:t>
            </a:r>
            <a:r>
              <a:rPr lang="en-GB" dirty="0" smtClean="0"/>
              <a:t> </a:t>
            </a:r>
            <a:r>
              <a:rPr lang="en-GB" dirty="0" err="1" smtClean="0"/>
              <a:t>käyttäjän</a:t>
            </a:r>
            <a:r>
              <a:rPr lang="en-GB" dirty="0" smtClean="0"/>
              <a:t> </a:t>
            </a:r>
            <a:r>
              <a:rPr lang="en-GB" dirty="0" err="1" smtClean="0"/>
              <a:t>kannalta</a:t>
            </a:r>
            <a:r>
              <a:rPr lang="en-GB" dirty="0" smtClean="0"/>
              <a:t> on: </a:t>
            </a:r>
            <a:r>
              <a:rPr lang="en-GB" dirty="0" err="1" smtClean="0"/>
              <a:t>Tuleeko</a:t>
            </a:r>
            <a:r>
              <a:rPr lang="en-GB" dirty="0" smtClean="0"/>
              <a:t> </a:t>
            </a:r>
            <a:r>
              <a:rPr lang="en-GB" dirty="0" err="1" smtClean="0"/>
              <a:t>sivusto</a:t>
            </a:r>
            <a:r>
              <a:rPr lang="en-GB" dirty="0" smtClean="0"/>
              <a:t> </a:t>
            </a:r>
            <a:r>
              <a:rPr lang="en-GB" dirty="0" err="1" smtClean="0"/>
              <a:t>käyttökelvottomaksi</a:t>
            </a:r>
            <a:r>
              <a:rPr lang="en-GB" dirty="0" smtClean="0"/>
              <a:t>? </a:t>
            </a:r>
            <a:r>
              <a:rPr lang="en-GB" dirty="0" err="1" smtClean="0"/>
              <a:t>Kaatuuko</a:t>
            </a:r>
            <a:r>
              <a:rPr lang="en-GB" dirty="0" smtClean="0"/>
              <a:t> </a:t>
            </a:r>
            <a:r>
              <a:rPr lang="en-GB" dirty="0" err="1" smtClean="0"/>
              <a:t>selain</a:t>
            </a:r>
            <a:r>
              <a:rPr lang="en-GB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E1CC-F979-4901-9E1E-B88803925FB8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7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Miten suunnitella oikein?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Tee </a:t>
            </a:r>
            <a:r>
              <a:rPr lang="fi-FI" b="1" dirty="0" smtClean="0"/>
              <a:t>päinvastoin </a:t>
            </a:r>
            <a:r>
              <a:rPr lang="fi-FI" dirty="0" smtClean="0"/>
              <a:t>kuin edellä olevissa ongelmissa.</a:t>
            </a:r>
          </a:p>
          <a:p>
            <a:r>
              <a:rPr lang="fi-FI" dirty="0" smtClean="0"/>
              <a:t>Pääsy </a:t>
            </a:r>
            <a:r>
              <a:rPr lang="fi-FI" b="1" dirty="0" smtClean="0"/>
              <a:t>tärkeimpiin </a:t>
            </a:r>
            <a:r>
              <a:rPr lang="fi-FI" dirty="0" smtClean="0"/>
              <a:t>asioihin suoraan kotisivulta – ota selvää mitä käyttäjät haluavat!</a:t>
            </a:r>
          </a:p>
          <a:p>
            <a:r>
              <a:rPr lang="fi-FI" b="1" dirty="0" smtClean="0"/>
              <a:t>Luettava fontti </a:t>
            </a:r>
            <a:r>
              <a:rPr lang="fi-FI" dirty="0" smtClean="0"/>
              <a:t>– 10-14 pistettä. Alle 10 pisteen fonttia ei tulisi käyttää </a:t>
            </a:r>
            <a:r>
              <a:rPr lang="fi-FI" i="1" dirty="0" smtClean="0"/>
              <a:t>lainkaan</a:t>
            </a:r>
            <a:r>
              <a:rPr lang="fi-FI" dirty="0" smtClean="0"/>
              <a:t>. ”</a:t>
            </a:r>
            <a:r>
              <a:rPr lang="fi-FI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When</a:t>
            </a:r>
            <a:r>
              <a:rPr lang="fi-FI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fi-FI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Doubt</a:t>
            </a:r>
            <a:r>
              <a:rPr lang="fi-FI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i-FI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fi-FI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i-FI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Verdana</a:t>
            </a:r>
            <a:r>
              <a:rPr lang="fi-FI" dirty="0" smtClean="0"/>
              <a:t>.” (Nielsen &amp; </a:t>
            </a:r>
            <a:r>
              <a:rPr lang="fi-FI" dirty="0" err="1" smtClean="0"/>
              <a:t>Loranger</a:t>
            </a:r>
            <a:r>
              <a:rPr lang="fi-FI" dirty="0" smtClean="0"/>
              <a:t> 2009, p. 233)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06FB-F199-44A8-9E39-EC4340FEA5CF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Muita hyviä fontteja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 smtClean="0">
                <a:latin typeface="Arial" pitchFamily="34" charset="0"/>
                <a:cs typeface="Arial" pitchFamily="34" charset="0"/>
              </a:rPr>
              <a:t>Arial</a:t>
            </a:r>
            <a:endParaRPr lang="fi-FI" dirty="0" smtClean="0">
              <a:latin typeface="Arial" pitchFamily="34" charset="0"/>
              <a:cs typeface="Arial" pitchFamily="34" charset="0"/>
            </a:endParaRPr>
          </a:p>
          <a:p>
            <a:r>
              <a:rPr lang="fi-FI" dirty="0" err="1" smtClean="0">
                <a:latin typeface="Trebuchet MS" pitchFamily="34" charset="0"/>
              </a:rPr>
              <a:t>Trebuchet</a:t>
            </a:r>
            <a:r>
              <a:rPr lang="fi-FI" dirty="0" smtClean="0">
                <a:latin typeface="Trebuchet MS" pitchFamily="34" charset="0"/>
              </a:rPr>
              <a:t> MS</a:t>
            </a:r>
          </a:p>
          <a:p>
            <a:r>
              <a:rPr lang="fi-FI" dirty="0" err="1" smtClean="0">
                <a:latin typeface="+mj-lt"/>
              </a:rPr>
              <a:t>Calibri</a:t>
            </a:r>
            <a:endParaRPr lang="fi-FI" dirty="0" smtClean="0">
              <a:latin typeface="+mj-lt"/>
            </a:endParaRPr>
          </a:p>
          <a:p>
            <a:r>
              <a:rPr lang="fi-FI" dirty="0" smtClean="0">
                <a:latin typeface="Georgia" pitchFamily="18" charset="0"/>
              </a:rPr>
              <a:t>Georgia</a:t>
            </a:r>
          </a:p>
          <a:p>
            <a:pPr lvl="1"/>
            <a:r>
              <a:rPr lang="fi-FI" dirty="0" smtClean="0">
                <a:latin typeface="+mj-lt"/>
              </a:rPr>
              <a:t>Huomaa, että pääosin </a:t>
            </a:r>
            <a:r>
              <a:rPr lang="fi-FI" dirty="0" err="1" smtClean="0">
                <a:latin typeface="+mj-lt"/>
              </a:rPr>
              <a:t>Sans</a:t>
            </a:r>
            <a:r>
              <a:rPr lang="fi-FI" dirty="0" smtClean="0">
                <a:latin typeface="+mj-lt"/>
              </a:rPr>
              <a:t> </a:t>
            </a:r>
            <a:r>
              <a:rPr lang="fi-FI" dirty="0" err="1" smtClean="0">
                <a:latin typeface="+mj-lt"/>
              </a:rPr>
              <a:t>serif</a:t>
            </a:r>
            <a:r>
              <a:rPr lang="fi-FI" dirty="0" smtClean="0">
                <a:latin typeface="+mj-lt"/>
              </a:rPr>
              <a:t> –fontteja, </a:t>
            </a:r>
            <a:r>
              <a:rPr lang="fi-FI" dirty="0" err="1" smtClean="0">
                <a:latin typeface="+mj-lt"/>
              </a:rPr>
              <a:t>Serif</a:t>
            </a:r>
            <a:r>
              <a:rPr lang="fi-FI" dirty="0" smtClean="0">
                <a:latin typeface="+mj-lt"/>
              </a:rPr>
              <a:t> –fontit hyviä tulostettaessa, ei ruudulta luettaessa.</a:t>
            </a:r>
          </a:p>
          <a:p>
            <a:endParaRPr lang="fi-FI" dirty="0">
              <a:latin typeface="+mj-lt"/>
            </a:endParaRPr>
          </a:p>
          <a:p>
            <a:r>
              <a:rPr lang="fi-FI" dirty="0" smtClean="0">
                <a:latin typeface="+mj-lt"/>
              </a:rPr>
              <a:t>Ja huonoja: </a:t>
            </a:r>
            <a:r>
              <a:rPr lang="fi-FI" dirty="0" smtClean="0">
                <a:latin typeface="Comic Sans MS" pitchFamily="66" charset="0"/>
              </a:rPr>
              <a:t>Comic </a:t>
            </a:r>
            <a:r>
              <a:rPr lang="fi-FI" dirty="0" err="1" smtClean="0">
                <a:latin typeface="Comic Sans MS" pitchFamily="66" charset="0"/>
              </a:rPr>
              <a:t>Sans</a:t>
            </a:r>
            <a:r>
              <a:rPr lang="fi-FI" dirty="0" smtClean="0">
                <a:latin typeface="Comic Sans MS" pitchFamily="66" charset="0"/>
              </a:rPr>
              <a:t> MS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Impact" pitchFamily="34" charset="0"/>
              </a:rPr>
              <a:t>Impact</a:t>
            </a:r>
            <a:r>
              <a:rPr lang="fi-FI" dirty="0" smtClean="0">
                <a:latin typeface="+mj-lt"/>
              </a:rPr>
              <a:t>, </a:t>
            </a:r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Times New Roman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3CC0-723F-4543-B807-104475126F78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8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Väreistä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Olli </a:t>
            </a:r>
            <a:r>
              <a:rPr lang="fi-FI" dirty="0" smtClean="0"/>
              <a:t>kertoo myöhemmin.</a:t>
            </a:r>
            <a:endParaRPr lang="fi-FI" dirty="0" smtClean="0"/>
          </a:p>
          <a:p>
            <a:r>
              <a:rPr lang="fi-FI" b="1" dirty="0" smtClean="0"/>
              <a:t>Kontrastit selkeitä </a:t>
            </a:r>
            <a:r>
              <a:rPr lang="fi-FI" dirty="0" smtClean="0"/>
              <a:t>– ehkä tärkein sääntö</a:t>
            </a:r>
            <a:r>
              <a:rPr lang="fi-FI" dirty="0" smtClean="0"/>
              <a:t>.</a:t>
            </a:r>
            <a:endParaRPr lang="fi-F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9E7-1499-444D-97F7-2637933E545F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Kieli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Selkeää</a:t>
            </a:r>
          </a:p>
          <a:p>
            <a:r>
              <a:rPr lang="fi-FI" dirty="0" smtClean="0"/>
              <a:t>Vähän</a:t>
            </a:r>
          </a:p>
          <a:p>
            <a:r>
              <a:rPr lang="fi-FI" dirty="0" smtClean="0"/>
              <a:t>Ei </a:t>
            </a:r>
            <a:r>
              <a:rPr lang="fi-FI" dirty="0" err="1" smtClean="0"/>
              <a:t>hypeä</a:t>
            </a:r>
            <a:endParaRPr lang="fi-FI" dirty="0" smtClean="0"/>
          </a:p>
          <a:p>
            <a:r>
              <a:rPr lang="fi-FI" dirty="0" smtClean="0"/>
              <a:t>Keskeisimmät pointit esiin</a:t>
            </a:r>
          </a:p>
          <a:p>
            <a:r>
              <a:rPr lang="fi-FI" b="1" dirty="0" smtClean="0"/>
              <a:t>Keskeisimmät pointit esiin </a:t>
            </a:r>
            <a:r>
              <a:rPr lang="fi-FI" dirty="0" smtClean="0"/>
              <a:t>– sitten muu</a:t>
            </a:r>
          </a:p>
          <a:p>
            <a:r>
              <a:rPr lang="fi-FI" dirty="0" smtClean="0"/>
              <a:t>Lyhyitä, selkeitä otsikoita</a:t>
            </a:r>
          </a:p>
          <a:p>
            <a:r>
              <a:rPr lang="fi-FI" dirty="0" smtClean="0"/>
              <a:t>Lyhyitä kappaleita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9DFA-F709-4567-8E81-AF3153DC4C4C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0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Tilaa elementtien välissä </a:t>
            </a:r>
            <a:r>
              <a:rPr lang="fi-FI" dirty="0" smtClean="0"/>
              <a:t>– ”white </a:t>
            </a:r>
            <a:r>
              <a:rPr lang="fi-FI" dirty="0" err="1" smtClean="0"/>
              <a:t>spaces</a:t>
            </a:r>
            <a:r>
              <a:rPr lang="fi-FI" dirty="0" smtClean="0"/>
              <a:t>”</a:t>
            </a:r>
          </a:p>
          <a:p>
            <a:r>
              <a:rPr lang="fi-FI" b="1" dirty="0" smtClean="0"/>
              <a:t>Yksinkertainen </a:t>
            </a:r>
            <a:r>
              <a:rPr lang="fi-FI" dirty="0" smtClean="0"/>
              <a:t>(”minimalismi”) on </a:t>
            </a:r>
            <a:r>
              <a:rPr lang="fi-FI" dirty="0"/>
              <a:t>kaunista </a:t>
            </a:r>
            <a:r>
              <a:rPr lang="fi-FI" dirty="0">
                <a:hlinkClick r:id="rId3"/>
              </a:rPr>
              <a:t>http://sixrevisions.com/web_design/minimalist-how-minimal</a:t>
            </a:r>
            <a:r>
              <a:rPr lang="fi-FI" dirty="0" smtClean="0">
                <a:hlinkClick r:id="rId3"/>
              </a:rPr>
              <a:t>/</a:t>
            </a:r>
            <a:r>
              <a:rPr lang="fi-FI" dirty="0" smtClean="0"/>
              <a:t> </a:t>
            </a:r>
          </a:p>
          <a:p>
            <a:r>
              <a:rPr lang="fi-FI" b="1" dirty="0" smtClean="0"/>
              <a:t>Esteettisyys </a:t>
            </a:r>
            <a:r>
              <a:rPr lang="fi-FI" dirty="0" smtClean="0"/>
              <a:t>/ eleganssi yleensä varma valinta</a:t>
            </a:r>
          </a:p>
          <a:p>
            <a:r>
              <a:rPr lang="fi-FI" b="1" dirty="0" smtClean="0"/>
              <a:t>Samankaltainen </a:t>
            </a:r>
            <a:r>
              <a:rPr lang="fi-FI" dirty="0" smtClean="0"/>
              <a:t>samankaltaisen kanssa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2BE4-9682-4E88-9187-DB122B9138CD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 (</a:t>
            </a:r>
            <a:r>
              <a:rPr lang="en-GB" dirty="0" err="1" smtClean="0"/>
              <a:t>jatk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/>
              <a:t>Lomakkeet </a:t>
            </a:r>
            <a:r>
              <a:rPr lang="fi-FI" dirty="0"/>
              <a:t>tulee pitää </a:t>
            </a:r>
            <a:r>
              <a:rPr lang="fi-FI" i="1" dirty="0"/>
              <a:t>yksinkertaisina</a:t>
            </a:r>
          </a:p>
          <a:p>
            <a:pPr lvl="1"/>
            <a:r>
              <a:rPr lang="fi-FI" dirty="0"/>
              <a:t>Vähän täytettäviä kohtia</a:t>
            </a:r>
          </a:p>
          <a:p>
            <a:pPr lvl="1"/>
            <a:r>
              <a:rPr lang="fi-FI" dirty="0"/>
              <a:t>Pakolliset </a:t>
            </a:r>
            <a:r>
              <a:rPr lang="fi-FI" i="1" dirty="0"/>
              <a:t>selkeästi</a:t>
            </a:r>
            <a:r>
              <a:rPr lang="fi-FI" dirty="0"/>
              <a:t> pakollisia</a:t>
            </a:r>
          </a:p>
          <a:p>
            <a:r>
              <a:rPr lang="fi-FI" b="1" dirty="0"/>
              <a:t>Tärkein vasemmalle </a:t>
            </a:r>
            <a:r>
              <a:rPr lang="fi-FI" dirty="0"/>
              <a:t>(tai keskelle) ja &gt; ylös</a:t>
            </a:r>
          </a:p>
          <a:p>
            <a:r>
              <a:rPr lang="fi-FI" dirty="0"/>
              <a:t>Sanoinko jo, että </a:t>
            </a:r>
            <a:r>
              <a:rPr lang="fi-FI" b="1" dirty="0"/>
              <a:t>ei </a:t>
            </a:r>
            <a:r>
              <a:rPr lang="fi-FI" b="1" dirty="0" err="1"/>
              <a:t>skrollausta</a:t>
            </a:r>
            <a:r>
              <a:rPr lang="fi-FI" dirty="0"/>
              <a:t>?</a:t>
            </a:r>
          </a:p>
          <a:p>
            <a:r>
              <a:rPr lang="fi-FI" dirty="0"/>
              <a:t>Sommittelusta lisää Ollin luennoilla alkuviikosta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2881-FBE2-4692-B6CD-8CF1AE13724F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0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Valikot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Varminta on käyttää joko</a:t>
            </a:r>
          </a:p>
          <a:p>
            <a:pPr lvl="1"/>
            <a:r>
              <a:rPr lang="fi-FI" dirty="0" smtClean="0"/>
              <a:t>Vaakasuoraa ylälaidassa, tai</a:t>
            </a:r>
          </a:p>
          <a:p>
            <a:pPr lvl="1"/>
            <a:r>
              <a:rPr lang="fi-FI" dirty="0" smtClean="0"/>
              <a:t>Pystysuoraa vasemmassa laidassa</a:t>
            </a:r>
          </a:p>
          <a:p>
            <a:r>
              <a:rPr lang="fi-FI" dirty="0" smtClean="0"/>
              <a:t>Miksi? Lukusuunta! Vasemmalta &gt; ylhäältä oikealle &gt; alas.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6783-4422-4AAB-A166-505CC24FD170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5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Yleisimpiä ongelmia Web-sivuilla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b="1" dirty="0" smtClean="0"/>
              <a:t>Linkit jotka eivät muuta väriään kun niitä on käytetty </a:t>
            </a:r>
            <a:r>
              <a:rPr lang="fi-FI" dirty="0" smtClean="0"/>
              <a:t>– värin ei tarvitse olla juuri sininen, eikä linkin tarvitse olla alleviivattu, mutta jollain itsestään selvällä tavalla pitää tehdä käyttäjälle selväksi, että linkkiä on jo käytetty</a:t>
            </a:r>
            <a:endParaRPr lang="fi-FI" b="1" dirty="0" smtClean="0"/>
          </a:p>
          <a:p>
            <a:r>
              <a:rPr lang="fi-FI" b="1" dirty="0" smtClean="0"/>
              <a:t>Rikottu takaisin nappi </a:t>
            </a:r>
            <a:r>
              <a:rPr lang="fi-FI" dirty="0" smtClean="0"/>
              <a:t>– tähän törmää aina vaan, miten kellekään tulee mieleenkään tehdä sivusto, joka </a:t>
            </a:r>
            <a:r>
              <a:rPr lang="fi-FI" i="1" dirty="0" smtClean="0"/>
              <a:t>estää</a:t>
            </a:r>
            <a:r>
              <a:rPr lang="fi-FI" dirty="0" smtClean="0"/>
              <a:t> käyttämästä takaisin nappia?</a:t>
            </a:r>
            <a:endParaRPr lang="fi-FI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6442-9C5B-4D33-8D04-529AD8CAF5D2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Nielsenin</a:t>
            </a:r>
            <a:r>
              <a:rPr lang="en-GB" dirty="0" smtClean="0"/>
              <a:t> </a:t>
            </a:r>
            <a:r>
              <a:rPr lang="en-GB" dirty="0" err="1" smtClean="0"/>
              <a:t>heuristiikka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www.useit.com/papers/heuristic/heuristic_list.html</a:t>
            </a:r>
            <a:endParaRPr lang="en-GB" dirty="0" smtClean="0"/>
          </a:p>
          <a:p>
            <a:r>
              <a:rPr lang="en-GB" dirty="0">
                <a:hlinkClick r:id="rId4"/>
              </a:rPr>
              <a:t>www.useit.com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2881-FBE2-4692-B6CD-8CF1AE13724F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Nielsen, Jakob &amp; </a:t>
            </a:r>
            <a:r>
              <a:rPr lang="fi-FI" dirty="0" err="1" smtClean="0"/>
              <a:t>Loranger</a:t>
            </a:r>
            <a:r>
              <a:rPr lang="fi-FI" dirty="0" smtClean="0"/>
              <a:t> </a:t>
            </a:r>
            <a:r>
              <a:rPr lang="fi-FI" dirty="0" err="1" smtClean="0"/>
              <a:t>Hoa</a:t>
            </a:r>
            <a:r>
              <a:rPr lang="fi-FI" dirty="0" smtClean="0"/>
              <a:t> (2006) </a:t>
            </a:r>
            <a:r>
              <a:rPr lang="fi-FI" dirty="0" err="1" smtClean="0"/>
              <a:t>Prioritizing</a:t>
            </a:r>
            <a:r>
              <a:rPr lang="fi-FI" dirty="0" smtClean="0"/>
              <a:t> Web </a:t>
            </a:r>
            <a:r>
              <a:rPr lang="fi-FI" dirty="0" err="1" smtClean="0"/>
              <a:t>Usability</a:t>
            </a:r>
            <a:endParaRPr lang="en-GB" dirty="0" smtClean="0"/>
          </a:p>
          <a:p>
            <a:r>
              <a:rPr lang="fi-FI" dirty="0" smtClean="0"/>
              <a:t>Sinkkonen, Irmeli, Nuutila, Esko &amp; Törmä, Seppo (2009) Helppokäyttöisen verkkopalvelun suunnittelu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111-DB89-4212-84C6-A86C36F79FF8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4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Yleisimmät</a:t>
            </a:r>
            <a:r>
              <a:rPr lang="en-GB" dirty="0" smtClean="0"/>
              <a:t> </a:t>
            </a:r>
            <a:r>
              <a:rPr lang="en-GB" dirty="0" err="1" smtClean="0"/>
              <a:t>ongelmat</a:t>
            </a:r>
            <a:r>
              <a:rPr lang="en-GB" dirty="0" smtClean="0"/>
              <a:t> (</a:t>
            </a:r>
            <a:r>
              <a:rPr lang="en-GB" dirty="0" err="1" smtClean="0"/>
              <a:t>jatk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b="1" dirty="0" smtClean="0"/>
              <a:t>Uusi ikkuna - ei uutta ikkunaa (tai edes </a:t>
            </a:r>
            <a:r>
              <a:rPr lang="fi-FI" b="1" dirty="0" err="1" smtClean="0"/>
              <a:t>tabia</a:t>
            </a:r>
            <a:r>
              <a:rPr lang="fi-FI" b="1" dirty="0" smtClean="0"/>
              <a:t>) edes silloin kun mennään pois palvelusta </a:t>
            </a:r>
            <a:r>
              <a:rPr lang="fi-FI" dirty="0" smtClean="0"/>
              <a:t>– kun käyttäjä on valinnut poistuvansa palvelusta, </a:t>
            </a:r>
            <a:r>
              <a:rPr lang="fi-FI" i="1" dirty="0" smtClean="0"/>
              <a:t>hän on valinnut poistuvansa palvelusta.</a:t>
            </a:r>
            <a:r>
              <a:rPr lang="fi-FI" dirty="0" smtClean="0"/>
              <a:t> Ainoa, mitä tällä saa aikaan on kiukkuinen käyttäjä.</a:t>
            </a:r>
            <a:endParaRPr lang="fi-FI" b="1" dirty="0" smtClean="0"/>
          </a:p>
          <a:p>
            <a:r>
              <a:rPr lang="fi-FI" b="1" dirty="0" err="1" smtClean="0"/>
              <a:t>Pop-up</a:t>
            </a:r>
            <a:r>
              <a:rPr lang="fi-FI" b="1" dirty="0" smtClean="0"/>
              <a:t> ikkuna (</a:t>
            </a:r>
            <a:r>
              <a:rPr lang="fi-FI" b="1" dirty="0" err="1" smtClean="0"/>
              <a:t>Grrrr</a:t>
            </a:r>
            <a:r>
              <a:rPr lang="fi-FI" b="1" dirty="0" smtClean="0"/>
              <a:t>) </a:t>
            </a:r>
            <a:r>
              <a:rPr lang="fi-FI" dirty="0" smtClean="0"/>
              <a:t>– tämä ei tarvinne selitystä? Kuka </a:t>
            </a:r>
            <a:r>
              <a:rPr lang="fi-FI" i="1" dirty="0" smtClean="0"/>
              <a:t>ikinä</a:t>
            </a:r>
            <a:r>
              <a:rPr lang="fi-FI" dirty="0" smtClean="0"/>
              <a:t> palaa sivulle josta tulee </a:t>
            </a:r>
            <a:r>
              <a:rPr lang="fi-FI" dirty="0" err="1" smtClean="0"/>
              <a:t>pop-up</a:t>
            </a:r>
            <a:r>
              <a:rPr lang="fi-FI" dirty="0" smtClean="0"/>
              <a:t> ikkunoita jos ei ole pakko?</a:t>
            </a:r>
            <a:endParaRPr lang="fi-FI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3888-ED6D-4B50-9AFA-F1FDFF5BCECA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Yleisimmät</a:t>
            </a:r>
            <a:r>
              <a:rPr lang="en-GB" dirty="0" smtClean="0"/>
              <a:t> </a:t>
            </a:r>
            <a:r>
              <a:rPr lang="en-GB" dirty="0" err="1" smtClean="0"/>
              <a:t>ongelmat</a:t>
            </a:r>
            <a:r>
              <a:rPr lang="en-GB" dirty="0" smtClean="0"/>
              <a:t> (</a:t>
            </a:r>
            <a:r>
              <a:rPr lang="en-GB" dirty="0" err="1" smtClean="0"/>
              <a:t>jatk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b="1" dirty="0" smtClean="0"/>
              <a:t>Mainokselta näyttävä elementti sivulla</a:t>
            </a:r>
            <a:r>
              <a:rPr lang="fi-FI" dirty="0" smtClean="0"/>
              <a:t> – mainossokeus. Ihmiset ovat oppineet olemaan näkemättä mainoksia. </a:t>
            </a:r>
            <a:r>
              <a:rPr lang="fi-FI" dirty="0" err="1" smtClean="0"/>
              <a:t>Oikeesti</a:t>
            </a:r>
            <a:r>
              <a:rPr lang="fi-FI" dirty="0" smtClean="0"/>
              <a:t>. </a:t>
            </a:r>
            <a:r>
              <a:rPr lang="fi-FI" dirty="0" smtClean="0">
                <a:hlinkClick r:id="rId3"/>
              </a:rPr>
              <a:t>http://www.vr.fi/fi/index/Yrityspalvelut.html</a:t>
            </a:r>
            <a:r>
              <a:rPr lang="fi-FI" dirty="0" smtClean="0"/>
              <a:t> </a:t>
            </a:r>
            <a:endParaRPr lang="fi-FI" b="1" dirty="0" smtClean="0"/>
          </a:p>
          <a:p>
            <a:r>
              <a:rPr lang="fi-FI" b="1" dirty="0" smtClean="0"/>
              <a:t>Tyypillisten tapojen huomiotta jättäminen</a:t>
            </a:r>
            <a:r>
              <a:rPr lang="fi-FI" dirty="0" smtClean="0"/>
              <a:t> – Esimerkiksi jos sivulla on linkinomaisia elementtejä, niiden on syytä olla linkkejä. Jos sivulla on kuvia jotka </a:t>
            </a:r>
            <a:r>
              <a:rPr lang="fi-FI" i="1" dirty="0" smtClean="0"/>
              <a:t>eivät</a:t>
            </a:r>
            <a:r>
              <a:rPr lang="fi-FI" dirty="0" smtClean="0"/>
              <a:t> vaikuta linkeiltä, niiden ei tule sellaisia olla, etc.</a:t>
            </a:r>
            <a:endParaRPr lang="fi-FI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A5FC-6D19-4A23-AD96-B2B74BC3BA85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Yleisimmät</a:t>
            </a:r>
            <a:r>
              <a:rPr lang="en-GB" dirty="0" smtClean="0"/>
              <a:t> </a:t>
            </a:r>
            <a:r>
              <a:rPr lang="en-GB" dirty="0" err="1" smtClean="0"/>
              <a:t>ongelmat</a:t>
            </a:r>
            <a:r>
              <a:rPr lang="en-GB" dirty="0" smtClean="0"/>
              <a:t> (</a:t>
            </a:r>
            <a:r>
              <a:rPr lang="en-GB" dirty="0" err="1" smtClean="0"/>
              <a:t>jatk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b="1" dirty="0" smtClean="0"/>
              <a:t>Sisällöttömyys </a:t>
            </a:r>
            <a:r>
              <a:rPr lang="fi-FI" dirty="0" smtClean="0"/>
              <a:t>– turhat sivut, eli sivut jotka eivät sisällä informaatiota jota käyttäjä haluaa nähdä ovat, </a:t>
            </a:r>
            <a:r>
              <a:rPr lang="fi-FI" dirty="0" err="1" smtClean="0"/>
              <a:t>well</a:t>
            </a:r>
            <a:r>
              <a:rPr lang="fi-FI" dirty="0" smtClean="0"/>
              <a:t>, turhia. Käyttäjä poistuu jos ei löydä sisältöä.</a:t>
            </a:r>
            <a:endParaRPr lang="fi-FI" b="1" dirty="0" smtClean="0"/>
          </a:p>
          <a:p>
            <a:r>
              <a:rPr lang="fi-FI" b="1" dirty="0" smtClean="0"/>
              <a:t>Liian paljon informaatiota liian pienessä tilassa </a:t>
            </a:r>
            <a:r>
              <a:rPr lang="fi-FI" dirty="0" smtClean="0"/>
              <a:t>– liikaa krääsää tai liian tiheää tekstiä – ei hyvä. Käyttäjän pitää pystyä näkemään vilkaisulla mahdollisimman selvästi mitä on etsimässä. </a:t>
            </a:r>
            <a:r>
              <a:rPr lang="fi-FI" dirty="0" smtClean="0">
                <a:hlinkClick r:id="rId3"/>
              </a:rPr>
              <a:t>http://zenhabits.net/</a:t>
            </a:r>
            <a:r>
              <a:rPr lang="fi-FI" dirty="0" smtClean="0"/>
              <a:t> </a:t>
            </a:r>
            <a:endParaRPr lang="fi-FI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BBBB-BAE5-4B5A-9D46-9E502EC65F36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Vähemmän tärkeitä ongelmia (mutta silti </a:t>
            </a:r>
            <a:r>
              <a:rPr lang="fi-FI" i="1" dirty="0" smtClean="0"/>
              <a:t>ongelmia</a:t>
            </a:r>
            <a:r>
              <a:rPr lang="fi-FI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i="1" dirty="0" smtClean="0"/>
              <a:t>Hitaat latausajat </a:t>
            </a:r>
            <a:r>
              <a:rPr lang="fi-FI" dirty="0" smtClean="0"/>
              <a:t>– </a:t>
            </a:r>
            <a:r>
              <a:rPr lang="fi-FI" dirty="0" err="1" smtClean="0"/>
              <a:t>EDGElle</a:t>
            </a:r>
            <a:r>
              <a:rPr lang="fi-FI" dirty="0" smtClean="0"/>
              <a:t> joutuu vielä toisinaan, silloin ongelma</a:t>
            </a:r>
          </a:p>
          <a:p>
            <a:r>
              <a:rPr lang="fi-FI" i="1" dirty="0" err="1" smtClean="0"/>
              <a:t>Framet</a:t>
            </a:r>
            <a:r>
              <a:rPr lang="fi-FI" i="1" dirty="0" smtClean="0"/>
              <a:t> </a:t>
            </a:r>
            <a:r>
              <a:rPr lang="fi-FI" dirty="0" smtClean="0"/>
              <a:t>– vieläkin toisinaan törmää; mutta eihän kukaan tee näitä enää, eihän?</a:t>
            </a:r>
          </a:p>
          <a:p>
            <a:r>
              <a:rPr lang="fi-FI" i="1" dirty="0" err="1" smtClean="0"/>
              <a:t>Flash</a:t>
            </a:r>
            <a:r>
              <a:rPr lang="fi-FI" i="1" dirty="0" smtClean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iPad</a:t>
            </a:r>
            <a:r>
              <a:rPr lang="fi-FI" dirty="0" smtClean="0"/>
              <a:t>. </a:t>
            </a:r>
            <a:r>
              <a:rPr lang="fi-FI" dirty="0" err="1" smtClean="0"/>
              <a:t>Flash-crash</a:t>
            </a:r>
            <a:r>
              <a:rPr lang="fi-FI" dirty="0" smtClean="0"/>
              <a:t> (</a:t>
            </a:r>
            <a:r>
              <a:rPr lang="fi-FI" dirty="0" err="1" smtClean="0"/>
              <a:t>Firefox</a:t>
            </a:r>
            <a:r>
              <a:rPr lang="fi-FI" dirty="0" smtClean="0"/>
              <a:t> taannoin). EDGE.</a:t>
            </a:r>
          </a:p>
          <a:p>
            <a:r>
              <a:rPr lang="fi-FI" i="1" dirty="0" smtClean="0"/>
              <a:t>Haun relevanssi </a:t>
            </a:r>
            <a:r>
              <a:rPr lang="fi-FI" dirty="0" smtClean="0"/>
              <a:t>– </a:t>
            </a:r>
            <a:r>
              <a:rPr lang="fi-FI" i="1" dirty="0" smtClean="0"/>
              <a:t>vain </a:t>
            </a:r>
            <a:r>
              <a:rPr lang="fi-FI" dirty="0" smtClean="0"/>
              <a:t>omalta sivustolta, eniten etsityt ensin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5725-C052-4DC5-B215-6A94E4C82F64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Vähemmän tärkeitä ongelmia (</a:t>
            </a:r>
            <a:r>
              <a:rPr lang="fi-FI" dirty="0" err="1" smtClean="0"/>
              <a:t>jatk</a:t>
            </a:r>
            <a:r>
              <a:rPr lang="fi-FI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i="1" dirty="0" smtClean="0"/>
              <a:t>Pitkät videot, paljon multimediaa </a:t>
            </a:r>
            <a:r>
              <a:rPr lang="fi-FI" dirty="0" smtClean="0"/>
              <a:t>– </a:t>
            </a:r>
            <a:r>
              <a:rPr lang="fi-FI" dirty="0" err="1" smtClean="0"/>
              <a:t>kymppimegaisellakin</a:t>
            </a:r>
            <a:r>
              <a:rPr lang="fi-FI" dirty="0" smtClean="0"/>
              <a:t> piuhalla nytkähtää sivu ja kestää ladata jos on paljon tätä. </a:t>
            </a:r>
            <a:r>
              <a:rPr lang="fi-FI" i="1" dirty="0" smtClean="0"/>
              <a:t>Alle kaksi minuuttia</a:t>
            </a:r>
            <a:r>
              <a:rPr lang="fi-FI" dirty="0" smtClean="0"/>
              <a:t>, ja käyttäjä menee </a:t>
            </a:r>
            <a:r>
              <a:rPr lang="fi-FI" i="1" dirty="0" smtClean="0"/>
              <a:t>muualle</a:t>
            </a:r>
            <a:r>
              <a:rPr lang="fi-FI" dirty="0" smtClean="0"/>
              <a:t>.</a:t>
            </a:r>
          </a:p>
          <a:p>
            <a:r>
              <a:rPr lang="fi-FI" i="1" dirty="0" err="1" smtClean="0"/>
              <a:t>Skaalautumattomat</a:t>
            </a:r>
            <a:r>
              <a:rPr lang="fi-FI" i="1" dirty="0" smtClean="0"/>
              <a:t> sivustot </a:t>
            </a:r>
            <a:r>
              <a:rPr lang="fi-FI" dirty="0" smtClean="0"/>
              <a:t>– käyttäjiä on </a:t>
            </a:r>
            <a:r>
              <a:rPr lang="fi-FI" dirty="0" err="1" smtClean="0"/>
              <a:t>mobiiliselaimesta</a:t>
            </a:r>
            <a:r>
              <a:rPr lang="fi-FI" dirty="0" smtClean="0"/>
              <a:t> isoihin monitoreihin. Ottakaa huomioon.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A212-9909-43F3-BA2B-1A5A3DF46C15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Vähemmän tärkeitä ongelmia (</a:t>
            </a:r>
            <a:r>
              <a:rPr lang="fi-FI" dirty="0" err="1" smtClean="0"/>
              <a:t>jatk</a:t>
            </a:r>
            <a:r>
              <a:rPr lang="fi-FI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i="1" dirty="0" smtClean="0"/>
              <a:t>Epäyhteensopivuus selainten välillä </a:t>
            </a:r>
            <a:r>
              <a:rPr lang="fi-FI" dirty="0" smtClean="0"/>
              <a:t>– kaikki asiakkaat eivät käytä </a:t>
            </a:r>
            <a:r>
              <a:rPr lang="fi-FI" dirty="0" err="1" smtClean="0"/>
              <a:t>IEä</a:t>
            </a:r>
            <a:r>
              <a:rPr lang="fi-FI" dirty="0" smtClean="0"/>
              <a:t>, eivätkä edes </a:t>
            </a:r>
            <a:r>
              <a:rPr lang="fi-FI" dirty="0" err="1" smtClean="0"/>
              <a:t>Firefoxia</a:t>
            </a:r>
            <a:r>
              <a:rPr lang="fi-FI" dirty="0" smtClean="0"/>
              <a:t> tai Safaria. Muitakin selaimia on. Pilvin pimein.</a:t>
            </a:r>
            <a:endParaRPr lang="en-GB" dirty="0" smtClean="0"/>
          </a:p>
          <a:p>
            <a:r>
              <a:rPr lang="fi-FI" i="1" dirty="0" smtClean="0"/>
              <a:t>Mitä näpäyttää sivulla? </a:t>
            </a:r>
            <a:r>
              <a:rPr lang="fi-FI" dirty="0" smtClean="0"/>
              <a:t>– käyttäjän </a:t>
            </a:r>
            <a:r>
              <a:rPr lang="fi-FI" i="1" dirty="0" smtClean="0"/>
              <a:t>pitää </a:t>
            </a:r>
            <a:r>
              <a:rPr lang="fi-FI" dirty="0" smtClean="0"/>
              <a:t>tietää mitkä elementit ovat klikattavia.</a:t>
            </a:r>
          </a:p>
          <a:p>
            <a:r>
              <a:rPr lang="fi-FI" i="1" dirty="0" err="1" smtClean="0"/>
              <a:t>Skrollaus</a:t>
            </a:r>
            <a:r>
              <a:rPr lang="fi-FI" i="1" dirty="0" smtClean="0"/>
              <a:t> </a:t>
            </a:r>
            <a:r>
              <a:rPr lang="fi-FI" dirty="0" smtClean="0"/>
              <a:t>– noin puolet käyttäjistä </a:t>
            </a:r>
            <a:r>
              <a:rPr lang="fi-FI" i="1" dirty="0" smtClean="0"/>
              <a:t>ei </a:t>
            </a:r>
            <a:r>
              <a:rPr lang="fi-FI" i="1" dirty="0" err="1" smtClean="0"/>
              <a:t>skrollaa</a:t>
            </a:r>
            <a:r>
              <a:rPr lang="fi-FI" i="1" dirty="0" smtClean="0"/>
              <a:t> etusivua</a:t>
            </a:r>
            <a:r>
              <a:rPr lang="fi-FI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CE6-049A-4E5B-8814-F5F7B8EDE111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Vähemmän tärkeitä ongelmia (</a:t>
            </a:r>
            <a:r>
              <a:rPr lang="fi-FI" dirty="0" err="1" smtClean="0"/>
              <a:t>jatk</a:t>
            </a:r>
            <a:r>
              <a:rPr lang="fi-FI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i="1" dirty="0" smtClean="0"/>
              <a:t>Rekisteröityminen </a:t>
            </a:r>
            <a:r>
              <a:rPr lang="fi-FI" dirty="0" smtClean="0"/>
              <a:t>– osaatteko tavata ”</a:t>
            </a:r>
            <a:r>
              <a:rPr lang="fi-FI" dirty="0" err="1" smtClean="0"/>
              <a:t>s-p-a-m</a:t>
            </a:r>
            <a:r>
              <a:rPr lang="fi-FI" dirty="0" smtClean="0"/>
              <a:t>”? Juuri jätin käyttämättä baarin ”ilmaista nettiä” Lontoossa kun olisi ollut pakko rekisteröityä…</a:t>
            </a:r>
          </a:p>
          <a:p>
            <a:r>
              <a:rPr lang="fi-FI" i="1" dirty="0" smtClean="0"/>
              <a:t>Monimutkaiset </a:t>
            </a:r>
            <a:r>
              <a:rPr lang="fi-FI" i="1" dirty="0" err="1" smtClean="0"/>
              <a:t>URLit</a:t>
            </a:r>
            <a:r>
              <a:rPr lang="fi-FI" i="1" dirty="0" smtClean="0"/>
              <a:t> </a:t>
            </a:r>
            <a:r>
              <a:rPr lang="fi-FI" dirty="0" smtClean="0"/>
              <a:t>– pitäkää URL lyhyenä ja ytimekkäänä jos voitte.</a:t>
            </a:r>
          </a:p>
          <a:p>
            <a:r>
              <a:rPr lang="fi-FI" i="1" dirty="0" smtClean="0"/>
              <a:t>Moneen tasoon aukeavat menut </a:t>
            </a:r>
            <a:r>
              <a:rPr lang="fi-FI" dirty="0" smtClean="0"/>
              <a:t>– koittakaapa selata </a:t>
            </a:r>
            <a:r>
              <a:rPr lang="fi-FI" dirty="0" err="1" smtClean="0"/>
              <a:t>mobiililaitteella</a:t>
            </a:r>
            <a:r>
              <a:rPr lang="fi-FI" dirty="0" smtClean="0"/>
              <a:t> näitä… </a:t>
            </a:r>
            <a:r>
              <a:rPr lang="fi-FI" dirty="0" err="1" smtClean="0"/>
              <a:t>Argh</a:t>
            </a:r>
            <a:r>
              <a:rPr lang="fi-FI" dirty="0" smtClean="0"/>
              <a:t>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0EB8-A7FB-4EBE-8DDB-4DCC508AF90F}" type="datetime1">
              <a:rPr lang="fi-FI" smtClean="0"/>
              <a:t>19.4.2012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Kai Kimppa, Turun yliopisto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A39-7B33-40BC-9A22-2AE727A981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2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1044</Words>
  <Application>Microsoft Office PowerPoint</Application>
  <PresentationFormat>On-screen Show (4:3)</PresentationFormat>
  <Paragraphs>170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Web- ja peliohjelmointi</vt:lpstr>
      <vt:lpstr>Yleisimpiä ongelmia Web-sivuilla</vt:lpstr>
      <vt:lpstr>Yleisimmät ongelmat (jatk)</vt:lpstr>
      <vt:lpstr>Yleisimmät ongelmat (jatk)</vt:lpstr>
      <vt:lpstr>Yleisimmät ongelmat (jatk)</vt:lpstr>
      <vt:lpstr>Vähemmän tärkeitä ongelmia (mutta silti ongelmia)</vt:lpstr>
      <vt:lpstr>Vähemmän tärkeitä ongelmia (jatk)</vt:lpstr>
      <vt:lpstr>Vähemmän tärkeitä ongelmia (jatk)</vt:lpstr>
      <vt:lpstr>Vähemmän tärkeitä ongelmia (jatk)</vt:lpstr>
      <vt:lpstr>Vähemmän tärkeitä ongelmia (jatk)</vt:lpstr>
      <vt:lpstr>Vähemmän tärkeitä ongelmia (jatk)</vt:lpstr>
      <vt:lpstr>Mikä tekee ongelmista vakavia?</vt:lpstr>
      <vt:lpstr>Miten suunnitella oikein?</vt:lpstr>
      <vt:lpstr>Muita hyviä fontteja</vt:lpstr>
      <vt:lpstr>Väreistä</vt:lpstr>
      <vt:lpstr>Kieli</vt:lpstr>
      <vt:lpstr>Layout</vt:lpstr>
      <vt:lpstr>Layout (jatk)</vt:lpstr>
      <vt:lpstr>Valikot</vt:lpstr>
      <vt:lpstr>Nielsenin heuristiikka</vt:lpstr>
      <vt:lpstr>Lähteet</vt:lpstr>
    </vt:vector>
  </TitlesOfParts>
  <Company>University of Turku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 ja peliohjelmointi</dc:title>
  <dc:creator>Kai K. Kimppa</dc:creator>
  <cp:lastModifiedBy>Kai K. Kimppa</cp:lastModifiedBy>
  <cp:revision>19</cp:revision>
  <dcterms:created xsi:type="dcterms:W3CDTF">2012-02-29T19:30:26Z</dcterms:created>
  <dcterms:modified xsi:type="dcterms:W3CDTF">2012-04-19T10:59:39Z</dcterms:modified>
</cp:coreProperties>
</file>