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la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01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nformación fáctica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fáctica</a:t>
            </a:r>
          </a:p>
        </p:txBody>
      </p:sp>
      <p:sp>
        <p:nvSpPr>
          <p:cNvPr id="107" name="Nivel de texto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rimer plano de plantas salvajes entre roca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Gran formación rocosa bajo nubes oscuras con un camino de tierra al fondo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Primer plano de una planta salvaje que crece entre rocas volcánica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ascada rodeada de un paisaje rocoso y verd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isaje de colinas verdes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la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presentación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de la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la diapositiva</a:t>
            </a:r>
          </a:p>
        </p:txBody>
      </p:sp>
      <p:sp>
        <p:nvSpPr>
          <p:cNvPr id="33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Rocas cubiertas de musgo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01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ítulo de la diapositiva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61" name="Subtítulo de la diapositiva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Gran formación rocosa bajo nubes oscuras con un camino de tierra al fondo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01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80" name="Subtítulo de la diapositiva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01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ída Márquez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Aída Márquez</a:t>
            </a:r>
          </a:p>
        </p:txBody>
      </p:sp>
      <p:sp>
        <p:nvSpPr>
          <p:cNvPr id="152" name="Braindea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Braindead</a:t>
            </a:r>
          </a:p>
        </p:txBody>
      </p:sp>
      <p:sp>
        <p:nvSpPr>
          <p:cNvPr id="153" name="Proyecto de ML para The Bridg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Proyecto de ML para The Bridge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rabajando con los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Trabajando con los datos</a:t>
            </a:r>
          </a:p>
        </p:txBody>
      </p:sp>
      <p:sp>
        <p:nvSpPr>
          <p:cNvPr id="185" name="Feature engineer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Feature engineering</a:t>
            </a:r>
          </a:p>
        </p:txBody>
      </p:sp>
      <p:sp>
        <p:nvSpPr>
          <p:cNvPr id="186" name="Hay muy pocas películas con popularidad mayor a 50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indent="-482600">
              <a:buSzPct val="123000"/>
              <a:buChar char="•"/>
              <a:defRPr spc="-38" sz="3800"/>
            </a:pPr>
            <a:r>
              <a:t>Hay muy pocas películas con popularidad mayor a 500</a:t>
            </a:r>
          </a:p>
          <a:p>
            <a:pPr marL="482600" indent="-482600">
              <a:buSzPct val="123000"/>
              <a:buChar char="•"/>
              <a:defRPr spc="-38" sz="3800"/>
            </a:pPr>
            <a:r>
              <a:t>Y muy pocas pertenecientes a idiomas minoritarios, una o menos</a:t>
            </a:r>
          </a:p>
          <a:p>
            <a:pPr marL="482600" indent="-482600">
              <a:buSzPct val="123000"/>
              <a:buChar char="•"/>
              <a:defRPr spc="-38" sz="3800"/>
            </a:pPr>
            <a:r>
              <a:t>Las que pertenecen a más de 4 géneros también con poco representativas</a:t>
            </a:r>
          </a:p>
          <a:p>
            <a:pPr marL="482600" indent="-482600">
              <a:buSzPct val="123000"/>
              <a:buChar char="•"/>
              <a:defRPr spc="-38" sz="3800"/>
            </a:pPr>
            <a:r>
              <a:t>Existe un problema para analizar los datos, la recaudación no es significativa porque es un género que se distribuyó mucho en vídeo</a:t>
            </a:r>
          </a:p>
          <a:p>
            <a:pPr/>
          </a:p>
        </p:txBody>
      </p:sp>
      <p:pic>
        <p:nvPicPr>
          <p:cNvPr id="18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0" t="3257" r="0" b="0"/>
          <a:stretch>
            <a:fillRect/>
          </a:stretch>
        </p:blipFill>
        <p:spPr>
          <a:xfrm>
            <a:off x="7823200" y="8737600"/>
            <a:ext cx="6413500" cy="3771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or curiosidad miramos qué géneros están más correlacionado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Por curiosidad miramos qué géneros están más correlacionados.</a:t>
            </a:r>
          </a:p>
        </p:txBody>
      </p:sp>
      <p:pic>
        <p:nvPicPr>
          <p:cNvPr id="19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1080" t="0" r="960" b="0"/>
          <a:stretch>
            <a:fillRect/>
          </a:stretch>
        </p:blipFill>
        <p:spPr>
          <a:xfrm>
            <a:off x="12039600" y="1384300"/>
            <a:ext cx="10363200" cy="1055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790" t="0" r="0" b="0"/>
          <a:stretch>
            <a:fillRect/>
          </a:stretch>
        </p:blipFill>
        <p:spPr>
          <a:xfrm>
            <a:off x="1032367" y="3175000"/>
            <a:ext cx="23008733" cy="6235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rimera aproximación a algoritmos de clasific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96971">
              <a:defRPr spc="-146" sz="7310"/>
            </a:lvl1pPr>
          </a:lstStyle>
          <a:p>
            <a:pPr/>
            <a:r>
              <a:t>Primera aproximación a algoritmos de clasificación</a:t>
            </a:r>
          </a:p>
        </p:txBody>
      </p:sp>
      <p:sp>
        <p:nvSpPr>
          <p:cNvPr id="195" name="Feature importanc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Feature importances</a:t>
            </a:r>
          </a:p>
        </p:txBody>
      </p:sp>
      <p:sp>
        <p:nvSpPr>
          <p:cNvPr id="196" name="Probamos varios algoritmos, otros los descartamos por diferentes razones. Pero el objetivo siempre es predecir la categoría (¿pertenece a terror/comedia?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Probamos varios algoritmos, otros los descartamos por diferentes razones. Pero el objetivo siempre es predecir la categoría (¿pertenece a terror/comedia?)</a:t>
            </a:r>
          </a:p>
          <a:p>
            <a:pPr marL="698500" indent="-698500">
              <a:buSzPct val="123000"/>
              <a:buChar char="•"/>
            </a:pPr>
            <a:r>
              <a:t>Regresión Logística</a:t>
            </a:r>
          </a:p>
          <a:p>
            <a:pPr marL="698500" indent="-698500">
              <a:buSzPct val="123000"/>
              <a:buChar char="•"/>
            </a:pPr>
            <a:r>
              <a:t>Árboles de decisión</a:t>
            </a:r>
          </a:p>
          <a:p>
            <a:pPr marL="698500" indent="-698500">
              <a:buSzPct val="123000"/>
              <a:buChar char="•"/>
            </a:pPr>
            <a:r>
              <a:t>Catboost</a:t>
            </a:r>
          </a:p>
          <a:p>
            <a:pPr marL="698500" indent="-698500">
              <a:buSzPct val="123000"/>
              <a:buChar char="•"/>
            </a:pPr>
            <a:r>
              <a:t>Kmodes</a:t>
            </a:r>
          </a:p>
          <a:p>
            <a:pPr marL="698500" indent="-698500">
              <a:buSzPct val="123000"/>
              <a:buChar char="•"/>
            </a:pPr>
            <a:r>
              <a:t>Multioutput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core de los diferentes model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Score de los diferentes modelos</a:t>
            </a:r>
          </a:p>
        </p:txBody>
      </p:sp>
      <p:sp>
        <p:nvSpPr>
          <p:cNvPr id="199" name="Subtítulo de agend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Regresión Logística: 0.6025 (C=1, solver='saga'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Regresión Logística: 0.6025 (C=1, solver='saga')</a:t>
            </a:r>
          </a:p>
          <a:p>
            <a:pPr marL="698500" indent="-698500">
              <a:buSzPct val="123000"/>
              <a:buChar char="•"/>
            </a:pPr>
            <a:r>
              <a:t>Árboles de decisión: 0.905805 (n_estimators=100,  eval_metric = 'logloss')</a:t>
            </a:r>
          </a:p>
          <a:p>
            <a:pPr marL="698500" indent="-698500">
              <a:buSzPct val="123000"/>
              <a:buChar char="•"/>
            </a:pPr>
            <a:r>
              <a:t>Catboost: 0.91(iterations=100, learning_rate=0.05, depth=6, eval_metric='Accuracy')</a:t>
            </a:r>
          </a:p>
          <a:p>
            <a:pPr marL="698500" indent="-698500">
              <a:buSzPct val="123000"/>
              <a:buChar char="•"/>
            </a:pPr>
            <a:r>
              <a:t>Kmodes: Descartado</a:t>
            </a:r>
          </a:p>
          <a:p>
            <a:pPr marL="698500" indent="-698500">
              <a:buSzPct val="123000"/>
              <a:buChar char="•"/>
            </a:pPr>
            <a:r>
              <a:t>Multioutput: R2 score: 0.95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bservaciones tras probar model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Observaciones tras probar modelos</a:t>
            </a:r>
          </a:p>
        </p:txBody>
      </p:sp>
      <p:sp>
        <p:nvSpPr>
          <p:cNvPr id="203" name="Subtítulo de agend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La regresión logística es pesimis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regresión logística es pesimista</a:t>
            </a:r>
          </a:p>
          <a:p>
            <a:pPr/>
            <a:r>
              <a:t>Y no se ajusta demasiado bien</a:t>
            </a:r>
          </a:p>
        </p:txBody>
      </p:sp>
      <p:pic>
        <p:nvPicPr>
          <p:cNvPr id="20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827"/>
          <a:stretch>
            <a:fillRect/>
          </a:stretch>
        </p:blipFill>
        <p:spPr>
          <a:xfrm>
            <a:off x="16254457" y="4089400"/>
            <a:ext cx="7000786" cy="477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89800" y="7861300"/>
            <a:ext cx="5715000" cy="4229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os árboles se adaptan mejor al problem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Los árboles se adaptan mejor al problema</a:t>
            </a:r>
          </a:p>
          <a:p>
            <a:pPr/>
            <a:r>
              <a:t>XGBoost nos da buenos resultados</a:t>
            </a:r>
          </a:p>
          <a:p>
            <a:pPr/>
            <a:r>
              <a:t>Y algunas características ordenadas por importancia</a:t>
            </a:r>
          </a:p>
        </p:txBody>
      </p:sp>
      <p:pic>
        <p:nvPicPr>
          <p:cNvPr id="20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851"/>
          <a:stretch>
            <a:fillRect/>
          </a:stretch>
        </p:blipFill>
        <p:spPr>
          <a:xfrm>
            <a:off x="13017500" y="3749428"/>
            <a:ext cx="8343900" cy="5851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Y Catboost sería la otra opción interesante. Nos devuelve estos indicado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 Catboost sería la otra opción interesante. Nos devuelve estos indicadores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 marL="0" indent="0">
              <a:buSzTx/>
              <a:buNone/>
            </a:pPr>
            <a:r>
              <a:t>Precision class=0: 0.9076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Recall class=0: 0.9241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F1 class=0: 0.9158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pciones descartadas que podrían haber sido interesan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defRPr spc="-125" sz="6290"/>
            </a:lvl1pPr>
          </a:lstStyle>
          <a:p>
            <a:pPr/>
            <a:r>
              <a:t>Opciones descartadas que podrían haber sido interesantes</a:t>
            </a:r>
          </a:p>
        </p:txBody>
      </p:sp>
      <p:sp>
        <p:nvSpPr>
          <p:cNvPr id="214" name="Series temporales, redes neuronal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Series temporales, redes neuronales</a:t>
            </a:r>
          </a:p>
        </p:txBody>
      </p:sp>
      <p:sp>
        <p:nvSpPr>
          <p:cNvPr id="215" name="Tras un par de pruebas con Fbprophet ... descartado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Tras un par de pruebas con Fbprophet ... descartado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Estrategia elegi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Estrategia elegida</a:t>
            </a:r>
          </a:p>
        </p:txBody>
      </p:sp>
      <p:sp>
        <p:nvSpPr>
          <p:cNvPr id="218" name="Riesgo de overfitting. ¿Regularización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Riesgo de overfitting. ¿Regularización?</a:t>
            </a:r>
          </a:p>
        </p:txBody>
      </p:sp>
      <p:sp>
        <p:nvSpPr>
          <p:cNvPr id="219" name="No he visto riesgo de overfitting, aunque habría que estudiar más profundamente las features elegida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he visto riesgo de overfitting, aunque habría que estudiar más profundamente las features elegidas. </a:t>
            </a:r>
          </a:p>
          <a:p>
            <a:pPr/>
          </a:p>
          <a:p>
            <a:pPr/>
            <a:r>
              <a:t>Quizás habría que usar más categorías, tener en cuenta la industria del vídeo, coetánea de épocas en las que el género fue muy popular. 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ambiar de dirección en mitad de un salto es mala idea casi siempre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220" sz="11020"/>
            </a:lvl1pPr>
          </a:lstStyle>
          <a:p>
            <a:pPr/>
            <a:r>
              <a:t>Cambiar de dirección en mitad de un salto es mala idea casi siempre.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onclusione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Los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Los datos</a:t>
            </a:r>
          </a:p>
        </p:txBody>
      </p:sp>
      <p:sp>
        <p:nvSpPr>
          <p:cNvPr id="224" name="Ay! los dato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Ay! los datos</a:t>
            </a:r>
          </a:p>
        </p:txBody>
      </p:sp>
      <p:sp>
        <p:nvSpPr>
          <p:cNvPr id="225" name="Quizás hay otros enfoques que pudieran enriquecer el resultado del proyect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Quizás hay otros enfoques que pudieran enriquecer el resultado del proyecto.</a:t>
            </a:r>
          </a:p>
          <a:p>
            <a:pPr/>
          </a:p>
          <a:p>
            <a:pPr/>
            <a:r>
              <a:t>Merecería la pena explorarlos en el futuro.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!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!</a:t>
            </a:r>
          </a:p>
        </p:txBody>
      </p:sp>
      <p:sp>
        <p:nvSpPr>
          <p:cNvPr id="228" name="Gracia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as películas de miedo me dan mie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 películas de miedo me dan miedo</a:t>
            </a:r>
          </a:p>
        </p:txBody>
      </p:sp>
      <p:sp>
        <p:nvSpPr>
          <p:cNvPr id="158" name="Y las comedias, a veces, tambié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Y las comedias, a veces, también</a:t>
            </a:r>
          </a:p>
        </p:txBody>
      </p:sp>
      <p:pic>
        <p:nvPicPr>
          <p:cNvPr id="15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4064000"/>
            <a:ext cx="6350000" cy="894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36600" y="3733800"/>
            <a:ext cx="6057900" cy="889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¿Van a estrenar alguna comedia de terror próximamente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¿Van a estrenar alguna comedia de terror próximamente?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6500" y="1663700"/>
            <a:ext cx="6311900" cy="897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Me pregunto si se…"/>
          <p:cNvSpPr txBox="1"/>
          <p:nvPr>
            <p:ph type="title" idx="4294967295"/>
          </p:nvPr>
        </p:nvSpPr>
        <p:spPr>
          <a:xfrm>
            <a:off x="1460500" y="4864100"/>
            <a:ext cx="21971000" cy="2844800"/>
          </a:xfrm>
          <a:prstGeom prst="rect">
            <a:avLst/>
          </a:prstGeom>
        </p:spPr>
        <p:txBody>
          <a:bodyPr/>
          <a:lstStyle/>
          <a:p>
            <a:pPr defTabSz="1950671">
              <a:defRPr spc="-136" sz="6800"/>
            </a:pPr>
            <a:r>
              <a:t>Me pregunto si se</a:t>
            </a:r>
          </a:p>
          <a:p>
            <a:pPr defTabSz="1950671">
              <a:defRPr spc="-136" sz="6800"/>
            </a:pPr>
            <a:r>
              <a:t>seguirán haciendo </a:t>
            </a:r>
          </a:p>
          <a:p>
            <a:pPr defTabSz="1950671">
              <a:defRPr spc="-136" sz="6800"/>
            </a:pPr>
            <a:r>
              <a:t>comedias de terror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Datos para hacer el estud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Datos para hacer el estudio</a:t>
            </a:r>
          </a:p>
        </p:txBody>
      </p:sp>
      <p:sp>
        <p:nvSpPr>
          <p:cNvPr id="168" name="Extraídos de Imdb con la API de Tmdb (algunos de Wikipedia fueron descartados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60400">
              <a:defRPr sz="4400"/>
            </a:lvl1pPr>
          </a:lstStyle>
          <a:p>
            <a:pPr/>
            <a:r>
              <a:t>Extraídos de Imdb con la API de Tmdb (algunos de Wikipedia fueron descartados)</a:t>
            </a:r>
          </a:p>
        </p:txBody>
      </p:sp>
      <p:sp>
        <p:nvSpPr>
          <p:cNvPr id="169" name="Películas: 10.00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Películas: 10.000</a:t>
            </a:r>
          </a:p>
          <a:p>
            <a:pPr/>
            <a:r>
              <a:t>Características:</a:t>
            </a:r>
          </a:p>
          <a:p>
            <a:pPr/>
            <a:r>
              <a:t>	Descartadas: "overview", "backdrop_path", "spoken_languagess"</a:t>
            </a:r>
          </a:p>
          <a:p>
            <a:pPr/>
            <a:r>
              <a:t>    Numéricas: "popularity","vote_count","vote_average","budget","duration","	revenues"</a:t>
            </a:r>
          </a:p>
          <a:p>
            <a:pPr/>
            <a:r>
              <a:t>	Categóricas: genre_ids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os datos agregados tienen una distribución bastante irregul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06837">
              <a:defRPr spc="-118" sz="5950"/>
            </a:lvl1pPr>
          </a:lstStyle>
          <a:p>
            <a:pPr/>
            <a:r>
              <a:t>Los datos agregados tienen una distribución bastante irregular</a:t>
            </a:r>
          </a:p>
        </p:txBody>
      </p:sp>
      <p:sp>
        <p:nvSpPr>
          <p:cNvPr id="172" name="Estrenos por año desde el año 200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Estrenos por año desde el año 2000</a:t>
            </a:r>
          </a:p>
        </p:txBody>
      </p:sp>
      <p:pic>
        <p:nvPicPr>
          <p:cNvPr id="17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0" t="1002" r="0" b="1002"/>
          <a:stretch>
            <a:fillRect/>
          </a:stretch>
        </p:blipFill>
        <p:spPr>
          <a:xfrm>
            <a:off x="12496800" y="3467100"/>
            <a:ext cx="9067800" cy="868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En amarillo las películas de terror…"/>
          <p:cNvSpPr txBox="1"/>
          <p:nvPr/>
        </p:nvSpPr>
        <p:spPr>
          <a:xfrm>
            <a:off x="1905000" y="5405257"/>
            <a:ext cx="9293048" cy="3210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30000"/>
              </a:lnSpc>
              <a:spcBef>
                <a:spcPts val="4500"/>
              </a:spcBef>
              <a:defRPr sz="4800"/>
            </a:pPr>
            <a:r>
              <a:t>En amarillo las películas de terror </a:t>
            </a:r>
          </a:p>
          <a:p>
            <a:pPr algn="l">
              <a:lnSpc>
                <a:spcPct val="30000"/>
              </a:lnSpc>
              <a:spcBef>
                <a:spcPts val="4500"/>
              </a:spcBef>
              <a:defRPr sz="4800"/>
            </a:pPr>
            <a:r>
              <a:t>que además son  comedias, </a:t>
            </a:r>
          </a:p>
          <a:p>
            <a:pPr algn="l">
              <a:lnSpc>
                <a:spcPct val="30000"/>
              </a:lnSpc>
              <a:spcBef>
                <a:spcPts val="4500"/>
              </a:spcBef>
              <a:defRPr sz="4800"/>
            </a:pPr>
            <a:r>
              <a:t>en azul las que no, </a:t>
            </a:r>
          </a:p>
          <a:p>
            <a:pPr algn="l">
              <a:lnSpc>
                <a:spcPct val="30000"/>
              </a:lnSpc>
              <a:spcBef>
                <a:spcPts val="4500"/>
              </a:spcBef>
              <a:defRPr sz="4800"/>
            </a:pPr>
            <a:r>
              <a:t>son de terror y otros géneros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xisten muchas combinac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Existen muchas combinaciones</a:t>
            </a:r>
          </a:p>
        </p:txBody>
      </p:sp>
      <p:sp>
        <p:nvSpPr>
          <p:cNvPr id="177" name="Lo más práctico en este casa será separar en dos categoría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Lo más práctico en este casa será separar en dos categorías</a:t>
            </a:r>
          </a:p>
        </p:txBody>
      </p:sp>
      <p:pic>
        <p:nvPicPr>
          <p:cNvPr id="17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1369" t="0" r="719" b="1959"/>
          <a:stretch>
            <a:fillRect/>
          </a:stretch>
        </p:blipFill>
        <p:spPr>
          <a:xfrm>
            <a:off x="4757358" y="3683000"/>
            <a:ext cx="14528801" cy="886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Estrategia inici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Estrategia inicial</a:t>
            </a:r>
          </a:p>
        </p:txBody>
      </p:sp>
      <p:sp>
        <p:nvSpPr>
          <p:cNvPr id="181" name="Cómo modelar los datos, qué categorías me interesa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Cómo modelar los datos, qué categorías me interesan</a:t>
            </a:r>
          </a:p>
        </p:txBody>
      </p:sp>
      <p:sp>
        <p:nvSpPr>
          <p:cNvPr id="182" name="Divido el dataset entre películas de comedia-terror y las demás. La columna is_terror_comedia contiene el dato binario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Divido el dataset entre películas de comedia-terror y las demás. La columna is_terror_comedia contiene el dato binario.</a:t>
            </a:r>
          </a:p>
          <a:p>
            <a:pPr/>
          </a:p>
          <a:p>
            <a:pPr/>
            <a:r>
              <a:t>Las columnas numéricas serán las que utilice como X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