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fgEeH4MbFPPvRIZVx5M2ScK2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latin typeface="Times New Roman"/>
                <a:ea typeface="Times New Roman"/>
                <a:cs typeface="Times New Roman"/>
                <a:sym typeface="Times New Roman"/>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3f30688e8_0_8: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ga3f30688e8_0_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9" name="Google Shape;139;ga3f30688e8_0_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49" name="Google Shape;149;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3f30688e8_0_39: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ga3f30688e8_0_39: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9" name="Google Shape;159;ga3f30688e8_0_3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3f30688e8_0_71: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a3f30688e8_0_71: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82" name="Google Shape;182;ga3f30688e8_0_7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3f30688e8_0_28: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ga3f30688e8_0_2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94" name="Google Shape;194;ga3f30688e8_0_2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3f30688e8_0_10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02" name="Google Shape;202;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c55fd4aef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g9c55fd4aef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09" name="Google Shape;209;g9c55fd4aef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3f30688e8_0_86: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6" name="Google Shape;256;ga3f30688e8_0_8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57" name="Google Shape;257;ga3f30688e8_0_8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c55fd4aef_0_56: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g9c55fd4aef_0_5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66" name="Google Shape;266;g9c55fd4aef_0_5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0: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75" name="Google Shape;275;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19</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 name="Google Shape;81;p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9" name="Google Shape;89;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7" name="Google Shape;97;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685800" y="1143000"/>
            <a:ext cx="548604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9" name="Google Shape;109;p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3f30688e8_0_93: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ga3f30688e8_0_9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7" name="Google Shape;117;ga3f30688e8_0_9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3f30688e8_0_0:notes"/>
          <p:cNvSpPr>
            <a:spLocks noGrp="1" noRot="1" noChangeAspect="1"/>
          </p:cNvSpPr>
          <p:nvPr>
            <p:ph type="sldImg" idx="2"/>
          </p:nvPr>
        </p:nvSpPr>
        <p:spPr>
          <a:xfrm>
            <a:off x="685800" y="1143000"/>
            <a:ext cx="5486100" cy="3085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ga3f30688e8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4" name="Google Shape;124;ga3f30688e8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0" name="Google Shape;130;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body" idx="1"/>
          </p:nvPr>
        </p:nvSpPr>
        <p:spPr>
          <a:xfrm>
            <a:off x="83808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2"/>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2"/>
          <p:cNvSpPr txBox="1">
            <a:spLocks noGrp="1"/>
          </p:cNvSpPr>
          <p:nvPr>
            <p:ph type="body" idx="4"/>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808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3"/>
          <p:cNvSpPr txBox="1">
            <a:spLocks noGrp="1"/>
          </p:cNvSpPr>
          <p:nvPr>
            <p:ph type="body" idx="2"/>
          </p:nvPr>
        </p:nvSpPr>
        <p:spPr>
          <a:xfrm>
            <a:off x="259020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3"/>
          <p:cNvSpPr txBox="1">
            <a:spLocks noGrp="1"/>
          </p:cNvSpPr>
          <p:nvPr>
            <p:ph type="body" idx="3"/>
          </p:nvPr>
        </p:nvSpPr>
        <p:spPr>
          <a:xfrm>
            <a:off x="43423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3"/>
          <p:cNvSpPr txBox="1">
            <a:spLocks noGrp="1"/>
          </p:cNvSpPr>
          <p:nvPr>
            <p:ph type="body" idx="4"/>
          </p:nvPr>
        </p:nvSpPr>
        <p:spPr>
          <a:xfrm>
            <a:off x="83808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3"/>
          <p:cNvSpPr txBox="1">
            <a:spLocks noGrp="1"/>
          </p:cNvSpPr>
          <p:nvPr>
            <p:ph type="body" idx="5"/>
          </p:nvPr>
        </p:nvSpPr>
        <p:spPr>
          <a:xfrm>
            <a:off x="259020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3"/>
          <p:cNvSpPr txBox="1">
            <a:spLocks noGrp="1"/>
          </p:cNvSpPr>
          <p:nvPr>
            <p:ph type="body" idx="6"/>
          </p:nvPr>
        </p:nvSpPr>
        <p:spPr>
          <a:xfrm>
            <a:off x="43423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838080" y="1825560"/>
            <a:ext cx="51811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83808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1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9"/>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9"/>
          <p:cNvSpPr txBox="1">
            <a:spLocks noGrp="1"/>
          </p:cNvSpPr>
          <p:nvPr>
            <p:ph type="body" idx="3"/>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20"/>
          <p:cNvSpPr txBox="1">
            <a:spLocks noGrp="1"/>
          </p:cNvSpPr>
          <p:nvPr>
            <p:ph type="body" idx="3"/>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body" idx="1"/>
          </p:nvPr>
        </p:nvSpPr>
        <p:spPr>
          <a:xfrm>
            <a:off x="83808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1"/>
          <p:cNvSpPr txBox="1">
            <a:spLocks noGrp="1"/>
          </p:cNvSpPr>
          <p:nvPr>
            <p:ph type="body" idx="2"/>
          </p:nvPr>
        </p:nvSpPr>
        <p:spPr>
          <a:xfrm>
            <a:off x="617220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2276640" y="2766240"/>
            <a:ext cx="763848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Machine Learning - Clasificación</a:t>
            </a:r>
            <a:endParaRPr sz="44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a3f30688e8_0_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sz="4400" b="0" strike="noStrike">
              <a:solidFill>
                <a:srgbClr val="FFFFFF"/>
              </a:solidFill>
              <a:latin typeface="Calibri"/>
              <a:ea typeface="Calibri"/>
              <a:cs typeface="Calibri"/>
              <a:sym typeface="Calibri"/>
            </a:endParaRPr>
          </a:p>
        </p:txBody>
      </p:sp>
      <p:sp>
        <p:nvSpPr>
          <p:cNvPr id="142" name="Google Shape;142;ga3f30688e8_0_8"/>
          <p:cNvSpPr txBox="1"/>
          <p:nvPr/>
        </p:nvSpPr>
        <p:spPr>
          <a:xfrm>
            <a:off x="838075" y="1690200"/>
            <a:ext cx="10102200" cy="82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Imagina que tienes clientes de un banco y el objetivo es clasificar si van a pagar o no. El % de los que pagan vs los que no pagan tiene esta pinta.</a:t>
            </a:r>
            <a:endParaRPr sz="2000" b="1">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143" name="Google Shape;143;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44" name="Google Shape;144;ga3f30688e8_0_8"/>
          <p:cNvSpPr txBox="1"/>
          <p:nvPr/>
        </p:nvSpPr>
        <p:spPr>
          <a:xfrm>
            <a:off x="5430425" y="4469900"/>
            <a:ext cx="5223900" cy="2695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100" b="1">
                <a:solidFill>
                  <a:srgbClr val="FFFFFF"/>
                </a:solidFill>
                <a:latin typeface="Calibri"/>
                <a:ea typeface="Calibri"/>
                <a:cs typeface="Calibri"/>
                <a:sym typeface="Calibri"/>
              </a:rPr>
              <a:t>¿Posibles soluciones?</a:t>
            </a:r>
            <a:endParaRPr sz="2100" b="1">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sp>
        <p:nvSpPr>
          <p:cNvPr id="145" name="Google Shape;145;ga3f30688e8_0_8"/>
          <p:cNvSpPr txBox="1"/>
          <p:nvPr/>
        </p:nvSpPr>
        <p:spPr>
          <a:xfrm>
            <a:off x="5308025" y="2669925"/>
            <a:ext cx="5468700" cy="148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dirty="0" err="1">
                <a:solidFill>
                  <a:srgbClr val="FFFFFF"/>
                </a:solidFill>
                <a:latin typeface="Calibri"/>
                <a:ea typeface="Calibri"/>
                <a:cs typeface="Calibri"/>
                <a:sym typeface="Calibri"/>
              </a:rPr>
              <a:t>Calculamos</a:t>
            </a:r>
            <a:r>
              <a:rPr lang="en-US" sz="2000" dirty="0">
                <a:solidFill>
                  <a:srgbClr val="FFFFFF"/>
                </a:solidFill>
                <a:latin typeface="Calibri"/>
                <a:ea typeface="Calibri"/>
                <a:cs typeface="Calibri"/>
                <a:sym typeface="Calibri"/>
              </a:rPr>
              <a:t> el accuracy: 97% de </a:t>
            </a:r>
            <a:r>
              <a:rPr lang="en-US" sz="2000" dirty="0" err="1">
                <a:solidFill>
                  <a:srgbClr val="FFFFFF"/>
                </a:solidFill>
                <a:latin typeface="Calibri"/>
                <a:ea typeface="Calibri"/>
                <a:cs typeface="Calibri"/>
                <a:sym typeface="Calibri"/>
              </a:rPr>
              <a:t>precisión</a:t>
            </a:r>
            <a:r>
              <a:rPr lang="en-US" sz="2000" dirty="0">
                <a:solidFill>
                  <a:srgbClr val="FFFFFF"/>
                </a:solidFill>
                <a:latin typeface="Calibri"/>
                <a:ea typeface="Calibri"/>
                <a:cs typeface="Calibri"/>
                <a:sym typeface="Calibri"/>
              </a:rPr>
              <a:t>. Que </a:t>
            </a:r>
            <a:r>
              <a:rPr lang="en-US" sz="2000" dirty="0" err="1">
                <a:solidFill>
                  <a:srgbClr val="FFFFFF"/>
                </a:solidFill>
                <a:latin typeface="Calibri"/>
                <a:ea typeface="Calibri"/>
                <a:cs typeface="Calibri"/>
                <a:sym typeface="Calibri"/>
              </a:rPr>
              <a:t>modelo</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más</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bueno</a:t>
            </a:r>
            <a:r>
              <a:rPr lang="en-US" sz="2000" dirty="0">
                <a:solidFill>
                  <a:srgbClr val="FFFFFF"/>
                </a:solidFill>
                <a:latin typeface="Calibri"/>
                <a:ea typeface="Calibri"/>
                <a:cs typeface="Calibri"/>
                <a:sym typeface="Calibri"/>
              </a:rPr>
              <a:t>!!!</a:t>
            </a:r>
            <a:endParaRPr sz="20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000" dirty="0">
                <a:solidFill>
                  <a:srgbClr val="FFFFFF"/>
                </a:solidFill>
                <a:latin typeface="Calibri"/>
                <a:ea typeface="Calibri"/>
                <a:cs typeface="Calibri"/>
                <a:sym typeface="Calibri"/>
              </a:rPr>
              <a:t>El </a:t>
            </a:r>
            <a:r>
              <a:rPr lang="en-US" sz="2000" dirty="0" err="1">
                <a:solidFill>
                  <a:srgbClr val="FFFFFF"/>
                </a:solidFill>
                <a:latin typeface="Calibri"/>
                <a:ea typeface="Calibri"/>
                <a:cs typeface="Calibri"/>
                <a:sym typeface="Calibri"/>
              </a:rPr>
              <a:t>objetivo</a:t>
            </a:r>
            <a:r>
              <a:rPr lang="en-US" sz="2000" dirty="0">
                <a:solidFill>
                  <a:srgbClr val="FFFFFF"/>
                </a:solidFill>
                <a:latin typeface="Calibri"/>
                <a:ea typeface="Calibri"/>
                <a:cs typeface="Calibri"/>
                <a:sym typeface="Calibri"/>
              </a:rPr>
              <a:t> del </a:t>
            </a:r>
            <a:r>
              <a:rPr lang="en-US" sz="2000" dirty="0" err="1">
                <a:solidFill>
                  <a:srgbClr val="FFFFFF"/>
                </a:solidFill>
                <a:latin typeface="Calibri"/>
                <a:ea typeface="Calibri"/>
                <a:cs typeface="Calibri"/>
                <a:sym typeface="Calibri"/>
              </a:rPr>
              <a:t>clasificador</a:t>
            </a:r>
            <a:r>
              <a:rPr lang="en-US" sz="2000" dirty="0">
                <a:solidFill>
                  <a:srgbClr val="FFFFFF"/>
                </a:solidFill>
                <a:latin typeface="Calibri"/>
                <a:ea typeface="Calibri"/>
                <a:cs typeface="Calibri"/>
                <a:sym typeface="Calibri"/>
              </a:rPr>
              <a:t> es que </a:t>
            </a:r>
            <a:r>
              <a:rPr lang="en-US" sz="2000" dirty="0" err="1">
                <a:solidFill>
                  <a:srgbClr val="FFFFFF"/>
                </a:solidFill>
                <a:latin typeface="Calibri"/>
                <a:ea typeface="Calibri"/>
                <a:cs typeface="Calibri"/>
                <a:sym typeface="Calibri"/>
              </a:rPr>
              <a:t>diferencie</a:t>
            </a:r>
            <a:r>
              <a:rPr lang="en-US" sz="2000" dirty="0">
                <a:solidFill>
                  <a:srgbClr val="FFFFFF"/>
                </a:solidFill>
                <a:latin typeface="Calibri"/>
                <a:ea typeface="Calibri"/>
                <a:cs typeface="Calibri"/>
                <a:sym typeface="Calibri"/>
              </a:rPr>
              <a:t> bien entre las dos </a:t>
            </a:r>
            <a:r>
              <a:rPr lang="en-US" sz="2000" dirty="0" err="1">
                <a:solidFill>
                  <a:srgbClr val="FFFFFF"/>
                </a:solidFill>
                <a:latin typeface="Calibri"/>
                <a:ea typeface="Calibri"/>
                <a:cs typeface="Calibri"/>
                <a:sym typeface="Calibri"/>
              </a:rPr>
              <a:t>clases</a:t>
            </a:r>
            <a:endParaRPr sz="2000" dirty="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10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
                                        </p:tgtEl>
                                        <p:attrNameLst>
                                          <p:attrName>style.visibility</p:attrName>
                                        </p:attrNameLst>
                                      </p:cBhvr>
                                      <p:to>
                                        <p:strVal val="visible"/>
                                      </p:to>
                                    </p:set>
                                    <p:animEffect transition="in" filter="fade">
                                      <p:cBhvr>
                                        <p:cTn id="17"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Matriz de confusión</a:t>
            </a:r>
            <a:endParaRPr sz="4400" b="0" strike="noStrike">
              <a:solidFill>
                <a:srgbClr val="FFFFFF"/>
              </a:solidFill>
              <a:latin typeface="Calibri"/>
              <a:ea typeface="Calibri"/>
              <a:cs typeface="Calibri"/>
              <a:sym typeface="Calibri"/>
            </a:endParaRPr>
          </a:p>
        </p:txBody>
      </p:sp>
      <p:sp>
        <p:nvSpPr>
          <p:cNvPr id="152" name="Google Shape;152;p9"/>
          <p:cNvSpPr txBox="1"/>
          <p:nvPr/>
        </p:nvSpPr>
        <p:spPr>
          <a:xfrm>
            <a:off x="838076" y="1496725"/>
            <a:ext cx="10134600" cy="2628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Muy</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útil</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a:solidFill>
                  <a:srgbClr val="FFFFFF"/>
                </a:solidFill>
                <a:latin typeface="Calibri"/>
                <a:ea typeface="Calibri"/>
                <a:cs typeface="Calibri"/>
                <a:sym typeface="Calibri"/>
              </a:rPr>
              <a:t> todo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problemas</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clasificación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binaria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Vemos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una </a:t>
            </a:r>
            <a:r>
              <a:rPr lang="en-US" sz="1600" dirty="0" err="1">
                <a:solidFill>
                  <a:srgbClr val="FFFFFF"/>
                </a:solidFill>
                <a:latin typeface="Calibri"/>
                <a:ea typeface="Calibri"/>
                <a:cs typeface="Calibri"/>
                <a:sym typeface="Calibri"/>
              </a:rPr>
              <a:t>tabla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tal</a:t>
            </a:r>
            <a:r>
              <a:rPr lang="en-US" sz="1600" dirty="0">
                <a:solidFill>
                  <a:srgbClr val="FFFFFF"/>
                </a:solidFill>
                <a:latin typeface="Calibri"/>
                <a:ea typeface="Calibri"/>
                <a:cs typeface="Calibri"/>
                <a:sym typeface="Calibri"/>
              </a:rPr>
              <a:t> se </a:t>
            </a:r>
            <a:r>
              <a:rPr lang="en-US" sz="1600" dirty="0" err="1">
                <a:solidFill>
                  <a:srgbClr val="FFFFFF"/>
                </a:solidFill>
                <a:latin typeface="Calibri"/>
                <a:ea typeface="Calibri"/>
                <a:cs typeface="Calibri"/>
                <a:sym typeface="Calibri"/>
              </a:rPr>
              <a:t>comporta</a:t>
            </a:r>
            <a:r>
              <a:rPr lang="en-US" sz="1600" dirty="0">
                <a:solidFill>
                  <a:srgbClr val="FFFFFF"/>
                </a:solidFill>
                <a:latin typeface="Calibri"/>
                <a:ea typeface="Calibri"/>
                <a:cs typeface="Calibri"/>
                <a:sym typeface="Calibri"/>
              </a:rPr>
              <a:t> el </a:t>
            </a:r>
            <a:r>
              <a:rPr lang="en-US" sz="1600" dirty="0" err="1">
                <a:solidFill>
                  <a:srgbClr val="FFFFFF"/>
                </a:solidFill>
                <a:latin typeface="Calibri"/>
                <a:ea typeface="Calibri"/>
                <a:cs typeface="Calibri"/>
                <a:sym typeface="Calibri"/>
              </a:rPr>
              <a:t>modelo</a:t>
            </a:r>
            <a:r>
              <a:rPr lang="en-US" sz="1600" dirty="0">
                <a:solidFill>
                  <a:srgbClr val="FFFFFF"/>
                </a:solidFill>
                <a:latin typeface="Calibri"/>
                <a:ea typeface="Calibri"/>
                <a:cs typeface="Calibri"/>
                <a:sym typeface="Calibri"/>
              </a:rPr>
              <a:t> para </a:t>
            </a:r>
            <a:r>
              <a:rPr lang="en-US" sz="1600" dirty="0" err="1">
                <a:solidFill>
                  <a:srgbClr val="FFFFFF"/>
                </a:solidFill>
                <a:latin typeface="Calibri"/>
                <a:ea typeface="Calibri"/>
                <a:cs typeface="Calibri"/>
                <a:sym typeface="Calibri"/>
              </a:rPr>
              <a:t>cada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clase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filas</a:t>
            </a:r>
            <a:r>
              <a:rPr lang="en-US" sz="1600" dirty="0">
                <a:solidFill>
                  <a:srgbClr val="FFFFFF"/>
                </a:solidFill>
                <a:latin typeface="Calibri"/>
                <a:ea typeface="Calibri"/>
                <a:cs typeface="Calibri"/>
                <a:sym typeface="Calibri"/>
              </a:rPr>
              <a:t> son las </a:t>
            </a:r>
            <a:r>
              <a:rPr lang="en-US" sz="1600" dirty="0" err="1">
                <a:solidFill>
                  <a:srgbClr val="FFFFFF"/>
                </a:solidFill>
                <a:latin typeface="Calibri"/>
                <a:ea typeface="Calibri"/>
                <a:cs typeface="Calibri"/>
                <a:sym typeface="Calibri"/>
              </a:rPr>
              <a:t>clases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actuales</a:t>
            </a:r>
            <a:r>
              <a:rPr lang="en-US" sz="1600" dirty="0">
                <a:solidFill>
                  <a:srgbClr val="FFFFFF"/>
                </a:solidFill>
                <a:latin typeface="Calibri"/>
                <a:ea typeface="Calibri"/>
                <a:cs typeface="Calibri"/>
                <a:sym typeface="Calibri"/>
              </a:rPr>
              <a:t> y </a:t>
            </a:r>
            <a:r>
              <a:rPr lang="en-US" sz="1600" dirty="0" err="1">
                <a:solidFill>
                  <a:srgbClr val="FFFFFF"/>
                </a:solidFill>
                <a:latin typeface="Calibri"/>
                <a:ea typeface="Calibri"/>
                <a:cs typeface="Calibri"/>
                <a:sym typeface="Calibri"/>
              </a:rPr>
              <a:t>columnas</a:t>
            </a:r>
            <a:r>
              <a:rPr lang="en-US" sz="1600" dirty="0">
                <a:solidFill>
                  <a:srgbClr val="FFFFFF"/>
                </a:solidFill>
                <a:latin typeface="Calibri"/>
                <a:ea typeface="Calibri"/>
                <a:cs typeface="Calibri"/>
                <a:sym typeface="Calibri"/>
              </a:rPr>
              <a:t> las </a:t>
            </a:r>
            <a:r>
              <a:rPr lang="en-US" sz="1600" dirty="0" err="1">
                <a:solidFill>
                  <a:srgbClr val="FFFFFF"/>
                </a:solidFill>
                <a:latin typeface="Calibri"/>
                <a:ea typeface="Calibri"/>
                <a:cs typeface="Calibri"/>
                <a:sym typeface="Calibri"/>
              </a:rPr>
              <a:t>predichas</a:t>
            </a:r>
            <a:r>
              <a:rPr lang="en-US" sz="1600" dirty="0">
                <a:solidFill>
                  <a:srgbClr val="FFFFFF"/>
                </a:solidFill>
                <a:latin typeface="Calibri"/>
                <a:ea typeface="Calibri"/>
                <a:cs typeface="Calibri"/>
                <a:sym typeface="Calibri"/>
              </a:rPr>
              <a:t>). Primero una </a:t>
            </a:r>
            <a:r>
              <a:rPr lang="en-US" sz="1600" dirty="0" err="1">
                <a:solidFill>
                  <a:srgbClr val="FFFFFF"/>
                </a:solidFill>
                <a:latin typeface="Calibri"/>
                <a:ea typeface="Calibri"/>
                <a:cs typeface="Calibri"/>
                <a:sym typeface="Calibri"/>
              </a:rPr>
              <a:t>pequeña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aclaración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a:t>
            </a:r>
            <a:r>
              <a:rPr lang="en-US" sz="1600" dirty="0">
                <a:solidFill>
                  <a:srgbClr val="FFFFFF"/>
                </a:solidFill>
                <a:latin typeface="Calibri"/>
                <a:ea typeface="Calibri"/>
                <a:cs typeface="Calibri"/>
                <a:sym typeface="Calibri"/>
              </a:rPr>
              <a:t> la </a:t>
            </a:r>
            <a:r>
              <a:rPr lang="en-US" sz="1600" dirty="0" err="1">
                <a:solidFill>
                  <a:srgbClr val="FFFFFF"/>
                </a:solidFill>
                <a:latin typeface="Calibri"/>
                <a:ea typeface="Calibri"/>
                <a:cs typeface="Calibri"/>
                <a:sym typeface="Calibri"/>
              </a:rPr>
              <a:t>notación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Hay que </a:t>
            </a:r>
            <a:r>
              <a:rPr lang="en-US" sz="1600" dirty="0" err="1">
                <a:solidFill>
                  <a:srgbClr val="FFFFFF"/>
                </a:solidFill>
                <a:latin typeface="Calibri"/>
                <a:ea typeface="Calibri"/>
                <a:cs typeface="Calibri"/>
                <a:sym typeface="Calibri"/>
              </a:rPr>
              <a:t>tener</a:t>
            </a:r>
            <a:r>
              <a:rPr lang="en-US" sz="1600" dirty="0">
                <a:solidFill>
                  <a:srgbClr val="FFFFFF"/>
                </a:solidFill>
                <a:latin typeface="Calibri"/>
                <a:ea typeface="Calibri"/>
                <a:cs typeface="Calibri"/>
                <a:sym typeface="Calibri"/>
              </a:rPr>
              <a:t> claro </a:t>
            </a:r>
            <a:r>
              <a:rPr lang="en-US" sz="1600" dirty="0" err="1">
                <a:solidFill>
                  <a:srgbClr val="FFFFFF"/>
                </a:solidFill>
                <a:latin typeface="Calibri"/>
                <a:ea typeface="Calibri"/>
                <a:cs typeface="Calibri"/>
                <a:sym typeface="Calibri"/>
              </a:rPr>
              <a:t>qué</a:t>
            </a:r>
            <a:r>
              <a:rPr lang="en-US" sz="1600" dirty="0">
                <a:solidFill>
                  <a:srgbClr val="FFFFFF"/>
                </a:solidFill>
                <a:latin typeface="Calibri"/>
                <a:ea typeface="Calibri"/>
                <a:cs typeface="Calibri"/>
                <a:sym typeface="Calibri"/>
              </a:rPr>
              <a:t> es 1 y que es 0. 1 es la </a:t>
            </a:r>
            <a:r>
              <a:rPr lang="en-US" sz="1600" dirty="0" err="1">
                <a:solidFill>
                  <a:srgbClr val="FFFFFF"/>
                </a:solidFill>
                <a:latin typeface="Calibri"/>
                <a:ea typeface="Calibri"/>
                <a:cs typeface="Calibri"/>
                <a:sym typeface="Calibri"/>
              </a:rPr>
              <a:t>pregunta</a:t>
            </a:r>
            <a:r>
              <a:rPr lang="en-US" sz="1600" dirty="0">
                <a:solidFill>
                  <a:srgbClr val="FFFFFF"/>
                </a:solidFill>
                <a:latin typeface="Calibri"/>
                <a:ea typeface="Calibri"/>
                <a:cs typeface="Calibri"/>
                <a:sym typeface="Calibri"/>
              </a:rPr>
              <a:t> que </a:t>
            </a:r>
            <a:r>
              <a:rPr lang="en-US" sz="1600" dirty="0" err="1">
                <a:solidFill>
                  <a:srgbClr val="FFFFFF"/>
                </a:solidFill>
                <a:latin typeface="Calibri"/>
                <a:ea typeface="Calibri"/>
                <a:cs typeface="Calibri"/>
                <a:sym typeface="Calibri"/>
              </a:rPr>
              <a:t>queremos</a:t>
            </a:r>
            <a:r>
              <a:rPr lang="en-US" sz="1600" dirty="0">
                <a:solidFill>
                  <a:srgbClr val="FFFFFF"/>
                </a:solidFill>
                <a:latin typeface="Calibri"/>
                <a:ea typeface="Calibri"/>
                <a:cs typeface="Calibri"/>
                <a:sym typeface="Calibri"/>
              </a:rPr>
              <a:t> resolver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el target.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me </a:t>
            </a:r>
            <a:r>
              <a:rPr lang="en-US" sz="1600" dirty="0" err="1">
                <a:solidFill>
                  <a:srgbClr val="FFFFFF"/>
                </a:solidFill>
                <a:latin typeface="Calibri"/>
                <a:ea typeface="Calibri"/>
                <a:cs typeface="Calibri"/>
                <a:sym typeface="Calibri"/>
              </a:rPr>
              <a:t>impaga</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sobrevive</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el Titanic? ¿</a:t>
            </a:r>
            <a:r>
              <a:rPr lang="en-US" sz="1600" dirty="0" err="1">
                <a:solidFill>
                  <a:srgbClr val="FFFFFF"/>
                </a:solidFill>
                <a:latin typeface="Calibri"/>
                <a:ea typeface="Calibri"/>
                <a:cs typeface="Calibri"/>
                <a:sym typeface="Calibri"/>
              </a:rPr>
              <a:t>Quién</a:t>
            </a:r>
            <a:r>
              <a:rPr lang="en-US" sz="1600" dirty="0">
                <a:solidFill>
                  <a:srgbClr val="FFFFFF"/>
                </a:solidFill>
                <a:latin typeface="Calibri"/>
                <a:ea typeface="Calibri"/>
                <a:cs typeface="Calibri"/>
                <a:sym typeface="Calibri"/>
              </a:rPr>
              <a:t> da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en</a:t>
            </a:r>
            <a:r>
              <a:rPr lang="en-US" sz="1600" dirty="0">
                <a:solidFill>
                  <a:srgbClr val="FFFFFF"/>
                </a:solidFill>
                <a:latin typeface="Calibri"/>
                <a:ea typeface="Calibri"/>
                <a:cs typeface="Calibri"/>
                <a:sym typeface="Calibri"/>
              </a:rPr>
              <a:t> CV?</a:t>
            </a:r>
            <a:endParaRPr sz="1600" dirty="0">
              <a:solidFill>
                <a:srgbClr val="FFFFFF"/>
              </a:solidFill>
              <a:latin typeface="Calibri"/>
              <a:ea typeface="Calibri"/>
              <a:cs typeface="Calibri"/>
              <a:sym typeface="Calibri"/>
            </a:endParaRPr>
          </a:p>
          <a:p>
            <a:pPr marL="457200" marR="0" lvl="0" indent="0" algn="l" rtl="0">
              <a:lnSpc>
                <a:spcPct val="90000"/>
              </a:lnSpc>
              <a:spcBef>
                <a:spcPts val="499"/>
              </a:spcBef>
              <a:spcAft>
                <a:spcPts val="0"/>
              </a:spcAft>
              <a:buNone/>
            </a:pPr>
            <a:r>
              <a:rPr lang="en-US" sz="1600" dirty="0">
                <a:solidFill>
                  <a:srgbClr val="FFFFFF"/>
                </a:solidFill>
                <a:latin typeface="Calibri"/>
                <a:ea typeface="Calibri"/>
                <a:cs typeface="Calibri"/>
                <a:sym typeface="Calibri"/>
              </a:rPr>
              <a:t>0 es </a:t>
            </a:r>
            <a:r>
              <a:rPr lang="en-US" sz="1600" dirty="0" err="1">
                <a:solidFill>
                  <a:srgbClr val="FFFFFF"/>
                </a:solidFill>
                <a:latin typeface="Calibri"/>
                <a:ea typeface="Calibri"/>
                <a:cs typeface="Calibri"/>
                <a:sym typeface="Calibri"/>
              </a:rPr>
              <a:t>si</a:t>
            </a:r>
            <a:r>
              <a:rPr lang="en-US" sz="1600" dirty="0">
                <a:solidFill>
                  <a:srgbClr val="FFFFFF"/>
                </a:solidFill>
                <a:latin typeface="Calibri"/>
                <a:ea typeface="Calibri"/>
                <a:cs typeface="Calibri"/>
                <a:sym typeface="Calibri"/>
              </a:rPr>
              <a:t> no se da el </a:t>
            </a:r>
            <a:r>
              <a:rPr lang="en-US" sz="1600" dirty="0" err="1">
                <a:solidFill>
                  <a:srgbClr val="FFFFFF"/>
                </a:solidFill>
                <a:latin typeface="Calibri"/>
                <a:ea typeface="Calibri"/>
                <a:cs typeface="Calibri"/>
                <a:sym typeface="Calibri"/>
              </a:rPr>
              <a:t>caso</a:t>
            </a:r>
            <a:endParaRPr sz="1600" dirty="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dirty="0">
                <a:solidFill>
                  <a:srgbClr val="FFFFFF"/>
                </a:solidFill>
                <a:latin typeface="Calibri"/>
                <a:ea typeface="Calibri"/>
                <a:cs typeface="Calibri"/>
                <a:sym typeface="Calibri"/>
              </a:rPr>
              <a:t>Por tanto, </a:t>
            </a:r>
            <a:r>
              <a:rPr lang="en-US" sz="1600" dirty="0" err="1">
                <a:solidFill>
                  <a:srgbClr val="FFFFFF"/>
                </a:solidFill>
                <a:latin typeface="Calibri"/>
                <a:ea typeface="Calibri"/>
                <a:cs typeface="Calibri"/>
                <a:sym typeface="Calibri"/>
              </a:rPr>
              <a:t>positivo</a:t>
            </a:r>
            <a:r>
              <a:rPr lang="en-US" sz="1600" dirty="0">
                <a:solidFill>
                  <a:srgbClr val="FFFFFF"/>
                </a:solidFill>
                <a:latin typeface="Calibri"/>
                <a:ea typeface="Calibri"/>
                <a:cs typeface="Calibri"/>
                <a:sym typeface="Calibri"/>
              </a:rPr>
              <a:t> es 1, y </a:t>
            </a:r>
            <a:r>
              <a:rPr lang="en-US" sz="1600" dirty="0" err="1">
                <a:solidFill>
                  <a:srgbClr val="FFFFFF"/>
                </a:solidFill>
                <a:latin typeface="Calibri"/>
                <a:ea typeface="Calibri"/>
                <a:cs typeface="Calibri"/>
                <a:sym typeface="Calibri"/>
              </a:rPr>
              <a:t>negativo</a:t>
            </a:r>
            <a:r>
              <a:rPr lang="en-US" sz="1600" dirty="0">
                <a:solidFill>
                  <a:srgbClr val="FFFFFF"/>
                </a:solidFill>
                <a:latin typeface="Calibri"/>
                <a:ea typeface="Calibri"/>
                <a:cs typeface="Calibri"/>
                <a:sym typeface="Calibri"/>
              </a:rPr>
              <a:t> es 0</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600" dirty="0" err="1">
                <a:solidFill>
                  <a:srgbClr val="FFFFFF"/>
                </a:solidFill>
                <a:latin typeface="Calibri"/>
                <a:ea typeface="Calibri"/>
                <a:cs typeface="Calibri"/>
                <a:sym typeface="Calibri"/>
              </a:rPr>
              <a:t>Aclarado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esto</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definimos</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su</a:t>
            </a:r>
            <a:r>
              <a:rPr lang="en-US" sz="1600" dirty="0">
                <a:solidFill>
                  <a:srgbClr val="FFFFFF"/>
                </a:solidFill>
                <a:latin typeface="Calibri"/>
                <a:ea typeface="Calibri"/>
                <a:cs typeface="Calibri"/>
                <a:sym typeface="Calibri"/>
              </a:rPr>
              <a:t> </a:t>
            </a:r>
            <a:r>
              <a:rPr lang="en-US" sz="1600" dirty="0" err="1">
                <a:solidFill>
                  <a:srgbClr val="FFFFFF"/>
                </a:solidFill>
                <a:latin typeface="Calibri"/>
                <a:ea typeface="Calibri"/>
                <a:cs typeface="Calibri"/>
                <a:sym typeface="Calibri"/>
              </a:rPr>
              <a:t>matriz</a:t>
            </a:r>
            <a:r>
              <a:rPr lang="en-US" sz="1600" dirty="0">
                <a:solidFill>
                  <a:srgbClr val="FFFFFF"/>
                </a:solidFill>
                <a:latin typeface="Calibri"/>
                <a:ea typeface="Calibri"/>
                <a:cs typeface="Calibri"/>
                <a:sym typeface="Calibri"/>
              </a:rPr>
              <a:t> de </a:t>
            </a:r>
            <a:r>
              <a:rPr lang="en-US" sz="1600" dirty="0" err="1">
                <a:solidFill>
                  <a:srgbClr val="FFFFFF"/>
                </a:solidFill>
                <a:latin typeface="Calibri"/>
                <a:ea typeface="Calibri"/>
                <a:cs typeface="Calibri"/>
                <a:sym typeface="Calibri"/>
              </a:rPr>
              <a:t>confusión</a:t>
            </a:r>
            <a:r>
              <a:rPr lang="en-US" sz="1600" dirty="0">
                <a:solidFill>
                  <a:srgbClr val="FFFFFF"/>
                </a:solidFill>
                <a:latin typeface="Calibri"/>
                <a:ea typeface="Calibri"/>
                <a:cs typeface="Calibri"/>
                <a:sym typeface="Calibri"/>
              </a:rPr>
              <a:t>:</a:t>
            </a:r>
            <a:endParaRPr sz="1600" dirty="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dirty="0">
              <a:solidFill>
                <a:srgbClr val="FFFFFF"/>
              </a:solidFill>
              <a:latin typeface="Calibri"/>
              <a:ea typeface="Calibri"/>
              <a:cs typeface="Calibri"/>
              <a:sym typeface="Calibri"/>
            </a:endParaRPr>
          </a:p>
        </p:txBody>
      </p:sp>
      <p:pic>
        <p:nvPicPr>
          <p:cNvPr id="153" name="Google Shape;153;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54" name="Google Shape;154;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55" name="Google Shape;155;p9"/>
          <p:cNvSpPr txBox="1"/>
          <p:nvPr/>
        </p:nvSpPr>
        <p:spPr>
          <a:xfrm>
            <a:off x="7726350" y="6295550"/>
            <a:ext cx="30294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Para problemas multiclase</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a3f30688e8_0_39"/>
          <p:cNvSpPr txBox="1"/>
          <p:nvPr/>
        </p:nvSpPr>
        <p:spPr>
          <a:xfrm>
            <a:off x="838075" y="769625"/>
            <a:ext cx="2240700" cy="58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sz="2500" b="0" strike="noStrike">
              <a:solidFill>
                <a:srgbClr val="FFFFFF"/>
              </a:solidFill>
              <a:latin typeface="Calibri"/>
              <a:ea typeface="Calibri"/>
              <a:cs typeface="Calibri"/>
              <a:sym typeface="Calibri"/>
            </a:endParaRPr>
          </a:p>
        </p:txBody>
      </p:sp>
      <p:sp>
        <p:nvSpPr>
          <p:cNvPr id="162" name="Google Shape;162;ga3f30688e8_0_39"/>
          <p:cNvSpPr txBox="1"/>
          <p:nvPr/>
        </p:nvSpPr>
        <p:spPr>
          <a:xfrm>
            <a:off x="838075" y="1131625"/>
            <a:ext cx="56943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63" name="Google Shape;163;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64" name="Google Shape;164;ga3f30688e8_0_39"/>
          <p:cNvSpPr txBox="1"/>
          <p:nvPr/>
        </p:nvSpPr>
        <p:spPr>
          <a:xfrm>
            <a:off x="877550" y="2520200"/>
            <a:ext cx="22407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sz="2500" b="0" strike="noStrike">
              <a:solidFill>
                <a:srgbClr val="FFFFFF"/>
              </a:solidFill>
              <a:latin typeface="Calibri"/>
              <a:ea typeface="Calibri"/>
              <a:cs typeface="Calibri"/>
              <a:sym typeface="Calibri"/>
            </a:endParaRPr>
          </a:p>
        </p:txBody>
      </p:sp>
      <p:sp>
        <p:nvSpPr>
          <p:cNvPr id="165" name="Google Shape;165;ga3f30688e8_0_39"/>
          <p:cNvSpPr txBox="1"/>
          <p:nvPr/>
        </p:nvSpPr>
        <p:spPr>
          <a:xfrm>
            <a:off x="838075" y="286230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sp>
        <p:nvSpPr>
          <p:cNvPr id="166" name="Google Shape;166;ga3f30688e8_0_39"/>
          <p:cNvSpPr/>
          <p:nvPr/>
        </p:nvSpPr>
        <p:spPr>
          <a:xfrm rot="-9137049">
            <a:off x="9277967" y="1563944"/>
            <a:ext cx="1650014" cy="682761"/>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ga3f30688e8_0_39"/>
          <p:cNvSpPr/>
          <p:nvPr/>
        </p:nvSpPr>
        <p:spPr>
          <a:xfrm rot="10800000">
            <a:off x="9134075" y="1359625"/>
            <a:ext cx="1661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68" name="Google Shape;168;ga3f30688e8_0_39"/>
          <p:cNvPicPr preferRelativeResize="0"/>
          <p:nvPr/>
        </p:nvPicPr>
        <p:blipFill rotWithShape="1">
          <a:blip r:embed="rId4">
            <a:alphaModFix/>
          </a:blip>
          <a:srcRect l="2056" t="63802" r="42946" b="11516"/>
          <a:stretch/>
        </p:blipFill>
        <p:spPr>
          <a:xfrm>
            <a:off x="967025" y="1644300"/>
            <a:ext cx="3572076" cy="582300"/>
          </a:xfrm>
          <a:prstGeom prst="rect">
            <a:avLst/>
          </a:prstGeom>
          <a:noFill/>
          <a:ln>
            <a:noFill/>
          </a:ln>
        </p:spPr>
      </p:pic>
      <p:pic>
        <p:nvPicPr>
          <p:cNvPr id="169" name="Google Shape;169;ga3f30688e8_0_39"/>
          <p:cNvPicPr preferRelativeResize="0"/>
          <p:nvPr/>
        </p:nvPicPr>
        <p:blipFill rotWithShape="1">
          <a:blip r:embed="rId4">
            <a:alphaModFix/>
          </a:blip>
          <a:srcRect l="3124" t="9005" r="39752" b="66313"/>
          <a:stretch/>
        </p:blipFill>
        <p:spPr>
          <a:xfrm>
            <a:off x="937425" y="3526475"/>
            <a:ext cx="4193750" cy="658175"/>
          </a:xfrm>
          <a:prstGeom prst="rect">
            <a:avLst/>
          </a:prstGeom>
          <a:noFill/>
          <a:ln>
            <a:noFill/>
          </a:ln>
        </p:spPr>
      </p:pic>
      <p:pic>
        <p:nvPicPr>
          <p:cNvPr id="170" name="Google Shape;170;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71" name="Google Shape;171;ga3f30688e8_0_39"/>
          <p:cNvSpPr/>
          <p:nvPr/>
        </p:nvSpPr>
        <p:spPr>
          <a:xfrm rot="-9137504">
            <a:off x="10216248" y="36124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ga3f30688e8_0_39"/>
          <p:cNvSpPr/>
          <p:nvPr/>
        </p:nvSpPr>
        <p:spPr>
          <a:xfrm rot="10800000">
            <a:off x="10130350" y="3177375"/>
            <a:ext cx="740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73" name="Google Shape;173;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74" name="Google Shape;174;ga3f30688e8_0_39"/>
          <p:cNvSpPr/>
          <p:nvPr/>
        </p:nvSpPr>
        <p:spPr>
          <a:xfrm rot="-9137504">
            <a:off x="10259398" y="54471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ga3f30688e8_0_39"/>
          <p:cNvSpPr/>
          <p:nvPr/>
        </p:nvSpPr>
        <p:spPr>
          <a:xfrm rot="10800000">
            <a:off x="9245900" y="5496275"/>
            <a:ext cx="1667700" cy="4731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ga3f30688e8_0_39"/>
          <p:cNvSpPr txBox="1"/>
          <p:nvPr/>
        </p:nvSpPr>
        <p:spPr>
          <a:xfrm>
            <a:off x="877550" y="4459550"/>
            <a:ext cx="35721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sz="2500" b="0" strike="noStrike">
              <a:solidFill>
                <a:srgbClr val="FFFFFF"/>
              </a:solidFill>
              <a:latin typeface="Calibri"/>
              <a:ea typeface="Calibri"/>
              <a:cs typeface="Calibri"/>
              <a:sym typeface="Calibri"/>
            </a:endParaRPr>
          </a:p>
        </p:txBody>
      </p:sp>
      <p:sp>
        <p:nvSpPr>
          <p:cNvPr id="177" name="Google Shape;177;ga3f30688e8_0_39"/>
          <p:cNvSpPr txBox="1"/>
          <p:nvPr/>
        </p:nvSpPr>
        <p:spPr>
          <a:xfrm>
            <a:off x="838075" y="480165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78" name="Google Shape;178;ga3f30688e8_0_39"/>
          <p:cNvPicPr preferRelativeResize="0"/>
          <p:nvPr/>
        </p:nvPicPr>
        <p:blipFill rotWithShape="1">
          <a:blip r:embed="rId4">
            <a:alphaModFix/>
          </a:blip>
          <a:srcRect l="1998" t="38000" r="39559" b="37620"/>
          <a:stretch/>
        </p:blipFill>
        <p:spPr>
          <a:xfrm>
            <a:off x="961825" y="5525250"/>
            <a:ext cx="4774908" cy="72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a3f30688e8_0_71"/>
          <p:cNvSpPr txBox="1"/>
          <p:nvPr/>
        </p:nvSpPr>
        <p:spPr>
          <a:xfrm>
            <a:off x="601255" y="138065"/>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sz="4400" b="0" strike="noStrike">
              <a:solidFill>
                <a:srgbClr val="FFFFFF"/>
              </a:solidFill>
              <a:latin typeface="Calibri"/>
              <a:ea typeface="Calibri"/>
              <a:cs typeface="Calibri"/>
              <a:sym typeface="Calibri"/>
            </a:endParaRPr>
          </a:p>
        </p:txBody>
      </p:sp>
      <p:sp>
        <p:nvSpPr>
          <p:cNvPr id="185" name="Google Shape;185;ga3f30688e8_0_71"/>
          <p:cNvSpPr txBox="1"/>
          <p:nvPr/>
        </p:nvSpPr>
        <p:spPr>
          <a:xfrm>
            <a:off x="680200" y="4220150"/>
            <a:ext cx="4687800" cy="175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86" name="Google Shape;186;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87" name="Google Shape;187;ga3f30688e8_0_71"/>
          <p:cNvSpPr txBox="1"/>
          <p:nvPr/>
        </p:nvSpPr>
        <p:spPr>
          <a:xfrm>
            <a:off x="1124925" y="1463175"/>
            <a:ext cx="37101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sz="2000" b="0" strike="noStrike">
              <a:solidFill>
                <a:srgbClr val="FFFFFF"/>
              </a:solidFill>
              <a:latin typeface="Calibri"/>
              <a:ea typeface="Calibri"/>
              <a:cs typeface="Calibri"/>
              <a:sym typeface="Calibri"/>
            </a:endParaRPr>
          </a:p>
        </p:txBody>
      </p:sp>
      <p:sp>
        <p:nvSpPr>
          <p:cNvPr id="188" name="Google Shape;188;ga3f30688e8_0_71"/>
          <p:cNvSpPr txBox="1"/>
          <p:nvPr/>
        </p:nvSpPr>
        <p:spPr>
          <a:xfrm>
            <a:off x="6640650" y="1463163"/>
            <a:ext cx="43125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sz="2000" b="0" strike="noStrike">
              <a:solidFill>
                <a:srgbClr val="FFFFFF"/>
              </a:solidFill>
              <a:latin typeface="Calibri"/>
              <a:ea typeface="Calibri"/>
              <a:cs typeface="Calibri"/>
              <a:sym typeface="Calibri"/>
            </a:endParaRPr>
          </a:p>
        </p:txBody>
      </p:sp>
      <p:sp>
        <p:nvSpPr>
          <p:cNvPr id="189" name="Google Shape;189;ga3f30688e8_0_71"/>
          <p:cNvSpPr txBox="1"/>
          <p:nvPr/>
        </p:nvSpPr>
        <p:spPr>
          <a:xfrm>
            <a:off x="6295550" y="4178950"/>
            <a:ext cx="5417100" cy="192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90" name="Google Shape;190;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a3f30688e8_0_2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sz="4400" b="0" strike="noStrike">
              <a:solidFill>
                <a:srgbClr val="FFFFFF"/>
              </a:solidFill>
              <a:latin typeface="Calibri"/>
              <a:ea typeface="Calibri"/>
              <a:cs typeface="Calibri"/>
              <a:sym typeface="Calibri"/>
            </a:endParaRPr>
          </a:p>
        </p:txBody>
      </p:sp>
      <p:sp>
        <p:nvSpPr>
          <p:cNvPr id="197" name="Google Shape;197;ga3f30688e8_0_28"/>
          <p:cNvSpPr txBox="1"/>
          <p:nvPr/>
        </p:nvSpPr>
        <p:spPr>
          <a:xfrm>
            <a:off x="838074" y="1437527"/>
            <a:ext cx="64221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sz="16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p:txBody>
      </p:sp>
      <p:pic>
        <p:nvPicPr>
          <p:cNvPr id="198" name="Google Shape;198;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a3f30688e8_0_100"/>
          <p:cNvSpPr txBox="1"/>
          <p:nvPr/>
        </p:nvSpPr>
        <p:spPr>
          <a:xfrm>
            <a:off x="838075" y="1437525"/>
            <a:ext cx="10430700" cy="453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Que cuando prediga como 1, de verdad sea 1. El foco hay que ponerlo en minimizar los FP</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sp>
        <p:nvSpPr>
          <p:cNvPr id="205" name="Google Shape;205;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sz="4400" b="0"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9c55fd4aef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sz="4400" b="0" strike="noStrike">
              <a:solidFill>
                <a:srgbClr val="FFFFFF"/>
              </a:solidFill>
              <a:latin typeface="Calibri"/>
              <a:ea typeface="Calibri"/>
              <a:cs typeface="Calibri"/>
              <a:sym typeface="Calibri"/>
            </a:endParaRPr>
          </a:p>
        </p:txBody>
      </p:sp>
      <p:sp>
        <p:nvSpPr>
          <p:cNvPr id="212" name="Google Shape;212;g9c55fd4aef_0_0"/>
          <p:cNvSpPr txBox="1"/>
          <p:nvPr/>
        </p:nvSpPr>
        <p:spPr>
          <a:xfrm>
            <a:off x="838075" y="1555525"/>
            <a:ext cx="101940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cierto cáncer, el modelo devuelve una probabilidad entre 0 y 1, y nosotros establecemos un threshold (o umbral) para determinar si es un 0 (no tiene cáncer) o un 1 (tiene cáncer).</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pic>
        <p:nvPicPr>
          <p:cNvPr id="213" name="Google Shape;213;g9c55fd4aef_0_0" descr="Icono&#10;&#10;Descripción generada automáticamente"/>
          <p:cNvPicPr preferRelativeResize="0"/>
          <p:nvPr/>
        </p:nvPicPr>
        <p:blipFill rotWithShape="1">
          <a:blip r:embed="rId3">
            <a:alphaModFix/>
          </a:blip>
          <a:srcRect/>
          <a:stretch/>
        </p:blipFill>
        <p:spPr>
          <a:xfrm>
            <a:off x="952660" y="4391441"/>
            <a:ext cx="491171" cy="491171"/>
          </a:xfrm>
          <a:prstGeom prst="rect">
            <a:avLst/>
          </a:prstGeom>
          <a:noFill/>
          <a:ln>
            <a:noFill/>
          </a:ln>
        </p:spPr>
      </p:pic>
      <p:pic>
        <p:nvPicPr>
          <p:cNvPr id="214" name="Google Shape;214;g9c55fd4aef_0_0" descr="Icono&#10;&#10;Descripción generada automáticamente"/>
          <p:cNvPicPr preferRelativeResize="0"/>
          <p:nvPr/>
        </p:nvPicPr>
        <p:blipFill rotWithShape="1">
          <a:blip r:embed="rId4">
            <a:alphaModFix/>
          </a:blip>
          <a:srcRect/>
          <a:stretch/>
        </p:blipFill>
        <p:spPr>
          <a:xfrm>
            <a:off x="952660" y="5021357"/>
            <a:ext cx="491171" cy="491171"/>
          </a:xfrm>
          <a:prstGeom prst="rect">
            <a:avLst/>
          </a:prstGeom>
          <a:noFill/>
          <a:ln>
            <a:noFill/>
          </a:ln>
        </p:spPr>
      </p:pic>
      <p:pic>
        <p:nvPicPr>
          <p:cNvPr id="215" name="Google Shape;215;g9c55fd4aef_0_0" descr="Icono&#10;&#10;Descripción generada automáticamente"/>
          <p:cNvPicPr preferRelativeResize="0"/>
          <p:nvPr/>
        </p:nvPicPr>
        <p:blipFill rotWithShape="1">
          <a:blip r:embed="rId5">
            <a:alphaModFix/>
          </a:blip>
          <a:srcRect/>
          <a:stretch/>
        </p:blipFill>
        <p:spPr>
          <a:xfrm>
            <a:off x="952660" y="5612737"/>
            <a:ext cx="491171" cy="491171"/>
          </a:xfrm>
          <a:prstGeom prst="rect">
            <a:avLst/>
          </a:prstGeom>
          <a:noFill/>
          <a:ln>
            <a:noFill/>
          </a:ln>
        </p:spPr>
      </p:pic>
      <p:pic>
        <p:nvPicPr>
          <p:cNvPr id="216" name="Google Shape;216;g9c55fd4aef_0_0" descr="Icono&#10;&#10;Descripción generada automáticamente"/>
          <p:cNvPicPr preferRelativeResize="0"/>
          <p:nvPr/>
        </p:nvPicPr>
        <p:blipFill rotWithShape="1">
          <a:blip r:embed="rId6">
            <a:alphaModFix/>
          </a:blip>
          <a:srcRect/>
          <a:stretch/>
        </p:blipFill>
        <p:spPr>
          <a:xfrm>
            <a:off x="952660" y="3782302"/>
            <a:ext cx="491171" cy="491171"/>
          </a:xfrm>
          <a:prstGeom prst="rect">
            <a:avLst/>
          </a:prstGeom>
          <a:noFill/>
          <a:ln>
            <a:noFill/>
          </a:ln>
        </p:spPr>
      </p:pic>
      <p:sp>
        <p:nvSpPr>
          <p:cNvPr id="217" name="Google Shape;217;g9c55fd4aef_0_0"/>
          <p:cNvSpPr txBox="1"/>
          <p:nvPr/>
        </p:nvSpPr>
        <p:spPr>
          <a:xfrm>
            <a:off x="1735300" y="3310054"/>
            <a:ext cx="141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218" name="Google Shape;218;g9c55fd4aef_0_0"/>
          <p:cNvCxnSpPr/>
          <p:nvPr/>
        </p:nvCxnSpPr>
        <p:spPr>
          <a:xfrm>
            <a:off x="1043382" y="3673399"/>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19" name="Google Shape;219;g9c55fd4aef_0_0"/>
          <p:cNvSpPr txBox="1"/>
          <p:nvPr/>
        </p:nvSpPr>
        <p:spPr>
          <a:xfrm>
            <a:off x="2933787" y="3310053"/>
            <a:ext cx="1118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220" name="Google Shape;220;g9c55fd4aef_0_0"/>
          <p:cNvSpPr txBox="1"/>
          <p:nvPr/>
        </p:nvSpPr>
        <p:spPr>
          <a:xfrm>
            <a:off x="3936963" y="3310053"/>
            <a:ext cx="17490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a:t>
            </a:r>
            <a:r>
              <a:rPr lang="en-US" sz="1400">
                <a:solidFill>
                  <a:srgbClr val="FFFFFF"/>
                </a:solidFill>
                <a:latin typeface="Calibri"/>
                <a:ea typeface="Calibri"/>
                <a:cs typeface="Calibri"/>
                <a:sym typeface="Calibri"/>
              </a:rPr>
              <a:t>cáncer?</a:t>
            </a:r>
            <a:endParaRPr/>
          </a:p>
        </p:txBody>
      </p:sp>
      <p:sp>
        <p:nvSpPr>
          <p:cNvPr id="221" name="Google Shape;221;g9c55fd4aef_0_0"/>
          <p:cNvSpPr/>
          <p:nvPr/>
        </p:nvSpPr>
        <p:spPr>
          <a:xfrm>
            <a:off x="1841833" y="3296697"/>
            <a:ext cx="1979700" cy="2988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g9c55fd4aef_0_0"/>
          <p:cNvSpPr txBox="1"/>
          <p:nvPr/>
        </p:nvSpPr>
        <p:spPr>
          <a:xfrm>
            <a:off x="1611013" y="3062058"/>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223" name="Google Shape;223;g9c55fd4aef_0_0"/>
          <p:cNvSpPr/>
          <p:nvPr/>
        </p:nvSpPr>
        <p:spPr>
          <a:xfrm>
            <a:off x="4025763" y="3282797"/>
            <a:ext cx="1571400" cy="2973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g9c55fd4aef_0_0"/>
          <p:cNvSpPr txBox="1"/>
          <p:nvPr/>
        </p:nvSpPr>
        <p:spPr>
          <a:xfrm>
            <a:off x="5508311" y="3009332"/>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225" name="Google Shape;225;g9c55fd4aef_0_0"/>
          <p:cNvSpPr txBox="1"/>
          <p:nvPr/>
        </p:nvSpPr>
        <p:spPr>
          <a:xfrm>
            <a:off x="2136265" y="381361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6" name="Google Shape;226;g9c55fd4aef_0_0"/>
          <p:cNvSpPr txBox="1"/>
          <p:nvPr/>
        </p:nvSpPr>
        <p:spPr>
          <a:xfrm>
            <a:off x="2170306" y="4524754"/>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7" name="Google Shape;227;g9c55fd4aef_0_0"/>
          <p:cNvSpPr txBox="1"/>
          <p:nvPr/>
        </p:nvSpPr>
        <p:spPr>
          <a:xfrm>
            <a:off x="2136265"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8" name="Google Shape;228;g9c55fd4aef_0_0"/>
          <p:cNvSpPr txBox="1"/>
          <p:nvPr/>
        </p:nvSpPr>
        <p:spPr>
          <a:xfrm>
            <a:off x="2145134" y="570793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9" name="Google Shape;229;g9c55fd4aef_0_0"/>
          <p:cNvSpPr txBox="1"/>
          <p:nvPr/>
        </p:nvSpPr>
        <p:spPr>
          <a:xfrm>
            <a:off x="3222312" y="3829339"/>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30" name="Google Shape;230;g9c55fd4aef_0_0"/>
          <p:cNvSpPr txBox="1"/>
          <p:nvPr/>
        </p:nvSpPr>
        <p:spPr>
          <a:xfrm>
            <a:off x="3222312" y="452475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31" name="Google Shape;231;g9c55fd4aef_0_0"/>
          <p:cNvSpPr txBox="1"/>
          <p:nvPr/>
        </p:nvSpPr>
        <p:spPr>
          <a:xfrm>
            <a:off x="3225769"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32" name="Google Shape;232;g9c55fd4aef_0_0"/>
          <p:cNvSpPr txBox="1"/>
          <p:nvPr/>
        </p:nvSpPr>
        <p:spPr>
          <a:xfrm>
            <a:off x="3222312" y="567630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33" name="Google Shape;233;g9c55fd4aef_0_0"/>
          <p:cNvCxnSpPr/>
          <p:nvPr/>
        </p:nvCxnSpPr>
        <p:spPr>
          <a:xfrm>
            <a:off x="979296" y="494334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4" name="Google Shape;234;g9c55fd4aef_0_0"/>
          <p:cNvCxnSpPr/>
          <p:nvPr/>
        </p:nvCxnSpPr>
        <p:spPr>
          <a:xfrm>
            <a:off x="997050" y="434101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5" name="Google Shape;235;g9c55fd4aef_0_0"/>
          <p:cNvCxnSpPr/>
          <p:nvPr/>
        </p:nvCxnSpPr>
        <p:spPr>
          <a:xfrm>
            <a:off x="979293" y="5568347"/>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36" name="Google Shape;236;g9c55fd4aef_0_0"/>
          <p:cNvCxnSpPr/>
          <p:nvPr/>
        </p:nvCxnSpPr>
        <p:spPr>
          <a:xfrm>
            <a:off x="974856" y="6172027"/>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37" name="Google Shape;237;g9c55fd4aef_0_0"/>
          <p:cNvSpPr txBox="1"/>
          <p:nvPr/>
        </p:nvSpPr>
        <p:spPr>
          <a:xfrm>
            <a:off x="40965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38" name="Google Shape;238;g9c55fd4aef_0_0"/>
          <p:cNvSpPr txBox="1"/>
          <p:nvPr/>
        </p:nvSpPr>
        <p:spPr>
          <a:xfrm>
            <a:off x="47971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39" name="Google Shape;239;g9c55fd4aef_0_0"/>
          <p:cNvSpPr txBox="1"/>
          <p:nvPr/>
        </p:nvSpPr>
        <p:spPr>
          <a:xfrm>
            <a:off x="40965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40" name="Google Shape;240;g9c55fd4aef_0_0"/>
          <p:cNvSpPr txBox="1"/>
          <p:nvPr/>
        </p:nvSpPr>
        <p:spPr>
          <a:xfrm>
            <a:off x="47971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41" name="Google Shape;241;g9c55fd4aef_0_0"/>
          <p:cNvSpPr txBox="1"/>
          <p:nvPr/>
        </p:nvSpPr>
        <p:spPr>
          <a:xfrm>
            <a:off x="40965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42" name="Google Shape;242;g9c55fd4aef_0_0"/>
          <p:cNvSpPr txBox="1"/>
          <p:nvPr/>
        </p:nvSpPr>
        <p:spPr>
          <a:xfrm>
            <a:off x="47971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43" name="Google Shape;243;g9c55fd4aef_0_0"/>
          <p:cNvSpPr txBox="1"/>
          <p:nvPr/>
        </p:nvSpPr>
        <p:spPr>
          <a:xfrm>
            <a:off x="40654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44" name="Google Shape;244;g9c55fd4aef_0_0"/>
          <p:cNvSpPr txBox="1"/>
          <p:nvPr/>
        </p:nvSpPr>
        <p:spPr>
          <a:xfrm>
            <a:off x="47660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45" name="Google Shape;245;g9c55fd4aef_0_0"/>
          <p:cNvSpPr txBox="1"/>
          <p:nvPr/>
        </p:nvSpPr>
        <p:spPr>
          <a:xfrm>
            <a:off x="40965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46" name="Google Shape;246;g9c55fd4aef_0_0"/>
          <p:cNvSpPr txBox="1"/>
          <p:nvPr/>
        </p:nvSpPr>
        <p:spPr>
          <a:xfrm>
            <a:off x="47971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47" name="Google Shape;247;g9c55fd4aef_0_0"/>
          <p:cNvSpPr txBox="1"/>
          <p:nvPr/>
        </p:nvSpPr>
        <p:spPr>
          <a:xfrm>
            <a:off x="40965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48" name="Google Shape;248;g9c55fd4aef_0_0"/>
          <p:cNvSpPr txBox="1"/>
          <p:nvPr/>
        </p:nvSpPr>
        <p:spPr>
          <a:xfrm>
            <a:off x="47971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49" name="Google Shape;249;g9c55fd4aef_0_0"/>
          <p:cNvSpPr txBox="1"/>
          <p:nvPr/>
        </p:nvSpPr>
        <p:spPr>
          <a:xfrm>
            <a:off x="40965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50" name="Google Shape;250;g9c55fd4aef_0_0"/>
          <p:cNvSpPr txBox="1"/>
          <p:nvPr/>
        </p:nvSpPr>
        <p:spPr>
          <a:xfrm>
            <a:off x="47971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51" name="Google Shape;251;g9c55fd4aef_0_0"/>
          <p:cNvSpPr txBox="1"/>
          <p:nvPr/>
        </p:nvSpPr>
        <p:spPr>
          <a:xfrm>
            <a:off x="40965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52" name="Google Shape;252;g9c55fd4aef_0_0"/>
          <p:cNvSpPr txBox="1"/>
          <p:nvPr/>
        </p:nvSpPr>
        <p:spPr>
          <a:xfrm>
            <a:off x="47971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53" name="Google Shape;253;g9c55fd4aef_0_0"/>
          <p:cNvSpPr txBox="1"/>
          <p:nvPr/>
        </p:nvSpPr>
        <p:spPr>
          <a:xfrm>
            <a:off x="6372100" y="3436625"/>
            <a:ext cx="4928400" cy="278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¿Dónde establecemos el threshold?</a:t>
            </a:r>
            <a:r>
              <a:rPr lang="en-US">
                <a:solidFill>
                  <a:srgbClr val="FFFFFF"/>
                </a:solidFill>
                <a:latin typeface="Calibri"/>
                <a:ea typeface="Calibri"/>
                <a:cs typeface="Calibri"/>
                <a:sym typeface="Calibri"/>
              </a:rPr>
              <a:t> Normalmente en 0.5. Si el SI tiene más de 0.5 de posibilidades, lo consideramos como un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se desea se puede modificar. Dependerá de la aplicación de negocio.</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encima de 0.5, estoy siendo más restrictivo con los 1s, entonces tendré más FN (1s clasificados como 0s).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debajo de 0.5, seré más flexible con los 1s, y por tanto aumentarán mis FP (0s clasificados como 1s)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a3f30688e8_0_8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sz="4400" b="0" strike="noStrike">
              <a:solidFill>
                <a:srgbClr val="FFFFFF"/>
              </a:solidFill>
              <a:latin typeface="Calibri"/>
              <a:ea typeface="Calibri"/>
              <a:cs typeface="Calibri"/>
              <a:sym typeface="Calibri"/>
            </a:endParaRPr>
          </a:p>
        </p:txBody>
      </p:sp>
      <p:sp>
        <p:nvSpPr>
          <p:cNvPr id="260" name="Google Shape;260;ga3f30688e8_0_86"/>
          <p:cNvSpPr txBox="1"/>
          <p:nvPr/>
        </p:nvSpPr>
        <p:spPr>
          <a:xfrm>
            <a:off x="838075" y="1437525"/>
            <a:ext cx="5280000" cy="353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Curva que nos indica cómo de bueno es nuestro modelo para distinguir las clases.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ROC (Receiver Operating Characteristic) es una curva de probabilidad, que va de 0 a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¿Qué elementos la componen?</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Eje X: FPR (False Positive Rate) = FP/(FP + TN)</a:t>
            </a:r>
            <a:endParaRPr>
              <a:solidFill>
                <a:srgbClr val="FFFFFF"/>
              </a:solidFill>
              <a:latin typeface="Calibri"/>
              <a:ea typeface="Calibri"/>
              <a:cs typeface="Calibri"/>
              <a:sym typeface="Calibri"/>
            </a:endParaRPr>
          </a:p>
          <a:p>
            <a:pPr marL="45720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0s identificados erróneamente como 1s</a:t>
            </a:r>
            <a:endParaRPr>
              <a:solidFill>
                <a:srgbClr val="FFFFFF"/>
              </a:solidFill>
              <a:latin typeface="Calibri"/>
              <a:ea typeface="Calibri"/>
              <a:cs typeface="Calibri"/>
              <a:sym typeface="Calibri"/>
            </a:endParaRPr>
          </a:p>
          <a:p>
            <a:pPr marL="457200" lvl="0" indent="-317500" algn="l" rtl="0">
              <a:lnSpc>
                <a:spcPct val="90000"/>
              </a:lnSpc>
              <a:spcBef>
                <a:spcPts val="1001"/>
              </a:spcBef>
              <a:spcAft>
                <a:spcPts val="0"/>
              </a:spcAft>
              <a:buClr>
                <a:srgbClr val="FFFFFF"/>
              </a:buClr>
              <a:buSzPts val="1400"/>
              <a:buFont typeface="Calibri"/>
              <a:buAutoNum type="arabicPeriod"/>
            </a:pPr>
            <a:r>
              <a:rPr lang="en-US">
                <a:solidFill>
                  <a:schemeClr val="lt1"/>
                </a:solidFill>
                <a:latin typeface="Calibri"/>
                <a:ea typeface="Calibri"/>
                <a:cs typeface="Calibri"/>
                <a:sym typeface="Calibri"/>
              </a:rPr>
              <a:t>Eje Y: TPR (True Positive Rate) = FP/(FP + TN)</a:t>
            </a:r>
            <a:endParaRPr>
              <a:solidFill>
                <a:schemeClr val="lt1"/>
              </a:solidFill>
              <a:latin typeface="Calibri"/>
              <a:ea typeface="Calibri"/>
              <a:cs typeface="Calibri"/>
              <a:sym typeface="Calibri"/>
            </a:endParaRPr>
          </a:p>
          <a:p>
            <a:pPr marL="457200" lvl="0" indent="0" algn="l" rtl="0">
              <a:lnSpc>
                <a:spcPct val="90000"/>
              </a:lnSpc>
              <a:spcBef>
                <a:spcPts val="1001"/>
              </a:spcBef>
              <a:spcAft>
                <a:spcPts val="0"/>
              </a:spcAft>
              <a:buNone/>
            </a:pPr>
            <a:r>
              <a:rPr lang="en-US">
                <a:solidFill>
                  <a:schemeClr val="lt1"/>
                </a:solidFill>
                <a:latin typeface="Calibri"/>
                <a:ea typeface="Calibri"/>
                <a:cs typeface="Calibri"/>
                <a:sym typeface="Calibri"/>
              </a:rPr>
              <a:t>O lo que es lo mismo, el Recall -&gt; Los positivos que he clasificado bien vs todos los positivos que había</a:t>
            </a:r>
            <a:endParaRPr>
              <a:solidFill>
                <a:schemeClr val="lt1"/>
              </a:solidFill>
              <a:latin typeface="Calibri"/>
              <a:ea typeface="Calibri"/>
              <a:cs typeface="Calibri"/>
              <a:sym typeface="Calibri"/>
            </a:endParaRPr>
          </a:p>
          <a:p>
            <a:pPr marL="457200" lvl="0" indent="-317500" algn="l" rtl="0">
              <a:lnSpc>
                <a:spcPct val="90000"/>
              </a:lnSpc>
              <a:spcBef>
                <a:spcPts val="1001"/>
              </a:spcBef>
              <a:spcAft>
                <a:spcPts val="0"/>
              </a:spcAft>
              <a:buClr>
                <a:schemeClr val="lt1"/>
              </a:buClr>
              <a:buSzPts val="1400"/>
              <a:buFont typeface="Calibri"/>
              <a:buAutoNum type="arabicPeriod"/>
            </a:pPr>
            <a:r>
              <a:rPr lang="en-US">
                <a:solidFill>
                  <a:schemeClr val="lt1"/>
                </a:solidFill>
                <a:latin typeface="Calibri"/>
                <a:ea typeface="Calibri"/>
                <a:cs typeface="Calibri"/>
                <a:sym typeface="Calibri"/>
              </a:rPr>
              <a:t>AUC (Area Under the Curve) se trata del área de la curva ROC. Va de 0 a 1.</a:t>
            </a:r>
            <a:endParaRPr>
              <a:solidFill>
                <a:schemeClr val="lt1"/>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p:txBody>
      </p:sp>
      <p:pic>
        <p:nvPicPr>
          <p:cNvPr id="261" name="Google Shape;261;ga3f30688e8_0_86"/>
          <p:cNvPicPr preferRelativeResize="0"/>
          <p:nvPr/>
        </p:nvPicPr>
        <p:blipFill>
          <a:blip r:embed="rId3">
            <a:alphaModFix/>
          </a:blip>
          <a:stretch>
            <a:fillRect/>
          </a:stretch>
        </p:blipFill>
        <p:spPr>
          <a:xfrm>
            <a:off x="6958325" y="1598575"/>
            <a:ext cx="3901725" cy="2926300"/>
          </a:xfrm>
          <a:prstGeom prst="rect">
            <a:avLst/>
          </a:prstGeom>
          <a:noFill/>
          <a:ln>
            <a:noFill/>
          </a:ln>
        </p:spPr>
      </p:pic>
      <p:sp>
        <p:nvSpPr>
          <p:cNvPr id="262" name="Google Shape;262;ga3f30688e8_0_86"/>
          <p:cNvSpPr txBox="1"/>
          <p:nvPr/>
        </p:nvSpPr>
        <p:spPr>
          <a:xfrm>
            <a:off x="838075" y="4973325"/>
            <a:ext cx="10716900" cy="142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¿Cómo se interpreta?</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más se acerca la curva a la esquina superior izquierda, mejor es el clasificador.</a:t>
            </a:r>
            <a:endParaRPr>
              <a:solidFill>
                <a:schemeClr val="accent1"/>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9c55fd4aef_0_56"/>
          <p:cNvSpPr txBox="1"/>
          <p:nvPr/>
        </p:nvSpPr>
        <p:spPr>
          <a:xfrm>
            <a:off x="838075" y="1437525"/>
            <a:ext cx="6384900" cy="5061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69" name="Google Shape;269;g9c55fd4aef_0_5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sz="4400" b="0" strike="noStrike">
              <a:solidFill>
                <a:srgbClr val="FFFFFF"/>
              </a:solidFill>
              <a:latin typeface="Calibri"/>
              <a:ea typeface="Calibri"/>
              <a:cs typeface="Calibri"/>
              <a:sym typeface="Calibri"/>
            </a:endParaRPr>
          </a:p>
        </p:txBody>
      </p:sp>
      <p:pic>
        <p:nvPicPr>
          <p:cNvPr id="270" name="Google Shape;270;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71" name="Google Shape;271;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0"/>
          <p:cNvSpPr txBox="1"/>
          <p:nvPr/>
        </p:nvSpPr>
        <p:spPr>
          <a:xfrm>
            <a:off x="4265280" y="2766240"/>
            <a:ext cx="366120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6600" b="0" strike="noStrike">
                <a:solidFill>
                  <a:srgbClr val="FF0000"/>
                </a:solidFill>
                <a:latin typeface="Calibri"/>
                <a:ea typeface="Calibri"/>
                <a:cs typeface="Calibri"/>
                <a:sym typeface="Calibri"/>
              </a:rPr>
              <a:t>Preguntas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Algoritmo de clasificación</a:t>
            </a:r>
            <a:endParaRPr sz="4400" b="0" i="0" u="none" strike="noStrike" cap="non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Aprendizaje supervisado:</a:t>
            </a:r>
            <a:endParaRPr sz="2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Regresión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Clasificación</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no supervisado:</a:t>
            </a:r>
            <a:endParaRPr sz="24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Clusterización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Reducción de dimensionalidad</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por refuerzo</a:t>
            </a:r>
            <a:endParaRPr sz="24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a:stretch/>
        </p:blipFill>
        <p:spPr>
          <a:xfrm>
            <a:off x="5561640" y="1690560"/>
            <a:ext cx="5868000" cy="4642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Modelo de Machine Learning</a:t>
            </a:r>
            <a:endParaRPr sz="4400" b="0" strike="noStrike">
              <a:solidFill>
                <a:srgbClr val="FFFFFF"/>
              </a:solidFill>
              <a:latin typeface="Calibri"/>
              <a:ea typeface="Calibri"/>
              <a:cs typeface="Calibri"/>
              <a:sym typeface="Calibri"/>
            </a:endParaRPr>
          </a:p>
        </p:txBody>
      </p:sp>
      <p:sp>
        <p:nvSpPr>
          <p:cNvPr id="84" name="Google Shape;84;p3"/>
          <p:cNvSpPr txBox="1"/>
          <p:nvPr/>
        </p:nvSpPr>
        <p:spPr>
          <a:xfrm>
            <a:off x="943920" y="2049480"/>
            <a:ext cx="5257440" cy="444312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Un modelo de ML son un conjunto de parámetros  y operaciones que permiten una entrada con datos (input) y, a partir de un proceso específico, obtiene una salida.</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La salida normalmente son uno o más números que representan algo específico para el usuario. </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000"/>
              <a:buFont typeface="Arial"/>
              <a:buChar char="•"/>
            </a:pPr>
            <a:r>
              <a:rPr lang="en-US" sz="2000" b="0" strike="noStrike">
                <a:solidFill>
                  <a:srgbClr val="FFFFFF"/>
                </a:solidFill>
                <a:latin typeface="Calibri"/>
                <a:ea typeface="Calibri"/>
                <a:cs typeface="Calibri"/>
                <a:sym typeface="Calibri"/>
              </a:rPr>
              <a:t>Se le concede el nombre de “caja negra” habitualmente.</a:t>
            </a: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85" name="Google Shape;85;p3" descr="Show Me The Black Box. How human can tap onto the machine… | by Satsawat  Natakarnkitkul | Towards AI — Multidisciplinary Science Journal | Medium"/>
          <p:cNvPicPr preferRelativeResize="0"/>
          <p:nvPr/>
        </p:nvPicPr>
        <p:blipFill rotWithShape="1">
          <a:blip r:embed="rId3">
            <a:alphaModFix/>
          </a:blip>
          <a:srcRect/>
          <a:stretch/>
        </p:blipFill>
        <p:spPr>
          <a:xfrm>
            <a:off x="6295680" y="2554560"/>
            <a:ext cx="5494320" cy="2257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Algoritmos de clasificación</a:t>
            </a:r>
            <a:endParaRPr sz="4400" b="0" strike="noStrike">
              <a:solidFill>
                <a:srgbClr val="FFFFFF"/>
              </a:solidFill>
              <a:latin typeface="Calibri"/>
              <a:ea typeface="Calibri"/>
              <a:cs typeface="Calibri"/>
              <a:sym typeface="Calibri"/>
            </a:endParaRPr>
          </a:p>
        </p:txBody>
      </p:sp>
      <p:sp>
        <p:nvSpPr>
          <p:cNvPr id="92" name="Google Shape;92;p4"/>
          <p:cNvSpPr txBox="1"/>
          <p:nvPr/>
        </p:nvSpPr>
        <p:spPr>
          <a:xfrm>
            <a:off x="838080" y="221292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Dos tipos principales: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binaria</a:t>
            </a:r>
            <a:r>
              <a:rPr lang="en-US" sz="1400" b="0" i="0" u="none" strike="noStrike" cap="non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lang="en-US" sz="1400" b="0" i="0" u="none" strike="noStrike" cap="non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lang="en-US" sz="1400" b="0" i="0" u="none" strike="noStrike" cap="none">
                <a:solidFill>
                  <a:srgbClr val="FFFFFF"/>
                </a:solidFill>
                <a:latin typeface="Calibri"/>
                <a:ea typeface="Calibri"/>
                <a:cs typeface="Calibri"/>
                <a:sym typeface="Calibri"/>
              </a:rPr>
              <a:t>)</a:t>
            </a:r>
            <a:endParaRPr sz="1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multi-clase</a:t>
            </a:r>
            <a:r>
              <a:rPr lang="en-US" sz="1400" b="0" i="0" u="none" strike="noStrike" cap="none">
                <a:solidFill>
                  <a:srgbClr val="FFFFFF"/>
                </a:solidFill>
                <a:latin typeface="Calibri"/>
                <a:ea typeface="Calibri"/>
                <a:cs typeface="Calibri"/>
                <a:sym typeface="Calibri"/>
              </a:rPr>
              <a:t>: más de dos clases. Ejemplo: identificación de dígitos (0 a 9)</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pic>
        <p:nvPicPr>
          <p:cNvPr id="93" name="Google Shape;93;p4" descr="Image for post"/>
          <p:cNvPicPr preferRelativeResize="0"/>
          <p:nvPr/>
        </p:nvPicPr>
        <p:blipFill rotWithShape="1">
          <a:blip r:embed="rId3">
            <a:alphaModFix/>
          </a:blip>
          <a:srcRect/>
          <a:stretch/>
        </p:blipFill>
        <p:spPr>
          <a:xfrm>
            <a:off x="7218000" y="1806480"/>
            <a:ext cx="3781080" cy="35524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Tipos de técnicas principales en ML</a:t>
            </a:r>
            <a:endParaRPr sz="4400" b="0" strike="noStrike">
              <a:solidFill>
                <a:srgbClr val="FFFFFF"/>
              </a:solidFill>
              <a:latin typeface="Calibri"/>
              <a:ea typeface="Calibri"/>
              <a:cs typeface="Calibri"/>
              <a:sym typeface="Calibri"/>
            </a:endParaRPr>
          </a:p>
        </p:txBody>
      </p:sp>
      <p:sp>
        <p:nvSpPr>
          <p:cNvPr id="100" name="Google Shape;100;p5"/>
          <p:cNvSpPr txBox="1"/>
          <p:nvPr/>
        </p:nvSpPr>
        <p:spPr>
          <a:xfrm>
            <a:off x="1634400" y="2299680"/>
            <a:ext cx="258228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800" b="0" strike="noStrike">
                <a:solidFill>
                  <a:srgbClr val="FFFFFF"/>
                </a:solidFill>
                <a:latin typeface="Calibri"/>
                <a:ea typeface="Calibri"/>
                <a:cs typeface="Calibri"/>
                <a:sym typeface="Calibri"/>
              </a:rPr>
              <a:t>Algoritmos de regresión</a:t>
            </a:r>
            <a:endParaRPr sz="1800" b="0" strike="noStrike">
              <a:solidFill>
                <a:srgbClr val="FFFFFF"/>
              </a:solidFill>
              <a:latin typeface="Calibri"/>
              <a:ea typeface="Calibri"/>
              <a:cs typeface="Calibri"/>
              <a:sym typeface="Calibri"/>
            </a:endParaRPr>
          </a:p>
        </p:txBody>
      </p:sp>
      <p:sp>
        <p:nvSpPr>
          <p:cNvPr id="101" name="Google Shape;101;p5"/>
          <p:cNvSpPr/>
          <p:nvPr/>
        </p:nvSpPr>
        <p:spPr>
          <a:xfrm>
            <a:off x="7975080" y="230760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800" b="0" strike="noStrike">
                <a:solidFill>
                  <a:srgbClr val="FFFFFF"/>
                </a:solidFill>
                <a:latin typeface="Calibri"/>
                <a:ea typeface="Calibri"/>
                <a:cs typeface="Calibri"/>
                <a:sym typeface="Calibri"/>
              </a:rPr>
              <a:t>Algoritmos de clasificación</a:t>
            </a:r>
            <a:endParaRPr sz="1800" b="0" strike="noStrike">
              <a:latin typeface="Arial"/>
              <a:ea typeface="Arial"/>
              <a:cs typeface="Arial"/>
              <a:sym typeface="Arial"/>
            </a:endParaRPr>
          </a:p>
        </p:txBody>
      </p:sp>
      <p:sp>
        <p:nvSpPr>
          <p:cNvPr id="102" name="Google Shape;102;p5"/>
          <p:cNvSpPr/>
          <p:nvPr/>
        </p:nvSpPr>
        <p:spPr>
          <a:xfrm>
            <a:off x="8544600" y="575532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400" b="0" strike="noStrike">
                <a:solidFill>
                  <a:srgbClr val="FFFFFF"/>
                </a:solidFill>
                <a:latin typeface="Calibri"/>
                <a:ea typeface="Calibri"/>
                <a:cs typeface="Calibri"/>
                <a:sym typeface="Calibri"/>
              </a:rPr>
              <a:t>Árbol de decisión</a:t>
            </a:r>
            <a:endParaRPr sz="1400" b="0" strike="noStrike">
              <a:latin typeface="Arial"/>
              <a:ea typeface="Arial"/>
              <a:cs typeface="Arial"/>
              <a:sym typeface="Arial"/>
            </a:endParaRPr>
          </a:p>
        </p:txBody>
      </p:sp>
      <p:sp>
        <p:nvSpPr>
          <p:cNvPr id="103" name="Google Shape;103;p5"/>
          <p:cNvSpPr/>
          <p:nvPr/>
        </p:nvSpPr>
        <p:spPr>
          <a:xfrm>
            <a:off x="1959480" y="5805360"/>
            <a:ext cx="2677320" cy="38952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400" b="0" strike="noStrike">
                <a:solidFill>
                  <a:srgbClr val="FFFFFF"/>
                </a:solidFill>
                <a:latin typeface="Calibri"/>
                <a:ea typeface="Calibri"/>
                <a:cs typeface="Calibri"/>
                <a:sym typeface="Calibri"/>
              </a:rPr>
              <a:t>Regresión no lineal</a:t>
            </a:r>
            <a:endParaRPr sz="1400" b="0" strike="noStrike">
              <a:latin typeface="Arial"/>
              <a:ea typeface="Arial"/>
              <a:cs typeface="Arial"/>
              <a:sym typeface="Arial"/>
            </a:endParaRPr>
          </a:p>
        </p:txBody>
      </p:sp>
      <p:pic>
        <p:nvPicPr>
          <p:cNvPr id="104" name="Google Shape;104;p5" descr="Image result for predicción costes grafica"/>
          <p:cNvPicPr preferRelativeResize="0"/>
          <p:nvPr/>
        </p:nvPicPr>
        <p:blipFill rotWithShape="1">
          <a:blip r:embed="rId3">
            <a:alphaModFix/>
          </a:blip>
          <a:srcRect/>
          <a:stretch/>
        </p:blipFill>
        <p:spPr>
          <a:xfrm>
            <a:off x="936000" y="2761200"/>
            <a:ext cx="4005720" cy="2814480"/>
          </a:xfrm>
          <a:prstGeom prst="rect">
            <a:avLst/>
          </a:prstGeom>
          <a:noFill/>
          <a:ln>
            <a:noFill/>
          </a:ln>
        </p:spPr>
      </p:pic>
      <p:pic>
        <p:nvPicPr>
          <p:cNvPr id="105" name="Google Shape;105;p5" descr="Image result for mail spam"/>
          <p:cNvPicPr preferRelativeResize="0"/>
          <p:nvPr/>
        </p:nvPicPr>
        <p:blipFill rotWithShape="1">
          <a:blip r:embed="rId4">
            <a:alphaModFix/>
          </a:blip>
          <a:srcRect/>
          <a:stretch/>
        </p:blipFill>
        <p:spPr>
          <a:xfrm>
            <a:off x="7035120" y="2900520"/>
            <a:ext cx="4409640" cy="2519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Nomenclatura en clasificación con palabras</a:t>
            </a:r>
            <a:endParaRPr sz="4400" b="0" strike="noStrike">
              <a:solidFill>
                <a:srgbClr val="FFFFFF"/>
              </a:solidFill>
              <a:latin typeface="Calibri"/>
              <a:ea typeface="Calibri"/>
              <a:cs typeface="Calibri"/>
              <a:sym typeface="Calibri"/>
            </a:endParaRPr>
          </a:p>
        </p:txBody>
      </p:sp>
      <p:pic>
        <p:nvPicPr>
          <p:cNvPr id="112" name="Google Shape;112;p6"/>
          <p:cNvPicPr preferRelativeResize="0"/>
          <p:nvPr/>
        </p:nvPicPr>
        <p:blipFill rotWithShape="1">
          <a:blip r:embed="rId3">
            <a:alphaModFix/>
          </a:blip>
          <a:srcRect/>
          <a:stretch/>
        </p:blipFill>
        <p:spPr>
          <a:xfrm>
            <a:off x="7247880" y="2427840"/>
            <a:ext cx="3583080" cy="2625840"/>
          </a:xfrm>
          <a:prstGeom prst="rect">
            <a:avLst/>
          </a:prstGeom>
          <a:noFill/>
          <a:ln>
            <a:noFill/>
          </a:ln>
        </p:spPr>
      </p:pic>
      <p:sp>
        <p:nvSpPr>
          <p:cNvPr id="113" name="Google Shape;113;p6"/>
          <p:cNvSpPr txBox="1"/>
          <p:nvPr/>
        </p:nvSpPr>
        <p:spPr>
          <a:xfrm>
            <a:off x="838080" y="2006280"/>
            <a:ext cx="5355360" cy="448632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Las palabras han de transformarse a números.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Las clases de los objetos se representan mediante vectores 2D. </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El vector debe contener a 0 todas las clases de objetos disponibles y a 1 el que representa al objeto </a:t>
            </a:r>
            <a:r>
              <a:rPr lang="en-US" sz="1800" b="1" i="1" strike="noStrike">
                <a:solidFill>
                  <a:srgbClr val="FFFFFF"/>
                </a:solidFill>
                <a:latin typeface="Calibri"/>
                <a:ea typeface="Calibri"/>
                <a:cs typeface="Calibri"/>
                <a:sym typeface="Calibri"/>
              </a:rPr>
              <a:t>en su posición</a:t>
            </a:r>
            <a:r>
              <a:rPr lang="en-US" sz="1800" b="0" strike="noStrike">
                <a:solidFill>
                  <a:srgbClr val="FFFFFF"/>
                </a:solidFill>
                <a:latin typeface="Calibri"/>
                <a:ea typeface="Calibri"/>
                <a:cs typeface="Calibri"/>
                <a:sym typeface="Calibri"/>
              </a:rPr>
              <a:t>. No pueden coexistir dos valores 1.</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Ejemplo para correo spam: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0" u="none" strike="noStrike" cap="none">
                <a:solidFill>
                  <a:srgbClr val="FFFFFF"/>
                </a:solidFill>
                <a:latin typeface="Calibri"/>
                <a:ea typeface="Calibri"/>
                <a:cs typeface="Calibri"/>
                <a:sym typeface="Calibri"/>
              </a:rPr>
              <a:t>Definimos que la primera posición del vector 2D se corresponde con el correo SPAM y la segunda se corresponde con el correo no SPAM. Para definir el ejemplo de la imagen, tendríamos el vector [1, 0].</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a3f30688e8_0_93"/>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sz="4400" b="0" strike="noStrike">
              <a:solidFill>
                <a:srgbClr val="FFFFFF"/>
              </a:solidFill>
              <a:latin typeface="Calibri"/>
              <a:ea typeface="Calibri"/>
              <a:cs typeface="Calibri"/>
              <a:sym typeface="Calibri"/>
            </a:endParaRPr>
          </a:p>
        </p:txBody>
      </p:sp>
      <p:sp>
        <p:nvSpPr>
          <p:cNvPr id="120" name="Google Shape;120;ga3f30688e8_0_93"/>
          <p:cNvSpPr txBox="1"/>
          <p:nvPr/>
        </p:nvSpPr>
        <p:spPr>
          <a:xfrm>
            <a:off x="1045280" y="2035880"/>
            <a:ext cx="5355300" cy="4486200"/>
          </a:xfrm>
          <a:prstGeom prst="rect">
            <a:avLst/>
          </a:prstGeom>
          <a:noFill/>
          <a:ln>
            <a:noFill/>
          </a:ln>
        </p:spPr>
        <p:txBody>
          <a:bodyPr spcFirstLastPara="1" wrap="square" lIns="91425" tIns="45700" rIns="91425" bIns="45700" anchor="t" anchorCtr="0">
            <a:noAutofit/>
          </a:bodyPr>
          <a:lstStyle/>
          <a:p>
            <a:pPr marL="228600" marR="0" lvl="0" indent="-323490" algn="l" rtl="0">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900" b="0"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a3f30688e8_0_0"/>
          <p:cNvSpPr txBox="1"/>
          <p:nvPr/>
        </p:nvSpPr>
        <p:spPr>
          <a:xfrm>
            <a:off x="4265280" y="2766240"/>
            <a:ext cx="3661200" cy="1325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6600">
                <a:solidFill>
                  <a:srgbClr val="FF0000"/>
                </a:solidFill>
                <a:latin typeface="Calibri"/>
                <a:ea typeface="Calibri"/>
                <a:cs typeface="Calibri"/>
                <a:sym typeface="Calibri"/>
              </a:rPr>
              <a:t>Métricas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sz="4400" b="0" strike="noStrike">
              <a:solidFill>
                <a:srgbClr val="FFFFFF"/>
              </a:solidFill>
              <a:latin typeface="Calibri"/>
              <a:ea typeface="Calibri"/>
              <a:cs typeface="Calibri"/>
              <a:sym typeface="Calibri"/>
            </a:endParaRPr>
          </a:p>
        </p:txBody>
      </p:sp>
      <p:sp>
        <p:nvSpPr>
          <p:cNvPr id="133" name="Google Shape;133;p8"/>
          <p:cNvSpPr txBox="1"/>
          <p:nvPr/>
        </p:nvSpPr>
        <p:spPr>
          <a:xfrm>
            <a:off x="838075" y="1690200"/>
            <a:ext cx="10102200" cy="21675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sz="2000" b="0" strike="noStrike">
              <a:solidFill>
                <a:srgbClr val="FFFFFF"/>
              </a:solidFill>
              <a:latin typeface="Calibri"/>
              <a:ea typeface="Calibri"/>
              <a:cs typeface="Calibri"/>
              <a:sym typeface="Calibri"/>
            </a:endParaRPr>
          </a:p>
        </p:txBody>
      </p:sp>
      <p:pic>
        <p:nvPicPr>
          <p:cNvPr id="134" name="Google Shape;134;p8"/>
          <p:cNvPicPr preferRelativeResize="0"/>
          <p:nvPr/>
        </p:nvPicPr>
        <p:blipFill rotWithShape="1">
          <a:blip r:embed="rId3">
            <a:alphaModFix/>
          </a:blip>
          <a:srcRect l="17777" r="43759"/>
          <a:stretch/>
        </p:blipFill>
        <p:spPr>
          <a:xfrm>
            <a:off x="3750425" y="3131600"/>
            <a:ext cx="4572001" cy="1389175"/>
          </a:xfrm>
          <a:prstGeom prst="rect">
            <a:avLst/>
          </a:prstGeom>
          <a:noFill/>
          <a:ln>
            <a:noFill/>
          </a:ln>
        </p:spPr>
      </p:pic>
      <p:sp>
        <p:nvSpPr>
          <p:cNvPr id="135" name="Google Shape;135;p8"/>
          <p:cNvSpPr txBox="1"/>
          <p:nvPr/>
        </p:nvSpPr>
        <p:spPr>
          <a:xfrm>
            <a:off x="838075" y="5022625"/>
            <a:ext cx="10102200" cy="166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dirty="0">
                <a:solidFill>
                  <a:srgbClr val="FFFFFF"/>
                </a:solidFill>
                <a:latin typeface="Calibri"/>
                <a:ea typeface="Calibri"/>
                <a:cs typeface="Calibri"/>
                <a:sym typeface="Calibri"/>
              </a:rPr>
              <a:t>¿</a:t>
            </a:r>
            <a:r>
              <a:rPr lang="en-US" sz="2000" dirty="0" err="1">
                <a:solidFill>
                  <a:srgbClr val="FFFFFF"/>
                </a:solidFill>
                <a:latin typeface="Calibri"/>
                <a:ea typeface="Calibri"/>
                <a:cs typeface="Calibri"/>
                <a:sym typeface="Calibri"/>
              </a:rPr>
              <a:t>Cómo</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sé</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qué</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clasificador</a:t>
            </a:r>
            <a:r>
              <a:rPr lang="en-US" sz="2000" dirty="0">
                <a:solidFill>
                  <a:srgbClr val="FFFFFF"/>
                </a:solidFill>
                <a:latin typeface="Calibri"/>
                <a:ea typeface="Calibri"/>
                <a:cs typeface="Calibri"/>
                <a:sym typeface="Calibri"/>
              </a:rPr>
              <a:t> es el </a:t>
            </a:r>
            <a:r>
              <a:rPr lang="en-US" sz="2000" dirty="0" err="1">
                <a:solidFill>
                  <a:srgbClr val="FFFFFF"/>
                </a:solidFill>
                <a:latin typeface="Calibri"/>
                <a:ea typeface="Calibri"/>
                <a:cs typeface="Calibri"/>
                <a:sym typeface="Calibri"/>
              </a:rPr>
              <a:t>mejor</a:t>
            </a:r>
            <a:r>
              <a:rPr lang="en-US" sz="2000" dirty="0">
                <a:solidFill>
                  <a:srgbClr val="FFFFFF"/>
                </a:solidFill>
                <a:latin typeface="Calibri"/>
                <a:ea typeface="Calibri"/>
                <a:cs typeface="Calibri"/>
                <a:sym typeface="Calibri"/>
              </a:rPr>
              <a:t>? El que </a:t>
            </a:r>
            <a:r>
              <a:rPr lang="en-US" sz="2000" dirty="0" err="1">
                <a:solidFill>
                  <a:srgbClr val="FFFFFF"/>
                </a:solidFill>
                <a:latin typeface="Calibri"/>
                <a:ea typeface="Calibri"/>
                <a:cs typeface="Calibri"/>
                <a:sym typeface="Calibri"/>
              </a:rPr>
              <a:t>tenga</a:t>
            </a:r>
            <a:r>
              <a:rPr lang="en-US" sz="2000" dirty="0">
                <a:solidFill>
                  <a:srgbClr val="FFFFFF"/>
                </a:solidFill>
                <a:latin typeface="Calibri"/>
                <a:ea typeface="Calibri"/>
                <a:cs typeface="Calibri"/>
                <a:sym typeface="Calibri"/>
              </a:rPr>
              <a:t> un accuracy </a:t>
            </a:r>
            <a:r>
              <a:rPr lang="en-US" sz="2000" dirty="0" err="1">
                <a:solidFill>
                  <a:srgbClr val="FFFFFF"/>
                </a:solidFill>
                <a:latin typeface="Calibri"/>
                <a:ea typeface="Calibri"/>
                <a:cs typeface="Calibri"/>
                <a:sym typeface="Calibri"/>
              </a:rPr>
              <a:t>más</a:t>
            </a:r>
            <a:r>
              <a:rPr lang="en-US" sz="2000" dirty="0">
                <a:solidFill>
                  <a:srgbClr val="FFFFFF"/>
                </a:solidFill>
                <a:latin typeface="Calibri"/>
                <a:ea typeface="Calibri"/>
                <a:cs typeface="Calibri"/>
                <a:sym typeface="Calibri"/>
              </a:rPr>
              <a:t> alto… </a:t>
            </a:r>
            <a:r>
              <a:rPr lang="en-US" sz="2000" dirty="0" err="1">
                <a:solidFill>
                  <a:srgbClr val="FFFFFF"/>
                </a:solidFill>
                <a:latin typeface="Calibri"/>
                <a:ea typeface="Calibri"/>
                <a:cs typeface="Calibri"/>
                <a:sym typeface="Calibri"/>
              </a:rPr>
              <a:t>Veamos</a:t>
            </a:r>
            <a:r>
              <a:rPr lang="en-US" sz="2000" dirty="0">
                <a:solidFill>
                  <a:srgbClr val="FFFFFF"/>
                </a:solidFill>
                <a:latin typeface="Calibri"/>
                <a:ea typeface="Calibri"/>
                <a:cs typeface="Calibri"/>
                <a:sym typeface="Calibri"/>
              </a:rPr>
              <a:t> </a:t>
            </a:r>
            <a:r>
              <a:rPr lang="en-US" sz="2000" dirty="0" err="1">
                <a:solidFill>
                  <a:srgbClr val="FFFFFF"/>
                </a:solidFill>
                <a:latin typeface="Calibri"/>
                <a:ea typeface="Calibri"/>
                <a:cs typeface="Calibri"/>
                <a:sym typeface="Calibri"/>
              </a:rPr>
              <a:t>si</a:t>
            </a:r>
            <a:r>
              <a:rPr lang="en-US" sz="2000" dirty="0">
                <a:solidFill>
                  <a:srgbClr val="FFFFFF"/>
                </a:solidFill>
                <a:latin typeface="Calibri"/>
                <a:ea typeface="Calibri"/>
                <a:cs typeface="Calibri"/>
                <a:sym typeface="Calibri"/>
              </a:rPr>
              <a:t> es </a:t>
            </a:r>
            <a:r>
              <a:rPr lang="en-US" sz="2000" dirty="0" err="1">
                <a:solidFill>
                  <a:srgbClr val="FFFFFF"/>
                </a:solidFill>
                <a:latin typeface="Calibri"/>
                <a:ea typeface="Calibri"/>
                <a:cs typeface="Calibri"/>
                <a:sym typeface="Calibri"/>
              </a:rPr>
              <a:t>así</a:t>
            </a:r>
            <a:endParaRPr sz="2000" b="0" strike="noStrike" dirty="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1562</Words>
  <Application>Microsoft Office PowerPoint</Application>
  <PresentationFormat>Panorámica</PresentationFormat>
  <Paragraphs>190</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Alberto Romero Vázquez</cp:lastModifiedBy>
  <cp:revision>2</cp:revision>
  <dcterms:created xsi:type="dcterms:W3CDTF">2020-05-12T19:48:30Z</dcterms:created>
  <dcterms:modified xsi:type="dcterms:W3CDTF">2020-11-11T18:34:26Z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