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74" r:id="rId6"/>
    <p:sldId id="276" r:id="rId7"/>
    <p:sldId id="268" r:id="rId8"/>
    <p:sldId id="275" r:id="rId9"/>
    <p:sldId id="261" r:id="rId10"/>
    <p:sldId id="263" r:id="rId11"/>
    <p:sldId id="269" r:id="rId12"/>
    <p:sldId id="272" r:id="rId13"/>
    <p:sldId id="273" r:id="rId14"/>
    <p:sldId id="262" r:id="rId15"/>
  </p:sldIdLst>
  <p:sldSz cx="12188825" cy="6858000"/>
  <p:notesSz cx="6858000" cy="9144000"/>
  <p:defaultTextStyle>
    <a:defPPr rtl="0">
      <a:defRPr lang="el-g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89" autoAdjust="0"/>
  </p:normalViewPr>
  <p:slideViewPr>
    <p:cSldViewPr>
      <p:cViewPr varScale="1">
        <p:scale>
          <a:sx n="93" d="100"/>
          <a:sy n="93" d="100"/>
        </p:scale>
        <p:origin x="942" y="84"/>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265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l-GR" dirty="0"/>
          </a:p>
        </p:txBody>
      </p:sp>
      <p:sp>
        <p:nvSpPr>
          <p:cNvPr id="3" name="Σύμβολο κράτησης θέσης ημερομηνίας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60EF0509-AE43-4EB5-8303-9327858C9C2D}" type="datetime1">
              <a:rPr lang="el-GR" smtClean="0"/>
              <a:t>3/5/2018</a:t>
            </a:fld>
            <a:endParaRPr lang="el-GR" dirty="0"/>
          </a:p>
        </p:txBody>
      </p:sp>
      <p:sp>
        <p:nvSpPr>
          <p:cNvPr id="4" name="Σύμβολο κράτησης θέσης υποσέλιδου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l-GR" dirty="0"/>
          </a:p>
        </p:txBody>
      </p:sp>
      <p:sp>
        <p:nvSpPr>
          <p:cNvPr id="5" name="Σύμβολο κράτησης θέσης αριθμού διαφάνειας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l-GR"/>
              <a:pPr algn="r" rtl="0"/>
              <a:t>‹#›</a:t>
            </a:fld>
            <a:endParaRPr lang="el-G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l-GR" dirty="0"/>
          </a:p>
        </p:txBody>
      </p:sp>
      <p:sp>
        <p:nvSpPr>
          <p:cNvPr id="3" name="Σύμβολο κράτησης θέσης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61CF018A-5C42-4AB6-8972-3EBD44B88A5E}" type="datetime1">
              <a:rPr lang="el-GR" smtClean="0"/>
              <a:pPr/>
              <a:t>3/5/2018</a:t>
            </a:fld>
            <a:endParaRPr lang="el-GR" dirty="0"/>
          </a:p>
        </p:txBody>
      </p:sp>
      <p:sp>
        <p:nvSpPr>
          <p:cNvPr id="4" name="Σύμβολο κράτησης θέσης εικόνας διαφάνειας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l-GR" dirty="0"/>
          </a:p>
        </p:txBody>
      </p:sp>
      <p:sp>
        <p:nvSpPr>
          <p:cNvPr id="5" name="Σύμβολο κράτησης θέσης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l-GR" dirty="0"/>
              <a:t>Στυλ υποδείγματος κειμένου</a:t>
            </a:r>
          </a:p>
          <a:p>
            <a:pPr lvl="1" rtl="0"/>
            <a:r>
              <a:rPr lang="el-GR" dirty="0"/>
              <a:t>Δεύτερου επιπέδου</a:t>
            </a:r>
          </a:p>
          <a:p>
            <a:pPr lvl="2" rtl="0"/>
            <a:r>
              <a:rPr lang="el-GR" dirty="0"/>
              <a:t>Τρίτου επιπέδου</a:t>
            </a:r>
          </a:p>
          <a:p>
            <a:pPr lvl="3" rtl="0"/>
            <a:r>
              <a:rPr lang="el-GR" dirty="0"/>
              <a:t>Τέταρτου επιπέδου</a:t>
            </a:r>
          </a:p>
          <a:p>
            <a:pPr lvl="4" rtl="0"/>
            <a:r>
              <a:rPr lang="el-GR" dirty="0"/>
              <a:t>Πέμπτου επιπέδου</a:t>
            </a:r>
          </a:p>
        </p:txBody>
      </p:sp>
      <p:sp>
        <p:nvSpPr>
          <p:cNvPr id="6" name="Σύμβολο κράτησης θέσης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l-GR" dirty="0"/>
          </a:p>
        </p:txBody>
      </p:sp>
      <p:sp>
        <p:nvSpPr>
          <p:cNvPr id="7" name="Σύμβολο κράτησης θέσης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l-GR" smtClean="0"/>
              <a:pPr/>
              <a:t>‹#›</a:t>
            </a:fld>
            <a:endParaRPr lang="el-G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3EBA5BD7-F043-4D1B-AA17-CD412FC534DE}" type="slidenum">
              <a:rPr lang="el-GR" smtClean="0"/>
              <a:pPr/>
              <a:t>1</a:t>
            </a:fld>
            <a:endParaRPr lang="el-GR" dirty="0"/>
          </a:p>
        </p:txBody>
      </p:sp>
    </p:spTree>
    <p:extLst>
      <p:ext uri="{BB962C8B-B14F-4D97-AF65-F5344CB8AC3E}">
        <p14:creationId xmlns:p14="http://schemas.microsoft.com/office/powerpoint/2010/main" val="298353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3EBA5BD7-F043-4D1B-AA17-CD412FC534DE}" type="slidenum">
              <a:rPr lang="el-GR" smtClean="0"/>
              <a:pPr/>
              <a:t>4</a:t>
            </a:fld>
            <a:endParaRPr lang="el-GR" dirty="0"/>
          </a:p>
        </p:txBody>
      </p:sp>
    </p:spTree>
    <p:extLst>
      <p:ext uri="{BB962C8B-B14F-4D97-AF65-F5344CB8AC3E}">
        <p14:creationId xmlns:p14="http://schemas.microsoft.com/office/powerpoint/2010/main" val="40516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3EBA5BD7-F043-4D1B-AA17-CD412FC534DE}" type="slidenum">
              <a:rPr lang="el-GR" smtClean="0"/>
              <a:pPr/>
              <a:t>6</a:t>
            </a:fld>
            <a:endParaRPr lang="el-GR" dirty="0"/>
          </a:p>
        </p:txBody>
      </p:sp>
    </p:spTree>
    <p:extLst>
      <p:ext uri="{BB962C8B-B14F-4D97-AF65-F5344CB8AC3E}">
        <p14:creationId xmlns:p14="http://schemas.microsoft.com/office/powerpoint/2010/main" val="3800442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3EBA5BD7-F043-4D1B-AA17-CD412FC534DE}" type="slidenum">
              <a:rPr lang="el-GR" smtClean="0"/>
              <a:pPr/>
              <a:t>7</a:t>
            </a:fld>
            <a:endParaRPr lang="el-GR" dirty="0"/>
          </a:p>
        </p:txBody>
      </p:sp>
    </p:spTree>
    <p:extLst>
      <p:ext uri="{BB962C8B-B14F-4D97-AF65-F5344CB8AC3E}">
        <p14:creationId xmlns:p14="http://schemas.microsoft.com/office/powerpoint/2010/main" val="299400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3EBA5BD7-F043-4D1B-AA17-CD412FC534DE}" type="slidenum">
              <a:rPr lang="el-GR" smtClean="0"/>
              <a:pPr/>
              <a:t>8</a:t>
            </a:fld>
            <a:endParaRPr lang="el-GR" dirty="0"/>
          </a:p>
        </p:txBody>
      </p:sp>
    </p:spTree>
    <p:extLst>
      <p:ext uri="{BB962C8B-B14F-4D97-AF65-F5344CB8AC3E}">
        <p14:creationId xmlns:p14="http://schemas.microsoft.com/office/powerpoint/2010/main" val="3760342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3EBA5BD7-F043-4D1B-AA17-CD412FC534DE}" type="slidenum">
              <a:rPr lang="el-GR" smtClean="0"/>
              <a:pPr/>
              <a:t>11</a:t>
            </a:fld>
            <a:endParaRPr lang="el-GR" dirty="0"/>
          </a:p>
        </p:txBody>
      </p:sp>
    </p:spTree>
    <p:extLst>
      <p:ext uri="{BB962C8B-B14F-4D97-AF65-F5344CB8AC3E}">
        <p14:creationId xmlns:p14="http://schemas.microsoft.com/office/powerpoint/2010/main" val="375182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grpSp>
        <p:nvGrpSpPr>
          <p:cNvPr id="21" name="διαγώνιοι"/>
          <p:cNvGrpSpPr/>
          <p:nvPr/>
        </p:nvGrpSpPr>
        <p:grpSpPr>
          <a:xfrm>
            <a:off x="7516443" y="4145281"/>
            <a:ext cx="4686117" cy="2731407"/>
            <a:chOff x="5638800" y="3108960"/>
            <a:chExt cx="3515503" cy="2048555"/>
          </a:xfrm>
        </p:grpSpPr>
        <p:cxnSp>
          <p:nvCxnSpPr>
            <p:cNvPr id="14" name="Ευθεία γραμμή σύνδεσης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Ευθεία γραμμή σύνδεσης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Ευθεία γραμμή σύνδεσης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κάτω γραμμές"/>
          <p:cNvGrpSpPr/>
          <p:nvPr/>
        </p:nvGrpSpPr>
        <p:grpSpPr>
          <a:xfrm>
            <a:off x="-8916" y="6057149"/>
            <a:ext cx="5498726" cy="820207"/>
            <a:chOff x="-6689" y="4553748"/>
            <a:chExt cx="4125119" cy="615155"/>
          </a:xfrm>
        </p:grpSpPr>
        <p:sp>
          <p:nvSpPr>
            <p:cNvPr id="9" name="Ελεύθερη σχεδίαση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l-GR" dirty="0"/>
            </a:p>
          </p:txBody>
        </p:sp>
        <p:sp>
          <p:nvSpPr>
            <p:cNvPr id="10" name="Ελεύθερη σχεδίαση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l-GR" dirty="0"/>
            </a:p>
          </p:txBody>
        </p:sp>
        <p:sp>
          <p:nvSpPr>
            <p:cNvPr id="11" name="Ελεύθερη σχεδίαση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l-GR" dirty="0"/>
            </a:p>
          </p:txBody>
        </p:sp>
      </p:grpSp>
      <p:sp>
        <p:nvSpPr>
          <p:cNvPr id="2" name="Τίτλος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l-GR" smtClean="0"/>
              <a:t>Στυλ κύριου τίτλου</a:t>
            </a:r>
            <a:endParaRPr lang="el-GR" dirty="0"/>
          </a:p>
        </p:txBody>
      </p:sp>
      <p:sp>
        <p:nvSpPr>
          <p:cNvPr id="3" name="Υπότιτλος 2"/>
          <p:cNvSpPr>
            <a:spLocks noGrp="1"/>
          </p:cNvSpPr>
          <p:nvPr>
            <p:ph type="subTitle" idx="1" hasCustomPrompt="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r>
              <a:rPr lang="el-GR" dirty="0" smtClean="0"/>
              <a:t>Στυλ κύριου υπότιτλου</a:t>
            </a:r>
            <a:endParaRPr lang="el-GR" dirty="0"/>
          </a:p>
        </p:txBody>
      </p:sp>
      <p:sp>
        <p:nvSpPr>
          <p:cNvPr id="22" name="Σύμβολο κράτησης ημερομηνίας 21"/>
          <p:cNvSpPr>
            <a:spLocks noGrp="1"/>
          </p:cNvSpPr>
          <p:nvPr>
            <p:ph type="dt" sz="half" idx="10"/>
          </p:nvPr>
        </p:nvSpPr>
        <p:spPr/>
        <p:txBody>
          <a:bodyPr rtlCol="0"/>
          <a:lstStyle>
            <a:lvl1pPr>
              <a:defRPr/>
            </a:lvl1pPr>
          </a:lstStyle>
          <a:p>
            <a:fld id="{EB114E9E-0D99-4132-9F20-6193C67FA641}" type="datetime1">
              <a:rPr lang="el-GR" smtClean="0"/>
              <a:pPr/>
              <a:t>3/5/2018</a:t>
            </a:fld>
            <a:endParaRPr lang="el-GR" dirty="0"/>
          </a:p>
        </p:txBody>
      </p:sp>
      <p:sp>
        <p:nvSpPr>
          <p:cNvPr id="23" name="Σύμβολο κράτησης υποσέλιδου 22"/>
          <p:cNvSpPr>
            <a:spLocks noGrp="1"/>
          </p:cNvSpPr>
          <p:nvPr>
            <p:ph type="ftr" sz="quarter" idx="11"/>
          </p:nvPr>
        </p:nvSpPr>
        <p:spPr/>
        <p:txBody>
          <a:bodyPr rtlCol="0"/>
          <a:lstStyle/>
          <a:p>
            <a:pPr rtl="0"/>
            <a:endParaRPr lang="el-GR" dirty="0"/>
          </a:p>
        </p:txBody>
      </p:sp>
      <p:sp>
        <p:nvSpPr>
          <p:cNvPr id="24" name="Σύμβολο κράτησης αριθμού διαφάνειας 23"/>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dirty="0"/>
          </a:p>
        </p:txBody>
      </p:sp>
      <p:sp>
        <p:nvSpPr>
          <p:cNvPr id="3" name="Σύμβολο κράτησης θέσης κατακόρυφου κειμένου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l-GR" smtClean="0"/>
              <a:t>Επεξεργασία στυλ υποδείγματος κειμένου</a:t>
            </a:r>
          </a:p>
          <a:p>
            <a:pPr lvl="1" rtl="0"/>
            <a:r>
              <a:rPr lang="el-GR" smtClean="0"/>
              <a:t>Δεύτερου επιπέδου</a:t>
            </a:r>
          </a:p>
          <a:p>
            <a:pPr lvl="2" rtl="0"/>
            <a:r>
              <a:rPr lang="el-GR" smtClean="0"/>
              <a:t>Τρίτου επιπέδου</a:t>
            </a:r>
          </a:p>
          <a:p>
            <a:pPr lvl="3" rtl="0"/>
            <a:r>
              <a:rPr lang="el-GR" smtClean="0"/>
              <a:t>Τέταρτου επιπέδου</a:t>
            </a:r>
          </a:p>
          <a:p>
            <a:pPr lvl="4" rtl="0"/>
            <a:r>
              <a:rPr lang="el-GR" smtClean="0"/>
              <a:t>Πέμπτου επιπέδου</a:t>
            </a:r>
            <a:endParaRPr lang="el-GR"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FEE03D18-5920-476B-B621-F457E604BDF9}" type="datetime1">
              <a:rPr lang="el-GR" smtClean="0"/>
              <a:pPr/>
              <a:t>3/5/2018</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dirty="0"/>
          </a:p>
        </p:txBody>
      </p:sp>
      <p:sp>
        <p:nvSpPr>
          <p:cNvPr id="6" name="Σύμβολο κράτησης θέσης αριθμού διαφάνειας 5"/>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836898" y="584200"/>
            <a:ext cx="2742486" cy="5588000"/>
          </a:xfrm>
        </p:spPr>
        <p:txBody>
          <a:bodyPr vert="eaVert" rtlCol="0"/>
          <a:lstStyle>
            <a:lvl1pPr rtl="0">
              <a:defRPr/>
            </a:lvl1pPr>
          </a:lstStyle>
          <a:p>
            <a:pPr rtl="0"/>
            <a:r>
              <a:rPr lang="el-GR" smtClean="0"/>
              <a:t>Στυλ κύριου τίτλου</a:t>
            </a:r>
            <a:endParaRPr lang="el-GR" dirty="0"/>
          </a:p>
        </p:txBody>
      </p:sp>
      <p:sp>
        <p:nvSpPr>
          <p:cNvPr id="3" name="Σύμβολο κράτησης θέσης κατακόρυφου κειμένου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l-GR" smtClean="0"/>
              <a:t>Επεξεργασία στυλ υποδείγματος κειμένου</a:t>
            </a:r>
          </a:p>
          <a:p>
            <a:pPr lvl="1" rtl="0"/>
            <a:r>
              <a:rPr lang="el-GR" smtClean="0"/>
              <a:t>Δεύτερου επιπέδου</a:t>
            </a:r>
          </a:p>
          <a:p>
            <a:pPr lvl="2" rtl="0"/>
            <a:r>
              <a:rPr lang="el-GR" smtClean="0"/>
              <a:t>Τρίτου επιπέδου</a:t>
            </a:r>
          </a:p>
          <a:p>
            <a:pPr lvl="3" rtl="0"/>
            <a:r>
              <a:rPr lang="el-GR" smtClean="0"/>
              <a:t>Τέταρτου επιπέδου</a:t>
            </a:r>
          </a:p>
          <a:p>
            <a:pPr lvl="4" rtl="0"/>
            <a:r>
              <a:rPr lang="el-GR" smtClean="0"/>
              <a:t>Πέμπτου επιπέδου</a:t>
            </a:r>
            <a:endParaRPr lang="el-GR"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0FD49017-5501-4F5E-BDF2-23E83AB435ED}" type="datetime1">
              <a:rPr lang="el-GR" smtClean="0"/>
              <a:pPr/>
              <a:t>3/5/2018</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dirty="0"/>
          </a:p>
        </p:txBody>
      </p:sp>
      <p:sp>
        <p:nvSpPr>
          <p:cNvPr id="6" name="Σύμβολο κράτησης θέσης αριθμού διαφάνειας 5"/>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dirty="0"/>
          </a:p>
        </p:txBody>
      </p:sp>
      <p:sp>
        <p:nvSpPr>
          <p:cNvPr id="3" name="Σύμβολο κράτησης θέσης περιεχομένου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l-GR" smtClean="0"/>
              <a:t>Επεξεργασία στυλ υποδείγματος κειμένου</a:t>
            </a:r>
          </a:p>
          <a:p>
            <a:pPr lvl="1" rtl="0"/>
            <a:r>
              <a:rPr lang="el-GR" smtClean="0"/>
              <a:t>Δεύτερου επιπέδου</a:t>
            </a:r>
          </a:p>
          <a:p>
            <a:pPr lvl="2" rtl="0"/>
            <a:r>
              <a:rPr lang="el-GR" smtClean="0"/>
              <a:t>Τρίτου επιπέδου</a:t>
            </a:r>
          </a:p>
          <a:p>
            <a:pPr lvl="3" rtl="0"/>
            <a:r>
              <a:rPr lang="el-GR" smtClean="0"/>
              <a:t>Τέταρτου επιπέδου</a:t>
            </a:r>
          </a:p>
          <a:p>
            <a:pPr lvl="4" rtl="0"/>
            <a:r>
              <a:rPr lang="el-GR" smtClean="0"/>
              <a:t>Πέμπτου επιπέδου</a:t>
            </a:r>
            <a:endParaRPr lang="el-GR"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BE22798E-C43A-45EE-B3D1-CC694D7B93D6}" type="datetime1">
              <a:rPr lang="el-GR" smtClean="0"/>
              <a:pPr/>
              <a:t>3/5/2018</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dirty="0"/>
          </a:p>
        </p:txBody>
      </p:sp>
      <p:sp>
        <p:nvSpPr>
          <p:cNvPr id="6" name="Σύμβολο κράτησης θέσης αριθμού διαφάνειας 5"/>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grpSp>
        <p:nvGrpSpPr>
          <p:cNvPr id="11" name="διαγώνιοι"/>
          <p:cNvGrpSpPr/>
          <p:nvPr/>
        </p:nvGrpSpPr>
        <p:grpSpPr>
          <a:xfrm>
            <a:off x="7516443" y="4145281"/>
            <a:ext cx="4686117" cy="2731407"/>
            <a:chOff x="5638800" y="3108960"/>
            <a:chExt cx="3515503" cy="2048555"/>
          </a:xfrm>
        </p:grpSpPr>
        <p:cxnSp>
          <p:nvCxnSpPr>
            <p:cNvPr id="12" name="Ευθεία γραμμή σύνδεσης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Ευθεία γραμμή σύνδεσης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Ευθεία γραμμή σύνδεσης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Τίτλος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l-GR" smtClean="0"/>
              <a:t>Στυλ κύριου τίτλου</a:t>
            </a:r>
            <a:endParaRPr lang="el-GR" dirty="0"/>
          </a:p>
        </p:txBody>
      </p:sp>
      <p:sp>
        <p:nvSpPr>
          <p:cNvPr id="3" name="Σύμβολο κράτησης θέσης κειμένου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l-GR" smtClean="0"/>
              <a:t>Επεξεργασία στυλ υποδείγματος κειμένου</a:t>
            </a:r>
          </a:p>
        </p:txBody>
      </p:sp>
      <p:sp>
        <p:nvSpPr>
          <p:cNvPr id="4" name="Σύμβολο κράτησης θέσης ημερομηνίας 3"/>
          <p:cNvSpPr>
            <a:spLocks noGrp="1"/>
          </p:cNvSpPr>
          <p:nvPr>
            <p:ph type="dt" sz="half" idx="10"/>
          </p:nvPr>
        </p:nvSpPr>
        <p:spPr/>
        <p:txBody>
          <a:bodyPr rtlCol="0"/>
          <a:lstStyle>
            <a:lvl1pPr>
              <a:defRPr/>
            </a:lvl1pPr>
          </a:lstStyle>
          <a:p>
            <a:fld id="{6C3E4E7B-3787-4B29-807F-F54978DA009C}" type="datetime1">
              <a:rPr lang="el-GR" smtClean="0"/>
              <a:pPr/>
              <a:t>3/5/2018</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dirty="0"/>
          </a:p>
        </p:txBody>
      </p:sp>
      <p:sp>
        <p:nvSpPr>
          <p:cNvPr id="6" name="Σύμβολο κράτησης θέσης αριθμού διαφάνειας 5"/>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dirty="0"/>
          </a:p>
        </p:txBody>
      </p:sp>
      <p:sp>
        <p:nvSpPr>
          <p:cNvPr id="3" name="Σύμβολο κράτησης θέσης περιεχομένου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l-GR" smtClean="0"/>
              <a:t>Επεξεργασία στυλ υποδείγματος κειμένου</a:t>
            </a:r>
          </a:p>
          <a:p>
            <a:pPr lvl="1" rtl="0"/>
            <a:r>
              <a:rPr lang="el-GR" smtClean="0"/>
              <a:t>Δεύτερου επιπέδου</a:t>
            </a:r>
          </a:p>
          <a:p>
            <a:pPr lvl="2" rtl="0"/>
            <a:r>
              <a:rPr lang="el-GR" smtClean="0"/>
              <a:t>Τρίτου επιπέδου</a:t>
            </a:r>
          </a:p>
          <a:p>
            <a:pPr lvl="3" rtl="0"/>
            <a:r>
              <a:rPr lang="el-GR" smtClean="0"/>
              <a:t>Τέταρτου επιπέδου</a:t>
            </a:r>
          </a:p>
          <a:p>
            <a:pPr lvl="4" rtl="0"/>
            <a:r>
              <a:rPr lang="el-GR" smtClean="0"/>
              <a:t>Πέμπτου επιπέδου</a:t>
            </a:r>
            <a:endParaRPr lang="el-GR" dirty="0"/>
          </a:p>
        </p:txBody>
      </p:sp>
      <p:sp>
        <p:nvSpPr>
          <p:cNvPr id="4" name="Σύμβολο κράτησης θέσης περιεχομένου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l-GR" smtClean="0"/>
              <a:t>Επεξεργασία στυλ υποδείγματος κειμένου</a:t>
            </a:r>
          </a:p>
          <a:p>
            <a:pPr lvl="1" rtl="0"/>
            <a:r>
              <a:rPr lang="el-GR" smtClean="0"/>
              <a:t>Δεύτερου επιπέδου</a:t>
            </a:r>
          </a:p>
          <a:p>
            <a:pPr lvl="2" rtl="0"/>
            <a:r>
              <a:rPr lang="el-GR" smtClean="0"/>
              <a:t>Τρίτου επιπέδου</a:t>
            </a:r>
          </a:p>
          <a:p>
            <a:pPr lvl="3" rtl="0"/>
            <a:r>
              <a:rPr lang="el-GR" smtClean="0"/>
              <a:t>Τέταρτου επιπέδου</a:t>
            </a:r>
          </a:p>
          <a:p>
            <a:pPr lvl="4" rtl="0"/>
            <a:r>
              <a:rPr lang="el-GR" smtClean="0"/>
              <a:t>Πέμπτου επιπέδου</a:t>
            </a:r>
            <a:endParaRPr lang="el-GR" dirty="0"/>
          </a:p>
        </p:txBody>
      </p:sp>
      <p:sp>
        <p:nvSpPr>
          <p:cNvPr id="5" name="Σύμβολο κράτησης θέσης ημερομηνίας 4"/>
          <p:cNvSpPr>
            <a:spLocks noGrp="1"/>
          </p:cNvSpPr>
          <p:nvPr>
            <p:ph type="dt" sz="half" idx="10"/>
          </p:nvPr>
        </p:nvSpPr>
        <p:spPr/>
        <p:txBody>
          <a:bodyPr rtlCol="0"/>
          <a:lstStyle>
            <a:lvl1pPr>
              <a:defRPr/>
            </a:lvl1pPr>
          </a:lstStyle>
          <a:p>
            <a:fld id="{3D2795C2-3C6D-46D9-AA9D-55838BE32457}" type="datetime1">
              <a:rPr lang="el-GR" smtClean="0"/>
              <a:pPr/>
              <a:t>3/5/2018</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dirty="0"/>
          </a:p>
        </p:txBody>
      </p:sp>
      <p:sp>
        <p:nvSpPr>
          <p:cNvPr id="7" name="Σύμβολο κράτησης θέσης αριθμού διαφάνειας 6"/>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algn="l" rtl="0">
              <a:defRPr/>
            </a:lvl1pPr>
          </a:lstStyle>
          <a:p>
            <a:pPr rtl="0"/>
            <a:r>
              <a:rPr lang="el-GR" smtClean="0"/>
              <a:t>Στυλ κύριου τίτλου</a:t>
            </a:r>
            <a:endParaRPr lang="el-GR" dirty="0"/>
          </a:p>
        </p:txBody>
      </p:sp>
      <p:sp>
        <p:nvSpPr>
          <p:cNvPr id="3" name="Σύμβολο κράτησης θέσης κειμένου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l-GR" smtClean="0"/>
              <a:t>Επεξεργασία στυλ υποδείγματος κειμένου</a:t>
            </a:r>
          </a:p>
        </p:txBody>
      </p:sp>
      <p:sp>
        <p:nvSpPr>
          <p:cNvPr id="4" name="Σύμβολο κράτησης θέσης περιεχομένου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l-GR" smtClean="0"/>
              <a:t>Επεξεργασία στυλ υποδείγματος κειμένου</a:t>
            </a:r>
          </a:p>
          <a:p>
            <a:pPr lvl="1" rtl="0"/>
            <a:r>
              <a:rPr lang="el-GR" smtClean="0"/>
              <a:t>Δεύτερου επιπέδου</a:t>
            </a:r>
          </a:p>
          <a:p>
            <a:pPr lvl="2" rtl="0"/>
            <a:r>
              <a:rPr lang="el-GR" smtClean="0"/>
              <a:t>Τρίτου επιπέδου</a:t>
            </a:r>
          </a:p>
          <a:p>
            <a:pPr lvl="3" rtl="0"/>
            <a:r>
              <a:rPr lang="el-GR" smtClean="0"/>
              <a:t>Τέταρτου επιπέδου</a:t>
            </a:r>
          </a:p>
          <a:p>
            <a:pPr lvl="4" rtl="0"/>
            <a:r>
              <a:rPr lang="el-GR" smtClean="0"/>
              <a:t>Πέμπτου επιπέδου</a:t>
            </a:r>
            <a:endParaRPr lang="el-GR" dirty="0"/>
          </a:p>
        </p:txBody>
      </p:sp>
      <p:sp>
        <p:nvSpPr>
          <p:cNvPr id="5" name="Σύμβολο κράτησης θέσης κειμένου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l-GR" smtClean="0"/>
              <a:t>Επεξεργασία στυλ υποδείγματος κειμένου</a:t>
            </a:r>
          </a:p>
        </p:txBody>
      </p:sp>
      <p:sp>
        <p:nvSpPr>
          <p:cNvPr id="6" name="Σύμβολο κράτησης θέσης περιεχομένου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l-GR" smtClean="0"/>
              <a:t>Επεξεργασία στυλ υποδείγματος κειμένου</a:t>
            </a:r>
          </a:p>
          <a:p>
            <a:pPr lvl="1" rtl="0"/>
            <a:r>
              <a:rPr lang="el-GR" smtClean="0"/>
              <a:t>Δεύτερου επιπέδου</a:t>
            </a:r>
          </a:p>
          <a:p>
            <a:pPr lvl="2" rtl="0"/>
            <a:r>
              <a:rPr lang="el-GR" smtClean="0"/>
              <a:t>Τρίτου επιπέδου</a:t>
            </a:r>
          </a:p>
          <a:p>
            <a:pPr lvl="3" rtl="0"/>
            <a:r>
              <a:rPr lang="el-GR" smtClean="0"/>
              <a:t>Τέταρτου επιπέδου</a:t>
            </a:r>
          </a:p>
          <a:p>
            <a:pPr lvl="4" rtl="0"/>
            <a:r>
              <a:rPr lang="el-GR" smtClean="0"/>
              <a:t>Πέμπτου επιπέδου</a:t>
            </a:r>
            <a:endParaRPr lang="el-GR" dirty="0"/>
          </a:p>
        </p:txBody>
      </p:sp>
      <p:sp>
        <p:nvSpPr>
          <p:cNvPr id="7" name="Σύμβολο κράτησης θέσης ημερομηνίας 6"/>
          <p:cNvSpPr>
            <a:spLocks noGrp="1"/>
          </p:cNvSpPr>
          <p:nvPr>
            <p:ph type="dt" sz="half" idx="10"/>
          </p:nvPr>
        </p:nvSpPr>
        <p:spPr/>
        <p:txBody>
          <a:bodyPr rtlCol="0"/>
          <a:lstStyle>
            <a:lvl1pPr>
              <a:defRPr/>
            </a:lvl1pPr>
          </a:lstStyle>
          <a:p>
            <a:fld id="{9B20B830-23DF-4498-A12D-0DC28DB90ED0}" type="datetime1">
              <a:rPr lang="el-GR" smtClean="0"/>
              <a:pPr/>
              <a:t>3/5/2018</a:t>
            </a:fld>
            <a:endParaRPr lang="el-GR" dirty="0"/>
          </a:p>
        </p:txBody>
      </p:sp>
      <p:sp>
        <p:nvSpPr>
          <p:cNvPr id="8" name="Σύμβολο κράτησης θέσης υποσέλιδου 7"/>
          <p:cNvSpPr>
            <a:spLocks noGrp="1"/>
          </p:cNvSpPr>
          <p:nvPr>
            <p:ph type="ftr" sz="quarter" idx="11"/>
          </p:nvPr>
        </p:nvSpPr>
        <p:spPr/>
        <p:txBody>
          <a:bodyPr rtlCol="0"/>
          <a:lstStyle/>
          <a:p>
            <a:pPr rtl="0"/>
            <a:endParaRPr lang="el-GR" dirty="0"/>
          </a:p>
        </p:txBody>
      </p:sp>
      <p:sp>
        <p:nvSpPr>
          <p:cNvPr id="9" name="Σύμβολο κράτησης θέσης αριθμού διαφάνειας 8"/>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dirty="0"/>
          </a:p>
        </p:txBody>
      </p:sp>
      <p:sp>
        <p:nvSpPr>
          <p:cNvPr id="3" name="Σύμβολο κράτησης θέσης ημερομηνίας 2"/>
          <p:cNvSpPr>
            <a:spLocks noGrp="1"/>
          </p:cNvSpPr>
          <p:nvPr>
            <p:ph type="dt" sz="half" idx="10"/>
          </p:nvPr>
        </p:nvSpPr>
        <p:spPr/>
        <p:txBody>
          <a:bodyPr rtlCol="0"/>
          <a:lstStyle>
            <a:lvl1pPr>
              <a:defRPr/>
            </a:lvl1pPr>
          </a:lstStyle>
          <a:p>
            <a:fld id="{D75FDC03-9023-46B1-A5BE-75CCF9E9930E}" type="datetime1">
              <a:rPr lang="el-GR" smtClean="0"/>
              <a:pPr/>
              <a:t>3/5/2018</a:t>
            </a:fld>
            <a:endParaRPr lang="el-GR" dirty="0"/>
          </a:p>
        </p:txBody>
      </p:sp>
      <p:sp>
        <p:nvSpPr>
          <p:cNvPr id="4" name="Σύμβολο κράτησης θέσης υποσέλιδου 3"/>
          <p:cNvSpPr>
            <a:spLocks noGrp="1"/>
          </p:cNvSpPr>
          <p:nvPr>
            <p:ph type="ftr" sz="quarter" idx="11"/>
          </p:nvPr>
        </p:nvSpPr>
        <p:spPr/>
        <p:txBody>
          <a:bodyPr rtlCol="0"/>
          <a:lstStyle/>
          <a:p>
            <a:pPr rtl="0"/>
            <a:endParaRPr lang="el-GR" dirty="0"/>
          </a:p>
        </p:txBody>
      </p:sp>
      <p:sp>
        <p:nvSpPr>
          <p:cNvPr id="5" name="Σύμβολο κράτησης θέσης αριθμού διαφάνειας 4"/>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Σύμβολο κράτησης θέσης ημερομηνίας 1"/>
          <p:cNvSpPr>
            <a:spLocks noGrp="1"/>
          </p:cNvSpPr>
          <p:nvPr>
            <p:ph type="dt" sz="half" idx="10"/>
          </p:nvPr>
        </p:nvSpPr>
        <p:spPr/>
        <p:txBody>
          <a:bodyPr rtlCol="0"/>
          <a:lstStyle>
            <a:lvl1pPr>
              <a:defRPr/>
            </a:lvl1pPr>
          </a:lstStyle>
          <a:p>
            <a:fld id="{6DACF33E-69FA-4107-840B-E26512DD07C1}" type="datetime1">
              <a:rPr lang="el-GR" smtClean="0"/>
              <a:pPr/>
              <a:t>3/5/2018</a:t>
            </a:fld>
            <a:endParaRPr lang="el-GR" dirty="0"/>
          </a:p>
        </p:txBody>
      </p:sp>
      <p:sp>
        <p:nvSpPr>
          <p:cNvPr id="3" name="Σύμβολο κράτησης θέσης υποσέλιδου 2"/>
          <p:cNvSpPr>
            <a:spLocks noGrp="1"/>
          </p:cNvSpPr>
          <p:nvPr>
            <p:ph type="ftr" sz="quarter" idx="11"/>
          </p:nvPr>
        </p:nvSpPr>
        <p:spPr/>
        <p:txBody>
          <a:bodyPr rtlCol="0"/>
          <a:lstStyle/>
          <a:p>
            <a:pPr rtl="0"/>
            <a:endParaRPr lang="el-GR" dirty="0"/>
          </a:p>
        </p:txBody>
      </p:sp>
      <p:sp>
        <p:nvSpPr>
          <p:cNvPr id="4" name="Σύμβολο κράτησης θέσης αριθμού διαφάνειας 3"/>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l-GR" smtClean="0"/>
              <a:t>Στυλ κύριου τίτλου</a:t>
            </a:r>
            <a:endParaRPr lang="el-GR" dirty="0"/>
          </a:p>
        </p:txBody>
      </p:sp>
      <p:sp>
        <p:nvSpPr>
          <p:cNvPr id="4" name="Σύμβολο κράτησης θέσης κειμένου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l-GR" smtClean="0"/>
              <a:t>Επεξεργασία στυλ υποδείγματος κειμένου</a:t>
            </a:r>
          </a:p>
        </p:txBody>
      </p:sp>
      <p:sp>
        <p:nvSpPr>
          <p:cNvPr id="3" name="Σύμβολο κράτησης θέσης περιεχομένου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l-GR" smtClean="0"/>
              <a:t>Επεξεργασία στυλ υποδείγματος κειμένου</a:t>
            </a:r>
          </a:p>
          <a:p>
            <a:pPr lvl="1" rtl="0"/>
            <a:r>
              <a:rPr lang="el-GR" smtClean="0"/>
              <a:t>Δεύτερου επιπέδου</a:t>
            </a:r>
          </a:p>
          <a:p>
            <a:pPr lvl="2" rtl="0"/>
            <a:r>
              <a:rPr lang="el-GR" smtClean="0"/>
              <a:t>Τρίτου επιπέδου</a:t>
            </a:r>
          </a:p>
          <a:p>
            <a:pPr lvl="3" rtl="0"/>
            <a:r>
              <a:rPr lang="el-GR" smtClean="0"/>
              <a:t>Τέταρτου επιπέδου</a:t>
            </a:r>
          </a:p>
          <a:p>
            <a:pPr lvl="4" rtl="0"/>
            <a:r>
              <a:rPr lang="el-GR" smtClean="0"/>
              <a:t>Πέμπτου επιπέδου</a:t>
            </a:r>
            <a:endParaRPr lang="el-GR" dirty="0"/>
          </a:p>
        </p:txBody>
      </p:sp>
      <p:sp>
        <p:nvSpPr>
          <p:cNvPr id="5" name="Σύμβολο κράτησης θέσης ημερομηνίας 4"/>
          <p:cNvSpPr>
            <a:spLocks noGrp="1"/>
          </p:cNvSpPr>
          <p:nvPr>
            <p:ph type="dt" sz="half" idx="10"/>
          </p:nvPr>
        </p:nvSpPr>
        <p:spPr/>
        <p:txBody>
          <a:bodyPr rtlCol="0"/>
          <a:lstStyle>
            <a:lvl1pPr>
              <a:defRPr/>
            </a:lvl1pPr>
          </a:lstStyle>
          <a:p>
            <a:fld id="{7B5BC992-F594-4BC5-8969-D8212CAFCF5B}" type="datetime1">
              <a:rPr lang="el-GR" smtClean="0"/>
              <a:pPr/>
              <a:t>3/5/2018</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dirty="0"/>
          </a:p>
        </p:txBody>
      </p:sp>
      <p:sp>
        <p:nvSpPr>
          <p:cNvPr id="7" name="Σύμβολο κράτησης θέσης αριθμού διαφάνειας 6"/>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l-GR" smtClean="0"/>
              <a:t>Στυλ κύριου τίτλου</a:t>
            </a:r>
            <a:endParaRPr lang="el-GR" dirty="0"/>
          </a:p>
        </p:txBody>
      </p:sp>
      <p:sp>
        <p:nvSpPr>
          <p:cNvPr id="4" name="Σύμβολο κράτησης θέσης κειμένου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l-GR" smtClean="0"/>
              <a:t>Επεξεργασία στυλ υποδείγματος κειμένου</a:t>
            </a:r>
          </a:p>
        </p:txBody>
      </p:sp>
      <p:sp>
        <p:nvSpPr>
          <p:cNvPr id="3" name="Σύμβολο κράτησης θέσης εικόνας 2" descr="Ένα κενό πλαίσιο κράτησης θέσης για να προσθέσετε μια εικόνα. Κάντε κλικ στο πλαίσιο κράτησης θέσης και επιλέξτε την εικόνα που θέλετε να προσθέσετε."/>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l-GR" smtClean="0"/>
              <a:t>Κάντε κλικ στο εικονίδιο για να προσθέσετε εικόνα</a:t>
            </a:r>
            <a:endParaRPr lang="el-GR" dirty="0"/>
          </a:p>
        </p:txBody>
      </p:sp>
      <p:sp>
        <p:nvSpPr>
          <p:cNvPr id="5" name="Σύμβολο κράτησης θέσης ημερομηνίας 4"/>
          <p:cNvSpPr>
            <a:spLocks noGrp="1"/>
          </p:cNvSpPr>
          <p:nvPr>
            <p:ph type="dt" sz="half" idx="10"/>
          </p:nvPr>
        </p:nvSpPr>
        <p:spPr/>
        <p:txBody>
          <a:bodyPr rtlCol="0"/>
          <a:lstStyle>
            <a:lvl1pPr>
              <a:defRPr/>
            </a:lvl1pPr>
          </a:lstStyle>
          <a:p>
            <a:fld id="{9C8993EF-2B22-4C2A-8339-E072A10DAA40}" type="datetime1">
              <a:rPr lang="el-GR" smtClean="0"/>
              <a:pPr/>
              <a:t>3/5/2018</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dirty="0"/>
          </a:p>
        </p:txBody>
      </p:sp>
      <p:sp>
        <p:nvSpPr>
          <p:cNvPr id="7" name="Σύμβολο κράτησης θέσης αριθμού διαφάνειας 6"/>
          <p:cNvSpPr>
            <a:spLocks noGrp="1"/>
          </p:cNvSpPr>
          <p:nvPr>
            <p:ph type="sldNum" sz="quarter" idx="12"/>
          </p:nvPr>
        </p:nvSpPr>
        <p:spPr/>
        <p:txBody>
          <a:bodyPr rtlCol="0"/>
          <a:lstStyle/>
          <a:p>
            <a:pPr rtl="0"/>
            <a:fld id="{C014DD1E-5D91-48A3-AD6D-45FBA980D106}" type="slidenum">
              <a:rPr lang="el-GR"/>
              <a:t>‹#›</a:t>
            </a:fld>
            <a:endParaRPr lang="el-G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αριστερές γραμμές"/>
          <p:cNvGrpSpPr/>
          <p:nvPr/>
        </p:nvGrpSpPr>
        <p:grpSpPr>
          <a:xfrm>
            <a:off x="-15870" y="-3174"/>
            <a:ext cx="819993" cy="5229225"/>
            <a:chOff x="-11906" y="-2381"/>
            <a:chExt cx="615155" cy="3921919"/>
          </a:xfrm>
        </p:grpSpPr>
        <p:sp>
          <p:nvSpPr>
            <p:cNvPr id="10" name="Ελεύθερη σχεδίαση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11" name="Ελεύθερη σχεδίαση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sp>
          <p:nvSpPr>
            <p:cNvPr id="14" name="Ελεύθερη σχεδίαση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dirty="0"/>
            </a:p>
          </p:txBody>
        </p:sp>
      </p:grpSp>
      <p:sp>
        <p:nvSpPr>
          <p:cNvPr id="2" name="Σύμβολο κράτησης θέσης τίτλου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l-GR" dirty="0" smtClean="0"/>
              <a:t>Στυλ κύριου τίτλου</a:t>
            </a:r>
            <a:endParaRPr lang="el-GR" dirty="0"/>
          </a:p>
        </p:txBody>
      </p:sp>
      <p:sp>
        <p:nvSpPr>
          <p:cNvPr id="3" name="Σύμβολο κράτησης θέσης κειμένου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l-GR" dirty="0"/>
              <a:t>Επεξεργασία στυλ κειμένου υποδείγματος</a:t>
            </a:r>
          </a:p>
          <a:p>
            <a:pPr lvl="1" rtl="0"/>
            <a:r>
              <a:rPr lang="el-GR" dirty="0"/>
              <a:t>Δεύτερου επιπέδου</a:t>
            </a:r>
          </a:p>
          <a:p>
            <a:pPr lvl="2" rtl="0"/>
            <a:r>
              <a:rPr lang="el-GR" dirty="0"/>
              <a:t>Τρίτου επιπέδου</a:t>
            </a:r>
          </a:p>
          <a:p>
            <a:pPr lvl="3" rtl="0"/>
            <a:r>
              <a:rPr lang="el-GR" dirty="0"/>
              <a:t>Τέταρτου επιπέδου</a:t>
            </a:r>
          </a:p>
          <a:p>
            <a:pPr lvl="4" rtl="0"/>
            <a:r>
              <a:rPr lang="el-GR" dirty="0"/>
              <a:t>Πέμπτου επιπέδου</a:t>
            </a:r>
          </a:p>
        </p:txBody>
      </p:sp>
      <p:sp>
        <p:nvSpPr>
          <p:cNvPr id="4" name="Σύμβολο κράτησης θέσης ημερομηνίας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741C16F-8D31-4045-9A8D-0694E47699F9}" type="datetime1">
              <a:rPr lang="el-GR" smtClean="0"/>
              <a:pPr/>
              <a:t>3/5/2018</a:t>
            </a:fld>
            <a:endParaRPr lang="el-GR" dirty="0"/>
          </a:p>
        </p:txBody>
      </p:sp>
      <p:sp>
        <p:nvSpPr>
          <p:cNvPr id="5" name="Σύμβολο κράτησης θέσης υποσέλιδου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l-GR" dirty="0"/>
          </a:p>
        </p:txBody>
      </p:sp>
      <p:sp>
        <p:nvSpPr>
          <p:cNvPr id="6" name="Σύμβολο κράτησης θέσης αριθμού διαφάνειας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l-GR" smtClean="0"/>
              <a:pPr/>
              <a:t>‹#›</a:t>
            </a:fld>
            <a:endParaRPr lang="el-G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rtlCol="0">
            <a:normAutofit fontScale="90000"/>
          </a:bodyPr>
          <a:lstStyle/>
          <a:p>
            <a:r>
              <a:rPr lang="en-US" dirty="0" smtClean="0"/>
              <a:t>Availability-Performance </a:t>
            </a:r>
            <a:r>
              <a:rPr lang="en-US" dirty="0"/>
              <a:t>testing to any website all over the world</a:t>
            </a:r>
            <a:endParaRPr lang="el-GR" dirty="0"/>
          </a:p>
        </p:txBody>
      </p:sp>
      <p:sp>
        <p:nvSpPr>
          <p:cNvPr id="5" name="Υπότιτλος 4"/>
          <p:cNvSpPr>
            <a:spLocks noGrp="1"/>
          </p:cNvSpPr>
          <p:nvPr>
            <p:ph type="subTitle" idx="1"/>
          </p:nvPr>
        </p:nvSpPr>
        <p:spPr/>
        <p:txBody>
          <a:bodyPr rtlCol="0"/>
          <a:lstStyle/>
          <a:p>
            <a:pPr rtl="0"/>
            <a:r>
              <a:rPr lang="en-US" dirty="0" smtClean="0"/>
              <a:t>John </a:t>
            </a:r>
            <a:r>
              <a:rPr lang="en-US" dirty="0" err="1" smtClean="0"/>
              <a:t>pourdanis</a:t>
            </a:r>
            <a:endParaRPr lang="el-GR" dirty="0"/>
          </a:p>
        </p:txBody>
      </p:sp>
      <p:pic>
        <p:nvPicPr>
          <p:cNvPr id="3" name="Εικόνα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12" y="4038600"/>
            <a:ext cx="3810000" cy="1181100"/>
          </a:xfrm>
          <a:prstGeom prst="rect">
            <a:avLst/>
          </a:prstGeom>
        </p:spPr>
      </p:pic>
      <p:pic>
        <p:nvPicPr>
          <p:cNvPr id="6" name="Εικόνα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176" y="3474520"/>
            <a:ext cx="2945236" cy="2114550"/>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6212" y="914400"/>
            <a:ext cx="9372600" cy="3416320"/>
          </a:xfrm>
          <a:prstGeom prst="rect">
            <a:avLst/>
          </a:prstGeom>
          <a:noFill/>
        </p:spPr>
        <p:txBody>
          <a:bodyPr wrap="square" rtlCol="0">
            <a:spAutoFit/>
          </a:bodyPr>
          <a:lstStyle/>
          <a:p>
            <a:r>
              <a:rPr lang="en-US" dirty="0"/>
              <a:t>Currently, Netflix uses a service called “Chaos Monkey” to simulate service failure. Basically, Chaos Monkey is a service that kills other services. We run this service because we want engineering teams to be used to a constant level of failure in the cloud. Services should automatically recover without any manual intervention. We don’t however, simulate what happens when an entire AZ goes down and therefore we haven’t engineered our systems to automatically deal with those sorts of failures. Internally we are having discussions about doing that and people are already starting to call this service “Chaos Gorilla”.</a:t>
            </a:r>
          </a:p>
        </p:txBody>
      </p:sp>
      <p:sp>
        <p:nvSpPr>
          <p:cNvPr id="3" name="Τίτλος 1"/>
          <p:cNvSpPr txBox="1">
            <a:spLocks/>
          </p:cNvSpPr>
          <p:nvPr/>
        </p:nvSpPr>
        <p:spPr>
          <a:xfrm>
            <a:off x="1446212" y="152400"/>
            <a:ext cx="10360501" cy="762000"/>
          </a:xfrm>
          <a:prstGeom prst="rect">
            <a:avLst/>
          </a:prstGeom>
        </p:spPr>
        <p:txBody>
          <a:bodyPr rtlCol="0"/>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smtClean="0"/>
              <a:t>The example of Netflix</a:t>
            </a:r>
            <a:endParaRPr lang="el-GR" dirty="0"/>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012" y="4572000"/>
            <a:ext cx="3048000" cy="1714500"/>
          </a:xfrm>
          <a:prstGeom prst="rect">
            <a:avLst/>
          </a:prstGeom>
        </p:spPr>
      </p:pic>
    </p:spTree>
    <p:extLst>
      <p:ext uri="{BB962C8B-B14F-4D97-AF65-F5344CB8AC3E}">
        <p14:creationId xmlns:p14="http://schemas.microsoft.com/office/powerpoint/2010/main" val="34819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Τίτλος 2"/>
          <p:cNvSpPr>
            <a:spLocks noGrp="1"/>
          </p:cNvSpPr>
          <p:nvPr>
            <p:ph type="title"/>
          </p:nvPr>
        </p:nvSpPr>
        <p:spPr>
          <a:xfrm>
            <a:off x="1141412" y="3189337"/>
            <a:ext cx="10360501" cy="660400"/>
          </a:xfrm>
        </p:spPr>
        <p:txBody>
          <a:bodyPr rtlCol="0"/>
          <a:lstStyle/>
          <a:p>
            <a:pPr rtl="0"/>
            <a:r>
              <a:rPr lang="en-US" dirty="0" smtClean="0"/>
              <a:t>Reference links</a:t>
            </a:r>
            <a:endParaRPr lang="el-GR" dirty="0"/>
          </a:p>
        </p:txBody>
      </p:sp>
      <p:sp>
        <p:nvSpPr>
          <p:cNvPr id="2" name="TextBox 1"/>
          <p:cNvSpPr txBox="1"/>
          <p:nvPr/>
        </p:nvSpPr>
        <p:spPr>
          <a:xfrm>
            <a:off x="1103946" y="3886215"/>
            <a:ext cx="10667999" cy="954107"/>
          </a:xfrm>
          <a:prstGeom prst="rect">
            <a:avLst/>
          </a:prstGeom>
          <a:noFill/>
        </p:spPr>
        <p:txBody>
          <a:bodyPr wrap="square" rtlCol="0">
            <a:spAutoFit/>
          </a:bodyPr>
          <a:lstStyle/>
          <a:p>
            <a:r>
              <a:rPr lang="en-US" sz="2800" dirty="0"/>
              <a:t>https://docs.microsoft.com/en-us/azure/application-insights/app-insights-monitor-web-app-availability</a:t>
            </a:r>
          </a:p>
        </p:txBody>
      </p:sp>
      <p:sp>
        <p:nvSpPr>
          <p:cNvPr id="4" name="TextBox 3"/>
          <p:cNvSpPr txBox="1"/>
          <p:nvPr/>
        </p:nvSpPr>
        <p:spPr>
          <a:xfrm>
            <a:off x="1103946" y="4876800"/>
            <a:ext cx="10742929" cy="954107"/>
          </a:xfrm>
          <a:prstGeom prst="rect">
            <a:avLst/>
          </a:prstGeom>
          <a:noFill/>
        </p:spPr>
        <p:txBody>
          <a:bodyPr wrap="square" rtlCol="0">
            <a:spAutoFit/>
          </a:bodyPr>
          <a:lstStyle/>
          <a:p>
            <a:r>
              <a:rPr lang="en-US" sz="2800" dirty="0"/>
              <a:t>https://www.qualitestgroup.com/white-papers/introduction-availability-testing/</a:t>
            </a:r>
          </a:p>
        </p:txBody>
      </p:sp>
      <p:sp>
        <p:nvSpPr>
          <p:cNvPr id="5" name="TextBox 4"/>
          <p:cNvSpPr txBox="1"/>
          <p:nvPr/>
        </p:nvSpPr>
        <p:spPr>
          <a:xfrm>
            <a:off x="1141412" y="5791200"/>
            <a:ext cx="10591799" cy="954107"/>
          </a:xfrm>
          <a:prstGeom prst="rect">
            <a:avLst/>
          </a:prstGeom>
          <a:noFill/>
        </p:spPr>
        <p:txBody>
          <a:bodyPr wrap="square" rtlCol="0">
            <a:spAutoFit/>
          </a:bodyPr>
          <a:lstStyle/>
          <a:p>
            <a:r>
              <a:rPr lang="en-US" sz="2800" dirty="0"/>
              <a:t>https://medium.com/netflix-techblog/lessons-netflix-learned-from-the-aws-outage-deefe5fd0c04</a:t>
            </a:r>
          </a:p>
        </p:txBody>
      </p:sp>
      <p:sp>
        <p:nvSpPr>
          <p:cNvPr id="9" name="Ορθογώνιο 8"/>
          <p:cNvSpPr/>
          <p:nvPr/>
        </p:nvSpPr>
        <p:spPr>
          <a:xfrm>
            <a:off x="1106514" y="152400"/>
            <a:ext cx="10395399" cy="646331"/>
          </a:xfrm>
          <a:prstGeom prst="rect">
            <a:avLst/>
          </a:prstGeom>
        </p:spPr>
        <p:txBody>
          <a:bodyPr wrap="square">
            <a:spAutoFit/>
          </a:bodyPr>
          <a:lstStyle/>
          <a:p>
            <a:pPr algn="ctr"/>
            <a:r>
              <a:rPr lang="en-US" sz="3600" dirty="0" smtClean="0"/>
              <a:t>Thank you</a:t>
            </a:r>
            <a:endParaRPr lang="en-US" sz="3600" dirty="0"/>
          </a:p>
        </p:txBody>
      </p:sp>
      <p:pic>
        <p:nvPicPr>
          <p:cNvPr id="10" name="Εικόνα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012" y="1055821"/>
            <a:ext cx="2876550" cy="1876425"/>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196512" y="8313"/>
            <a:ext cx="10360501" cy="660400"/>
          </a:xfrm>
        </p:spPr>
        <p:txBody>
          <a:bodyPr/>
          <a:lstStyle/>
          <a:p>
            <a:r>
              <a:rPr lang="en-US" dirty="0" smtClean="0"/>
              <a:t>Why select cloud services for testing?</a:t>
            </a:r>
            <a:endParaRPr lang="en-US" dirty="0"/>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 y="668713"/>
            <a:ext cx="10514330" cy="5960687"/>
          </a:xfrm>
          <a:prstGeom prst="rect">
            <a:avLst/>
          </a:prstGeom>
        </p:spPr>
      </p:pic>
    </p:spTree>
    <p:extLst>
      <p:ext uri="{BB962C8B-B14F-4D97-AF65-F5344CB8AC3E}">
        <p14:creationId xmlns:p14="http://schemas.microsoft.com/office/powerpoint/2010/main" val="204582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217612" y="76200"/>
            <a:ext cx="10360501" cy="660400"/>
          </a:xfrm>
        </p:spPr>
        <p:txBody>
          <a:bodyPr/>
          <a:lstStyle/>
          <a:p>
            <a:r>
              <a:rPr lang="en-US" dirty="0" smtClean="0"/>
              <a:t>Why Application Insights?</a:t>
            </a:r>
            <a:endParaRPr lang="en-US" dirty="0"/>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914400"/>
            <a:ext cx="10360501" cy="5638800"/>
          </a:xfrm>
          <a:prstGeom prst="rect">
            <a:avLst/>
          </a:prstGeom>
        </p:spPr>
      </p:pic>
    </p:spTree>
    <p:extLst>
      <p:ext uri="{BB962C8B-B14F-4D97-AF65-F5344CB8AC3E}">
        <p14:creationId xmlns:p14="http://schemas.microsoft.com/office/powerpoint/2010/main" val="27095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Τίτλος 12"/>
          <p:cNvSpPr>
            <a:spLocks noGrp="1"/>
          </p:cNvSpPr>
          <p:nvPr>
            <p:ph type="title"/>
          </p:nvPr>
        </p:nvSpPr>
        <p:spPr>
          <a:xfrm>
            <a:off x="1220066" y="76200"/>
            <a:ext cx="10360501" cy="563563"/>
          </a:xfrm>
        </p:spPr>
        <p:txBody>
          <a:bodyPr rtlCol="0">
            <a:normAutofit fontScale="90000"/>
          </a:bodyPr>
          <a:lstStyle/>
          <a:p>
            <a:pPr rtl="0"/>
            <a:r>
              <a:rPr lang="en-US" dirty="0" smtClean="0"/>
              <a:t>Microsoft Azure regions</a:t>
            </a:r>
            <a:endParaRPr lang="el-GR" dirty="0"/>
          </a:p>
        </p:txBody>
      </p:sp>
      <p:pic>
        <p:nvPicPr>
          <p:cNvPr id="4" name="Εικόνα 3" descr="Jesse Liberty | Xamarin – &lt;strong&gt;Azure&lt;/strong&gt; – Web"/>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065" y="685800"/>
            <a:ext cx="10360501" cy="5943600"/>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218882" y="0"/>
            <a:ext cx="10360501" cy="736600"/>
          </a:xfrm>
        </p:spPr>
        <p:txBody>
          <a:bodyPr>
            <a:normAutofit/>
          </a:bodyPr>
          <a:lstStyle/>
          <a:p>
            <a:r>
              <a:rPr lang="en-US" dirty="0" smtClean="0"/>
              <a:t>Does performance matter?</a:t>
            </a:r>
            <a:endParaRPr lang="en-US" dirty="0"/>
          </a:p>
        </p:txBody>
      </p:sp>
      <p:pic>
        <p:nvPicPr>
          <p:cNvPr id="4" name="Εικόνα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1" y="736599"/>
            <a:ext cx="10360501" cy="6016625"/>
          </a:xfrm>
          <a:prstGeom prst="rect">
            <a:avLst/>
          </a:prstGeom>
        </p:spPr>
      </p:pic>
    </p:spTree>
    <p:extLst>
      <p:ext uri="{BB962C8B-B14F-4D97-AF65-F5344CB8AC3E}">
        <p14:creationId xmlns:p14="http://schemas.microsoft.com/office/powerpoint/2010/main" val="342443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p:cNvSpPr>
            <a:spLocks noGrp="1"/>
          </p:cNvSpPr>
          <p:nvPr>
            <p:ph type="title"/>
          </p:nvPr>
        </p:nvSpPr>
        <p:spPr>
          <a:xfrm>
            <a:off x="1218883" y="76200"/>
            <a:ext cx="10360501" cy="660400"/>
          </a:xfrm>
        </p:spPr>
        <p:txBody>
          <a:bodyPr rtlCol="0"/>
          <a:lstStyle/>
          <a:p>
            <a:pPr rtl="0"/>
            <a:r>
              <a:rPr lang="en-US" dirty="0" smtClean="0"/>
              <a:t>Performance/Load Testing</a:t>
            </a:r>
            <a:endParaRPr lang="el-GR" dirty="0"/>
          </a:p>
        </p:txBody>
      </p:sp>
      <p:sp>
        <p:nvSpPr>
          <p:cNvPr id="2" name="TextBox 1"/>
          <p:cNvSpPr txBox="1"/>
          <p:nvPr/>
        </p:nvSpPr>
        <p:spPr>
          <a:xfrm>
            <a:off x="1218883" y="861850"/>
            <a:ext cx="9296400" cy="2677656"/>
          </a:xfrm>
          <a:prstGeom prst="rect">
            <a:avLst/>
          </a:prstGeom>
          <a:noFill/>
        </p:spPr>
        <p:txBody>
          <a:bodyPr wrap="square" rtlCol="0">
            <a:spAutoFit/>
          </a:bodyPr>
          <a:lstStyle/>
          <a:p>
            <a:r>
              <a:rPr lang="en-US" sz="2800" dirty="0"/>
              <a:t>Performance testing is usually done to help identify bottlenecks in a system or to establish a baseline for future testing. It is also done to ensure compliance with performance goals and requirements, and to help stakeholders make informed decisions related to the overall quality of the application being tested. </a:t>
            </a:r>
          </a:p>
        </p:txBody>
      </p:sp>
      <p:sp>
        <p:nvSpPr>
          <p:cNvPr id="3" name="TextBox 2"/>
          <p:cNvSpPr txBox="1"/>
          <p:nvPr/>
        </p:nvSpPr>
        <p:spPr>
          <a:xfrm>
            <a:off x="1218883" y="4369972"/>
            <a:ext cx="10209373" cy="1200329"/>
          </a:xfrm>
          <a:prstGeom prst="rect">
            <a:avLst/>
          </a:prstGeom>
          <a:noFill/>
        </p:spPr>
        <p:txBody>
          <a:bodyPr wrap="square" rtlCol="0">
            <a:spAutoFit/>
          </a:bodyPr>
          <a:lstStyle/>
          <a:p>
            <a:r>
              <a:rPr lang="en-US" dirty="0"/>
              <a:t>Speed - Determines whether the application responds quickly</a:t>
            </a:r>
          </a:p>
          <a:p>
            <a:r>
              <a:rPr lang="en-US" dirty="0"/>
              <a:t>Scalability - Determines maximum user load the software application can handle.</a:t>
            </a:r>
          </a:p>
          <a:p>
            <a:r>
              <a:rPr lang="en-US" dirty="0"/>
              <a:t>Stability - Determines if the application is stable under varying loads</a:t>
            </a:r>
          </a:p>
        </p:txBody>
      </p:sp>
      <p:sp>
        <p:nvSpPr>
          <p:cNvPr id="6" name="Τίτλος 6"/>
          <p:cNvSpPr txBox="1">
            <a:spLocks/>
          </p:cNvSpPr>
          <p:nvPr/>
        </p:nvSpPr>
        <p:spPr>
          <a:xfrm>
            <a:off x="1218883" y="3709572"/>
            <a:ext cx="10360501" cy="66040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smtClean="0"/>
              <a:t>What does it check?</a:t>
            </a:r>
            <a:endParaRPr lang="el-GR" dirty="0"/>
          </a:p>
        </p:txBody>
      </p:sp>
      <p:pic>
        <p:nvPicPr>
          <p:cNvPr id="5" name="Εικόνα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36" y="5715001"/>
            <a:ext cx="10098220" cy="897104"/>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9012" y="1056144"/>
            <a:ext cx="9220200" cy="2677656"/>
          </a:xfrm>
          <a:prstGeom prst="rect">
            <a:avLst/>
          </a:prstGeom>
          <a:noFill/>
        </p:spPr>
        <p:txBody>
          <a:bodyPr wrap="square" rtlCol="0">
            <a:spAutoFit/>
          </a:bodyPr>
          <a:lstStyle/>
          <a:p>
            <a:r>
              <a:rPr lang="en-US" dirty="0"/>
              <a:t>Applications in the modern world rely and depend on multiple servers, internal and external network communications, database services, operational processes, and a host of other infrastructure services that must all work uniformly and together. Here, the business ideal is a continuous flow of information — and any interruption costs the company money; hence, creating high-availability applications becomes an important business strategy.</a:t>
            </a:r>
          </a:p>
        </p:txBody>
      </p:sp>
      <p:sp>
        <p:nvSpPr>
          <p:cNvPr id="4" name="TextBox 3"/>
          <p:cNvSpPr txBox="1"/>
          <p:nvPr/>
        </p:nvSpPr>
        <p:spPr>
          <a:xfrm>
            <a:off x="989012" y="3962400"/>
            <a:ext cx="8763000" cy="2677656"/>
          </a:xfrm>
          <a:prstGeom prst="rect">
            <a:avLst/>
          </a:prstGeom>
          <a:noFill/>
        </p:spPr>
        <p:txBody>
          <a:bodyPr wrap="square" rtlCol="0">
            <a:spAutoFit/>
          </a:bodyPr>
          <a:lstStyle/>
          <a:p>
            <a:r>
              <a:rPr lang="en-US" dirty="0"/>
              <a:t>As a general idea, availability is a measure of how often the application is available for use. More specifically, availability is a percentage calculation based on how often the application is actually available to handle service requests when compared to the total, planned, available runtime. The formal calculation of availability includes repair time because an application that is being repaired is not available for use.</a:t>
            </a:r>
            <a:endParaRPr lang="en-US" sz="2800" dirty="0"/>
          </a:p>
        </p:txBody>
      </p:sp>
      <p:sp>
        <p:nvSpPr>
          <p:cNvPr id="6" name="Τίτλος 6"/>
          <p:cNvSpPr txBox="1">
            <a:spLocks/>
          </p:cNvSpPr>
          <p:nvPr/>
        </p:nvSpPr>
        <p:spPr>
          <a:xfrm>
            <a:off x="989012" y="225881"/>
            <a:ext cx="10360501" cy="715963"/>
          </a:xfrm>
          <a:prstGeom prst="rect">
            <a:avLst/>
          </a:prstGeom>
        </p:spPr>
        <p:txBody>
          <a:bodyPr rtlCol="0"/>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smtClean="0"/>
              <a:t>Availability Testing</a:t>
            </a:r>
            <a:endParaRPr lang="el-GR"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218724" y="30480"/>
            <a:ext cx="10360501" cy="1223963"/>
          </a:xfrm>
        </p:spPr>
        <p:txBody>
          <a:bodyPr rtlCol="0"/>
          <a:lstStyle/>
          <a:p>
            <a:pPr rtl="0"/>
            <a:r>
              <a:rPr lang="en-US" dirty="0" smtClean="0"/>
              <a:t>How we count Availability of a website</a:t>
            </a:r>
            <a:endParaRPr lang="el-GR" dirty="0"/>
          </a:p>
        </p:txBody>
      </p:sp>
      <p:sp>
        <p:nvSpPr>
          <p:cNvPr id="3" name="Σύμβολο κράτησης θέσης περιεχομένου 2"/>
          <p:cNvSpPr>
            <a:spLocks noGrp="1"/>
          </p:cNvSpPr>
          <p:nvPr>
            <p:ph sz="half" idx="1"/>
          </p:nvPr>
        </p:nvSpPr>
        <p:spPr>
          <a:xfrm>
            <a:off x="1218883" y="1706880"/>
            <a:ext cx="5078677" cy="3870801"/>
          </a:xfrm>
        </p:spPr>
        <p:txBody>
          <a:bodyPr rtlCol="0"/>
          <a:lstStyle/>
          <a:p>
            <a:r>
              <a:rPr lang="en-US" dirty="0"/>
              <a:t>Mean Time Between </a:t>
            </a:r>
            <a:r>
              <a:rPr lang="en-US" dirty="0" smtClean="0"/>
              <a:t>Failure :</a:t>
            </a:r>
          </a:p>
          <a:p>
            <a:pPr marL="0" indent="0">
              <a:buNone/>
            </a:pPr>
            <a:r>
              <a:rPr lang="en-US" dirty="0" smtClean="0"/>
              <a:t>Average </a:t>
            </a:r>
            <a:r>
              <a:rPr lang="en-US" dirty="0"/>
              <a:t>length of time the application runs before failing.</a:t>
            </a:r>
            <a:endParaRPr lang="el-GR" dirty="0" smtClean="0"/>
          </a:p>
          <a:p>
            <a:r>
              <a:rPr lang="en-US" dirty="0"/>
              <a:t>Mean Time To </a:t>
            </a:r>
            <a:r>
              <a:rPr lang="en-US" dirty="0" smtClean="0"/>
              <a:t>Recovery :</a:t>
            </a:r>
          </a:p>
          <a:p>
            <a:pPr marL="0" indent="0">
              <a:buNone/>
            </a:pPr>
            <a:r>
              <a:rPr lang="en-US" dirty="0"/>
              <a:t>Average length of time needed to repair and restore service after a failure</a:t>
            </a:r>
            <a:r>
              <a:rPr lang="en-US" dirty="0" smtClean="0"/>
              <a:t>.</a:t>
            </a:r>
          </a:p>
          <a:p>
            <a:pPr marL="0" indent="0">
              <a:buNone/>
            </a:pPr>
            <a:endParaRPr lang="en-US" dirty="0"/>
          </a:p>
          <a:p>
            <a:pPr marL="0" indent="0">
              <a:buNone/>
            </a:pPr>
            <a:endParaRPr lang="en-US" dirty="0"/>
          </a:p>
        </p:txBody>
      </p:sp>
      <p:graphicFrame>
        <p:nvGraphicFramePr>
          <p:cNvPr id="5" name="Σύμβολο κράτησης θέσης περιεχομένου 4"/>
          <p:cNvGraphicFramePr>
            <a:graphicFrameLocks noGrp="1"/>
          </p:cNvGraphicFramePr>
          <p:nvPr>
            <p:ph sz="half" idx="2"/>
            <p:extLst>
              <p:ext uri="{D42A27DB-BD31-4B8C-83A1-F6EECF244321}">
                <p14:modId xmlns:p14="http://schemas.microsoft.com/office/powerpoint/2010/main" val="3210137686"/>
              </p:ext>
            </p:extLst>
          </p:nvPr>
        </p:nvGraphicFramePr>
        <p:xfrm>
          <a:off x="6500813" y="1706563"/>
          <a:ext cx="5078412" cy="3871118"/>
        </p:xfrm>
        <a:graphic>
          <a:graphicData uri="http://schemas.openxmlformats.org/drawingml/2006/table">
            <a:tbl>
              <a:tblPr firstRow="1" bandRow="1">
                <a:tableStyleId>{5C22544A-7EE6-4342-B048-85BDC9FD1C3A}</a:tableStyleId>
              </a:tblPr>
              <a:tblGrid>
                <a:gridCol w="1692804">
                  <a:extLst>
                    <a:ext uri="{9D8B030D-6E8A-4147-A177-3AD203B41FA5}">
                      <a16:colId xmlns:a16="http://schemas.microsoft.com/office/drawing/2014/main" val="20000"/>
                    </a:ext>
                  </a:extLst>
                </a:gridCol>
                <a:gridCol w="1692804">
                  <a:extLst>
                    <a:ext uri="{9D8B030D-6E8A-4147-A177-3AD203B41FA5}">
                      <a16:colId xmlns:a16="http://schemas.microsoft.com/office/drawing/2014/main" val="20001"/>
                    </a:ext>
                  </a:extLst>
                </a:gridCol>
                <a:gridCol w="1692804">
                  <a:extLst>
                    <a:ext uri="{9D8B030D-6E8A-4147-A177-3AD203B41FA5}">
                      <a16:colId xmlns:a16="http://schemas.microsoft.com/office/drawing/2014/main" val="20002"/>
                    </a:ext>
                  </a:extLst>
                </a:gridCol>
              </a:tblGrid>
              <a:tr h="563959">
                <a:tc>
                  <a:txBody>
                    <a:bodyPr/>
                    <a:lstStyle/>
                    <a:p>
                      <a:pPr rtl="0"/>
                      <a:r>
                        <a:rPr lang="en-US" dirty="0" smtClean="0"/>
                        <a:t>Parameter</a:t>
                      </a:r>
                      <a:endParaRPr lang="el-GR" dirty="0"/>
                    </a:p>
                  </a:txBody>
                  <a:tcPr anchor="ctr">
                    <a:solidFill>
                      <a:srgbClr val="008282"/>
                    </a:solidFill>
                  </a:tcPr>
                </a:tc>
                <a:tc>
                  <a:txBody>
                    <a:bodyPr/>
                    <a:lstStyle/>
                    <a:p>
                      <a:pPr algn="ctr" rtl="0"/>
                      <a:r>
                        <a:rPr lang="en-US" dirty="0" smtClean="0"/>
                        <a:t>Acronym</a:t>
                      </a:r>
                      <a:endParaRPr lang="el-GR" dirty="0"/>
                    </a:p>
                  </a:txBody>
                  <a:tcPr anchor="ctr">
                    <a:solidFill>
                      <a:srgbClr val="008282"/>
                    </a:solidFill>
                  </a:tcPr>
                </a:tc>
                <a:tc>
                  <a:txBody>
                    <a:bodyPr/>
                    <a:lstStyle/>
                    <a:p>
                      <a:pPr algn="ctr" rtl="0"/>
                      <a:r>
                        <a:rPr lang="en-US" dirty="0" smtClean="0"/>
                        <a:t>Calculation</a:t>
                      </a:r>
                      <a:endParaRPr lang="el-GR" dirty="0"/>
                    </a:p>
                  </a:txBody>
                  <a:tcPr anchor="ctr">
                    <a:solidFill>
                      <a:srgbClr val="008282"/>
                    </a:solidFill>
                  </a:tcPr>
                </a:tc>
                <a:extLst>
                  <a:ext uri="{0D108BD9-81ED-4DB2-BD59-A6C34878D82A}">
                    <a16:rowId xmlns:a16="http://schemas.microsoft.com/office/drawing/2014/main" val="10000"/>
                  </a:ext>
                </a:extLst>
              </a:tr>
              <a:tr h="563959">
                <a:tc>
                  <a:txBody>
                    <a:bodyPr/>
                    <a:lstStyle/>
                    <a:p>
                      <a:pPr rtl="0"/>
                      <a:r>
                        <a:rPr lang="en-US" dirty="0" smtClean="0"/>
                        <a:t>Mean Time Between Failure</a:t>
                      </a:r>
                      <a:endParaRPr lang="el-GR" dirty="0"/>
                    </a:p>
                  </a:txBody>
                  <a:tcPr anchor="ctr"/>
                </a:tc>
                <a:tc>
                  <a:txBody>
                    <a:bodyPr/>
                    <a:lstStyle/>
                    <a:p>
                      <a:pPr algn="ctr" rtl="0"/>
                      <a:r>
                        <a:rPr lang="en-US" dirty="0" smtClean="0"/>
                        <a:t>MTBF</a:t>
                      </a:r>
                      <a:endParaRPr lang="el-GR" dirty="0"/>
                    </a:p>
                  </a:txBody>
                  <a:tcPr anchor="ctr"/>
                </a:tc>
                <a:tc>
                  <a:txBody>
                    <a:bodyPr/>
                    <a:lstStyle/>
                    <a:p>
                      <a:pPr algn="ctr" rtl="0"/>
                      <a:r>
                        <a:rPr lang="en-US" dirty="0" smtClean="0"/>
                        <a:t>Hours / Failure Count</a:t>
                      </a:r>
                      <a:endParaRPr lang="el-GR" dirty="0"/>
                    </a:p>
                  </a:txBody>
                  <a:tcPr anchor="ctr"/>
                </a:tc>
                <a:extLst>
                  <a:ext uri="{0D108BD9-81ED-4DB2-BD59-A6C34878D82A}">
                    <a16:rowId xmlns:a16="http://schemas.microsoft.com/office/drawing/2014/main" val="10001"/>
                  </a:ext>
                </a:extLst>
              </a:tr>
              <a:tr h="563959">
                <a:tc>
                  <a:txBody>
                    <a:bodyPr/>
                    <a:lstStyle/>
                    <a:p>
                      <a:pPr rtl="0"/>
                      <a:r>
                        <a:rPr lang="en-US" dirty="0" smtClean="0"/>
                        <a:t>Mean Time To Recovery</a:t>
                      </a:r>
                      <a:endParaRPr lang="el-GR" dirty="0"/>
                    </a:p>
                  </a:txBody>
                  <a:tcPr anchor="ctr"/>
                </a:tc>
                <a:tc>
                  <a:txBody>
                    <a:bodyPr/>
                    <a:lstStyle/>
                    <a:p>
                      <a:pPr algn="ctr" rtl="0"/>
                      <a:r>
                        <a:rPr lang="en-US" dirty="0" smtClean="0"/>
                        <a:t>MTTR</a:t>
                      </a:r>
                      <a:endParaRPr lang="el-GR" dirty="0"/>
                    </a:p>
                  </a:txBody>
                  <a:tcPr anchor="ctr"/>
                </a:tc>
                <a:tc>
                  <a:txBody>
                    <a:bodyPr/>
                    <a:lstStyle/>
                    <a:p>
                      <a:pPr algn="ctr" rtl="0"/>
                      <a:r>
                        <a:rPr lang="en-US" dirty="0" smtClean="0"/>
                        <a:t>Repair Hours / Failure Count</a:t>
                      </a:r>
                      <a:endParaRPr lang="el-GR" dirty="0"/>
                    </a:p>
                  </a:txBody>
                  <a:tcPr anchor="ctr"/>
                </a:tc>
                <a:extLst>
                  <a:ext uri="{0D108BD9-81ED-4DB2-BD59-A6C34878D82A}">
                    <a16:rowId xmlns:a16="http://schemas.microsoft.com/office/drawing/2014/main" val="10002"/>
                  </a:ext>
                </a:extLst>
              </a:tr>
              <a:tr h="563959">
                <a:tc gridSpan="3">
                  <a:txBody>
                    <a:bodyPr/>
                    <a:lstStyle/>
                    <a:p>
                      <a:pPr rtl="0"/>
                      <a:endParaRPr lang="el-GR" dirty="0"/>
                    </a:p>
                  </a:txBody>
                  <a:tcPr anchor="ctr"/>
                </a:tc>
                <a:tc hMerge="1">
                  <a:txBody>
                    <a:bodyPr/>
                    <a:lstStyle/>
                    <a:p>
                      <a:pPr algn="ctr" rtl="0"/>
                      <a:endParaRPr lang="el-GR" dirty="0"/>
                    </a:p>
                  </a:txBody>
                  <a:tcPr anchor="ctr"/>
                </a:tc>
                <a:tc hMerge="1">
                  <a:txBody>
                    <a:bodyPr/>
                    <a:lstStyle/>
                    <a:p>
                      <a:pPr algn="ctr" rtl="0"/>
                      <a:endParaRPr lang="el-GR" dirty="0"/>
                    </a:p>
                  </a:txBody>
                  <a:tcPr anchor="ctr"/>
                </a:tc>
                <a:extLst>
                  <a:ext uri="{0D108BD9-81ED-4DB2-BD59-A6C34878D82A}">
                    <a16:rowId xmlns:a16="http://schemas.microsoft.com/office/drawing/2014/main" val="10003"/>
                  </a:ext>
                </a:extLst>
              </a:tr>
            </a:tbl>
          </a:graphicData>
        </a:graphic>
      </p:graphicFrame>
      <p:sp>
        <p:nvSpPr>
          <p:cNvPr id="4" name="TextBox 3"/>
          <p:cNvSpPr txBox="1"/>
          <p:nvPr/>
        </p:nvSpPr>
        <p:spPr>
          <a:xfrm>
            <a:off x="1827212" y="5943600"/>
            <a:ext cx="9828529" cy="630942"/>
          </a:xfrm>
          <a:prstGeom prst="rect">
            <a:avLst/>
          </a:prstGeom>
          <a:noFill/>
        </p:spPr>
        <p:txBody>
          <a:bodyPr wrap="square" rtlCol="0">
            <a:spAutoFit/>
          </a:bodyPr>
          <a:lstStyle/>
          <a:p>
            <a:r>
              <a:rPr lang="en-US" sz="3500" dirty="0"/>
              <a:t>Availability = (MTBF / (MTBF + MTTR)) X 100</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4322" y="3200400"/>
            <a:ext cx="9601200" cy="2677656"/>
          </a:xfrm>
          <a:prstGeom prst="rect">
            <a:avLst/>
          </a:prstGeom>
          <a:noFill/>
        </p:spPr>
        <p:txBody>
          <a:bodyPr wrap="square" rtlCol="0">
            <a:spAutoFit/>
          </a:bodyPr>
          <a:lstStyle/>
          <a:p>
            <a:r>
              <a:rPr lang="en-US" dirty="0"/>
              <a:t>One popular way to describe availability is by the “nines,” such as three nines for 99.9% availability. However, the implication of measuring by nines is sometimes misunderstood. You need to do the arithmetic to discover that three nines (99.9% availability) represents about 8.5 hours of service outage in a single year. The next level up, four nines (99.99%), represents about 1 hour of service outage in a single year. Five nines (99.999%) represents only about 5 minutes of outage per year.</a:t>
            </a:r>
            <a:endParaRPr lang="en-US" sz="2800" dirty="0"/>
          </a:p>
        </p:txBody>
      </p:sp>
      <p:sp>
        <p:nvSpPr>
          <p:cNvPr id="3" name="Τίτλος 1"/>
          <p:cNvSpPr txBox="1">
            <a:spLocks/>
          </p:cNvSpPr>
          <p:nvPr/>
        </p:nvSpPr>
        <p:spPr>
          <a:xfrm>
            <a:off x="1446212" y="304801"/>
            <a:ext cx="10360501" cy="762000"/>
          </a:xfrm>
          <a:prstGeom prst="rect">
            <a:avLst/>
          </a:prstGeom>
        </p:spPr>
        <p:txBody>
          <a:bodyPr rtlCol="0"/>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smtClean="0"/>
              <a:t>The tricky part of “Nines”</a:t>
            </a:r>
            <a:endParaRPr lang="el-GR" dirty="0"/>
          </a:p>
        </p:txBody>
      </p:sp>
      <p:sp>
        <p:nvSpPr>
          <p:cNvPr id="5" name="TextBox 4"/>
          <p:cNvSpPr txBox="1"/>
          <p:nvPr/>
        </p:nvSpPr>
        <p:spPr>
          <a:xfrm>
            <a:off x="1446212" y="1219200"/>
            <a:ext cx="8983490" cy="1569660"/>
          </a:xfrm>
          <a:prstGeom prst="rect">
            <a:avLst/>
          </a:prstGeom>
          <a:noFill/>
        </p:spPr>
        <p:txBody>
          <a:bodyPr wrap="square" rtlCol="0">
            <a:spAutoFit/>
          </a:bodyPr>
          <a:lstStyle/>
          <a:p>
            <a:r>
              <a:rPr lang="en-US" dirty="0"/>
              <a:t>For example, consider an application that is intended to run perpetually. If we assume 1000 continuous hours as a checkpoint, two 1-hour failures during that time would result in availability of ((1000/2) / ((1000/2) + 1)) X 100 = (500 / 501) X 100 = .998 X 100 = 99.8%.</a:t>
            </a:r>
          </a:p>
        </p:txBody>
      </p:sp>
    </p:spTree>
    <p:extLst>
      <p:ext uri="{BB962C8B-B14F-4D97-AF65-F5344CB8AC3E}">
        <p14:creationId xmlns:p14="http://schemas.microsoft.com/office/powerpoint/2010/main" val="250044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Τεχνολογία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2_TF02787990_TF02787990" id="{674149BD-A1DD-466B-BA0D-361147D39261}" vid="{70B924BD-5EC3-4E6A-ADED-E51B2745EEC0}"/>
    </a:ext>
  </a:extLst>
</a:theme>
</file>

<file path=ppt/theme/theme2.xml><?xml version="1.0" encoding="utf-8"?>
<a:theme xmlns:a="http://schemas.openxmlformats.org/drawingml/2006/main" name="Θέμα του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Θέμα του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purl.org/dc/dcmitype/"/>
    <ds:schemaRef ds:uri="http://purl.org/dc/terms/"/>
    <ds:schemaRef ds:uri="http://schemas.microsoft.com/office/2006/metadata/properties"/>
    <ds:schemaRef ds:uri="4873beb7-5857-4685-be1f-d57550cc96cc"/>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Παρουσίαση με τριπλές γραμμές κυκλώματος (ευρεία οθόνη)</Template>
  <TotalTime>488</TotalTime>
  <Words>638</Words>
  <Application>Microsoft Office PowerPoint</Application>
  <PresentationFormat>Προσαρμογή</PresentationFormat>
  <Paragraphs>46</Paragraphs>
  <Slides>11</Slides>
  <Notes>6</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11</vt:i4>
      </vt:variant>
    </vt:vector>
  </HeadingPairs>
  <TitlesOfParts>
    <vt:vector size="14" baseType="lpstr">
      <vt:lpstr>Arial</vt:lpstr>
      <vt:lpstr>Calibri</vt:lpstr>
      <vt:lpstr>Τεχνολογία 16x9</vt:lpstr>
      <vt:lpstr>Availability-Performance testing to any website all over the world</vt:lpstr>
      <vt:lpstr>Why select cloud services for testing?</vt:lpstr>
      <vt:lpstr>Why Application Insights?</vt:lpstr>
      <vt:lpstr>Microsoft Azure regions</vt:lpstr>
      <vt:lpstr>Does performance matter?</vt:lpstr>
      <vt:lpstr>Performance/Load Testing</vt:lpstr>
      <vt:lpstr>Παρουσίαση του PowerPoint</vt:lpstr>
      <vt:lpstr>How we count Availability of a website</vt:lpstr>
      <vt:lpstr>Παρουσίαση του PowerPoint</vt:lpstr>
      <vt:lpstr>Παρουσίαση του PowerPoint</vt:lpstr>
      <vt:lpstr>Reference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Availability-Performance testing to any website all over the world</dc:title>
  <dc:creator>Home</dc:creator>
  <cp:lastModifiedBy>Home</cp:lastModifiedBy>
  <cp:revision>45</cp:revision>
  <dcterms:created xsi:type="dcterms:W3CDTF">2018-03-19T21:55:18Z</dcterms:created>
  <dcterms:modified xsi:type="dcterms:W3CDTF">2018-05-02T21:39:13Z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