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341" r:id="rId4"/>
    <p:sldId id="343" r:id="rId5"/>
    <p:sldId id="260" r:id="rId6"/>
    <p:sldId id="262" r:id="rId7"/>
    <p:sldId id="263" r:id="rId8"/>
    <p:sldId id="293" r:id="rId9"/>
    <p:sldId id="288" r:id="rId10"/>
    <p:sldId id="294" r:id="rId11"/>
    <p:sldId id="295" r:id="rId12"/>
    <p:sldId id="315" r:id="rId13"/>
    <p:sldId id="271" r:id="rId14"/>
    <p:sldId id="272" r:id="rId15"/>
    <p:sldId id="273" r:id="rId16"/>
    <p:sldId id="274" r:id="rId17"/>
    <p:sldId id="275" r:id="rId18"/>
    <p:sldId id="316" r:id="rId19"/>
    <p:sldId id="317" r:id="rId20"/>
    <p:sldId id="309" r:id="rId21"/>
    <p:sldId id="310" r:id="rId22"/>
    <p:sldId id="311" r:id="rId23"/>
    <p:sldId id="276" r:id="rId24"/>
    <p:sldId id="277" r:id="rId25"/>
    <p:sldId id="278" r:id="rId26"/>
    <p:sldId id="292" r:id="rId27"/>
    <p:sldId id="318" r:id="rId28"/>
    <p:sldId id="319" r:id="rId29"/>
    <p:sldId id="320" r:id="rId30"/>
    <p:sldId id="321" r:id="rId31"/>
    <p:sldId id="3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A4B4D-EE53-44F0-91C6-BB960F78119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AD22-9628-4E8F-B2B6-DA3114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456930" y="0"/>
            <a:ext cx="4839470" cy="6858000"/>
            <a:chOff x="990600" y="1066800"/>
            <a:chExt cx="8321040" cy="11791724"/>
          </a:xfrm>
        </p:grpSpPr>
        <p:pic>
          <p:nvPicPr>
            <p:cNvPr id="7" name="Picture 2" descr="C:\Users\WB459284\Box Sync\Workshop Energy &amp; Environment\Field Coordinator Workshop\Designs\RawImages\shutterstock_15053150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7"/>
            <a:stretch/>
          </p:blipFill>
          <p:spPr bwMode="auto">
            <a:xfrm>
              <a:off x="990600" y="1066800"/>
              <a:ext cx="8321040" cy="1179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321936" y="1826348"/>
              <a:ext cx="6893769" cy="6555652"/>
              <a:chOff x="1321936" y="1826348"/>
              <a:chExt cx="6893769" cy="6555652"/>
            </a:xfrm>
          </p:grpSpPr>
          <p:pic>
            <p:nvPicPr>
              <p:cNvPr id="9" name="Picture 8" descr="http://www.clker.com/cliparts/f/7/3/1/12065647862020337740pixabella_Red_Umbrella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  <a14:imgEffect>
                          <a14:sharpenSoften amount="-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8347" y="5029200"/>
                <a:ext cx="1255853" cy="1381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3" descr="C:\Users\WB459284\Box Sync\Workshop Energy &amp; Environment\Field Coordinator Workshop\Designs\RawImages\free_wifi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489"/>
              <a:stretch/>
            </p:blipFill>
            <p:spPr bwMode="auto">
              <a:xfrm rot="2199595">
                <a:off x="1321936" y="6822940"/>
                <a:ext cx="901372" cy="76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WB459284\Box Sync\Workshop Energy &amp; Environment\Field Coordinator Workshop\Designs\RawImages\microphone5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450" y="7924800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5" descr="C:\Users\WB459284\Box Sync\Workshop Energy &amp; Environment\Field Coordinator Workshop\Designs\RawImages\11949858391332901534government_icon_-_symbo_01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08" y="6546564"/>
                <a:ext cx="790576" cy="7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8" descr="C:\Users\WB459284\Box Sync\Workshop Energy &amp; Environment\Field Coordinator Workshop\Designs\RawImages\computer_selfmad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254" y="6886462"/>
                <a:ext cx="938213" cy="895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5588611" y="4470400"/>
                <a:ext cx="780452" cy="927611"/>
                <a:chOff x="-3864848" y="1545466"/>
                <a:chExt cx="1502648" cy="1785982"/>
              </a:xfrm>
            </p:grpSpPr>
            <p:pic>
              <p:nvPicPr>
                <p:cNvPr id="40" name="Picture 9" descr="C:\Users\WB459284\Box Sync\Workshop Energy &amp; Environment\Field Coordinator Workshop\Designs\RawImages\globe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64848" y="1905000"/>
                  <a:ext cx="1426448" cy="1426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ardrop 40"/>
                <p:cNvSpPr/>
                <p:nvPr/>
              </p:nvSpPr>
              <p:spPr>
                <a:xfrm rot="10800000">
                  <a:off x="-3200400" y="1545466"/>
                  <a:ext cx="838200" cy="83820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pic>
            <p:nvPicPr>
              <p:cNvPr id="15" name="Picture 6" descr="C:\Users\WB459284\Box Sync\Workshop Energy &amp; Environment\Field Coordinator Workshop\Designs\RawImages\50x50_conflict_icon.jpg"/>
              <p:cNvPicPr>
                <a:picLocks noChangeAspect="1" noChangeArrowheads="1"/>
              </p:cNvPicPr>
              <p:nvPr/>
            </p:nvPicPr>
            <p:blipFill>
              <a:blip r:embed="rId10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537" y="5663138"/>
                <a:ext cx="631317" cy="63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3543766" y="3913745"/>
                <a:ext cx="759015" cy="694736"/>
                <a:chOff x="-3284897" y="5478538"/>
                <a:chExt cx="1257342" cy="1150862"/>
              </a:xfrm>
            </p:grpSpPr>
            <p:pic>
              <p:nvPicPr>
                <p:cNvPr id="34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571312">
                  <a:off x="-3018705" y="5649993"/>
                  <a:ext cx="868363" cy="52545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659354">
                  <a:off x="-2557001" y="5978551"/>
                  <a:ext cx="659702" cy="39919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284897" y="5986751"/>
                  <a:ext cx="659702" cy="399191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Rectangle 36"/>
                <p:cNvSpPr/>
                <p:nvPr/>
              </p:nvSpPr>
              <p:spPr>
                <a:xfrm>
                  <a:off x="-2625195" y="6186346"/>
                  <a:ext cx="93542" cy="4430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2562112">
                  <a:off x="-2449864" y="6054635"/>
                  <a:ext cx="78421" cy="5440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2170526" flipH="1" flipV="1">
                  <a:off x="-2999150" y="6267475"/>
                  <a:ext cx="494657" cy="695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3499757" y="3799525"/>
                <a:ext cx="921886" cy="9218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1" descr="C:\Users\WB459284\Box Sync\Workshop Energy &amp; Environment\Field Coordinator Workshop\Designs\RawImages\purchased\1415996440_analyst-512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948" y="5663138"/>
                <a:ext cx="1092757" cy="109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 descr="C:\Users\WB459284\Box Sync\Workshop Energy &amp; Environment\Field Coordinator Workshop\Designs\RawImages\purchased\1415997366_Icon_63-512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149" y="3794933"/>
                <a:ext cx="936004" cy="93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3" descr="C:\Users\WB459284\Box Sync\Workshop Energy &amp; Environment\Field Coordinator Workshop\Designs\RawImages\communication_icons_311138\communication_icon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34127" b="47421" l="38813" r="59375">
                            <a14:foregroundMark x1="48813" y1="39881" x2="48813" y2="39881"/>
                            <a14:foregroundMark x1="52188" y1="40079" x2="52188" y2="40079"/>
                            <a14:foregroundMark x1="55188" y1="40079" x2="55188" y2="40079"/>
                            <a14:foregroundMark x1="50063" y1="35384" x2="50063" y2="353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13" t="32857" r="40687" b="52865"/>
              <a:stretch/>
            </p:blipFill>
            <p:spPr bwMode="auto">
              <a:xfrm>
                <a:off x="5844814" y="2501900"/>
                <a:ext cx="1135131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4" descr="C:\Users\WB459284\Box Sync\Workshop Energy &amp; Environment\Field Coordinator Workshop\Designs\RawImages\purchased\1415997617_Layer_16-01-512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647" y="1826348"/>
                <a:ext cx="1351103" cy="1351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703068" y="3727588"/>
                <a:ext cx="617943" cy="801806"/>
                <a:chOff x="-2590800" y="1103194"/>
                <a:chExt cx="1371600" cy="1779706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590800" y="1103194"/>
                  <a:ext cx="1371600" cy="177970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-2438400" y="1217494"/>
                  <a:ext cx="1066800" cy="1398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-1975583" y="2665534"/>
                  <a:ext cx="139163" cy="13916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3" name="Picture 15" descr="C:\Users\WB459284\Box Sync\Workshop Energy &amp; Environment\Field Coordinator Workshop\Designs\RawImages\free-email-icon-hi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8633" y="2790372"/>
                <a:ext cx="770662" cy="52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56405" y="3630986"/>
                <a:ext cx="741244" cy="398038"/>
                <a:chOff x="-68976" y="4218667"/>
                <a:chExt cx="741244" cy="39803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 rot="20091911">
                  <a:off x="217948" y="4218667"/>
                  <a:ext cx="454320" cy="318936"/>
                  <a:chOff x="228600" y="4198663"/>
                  <a:chExt cx="454320" cy="318936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28600" y="4288999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rot="1508089" flipV="1">
                    <a:off x="452874" y="4198663"/>
                    <a:ext cx="230046" cy="21737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 rot="20654784">
                  <a:off x="-68976" y="4304550"/>
                  <a:ext cx="427116" cy="312155"/>
                  <a:chOff x="-84216" y="4266450"/>
                  <a:chExt cx="427116" cy="3121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14300" y="4266450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Plus 27"/>
                  <p:cNvSpPr/>
                  <p:nvPr/>
                </p:nvSpPr>
                <p:spPr>
                  <a:xfrm rot="19748245">
                    <a:off x="-84216" y="4362194"/>
                    <a:ext cx="216411" cy="216411"/>
                  </a:xfrm>
                  <a:prstGeom prst="mathPl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42" name="Picture 2" descr="C:\Users\WB459284\Box Sync\Workshop Energy &amp; Environment\Field Coordinator Workshop\Designs\RawImages\shutterstock_150531500.jpg"/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2"/>
          <a:stretch/>
        </p:blipFill>
        <p:spPr bwMode="auto">
          <a:xfrm>
            <a:off x="0" y="0"/>
            <a:ext cx="46597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419100" y="2143032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Manage</a:t>
            </a:r>
            <a:r>
              <a:rPr lang="en-US" sz="3000" b="1" baseline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Successful </a:t>
            </a:r>
          </a:p>
          <a:p>
            <a:r>
              <a:rPr lang="en-US" sz="3000" b="1" baseline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Impact Evaluations</a:t>
            </a:r>
            <a:endParaRPr lang="en-US" sz="3000" b="1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19100" y="658498"/>
            <a:ext cx="598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FIELD</a:t>
            </a:r>
            <a:r>
              <a:rPr lang="en-US" sz="3600" b="1" spc="-100" baseline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COORDINATOR WORKSHOP</a:t>
            </a:r>
            <a:endParaRPr lang="en-US" sz="3600" b="1" spc="-100" dirty="0">
              <a:solidFill>
                <a:schemeClr val="tx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419100" y="3442900"/>
            <a:ext cx="4092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Consolas" panose="020B0609020204030204" pitchFamily="49" charset="0"/>
              </a:rPr>
              <a:t>6-10</a:t>
            </a:r>
            <a:r>
              <a:rPr lang="en-US" sz="2400" b="1" baseline="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+mj-lt"/>
                <a:cs typeface="Consolas" panose="020B0609020204030204" pitchFamily="49" charset="0"/>
              </a:rPr>
              <a:t>JUNE 2016</a:t>
            </a:r>
          </a:p>
          <a:p>
            <a:r>
              <a:rPr lang="en-US" sz="2400" b="1" dirty="0">
                <a:latin typeface="+mj-lt"/>
                <a:cs typeface="Consolas" panose="020B0609020204030204" pitchFamily="49" charset="0"/>
              </a:rPr>
              <a:t>WASHINGTON, DC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4" t="33086" r="8149" b="34610"/>
          <a:stretch/>
        </p:blipFill>
        <p:spPr>
          <a:xfrm>
            <a:off x="419100" y="5517027"/>
            <a:ext cx="1517904" cy="1133856"/>
          </a:xfrm>
          <a:prstGeom prst="rect">
            <a:avLst/>
          </a:prstGeom>
        </p:spPr>
      </p:pic>
      <p:pic>
        <p:nvPicPr>
          <p:cNvPr id="51" name="Picture 9" descr="WBG_Horizontal-white-high"/>
          <p:cNvPicPr>
            <a:picLocks noChangeAspect="1" noChangeArrowheads="1"/>
          </p:cNvPicPr>
          <p:nvPr userDrawn="1"/>
        </p:nvPicPr>
        <p:blipFill>
          <a:blip r:embed="rId2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54" y="6019800"/>
            <a:ext cx="1905000" cy="37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E9E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9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4304530" y="0"/>
            <a:ext cx="4839470" cy="6858000"/>
            <a:chOff x="990600" y="1066800"/>
            <a:chExt cx="8321040" cy="11791724"/>
          </a:xfrm>
        </p:grpSpPr>
        <p:pic>
          <p:nvPicPr>
            <p:cNvPr id="8" name="Picture 2" descr="C:\Users\WB459284\Box Sync\Workshop Energy &amp; Environment\Field Coordinator Workshop\Designs\RawImages\shutterstock_15053150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7"/>
            <a:stretch/>
          </p:blipFill>
          <p:spPr bwMode="auto">
            <a:xfrm>
              <a:off x="990600" y="1066800"/>
              <a:ext cx="8321040" cy="1179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1321936" y="1826348"/>
              <a:ext cx="6893769" cy="6555652"/>
              <a:chOff x="1321936" y="1826348"/>
              <a:chExt cx="6893769" cy="6555652"/>
            </a:xfrm>
          </p:grpSpPr>
          <p:pic>
            <p:nvPicPr>
              <p:cNvPr id="10" name="Picture 9" descr="http://www.clker.com/cliparts/f/7/3/1/12065647862020337740pixabella_Red_Umbrella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  <a14:imgEffect>
                          <a14:sharpenSoften amount="-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8347" y="5029200"/>
                <a:ext cx="1255853" cy="1381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3" descr="C:\Users\WB459284\Box Sync\Workshop Energy &amp; Environment\Field Coordinator Workshop\Designs\RawImages\free_wifi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489"/>
              <a:stretch/>
            </p:blipFill>
            <p:spPr bwMode="auto">
              <a:xfrm rot="2199595">
                <a:off x="1321936" y="6822940"/>
                <a:ext cx="901372" cy="76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WB459284\Box Sync\Workshop Energy &amp; Environment\Field Coordinator Workshop\Designs\RawImages\microphone5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450" y="7924800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5" descr="C:\Users\WB459284\Box Sync\Workshop Energy &amp; Environment\Field Coordinator Workshop\Designs\RawImages\11949858391332901534government_icon_-_symbo_01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08" y="6546564"/>
                <a:ext cx="790576" cy="7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C:\Users\WB459284\Box Sync\Workshop Energy &amp; Environment\Field Coordinator Workshop\Designs\RawImages\computer_selfmad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254" y="6886462"/>
                <a:ext cx="938213" cy="895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5588611" y="4470400"/>
                <a:ext cx="780452" cy="927611"/>
                <a:chOff x="-3864848" y="1545466"/>
                <a:chExt cx="1502648" cy="1785982"/>
              </a:xfrm>
            </p:grpSpPr>
            <p:pic>
              <p:nvPicPr>
                <p:cNvPr id="41" name="Picture 9" descr="C:\Users\WB459284\Box Sync\Workshop Energy &amp; Environment\Field Coordinator Workshop\Designs\RawImages\globe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64848" y="1905000"/>
                  <a:ext cx="1426448" cy="1426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ardrop 41"/>
                <p:cNvSpPr/>
                <p:nvPr/>
              </p:nvSpPr>
              <p:spPr>
                <a:xfrm rot="10800000">
                  <a:off x="-3200400" y="1545466"/>
                  <a:ext cx="838200" cy="83820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pic>
            <p:nvPicPr>
              <p:cNvPr id="16" name="Picture 6" descr="C:\Users\WB459284\Box Sync\Workshop Energy &amp; Environment\Field Coordinator Workshop\Designs\RawImages\50x50_conflict_icon.jpg"/>
              <p:cNvPicPr>
                <a:picLocks noChangeAspect="1" noChangeArrowheads="1"/>
              </p:cNvPicPr>
              <p:nvPr/>
            </p:nvPicPr>
            <p:blipFill>
              <a:blip r:embed="rId10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537" y="5663138"/>
                <a:ext cx="631317" cy="63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3543766" y="3913745"/>
                <a:ext cx="759015" cy="694736"/>
                <a:chOff x="-3284897" y="5478538"/>
                <a:chExt cx="1257342" cy="1150862"/>
              </a:xfrm>
            </p:grpSpPr>
            <p:pic>
              <p:nvPicPr>
                <p:cNvPr id="35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571312">
                  <a:off x="-3018705" y="5649993"/>
                  <a:ext cx="868363" cy="52545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659354">
                  <a:off x="-2557001" y="5978551"/>
                  <a:ext cx="659702" cy="39919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284897" y="5986751"/>
                  <a:ext cx="659702" cy="399191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Rectangle 37"/>
                <p:cNvSpPr/>
                <p:nvPr/>
              </p:nvSpPr>
              <p:spPr>
                <a:xfrm>
                  <a:off x="-2625195" y="6186346"/>
                  <a:ext cx="93542" cy="4430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2562112">
                  <a:off x="-2449864" y="6054635"/>
                  <a:ext cx="78421" cy="5440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2170526" flipH="1" flipV="1">
                  <a:off x="-2999150" y="6267475"/>
                  <a:ext cx="494657" cy="695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3499757" y="3799525"/>
                <a:ext cx="921886" cy="9218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1" descr="C:\Users\WB459284\Box Sync\Workshop Energy &amp; Environment\Field Coordinator Workshop\Designs\RawImages\purchased\1415996440_analyst-512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948" y="5663138"/>
                <a:ext cx="1092757" cy="109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2" descr="C:\Users\WB459284\Box Sync\Workshop Energy &amp; Environment\Field Coordinator Workshop\Designs\RawImages\purchased\1415997366_Icon_63-512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149" y="3794933"/>
                <a:ext cx="936004" cy="93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3" descr="C:\Users\WB459284\Box Sync\Workshop Energy &amp; Environment\Field Coordinator Workshop\Designs\RawImages\communication_icons_311138\communication_icon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34127" b="47421" l="38813" r="59375">
                            <a14:foregroundMark x1="48813" y1="39881" x2="48813" y2="39881"/>
                            <a14:foregroundMark x1="52188" y1="40079" x2="52188" y2="40079"/>
                            <a14:foregroundMark x1="55188" y1="40079" x2="55188" y2="40079"/>
                            <a14:foregroundMark x1="50063" y1="35384" x2="50063" y2="353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13" t="32857" r="40687" b="52865"/>
              <a:stretch/>
            </p:blipFill>
            <p:spPr bwMode="auto">
              <a:xfrm>
                <a:off x="5844814" y="2501900"/>
                <a:ext cx="1135131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4" descr="C:\Users\WB459284\Box Sync\Workshop Energy &amp; Environment\Field Coordinator Workshop\Designs\RawImages\purchased\1415997617_Layer_16-01-512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647" y="1826348"/>
                <a:ext cx="1351103" cy="1351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703068" y="3727588"/>
                <a:ext cx="617943" cy="801806"/>
                <a:chOff x="-2590800" y="1103194"/>
                <a:chExt cx="1371600" cy="1779706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-2590800" y="1103194"/>
                  <a:ext cx="1371600" cy="177970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-2438400" y="1217494"/>
                  <a:ext cx="1066800" cy="1398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-1975583" y="2665534"/>
                  <a:ext cx="139163" cy="13916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4" name="Picture 15" descr="C:\Users\WB459284\Box Sync\Workshop Energy &amp; Environment\Field Coordinator Workshop\Designs\RawImages\free-email-icon-hi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8633" y="2790372"/>
                <a:ext cx="770662" cy="52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5056405" y="3630986"/>
                <a:ext cx="741244" cy="398038"/>
                <a:chOff x="-68976" y="4218667"/>
                <a:chExt cx="741244" cy="398038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 rot="20091911">
                  <a:off x="217948" y="4218667"/>
                  <a:ext cx="454320" cy="318936"/>
                  <a:chOff x="228600" y="4198663"/>
                  <a:chExt cx="454320" cy="31893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28600" y="4288999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 rot="1508089" flipV="1">
                    <a:off x="452874" y="4198663"/>
                    <a:ext cx="230046" cy="21737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 rot="20654784">
                  <a:off x="-68976" y="4304550"/>
                  <a:ext cx="427116" cy="312155"/>
                  <a:chOff x="-84216" y="4266450"/>
                  <a:chExt cx="427116" cy="312155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114300" y="4266450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Plus 28"/>
                  <p:cNvSpPr/>
                  <p:nvPr/>
                </p:nvSpPr>
                <p:spPr>
                  <a:xfrm rot="19748245">
                    <a:off x="-84216" y="4362194"/>
                    <a:ext cx="216411" cy="216411"/>
                  </a:xfrm>
                  <a:prstGeom prst="mathPl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43" name="Picture 2" descr="C:\Users\WB459284\Box Sync\Workshop Energy &amp; Environment\Field Coordinator Workshop\Designs\RawImages\shutterstock_150531500.jpg"/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2"/>
          <a:stretch/>
        </p:blipFill>
        <p:spPr bwMode="auto">
          <a:xfrm>
            <a:off x="0" y="0"/>
            <a:ext cx="43045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996" y="441749"/>
            <a:ext cx="3839533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015674"/>
            <a:ext cx="385163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4" t="33086" r="8149" b="34610"/>
          <a:stretch/>
        </p:blipFill>
        <p:spPr>
          <a:xfrm>
            <a:off x="419100" y="5517027"/>
            <a:ext cx="1517904" cy="1133856"/>
          </a:xfrm>
          <a:prstGeom prst="rect">
            <a:avLst/>
          </a:prstGeom>
        </p:spPr>
      </p:pic>
      <p:pic>
        <p:nvPicPr>
          <p:cNvPr id="47" name="Picture 9" descr="WBG_Horizontal-white-high"/>
          <p:cNvPicPr>
            <a:picLocks noChangeAspect="1" noChangeArrowheads="1"/>
          </p:cNvPicPr>
          <p:nvPr userDrawn="1"/>
        </p:nvPicPr>
        <p:blipFill>
          <a:blip r:embed="rId2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54" y="6019800"/>
            <a:ext cx="1905000" cy="37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E9E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9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097551" y="6303185"/>
            <a:ext cx="900748" cy="53033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198438" y="6600825"/>
            <a:ext cx="39608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4957763" y="6600825"/>
            <a:ext cx="40020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457200" y="1496362"/>
            <a:ext cx="82296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097551" y="6303185"/>
            <a:ext cx="900748" cy="53033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198438" y="6600825"/>
            <a:ext cx="39608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4957763" y="6600825"/>
            <a:ext cx="40020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457200" y="1496362"/>
            <a:ext cx="82296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097551" y="6303185"/>
            <a:ext cx="900748" cy="53033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198438" y="6600825"/>
            <a:ext cx="39608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4957763" y="6600825"/>
            <a:ext cx="40020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457200" y="1496362"/>
            <a:ext cx="82296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097551" y="6303185"/>
            <a:ext cx="900748" cy="53033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198438" y="6600825"/>
            <a:ext cx="39608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4957763" y="6600825"/>
            <a:ext cx="40020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38A9-6E5A-4F21-85AF-6E205634D6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441749"/>
            <a:ext cx="3949700" cy="2539229"/>
          </a:xfrm>
        </p:spPr>
        <p:txBody>
          <a:bodyPr/>
          <a:lstStyle/>
          <a:p>
            <a:r>
              <a:rPr lang="en-US" dirty="0"/>
              <a:t>RA Technical Onboarding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DIME Best Practices in quantitate data work and documentation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2980978"/>
            <a:ext cx="3851637" cy="178729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Kristoffer Bjarkefur</a:t>
            </a:r>
          </a:p>
          <a:p>
            <a:pPr algn="ctr"/>
            <a:r>
              <a:rPr lang="en-US" dirty="0"/>
              <a:t>Luiza Andrade</a:t>
            </a:r>
          </a:p>
          <a:p>
            <a:pPr algn="ctr"/>
            <a:r>
              <a:rPr lang="en-US" dirty="0"/>
              <a:t>Benjamin Daniels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22701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dynamic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Explicit vs. implicit file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543800" cy="1219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0075" y="3581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vs. Static file path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4987"/>
            <a:ext cx="7629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219" y="5334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White Space. Stata does not distinguish between one empty space and many empty spaces, or one line break or many line breaks. It makes a big difference to the human eye and we would never share a Word document, an Excel sheet or a PowerPoint presentation without thinking about white space - although we call it formatting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419" y="4953000"/>
            <a:ext cx="88765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Is this slide easy to read?</a:t>
            </a:r>
          </a:p>
        </p:txBody>
      </p:sp>
    </p:spTree>
    <p:extLst>
      <p:ext uri="{BB962C8B-B14F-4D97-AF65-F5344CB8AC3E}">
        <p14:creationId xmlns:p14="http://schemas.microsoft.com/office/powerpoint/2010/main" val="193252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Stata does not distinguish between one empty space and many empty spaces, or one line break or many line breaks</a:t>
            </a:r>
          </a:p>
          <a:p>
            <a:endParaRPr lang="en-US" dirty="0"/>
          </a:p>
          <a:p>
            <a:r>
              <a:rPr lang="en-US" dirty="0"/>
              <a:t>It makes a big difference to the human eye and we would never share a Word document, an Excel sheet or a PowerPoint presentation without thinking about white space – although we call it formatting</a:t>
            </a:r>
          </a:p>
        </p:txBody>
      </p:sp>
    </p:spTree>
    <p:extLst>
      <p:ext uri="{BB962C8B-B14F-4D97-AF65-F5344CB8AC3E}">
        <p14:creationId xmlns:p14="http://schemas.microsoft.com/office/powerpoint/2010/main" val="24782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09112"/>
            <a:ext cx="4446194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25700"/>
            <a:ext cx="4166997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338058" y="16510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5638800" cy="1604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49650"/>
            <a:ext cx="5638800" cy="153012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38100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75" y="1676400"/>
            <a:ext cx="6038850" cy="2666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Makes code much more readable!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Use for preserve/restore, loops and all other commands with curly brackets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62400"/>
            <a:ext cx="6286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2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68923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0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up long rows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One should never have to scroll horizontally to be able to read code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Two recommended ways to break up lines:</a:t>
            </a:r>
            <a:endParaRPr lang="es-CO" sz="2400" dirty="0"/>
          </a:p>
          <a:p>
            <a:pPr marL="514350" indent="-514350">
              <a:buFont typeface="+mj-lt"/>
              <a:buAutoNum type="arabicPeriod"/>
            </a:pPr>
            <a:r>
              <a:rPr lang="es-CO" sz="2000" dirty="0"/>
              <a:t>/// </a:t>
            </a:r>
          </a:p>
          <a:p>
            <a:pPr marL="685800" lvl="1"/>
            <a:r>
              <a:rPr lang="en-US" sz="1800" dirty="0"/>
              <a:t>Everything on the same row will be interpreted as a comment and the following row will be interpreted as if it was the same row</a:t>
            </a:r>
          </a:p>
          <a:p>
            <a:pPr marL="685800" lvl="1"/>
            <a:r>
              <a:rPr lang="en-US" sz="1800" dirty="0"/>
              <a:t>Good for breaking a long line of code into a few 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 delimit ;   -  # delimit </a:t>
            </a:r>
            <a:r>
              <a:rPr lang="en-US" sz="2000" dirty="0" err="1"/>
              <a:t>cr</a:t>
            </a:r>
            <a:endParaRPr lang="en-US" sz="2000" dirty="0"/>
          </a:p>
          <a:p>
            <a:pPr marL="685800" lvl="1"/>
            <a:r>
              <a:rPr lang="en-US" sz="1800" dirty="0"/>
              <a:t>Everything between </a:t>
            </a:r>
            <a:r>
              <a:rPr lang="en-US" sz="1800" i="1" dirty="0"/>
              <a:t># delimit ; </a:t>
            </a:r>
            <a:r>
              <a:rPr lang="en-US" sz="1800" dirty="0"/>
              <a:t>and  </a:t>
            </a:r>
            <a:r>
              <a:rPr lang="en-US" sz="1800" i="1" dirty="0"/>
              <a:t># delimit </a:t>
            </a:r>
            <a:r>
              <a:rPr lang="en-US" sz="1800" i="1" dirty="0" err="1"/>
              <a:t>cr</a:t>
            </a:r>
            <a:r>
              <a:rPr lang="en-US" sz="1800" i="1" dirty="0"/>
              <a:t> </a:t>
            </a:r>
            <a:r>
              <a:rPr lang="en-US" sz="1800" dirty="0"/>
              <a:t>is executed as one line unless it is manually specified using a semicolon</a:t>
            </a:r>
          </a:p>
          <a:p>
            <a:pPr marL="685800" lvl="1"/>
            <a:r>
              <a:rPr lang="en-US" sz="1800" dirty="0"/>
              <a:t>Good for breaking a very long line of code into many rows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02734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row breaks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259135" cy="17430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2399" y="35052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3656012"/>
            <a:ext cx="7419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your code is a tool for the whole project?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Two purposes: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Tell the reader where you do what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Tell the reader why you do what you do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Purpose 2 makes the difference between good and ok usage of comments, since purpose 1 can often be read from the code</a:t>
            </a:r>
          </a:p>
        </p:txBody>
      </p:sp>
    </p:spTree>
    <p:extLst>
      <p:ext uri="{BB962C8B-B14F-4D97-AF65-F5344CB8AC3E}">
        <p14:creationId xmlns:p14="http://schemas.microsoft.com/office/powerpoint/2010/main" val="90731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Different types of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/* comment */</a:t>
            </a:r>
          </a:p>
          <a:p>
            <a:pPr marL="400050" lvl="1" indent="0">
              <a:buNone/>
            </a:pPr>
            <a:r>
              <a:rPr lang="en-US" i="1" dirty="0"/>
              <a:t>Used for long comments or to explain many lines of code in the following section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 </a:t>
            </a:r>
            <a:r>
              <a:rPr lang="en-US" i="1" dirty="0"/>
              <a:t>comment</a:t>
            </a:r>
          </a:p>
          <a:p>
            <a:pPr marL="400050" lvl="1" indent="0">
              <a:buNone/>
            </a:pPr>
            <a:r>
              <a:rPr lang="en-US" dirty="0"/>
              <a:t>Used to explain what happens on the following few rows</a:t>
            </a:r>
            <a:endParaRPr lang="en-US" i="1" dirty="0"/>
          </a:p>
          <a:p>
            <a:pPr marL="400050" lvl="1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// </a:t>
            </a:r>
            <a:r>
              <a:rPr lang="en-US" i="1" dirty="0"/>
              <a:t>comment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Used to explain the same line of code</a:t>
            </a:r>
          </a:p>
        </p:txBody>
      </p:sp>
    </p:spTree>
    <p:extLst>
      <p:ext uri="{BB962C8B-B14F-4D97-AF65-F5344CB8AC3E}">
        <p14:creationId xmlns:p14="http://schemas.microsoft.com/office/powerpoint/2010/main" val="173445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3" y="2133600"/>
            <a:ext cx="81812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Macros: Local and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3000"/>
              </a:spcBef>
            </a:pPr>
            <a:r>
              <a:rPr lang="en-US" dirty="0"/>
              <a:t>You all know them – but why do both exist?</a:t>
            </a:r>
          </a:p>
          <a:p>
            <a:pPr>
              <a:spcBef>
                <a:spcPts val="3000"/>
              </a:spcBef>
            </a:pPr>
            <a:r>
              <a:rPr lang="en-US" dirty="0"/>
              <a:t>Difference in scope – Use them appropriately according to scope</a:t>
            </a:r>
          </a:p>
          <a:p>
            <a:pPr>
              <a:spcBef>
                <a:spcPts val="3000"/>
              </a:spcBef>
            </a:pPr>
            <a:r>
              <a:rPr lang="en-US" dirty="0"/>
              <a:t>Only define </a:t>
            </a:r>
            <a:r>
              <a:rPr lang="en-US" dirty="0" err="1"/>
              <a:t>globals</a:t>
            </a:r>
            <a:r>
              <a:rPr lang="en-US" dirty="0"/>
              <a:t> in the master do-file. Use locals everywhere else</a:t>
            </a:r>
          </a:p>
        </p:txBody>
      </p:sp>
    </p:spTree>
    <p:extLst>
      <p:ext uri="{BB962C8B-B14F-4D97-AF65-F5344CB8AC3E}">
        <p14:creationId xmlns:p14="http://schemas.microsoft.com/office/powerpoint/2010/main" val="1734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Macros: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give a local or a global a name where the reader can tell what it represents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21" y="4552172"/>
            <a:ext cx="6732568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1" y="2776040"/>
            <a:ext cx="6690170" cy="18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usages of locals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 anchor="ctr"/>
          <a:lstStyle/>
          <a:p>
            <a:pPr marL="457200" lvl="1" indent="0">
              <a:buNone/>
            </a:pPr>
            <a:r>
              <a:rPr lang="en-US" dirty="0"/>
              <a:t>Use locals tot shorten variable names and make them more explanatory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602038"/>
            <a:ext cx="8734425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4870449"/>
            <a:ext cx="8896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Become more exact in your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in the habit of using the help file as often as possible! </a:t>
            </a:r>
          </a:p>
          <a:p>
            <a:pPr lvl="1"/>
            <a:r>
              <a:rPr lang="en-US" dirty="0"/>
              <a:t>Even with familiar commands, always more to learn</a:t>
            </a:r>
          </a:p>
          <a:p>
            <a:r>
              <a:rPr lang="en-US" dirty="0"/>
              <a:t>Help files are only summaries of the reference manual </a:t>
            </a:r>
          </a:p>
          <a:p>
            <a:pPr lvl="1"/>
            <a:r>
              <a:rPr lang="en-US" dirty="0"/>
              <a:t>coding practices, common mistakes, alternative approaches</a:t>
            </a:r>
          </a:p>
          <a:p>
            <a:r>
              <a:rPr lang="en-US" dirty="0"/>
              <a:t>Access the reference manual by clicking: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91200"/>
            <a:ext cx="15840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61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help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3" y="1752600"/>
            <a:ext cx="7665097" cy="161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" y="3505200"/>
            <a:ext cx="9144395" cy="278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1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used in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Varlist</a:t>
            </a:r>
            <a:r>
              <a:rPr lang="en-US" dirty="0"/>
              <a:t>/</a:t>
            </a:r>
            <a:r>
              <a:rPr lang="en-US" dirty="0" err="1"/>
              <a:t>varname</a:t>
            </a:r>
            <a:endParaRPr lang="en-US" dirty="0"/>
          </a:p>
          <a:p>
            <a:r>
              <a:rPr lang="en-US" dirty="0"/>
              <a:t>Options</a:t>
            </a:r>
          </a:p>
          <a:p>
            <a:r>
              <a:rPr lang="en-US" dirty="0"/>
              <a:t>[ … ] – Optional   </a:t>
            </a:r>
          </a:p>
          <a:p>
            <a:r>
              <a:rPr lang="en-US" dirty="0"/>
              <a:t>{ … | … } – Use either or</a:t>
            </a:r>
          </a:p>
          <a:p>
            <a:r>
              <a:rPr lang="en-US" u="sng" dirty="0"/>
              <a:t>reg</a:t>
            </a:r>
            <a:r>
              <a:rPr lang="en-US" dirty="0"/>
              <a:t>ress – Shortest accepted abbreviation underlined</a:t>
            </a:r>
            <a:endParaRPr lang="en-US" b="1" dirty="0"/>
          </a:p>
          <a:p>
            <a:r>
              <a:rPr lang="en-US" dirty="0"/>
              <a:t>Sometimes customized names are used in the syntax, those names are always explained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1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Think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/>
              <a:t>All of DIME’s data work should be reproducible. That we should be able to replicate every step of it </a:t>
            </a:r>
          </a:p>
          <a:p>
            <a:r>
              <a:rPr lang="en-US" sz="2400" dirty="0"/>
              <a:t>This makes collaboration within teams and project turn over smoother, but is also extremely important as part of the research process</a:t>
            </a:r>
          </a:p>
          <a:p>
            <a:r>
              <a:rPr lang="en-US" sz="2400" dirty="0"/>
              <a:t>The research output is not just a paper or report, but whole process. That means codes, data, documentation are just as important as the final text</a:t>
            </a:r>
          </a:p>
        </p:txBody>
      </p:sp>
    </p:spTree>
    <p:extLst>
      <p:ext uri="{BB962C8B-B14F-4D97-AF65-F5344CB8AC3E}">
        <p14:creationId xmlns:p14="http://schemas.microsoft.com/office/powerpoint/2010/main" val="21725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help-files follow the same structure. The most useful are: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Syntax: 		How to enter the command 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Menu: 		Where to find it in drop down menu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Options:		Syntax and explanation of options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Examples:	Examples on how to specify the command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Saved results:	First step to code Stata dynamically</a:t>
            </a:r>
          </a:p>
          <a:p>
            <a:pPr>
              <a:lnSpc>
                <a:spcPct val="70000"/>
              </a:lnSpc>
            </a:pPr>
            <a:r>
              <a:rPr lang="en-US" dirty="0"/>
              <a:t>Many commands are related and share help file: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Drop/keep, decode/encode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Help file usage and coding knowledge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2514600"/>
            <a:ext cx="0" cy="335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5865962"/>
            <a:ext cx="5715000" cy="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388853" y="2458528"/>
            <a:ext cx="5477773" cy="3341940"/>
          </a:xfrm>
          <a:custGeom>
            <a:avLst/>
            <a:gdLst>
              <a:gd name="connsiteX0" fmla="*/ 0 w 5477773"/>
              <a:gd name="connsiteY0" fmla="*/ 3329797 h 3341940"/>
              <a:gd name="connsiteX1" fmla="*/ 854015 w 5477773"/>
              <a:gd name="connsiteY1" fmla="*/ 3226280 h 3341940"/>
              <a:gd name="connsiteX2" fmla="*/ 1466490 w 5477773"/>
              <a:gd name="connsiteY2" fmla="*/ 2493034 h 3341940"/>
              <a:gd name="connsiteX3" fmla="*/ 2268747 w 5477773"/>
              <a:gd name="connsiteY3" fmla="*/ 3295291 h 3341940"/>
              <a:gd name="connsiteX4" fmla="*/ 4563373 w 5477773"/>
              <a:gd name="connsiteY4" fmla="*/ 1578634 h 3341940"/>
              <a:gd name="connsiteX5" fmla="*/ 5477773 w 5477773"/>
              <a:gd name="connsiteY5" fmla="*/ 0 h 334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7773" h="3341940">
                <a:moveTo>
                  <a:pt x="0" y="3329797"/>
                </a:moveTo>
                <a:cubicBezTo>
                  <a:pt x="304800" y="3347768"/>
                  <a:pt x="609600" y="3365740"/>
                  <a:pt x="854015" y="3226280"/>
                </a:cubicBezTo>
                <a:cubicBezTo>
                  <a:pt x="1098430" y="3086820"/>
                  <a:pt x="1230701" y="2481532"/>
                  <a:pt x="1466490" y="2493034"/>
                </a:cubicBezTo>
                <a:cubicBezTo>
                  <a:pt x="1702279" y="2504536"/>
                  <a:pt x="1752600" y="3447691"/>
                  <a:pt x="2268747" y="3295291"/>
                </a:cubicBezTo>
                <a:cubicBezTo>
                  <a:pt x="2784894" y="3142891"/>
                  <a:pt x="4028535" y="2127849"/>
                  <a:pt x="4563373" y="1578634"/>
                </a:cubicBezTo>
                <a:cubicBezTo>
                  <a:pt x="5098211" y="1029419"/>
                  <a:pt x="5287992" y="514709"/>
                  <a:pt x="54777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18682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Usage of help files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554279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of 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FD5DB-F081-4DE3-AE69-06C1D9232E85}"/>
              </a:ext>
            </a:extLst>
          </p:cNvPr>
          <p:cNvSpPr txBox="1"/>
          <p:nvPr/>
        </p:nvSpPr>
        <p:spPr>
          <a:xfrm>
            <a:off x="3076487" y="4151330"/>
            <a:ext cx="95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Valley of Hubris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E33A4F-B28C-4C3F-9122-479551365493}"/>
              </a:ext>
            </a:extLst>
          </p:cNvPr>
          <p:cNvCxnSpPr/>
          <p:nvPr/>
        </p:nvCxnSpPr>
        <p:spPr>
          <a:xfrm>
            <a:off x="3555052" y="4674550"/>
            <a:ext cx="0" cy="102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1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vs.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Can I use Excel?</a:t>
            </a:r>
          </a:p>
        </p:txBody>
      </p:sp>
    </p:spTree>
    <p:extLst>
      <p:ext uri="{BB962C8B-B14F-4D97-AF65-F5344CB8AC3E}">
        <p14:creationId xmlns:p14="http://schemas.microsoft.com/office/powerpoint/2010/main" val="407431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reason we use Stata 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In Excel you make changes directly to the data and save new versions of the data set</a:t>
            </a:r>
          </a:p>
          <a:p>
            <a:endParaRPr lang="en-US" dirty="0"/>
          </a:p>
          <a:p>
            <a:r>
              <a:rPr lang="en-US" dirty="0"/>
              <a:t>In Stata and R your code is the instruction to get from the raw data to the final analysis. Instead of saving versions of the data, we save those instructions in a do-file or an R-script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code is an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9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Many RAs come to DIME thinking that the code is a </a:t>
            </a:r>
            <a:r>
              <a:rPr lang="en-US" i="1" dirty="0"/>
              <a:t>mean to an end</a:t>
            </a:r>
            <a:r>
              <a:rPr lang="en-US" dirty="0"/>
              <a:t>, but my main point of this session is that your code is equally as much an </a:t>
            </a:r>
            <a:r>
              <a:rPr lang="en-US" i="1" dirty="0"/>
              <a:t>end</a:t>
            </a:r>
            <a:r>
              <a:rPr lang="en-US" dirty="0"/>
              <a:t> as a table or a written report is!</a:t>
            </a:r>
          </a:p>
        </p:txBody>
      </p:sp>
    </p:spTree>
    <p:extLst>
      <p:ext uri="{BB962C8B-B14F-4D97-AF65-F5344CB8AC3E}">
        <p14:creationId xmlns:p14="http://schemas.microsoft.com/office/powerpoint/2010/main" val="40604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difference</a:t>
            </a:r>
            <a:br>
              <a:rPr lang="en-US" dirty="0"/>
            </a:br>
            <a:r>
              <a:rPr lang="en-US" dirty="0"/>
              <a:t>Academia vs. DECIE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 academia:</a:t>
            </a:r>
          </a:p>
          <a:p>
            <a:pPr lvl="1"/>
            <a:r>
              <a:rPr lang="en-US" dirty="0"/>
              <a:t>Being correct is the only thing that matters</a:t>
            </a:r>
          </a:p>
          <a:p>
            <a:r>
              <a:rPr lang="en-US" dirty="0"/>
              <a:t>At DIME</a:t>
            </a:r>
          </a:p>
          <a:p>
            <a:pPr lvl="1"/>
            <a:r>
              <a:rPr lang="en-US" dirty="0"/>
              <a:t>Correct is equally important as in academia</a:t>
            </a:r>
          </a:p>
          <a:p>
            <a:pPr lvl="1"/>
            <a:r>
              <a:rPr lang="en-US" dirty="0"/>
              <a:t>Past, current and future team members contribute to the same code, and therefore we need to standardize how we code, and focus on skills for coding as a team</a:t>
            </a:r>
          </a:p>
        </p:txBody>
      </p:sp>
    </p:spTree>
    <p:extLst>
      <p:ext uri="{BB962C8B-B14F-4D97-AF65-F5344CB8AC3E}">
        <p14:creationId xmlns:p14="http://schemas.microsoft.com/office/powerpoint/2010/main" val="22419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vs. Deductive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Learning how to code inductively:</a:t>
            </a:r>
          </a:p>
          <a:p>
            <a:pPr lvl="1"/>
            <a:r>
              <a:rPr lang="en-US" dirty="0"/>
              <a:t>I saw someone using this code for this – therefore I am using the same code</a:t>
            </a:r>
          </a:p>
          <a:p>
            <a:pPr lvl="1"/>
            <a:r>
              <a:rPr lang="en-US" dirty="0"/>
              <a:t>Copying undocumented code without understanding it</a:t>
            </a:r>
          </a:p>
          <a:p>
            <a:r>
              <a:rPr lang="en-US" dirty="0"/>
              <a:t>Learning how to code deductively:</a:t>
            </a:r>
          </a:p>
          <a:p>
            <a:pPr lvl="1"/>
            <a:r>
              <a:rPr lang="en-US" dirty="0"/>
              <a:t>What are the reasons someone coded a task a certain way? Does those reasons apply to you as well?</a:t>
            </a:r>
          </a:p>
          <a:p>
            <a:pPr lvl="1"/>
            <a:r>
              <a:rPr lang="en-US" dirty="0"/>
              <a:t>Read documentation to understand what commands do and how they are intended to be used</a:t>
            </a:r>
          </a:p>
        </p:txBody>
      </p:sp>
    </p:spTree>
    <p:extLst>
      <p:ext uri="{BB962C8B-B14F-4D97-AF65-F5344CB8AC3E}">
        <p14:creationId xmlns:p14="http://schemas.microsoft.com/office/powerpoint/2010/main" val="343163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Never, ever save any data files or do-files in the folder using any variation of these formats:</a:t>
            </a:r>
          </a:p>
          <a:p>
            <a:pPr lvl="1"/>
            <a:r>
              <a:rPr lang="en-US" dirty="0"/>
              <a:t>endline_data_new.csv, endline_data_old.csv</a:t>
            </a:r>
          </a:p>
          <a:p>
            <a:pPr lvl="1"/>
            <a:r>
              <a:rPr lang="en-US" dirty="0"/>
              <a:t>baseline_clean_v1.dta, baseline_clean_v2.dta etc.</a:t>
            </a:r>
          </a:p>
          <a:p>
            <a:pPr lvl="1"/>
            <a:r>
              <a:rPr lang="en-US" dirty="0"/>
              <a:t>Data_cleaning_June8.do</a:t>
            </a:r>
          </a:p>
          <a:p>
            <a:pPr>
              <a:spcBef>
                <a:spcPts val="2000"/>
              </a:spcBef>
            </a:pPr>
            <a:r>
              <a:rPr lang="en-US" dirty="0"/>
              <a:t>Exception: Outputs (tables, graphs, documentation) can be good practice to date</a:t>
            </a:r>
          </a:p>
          <a:p>
            <a:pPr>
              <a:spcBef>
                <a:spcPts val="2000"/>
              </a:spcBef>
            </a:pPr>
            <a:r>
              <a:rPr lang="en-US" dirty="0"/>
              <a:t>Syncing software (dropbox, box) have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97352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1015</Words>
  <Application>Microsoft Office PowerPoint</Application>
  <PresentationFormat>On-screen Show (4:3)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RA Technical Onboarding DIME Best Practices in quantitate data work and documentation</vt:lpstr>
      <vt:lpstr>How your code is a tool for the whole project?</vt:lpstr>
      <vt:lpstr>Think reproducible</vt:lpstr>
      <vt:lpstr>Excel vs. Stata</vt:lpstr>
      <vt:lpstr>The main reason we use Stata or R</vt:lpstr>
      <vt:lpstr>Your code is an output</vt:lpstr>
      <vt:lpstr>Coding difference Academia vs. DECIE</vt:lpstr>
      <vt:lpstr>Inductive vs. Deductive</vt:lpstr>
      <vt:lpstr>File naming conventions</vt:lpstr>
      <vt:lpstr>Explicit and dynamic file paths</vt:lpstr>
      <vt:lpstr>Coding Styles</vt:lpstr>
      <vt:lpstr>PowerPoint Presentation</vt:lpstr>
      <vt:lpstr>White Space</vt:lpstr>
      <vt:lpstr>Vertical lines</vt:lpstr>
      <vt:lpstr>Vertical lines</vt:lpstr>
      <vt:lpstr>Indentations</vt:lpstr>
      <vt:lpstr>PowerPoint Presentation</vt:lpstr>
      <vt:lpstr>Break up long rows of code</vt:lpstr>
      <vt:lpstr>Example of row breaks</vt:lpstr>
      <vt:lpstr>Comments</vt:lpstr>
      <vt:lpstr>Different types of comments</vt:lpstr>
      <vt:lpstr>Example of comments</vt:lpstr>
      <vt:lpstr>Macros: Local and Global</vt:lpstr>
      <vt:lpstr>Macros: naming convention</vt:lpstr>
      <vt:lpstr>Tips for usages of locals</vt:lpstr>
      <vt:lpstr>Become more exact in your coding</vt:lpstr>
      <vt:lpstr>Help files</vt:lpstr>
      <vt:lpstr>Example of help file</vt:lpstr>
      <vt:lpstr>Syntax used in help files</vt:lpstr>
      <vt:lpstr>Structure of help files</vt:lpstr>
      <vt:lpstr>Help file usage and coding knowledge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Kristoffer Gustav Bjarkefur</cp:lastModifiedBy>
  <cp:revision>49</cp:revision>
  <dcterms:created xsi:type="dcterms:W3CDTF">2014-11-14T20:07:23Z</dcterms:created>
  <dcterms:modified xsi:type="dcterms:W3CDTF">2019-11-12T18:18:23Z</dcterms:modified>
</cp:coreProperties>
</file>