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64"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7281"/>
    <a:srgbClr val="3B6E81"/>
    <a:srgbClr val="C7934A"/>
    <a:srgbClr val="364C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56436-3EFB-44B7-9011-C7A6E4F14BB3}" v="249" dt="2020-10-29T11:09:36.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E330-DF15-41B1-9558-7EBA48821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7B9BB9-0B5E-4391-A6CD-FEFD0B9EA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F8F89-926A-4A6C-90F1-585A3809E927}"/>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5" name="Footer Placeholder 4">
            <a:extLst>
              <a:ext uri="{FF2B5EF4-FFF2-40B4-BE49-F238E27FC236}">
                <a16:creationId xmlns:a16="http://schemas.microsoft.com/office/drawing/2014/main" id="{6C47990D-53D5-40B2-901F-F7B4CB624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CF467-09B3-46AC-9CC1-F79EA9D3B733}"/>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275667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F335-D7A2-4DF8-A3D1-BCC0D4A487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5E6C0-388A-4018-9018-B20714BFB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EFE33-9A4A-4177-BA6C-BCEE587D2C5B}"/>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5" name="Footer Placeholder 4">
            <a:extLst>
              <a:ext uri="{FF2B5EF4-FFF2-40B4-BE49-F238E27FC236}">
                <a16:creationId xmlns:a16="http://schemas.microsoft.com/office/drawing/2014/main" id="{447C1652-7F93-4617-8924-BFA55D16E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6C558-0887-42DE-91CF-4B9D09CBCBEA}"/>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395369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16799-BC75-471A-8DEC-AD8965E32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51F7C2-A6A9-4F2E-8A39-69893C773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A494B-88F4-41FC-97AD-57474393FCC8}"/>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5" name="Footer Placeholder 4">
            <a:extLst>
              <a:ext uri="{FF2B5EF4-FFF2-40B4-BE49-F238E27FC236}">
                <a16:creationId xmlns:a16="http://schemas.microsoft.com/office/drawing/2014/main" id="{FDBF1135-D829-4C98-B12C-009F2CED3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D0323-C117-4E26-AF9D-BF2D598C2191}"/>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381450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38C7-AF5F-40EA-825C-C67085DB9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396C4-1FA6-420F-8361-C8F0A23C6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82107-4714-4FC9-9478-DF43D8CBDEB1}"/>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5" name="Footer Placeholder 4">
            <a:extLst>
              <a:ext uri="{FF2B5EF4-FFF2-40B4-BE49-F238E27FC236}">
                <a16:creationId xmlns:a16="http://schemas.microsoft.com/office/drawing/2014/main" id="{3E2ED706-0F1D-4672-A4A6-23BDBD06F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47FFD-363D-4C2E-9D98-66C81FB918F6}"/>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340073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2EFB-65A8-4B19-8112-9CC04AAD1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93A6CB-D16D-484B-A70E-33CE02D4E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A318A5-720D-466E-88B3-5C132D3F31FD}"/>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5" name="Footer Placeholder 4">
            <a:extLst>
              <a:ext uri="{FF2B5EF4-FFF2-40B4-BE49-F238E27FC236}">
                <a16:creationId xmlns:a16="http://schemas.microsoft.com/office/drawing/2014/main" id="{609B727B-5916-415E-B695-55F9D06BB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8F13D-F555-4FFC-A35C-D3F251F11084}"/>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129602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BF69-DEA2-46FD-B071-A6B8868DF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0D855-AA06-4BD8-B8A8-58FE8BC18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09CC0-A6C9-4483-A52E-86D24701A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698FE-385F-4B9D-88C2-98077CFFFACE}"/>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6" name="Footer Placeholder 5">
            <a:extLst>
              <a:ext uri="{FF2B5EF4-FFF2-40B4-BE49-F238E27FC236}">
                <a16:creationId xmlns:a16="http://schemas.microsoft.com/office/drawing/2014/main" id="{BFE76B38-B375-4742-B76D-64F17380B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09EFA-E8A4-42BE-BB4A-F1CD6072977A}"/>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310245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0A05-FC3E-4DF7-9BA0-45504B2E29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5F12F-28C4-471B-A5C0-A93F9DE96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B0456-C1D5-4EF9-965B-31431827F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C4857-360A-4BE0-B01B-7E8700D2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2C9B2-C8E8-4A34-A908-8D0EA869CC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9C444-D2B3-451A-BE8F-CD96A5CE421A}"/>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8" name="Footer Placeholder 7">
            <a:extLst>
              <a:ext uri="{FF2B5EF4-FFF2-40B4-BE49-F238E27FC236}">
                <a16:creationId xmlns:a16="http://schemas.microsoft.com/office/drawing/2014/main" id="{6A8BC23B-5388-4B01-B09E-303A8FAAF3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9645F-702A-43FC-ABC0-EE5D04099696}"/>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271520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D5E3-6A61-4FE4-9C64-E0EC70C58C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633D-D77F-4523-9CD6-195457DA3528}"/>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4" name="Footer Placeholder 3">
            <a:extLst>
              <a:ext uri="{FF2B5EF4-FFF2-40B4-BE49-F238E27FC236}">
                <a16:creationId xmlns:a16="http://schemas.microsoft.com/office/drawing/2014/main" id="{8A606467-237E-4C0B-A020-59906F611C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007110-1242-48B3-A32A-EDB7CFD1394B}"/>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46976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47BF8-4E04-4AB0-A078-D5EF241608DB}"/>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3" name="Footer Placeholder 2">
            <a:extLst>
              <a:ext uri="{FF2B5EF4-FFF2-40B4-BE49-F238E27FC236}">
                <a16:creationId xmlns:a16="http://schemas.microsoft.com/office/drawing/2014/main" id="{F7E21C62-5C2A-4127-A9D6-F0EA5BD2F5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14469-C94A-4C51-A82A-1269063DD8CB}"/>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2237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1838-54E0-4A11-9FFB-5436EDF3C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247E08-B88C-4A45-91ED-02C79E26C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4D5543-FFC1-46CD-A50A-42BC28A0A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87908-DCA8-4FA3-A141-068BEC9D7DCF}"/>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6" name="Footer Placeholder 5">
            <a:extLst>
              <a:ext uri="{FF2B5EF4-FFF2-40B4-BE49-F238E27FC236}">
                <a16:creationId xmlns:a16="http://schemas.microsoft.com/office/drawing/2014/main" id="{369E25CB-BF0D-46B3-8A4D-F1BC61B94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E1896-0A35-4628-994D-BB9D980FFEC1}"/>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354061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C8DB-B6AB-42C2-85A4-28B18FF6A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BEA99-5E15-4772-BC05-4B04C0234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B4B5E3-5532-4930-8E59-4ED3416BE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F8D48-03B2-4468-A3F3-864D87B20172}"/>
              </a:ext>
            </a:extLst>
          </p:cNvPr>
          <p:cNvSpPr>
            <a:spLocks noGrp="1"/>
          </p:cNvSpPr>
          <p:nvPr>
            <p:ph type="dt" sz="half" idx="10"/>
          </p:nvPr>
        </p:nvSpPr>
        <p:spPr/>
        <p:txBody>
          <a:bodyPr/>
          <a:lstStyle/>
          <a:p>
            <a:fld id="{0702D110-FF79-4DF6-86A2-215AA0AD0CDA}" type="datetimeFigureOut">
              <a:rPr lang="en-US" smtClean="0"/>
              <a:t>10/30/2020</a:t>
            </a:fld>
            <a:endParaRPr lang="en-US"/>
          </a:p>
        </p:txBody>
      </p:sp>
      <p:sp>
        <p:nvSpPr>
          <p:cNvPr id="6" name="Footer Placeholder 5">
            <a:extLst>
              <a:ext uri="{FF2B5EF4-FFF2-40B4-BE49-F238E27FC236}">
                <a16:creationId xmlns:a16="http://schemas.microsoft.com/office/drawing/2014/main" id="{D51A4248-1BF6-4F30-B237-C3A888D3E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12641-F18A-4BF5-BDA1-E10B7A49EA4E}"/>
              </a:ext>
            </a:extLst>
          </p:cNvPr>
          <p:cNvSpPr>
            <a:spLocks noGrp="1"/>
          </p:cNvSpPr>
          <p:nvPr>
            <p:ph type="sldNum" sz="quarter" idx="12"/>
          </p:nvPr>
        </p:nvSpPr>
        <p:spPr/>
        <p:txBody>
          <a:bodyPr/>
          <a:lstStyle/>
          <a:p>
            <a:fld id="{5A7BB4D5-51D9-4C5C-9071-9A134DA472F8}" type="slidenum">
              <a:rPr lang="en-US" smtClean="0"/>
              <a:t>‹#›</a:t>
            </a:fld>
            <a:endParaRPr lang="en-US"/>
          </a:p>
        </p:txBody>
      </p:sp>
    </p:spTree>
    <p:extLst>
      <p:ext uri="{BB962C8B-B14F-4D97-AF65-F5344CB8AC3E}">
        <p14:creationId xmlns:p14="http://schemas.microsoft.com/office/powerpoint/2010/main" val="47313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A7C49-BDEE-412E-90F8-5E4A3FA29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8A4CE-2588-4FAA-B84C-AAD8116D1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1C2EA-62CD-4B96-B6E0-F92FFEA40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2D110-FF79-4DF6-86A2-215AA0AD0CDA}" type="datetimeFigureOut">
              <a:rPr lang="en-US" smtClean="0"/>
              <a:t>10/30/2020</a:t>
            </a:fld>
            <a:endParaRPr lang="en-US"/>
          </a:p>
        </p:txBody>
      </p:sp>
      <p:sp>
        <p:nvSpPr>
          <p:cNvPr id="5" name="Footer Placeholder 4">
            <a:extLst>
              <a:ext uri="{FF2B5EF4-FFF2-40B4-BE49-F238E27FC236}">
                <a16:creationId xmlns:a16="http://schemas.microsoft.com/office/drawing/2014/main" id="{63DEAF57-948A-493B-8B4F-EE4F2DC3E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C6FABE-FD97-41E5-91B1-EEF9F0E7D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BB4D5-51D9-4C5C-9071-9A134DA472F8}" type="slidenum">
              <a:rPr lang="en-US" smtClean="0"/>
              <a:t>‹#›</a:t>
            </a:fld>
            <a:endParaRPr lang="en-US"/>
          </a:p>
        </p:txBody>
      </p:sp>
    </p:spTree>
    <p:extLst>
      <p:ext uri="{BB962C8B-B14F-4D97-AF65-F5344CB8AC3E}">
        <p14:creationId xmlns:p14="http://schemas.microsoft.com/office/powerpoint/2010/main" val="115915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3d-ai-artificial-intelligence-artwork-1166602/"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C1EF-5C17-4F97-845F-587A7006D0D6}"/>
              </a:ext>
            </a:extLst>
          </p:cNvPr>
          <p:cNvSpPr>
            <a:spLocks noGrp="1"/>
          </p:cNvSpPr>
          <p:nvPr>
            <p:ph type="ctrTitle"/>
          </p:nvPr>
        </p:nvSpPr>
        <p:spPr>
          <a:xfrm>
            <a:off x="0" y="462377"/>
            <a:ext cx="12192000" cy="1303130"/>
          </a:xfrm>
        </p:spPr>
        <p:txBody>
          <a:bodyPr/>
          <a:lstStyle/>
          <a:p>
            <a:r>
              <a:rPr lang="en-US" b="1" u="sng" dirty="0">
                <a:solidFill>
                  <a:srgbClr val="537281"/>
                </a:solidFill>
                <a:latin typeface="Agency FB" panose="020B0503020202020204" pitchFamily="34" charset="0"/>
              </a:rPr>
              <a:t>AI based Subjective Answer Evaluation </a:t>
            </a:r>
          </a:p>
        </p:txBody>
      </p:sp>
      <p:sp>
        <p:nvSpPr>
          <p:cNvPr id="22" name="Subtitle 2">
            <a:extLst>
              <a:ext uri="{FF2B5EF4-FFF2-40B4-BE49-F238E27FC236}">
                <a16:creationId xmlns:a16="http://schemas.microsoft.com/office/drawing/2014/main" id="{7C06FE1C-0260-4ED3-B87B-7993933A20E8}"/>
              </a:ext>
            </a:extLst>
          </p:cNvPr>
          <p:cNvSpPr>
            <a:spLocks noGrp="1"/>
          </p:cNvSpPr>
          <p:nvPr>
            <p:ph type="subTitle" idx="1"/>
          </p:nvPr>
        </p:nvSpPr>
        <p:spPr>
          <a:xfrm>
            <a:off x="1524000" y="2104162"/>
            <a:ext cx="9144000" cy="1655762"/>
          </a:xfrm>
        </p:spPr>
        <p:txBody>
          <a:bodyPr>
            <a:normAutofit/>
          </a:bodyPr>
          <a:lstStyle/>
          <a:p>
            <a:r>
              <a:rPr lang="en-US" sz="4000" dirty="0">
                <a:solidFill>
                  <a:srgbClr val="537281"/>
                </a:solidFill>
                <a:latin typeface="Aharoni" panose="02010803020104030203" pitchFamily="2" charset="-79"/>
                <a:cs typeface="Aharoni" panose="02010803020104030203" pitchFamily="2" charset="-79"/>
              </a:rPr>
              <a:t>Pragyan Yadav</a:t>
            </a:r>
          </a:p>
          <a:p>
            <a:endParaRPr lang="en-US" sz="4000" dirty="0">
              <a:solidFill>
                <a:srgbClr val="537281"/>
              </a:solidFill>
              <a:latin typeface="Aharoni" panose="02010803020104030203" pitchFamily="2" charset="-79"/>
              <a:cs typeface="Aharoni" panose="02010803020104030203" pitchFamily="2" charset="-79"/>
            </a:endParaRPr>
          </a:p>
        </p:txBody>
      </p:sp>
      <p:pic>
        <p:nvPicPr>
          <p:cNvPr id="1026" name="Picture 2">
            <a:extLst>
              <a:ext uri="{FF2B5EF4-FFF2-40B4-BE49-F238E27FC236}">
                <a16:creationId xmlns:a16="http://schemas.microsoft.com/office/drawing/2014/main" id="{7AA392BD-4C43-475E-98AE-F5B3FAB5A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9318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CBC4F3-EA64-4894-B755-D48ACAEE8557}"/>
              </a:ext>
            </a:extLst>
          </p:cNvPr>
          <p:cNvSpPr txBox="1"/>
          <p:nvPr/>
        </p:nvSpPr>
        <p:spPr>
          <a:xfrm>
            <a:off x="-1" y="462377"/>
            <a:ext cx="12192000" cy="2123658"/>
          </a:xfrm>
          <a:prstGeom prst="rect">
            <a:avLst/>
          </a:prstGeom>
          <a:noFill/>
        </p:spPr>
        <p:txBody>
          <a:bodyPr wrap="square" rtlCol="0">
            <a:spAutoFit/>
          </a:bodyPr>
          <a:lstStyle/>
          <a:p>
            <a:pPr algn="ctr"/>
            <a:r>
              <a:rPr lang="en-US" sz="6600" dirty="0">
                <a:solidFill>
                  <a:schemeClr val="bg1"/>
                </a:solidFill>
                <a:latin typeface="Aharoni" panose="02010803020104030203" pitchFamily="2" charset="-79"/>
                <a:cs typeface="Aharoni" panose="02010803020104030203" pitchFamily="2" charset="-79"/>
              </a:rPr>
              <a:t>AI Subjective Answer Evaluation</a:t>
            </a:r>
          </a:p>
        </p:txBody>
      </p:sp>
      <p:sp>
        <p:nvSpPr>
          <p:cNvPr id="4" name="TextBox 3">
            <a:extLst>
              <a:ext uri="{FF2B5EF4-FFF2-40B4-BE49-F238E27FC236}">
                <a16:creationId xmlns:a16="http://schemas.microsoft.com/office/drawing/2014/main" id="{7FAE88C6-EB3C-4CF9-AF83-D5BAF6C6095B}"/>
              </a:ext>
            </a:extLst>
          </p:cNvPr>
          <p:cNvSpPr txBox="1"/>
          <p:nvPr/>
        </p:nvSpPr>
        <p:spPr>
          <a:xfrm>
            <a:off x="3572582" y="4425696"/>
            <a:ext cx="4000500" cy="707886"/>
          </a:xfrm>
          <a:prstGeom prst="rect">
            <a:avLst/>
          </a:prstGeom>
          <a:noFill/>
        </p:spPr>
        <p:txBody>
          <a:bodyPr wrap="square" rtlCol="0">
            <a:spAutoFit/>
          </a:bodyPr>
          <a:lstStyle/>
          <a:p>
            <a:r>
              <a:rPr lang="en-US" sz="4000" dirty="0">
                <a:solidFill>
                  <a:schemeClr val="bg1"/>
                </a:solidFill>
                <a:latin typeface="Aharoni" panose="02010803020104030203" pitchFamily="2" charset="-79"/>
                <a:cs typeface="Aharoni" panose="02010803020104030203" pitchFamily="2" charset="-79"/>
              </a:rPr>
              <a:t>Pragyan Yadav</a:t>
            </a:r>
          </a:p>
        </p:txBody>
      </p:sp>
    </p:spTree>
    <p:extLst>
      <p:ext uri="{BB962C8B-B14F-4D97-AF65-F5344CB8AC3E}">
        <p14:creationId xmlns:p14="http://schemas.microsoft.com/office/powerpoint/2010/main" val="355960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03C7E1D-DEE7-4845-B1CA-7EF2881447ED}"/>
              </a:ext>
            </a:extLst>
          </p:cNvPr>
          <p:cNvSpPr>
            <a:spLocks noGrp="1"/>
          </p:cNvSpPr>
          <p:nvPr>
            <p:ph idx="1"/>
          </p:nvPr>
        </p:nvSpPr>
        <p:spPr>
          <a:xfrm>
            <a:off x="487945" y="2430454"/>
            <a:ext cx="11018255" cy="4351338"/>
          </a:xfrm>
        </p:spPr>
        <p:txBody>
          <a:bodyPr/>
          <a:lstStyle/>
          <a:p>
            <a:pPr marL="0" marR="0" indent="0" algn="just">
              <a:spcBef>
                <a:spcPts val="0"/>
              </a:spcBef>
              <a:spcAft>
                <a:spcPts val="800"/>
              </a:spcAft>
              <a:buNone/>
            </a:pPr>
            <a:r>
              <a:rPr lang="en-US" sz="2800" dirty="0">
                <a:effectLst/>
                <a:latin typeface="Abadi" panose="020B0604020104020204" pitchFamily="34" charset="0"/>
                <a:ea typeface="Calibri" panose="020F0502020204030204" pitchFamily="34" charset="0"/>
                <a:cs typeface="Times New Roman" panose="02020603050405020304" pitchFamily="18" charset="0"/>
              </a:rPr>
              <a:t>Subjective Written Assessment plays a significant role in any educational process because it is a common way to evaluate the student’s knowledge regarding the concepts related to learning objectives. Teachers spend lot of time in evaluating answer sheets. If this task can be done by an AI, the teachers can decrease their burden significantly. It will also introduce impartial assessment.</a:t>
            </a:r>
          </a:p>
          <a:p>
            <a:pPr algn="just"/>
            <a:endParaRPr lang="en-US" sz="2800" dirty="0">
              <a:latin typeface="Abadi" panose="020B0604020104020204" pitchFamily="34" charset="0"/>
            </a:endParaRPr>
          </a:p>
          <a:p>
            <a:pPr marL="0" indent="0" algn="just">
              <a:buNone/>
            </a:pPr>
            <a:endParaRPr lang="en-US" dirty="0">
              <a:latin typeface="Abadi" panose="020B0604020104020204" pitchFamily="34" charset="0"/>
            </a:endParaRPr>
          </a:p>
        </p:txBody>
      </p:sp>
      <p:sp>
        <p:nvSpPr>
          <p:cNvPr id="11" name="Title 1">
            <a:extLst>
              <a:ext uri="{FF2B5EF4-FFF2-40B4-BE49-F238E27FC236}">
                <a16:creationId xmlns:a16="http://schemas.microsoft.com/office/drawing/2014/main" id="{4D303C5E-2A07-4C08-8FF8-76511272ACE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C7934A"/>
                </a:solidFill>
                <a:latin typeface="Aharoni" panose="02010803020104030203" pitchFamily="2" charset="-79"/>
                <a:cs typeface="Aharoni" panose="02010803020104030203" pitchFamily="2" charset="-79"/>
              </a:rPr>
              <a:t>Introduction</a:t>
            </a:r>
          </a:p>
        </p:txBody>
      </p:sp>
    </p:spTree>
    <p:extLst>
      <p:ext uri="{BB962C8B-B14F-4D97-AF65-F5344CB8AC3E}">
        <p14:creationId xmlns:p14="http://schemas.microsoft.com/office/powerpoint/2010/main" val="134298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531E380-90A9-4CA4-B21B-1C9127446CF1}"/>
              </a:ext>
            </a:extLst>
          </p:cNvPr>
          <p:cNvGraphicFramePr>
            <a:graphicFrameLocks noGrp="1"/>
          </p:cNvGraphicFramePr>
          <p:nvPr>
            <p:ph idx="1"/>
            <p:extLst>
              <p:ext uri="{D42A27DB-BD31-4B8C-83A1-F6EECF244321}">
                <p14:modId xmlns:p14="http://schemas.microsoft.com/office/powerpoint/2010/main" val="838449263"/>
              </p:ext>
            </p:extLst>
          </p:nvPr>
        </p:nvGraphicFramePr>
        <p:xfrm>
          <a:off x="0" y="0"/>
          <a:ext cx="12192000" cy="6858001"/>
        </p:xfrm>
        <a:graphic>
          <a:graphicData uri="http://schemas.openxmlformats.org/drawingml/2006/table">
            <a:tbl>
              <a:tblPr firstRow="1" firstCol="1" bandRow="1">
                <a:tableStyleId>{8799B23B-EC83-4686-B30A-512413B5E67A}</a:tableStyleId>
              </a:tblPr>
              <a:tblGrid>
                <a:gridCol w="4283978">
                  <a:extLst>
                    <a:ext uri="{9D8B030D-6E8A-4147-A177-3AD203B41FA5}">
                      <a16:colId xmlns:a16="http://schemas.microsoft.com/office/drawing/2014/main" val="2961444629"/>
                    </a:ext>
                  </a:extLst>
                </a:gridCol>
                <a:gridCol w="7908022">
                  <a:extLst>
                    <a:ext uri="{9D8B030D-6E8A-4147-A177-3AD203B41FA5}">
                      <a16:colId xmlns:a16="http://schemas.microsoft.com/office/drawing/2014/main" val="1044942927"/>
                    </a:ext>
                  </a:extLst>
                </a:gridCol>
              </a:tblGrid>
              <a:tr h="900115">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Who is affected by the problem?</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Education </a:t>
                      </a:r>
                      <a:r>
                        <a:rPr lang="en-US" sz="2000" i="0" dirty="0">
                          <a:effectLst/>
                          <a:latin typeface="Biome Light" panose="020B0303030204020804" pitchFamily="34" charset="0"/>
                          <a:cs typeface="Biome Light" panose="020B0303030204020804" pitchFamily="34" charset="0"/>
                        </a:rPr>
                        <a:t>Institutions</a:t>
                      </a:r>
                      <a:endParaRPr lang="en-US" sz="2000" i="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204493341"/>
                  </a:ext>
                </a:extLst>
              </a:tr>
              <a:tr h="1579224">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Why is it a problem?</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 </a:t>
                      </a: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A major part of a teacher’s time is spent in evaluating answer sheets.</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841112996"/>
                  </a:ext>
                </a:extLst>
              </a:tr>
              <a:tr h="1469867">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Where is the problem?</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In educational institutions.</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879267044"/>
                  </a:ext>
                </a:extLst>
              </a:tr>
              <a:tr h="2908795">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What is the problem?</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endParaRPr lang="en-US" sz="2000" dirty="0">
                        <a:effectLst/>
                        <a:latin typeface="Biome Light" panose="020B0303030204020804" pitchFamily="34" charset="0"/>
                        <a:cs typeface="Biome Light" panose="020B0303030204020804" pitchFamily="34" charset="0"/>
                      </a:endParaRPr>
                    </a:p>
                    <a:p>
                      <a:pPr marL="0" marR="0" algn="ctr">
                        <a:lnSpc>
                          <a:spcPct val="107000"/>
                        </a:lnSpc>
                        <a:spcBef>
                          <a:spcPts val="0"/>
                        </a:spcBef>
                        <a:spcAft>
                          <a:spcPts val="0"/>
                        </a:spcAft>
                      </a:pPr>
                      <a:r>
                        <a:rPr lang="en-US" sz="2000" dirty="0">
                          <a:effectLst/>
                          <a:latin typeface="Biome Light" panose="020B0303030204020804" pitchFamily="34" charset="0"/>
                          <a:cs typeface="Biome Light" panose="020B0303030204020804" pitchFamily="34" charset="0"/>
                        </a:rPr>
                        <a:t>Teachers spend a lot of time in checking answer sheets of exams. They can also have mistaken and can be biased while evaluating answer sheets.</a:t>
                      </a:r>
                      <a:endParaRPr lang="en-US" sz="2000" dirty="0">
                        <a:effectLst/>
                        <a:latin typeface="Biome Light" panose="020B0303030204020804" pitchFamily="34" charset="0"/>
                        <a:ea typeface="Calibri" panose="020F0502020204030204" pitchFamily="34" charset="0"/>
                        <a:cs typeface="Biome Light" panose="020B03030302040208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747315274"/>
                  </a:ext>
                </a:extLst>
              </a:tr>
            </a:tbl>
          </a:graphicData>
        </a:graphic>
      </p:graphicFrame>
    </p:spTree>
    <p:extLst>
      <p:ext uri="{BB962C8B-B14F-4D97-AF65-F5344CB8AC3E}">
        <p14:creationId xmlns:p14="http://schemas.microsoft.com/office/powerpoint/2010/main" val="225734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DE83-F570-4E39-A6F9-E907D9A84C22}"/>
              </a:ext>
            </a:extLst>
          </p:cNvPr>
          <p:cNvSpPr>
            <a:spLocks noGrp="1"/>
          </p:cNvSpPr>
          <p:nvPr>
            <p:ph type="title"/>
          </p:nvPr>
        </p:nvSpPr>
        <p:spPr/>
        <p:txBody>
          <a:bodyPr/>
          <a:lstStyle/>
          <a:p>
            <a:pPr algn="ctr"/>
            <a:r>
              <a:rPr lang="en-US" dirty="0">
                <a:solidFill>
                  <a:srgbClr val="C7934A"/>
                </a:solidFill>
                <a:latin typeface="Aharoni" panose="02010803020104030203" pitchFamily="2" charset="-79"/>
                <a:cs typeface="Aharoni" panose="02010803020104030203" pitchFamily="2" charset="-79"/>
              </a:rPr>
              <a:t>Key Features</a:t>
            </a:r>
          </a:p>
        </p:txBody>
      </p:sp>
      <p:sp>
        <p:nvSpPr>
          <p:cNvPr id="3" name="Content Placeholder 2">
            <a:extLst>
              <a:ext uri="{FF2B5EF4-FFF2-40B4-BE49-F238E27FC236}">
                <a16:creationId xmlns:a16="http://schemas.microsoft.com/office/drawing/2014/main" id="{E58EF74C-BCF6-46B7-82B9-DE5506EFC463}"/>
              </a:ext>
            </a:extLst>
          </p:cNvPr>
          <p:cNvSpPr>
            <a:spLocks noGrp="1"/>
          </p:cNvSpPr>
          <p:nvPr>
            <p:ph idx="1"/>
          </p:nvPr>
        </p:nvSpPr>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mj-lt"/>
                <a:ea typeface="Calibri" panose="020F0502020204030204" pitchFamily="34" charset="0"/>
                <a:cs typeface="Biome Light" panose="020B0502040204020203" pitchFamily="34" charset="0"/>
              </a:rPr>
              <a:t>The </a:t>
            </a:r>
            <a:r>
              <a:rPr lang="en-US" sz="2800" b="1" dirty="0">
                <a:effectLst/>
                <a:latin typeface="+mj-lt"/>
                <a:ea typeface="Calibri" panose="020F0502020204030204" pitchFamily="34" charset="0"/>
                <a:cs typeface="Biome Light" panose="020B0502040204020203" pitchFamily="34" charset="0"/>
              </a:rPr>
              <a:t>standard answer(provided by teacher) </a:t>
            </a:r>
            <a:r>
              <a:rPr lang="en-US" sz="2800" dirty="0">
                <a:effectLst/>
                <a:latin typeface="+mj-lt"/>
                <a:ea typeface="Calibri" panose="020F0502020204030204" pitchFamily="34" charset="0"/>
                <a:cs typeface="Biome Light" panose="020B0502040204020203" pitchFamily="34" charset="0"/>
              </a:rPr>
              <a:t>and the </a:t>
            </a:r>
            <a:r>
              <a:rPr lang="en-US" sz="2800" b="1" dirty="0">
                <a:effectLst/>
                <a:latin typeface="+mj-lt"/>
                <a:ea typeface="Calibri" panose="020F0502020204030204" pitchFamily="34" charset="0"/>
                <a:cs typeface="Biome Light" panose="020B0502040204020203" pitchFamily="34" charset="0"/>
              </a:rPr>
              <a:t>answer given by the student </a:t>
            </a:r>
            <a:r>
              <a:rPr lang="en-US" sz="2800" dirty="0">
                <a:effectLst/>
                <a:latin typeface="+mj-lt"/>
                <a:ea typeface="Calibri" panose="020F0502020204030204" pitchFamily="34" charset="0"/>
                <a:cs typeface="Biome Light" panose="020B0502040204020203" pitchFamily="34" charset="0"/>
              </a:rPr>
              <a:t>will be compared by deep learning. Marks would be given on the </a:t>
            </a:r>
            <a:r>
              <a:rPr lang="en-US" sz="2800" b="1" dirty="0">
                <a:effectLst/>
                <a:latin typeface="+mj-lt"/>
                <a:ea typeface="Calibri" panose="020F0502020204030204" pitchFamily="34" charset="0"/>
                <a:cs typeface="Biome Light" panose="020B0502040204020203" pitchFamily="34" charset="0"/>
              </a:rPr>
              <a:t>similarities</a:t>
            </a:r>
            <a:r>
              <a:rPr lang="en-US" sz="2800" dirty="0">
                <a:effectLst/>
                <a:latin typeface="+mj-lt"/>
                <a:ea typeface="Calibri" panose="020F0502020204030204" pitchFamily="34" charset="0"/>
                <a:cs typeface="Biome Light" panose="020B0502040204020203" pitchFamily="34" charset="0"/>
              </a:rPr>
              <a:t> in the answers.</a:t>
            </a:r>
          </a:p>
          <a:p>
            <a:pPr marL="342900" marR="0" lvl="0" indent="-342900" algn="just">
              <a:lnSpc>
                <a:spcPct val="107000"/>
              </a:lnSpc>
              <a:spcBef>
                <a:spcPts val="0"/>
              </a:spcBef>
              <a:spcAft>
                <a:spcPts val="0"/>
              </a:spcAft>
              <a:buFont typeface="Symbol" panose="05050102010706020507" pitchFamily="18" charset="2"/>
              <a:buChar char=""/>
            </a:pPr>
            <a:endParaRPr lang="en-US" sz="2800" dirty="0">
              <a:effectLst/>
              <a:latin typeface="+mj-lt"/>
              <a:ea typeface="Calibri" panose="020F0502020204030204" pitchFamily="34" charset="0"/>
              <a:cs typeface="Biome Light" panose="020B0502040204020203"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800" b="1" dirty="0">
                <a:effectLst/>
                <a:latin typeface="+mj-lt"/>
                <a:ea typeface="Calibri" panose="020F0502020204030204" pitchFamily="34" charset="0"/>
                <a:cs typeface="Biome Light" panose="020B0502040204020203" pitchFamily="34" charset="0"/>
              </a:rPr>
              <a:t>Spelling check </a:t>
            </a:r>
            <a:r>
              <a:rPr lang="en-US" sz="2800" dirty="0">
                <a:effectLst/>
                <a:latin typeface="+mj-lt"/>
                <a:ea typeface="Calibri" panose="020F0502020204030204" pitchFamily="34" charset="0"/>
                <a:cs typeface="Biome Light" panose="020B0502040204020203" pitchFamily="34" charset="0"/>
              </a:rPr>
              <a:t>will be a part of evaluation.</a:t>
            </a:r>
          </a:p>
          <a:p>
            <a:endParaRPr lang="en-US" dirty="0">
              <a:latin typeface="+mj-lt"/>
              <a:cs typeface="Biome Light" panose="020B0502040204020203" pitchFamily="34" charset="0"/>
            </a:endParaRPr>
          </a:p>
        </p:txBody>
      </p:sp>
    </p:spTree>
    <p:extLst>
      <p:ext uri="{BB962C8B-B14F-4D97-AF65-F5344CB8AC3E}">
        <p14:creationId xmlns:p14="http://schemas.microsoft.com/office/powerpoint/2010/main" val="53616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4036624-C13D-4C3C-A863-D30E91C9A433}"/>
              </a:ext>
            </a:extLst>
          </p:cNvPr>
          <p:cNvSpPr txBox="1">
            <a:spLocks/>
          </p:cNvSpPr>
          <p:nvPr/>
        </p:nvSpPr>
        <p:spPr>
          <a:xfrm>
            <a:off x="347472" y="2093976"/>
            <a:ext cx="11158728" cy="4235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dirty="0">
                <a:latin typeface="Aharoni" panose="02010803020104030203" pitchFamily="2" charset="-79"/>
                <a:cs typeface="Aharoni" panose="02010803020104030203" pitchFamily="2" charset="-79"/>
              </a:rPr>
              <a:t>Bidirectional</a:t>
            </a:r>
          </a:p>
          <a:p>
            <a:r>
              <a:rPr lang="en-US" sz="7200" dirty="0">
                <a:latin typeface="Aharoni" panose="02010803020104030203" pitchFamily="2" charset="-79"/>
                <a:cs typeface="Aharoni" panose="02010803020104030203" pitchFamily="2" charset="-79"/>
              </a:rPr>
              <a:t>Encoder</a:t>
            </a:r>
          </a:p>
          <a:p>
            <a:r>
              <a:rPr lang="en-US" sz="7200" dirty="0">
                <a:latin typeface="Aharoni" panose="02010803020104030203" pitchFamily="2" charset="-79"/>
                <a:cs typeface="Aharoni" panose="02010803020104030203" pitchFamily="2" charset="-79"/>
              </a:rPr>
              <a:t>Representation</a:t>
            </a:r>
          </a:p>
          <a:p>
            <a:r>
              <a:rPr lang="en-US" sz="7200" dirty="0">
                <a:latin typeface="Aharoni" panose="02010803020104030203" pitchFamily="2" charset="-79"/>
                <a:cs typeface="Aharoni" panose="02010803020104030203" pitchFamily="2" charset="-79"/>
              </a:rPr>
              <a:t>Transformer</a:t>
            </a:r>
          </a:p>
          <a:p>
            <a:endParaRPr lang="en-US" sz="7200" dirty="0">
              <a:latin typeface="Aharoni" panose="02010803020104030203" pitchFamily="2" charset="-79"/>
              <a:cs typeface="Aharoni" panose="02010803020104030203" pitchFamily="2" charset="-79"/>
            </a:endParaRPr>
          </a:p>
        </p:txBody>
      </p:sp>
      <p:sp>
        <p:nvSpPr>
          <p:cNvPr id="11" name="Title 1">
            <a:extLst>
              <a:ext uri="{FF2B5EF4-FFF2-40B4-BE49-F238E27FC236}">
                <a16:creationId xmlns:a16="http://schemas.microsoft.com/office/drawing/2014/main" id="{FFEC30AA-2508-418C-885D-CA197EA5994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C7934A"/>
                </a:solidFill>
                <a:latin typeface="Aharoni" panose="02010803020104030203" pitchFamily="2" charset="-79"/>
                <a:cs typeface="Aharoni" panose="02010803020104030203" pitchFamily="2" charset="-79"/>
              </a:rPr>
              <a:t>BERT</a:t>
            </a:r>
          </a:p>
        </p:txBody>
      </p:sp>
    </p:spTree>
    <p:extLst>
      <p:ext uri="{BB962C8B-B14F-4D97-AF65-F5344CB8AC3E}">
        <p14:creationId xmlns:p14="http://schemas.microsoft.com/office/powerpoint/2010/main" val="125200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1089-27EC-4944-8CC9-782D40DE21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FB58F8-00BF-4E73-9B1C-001E8B80D22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CA42CE1-F0A1-424B-9384-2C67AD7F40C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411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2FB9-5578-45D7-AC7F-2C5A8CC855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F288A-1699-442B-A984-67EBFA7156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3552140-D007-4A85-8438-2EC860075B8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007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4197</TotalTime>
  <Words>199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Abadi</vt:lpstr>
      <vt:lpstr>Agency FB</vt:lpstr>
      <vt:lpstr>Aharoni</vt:lpstr>
      <vt:lpstr>Arial</vt:lpstr>
      <vt:lpstr>Biome Light</vt:lpstr>
      <vt:lpstr>Calibri</vt:lpstr>
      <vt:lpstr>Calibri Light</vt:lpstr>
      <vt:lpstr>Symbol</vt:lpstr>
      <vt:lpstr>Office Theme</vt:lpstr>
      <vt:lpstr>AI based Subjective Answer Evaluation </vt:lpstr>
      <vt:lpstr>PowerPoint Presentation</vt:lpstr>
      <vt:lpstr>PowerPoint Presentation</vt:lpstr>
      <vt:lpstr>Key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Subjective Answer Evaluation</dc:title>
  <dc:creator>Yadav, Neeraj Kumar</dc:creator>
  <cp:lastModifiedBy>Yadav, Neeraj Kumar</cp:lastModifiedBy>
  <cp:revision>10</cp:revision>
  <dcterms:created xsi:type="dcterms:W3CDTF">2020-10-06T11:36:01Z</dcterms:created>
  <dcterms:modified xsi:type="dcterms:W3CDTF">2020-10-30T11:18:25Z</dcterms:modified>
</cp:coreProperties>
</file>