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1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3" autoAdjust="0"/>
  </p:normalViewPr>
  <p:slideViewPr>
    <p:cSldViewPr snapToGrid="0" snapToObjects="1">
      <p:cViewPr>
        <p:scale>
          <a:sx n="85" d="100"/>
          <a:sy n="85" d="100"/>
        </p:scale>
        <p:origin x="-23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38D3F-6DBD-5C49-94E2-808190CE6C78}" type="datetimeFigureOut">
              <a:rPr lang="en-US" smtClean="0"/>
              <a:t>19/7/18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F23A3-0605-EB45-A842-F9CD8F57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考虑一下情景：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设置节点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并关闭它的持久化设置，节点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从节点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复制数据；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崩溃，但是它有自动重启系统可以重启进程。但是持久化关闭了，节点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重启后数据集为空；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和节点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会从节点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复制数据，但是节点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的数据是空的，因此符合结果是它们会销毁自身之前的数据副本。</a:t>
            </a:r>
          </a:p>
          <a:p>
            <a:pPr marL="228600" indent="-22860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解决数据备份以及单例下可能存在的性能问题；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通过读写分离提高系统吞吐量；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客户端连接服务器时需要指定不同的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和端口号；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如果某个服务器因故障下线，需要手动更改客户端配置重新连接新的服务器；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如果主节点意外宕机，那么节点因为没有主节点而同步终端，因而需要人工进行故障转移工作。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监控： 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会不断地检查主服务器和从服务器是否运行正常</a:t>
            </a:r>
          </a:p>
          <a:p>
            <a:r>
              <a:rPr lang="zh-CN" altLang="en-US" dirty="0" smtClean="0"/>
              <a:t>提醒： 当某个被监控的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服务器出现问题时，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向管理员或者其他运行程序发送通知</a:t>
            </a:r>
          </a:p>
          <a:p>
            <a:r>
              <a:rPr lang="zh-CN" altLang="en-US" dirty="0" smtClean="0"/>
              <a:t>自动故障转移： 当一个主服务器不能正常工作时，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会开始一次自动故障迁移工作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它会将失效主服务器的其中一个从服务器升级为主服务器，并让其他从服务器该为复制新的主服务器；当客户端试图连接失效的主服务器时，集群也会向客户端返回新的主服务器地址，使得集群可以使用新的主服务器替代失效服务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算法选举领头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&gt;= 3.0</a:t>
            </a:r>
          </a:p>
          <a:p>
            <a:endParaRPr lang="en-US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集群是一个网状结构，每个节点通过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和其它节点连接；</a:t>
            </a:r>
          </a:p>
          <a:p>
            <a:r>
              <a:rPr lang="zh-CN" altLang="en-US" dirty="0" smtClean="0"/>
              <a:t>在一个有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个节点的集群中，每个节点有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个流出的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连接以及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个流入的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连接。这些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连接永久保持，并不按需创建。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1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可扩展性：高性能和线性可扩展性高达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个节点。没有代理，使用异步复制，对值不执行合并操作。</a:t>
            </a:r>
          </a:p>
          <a:p>
            <a:r>
              <a:rPr lang="zh-CN" altLang="en-US" dirty="0" smtClean="0"/>
              <a:t>写入安全：系统尝试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以最佳方式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保留来自与大多数主节点连接的客户机的所有写操作，但是还是无法避免部分数据会丢失。</a:t>
            </a:r>
          </a:p>
          <a:p>
            <a:r>
              <a:rPr lang="zh-CN" altLang="en-US" dirty="0" smtClean="0"/>
              <a:t>可用性：在绝大多数主节点是可达的，并且每一个可达的主节点至少有一个从节点可达的情况下，集群仍可以进行分区操作。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7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为了解决上述任务，节点间采用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连接及二进制协议进行通信以及数据交换</a:t>
            </a:r>
            <a:r>
              <a:rPr lang="en-US" altLang="zh-CN" dirty="0" smtClean="0"/>
              <a:t>------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集群总线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集群中的每一个节点都会和集群中的其他节点进行连接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键空间被分割为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个槽，事实上集群的最大节点数为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个（官方建议最大节点数量设置在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的数量级上）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所有的主节点负责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个哈希槽中的一部分，每个哈希槽只有一个节点处理</a:t>
            </a:r>
          </a:p>
          <a:p>
            <a:r>
              <a:rPr lang="zh-CN" altLang="en-US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哈希槽算法：确保把不同的键均匀的分布到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个槽当中。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缺点：每个节点负责相互监听（监听节点是否正常工作，一旦有节点退出或者加入，那么将进行数据迁移），高并发读取，高并发写入，任务繁重；</a:t>
            </a:r>
          </a:p>
          <a:p>
            <a:r>
              <a:rPr lang="zh-CN" altLang="en-US" dirty="0" smtClean="0"/>
              <a:t>优点：将写操作分摊到多个节点，提高了写的并发能力，扩容简单。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优点：读写分离，想扩展并发读就添加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，扩展并发写或者扩容就添加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</a:t>
            </a:r>
            <a:r>
              <a:rPr lang="zh-CN" altLang="en-US" dirty="0" smtClean="0"/>
              <a:t>指定与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指令完全一样，但它会强制让接收者接受发送者为集群的一部分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例如：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会向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消息，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收到消息会会把</a:t>
            </a:r>
            <a:r>
              <a:rPr lang="en-US" altLang="zh-CN" dirty="0" smtClean="0"/>
              <a:t>C</a:t>
            </a:r>
            <a:r>
              <a:rPr lang="zh-CN" altLang="en-US" dirty="0" smtClean="0"/>
              <a:t>当做网络中的一部分，并尝试连接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6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PFAIL</a:t>
            </a:r>
            <a:r>
              <a:rPr lang="zh-CN" altLang="en-US" dirty="0" smtClean="0"/>
              <a:t>：当一个节点在配置时间后仍无法被访问，这个节点会被标识为</a:t>
            </a:r>
            <a:r>
              <a:rPr lang="en-US" altLang="zh-CN" dirty="0" smtClean="0"/>
              <a:t>PFAIL</a:t>
            </a:r>
            <a:r>
              <a:rPr lang="zh-CN" altLang="en-US" dirty="0" smtClean="0"/>
              <a:t>状态，无论节点类型是什么，主节点和从节点都能标识其他节点为</a:t>
            </a:r>
            <a:r>
              <a:rPr lang="en-US" altLang="zh-CN" dirty="0" smtClean="0"/>
              <a:t>PFAIL</a:t>
            </a:r>
            <a:r>
              <a:rPr lang="zh-CN" altLang="en-US" dirty="0" smtClean="0"/>
              <a:t>状态。</a:t>
            </a:r>
          </a:p>
          <a:p>
            <a:r>
              <a:rPr lang="en-US" altLang="zh-CN" dirty="0" smtClean="0"/>
              <a:t>FAIL</a:t>
            </a:r>
            <a:r>
              <a:rPr lang="zh-CN" altLang="en-US" dirty="0" smtClean="0"/>
              <a:t>： 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标识为</a:t>
            </a:r>
            <a:r>
              <a:rPr lang="en-US" altLang="zh-CN" dirty="0" smtClean="0"/>
              <a:t>PFAIL</a:t>
            </a:r>
            <a:r>
              <a:rPr lang="zh-CN" altLang="en-US" dirty="0" smtClean="0"/>
              <a:t>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收集到集群中大部分主节点关于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的状态信息；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大部分主节点认为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PFAIL</a:t>
            </a:r>
            <a:r>
              <a:rPr lang="zh-CN" altLang="en-US" dirty="0" smtClean="0"/>
              <a:t>状态；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标识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状态；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向所有可达节点发送一个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消息。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4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从节点并不是在主节点已进入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状态就马上尝试发出选举，而是有一个随机算法延迟。延迟的目的是确保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状态在集群内得到广播，否则主节点们不知道哪个节点处于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状态，会拒绝投票。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2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集群模式需要通过配置启用，上面是一个最少选项的集群配置文件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5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 在服务器上启动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实例，三个主节点，三个从节点，上图为默认槽分配。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0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1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8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只有当执行改变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的值得操作时，才会使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删除。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过期有两种方式，主动和被动。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一：当客户端尝试访问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被发现并主动过期。</a:t>
            </a:r>
          </a:p>
          <a:p>
            <a:r>
              <a:rPr lang="zh-CN" altLang="en-US" dirty="0" smtClean="0"/>
              <a:t>二：存在一些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可能永远不被访问，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的策略是：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）随机对</a:t>
            </a:r>
            <a:r>
              <a:rPr lang="zh-CN" altLang="zh-CN" dirty="0" smtClean="0"/>
              <a:t>2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进行过期检测；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）删除过期的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）如果有多余</a:t>
            </a:r>
            <a:r>
              <a:rPr lang="en-US" altLang="zh-CN" dirty="0" smtClean="0"/>
              <a:t>25%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过期，重复步骤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8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新增节点没有包含任何数据，因为它没有分配任何哈希槽。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新节点虽然没有哈希槽，但是是一个主节点，因此集群中如果有从节点需要升级为主节点，这个节点不会被选中。</a:t>
            </a:r>
          </a:p>
          <a:p>
            <a:r>
              <a:rPr lang="zh-CN" altLang="en-US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采用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命令重新分配槽，这时这个节点成为真正的主节点。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8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Cluster </a:t>
            </a:r>
            <a:r>
              <a:rPr lang="zh-CN" altLang="en-US" dirty="0" smtClean="0"/>
              <a:t>使用了类似于 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（任期）的概念称为 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（纪元），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用来给事件增加版本号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集群中的纪元主要是两种：</a:t>
            </a:r>
            <a:r>
              <a:rPr lang="en-US" altLang="zh-CN" dirty="0" err="1" smtClean="0"/>
              <a:t>currentEpoch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configEpoch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currentEpoch</a:t>
            </a:r>
            <a:r>
              <a:rPr lang="zh-CN" altLang="en-US" dirty="0" smtClean="0"/>
              <a:t>： </a:t>
            </a:r>
            <a:r>
              <a:rPr lang="zh-CN" altLang="en-US" b="1" dirty="0" smtClean="0"/>
              <a:t>记录集群状态变更的递增版本号。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28600" indent="-228600">
              <a:buAutoNum type="arabicPeriod"/>
            </a:pPr>
            <a:r>
              <a:rPr lang="zh-CN" altLang="en-US" b="1" dirty="0" smtClean="0"/>
              <a:t>假设集群中有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三个节点；</a:t>
            </a:r>
          </a:p>
          <a:p>
            <a:pPr marL="228600" indent="-228600">
              <a:buAutoNum type="arabicPeriod"/>
            </a:pPr>
            <a:r>
              <a:rPr lang="zh-CN" altLang="en-US" b="1" dirty="0" smtClean="0"/>
              <a:t>节点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宕机，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被选举为主节点；</a:t>
            </a:r>
          </a:p>
          <a:p>
            <a:pPr marL="228600" indent="-228600">
              <a:buAutoNum type="arabicPeriod"/>
            </a:pPr>
            <a:r>
              <a:rPr lang="en-US" altLang="zh-CN" b="1" dirty="0" smtClean="0"/>
              <a:t>B</a:t>
            </a:r>
            <a:r>
              <a:rPr lang="zh-CN" altLang="en-US" b="1" dirty="0" smtClean="0"/>
              <a:t>更新</a:t>
            </a:r>
            <a:r>
              <a:rPr lang="en-US" altLang="zh-CN" b="1" dirty="0" err="1" smtClean="0"/>
              <a:t>currentEpoch</a:t>
            </a:r>
            <a:r>
              <a:rPr lang="zh-CN" altLang="en-US" b="1" dirty="0" smtClean="0"/>
              <a:t>值；</a:t>
            </a:r>
          </a:p>
          <a:p>
            <a:pPr marL="228600" indent="-228600">
              <a:buAutoNum type="arabicPeriod"/>
            </a:pPr>
            <a:r>
              <a:rPr lang="en-US" altLang="zh-CN" b="1" dirty="0" smtClean="0"/>
              <a:t>B</a:t>
            </a:r>
            <a:r>
              <a:rPr lang="zh-CN" altLang="en-US" b="1" dirty="0" smtClean="0"/>
              <a:t>发送</a:t>
            </a:r>
            <a:r>
              <a:rPr lang="en-US" altLang="zh-CN" b="1" dirty="0" smtClean="0"/>
              <a:t>PING</a:t>
            </a:r>
            <a:r>
              <a:rPr lang="zh-CN" altLang="en-US" b="1" dirty="0" smtClean="0"/>
              <a:t>消息给其他节点，若此时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恢复，认为自己是主节点，在收到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Epoch</a:t>
            </a:r>
            <a:r>
              <a:rPr lang="zh-CN" altLang="en-US" b="1" dirty="0" smtClean="0"/>
              <a:t>值发现比自己的值大时，会将自己设为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的从节点。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configEpoch</a:t>
            </a:r>
            <a:r>
              <a:rPr lang="zh-CN" altLang="en-US" dirty="0" smtClean="0"/>
              <a:t>： 记录节点配置版本号</a:t>
            </a:r>
          </a:p>
          <a:p>
            <a:endParaRPr lang="en-US" dirty="0" smtClean="0"/>
          </a:p>
          <a:p>
            <a:r>
              <a:rPr lang="zh-CN" altLang="en-US" dirty="0" smtClean="0"/>
              <a:t>同样为以上场景</a:t>
            </a:r>
          </a:p>
          <a:p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A, B, C</a:t>
            </a:r>
            <a:r>
              <a:rPr lang="zh-CN" altLang="en-US" baseline="0" dirty="0" smtClean="0"/>
              <a:t>中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宕机，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被推选为主节点，在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被推选为主节点前，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恢复；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节点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此时没有槽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对应的节点信息，收到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的消息，告诉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槽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在持有；于是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记录下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对应的节点信息；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一段时间后，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收到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的消息，告诉它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是持有槽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的节点，此时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通过对比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configEpoch</a:t>
            </a:r>
            <a:r>
              <a:rPr lang="zh-CN" altLang="en-US" baseline="0" dirty="0" smtClean="0"/>
              <a:t>，发现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的值大，于是将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设为对应的节点。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5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各主节点均匀分配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个槽，在我们的集群测试中，</a:t>
            </a:r>
            <a:r>
              <a:rPr lang="en-US" altLang="zh-CN" dirty="0" smtClean="0"/>
              <a:t>master1---[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0-5460</a:t>
            </a:r>
            <a:r>
              <a:rPr lang="en-US" altLang="zh-CN" dirty="0" smtClean="0"/>
              <a:t>], master2---[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5461-10922</a:t>
            </a:r>
            <a:r>
              <a:rPr lang="en-US" altLang="zh-CN" dirty="0" smtClean="0"/>
              <a:t>], master3---[</a:t>
            </a:r>
            <a:r>
              <a:rPr lang="is-I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10923-16383</a:t>
            </a:r>
            <a:r>
              <a:rPr lang="en-US" altLang="zh-CN" dirty="0" smtClean="0"/>
              <a:t>]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创建新节点完成后，通过指令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--cluster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add-node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new_host:new_port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existing_host:existing_port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--cluster-slave --cluster-master-id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使新节点加入集群</a:t>
            </a: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新增节点不会分配任何槽，需要管理员手动进行槽的重分配</a:t>
            </a: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</a:t>
            </a: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不可以。集群中的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nodes.conf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配置文件由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自己生成和管理，如果集群中某一个主节点下线，并且没有从节点可以提升为主节点，那么整个集群会被置为错误状态，并且不再接受客户端的请求。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会！！！</a:t>
            </a:r>
          </a:p>
          <a:p>
            <a:pPr marL="0" indent="0"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模拟场景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脚本一直执行写操作，这是客户端无法获取任何数据，阻塞等待脚本执行完成</a:t>
            </a:r>
          </a:p>
          <a:p>
            <a:pPr marL="457200" lvl="1" indent="0"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模拟场景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中插入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40000000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条数据，通过指令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查询符合条件的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，同时以指令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发起请求获得某一指定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请求阻塞。</a:t>
            </a:r>
          </a:p>
          <a:p>
            <a:pPr marL="457200" lvl="1" indent="0">
              <a:buNone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基于三个方面实现一个最低保障的分布式锁</a:t>
            </a:r>
          </a:p>
          <a:p>
            <a:r>
              <a:rPr lang="zh-CN" altLang="en-US" dirty="0" smtClean="0"/>
              <a:t>独占性： 在任意时刻，只有一个客户端持有锁；</a:t>
            </a:r>
          </a:p>
          <a:p>
            <a:r>
              <a:rPr lang="zh-CN" altLang="en-US" dirty="0" smtClean="0"/>
              <a:t>无死锁：持有锁的客户端崩溃或者网络被分裂，锁仍然可以被获取；（超时）</a:t>
            </a:r>
          </a:p>
          <a:p>
            <a:r>
              <a:rPr lang="zh-CN" altLang="en-US" dirty="0" smtClean="0"/>
              <a:t>容错性：只要大部分节点存活，客户端就可以获取和释放锁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加锁命令：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_</a:t>
            </a:r>
            <a:r>
              <a:rPr lang="en-US" altLang="zh-CN" dirty="0" smtClean="0"/>
              <a:t>name: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my_random_value</a:t>
            </a:r>
            <a:r>
              <a:rPr lang="en-US" altLang="zh-CN" dirty="0" smtClean="0"/>
              <a:t>:	</a:t>
            </a:r>
            <a:r>
              <a:rPr lang="zh-CN" altLang="en-US" dirty="0" smtClean="0"/>
              <a:t>代表客户端请求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NX</a:t>
            </a:r>
            <a:r>
              <a:rPr lang="zh-CN" altLang="en-US" dirty="0" smtClean="0"/>
              <a:t>：确保当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不存在才能执行成功；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PX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30s</a:t>
            </a:r>
            <a:r>
              <a:rPr lang="zh-CN" altLang="en-US" dirty="0" smtClean="0"/>
              <a:t>自动失效时间。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解锁命令：</a:t>
            </a:r>
          </a:p>
          <a:p>
            <a:r>
              <a:rPr lang="zh-CN" altLang="en-US" dirty="0" smtClean="0"/>
              <a:t>	通过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脚本实现，必须保证判断和删除的原子性，如果判断和删除分开写，可能导致解开被其他客户端加的锁。（假如刚好自己加的锁过期，而此时该索已被另一个客户端获取到）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假设单点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服务器总是可用，那么上述分布式锁已经足够安全。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异步复制过程：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存在主节点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，从节点</a:t>
            </a:r>
            <a:r>
              <a:rPr lang="en-US" altLang="zh-CN" dirty="0" smtClean="0"/>
              <a:t>A1,B1,C1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）客户端向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节点写入数据；</a:t>
            </a:r>
          </a:p>
          <a:p>
            <a:r>
              <a:rPr lang="zh-CN" altLang="en-US" dirty="0" smtClean="0"/>
              <a:t>2）主节点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回复客服端命令状态；</a:t>
            </a:r>
          </a:p>
          <a:p>
            <a:r>
              <a:rPr lang="zh-CN" altLang="en-US" dirty="0" smtClean="0"/>
              <a:t>3）主节点将写操作复制给从节点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；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如果在步骤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完成之后，主节点意外退出，此时从节点</a:t>
            </a:r>
            <a:r>
              <a:rPr lang="en-US" altLang="zh-CN" dirty="0" smtClean="0"/>
              <a:t>B1</a:t>
            </a:r>
            <a:r>
              <a:rPr lang="zh-CN" altLang="en-US" dirty="0" smtClean="0"/>
              <a:t>会升至主节点，写操作永远丢失。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因此基于故障转移的锁实现不可靠，不满足绝对互斥。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缺陷：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）失败时应在随机延迟后进行重试，防止多个客户端同时抢夺同一把锁而导致脑裂。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）网络问题可能导致系统不可用（虽然可以获得大部分锁，但是获得锁的时间接近或大于失效时间，此时会认为这个锁是无效锁，如果网络持续不可用，那么将导致永远无法获得可用的锁）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）多单点部署导致系统可用性减弱。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F23A3-0605-EB45-A842-F9CD8F574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1042312">
            <a:off x="2414579" y="4716235"/>
            <a:ext cx="6526965" cy="9485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y</a:t>
            </a:r>
            <a:r>
              <a:rPr lang="en-US" sz="2800" dirty="0" err="1" smtClean="0"/>
              <a:t>ongping</a:t>
            </a:r>
            <a:r>
              <a:rPr lang="en-US" altLang="zh-CN" sz="2800" dirty="0" err="1" smtClean="0"/>
              <a:t>.ren@ygomi.com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27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个单点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服务器，不存在主从复制及其他集群协调机制</a:t>
            </a:r>
          </a:p>
          <a:p>
            <a:r>
              <a:rPr lang="zh-CN" altLang="en-US" dirty="0" smtClean="0"/>
              <a:t>客户端以并发的方式同时向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个节点请求锁</a:t>
            </a:r>
          </a:p>
          <a:p>
            <a:r>
              <a:rPr lang="zh-CN" altLang="en-US" dirty="0" smtClean="0"/>
              <a:t>当有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/</a:t>
            </a:r>
            <a:r>
              <a:rPr lang="en-US" altLang="zh-CN" dirty="0" smtClean="0"/>
              <a:t>2+1</a:t>
            </a:r>
            <a:r>
              <a:rPr lang="zh-CN" altLang="en-US" dirty="0" smtClean="0"/>
              <a:t>个节点获取锁成功，则成功，否则应当在所有的节点上执行解锁操作（即便某些节点没有获取成功）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持久化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RDB</a:t>
            </a:r>
          </a:p>
          <a:p>
            <a:r>
              <a:rPr lang="en-US" altLang="zh-CN" dirty="0" smtClean="0"/>
              <a:t>AOF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在指定时间间隔对数据进行快照存储</a:t>
            </a:r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）文件紧凑，能保存某个时间节点的数据集；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）方便传到</a:t>
            </a:r>
            <a:r>
              <a:rPr lang="en-US" altLang="zh-CN" dirty="0" smtClean="0"/>
              <a:t>S3,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）适用于灾难恢复适用于恢复大数据集。</a:t>
            </a:r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意外宕机，会丢失上一次备份时间点到现在的数据集；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）数据备份需要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子进程对数据存硬盘，如果数据集较大，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的过程会比较耗时，这将导致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在毫秒级内不能对客户端的请求做出响应，最坏的情况下可能会持续</a:t>
            </a:r>
            <a:r>
              <a:rPr lang="en-US" altLang="zh-CN" dirty="0" smtClean="0"/>
              <a:t>1s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03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记录每次对服务器的写操作，当服务器重启会重新执行指令恢复原始数据。</a:t>
            </a:r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）根据场景自定义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策略，默认每秒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由后台线程处理，不影响主线程对客户端的处理，一旦出现故障，最多丢失</a:t>
            </a:r>
            <a:r>
              <a:rPr lang="en-US" altLang="zh-CN" dirty="0" smtClean="0"/>
              <a:t>1s</a:t>
            </a:r>
            <a:r>
              <a:rPr lang="zh-CN" altLang="en-US" dirty="0" smtClean="0"/>
              <a:t>的数据；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当</a:t>
            </a:r>
            <a:r>
              <a:rPr lang="en-US" altLang="zh-CN" dirty="0" smtClean="0"/>
              <a:t>AOF</a:t>
            </a:r>
            <a:r>
              <a:rPr lang="zh-CN" altLang="en-US" dirty="0" smtClean="0"/>
              <a:t>文件变得过大时，可以自动后台对</a:t>
            </a:r>
            <a:r>
              <a:rPr lang="en-US" altLang="zh-CN" dirty="0" smtClean="0"/>
              <a:t>AOF</a:t>
            </a:r>
            <a:r>
              <a:rPr lang="zh-CN" altLang="en-US" dirty="0" smtClean="0"/>
              <a:t>进行重写；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）有序的保存所有对数据库的写入操作，方便数据恢复。</a:t>
            </a:r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）相同数据集下，</a:t>
            </a:r>
            <a:r>
              <a:rPr lang="en-US" altLang="zh-CN" dirty="0" smtClean="0"/>
              <a:t>AOF</a:t>
            </a:r>
            <a:r>
              <a:rPr lang="zh-CN" altLang="en-US" dirty="0" smtClean="0"/>
              <a:t>文件大于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）速度慢于</a:t>
            </a:r>
            <a:r>
              <a:rPr lang="en-US" altLang="zh-CN" dirty="0" smtClean="0"/>
              <a:t>RDB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RDB</a:t>
            </a:r>
            <a:r>
              <a:rPr lang="zh-CN" altLang="en-US" dirty="0" smtClean="0"/>
              <a:t>可以提供更有保障的最大延迟时间。</a:t>
            </a:r>
          </a:p>
        </p:txBody>
      </p:sp>
    </p:spTree>
    <p:extLst>
      <p:ext uri="{BB962C8B-B14F-4D97-AF65-F5344CB8AC3E}">
        <p14:creationId xmlns:p14="http://schemas.microsoft.com/office/powerpoint/2010/main" val="38150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Redis集群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从模式</a:t>
            </a:r>
            <a:endParaRPr lang="en-US" altLang="zh-CN" dirty="0" smtClean="0"/>
          </a:p>
          <a:p>
            <a:r>
              <a:rPr lang="en-US" altLang="zh-CN" dirty="0" smtClean="0"/>
              <a:t>Sentinel</a:t>
            </a:r>
            <a:r>
              <a:rPr lang="zh-CN" altLang="en-US" dirty="0" smtClean="0"/>
              <a:t>（哨兵）模式</a:t>
            </a:r>
          </a:p>
          <a:p>
            <a:r>
              <a:rPr lang="zh-CN" altLang="en-US" dirty="0" smtClean="0"/>
              <a:t>集群模式</a:t>
            </a:r>
          </a:p>
        </p:txBody>
      </p:sp>
    </p:spTree>
    <p:extLst>
      <p:ext uri="{BB962C8B-B14F-4D97-AF65-F5344CB8AC3E}">
        <p14:creationId xmlns:p14="http://schemas.microsoft.com/office/powerpoint/2010/main" val="103884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主-从模式</a:t>
            </a:r>
            <a:endParaRPr lang="en-US" dirty="0"/>
          </a:p>
        </p:txBody>
      </p:sp>
      <p:pic>
        <p:nvPicPr>
          <p:cNvPr id="7" name="Content Placeholder 6" descr="redis-master-slav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68" r="-60668"/>
          <a:stretch>
            <a:fillRect/>
          </a:stretch>
        </p:blipFill>
        <p:spPr>
          <a:xfrm>
            <a:off x="712788" y="3011488"/>
            <a:ext cx="7716837" cy="3389312"/>
          </a:xfrm>
        </p:spPr>
      </p:pic>
    </p:spTree>
    <p:extLst>
      <p:ext uri="{BB962C8B-B14F-4D97-AF65-F5344CB8AC3E}">
        <p14:creationId xmlns:p14="http://schemas.microsoft.com/office/powerpoint/2010/main" val="370804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复制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连接正常时，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会发送一连串命令流保持对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的更新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连接断开时（网络原因或者连接超时等），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会重新连接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并尝试部分同步</a:t>
            </a:r>
          </a:p>
          <a:p>
            <a:r>
              <a:rPr lang="zh-CN" altLang="en-US" dirty="0" smtClean="0"/>
              <a:t>如果无法部分同步，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会请求全量同步</a:t>
            </a:r>
          </a:p>
          <a:p>
            <a:r>
              <a:rPr lang="zh-CN" altLang="en-US" dirty="0" smtClean="0"/>
              <a:t>复制功能设置中，应在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中启动持久化，如果不能使用持久化，应该配置实例避免自动重启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哨兵模式</a:t>
            </a:r>
            <a:endParaRPr lang="en-US" dirty="0"/>
          </a:p>
        </p:txBody>
      </p:sp>
      <p:pic>
        <p:nvPicPr>
          <p:cNvPr id="3" name="Content Placeholder 2" descr="redis-entinel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41" r="-46741"/>
          <a:stretch/>
        </p:blipFill>
        <p:spPr/>
      </p:pic>
    </p:spTree>
    <p:extLst>
      <p:ext uri="{BB962C8B-B14F-4D97-AF65-F5344CB8AC3E}">
        <p14:creationId xmlns:p14="http://schemas.microsoft.com/office/powerpoint/2010/main" val="182886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高可用性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</a:p>
          <a:p>
            <a:r>
              <a:rPr lang="zh-CN" altLang="en-US" dirty="0" smtClean="0"/>
              <a:t>提醒</a:t>
            </a:r>
          </a:p>
          <a:p>
            <a:r>
              <a:rPr lang="zh-CN" altLang="en-US" dirty="0" smtClean="0"/>
              <a:t>自动故障转移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4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</a:t>
            </a:r>
            <a:r>
              <a:rPr lang="en-US" altLang="zh-CN" dirty="0" smtClean="0"/>
              <a:t>tinel</a:t>
            </a:r>
            <a:r>
              <a:rPr lang="zh-CN" altLang="en-US" dirty="0" smtClean="0"/>
              <a:t>定期执行的任务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以每秒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次的频率向主，从服务器及其他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实例发送一个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</a:t>
            </a:r>
          </a:p>
          <a:p>
            <a:r>
              <a:rPr lang="zh-CN" altLang="en-US" dirty="0" smtClean="0"/>
              <a:t>如果实例距离最后一次有效回复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命令的时间超过</a:t>
            </a:r>
            <a:r>
              <a:rPr lang="en-US" altLang="zh-CN" dirty="0" smtClean="0"/>
              <a:t>down-after-milliseconds</a:t>
            </a:r>
            <a:r>
              <a:rPr lang="zh-CN" altLang="en-US" dirty="0" smtClean="0"/>
              <a:t>指定的值，那么实例会被标记为主观下线</a:t>
            </a:r>
          </a:p>
          <a:p>
            <a:r>
              <a:rPr lang="zh-CN" altLang="en-US" dirty="0" smtClean="0"/>
              <a:t>如果主服务器被标记为主管下线，那么正在监视这个主服务器的所有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要以每秒一次的频率确认主服务确实进入了主管下线状态</a:t>
            </a:r>
          </a:p>
          <a:p>
            <a:r>
              <a:rPr lang="zh-CN" altLang="en-US" dirty="0" smtClean="0"/>
              <a:t>如果足够数量的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（至少达到配置指定的数量）在指定时间范围内都同意这一判断，这个主服务会标记为客观下线状态</a:t>
            </a:r>
          </a:p>
          <a:p>
            <a:r>
              <a:rPr lang="zh-CN" altLang="en-US" dirty="0" smtClean="0"/>
              <a:t>一般情况下，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会以每</a:t>
            </a:r>
            <a:r>
              <a:rPr lang="en-US" altLang="zh-CN" dirty="0" smtClean="0"/>
              <a:t>10s</a:t>
            </a:r>
            <a:r>
              <a:rPr lang="zh-CN" altLang="en-US" dirty="0" smtClean="0"/>
              <a:t>一次的频率向它已知的主，从服务器发送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命令。当一个主服务器被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标记为客观下线时，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向下线主服务器的所有从服务器发送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的频率改为每秒一次</a:t>
            </a:r>
          </a:p>
          <a:p>
            <a:r>
              <a:rPr lang="zh-CN" altLang="en-US" dirty="0" smtClean="0"/>
              <a:t>如果没有足够数量的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认为主服务已经下线，主服务的客观下线状态会被移除，当主服务器向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命令返回有效回复时，主服务的主观下线状态会被移除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5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Redis</a:t>
            </a:r>
            <a:endParaRPr lang="zh-CN" altLang="en-US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命令</a:t>
            </a:r>
          </a:p>
          <a:p>
            <a:r>
              <a:rPr lang="zh-CN" altLang="en-US" dirty="0" smtClean="0"/>
              <a:t>过期</a:t>
            </a:r>
          </a:p>
          <a:p>
            <a:r>
              <a:rPr lang="zh-CN" altLang="en-US" dirty="0" smtClean="0"/>
              <a:t>分布式锁</a:t>
            </a:r>
          </a:p>
          <a:p>
            <a:r>
              <a:rPr lang="zh-CN" altLang="en-US" dirty="0" smtClean="0"/>
              <a:t>持久化</a:t>
            </a:r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41232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故障转移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发现主服务器进入客观下线状态</a:t>
            </a:r>
          </a:p>
          <a:p>
            <a:r>
              <a:rPr lang="zh-CN" altLang="en-US" dirty="0" smtClean="0"/>
              <a:t>对当前纪元进行自增，并尝试在这个纪元中当选</a:t>
            </a:r>
          </a:p>
          <a:p>
            <a:r>
              <a:rPr lang="zh-CN" altLang="en-US" dirty="0" smtClean="0"/>
              <a:t>如果选举失败，则在故障迁移超时设置两倍时间后重试。如果成功，则进行以下步骤</a:t>
            </a:r>
          </a:p>
          <a:p>
            <a:r>
              <a:rPr lang="zh-CN" altLang="en-US" dirty="0" smtClean="0"/>
              <a:t>选出一个从服务器升级为主服务器</a:t>
            </a:r>
          </a:p>
          <a:p>
            <a:r>
              <a:rPr lang="zh-CN" altLang="en-US" dirty="0" smtClean="0"/>
              <a:t>向选中的服务器发送</a:t>
            </a:r>
            <a:r>
              <a:rPr lang="en-US" altLang="zh-CN" dirty="0" smtClean="0"/>
              <a:t>SLAVEOF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命令，是它变为主服务器</a:t>
            </a:r>
          </a:p>
          <a:p>
            <a:r>
              <a:rPr lang="zh-CN" altLang="en-US" dirty="0" smtClean="0"/>
              <a:t>通过发布订阅功能，将更新后的配置传播给其他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，其他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对自己的配置进行更新</a:t>
            </a:r>
          </a:p>
          <a:p>
            <a:r>
              <a:rPr lang="zh-CN" altLang="en-US" dirty="0" smtClean="0"/>
              <a:t>向已下线主服务器的从服务器发送</a:t>
            </a:r>
            <a:r>
              <a:rPr lang="en-US" altLang="zh-CN" dirty="0" smtClean="0"/>
              <a:t>SLAVEOF</a:t>
            </a:r>
            <a:r>
              <a:rPr lang="zh-CN" altLang="en-US" dirty="0" smtClean="0"/>
              <a:t>命令，让它们复制新的主服务器</a:t>
            </a:r>
          </a:p>
          <a:p>
            <a:r>
              <a:rPr lang="zh-CN" altLang="en-US" dirty="0" smtClean="0"/>
              <a:t>当所有从服务器已经开始复制新的主服务器时，零头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终止这次故障迁移操作</a:t>
            </a:r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</a:t>
            </a:r>
            <a:r>
              <a:rPr lang="zh-CN" altLang="en-US" dirty="0" smtClean="0"/>
              <a:t>选择新的主服务器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从服务器中，被标记为主管下线，已断线或者最后一次回复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命令时间大于</a:t>
            </a:r>
            <a:r>
              <a:rPr lang="en-US" altLang="zh-CN" dirty="0" smtClean="0"/>
              <a:t>5s</a:t>
            </a:r>
            <a:r>
              <a:rPr lang="zh-CN" altLang="en-US" dirty="0" smtClean="0"/>
              <a:t>的被淘汰</a:t>
            </a:r>
          </a:p>
          <a:p>
            <a:r>
              <a:rPr lang="zh-CN" altLang="en-US" dirty="0" smtClean="0"/>
              <a:t>与失效服务器连接断开时间超过</a:t>
            </a:r>
            <a:r>
              <a:rPr lang="en-US" altLang="zh-CN" dirty="0" smtClean="0"/>
              <a:t>down-after</a:t>
            </a:r>
            <a:r>
              <a:rPr lang="zh-CN" altLang="en-US" dirty="0" smtClean="0"/>
              <a:t>选项指定时长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倍的被淘汰</a:t>
            </a:r>
          </a:p>
          <a:p>
            <a:r>
              <a:rPr lang="zh-CN" altLang="en-US" dirty="0" smtClean="0"/>
              <a:t>剩下服务器中，选出复制偏移量最大的最为主服务器；如果偏移量不可用或者相同，那么带有最小运行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成为新的主服务器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2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集群模式</a:t>
            </a:r>
            <a:endParaRPr lang="en-US" dirty="0"/>
          </a:p>
        </p:txBody>
      </p:sp>
      <p:pic>
        <p:nvPicPr>
          <p:cNvPr id="4" name="Content Placeholder 3" descr="redis-clust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549" r="-90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598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集群目标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高性能及可扩展性</a:t>
            </a:r>
          </a:p>
          <a:p>
            <a:r>
              <a:rPr lang="zh-CN" altLang="en-US" dirty="0" smtClean="0"/>
              <a:t>写入安全</a:t>
            </a:r>
          </a:p>
          <a:p>
            <a:r>
              <a:rPr lang="zh-CN" altLang="en-US" dirty="0" smtClean="0"/>
              <a:t>可用性</a:t>
            </a:r>
          </a:p>
        </p:txBody>
      </p:sp>
    </p:spTree>
    <p:extLst>
      <p:ext uri="{BB962C8B-B14F-4D97-AF65-F5344CB8AC3E}">
        <p14:creationId xmlns:p14="http://schemas.microsoft.com/office/powerpoint/2010/main" val="315515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节点职责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存储数据</a:t>
            </a:r>
          </a:p>
          <a:p>
            <a:r>
              <a:rPr lang="zh-CN" altLang="en-US" dirty="0" smtClean="0"/>
              <a:t>记录集群状态（建到节点的映射）</a:t>
            </a:r>
          </a:p>
          <a:p>
            <a:r>
              <a:rPr lang="zh-CN" altLang="en-US" dirty="0" smtClean="0"/>
              <a:t>自动发现其他节点</a:t>
            </a:r>
          </a:p>
          <a:p>
            <a:r>
              <a:rPr lang="zh-CN" altLang="en-US" dirty="0" smtClean="0"/>
              <a:t>检测出没有正常工作的节点</a:t>
            </a:r>
          </a:p>
          <a:p>
            <a:r>
              <a:rPr lang="zh-CN" altLang="en-US" dirty="0" smtClean="0"/>
              <a:t>在需要时从从节点中选举主节点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键分布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哈希槽（</a:t>
            </a:r>
            <a:r>
              <a:rPr lang="en-US" altLang="zh-CN" dirty="0" smtClean="0"/>
              <a:t>16384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哈希槽算法（</a:t>
            </a:r>
            <a:r>
              <a:rPr lang="en-US" altLang="zh-CN" dirty="0" smtClean="0"/>
              <a:t>HASH_SLOT=CRC16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））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16384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键分布模型</a:t>
            </a:r>
            <a:endParaRPr lang="en-US" dirty="0"/>
          </a:p>
        </p:txBody>
      </p:sp>
      <p:pic>
        <p:nvPicPr>
          <p:cNvPr id="4" name="Content Placeholder 3" descr="redis-cluster-slo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70" r="-2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995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键分布模型</a:t>
            </a:r>
            <a:endParaRPr lang="en-US" dirty="0"/>
          </a:p>
        </p:txBody>
      </p:sp>
      <p:pic>
        <p:nvPicPr>
          <p:cNvPr id="4" name="Content Placeholder 3" descr="redis-cluster-slot-master-slav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30" r="-41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827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节点握手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一个节点使用</a:t>
            </a:r>
            <a:r>
              <a:rPr lang="en-US" altLang="zh-CN" dirty="0" smtClean="0"/>
              <a:t>MEET</a:t>
            </a:r>
            <a:r>
              <a:rPr lang="zh-CN" altLang="en-US" dirty="0" smtClean="0"/>
              <a:t>指令介绍自己</a:t>
            </a:r>
          </a:p>
          <a:p>
            <a:r>
              <a:rPr lang="zh-CN" altLang="en-US" dirty="0" smtClean="0"/>
              <a:t>一个已被信任的节点通过传播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消息让另一个节点被注册为集群中的一部分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6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失效检测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Redis</a:t>
            </a:r>
            <a:r>
              <a:rPr lang="zh-TW" altLang="en-US" dirty="0"/>
              <a:t>集</a:t>
            </a:r>
            <a:r>
              <a:rPr lang="zh-TW" altLang="en-US" dirty="0" smtClean="0"/>
              <a:t>群故障检测用于识别主节点或从节点何时</a:t>
            </a:r>
            <a:r>
              <a:rPr lang="zh-CN" altLang="en-US" dirty="0" smtClean="0"/>
              <a:t>对</a:t>
            </a:r>
            <a:r>
              <a:rPr lang="zh-TW" altLang="en-US" dirty="0" smtClean="0"/>
              <a:t>大多数节点</a:t>
            </a:r>
            <a:r>
              <a:rPr lang="zh-CN" altLang="en-US" dirty="0" smtClean="0"/>
              <a:t>不可达</a:t>
            </a:r>
            <a:r>
              <a:rPr lang="zh-TW" altLang="en-US" dirty="0" smtClean="0"/>
              <a:t>，然后将一个从节点提升为主节点</a:t>
            </a:r>
          </a:p>
          <a:p>
            <a:r>
              <a:rPr lang="zh-CN" altLang="en-US" dirty="0" smtClean="0"/>
              <a:t>每个节点保存了一份跟其他已知节点的标识列表，其中两个用于失效检测，</a:t>
            </a:r>
            <a:r>
              <a:rPr lang="en-US" altLang="zh-CN" dirty="0" smtClean="0"/>
              <a:t>PFAIL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8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什么是Redis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是一个开源（</a:t>
            </a:r>
            <a:r>
              <a:rPr lang="en-US" altLang="zh-CN" dirty="0" smtClean="0"/>
              <a:t>BSD</a:t>
            </a:r>
            <a:r>
              <a:rPr lang="zh-CN" altLang="en-US" dirty="0" smtClean="0"/>
              <a:t>）的内存数据结构存储系统，可以用作数据库，缓存和消息中间件。</a:t>
            </a:r>
          </a:p>
          <a:p>
            <a:r>
              <a:rPr lang="zh-CN" altLang="en-US" dirty="0" smtClean="0"/>
              <a:t>支持字符串（</a:t>
            </a:r>
            <a:r>
              <a:rPr lang="en-US" altLang="zh-CN" dirty="0" smtClean="0"/>
              <a:t>strings</a:t>
            </a:r>
            <a:r>
              <a:rPr lang="zh-CN" altLang="en-US" dirty="0" smtClean="0"/>
              <a:t>），散列（</a:t>
            </a:r>
            <a:r>
              <a:rPr lang="en-US" altLang="zh-CN" dirty="0" smtClean="0"/>
              <a:t>hashes</a:t>
            </a:r>
            <a:r>
              <a:rPr lang="zh-CN" altLang="en-US" dirty="0" smtClean="0"/>
              <a:t>），列表（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），集合（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），有序集合（</a:t>
            </a:r>
            <a:r>
              <a:rPr lang="en-US" altLang="zh-CN" dirty="0" smtClean="0"/>
              <a:t>sorted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bitmaps</a:t>
            </a:r>
            <a:r>
              <a:rPr lang="zh-CN" altLang="en-US" dirty="0" smtClean="0"/>
              <a:t>，地理空间（</a:t>
            </a:r>
            <a:r>
              <a:rPr lang="en-US" altLang="zh-CN" dirty="0" smtClean="0"/>
              <a:t>geospatial</a:t>
            </a:r>
            <a:r>
              <a:rPr lang="zh-CN" altLang="en-US" dirty="0" smtClean="0"/>
              <a:t>）索引半径查询等。</a:t>
            </a:r>
          </a:p>
          <a:p>
            <a:r>
              <a:rPr lang="zh-CN" altLang="en-US" dirty="0" smtClean="0"/>
              <a:t>通过哨兵和自动分区提供高可用性。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从节点选举及提升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从节点的选举和提升由从从节点处理，主节点会投票提升哪个从节点</a:t>
            </a:r>
          </a:p>
          <a:p>
            <a:r>
              <a:rPr lang="zh-CN" altLang="en-US" dirty="0" smtClean="0"/>
              <a:t>触发： 被至少一个具有成为主节点必要条件的从节点标记为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</a:t>
            </a:r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）从节点的主节点处于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）主节点负责的哈希槽不为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）主从节点的断线时间不超过给定时间（确定数据可靠性）；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选举过程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从节点广博</a:t>
            </a:r>
            <a:r>
              <a:rPr lang="en-US" altLang="zh-CN" dirty="0" smtClean="0"/>
              <a:t>FAILOVER_AUTH_REQUEST</a:t>
            </a:r>
            <a:r>
              <a:rPr lang="zh-CN" altLang="en-US" dirty="0" smtClean="0"/>
              <a:t>给集群中的所有主节点请求投票</a:t>
            </a:r>
          </a:p>
          <a:p>
            <a:r>
              <a:rPr lang="zh-CN" altLang="en-US" dirty="0" smtClean="0"/>
              <a:t>主节点收到请求后，回复</a:t>
            </a:r>
            <a:r>
              <a:rPr lang="en-US" altLang="zh-CN" dirty="0" smtClean="0"/>
              <a:t>FAILOVER_AUTH_ACK</a:t>
            </a:r>
            <a:r>
              <a:rPr lang="zh-CN" altLang="en-US" dirty="0" smtClean="0"/>
              <a:t>完成投票</a:t>
            </a:r>
          </a:p>
          <a:p>
            <a:r>
              <a:rPr lang="zh-CN" altLang="en-US" dirty="0" smtClean="0"/>
              <a:t>当从节点收到大多数主节点的投票后，赢得选举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提升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一旦从节点赢得选举，它会开始用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PONG</a:t>
            </a:r>
            <a:r>
              <a:rPr lang="zh-CN" altLang="en-US" dirty="0" smtClean="0"/>
              <a:t>数据包向其他节点宣布自己已经是主节点。</a:t>
            </a:r>
          </a:p>
          <a:p>
            <a:r>
              <a:rPr lang="zh-CN" altLang="en-US" dirty="0" smtClean="0"/>
              <a:t>其他节点检测到有一个新的主节点，就升级自己的配置信息。</a:t>
            </a:r>
          </a:p>
          <a:p>
            <a:r>
              <a:rPr lang="zh-CN" altLang="en-US" dirty="0" smtClean="0"/>
              <a:t>旧主节点的从节点，或者经故障转移重新加入集群的旧主节点，升级配置信息，同时配置新主节点的备份。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7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集群搭建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p</a:t>
            </a:r>
            <a:r>
              <a:rPr lang="en-US" altLang="zh-CN" dirty="0" smtClean="0"/>
              <a:t>ort 7000</a:t>
            </a:r>
          </a:p>
          <a:p>
            <a:r>
              <a:rPr lang="zh-CN" altLang="zh-CN" dirty="0"/>
              <a:t>c</a:t>
            </a:r>
            <a:r>
              <a:rPr lang="en-US" altLang="zh-CN" dirty="0" smtClean="0"/>
              <a:t>luster-enabled yes</a:t>
            </a:r>
          </a:p>
          <a:p>
            <a:r>
              <a:rPr lang="zh-CN" altLang="zh-CN" dirty="0"/>
              <a:t>c</a:t>
            </a:r>
            <a:r>
              <a:rPr lang="en-US" altLang="zh-CN" dirty="0" smtClean="0"/>
              <a:t>luster-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-file </a:t>
            </a:r>
            <a:r>
              <a:rPr lang="en-US" altLang="zh-CN" dirty="0" err="1" smtClean="0"/>
              <a:t>node.conf</a:t>
            </a:r>
            <a:endParaRPr lang="en-US" altLang="zh-CN" dirty="0" smtClean="0"/>
          </a:p>
          <a:p>
            <a:r>
              <a:rPr lang="zh-CN" altLang="zh-CN" dirty="0"/>
              <a:t>c</a:t>
            </a:r>
            <a:r>
              <a:rPr lang="en-US" altLang="zh-CN" dirty="0" smtClean="0"/>
              <a:t>luster-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-timeout 5000</a:t>
            </a:r>
          </a:p>
          <a:p>
            <a:r>
              <a:rPr lang="zh-CN" altLang="zh-CN" dirty="0" err="1"/>
              <a:t>a</a:t>
            </a:r>
            <a:r>
              <a:rPr lang="en-US" altLang="zh-CN" dirty="0" err="1" smtClean="0"/>
              <a:t>ppendonly</a:t>
            </a:r>
            <a:r>
              <a:rPr lang="en-US" altLang="zh-CN" dirty="0" smtClean="0"/>
              <a:t>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集群搭建</a:t>
            </a:r>
            <a:endParaRPr lang="en-US" dirty="0"/>
          </a:p>
        </p:txBody>
      </p:sp>
      <p:pic>
        <p:nvPicPr>
          <p:cNvPr id="4" name="Content Placeholder 3" descr="屏幕快照 2019-07-17 下午4.24.1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02" b="-7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969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重新分片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进行重新分片，目前重新分片需要管理员手动干预，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目前不支持自动分片</a:t>
            </a:r>
          </a:p>
          <a:p>
            <a:r>
              <a:rPr lang="zh-CN" altLang="en-US" dirty="0" smtClean="0"/>
              <a:t>分片策略：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执行 </a:t>
            </a:r>
            <a:r>
              <a:rPr lang="en-US" dirty="0" err="1" smtClean="0"/>
              <a:t>redis</a:t>
            </a:r>
            <a:r>
              <a:rPr lang="en-US" dirty="0"/>
              <a:t>-cli --cluster </a:t>
            </a:r>
            <a:r>
              <a:rPr lang="en-US" dirty="0" err="1"/>
              <a:t>reshard</a:t>
            </a:r>
            <a:r>
              <a:rPr lang="en-US" dirty="0"/>
              <a:t> 127.0.0.1:</a:t>
            </a:r>
            <a:r>
              <a:rPr lang="en-US" dirty="0" smtClean="0"/>
              <a:t>7000</a:t>
            </a:r>
            <a:r>
              <a:rPr lang="zh-CN" altLang="en-US" dirty="0" smtClean="0"/>
              <a:t> 指令触发分片；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确认分片数；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确认分片目标地址；</a:t>
            </a:r>
            <a:r>
              <a:rPr lang="zh-CN" altLang="zh-CN" dirty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选择重分配策略，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 将所有节点进行重分配，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 选择指定节点重分配。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）确认。</a:t>
            </a:r>
          </a:p>
        </p:txBody>
      </p:sp>
    </p:spTree>
    <p:extLst>
      <p:ext uri="{BB962C8B-B14F-4D97-AF65-F5344CB8AC3E}">
        <p14:creationId xmlns:p14="http://schemas.microsoft.com/office/powerpoint/2010/main" val="101557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分片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Step-1&amp;2</a:t>
            </a:r>
            <a:endParaRPr lang="en-US" dirty="0"/>
          </a:p>
        </p:txBody>
      </p:sp>
      <p:pic>
        <p:nvPicPr>
          <p:cNvPr id="4" name="Content Placeholder 3" descr="屏幕快照 2019-07-17 下午4.51.3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5" r="-10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7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分片策略</a:t>
            </a:r>
            <a:r>
              <a:rPr lang="en-US" altLang="zh-CN" dirty="0" smtClean="0"/>
              <a:t>S</a:t>
            </a:r>
            <a:r>
              <a:rPr lang="en-US" dirty="0" smtClean="0"/>
              <a:t>tep</a:t>
            </a:r>
            <a:r>
              <a:rPr lang="en-US" altLang="zh-CN" dirty="0" smtClean="0"/>
              <a:t>-3&amp;4</a:t>
            </a:r>
            <a:endParaRPr lang="en-US" dirty="0"/>
          </a:p>
        </p:txBody>
      </p:sp>
      <p:pic>
        <p:nvPicPr>
          <p:cNvPr id="4" name="Content Placeholder 3" descr="屏幕快照 2019-07-17 下午4.54.2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03" r="-41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67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分片策略Step5</a:t>
            </a:r>
            <a:endParaRPr lang="en-US" dirty="0"/>
          </a:p>
        </p:txBody>
      </p:sp>
      <p:pic>
        <p:nvPicPr>
          <p:cNvPr id="4" name="Content Placeholder 3" descr="屏幕快照 2019-07-17 下午4.55.5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7" r="-8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538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如何新增一个节点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再次启动一个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7006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dirty="0"/>
              <a:t>add-node 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  <a:r>
              <a:rPr lang="it-IT" dirty="0" err="1"/>
              <a:t>redis</a:t>
            </a:r>
            <a:r>
              <a:rPr lang="it-IT" dirty="0"/>
              <a:t>-cli --cluster </a:t>
            </a:r>
            <a:r>
              <a:rPr lang="it-IT" dirty="0" err="1"/>
              <a:t>add-node</a:t>
            </a:r>
            <a:r>
              <a:rPr lang="it-IT" dirty="0"/>
              <a:t> 127.0.0.1:7006 127.0.0.1:</a:t>
            </a:r>
            <a:r>
              <a:rPr lang="it-IT" dirty="0" smtClean="0"/>
              <a:t>7000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MEET</a:t>
            </a:r>
            <a:r>
              <a:rPr lang="zh-CN" altLang="en-US" dirty="0" smtClean="0"/>
              <a:t>指令加入集群</a:t>
            </a:r>
            <a:r>
              <a:rPr lang="en-US" altLang="zh-CN" dirty="0" smtClean="0"/>
              <a:t>(add-node</a:t>
            </a:r>
            <a:r>
              <a:rPr lang="zh-CN" altLang="en-US" dirty="0" smtClean="0"/>
              <a:t>指令内部调用，不需要管理员显示调用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命令十分丰富，包括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HyperLogLog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Scripting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Transactions</a:t>
            </a:r>
            <a:r>
              <a:rPr lang="zh-CN" altLang="en-US" dirty="0" smtClean="0"/>
              <a:t>一共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个命令组两百多个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命令。</a:t>
            </a:r>
          </a:p>
          <a:p>
            <a:r>
              <a:rPr lang="en-US" altLang="zh-CN" dirty="0" smtClean="0"/>
              <a:t>https</a:t>
            </a:r>
            <a:r>
              <a:rPr lang="zh-CN" altLang="en-US" dirty="0" smtClean="0"/>
              <a:t>: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redis.io</a:t>
            </a:r>
            <a:r>
              <a:rPr lang="en-US" altLang="zh-CN" dirty="0" smtClean="0"/>
              <a:t>/commands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新增节点</a:t>
            </a:r>
            <a:endParaRPr lang="en-US" dirty="0"/>
          </a:p>
        </p:txBody>
      </p:sp>
      <p:pic>
        <p:nvPicPr>
          <p:cNvPr id="6" name="Content Placeholder 5" descr="屏幕快照 2019-07-17 下午5.11.4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86" b="-28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703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currentEpoch</a:t>
            </a:r>
            <a:endParaRPr lang="en-US" altLang="zh-CN" dirty="0" smtClean="0"/>
          </a:p>
          <a:p>
            <a:r>
              <a:rPr lang="en-US" altLang="zh-CN" dirty="0" err="1" smtClean="0"/>
              <a:t>configEpoch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集群初始化时各节点槽如何分配？</a:t>
            </a:r>
          </a:p>
          <a:p>
            <a:r>
              <a:rPr lang="zh-CN" altLang="en-US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新节点如何加入集群？</a:t>
            </a:r>
          </a:p>
          <a:p>
            <a:r>
              <a:rPr lang="zh-CN" altLang="en-US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新增节点槽如何分配？</a:t>
            </a:r>
          </a:p>
          <a:p>
            <a:r>
              <a:rPr lang="zh-CN" altLang="en-US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主节点下线后重新加入集群，怎么发现自己不是主节点？</a:t>
            </a:r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集群中槽是否可以通过配置文件分配？</a:t>
            </a:r>
            <a:endParaRPr lang="en-US" altLang="zh-CN" dirty="0"/>
          </a:p>
          <a:p>
            <a:r>
              <a:rPr lang="zh-CN" altLang="zh-CN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并发请求是否会阻</a:t>
            </a:r>
            <a:r>
              <a:rPr lang="zh-CN" altLang="en-US" dirty="0"/>
              <a:t>塞？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1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7529" y="2894280"/>
            <a:ext cx="5606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altLang="zh-CN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hank you!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1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过期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允许为每一个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设置不同的过期时间，当它们到期时将自动从服务器上删除</a:t>
            </a:r>
          </a:p>
          <a:p>
            <a:r>
              <a:rPr lang="zh-CN" altLang="en-US" dirty="0" smtClean="0"/>
              <a:t>对有过期时间的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，可以通过执行</a:t>
            </a:r>
            <a:r>
              <a:rPr lang="en-US" altLang="zh-CN" dirty="0" smtClean="0"/>
              <a:t>EXPIRE</a:t>
            </a:r>
            <a:r>
              <a:rPr lang="zh-CN" altLang="en-US" dirty="0" smtClean="0"/>
              <a:t>操作来更新它的过期时间</a:t>
            </a:r>
          </a:p>
          <a:p>
            <a:r>
              <a:rPr lang="zh-CN" altLang="en-US" dirty="0" smtClean="0"/>
              <a:t>默认情况下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没有过期时间，除非使用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命令显示的删除它们</a:t>
            </a:r>
          </a:p>
          <a:p>
            <a:r>
              <a:rPr lang="zh-CN" altLang="en-US" dirty="0" smtClean="0"/>
              <a:t>过期精度（</a:t>
            </a:r>
            <a:r>
              <a:rPr lang="zh-CN" altLang="zh-CN" dirty="0" smtClean="0"/>
              <a:t>&lt;</a:t>
            </a:r>
            <a:r>
              <a:rPr lang="zh-CN" altLang="zh-CN" dirty="0"/>
              <a:t>=</a:t>
            </a:r>
            <a:r>
              <a:rPr lang="en-US" altLang="zh-CN" dirty="0" smtClean="0"/>
              <a:t>2.4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0-1s</a:t>
            </a:r>
            <a:r>
              <a:rPr lang="zh-CN" altLang="en-US" dirty="0" smtClean="0"/>
              <a:t>，</a:t>
            </a:r>
            <a:r>
              <a:rPr lang="zh-CN" altLang="zh-CN" dirty="0" smtClean="0"/>
              <a:t>&gt;</a:t>
            </a:r>
            <a:r>
              <a:rPr lang="en-US" altLang="zh-CN" dirty="0" smtClean="0"/>
              <a:t>=2.6,</a:t>
            </a:r>
            <a:r>
              <a:rPr lang="zh-CN" altLang="en-US" dirty="0" smtClean="0"/>
              <a:t> </a:t>
            </a:r>
            <a:r>
              <a:rPr lang="en-US" altLang="zh-CN" dirty="0" smtClean="0"/>
              <a:t>0-1ms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Keys</a:t>
            </a:r>
            <a:r>
              <a:rPr lang="zh-CN" altLang="en-US" dirty="0" smtClean="0"/>
              <a:t>过期时间使用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时间戳存储，因此即使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实例不可用，时间也一直在流逝，如果将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在两个不同的电脑间进行同步，那么必须确保两台计算机都采用稳定的时间。</a:t>
            </a:r>
          </a:p>
          <a:p>
            <a:r>
              <a:rPr lang="en-US" altLang="zh-CN" dirty="0" smtClean="0"/>
              <a:t>Keys</a:t>
            </a:r>
            <a:r>
              <a:rPr lang="zh-CN" altLang="en-US" dirty="0" smtClean="0"/>
              <a:t>淘汰策略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Redis分布式锁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独占性</a:t>
            </a:r>
          </a:p>
          <a:p>
            <a:r>
              <a:rPr lang="zh-CN" altLang="en-US" dirty="0" smtClean="0"/>
              <a:t>无死锁</a:t>
            </a:r>
          </a:p>
          <a:p>
            <a:r>
              <a:rPr lang="zh-CN" altLang="en-US" dirty="0" smtClean="0"/>
              <a:t>容错性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8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基于单点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实现分布式锁的正确做法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resource_name</a:t>
            </a:r>
            <a:r>
              <a:rPr lang="zh-CN" altLang="en-US" dirty="0"/>
              <a:t> </a:t>
            </a:r>
            <a:r>
              <a:rPr lang="en-US" altLang="zh-CN" dirty="0" err="1" smtClean="0"/>
              <a:t>my_random_value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NX</a:t>
            </a:r>
            <a:r>
              <a:rPr lang="zh-CN" altLang="en-US" dirty="0" smtClean="0"/>
              <a:t> </a:t>
            </a:r>
            <a:r>
              <a:rPr lang="en-US" altLang="zh-CN" dirty="0" smtClean="0"/>
              <a:t>PX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30000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redis.call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get”,KEYS</a:t>
            </a:r>
            <a:r>
              <a:rPr lang="en-US" altLang="zh-CN" dirty="0" smtClean="0"/>
              <a:t>[1]</a:t>
            </a:r>
            <a:r>
              <a:rPr lang="zh-CN" altLang="en-US" dirty="0" smtClean="0"/>
              <a:t> </a:t>
            </a:r>
            <a:r>
              <a:rPr lang="en-US" altLang="zh-CN" dirty="0" smtClean="0"/>
              <a:t>==</a:t>
            </a:r>
            <a:r>
              <a:rPr lang="zh-CN" altLang="en-US" dirty="0" smtClean="0"/>
              <a:t> </a:t>
            </a:r>
            <a:r>
              <a:rPr lang="en-US" altLang="zh-CN" dirty="0" smtClean="0"/>
              <a:t>ARGV[1])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redis.call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del”,KEYS</a:t>
            </a:r>
            <a:r>
              <a:rPr lang="en-US" altLang="zh-CN" dirty="0" smtClean="0"/>
              <a:t>[1])</a:t>
            </a:r>
            <a:r>
              <a:rPr lang="zh-CN" altLang="en-US" dirty="0" smtClean="0"/>
              <a:t> 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基于故障转移</a:t>
            </a:r>
            <a:r>
              <a:rPr lang="zh-CN" altLang="en-US" dirty="0" smtClean="0"/>
              <a:t>的锁实现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如果单点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因故障崩溃，导致锁无法释放，此时是否可以增加从节点解决此问题？</a:t>
            </a:r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不保证数据的强一致性</a:t>
            </a:r>
          </a:p>
          <a:p>
            <a:r>
              <a:rPr lang="zh-CN" altLang="en-US" dirty="0" smtClean="0"/>
              <a:t>异步复制</a:t>
            </a:r>
          </a:p>
          <a:p>
            <a:endParaRPr lang="en-US" dirty="0"/>
          </a:p>
        </p:txBody>
      </p:sp>
      <p:pic>
        <p:nvPicPr>
          <p:cNvPr id="4" name="Picture 3" descr="redis-async-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4444233"/>
            <a:ext cx="4432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4495</TotalTime>
  <Words>2133</Words>
  <Application>Microsoft Macintosh PowerPoint</Application>
  <PresentationFormat>On-screen Show (4:3)</PresentationFormat>
  <Paragraphs>289</Paragraphs>
  <Slides>43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Sky</vt:lpstr>
      <vt:lpstr>Redis</vt:lpstr>
      <vt:lpstr>内容概要</vt:lpstr>
      <vt:lpstr>什么是Redis</vt:lpstr>
      <vt:lpstr>Redis命令</vt:lpstr>
      <vt:lpstr>过期</vt:lpstr>
      <vt:lpstr>Redis分布式锁</vt:lpstr>
      <vt:lpstr>基于单点Redis实现分布式锁的正确做法</vt:lpstr>
      <vt:lpstr>基于故障转移的锁实现</vt:lpstr>
      <vt:lpstr>一致性</vt:lpstr>
      <vt:lpstr>RedLock</vt:lpstr>
      <vt:lpstr>持久化</vt:lpstr>
      <vt:lpstr>RDB</vt:lpstr>
      <vt:lpstr>AOF</vt:lpstr>
      <vt:lpstr>Redis集群</vt:lpstr>
      <vt:lpstr>主-从模式</vt:lpstr>
      <vt:lpstr>复制</vt:lpstr>
      <vt:lpstr>哨兵模式</vt:lpstr>
      <vt:lpstr>高可用性</vt:lpstr>
      <vt:lpstr>Sentinel定期执行的任务</vt:lpstr>
      <vt:lpstr>故障转移</vt:lpstr>
      <vt:lpstr>Sentinel选择新的主服务器</vt:lpstr>
      <vt:lpstr>集群模式</vt:lpstr>
      <vt:lpstr>集群目标</vt:lpstr>
      <vt:lpstr>节点职责</vt:lpstr>
      <vt:lpstr>键分布</vt:lpstr>
      <vt:lpstr>键分布模型</vt:lpstr>
      <vt:lpstr>键分布模型</vt:lpstr>
      <vt:lpstr>节点握手</vt:lpstr>
      <vt:lpstr>失效检测</vt:lpstr>
      <vt:lpstr>从节点选举及提升</vt:lpstr>
      <vt:lpstr>选举过程</vt:lpstr>
      <vt:lpstr>提升</vt:lpstr>
      <vt:lpstr>集群搭建</vt:lpstr>
      <vt:lpstr>集群搭建</vt:lpstr>
      <vt:lpstr>重新分片</vt:lpstr>
      <vt:lpstr>分片策略Step-1&amp;2</vt:lpstr>
      <vt:lpstr>分片策略Step-3&amp;4</vt:lpstr>
      <vt:lpstr>分片策略Step5</vt:lpstr>
      <vt:lpstr>如何新增一个节点</vt:lpstr>
      <vt:lpstr>新增节点</vt:lpstr>
      <vt:lpstr>Epoch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user</dc:creator>
  <cp:lastModifiedBy>ypren</cp:lastModifiedBy>
  <cp:revision>65</cp:revision>
  <dcterms:created xsi:type="dcterms:W3CDTF">2019-07-12T06:34:43Z</dcterms:created>
  <dcterms:modified xsi:type="dcterms:W3CDTF">2019-07-18T08:26:19Z</dcterms:modified>
</cp:coreProperties>
</file>