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043280" rtl="0" eaLnBrk="1" latinLnBrk="0" hangingPunct="1">
      <a:defRPr sz="5988" kern="1200">
        <a:solidFill>
          <a:schemeClr val="tx1"/>
        </a:solidFill>
        <a:latin typeface="+mn-lt"/>
        <a:ea typeface="+mn-ea"/>
        <a:cs typeface="+mn-cs"/>
      </a:defRPr>
    </a:lvl1pPr>
    <a:lvl2pPr marL="1521640" algn="l" defTabSz="3043280" rtl="0" eaLnBrk="1" latinLnBrk="0" hangingPunct="1">
      <a:defRPr sz="5988" kern="1200">
        <a:solidFill>
          <a:schemeClr val="tx1"/>
        </a:solidFill>
        <a:latin typeface="+mn-lt"/>
        <a:ea typeface="+mn-ea"/>
        <a:cs typeface="+mn-cs"/>
      </a:defRPr>
    </a:lvl2pPr>
    <a:lvl3pPr marL="3043280" algn="l" defTabSz="3043280" rtl="0" eaLnBrk="1" latinLnBrk="0" hangingPunct="1">
      <a:defRPr sz="5988" kern="1200">
        <a:solidFill>
          <a:schemeClr val="tx1"/>
        </a:solidFill>
        <a:latin typeface="+mn-lt"/>
        <a:ea typeface="+mn-ea"/>
        <a:cs typeface="+mn-cs"/>
      </a:defRPr>
    </a:lvl3pPr>
    <a:lvl4pPr marL="4564922" algn="l" defTabSz="3043280" rtl="0" eaLnBrk="1" latinLnBrk="0" hangingPunct="1">
      <a:defRPr sz="5988" kern="1200">
        <a:solidFill>
          <a:schemeClr val="tx1"/>
        </a:solidFill>
        <a:latin typeface="+mn-lt"/>
        <a:ea typeface="+mn-ea"/>
        <a:cs typeface="+mn-cs"/>
      </a:defRPr>
    </a:lvl4pPr>
    <a:lvl5pPr marL="6086568" algn="l" defTabSz="3043280" rtl="0" eaLnBrk="1" latinLnBrk="0" hangingPunct="1">
      <a:defRPr sz="5988" kern="1200">
        <a:solidFill>
          <a:schemeClr val="tx1"/>
        </a:solidFill>
        <a:latin typeface="+mn-lt"/>
        <a:ea typeface="+mn-ea"/>
        <a:cs typeface="+mn-cs"/>
      </a:defRPr>
    </a:lvl5pPr>
    <a:lvl6pPr marL="7608207" algn="l" defTabSz="3043280" rtl="0" eaLnBrk="1" latinLnBrk="0" hangingPunct="1">
      <a:defRPr sz="5988" kern="1200">
        <a:solidFill>
          <a:schemeClr val="tx1"/>
        </a:solidFill>
        <a:latin typeface="+mn-lt"/>
        <a:ea typeface="+mn-ea"/>
        <a:cs typeface="+mn-cs"/>
      </a:defRPr>
    </a:lvl6pPr>
    <a:lvl7pPr marL="9129847" algn="l" defTabSz="3043280" rtl="0" eaLnBrk="1" latinLnBrk="0" hangingPunct="1">
      <a:defRPr sz="5988" kern="1200">
        <a:solidFill>
          <a:schemeClr val="tx1"/>
        </a:solidFill>
        <a:latin typeface="+mn-lt"/>
        <a:ea typeface="+mn-ea"/>
        <a:cs typeface="+mn-cs"/>
      </a:defRPr>
    </a:lvl7pPr>
    <a:lvl8pPr marL="10651487" algn="l" defTabSz="3043280" rtl="0" eaLnBrk="1" latinLnBrk="0" hangingPunct="1">
      <a:defRPr sz="5988" kern="1200">
        <a:solidFill>
          <a:schemeClr val="tx1"/>
        </a:solidFill>
        <a:latin typeface="+mn-lt"/>
        <a:ea typeface="+mn-ea"/>
        <a:cs typeface="+mn-cs"/>
      </a:defRPr>
    </a:lvl8pPr>
    <a:lvl9pPr marL="12173127" algn="l" defTabSz="3043280" rtl="0" eaLnBrk="1" latinLnBrk="0" hangingPunct="1">
      <a:defRPr sz="59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5"/>
    <p:restoredTop sz="94665"/>
  </p:normalViewPr>
  <p:slideViewPr>
    <p:cSldViewPr snapToGrid="0" snapToObjects="1">
      <p:cViewPr>
        <p:scale>
          <a:sx n="50" d="100"/>
          <a:sy n="50" d="100"/>
        </p:scale>
        <p:origin x="34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BBB6C-C64A-D54A-9D72-33B36E59FF09}" type="datetimeFigureOut">
              <a:rPr lang="en-US" smtClean="0"/>
              <a:t>10/8/22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AA6B8-660C-B245-A3EC-6E07C550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43280" rtl="0" eaLnBrk="1" latinLnBrk="0" hangingPunct="1">
      <a:defRPr sz="3995" kern="1200">
        <a:solidFill>
          <a:schemeClr val="tx1"/>
        </a:solidFill>
        <a:latin typeface="+mn-lt"/>
        <a:ea typeface="+mn-ea"/>
        <a:cs typeface="+mn-cs"/>
      </a:defRPr>
    </a:lvl1pPr>
    <a:lvl2pPr marL="1521640" algn="l" defTabSz="3043280" rtl="0" eaLnBrk="1" latinLnBrk="0" hangingPunct="1">
      <a:defRPr sz="3995" kern="1200">
        <a:solidFill>
          <a:schemeClr val="tx1"/>
        </a:solidFill>
        <a:latin typeface="+mn-lt"/>
        <a:ea typeface="+mn-ea"/>
        <a:cs typeface="+mn-cs"/>
      </a:defRPr>
    </a:lvl2pPr>
    <a:lvl3pPr marL="3043280" algn="l" defTabSz="3043280" rtl="0" eaLnBrk="1" latinLnBrk="0" hangingPunct="1">
      <a:defRPr sz="3995" kern="1200">
        <a:solidFill>
          <a:schemeClr val="tx1"/>
        </a:solidFill>
        <a:latin typeface="+mn-lt"/>
        <a:ea typeface="+mn-ea"/>
        <a:cs typeface="+mn-cs"/>
      </a:defRPr>
    </a:lvl3pPr>
    <a:lvl4pPr marL="4564922" algn="l" defTabSz="3043280" rtl="0" eaLnBrk="1" latinLnBrk="0" hangingPunct="1">
      <a:defRPr sz="3995" kern="1200">
        <a:solidFill>
          <a:schemeClr val="tx1"/>
        </a:solidFill>
        <a:latin typeface="+mn-lt"/>
        <a:ea typeface="+mn-ea"/>
        <a:cs typeface="+mn-cs"/>
      </a:defRPr>
    </a:lvl4pPr>
    <a:lvl5pPr marL="6086568" algn="l" defTabSz="3043280" rtl="0" eaLnBrk="1" latinLnBrk="0" hangingPunct="1">
      <a:defRPr sz="3995" kern="1200">
        <a:solidFill>
          <a:schemeClr val="tx1"/>
        </a:solidFill>
        <a:latin typeface="+mn-lt"/>
        <a:ea typeface="+mn-ea"/>
        <a:cs typeface="+mn-cs"/>
      </a:defRPr>
    </a:lvl5pPr>
    <a:lvl6pPr marL="7608207" algn="l" defTabSz="3043280" rtl="0" eaLnBrk="1" latinLnBrk="0" hangingPunct="1">
      <a:defRPr sz="3995" kern="1200">
        <a:solidFill>
          <a:schemeClr val="tx1"/>
        </a:solidFill>
        <a:latin typeface="+mn-lt"/>
        <a:ea typeface="+mn-ea"/>
        <a:cs typeface="+mn-cs"/>
      </a:defRPr>
    </a:lvl6pPr>
    <a:lvl7pPr marL="9129847" algn="l" defTabSz="3043280" rtl="0" eaLnBrk="1" latinLnBrk="0" hangingPunct="1">
      <a:defRPr sz="3995" kern="1200">
        <a:solidFill>
          <a:schemeClr val="tx1"/>
        </a:solidFill>
        <a:latin typeface="+mn-lt"/>
        <a:ea typeface="+mn-ea"/>
        <a:cs typeface="+mn-cs"/>
      </a:defRPr>
    </a:lvl7pPr>
    <a:lvl8pPr marL="10651487" algn="l" defTabSz="3043280" rtl="0" eaLnBrk="1" latinLnBrk="0" hangingPunct="1">
      <a:defRPr sz="3995" kern="1200">
        <a:solidFill>
          <a:schemeClr val="tx1"/>
        </a:solidFill>
        <a:latin typeface="+mn-lt"/>
        <a:ea typeface="+mn-ea"/>
        <a:cs typeface="+mn-cs"/>
      </a:defRPr>
    </a:lvl8pPr>
    <a:lvl9pPr marL="12173127" algn="l" defTabSz="3043280" rtl="0" eaLnBrk="1" latinLnBrk="0" hangingPunct="1">
      <a:defRPr sz="39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ebi.ac.uk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09C7DC89-4200-4749-800C-BF809F4A8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561477" y="2995328"/>
            <a:ext cx="6840000" cy="21128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D273EF-144C-4643-9F0D-6DFF83D62153}"/>
              </a:ext>
            </a:extLst>
          </p:cNvPr>
          <p:cNvCxnSpPr>
            <a:cxnSpLocks/>
          </p:cNvCxnSpPr>
          <p:nvPr userDrawn="1"/>
        </p:nvCxnSpPr>
        <p:spPr>
          <a:xfrm>
            <a:off x="786177" y="2024354"/>
            <a:ext cx="28615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95ECA-EBAA-9942-A724-CF1CB779AB79}"/>
              </a:ext>
            </a:extLst>
          </p:cNvPr>
          <p:cNvSpPr>
            <a:spLocks noChangeAspect="1"/>
          </p:cNvSpPr>
          <p:nvPr userDrawn="1"/>
        </p:nvSpPr>
        <p:spPr>
          <a:xfrm>
            <a:off x="786183" y="753697"/>
            <a:ext cx="14269603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66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2D0D76-301D-8044-8EAD-C167FE8033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76093" y="1134937"/>
            <a:ext cx="13307414" cy="535385"/>
          </a:xfrm>
          <a:prstGeom prst="rect">
            <a:avLst/>
          </a:prstGeom>
        </p:spPr>
      </p:pic>
      <p:sp>
        <p:nvSpPr>
          <p:cNvPr id="29" name="TextBox 18">
            <a:extLst>
              <a:ext uri="{FF2B5EF4-FFF2-40B4-BE49-F238E27FC236}">
                <a16:creationId xmlns:a16="http://schemas.microsoft.com/office/drawing/2014/main" id="{BB4A156D-4FD6-724B-8B44-53F502A68D07}"/>
              </a:ext>
            </a:extLst>
          </p:cNvPr>
          <p:cNvSpPr txBox="1"/>
          <p:nvPr userDrawn="1"/>
        </p:nvSpPr>
        <p:spPr>
          <a:xfrm>
            <a:off x="797051" y="41026233"/>
            <a:ext cx="8108710" cy="64633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1075234" rtl="0" eaLnBrk="1" latinLnBrk="0" hangingPunct="1"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17" algn="l" defTabSz="1075234" rtl="0" eaLnBrk="1" latinLnBrk="0" hangingPunct="1"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234" algn="l" defTabSz="1075234" rtl="0" eaLnBrk="1" latinLnBrk="0" hangingPunct="1"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852" algn="l" defTabSz="1075234" rtl="0" eaLnBrk="1" latinLnBrk="0" hangingPunct="1"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471" algn="l" defTabSz="1075234" rtl="0" eaLnBrk="1" latinLnBrk="0" hangingPunct="1"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088" algn="l" defTabSz="1075234" rtl="0" eaLnBrk="1" latinLnBrk="0" hangingPunct="1"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5705" algn="l" defTabSz="1075234" rtl="0" eaLnBrk="1" latinLnBrk="0" hangingPunct="1"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322" algn="l" defTabSz="1075234" rtl="0" eaLnBrk="1" latinLnBrk="0" hangingPunct="1"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0940" algn="l" defTabSz="1075234" rtl="0" eaLnBrk="1" latinLnBrk="0" hangingPunct="1"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4200" u="none" baseline="0" dirty="0" err="1">
                <a:solidFill>
                  <a:schemeClr val="accent1"/>
                </a:solidFill>
                <a:latin typeface="IBM Plex Sans" panose="020B050305020300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www.ebi.ac.uk</a:t>
            </a:r>
            <a:endParaRPr lang="en-IE" sz="4200" u="none" baseline="0" dirty="0">
              <a:solidFill>
                <a:schemeClr val="accent1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2C13AC-6313-8C4F-BCA2-7248D060F663}"/>
              </a:ext>
            </a:extLst>
          </p:cNvPr>
          <p:cNvCxnSpPr>
            <a:cxnSpLocks/>
          </p:cNvCxnSpPr>
          <p:nvPr userDrawn="1"/>
        </p:nvCxnSpPr>
        <p:spPr>
          <a:xfrm>
            <a:off x="786177" y="40733954"/>
            <a:ext cx="28615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28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" userDrawn="1">
          <p15:clr>
            <a:srgbClr val="FBAE40"/>
          </p15:clr>
        </p15:guide>
        <p15:guide id="2" orient="horz" pos="816" userDrawn="1">
          <p15:clr>
            <a:srgbClr val="FBAE40"/>
          </p15:clr>
        </p15:guide>
        <p15:guide id="3" pos="18663" userDrawn="1">
          <p15:clr>
            <a:srgbClr val="FBAE40"/>
          </p15:clr>
        </p15:guide>
        <p15:guide id="4" orient="horz" pos="2611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0" y="2278906"/>
            <a:ext cx="6528092" cy="362742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7" y="2278906"/>
            <a:ext cx="19205839" cy="362742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71232"/>
            <a:ext cx="26112372" cy="17805176"/>
          </a:xfrm>
        </p:spPr>
        <p:txBody>
          <a:bodyPr anchor="b"/>
          <a:lstStyle>
            <a:lvl1pPr>
              <a:defRPr sz="397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644851"/>
            <a:ext cx="26112372" cy="9363321"/>
          </a:xfrm>
        </p:spPr>
        <p:txBody>
          <a:bodyPr/>
          <a:lstStyle>
            <a:lvl1pPr marL="0" indent="0">
              <a:buNone/>
              <a:defRPr sz="15878">
                <a:solidFill>
                  <a:schemeClr val="tx1"/>
                </a:solidFill>
              </a:defRPr>
            </a:lvl1pPr>
            <a:lvl2pPr marL="3025263" indent="0">
              <a:buNone/>
              <a:defRPr sz="13236">
                <a:solidFill>
                  <a:schemeClr val="tx1">
                    <a:tint val="75000"/>
                  </a:schemeClr>
                </a:solidFill>
              </a:defRPr>
            </a:lvl2pPr>
            <a:lvl3pPr marL="6050530" indent="0">
              <a:buNone/>
              <a:defRPr sz="11911">
                <a:solidFill>
                  <a:schemeClr val="tx1">
                    <a:tint val="75000"/>
                  </a:schemeClr>
                </a:solidFill>
              </a:defRPr>
            </a:lvl3pPr>
            <a:lvl4pPr marL="9075793" indent="0">
              <a:buNone/>
              <a:defRPr sz="10588">
                <a:solidFill>
                  <a:schemeClr val="tx1">
                    <a:tint val="75000"/>
                  </a:schemeClr>
                </a:solidFill>
              </a:defRPr>
            </a:lvl4pPr>
            <a:lvl5pPr marL="12101059" indent="0">
              <a:buNone/>
              <a:defRPr sz="10588">
                <a:solidFill>
                  <a:schemeClr val="tx1">
                    <a:tint val="75000"/>
                  </a:schemeClr>
                </a:solidFill>
              </a:defRPr>
            </a:lvl5pPr>
            <a:lvl6pPr marL="15126324" indent="0">
              <a:buNone/>
              <a:defRPr sz="10588">
                <a:solidFill>
                  <a:schemeClr val="tx1">
                    <a:tint val="75000"/>
                  </a:schemeClr>
                </a:solidFill>
              </a:defRPr>
            </a:lvl6pPr>
            <a:lvl7pPr marL="18151587" indent="0">
              <a:buNone/>
              <a:defRPr sz="10588">
                <a:solidFill>
                  <a:schemeClr val="tx1">
                    <a:tint val="75000"/>
                  </a:schemeClr>
                </a:solidFill>
              </a:defRPr>
            </a:lvl7pPr>
            <a:lvl8pPr marL="21176854" indent="0">
              <a:buNone/>
              <a:defRPr sz="10588">
                <a:solidFill>
                  <a:schemeClr val="tx1">
                    <a:tint val="75000"/>
                  </a:schemeClr>
                </a:solidFill>
              </a:defRPr>
            </a:lvl8pPr>
            <a:lvl9pPr marL="24202117" indent="0">
              <a:buNone/>
              <a:defRPr sz="10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6" y="11394527"/>
            <a:ext cx="12866967" cy="2715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31" y="11394527"/>
            <a:ext cx="12866967" cy="2715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6" y="2278919"/>
            <a:ext cx="26112372" cy="8273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72" y="10492873"/>
            <a:ext cx="12807831" cy="5142394"/>
          </a:xfrm>
        </p:spPr>
        <p:txBody>
          <a:bodyPr anchor="b"/>
          <a:lstStyle>
            <a:lvl1pPr marL="0" indent="0">
              <a:buNone/>
              <a:defRPr sz="15878" b="1"/>
            </a:lvl1pPr>
            <a:lvl2pPr marL="3025263" indent="0">
              <a:buNone/>
              <a:defRPr sz="13236" b="1"/>
            </a:lvl2pPr>
            <a:lvl3pPr marL="6050530" indent="0">
              <a:buNone/>
              <a:defRPr sz="11911" b="1"/>
            </a:lvl3pPr>
            <a:lvl4pPr marL="9075793" indent="0">
              <a:buNone/>
              <a:defRPr sz="10588" b="1"/>
            </a:lvl4pPr>
            <a:lvl5pPr marL="12101059" indent="0">
              <a:buNone/>
              <a:defRPr sz="10588" b="1"/>
            </a:lvl5pPr>
            <a:lvl6pPr marL="15126324" indent="0">
              <a:buNone/>
              <a:defRPr sz="10588" b="1"/>
            </a:lvl6pPr>
            <a:lvl7pPr marL="18151587" indent="0">
              <a:buNone/>
              <a:defRPr sz="10588" b="1"/>
            </a:lvl7pPr>
            <a:lvl8pPr marL="21176854" indent="0">
              <a:buNone/>
              <a:defRPr sz="10588" b="1"/>
            </a:lvl8pPr>
            <a:lvl9pPr marL="24202117" indent="0">
              <a:buNone/>
              <a:defRPr sz="10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72" y="15635266"/>
            <a:ext cx="12807831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0" y="10492873"/>
            <a:ext cx="12870908" cy="5142394"/>
          </a:xfrm>
        </p:spPr>
        <p:txBody>
          <a:bodyPr anchor="b"/>
          <a:lstStyle>
            <a:lvl1pPr marL="0" indent="0">
              <a:buNone/>
              <a:defRPr sz="15878" b="1"/>
            </a:lvl1pPr>
            <a:lvl2pPr marL="3025263" indent="0">
              <a:buNone/>
              <a:defRPr sz="13236" b="1"/>
            </a:lvl2pPr>
            <a:lvl3pPr marL="6050530" indent="0">
              <a:buNone/>
              <a:defRPr sz="11911" b="1"/>
            </a:lvl3pPr>
            <a:lvl4pPr marL="9075793" indent="0">
              <a:buNone/>
              <a:defRPr sz="10588" b="1"/>
            </a:lvl4pPr>
            <a:lvl5pPr marL="12101059" indent="0">
              <a:buNone/>
              <a:defRPr sz="10588" b="1"/>
            </a:lvl5pPr>
            <a:lvl6pPr marL="15126324" indent="0">
              <a:buNone/>
              <a:defRPr sz="10588" b="1"/>
            </a:lvl6pPr>
            <a:lvl7pPr marL="18151587" indent="0">
              <a:buNone/>
              <a:defRPr sz="10588" b="1"/>
            </a:lvl7pPr>
            <a:lvl8pPr marL="21176854" indent="0">
              <a:buNone/>
              <a:defRPr sz="10588" b="1"/>
            </a:lvl8pPr>
            <a:lvl9pPr marL="24202117" indent="0">
              <a:buNone/>
              <a:defRPr sz="10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0" y="15635266"/>
            <a:ext cx="12870908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853585"/>
            <a:ext cx="9764544" cy="9987544"/>
          </a:xfrm>
        </p:spPr>
        <p:txBody>
          <a:bodyPr anchor="b"/>
          <a:lstStyle>
            <a:lvl1pPr>
              <a:defRPr sz="2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8" y="6162959"/>
            <a:ext cx="15326826" cy="30418415"/>
          </a:xfrm>
        </p:spPr>
        <p:txBody>
          <a:bodyPr/>
          <a:lstStyle>
            <a:lvl1pPr>
              <a:defRPr sz="21176"/>
            </a:lvl1pPr>
            <a:lvl2pPr>
              <a:defRPr sz="18528"/>
            </a:lvl2pPr>
            <a:lvl3pPr>
              <a:defRPr sz="15878"/>
            </a:lvl3pPr>
            <a:lvl4pPr>
              <a:defRPr sz="13236"/>
            </a:lvl4pPr>
            <a:lvl5pPr>
              <a:defRPr sz="13236"/>
            </a:lvl5pPr>
            <a:lvl6pPr>
              <a:defRPr sz="13236"/>
            </a:lvl6pPr>
            <a:lvl7pPr>
              <a:defRPr sz="13236"/>
            </a:lvl7pPr>
            <a:lvl8pPr>
              <a:defRPr sz="13236"/>
            </a:lvl8pPr>
            <a:lvl9pPr>
              <a:defRPr sz="13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12841130"/>
            <a:ext cx="9764544" cy="23789780"/>
          </a:xfrm>
        </p:spPr>
        <p:txBody>
          <a:bodyPr/>
          <a:lstStyle>
            <a:lvl1pPr marL="0" indent="0">
              <a:buNone/>
              <a:defRPr sz="10588"/>
            </a:lvl1pPr>
            <a:lvl2pPr marL="3025263" indent="0">
              <a:buNone/>
              <a:defRPr sz="9265"/>
            </a:lvl2pPr>
            <a:lvl3pPr marL="6050530" indent="0">
              <a:buNone/>
              <a:defRPr sz="7940"/>
            </a:lvl3pPr>
            <a:lvl4pPr marL="9075793" indent="0">
              <a:buNone/>
              <a:defRPr sz="6617"/>
            </a:lvl4pPr>
            <a:lvl5pPr marL="12101059" indent="0">
              <a:buNone/>
              <a:defRPr sz="6617"/>
            </a:lvl5pPr>
            <a:lvl6pPr marL="15126324" indent="0">
              <a:buNone/>
              <a:defRPr sz="6617"/>
            </a:lvl6pPr>
            <a:lvl7pPr marL="18151587" indent="0">
              <a:buNone/>
              <a:defRPr sz="6617"/>
            </a:lvl7pPr>
            <a:lvl8pPr marL="21176854" indent="0">
              <a:buNone/>
              <a:defRPr sz="6617"/>
            </a:lvl8pPr>
            <a:lvl9pPr marL="24202117" indent="0">
              <a:buNone/>
              <a:defRPr sz="66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853585"/>
            <a:ext cx="9764544" cy="9987544"/>
          </a:xfrm>
        </p:spPr>
        <p:txBody>
          <a:bodyPr anchor="b"/>
          <a:lstStyle>
            <a:lvl1pPr>
              <a:defRPr sz="2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8" y="6162959"/>
            <a:ext cx="15326826" cy="30418415"/>
          </a:xfrm>
        </p:spPr>
        <p:txBody>
          <a:bodyPr anchor="t"/>
          <a:lstStyle>
            <a:lvl1pPr marL="0" indent="0">
              <a:buNone/>
              <a:defRPr sz="21176"/>
            </a:lvl1pPr>
            <a:lvl2pPr marL="3025263" indent="0">
              <a:buNone/>
              <a:defRPr sz="18528"/>
            </a:lvl2pPr>
            <a:lvl3pPr marL="6050530" indent="0">
              <a:buNone/>
              <a:defRPr sz="15878"/>
            </a:lvl3pPr>
            <a:lvl4pPr marL="9075793" indent="0">
              <a:buNone/>
              <a:defRPr sz="13236"/>
            </a:lvl4pPr>
            <a:lvl5pPr marL="12101059" indent="0">
              <a:buNone/>
              <a:defRPr sz="13236"/>
            </a:lvl5pPr>
            <a:lvl6pPr marL="15126324" indent="0">
              <a:buNone/>
              <a:defRPr sz="13236"/>
            </a:lvl6pPr>
            <a:lvl7pPr marL="18151587" indent="0">
              <a:buNone/>
              <a:defRPr sz="13236"/>
            </a:lvl7pPr>
            <a:lvl8pPr marL="21176854" indent="0">
              <a:buNone/>
              <a:defRPr sz="13236"/>
            </a:lvl8pPr>
            <a:lvl9pPr marL="24202117" indent="0">
              <a:buNone/>
              <a:defRPr sz="13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12841130"/>
            <a:ext cx="9764544" cy="23789780"/>
          </a:xfrm>
        </p:spPr>
        <p:txBody>
          <a:bodyPr/>
          <a:lstStyle>
            <a:lvl1pPr marL="0" indent="0">
              <a:buNone/>
              <a:defRPr sz="10588"/>
            </a:lvl1pPr>
            <a:lvl2pPr marL="3025263" indent="0">
              <a:buNone/>
              <a:defRPr sz="9265"/>
            </a:lvl2pPr>
            <a:lvl3pPr marL="6050530" indent="0">
              <a:buNone/>
              <a:defRPr sz="7940"/>
            </a:lvl3pPr>
            <a:lvl4pPr marL="9075793" indent="0">
              <a:buNone/>
              <a:defRPr sz="6617"/>
            </a:lvl4pPr>
            <a:lvl5pPr marL="12101059" indent="0">
              <a:buNone/>
              <a:defRPr sz="6617"/>
            </a:lvl5pPr>
            <a:lvl6pPr marL="15126324" indent="0">
              <a:buNone/>
              <a:defRPr sz="6617"/>
            </a:lvl6pPr>
            <a:lvl7pPr marL="18151587" indent="0">
              <a:buNone/>
              <a:defRPr sz="6617"/>
            </a:lvl7pPr>
            <a:lvl8pPr marL="21176854" indent="0">
              <a:buNone/>
              <a:defRPr sz="6617"/>
            </a:lvl8pPr>
            <a:lvl9pPr marL="24202117" indent="0">
              <a:buNone/>
              <a:defRPr sz="66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5" y="2278919"/>
            <a:ext cx="26112372" cy="8273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5" y="11394527"/>
            <a:ext cx="26112372" cy="2715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39672762"/>
            <a:ext cx="6811923" cy="22789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DC9F-9AD3-504C-AB92-67725741CCA7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9" y="39672762"/>
            <a:ext cx="10217885" cy="22789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0" y="39672762"/>
            <a:ext cx="6811923" cy="22789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EC29-926A-224E-A2A2-A4B811442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2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50530" rtl="0" eaLnBrk="1" latinLnBrk="0" hangingPunct="1">
        <a:lnSpc>
          <a:spcPct val="90000"/>
        </a:lnSpc>
        <a:spcBef>
          <a:spcPct val="0"/>
        </a:spcBef>
        <a:buNone/>
        <a:defRPr sz="291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2633" indent="-1512633" algn="l" defTabSz="6050530" rtl="0" eaLnBrk="1" latinLnBrk="0" hangingPunct="1">
        <a:lnSpc>
          <a:spcPct val="90000"/>
        </a:lnSpc>
        <a:spcBef>
          <a:spcPts val="6617"/>
        </a:spcBef>
        <a:buFont typeface="Arial" panose="020B0604020202020204" pitchFamily="34" charset="0"/>
        <a:buChar char="•"/>
        <a:defRPr sz="18528" kern="1200">
          <a:solidFill>
            <a:schemeClr val="tx1"/>
          </a:solidFill>
          <a:latin typeface="+mn-lt"/>
          <a:ea typeface="+mn-ea"/>
          <a:cs typeface="+mn-cs"/>
        </a:defRPr>
      </a:lvl1pPr>
      <a:lvl2pPr marL="4537896" indent="-1512633" algn="l" defTabSz="60505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15878" kern="1200">
          <a:solidFill>
            <a:schemeClr val="tx1"/>
          </a:solidFill>
          <a:latin typeface="+mn-lt"/>
          <a:ea typeface="+mn-ea"/>
          <a:cs typeface="+mn-cs"/>
        </a:defRPr>
      </a:lvl2pPr>
      <a:lvl3pPr marL="7563161" indent="-1512633" algn="l" defTabSz="60505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13236" kern="1200">
          <a:solidFill>
            <a:schemeClr val="tx1"/>
          </a:solidFill>
          <a:latin typeface="+mn-lt"/>
          <a:ea typeface="+mn-ea"/>
          <a:cs typeface="+mn-cs"/>
        </a:defRPr>
      </a:lvl3pPr>
      <a:lvl4pPr marL="10588426" indent="-1512633" algn="l" defTabSz="60505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11911" kern="1200">
          <a:solidFill>
            <a:schemeClr val="tx1"/>
          </a:solidFill>
          <a:latin typeface="+mn-lt"/>
          <a:ea typeface="+mn-ea"/>
          <a:cs typeface="+mn-cs"/>
        </a:defRPr>
      </a:lvl4pPr>
      <a:lvl5pPr marL="13613691" indent="-1512633" algn="l" defTabSz="60505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11911" kern="1200">
          <a:solidFill>
            <a:schemeClr val="tx1"/>
          </a:solidFill>
          <a:latin typeface="+mn-lt"/>
          <a:ea typeface="+mn-ea"/>
          <a:cs typeface="+mn-cs"/>
        </a:defRPr>
      </a:lvl5pPr>
      <a:lvl6pPr marL="16638956" indent="-1512633" algn="l" defTabSz="60505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11911" kern="1200">
          <a:solidFill>
            <a:schemeClr val="tx1"/>
          </a:solidFill>
          <a:latin typeface="+mn-lt"/>
          <a:ea typeface="+mn-ea"/>
          <a:cs typeface="+mn-cs"/>
        </a:defRPr>
      </a:lvl6pPr>
      <a:lvl7pPr marL="19664220" indent="-1512633" algn="l" defTabSz="60505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11911" kern="1200">
          <a:solidFill>
            <a:schemeClr val="tx1"/>
          </a:solidFill>
          <a:latin typeface="+mn-lt"/>
          <a:ea typeface="+mn-ea"/>
          <a:cs typeface="+mn-cs"/>
        </a:defRPr>
      </a:lvl7pPr>
      <a:lvl8pPr marL="22689484" indent="-1512633" algn="l" defTabSz="60505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11911" kern="1200">
          <a:solidFill>
            <a:schemeClr val="tx1"/>
          </a:solidFill>
          <a:latin typeface="+mn-lt"/>
          <a:ea typeface="+mn-ea"/>
          <a:cs typeface="+mn-cs"/>
        </a:defRPr>
      </a:lvl8pPr>
      <a:lvl9pPr marL="25714750" indent="-1512633" algn="l" defTabSz="60505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119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50530" rtl="0" eaLnBrk="1" latinLnBrk="0" hangingPunct="1">
        <a:defRPr sz="11911" kern="1200">
          <a:solidFill>
            <a:schemeClr val="tx1"/>
          </a:solidFill>
          <a:latin typeface="+mn-lt"/>
          <a:ea typeface="+mn-ea"/>
          <a:cs typeface="+mn-cs"/>
        </a:defRPr>
      </a:lvl1pPr>
      <a:lvl2pPr marL="3025263" algn="l" defTabSz="6050530" rtl="0" eaLnBrk="1" latinLnBrk="0" hangingPunct="1">
        <a:defRPr sz="11911" kern="1200">
          <a:solidFill>
            <a:schemeClr val="tx1"/>
          </a:solidFill>
          <a:latin typeface="+mn-lt"/>
          <a:ea typeface="+mn-ea"/>
          <a:cs typeface="+mn-cs"/>
        </a:defRPr>
      </a:lvl2pPr>
      <a:lvl3pPr marL="6050530" algn="l" defTabSz="6050530" rtl="0" eaLnBrk="1" latinLnBrk="0" hangingPunct="1">
        <a:defRPr sz="11911" kern="1200">
          <a:solidFill>
            <a:schemeClr val="tx1"/>
          </a:solidFill>
          <a:latin typeface="+mn-lt"/>
          <a:ea typeface="+mn-ea"/>
          <a:cs typeface="+mn-cs"/>
        </a:defRPr>
      </a:lvl3pPr>
      <a:lvl4pPr marL="9075793" algn="l" defTabSz="6050530" rtl="0" eaLnBrk="1" latinLnBrk="0" hangingPunct="1">
        <a:defRPr sz="11911" kern="1200">
          <a:solidFill>
            <a:schemeClr val="tx1"/>
          </a:solidFill>
          <a:latin typeface="+mn-lt"/>
          <a:ea typeface="+mn-ea"/>
          <a:cs typeface="+mn-cs"/>
        </a:defRPr>
      </a:lvl4pPr>
      <a:lvl5pPr marL="12101059" algn="l" defTabSz="6050530" rtl="0" eaLnBrk="1" latinLnBrk="0" hangingPunct="1">
        <a:defRPr sz="11911" kern="1200">
          <a:solidFill>
            <a:schemeClr val="tx1"/>
          </a:solidFill>
          <a:latin typeface="+mn-lt"/>
          <a:ea typeface="+mn-ea"/>
          <a:cs typeface="+mn-cs"/>
        </a:defRPr>
      </a:lvl5pPr>
      <a:lvl6pPr marL="15126324" algn="l" defTabSz="6050530" rtl="0" eaLnBrk="1" latinLnBrk="0" hangingPunct="1">
        <a:defRPr sz="11911" kern="1200">
          <a:solidFill>
            <a:schemeClr val="tx1"/>
          </a:solidFill>
          <a:latin typeface="+mn-lt"/>
          <a:ea typeface="+mn-ea"/>
          <a:cs typeface="+mn-cs"/>
        </a:defRPr>
      </a:lvl6pPr>
      <a:lvl7pPr marL="18151587" algn="l" defTabSz="6050530" rtl="0" eaLnBrk="1" latinLnBrk="0" hangingPunct="1">
        <a:defRPr sz="11911" kern="1200">
          <a:solidFill>
            <a:schemeClr val="tx1"/>
          </a:solidFill>
          <a:latin typeface="+mn-lt"/>
          <a:ea typeface="+mn-ea"/>
          <a:cs typeface="+mn-cs"/>
        </a:defRPr>
      </a:lvl7pPr>
      <a:lvl8pPr marL="21176854" algn="l" defTabSz="6050530" rtl="0" eaLnBrk="1" latinLnBrk="0" hangingPunct="1">
        <a:defRPr sz="11911" kern="1200">
          <a:solidFill>
            <a:schemeClr val="tx1"/>
          </a:solidFill>
          <a:latin typeface="+mn-lt"/>
          <a:ea typeface="+mn-ea"/>
          <a:cs typeface="+mn-cs"/>
        </a:defRPr>
      </a:lvl8pPr>
      <a:lvl9pPr marL="24202117" algn="l" defTabSz="6050530" rtl="0" eaLnBrk="1" latinLnBrk="0" hangingPunct="1">
        <a:defRPr sz="119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hyperlink" Target="https://quantms.readthedocs.io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hyperlink" Target="https://www.ebi.ac.uk/pride/" TargetMode="Externa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44CDAF7-A6E7-A946-9D4E-115C07347626}"/>
              </a:ext>
            </a:extLst>
          </p:cNvPr>
          <p:cNvSpPr txBox="1"/>
          <p:nvPr/>
        </p:nvSpPr>
        <p:spPr>
          <a:xfrm>
            <a:off x="812006" y="6286789"/>
            <a:ext cx="24974943" cy="8869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7995"/>
              </a:lnSpc>
            </a:pPr>
            <a:r>
              <a:rPr lang="en-IE" sz="3600" u="sng" dirty="0" err="1">
                <a:solidFill>
                  <a:schemeClr val="tx2"/>
                </a:solidFill>
                <a:latin typeface="IBM Plex Sans Text" panose="020B0503050203000203" pitchFamily="34" charset="0"/>
              </a:rPr>
              <a:t>Yasset</a:t>
            </a:r>
            <a:r>
              <a:rPr lang="en-IE" sz="3600" u="sng" dirty="0">
                <a:solidFill>
                  <a:schemeClr val="tx2"/>
                </a:solidFill>
                <a:latin typeface="IBM Plex Sans Text" panose="020B0503050203000203" pitchFamily="34" charset="0"/>
              </a:rPr>
              <a:t> Perez-</a:t>
            </a:r>
            <a:r>
              <a:rPr lang="en-IE" sz="3600" u="sng" dirty="0" err="1">
                <a:solidFill>
                  <a:schemeClr val="tx2"/>
                </a:solidFill>
                <a:latin typeface="IBM Plex Sans Text" panose="020B0503050203000203" pitchFamily="34" charset="0"/>
              </a:rPr>
              <a:t>Riverol</a:t>
            </a:r>
            <a:r>
              <a:rPr lang="en-IE" sz="3600" u="sng" dirty="0">
                <a:solidFill>
                  <a:schemeClr val="tx2"/>
                </a:solidFill>
                <a:latin typeface="IBM Plex Sans Text" panose="020B0503050203000203" pitchFamily="34" charset="0"/>
              </a:rPr>
              <a:t> </a:t>
            </a:r>
            <a:r>
              <a:rPr lang="en-IE" sz="3600" u="sng" baseline="30000" dirty="0">
                <a:solidFill>
                  <a:schemeClr val="tx2"/>
                </a:solidFill>
                <a:latin typeface="IBM Plex Sans Text" panose="020B0503050203000203" pitchFamily="34" charset="0"/>
              </a:rPr>
              <a:t>1</a:t>
            </a:r>
            <a:r>
              <a:rPr lang="en-IE" sz="3600" u="sng" dirty="0">
                <a:solidFill>
                  <a:schemeClr val="tx2"/>
                </a:solidFill>
                <a:latin typeface="IBM Plex Sans Text" panose="020B0503050203000203" pitchFamily="34" charset="0"/>
              </a:rPr>
              <a:t>, Chakradhar Reddy </a:t>
            </a:r>
            <a:r>
              <a:rPr lang="en-IE" sz="3600" u="sng" dirty="0" err="1">
                <a:solidFill>
                  <a:schemeClr val="tx2"/>
                </a:solidFill>
                <a:latin typeface="IBM Plex Sans Text" panose="020B0503050203000203" pitchFamily="34" charset="0"/>
              </a:rPr>
              <a:t>Bandla</a:t>
            </a:r>
            <a:r>
              <a:rPr lang="en-IE" sz="3600" u="sng" dirty="0">
                <a:solidFill>
                  <a:schemeClr val="tx2"/>
                </a:solidFill>
                <a:latin typeface="IBM Plex Sans Text" panose="020B0503050203000203" pitchFamily="34" charset="0"/>
              </a:rPr>
              <a:t> </a:t>
            </a:r>
            <a:r>
              <a:rPr lang="en-IE" sz="3600" u="sng" baseline="30000" dirty="0">
                <a:solidFill>
                  <a:schemeClr val="tx2"/>
                </a:solidFill>
                <a:latin typeface="IBM Plex Sans Text" panose="020B0503050203000203" pitchFamily="34" charset="0"/>
              </a:rPr>
              <a:t>1</a:t>
            </a:r>
            <a:r>
              <a:rPr lang="en-IE" sz="3600" u="sng" dirty="0">
                <a:solidFill>
                  <a:schemeClr val="tx2"/>
                </a:solidFill>
                <a:latin typeface="IBM Plex Sans Text" panose="020B0503050203000203" pitchFamily="34" charset="0"/>
              </a:rPr>
              <a:t>, </a:t>
            </a:r>
            <a:r>
              <a:rPr lang="en-IE" sz="3600" u="sng" dirty="0" err="1">
                <a:solidFill>
                  <a:schemeClr val="tx2"/>
                </a:solidFill>
                <a:latin typeface="IBM Plex Sans Text" panose="020B0503050203000203" pitchFamily="34" charset="0"/>
              </a:rPr>
              <a:t>Selvakumar</a:t>
            </a:r>
            <a:r>
              <a:rPr lang="en-IE" sz="3600" u="sng" dirty="0">
                <a:solidFill>
                  <a:schemeClr val="tx2"/>
                </a:solidFill>
                <a:latin typeface="IBM Plex Sans Text" panose="020B0503050203000203" pitchFamily="34" charset="0"/>
              </a:rPr>
              <a:t> </a:t>
            </a:r>
            <a:r>
              <a:rPr lang="en-IE" sz="3600" u="sng" dirty="0" err="1">
                <a:solidFill>
                  <a:schemeClr val="tx2"/>
                </a:solidFill>
                <a:latin typeface="IBM Plex Sans Text" panose="020B0503050203000203" pitchFamily="34" charset="0"/>
              </a:rPr>
              <a:t>Kamatchinathan</a:t>
            </a:r>
            <a:r>
              <a:rPr lang="en-IE" sz="3600" u="sng" dirty="0">
                <a:solidFill>
                  <a:schemeClr val="tx2"/>
                </a:solidFill>
                <a:latin typeface="IBM Plex Sans Text" panose="020B0503050203000203" pitchFamily="34" charset="0"/>
              </a:rPr>
              <a:t> </a:t>
            </a:r>
            <a:r>
              <a:rPr lang="en-IE" sz="3600" u="sng" baseline="30000" dirty="0">
                <a:solidFill>
                  <a:schemeClr val="tx2"/>
                </a:solidFill>
                <a:latin typeface="IBM Plex Sans Text" panose="020B0503050203000203" pitchFamily="34" charset="0"/>
              </a:rPr>
              <a:t>1</a:t>
            </a:r>
            <a:r>
              <a:rPr lang="en-IE" sz="3600" u="sng" dirty="0">
                <a:solidFill>
                  <a:schemeClr val="tx2"/>
                </a:solidFill>
                <a:latin typeface="IBM Plex Sans Text" panose="020B0503050203000203" pitchFamily="34" charset="0"/>
              </a:rPr>
              <a:t>, Juan Antonio </a:t>
            </a:r>
            <a:r>
              <a:rPr lang="en-IE" sz="3600" u="sng" dirty="0" err="1">
                <a:solidFill>
                  <a:schemeClr val="tx2"/>
                </a:solidFill>
                <a:latin typeface="IBM Plex Sans Text" panose="020B0503050203000203" pitchFamily="34" charset="0"/>
              </a:rPr>
              <a:t>Vizcaíno</a:t>
            </a:r>
            <a:r>
              <a:rPr lang="en-IE" sz="3600" u="sng" dirty="0">
                <a:solidFill>
                  <a:schemeClr val="tx2"/>
                </a:solidFill>
                <a:latin typeface="IBM Plex Sans Text" panose="020B0503050203000203" pitchFamily="34" charset="0"/>
              </a:rPr>
              <a:t> </a:t>
            </a:r>
            <a:r>
              <a:rPr lang="en-IE" sz="3600" u="sng" baseline="30000" dirty="0">
                <a:solidFill>
                  <a:schemeClr val="tx2"/>
                </a:solidFill>
                <a:latin typeface="IBM Plex Sans Text" panose="020B0503050203000203" pitchFamily="34" charset="0"/>
              </a:rPr>
              <a:t>1</a:t>
            </a:r>
            <a:endParaRPr lang="en-US" sz="3600" baseline="300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28059-6888-6E45-82E1-530432B0C92D}"/>
              </a:ext>
            </a:extLst>
          </p:cNvPr>
          <p:cNvSpPr txBox="1"/>
          <p:nvPr/>
        </p:nvSpPr>
        <p:spPr>
          <a:xfrm>
            <a:off x="762000" y="2593470"/>
            <a:ext cx="21698456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E" sz="8000" b="1" dirty="0">
                <a:solidFill>
                  <a:schemeClr val="accent1"/>
                </a:solidFill>
                <a:latin typeface="IBM Plex Sans SemiBold" panose="020B0503050203000203" pitchFamily="34" charset="0"/>
              </a:rPr>
              <a:t>PRIDE Peptidome: A hub for peptide evidences from public proteomics datasets for ENSEMBL and Uniprot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108E2B-B45E-A54E-AE5E-125B84004371}"/>
              </a:ext>
            </a:extLst>
          </p:cNvPr>
          <p:cNvSpPr txBox="1"/>
          <p:nvPr/>
        </p:nvSpPr>
        <p:spPr>
          <a:xfrm>
            <a:off x="812006" y="7266275"/>
            <a:ext cx="19304793" cy="2066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ts val="5597"/>
              </a:lnSpc>
              <a:buAutoNum type="arabicParenBoth"/>
            </a:pPr>
            <a:r>
              <a:rPr lang="en-IE" sz="2800" dirty="0">
                <a:solidFill>
                  <a:schemeClr val="tx2"/>
                </a:solidFill>
                <a:latin typeface="IBM Plex Sans" panose="020B0503050203000203" pitchFamily="34" charset="0"/>
              </a:rPr>
              <a:t> European Molecular Biology Laboratory, European Bioinformatics Institute (EMBL-EBI), </a:t>
            </a:r>
            <a:r>
              <a:rPr lang="en-IE" sz="2800" dirty="0" err="1">
                <a:solidFill>
                  <a:schemeClr val="tx2"/>
                </a:solidFill>
                <a:latin typeface="IBM Plex Sans" panose="020B0503050203000203" pitchFamily="34" charset="0"/>
              </a:rPr>
              <a:t>Wellcome</a:t>
            </a:r>
            <a:r>
              <a:rPr lang="en-IE" sz="2800" dirty="0">
                <a:solidFill>
                  <a:schemeClr val="tx2"/>
                </a:solidFill>
                <a:latin typeface="IBM Plex Sans" panose="020B0503050203000203" pitchFamily="34" charset="0"/>
              </a:rPr>
              <a:t> Trust Genome Campus, </a:t>
            </a:r>
            <a:r>
              <a:rPr lang="en-IE" sz="2800" dirty="0" err="1">
                <a:solidFill>
                  <a:schemeClr val="tx2"/>
                </a:solidFill>
                <a:latin typeface="IBM Plex Sans" panose="020B0503050203000203" pitchFamily="34" charset="0"/>
              </a:rPr>
              <a:t>Hinxton</a:t>
            </a:r>
            <a:r>
              <a:rPr lang="en-IE" sz="2800" dirty="0">
                <a:solidFill>
                  <a:schemeClr val="tx2"/>
                </a:solidFill>
                <a:latin typeface="IBM Plex Sans" panose="020B0503050203000203" pitchFamily="34" charset="0"/>
              </a:rPr>
              <a:t>, Cambridge, CB10 1SD, UK.</a:t>
            </a:r>
          </a:p>
          <a:p>
            <a:pPr>
              <a:lnSpc>
                <a:spcPts val="5597"/>
              </a:lnSpc>
            </a:pPr>
            <a:r>
              <a:rPr lang="en-US" sz="2800" dirty="0">
                <a:hlinkClick r:id="rId2"/>
              </a:rPr>
              <a:t>https://www.ebi.ac.uk/pride/</a:t>
            </a:r>
            <a:r>
              <a:rPr lang="en-US" sz="2800" dirty="0"/>
              <a:t>.  </a:t>
            </a:r>
            <a:r>
              <a:rPr lang="en-US" sz="2800" dirty="0">
                <a:hlinkClick r:id="rId3"/>
              </a:rPr>
              <a:t>https://quantms.readthedocs.io/</a:t>
            </a:r>
            <a:r>
              <a:rPr lang="en-IE" sz="2800" dirty="0">
                <a:solidFill>
                  <a:schemeClr val="tx2"/>
                </a:solidFill>
                <a:latin typeface="IBM Plex Sans" panose="020B050305020300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F113-C329-4D48-85B2-6D24569DCB91}"/>
              </a:ext>
            </a:extLst>
          </p:cNvPr>
          <p:cNvSpPr txBox="1"/>
          <p:nvPr/>
        </p:nvSpPr>
        <p:spPr>
          <a:xfrm>
            <a:off x="23015536" y="40986607"/>
            <a:ext cx="6807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IBM Plex Sans SemiBold" panose="020B0503050203000203" pitchFamily="34" charset="0"/>
              </a:rPr>
              <a:t>EMBL’s European Bioinformatics Institute (EMBL-EBI)</a:t>
            </a:r>
          </a:p>
          <a:p>
            <a:r>
              <a:rPr lang="en-US" sz="2000" dirty="0" err="1">
                <a:solidFill>
                  <a:schemeClr val="tx2"/>
                </a:solidFill>
                <a:latin typeface="IBM Plex Sans" panose="020B0503050203000203" pitchFamily="34" charset="0"/>
              </a:rPr>
              <a:t>Wellcome</a:t>
            </a:r>
            <a:r>
              <a:rPr lang="en-US" sz="2000" dirty="0">
                <a:solidFill>
                  <a:schemeClr val="tx2"/>
                </a:solidFill>
                <a:latin typeface="IBM Plex Sans" panose="020B0503050203000203" pitchFamily="34" charset="0"/>
              </a:rPr>
              <a:t> Genome Campus, </a:t>
            </a:r>
            <a:r>
              <a:rPr lang="en-US" sz="2000" dirty="0" err="1">
                <a:solidFill>
                  <a:schemeClr val="tx2"/>
                </a:solidFill>
                <a:latin typeface="IBM Plex Sans" panose="020B0503050203000203" pitchFamily="34" charset="0"/>
              </a:rPr>
              <a:t>Hinxton</a:t>
            </a:r>
            <a:r>
              <a:rPr lang="en-US" sz="2000" dirty="0">
                <a:solidFill>
                  <a:schemeClr val="tx2"/>
                </a:solidFill>
                <a:latin typeface="IBM Plex Sans" panose="020B0503050203000203" pitchFamily="34" charset="0"/>
              </a:rPr>
              <a:t>,</a:t>
            </a:r>
            <a:br>
              <a:rPr lang="en-US" sz="2000" dirty="0">
                <a:solidFill>
                  <a:schemeClr val="tx2"/>
                </a:solidFill>
                <a:latin typeface="IBM Plex Sans" panose="020B0503050203000203" pitchFamily="34" charset="0"/>
              </a:rPr>
            </a:br>
            <a:r>
              <a:rPr lang="en-US" sz="2000" dirty="0" err="1">
                <a:solidFill>
                  <a:schemeClr val="tx2"/>
                </a:solidFill>
                <a:latin typeface="IBM Plex Sans" panose="020B0503050203000203" pitchFamily="34" charset="0"/>
              </a:rPr>
              <a:t>Cambridgeshire</a:t>
            </a:r>
            <a:r>
              <a:rPr lang="en-US" sz="2000" dirty="0">
                <a:solidFill>
                  <a:schemeClr val="tx2"/>
                </a:solidFill>
                <a:latin typeface="IBM Plex Sans" panose="020B0503050203000203" pitchFamily="34" charset="0"/>
              </a:rPr>
              <a:t>. CB10 1SD. UK.</a:t>
            </a:r>
          </a:p>
          <a:p>
            <a:r>
              <a:rPr lang="en-US" sz="2000" dirty="0">
                <a:solidFill>
                  <a:schemeClr val="tx2"/>
                </a:solidFill>
                <a:latin typeface="IBM Plex Sans" panose="020B0503050203000203" pitchFamily="34" charset="0"/>
              </a:rPr>
              <a:t>T +44(0)1223 494 444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7CED91-1525-3A45-8C21-BD7D051E3393}"/>
              </a:ext>
            </a:extLst>
          </p:cNvPr>
          <p:cNvCxnSpPr>
            <a:cxnSpLocks/>
          </p:cNvCxnSpPr>
          <p:nvPr/>
        </p:nvCxnSpPr>
        <p:spPr>
          <a:xfrm>
            <a:off x="764687" y="10180547"/>
            <a:ext cx="28920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497BC3E-965F-0246-80CD-818B1CC05F62}"/>
              </a:ext>
            </a:extLst>
          </p:cNvPr>
          <p:cNvSpPr/>
          <p:nvPr/>
        </p:nvSpPr>
        <p:spPr>
          <a:xfrm>
            <a:off x="4943550" y="40936387"/>
            <a:ext cx="17621481" cy="1867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6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B3268-E390-F249-94D6-426963024EB7}"/>
              </a:ext>
            </a:extLst>
          </p:cNvPr>
          <p:cNvSpPr txBox="1"/>
          <p:nvPr/>
        </p:nvSpPr>
        <p:spPr>
          <a:xfrm>
            <a:off x="7225971" y="41107337"/>
            <a:ext cx="1271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IBM Plex Sans Text" panose="020B0503050203000203" pitchFamily="34" charset="0"/>
                <a:cs typeface="Arial"/>
              </a:rPr>
              <a:t>Acknowledgements </a:t>
            </a:r>
          </a:p>
          <a:p>
            <a:r>
              <a:rPr lang="en-US" sz="3000" dirty="0">
                <a:latin typeface="IBM Plex Sans Text" panose="020B0503050203000203" pitchFamily="34" charset="0"/>
                <a:cs typeface="Arial"/>
              </a:rPr>
              <a:t>BBSRC grants BB/P024599/1, BB/P024424/1, BB/T019670/1, BB/T019557/1;</a:t>
            </a:r>
          </a:p>
          <a:p>
            <a:r>
              <a:rPr lang="en-US" sz="3000" dirty="0">
                <a:latin typeface="IBM Plex Sans Text" panose="020B0503050203000203" pitchFamily="34" charset="0"/>
                <a:cs typeface="Arial"/>
              </a:rPr>
              <a:t>Open Targets grants OTAR-043, OTAR-02-068; </a:t>
            </a:r>
            <a:r>
              <a:rPr lang="en-US" sz="3000" dirty="0" err="1">
                <a:latin typeface="IBM Plex Sans Text" panose="020B0503050203000203" pitchFamily="34" charset="0"/>
                <a:cs typeface="Arial"/>
              </a:rPr>
              <a:t>Wellcome</a:t>
            </a:r>
            <a:r>
              <a:rPr lang="en-US" sz="3000" dirty="0">
                <a:latin typeface="IBM Plex Sans Text" panose="020B0503050203000203" pitchFamily="34" charset="0"/>
                <a:cs typeface="Arial"/>
              </a:rPr>
              <a:t> grant 208391/Z/17/Z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529F2-69EC-5833-130D-8A8822D9388F}"/>
              </a:ext>
            </a:extLst>
          </p:cNvPr>
          <p:cNvSpPr txBox="1"/>
          <p:nvPr/>
        </p:nvSpPr>
        <p:spPr>
          <a:xfrm>
            <a:off x="3895418" y="12505386"/>
            <a:ext cx="184731" cy="101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C66A8A-F83A-0682-F691-B86B74CE553B}"/>
              </a:ext>
            </a:extLst>
          </p:cNvPr>
          <p:cNvGrpSpPr/>
          <p:nvPr/>
        </p:nvGrpSpPr>
        <p:grpSpPr>
          <a:xfrm>
            <a:off x="595836" y="9606663"/>
            <a:ext cx="29088915" cy="8544772"/>
            <a:chOff x="471192" y="8650824"/>
            <a:chExt cx="29088915" cy="92177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0EED7DC-E52A-A0B0-F274-014929FD2403}"/>
                </a:ext>
              </a:extLst>
            </p:cNvPr>
            <p:cNvGrpSpPr/>
            <p:nvPr/>
          </p:nvGrpSpPr>
          <p:grpSpPr>
            <a:xfrm>
              <a:off x="471192" y="8650824"/>
              <a:ext cx="29088915" cy="9217760"/>
              <a:chOff x="761999" y="8650824"/>
              <a:chExt cx="29088915" cy="921776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7A63FC-6EFD-E093-1628-158DBDC4954A}"/>
                  </a:ext>
                </a:extLst>
              </p:cNvPr>
              <p:cNvSpPr/>
              <p:nvPr/>
            </p:nvSpPr>
            <p:spPr>
              <a:xfrm>
                <a:off x="761999" y="8681487"/>
                <a:ext cx="29088914" cy="107396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 Placeholder 4">
                <a:extLst>
                  <a:ext uri="{FF2B5EF4-FFF2-40B4-BE49-F238E27FC236}">
                    <a16:creationId xmlns:a16="http://schemas.microsoft.com/office/drawing/2014/main" id="{A465571C-ECC0-9B6D-9F0E-188F7EEA25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190" y="8650824"/>
                <a:ext cx="28651199" cy="1118292"/>
              </a:xfrm>
              <a:prstGeom prst="rect">
                <a:avLst/>
              </a:prstGeom>
            </p:spPr>
            <p:txBody>
              <a:bodyPr vert="horz" lIns="90000" tIns="90000" rIns="90000" bIns="90000" rtlCol="0">
                <a:noAutofit/>
              </a:bodyPr>
              <a:lstStyle>
                <a:lvl1pPr marL="0" indent="0" algn="l" defTabSz="2087895" rtl="0" eaLnBrk="1" latinLnBrk="0" hangingPunct="1">
                  <a:spcBef>
                    <a:spcPct val="20000"/>
                  </a:spcBef>
                  <a:buFont typeface="Arial"/>
                  <a:buNone/>
                  <a:defRPr sz="5900" b="0" kern="1200" baseline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2088170" indent="0" algn="l" defTabSz="2087895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4176339" indent="0" algn="l" defTabSz="2087895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6264508" indent="0" algn="l" defTabSz="2087895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8352678" indent="0" algn="l" defTabSz="2087895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11483419" indent="-1043948" algn="l" defTabSz="2087895" rtl="0" eaLnBrk="1" latinLnBrk="0" hangingPunct="1">
                  <a:spcBef>
                    <a:spcPct val="20000"/>
                  </a:spcBef>
                  <a:buFont typeface="Arial"/>
                  <a:buChar char="•"/>
                  <a:defRPr sz="9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571314" indent="-1043948" algn="l" defTabSz="2087895" rtl="0" eaLnBrk="1" latinLnBrk="0" hangingPunct="1">
                  <a:spcBef>
                    <a:spcPct val="20000"/>
                  </a:spcBef>
                  <a:buFont typeface="Arial"/>
                  <a:buChar char="•"/>
                  <a:defRPr sz="9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659210" indent="-1043948" algn="l" defTabSz="2087895" rtl="0" eaLnBrk="1" latinLnBrk="0" hangingPunct="1">
                  <a:spcBef>
                    <a:spcPct val="20000"/>
                  </a:spcBef>
                  <a:buFont typeface="Arial"/>
                  <a:buChar char="•"/>
                  <a:defRPr sz="9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747105" indent="-1043948" algn="l" defTabSz="2087895" rtl="0" eaLnBrk="1" latinLnBrk="0" hangingPunct="1">
                  <a:spcBef>
                    <a:spcPct val="20000"/>
                  </a:spcBef>
                  <a:buFont typeface="Arial"/>
                  <a:buChar char="•"/>
                  <a:defRPr sz="9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6000" b="1" dirty="0">
                    <a:latin typeface="IBM Plex Sans SemiBold" panose="020B0503050203000203" pitchFamily="34" charset="0"/>
                  </a:rPr>
                  <a:t>The PRIDE database – Public data reuse: Bringing proteomics data to biologists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08D5B5-651A-09A7-C1BD-1B227D19F4DF}"/>
                  </a:ext>
                </a:extLst>
              </p:cNvPr>
              <p:cNvSpPr/>
              <p:nvPr/>
            </p:nvSpPr>
            <p:spPr>
              <a:xfrm>
                <a:off x="762000" y="8656783"/>
                <a:ext cx="29088914" cy="921180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DFD287-9E83-8059-0B59-A35247E4AF71}"/>
                </a:ext>
              </a:extLst>
            </p:cNvPr>
            <p:cNvSpPr txBox="1"/>
            <p:nvPr/>
          </p:nvSpPr>
          <p:spPr>
            <a:xfrm>
              <a:off x="619385" y="9977084"/>
              <a:ext cx="15092216" cy="783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IBM Plex Sans Text" panose="020B0503050203000203" pitchFamily="34" charset="0"/>
                </a:rPr>
                <a:t>EMBL-EBI’s </a:t>
              </a:r>
              <a:r>
                <a:rPr lang="en-GB" sz="3400" dirty="0">
                  <a:latin typeface="IBM Plex Sans Text" panose="020B0503050203000203" pitchFamily="34" charset="0"/>
                </a:rPr>
                <a:t>PRIDE database is the largest data resource of MS proteomics data worldwide.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GB" sz="3400" dirty="0">
                  <a:latin typeface="IBM Plex Sans Text" panose="020B0503050203000203" pitchFamily="34" charset="0"/>
                </a:rPr>
                <a:t>During 2021 alone, 490 datasets were submitted per month on average to PRIDE.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GB" sz="3400" dirty="0">
                  <a:latin typeface="IBM Plex Sans Text" panose="020B0503050203000203" pitchFamily="34" charset="0"/>
                </a:rPr>
                <a:t>Reuse of public proteomics datasets is increasing dramatically, with multiple applications.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GB" sz="3400" dirty="0">
                  <a:latin typeface="IBM Plex Sans Text" panose="020B0503050203000203" pitchFamily="34" charset="0"/>
                </a:rPr>
                <a:t>Rather than in the creation of new bioinformatic resources, for sustainability reasons, our focus is to disseminate and integrate PRIDE proteomics data into added-value EMBL-EBI resources, namely </a:t>
              </a:r>
              <a:r>
                <a:rPr lang="en-GB" sz="3400" b="1" dirty="0" err="1">
                  <a:latin typeface="IBM Plex Sans Text" panose="020B0503050203000203" pitchFamily="34" charset="0"/>
                </a:rPr>
                <a:t>UniProt</a:t>
              </a:r>
              <a:r>
                <a:rPr lang="en-GB" sz="3400" b="1" dirty="0">
                  <a:latin typeface="IBM Plex Sans Text" panose="020B0503050203000203" pitchFamily="34" charset="0"/>
                </a:rPr>
                <a:t> </a:t>
              </a:r>
              <a:r>
                <a:rPr lang="en-GB" sz="3400" dirty="0">
                  <a:latin typeface="IBM Plex Sans Text" panose="020B0503050203000203" pitchFamily="34" charset="0"/>
                </a:rPr>
                <a:t>(PTM data, protein sequences), </a:t>
              </a:r>
              <a:r>
                <a:rPr lang="en-GB" sz="3400" b="1" dirty="0">
                  <a:latin typeface="IBM Plex Sans Text" panose="020B0503050203000203" pitchFamily="34" charset="0"/>
                </a:rPr>
                <a:t>Expression Atlas</a:t>
              </a:r>
              <a:r>
                <a:rPr lang="en-GB" sz="3400" dirty="0">
                  <a:latin typeface="IBM Plex Sans Text" panose="020B0503050203000203" pitchFamily="34" charset="0"/>
                </a:rPr>
                <a:t> (protein expression information, the focus of this poster), </a:t>
              </a:r>
              <a:r>
                <a:rPr lang="en-GB" sz="3400" b="1" dirty="0" err="1">
                  <a:latin typeface="IBM Plex Sans Text" panose="020B0503050203000203" pitchFamily="34" charset="0"/>
                </a:rPr>
                <a:t>Ensembl</a:t>
              </a:r>
              <a:r>
                <a:rPr lang="en-GB" sz="3400" dirty="0">
                  <a:latin typeface="IBM Plex Sans Text" panose="020B0503050203000203" pitchFamily="34" charset="0"/>
                </a:rPr>
                <a:t> (</a:t>
              </a:r>
              <a:r>
                <a:rPr lang="en-GB" sz="3400" dirty="0" err="1">
                  <a:latin typeface="IBM Plex Sans Text" panose="020B0503050203000203" pitchFamily="34" charset="0"/>
                </a:rPr>
                <a:t>proteogenomics</a:t>
              </a:r>
              <a:r>
                <a:rPr lang="en-GB" sz="3400" dirty="0">
                  <a:latin typeface="IBM Plex Sans Text" panose="020B0503050203000203" pitchFamily="34" charset="0"/>
                </a:rPr>
                <a:t> data) and </a:t>
              </a:r>
              <a:r>
                <a:rPr lang="en-GB" sz="3400" b="1" dirty="0" err="1">
                  <a:latin typeface="IBM Plex Sans Text" panose="020B0503050203000203" pitchFamily="34" charset="0"/>
                </a:rPr>
                <a:t>MGnify</a:t>
              </a:r>
              <a:r>
                <a:rPr lang="en-GB" sz="3400" dirty="0">
                  <a:latin typeface="IBM Plex Sans Text" panose="020B0503050203000203" pitchFamily="34" charset="0"/>
                </a:rPr>
                <a:t> (</a:t>
              </a:r>
              <a:r>
                <a:rPr lang="en-GB" sz="3400" dirty="0" err="1">
                  <a:latin typeface="IBM Plex Sans Text" panose="020B0503050203000203" pitchFamily="34" charset="0"/>
                </a:rPr>
                <a:t>metaproteomics</a:t>
              </a:r>
              <a:r>
                <a:rPr lang="en-GB" sz="3400" dirty="0">
                  <a:latin typeface="IBM Plex Sans Text" panose="020B0503050203000203" pitchFamily="34" charset="0"/>
                </a:rPr>
                <a:t> and metagenomics data).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GB" sz="3400" dirty="0">
                  <a:latin typeface="IBM Plex Sans Text" panose="020B0503050203000203" pitchFamily="34" charset="0"/>
                </a:rPr>
                <a:t>The goal is to </a:t>
              </a:r>
              <a:r>
                <a:rPr lang="en-GB" sz="3400" b="1" dirty="0">
                  <a:latin typeface="IBM Plex Sans Text" panose="020B0503050203000203" pitchFamily="34" charset="0"/>
                </a:rPr>
                <a:t>make proteomics data more accessible </a:t>
              </a:r>
              <a:r>
                <a:rPr lang="en-GB" sz="3400" dirty="0">
                  <a:latin typeface="IBM Plex Sans Text" panose="020B0503050203000203" pitchFamily="34" charset="0"/>
                </a:rPr>
                <a:t>to </a:t>
              </a:r>
              <a:r>
                <a:rPr lang="en-GB" sz="3400" b="1" dirty="0">
                  <a:latin typeface="IBM Plex Sans Text" panose="020B0503050203000203" pitchFamily="34" charset="0"/>
                </a:rPr>
                <a:t>life science scientists</a:t>
              </a:r>
              <a:r>
                <a:rPr lang="en-GB" sz="3400" dirty="0">
                  <a:latin typeface="IBM Plex Sans Text" panose="020B0503050203000203" pitchFamily="34" charset="0"/>
                </a:rPr>
                <a:t>, </a:t>
              </a:r>
              <a:r>
                <a:rPr lang="en-GB" sz="3400" b="1" dirty="0">
                  <a:latin typeface="IBM Plex Sans Text" panose="020B0503050203000203" pitchFamily="34" charset="0"/>
                </a:rPr>
                <a:t>especially those non-expert in proteomics.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F0E7DA-895B-B3EB-F04B-57472BB8591E}"/>
              </a:ext>
            </a:extLst>
          </p:cNvPr>
          <p:cNvCxnSpPr>
            <a:cxnSpLocks/>
          </p:cNvCxnSpPr>
          <p:nvPr/>
        </p:nvCxnSpPr>
        <p:spPr>
          <a:xfrm>
            <a:off x="764686" y="18600118"/>
            <a:ext cx="28920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1E0EFA-061E-AB2F-0CA4-26D3DA61C4D3}"/>
              </a:ext>
            </a:extLst>
          </p:cNvPr>
          <p:cNvSpPr txBox="1"/>
          <p:nvPr/>
        </p:nvSpPr>
        <p:spPr>
          <a:xfrm>
            <a:off x="3892730" y="21356490"/>
            <a:ext cx="184731" cy="1013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091B40-0359-F93B-547A-214D165DD5C8}"/>
              </a:ext>
            </a:extLst>
          </p:cNvPr>
          <p:cNvGrpSpPr/>
          <p:nvPr/>
        </p:nvGrpSpPr>
        <p:grpSpPr>
          <a:xfrm>
            <a:off x="593148" y="18382410"/>
            <a:ext cx="29088915" cy="7303754"/>
            <a:chOff x="761999" y="8650823"/>
            <a:chExt cx="29088915" cy="921776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1828B6-2AA8-24C9-D898-8C285C8C2F8D}"/>
                </a:ext>
              </a:extLst>
            </p:cNvPr>
            <p:cNvSpPr/>
            <p:nvPr/>
          </p:nvSpPr>
          <p:spPr>
            <a:xfrm>
              <a:off x="761999" y="8681487"/>
              <a:ext cx="29088914" cy="10739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4">
              <a:extLst>
                <a:ext uri="{FF2B5EF4-FFF2-40B4-BE49-F238E27FC236}">
                  <a16:creationId xmlns:a16="http://schemas.microsoft.com/office/drawing/2014/main" id="{5E040CD5-DD09-AF71-5A48-17B4C147E9CF}"/>
                </a:ext>
              </a:extLst>
            </p:cNvPr>
            <p:cNvSpPr txBox="1">
              <a:spLocks/>
            </p:cNvSpPr>
            <p:nvPr/>
          </p:nvSpPr>
          <p:spPr>
            <a:xfrm>
              <a:off x="910190" y="8650823"/>
              <a:ext cx="25564226" cy="1207952"/>
            </a:xfrm>
            <a:prstGeom prst="rect">
              <a:avLst/>
            </a:prstGeom>
          </p:spPr>
          <p:txBody>
            <a:bodyPr vert="horz" lIns="90000" tIns="90000" rIns="90000" bIns="90000" rtlCol="0">
              <a:noAutofit/>
            </a:bodyPr>
            <a:lstStyle>
              <a:lvl1pPr marL="0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5900" b="0" kern="1200" baseline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2088170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4176339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6264508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8352678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11483419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571314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659210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747105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6000" b="1" dirty="0">
                  <a:latin typeface="IBM Plex Sans SemiBold" panose="020B0503050203000203" pitchFamily="34" charset="0"/>
                </a:rPr>
                <a:t>Internal reanalysis of dataset using quantms (DDA-LFQ, DDA-TMT, DIA)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DF956F-6700-3338-58FB-F1348A0B75F0}"/>
                </a:ext>
              </a:extLst>
            </p:cNvPr>
            <p:cNvSpPr/>
            <p:nvPr/>
          </p:nvSpPr>
          <p:spPr>
            <a:xfrm>
              <a:off x="762000" y="8656783"/>
              <a:ext cx="29088914" cy="9211801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C99B1F-6973-3B2A-CD4E-931249D7544A}"/>
              </a:ext>
            </a:extLst>
          </p:cNvPr>
          <p:cNvGrpSpPr/>
          <p:nvPr/>
        </p:nvGrpSpPr>
        <p:grpSpPr>
          <a:xfrm>
            <a:off x="593148" y="25922375"/>
            <a:ext cx="29088914" cy="14639310"/>
            <a:chOff x="903443" y="8679566"/>
            <a:chExt cx="28956868" cy="132523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092E8C-A543-65F8-79D3-567AC17CBC90}"/>
                </a:ext>
              </a:extLst>
            </p:cNvPr>
            <p:cNvSpPr/>
            <p:nvPr/>
          </p:nvSpPr>
          <p:spPr>
            <a:xfrm>
              <a:off x="903443" y="8679566"/>
              <a:ext cx="28947470" cy="13252374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2C7699-202A-F77C-CBE7-2F9CC200CE0E}"/>
                </a:ext>
              </a:extLst>
            </p:cNvPr>
            <p:cNvSpPr/>
            <p:nvPr/>
          </p:nvSpPr>
          <p:spPr>
            <a:xfrm>
              <a:off x="903443" y="8681487"/>
              <a:ext cx="28956868" cy="9858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 Placeholder 4">
              <a:extLst>
                <a:ext uri="{FF2B5EF4-FFF2-40B4-BE49-F238E27FC236}">
                  <a16:creationId xmlns:a16="http://schemas.microsoft.com/office/drawing/2014/main" id="{CCB9AB11-32F7-7A03-3C74-B4F1AB694D98}"/>
                </a:ext>
              </a:extLst>
            </p:cNvPr>
            <p:cNvSpPr txBox="1">
              <a:spLocks/>
            </p:cNvSpPr>
            <p:nvPr/>
          </p:nvSpPr>
          <p:spPr>
            <a:xfrm>
              <a:off x="975614" y="8704782"/>
              <a:ext cx="23727892" cy="1034243"/>
            </a:xfrm>
            <a:prstGeom prst="rect">
              <a:avLst/>
            </a:prstGeom>
          </p:spPr>
          <p:txBody>
            <a:bodyPr vert="horz" lIns="90000" tIns="90000" rIns="90000" bIns="90000" rtlCol="0">
              <a:noAutofit/>
            </a:bodyPr>
            <a:lstStyle>
              <a:lvl1pPr marL="0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5900" b="0" kern="1200" baseline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2088170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4176339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6264508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8352678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11483419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571314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659210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747105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6000" b="1" dirty="0">
                <a:latin typeface="IBM Plex Sans SemiBold" panose="020B050305020300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C94802-CC6E-83B0-2A68-E2087343D0D2}"/>
              </a:ext>
            </a:extLst>
          </p:cNvPr>
          <p:cNvGrpSpPr/>
          <p:nvPr/>
        </p:nvGrpSpPr>
        <p:grpSpPr>
          <a:xfrm>
            <a:off x="593148" y="32944904"/>
            <a:ext cx="21500797" cy="6047122"/>
            <a:chOff x="761999" y="8650823"/>
            <a:chExt cx="27228410" cy="890345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164D62-6B9E-22FA-4091-4D561AF61AC4}"/>
                </a:ext>
              </a:extLst>
            </p:cNvPr>
            <p:cNvSpPr/>
            <p:nvPr/>
          </p:nvSpPr>
          <p:spPr>
            <a:xfrm>
              <a:off x="761999" y="8681488"/>
              <a:ext cx="27228410" cy="171154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 Placeholder 4">
              <a:extLst>
                <a:ext uri="{FF2B5EF4-FFF2-40B4-BE49-F238E27FC236}">
                  <a16:creationId xmlns:a16="http://schemas.microsoft.com/office/drawing/2014/main" id="{21A4C66D-4AC3-D0CC-D912-6771EDAE9C37}"/>
                </a:ext>
              </a:extLst>
            </p:cNvPr>
            <p:cNvSpPr txBox="1">
              <a:spLocks/>
            </p:cNvSpPr>
            <p:nvPr/>
          </p:nvSpPr>
          <p:spPr>
            <a:xfrm>
              <a:off x="910190" y="8650823"/>
              <a:ext cx="24576380" cy="1124822"/>
            </a:xfrm>
            <a:prstGeom prst="rect">
              <a:avLst/>
            </a:prstGeom>
          </p:spPr>
          <p:txBody>
            <a:bodyPr vert="horz" lIns="90000" tIns="90000" rIns="90000" bIns="90000" rtlCol="0">
              <a:noAutofit/>
            </a:bodyPr>
            <a:lstStyle>
              <a:lvl1pPr marL="0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5900" b="0" kern="1200" baseline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2088170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4176339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6264508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8352678" indent="0" algn="l" defTabSz="2087895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11483419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571314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659210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747105" indent="-1043948" algn="l" defTabSz="2087895" rtl="0" eaLnBrk="1" latinLnBrk="0" hangingPunct="1">
                <a:spcBef>
                  <a:spcPct val="20000"/>
                </a:spcBef>
                <a:buFont typeface="Arial"/>
                <a:buChar char="•"/>
                <a:defRPr sz="9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6000" b="1" dirty="0">
                  <a:latin typeface="IBM Plex Sans SemiBold" panose="020B0503050203000203" pitchFamily="34" charset="0"/>
                </a:rPr>
                <a:t>Peptidome and spectra archive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1A793CC-0696-38D1-F758-BB9604D5A6A4}"/>
                </a:ext>
              </a:extLst>
            </p:cNvPr>
            <p:cNvSpPr/>
            <p:nvPr/>
          </p:nvSpPr>
          <p:spPr>
            <a:xfrm>
              <a:off x="762000" y="8656782"/>
              <a:ext cx="27228409" cy="8897494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F0B0546-B541-72DB-675E-059270BDD48B}"/>
              </a:ext>
            </a:extLst>
          </p:cNvPr>
          <p:cNvSpPr txBox="1"/>
          <p:nvPr/>
        </p:nvSpPr>
        <p:spPr>
          <a:xfrm>
            <a:off x="22224686" y="32798238"/>
            <a:ext cx="7340361" cy="592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kern="0" dirty="0">
                <a:solidFill>
                  <a:schemeClr val="tx1"/>
                </a:solidFill>
              </a:rPr>
              <a:t>Search by peptides, protein accessions, names, gene names. </a:t>
            </a:r>
          </a:p>
          <a:p>
            <a:pPr marL="233363" indent="-2333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kern="0" dirty="0">
                <a:solidFill>
                  <a:schemeClr val="tx1"/>
                </a:solidFill>
              </a:rPr>
              <a:t>Peptide + protein visualization including names, number of psms and projects. </a:t>
            </a:r>
          </a:p>
          <a:p>
            <a:pPr marL="233363" indent="-2333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kern="0" dirty="0"/>
              <a:t> ENSEMBL and Uniprot links to the corresponding spectra that validate a specific sequence feature (e.g., PTM or variant)</a:t>
            </a:r>
            <a:endParaRPr lang="en-US" sz="3200" kern="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F7CFA9-8E1E-FC5A-5D8E-0EB72F89F830}"/>
              </a:ext>
            </a:extLst>
          </p:cNvPr>
          <p:cNvSpPr txBox="1"/>
          <p:nvPr/>
        </p:nvSpPr>
        <p:spPr>
          <a:xfrm>
            <a:off x="14923257" y="19413281"/>
            <a:ext cx="14260142" cy="462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Major Data-related features:</a:t>
            </a:r>
            <a:endParaRPr lang="en-US" sz="3400" b="1" baseline="30000" dirty="0"/>
          </a:p>
          <a:p>
            <a:endParaRPr lang="en-US" sz="3400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aseline="30000" dirty="0"/>
              <a:t>Use multiple search engines in combination (</a:t>
            </a:r>
            <a:r>
              <a:rPr lang="en-US" sz="3400" baseline="30000" dirty="0" err="1"/>
              <a:t>msgf</a:t>
            </a:r>
            <a:r>
              <a:rPr lang="en-US" sz="3400" baseline="30000" dirty="0"/>
              <a:t>+, comet), boost the number of peptides by using percolator.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aseline="30000" dirty="0"/>
              <a:t>Perform multiple protein quantification methods: LFQ-intensity based, spectral counting, TMT intensity, DIA-LFQ intensity based.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aseline="30000" dirty="0"/>
              <a:t>False localization rate analysis for PTMs including Phosphorylation and acetylation.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aseline="30000" dirty="0"/>
              <a:t>Based on HUPO-PSI standard file formats including </a:t>
            </a:r>
            <a:r>
              <a:rPr lang="en-US" sz="3400" baseline="30000" dirty="0" err="1"/>
              <a:t>mzTab</a:t>
            </a:r>
            <a:r>
              <a:rPr lang="en-US" sz="3400" baseline="30000" dirty="0"/>
              <a:t>, </a:t>
            </a:r>
            <a:r>
              <a:rPr lang="en-US" sz="3400" baseline="30000" dirty="0" err="1"/>
              <a:t>mzML</a:t>
            </a:r>
            <a:r>
              <a:rPr lang="en-US" sz="3400" baseline="30000" dirty="0"/>
              <a:t>, SDRF. </a:t>
            </a:r>
          </a:p>
          <a:p>
            <a:r>
              <a:rPr lang="en-US" sz="3400" b="1" dirty="0"/>
              <a:t>Major cloud features:</a:t>
            </a:r>
            <a:endParaRPr lang="en-US" sz="3400" b="1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aseline="30000" dirty="0"/>
              <a:t>Can be executed in LSF, AWS, Google Cloud, Kubernetes, local PC, HPC. Based on </a:t>
            </a:r>
            <a:r>
              <a:rPr lang="en-US" sz="3400" baseline="30000" dirty="0" err="1"/>
              <a:t>BioContainers</a:t>
            </a:r>
            <a:r>
              <a:rPr lang="en-US" sz="3400" baseline="30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aseline="30000" dirty="0"/>
              <a:t>Open-source, open access.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baseline="30000" dirty="0"/>
              <a:t>Include features for compute resource allocation, automatic fail-tolerance and resume workflows.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8987F-D02D-9658-851D-7FF5B1EB7E12}"/>
              </a:ext>
            </a:extLst>
          </p:cNvPr>
          <p:cNvSpPr txBox="1"/>
          <p:nvPr/>
        </p:nvSpPr>
        <p:spPr>
          <a:xfrm>
            <a:off x="14521543" y="39312521"/>
            <a:ext cx="11587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https://</a:t>
            </a:r>
            <a:r>
              <a:rPr lang="en-US" sz="5400" dirty="0" err="1"/>
              <a:t>www.ebi.ac.uk</a:t>
            </a:r>
            <a:r>
              <a:rPr lang="en-US" sz="5400" dirty="0"/>
              <a:t>/pride/peptidome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B27173-CC18-BEC4-08A0-2D8D81CF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54" y="19470654"/>
            <a:ext cx="4246808" cy="6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5046D2-8767-A2D6-BBE0-C566C02CA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8"/>
          <a:stretch/>
        </p:blipFill>
        <p:spPr bwMode="auto">
          <a:xfrm>
            <a:off x="5789298" y="19760899"/>
            <a:ext cx="4700480" cy="303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DD8F6A-BBEB-E239-DED4-00B51562F912}"/>
              </a:ext>
            </a:extLst>
          </p:cNvPr>
          <p:cNvSpPr txBox="1">
            <a:spLocks noChangeAspect="1"/>
          </p:cNvSpPr>
          <p:nvPr/>
        </p:nvSpPr>
        <p:spPr>
          <a:xfrm>
            <a:off x="7414329" y="19214030"/>
            <a:ext cx="5883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QC components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0DD3BCE-AD49-3972-5F7E-625DBEF8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00" y="22638654"/>
            <a:ext cx="798919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B877CC-D905-EC8F-AF90-DC959CD48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56"/>
          <a:stretch/>
        </p:blipFill>
        <p:spPr bwMode="auto">
          <a:xfrm>
            <a:off x="10750451" y="19791892"/>
            <a:ext cx="365827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2B2CEE-EB58-78B6-4F0A-C1E7E05F659F}"/>
              </a:ext>
            </a:extLst>
          </p:cNvPr>
          <p:cNvSpPr txBox="1"/>
          <p:nvPr/>
        </p:nvSpPr>
        <p:spPr>
          <a:xfrm>
            <a:off x="24123807" y="25013390"/>
            <a:ext cx="55595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hlinkClick r:id="rId3"/>
              </a:rPr>
              <a:t>https://quantms.readthedocs.io/</a:t>
            </a:r>
            <a:r>
              <a:rPr lang="en-US" sz="30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66802-2B55-4954-ABEC-BFD769D67187}"/>
              </a:ext>
            </a:extLst>
          </p:cNvPr>
          <p:cNvSpPr txBox="1"/>
          <p:nvPr/>
        </p:nvSpPr>
        <p:spPr>
          <a:xfrm>
            <a:off x="14994726" y="24060922"/>
            <a:ext cx="89387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References: </a:t>
            </a:r>
          </a:p>
          <a:p>
            <a:pPr marL="182563" indent="-182563" fontAlgn="base"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Umer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Husen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M., et al.  Bioinformatics 38.5 (2022): 1470-1472.</a:t>
            </a:r>
          </a:p>
          <a:p>
            <a:pPr marL="182563" indent="-182563" fontAlgn="base"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Bai,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Mingze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et al. 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chemRxiv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(2022). 10.26434/chemrxiv-2022-x18d5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86EC7EE-6958-B8C0-ABB4-11E5CFBED374}"/>
              </a:ext>
            </a:extLst>
          </p:cNvPr>
          <p:cNvSpPr txBox="1">
            <a:spLocks/>
          </p:cNvSpPr>
          <p:nvPr/>
        </p:nvSpPr>
        <p:spPr>
          <a:xfrm>
            <a:off x="844333" y="25889866"/>
            <a:ext cx="25564226" cy="957129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>
            <a:lvl1pPr marL="0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5900" b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088170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176339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264508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8352678" indent="0" algn="l" defTabSz="2087895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1483419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1314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9210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7105" indent="-1043948" algn="l" defTabSz="2087895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b="1" dirty="0">
                <a:latin typeface="IBM Plex Sans SemiBold" panose="020B0503050203000203" pitchFamily="34" charset="0"/>
              </a:rPr>
              <a:t>From complete submissions to peptide evidences </a:t>
            </a:r>
          </a:p>
        </p:txBody>
      </p:sp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7E9C33-C8F6-8C05-0DFE-9F08423090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154" y="34299139"/>
            <a:ext cx="6270362" cy="4068000"/>
          </a:xfrm>
          <a:prstGeom prst="rect">
            <a:avLst/>
          </a:prstGeom>
        </p:spPr>
      </p:pic>
      <p:pic>
        <p:nvPicPr>
          <p:cNvPr id="34" name="Picture 33" descr="Graphical user interface&#10;&#10;Description automatically generated">
            <a:extLst>
              <a:ext uri="{FF2B5EF4-FFF2-40B4-BE49-F238E27FC236}">
                <a16:creationId xmlns:a16="http://schemas.microsoft.com/office/drawing/2014/main" id="{4298D143-E3B9-C9D9-7082-DC34E75FC2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587" y="35156107"/>
            <a:ext cx="4680000" cy="2808000"/>
          </a:xfrm>
          <a:prstGeom prst="rect">
            <a:avLst/>
          </a:prstGeom>
        </p:spPr>
      </p:pic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8A922F-24D2-DD3C-B1E6-F6BC4F680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03023" y="35228107"/>
            <a:ext cx="8667485" cy="2736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22E3022-C076-8579-F982-A615C2917ECD}"/>
              </a:ext>
            </a:extLst>
          </p:cNvPr>
          <p:cNvSpPr txBox="1"/>
          <p:nvPr/>
        </p:nvSpPr>
        <p:spPr>
          <a:xfrm>
            <a:off x="943759" y="39182117"/>
            <a:ext cx="10170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IBM Plex Sans Text" panose="020B0503050203000203" pitchFamily="34" charset="0"/>
              </a:rPr>
              <a:t>References: </a:t>
            </a:r>
          </a:p>
          <a:p>
            <a:pPr marL="182563" indent="-182563" fontAlgn="base">
              <a:buFont typeface="+mj-lt"/>
              <a:buAutoNum type="arabicPeriod"/>
            </a:pPr>
            <a:r>
              <a:rPr lang="en-GB" sz="2400" dirty="0">
                <a:latin typeface="IBM Plex Sans Text" panose="020B0503050203000203" pitchFamily="34" charset="0"/>
              </a:rPr>
              <a:t> </a:t>
            </a:r>
            <a:r>
              <a:rPr lang="en-GB" sz="2400" dirty="0" err="1">
                <a:latin typeface="IBM Plex Sans Text" panose="020B0503050203000203" pitchFamily="34" charset="0"/>
              </a:rPr>
              <a:t>Yasset</a:t>
            </a:r>
            <a:r>
              <a:rPr lang="en-GB" sz="2400" dirty="0">
                <a:latin typeface="IBM Plex Sans Text" panose="020B0503050203000203" pitchFamily="34" charset="0"/>
              </a:rPr>
              <a:t> Perez-</a:t>
            </a:r>
            <a:r>
              <a:rPr lang="en-GB" sz="2400" dirty="0" err="1">
                <a:latin typeface="IBM Plex Sans Text" panose="020B0503050203000203" pitchFamily="34" charset="0"/>
              </a:rPr>
              <a:t>Riverol</a:t>
            </a:r>
            <a:r>
              <a:rPr lang="en-GB" sz="2400" dirty="0">
                <a:latin typeface="IBM Plex Sans Text" panose="020B0503050203000203" pitchFamily="34" charset="0"/>
              </a:rPr>
              <a:t>, et. al. Nucleic Acids Research (2022), Pages D543–D552,</a:t>
            </a:r>
          </a:p>
          <a:p>
            <a:pPr marL="182563" indent="-182563" fontAlgn="base">
              <a:buFont typeface="+mj-lt"/>
              <a:buAutoNum type="arabicPeriod"/>
            </a:pPr>
            <a:r>
              <a:rPr lang="en-GB" sz="2400" dirty="0">
                <a:latin typeface="IBM Plex Sans Text" panose="020B0503050203000203" pitchFamily="34" charset="0"/>
              </a:rPr>
              <a:t> Deutsch, E. W., Perez-</a:t>
            </a:r>
            <a:r>
              <a:rPr lang="en-GB" sz="2400" dirty="0" err="1">
                <a:latin typeface="IBM Plex Sans Text" panose="020B0503050203000203" pitchFamily="34" charset="0"/>
              </a:rPr>
              <a:t>Riverol</a:t>
            </a:r>
            <a:r>
              <a:rPr lang="en-GB" sz="2400" dirty="0">
                <a:latin typeface="IBM Plex Sans Text" panose="020B0503050203000203" pitchFamily="34" charset="0"/>
              </a:rPr>
              <a:t>,  et. Al. (2021).  Nature methods, 18(7), 768-770.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B5A03E-92B8-9732-1E44-21640857CA2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040" t="9915" r="1533" b="10024"/>
          <a:stretch/>
        </p:blipFill>
        <p:spPr>
          <a:xfrm>
            <a:off x="20627570" y="27347536"/>
            <a:ext cx="8650935" cy="5076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6C92086-151B-A27D-9668-6B5D681126B3}"/>
              </a:ext>
            </a:extLst>
          </p:cNvPr>
          <p:cNvGrpSpPr/>
          <p:nvPr/>
        </p:nvGrpSpPr>
        <p:grpSpPr>
          <a:xfrm>
            <a:off x="1508565" y="27362701"/>
            <a:ext cx="9241886" cy="5203781"/>
            <a:chOff x="1543050" y="889166"/>
            <a:chExt cx="4520668" cy="2624951"/>
          </a:xfrm>
        </p:grpSpPr>
        <p:pic>
          <p:nvPicPr>
            <p:cNvPr id="60" name="Imagen 98">
              <a:extLst>
                <a:ext uri="{FF2B5EF4-FFF2-40B4-BE49-F238E27FC236}">
                  <a16:creationId xmlns:a16="http://schemas.microsoft.com/office/drawing/2014/main" id="{9F4FDB0F-DD4D-B4CE-1408-E127FF2EB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79329" y="978234"/>
              <a:ext cx="567637" cy="497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CustomShape 10">
              <a:extLst>
                <a:ext uri="{FF2B5EF4-FFF2-40B4-BE49-F238E27FC236}">
                  <a16:creationId xmlns:a16="http://schemas.microsoft.com/office/drawing/2014/main" id="{CF46578B-7386-48D3-D82D-595A18562F43}"/>
                </a:ext>
              </a:extLst>
            </p:cNvPr>
            <p:cNvSpPr/>
            <p:nvPr/>
          </p:nvSpPr>
          <p:spPr>
            <a:xfrm>
              <a:off x="1543050" y="1545664"/>
              <a:ext cx="745315" cy="6790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7461" tIns="23731" rIns="47461" bIns="23731"/>
            <a:lstStyle/>
            <a:p>
              <a:pPr algn="ctr">
                <a:lnSpc>
                  <a:spcPct val="100000"/>
                </a:lnSpc>
              </a:pPr>
              <a:r>
                <a:rPr lang="es-ES" sz="24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PX</a:t>
              </a:r>
            </a:p>
            <a:p>
              <a:pPr algn="ctr">
                <a:lnSpc>
                  <a:spcPct val="100000"/>
                </a:lnSpc>
              </a:pPr>
              <a:r>
                <a:rPr lang="es-ES" sz="24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Complete</a:t>
              </a:r>
              <a:endParaRPr lang="es-E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2" name="CustomShape 11">
              <a:extLst>
                <a:ext uri="{FF2B5EF4-FFF2-40B4-BE49-F238E27FC236}">
                  <a16:creationId xmlns:a16="http://schemas.microsoft.com/office/drawing/2014/main" id="{FCE96133-6CED-A586-5C4E-6BA0446EEE12}"/>
                </a:ext>
              </a:extLst>
            </p:cNvPr>
            <p:cNvSpPr/>
            <p:nvPr/>
          </p:nvSpPr>
          <p:spPr>
            <a:xfrm>
              <a:off x="2197756" y="1193997"/>
              <a:ext cx="1035263" cy="1163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8EA5"/>
            </a:solidFill>
            <a:ln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18">
              <a:extLst>
                <a:ext uri="{FF2B5EF4-FFF2-40B4-BE49-F238E27FC236}">
                  <a16:creationId xmlns:a16="http://schemas.microsoft.com/office/drawing/2014/main" id="{17C6D042-F467-3355-87DA-B13C14259229}"/>
                </a:ext>
              </a:extLst>
            </p:cNvPr>
            <p:cNvSpPr/>
            <p:nvPr/>
          </p:nvSpPr>
          <p:spPr>
            <a:xfrm>
              <a:off x="4598190" y="1742996"/>
              <a:ext cx="1465528" cy="7074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461" tIns="23731" rIns="47461" bIns="23731"/>
            <a:lstStyle/>
            <a:p>
              <a:pPr algn="ctr">
                <a:lnSpc>
                  <a:spcPct val="100000"/>
                </a:lnSpc>
              </a:pPr>
              <a:r>
                <a:rPr lang="es-ES" sz="2400" b="1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MaraCluster</a:t>
              </a:r>
              <a:endParaRPr lang="es-E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24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High-</a:t>
              </a:r>
              <a:r>
                <a:rPr lang="es-ES" sz="2400" b="1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quality</a:t>
              </a:r>
              <a:r>
                <a:rPr lang="es-ES" sz="24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es-ES" sz="2400" b="1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clusters</a:t>
              </a:r>
              <a:endParaRPr lang="es-E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92C09CA9-C635-B72B-C3DC-1C41A5BB1047}"/>
                </a:ext>
              </a:extLst>
            </p:cNvPr>
            <p:cNvSpPr txBox="1"/>
            <p:nvPr/>
          </p:nvSpPr>
          <p:spPr>
            <a:xfrm>
              <a:off x="2411035" y="1365576"/>
              <a:ext cx="577111" cy="60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PRIDE Archive Import</a:t>
              </a:r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AF36D70-C20F-55CC-8ACB-6952FC4F334F}"/>
                </a:ext>
              </a:extLst>
            </p:cNvPr>
            <p:cNvGrpSpPr/>
            <p:nvPr/>
          </p:nvGrpSpPr>
          <p:grpSpPr>
            <a:xfrm>
              <a:off x="2036178" y="2322977"/>
              <a:ext cx="2336251" cy="1191140"/>
              <a:chOff x="800819" y="1901880"/>
              <a:chExt cx="1810033" cy="947548"/>
            </a:xfrm>
          </p:grpSpPr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185D4009-59EE-3595-FED2-E2ED68F396B0}"/>
                  </a:ext>
                </a:extLst>
              </p:cNvPr>
              <p:cNvSpPr txBox="1"/>
              <p:nvPr/>
            </p:nvSpPr>
            <p:spPr>
              <a:xfrm>
                <a:off x="800819" y="2071362"/>
                <a:ext cx="1810033" cy="778066"/>
              </a:xfrm>
              <a:prstGeom prst="rect">
                <a:avLst/>
              </a:prstGeom>
              <a:solidFill>
                <a:srgbClr val="318EA5">
                  <a:alpha val="17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marL="189191"/>
                <a:endParaRPr lang="en-US" sz="2400" dirty="0"/>
              </a:p>
              <a:p>
                <a:pPr marL="140494" indent="-132160">
                  <a:buFont typeface="Wingdings" pitchFamily="2" charset="2"/>
                  <a:buChar char="ü"/>
                </a:pPr>
                <a:r>
                  <a:rPr lang="en-US" sz="2400" dirty="0"/>
                  <a:t>FDR Filtering for 1%. </a:t>
                </a:r>
              </a:p>
              <a:p>
                <a:pPr marL="317779" indent="-128588">
                  <a:buFont typeface="Wingdings" pitchFamily="2" charset="2"/>
                  <a:buChar char="ü"/>
                </a:pPr>
                <a:endParaRPr lang="en-US" sz="2400" dirty="0"/>
              </a:p>
              <a:p>
                <a:pPr marL="128588" indent="-128588">
                  <a:buFont typeface="Wingdings" pitchFamily="2" charset="2"/>
                  <a:buChar char="ü"/>
                </a:pPr>
                <a:r>
                  <a:rPr lang="en-US" sz="2400" dirty="0"/>
                  <a:t>Peptide length 8 AA </a:t>
                </a:r>
              </a:p>
              <a:p>
                <a:pPr indent="189191"/>
                <a:r>
                  <a:rPr lang="en-US" sz="2400" dirty="0"/>
                  <a:t> </a:t>
                </a:r>
              </a:p>
            </p:txBody>
          </p:sp>
          <p:sp>
            <p:nvSpPr>
              <p:cNvPr id="1064" name="CustomShape 25">
                <a:extLst>
                  <a:ext uri="{FF2B5EF4-FFF2-40B4-BE49-F238E27FC236}">
                    <a16:creationId xmlns:a16="http://schemas.microsoft.com/office/drawing/2014/main" id="{3FD282AD-0327-E579-7D49-016A584BCF7B}"/>
                  </a:ext>
                </a:extLst>
              </p:cNvPr>
              <p:cNvSpPr/>
              <p:nvPr/>
            </p:nvSpPr>
            <p:spPr>
              <a:xfrm>
                <a:off x="1321487" y="1901880"/>
                <a:ext cx="71100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47461" tIns="23731" rIns="47461" bIns="23731"/>
              <a:lstStyle/>
              <a:p>
                <a:pPr algn="ctr">
                  <a:lnSpc>
                    <a:spcPct val="100000"/>
                  </a:lnSpc>
                </a:pPr>
                <a:r>
                  <a:rPr lang="es-ES" sz="2400" b="1" spc="-1" dirty="0"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PIA</a:t>
                </a:r>
                <a:endParaRPr lang="es-ES" sz="2400" spc="-1" dirty="0"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1027" name="CustomShape 11">
              <a:extLst>
                <a:ext uri="{FF2B5EF4-FFF2-40B4-BE49-F238E27FC236}">
                  <a16:creationId xmlns:a16="http://schemas.microsoft.com/office/drawing/2014/main" id="{22579C2F-E6CB-4ADB-DF1B-F99E8F4FB489}"/>
                </a:ext>
              </a:extLst>
            </p:cNvPr>
            <p:cNvSpPr/>
            <p:nvPr/>
          </p:nvSpPr>
          <p:spPr>
            <a:xfrm>
              <a:off x="4260531" y="1198726"/>
              <a:ext cx="543034" cy="1163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8EA5"/>
            </a:solidFill>
            <a:ln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29" name="Document 1028">
              <a:extLst>
                <a:ext uri="{FF2B5EF4-FFF2-40B4-BE49-F238E27FC236}">
                  <a16:creationId xmlns:a16="http://schemas.microsoft.com/office/drawing/2014/main" id="{A8D3B331-1659-3477-D243-30101BC35D75}"/>
                </a:ext>
              </a:extLst>
            </p:cNvPr>
            <p:cNvSpPr/>
            <p:nvPr/>
          </p:nvSpPr>
          <p:spPr bwMode="auto">
            <a:xfrm>
              <a:off x="3288722" y="889166"/>
              <a:ext cx="898175" cy="555426"/>
            </a:xfrm>
            <a:prstGeom prst="flowChartDocument">
              <a:avLst/>
            </a:prstGeom>
            <a:solidFill>
              <a:srgbClr val="318E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8221" tIns="24110" rIns="48221" bIns="2411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4473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chemeClr val="bg1"/>
                  </a:solidFill>
                  <a:latin typeface="Arial" charset="0"/>
                </a:rPr>
                <a:t>mzid</a:t>
              </a:r>
              <a:r>
                <a:rPr lang="en-US" sz="2400" dirty="0">
                  <a:solidFill>
                    <a:schemeClr val="bg1"/>
                  </a:solidFill>
                  <a:latin typeface="Arial" charset="0"/>
                </a:rPr>
                <a:t>/</a:t>
              </a:r>
              <a:r>
                <a:rPr lang="en-US" sz="2400" dirty="0" err="1">
                  <a:solidFill>
                    <a:schemeClr val="bg1"/>
                  </a:solidFill>
                  <a:latin typeface="Arial" charset="0"/>
                </a:rPr>
                <a:t>mztab</a:t>
              </a:r>
              <a:endParaRPr lang="en-US" sz="2400" dirty="0">
                <a:solidFill>
                  <a:schemeClr val="bg1"/>
                </a:solidFill>
                <a:latin typeface="Arial" charset="0"/>
              </a:endParaRPr>
            </a:p>
            <a:p>
              <a:pPr algn="ctr" defTabSz="104473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Arial" charset="0"/>
                </a:rPr>
                <a:t>Peak lists</a:t>
              </a:r>
            </a:p>
          </p:txBody>
        </p: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3731D616-1943-B7FC-A966-976690DDE110}"/>
                </a:ext>
              </a:extLst>
            </p:cNvPr>
            <p:cNvGrpSpPr/>
            <p:nvPr/>
          </p:nvGrpSpPr>
          <p:grpSpPr>
            <a:xfrm>
              <a:off x="4957775" y="938847"/>
              <a:ext cx="860297" cy="764653"/>
              <a:chOff x="5086366" y="978505"/>
              <a:chExt cx="1147062" cy="1019537"/>
            </a:xfrm>
          </p:grpSpPr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4E4E961F-3BAB-7FF0-9E10-5778C5CD975E}"/>
                  </a:ext>
                </a:extLst>
              </p:cNvPr>
              <p:cNvGrpSpPr/>
              <p:nvPr/>
            </p:nvGrpSpPr>
            <p:grpSpPr>
              <a:xfrm>
                <a:off x="5540307" y="1304620"/>
                <a:ext cx="227979" cy="279730"/>
                <a:chOff x="4800783" y="1241670"/>
                <a:chExt cx="227979" cy="279730"/>
              </a:xfrm>
            </p:grpSpPr>
            <p:sp>
              <p:nvSpPr>
                <p:cNvPr id="1059" name="Oval 1058">
                  <a:extLst>
                    <a:ext uri="{FF2B5EF4-FFF2-40B4-BE49-F238E27FC236}">
                      <a16:creationId xmlns:a16="http://schemas.microsoft.com/office/drawing/2014/main" id="{E06E6C95-59FA-EEA5-986E-C1FD80531909}"/>
                    </a:ext>
                  </a:extLst>
                </p:cNvPr>
                <p:cNvSpPr/>
                <p:nvPr/>
              </p:nvSpPr>
              <p:spPr bwMode="auto">
                <a:xfrm>
                  <a:off x="4811336" y="1241670"/>
                  <a:ext cx="88659" cy="8833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318EA5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48221" tIns="24110" rIns="48221" bIns="2411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44737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060" name="Oval 1059">
                  <a:extLst>
                    <a:ext uri="{FF2B5EF4-FFF2-40B4-BE49-F238E27FC236}">
                      <a16:creationId xmlns:a16="http://schemas.microsoft.com/office/drawing/2014/main" id="{596F183C-8873-68B6-149E-39D632D93773}"/>
                    </a:ext>
                  </a:extLst>
                </p:cNvPr>
                <p:cNvSpPr/>
                <p:nvPr/>
              </p:nvSpPr>
              <p:spPr bwMode="auto">
                <a:xfrm>
                  <a:off x="4940103" y="1298721"/>
                  <a:ext cx="88659" cy="8833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318EA5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48221" tIns="24110" rIns="48221" bIns="2411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44737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061" name="Oval 1060">
                  <a:extLst>
                    <a:ext uri="{FF2B5EF4-FFF2-40B4-BE49-F238E27FC236}">
                      <a16:creationId xmlns:a16="http://schemas.microsoft.com/office/drawing/2014/main" id="{E182D61F-082A-FBED-CC2B-73D803CDE264}"/>
                    </a:ext>
                  </a:extLst>
                </p:cNvPr>
                <p:cNvSpPr/>
                <p:nvPr/>
              </p:nvSpPr>
              <p:spPr bwMode="auto">
                <a:xfrm>
                  <a:off x="4800783" y="1376012"/>
                  <a:ext cx="88659" cy="8833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48221" tIns="24110" rIns="48221" bIns="2411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44737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062" name="Oval 1061">
                  <a:extLst>
                    <a:ext uri="{FF2B5EF4-FFF2-40B4-BE49-F238E27FC236}">
                      <a16:creationId xmlns:a16="http://schemas.microsoft.com/office/drawing/2014/main" id="{478CCAAB-C698-06C0-FD95-4325C909A847}"/>
                    </a:ext>
                  </a:extLst>
                </p:cNvPr>
                <p:cNvSpPr/>
                <p:nvPr/>
              </p:nvSpPr>
              <p:spPr bwMode="auto">
                <a:xfrm>
                  <a:off x="4929549" y="1433064"/>
                  <a:ext cx="88659" cy="8833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chemeClr val="tx2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48221" tIns="24110" rIns="48221" bIns="2411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44737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DB49CD84-CF3F-AEBF-6EE5-ED23275360A8}"/>
                  </a:ext>
                </a:extLst>
              </p:cNvPr>
              <p:cNvSpPr/>
              <p:nvPr/>
            </p:nvSpPr>
            <p:spPr bwMode="auto">
              <a:xfrm>
                <a:off x="5514275" y="1710953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79470323-C2C8-39A2-D474-D79350587458}"/>
                  </a:ext>
                </a:extLst>
              </p:cNvPr>
              <p:cNvSpPr/>
              <p:nvPr/>
            </p:nvSpPr>
            <p:spPr bwMode="auto">
              <a:xfrm>
                <a:off x="5590270" y="1810330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B211BD73-13E3-0F41-2B96-58F4F39ECB45}"/>
                  </a:ext>
                </a:extLst>
              </p:cNvPr>
              <p:cNvSpPr/>
              <p:nvPr/>
            </p:nvSpPr>
            <p:spPr bwMode="auto">
              <a:xfrm>
                <a:off x="5450947" y="1832413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B758A6FE-A1EC-BFB7-7E46-BD6D50813C03}"/>
                  </a:ext>
                </a:extLst>
              </p:cNvPr>
              <p:cNvSpPr/>
              <p:nvPr/>
            </p:nvSpPr>
            <p:spPr bwMode="auto">
              <a:xfrm>
                <a:off x="5539608" y="1909706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ABA45273-3B5C-CE2A-FBD6-667E50ACC35D}"/>
                  </a:ext>
                </a:extLst>
              </p:cNvPr>
              <p:cNvSpPr/>
              <p:nvPr/>
            </p:nvSpPr>
            <p:spPr bwMode="auto">
              <a:xfrm>
                <a:off x="5691595" y="1699912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7450FADA-9B02-A960-6C5F-4E254CA9BD3B}"/>
                  </a:ext>
                </a:extLst>
              </p:cNvPr>
              <p:cNvSpPr/>
              <p:nvPr/>
            </p:nvSpPr>
            <p:spPr bwMode="auto">
              <a:xfrm>
                <a:off x="5716922" y="1876582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D1444549-A7A8-BFA0-EC5C-36E0132B6023}"/>
                  </a:ext>
                </a:extLst>
              </p:cNvPr>
              <p:cNvSpPr/>
              <p:nvPr/>
            </p:nvSpPr>
            <p:spPr bwMode="auto">
              <a:xfrm>
                <a:off x="5320068" y="978505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1C07B4E0-7D95-95D3-D707-7E58E7FAF5C7}"/>
                  </a:ext>
                </a:extLst>
              </p:cNvPr>
              <p:cNvSpPr/>
              <p:nvPr/>
            </p:nvSpPr>
            <p:spPr bwMode="auto">
              <a:xfrm>
                <a:off x="5448836" y="1035556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AA432304-8DD9-B5E7-FC25-0FECCA4FBF8F}"/>
                  </a:ext>
                </a:extLst>
              </p:cNvPr>
              <p:cNvSpPr/>
              <p:nvPr/>
            </p:nvSpPr>
            <p:spPr bwMode="auto">
              <a:xfrm>
                <a:off x="5309515" y="1112848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C8B2A24B-9268-B88A-AA5F-1DEEA90FC8E3}"/>
                  </a:ext>
                </a:extLst>
              </p:cNvPr>
              <p:cNvSpPr/>
              <p:nvPr/>
            </p:nvSpPr>
            <p:spPr bwMode="auto">
              <a:xfrm>
                <a:off x="5438281" y="1169899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4" name="Oval 1043">
                <a:extLst>
                  <a:ext uri="{FF2B5EF4-FFF2-40B4-BE49-F238E27FC236}">
                    <a16:creationId xmlns:a16="http://schemas.microsoft.com/office/drawing/2014/main" id="{6DC8F1B8-176C-C4A4-6300-E5675257DB81}"/>
                  </a:ext>
                </a:extLst>
              </p:cNvPr>
              <p:cNvSpPr/>
              <p:nvPr/>
            </p:nvSpPr>
            <p:spPr bwMode="auto">
              <a:xfrm>
                <a:off x="5841132" y="1090746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4F979EA4-DF32-ED8A-600A-0AF5081FBF4B}"/>
                  </a:ext>
                </a:extLst>
              </p:cNvPr>
              <p:cNvSpPr/>
              <p:nvPr/>
            </p:nvSpPr>
            <p:spPr bwMode="auto">
              <a:xfrm>
                <a:off x="5917126" y="1190124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6" name="Oval 1045">
                <a:extLst>
                  <a:ext uri="{FF2B5EF4-FFF2-40B4-BE49-F238E27FC236}">
                    <a16:creationId xmlns:a16="http://schemas.microsoft.com/office/drawing/2014/main" id="{F03AA6B6-3B6D-8C24-4627-30E0FFA29CBC}"/>
                  </a:ext>
                </a:extLst>
              </p:cNvPr>
              <p:cNvSpPr/>
              <p:nvPr/>
            </p:nvSpPr>
            <p:spPr bwMode="auto">
              <a:xfrm>
                <a:off x="5866464" y="1289500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7" name="Oval 1046">
                <a:extLst>
                  <a:ext uri="{FF2B5EF4-FFF2-40B4-BE49-F238E27FC236}">
                    <a16:creationId xmlns:a16="http://schemas.microsoft.com/office/drawing/2014/main" id="{6F2ADF4D-C3E0-AF84-76F5-64DAB54963D0}"/>
                  </a:ext>
                </a:extLst>
              </p:cNvPr>
              <p:cNvSpPr/>
              <p:nvPr/>
            </p:nvSpPr>
            <p:spPr bwMode="auto">
              <a:xfrm>
                <a:off x="6018451" y="1079706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8" name="Oval 1047">
                <a:extLst>
                  <a:ext uri="{FF2B5EF4-FFF2-40B4-BE49-F238E27FC236}">
                    <a16:creationId xmlns:a16="http://schemas.microsoft.com/office/drawing/2014/main" id="{3860E065-4C2E-3E57-D9F2-BB918887B153}"/>
                  </a:ext>
                </a:extLst>
              </p:cNvPr>
              <p:cNvSpPr/>
              <p:nvPr/>
            </p:nvSpPr>
            <p:spPr bwMode="auto">
              <a:xfrm>
                <a:off x="6043779" y="1256375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92B35B16-8E8F-B22D-C6A5-2B0E7CC38F3A}"/>
                  </a:ext>
                </a:extLst>
              </p:cNvPr>
              <p:cNvSpPr/>
              <p:nvPr/>
            </p:nvSpPr>
            <p:spPr bwMode="auto">
              <a:xfrm>
                <a:off x="5185372" y="1154733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127BE434-87B7-AF0D-1FB1-CFA669195BD7}"/>
                  </a:ext>
                </a:extLst>
              </p:cNvPr>
              <p:cNvSpPr/>
              <p:nvPr/>
            </p:nvSpPr>
            <p:spPr bwMode="auto">
              <a:xfrm>
                <a:off x="5314140" y="1211784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3F3C3D64-0CBA-FE0B-97F4-C47B9662466E}"/>
                  </a:ext>
                </a:extLst>
              </p:cNvPr>
              <p:cNvGrpSpPr/>
              <p:nvPr/>
            </p:nvGrpSpPr>
            <p:grpSpPr>
              <a:xfrm>
                <a:off x="5086366" y="1328771"/>
                <a:ext cx="348570" cy="279730"/>
                <a:chOff x="4764899" y="1652060"/>
                <a:chExt cx="348570" cy="279730"/>
              </a:xfrm>
            </p:grpSpPr>
            <p:sp>
              <p:nvSpPr>
                <p:cNvPr id="1054" name="Oval 1053">
                  <a:extLst>
                    <a:ext uri="{FF2B5EF4-FFF2-40B4-BE49-F238E27FC236}">
                      <a16:creationId xmlns:a16="http://schemas.microsoft.com/office/drawing/2014/main" id="{974F1D66-7EDD-4490-D736-E90618439F0A}"/>
                    </a:ext>
                  </a:extLst>
                </p:cNvPr>
                <p:cNvSpPr/>
                <p:nvPr/>
              </p:nvSpPr>
              <p:spPr bwMode="auto">
                <a:xfrm>
                  <a:off x="4775452" y="1652060"/>
                  <a:ext cx="88659" cy="8833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chemeClr val="accent5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48221" tIns="24110" rIns="48221" bIns="2411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44737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055" name="Oval 1054">
                  <a:extLst>
                    <a:ext uri="{FF2B5EF4-FFF2-40B4-BE49-F238E27FC236}">
                      <a16:creationId xmlns:a16="http://schemas.microsoft.com/office/drawing/2014/main" id="{D6EF1BC0-B2B5-B1F1-EBF4-13344B091988}"/>
                    </a:ext>
                  </a:extLst>
                </p:cNvPr>
                <p:cNvSpPr/>
                <p:nvPr/>
              </p:nvSpPr>
              <p:spPr bwMode="auto">
                <a:xfrm>
                  <a:off x="4904218" y="1709111"/>
                  <a:ext cx="88659" cy="8833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48221" tIns="24110" rIns="48221" bIns="2411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44737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056" name="Oval 1055">
                  <a:extLst>
                    <a:ext uri="{FF2B5EF4-FFF2-40B4-BE49-F238E27FC236}">
                      <a16:creationId xmlns:a16="http://schemas.microsoft.com/office/drawing/2014/main" id="{FFED3D7D-4A52-C7CF-475C-7A490AEF82B5}"/>
                    </a:ext>
                  </a:extLst>
                </p:cNvPr>
                <p:cNvSpPr/>
                <p:nvPr/>
              </p:nvSpPr>
              <p:spPr bwMode="auto">
                <a:xfrm>
                  <a:off x="4764899" y="1786404"/>
                  <a:ext cx="88659" cy="8833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48221" tIns="24110" rIns="48221" bIns="2411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44737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057" name="Oval 1056">
                  <a:extLst>
                    <a:ext uri="{FF2B5EF4-FFF2-40B4-BE49-F238E27FC236}">
                      <a16:creationId xmlns:a16="http://schemas.microsoft.com/office/drawing/2014/main" id="{A83BFF57-BD10-0130-A351-0FF67F35D9F9}"/>
                    </a:ext>
                  </a:extLst>
                </p:cNvPr>
                <p:cNvSpPr/>
                <p:nvPr/>
              </p:nvSpPr>
              <p:spPr bwMode="auto">
                <a:xfrm>
                  <a:off x="4893665" y="1843454"/>
                  <a:ext cx="88659" cy="8833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48221" tIns="24110" rIns="48221" bIns="2411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44737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058" name="Oval 1057">
                  <a:extLst>
                    <a:ext uri="{FF2B5EF4-FFF2-40B4-BE49-F238E27FC236}">
                      <a16:creationId xmlns:a16="http://schemas.microsoft.com/office/drawing/2014/main" id="{B2E96E02-2338-7A1A-835D-EA5730C12E4A}"/>
                    </a:ext>
                  </a:extLst>
                </p:cNvPr>
                <p:cNvSpPr/>
                <p:nvPr/>
              </p:nvSpPr>
              <p:spPr bwMode="auto">
                <a:xfrm>
                  <a:off x="5024810" y="1768180"/>
                  <a:ext cx="88659" cy="8833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48221" tIns="24110" rIns="48221" bIns="2411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044737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7BF9FD09-A22B-9B4F-36ED-143701DB0B71}"/>
                  </a:ext>
                </a:extLst>
              </p:cNvPr>
              <p:cNvSpPr/>
              <p:nvPr/>
            </p:nvSpPr>
            <p:spPr bwMode="auto">
              <a:xfrm>
                <a:off x="6144769" y="1176622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4D4EB656-7CEF-8B3D-0CAA-7558C355CF7A}"/>
                  </a:ext>
                </a:extLst>
              </p:cNvPr>
              <p:cNvSpPr/>
              <p:nvPr/>
            </p:nvSpPr>
            <p:spPr bwMode="auto">
              <a:xfrm>
                <a:off x="5984097" y="1354056"/>
                <a:ext cx="88659" cy="8833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48221" tIns="24110" rIns="48221" bIns="2411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4473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11BF4E3-E0BD-8AF5-DB3B-E9FDBF9C536A}"/>
              </a:ext>
            </a:extLst>
          </p:cNvPr>
          <p:cNvCxnSpPr>
            <a:cxnSpLocks/>
          </p:cNvCxnSpPr>
          <p:nvPr/>
        </p:nvCxnSpPr>
        <p:spPr>
          <a:xfrm>
            <a:off x="14572343" y="27229434"/>
            <a:ext cx="0" cy="5337048"/>
          </a:xfrm>
          <a:prstGeom prst="line">
            <a:avLst/>
          </a:prstGeom>
          <a:ln w="142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CustomShape 11">
            <a:extLst>
              <a:ext uri="{FF2B5EF4-FFF2-40B4-BE49-F238E27FC236}">
                <a16:creationId xmlns:a16="http://schemas.microsoft.com/office/drawing/2014/main" id="{F8C4DB7B-A19E-4A05-D11A-A58BDF2CB9E8}"/>
              </a:ext>
            </a:extLst>
          </p:cNvPr>
          <p:cNvSpPr/>
          <p:nvPr/>
        </p:nvSpPr>
        <p:spPr>
          <a:xfrm rot="5400000">
            <a:off x="4997345" y="29356116"/>
            <a:ext cx="1616408" cy="135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8EA5"/>
          </a:solidFill>
          <a:ln>
            <a:noFill/>
            <a:prstDash val="lgDash"/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069" name="CustomShape 11">
            <a:extLst>
              <a:ext uri="{FF2B5EF4-FFF2-40B4-BE49-F238E27FC236}">
                <a16:creationId xmlns:a16="http://schemas.microsoft.com/office/drawing/2014/main" id="{38C54353-8CF8-9DC9-46FC-BB700168CD28}"/>
              </a:ext>
            </a:extLst>
          </p:cNvPr>
          <p:cNvSpPr/>
          <p:nvPr/>
        </p:nvSpPr>
        <p:spPr>
          <a:xfrm>
            <a:off x="10630148" y="27898847"/>
            <a:ext cx="1110159" cy="2306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8EA5"/>
          </a:solidFill>
          <a:ln>
            <a:noFill/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70" name="Document 1069">
            <a:extLst>
              <a:ext uri="{FF2B5EF4-FFF2-40B4-BE49-F238E27FC236}">
                <a16:creationId xmlns:a16="http://schemas.microsoft.com/office/drawing/2014/main" id="{076683B7-1107-3683-3B56-8E1D97333972}"/>
              </a:ext>
            </a:extLst>
          </p:cNvPr>
          <p:cNvSpPr/>
          <p:nvPr/>
        </p:nvSpPr>
        <p:spPr bwMode="auto">
          <a:xfrm>
            <a:off x="12038675" y="27425835"/>
            <a:ext cx="1836196" cy="1101093"/>
          </a:xfrm>
          <a:prstGeom prst="flowChartDocument">
            <a:avLst/>
          </a:prstGeom>
          <a:solidFill>
            <a:srgbClr val="318E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8221" tIns="24110" rIns="48221" bIns="24110" numCol="1" rtlCol="0" anchor="ctr" anchorCtr="0" compatLnSpc="1">
            <a:prstTxWarp prst="textNoShape">
              <a:avLst/>
            </a:prstTxWarp>
          </a:bodyPr>
          <a:lstStyle/>
          <a:p>
            <a:pPr algn="ctr" defTabSz="104473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Json Files</a:t>
            </a:r>
          </a:p>
        </p:txBody>
      </p:sp>
      <p:pic>
        <p:nvPicPr>
          <p:cNvPr id="1071" name="Picture 1070" descr="Graphical user interface&#10;&#10;Description automatically generated">
            <a:extLst>
              <a:ext uri="{FF2B5EF4-FFF2-40B4-BE49-F238E27FC236}">
                <a16:creationId xmlns:a16="http://schemas.microsoft.com/office/drawing/2014/main" id="{795DFCCF-F0FF-DA6D-DDE9-F615A0E5521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9040"/>
          <a:stretch/>
        </p:blipFill>
        <p:spPr>
          <a:xfrm>
            <a:off x="23544800" y="11409019"/>
            <a:ext cx="5986384" cy="4104000"/>
          </a:xfrm>
          <a:prstGeom prst="rect">
            <a:avLst/>
          </a:prstGeom>
        </p:spPr>
      </p:pic>
      <p:pic>
        <p:nvPicPr>
          <p:cNvPr id="1073" name="Picture 1072" descr="Chart, histogram&#10;&#10;Description automatically generated">
            <a:extLst>
              <a:ext uri="{FF2B5EF4-FFF2-40B4-BE49-F238E27FC236}">
                <a16:creationId xmlns:a16="http://schemas.microsoft.com/office/drawing/2014/main" id="{37D44106-EEBE-8E54-5F4C-D764E13848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50077" y="10750454"/>
            <a:ext cx="7772400" cy="5330474"/>
          </a:xfrm>
          <a:prstGeom prst="rect">
            <a:avLst/>
          </a:prstGeom>
        </p:spPr>
      </p:pic>
      <p:pic>
        <p:nvPicPr>
          <p:cNvPr id="1074" name="Picture 12" descr="PRIDE-Resources · GitHub">
            <a:extLst>
              <a:ext uri="{FF2B5EF4-FFF2-40B4-BE49-F238E27FC236}">
                <a16:creationId xmlns:a16="http://schemas.microsoft.com/office/drawing/2014/main" id="{3405F151-FA72-25BC-5E2E-EBEFC0BB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813" y="16452362"/>
            <a:ext cx="1259816" cy="12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CustomShape 11">
            <a:extLst>
              <a:ext uri="{FF2B5EF4-FFF2-40B4-BE49-F238E27FC236}">
                <a16:creationId xmlns:a16="http://schemas.microsoft.com/office/drawing/2014/main" id="{3692B4FF-6A7B-71F4-225B-BFD12DCF1DAA}"/>
              </a:ext>
            </a:extLst>
          </p:cNvPr>
          <p:cNvSpPr/>
          <p:nvPr/>
        </p:nvSpPr>
        <p:spPr>
          <a:xfrm>
            <a:off x="19295451" y="16928430"/>
            <a:ext cx="1110159" cy="2306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8EA5"/>
          </a:solidFill>
          <a:ln>
            <a:noFill/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76" name="Picture 14" descr="UniProt - Wikipedia">
            <a:extLst>
              <a:ext uri="{FF2B5EF4-FFF2-40B4-BE49-F238E27FC236}">
                <a16:creationId xmlns:a16="http://schemas.microsoft.com/office/drawing/2014/main" id="{5E8BF334-A716-07B1-2F2D-D075631D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416" y="15698628"/>
            <a:ext cx="2841066" cy="129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16" descr="Ensembl name and logo policy">
            <a:extLst>
              <a:ext uri="{FF2B5EF4-FFF2-40B4-BE49-F238E27FC236}">
                <a16:creationId xmlns:a16="http://schemas.microsoft.com/office/drawing/2014/main" id="{D6368B94-B290-793B-9417-85567C40B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807" y="16921348"/>
            <a:ext cx="3322386" cy="10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18" descr="Workflow icon vector sign and symbol isolated on white background, Workflow  logo concept Stock Vector | Adobe Stock">
            <a:extLst>
              <a:ext uri="{FF2B5EF4-FFF2-40B4-BE49-F238E27FC236}">
                <a16:creationId xmlns:a16="http://schemas.microsoft.com/office/drawing/2014/main" id="{69B30916-5D59-E415-8A69-898C6DCF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3588" y="16255976"/>
            <a:ext cx="1720725" cy="1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CustomShape 11">
            <a:extLst>
              <a:ext uri="{FF2B5EF4-FFF2-40B4-BE49-F238E27FC236}">
                <a16:creationId xmlns:a16="http://schemas.microsoft.com/office/drawing/2014/main" id="{1A4BB895-0F3D-B99E-4000-305B780DD6AD}"/>
              </a:ext>
            </a:extLst>
          </p:cNvPr>
          <p:cNvSpPr/>
          <p:nvPr/>
        </p:nvSpPr>
        <p:spPr>
          <a:xfrm>
            <a:off x="22460456" y="16263736"/>
            <a:ext cx="1110159" cy="2306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8EA5"/>
          </a:solidFill>
          <a:ln>
            <a:noFill/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0" name="CustomShape 11">
            <a:extLst>
              <a:ext uri="{FF2B5EF4-FFF2-40B4-BE49-F238E27FC236}">
                <a16:creationId xmlns:a16="http://schemas.microsoft.com/office/drawing/2014/main" id="{05164106-2730-F9B1-3D73-950B8A7657BF}"/>
              </a:ext>
            </a:extLst>
          </p:cNvPr>
          <p:cNvSpPr/>
          <p:nvPr/>
        </p:nvSpPr>
        <p:spPr>
          <a:xfrm>
            <a:off x="22463591" y="17431334"/>
            <a:ext cx="1110159" cy="2306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8EA5"/>
          </a:solidFill>
          <a:ln>
            <a:noFill/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C7E4771A-E812-8515-4427-EE6835BCF464}"/>
              </a:ext>
            </a:extLst>
          </p:cNvPr>
          <p:cNvSpPr txBox="1"/>
          <p:nvPr/>
        </p:nvSpPr>
        <p:spPr>
          <a:xfrm>
            <a:off x="14928523" y="27589075"/>
            <a:ext cx="15138400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4000" b="1" dirty="0"/>
              <a:t>1294</a:t>
            </a:r>
            <a:r>
              <a:rPr lang="en-US" sz="4000" dirty="0"/>
              <a:t> Projects</a:t>
            </a:r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4000" b="1" dirty="0"/>
              <a:t>217’261</a:t>
            </a:r>
            <a:r>
              <a:rPr lang="en-US" sz="4000" dirty="0"/>
              <a:t> Proteins</a:t>
            </a:r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4000" b="1" dirty="0"/>
              <a:t>2’300’389</a:t>
            </a:r>
            <a:r>
              <a:rPr lang="en-US" sz="4000" dirty="0"/>
              <a:t> Peptides</a:t>
            </a:r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4000" b="1" dirty="0"/>
              <a:t>1’922’855</a:t>
            </a:r>
            <a:r>
              <a:rPr lang="en-US" sz="4000" dirty="0"/>
              <a:t> Unique Peptides</a:t>
            </a:r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4000" b="1" dirty="0"/>
              <a:t>150’658’201</a:t>
            </a:r>
            <a:r>
              <a:rPr lang="en-US" sz="4000" dirty="0"/>
              <a:t> PSMs</a:t>
            </a:r>
          </a:p>
        </p:txBody>
      </p:sp>
    </p:spTree>
    <p:extLst>
      <p:ext uri="{BB962C8B-B14F-4D97-AF65-F5344CB8AC3E}">
        <p14:creationId xmlns:p14="http://schemas.microsoft.com/office/powerpoint/2010/main" val="162132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MBL">
      <a:dk1>
        <a:srgbClr val="000000"/>
      </a:dk1>
      <a:lt1>
        <a:srgbClr val="FFFFFF"/>
      </a:lt1>
      <a:dk2>
        <a:srgbClr val="707372"/>
      </a:dk2>
      <a:lt2>
        <a:srgbClr val="287AE2"/>
      </a:lt2>
      <a:accent1>
        <a:srgbClr val="009F4D"/>
      </a:accent1>
      <a:accent2>
        <a:srgbClr val="A8C700"/>
      </a:accent2>
      <a:accent3>
        <a:srgbClr val="FFA300"/>
      </a:accent3>
      <a:accent4>
        <a:srgbClr val="FFCD00"/>
      </a:accent4>
      <a:accent5>
        <a:srgbClr val="E40046"/>
      </a:accent5>
      <a:accent6>
        <a:srgbClr val="8246AF"/>
      </a:accent6>
      <a:hlink>
        <a:srgbClr val="3E3E3E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r_A0_portrait_2019" id="{47ED9244-B7E3-C644-AE89-4FBE3B5285B4}" vid="{3C4AA0F4-7C81-CE41-A2F1-4B608E463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599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IBM Plex Sans</vt:lpstr>
      <vt:lpstr>IBM Plex Sans SemiBold</vt:lpstr>
      <vt:lpstr>IBM Plex Sans Text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Yasset Perez</cp:lastModifiedBy>
  <cp:revision>43</cp:revision>
  <dcterms:created xsi:type="dcterms:W3CDTF">2019-05-14T13:42:02Z</dcterms:created>
  <dcterms:modified xsi:type="dcterms:W3CDTF">2022-10-09T11:06:53Z</dcterms:modified>
</cp:coreProperties>
</file>