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6" r:id="rId4"/>
    <p:sldId id="261" r:id="rId5"/>
    <p:sldId id="262" r:id="rId6"/>
    <p:sldId id="257"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7F39-BD7C-BEE0-B560-A8E3C78B6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321A9E25-0FB2-1A20-1E5B-07362A5A6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F691F86C-2D95-6EB4-1F6A-7AD55DBFB1BF}"/>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96F4B115-B475-991B-409B-E3698BA742B9}"/>
              </a:ext>
            </a:extLst>
          </p:cNvPr>
          <p:cNvSpPr>
            <a:spLocks noGrp="1"/>
          </p:cNvSpPr>
          <p:nvPr>
            <p:ph type="ftr" sz="quarter" idx="11"/>
          </p:nvPr>
        </p:nvSpPr>
        <p:spPr/>
        <p:txBody>
          <a:bodyPr/>
          <a:lstStyle/>
          <a:p>
            <a:endParaRPr lang="en-AE" dirty="0"/>
          </a:p>
        </p:txBody>
      </p:sp>
      <p:sp>
        <p:nvSpPr>
          <p:cNvPr id="6" name="Slide Number Placeholder 5">
            <a:extLst>
              <a:ext uri="{FF2B5EF4-FFF2-40B4-BE49-F238E27FC236}">
                <a16:creationId xmlns:a16="http://schemas.microsoft.com/office/drawing/2014/main" id="{B41EAAB3-BFE5-7F8E-F26B-97B5CD60D672}"/>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96450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254F-6048-D736-CFAB-F44634CADF6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D977982B-D235-90DC-4D37-8587FC2BDF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BECF2AE-C918-3777-8308-D28D8654E589}"/>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BDC28932-50BD-2487-129D-E105400BAB00}"/>
              </a:ext>
            </a:extLst>
          </p:cNvPr>
          <p:cNvSpPr>
            <a:spLocks noGrp="1"/>
          </p:cNvSpPr>
          <p:nvPr>
            <p:ph type="ftr" sz="quarter" idx="11"/>
          </p:nvPr>
        </p:nvSpPr>
        <p:spPr/>
        <p:txBody>
          <a:bodyPr/>
          <a:lstStyle/>
          <a:p>
            <a:endParaRPr lang="en-AE" dirty="0"/>
          </a:p>
        </p:txBody>
      </p:sp>
      <p:sp>
        <p:nvSpPr>
          <p:cNvPr id="6" name="Slide Number Placeholder 5">
            <a:extLst>
              <a:ext uri="{FF2B5EF4-FFF2-40B4-BE49-F238E27FC236}">
                <a16:creationId xmlns:a16="http://schemas.microsoft.com/office/drawing/2014/main" id="{B6A2C7C0-CE9E-2AF5-1775-3144F30F772B}"/>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1468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00BF5-F6C5-D60A-7976-2F1CFC7D58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6EF2556-28C1-4837-F48B-B3549CB502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00AA546-96BC-044C-93FD-85DD65CF639C}"/>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16484D39-06C3-0A6A-E29B-D651E9F5E49F}"/>
              </a:ext>
            </a:extLst>
          </p:cNvPr>
          <p:cNvSpPr>
            <a:spLocks noGrp="1"/>
          </p:cNvSpPr>
          <p:nvPr>
            <p:ph type="ftr" sz="quarter" idx="11"/>
          </p:nvPr>
        </p:nvSpPr>
        <p:spPr/>
        <p:txBody>
          <a:bodyPr/>
          <a:lstStyle/>
          <a:p>
            <a:endParaRPr lang="en-AE" dirty="0"/>
          </a:p>
        </p:txBody>
      </p:sp>
      <p:sp>
        <p:nvSpPr>
          <p:cNvPr id="6" name="Slide Number Placeholder 5">
            <a:extLst>
              <a:ext uri="{FF2B5EF4-FFF2-40B4-BE49-F238E27FC236}">
                <a16:creationId xmlns:a16="http://schemas.microsoft.com/office/drawing/2014/main" id="{CB181728-97EC-2583-2302-4F341D36474D}"/>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121972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09A7-7D91-0C44-173C-943B62330F4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FF3066A-948E-586C-DCFA-3CCB94215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0914CB7-BB70-3733-70E2-5AF0A05E26ED}"/>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93F34901-3BFB-591C-972C-35636BE166A5}"/>
              </a:ext>
            </a:extLst>
          </p:cNvPr>
          <p:cNvSpPr>
            <a:spLocks noGrp="1"/>
          </p:cNvSpPr>
          <p:nvPr>
            <p:ph type="ftr" sz="quarter" idx="11"/>
          </p:nvPr>
        </p:nvSpPr>
        <p:spPr/>
        <p:txBody>
          <a:bodyPr/>
          <a:lstStyle/>
          <a:p>
            <a:endParaRPr lang="en-AE" dirty="0"/>
          </a:p>
        </p:txBody>
      </p:sp>
      <p:sp>
        <p:nvSpPr>
          <p:cNvPr id="6" name="Slide Number Placeholder 5">
            <a:extLst>
              <a:ext uri="{FF2B5EF4-FFF2-40B4-BE49-F238E27FC236}">
                <a16:creationId xmlns:a16="http://schemas.microsoft.com/office/drawing/2014/main" id="{7A4391BB-616D-A9BC-4AC4-905D0A5047CC}"/>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4045134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8AB6-AEDA-AD3E-B283-C512733CA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333F41E0-DFEA-D16D-407F-CDCBFB6D28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2CE455-641C-BE19-8E59-8E3EA89E5C25}"/>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882E692D-C2D1-0AA0-88E7-BD45283E84C1}"/>
              </a:ext>
            </a:extLst>
          </p:cNvPr>
          <p:cNvSpPr>
            <a:spLocks noGrp="1"/>
          </p:cNvSpPr>
          <p:nvPr>
            <p:ph type="ftr" sz="quarter" idx="11"/>
          </p:nvPr>
        </p:nvSpPr>
        <p:spPr/>
        <p:txBody>
          <a:bodyPr/>
          <a:lstStyle/>
          <a:p>
            <a:endParaRPr lang="en-AE" dirty="0"/>
          </a:p>
        </p:txBody>
      </p:sp>
      <p:sp>
        <p:nvSpPr>
          <p:cNvPr id="6" name="Slide Number Placeholder 5">
            <a:extLst>
              <a:ext uri="{FF2B5EF4-FFF2-40B4-BE49-F238E27FC236}">
                <a16:creationId xmlns:a16="http://schemas.microsoft.com/office/drawing/2014/main" id="{6AB2A4C8-CF92-C79C-3F21-E8E19136DF68}"/>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374974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E004-779C-FB01-EDCE-8088AE01D4C0}"/>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737488B-3AF2-1F67-E4FE-FC2FC6C92C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B6CB0C7-2E23-82CE-1C3C-FD8C1705C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C13F615-8319-F48B-A97F-DF70B26969E0}"/>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6" name="Footer Placeholder 5">
            <a:extLst>
              <a:ext uri="{FF2B5EF4-FFF2-40B4-BE49-F238E27FC236}">
                <a16:creationId xmlns:a16="http://schemas.microsoft.com/office/drawing/2014/main" id="{8D7CA5EB-015A-1A30-36B2-DAE42553D011}"/>
              </a:ext>
            </a:extLst>
          </p:cNvPr>
          <p:cNvSpPr>
            <a:spLocks noGrp="1"/>
          </p:cNvSpPr>
          <p:nvPr>
            <p:ph type="ftr" sz="quarter" idx="11"/>
          </p:nvPr>
        </p:nvSpPr>
        <p:spPr/>
        <p:txBody>
          <a:bodyPr/>
          <a:lstStyle/>
          <a:p>
            <a:endParaRPr lang="en-AE" dirty="0"/>
          </a:p>
        </p:txBody>
      </p:sp>
      <p:sp>
        <p:nvSpPr>
          <p:cNvPr id="7" name="Slide Number Placeholder 6">
            <a:extLst>
              <a:ext uri="{FF2B5EF4-FFF2-40B4-BE49-F238E27FC236}">
                <a16:creationId xmlns:a16="http://schemas.microsoft.com/office/drawing/2014/main" id="{10333B83-33BB-2F14-93DC-618BB8086085}"/>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128397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3DF9-FC63-226B-D4F8-FD16B861E15A}"/>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627A9AD-1CD0-80A1-1823-87B57A785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2B934E-BA2E-BD32-B530-7004E89A5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2706A16B-A1A3-B708-EF32-976EB2DC55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65B6E-57C4-58B5-0220-D815F0470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3855035B-8D01-FFC0-AAC0-4C698C126FB2}"/>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8" name="Footer Placeholder 7">
            <a:extLst>
              <a:ext uri="{FF2B5EF4-FFF2-40B4-BE49-F238E27FC236}">
                <a16:creationId xmlns:a16="http://schemas.microsoft.com/office/drawing/2014/main" id="{5F224D22-9342-1D02-B353-3EADB1EB3B07}"/>
              </a:ext>
            </a:extLst>
          </p:cNvPr>
          <p:cNvSpPr>
            <a:spLocks noGrp="1"/>
          </p:cNvSpPr>
          <p:nvPr>
            <p:ph type="ftr" sz="quarter" idx="11"/>
          </p:nvPr>
        </p:nvSpPr>
        <p:spPr/>
        <p:txBody>
          <a:bodyPr/>
          <a:lstStyle/>
          <a:p>
            <a:endParaRPr lang="en-AE" dirty="0"/>
          </a:p>
        </p:txBody>
      </p:sp>
      <p:sp>
        <p:nvSpPr>
          <p:cNvPr id="9" name="Slide Number Placeholder 8">
            <a:extLst>
              <a:ext uri="{FF2B5EF4-FFF2-40B4-BE49-F238E27FC236}">
                <a16:creationId xmlns:a16="http://schemas.microsoft.com/office/drawing/2014/main" id="{0C58FC51-E19D-4837-176A-C515D6117C5C}"/>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232216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5F98-47B8-5DEF-634D-8395C2BD1A8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AA6DCE52-7296-EE41-0E7C-BB67A0A21DF8}"/>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4" name="Footer Placeholder 3">
            <a:extLst>
              <a:ext uri="{FF2B5EF4-FFF2-40B4-BE49-F238E27FC236}">
                <a16:creationId xmlns:a16="http://schemas.microsoft.com/office/drawing/2014/main" id="{5E684473-9F6C-6943-57BA-9FCE228B2801}"/>
              </a:ext>
            </a:extLst>
          </p:cNvPr>
          <p:cNvSpPr>
            <a:spLocks noGrp="1"/>
          </p:cNvSpPr>
          <p:nvPr>
            <p:ph type="ftr" sz="quarter" idx="11"/>
          </p:nvPr>
        </p:nvSpPr>
        <p:spPr/>
        <p:txBody>
          <a:bodyPr/>
          <a:lstStyle/>
          <a:p>
            <a:endParaRPr lang="en-AE" dirty="0"/>
          </a:p>
        </p:txBody>
      </p:sp>
      <p:sp>
        <p:nvSpPr>
          <p:cNvPr id="5" name="Slide Number Placeholder 4">
            <a:extLst>
              <a:ext uri="{FF2B5EF4-FFF2-40B4-BE49-F238E27FC236}">
                <a16:creationId xmlns:a16="http://schemas.microsoft.com/office/drawing/2014/main" id="{3E8463DB-C4EC-0A3F-F157-14D107B71678}"/>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350354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9EA90-75B9-E774-3A01-027D0DA9A042}"/>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3" name="Footer Placeholder 2">
            <a:extLst>
              <a:ext uri="{FF2B5EF4-FFF2-40B4-BE49-F238E27FC236}">
                <a16:creationId xmlns:a16="http://schemas.microsoft.com/office/drawing/2014/main" id="{075724AE-2288-FF53-A625-D774D1ABD744}"/>
              </a:ext>
            </a:extLst>
          </p:cNvPr>
          <p:cNvSpPr>
            <a:spLocks noGrp="1"/>
          </p:cNvSpPr>
          <p:nvPr>
            <p:ph type="ftr" sz="quarter" idx="11"/>
          </p:nvPr>
        </p:nvSpPr>
        <p:spPr/>
        <p:txBody>
          <a:bodyPr/>
          <a:lstStyle/>
          <a:p>
            <a:endParaRPr lang="en-AE" dirty="0"/>
          </a:p>
        </p:txBody>
      </p:sp>
      <p:sp>
        <p:nvSpPr>
          <p:cNvPr id="4" name="Slide Number Placeholder 3">
            <a:extLst>
              <a:ext uri="{FF2B5EF4-FFF2-40B4-BE49-F238E27FC236}">
                <a16:creationId xmlns:a16="http://schemas.microsoft.com/office/drawing/2014/main" id="{EA2D3134-94B2-E7BC-9C7D-40BEADC8793F}"/>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58819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39A7-0F68-59CA-D9D8-D04DC9DDF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7811094E-5E1F-689A-867A-4F98043BD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CD7E670D-BA15-D0CC-1BEB-9DA19E3D94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25C3-6B44-ED6B-9C6F-2EAFB6FB3798}"/>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6" name="Footer Placeholder 5">
            <a:extLst>
              <a:ext uri="{FF2B5EF4-FFF2-40B4-BE49-F238E27FC236}">
                <a16:creationId xmlns:a16="http://schemas.microsoft.com/office/drawing/2014/main" id="{70CD5E19-AC57-73E8-619C-010E218C359A}"/>
              </a:ext>
            </a:extLst>
          </p:cNvPr>
          <p:cNvSpPr>
            <a:spLocks noGrp="1"/>
          </p:cNvSpPr>
          <p:nvPr>
            <p:ph type="ftr" sz="quarter" idx="11"/>
          </p:nvPr>
        </p:nvSpPr>
        <p:spPr/>
        <p:txBody>
          <a:bodyPr/>
          <a:lstStyle/>
          <a:p>
            <a:endParaRPr lang="en-AE" dirty="0"/>
          </a:p>
        </p:txBody>
      </p:sp>
      <p:sp>
        <p:nvSpPr>
          <p:cNvPr id="7" name="Slide Number Placeholder 6">
            <a:extLst>
              <a:ext uri="{FF2B5EF4-FFF2-40B4-BE49-F238E27FC236}">
                <a16:creationId xmlns:a16="http://schemas.microsoft.com/office/drawing/2014/main" id="{72DFA49F-2E36-6EE2-1DCB-A7FC7FDBA8EE}"/>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367632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F5BB-FA99-F16D-26F0-7627445349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40EFBC2-0B92-35CE-B859-C21AE0330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dirty="0"/>
          </a:p>
        </p:txBody>
      </p:sp>
      <p:sp>
        <p:nvSpPr>
          <p:cNvPr id="4" name="Text Placeholder 3">
            <a:extLst>
              <a:ext uri="{FF2B5EF4-FFF2-40B4-BE49-F238E27FC236}">
                <a16:creationId xmlns:a16="http://schemas.microsoft.com/office/drawing/2014/main" id="{BC316CD7-748E-5C12-5E09-3A1DF87D0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8F57E-4295-57A9-B36F-5C3BAE0221EE}"/>
              </a:ext>
            </a:extLst>
          </p:cNvPr>
          <p:cNvSpPr>
            <a:spLocks noGrp="1"/>
          </p:cNvSpPr>
          <p:nvPr>
            <p:ph type="dt" sz="half" idx="10"/>
          </p:nvPr>
        </p:nvSpPr>
        <p:spPr/>
        <p:txBody>
          <a:bodyPr/>
          <a:lstStyle/>
          <a:p>
            <a:fld id="{C21BDA46-D36B-4C3B-9ABA-C3B1FE1E98F3}" type="datetimeFigureOut">
              <a:rPr lang="en-AE" smtClean="0"/>
              <a:t>21/11/2022</a:t>
            </a:fld>
            <a:endParaRPr lang="en-AE" dirty="0"/>
          </a:p>
        </p:txBody>
      </p:sp>
      <p:sp>
        <p:nvSpPr>
          <p:cNvPr id="6" name="Footer Placeholder 5">
            <a:extLst>
              <a:ext uri="{FF2B5EF4-FFF2-40B4-BE49-F238E27FC236}">
                <a16:creationId xmlns:a16="http://schemas.microsoft.com/office/drawing/2014/main" id="{4FABC226-EA9D-9DBC-9BB3-A330E06DFD19}"/>
              </a:ext>
            </a:extLst>
          </p:cNvPr>
          <p:cNvSpPr>
            <a:spLocks noGrp="1"/>
          </p:cNvSpPr>
          <p:nvPr>
            <p:ph type="ftr" sz="quarter" idx="11"/>
          </p:nvPr>
        </p:nvSpPr>
        <p:spPr/>
        <p:txBody>
          <a:bodyPr/>
          <a:lstStyle/>
          <a:p>
            <a:endParaRPr lang="en-AE" dirty="0"/>
          </a:p>
        </p:txBody>
      </p:sp>
      <p:sp>
        <p:nvSpPr>
          <p:cNvPr id="7" name="Slide Number Placeholder 6">
            <a:extLst>
              <a:ext uri="{FF2B5EF4-FFF2-40B4-BE49-F238E27FC236}">
                <a16:creationId xmlns:a16="http://schemas.microsoft.com/office/drawing/2014/main" id="{A88B2A95-A21B-6689-9BB0-6443BA1DA8E2}"/>
              </a:ext>
            </a:extLst>
          </p:cNvPr>
          <p:cNvSpPr>
            <a:spLocks noGrp="1"/>
          </p:cNvSpPr>
          <p:nvPr>
            <p:ph type="sldNum" sz="quarter" idx="12"/>
          </p:nvPr>
        </p:nvSpPr>
        <p:spPr/>
        <p:txBody>
          <a:bodyPr/>
          <a:lstStyle/>
          <a:p>
            <a:fld id="{1F1F61AB-7059-4D93-850F-007A951B9D8B}" type="slidenum">
              <a:rPr lang="en-AE" smtClean="0"/>
              <a:t>‹#›</a:t>
            </a:fld>
            <a:endParaRPr lang="en-AE" dirty="0"/>
          </a:p>
        </p:txBody>
      </p:sp>
    </p:spTree>
    <p:extLst>
      <p:ext uri="{BB962C8B-B14F-4D97-AF65-F5344CB8AC3E}">
        <p14:creationId xmlns:p14="http://schemas.microsoft.com/office/powerpoint/2010/main" val="3168050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942C2-050E-2B1D-F6E8-677320C08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4A1B259-1C4B-5FA0-EFED-0C6CB8AFB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4639B60-9353-8DF6-F5A7-A1D900439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BDA46-D36B-4C3B-9ABA-C3B1FE1E98F3}" type="datetimeFigureOut">
              <a:rPr lang="en-AE" smtClean="0"/>
              <a:t>21/11/2022</a:t>
            </a:fld>
            <a:endParaRPr lang="en-AE" dirty="0"/>
          </a:p>
        </p:txBody>
      </p:sp>
      <p:sp>
        <p:nvSpPr>
          <p:cNvPr id="5" name="Footer Placeholder 4">
            <a:extLst>
              <a:ext uri="{FF2B5EF4-FFF2-40B4-BE49-F238E27FC236}">
                <a16:creationId xmlns:a16="http://schemas.microsoft.com/office/drawing/2014/main" id="{77E6F7DF-3868-085C-C7AF-118D5C510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dirty="0"/>
          </a:p>
        </p:txBody>
      </p:sp>
      <p:sp>
        <p:nvSpPr>
          <p:cNvPr id="6" name="Slide Number Placeholder 5">
            <a:extLst>
              <a:ext uri="{FF2B5EF4-FFF2-40B4-BE49-F238E27FC236}">
                <a16:creationId xmlns:a16="http://schemas.microsoft.com/office/drawing/2014/main" id="{0D4A9B4E-B522-105B-25F3-F0666F59D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F61AB-7059-4D93-850F-007A951B9D8B}" type="slidenum">
              <a:rPr lang="en-AE" smtClean="0"/>
              <a:t>‹#›</a:t>
            </a:fld>
            <a:endParaRPr lang="en-AE" dirty="0"/>
          </a:p>
        </p:txBody>
      </p:sp>
    </p:spTree>
    <p:extLst>
      <p:ext uri="{BB962C8B-B14F-4D97-AF65-F5344CB8AC3E}">
        <p14:creationId xmlns:p14="http://schemas.microsoft.com/office/powerpoint/2010/main" val="194964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03F14-9560-8381-A3BB-4B92EAA8DD36}"/>
              </a:ext>
            </a:extLst>
          </p:cNvPr>
          <p:cNvSpPr txBox="1"/>
          <p:nvPr/>
        </p:nvSpPr>
        <p:spPr>
          <a:xfrm>
            <a:off x="310718" y="210026"/>
            <a:ext cx="11203620" cy="6278642"/>
          </a:xfrm>
          <a:prstGeom prst="rect">
            <a:avLst/>
          </a:prstGeom>
          <a:noFill/>
        </p:spPr>
        <p:txBody>
          <a:bodyPr wrap="square" rtlCol="0">
            <a:spAutoFit/>
          </a:bodyPr>
          <a:lstStyle/>
          <a:p>
            <a:pPr algn="ctr"/>
            <a:r>
              <a:rPr lang="en-US" sz="3600" b="1" dirty="0"/>
              <a:t>COMPUTER NETWORKS RESEARCH PROJECT </a:t>
            </a:r>
          </a:p>
          <a:p>
            <a:r>
              <a:rPr lang="en-US" sz="3600" b="1" dirty="0"/>
              <a:t>                                 </a:t>
            </a:r>
          </a:p>
          <a:p>
            <a:r>
              <a:rPr lang="en-US" sz="2400" b="1" dirty="0"/>
              <a:t>                                                                  </a:t>
            </a:r>
          </a:p>
          <a:p>
            <a:endParaRPr lang="en-US" sz="2400" b="1" dirty="0"/>
          </a:p>
          <a:p>
            <a:endParaRPr lang="en-US" sz="2400" b="1" dirty="0"/>
          </a:p>
          <a:p>
            <a:endParaRPr lang="en-US" sz="2400" b="1" dirty="0"/>
          </a:p>
          <a:p>
            <a:endParaRPr lang="en-US" sz="2400" b="1" dirty="0"/>
          </a:p>
          <a:p>
            <a:endParaRPr lang="en-US" sz="2400" b="1" dirty="0"/>
          </a:p>
          <a:p>
            <a:endParaRPr lang="en-US" sz="2400" b="1" dirty="0"/>
          </a:p>
          <a:p>
            <a:r>
              <a:rPr lang="en-US" sz="2400" b="1" dirty="0"/>
              <a:t>Done By:  Batch 31</a:t>
            </a:r>
          </a:p>
          <a:p>
            <a:endParaRPr lang="en-US" sz="2400" b="1" dirty="0"/>
          </a:p>
          <a:p>
            <a:r>
              <a:rPr lang="en-US" sz="2400" b="1" dirty="0"/>
              <a:t>   1. Nikhil Biju Varghese [ 106120076 ]</a:t>
            </a:r>
          </a:p>
          <a:p>
            <a:r>
              <a:rPr lang="en-US" sz="2400" b="1" dirty="0"/>
              <a:t>   2. Yash Singhvi               [ 106120148 ]</a:t>
            </a:r>
          </a:p>
          <a:p>
            <a:endParaRPr lang="en-AE" sz="2400" b="1" dirty="0"/>
          </a:p>
          <a:p>
            <a:r>
              <a:rPr lang="en-AE" sz="2400" b="1" dirty="0"/>
              <a:t>   </a:t>
            </a:r>
          </a:p>
          <a:p>
            <a:endParaRPr lang="en-AE" dirty="0"/>
          </a:p>
        </p:txBody>
      </p:sp>
      <p:pic>
        <p:nvPicPr>
          <p:cNvPr id="4" name="Picture 3">
            <a:extLst>
              <a:ext uri="{FF2B5EF4-FFF2-40B4-BE49-F238E27FC236}">
                <a16:creationId xmlns:a16="http://schemas.microsoft.com/office/drawing/2014/main" id="{CABAE990-976D-6E57-1932-86049622E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343" y="995863"/>
            <a:ext cx="3922682" cy="2610367"/>
          </a:xfrm>
          <a:prstGeom prst="rect">
            <a:avLst/>
          </a:prstGeom>
        </p:spPr>
      </p:pic>
    </p:spTree>
    <p:extLst>
      <p:ext uri="{BB962C8B-B14F-4D97-AF65-F5344CB8AC3E}">
        <p14:creationId xmlns:p14="http://schemas.microsoft.com/office/powerpoint/2010/main" val="81620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86DC-1303-AEBD-B9FB-A472F664D906}"/>
              </a:ext>
            </a:extLst>
          </p:cNvPr>
          <p:cNvSpPr>
            <a:spLocks noGrp="1"/>
          </p:cNvSpPr>
          <p:nvPr>
            <p:ph type="title"/>
          </p:nvPr>
        </p:nvSpPr>
        <p:spPr>
          <a:xfrm>
            <a:off x="838200" y="81041"/>
            <a:ext cx="10515600" cy="824482"/>
          </a:xfrm>
        </p:spPr>
        <p:txBody>
          <a:bodyPr/>
          <a:lstStyle/>
          <a:p>
            <a:r>
              <a:rPr lang="en-US" dirty="0"/>
              <a:t>Introduction</a:t>
            </a:r>
            <a:endParaRPr lang="en-AE" dirty="0"/>
          </a:p>
        </p:txBody>
      </p:sp>
      <p:sp>
        <p:nvSpPr>
          <p:cNvPr id="3" name="Content Placeholder 2">
            <a:extLst>
              <a:ext uri="{FF2B5EF4-FFF2-40B4-BE49-F238E27FC236}">
                <a16:creationId xmlns:a16="http://schemas.microsoft.com/office/drawing/2014/main" id="{2158F46B-8CCE-38FC-40E0-6404D62C793D}"/>
              </a:ext>
            </a:extLst>
          </p:cNvPr>
          <p:cNvSpPr>
            <a:spLocks noGrp="1"/>
          </p:cNvSpPr>
          <p:nvPr>
            <p:ph idx="1"/>
          </p:nvPr>
        </p:nvSpPr>
        <p:spPr>
          <a:xfrm>
            <a:off x="483093" y="1003177"/>
            <a:ext cx="11164410" cy="5960213"/>
          </a:xfrm>
        </p:spPr>
        <p:txBody>
          <a:bodyPr>
            <a:normAutofit/>
          </a:bodyPr>
          <a:lstStyle/>
          <a:p>
            <a:r>
              <a:rPr lang="en-GB" sz="2400" dirty="0"/>
              <a:t>Wireless Sensor Network (WSN) has wide range of applications including next generation intelligent IoT applications. For long running of the WSNs, energy consumption on each node and lifetime of overall network is a matter of concern for IoT applications. To increase lifetime of WSNs, use of energy efficient method is necessary and a challenging task. Most of the on-demand routing protocols use metrics such as number of hops for the selection of path from the source node to the destination node. However, purely hop count-based metrics leads to frequent broken paths as well as more energy consumption and results into reduced lifetime of IoT applications. </a:t>
            </a:r>
          </a:p>
          <a:p>
            <a:r>
              <a:rPr lang="en-GB" sz="2400" dirty="0"/>
              <a:t>We use a cross layer variant of AODV by replacing hop count metric with link quality(LQI) and collision count(CC).</a:t>
            </a:r>
          </a:p>
          <a:p>
            <a:r>
              <a:rPr lang="en-GB" sz="2400" dirty="0"/>
              <a:t>Method proposed in this paper is implemented in network simulator called NS-2 by incorporating necessary changes into existing physical and MAC layers as well as AODV protocol.</a:t>
            </a:r>
            <a:endParaRPr lang="en-AE" sz="3200" dirty="0"/>
          </a:p>
        </p:txBody>
      </p:sp>
    </p:spTree>
    <p:extLst>
      <p:ext uri="{BB962C8B-B14F-4D97-AF65-F5344CB8AC3E}">
        <p14:creationId xmlns:p14="http://schemas.microsoft.com/office/powerpoint/2010/main" val="299980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47E7-37B6-CB78-CC49-E864E0F190E6}"/>
              </a:ext>
            </a:extLst>
          </p:cNvPr>
          <p:cNvSpPr>
            <a:spLocks noGrp="1"/>
          </p:cNvSpPr>
          <p:nvPr>
            <p:ph type="ctrTitle"/>
          </p:nvPr>
        </p:nvSpPr>
        <p:spPr>
          <a:xfrm>
            <a:off x="1088994" y="119187"/>
            <a:ext cx="9679620" cy="848479"/>
          </a:xfrm>
        </p:spPr>
        <p:txBody>
          <a:bodyPr>
            <a:normAutofit fontScale="90000"/>
          </a:bodyPr>
          <a:lstStyle/>
          <a:p>
            <a:r>
              <a:rPr lang="en-US" dirty="0"/>
              <a:t>Problem Statement:</a:t>
            </a:r>
            <a:endParaRPr lang="en-AE" dirty="0"/>
          </a:p>
        </p:txBody>
      </p:sp>
      <p:sp>
        <p:nvSpPr>
          <p:cNvPr id="3" name="Subtitle 2">
            <a:extLst>
              <a:ext uri="{FF2B5EF4-FFF2-40B4-BE49-F238E27FC236}">
                <a16:creationId xmlns:a16="http://schemas.microsoft.com/office/drawing/2014/main" id="{815AFA9E-DD07-C05E-9820-A778CDB10104}"/>
              </a:ext>
            </a:extLst>
          </p:cNvPr>
          <p:cNvSpPr>
            <a:spLocks noGrp="1"/>
          </p:cNvSpPr>
          <p:nvPr>
            <p:ph type="subTitle" idx="1"/>
          </p:nvPr>
        </p:nvSpPr>
        <p:spPr>
          <a:xfrm>
            <a:off x="1162975" y="1669001"/>
            <a:ext cx="10049522" cy="4279037"/>
          </a:xfrm>
        </p:spPr>
        <p:txBody>
          <a:bodyPr>
            <a:normAutofit/>
          </a:bodyPr>
          <a:lstStyle/>
          <a:p>
            <a:pPr marL="457200" indent="-457200" algn="l">
              <a:buFont typeface="Arial" panose="020B0604020202020204" pitchFamily="34" charset="0"/>
              <a:buChar char="•"/>
            </a:pPr>
            <a:r>
              <a:rPr lang="en-GB" sz="2800" dirty="0"/>
              <a:t>The topic for our research project is “Energy and Collision Aware WSN Routing Protocol for Sustainable and Intelligent IoT Applications”</a:t>
            </a:r>
          </a:p>
          <a:p>
            <a:pPr algn="l"/>
            <a:endParaRPr lang="en-GB" sz="2800" dirty="0"/>
          </a:p>
          <a:p>
            <a:pPr marL="457200" indent="-457200" algn="l">
              <a:buFont typeface="Arial" panose="020B0604020202020204" pitchFamily="34" charset="0"/>
              <a:buChar char="•"/>
            </a:pPr>
            <a:r>
              <a:rPr lang="en-GB" sz="2800" dirty="0"/>
              <a:t>We aim to increase efficiency of routing protocol and reduce collisions between any two nodes in the network.</a:t>
            </a:r>
            <a:endParaRPr lang="en-AE" sz="2800" dirty="0"/>
          </a:p>
        </p:txBody>
      </p:sp>
    </p:spTree>
    <p:extLst>
      <p:ext uri="{BB962C8B-B14F-4D97-AF65-F5344CB8AC3E}">
        <p14:creationId xmlns:p14="http://schemas.microsoft.com/office/powerpoint/2010/main" val="69345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6732-F65F-114F-88F4-D96BBB81B6BC}"/>
              </a:ext>
            </a:extLst>
          </p:cNvPr>
          <p:cNvSpPr>
            <a:spLocks noGrp="1"/>
          </p:cNvSpPr>
          <p:nvPr>
            <p:ph type="title"/>
          </p:nvPr>
        </p:nvSpPr>
        <p:spPr>
          <a:xfrm>
            <a:off x="230819" y="0"/>
            <a:ext cx="10515600" cy="531518"/>
          </a:xfrm>
        </p:spPr>
        <p:txBody>
          <a:bodyPr>
            <a:normAutofit fontScale="90000"/>
          </a:bodyPr>
          <a:lstStyle/>
          <a:p>
            <a:r>
              <a:rPr lang="en-US" dirty="0"/>
              <a:t>Explanation</a:t>
            </a:r>
            <a:endParaRPr lang="en-AE" dirty="0"/>
          </a:p>
        </p:txBody>
      </p:sp>
      <p:sp>
        <p:nvSpPr>
          <p:cNvPr id="3" name="Content Placeholder 2">
            <a:extLst>
              <a:ext uri="{FF2B5EF4-FFF2-40B4-BE49-F238E27FC236}">
                <a16:creationId xmlns:a16="http://schemas.microsoft.com/office/drawing/2014/main" id="{1845AE2E-BE4B-4081-DA31-4E086B27232D}"/>
              </a:ext>
            </a:extLst>
          </p:cNvPr>
          <p:cNvSpPr>
            <a:spLocks noGrp="1"/>
          </p:cNvSpPr>
          <p:nvPr>
            <p:ph idx="1"/>
          </p:nvPr>
        </p:nvSpPr>
        <p:spPr>
          <a:xfrm>
            <a:off x="230819" y="531518"/>
            <a:ext cx="11780668" cy="6183297"/>
          </a:xfrm>
        </p:spPr>
        <p:txBody>
          <a:bodyPr>
            <a:normAutofit fontScale="92500" lnSpcReduction="10000"/>
          </a:bodyPr>
          <a:lstStyle/>
          <a:p>
            <a:pPr marL="0" indent="0">
              <a:lnSpc>
                <a:spcPct val="100000"/>
              </a:lnSpc>
              <a:buNone/>
            </a:pPr>
            <a:r>
              <a:rPr lang="en-GB" sz="2400" dirty="0"/>
              <a:t>Sensor nodes in WSNs can be deployed anywhere and are responsible for measuring phenomenon. Applications of WSN use random deployment and it is difficult to access nodes. So, replacing batteries is not possible as physical access of sensor node is not available or difficult after deployment. For this reason, energy is the scarce and invaluable resource for WSNs. Concern is given to this scarce resource during fabrication of sensor nodes still energy efficiency is the prime concern for WSNs. As it is not possible to get physical access of sensor nodes to replace batteries, applications are supposed to avoid use of methods that waste energy. Waste of energy results into partition of the network and makes WSN useless for the application. To prolong the lifetime of WSNs energy efficient approaches are needed. In our base paper, To optimize energy efficiency, one layer uses information provided by other layer(s) known as cross-layer design and without cross layering in wireless networks, loss of performance has been observed. During route discovery process, flooding of packets consumes lots of sensory energy while receiving and sending packets. Thus, the routing protocol being used for WSNs negatively impacts lifetime of the IoT applications. Routing protocols of WSNs also uses shortest path like criteria for the selection of path from source node to a destination node. Shortest path routing metric and other of that sort selects unstable path having longer delay, depleted nodes’ battery and more collisions. Depletion of energy on many nodes affects the topology and need route maintenance by exchanging more packets to re-establish the broken routes. Broken paths start route recovery process and as a result it consumes more energy during the process. Route recovery is an overhead for the WSNs. To increase energy efficiency or to prolong network lifetime we should delay route recovery process.</a:t>
            </a:r>
            <a:endParaRPr lang="en-AE" sz="2400" dirty="0"/>
          </a:p>
        </p:txBody>
      </p:sp>
    </p:spTree>
    <p:extLst>
      <p:ext uri="{BB962C8B-B14F-4D97-AF65-F5344CB8AC3E}">
        <p14:creationId xmlns:p14="http://schemas.microsoft.com/office/powerpoint/2010/main" val="393051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C52E-1F35-E36D-E538-AEA2651FA7D4}"/>
              </a:ext>
            </a:extLst>
          </p:cNvPr>
          <p:cNvSpPr>
            <a:spLocks noGrp="1"/>
          </p:cNvSpPr>
          <p:nvPr>
            <p:ph type="ctrTitle"/>
          </p:nvPr>
        </p:nvSpPr>
        <p:spPr>
          <a:xfrm>
            <a:off x="-1272465" y="92554"/>
            <a:ext cx="4832412" cy="298064"/>
          </a:xfrm>
        </p:spPr>
        <p:txBody>
          <a:bodyPr>
            <a:noAutofit/>
          </a:bodyPr>
          <a:lstStyle/>
          <a:p>
            <a:r>
              <a:rPr lang="en-US" sz="2800" dirty="0" err="1"/>
              <a:t>Contd</a:t>
            </a:r>
            <a:r>
              <a:rPr lang="en-US" sz="2800" dirty="0"/>
              <a:t>…</a:t>
            </a:r>
            <a:endParaRPr lang="en-AE" sz="2800" dirty="0"/>
          </a:p>
        </p:txBody>
      </p:sp>
      <p:sp>
        <p:nvSpPr>
          <p:cNvPr id="3" name="Subtitle 2">
            <a:extLst>
              <a:ext uri="{FF2B5EF4-FFF2-40B4-BE49-F238E27FC236}">
                <a16:creationId xmlns:a16="http://schemas.microsoft.com/office/drawing/2014/main" id="{E548F1D5-BAEC-4F19-AB96-668415C93FE0}"/>
              </a:ext>
            </a:extLst>
          </p:cNvPr>
          <p:cNvSpPr>
            <a:spLocks noGrp="1"/>
          </p:cNvSpPr>
          <p:nvPr>
            <p:ph type="subTitle" idx="1"/>
          </p:nvPr>
        </p:nvSpPr>
        <p:spPr>
          <a:xfrm>
            <a:off x="239697" y="390618"/>
            <a:ext cx="11762913" cy="6267634"/>
          </a:xfrm>
        </p:spPr>
        <p:txBody>
          <a:bodyPr>
            <a:normAutofit lnSpcReduction="10000"/>
          </a:bodyPr>
          <a:lstStyle/>
          <a:p>
            <a:pPr algn="l"/>
            <a:r>
              <a:rPr lang="en-GB" sz="2400" dirty="0"/>
              <a:t>Depletion of energy on many nodes affects the topology and need route maintenance by exchanging more packets to re-establish the broken routes. Broken paths start route recovery process and as a result it consumes more energy during the process. Route recovery is an overhead for the WSNs. To increase energy efficiency or to prolong network lifetime we should delay route recovery process.</a:t>
            </a:r>
          </a:p>
          <a:p>
            <a:pPr algn="l"/>
            <a:endParaRPr lang="en-GB" dirty="0"/>
          </a:p>
          <a:p>
            <a:pPr algn="l"/>
            <a:r>
              <a:rPr lang="en-GB" dirty="0"/>
              <a:t>Routing protocol should select a path which is more stable and does not require selecting or re-establishing another path for the longer duration. Once path is established and it remains stable for longer duration of time and thus it helps to reduce overhead for underlying routing protocol.</a:t>
            </a:r>
            <a:r>
              <a:rPr lang="en-GB" sz="2400" dirty="0"/>
              <a:t> </a:t>
            </a:r>
          </a:p>
          <a:p>
            <a:pPr algn="l"/>
            <a:r>
              <a:rPr lang="en-GB" sz="2400" dirty="0"/>
              <a:t>Method proposed in this paper is a variant of AODV protocol and considers energy and collisions as route selection methods. Method proposed in this paper fetches information from bottom two layers i.e. MAC and Physical layers and used by Network layer to select the route. To establish a path, proposed method fetches link quality information from PHY and collision count from MAC layer to aid network layer to take routing decisions. Using these parameters, proposed routing metric caters to select effective and stable routing path.</a:t>
            </a:r>
          </a:p>
          <a:p>
            <a:pPr algn="l"/>
            <a:r>
              <a:rPr lang="en-GB" dirty="0"/>
              <a:t>With the routing protocol, PHY and MAC layer are also modified to measure LQI values and to detect collisions between nodes. The algorithm is implemented in NS-2.</a:t>
            </a:r>
          </a:p>
          <a:p>
            <a:pPr algn="l"/>
            <a:endParaRPr lang="en-GB" dirty="0"/>
          </a:p>
        </p:txBody>
      </p:sp>
    </p:spTree>
    <p:extLst>
      <p:ext uri="{BB962C8B-B14F-4D97-AF65-F5344CB8AC3E}">
        <p14:creationId xmlns:p14="http://schemas.microsoft.com/office/powerpoint/2010/main" val="253691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9FB8-01F7-9684-210E-5B9261EC507C}"/>
              </a:ext>
            </a:extLst>
          </p:cNvPr>
          <p:cNvSpPr>
            <a:spLocks noGrp="1"/>
          </p:cNvSpPr>
          <p:nvPr>
            <p:ph type="title"/>
          </p:nvPr>
        </p:nvSpPr>
        <p:spPr>
          <a:xfrm>
            <a:off x="838200" y="125428"/>
            <a:ext cx="10515600" cy="540397"/>
          </a:xfrm>
        </p:spPr>
        <p:txBody>
          <a:bodyPr>
            <a:normAutofit fontScale="90000"/>
          </a:bodyPr>
          <a:lstStyle/>
          <a:p>
            <a:r>
              <a:rPr lang="en-US" dirty="0"/>
              <a:t>Disadvantages of our base paper</a:t>
            </a:r>
            <a:endParaRPr lang="en-AE" dirty="0"/>
          </a:p>
        </p:txBody>
      </p:sp>
      <p:sp>
        <p:nvSpPr>
          <p:cNvPr id="3" name="Content Placeholder 2">
            <a:extLst>
              <a:ext uri="{FF2B5EF4-FFF2-40B4-BE49-F238E27FC236}">
                <a16:creationId xmlns:a16="http://schemas.microsoft.com/office/drawing/2014/main" id="{B73C5282-D0D4-E0DE-D22A-864C27D13C35}"/>
              </a:ext>
            </a:extLst>
          </p:cNvPr>
          <p:cNvSpPr>
            <a:spLocks noGrp="1"/>
          </p:cNvSpPr>
          <p:nvPr>
            <p:ph idx="1"/>
          </p:nvPr>
        </p:nvSpPr>
        <p:spPr>
          <a:xfrm>
            <a:off x="372862" y="790114"/>
            <a:ext cx="10980938" cy="5942458"/>
          </a:xfrm>
        </p:spPr>
        <p:txBody>
          <a:bodyPr>
            <a:normAutofit fontScale="92500" lnSpcReduction="10000"/>
          </a:bodyPr>
          <a:lstStyle/>
          <a:p>
            <a:pPr marL="514350" indent="-514350">
              <a:buAutoNum type="arabicPeriod"/>
            </a:pPr>
            <a:r>
              <a:rPr lang="en-US" dirty="0"/>
              <a:t>One of the methods mentioned in our base paper methods [CLB ] </a:t>
            </a:r>
            <a:r>
              <a:rPr lang="en-GB" dirty="0"/>
              <a:t>selects nodes for a path which are less used nodes. This type of selection method does not achieve energy efficiency per bit successfully transmitted.</a:t>
            </a:r>
          </a:p>
          <a:p>
            <a:pPr marL="514350" indent="-514350">
              <a:buAutoNum type="arabicPeriod"/>
            </a:pPr>
            <a:endParaRPr lang="en-GB" dirty="0"/>
          </a:p>
          <a:p>
            <a:pPr marL="0" indent="0">
              <a:buNone/>
            </a:pPr>
            <a:r>
              <a:rPr lang="en-GB" dirty="0"/>
              <a:t>2. It is able to implement the energy efficient routing protocol for few  thousand nodes. But the base paper did not mention for implementation for large scale purposes like IoT sensors for powering a house where so many nodes are required.</a:t>
            </a:r>
          </a:p>
          <a:p>
            <a:pPr marL="0" indent="0">
              <a:buNone/>
            </a:pPr>
            <a:endParaRPr lang="en-GB" dirty="0"/>
          </a:p>
          <a:p>
            <a:pPr marL="0" indent="0">
              <a:buNone/>
            </a:pPr>
            <a:r>
              <a:rPr lang="en-GB" dirty="0"/>
              <a:t>3. As cross layering design, which is the main component of our base paper, may involve WSN complexity [The ideal cross layer design would involve information from all the layers while taking decisions. For example, routing protocol may take help of every other layer before establishment of path ], which is unavoidable and leads to some energy consumption compared to layered counterpart of the routing protocol. </a:t>
            </a:r>
            <a:endParaRPr lang="en-AE" dirty="0"/>
          </a:p>
        </p:txBody>
      </p:sp>
    </p:spTree>
    <p:extLst>
      <p:ext uri="{BB962C8B-B14F-4D97-AF65-F5344CB8AC3E}">
        <p14:creationId xmlns:p14="http://schemas.microsoft.com/office/powerpoint/2010/main" val="636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9F96-2118-DCC9-881A-742BFBCA8165}"/>
              </a:ext>
            </a:extLst>
          </p:cNvPr>
          <p:cNvSpPr>
            <a:spLocks noGrp="1"/>
          </p:cNvSpPr>
          <p:nvPr>
            <p:ph type="title"/>
          </p:nvPr>
        </p:nvSpPr>
        <p:spPr>
          <a:xfrm>
            <a:off x="838200" y="98795"/>
            <a:ext cx="10515600" cy="655807"/>
          </a:xfrm>
        </p:spPr>
        <p:txBody>
          <a:bodyPr>
            <a:normAutofit fontScale="90000"/>
          </a:bodyPr>
          <a:lstStyle/>
          <a:p>
            <a:r>
              <a:rPr lang="en-US" dirty="0"/>
              <a:t>Summary</a:t>
            </a:r>
            <a:endParaRPr lang="en-AE" dirty="0"/>
          </a:p>
        </p:txBody>
      </p:sp>
      <p:sp>
        <p:nvSpPr>
          <p:cNvPr id="6" name="Content Placeholder 5">
            <a:extLst>
              <a:ext uri="{FF2B5EF4-FFF2-40B4-BE49-F238E27FC236}">
                <a16:creationId xmlns:a16="http://schemas.microsoft.com/office/drawing/2014/main" id="{12747349-61FF-726A-770A-BA92D4D1277C}"/>
              </a:ext>
            </a:extLst>
          </p:cNvPr>
          <p:cNvSpPr>
            <a:spLocks noGrp="1"/>
          </p:cNvSpPr>
          <p:nvPr>
            <p:ph idx="1"/>
          </p:nvPr>
        </p:nvSpPr>
        <p:spPr>
          <a:xfrm>
            <a:off x="319596" y="754602"/>
            <a:ext cx="11683014" cy="5930283"/>
          </a:xfrm>
        </p:spPr>
        <p:txBody>
          <a:bodyPr>
            <a:normAutofit fontScale="85000" lnSpcReduction="10000"/>
          </a:bodyPr>
          <a:lstStyle/>
          <a:p>
            <a:pPr marL="0" indent="0">
              <a:lnSpc>
                <a:spcPct val="120000"/>
              </a:lnSpc>
              <a:buNone/>
            </a:pPr>
            <a:r>
              <a:rPr lang="en-GB" sz="2400" dirty="0">
                <a:latin typeface="Arial" panose="020B0604020202020204" pitchFamily="34" charset="0"/>
                <a:cs typeface="Arial" panose="020B0604020202020204" pitchFamily="34" charset="0"/>
              </a:rPr>
              <a:t>Standard sensor nodes need to remain operational or at least a year despite limited battery capacity. For long running of the IoT applications or WSNs, energy consumption on each node and lifetime of overall network is a real issue for IoT applications. The issue has been addressed by the method proposed in this paper. Method proposed in this paper addresses the issue by reducing energy consumption on each node to prolong lifetime of the network. Non-cross layer approaches as well as conventional routing metric lead to frequent broken paths which results into more energy consumption on each node and in turn reduced network lifetime. Proposed method replaces conventional metric like hop count by combination of link quality and collision count. Method proposed in this paper is implemented in network simulator, NS-2 by incorporating necessary changes into existing physical and MAC layers as well as AODV protocol. Proposed method measures LQI through physical layer and sends it to MAC layer. MAC layer use LQI value to detect possible collision. Value of collision count is updated at MAC layer if collision occurs. Proposed method shares value of LQI as well as collision count with network layer. Using these values, network layer intelligently selects effective as well as stable path using LQI and collision count values. A comparative analysis with existing methods which is standard AODV and CLB is an indicator of improved performance in terms of energy efficiency, network lifetime, path stability as well as delay.</a:t>
            </a:r>
            <a:endParaRPr lang="en-AE"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1952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TotalTime>
  <Words>1240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Introduction</vt:lpstr>
      <vt:lpstr>Problem Statement:</vt:lpstr>
      <vt:lpstr>Explanation</vt:lpstr>
      <vt:lpstr>Contd…</vt:lpstr>
      <vt:lpstr>Disadvantages of our base paper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Biju  Varghese</dc:creator>
  <cp:lastModifiedBy>Nikhil Biju  Varghese</cp:lastModifiedBy>
  <cp:revision>16</cp:revision>
  <dcterms:created xsi:type="dcterms:W3CDTF">2022-11-13T16:30:17Z</dcterms:created>
  <dcterms:modified xsi:type="dcterms:W3CDTF">2022-11-21T04:53:39Z</dcterms:modified>
</cp:coreProperties>
</file>