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83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74" r:id="rId16"/>
    <p:sldId id="269" r:id="rId17"/>
    <p:sldId id="272" r:id="rId18"/>
    <p:sldId id="276" r:id="rId19"/>
    <p:sldId id="271" r:id="rId20"/>
    <p:sldId id="273" r:id="rId21"/>
    <p:sldId id="278" r:id="rId22"/>
    <p:sldId id="275" r:id="rId23"/>
    <p:sldId id="277" r:id="rId24"/>
    <p:sldId id="279" r:id="rId25"/>
    <p:sldId id="280" r:id="rId26"/>
    <p:sldId id="281" r:id="rId27"/>
    <p:sldId id="282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78"/>
      </p:cViewPr>
      <p:guideLst>
        <p:guide orient="horz" pos="2160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58150-6F1C-4F63-B567-2ECAD06AB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3F887-86A9-4B80-A5C8-BB46D10BE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0AA34-E182-497C-A8E7-08E5790D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176C-3117-4750-968C-9530C51EA8C2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5F041-239F-46BE-8943-E8F73331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D3393-B5BE-4D65-AD1F-CD22C324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32A3-F6CA-4D9D-9079-F95CEEED6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4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D6704-AAF3-4E6E-9E87-AF331602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98436-590B-46D6-A129-57A640E9A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4B801-9106-4FE5-9593-BD2B3BCC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176C-3117-4750-968C-9530C51EA8C2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37B1E-E5B5-4108-A0FC-FFC75743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D8CF4-E48D-4AC1-A20E-AA509F9E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32A3-F6CA-4D9D-9079-F95CEEED6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9681C-19B9-4877-AF51-629C23280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E91532-6C93-4481-A8A3-0BF5D11D0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378FD-CE48-4527-84B0-36B6ADC8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176C-3117-4750-968C-9530C51EA8C2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9247E-20E9-4C60-91CE-4B6BAA5A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014DB-3BD5-421F-97E4-21BE38CC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32A3-F6CA-4D9D-9079-F95CEEED6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8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DD4A3-8F58-432D-9110-843BF101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3C0FD-20F0-4365-A80C-FDDBD830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EDF15-5FD1-49E7-BBB2-081B9FBF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176C-3117-4750-968C-9530C51EA8C2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05A05-039E-4816-B868-3889D0A3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F8170-87CA-4A72-95E5-6204542E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32A3-F6CA-4D9D-9079-F95CEEED6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4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608AE-F8E7-4320-8F75-17E1D73E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1612E-9BA5-4B05-8B65-B04F4D4FC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AEEBF-07CC-47D8-AD59-B99DF082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176C-3117-4750-968C-9530C51EA8C2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996A9-5C18-4FAC-A69B-2936D564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4AC1D-68A2-4CF3-B434-28D08473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32A3-F6CA-4D9D-9079-F95CEEED6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11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15A26-A8CD-480C-B618-1409FE6A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6AD62-6719-4634-94B4-1AE2EB70A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5C836A-98DA-4D57-8D45-C99B2FBF2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31995-B0FE-49B0-B62F-5E980385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176C-3117-4750-968C-9530C51EA8C2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75B87-346D-4BC6-87CA-FF403885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50C469-9373-41D0-B0FE-F0651979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32A3-F6CA-4D9D-9079-F95CEEED6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A3D34-59AA-4496-BFA4-76FE30B2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0B371-C595-4A40-9C78-2F2A4BF67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A13937-2271-45AD-9CBF-B669B627F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B6FF77-4709-4F89-974A-3DCB352D6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E7F104-47C8-4AEE-9E5F-547AB94D7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CF33F0-3B7B-4C81-A7EA-A09B4160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176C-3117-4750-968C-9530C51EA8C2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D428C8-4555-44D1-B28E-5888189C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934968-5454-4C76-A450-52322643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32A3-F6CA-4D9D-9079-F95CEEED6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1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FF02D-20F0-4DE6-82BE-4C029631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DD58B6-6115-40E5-818B-627BD735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176C-3117-4750-968C-9530C51EA8C2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CD1A5E-5BDF-4884-9F58-6E4445C3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469DF6-28B2-429B-A57A-AA9A9D33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32A3-F6CA-4D9D-9079-F95CEEED6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6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6D5A09-A87A-4E0D-933C-E313EC20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176C-3117-4750-968C-9530C51EA8C2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4CB7C7-C602-4348-8F42-5295C6DD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FD5DD9-EF5F-4DDF-BE5E-E2331880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32A3-F6CA-4D9D-9079-F95CEEED6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273C7-F767-4962-9921-89A00731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722CA-06C7-4B20-9749-B2D9BA64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7CC89-7DB4-45D0-A03F-3E059E56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0EEEF-E664-414B-82C7-BEAE98C7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176C-3117-4750-968C-9530C51EA8C2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BFA3B-34D0-4400-9693-F57CF5E6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89D6D-9825-41C1-9C45-62691CE0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32A3-F6CA-4D9D-9079-F95CEEED6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1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E2B0C-EB70-46D7-9DB8-3D7F925C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82064D-8883-419A-BEC8-9CCFC74E6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DEDD88-B5D5-4AAB-8732-3DC80D269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E2101A-583B-4D85-8629-86D156C1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176C-3117-4750-968C-9530C51EA8C2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53D47-7B0B-4914-B723-2880A107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4FA65-9217-4F78-87DB-843F6A57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32A3-F6CA-4D9D-9079-F95CEEED6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2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B7F54B-8AD8-433D-A37B-F346AB07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7ED9B-79A7-43C6-99FC-439630E57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6AAF3-C3EA-4A0B-B67E-EC44408D4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176C-3117-4750-968C-9530C51EA8C2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31F31-772E-4474-91D6-119160751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DCDEE-73B5-4A02-ADCA-12BF4B192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32A3-F6CA-4D9D-9079-F95CEEED6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1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ECD-F8EF-42F4-84FA-D48715FF0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latin typeface="HY신명조" panose="02030600000101010101" pitchFamily="18" charset="-127"/>
                <a:ea typeface="HY신명조" panose="02030600000101010101" pitchFamily="18" charset="-127"/>
              </a:rPr>
              <a:t>IFRS </a:t>
            </a:r>
            <a:r>
              <a:rPr lang="ko-KR" altLang="en-US" sz="3600" b="1">
                <a:latin typeface="HY신명조" panose="02030600000101010101" pitchFamily="18" charset="-127"/>
                <a:ea typeface="HY신명조" panose="02030600000101010101" pitchFamily="18" charset="-127"/>
              </a:rPr>
              <a:t>전면 도입으로 재무제표 주석의 정보 유용성이 향상되었는가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44F00-3D40-4411-9807-9D7C81E0C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동국대학교 석박사통합과정 성윤석</a:t>
            </a:r>
          </a:p>
        </p:txBody>
      </p:sp>
    </p:spTree>
    <p:extLst>
      <p:ext uri="{BB962C8B-B14F-4D97-AF65-F5344CB8AC3E}">
        <p14:creationId xmlns:p14="http://schemas.microsoft.com/office/powerpoint/2010/main" val="73531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61499"/>
              </p:ext>
            </p:extLst>
          </p:nvPr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사업보고서</a:t>
                      </a:r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등의 입수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5532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김형준 등 </a:t>
            </a:r>
            <a:r>
              <a:rPr lang="en-US" altLang="ko-KR" sz="2400">
                <a:latin typeface="+mn-ea"/>
              </a:rPr>
              <a:t>(2015)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</a:rPr>
              <a:t>Li</a:t>
            </a:r>
            <a:r>
              <a:rPr lang="ko-KR" altLang="en-US" sz="2000">
                <a:latin typeface="+mn-ea"/>
              </a:rPr>
              <a:t> </a:t>
            </a:r>
            <a:r>
              <a:rPr lang="en-US" altLang="ko-KR" sz="2000">
                <a:latin typeface="+mn-ea"/>
              </a:rPr>
              <a:t>(2008)</a:t>
            </a:r>
            <a:r>
              <a:rPr lang="ko-KR" altLang="en-US" sz="2000">
                <a:latin typeface="+mn-ea"/>
              </a:rPr>
              <a:t>의 연구를 한국어 텍스트에 적용하기 위한 탐색 단계의 연구 → </a:t>
            </a:r>
            <a:r>
              <a:rPr lang="en-US" altLang="ko-KR" sz="2000">
                <a:latin typeface="+mn-ea"/>
              </a:rPr>
              <a:t>EDGAR</a:t>
            </a:r>
            <a:r>
              <a:rPr lang="ko-KR" altLang="en-US" sz="2000">
                <a:latin typeface="+mn-ea"/>
              </a:rPr>
              <a:t>에서 대용량 공시 텍스트를 입수할 수 있는 미국의 환경과 비교하여 국내 연구 환경 문제점 논의 </a:t>
            </a:r>
            <a:endParaRPr lang="en-US" altLang="ko-KR" sz="200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①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DART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에서 입수한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PDF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형식 텍스트 자료의 기계 판독 비효과성 분석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②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Web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Crawling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으로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HTML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형식 입수 시도 → 건당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분 이상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소요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·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입수 기술 장벽 존재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여러가지 한계점을 극복하기 위하여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금융감독원에서 기계판독 가능한 공시 서류를 제공할 것을 제안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+mn-ea"/>
              </a:rPr>
              <a:t>금융감독원 다트 오픈</a:t>
            </a:r>
            <a:r>
              <a:rPr lang="en-US" altLang="ko-KR" sz="2400">
                <a:latin typeface="+mn-ea"/>
              </a:rPr>
              <a:t>API (2019)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+mn-ea"/>
              </a:rPr>
              <a:t>DART </a:t>
            </a:r>
            <a:r>
              <a:rPr lang="ko-KR" altLang="en-US" sz="2000">
                <a:latin typeface="+mn-ea"/>
              </a:rPr>
              <a:t>공시정보를 제한없이 활용할 수 있도록 공시서류 </a:t>
            </a:r>
            <a:r>
              <a:rPr lang="en-US" altLang="ko-KR" sz="2000" b="1">
                <a:latin typeface="+mn-ea"/>
              </a:rPr>
              <a:t>XML </a:t>
            </a:r>
            <a:r>
              <a:rPr lang="ko-KR" altLang="en-US" sz="2000" b="1">
                <a:latin typeface="+mn-ea"/>
              </a:rPr>
              <a:t>형식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원문파일 제공</a:t>
            </a:r>
            <a:endParaRPr lang="en-US" altLang="ko-KR" sz="200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XML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형식으로 제공되나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HTML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태그 사용 → 기계판독 이슈 해소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해외 선행연구의 방법론 적용 가능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이용 제한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만건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분당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1,000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 미만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있으나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연간 감사보고서 제출 건수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약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4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만건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고려할 때 연구 목적 실질적 제한 없음 → 개발 가이드 제공되나 입수 장벽 여전히 존재함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60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44809"/>
              </p:ext>
            </p:extLst>
          </p:nvPr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사업보고서</a:t>
                      </a:r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등의 입수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335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직접 입수</a:t>
            </a:r>
            <a:endParaRPr lang="en-US" altLang="ko-KR" sz="24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</a:rPr>
              <a:t>Python Request </a:t>
            </a:r>
            <a:r>
              <a:rPr lang="ko-KR" altLang="en-US" sz="2000">
                <a:latin typeface="+mn-ea"/>
              </a:rPr>
              <a:t>모듈로 </a:t>
            </a:r>
            <a:r>
              <a:rPr lang="en-US" altLang="ko-KR" sz="2000">
                <a:latin typeface="+mn-ea"/>
              </a:rPr>
              <a:t>DART </a:t>
            </a:r>
            <a:r>
              <a:rPr lang="ko-KR" altLang="en-US" sz="2000">
                <a:latin typeface="+mn-ea"/>
              </a:rPr>
              <a:t>서버에 </a:t>
            </a:r>
            <a:r>
              <a:rPr lang="en-US" altLang="ko-KR" sz="2000">
                <a:latin typeface="+mn-ea"/>
              </a:rPr>
              <a:t>POST </a:t>
            </a:r>
            <a:r>
              <a:rPr lang="ko-KR" altLang="en-US" sz="2000">
                <a:latin typeface="+mn-ea"/>
              </a:rPr>
              <a:t>방식으로 요청</a:t>
            </a: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200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BA238-477D-4209-B4F8-CFC1B7EF5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29932"/>
              </p:ext>
            </p:extLst>
          </p:nvPr>
        </p:nvGraphicFramePr>
        <p:xfrm>
          <a:off x="725583" y="2288583"/>
          <a:ext cx="10734580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7290">
                  <a:extLst>
                    <a:ext uri="{9D8B030D-6E8A-4147-A177-3AD203B41FA5}">
                      <a16:colId xmlns:a16="http://schemas.microsoft.com/office/drawing/2014/main" val="2662212031"/>
                    </a:ext>
                  </a:extLst>
                </a:gridCol>
                <a:gridCol w="5367290">
                  <a:extLst>
                    <a:ext uri="{9D8B030D-6E8A-4147-A177-3AD203B41FA5}">
                      <a16:colId xmlns:a16="http://schemas.microsoft.com/office/drawing/2014/main" val="104710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>
                          <a:solidFill>
                            <a:sysClr val="windowText" lastClr="000000"/>
                          </a:solidFill>
                        </a:rPr>
                        <a:t>장점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>
                          <a:solidFill>
                            <a:sysClr val="windowText" lastClr="000000"/>
                          </a:solidFill>
                        </a:rPr>
                        <a:t>단점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보고서를 접수 번호 단위가 아닌 하위 문서 단위로 추출할 수 있어 후속 처리 용이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보고서 첨부 문서 입수 가능</a:t>
                      </a:r>
                      <a:r>
                        <a:rPr lang="ko-KR" altLang="en-US" sz="1600" baseline="30000">
                          <a:solidFill>
                            <a:sysClr val="windowText" lastClr="000000"/>
                          </a:solidFill>
                        </a:rPr>
                        <a:t>주</a:t>
                      </a:r>
                      <a:r>
                        <a:rPr lang="en-US" altLang="ko-KR" sz="1600" baseline="3000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최종 보고서와 정정전 보고서 함께 입수 가능</a:t>
                      </a:r>
                      <a:endParaRPr lang="en-US" altLang="ko-KR" sz="160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식별 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Key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생성시 기업 개황 정보 반영 가능</a:t>
                      </a:r>
                      <a:endParaRPr lang="en-US" altLang="ko-K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정형화된 방법론이 존재하지 않아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코딩 작업 필요 → 입수 장벽 존재</a:t>
                      </a:r>
                      <a:endParaRPr lang="en-US" altLang="ko-KR" sz="160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DART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에서 오픈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API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를 통하지 않고 동일 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IP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에서 반복적으로 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POST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하는 경우 차단</a:t>
                      </a:r>
                      <a:r>
                        <a:rPr lang="ko-KR" altLang="en-US" sz="1600" baseline="30000">
                          <a:solidFill>
                            <a:sysClr val="windowText" lastClr="000000"/>
                          </a:solidFill>
                        </a:rPr>
                        <a:t>주</a:t>
                      </a:r>
                      <a:r>
                        <a:rPr lang="en-US" altLang="ko-KR" sz="1600" baseline="3000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altLang="ko-KR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521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1) “ConnectionAbortedError: [WinError 10053] 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현재 연결은 사용자의 호스트 시스템의 소프트웨어의 의해 중단되었습니다</a:t>
                      </a: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.”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1921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2) DART 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사업보고서 문서 구조는 다음과 같으며 직접 입수 방식으로 </a:t>
                      </a: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표시 문서 입수 가능</a:t>
                      </a:r>
                      <a:endParaRPr lang="en-US" altLang="ko-KR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사업보고서 </a:t>
                      </a:r>
                      <a:r>
                        <a:rPr lang="en-US" altLang="ko-KR" sz="1600" i="1">
                          <a:solidFill>
                            <a:schemeClr val="tx1"/>
                          </a:solidFill>
                        </a:rPr>
                        <a:t>(*)</a:t>
                      </a:r>
                    </a:p>
                    <a:p>
                      <a:pPr marL="1200150" marR="0" lvl="2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대표이사의 확인 </a:t>
                      </a:r>
                      <a:r>
                        <a:rPr lang="en-US" altLang="ko-KR" sz="1600" i="1">
                          <a:solidFill>
                            <a:schemeClr val="tx1"/>
                          </a:solidFill>
                        </a:rPr>
                        <a:t>(*)</a:t>
                      </a:r>
                    </a:p>
                    <a:p>
                      <a:pPr marL="1200150" marR="0" lvl="2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i="1">
                          <a:solidFill>
                            <a:schemeClr val="tx1"/>
                          </a:solidFill>
                        </a:rPr>
                        <a:t>I. </a:t>
                      </a:r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회사의 개요 </a:t>
                      </a:r>
                      <a:r>
                        <a:rPr lang="en-US" altLang="ko-KR" sz="1600" i="1">
                          <a:solidFill>
                            <a:schemeClr val="tx1"/>
                          </a:solidFill>
                        </a:rPr>
                        <a:t>(*)</a:t>
                      </a:r>
                      <a:endParaRPr lang="en-US" altLang="ko-KR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감사보고서 </a:t>
                      </a:r>
                      <a:r>
                        <a:rPr lang="en-US" altLang="ko-KR" sz="1600" i="1">
                          <a:solidFill>
                            <a:schemeClr val="tx1"/>
                          </a:solidFill>
                        </a:rPr>
                        <a:t>(*)</a:t>
                      </a:r>
                    </a:p>
                    <a:p>
                      <a:pPr marL="1200150" marR="0" lvl="2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독립된 감사인의 감사보고서 </a:t>
                      </a:r>
                      <a:r>
                        <a:rPr lang="en-US" altLang="ko-KR" sz="1600" i="1">
                          <a:solidFill>
                            <a:schemeClr val="tx1"/>
                          </a:solidFill>
                        </a:rPr>
                        <a:t>(*)</a:t>
                      </a:r>
                    </a:p>
                    <a:p>
                      <a:pPr marL="1200150" marR="0" lvl="2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i="1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1600" i="1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재무제표 </a:t>
                      </a:r>
                      <a:r>
                        <a:rPr lang="en-US" altLang="ko-KR" sz="1600" i="1">
                          <a:solidFill>
                            <a:schemeClr val="tx1"/>
                          </a:solidFill>
                        </a:rPr>
                        <a:t>(*)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93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77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42252"/>
              </p:ext>
            </p:extLst>
          </p:nvPr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사업보고서</a:t>
                      </a:r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등의 입수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104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오픈</a:t>
            </a:r>
            <a:r>
              <a:rPr lang="en-US" altLang="ko-KR" sz="2400">
                <a:latin typeface="+mn-ea"/>
              </a:rPr>
              <a:t>DART</a:t>
            </a:r>
            <a:r>
              <a:rPr lang="ko-KR" altLang="en-US" sz="2400">
                <a:latin typeface="+mn-ea"/>
              </a:rPr>
              <a:t> </a:t>
            </a:r>
            <a:r>
              <a:rPr lang="en-US" altLang="ko-KR" sz="2400">
                <a:latin typeface="+mn-ea"/>
              </a:rPr>
              <a:t>API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오픈</a:t>
            </a:r>
            <a:r>
              <a:rPr lang="en-US" altLang="ko-KR" sz="2000">
                <a:latin typeface="+mn-ea"/>
              </a:rPr>
              <a:t>DART</a:t>
            </a:r>
            <a:r>
              <a:rPr lang="ko-KR" altLang="en-US" sz="2000">
                <a:latin typeface="+mn-ea"/>
              </a:rPr>
              <a:t> </a:t>
            </a:r>
            <a:r>
              <a:rPr lang="en-US" altLang="ko-KR" sz="2000">
                <a:latin typeface="+mn-ea"/>
              </a:rPr>
              <a:t>API</a:t>
            </a:r>
            <a:r>
              <a:rPr lang="ko-KR" altLang="en-US" sz="2000">
                <a:latin typeface="+mn-ea"/>
              </a:rPr>
              <a:t>와 </a:t>
            </a:r>
            <a:r>
              <a:rPr lang="en-US" altLang="ko-KR" sz="2000">
                <a:latin typeface="+mn-ea"/>
              </a:rPr>
              <a:t>OpenDartReader</a:t>
            </a:r>
            <a:r>
              <a:rPr lang="ko-KR" altLang="en-US" sz="2000">
                <a:latin typeface="+mn-ea"/>
              </a:rPr>
              <a:t>등 오픈소스 패키지를 활용하여 원문 정보 입수 </a:t>
            </a:r>
            <a:endParaRPr lang="en-US" altLang="ko-KR" sz="2000">
              <a:latin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6DA1C59-070E-4E04-8500-1F0DB034A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54356"/>
              </p:ext>
            </p:extLst>
          </p:nvPr>
        </p:nvGraphicFramePr>
        <p:xfrm>
          <a:off x="725583" y="2288583"/>
          <a:ext cx="10734580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7290">
                  <a:extLst>
                    <a:ext uri="{9D8B030D-6E8A-4147-A177-3AD203B41FA5}">
                      <a16:colId xmlns:a16="http://schemas.microsoft.com/office/drawing/2014/main" val="2662212031"/>
                    </a:ext>
                  </a:extLst>
                </a:gridCol>
                <a:gridCol w="5367290">
                  <a:extLst>
                    <a:ext uri="{9D8B030D-6E8A-4147-A177-3AD203B41FA5}">
                      <a16:colId xmlns:a16="http://schemas.microsoft.com/office/drawing/2014/main" val="104710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>
                          <a:solidFill>
                            <a:sysClr val="windowText" lastClr="000000"/>
                          </a:solidFill>
                        </a:rPr>
                        <a:t>장점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>
                          <a:solidFill>
                            <a:sysClr val="windowText" lastClr="000000"/>
                          </a:solidFill>
                        </a:rPr>
                        <a:t>단점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DART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에서 정한 수준의 정보 입수의 경우 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IP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차단 없이 입수 가능 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일당 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만건 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/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분당 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1,000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건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altLang="ko-KR" sz="1600" baseline="30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접수단위로만 원문 입수 가능하여 후속 가공시 필요 문서 분리 </a:t>
                      </a:r>
                      <a:r>
                        <a:rPr lang="ko-KR" altLang="en-US" sz="1600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r>
                        <a:rPr lang="ko-KR" altLang="en-US" sz="1600" baseline="30000">
                          <a:solidFill>
                            <a:sysClr val="windowText" lastClr="000000"/>
                          </a:solidFill>
                        </a:rPr>
                        <a:t>주</a:t>
                      </a:r>
                      <a:r>
                        <a:rPr lang="en-US" altLang="ko-KR" sz="1600" baseline="3000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altLang="ko-KR" sz="16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보고서 첨부 문서 입수 불가능</a:t>
                      </a:r>
                      <a:r>
                        <a:rPr lang="ko-KR" altLang="en-US" sz="1600" baseline="30000">
                          <a:solidFill>
                            <a:sysClr val="windowText" lastClr="000000"/>
                          </a:solidFill>
                        </a:rPr>
                        <a:t>주</a:t>
                      </a:r>
                      <a:r>
                        <a:rPr lang="en-US" altLang="ko-KR" sz="1600" baseline="3000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600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→ 사업보고서 제출 대상의 감사보고서와 첨부 재무제표</a:t>
                      </a:r>
                      <a:r>
                        <a:rPr lang="en-US" altLang="ko-KR" sz="1600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600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외부감사실시내용 입수 불가능</a:t>
                      </a:r>
                      <a:endParaRPr lang="en-US" altLang="ko-KR" sz="16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기업 개황 등 보고서 관련 정보 매핑 어려움</a:t>
                      </a:r>
                      <a:endParaRPr lang="en-US" altLang="ko-KR" sz="16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상대적으로 기술 요구가 적지만 장벽 여전히 존재</a:t>
                      </a:r>
                      <a:endParaRPr lang="en-US" altLang="ko-KR" sz="160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521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1) DART 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사업보고서 문서 구조는 다음과 같으며 직접 입수 방식으로 </a:t>
                      </a: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표시 문서 입수 가능</a:t>
                      </a:r>
                      <a:endParaRPr lang="en-US" altLang="ko-KR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사업보고서</a:t>
                      </a:r>
                      <a:r>
                        <a:rPr lang="en-US" altLang="ko-KR" sz="1600" i="1">
                          <a:solidFill>
                            <a:schemeClr val="tx1"/>
                          </a:solidFill>
                        </a:rPr>
                        <a:t>(*)</a:t>
                      </a:r>
                    </a:p>
                    <a:p>
                      <a:pPr marL="1200150" marR="0" lvl="2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대표이사의 확인</a:t>
                      </a:r>
                      <a:endParaRPr lang="en-US" altLang="ko-KR" sz="1600" i="1">
                        <a:solidFill>
                          <a:schemeClr val="tx1"/>
                        </a:solidFill>
                      </a:endParaRPr>
                    </a:p>
                    <a:p>
                      <a:pPr marL="1200150" marR="0" lvl="2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i="1">
                          <a:solidFill>
                            <a:schemeClr val="tx1"/>
                          </a:solidFill>
                        </a:rPr>
                        <a:t>I. </a:t>
                      </a:r>
                      <a:r>
                        <a:rPr lang="ko-KR" altLang="en-US" sz="1600" i="1">
                          <a:solidFill>
                            <a:schemeClr val="tx1"/>
                          </a:solidFill>
                        </a:rPr>
                        <a:t>회사의 개요</a:t>
                      </a:r>
                      <a:endParaRPr lang="en-US" altLang="ko-KR" sz="1600" i="1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감사보고서</a:t>
                      </a:r>
                      <a:endParaRPr lang="en-US" altLang="ko-KR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200150" marR="0" lvl="2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독립된 감사인의 감사보고서</a:t>
                      </a:r>
                      <a:endParaRPr lang="en-US" altLang="ko-KR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200150" marR="0" lvl="2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첨부</a:t>
                      </a: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재무제표</a:t>
                      </a:r>
                      <a:endParaRPr lang="en-US" altLang="ko-KR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93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7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36648"/>
              </p:ext>
            </p:extLst>
          </p:nvPr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사업보고서</a:t>
                      </a:r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등의 입수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1510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직접 입수 방법 </a:t>
            </a:r>
            <a:r>
              <a:rPr lang="en-US" altLang="ko-KR" sz="2400">
                <a:latin typeface="+mn-ea"/>
              </a:rPr>
              <a:t>– </a:t>
            </a:r>
            <a:r>
              <a:rPr lang="ko-KR" altLang="en-US" sz="2400">
                <a:latin typeface="+mn-ea"/>
              </a:rPr>
              <a:t>사업보고서 등</a:t>
            </a:r>
            <a:endParaRPr lang="en-US" altLang="ko-KR" sz="24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</a:rPr>
              <a:t>Python</a:t>
            </a:r>
            <a:r>
              <a:rPr lang="ko-KR" altLang="en-US" sz="2000">
                <a:latin typeface="+mn-ea"/>
              </a:rPr>
              <a:t>으로 직접 입수 코드 작성하여 </a:t>
            </a:r>
            <a:r>
              <a:rPr lang="en-US" altLang="ko-KR" sz="2000" b="1">
                <a:latin typeface="+mn-ea"/>
              </a:rPr>
              <a:t>DART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오픈일인 </a:t>
            </a:r>
            <a:r>
              <a:rPr lang="en-US" altLang="ko-KR" sz="2000">
                <a:latin typeface="+mn-ea"/>
              </a:rPr>
              <a:t>1999</a:t>
            </a:r>
            <a:r>
              <a:rPr lang="ko-KR" altLang="en-US" sz="2000">
                <a:latin typeface="+mn-ea"/>
              </a:rPr>
              <a:t>년 </a:t>
            </a:r>
            <a:r>
              <a:rPr lang="en-US" altLang="ko-KR" sz="2000">
                <a:latin typeface="+mn-ea"/>
              </a:rPr>
              <a:t>3</a:t>
            </a:r>
            <a:r>
              <a:rPr lang="ko-KR" altLang="en-US" sz="2000">
                <a:latin typeface="+mn-ea"/>
              </a:rPr>
              <a:t>월 </a:t>
            </a:r>
            <a:r>
              <a:rPr lang="en-US" altLang="ko-KR" sz="2000">
                <a:latin typeface="+mn-ea"/>
              </a:rPr>
              <a:t>26</a:t>
            </a:r>
            <a:r>
              <a:rPr lang="ko-KR" altLang="en-US" sz="2000">
                <a:latin typeface="+mn-ea"/>
              </a:rPr>
              <a:t>일부터 </a:t>
            </a:r>
            <a:r>
              <a:rPr lang="en-US" altLang="ko-KR" sz="2000">
                <a:latin typeface="+mn-ea"/>
              </a:rPr>
              <a:t>2020</a:t>
            </a:r>
            <a:r>
              <a:rPr lang="ko-KR" altLang="en-US" sz="2000">
                <a:latin typeface="+mn-ea"/>
              </a:rPr>
              <a:t>년 </a:t>
            </a:r>
            <a:r>
              <a:rPr lang="en-US" altLang="ko-KR" sz="2000">
                <a:latin typeface="+mn-ea"/>
              </a:rPr>
              <a:t>11</a:t>
            </a:r>
            <a:r>
              <a:rPr lang="ko-KR" altLang="en-US" sz="2000">
                <a:latin typeface="+mn-ea"/>
              </a:rPr>
              <a:t>월 </a:t>
            </a:r>
            <a:r>
              <a:rPr lang="en-US" altLang="ko-KR" sz="2000">
                <a:latin typeface="+mn-ea"/>
              </a:rPr>
              <a:t>16</a:t>
            </a:r>
            <a:r>
              <a:rPr lang="ko-KR" altLang="en-US" sz="2000">
                <a:latin typeface="+mn-ea"/>
              </a:rPr>
              <a:t>일까지 접수된 사업보고서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등 공시문서를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정정공시</a:t>
            </a:r>
            <a:r>
              <a:rPr lang="en-US" altLang="ko-KR" sz="2000">
                <a:latin typeface="+mn-ea"/>
              </a:rPr>
              <a:t>/</a:t>
            </a:r>
            <a:r>
              <a:rPr lang="ko-KR" altLang="en-US" sz="2000">
                <a:latin typeface="+mn-ea"/>
              </a:rPr>
              <a:t>첨부 포함 </a:t>
            </a:r>
            <a:r>
              <a:rPr lang="en-US" altLang="ko-KR" sz="2000" b="1">
                <a:latin typeface="+mn-ea"/>
              </a:rPr>
              <a:t>HTML </a:t>
            </a:r>
            <a:r>
              <a:rPr lang="ko-KR" altLang="en-US" sz="2000" b="1">
                <a:latin typeface="+mn-ea"/>
              </a:rPr>
              <a:t>형식</a:t>
            </a:r>
            <a:r>
              <a:rPr lang="ko-KR" altLang="en-US" sz="2000">
                <a:latin typeface="+mn-ea"/>
              </a:rPr>
              <a:t>으로 전수 입수 </a:t>
            </a:r>
            <a:endParaRPr lang="en-US" altLang="ko-KR" sz="200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C28D6A-2573-4FAB-AA51-08532035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14" y="2615057"/>
            <a:ext cx="8773151" cy="3516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7FD36-52A8-4B68-A13F-624BFB1B2C01}"/>
              </a:ext>
            </a:extLst>
          </p:cNvPr>
          <p:cNvSpPr txBox="1"/>
          <p:nvPr/>
        </p:nvSpPr>
        <p:spPr>
          <a:xfrm>
            <a:off x="1824441" y="6226500"/>
            <a:ext cx="843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그림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인터넷 저장소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(https://github.com/ypspy/dart-scraping)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에 공개된 입수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링크 표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부분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)  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2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56772"/>
              </p:ext>
            </p:extLst>
          </p:nvPr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사업보고서</a:t>
                      </a:r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등의 입수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104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직접 입수 방법 </a:t>
            </a:r>
            <a:r>
              <a:rPr lang="en-US" altLang="ko-KR" sz="2400">
                <a:latin typeface="+mn-ea"/>
              </a:rPr>
              <a:t>– </a:t>
            </a:r>
            <a:r>
              <a:rPr lang="ko-KR" altLang="en-US" sz="2400">
                <a:latin typeface="+mn-ea"/>
              </a:rPr>
              <a:t>사업보고서 등</a:t>
            </a:r>
            <a:endParaRPr lang="en-US" altLang="ko-KR" sz="24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보고서의 목차 단위로 입수하였으며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후처리 용이성 고려하여 파일명에 기업개황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정보 반영</a:t>
            </a:r>
            <a:endParaRPr lang="en-US" altLang="ko-KR" sz="2000"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2FC1B0-DFA4-4505-A86B-0D4BF6E5E796}"/>
              </a:ext>
            </a:extLst>
          </p:cNvPr>
          <p:cNvGrpSpPr/>
          <p:nvPr/>
        </p:nvGrpSpPr>
        <p:grpSpPr>
          <a:xfrm>
            <a:off x="760344" y="2318135"/>
            <a:ext cx="10825048" cy="4263219"/>
            <a:chOff x="760344" y="2318135"/>
            <a:chExt cx="10825048" cy="42632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87FD36-52A8-4B68-A13F-624BFB1B2C01}"/>
                </a:ext>
              </a:extLst>
            </p:cNvPr>
            <p:cNvSpPr txBox="1"/>
            <p:nvPr/>
          </p:nvSpPr>
          <p:spPr>
            <a:xfrm>
              <a:off x="760344" y="6273577"/>
              <a:ext cx="69466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그림</a:t>
              </a:r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입수 단위 예시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4297074-DF5A-476C-BF4C-EB3E1DAC2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44" y="2439635"/>
              <a:ext cx="6946627" cy="375442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0DC153-9345-4FC4-B9FA-328423541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7856" y="2318135"/>
              <a:ext cx="3487536" cy="39554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5C53E0-5B9F-4204-8474-BE2E0EB09BA5}"/>
                </a:ext>
              </a:extLst>
            </p:cNvPr>
            <p:cNvSpPr txBox="1"/>
            <p:nvPr/>
          </p:nvSpPr>
          <p:spPr>
            <a:xfrm>
              <a:off x="8097855" y="6271256"/>
              <a:ext cx="3487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그림</a:t>
              </a:r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  <a:r>
                <a: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파일명 코딩 예시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64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/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사업보고서</a:t>
                      </a:r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등의 입수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17699"/>
            <a:ext cx="11739880" cy="104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직접 입수 방법 </a:t>
            </a:r>
            <a:r>
              <a:rPr lang="en-US" altLang="ko-KR" sz="2400">
                <a:latin typeface="+mn-ea"/>
              </a:rPr>
              <a:t>– </a:t>
            </a:r>
            <a:r>
              <a:rPr lang="ko-KR" altLang="en-US" sz="2400">
                <a:latin typeface="+mn-ea"/>
              </a:rPr>
              <a:t>사업보고서 등</a:t>
            </a:r>
            <a:endParaRPr lang="en-US" altLang="ko-KR" sz="24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</a:rPr>
              <a:t>HTML</a:t>
            </a:r>
            <a:r>
              <a:rPr lang="ko-KR" altLang="en-US" sz="2000">
                <a:latin typeface="+mn-ea"/>
              </a:rPr>
              <a:t>로 작성된 공시 문서 입수 → </a:t>
            </a:r>
            <a:r>
              <a:rPr lang="en-US" altLang="ko-KR" sz="2000">
                <a:latin typeface="+mn-ea"/>
              </a:rPr>
              <a:t>Tag</a:t>
            </a:r>
            <a:r>
              <a:rPr lang="ko-KR" altLang="en-US" sz="2000">
                <a:latin typeface="+mn-ea"/>
              </a:rPr>
              <a:t>로 텍스트가 묶여있어 전처리 용이함</a:t>
            </a:r>
            <a:endParaRPr lang="en-US" altLang="ko-KR" sz="2000">
              <a:latin typeface="+mn-ea"/>
            </a:endParaRPr>
          </a:p>
        </p:txBody>
      </p:sp>
      <p:pic>
        <p:nvPicPr>
          <p:cNvPr id="1025" name="_x304768192">
            <a:extLst>
              <a:ext uri="{FF2B5EF4-FFF2-40B4-BE49-F238E27FC236}">
                <a16:creationId xmlns:a16="http://schemas.microsoft.com/office/drawing/2014/main" id="{FDB2365A-8D7A-4A84-B334-F6CDD16EB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32" b="63284"/>
          <a:stretch/>
        </p:blipFill>
        <p:spPr bwMode="auto">
          <a:xfrm>
            <a:off x="741955" y="2649566"/>
            <a:ext cx="4546822" cy="20422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04769128">
            <a:extLst>
              <a:ext uri="{FF2B5EF4-FFF2-40B4-BE49-F238E27FC236}">
                <a16:creationId xmlns:a16="http://schemas.microsoft.com/office/drawing/2014/main" id="{36D85AC1-93F0-494E-930B-C7ECF41F7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13" b="58497"/>
          <a:stretch/>
        </p:blipFill>
        <p:spPr bwMode="auto">
          <a:xfrm>
            <a:off x="6096000" y="2649566"/>
            <a:ext cx="5155427" cy="310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A84F2F-C424-4B10-AFF6-A9A7780B8738}"/>
              </a:ext>
            </a:extLst>
          </p:cNvPr>
          <p:cNvSpPr txBox="1"/>
          <p:nvPr/>
        </p:nvSpPr>
        <p:spPr>
          <a:xfrm>
            <a:off x="741955" y="4796132"/>
            <a:ext cx="4546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그림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) DART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공시서류 조회 화면 예시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10A88-E756-4256-8368-AA6011A9DD0F}"/>
              </a:ext>
            </a:extLst>
          </p:cNvPr>
          <p:cNvSpPr txBox="1"/>
          <p:nvPr/>
        </p:nvSpPr>
        <p:spPr>
          <a:xfrm>
            <a:off x="6095999" y="5863222"/>
            <a:ext cx="515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그림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) DART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공시서류 조회 화면 소스 예시</a:t>
            </a:r>
          </a:p>
        </p:txBody>
      </p:sp>
    </p:spTree>
    <p:extLst>
      <p:ext uri="{BB962C8B-B14F-4D97-AF65-F5344CB8AC3E}">
        <p14:creationId xmlns:p14="http://schemas.microsoft.com/office/powerpoint/2010/main" val="151528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/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사업보고서</a:t>
                      </a:r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등의 입수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36705"/>
            <a:ext cx="11739880" cy="491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직접 입수 방법 </a:t>
            </a:r>
            <a:r>
              <a:rPr lang="en-US" altLang="ko-KR" sz="2400">
                <a:latin typeface="+mn-ea"/>
              </a:rPr>
              <a:t>– </a:t>
            </a:r>
            <a:r>
              <a:rPr lang="ko-KR" altLang="en-US" sz="2400">
                <a:latin typeface="+mn-ea"/>
              </a:rPr>
              <a:t>주가 정보</a:t>
            </a:r>
            <a:endParaRPr lang="en-US" altLang="ko-KR" sz="24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</a:rPr>
              <a:t>Python</a:t>
            </a:r>
            <a:r>
              <a:rPr lang="ko-KR" altLang="en-US" sz="2000">
                <a:latin typeface="+mn-ea"/>
              </a:rPr>
              <a:t>으로 직접 입수 코드 작성하여 </a:t>
            </a:r>
            <a:r>
              <a:rPr lang="en-US" altLang="ko-KR" sz="2000" b="1">
                <a:latin typeface="+mn-ea"/>
              </a:rPr>
              <a:t>KRX </a:t>
            </a:r>
            <a:r>
              <a:rPr lang="ko-KR" altLang="en-US" sz="2000" b="1">
                <a:latin typeface="+mn-ea"/>
              </a:rPr>
              <a:t>정보데이터시스템</a:t>
            </a:r>
            <a:r>
              <a:rPr lang="ko-KR" altLang="en-US" sz="2000">
                <a:latin typeface="+mn-ea"/>
              </a:rPr>
              <a:t>에서 </a:t>
            </a:r>
            <a:r>
              <a:rPr lang="en-US" altLang="ko-KR" sz="2000">
                <a:latin typeface="+mn-ea"/>
              </a:rPr>
              <a:t>1997</a:t>
            </a:r>
            <a:r>
              <a:rPr lang="ko-KR" altLang="en-US" sz="2000">
                <a:latin typeface="+mn-ea"/>
              </a:rPr>
              <a:t>년 </a:t>
            </a:r>
            <a:r>
              <a:rPr lang="en-US" altLang="ko-KR" sz="2000">
                <a:latin typeface="+mn-ea"/>
              </a:rPr>
              <a:t>1</a:t>
            </a:r>
            <a:r>
              <a:rPr lang="ko-KR" altLang="en-US" sz="2000">
                <a:latin typeface="+mn-ea"/>
              </a:rPr>
              <a:t>월 </a:t>
            </a:r>
            <a:r>
              <a:rPr lang="en-US" altLang="ko-KR" sz="2000">
                <a:latin typeface="+mn-ea"/>
              </a:rPr>
              <a:t>1</a:t>
            </a:r>
            <a:r>
              <a:rPr lang="ko-KR" altLang="en-US" sz="2000">
                <a:latin typeface="+mn-ea"/>
              </a:rPr>
              <a:t>일부터 </a:t>
            </a:r>
            <a:r>
              <a:rPr lang="en-US" altLang="ko-KR" sz="2000">
                <a:latin typeface="+mn-ea"/>
              </a:rPr>
              <a:t>2021</a:t>
            </a:r>
            <a:r>
              <a:rPr lang="ko-KR" altLang="en-US" sz="2000">
                <a:latin typeface="+mn-ea"/>
              </a:rPr>
              <a:t>년 </a:t>
            </a:r>
            <a:r>
              <a:rPr lang="en-US" altLang="ko-KR" sz="2000">
                <a:latin typeface="+mn-ea"/>
              </a:rPr>
              <a:t>9</a:t>
            </a:r>
            <a:r>
              <a:rPr lang="ko-KR" altLang="en-US" sz="2000">
                <a:latin typeface="+mn-ea"/>
              </a:rPr>
              <a:t>월 </a:t>
            </a:r>
            <a:r>
              <a:rPr lang="en-US" altLang="ko-KR" sz="2000">
                <a:latin typeface="+mn-ea"/>
              </a:rPr>
              <a:t>9</a:t>
            </a:r>
            <a:r>
              <a:rPr lang="ko-KR" altLang="en-US" sz="2000">
                <a:latin typeface="+mn-ea"/>
              </a:rPr>
              <a:t>일까지의 </a:t>
            </a:r>
            <a:r>
              <a:rPr lang="en-US" altLang="ko-KR" sz="2000">
                <a:latin typeface="+mn-ea"/>
              </a:rPr>
              <a:t>‘</a:t>
            </a:r>
            <a:r>
              <a:rPr lang="en-US" altLang="ko-KR" sz="2000" b="1">
                <a:latin typeface="+mn-ea"/>
              </a:rPr>
              <a:t>[12001]</a:t>
            </a:r>
            <a:r>
              <a:rPr lang="ko-KR" altLang="en-US" sz="2000" b="1">
                <a:latin typeface="+mn-ea"/>
              </a:rPr>
              <a:t>전종목시세</a:t>
            </a:r>
            <a:r>
              <a:rPr lang="en-US" altLang="ko-KR" sz="2000">
                <a:latin typeface="+mn-ea"/>
              </a:rPr>
              <a:t>’</a:t>
            </a:r>
            <a:r>
              <a:rPr lang="ko-KR" altLang="en-US" sz="2000">
                <a:latin typeface="+mn-ea"/>
              </a:rPr>
              <a:t> 일별 정보 입수</a:t>
            </a: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오픈</a:t>
            </a:r>
            <a:r>
              <a:rPr lang="en-US" altLang="ko-KR" sz="2400">
                <a:latin typeface="+mn-ea"/>
              </a:rPr>
              <a:t>API </a:t>
            </a:r>
            <a:r>
              <a:rPr lang="ko-KR" altLang="en-US" sz="2400">
                <a:latin typeface="+mn-ea"/>
              </a:rPr>
              <a:t>사용 </a:t>
            </a:r>
            <a:r>
              <a:rPr lang="en-US" altLang="ko-KR" sz="2400">
                <a:latin typeface="+mn-ea"/>
              </a:rPr>
              <a:t>– </a:t>
            </a:r>
            <a:r>
              <a:rPr lang="ko-KR" altLang="en-US" sz="2400">
                <a:latin typeface="+mn-ea"/>
              </a:rPr>
              <a:t>이익공시일 정보</a:t>
            </a:r>
            <a:endParaRPr lang="en-US" altLang="ko-KR" sz="24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통제 변수 측정에 활용하기 위한 이익 공시일은 백복현 등</a:t>
            </a:r>
            <a:r>
              <a:rPr lang="en-US" altLang="ko-KR" sz="2000">
                <a:latin typeface="+mn-ea"/>
              </a:rPr>
              <a:t>(2012)</a:t>
            </a:r>
            <a:r>
              <a:rPr lang="ko-KR" altLang="en-US" sz="2000">
                <a:latin typeface="+mn-ea"/>
              </a:rPr>
              <a:t>에 따라 ① 영업</a:t>
            </a:r>
            <a:r>
              <a:rPr lang="en-US" altLang="ko-KR" sz="2000">
                <a:latin typeface="+mn-ea"/>
              </a:rPr>
              <a:t>(</a:t>
            </a:r>
            <a:r>
              <a:rPr lang="ko-KR" altLang="en-US" sz="2000">
                <a:latin typeface="+mn-ea"/>
              </a:rPr>
              <a:t>잠정 실적공시</a:t>
            </a:r>
            <a:r>
              <a:rPr lang="en-US" altLang="ko-KR" sz="2000">
                <a:latin typeface="+mn-ea"/>
              </a:rPr>
              <a:t>,</a:t>
            </a:r>
            <a:r>
              <a:rPr lang="ko-KR" altLang="en-US" sz="2000">
                <a:latin typeface="+mn-ea"/>
              </a:rPr>
              <a:t> ② 매출액 또는 </a:t>
            </a:r>
            <a:r>
              <a:rPr lang="en-US" altLang="ko-KR" sz="2000">
                <a:latin typeface="+mn-ea"/>
              </a:rPr>
              <a:t>30% </a:t>
            </a:r>
            <a:r>
              <a:rPr lang="ko-KR" altLang="en-US" sz="2000">
                <a:latin typeface="+mn-ea"/>
              </a:rPr>
              <a:t>이상 변동공시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③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주주총회 소집결의 공시일 중 가장 빠른 날로 하였음</a:t>
            </a: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</a:rPr>
              <a:t>Python</a:t>
            </a:r>
            <a:r>
              <a:rPr lang="ko-KR" altLang="en-US" sz="2000">
                <a:latin typeface="+mn-ea"/>
              </a:rPr>
              <a:t>의 오픈소스 패키지인 </a:t>
            </a:r>
            <a:r>
              <a:rPr lang="en-US" altLang="ko-KR" sz="2000" b="1">
                <a:latin typeface="+mn-ea"/>
              </a:rPr>
              <a:t>OpenDartReader</a:t>
            </a:r>
            <a:r>
              <a:rPr lang="ko-KR" altLang="en-US" sz="2000">
                <a:latin typeface="+mn-ea"/>
              </a:rPr>
              <a:t>를 활용하여 </a:t>
            </a:r>
            <a:r>
              <a:rPr lang="en-US" altLang="ko-KR" sz="2000">
                <a:latin typeface="+mn-ea"/>
              </a:rPr>
              <a:t>DART</a:t>
            </a:r>
            <a:r>
              <a:rPr lang="ko-KR" altLang="en-US" sz="2000">
                <a:latin typeface="+mn-ea"/>
              </a:rPr>
              <a:t>의 보고서 </a:t>
            </a:r>
            <a:r>
              <a:rPr lang="ko-KR" altLang="en-US" sz="2000" b="1">
                <a:latin typeface="+mn-ea"/>
              </a:rPr>
              <a:t>타입 </a:t>
            </a:r>
            <a:r>
              <a:rPr lang="en-US" altLang="ko-KR" sz="2000" b="1">
                <a:latin typeface="+mn-ea"/>
              </a:rPr>
              <a:t>I</a:t>
            </a:r>
            <a:r>
              <a:rPr lang="en-US" altLang="ko-KR" sz="2000">
                <a:latin typeface="+mn-ea"/>
              </a:rPr>
              <a:t>(</a:t>
            </a:r>
            <a:r>
              <a:rPr lang="ko-KR" altLang="en-US" sz="2000">
                <a:latin typeface="+mn-ea"/>
              </a:rPr>
              <a:t>공정공시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①과 ②</a:t>
            </a:r>
            <a:r>
              <a:rPr lang="en-US" altLang="ko-KR" sz="2000">
                <a:latin typeface="+mn-ea"/>
              </a:rPr>
              <a:t>)</a:t>
            </a:r>
            <a:r>
              <a:rPr lang="ko-KR" altLang="en-US" sz="2000">
                <a:latin typeface="+mn-ea"/>
              </a:rPr>
              <a:t>와 </a:t>
            </a:r>
            <a:r>
              <a:rPr lang="ko-KR" altLang="en-US" sz="2000" b="1">
                <a:latin typeface="+mn-ea"/>
              </a:rPr>
              <a:t>타입 </a:t>
            </a:r>
            <a:r>
              <a:rPr lang="en-US" altLang="ko-KR" sz="2000" b="1">
                <a:latin typeface="+mn-ea"/>
              </a:rPr>
              <a:t>E</a:t>
            </a:r>
            <a:r>
              <a:rPr lang="en-US" altLang="ko-KR" sz="2000">
                <a:latin typeface="+mn-ea"/>
              </a:rPr>
              <a:t>(</a:t>
            </a:r>
            <a:r>
              <a:rPr lang="ko-KR" altLang="en-US" sz="2000">
                <a:latin typeface="+mn-ea"/>
              </a:rPr>
              <a:t>기타공시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③</a:t>
            </a:r>
            <a:r>
              <a:rPr lang="en-US" altLang="ko-KR" sz="2000">
                <a:latin typeface="+mn-ea"/>
              </a:rPr>
              <a:t>)</a:t>
            </a:r>
            <a:r>
              <a:rPr lang="ko-KR" altLang="en-US" sz="2000">
                <a:latin typeface="+mn-ea"/>
              </a:rPr>
              <a:t>의 공시 목록을 입수하여 일자 정보를 추출함 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37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/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문서의 전처리</a:t>
                      </a:r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(preprocess)</a:t>
                      </a:r>
                      <a:endParaRPr lang="ko-KR" altLang="en-US" sz="28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104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공시 텍스트 전처리 이슈 </a:t>
            </a:r>
            <a:r>
              <a:rPr lang="en-US" altLang="ko-KR">
                <a:latin typeface="+mn-ea"/>
              </a:rPr>
              <a:t>(Li 2008; </a:t>
            </a:r>
            <a:r>
              <a:rPr lang="en-US" altLang="ko-KR">
                <a:solidFill>
                  <a:sysClr val="windowText" lastClr="000000"/>
                </a:solidFill>
                <a:latin typeface="+mn-ea"/>
                <a:ea typeface="+mn-ea"/>
              </a:rPr>
              <a:t>Loughran McDonald 2016)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ysClr val="windowText" lastClr="000000"/>
                </a:solidFill>
                <a:latin typeface="+mn-ea"/>
              </a:rPr>
              <a:t>텍스트 분석에서 사용하는 통계치는 안정화되지 않아 임베딩까지 절차 세부 기술 필요 </a:t>
            </a:r>
            <a:endParaRPr lang="en-US" altLang="ko-KR" sz="200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08F203A-4B10-4E53-8680-AEC23E5D0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63257"/>
              </p:ext>
            </p:extLst>
          </p:nvPr>
        </p:nvGraphicFramePr>
        <p:xfrm>
          <a:off x="669290" y="2294114"/>
          <a:ext cx="1066165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030">
                  <a:extLst>
                    <a:ext uri="{9D8B030D-6E8A-4147-A177-3AD203B41FA5}">
                      <a16:colId xmlns:a16="http://schemas.microsoft.com/office/drawing/2014/main" val="3604026595"/>
                    </a:ext>
                  </a:extLst>
                </a:gridCol>
                <a:gridCol w="6631388">
                  <a:extLst>
                    <a:ext uri="{9D8B030D-6E8A-4147-A177-3AD203B41FA5}">
                      <a16:colId xmlns:a16="http://schemas.microsoft.com/office/drawing/2014/main" val="826329053"/>
                    </a:ext>
                  </a:extLst>
                </a:gridCol>
                <a:gridCol w="2139232">
                  <a:extLst>
                    <a:ext uri="{9D8B030D-6E8A-4147-A177-3AD203B41FA5}">
                      <a16:colId xmlns:a16="http://schemas.microsoft.com/office/drawing/2014/main" val="266221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전처리 문제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처리 방법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관련 연구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입수 문서 섹션 분리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① 전처리된 문서에서 섹션 해딩을 기준으로 문서 분리</a:t>
                      </a:r>
                      <a:endParaRPr lang="en-US" altLang="ko-K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Li (2008)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5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Non-Text 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제거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① 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Table Tag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 전체 제거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공백과 숫자가 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50% 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이상인 문장 제거</a:t>
                      </a:r>
                      <a:endParaRPr lang="en-US" altLang="ko-KR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② 포함된 문자의 수가 </a:t>
                      </a: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10% </a:t>
                      </a: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미만인 </a:t>
                      </a: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Table </a:t>
                      </a: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제거</a:t>
                      </a:r>
                      <a:endParaRPr lang="en-US" altLang="ko-KR" b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③ </a:t>
                      </a: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HTML </a:t>
                      </a: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태그 제거 </a:t>
                      </a: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예</a:t>
                      </a: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: &lt;p&gt;&lt;/p&gt;, &lt;table&gt;&lt;/table&gt;) / </a:t>
                      </a: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숫자와 특수문자 제거</a:t>
                      </a:r>
                      <a:endParaRPr lang="en-US" altLang="ko-KR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Li (2008); Loughran McDonald (2016)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57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정규화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① 어간추출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(stemming) 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처리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: Porter 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알고리즘 적용 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예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: faith, faithful, faithfulness → faith)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② 표제화</a:t>
                      </a: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(Lemmatization) </a:t>
                      </a: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처리 형용사</a:t>
                      </a: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동사 등 변형이 일어나는 형태소의 표제어 통일 작업</a:t>
                      </a:r>
                      <a:endParaRPr lang="en-US" altLang="ko-KR" b="1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Brown and Tucker (2011)</a:t>
                      </a: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이영재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(2018)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921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3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/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문서의 전처리</a:t>
                      </a:r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(preprocess)</a:t>
                      </a:r>
                      <a:endParaRPr lang="ko-KR" altLang="en-US" sz="28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104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공시 텍스트 전처리</a:t>
            </a:r>
            <a:endParaRPr lang="en-US" altLang="ko-KR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ysClr val="windowText" lastClr="000000"/>
                </a:solidFill>
                <a:latin typeface="+mn-ea"/>
              </a:rPr>
              <a:t>본 연구의 분석 과업과 입수 데이터의 특성을 고려하여 주석 텍스트에 다음 전처리 수행 </a:t>
            </a:r>
            <a:endParaRPr lang="en-US" altLang="ko-KR" sz="200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08F203A-4B10-4E53-8680-AEC23E5D0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96055"/>
              </p:ext>
            </p:extLst>
          </p:nvPr>
        </p:nvGraphicFramePr>
        <p:xfrm>
          <a:off x="669290" y="2294114"/>
          <a:ext cx="10661650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030">
                  <a:extLst>
                    <a:ext uri="{9D8B030D-6E8A-4147-A177-3AD203B41FA5}">
                      <a16:colId xmlns:a16="http://schemas.microsoft.com/office/drawing/2014/main" val="3604026595"/>
                    </a:ext>
                  </a:extLst>
                </a:gridCol>
                <a:gridCol w="4385310">
                  <a:extLst>
                    <a:ext uri="{9D8B030D-6E8A-4147-A177-3AD203B41FA5}">
                      <a16:colId xmlns:a16="http://schemas.microsoft.com/office/drawing/2014/main" val="826329053"/>
                    </a:ext>
                  </a:extLst>
                </a:gridCol>
                <a:gridCol w="4385310">
                  <a:extLst>
                    <a:ext uri="{9D8B030D-6E8A-4147-A177-3AD203B41FA5}">
                      <a16:colId xmlns:a16="http://schemas.microsoft.com/office/drawing/2014/main" val="266221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전처리 문제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처리 방법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처리 근거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입수 문서 섹션 분리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① 섹션별 처리 불필요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. 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단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동일 기간에 대한 중복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정정 중 분석 대상선택 필요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입수 단계에 문서 목차 별 입수</a:t>
                      </a:r>
                      <a:endParaRPr lang="en-US" altLang="ko-K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5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Non-Text 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제거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① </a:t>
                      </a: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포함된 문자의 수가 </a:t>
                      </a: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10% </a:t>
                      </a: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미만인 </a:t>
                      </a: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Table </a:t>
                      </a: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제거</a:t>
                      </a:r>
                      <a:endParaRPr lang="en-US" altLang="ko-KR" b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② </a:t>
                      </a: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HTML </a:t>
                      </a: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태그 제거 </a:t>
                      </a: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예</a:t>
                      </a: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: &lt;p&gt;&lt;/p&gt;, &lt;table&gt;&lt;/table&gt;) / </a:t>
                      </a: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숫자와 특수문자 제거</a:t>
                      </a:r>
                      <a:endParaRPr lang="en-US" altLang="ko-KR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① 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HTML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 형식 문서의 처리는 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BeautifulSoup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 모듈 사용</a:t>
                      </a:r>
                      <a:endParaRPr lang="en-US" altLang="ko-KR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② 특수 문자 등의 처리는 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Regex 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활용 → 리스트업된 특수문자를 제거하지 않고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한글과 알파벳만 선택하였음 </a:t>
                      </a:r>
                      <a:endParaRPr lang="en-US" altLang="ko-K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572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정규화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① 어근 추출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표제화 등 정규화 처리 별도 수행하지 않음</a:t>
                      </a:r>
                      <a:endParaRPr lang="en-US" altLang="ko-KR" b="1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① 분석기 선택 절차에서 명사만 분리하여 벡터화하는 것의 성과가 가장 우수하여 정규화가 특별히 요구되지 않음</a:t>
                      </a:r>
                      <a:endParaRPr lang="en-US" altLang="ko-KR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② 계산 자원이 충분하여 동의어 처리 방법으로 차원 축소할 유인 없음</a:t>
                      </a:r>
                      <a:endParaRPr lang="en-US" altLang="ko-K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921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55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09309"/>
              </p:ext>
            </p:extLst>
          </p:nvPr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전처리된 문서의 벡터화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492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단어 분리</a:t>
            </a:r>
            <a:r>
              <a:rPr lang="en-US" altLang="ko-KR" sz="2400">
                <a:latin typeface="+mn-ea"/>
              </a:rPr>
              <a:t>(Tokenization)</a:t>
            </a:r>
            <a:r>
              <a:rPr lang="ko-KR" altLang="en-US" sz="2400">
                <a:latin typeface="+mn-ea"/>
              </a:rPr>
              <a:t> 문제 </a:t>
            </a:r>
            <a:r>
              <a:rPr lang="en-US" altLang="ko-KR" sz="2400">
                <a:latin typeface="+mn-ea"/>
              </a:rPr>
              <a:t>– </a:t>
            </a:r>
            <a:r>
              <a:rPr lang="ko-KR" altLang="en-US" sz="2400">
                <a:latin typeface="+mn-ea"/>
              </a:rPr>
              <a:t>① 텍스트 분석기의 선택 </a:t>
            </a:r>
            <a:r>
              <a:rPr lang="en-US" altLang="ko-KR" sz="2400">
                <a:latin typeface="+mn-ea"/>
              </a:rPr>
              <a:t>(</a:t>
            </a:r>
            <a:r>
              <a:rPr lang="ko-KR" altLang="en-US" sz="2400">
                <a:latin typeface="+mn-ea"/>
              </a:rPr>
              <a:t>김현중 </a:t>
            </a:r>
            <a:r>
              <a:rPr lang="en-US" altLang="ko-KR" sz="2400">
                <a:latin typeface="+mn-ea"/>
              </a:rPr>
              <a:t>2019)	</a:t>
            </a:r>
            <a:endParaRPr lang="en-US" altLang="ko-KR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ysClr val="windowText" lastClr="000000"/>
                </a:solidFill>
                <a:latin typeface="+mn-ea"/>
              </a:rPr>
              <a:t>한국어 형태소 분석기는 크게 분석기를 학습시키는 방식에 따라 지도</a:t>
            </a:r>
            <a:r>
              <a:rPr lang="en-US" altLang="ko-KR" sz="2000">
                <a:solidFill>
                  <a:sysClr val="windowText" lastClr="000000"/>
                </a:solidFill>
                <a:latin typeface="+mn-ea"/>
              </a:rPr>
              <a:t>(supervised) </a:t>
            </a:r>
            <a:r>
              <a:rPr lang="ko-KR" altLang="en-US" sz="2000">
                <a:solidFill>
                  <a:sysClr val="windowText" lastClr="000000"/>
                </a:solidFill>
                <a:latin typeface="+mn-ea"/>
              </a:rPr>
              <a:t>방식과 비지도</a:t>
            </a:r>
            <a:r>
              <a:rPr lang="en-US" altLang="ko-KR" sz="2000">
                <a:solidFill>
                  <a:sysClr val="windowText" lastClr="000000"/>
                </a:solidFill>
                <a:latin typeface="+mn-ea"/>
              </a:rPr>
              <a:t>(unsupervised) </a:t>
            </a:r>
            <a:r>
              <a:rPr lang="ko-KR" altLang="en-US" sz="2000">
                <a:solidFill>
                  <a:sysClr val="windowText" lastClr="000000"/>
                </a:solidFill>
                <a:latin typeface="+mn-ea"/>
              </a:rPr>
              <a:t>방식으로 구분할 수 있음</a:t>
            </a:r>
            <a:endParaRPr lang="en-US" altLang="ko-KR" sz="200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solidFill>
                <a:sysClr val="windowText" lastClr="00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ysClr val="windowText" lastClr="000000"/>
                </a:solidFill>
                <a:latin typeface="+mn-ea"/>
              </a:rPr>
              <a:t>다양한 분석기 중 연구의 과업에 적합한 분석기 선택 문제 존재</a:t>
            </a:r>
            <a:endParaRPr lang="en-US" altLang="ko-KR" sz="2000">
              <a:solidFill>
                <a:sysClr val="windowText" lastClr="000000"/>
              </a:solidFill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08F203A-4B10-4E53-8680-AEC23E5D0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30341"/>
              </p:ext>
            </p:extLst>
          </p:nvPr>
        </p:nvGraphicFramePr>
        <p:xfrm>
          <a:off x="1138414" y="2826844"/>
          <a:ext cx="1066165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806">
                  <a:extLst>
                    <a:ext uri="{9D8B030D-6E8A-4147-A177-3AD203B41FA5}">
                      <a16:colId xmlns:a16="http://schemas.microsoft.com/office/drawing/2014/main" val="3604026595"/>
                    </a:ext>
                  </a:extLst>
                </a:gridCol>
                <a:gridCol w="4611922">
                  <a:extLst>
                    <a:ext uri="{9D8B030D-6E8A-4147-A177-3AD203B41FA5}">
                      <a16:colId xmlns:a16="http://schemas.microsoft.com/office/drawing/2014/main" val="826329053"/>
                    </a:ext>
                  </a:extLst>
                </a:gridCol>
                <a:gridCol w="4611922">
                  <a:extLst>
                    <a:ext uri="{9D8B030D-6E8A-4147-A177-3AD203B41FA5}">
                      <a16:colId xmlns:a16="http://schemas.microsoft.com/office/drawing/2014/main" val="266221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지도 방식 </a:t>
                      </a: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(Supervised)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비지도 방식 </a:t>
                      </a: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(Unsupervised)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품사 판별 방법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단어 </a:t>
                      </a: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품사 쌍으로 이뤄진 학습 데이터를이용하여 단어열이 입력되었을 때 이에 해당하는 품사열을 판별하는 정보를 학습한뒤</a:t>
                      </a: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새로운 단어열이 입력되면 적절한 품사열을 출력</a:t>
                      </a:r>
                      <a:endParaRPr lang="en-US" altLang="ko-KR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두 단어가 앞 뒤에 등장하는 단어들의 분포가 비슷하면 하나의 품사로 이를 인식하는 방법 등</a:t>
                      </a:r>
                      <a:endParaRPr lang="en-US" altLang="ko-KR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5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형태소 분석기 예시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PyKOMORAN, KoNLPy (Hannanum, Kkma, Okt, Mecab), cKoNLPy (Twitter), Khaii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SoyNLP, Google SentencePiece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318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51297"/>
              </p:ext>
            </p:extLst>
          </p:nvPr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목차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5869940" cy="4991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>
                <a:latin typeface="+mn-ea"/>
              </a:rPr>
              <a:t>연구 과제</a:t>
            </a:r>
            <a:endParaRPr lang="en-US" altLang="ko-KR" sz="240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>
                <a:latin typeface="+mn-ea"/>
              </a:rPr>
              <a:t>선행 연구와 연구 가설</a:t>
            </a:r>
            <a:endParaRPr lang="en-US" altLang="ko-KR" sz="240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>
                <a:latin typeface="+mn-ea"/>
              </a:rPr>
              <a:t>주석 텍스트 분석 방법</a:t>
            </a:r>
            <a:endParaRPr lang="en-US" altLang="ko-KR" sz="240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ko-KR" sz="2400">
                <a:latin typeface="+mn-ea"/>
              </a:rPr>
              <a:t>Brown and Tucker(2011)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>
                <a:latin typeface="+mn-ea"/>
              </a:rPr>
              <a:t>사업보고서</a:t>
            </a:r>
            <a:r>
              <a:rPr lang="en-US" altLang="ko-KR" sz="2400">
                <a:latin typeface="+mn-ea"/>
              </a:rPr>
              <a:t> </a:t>
            </a:r>
            <a:r>
              <a:rPr lang="ko-KR" altLang="en-US" sz="2400">
                <a:latin typeface="+mn-ea"/>
              </a:rPr>
              <a:t>등의 입수</a:t>
            </a:r>
            <a:endParaRPr lang="en-US" altLang="ko-KR" sz="240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>
                <a:latin typeface="+mn-ea"/>
              </a:rPr>
              <a:t>문서의 전처리</a:t>
            </a:r>
            <a:r>
              <a:rPr lang="en-US" altLang="ko-KR" sz="2400">
                <a:latin typeface="+mn-ea"/>
              </a:rPr>
              <a:t>(Preprocessing)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>
                <a:latin typeface="+mn-ea"/>
              </a:rPr>
              <a:t>전처리된 문서의 벡터화</a:t>
            </a:r>
            <a:endParaRPr lang="en-US" altLang="ko-KR" sz="240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ko-KR" sz="2400">
                <a:latin typeface="+mn-ea"/>
              </a:rPr>
              <a:t>SCORE</a:t>
            </a:r>
            <a:r>
              <a:rPr lang="ko-KR" altLang="en-US" sz="2400">
                <a:latin typeface="+mn-ea"/>
              </a:rPr>
              <a:t> 측정</a:t>
            </a:r>
            <a:endParaRPr lang="en-US" altLang="ko-KR" sz="240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8AB0C-342E-4405-B2DD-6DB74FDCC476}"/>
              </a:ext>
            </a:extLst>
          </p:cNvPr>
          <p:cNvSpPr txBox="1"/>
          <p:nvPr/>
        </p:nvSpPr>
        <p:spPr>
          <a:xfrm>
            <a:off x="5986780" y="1104899"/>
            <a:ext cx="5869940" cy="309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9"/>
            </a:pPr>
            <a:r>
              <a:rPr lang="ko-KR" altLang="en-US" sz="2400">
                <a:latin typeface="+mn-ea"/>
              </a:rPr>
              <a:t>연구 모형</a:t>
            </a:r>
            <a:endParaRPr lang="en-US" altLang="ko-KR" sz="240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9"/>
            </a:pPr>
            <a:r>
              <a:rPr lang="ko-KR" altLang="en-US" sz="2400">
                <a:latin typeface="+mn-ea"/>
              </a:rPr>
              <a:t>통제변수의 측정 </a:t>
            </a:r>
            <a:r>
              <a:rPr lang="en-US" altLang="ko-KR" sz="2400">
                <a:latin typeface="+mn-ea"/>
              </a:rPr>
              <a:t>– </a:t>
            </a:r>
            <a:r>
              <a:rPr lang="ko-KR" altLang="en-US" sz="2400">
                <a:latin typeface="+mn-ea"/>
              </a:rPr>
              <a:t>문서 정보 추출</a:t>
            </a:r>
            <a:endParaRPr lang="en-US" altLang="ko-KR" sz="240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9"/>
            </a:pPr>
            <a:r>
              <a:rPr lang="ko-KR" altLang="en-US" sz="2400">
                <a:latin typeface="+mn-ea"/>
              </a:rPr>
              <a:t>연구 결과 및 결론</a:t>
            </a:r>
            <a:endParaRPr lang="en-US" altLang="ko-KR" sz="240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9"/>
            </a:pPr>
            <a:r>
              <a:rPr lang="ko-KR" altLang="en-US" sz="2400">
                <a:latin typeface="+mn-ea"/>
              </a:rPr>
              <a:t>후속 연구주제</a:t>
            </a:r>
            <a:endParaRPr lang="en-US" altLang="ko-KR" sz="2400">
              <a:latin typeface="+mn-ea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9"/>
            </a:pPr>
            <a:r>
              <a:rPr lang="ko-KR" altLang="en-US" sz="2400">
                <a:latin typeface="+mn-ea"/>
              </a:rPr>
              <a:t>참고 문헌</a:t>
            </a:r>
            <a:r>
              <a:rPr lang="en-US" altLang="ko-KR" sz="240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8994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60780"/>
              </p:ext>
            </p:extLst>
          </p:nvPr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전처리된 문서의 벡터화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562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단어 분리</a:t>
            </a:r>
            <a:r>
              <a:rPr lang="en-US" altLang="ko-KR" sz="2400">
                <a:latin typeface="+mn-ea"/>
              </a:rPr>
              <a:t>(Tokenization)</a:t>
            </a:r>
            <a:r>
              <a:rPr lang="ko-KR" altLang="en-US" sz="2400">
                <a:latin typeface="+mn-ea"/>
              </a:rPr>
              <a:t> 문제 </a:t>
            </a:r>
            <a:r>
              <a:rPr lang="en-US" altLang="ko-KR" sz="2400">
                <a:latin typeface="+mn-ea"/>
              </a:rPr>
              <a:t>– </a:t>
            </a:r>
            <a:r>
              <a:rPr lang="ko-KR" altLang="en-US" sz="2400">
                <a:latin typeface="+mn-ea"/>
              </a:rPr>
              <a:t>① 텍스트 분석기의 선택 </a:t>
            </a:r>
            <a:r>
              <a:rPr lang="en-US" altLang="ko-KR" sz="2400">
                <a:latin typeface="+mn-ea"/>
              </a:rPr>
              <a:t>(</a:t>
            </a:r>
            <a:r>
              <a:rPr lang="ko-KR" altLang="en-US" sz="2400">
                <a:latin typeface="+mn-ea"/>
              </a:rPr>
              <a:t>김현중 </a:t>
            </a:r>
            <a:r>
              <a:rPr lang="en-US" altLang="ko-KR" sz="2400">
                <a:latin typeface="+mn-ea"/>
              </a:rPr>
              <a:t>2019)	</a:t>
            </a:r>
            <a:endParaRPr lang="en-US" altLang="ko-KR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형태소 분석기는 연구에 필요한 자연어 처리 과업</a:t>
            </a:r>
            <a:r>
              <a:rPr lang="en-US" altLang="ko-KR" sz="2000">
                <a:latin typeface="+mn-ea"/>
              </a:rPr>
              <a:t>(task)</a:t>
            </a:r>
            <a:r>
              <a:rPr lang="ko-KR" altLang="en-US" sz="2000">
                <a:latin typeface="+mn-ea"/>
              </a:rPr>
              <a:t>의 성과를 기준으로 선택</a:t>
            </a:r>
            <a:endParaRPr lang="en-US" altLang="ko-KR" sz="200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본 연구의 과업인 유사도 측정의 경우 분류</a:t>
            </a:r>
            <a:r>
              <a:rPr lang="en-US" altLang="ko-KR">
                <a:latin typeface="+mn-ea"/>
              </a:rPr>
              <a:t>(classification), </a:t>
            </a:r>
            <a:r>
              <a:rPr lang="ko-KR" altLang="en-US">
                <a:latin typeface="+mn-ea"/>
              </a:rPr>
              <a:t>성조</a:t>
            </a:r>
            <a:r>
              <a:rPr lang="en-US" altLang="ko-KR">
                <a:latin typeface="+mn-ea"/>
              </a:rPr>
              <a:t>(tone) </a:t>
            </a:r>
            <a:r>
              <a:rPr lang="ko-KR" altLang="en-US">
                <a:latin typeface="+mn-ea"/>
              </a:rPr>
              <a:t>등과 달리 벤치마크를 설정하기 어려움 → 본 연구는</a:t>
            </a:r>
            <a:r>
              <a:rPr lang="en-US" altLang="ko-KR">
                <a:latin typeface="+mn-ea"/>
              </a:rPr>
              <a:t>,</a:t>
            </a:r>
            <a:r>
              <a:rPr lang="ko-KR" altLang="en-US">
                <a:latin typeface="+mn-ea"/>
              </a:rPr>
              <a:t> 따라서 </a:t>
            </a:r>
            <a:r>
              <a:rPr lang="en-US" altLang="ko-KR">
                <a:latin typeface="+mn-ea"/>
              </a:rPr>
              <a:t>‘</a:t>
            </a:r>
            <a:r>
              <a:rPr lang="ko-KR" altLang="en-US" b="1">
                <a:latin typeface="+mn-ea"/>
              </a:rPr>
              <a:t>감사 문서 분류 과업의 분석기 선정 작업</a:t>
            </a:r>
            <a:r>
              <a:rPr lang="en-US" altLang="ko-KR">
                <a:latin typeface="+mn-ea"/>
              </a:rPr>
              <a:t>’</a:t>
            </a:r>
            <a:r>
              <a:rPr lang="ko-KR" altLang="en-US">
                <a:latin typeface="+mn-ea"/>
              </a:rPr>
              <a:t>의 결과를 차용하여 텍스트 분석기로 </a:t>
            </a:r>
            <a:r>
              <a:rPr lang="en-US" altLang="ko-KR" b="1">
                <a:latin typeface="+mn-ea"/>
              </a:rPr>
              <a:t>Twitter </a:t>
            </a:r>
            <a:r>
              <a:rPr lang="ko-KR" altLang="en-US" b="1">
                <a:latin typeface="+mn-ea"/>
              </a:rPr>
              <a:t>분석기</a:t>
            </a:r>
            <a:r>
              <a:rPr lang="ko-KR" altLang="en-US">
                <a:latin typeface="+mn-ea"/>
              </a:rPr>
              <a:t>를 선택하였고</a:t>
            </a:r>
            <a:r>
              <a:rPr lang="en-US" altLang="ko-KR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명사</a:t>
            </a:r>
            <a:r>
              <a:rPr lang="ko-KR" altLang="en-US">
                <a:latin typeface="+mn-ea"/>
              </a:rPr>
              <a:t>만 분리하여 토큰화</a:t>
            </a:r>
            <a:endParaRPr lang="en-US" altLang="ko-KR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lvl="2">
              <a:lnSpc>
                <a:spcPct val="150000"/>
              </a:lnSpc>
            </a:pPr>
            <a:endParaRPr lang="en-US" altLang="ko-KR">
              <a:latin typeface="+mn-ea"/>
            </a:endParaRPr>
          </a:p>
          <a:p>
            <a:pPr lvl="2">
              <a:lnSpc>
                <a:spcPct val="150000"/>
              </a:lnSpc>
            </a:pPr>
            <a:endParaRPr lang="en-US" altLang="ko-KR" sz="100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문서에 대한 분석이 목적인 경우 고품질 벡터로 표현되는 것이 중요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→ 정확한 단어로 표현되는 것이 목표가 아님 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성과가 좋다면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글자 단위 또는 부분 단어 단위로도 토큰화 가능</a:t>
            </a:r>
            <a:r>
              <a:rPr lang="en-US" altLang="ko-KR">
                <a:latin typeface="+mn-ea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6596F-5A21-4F74-A33A-2D4B5B73C908}"/>
              </a:ext>
            </a:extLst>
          </p:cNvPr>
          <p:cNvSpPr txBox="1"/>
          <p:nvPr/>
        </p:nvSpPr>
        <p:spPr>
          <a:xfrm>
            <a:off x="1606163" y="3474724"/>
            <a:ext cx="10250557" cy="206210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참고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감사 문서 분류 과업 분석기 선정 작업 요약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과업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① 주요감사업무 수행내용 텍스트를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Test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대상 형태소 분석기로 토큰화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② 전문가적 판단에 따라 업무 수행 단계를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Labelling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한 후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, Train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그룹과 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Test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그룹 분할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③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Train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그룹으로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Random Forest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와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Naïve Bayesian Classifier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학습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④ 학습된 분류기로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Test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그룹을 분류하고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성과를 측정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Test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대상 형태소 분석기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: [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지도 방식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] PyKOMORAN, KoNLPy (Hannanum, Kkma, Okt, Mecab), cKoNLPy (twitter) [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비지도 방식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] Soynlp</a:t>
            </a: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성과 측정치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정확도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(Accuracy),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정밀도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(Precision),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재현율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(Recall), F1</a:t>
            </a:r>
          </a:p>
          <a:p>
            <a:pPr marL="342900" indent="-342900">
              <a:buAutoNum type="arabicPeriod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결과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: Twitter Noun-only + Tri-Gram :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정확도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0.9660 |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정밀도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0.9774 |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재현율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0.9546 | F1 0.9637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0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/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전처리된 문서의 벡터화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5347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단어 분리</a:t>
            </a:r>
            <a:r>
              <a:rPr lang="en-US" altLang="ko-KR" sz="2400">
                <a:latin typeface="+mn-ea"/>
              </a:rPr>
              <a:t>(Tokenization)</a:t>
            </a:r>
            <a:r>
              <a:rPr lang="ko-KR" altLang="en-US" sz="2400">
                <a:latin typeface="+mn-ea"/>
              </a:rPr>
              <a:t> 문제 </a:t>
            </a:r>
            <a:r>
              <a:rPr lang="en-US" altLang="ko-KR" sz="2400">
                <a:latin typeface="+mn-ea"/>
              </a:rPr>
              <a:t>– </a:t>
            </a:r>
            <a:r>
              <a:rPr lang="ko-KR" altLang="en-US" sz="2400">
                <a:latin typeface="+mn-ea"/>
              </a:rPr>
              <a:t>② 불용어</a:t>
            </a:r>
            <a:r>
              <a:rPr lang="en-US" altLang="ko-KR" sz="2400">
                <a:latin typeface="+mn-ea"/>
              </a:rPr>
              <a:t>(Stopwords)</a:t>
            </a:r>
            <a:r>
              <a:rPr lang="ko-KR" altLang="en-US" sz="2400">
                <a:latin typeface="+mn-ea"/>
              </a:rPr>
              <a:t>의 제거</a:t>
            </a:r>
            <a:r>
              <a:rPr lang="en-US" altLang="ko-KR" sz="2400">
                <a:latin typeface="+mn-ea"/>
              </a:rPr>
              <a:t>	</a:t>
            </a:r>
            <a:endParaRPr lang="en-US" altLang="ko-KR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불용어</a:t>
            </a:r>
            <a:r>
              <a:rPr lang="en-US" altLang="ko-KR" sz="2000">
                <a:latin typeface="+mn-ea"/>
              </a:rPr>
              <a:t>(stopwords)</a:t>
            </a:r>
            <a:r>
              <a:rPr lang="ko-KR" altLang="en-US" sz="2000">
                <a:latin typeface="+mn-ea"/>
              </a:rPr>
              <a:t>는 </a:t>
            </a:r>
            <a:r>
              <a:rPr lang="en-US" altLang="ko-KR" sz="2000">
                <a:latin typeface="+mn-ea"/>
              </a:rPr>
              <a:t>“</a:t>
            </a:r>
            <a:r>
              <a:rPr lang="ko-KR" altLang="en-US" sz="2000">
                <a:latin typeface="+mn-ea"/>
              </a:rPr>
              <a:t>매우 빈번하게 출현하지만 텍스트의 의미 구성에는 영향을 미치지 않는 불필요한 어휘들</a:t>
            </a:r>
            <a:r>
              <a:rPr lang="en-US" altLang="ko-KR" sz="2000">
                <a:latin typeface="+mn-ea"/>
              </a:rPr>
              <a:t>”</a:t>
            </a:r>
            <a:r>
              <a:rPr lang="ko-KR" altLang="en-US" sz="2000">
                <a:latin typeface="+mn-ea"/>
              </a:rPr>
              <a:t>로 고품질의 임베딩을 위해서 필요한 절차임</a:t>
            </a:r>
            <a:r>
              <a:rPr lang="ko-KR" altLang="en-US" sz="1800">
                <a:latin typeface="+mn-ea"/>
              </a:rPr>
              <a:t> </a:t>
            </a:r>
            <a:r>
              <a:rPr lang="en-US" altLang="ko-KR" sz="1800">
                <a:latin typeface="+mn-ea"/>
              </a:rPr>
              <a:t>(</a:t>
            </a:r>
            <a:r>
              <a:rPr lang="ko-KR" altLang="en-US" sz="1800">
                <a:latin typeface="+mn-ea"/>
              </a:rPr>
              <a:t>길호원 </a:t>
            </a:r>
            <a:r>
              <a:rPr lang="en-US" altLang="ko-KR" sz="1800">
                <a:latin typeface="+mn-ea"/>
              </a:rPr>
              <a:t>2018)</a:t>
            </a:r>
            <a:endParaRPr lang="en-US" altLang="ko-KR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Li (2010)</a:t>
            </a:r>
            <a:r>
              <a:rPr lang="ko-KR" altLang="en-US">
                <a:latin typeface="+mn-ea"/>
              </a:rPr>
              <a:t>는 </a:t>
            </a:r>
            <a:r>
              <a:rPr lang="en-US" altLang="ko-KR">
                <a:latin typeface="+mn-ea"/>
              </a:rPr>
              <a:t>Pearl</a:t>
            </a:r>
            <a:r>
              <a:rPr lang="ko-KR" altLang="en-US">
                <a:latin typeface="+mn-ea"/>
              </a:rPr>
              <a:t>의 </a:t>
            </a:r>
            <a:r>
              <a:rPr lang="en-US" altLang="ko-KR">
                <a:latin typeface="+mn-ea"/>
              </a:rPr>
              <a:t>Lingua </a:t>
            </a:r>
            <a:r>
              <a:rPr lang="ko-KR" altLang="en-US">
                <a:latin typeface="+mn-ea"/>
              </a:rPr>
              <a:t>모듈에서 제공하는 </a:t>
            </a:r>
            <a:r>
              <a:rPr lang="en-US" altLang="ko-KR">
                <a:latin typeface="+mn-ea"/>
              </a:rPr>
              <a:t>235</a:t>
            </a:r>
            <a:r>
              <a:rPr lang="ko-KR" altLang="en-US">
                <a:latin typeface="+mn-ea"/>
              </a:rPr>
              <a:t>개 불용어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예</a:t>
            </a:r>
            <a:r>
              <a:rPr lang="en-US" altLang="ko-KR">
                <a:latin typeface="+mn-ea"/>
              </a:rPr>
              <a:t>: I, me, my, myself, we, our)</a:t>
            </a:r>
            <a:r>
              <a:rPr lang="ko-KR" altLang="en-US">
                <a:latin typeface="+mn-ea"/>
              </a:rPr>
              <a:t>를 조정하여 사용함</a:t>
            </a:r>
            <a:endParaRPr lang="en-US" altLang="ko-KR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Brown and Tucker (2010)</a:t>
            </a:r>
            <a:r>
              <a:rPr lang="ko-KR" altLang="en-US">
                <a:latin typeface="+mn-ea"/>
              </a:rPr>
              <a:t>은 여러 선행연구에서 전처리로 불용어를 제거한 것은 임베딩에서 </a:t>
            </a:r>
            <a:r>
              <a:rPr lang="en-US" altLang="ko-KR">
                <a:latin typeface="+mn-ea"/>
              </a:rPr>
              <a:t>IDF</a:t>
            </a:r>
            <a:r>
              <a:rPr lang="ko-KR" altLang="en-US">
                <a:latin typeface="+mn-ea"/>
              </a:rPr>
              <a:t>를 적용하는 것과 사실상 차이가 없다고 주장하였음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→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 불용어가 문서군에서 빈번하게 출현한다면 가중치가 </a:t>
            </a:r>
            <a:r>
              <a:rPr lang="en-US" altLang="ko-KR">
                <a:latin typeface="+mn-ea"/>
              </a:rPr>
              <a:t>0</a:t>
            </a:r>
            <a:r>
              <a:rPr lang="ko-KR" altLang="en-US">
                <a:latin typeface="+mn-ea"/>
              </a:rPr>
              <a:t>에 가까울 것이므로 제거의 효과와 비슷할 것으로 판단됨</a:t>
            </a:r>
            <a:endParaRPr lang="en-US" altLang="ko-KR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본 연구에서는 </a:t>
            </a:r>
            <a:r>
              <a:rPr lang="en-US" altLang="ko-KR" sz="2000">
                <a:latin typeface="+mn-ea"/>
              </a:rPr>
              <a:t>RANKS NL(https://www.ranks.nl/stopwords/Korean)</a:t>
            </a:r>
            <a:r>
              <a:rPr lang="ko-KR" altLang="en-US" sz="2000">
                <a:latin typeface="+mn-ea"/>
              </a:rPr>
              <a:t>에서 제공하는 불용어 리스트 </a:t>
            </a:r>
            <a:r>
              <a:rPr lang="en-US" altLang="ko-KR" sz="2000">
                <a:latin typeface="+mn-ea"/>
              </a:rPr>
              <a:t>678</a:t>
            </a:r>
            <a:r>
              <a:rPr lang="ko-KR" altLang="en-US" sz="2000">
                <a:latin typeface="+mn-ea"/>
              </a:rPr>
              <a:t>개를 적용하였음</a:t>
            </a:r>
            <a:r>
              <a:rPr lang="en-US" altLang="ko-KR" sz="2000">
                <a:latin typeface="+mn-ea"/>
              </a:rPr>
              <a:t>. </a:t>
            </a:r>
            <a:r>
              <a:rPr lang="ko-KR" altLang="en-US" sz="2000">
                <a:latin typeface="+mn-ea"/>
              </a:rPr>
              <a:t>형태소 분석기가 추출한 명사 중 리스트의 불용어를 제거</a:t>
            </a:r>
            <a:endParaRPr lang="en-US" altLang="ko-KR" sz="200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길호원</a:t>
            </a:r>
            <a:r>
              <a:rPr lang="en-US" altLang="ko-KR">
                <a:latin typeface="+mn-ea"/>
              </a:rPr>
              <a:t> (2018)</a:t>
            </a:r>
            <a:r>
              <a:rPr lang="ko-KR" altLang="en-US">
                <a:latin typeface="+mn-ea"/>
              </a:rPr>
              <a:t>은 해당 리스트의 타당성이 검증되어 있지 않다고 주장 → ①  한국어 자연어 처리 과업을 수행할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때 흔히 사용되며 ② </a:t>
            </a:r>
            <a:r>
              <a:rPr lang="en-US" altLang="ko-KR">
                <a:latin typeface="+mn-ea"/>
              </a:rPr>
              <a:t>IDF </a:t>
            </a:r>
            <a:r>
              <a:rPr lang="ko-KR" altLang="en-US">
                <a:latin typeface="+mn-ea"/>
              </a:rPr>
              <a:t>적용으로 불용어 제거 효과 유의적 않을것이라 판단 후 적용</a:t>
            </a: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32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64920"/>
              </p:ext>
            </p:extLst>
          </p:nvPr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전처리된 문서의 벡터화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단어 분리</a:t>
            </a:r>
            <a:r>
              <a:rPr lang="en-US" altLang="ko-KR" sz="2400">
                <a:latin typeface="+mn-ea"/>
              </a:rPr>
              <a:t>(Tokenization)</a:t>
            </a:r>
            <a:r>
              <a:rPr lang="ko-KR" altLang="en-US" sz="2400">
                <a:latin typeface="+mn-ea"/>
              </a:rPr>
              <a:t> 문제 </a:t>
            </a:r>
            <a:r>
              <a:rPr lang="en-US" altLang="ko-KR" sz="2400">
                <a:latin typeface="+mn-ea"/>
              </a:rPr>
              <a:t>– </a:t>
            </a:r>
            <a:r>
              <a:rPr lang="ko-KR" altLang="en-US" sz="2400">
                <a:latin typeface="+mn-ea"/>
              </a:rPr>
              <a:t>③ </a:t>
            </a:r>
            <a:r>
              <a:rPr lang="en-US" altLang="ko-KR" sz="2400">
                <a:latin typeface="+mn-ea"/>
              </a:rPr>
              <a:t>N-Gram (</a:t>
            </a:r>
            <a:r>
              <a:rPr lang="ko-KR" altLang="en-US" sz="2400">
                <a:latin typeface="+mn-ea"/>
              </a:rPr>
              <a:t>김현중 </a:t>
            </a:r>
            <a:r>
              <a:rPr lang="en-US" altLang="ko-KR" sz="2400">
                <a:latin typeface="+mn-ea"/>
              </a:rPr>
              <a:t>2018)</a:t>
            </a:r>
            <a:endParaRPr lang="en-US" altLang="ko-KR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단어의 등장 순서를 무시하는 </a:t>
            </a:r>
            <a:r>
              <a:rPr lang="en-US" altLang="ko-KR" sz="2000">
                <a:latin typeface="+mn-ea"/>
              </a:rPr>
              <a:t>Bag-of-Words </a:t>
            </a:r>
            <a:r>
              <a:rPr lang="ko-KR" altLang="en-US" sz="2000">
                <a:latin typeface="+mn-ea"/>
              </a:rPr>
              <a:t>가정을 보완하기 위하여 분리된 단어의 등장 순서가 일정한 경우 </a:t>
            </a:r>
            <a:r>
              <a:rPr lang="en-US" altLang="ko-KR" sz="2000">
                <a:latin typeface="+mn-ea"/>
              </a:rPr>
              <a:t>N</a:t>
            </a:r>
            <a:r>
              <a:rPr lang="ko-KR" altLang="en-US" sz="2000">
                <a:latin typeface="+mn-ea"/>
              </a:rPr>
              <a:t>개씩 묶어</a:t>
            </a:r>
            <a:r>
              <a:rPr lang="en-US" altLang="ko-KR" sz="2000">
                <a:latin typeface="+mn-ea"/>
              </a:rPr>
              <a:t>(N-Gram)</a:t>
            </a:r>
            <a:r>
              <a:rPr lang="ko-KR" altLang="en-US" sz="2000">
                <a:latin typeface="+mn-ea"/>
              </a:rPr>
              <a:t> 별도로 분리하는 방식으로 문맥을 임베딩할 수 있음</a:t>
            </a: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</a:rPr>
              <a:t>N-Gram</a:t>
            </a:r>
            <a:r>
              <a:rPr lang="ko-KR" altLang="en-US" sz="2000">
                <a:latin typeface="+mn-ea"/>
              </a:rPr>
              <a:t>은 연속된 </a:t>
            </a:r>
            <a:r>
              <a:rPr lang="en-US" altLang="ko-KR" sz="2000">
                <a:latin typeface="+mn-ea"/>
              </a:rPr>
              <a:t>N </a:t>
            </a:r>
            <a:r>
              <a:rPr lang="ko-KR" altLang="en-US" sz="2000">
                <a:latin typeface="+mn-ea"/>
              </a:rPr>
              <a:t>개의 토큰을 묶어서 하나의 토큰으로 인식 → 벡터의 차원이 확대되기 때문에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아래의 </a:t>
            </a:r>
            <a:r>
              <a:rPr lang="en-US" altLang="ko-KR" sz="2000">
                <a:latin typeface="+mn-ea"/>
              </a:rPr>
              <a:t>Parameter </a:t>
            </a:r>
            <a:r>
              <a:rPr lang="ko-KR" altLang="en-US" sz="2000">
                <a:latin typeface="+mn-ea"/>
              </a:rPr>
              <a:t>선정 필요</a:t>
            </a:r>
            <a:endParaRPr lang="en-US" altLang="ko-KR" sz="2000">
              <a:latin typeface="+mn-ea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임의의 수인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N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 선택 문제 → 최적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N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선택 필요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(Tri-gram)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토큰화하기 위한 최소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N-Gram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발생 빈도 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100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 이상 발생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i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임의 선정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최적의 </a:t>
            </a:r>
            <a:r>
              <a:rPr lang="en-US" altLang="ko-KR" sz="2000">
                <a:latin typeface="+mn-ea"/>
              </a:rPr>
              <a:t>N</a:t>
            </a:r>
            <a:r>
              <a:rPr lang="ko-KR" altLang="en-US" sz="2000">
                <a:latin typeface="+mn-ea"/>
              </a:rPr>
              <a:t>을 선택하기 위하여 형태소 분석기의 선정과 마찬가지로 </a:t>
            </a:r>
            <a:r>
              <a:rPr lang="en-US" altLang="ko-KR" sz="2000">
                <a:latin typeface="+mn-ea"/>
              </a:rPr>
              <a:t>‘</a:t>
            </a:r>
            <a:r>
              <a:rPr lang="ko-KR" altLang="en-US" sz="2000" b="1">
                <a:latin typeface="+mn-ea"/>
              </a:rPr>
              <a:t>감사 문서 분류 과업의 분석기 선정 작업</a:t>
            </a:r>
            <a:r>
              <a:rPr lang="en-US" altLang="ko-KR" sz="2000">
                <a:latin typeface="+mn-ea"/>
              </a:rPr>
              <a:t>’</a:t>
            </a:r>
            <a:r>
              <a:rPr lang="ko-KR" altLang="en-US" sz="2000">
                <a:latin typeface="+mn-ea"/>
              </a:rPr>
              <a:t>의 처리 성과를 기준으로 </a:t>
            </a:r>
            <a:r>
              <a:rPr lang="en-US" altLang="ko-KR" sz="2000">
                <a:latin typeface="+mn-ea"/>
              </a:rPr>
              <a:t>N</a:t>
            </a:r>
            <a:r>
              <a:rPr lang="ko-KR" altLang="en-US" sz="2000">
                <a:latin typeface="+mn-ea"/>
              </a:rPr>
              <a:t>을 </a:t>
            </a:r>
            <a:r>
              <a:rPr lang="en-US" altLang="ko-KR" sz="2000" b="1">
                <a:latin typeface="+mn-ea"/>
              </a:rPr>
              <a:t>3</a:t>
            </a:r>
            <a:r>
              <a:rPr lang="ko-KR" altLang="en-US" sz="2000">
                <a:latin typeface="+mn-ea"/>
              </a:rPr>
              <a:t>으로 선택 </a:t>
            </a:r>
            <a:r>
              <a:rPr lang="en-US" altLang="ko-KR" sz="2000">
                <a:latin typeface="+mn-ea"/>
              </a:rPr>
              <a:t>(</a:t>
            </a:r>
            <a:r>
              <a:rPr lang="ko-KR" altLang="en-US" sz="2000">
                <a:latin typeface="+mn-ea"/>
              </a:rPr>
              <a:t>단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기본 분석기로 </a:t>
            </a:r>
            <a:r>
              <a:rPr lang="en-US" altLang="ko-KR" sz="2000">
                <a:latin typeface="+mn-ea"/>
              </a:rPr>
              <a:t>Twitter-Noun </a:t>
            </a:r>
            <a:r>
              <a:rPr lang="ko-KR" altLang="en-US" sz="2000">
                <a:latin typeface="+mn-ea"/>
              </a:rPr>
              <a:t>사용</a:t>
            </a:r>
            <a:r>
              <a:rPr lang="en-US" altLang="ko-KR" sz="2000"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00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E8192-967A-42E4-8A89-A9B769E32B55}"/>
              </a:ext>
            </a:extLst>
          </p:cNvPr>
          <p:cNvSpPr txBox="1"/>
          <p:nvPr/>
        </p:nvSpPr>
        <p:spPr>
          <a:xfrm>
            <a:off x="1200648" y="5463207"/>
            <a:ext cx="10250557" cy="107721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참고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감사 문서 분류 과업 분석기 선정 작업 요약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Twitter Noun-only + Bi-Gram : </a:t>
            </a:r>
            <a:r>
              <a:rPr lang="ko-KR" altLang="en-US" sz="1600"/>
              <a:t>정확도 </a:t>
            </a:r>
            <a:r>
              <a:rPr lang="en-US" altLang="ko-KR" sz="1600"/>
              <a:t>0.9660 | </a:t>
            </a:r>
            <a:r>
              <a:rPr lang="ko-KR" altLang="en-US" sz="1600"/>
              <a:t>정밀도 </a:t>
            </a:r>
            <a:r>
              <a:rPr lang="en-US" altLang="ko-KR" sz="1600"/>
              <a:t>0.9774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재현율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0.9421 | F1 0.9567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Twitter Noun-only + Tri-Gram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ko-KR" altLang="en-US" sz="1600"/>
              <a:t>정확도 </a:t>
            </a:r>
            <a:r>
              <a:rPr lang="en-US" altLang="ko-KR" sz="1600"/>
              <a:t>0.9660 | </a:t>
            </a:r>
            <a:r>
              <a:rPr lang="ko-KR" altLang="en-US" sz="1600"/>
              <a:t>정밀도 </a:t>
            </a:r>
            <a:r>
              <a:rPr lang="en-US" altLang="ko-KR" sz="1600"/>
              <a:t>0.9774 | </a:t>
            </a:r>
            <a:r>
              <a:rPr lang="ko-KR" altLang="en-US" sz="1600"/>
              <a:t>재현율 </a:t>
            </a:r>
            <a:r>
              <a:rPr lang="en-US" altLang="ko-KR" sz="1600"/>
              <a:t>0.9546 | F1 0.9637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Twitter Noun-only + Quad-Gram :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정확도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0.9650 |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정밀도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0.9766 |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재현율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0.9413 | F1 0.9559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7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/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전처리된 문서의 벡터화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4741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단어 분리</a:t>
            </a:r>
            <a:r>
              <a:rPr lang="en-US" altLang="ko-KR" sz="2400">
                <a:latin typeface="+mn-ea"/>
              </a:rPr>
              <a:t>(Tokenization)</a:t>
            </a:r>
            <a:r>
              <a:rPr lang="ko-KR" altLang="en-US" sz="2400">
                <a:latin typeface="+mn-ea"/>
              </a:rPr>
              <a:t> 결과 </a:t>
            </a:r>
            <a:r>
              <a:rPr lang="en-US" altLang="ko-KR" sz="2400">
                <a:latin typeface="+mn-ea"/>
              </a:rPr>
              <a:t>– Vector Space </a:t>
            </a:r>
            <a:r>
              <a:rPr lang="ko-KR" altLang="en-US" sz="2400">
                <a:latin typeface="+mn-ea"/>
              </a:rPr>
              <a:t>형성</a:t>
            </a:r>
            <a:endParaRPr lang="en-US" altLang="ko-KR" sz="24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앞에서 설명한 바와 같이 전처리가 끝난 텍스트를 대상으로 ① 형태소 분석기 선택 ② 형태소 분리 ③ 불용어 제거 ④ 빈도 </a:t>
            </a:r>
            <a:r>
              <a:rPr lang="en-US" altLang="ko-KR" sz="2000">
                <a:latin typeface="+mn-ea"/>
              </a:rPr>
              <a:t>100</a:t>
            </a:r>
            <a:r>
              <a:rPr lang="ko-KR" altLang="en-US" sz="2000">
                <a:latin typeface="+mn-ea"/>
              </a:rPr>
              <a:t>이상 </a:t>
            </a:r>
            <a:r>
              <a:rPr lang="en-US" altLang="ko-KR" sz="2000">
                <a:latin typeface="+mn-ea"/>
              </a:rPr>
              <a:t>Tri-gram </a:t>
            </a:r>
            <a:r>
              <a:rPr lang="ko-KR" altLang="en-US" sz="2000">
                <a:latin typeface="+mn-ea"/>
              </a:rPr>
              <a:t>추출 → </a:t>
            </a:r>
            <a:r>
              <a:rPr lang="en-US" altLang="ko-KR" sz="2000" b="1">
                <a:latin typeface="+mn-ea"/>
              </a:rPr>
              <a:t>254,176</a:t>
            </a:r>
            <a:r>
              <a:rPr lang="ko-KR" altLang="en-US" sz="2000" b="1">
                <a:latin typeface="+mn-ea"/>
              </a:rPr>
              <a:t>차원 벡터 공간 형성</a:t>
            </a:r>
            <a:endParaRPr lang="en-US" altLang="ko-KR" sz="2000" b="1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7F450C-CB36-46E7-82AF-E83B866EA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63421"/>
              </p:ext>
            </p:extLst>
          </p:nvPr>
        </p:nvGraphicFramePr>
        <p:xfrm>
          <a:off x="1138414" y="2747334"/>
          <a:ext cx="1066165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806">
                  <a:extLst>
                    <a:ext uri="{9D8B030D-6E8A-4147-A177-3AD203B41FA5}">
                      <a16:colId xmlns:a16="http://schemas.microsoft.com/office/drawing/2014/main" val="3604026595"/>
                    </a:ext>
                  </a:extLst>
                </a:gridCol>
                <a:gridCol w="1152942">
                  <a:extLst>
                    <a:ext uri="{9D8B030D-6E8A-4147-A177-3AD203B41FA5}">
                      <a16:colId xmlns:a16="http://schemas.microsoft.com/office/drawing/2014/main" val="826329053"/>
                    </a:ext>
                  </a:extLst>
                </a:gridCol>
                <a:gridCol w="8070902">
                  <a:extLst>
                    <a:ext uri="{9D8B030D-6E8A-4147-A177-3AD203B41FA5}">
                      <a16:colId xmlns:a16="http://schemas.microsoft.com/office/drawing/2014/main" val="266221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>
                          <a:solidFill>
                            <a:sysClr val="windowText" lastClr="000000"/>
                          </a:solidFill>
                        </a:rPr>
                        <a:t>토큰수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>
                          <a:solidFill>
                            <a:sysClr val="windowText" lastClr="000000"/>
                          </a:solidFill>
                        </a:rPr>
                        <a:t>발생 빈도 기준 상위 </a:t>
                      </a:r>
                      <a:r>
                        <a:rPr lang="en-US" altLang="ko-KR" sz="1600" b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1600" b="0">
                          <a:solidFill>
                            <a:sysClr val="windowText" lastClr="000000"/>
                          </a:solidFill>
                        </a:rPr>
                        <a:t>개 토큰</a:t>
                      </a:r>
                      <a:r>
                        <a:rPr lang="ko-KR" altLang="en-US" sz="1600" b="0" baseline="30000">
                          <a:solidFill>
                            <a:sysClr val="windowText" lastClr="000000"/>
                          </a:solidFill>
                        </a:rPr>
                        <a:t>주</a:t>
                      </a:r>
                      <a:r>
                        <a:rPr lang="en-US" altLang="ko-KR" sz="1600" b="0" baseline="3000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b="0" baseline="30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Unigram</a:t>
                      </a:r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600" b="0">
                          <a:solidFill>
                            <a:sysClr val="windowText" lastClr="000000"/>
                          </a:solidFill>
                        </a:rPr>
                        <a:t>8,038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자산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및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금융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인식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다음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부채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당사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손익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금액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현재</a:t>
                      </a:r>
                      <a:endParaRPr lang="en-US" altLang="ko-K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5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Bigram</a:t>
                      </a:r>
                      <a:r>
                        <a:rPr lang="ko-KR" altLang="en-US" sz="1600" baseline="30000">
                          <a:solidFill>
                            <a:sysClr val="windowText" lastClr="000000"/>
                          </a:solidFill>
                        </a:rPr>
                        <a:t>주</a:t>
                      </a:r>
                      <a:r>
                        <a:rPr lang="en-US" altLang="ko-KR" sz="1600" baseline="3000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baseline="30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600" b="0">
                          <a:solidFill>
                            <a:sysClr val="windowText" lastClr="000000"/>
                          </a:solidFill>
                        </a:rPr>
                        <a:t>88,338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금융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자산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공정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가치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단위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천원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다음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단위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역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다음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손익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인식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년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보고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기간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이연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법인세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말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현재</a:t>
                      </a:r>
                      <a:endParaRPr lang="en-US" altLang="ko-K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31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Trigram</a:t>
                      </a:r>
                      <a:r>
                        <a:rPr lang="ko-KR" altLang="en-US" sz="1600" baseline="30000">
                          <a:solidFill>
                            <a:sysClr val="windowText" lastClr="000000"/>
                          </a:solidFill>
                        </a:rPr>
                        <a:t>주</a:t>
                      </a:r>
                      <a:r>
                        <a:rPr lang="en-US" altLang="ko-KR" sz="1600" baseline="3000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baseline="30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600" b="0">
                          <a:solidFill>
                            <a:sysClr val="windowText" lastClr="000000"/>
                          </a:solidFill>
                        </a:rPr>
                        <a:t>157,800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다음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단위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천원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역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다음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단위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년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일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기업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회계기준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제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전기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말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현재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</a:t>
                      </a: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공정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가치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측정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회계기준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제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호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보고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기간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말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이연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법인세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자산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</a:t>
                      </a: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포괄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손익</a:t>
                      </a:r>
                      <a:endParaRPr lang="en-US" altLang="ko-K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85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600" b="0">
                          <a:solidFill>
                            <a:sysClr val="windowText" lastClr="000000"/>
                          </a:solidFill>
                        </a:rPr>
                        <a:t>254,176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altLang="ko-K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09210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1) 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빈도가 높은 토큰은 임베딩 과정에서 낮은 </a:t>
                      </a: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IDF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 적용됨</a:t>
                      </a:r>
                      <a:endParaRPr lang="en-US" altLang="ko-KR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2) Unigram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은 모두 포함되지만 </a:t>
                      </a: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Bigram, Trigram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은 분석 대상 공시 문서군 전체에서 </a:t>
                      </a:r>
                      <a:r>
                        <a:rPr lang="en-US" altLang="ko-KR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r>
                        <a:rPr lang="ko-KR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 이상 출현시 반영함</a:t>
                      </a:r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altLang="ko-KR" sz="16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altLang="ko-K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93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423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/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전처리된 문서의 벡터화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3593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임베딩</a:t>
            </a:r>
            <a:r>
              <a:rPr lang="en-US" altLang="ko-KR" sz="2400">
                <a:latin typeface="+mn-ea"/>
              </a:rPr>
              <a:t>(embedding)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자연어를 벡터로 바꾼 결과 혹은 그 일련의 과정 전체</a:t>
            </a:r>
            <a:endParaRPr lang="en-US" altLang="ko-KR" sz="28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전처리와 토큰화 과정으로 준비된 </a:t>
            </a:r>
            <a:r>
              <a:rPr lang="en-US" altLang="ko-KR" sz="2000">
                <a:latin typeface="+mn-ea"/>
              </a:rPr>
              <a:t>254,176</a:t>
            </a:r>
            <a:r>
              <a:rPr lang="ko-KR" altLang="en-US" sz="2000">
                <a:latin typeface="+mn-ea"/>
              </a:rPr>
              <a:t>차원 벡터 공간에 </a:t>
            </a:r>
            <a:r>
              <a:rPr lang="ko-KR" altLang="en-US" sz="2000" b="1">
                <a:latin typeface="+mn-ea"/>
              </a:rPr>
              <a:t>각각의 문서</a:t>
            </a:r>
            <a:r>
              <a:rPr lang="ko-KR" altLang="en-US" sz="2000">
                <a:latin typeface="+mn-ea"/>
              </a:rPr>
              <a:t>를 임베딩함</a:t>
            </a: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</a:rPr>
              <a:t>scikit-learn</a:t>
            </a:r>
            <a:r>
              <a:rPr lang="ko-KR" altLang="en-US" sz="2000">
                <a:latin typeface="+mn-ea"/>
              </a:rPr>
              <a:t>에서 제공하는 </a:t>
            </a:r>
            <a:r>
              <a:rPr lang="en-US" altLang="ko-KR" sz="2000">
                <a:latin typeface="+mn-ea"/>
              </a:rPr>
              <a:t>TfidfVectorizer </a:t>
            </a:r>
            <a:r>
              <a:rPr lang="ko-KR" altLang="en-US" sz="2000">
                <a:latin typeface="+mn-ea"/>
              </a:rPr>
              <a:t>모듈 활용하여 문서</a:t>
            </a:r>
            <a:r>
              <a:rPr lang="en-US" altLang="ko-KR" sz="2000">
                <a:latin typeface="+mn-ea"/>
              </a:rPr>
              <a:t>-</a:t>
            </a:r>
            <a:r>
              <a:rPr lang="ko-KR" altLang="en-US" sz="2000">
                <a:latin typeface="+mn-ea"/>
              </a:rPr>
              <a:t>토큰별 </a:t>
            </a:r>
            <a:r>
              <a:rPr lang="en-US" altLang="ko-KR" sz="2000">
                <a:latin typeface="+mn-ea"/>
              </a:rPr>
              <a:t>Tf-Idf </a:t>
            </a:r>
            <a:r>
              <a:rPr lang="ko-KR" altLang="en-US" sz="2000">
                <a:latin typeface="+mn-ea"/>
              </a:rPr>
              <a:t>값 산출</a:t>
            </a:r>
            <a:endParaRPr lang="en-US" altLang="ko-KR" sz="2000">
              <a:latin typeface="+mn-ea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개별 문서를 조정된 형태소 분석기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(twitter-Noun + Tri-gram(min-occurrence=100))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 토큰화하여 벡터 공간에 발생 토큰의 수 임베딩 산출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전체 문서군에서 토큰별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IDF(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전체문서수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토큰 발생 문서수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계산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①의 결과에 ②에서 산출된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IDF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를 반영하여 문서 벡터 생성 → 대부분의 값이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인 희소 벡터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(sparse vector)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D64654-CF88-4223-9A5E-1EAC8B239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420866"/>
              </p:ext>
            </p:extLst>
          </p:nvPr>
        </p:nvGraphicFramePr>
        <p:xfrm>
          <a:off x="1138414" y="4898390"/>
          <a:ext cx="106616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942">
                  <a:extLst>
                    <a:ext uri="{9D8B030D-6E8A-4147-A177-3AD203B41FA5}">
                      <a16:colId xmlns:a16="http://schemas.microsoft.com/office/drawing/2014/main" val="3604026595"/>
                    </a:ext>
                  </a:extLst>
                </a:gridCol>
                <a:gridCol w="2961570">
                  <a:extLst>
                    <a:ext uri="{9D8B030D-6E8A-4147-A177-3AD203B41FA5}">
                      <a16:colId xmlns:a16="http://schemas.microsoft.com/office/drawing/2014/main" val="826329053"/>
                    </a:ext>
                  </a:extLst>
                </a:gridCol>
                <a:gridCol w="2961570">
                  <a:extLst>
                    <a:ext uri="{9D8B030D-6E8A-4147-A177-3AD203B41FA5}">
                      <a16:colId xmlns:a16="http://schemas.microsoft.com/office/drawing/2014/main" val="2662212031"/>
                    </a:ext>
                  </a:extLst>
                </a:gridCol>
                <a:gridCol w="2961570">
                  <a:extLst>
                    <a:ext uri="{9D8B030D-6E8A-4147-A177-3AD203B41FA5}">
                      <a16:colId xmlns:a16="http://schemas.microsoft.com/office/drawing/2014/main" val="2271180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800" b="0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800" b="0">
                          <a:solidFill>
                            <a:sysClr val="windowText" lastClr="000000"/>
                          </a:solidFill>
                        </a:rPr>
                        <a:t>분석 대상 주석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</a:rPr>
                        <a:t>(-) </a:t>
                      </a:r>
                      <a:r>
                        <a:rPr lang="ko-KR" altLang="en-US" sz="1800" b="0">
                          <a:solidFill>
                            <a:sysClr val="windowText" lastClr="000000"/>
                          </a:solidFill>
                        </a:rPr>
                        <a:t>문자수 </a:t>
                      </a: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r>
                        <a:rPr lang="ko-KR" altLang="en-US" sz="1800" b="0">
                          <a:solidFill>
                            <a:sysClr val="windowText" lastClr="000000"/>
                          </a:solidFill>
                        </a:rPr>
                        <a:t>↓</a:t>
                      </a:r>
                      <a:endParaRPr lang="ko-KR" altLang="en-US" sz="1800" b="0" baseline="30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</a:rPr>
                        <a:t>Embedded Notes Vector</a:t>
                      </a:r>
                      <a:r>
                        <a:rPr lang="ko-KR" altLang="en-US" sz="1800" b="0" baseline="30000">
                          <a:solidFill>
                            <a:sysClr val="windowText" lastClr="000000"/>
                          </a:solidFill>
                        </a:rPr>
                        <a:t>주</a:t>
                      </a:r>
                      <a:r>
                        <a:rPr lang="en-US" altLang="ko-KR" sz="1800" b="0" baseline="3000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baseline="30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800">
                          <a:solidFill>
                            <a:sysClr val="windowText" lastClr="000000"/>
                          </a:solidFill>
                        </a:rPr>
                        <a:t>가설 </a:t>
                      </a: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</a:rPr>
                        <a:t>1 – </a:t>
                      </a:r>
                      <a:r>
                        <a:rPr lang="ko-KR" altLang="en-US" sz="1800">
                          <a:solidFill>
                            <a:sysClr val="windowText" lastClr="000000"/>
                          </a:solidFill>
                        </a:rPr>
                        <a:t>최초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</a:rPr>
                        <a:t>42,809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</a:rPr>
                        <a:t>187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</a:rPr>
                        <a:t>42,622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5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800">
                          <a:solidFill>
                            <a:sysClr val="windowText" lastClr="000000"/>
                          </a:solidFill>
                        </a:rPr>
                        <a:t>가설 </a:t>
                      </a: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</a:rPr>
                        <a:t>2 – </a:t>
                      </a:r>
                      <a:r>
                        <a:rPr lang="ko-KR" altLang="en-US" sz="1800">
                          <a:solidFill>
                            <a:sysClr val="windowText" lastClr="000000"/>
                          </a:solidFill>
                        </a:rPr>
                        <a:t>최종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</a:rPr>
                        <a:t>42,809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</a:rPr>
                        <a:t>183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</a:rPr>
                        <a:t>42,626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10376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1) </a:t>
                      </a:r>
                      <a:r>
                        <a:rPr lang="ko-KR" altLang="en-US" sz="1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각각 </a:t>
                      </a:r>
                      <a:r>
                        <a:rPr lang="en-US" altLang="ko-KR" sz="1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42,622x254,176, 42,626x254,176</a:t>
                      </a:r>
                      <a:r>
                        <a:rPr lang="ko-KR" altLang="en-US" sz="1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의 </a:t>
                      </a:r>
                      <a:r>
                        <a:rPr lang="en-US" altLang="ko-KR" sz="1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sparse matrix </a:t>
                      </a:r>
                      <a:r>
                        <a:rPr lang="ko-KR" altLang="en-US" sz="1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생성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altLang="ko-KR" sz="1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altLang="ko-KR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altLang="ko-KR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2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3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733888-BD4A-493B-8DA9-8C5FCE61012E}"/>
              </a:ext>
            </a:extLst>
          </p:cNvPr>
          <p:cNvSpPr txBox="1"/>
          <p:nvPr/>
        </p:nvSpPr>
        <p:spPr>
          <a:xfrm>
            <a:off x="226060" y="2276453"/>
            <a:ext cx="8456764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두 문서의 </a:t>
            </a:r>
            <a:r>
              <a:rPr lang="ko-KR" altLang="en-US">
                <a:latin typeface="+mn-ea"/>
              </a:rPr>
              <a:t>벡터 차이의 크기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(magnitude of the vector difference)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 측정 가능 → 두 문서가 서로 유사한 내용이더라도 둘 중 하나의 문서 길이가 더 길 경우 백터 차이의 크기가 커질 수 있음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벡터화된 문서를 정규화한 후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정규화된 벡터 사이의 내적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(dot-product)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을 계산하는 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코사인 유사도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 문서간 유사도를 측정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 startAt="3"/>
            </a:pP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 startAt="3"/>
            </a:pP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위의 코사인 유사도 식에서 확인할 수 있는 것처럼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코사인 유사도 식은 각각의 문서 벡터가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L2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정규화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유클리디언 거리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된 각각의 문서 벡터를 내적하는 형태로 표현 가능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72623"/>
              </p:ext>
            </p:extLst>
          </p:nvPr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SCORE </a:t>
                      </a:r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측정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104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유사도</a:t>
            </a:r>
            <a:r>
              <a:rPr lang="en-US" altLang="ko-KR" sz="2400">
                <a:latin typeface="+mn-ea"/>
              </a:rPr>
              <a:t>(similarity)</a:t>
            </a:r>
            <a:r>
              <a:rPr lang="ko-KR" altLang="en-US" sz="2400">
                <a:latin typeface="+mn-ea"/>
              </a:rPr>
              <a:t> 측정 </a:t>
            </a:r>
            <a:r>
              <a:rPr lang="en-US" altLang="ko-KR" sz="2400">
                <a:latin typeface="+mn-ea"/>
              </a:rPr>
              <a:t>– </a:t>
            </a:r>
            <a:r>
              <a:rPr lang="ko-KR" altLang="en-US" sz="2400">
                <a:latin typeface="+mn-ea"/>
              </a:rPr>
              <a:t>① </a:t>
            </a:r>
            <a:r>
              <a:rPr lang="en-US" altLang="ko-KR" sz="2400">
                <a:latin typeface="+mn-ea"/>
              </a:rPr>
              <a:t>Cosine Similarity (Manning et al. 2009)</a:t>
            </a:r>
            <a:endParaRPr lang="en-US" altLang="ko-KR" sz="240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</a:rPr>
              <a:t>BoW </a:t>
            </a:r>
            <a:r>
              <a:rPr lang="ko-KR" altLang="en-US" sz="2000">
                <a:latin typeface="+mn-ea"/>
              </a:rPr>
              <a:t>벡터 공간에서 벡터화된 두 문서의 유사도를 측정하는 방법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EB969C-3168-4765-8478-182B0E4FC74C}"/>
                  </a:ext>
                </a:extLst>
              </p:cNvPr>
              <p:cNvSpPr txBox="1"/>
              <p:nvPr/>
            </p:nvSpPr>
            <p:spPr>
              <a:xfrm>
                <a:off x="1735517" y="4480645"/>
                <a:ext cx="6511078" cy="55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EB969C-3168-4765-8478-182B0E4FC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17" y="4480645"/>
                <a:ext cx="6511078" cy="55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F98A6FFF-86C5-4FD1-85BC-E605B1E297B2}"/>
              </a:ext>
            </a:extLst>
          </p:cNvPr>
          <p:cNvGrpSpPr/>
          <p:nvPr/>
        </p:nvGrpSpPr>
        <p:grpSpPr>
          <a:xfrm>
            <a:off x="8777617" y="1922808"/>
            <a:ext cx="3022118" cy="2116458"/>
            <a:chOff x="1906201" y="3901800"/>
            <a:chExt cx="3616700" cy="25830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095EE9-72BD-49C2-A00A-707BA3AA5AE1}"/>
                </a:ext>
              </a:extLst>
            </p:cNvPr>
            <p:cNvSpPr txBox="1"/>
            <p:nvPr/>
          </p:nvSpPr>
          <p:spPr>
            <a:xfrm>
              <a:off x="1906201" y="6177053"/>
              <a:ext cx="3616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(Source: Wikipedia)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E80E882-AEAD-4A7D-A6A5-A8F22A96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4674" y="3901800"/>
              <a:ext cx="2999754" cy="2208867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A34096-5F5E-4835-812F-94124F3480D7}"/>
              </a:ext>
            </a:extLst>
          </p:cNvPr>
          <p:cNvGrpSpPr/>
          <p:nvPr/>
        </p:nvGrpSpPr>
        <p:grpSpPr>
          <a:xfrm>
            <a:off x="8872304" y="4297848"/>
            <a:ext cx="2639953" cy="2267206"/>
            <a:chOff x="7347658" y="3555712"/>
            <a:chExt cx="3712606" cy="30093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9B6526-7D77-4D20-8910-F461B9126910}"/>
                </a:ext>
              </a:extLst>
            </p:cNvPr>
            <p:cNvSpPr txBox="1"/>
            <p:nvPr/>
          </p:nvSpPr>
          <p:spPr>
            <a:xfrm>
              <a:off x="7347658" y="6200298"/>
              <a:ext cx="3616700" cy="364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(Source: Manning et al. 2009)</a:t>
              </a:r>
              <a:endPara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D6E94D6-86D0-4E23-A5E5-ACA7E6A87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5286" y="3555712"/>
              <a:ext cx="3414978" cy="2621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910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/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SCORE </a:t>
                      </a:r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측정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243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유사도</a:t>
            </a:r>
            <a:r>
              <a:rPr lang="en-US" altLang="ko-KR" sz="2400">
                <a:latin typeface="+mn-ea"/>
              </a:rPr>
              <a:t>(similarity)</a:t>
            </a:r>
            <a:r>
              <a:rPr lang="ko-KR" altLang="en-US" sz="2400">
                <a:latin typeface="+mn-ea"/>
              </a:rPr>
              <a:t> 측정 </a:t>
            </a:r>
            <a:r>
              <a:rPr lang="en-US" altLang="ko-KR" sz="2400">
                <a:latin typeface="+mn-ea"/>
              </a:rPr>
              <a:t>– </a:t>
            </a:r>
            <a:r>
              <a:rPr lang="ko-KR" altLang="en-US" sz="2400">
                <a:latin typeface="+mn-ea"/>
              </a:rPr>
              <a:t>② 문서 길이의 조정 </a:t>
            </a:r>
            <a:r>
              <a:rPr lang="en-US" altLang="ko-KR" sz="2400">
                <a:latin typeface="+mn-ea"/>
              </a:rPr>
              <a:t>(Brown and Tucker 2010, BT)</a:t>
            </a:r>
            <a:endParaRPr lang="en-US" altLang="ko-KR" sz="240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</a:rPr>
              <a:t>BT</a:t>
            </a:r>
            <a:r>
              <a:rPr lang="ko-KR" altLang="en-US" sz="2000">
                <a:latin typeface="+mn-ea"/>
              </a:rPr>
              <a:t>는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연도별 공시 문서의 차이를 </a:t>
            </a:r>
            <a:r>
              <a:rPr lang="en-US" altLang="ko-KR" sz="2000">
                <a:latin typeface="+mn-ea"/>
              </a:rPr>
              <a:t>1-cosine similarity</a:t>
            </a:r>
            <a:r>
              <a:rPr lang="ko-KR" altLang="en-US" sz="2000">
                <a:latin typeface="+mn-ea"/>
              </a:rPr>
              <a:t>로 측정하고 </a:t>
            </a:r>
            <a:r>
              <a:rPr lang="en-US" altLang="ko-KR" sz="2000" i="1">
                <a:latin typeface="+mn-ea"/>
              </a:rPr>
              <a:t>Rawscore</a:t>
            </a:r>
            <a:r>
              <a:rPr lang="ko-KR" altLang="en-US" sz="2000">
                <a:latin typeface="+mn-ea"/>
              </a:rPr>
              <a:t>라고 정함 </a:t>
            </a: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</a:rPr>
              <a:t>BT</a:t>
            </a:r>
            <a:r>
              <a:rPr lang="ko-KR" altLang="en-US" sz="2000">
                <a:latin typeface="+mn-ea"/>
              </a:rPr>
              <a:t>에 따르면</a:t>
            </a:r>
            <a:r>
              <a:rPr lang="en-US" altLang="ko-KR" sz="2000">
                <a:latin typeface="+mn-ea"/>
              </a:rPr>
              <a:t>, Rawscore</a:t>
            </a:r>
            <a:r>
              <a:rPr lang="ko-KR" altLang="en-US" sz="2000">
                <a:latin typeface="+mn-ea"/>
              </a:rPr>
              <a:t>는 그대로 연구에 사용할 수 없음</a:t>
            </a:r>
            <a:r>
              <a:rPr lang="en-US" altLang="ko-KR" sz="2000">
                <a:latin typeface="+mn-ea"/>
              </a:rPr>
              <a:t>. VSM</a:t>
            </a:r>
            <a:r>
              <a:rPr lang="ko-KR" altLang="en-US" sz="2000">
                <a:latin typeface="+mn-ea"/>
              </a:rPr>
              <a:t>에서 </a:t>
            </a:r>
            <a:r>
              <a:rPr lang="en-US" altLang="ko-KR" sz="2000">
                <a:latin typeface="+mn-ea"/>
              </a:rPr>
              <a:t>Rawscore</a:t>
            </a:r>
            <a:r>
              <a:rPr lang="ko-KR" altLang="en-US" sz="2000">
                <a:latin typeface="+mn-ea"/>
              </a:rPr>
              <a:t>는 문서길이가 길어질수록 감소</a:t>
            </a:r>
            <a:r>
              <a:rPr lang="en-US" altLang="ko-KR" sz="2000">
                <a:latin typeface="+mn-ea"/>
              </a:rPr>
              <a:t>.</a:t>
            </a:r>
            <a:r>
              <a:rPr lang="ko-KR" altLang="en-US" sz="2000">
                <a:latin typeface="+mn-ea"/>
              </a:rPr>
              <a:t> 문서의 길이가 길어질수록 단어</a:t>
            </a:r>
            <a:r>
              <a:rPr lang="en-US" altLang="ko-KR" sz="2000">
                <a:latin typeface="+mn-ea"/>
              </a:rPr>
              <a:t>(</a:t>
            </a:r>
            <a:r>
              <a:rPr lang="ko-KR" altLang="en-US" sz="2000">
                <a:latin typeface="+mn-ea"/>
              </a:rPr>
              <a:t>토큰</a:t>
            </a:r>
            <a:r>
              <a:rPr lang="en-US" altLang="ko-KR" sz="2000">
                <a:latin typeface="+mn-ea"/>
              </a:rPr>
              <a:t>)</a:t>
            </a:r>
            <a:r>
              <a:rPr lang="ko-KR" altLang="en-US" sz="2000">
                <a:latin typeface="+mn-ea"/>
              </a:rPr>
              <a:t>이 두 문서 모두에 포함되어 있을 가능성이 높음 </a:t>
            </a:r>
            <a:r>
              <a:rPr lang="en-US" altLang="ko-KR" sz="2000">
                <a:latin typeface="+mn-ea"/>
              </a:rPr>
              <a:t>(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BT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는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VSM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Context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에서 증명</a:t>
            </a:r>
            <a:r>
              <a:rPr lang="en-US" altLang="ko-KR" sz="2000">
                <a:latin typeface="+mn-ea"/>
              </a:rPr>
              <a:t>) </a:t>
            </a:r>
            <a:r>
              <a:rPr lang="ko-KR" altLang="en-US" sz="2000">
                <a:latin typeface="+mn-ea"/>
              </a:rPr>
              <a:t>→ </a:t>
            </a:r>
            <a:r>
              <a:rPr lang="en-US" altLang="ko-KR" sz="2000" i="1">
                <a:latin typeface="+mn-ea"/>
              </a:rPr>
              <a:t>Rawscore</a:t>
            </a:r>
            <a:r>
              <a:rPr lang="ko-KR" altLang="en-US" sz="2000">
                <a:latin typeface="+mn-ea"/>
              </a:rPr>
              <a:t>에서 </a:t>
            </a:r>
            <a:r>
              <a:rPr lang="ko-KR" altLang="en-US" sz="2000" b="1">
                <a:latin typeface="+mn-ea"/>
              </a:rPr>
              <a:t>문서 길이의 영향</a:t>
            </a:r>
            <a:r>
              <a:rPr lang="ko-KR" altLang="en-US" sz="2000">
                <a:latin typeface="+mn-ea"/>
              </a:rPr>
              <a:t>을 제거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666E7A-D182-49FF-BAD0-AD6564C1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893" y="3736506"/>
            <a:ext cx="6265009" cy="2494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FFB59F-0661-4718-BC37-76308604A992}"/>
              </a:ext>
            </a:extLst>
          </p:cNvPr>
          <p:cNvSpPr txBox="1"/>
          <p:nvPr/>
        </p:nvSpPr>
        <p:spPr>
          <a:xfrm>
            <a:off x="226060" y="3492608"/>
            <a:ext cx="5157101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</a:rPr>
              <a:t>BT</a:t>
            </a:r>
            <a:r>
              <a:rPr lang="ko-KR" altLang="en-US" sz="2000">
                <a:latin typeface="+mn-ea"/>
              </a:rPr>
              <a:t>는</a:t>
            </a:r>
            <a:r>
              <a:rPr lang="ko-KR" altLang="en-US" sz="2000" i="1">
                <a:latin typeface="+mn-ea"/>
              </a:rPr>
              <a:t> </a:t>
            </a:r>
            <a:r>
              <a:rPr lang="en-US" altLang="ko-KR" sz="2000" i="1">
                <a:latin typeface="+mn-ea"/>
              </a:rPr>
              <a:t>Rawscore</a:t>
            </a:r>
            <a:r>
              <a:rPr lang="ko-KR" altLang="en-US" sz="2000">
                <a:latin typeface="+mn-ea"/>
              </a:rPr>
              <a:t>와 문서 길이의 관계를 추정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후</a:t>
            </a:r>
            <a:r>
              <a:rPr lang="en-US" altLang="ko-KR" sz="2000">
                <a:latin typeface="+mn-ea"/>
              </a:rPr>
              <a:t> </a:t>
            </a:r>
            <a:r>
              <a:rPr lang="en-US" altLang="ko-KR" sz="2000" i="1">
                <a:latin typeface="+mn-ea"/>
              </a:rPr>
              <a:t>Rawscore</a:t>
            </a:r>
            <a:r>
              <a:rPr lang="ko-KR" altLang="en-US" sz="2000">
                <a:latin typeface="+mn-ea"/>
              </a:rPr>
              <a:t>와 </a:t>
            </a:r>
            <a:r>
              <a:rPr lang="en-US" altLang="ko-KR" sz="2000" i="1">
                <a:latin typeface="+mn-ea"/>
              </a:rPr>
              <a:t>Rawscore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추정치의 차이</a:t>
            </a:r>
            <a:r>
              <a:rPr lang="en-US" altLang="ko-KR" sz="2000">
                <a:latin typeface="+mn-ea"/>
              </a:rPr>
              <a:t>(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잔차</a:t>
            </a:r>
            <a:r>
              <a:rPr lang="en-US" altLang="ko-KR" sz="2000">
                <a:latin typeface="+mn-ea"/>
              </a:rPr>
              <a:t>)</a:t>
            </a:r>
            <a:r>
              <a:rPr lang="ko-KR" altLang="en-US" sz="2000">
                <a:latin typeface="+mn-ea"/>
              </a:rPr>
              <a:t>를 연도별 공시문서 차이도 </a:t>
            </a:r>
            <a:r>
              <a:rPr lang="en-US" altLang="ko-KR" sz="2000" i="1">
                <a:latin typeface="+mn-ea"/>
              </a:rPr>
              <a:t>Score</a:t>
            </a:r>
            <a:r>
              <a:rPr lang="ko-KR" altLang="en-US" sz="2000">
                <a:latin typeface="+mn-ea"/>
              </a:rPr>
              <a:t>로 정의</a:t>
            </a: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본 연구는 </a:t>
            </a:r>
            <a:r>
              <a:rPr lang="en-US" altLang="ko-KR" sz="2000">
                <a:latin typeface="+mn-ea"/>
              </a:rPr>
              <a:t>BT</a:t>
            </a:r>
            <a:r>
              <a:rPr lang="ko-KR" altLang="en-US" sz="2000">
                <a:latin typeface="+mn-ea"/>
              </a:rPr>
              <a:t>에 따라 </a:t>
            </a:r>
            <a:r>
              <a:rPr lang="en-US" altLang="ko-KR" sz="2000">
                <a:latin typeface="+mn-ea"/>
              </a:rPr>
              <a:t>Rawscore</a:t>
            </a:r>
            <a:r>
              <a:rPr lang="ko-KR" altLang="en-US" sz="2000">
                <a:latin typeface="+mn-ea"/>
              </a:rPr>
              <a:t> 계산 후 문서 길이를 조정한 </a:t>
            </a:r>
            <a:r>
              <a:rPr lang="en-US" altLang="ko-KR" sz="2000" i="1">
                <a:latin typeface="+mn-ea"/>
              </a:rPr>
              <a:t>Score</a:t>
            </a:r>
            <a:r>
              <a:rPr lang="ko-KR" altLang="en-US" sz="2000">
                <a:latin typeface="+mn-ea"/>
              </a:rPr>
              <a:t> 계산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410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/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SCORE </a:t>
                      </a:r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측정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4741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조정 후 연도별 주석 차이도</a:t>
            </a:r>
            <a:r>
              <a:rPr lang="en-US" altLang="ko-KR" sz="2400">
                <a:latin typeface="+mn-ea"/>
              </a:rPr>
              <a:t>(SCORE)</a:t>
            </a:r>
            <a:r>
              <a:rPr lang="ko-KR" altLang="en-US" sz="2400">
                <a:latin typeface="+mn-ea"/>
              </a:rPr>
              <a:t> 측정 결과</a:t>
            </a:r>
            <a:endParaRPr lang="en-US" altLang="ko-KR" sz="240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주석 벡터 중 최초 출현 연도 등 사유로 인하여 직전 연도에 비교 대상 벡터가 존재하지 않는 경우는 </a:t>
            </a:r>
            <a:r>
              <a:rPr lang="en-US" altLang="ko-KR" sz="2000">
                <a:latin typeface="+mn-ea"/>
              </a:rPr>
              <a:t>SCORE</a:t>
            </a:r>
            <a:r>
              <a:rPr lang="ko-KR" altLang="en-US" sz="2000">
                <a:latin typeface="+mn-ea"/>
              </a:rPr>
              <a:t>를 측정할 수 없음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→ 따라서 주석 차이도를 계산할 수 있는 기업</a:t>
            </a:r>
            <a:r>
              <a:rPr lang="en-US" altLang="ko-KR" sz="2000">
                <a:latin typeface="+mn-ea"/>
              </a:rPr>
              <a:t>-</a:t>
            </a:r>
            <a:r>
              <a:rPr lang="ko-KR" altLang="en-US" sz="2000">
                <a:latin typeface="+mn-ea"/>
              </a:rPr>
              <a:t>연도 표본과 기업</a:t>
            </a:r>
            <a:r>
              <a:rPr lang="en-US" altLang="ko-KR" sz="2000">
                <a:latin typeface="+mn-ea"/>
              </a:rPr>
              <a:t>-</a:t>
            </a:r>
            <a:r>
              <a:rPr lang="ko-KR" altLang="en-US" sz="2000">
                <a:latin typeface="+mn-ea"/>
              </a:rPr>
              <a:t>연도 쌍</a:t>
            </a:r>
            <a:r>
              <a:rPr lang="en-US" altLang="ko-KR" sz="2000">
                <a:latin typeface="+mn-ea"/>
              </a:rPr>
              <a:t>(company-year pair)</a:t>
            </a:r>
            <a:r>
              <a:rPr lang="ko-KR" altLang="en-US" sz="2000">
                <a:latin typeface="+mn-ea"/>
              </a:rPr>
              <a:t>은 다음과 같이 요약할 수 있음</a:t>
            </a: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본 연구는 </a:t>
            </a:r>
            <a:r>
              <a:rPr lang="en-US" altLang="ko-KR" sz="2000">
                <a:latin typeface="+mn-ea"/>
              </a:rPr>
              <a:t>scikit-learn</a:t>
            </a:r>
            <a:r>
              <a:rPr lang="ko-KR" altLang="en-US" sz="2000">
                <a:latin typeface="+mn-ea"/>
              </a:rPr>
              <a:t>의 </a:t>
            </a:r>
            <a:r>
              <a:rPr lang="en-US" altLang="ko-KR" sz="2000">
                <a:latin typeface="+mn-ea"/>
              </a:rPr>
              <a:t>cosine-similarity </a:t>
            </a:r>
            <a:r>
              <a:rPr lang="ko-KR" altLang="en-US" sz="2000">
                <a:latin typeface="+mn-ea"/>
              </a:rPr>
              <a:t>모듈로 기업</a:t>
            </a:r>
            <a:r>
              <a:rPr lang="en-US" altLang="ko-KR" sz="2000">
                <a:latin typeface="+mn-ea"/>
              </a:rPr>
              <a:t>-</a:t>
            </a:r>
            <a:r>
              <a:rPr lang="ko-KR" altLang="en-US" sz="2000">
                <a:latin typeface="+mn-ea"/>
              </a:rPr>
              <a:t>연도 쌍의 </a:t>
            </a:r>
            <a:r>
              <a:rPr lang="en-US" altLang="ko-KR" sz="2000" b="1">
                <a:latin typeface="+mn-ea"/>
              </a:rPr>
              <a:t>Rawscore</a:t>
            </a:r>
            <a:r>
              <a:rPr lang="ko-KR" altLang="en-US" sz="2000">
                <a:latin typeface="+mn-ea"/>
              </a:rPr>
              <a:t>를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문서별 명사</a:t>
            </a:r>
            <a:r>
              <a:rPr lang="en-US" altLang="ko-KR" sz="2000">
                <a:latin typeface="+mn-ea"/>
              </a:rPr>
              <a:t>(unigram)</a:t>
            </a:r>
            <a:r>
              <a:rPr lang="ko-KR" altLang="en-US" sz="2000">
                <a:latin typeface="+mn-ea"/>
              </a:rPr>
              <a:t>의 발생 빈도수로 문서의 길이인 </a:t>
            </a:r>
            <a:r>
              <a:rPr lang="en-US" altLang="ko-KR" sz="2000" b="1">
                <a:latin typeface="+mn-ea"/>
              </a:rPr>
              <a:t>Length</a:t>
            </a:r>
            <a:r>
              <a:rPr lang="ko-KR" altLang="en-US" sz="2000">
                <a:latin typeface="+mn-ea"/>
              </a:rPr>
              <a:t>를 측정함</a:t>
            </a:r>
            <a:endParaRPr lang="en-US" altLang="ko-KR" sz="2000"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4CB9F10-04FB-4388-A45D-245A639F0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1763"/>
              </p:ext>
            </p:extLst>
          </p:nvPr>
        </p:nvGraphicFramePr>
        <p:xfrm>
          <a:off x="1138414" y="3181393"/>
          <a:ext cx="1066165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942">
                  <a:extLst>
                    <a:ext uri="{9D8B030D-6E8A-4147-A177-3AD203B41FA5}">
                      <a16:colId xmlns:a16="http://schemas.microsoft.com/office/drawing/2014/main" val="3604026595"/>
                    </a:ext>
                  </a:extLst>
                </a:gridCol>
                <a:gridCol w="2221178">
                  <a:extLst>
                    <a:ext uri="{9D8B030D-6E8A-4147-A177-3AD203B41FA5}">
                      <a16:colId xmlns:a16="http://schemas.microsoft.com/office/drawing/2014/main" val="826329053"/>
                    </a:ext>
                  </a:extLst>
                </a:gridCol>
                <a:gridCol w="2221178">
                  <a:extLst>
                    <a:ext uri="{9D8B030D-6E8A-4147-A177-3AD203B41FA5}">
                      <a16:colId xmlns:a16="http://schemas.microsoft.com/office/drawing/2014/main" val="2662212031"/>
                    </a:ext>
                  </a:extLst>
                </a:gridCol>
                <a:gridCol w="2221178">
                  <a:extLst>
                    <a:ext uri="{9D8B030D-6E8A-4147-A177-3AD203B41FA5}">
                      <a16:colId xmlns:a16="http://schemas.microsoft.com/office/drawing/2014/main" val="3946577617"/>
                    </a:ext>
                  </a:extLst>
                </a:gridCol>
                <a:gridCol w="2221178">
                  <a:extLst>
                    <a:ext uri="{9D8B030D-6E8A-4147-A177-3AD203B41FA5}">
                      <a16:colId xmlns:a16="http://schemas.microsoft.com/office/drawing/2014/main" val="2271180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800" b="0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</a:rPr>
                        <a:t>Embedded Notes Vector</a:t>
                      </a:r>
                      <a:r>
                        <a:rPr lang="ko-KR" altLang="en-US" sz="1800" b="0" baseline="30000">
                          <a:solidFill>
                            <a:sysClr val="windowText" lastClr="000000"/>
                          </a:solidFill>
                        </a:rPr>
                        <a:t>주</a:t>
                      </a:r>
                      <a:r>
                        <a:rPr lang="en-US" altLang="ko-KR" sz="1800" b="0" baseline="3000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baseline="30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</a:rPr>
                        <a:t>(-) </a:t>
                      </a:r>
                      <a:r>
                        <a:rPr lang="ko-KR" altLang="en-US" sz="1800" b="0">
                          <a:solidFill>
                            <a:sysClr val="windowText" lastClr="000000"/>
                          </a:solidFill>
                        </a:rPr>
                        <a:t>비교 대상 존재하지 않아 제거된 벡터</a:t>
                      </a:r>
                      <a:endParaRPr lang="ko-KR" altLang="en-US" sz="1800" b="0" baseline="30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800" b="0">
                          <a:solidFill>
                            <a:sysClr val="windowText" lastClr="000000"/>
                          </a:solidFill>
                        </a:rPr>
                        <a:t>기업</a:t>
                      </a: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800" b="0">
                          <a:solidFill>
                            <a:sysClr val="windowText" lastClr="000000"/>
                          </a:solidFill>
                        </a:rPr>
                        <a:t>연도</a:t>
                      </a:r>
                      <a:endParaRPr lang="ko-KR" altLang="en-US" sz="1800" b="0" baseline="30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800" b="0">
                          <a:solidFill>
                            <a:sysClr val="windowText" lastClr="000000"/>
                          </a:solidFill>
                        </a:rPr>
                        <a:t>기업</a:t>
                      </a:r>
                      <a:r>
                        <a:rPr lang="en-US" altLang="ko-KR" sz="1800" b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sz="1800" b="0">
                          <a:solidFill>
                            <a:sysClr val="windowText" lastClr="000000"/>
                          </a:solidFill>
                        </a:rPr>
                        <a:t>연도 쌍</a:t>
                      </a:r>
                      <a:endParaRPr lang="ko-KR" altLang="en-US" sz="1800" b="0" baseline="30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800">
                          <a:solidFill>
                            <a:sysClr val="windowText" lastClr="000000"/>
                          </a:solidFill>
                        </a:rPr>
                        <a:t>가설 </a:t>
                      </a: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</a:rPr>
                        <a:t>1 – </a:t>
                      </a:r>
                      <a:r>
                        <a:rPr lang="ko-KR" altLang="en-US" sz="1800">
                          <a:solidFill>
                            <a:sysClr val="windowText" lastClr="000000"/>
                          </a:solidFill>
                        </a:rPr>
                        <a:t>최초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</a:rPr>
                        <a:t>42,622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</a:rPr>
                        <a:t>4,287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</a:rPr>
                        <a:t>38,335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</a:rPr>
                        <a:t>38,324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5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800">
                          <a:solidFill>
                            <a:sysClr val="windowText" lastClr="000000"/>
                          </a:solidFill>
                        </a:rPr>
                        <a:t>가설 </a:t>
                      </a: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</a:rPr>
                        <a:t>2 – </a:t>
                      </a:r>
                      <a:r>
                        <a:rPr lang="ko-KR" altLang="en-US" sz="1800">
                          <a:solidFill>
                            <a:sysClr val="windowText" lastClr="000000"/>
                          </a:solidFill>
                        </a:rPr>
                        <a:t>최종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</a:rPr>
                        <a:t>42,626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</a:rPr>
                        <a:t>4,295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</a:rPr>
                        <a:t>38,331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800">
                          <a:solidFill>
                            <a:sysClr val="windowText" lastClr="000000"/>
                          </a:solidFill>
                        </a:rPr>
                        <a:t>38,330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10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905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73583"/>
              </p:ext>
            </p:extLst>
          </p:nvPr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연구 모형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530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가설 </a:t>
            </a:r>
            <a:r>
              <a:rPr lang="en-US" altLang="ko-KR" sz="2400">
                <a:latin typeface="+mn-ea"/>
              </a:rPr>
              <a:t>1</a:t>
            </a:r>
            <a:r>
              <a:rPr lang="ko-KR" altLang="en-US" sz="2400">
                <a:latin typeface="+mn-ea"/>
              </a:rPr>
              <a:t>을 검증하기 위한 모형은 다음과 같음</a:t>
            </a:r>
            <a:endParaRPr lang="en-US" altLang="ko-KR" sz="2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변수 설명</a:t>
            </a:r>
            <a:r>
              <a:rPr lang="en-US" altLang="ko-KR" sz="2400">
                <a:latin typeface="+mn-ea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>
                <a:latin typeface="+mn-ea"/>
              </a:rPr>
              <a:t>CAR</a:t>
            </a:r>
            <a:r>
              <a:rPr lang="en-US" altLang="ko-KR">
                <a:latin typeface="+mn-ea"/>
              </a:rPr>
              <a:t> : </a:t>
            </a:r>
            <a:r>
              <a:rPr lang="ko-KR" altLang="en-US">
                <a:latin typeface="+mn-ea"/>
              </a:rPr>
              <a:t>주석 텍스트 최초 공시일로부터 </a:t>
            </a:r>
            <a:r>
              <a:rPr lang="en-US" altLang="ko-KR">
                <a:latin typeface="+mn-ea"/>
              </a:rPr>
              <a:t>+2</a:t>
            </a:r>
            <a:r>
              <a:rPr lang="ko-KR" altLang="en-US">
                <a:latin typeface="+mn-ea"/>
              </a:rPr>
              <a:t>일까지 시장조정모형으로 측정한 누적초과수익률 </a:t>
            </a:r>
            <a:r>
              <a:rPr lang="en-US" altLang="ko-KR">
                <a:latin typeface="+mn-ea"/>
              </a:rPr>
              <a:t>[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관심변수</a:t>
            </a:r>
            <a:r>
              <a:rPr lang="en-US" altLang="ko-KR">
                <a:latin typeface="+mn-ea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>
                <a:latin typeface="+mn-ea"/>
              </a:rPr>
              <a:t>SCORE</a:t>
            </a:r>
            <a:r>
              <a:rPr lang="en-US" altLang="ko-KR" b="1" baseline="30000">
                <a:latin typeface="+mn-ea"/>
              </a:rPr>
              <a:t>A</a:t>
            </a:r>
            <a:r>
              <a:rPr lang="en-US" altLang="ko-KR">
                <a:latin typeface="+mn-ea"/>
              </a:rPr>
              <a:t> : </a:t>
            </a:r>
            <a:r>
              <a:rPr lang="ko-KR" altLang="en-US">
                <a:latin typeface="+mn-ea"/>
              </a:rPr>
              <a:t>해당 보고기간에 대하여 </a:t>
            </a:r>
            <a:r>
              <a:rPr lang="ko-KR" altLang="en-US" b="1">
                <a:latin typeface="+mn-ea"/>
              </a:rPr>
              <a:t>최초</a:t>
            </a:r>
            <a:r>
              <a:rPr lang="ko-KR" altLang="en-US">
                <a:latin typeface="+mn-ea"/>
              </a:rPr>
              <a:t>로 공시된 주석 간의 텍스트 차이 </a:t>
            </a:r>
            <a:r>
              <a:rPr lang="en-US" altLang="ko-KR">
                <a:latin typeface="+mn-ea"/>
              </a:rPr>
              <a:t>[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설명변수</a:t>
            </a:r>
            <a:r>
              <a:rPr lang="en-US" altLang="ko-KR">
                <a:latin typeface="+mn-ea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FILELATE : </a:t>
            </a:r>
            <a:r>
              <a:rPr lang="ko-KR" altLang="en-US">
                <a:latin typeface="+mn-ea"/>
              </a:rPr>
              <a:t>자본시장법과 과거 증권거래법에 따라 정해진 사업보고서 제출기한 경과후 제출의 경우 </a:t>
            </a:r>
            <a:r>
              <a:rPr lang="en-US" altLang="ko-KR">
                <a:latin typeface="+mn-ea"/>
              </a:rPr>
              <a:t>1, </a:t>
            </a:r>
            <a:r>
              <a:rPr lang="ko-KR" altLang="en-US">
                <a:latin typeface="+mn-ea"/>
              </a:rPr>
              <a:t>아니면 </a:t>
            </a:r>
            <a:r>
              <a:rPr lang="en-US" altLang="ko-KR">
                <a:latin typeface="+mn-ea"/>
              </a:rPr>
              <a:t>0</a:t>
            </a:r>
            <a:r>
              <a:rPr lang="ko-KR" altLang="en-US">
                <a:latin typeface="+mn-ea"/>
              </a:rPr>
              <a:t>으로 측정한 더미변수</a:t>
            </a:r>
            <a:endParaRPr lang="en-US" altLang="ko-KR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CAR</a:t>
            </a:r>
            <a:r>
              <a:rPr lang="en-US" altLang="ko-KR" baseline="30000">
                <a:latin typeface="+mn-ea"/>
              </a:rPr>
              <a:t>E</a:t>
            </a:r>
            <a:r>
              <a:rPr lang="en-US" altLang="ko-KR">
                <a:latin typeface="+mn-ea"/>
              </a:rPr>
              <a:t> : </a:t>
            </a:r>
            <a:r>
              <a:rPr lang="ko-KR" altLang="en-US">
                <a:latin typeface="+mn-ea"/>
              </a:rPr>
              <a:t>이익공시일 전날</a:t>
            </a:r>
            <a:r>
              <a:rPr lang="en-US" altLang="ko-KR">
                <a:latin typeface="+mn-ea"/>
              </a:rPr>
              <a:t>(-1</a:t>
            </a:r>
            <a:r>
              <a:rPr lang="ko-KR" altLang="en-US">
                <a:latin typeface="+mn-ea"/>
              </a:rPr>
              <a:t>일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부터 다음날</a:t>
            </a:r>
            <a:r>
              <a:rPr lang="en-US" altLang="ko-KR">
                <a:latin typeface="+mn-ea"/>
              </a:rPr>
              <a:t>(+1</a:t>
            </a:r>
            <a:r>
              <a:rPr lang="ko-KR" altLang="en-US">
                <a:latin typeface="+mn-ea"/>
              </a:rPr>
              <a:t>일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까지 시장조정모형으로 측정한 누적초과수익률</a:t>
            </a:r>
            <a:endParaRPr lang="en-US" altLang="ko-KR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SIZE : </a:t>
            </a:r>
            <a:r>
              <a:rPr lang="ko-KR" altLang="en-US">
                <a:latin typeface="+mn-ea"/>
              </a:rPr>
              <a:t>총자산의 자연로그값</a:t>
            </a:r>
            <a:endParaRPr lang="en-US" altLang="ko-KR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OPINION : </a:t>
            </a:r>
            <a:r>
              <a:rPr lang="ko-KR" altLang="en-US">
                <a:latin typeface="+mn-ea"/>
              </a:rPr>
              <a:t>의견 변형 감사보고서가 제출된 경우 </a:t>
            </a:r>
            <a:r>
              <a:rPr lang="en-US" altLang="ko-KR">
                <a:latin typeface="+mn-ea"/>
              </a:rPr>
              <a:t>1, </a:t>
            </a:r>
            <a:r>
              <a:rPr lang="ko-KR" altLang="en-US">
                <a:latin typeface="+mn-ea"/>
              </a:rPr>
              <a:t>아니면 </a:t>
            </a:r>
            <a:r>
              <a:rPr lang="en-US" altLang="ko-KR">
                <a:latin typeface="+mn-ea"/>
              </a:rPr>
              <a:t>0</a:t>
            </a:r>
            <a:r>
              <a:rPr lang="ko-KR" altLang="en-US">
                <a:latin typeface="+mn-ea"/>
              </a:rPr>
              <a:t>인 더미변수</a:t>
            </a:r>
            <a:endParaRPr lang="en-US" altLang="ko-KR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GC : </a:t>
            </a:r>
            <a:r>
              <a:rPr lang="ko-KR" altLang="en-US">
                <a:latin typeface="+mn-ea"/>
              </a:rPr>
              <a:t>적정의견 감사보고서이지만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계속기업 강조사항이 포함된 경우 </a:t>
            </a:r>
            <a:r>
              <a:rPr lang="en-US" altLang="ko-KR">
                <a:latin typeface="+mn-ea"/>
              </a:rPr>
              <a:t>1, </a:t>
            </a:r>
            <a:r>
              <a:rPr lang="ko-KR" altLang="en-US">
                <a:latin typeface="+mn-ea"/>
              </a:rPr>
              <a:t>아니면 </a:t>
            </a:r>
            <a:r>
              <a:rPr lang="en-US" altLang="ko-KR">
                <a:latin typeface="+mn-ea"/>
              </a:rPr>
              <a:t>0</a:t>
            </a:r>
            <a:r>
              <a:rPr lang="ko-KR" altLang="en-US">
                <a:latin typeface="+mn-ea"/>
              </a:rPr>
              <a:t>인 더미변수</a:t>
            </a:r>
            <a:endParaRPr lang="en-US" altLang="ko-KR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FDE71A-B05E-4294-BA28-30DB7E4C9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46" y="1679866"/>
            <a:ext cx="10451508" cy="90245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507BED5-87A7-4DBD-A9EF-F674518797F2}"/>
              </a:ext>
            </a:extLst>
          </p:cNvPr>
          <p:cNvSpPr/>
          <p:nvPr/>
        </p:nvSpPr>
        <p:spPr>
          <a:xfrm>
            <a:off x="882691" y="1772265"/>
            <a:ext cx="1017639" cy="42905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C4FA7C-D201-46E5-8A64-1DAE634D7E60}"/>
              </a:ext>
            </a:extLst>
          </p:cNvPr>
          <p:cNvSpPr/>
          <p:nvPr/>
        </p:nvSpPr>
        <p:spPr>
          <a:xfrm>
            <a:off x="2787691" y="1764645"/>
            <a:ext cx="1525229" cy="42905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2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93825"/>
              </p:ext>
            </p:extLst>
          </p:nvPr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연구 과제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주석 텍스트는 매년 동일한 포멧에 숫자만 교체하는 것처럼 보이며</a:t>
            </a:r>
            <a:r>
              <a:rPr lang="en-US" altLang="ko-KR" sz="2400">
                <a:latin typeface="+mn-ea"/>
              </a:rPr>
              <a:t>, </a:t>
            </a:r>
            <a:r>
              <a:rPr lang="ko-KR" altLang="en-US" sz="2400">
                <a:latin typeface="+mn-ea"/>
              </a:rPr>
              <a:t>점정 두꺼워지는것 같다</a:t>
            </a:r>
            <a:r>
              <a:rPr lang="en-US" altLang="ko-KR" sz="2400">
                <a:latin typeface="+mn-ea"/>
              </a:rPr>
              <a:t>(</a:t>
            </a:r>
            <a:r>
              <a:rPr lang="en-US" altLang="ko-KR" sz="2400" b="1">
                <a:latin typeface="+mn-ea"/>
              </a:rPr>
              <a:t>“Boiler Plating </a:t>
            </a:r>
            <a:r>
              <a:rPr lang="ko-KR" altLang="en-US" sz="2400" b="1">
                <a:latin typeface="+mn-ea"/>
              </a:rPr>
              <a:t>문제</a:t>
            </a:r>
            <a:r>
              <a:rPr lang="en-US" altLang="ko-KR" sz="2400" b="1">
                <a:latin typeface="+mn-ea"/>
              </a:rPr>
              <a:t>”</a:t>
            </a:r>
            <a:r>
              <a:rPr lang="en-US" altLang="ko-KR" sz="2400">
                <a:latin typeface="+mn-ea"/>
              </a:rPr>
              <a:t>). </a:t>
            </a:r>
            <a:r>
              <a:rPr lang="ko-KR" altLang="en-US" sz="2400">
                <a:latin typeface="+mn-ea"/>
              </a:rPr>
              <a:t>주석 텍스트는 정보 이용자에게 유용한가</a:t>
            </a:r>
            <a:r>
              <a:rPr lang="en-US" altLang="ko-KR" sz="2400">
                <a:latin typeface="+mn-ea"/>
              </a:rPr>
              <a:t>? Boiler-Plating</a:t>
            </a:r>
            <a:r>
              <a:rPr lang="ko-KR" altLang="en-US" sz="2400">
                <a:latin typeface="+mn-ea"/>
              </a:rPr>
              <a:t>은 </a:t>
            </a:r>
            <a:r>
              <a:rPr lang="en-US" altLang="ko-KR" sz="2400">
                <a:latin typeface="+mn-ea"/>
              </a:rPr>
              <a:t>K-IFRS </a:t>
            </a:r>
            <a:r>
              <a:rPr lang="ko-KR" altLang="en-US" sz="2400">
                <a:latin typeface="+mn-ea"/>
              </a:rPr>
              <a:t>도입 이후 더 심각해졌다고 느껴지는데 이를</a:t>
            </a:r>
            <a:r>
              <a:rPr lang="en-US" altLang="ko-KR" sz="2400">
                <a:latin typeface="+mn-ea"/>
              </a:rPr>
              <a:t> </a:t>
            </a:r>
            <a:r>
              <a:rPr lang="ko-KR" altLang="en-US" sz="2400">
                <a:latin typeface="+mn-ea"/>
              </a:rPr>
              <a:t>실증할 수 있을까</a:t>
            </a:r>
            <a:r>
              <a:rPr lang="en-US" altLang="ko-KR" sz="240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주석 텍스트의 연도별 유사도는 어떤 방법으로 분석할 수 있을까</a:t>
            </a:r>
            <a:r>
              <a:rPr lang="en-US" altLang="ko-KR" sz="240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수작업과 </a:t>
            </a:r>
            <a:r>
              <a:rPr lang="en-US" altLang="ko-KR" sz="2400">
                <a:latin typeface="+mn-ea"/>
              </a:rPr>
              <a:t>TS-2000,</a:t>
            </a:r>
            <a:r>
              <a:rPr lang="ko-KR" altLang="en-US" sz="2400">
                <a:latin typeface="+mn-ea"/>
              </a:rPr>
              <a:t> </a:t>
            </a:r>
            <a:r>
              <a:rPr lang="en-US" altLang="ko-KR" sz="2400">
                <a:latin typeface="+mn-ea"/>
              </a:rPr>
              <a:t>KIS-VALUE </a:t>
            </a:r>
            <a:r>
              <a:rPr lang="ko-KR" altLang="en-US" sz="2400">
                <a:latin typeface="+mn-ea"/>
              </a:rPr>
              <a:t>등 사설 </a:t>
            </a:r>
            <a:r>
              <a:rPr lang="en-US" altLang="ko-KR" sz="2400">
                <a:latin typeface="+mn-ea"/>
              </a:rPr>
              <a:t>DB</a:t>
            </a:r>
            <a:r>
              <a:rPr lang="ko-KR" altLang="en-US" sz="2400">
                <a:latin typeface="+mn-ea"/>
              </a:rPr>
              <a:t>에 의존하지 않고 대량 표본에 대한 분석을 수행할 수 있을까</a:t>
            </a:r>
            <a:r>
              <a:rPr lang="en-US" altLang="ko-KR" sz="2400">
                <a:latin typeface="+mn-ea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DART</a:t>
            </a:r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공시 서류는 어떻게 입수할 수 있는가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입수된 공시서류에서 연구에 필요한 정보는 추출 가능한가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320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91722"/>
              </p:ext>
            </p:extLst>
          </p:nvPr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선행 연구와 연구 가설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362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가설 </a:t>
            </a:r>
            <a:r>
              <a:rPr lang="en-US" altLang="ko-KR" sz="2400">
                <a:latin typeface="+mn-ea"/>
              </a:rPr>
              <a:t>1 : </a:t>
            </a:r>
            <a:r>
              <a:rPr lang="ko-KR" altLang="en-US" sz="2400">
                <a:latin typeface="+mn-ea"/>
              </a:rPr>
              <a:t>기업의 연도별 주석 텍스트의 차이가 커질수록 주석 텍스트의 정보 유용성은 향상될 것이다</a:t>
            </a:r>
            <a:r>
              <a:rPr lang="en-US" altLang="ko-KR" sz="2400"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선행연구</a:t>
            </a:r>
            <a:endParaRPr lang="en-US" altLang="ko-KR" sz="24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주석 텍스트의 정보 유용성 관련 연구는  </a:t>
            </a:r>
            <a:endParaRPr lang="en-US" altLang="ko-KR" sz="200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IFRS</a:t>
            </a:r>
            <a:r>
              <a:rPr lang="ko-KR" altLang="en-US" sz="2000">
                <a:latin typeface="+mn-ea"/>
              </a:rPr>
              <a:t>의 도입 이후 재무보고의 품질이 향상되었다</a:t>
            </a:r>
            <a:r>
              <a:rPr lang="en-US" altLang="ko-KR" sz="2000">
                <a:latin typeface="+mn-ea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IFRS</a:t>
            </a:r>
            <a:r>
              <a:rPr lang="ko-KR" altLang="en-US" sz="2000">
                <a:latin typeface="+mn-ea"/>
              </a:rPr>
              <a:t>의 도입 이후 재무보고의 품질이 악화되었다</a:t>
            </a:r>
            <a:r>
              <a:rPr lang="en-US" altLang="ko-KR" sz="20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357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/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선행 연구와 연구 가설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363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가설 </a:t>
            </a:r>
            <a:r>
              <a:rPr lang="en-US" altLang="ko-KR" sz="2400">
                <a:latin typeface="+mn-ea"/>
              </a:rPr>
              <a:t>2 : </a:t>
            </a:r>
            <a:r>
              <a:rPr lang="ko-KR" altLang="en-US" sz="2400">
                <a:latin typeface="+mn-ea"/>
              </a:rPr>
              <a:t>한국채택국제회계기준 전면 도입 후 도입 기업의 연도별 주석 텍스트 차이는 도입 전과 비교하였을때 유의적 변화가 없다</a:t>
            </a:r>
            <a:r>
              <a:rPr lang="en-US" altLang="ko-KR" sz="24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선행연구</a:t>
            </a:r>
            <a:endParaRPr lang="en-US" altLang="ko-KR" sz="24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+mn-ea"/>
              </a:rPr>
              <a:t>K-IFRS</a:t>
            </a:r>
            <a:r>
              <a:rPr lang="ko-KR" altLang="en-US" sz="2000">
                <a:latin typeface="+mn-ea"/>
              </a:rPr>
              <a:t>의 도입 기대효과는 </a:t>
            </a:r>
            <a:endParaRPr lang="en-US" altLang="ko-KR" sz="200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IFRS</a:t>
            </a:r>
            <a:r>
              <a:rPr lang="ko-KR" altLang="en-US" sz="2000">
                <a:latin typeface="+mn-ea"/>
              </a:rPr>
              <a:t>의 도입 이후 재무보고의 품질이 향상되었다</a:t>
            </a:r>
            <a:r>
              <a:rPr lang="en-US" altLang="ko-KR" sz="2000">
                <a:latin typeface="+mn-ea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IFRS</a:t>
            </a:r>
            <a:r>
              <a:rPr lang="ko-KR" altLang="en-US" sz="2000">
                <a:latin typeface="+mn-ea"/>
              </a:rPr>
              <a:t>의 도입 이후 재무보고의 품질이 악화되었다</a:t>
            </a:r>
            <a:r>
              <a:rPr lang="en-US" altLang="ko-KR" sz="2000">
                <a:latin typeface="+mn-ea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496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52339"/>
              </p:ext>
            </p:extLst>
          </p:nvPr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주석 텍스트 분석 방법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회계학 텍스트 분석 방법 </a:t>
            </a:r>
            <a:r>
              <a:rPr lang="en-US" altLang="ko-KR">
                <a:latin typeface="+mn-ea"/>
              </a:rPr>
              <a:t>(</a:t>
            </a:r>
            <a:r>
              <a:rPr lang="en-US" altLang="ko-KR">
                <a:solidFill>
                  <a:sysClr val="windowText" lastClr="000000"/>
                </a:solidFill>
                <a:latin typeface="+mn-ea"/>
                <a:ea typeface="+mn-ea"/>
              </a:rPr>
              <a:t>Loughran McDonald 2016)</a:t>
            </a:r>
            <a:endParaRPr lang="en-US" altLang="ko-KR" sz="240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08F203A-4B10-4E53-8680-AEC23E5D0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08835"/>
              </p:ext>
            </p:extLst>
          </p:nvPr>
        </p:nvGraphicFramePr>
        <p:xfrm>
          <a:off x="669290" y="1817026"/>
          <a:ext cx="10661650" cy="439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830">
                  <a:extLst>
                    <a:ext uri="{9D8B030D-6E8A-4147-A177-3AD203B41FA5}">
                      <a16:colId xmlns:a16="http://schemas.microsoft.com/office/drawing/2014/main" val="3604026595"/>
                    </a:ext>
                  </a:extLst>
                </a:gridCol>
                <a:gridCol w="845860">
                  <a:extLst>
                    <a:ext uri="{9D8B030D-6E8A-4147-A177-3AD203B41FA5}">
                      <a16:colId xmlns:a16="http://schemas.microsoft.com/office/drawing/2014/main" val="826329053"/>
                    </a:ext>
                  </a:extLst>
                </a:gridCol>
                <a:gridCol w="5829300">
                  <a:extLst>
                    <a:ext uri="{9D8B030D-6E8A-4147-A177-3AD203B41FA5}">
                      <a16:colId xmlns:a16="http://schemas.microsoft.com/office/drawing/2014/main" val="1754403723"/>
                    </a:ext>
                  </a:extLst>
                </a:gridCol>
                <a:gridCol w="2994660">
                  <a:extLst>
                    <a:ext uri="{9D8B030D-6E8A-4147-A177-3AD203B41FA5}">
                      <a16:colId xmlns:a16="http://schemas.microsoft.com/office/drawing/2014/main" val="266221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텍스트의 속성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측정 방법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관련 연구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효과성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가독성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(Readability)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Li (2008) </a:t>
                      </a: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정태진 등 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(2018)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5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Tone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BoW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(*)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감성 분석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(Sentiment Analysis) </a:t>
                      </a: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① 타겟 구문 ② 감성 단어 리스트 ③ 기계 학습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Laughran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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McDonald (2011)</a:t>
                      </a: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Li (2010) </a:t>
                      </a:r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나형종 등 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(2019)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21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문서 </a:t>
                      </a:r>
                      <a:endParaRPr lang="en-US" altLang="ko-KR" b="1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유사도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코사인 유사도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(Cosine Similarity)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Brown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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Tucker (2011)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모예린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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서윤석 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(2020)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97936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altLang="ko-KR" sz="105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임베딩</a:t>
                      </a:r>
                      <a:r>
                        <a:rPr lang="en-US" altLang="ko-KR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(embedding)</a:t>
                      </a:r>
                      <a:r>
                        <a:rPr lang="ko-KR" altLang="en-US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이란 자연어를 벡터로 바꾼 결과 혹은 그 일련의 과정 전체를 의미함</a:t>
                      </a:r>
                      <a:r>
                        <a:rPr lang="en-US" altLang="ko-KR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자연어의 통계적 패턴을 임베딩에 반영하여 의미를 함축함</a:t>
                      </a:r>
                      <a:r>
                        <a:rPr lang="en-US" altLang="ko-KR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Bag-of-Words </a:t>
                      </a:r>
                      <a:r>
                        <a:rPr lang="ko-KR" altLang="en-US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가정은 임베딩할 때 문장에 어떤 단어가 많이 쓰였는지에 대한 통계 정보를 사용</a:t>
                      </a:r>
                      <a:r>
                        <a:rPr lang="en-US" altLang="ko-KR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저자의 의도가 단어 사용 여부나 빈도에서 드러난다고 가정하며</a:t>
                      </a:r>
                      <a:r>
                        <a:rPr lang="en-US" altLang="ko-KR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단어의 등장 순서는 무시함</a:t>
                      </a:r>
                      <a:r>
                        <a:rPr lang="en-US" altLang="ko-KR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이기창 </a:t>
                      </a:r>
                      <a:r>
                        <a:rPr lang="en-US" altLang="ko-KR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2019).</a:t>
                      </a:r>
                      <a:endParaRPr lang="ko-KR" altLang="en-US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168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62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/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주석 텍스트 분석 방법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520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>
                <a:latin typeface="+mn-ea"/>
              </a:rPr>
              <a:t>Term Frequency-Inverse Document Frequency (TF-IDF)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</a:rPr>
              <a:t>Bag-of-Words </a:t>
            </a:r>
            <a:r>
              <a:rPr lang="ko-KR" altLang="en-US" sz="2000">
                <a:latin typeface="+mn-ea"/>
              </a:rPr>
              <a:t>가정의 가장 대표적인 통계량으로 단어 빈도를 벡터화할 때 발생하는 단점 보완 → 어떤 문서에든 쓰여서 문서의 주제를 반영한다고 볼 수 없는 단어</a:t>
            </a:r>
            <a:r>
              <a:rPr lang="en-US" altLang="ko-KR" sz="2000">
                <a:latin typeface="+mn-ea"/>
              </a:rPr>
              <a:t>(</a:t>
            </a:r>
            <a:r>
              <a:rPr lang="ko-KR" altLang="en-US" sz="2000">
                <a:latin typeface="+mn-ea"/>
              </a:rPr>
              <a:t>예</a:t>
            </a:r>
            <a:r>
              <a:rPr lang="en-US" altLang="ko-KR" sz="2000">
                <a:latin typeface="+mn-ea"/>
              </a:rPr>
              <a:t>: </a:t>
            </a:r>
            <a:r>
              <a:rPr lang="ko-KR" altLang="en-US" sz="2000">
                <a:latin typeface="+mn-ea"/>
              </a:rPr>
              <a:t>조사 등</a:t>
            </a:r>
            <a:r>
              <a:rPr lang="en-US" altLang="ko-KR" sz="2000">
                <a:latin typeface="+mn-ea"/>
              </a:rPr>
              <a:t>)</a:t>
            </a:r>
            <a:r>
              <a:rPr lang="ko-KR" altLang="en-US" sz="2000">
                <a:latin typeface="+mn-ea"/>
              </a:rPr>
              <a:t>에 낮은 가중치 부여</a:t>
            </a: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여기서</a:t>
            </a:r>
            <a:r>
              <a:rPr lang="en-US" altLang="ko-KR" sz="2000">
                <a:latin typeface="+mn-ea"/>
              </a:rPr>
              <a:t>,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>
                <a:latin typeface="+mn-ea"/>
              </a:rPr>
              <a:t>TF</a:t>
            </a:r>
            <a:r>
              <a:rPr lang="ko-KR" altLang="en-US" sz="2000">
                <a:latin typeface="+mn-ea"/>
              </a:rPr>
              <a:t>는 어떤 단어가 </a:t>
            </a:r>
            <a:r>
              <a:rPr lang="ko-KR" altLang="en-US" sz="2000" b="1">
                <a:latin typeface="+mn-ea"/>
              </a:rPr>
              <a:t>특정 문서</a:t>
            </a:r>
            <a:r>
              <a:rPr lang="ko-KR" altLang="en-US" sz="2000">
                <a:latin typeface="+mn-ea"/>
              </a:rPr>
              <a:t>에서 사용된 빈도 </a:t>
            </a:r>
            <a:r>
              <a:rPr lang="en-US" altLang="ko-KR" sz="2000">
                <a:latin typeface="+mn-ea"/>
              </a:rPr>
              <a:t>(local variable);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>
                <a:latin typeface="+mn-ea"/>
              </a:rPr>
              <a:t>DF</a:t>
            </a:r>
            <a:r>
              <a:rPr lang="ko-KR" altLang="en-US" sz="2000">
                <a:latin typeface="+mn-ea"/>
              </a:rPr>
              <a:t>는 </a:t>
            </a:r>
            <a:r>
              <a:rPr lang="ko-KR" altLang="en-US" sz="2000" b="1">
                <a:latin typeface="+mn-ea"/>
              </a:rPr>
              <a:t>특정 단어</a:t>
            </a:r>
            <a:r>
              <a:rPr lang="ko-KR" altLang="en-US" sz="2000">
                <a:latin typeface="+mn-ea"/>
              </a:rPr>
              <a:t>가 나타난 문서의 수 </a:t>
            </a:r>
            <a:r>
              <a:rPr lang="en-US" altLang="ko-KR" sz="2000">
                <a:latin typeface="+mn-ea"/>
              </a:rPr>
              <a:t>(global variable);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>
                <a:latin typeface="+mn-ea"/>
              </a:rPr>
              <a:t>IDF</a:t>
            </a:r>
            <a:r>
              <a:rPr lang="ko-KR" altLang="en-US" sz="2000">
                <a:latin typeface="+mn-ea"/>
              </a:rPr>
              <a:t>는 전체 문서 수</a:t>
            </a:r>
            <a:r>
              <a:rPr lang="en-US" altLang="ko-KR" sz="2000">
                <a:latin typeface="+mn-ea"/>
              </a:rPr>
              <a:t>(N)</a:t>
            </a:r>
            <a:r>
              <a:rPr lang="ko-KR" altLang="en-US" sz="2000">
                <a:latin typeface="+mn-ea"/>
              </a:rPr>
              <a:t>를 </a:t>
            </a:r>
            <a:r>
              <a:rPr lang="en-US" altLang="ko-KR" sz="2000">
                <a:latin typeface="+mn-ea"/>
              </a:rPr>
              <a:t>DF</a:t>
            </a:r>
            <a:r>
              <a:rPr lang="ko-KR" altLang="en-US" sz="2000">
                <a:latin typeface="+mn-ea"/>
              </a:rPr>
              <a:t>로 나눈 값</a:t>
            </a:r>
            <a:r>
              <a:rPr lang="en-US" altLang="ko-KR" sz="2000">
                <a:latin typeface="+mn-ea"/>
              </a:rPr>
              <a:t>. (</a:t>
            </a:r>
            <a:r>
              <a:rPr lang="ko-KR" altLang="en-US" sz="2000">
                <a:latin typeface="+mn-ea"/>
              </a:rPr>
              <a:t>특이한 단어↑</a:t>
            </a:r>
            <a:r>
              <a:rPr lang="en-US" altLang="ko-KR" sz="2000">
                <a:latin typeface="+mn-ea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E59C9E-FA6B-4636-AEDA-60ECA436C848}"/>
                  </a:ext>
                </a:extLst>
              </p:cNvPr>
              <p:cNvSpPr txBox="1"/>
              <p:nvPr/>
            </p:nvSpPr>
            <p:spPr>
              <a:xfrm>
                <a:off x="3044576" y="3365392"/>
                <a:ext cx="5993628" cy="867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E59C9E-FA6B-4636-AEDA-60ECA436C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576" y="3365392"/>
                <a:ext cx="5993628" cy="867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67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24161"/>
              </p:ext>
            </p:extLst>
          </p:nvPr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Brown</a:t>
                      </a:r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Tucker</a:t>
                      </a:r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(2011)</a:t>
                      </a:r>
                      <a:endParaRPr lang="ko-KR" altLang="en-US" sz="280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739880" cy="5064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연구 과제</a:t>
            </a:r>
            <a:endParaRPr lang="en-US" altLang="ko-KR" sz="24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</a:rPr>
              <a:t>사업보고서의 </a:t>
            </a:r>
            <a:r>
              <a:rPr lang="en-US" altLang="ko-KR" sz="2000">
                <a:latin typeface="+mn-ea"/>
              </a:rPr>
              <a:t>MD&amp;A</a:t>
            </a:r>
            <a:r>
              <a:rPr lang="ko-KR" altLang="en-US" sz="2000">
                <a:latin typeface="+mn-ea"/>
              </a:rPr>
              <a:t> 텍스트가 기업의 경제적 상황 변화를 반영하는 수준에 맞춰 변하지 않을 경우 정보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유용성이 낮다고 판단할 수 있는가</a:t>
            </a:r>
            <a:r>
              <a:rPr lang="en-US" altLang="ko-KR" sz="200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latin typeface="+mn-ea"/>
              </a:rPr>
              <a:t>연구방법론</a:t>
            </a:r>
            <a:endParaRPr lang="en-US" altLang="ko-KR" sz="240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+mn-ea"/>
              </a:rPr>
              <a:t>문서를</a:t>
            </a:r>
            <a:r>
              <a:rPr lang="en-US" altLang="ko-KR" sz="2000">
                <a:latin typeface="+mn-ea"/>
              </a:rPr>
              <a:t> </a:t>
            </a:r>
            <a:r>
              <a:rPr lang="en-US" altLang="ko-KR" sz="2000" b="1">
                <a:latin typeface="+mn-ea"/>
              </a:rPr>
              <a:t>Vector Space</a:t>
            </a:r>
            <a:r>
              <a:rPr lang="ko-KR" altLang="en-US" sz="2000">
                <a:latin typeface="+mn-ea"/>
              </a:rPr>
              <a:t>에 임베딩 후</a:t>
            </a:r>
            <a:r>
              <a:rPr lang="en-US" altLang="ko-KR" sz="2000">
                <a:latin typeface="+mn-ea"/>
              </a:rPr>
              <a:t> </a:t>
            </a:r>
            <a:r>
              <a:rPr lang="en-US" altLang="ko-KR" sz="2000" b="1">
                <a:latin typeface="+mn-ea"/>
              </a:rPr>
              <a:t>Cosine Similarity</a:t>
            </a:r>
            <a:r>
              <a:rPr lang="ko-KR" altLang="en-US" sz="2000">
                <a:latin typeface="+mn-ea"/>
              </a:rPr>
              <a:t>를 적용하여 연도별 문서 비교</a:t>
            </a:r>
            <a:endParaRPr lang="en-US" altLang="ko-KR" sz="200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+mn-ea"/>
              </a:rPr>
              <a:t>비교 문서가 길어질 수록 유사도는 커진다는 것을 </a:t>
            </a:r>
            <a:r>
              <a:rPr lang="en-US" altLang="ko-KR" sz="2000">
                <a:latin typeface="+mn-ea"/>
              </a:rPr>
              <a:t>VSM </a:t>
            </a:r>
            <a:r>
              <a:rPr lang="ko-KR" altLang="en-US" sz="2000">
                <a:latin typeface="+mn-ea"/>
              </a:rPr>
              <a:t>관점에서 확인 → 연도별 유사도를 독립변수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단어의 수로 측정한 문서의 길이를 종속변수로 한 </a:t>
            </a:r>
            <a:r>
              <a:rPr lang="en-US" altLang="ko-KR" sz="2000">
                <a:latin typeface="+mn-ea"/>
              </a:rPr>
              <a:t>5</a:t>
            </a:r>
            <a:r>
              <a:rPr lang="ko-KR" altLang="en-US" sz="2000">
                <a:latin typeface="+mn-ea"/>
              </a:rPr>
              <a:t>차 회귀식을 추정하고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문서별 잔차를 </a:t>
            </a:r>
            <a:r>
              <a:rPr lang="en-US" altLang="ko-KR" sz="2000" b="1">
                <a:latin typeface="+mn-ea"/>
              </a:rPr>
              <a:t>SCORE</a:t>
            </a:r>
            <a:r>
              <a:rPr lang="ko-KR" altLang="en-US" sz="2000">
                <a:latin typeface="+mn-ea"/>
              </a:rPr>
              <a:t>라는 조정된 유사도로 사용</a:t>
            </a:r>
            <a:endParaRPr lang="en-US" altLang="ko-KR" sz="200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+mn-ea"/>
              </a:rPr>
              <a:t>연도별 공시 텍스트의 차이를 설명하는 다양한 </a:t>
            </a:r>
            <a:r>
              <a:rPr lang="ko-KR" altLang="en-US" sz="2000" b="1">
                <a:latin typeface="+mn-ea"/>
              </a:rPr>
              <a:t>경제적 변동 요인</a:t>
            </a:r>
            <a:r>
              <a:rPr lang="ko-KR" altLang="en-US" sz="2000">
                <a:latin typeface="+mn-ea"/>
              </a:rPr>
              <a:t>을 식별</a:t>
            </a:r>
            <a:endParaRPr lang="en-US" altLang="ko-KR" sz="200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CAR</a:t>
            </a:r>
            <a:r>
              <a:rPr lang="ko-KR" altLang="en-US" sz="2000">
                <a:latin typeface="+mn-ea"/>
              </a:rPr>
              <a:t>로 측정한 정보유용성과 공시 텍스트의 차이의 관계를 확인하는 연구 모형 제시</a:t>
            </a:r>
            <a:endParaRPr lang="en-US" altLang="ko-KR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65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53C414E-6C3D-4C04-A239-859E9020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434811"/>
              </p:ext>
            </p:extLst>
          </p:nvPr>
        </p:nvGraphicFramePr>
        <p:xfrm>
          <a:off x="226060" y="292946"/>
          <a:ext cx="11630660" cy="61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660">
                  <a:extLst>
                    <a:ext uri="{9D8B030D-6E8A-4147-A177-3AD203B41FA5}">
                      <a16:colId xmlns:a16="http://schemas.microsoft.com/office/drawing/2014/main" val="2107037693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사업보고서</a:t>
                      </a:r>
                      <a:r>
                        <a:rPr lang="en-US" altLang="ko-KR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80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등의 입수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272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362C2B-4EC0-4337-8234-7ECC2C376345}"/>
              </a:ext>
            </a:extLst>
          </p:cNvPr>
          <p:cNvSpPr txBox="1"/>
          <p:nvPr/>
        </p:nvSpPr>
        <p:spPr>
          <a:xfrm>
            <a:off x="226060" y="1104900"/>
            <a:ext cx="11327185" cy="528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>
                <a:latin typeface="+mn-ea"/>
              </a:rPr>
              <a:t>Text </a:t>
            </a:r>
            <a:r>
              <a:rPr lang="ko-KR" altLang="en-US" sz="2400">
                <a:latin typeface="+mn-ea"/>
              </a:rPr>
              <a:t>자료의 입수 문제 → </a:t>
            </a:r>
            <a:r>
              <a:rPr lang="en-US" altLang="ko-KR" sz="2400" i="1">
                <a:latin typeface="+mn-ea"/>
              </a:rPr>
              <a:t>Elephant in the Room?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+mn-ea"/>
              </a:rPr>
              <a:t>EDGAR</a:t>
            </a:r>
            <a:r>
              <a:rPr lang="ko-KR" altLang="en-US" sz="2000">
                <a:latin typeface="+mn-ea"/>
              </a:rPr>
              <a:t>에서 </a:t>
            </a:r>
            <a:r>
              <a:rPr lang="en-US" altLang="ko-KR" sz="2000">
                <a:latin typeface="+mn-ea"/>
              </a:rPr>
              <a:t>HTML </a:t>
            </a:r>
            <a:r>
              <a:rPr lang="ko-KR" altLang="en-US" sz="2000">
                <a:latin typeface="+mn-ea"/>
              </a:rPr>
              <a:t>포멧의 공시 서류를 대량으로 입수할 수 있는 미국의 연구환경과 달리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국내 공시 텍스트 연구 환경은 연구자에게 우호적이지 않음 → 다양한 입수 방법 존재</a:t>
            </a:r>
            <a:endParaRPr lang="en-US" altLang="ko-KR" sz="200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입수 자료의 형식</a:t>
            </a:r>
            <a:r>
              <a:rPr lang="en-US" altLang="ko-KR" sz="2000">
                <a:latin typeface="+mn-ea"/>
              </a:rPr>
              <a:t>, </a:t>
            </a:r>
            <a:r>
              <a:rPr lang="ko-KR" altLang="en-US" sz="2000">
                <a:latin typeface="+mn-ea"/>
              </a:rPr>
              <a:t>범위 등이 일정하지 않아 재현</a:t>
            </a:r>
            <a:r>
              <a:rPr lang="en-US" altLang="ko-KR" sz="2000">
                <a:latin typeface="+mn-ea"/>
              </a:rPr>
              <a:t>(replication) </a:t>
            </a:r>
            <a:r>
              <a:rPr lang="ko-KR" altLang="en-US" sz="2000">
                <a:latin typeface="+mn-ea"/>
              </a:rPr>
              <a:t>연구 어려움 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523FDA-22DB-4E9D-BD21-DB906E5AB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91714"/>
              </p:ext>
            </p:extLst>
          </p:nvPr>
        </p:nvGraphicFramePr>
        <p:xfrm>
          <a:off x="725584" y="3298399"/>
          <a:ext cx="10740832" cy="31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56">
                  <a:extLst>
                    <a:ext uri="{9D8B030D-6E8A-4147-A177-3AD203B41FA5}">
                      <a16:colId xmlns:a16="http://schemas.microsoft.com/office/drawing/2014/main" val="826329053"/>
                    </a:ext>
                  </a:extLst>
                </a:gridCol>
                <a:gridCol w="6687047">
                  <a:extLst>
                    <a:ext uri="{9D8B030D-6E8A-4147-A177-3AD203B41FA5}">
                      <a16:colId xmlns:a16="http://schemas.microsoft.com/office/drawing/2014/main" val="2662212031"/>
                    </a:ext>
                  </a:extLst>
                </a:gridCol>
                <a:gridCol w="2401929">
                  <a:extLst>
                    <a:ext uri="{9D8B030D-6E8A-4147-A177-3AD203B41FA5}">
                      <a16:colId xmlns:a16="http://schemas.microsoft.com/office/drawing/2014/main" val="104710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>
                          <a:solidFill>
                            <a:sysClr val="windowText" lastClr="000000"/>
                          </a:solidFill>
                        </a:rPr>
                        <a:t>텍스트 연구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600" b="0">
                          <a:solidFill>
                            <a:sysClr val="windowText" lastClr="000000"/>
                          </a:solidFill>
                        </a:rPr>
                        <a:t>Text </a:t>
                      </a:r>
                      <a:r>
                        <a:rPr lang="ko-KR" altLang="en-US" sz="1600" b="0">
                          <a:solidFill>
                            <a:sysClr val="windowText" lastClr="000000"/>
                          </a:solidFill>
                        </a:rPr>
                        <a:t>자료 입수 방법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 b="0">
                          <a:solidFill>
                            <a:sysClr val="windowText" lastClr="000000"/>
                          </a:solidFill>
                        </a:rPr>
                        <a:t>대상기간 </a:t>
                      </a:r>
                      <a:r>
                        <a:rPr lang="en-US" altLang="ko-KR" sz="1600" b="0">
                          <a:solidFill>
                            <a:sysClr val="windowText" lastClr="000000"/>
                          </a:solidFill>
                        </a:rPr>
                        <a:t>/ </a:t>
                      </a:r>
                      <a:r>
                        <a:rPr lang="ko-KR" altLang="en-US" sz="1600" b="0">
                          <a:solidFill>
                            <a:sysClr val="windowText" lastClr="000000"/>
                          </a:solidFill>
                        </a:rPr>
                        <a:t>표본수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정태진 등 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2018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웹 크롤링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(web-crawling)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방식이 아닌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PDF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형식 혹은 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Microsoft word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프로그램의 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DOCX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형식으로 다운로드 받아 분석을 진행</a:t>
                      </a:r>
                      <a:endParaRPr lang="en-US" altLang="ko-K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1998-2015 / 21,917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521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나형종 등 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2019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텍스트 정보 입수 방법 특별한 언급 없음</a:t>
                      </a:r>
                      <a:endParaRPr lang="en-US" altLang="ko-K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2015-2017 / 2,159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85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모예린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·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서윤석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2019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금융감독원 전자공시시스템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(DART)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에 공시된 감사보고서를 통해서 주석 정보를 수작업으로 수집</a:t>
                      </a:r>
                      <a:endParaRPr lang="en-US" altLang="ko-K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2011-2016 / 3,711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53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최형규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·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이상용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2020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전자공시시스템 홈페이지에 올라온 정기 공시 중 사업보고서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반기보고서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분기보고서를 웹 브라우저 자동화 툴인 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selenium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으로 크롤링</a:t>
                      </a:r>
                      <a:endParaRPr lang="en-US" altLang="ko-KR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2013-2018 / 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6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최가영 등 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2021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금융감독원 전자공시시스템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(DART)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에 공시된 사업보고서 입수 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(Crawling </a:t>
                      </a:r>
                      <a:r>
                        <a:rPr lang="ko-KR" altLang="en-US" sz="1600">
                          <a:solidFill>
                            <a:sysClr val="windowText" lastClr="000000"/>
                          </a:solidFill>
                        </a:rPr>
                        <a:t>적용</a:t>
                      </a: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600">
                          <a:solidFill>
                            <a:sysClr val="windowText" lastClr="000000"/>
                          </a:solidFill>
                        </a:rPr>
                        <a:t>1999-2018 / 23,070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779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57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3268</Words>
  <Application>Microsoft Office PowerPoint</Application>
  <PresentationFormat>와이드스크린</PresentationFormat>
  <Paragraphs>362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HY신명조</vt:lpstr>
      <vt:lpstr>맑은 고딕</vt:lpstr>
      <vt:lpstr>Arial</vt:lpstr>
      <vt:lpstr>Cambria Math</vt:lpstr>
      <vt:lpstr>Wingdings</vt:lpstr>
      <vt:lpstr>Office 테마</vt:lpstr>
      <vt:lpstr>IFRS 전면 도입으로 재무제표 주석의 정보 유용성이 향상되었는가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국제회계기준의 강제 도입으로 재무제표에 대한 주석의 정보 유용성이 향상되는가?</dc:title>
  <dc:creator>yoontjr@gmail.com</dc:creator>
  <cp:lastModifiedBy>yoontjr@gmail.com</cp:lastModifiedBy>
  <cp:revision>385</cp:revision>
  <dcterms:created xsi:type="dcterms:W3CDTF">2021-11-09T13:15:53Z</dcterms:created>
  <dcterms:modified xsi:type="dcterms:W3CDTF">2021-11-26T01:24:16Z</dcterms:modified>
</cp:coreProperties>
</file>