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0" r:id="rId3"/>
    <p:sldMasterId id="2147483674" r:id="rId4"/>
  </p:sldMasterIdLst>
  <p:sldIdLst>
    <p:sldId id="256" r:id="rId5"/>
    <p:sldId id="259" r:id="rId6"/>
    <p:sldId id="280" r:id="rId7"/>
    <p:sldId id="282" r:id="rId8"/>
    <p:sldId id="320" r:id="rId9"/>
    <p:sldId id="286" r:id="rId10"/>
    <p:sldId id="287" r:id="rId11"/>
    <p:sldId id="292" r:id="rId12"/>
    <p:sldId id="293" r:id="rId13"/>
    <p:sldId id="296" r:id="rId14"/>
    <p:sldId id="297" r:id="rId15"/>
    <p:sldId id="336" r:id="rId16"/>
    <p:sldId id="330" r:id="rId17"/>
    <p:sldId id="298" r:id="rId18"/>
    <p:sldId id="300" r:id="rId19"/>
    <p:sldId id="301" r:id="rId20"/>
    <p:sldId id="308" r:id="rId21"/>
    <p:sldId id="309" r:id="rId22"/>
    <p:sldId id="310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7:51:29.7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11,'46'-10,"109"32,-116-15,-7-4,1 0,46-4,-43 1,-16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7:51:31.4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1,'723'0,"-696"1,52 10,-52-6,50 3,81 6,-83-5,-9 2,-44-7,0 0,30 0,-17-2,65 11,-89-11,46 4,0-2,88-6,-36-1,-68 2,0-3,45-9,-42 9,1 1,83 5,-74 0,66-4,-51-10,-49 8,1 0,31 0,555 5,-594-2,-1-1,1 1,16-6,2 0,-14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8:16:52.3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2,'54'0,"-17"-2,0 3,0 1,65 11,-72-7,46 2,13 2,-56-5,49 0,-52-5,-1 2,45 9,-45-6,49 3,14 3,95 16,-105-20,146-7,-95-2,-78 1,-1 0,1 2,84 13,-102-8,65 0,-65-5,67 10,-46-4,1-1,0-4,67-5,-10 0,-26 5,100-4,-121-10,-48 8,0 0,31-1,415 6,-442 1,-1 0,28 7,42 3,387-13,-460 2,1 1,27 7,-27-5,1 0,25 0,-12-5,57-10,-57 5,55-1,982 8,-1054-2,-1-1,32-6,-39 5,0 0,1 1,-1 0,1 1,0 1,-1 0,1 0,-1 1,22 5,-31-5,5 1,-1 0,1 0,-1-1,1 0,-1 0,1 0,0-1,0 0,7-1,0-3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7:51:29.7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11,'46'-10,"109"32,-116-15,-7-4,1 0,46-4,-43 1,-16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4T07:51:31.4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1,'723'0,"-696"1,52 10,-52-6,50 3,81 6,-83-5,-9 2,-44-7,0 0,30 0,-17-2,65 11,-89-11,46 4,0-2,88-6,-36-1,-68 2,0-3,45-9,-42 9,1 1,83 5,-74 0,66-4,-51-10,-49 8,1 0,31 0,555 5,-594-2,-1-1,1 1,16-6,2 0,-14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ADF-8986-451C-B1F9-EA7285D7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625A-CF86-4AFC-B21D-D1E884AF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EE9C-1401-4615-81F1-149F3EEA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6C9D-9E3C-4508-BF1F-2BBFA41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2842-2B48-4A9F-966D-250608CB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1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5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921-CC58-446A-B22C-8A2BC8D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CA74-4221-45AC-A242-791B7A4D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6710-14E6-4B0F-A74E-1BD999DC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CD0D-E72F-4D6E-8DEE-5827AA3C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9424-D260-49B2-BD97-C3B70B9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6732-82D6-4388-8449-8B1559E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0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8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872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2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1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5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00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3DE5-053B-4CD1-95C1-3813424A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6440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F810-D00C-4E40-B382-4AFA9FF2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00352"/>
            <a:ext cx="5157787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7C27-791E-4B5D-AFFF-BA7CB744A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120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FA59A-F0EE-4825-9662-74E4C06A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0352"/>
            <a:ext cx="5183188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E58B4-8591-442B-939A-BFBB564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1D28F-F3CD-4CE8-810D-75468C63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259C5-C6F5-4586-8423-F7B42EBC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32E81C-73E0-4330-9775-28840CA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8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4BB-6138-480E-87CA-66D0583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D1D5D-C9D2-4C9A-91BD-9D39894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031F9-B9F4-4B7D-BF00-5CA7302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EFBE-EC9C-4199-AEFA-254187CC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5161626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1626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0AD0C8-75F3-4596-BCE8-EC00B401CC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1" y="517236"/>
            <a:ext cx="4978400" cy="55724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78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5161626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1626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0AD0C8-75F3-4596-BCE8-EC00B401CC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1" y="517236"/>
            <a:ext cx="4978400" cy="55724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17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1"/>
            <a:ext cx="12192000" cy="17811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175398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2EA5-DB85-4C9E-BA86-2C2DE2D4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1789"/>
            <a:ext cx="10515600" cy="419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0"/>
            <a:ext cx="12192000" cy="4544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451713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0"/>
            <a:ext cx="6126480" cy="4544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-2"/>
            <a:ext cx="6096000" cy="451713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4D1C-FD6F-4500-8DDC-E53BB300D10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1132FB-D6E2-4DA2-AB44-3374F646D963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www.glfw.org/downloa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www.glfw.org/downloa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44EBF-1513-EDC7-7301-5B5360AF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 </a:t>
            </a:r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5BF5BF-1783-8FD5-8EB2-E70DDC65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75169"/>
            <a:ext cx="9440034" cy="1967960"/>
          </a:xfrm>
        </p:spPr>
        <p:txBody>
          <a:bodyPr>
            <a:normAutofit/>
          </a:bodyPr>
          <a:lstStyle/>
          <a:p>
            <a:r>
              <a:rPr lang="zh-TW" altLang="en-US" dirty="0"/>
              <a:t>陳柏志 </a:t>
            </a:r>
            <a:r>
              <a:rPr lang="en-US" altLang="zh-TW" dirty="0"/>
              <a:t>P76104710@gs.ncku.edu.tw</a:t>
            </a:r>
          </a:p>
          <a:p>
            <a:r>
              <a:rPr lang="zh-TW" altLang="en-US" dirty="0"/>
              <a:t>張浩綸 </a:t>
            </a:r>
            <a:r>
              <a:rPr lang="en-US" altLang="zh-TW" dirty="0"/>
              <a:t>P76114074 @gs.ncku.edu.tw</a:t>
            </a:r>
          </a:p>
          <a:p>
            <a:r>
              <a:rPr lang="zh-TW" altLang="en-US" dirty="0"/>
              <a:t>實驗室：資訊新館</a:t>
            </a:r>
            <a:r>
              <a:rPr lang="en-US" altLang="zh-TW"/>
              <a:t>65701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7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sz="2400" dirty="0"/>
              <a:t>Choose a compiler.</a:t>
            </a:r>
          </a:p>
          <a:p>
            <a:pPr lvl="1"/>
            <a:r>
              <a:rPr lang="en-US" sz="2000" dirty="0"/>
              <a:t>MSVC, Clang, GCC…</a:t>
            </a:r>
          </a:p>
          <a:p>
            <a:pPr lvl="1"/>
            <a:r>
              <a:rPr lang="en-US" sz="2000" dirty="0"/>
              <a:t>Choose toolchain if you use package manager</a:t>
            </a:r>
          </a:p>
          <a:p>
            <a:pPr lvl="2"/>
            <a:r>
              <a:rPr lang="en-US" sz="1800" dirty="0"/>
              <a:t>Conan, </a:t>
            </a:r>
            <a:r>
              <a:rPr lang="en-US" sz="1800" dirty="0" err="1"/>
              <a:t>vcpkg</a:t>
            </a:r>
            <a:r>
              <a:rPr lang="en-US" sz="1800" dirty="0"/>
              <a:t>, etc.</a:t>
            </a:r>
          </a:p>
          <a:p>
            <a:pPr lvl="1"/>
            <a:r>
              <a:rPr lang="en-US" altLang="zh-TW" sz="2000" dirty="0"/>
              <a:t>Use Visual Studio as example.</a:t>
            </a:r>
          </a:p>
          <a:p>
            <a:r>
              <a:rPr lang="en-US" altLang="zh-TW" sz="2400" dirty="0"/>
              <a:t>After everything is set, click Finish.</a:t>
            </a:r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38F9D-74CC-8FA2-98CD-84AD6AF9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59" y="1732449"/>
            <a:ext cx="5531141" cy="41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32449"/>
            <a:ext cx="7670247" cy="5125551"/>
          </a:xfrm>
        </p:spPr>
        <p:txBody>
          <a:bodyPr>
            <a:normAutofit/>
          </a:bodyPr>
          <a:lstStyle/>
          <a:p>
            <a:r>
              <a:rPr lang="en-US" sz="2400" dirty="0"/>
              <a:t>Configure process reads the computer setting, decide which library, data, and program it should use.</a:t>
            </a:r>
          </a:p>
          <a:p>
            <a:r>
              <a:rPr lang="en-US" sz="2400" dirty="0"/>
              <a:t>Sometimes configure fails.</a:t>
            </a:r>
          </a:p>
          <a:p>
            <a:pPr lvl="1"/>
            <a:r>
              <a:rPr lang="en-US" sz="2000" dirty="0"/>
              <a:t>Read the error message carefully.</a:t>
            </a:r>
          </a:p>
          <a:p>
            <a:r>
              <a:rPr lang="en-US" altLang="zh-TW" sz="2400" dirty="0"/>
              <a:t>${LIBRARY_NAME}_DIR</a:t>
            </a:r>
          </a:p>
          <a:p>
            <a:pPr lvl="1"/>
            <a:r>
              <a:rPr lang="en-US" altLang="zh-TW" sz="2000" dirty="0"/>
              <a:t>This will try to find the directory of the library.</a:t>
            </a:r>
          </a:p>
          <a:p>
            <a:pPr lvl="1"/>
            <a:r>
              <a:rPr lang="en-US" altLang="zh-TW" sz="2000" dirty="0"/>
              <a:t>Set it to the directory where it contains the following files. </a:t>
            </a:r>
          </a:p>
          <a:p>
            <a:pPr lvl="2"/>
            <a:r>
              <a:rPr lang="en-US" altLang="zh-TW" sz="1800" b="1" dirty="0"/>
              <a:t>${LIBRARY_NAME}-</a:t>
            </a:r>
            <a:r>
              <a:rPr lang="en-US" altLang="zh-TW" sz="1800" b="1" dirty="0" err="1"/>
              <a:t>config.cmake</a:t>
            </a:r>
            <a:endParaRPr lang="en-US" altLang="zh-TW" sz="1800" b="1" dirty="0"/>
          </a:p>
          <a:p>
            <a:pPr lvl="2"/>
            <a:r>
              <a:rPr lang="en-US" altLang="zh-TW" sz="1800" dirty="0"/>
              <a:t> </a:t>
            </a:r>
            <a:r>
              <a:rPr lang="en-US" altLang="zh-TW" sz="1800" b="1" dirty="0"/>
              <a:t>${LIBRARY_NAME} </a:t>
            </a:r>
            <a:r>
              <a:rPr lang="en-US" altLang="zh-TW" sz="1800" b="1" dirty="0" err="1"/>
              <a:t>Config.cmake</a:t>
            </a:r>
            <a:r>
              <a:rPr lang="en-US" altLang="zh-TW" sz="1800" dirty="0"/>
              <a:t>.</a:t>
            </a:r>
            <a:endParaRPr lang="en-US" sz="2800" dirty="0"/>
          </a:p>
          <a:p>
            <a:pPr lvl="2"/>
            <a:r>
              <a:rPr lang="en-US" sz="2000" dirty="0"/>
              <a:t>E.g., sets </a:t>
            </a:r>
            <a:r>
              <a:rPr lang="en-US" sz="2000" dirty="0" err="1"/>
              <a:t>glm_DIR</a:t>
            </a:r>
            <a:r>
              <a:rPr lang="en-US" sz="2000" dirty="0"/>
              <a:t>  to “</a:t>
            </a:r>
            <a:r>
              <a:rPr lang="en-US" sz="2000" dirty="0" err="1"/>
              <a:t>sample_code</a:t>
            </a:r>
            <a:r>
              <a:rPr lang="en-US" sz="2000" dirty="0"/>
              <a:t>/thirdparty/glm/cmake/glm”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6BC25A-3B5C-E667-3075-239913AF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47" y="1580050"/>
            <a:ext cx="4521753" cy="5277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5F5CF70A-05BD-0EC2-207E-853C40727FBC}"/>
                  </a:ext>
                </a:extLst>
              </p14:cNvPr>
              <p14:cNvContentPartPr/>
              <p14:nvPr/>
            </p14:nvContentPartPr>
            <p14:xfrm>
              <a:off x="9848315" y="3396656"/>
              <a:ext cx="2143440" cy="6840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5F5CF70A-05BD-0EC2-207E-853C40727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2675" y="3324656"/>
                <a:ext cx="2215080" cy="2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4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Re-Install GLFW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Manually install</a:t>
            </a:r>
          </a:p>
          <a:p>
            <a:pPr lvl="1"/>
            <a:r>
              <a:rPr lang="en-US" altLang="zh-TW" sz="2000" dirty="0"/>
              <a:t>Go to </a:t>
            </a:r>
            <a:r>
              <a:rPr lang="en-US" altLang="zh-TW" sz="2000" dirty="0">
                <a:hlinkClick r:id="rId2"/>
              </a:rPr>
              <a:t>GLFW</a:t>
            </a:r>
            <a:r>
              <a:rPr lang="en-US" altLang="zh-TW" sz="2000" dirty="0"/>
              <a:t> official website and download</a:t>
            </a:r>
          </a:p>
          <a:p>
            <a:pPr lvl="1"/>
            <a:r>
              <a:rPr lang="en-US" sz="2000" dirty="0"/>
              <a:t>Open with CMake </a:t>
            </a:r>
            <a:r>
              <a:rPr lang="en-US" altLang="zh-TW" sz="2000" dirty="0"/>
              <a:t>GUI mode </a:t>
            </a:r>
          </a:p>
          <a:p>
            <a:r>
              <a:rPr lang="en-US" altLang="zh-TW" sz="2400" dirty="0"/>
              <a:t>Click Configure and choose Visual Studio version</a:t>
            </a:r>
          </a:p>
          <a:p>
            <a:r>
              <a:rPr lang="en-US" sz="2400" dirty="0"/>
              <a:t>Change settings.</a:t>
            </a:r>
          </a:p>
          <a:p>
            <a:pPr lvl="1"/>
            <a:r>
              <a:rPr lang="en-US" altLang="zh-TW" sz="2000" dirty="0"/>
              <a:t>CMAKE_INSTALL_PREFIX is the library install directory, </a:t>
            </a:r>
            <a:br>
              <a:rPr lang="en-US" altLang="zh-TW" sz="2000" dirty="0"/>
            </a:br>
            <a:r>
              <a:rPr lang="en-US" altLang="zh-TW" sz="2000" dirty="0"/>
              <a:t>select your favor directory and </a:t>
            </a:r>
            <a:r>
              <a:rPr lang="en-US" altLang="zh-TW" sz="2000" b="1" i="1" dirty="0">
                <a:solidFill>
                  <a:srgbClr val="FF0000"/>
                </a:solidFill>
              </a:rPr>
              <a:t>remember</a:t>
            </a:r>
            <a:r>
              <a:rPr lang="en-US" altLang="zh-TW" sz="2000" b="1" i="1" dirty="0"/>
              <a:t> </a:t>
            </a:r>
            <a:r>
              <a:rPr lang="en-US" altLang="zh-TW" sz="2000" dirty="0"/>
              <a:t>it.</a:t>
            </a:r>
            <a:endParaRPr lang="en-US" sz="1800" dirty="0"/>
          </a:p>
          <a:p>
            <a:r>
              <a:rPr lang="en-US" sz="2400" dirty="0"/>
              <a:t>Click Configure again to apply and then click Generate.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34209C-14A1-816B-29FF-55B2A21C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60" y="1580050"/>
            <a:ext cx="3865540" cy="5277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B691E8AE-A034-1129-3A55-E5D92AF10DE7}"/>
                  </a:ext>
                </a:extLst>
              </p14:cNvPr>
              <p14:cNvContentPartPr/>
              <p14:nvPr/>
            </p14:nvContentPartPr>
            <p14:xfrm>
              <a:off x="10251155" y="2948816"/>
              <a:ext cx="158760" cy="129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691E8AE-A034-1129-3A55-E5D92AF10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5155" y="2877176"/>
                <a:ext cx="230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7C938EE-26E8-5845-581E-4E16CC4940BF}"/>
                  </a:ext>
                </a:extLst>
              </p14:cNvPr>
              <p14:cNvContentPartPr/>
              <p14:nvPr/>
            </p14:nvContentPartPr>
            <p14:xfrm>
              <a:off x="10267715" y="3153656"/>
              <a:ext cx="1182960" cy="356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7C938EE-26E8-5845-581E-4E16CC4940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2075" y="3082016"/>
                <a:ext cx="1254600" cy="179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D433A91C-8160-3F7C-2C38-A07AE7AD61BA}"/>
              </a:ext>
            </a:extLst>
          </p:cNvPr>
          <p:cNvSpPr txBox="1"/>
          <p:nvPr/>
        </p:nvSpPr>
        <p:spPr>
          <a:xfrm>
            <a:off x="9756396" y="0"/>
            <a:ext cx="243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i="1" dirty="0"/>
              <a:t>Review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018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CMAKE_CONFIGURATION_TYPES</a:t>
            </a:r>
          </a:p>
          <a:p>
            <a:pPr lvl="1"/>
            <a:r>
              <a:rPr lang="en-US" sz="2000" b="1" dirty="0">
                <a:effectLst/>
              </a:rPr>
              <a:t>Debug</a:t>
            </a:r>
            <a:r>
              <a:rPr lang="en-US" sz="2000" dirty="0">
                <a:effectLst/>
              </a:rPr>
              <a:t>: Used for debug purpose. No optimization. Suited for debugger.</a:t>
            </a:r>
          </a:p>
          <a:p>
            <a:pPr lvl="1"/>
            <a:r>
              <a:rPr lang="en-US" sz="2000" b="1" dirty="0">
                <a:effectLst/>
              </a:rPr>
              <a:t>Release</a:t>
            </a:r>
            <a:r>
              <a:rPr lang="en-US" sz="2000" dirty="0">
                <a:effectLst/>
              </a:rPr>
              <a:t>: Used for final product. Full optimization. Not suited for debugger.</a:t>
            </a:r>
          </a:p>
          <a:p>
            <a:pPr lvl="1"/>
            <a:r>
              <a:rPr lang="en-US" sz="2000" b="1" dirty="0" err="1">
                <a:effectLst/>
              </a:rPr>
              <a:t>RelWithDebInfo</a:t>
            </a:r>
            <a:r>
              <a:rPr lang="en-US" sz="2000" dirty="0">
                <a:effectLst/>
              </a:rPr>
              <a:t>: A little bit less efficient than Release. 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It will generate symbol files for debugging.</a:t>
            </a:r>
          </a:p>
          <a:p>
            <a:pPr lvl="1"/>
            <a:r>
              <a:rPr lang="en-US" sz="2000" b="1" dirty="0" err="1">
                <a:effectLst/>
              </a:rPr>
              <a:t>MinSizeRel</a:t>
            </a:r>
            <a:r>
              <a:rPr lang="en-US" sz="2000" dirty="0">
                <a:effectLst/>
              </a:rPr>
              <a:t>: Optimized for smallest program size.</a:t>
            </a:r>
          </a:p>
        </p:txBody>
      </p:sp>
    </p:spTree>
    <p:extLst>
      <p:ext uri="{BB962C8B-B14F-4D97-AF65-F5344CB8AC3E}">
        <p14:creationId xmlns:p14="http://schemas.microsoft.com/office/powerpoint/2010/main" val="22764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Click Configure again to apply and then click Generate.</a:t>
            </a:r>
          </a:p>
          <a:p>
            <a:r>
              <a:rPr lang="en-US" altLang="zh-TW" sz="2400" dirty="0"/>
              <a:t>After Generating Done, click Open Project (For MSVS).</a:t>
            </a:r>
          </a:p>
        </p:txBody>
      </p:sp>
    </p:spTree>
    <p:extLst>
      <p:ext uri="{BB962C8B-B14F-4D97-AF65-F5344CB8AC3E}">
        <p14:creationId xmlns:p14="http://schemas.microsoft.com/office/powerpoint/2010/main" val="38848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MSV</a:t>
            </a:r>
            <a:r>
              <a:rPr lang="en-US" altLang="zh-TW" sz="2400" dirty="0"/>
              <a:t>S</a:t>
            </a:r>
            <a:endParaRPr lang="en-US" sz="2400" dirty="0"/>
          </a:p>
          <a:p>
            <a:pPr lvl="1"/>
            <a:r>
              <a:rPr lang="en-US" sz="2000" dirty="0"/>
              <a:t>You can start filling the code.</a:t>
            </a:r>
          </a:p>
          <a:p>
            <a:pPr lvl="1"/>
            <a:r>
              <a:rPr lang="en-US" sz="2000" dirty="0"/>
              <a:t>In the solution explorer, choose Homework01 and build.</a:t>
            </a:r>
          </a:p>
          <a:p>
            <a:pPr lvl="1"/>
            <a:r>
              <a:rPr lang="en-US" sz="2000" dirty="0"/>
              <a:t>You might want to check the platform and configuration.</a:t>
            </a:r>
          </a:p>
          <a:p>
            <a:pPr lvl="2"/>
            <a:r>
              <a:rPr lang="en-US" sz="1800" dirty="0"/>
              <a:t>CMAKE_CONFIGURATION_TYPES.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0B4882-4DE1-49AE-8A4B-345D5DF89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32449"/>
            <a:ext cx="5971611" cy="4437487"/>
          </a:xfrm>
        </p:spPr>
      </p:pic>
    </p:spTree>
    <p:extLst>
      <p:ext uri="{BB962C8B-B14F-4D97-AF65-F5344CB8AC3E}">
        <p14:creationId xmlns:p14="http://schemas.microsoft.com/office/powerpoint/2010/main" val="30917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Other compilers</a:t>
            </a:r>
          </a:p>
          <a:p>
            <a:pPr lvl="1"/>
            <a:r>
              <a:rPr lang="en-US" sz="2000" dirty="0"/>
              <a:t>In the binary folder, run the command.</a:t>
            </a:r>
          </a:p>
          <a:p>
            <a:pPr lvl="2"/>
            <a:r>
              <a:rPr lang="en-US" sz="1800" dirty="0"/>
              <a:t>GCC: $make</a:t>
            </a:r>
            <a:endParaRPr lang="en-US" sz="1600" dirty="0"/>
          </a:p>
          <a:p>
            <a:pPr lvl="2"/>
            <a:r>
              <a:rPr lang="en-US" sz="1800" dirty="0"/>
              <a:t>mingw-w64: $mingw32-make.exe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86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51A8-DEA0-48E9-BFA0-D6FD51A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5666-1D11-4599-93AB-B6A8218B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build process is successful, you will see the following files in the “bin/${Configuration type}” folder when it finished.</a:t>
            </a:r>
          </a:p>
          <a:p>
            <a:pPr lvl="1"/>
            <a:r>
              <a:rPr lang="en-US" sz="2000" dirty="0"/>
              <a:t>Executable file</a:t>
            </a:r>
          </a:p>
          <a:p>
            <a:pPr lvl="1"/>
            <a:r>
              <a:rPr lang="en-US" sz="2000" dirty="0"/>
              <a:t>Resource folder</a:t>
            </a:r>
          </a:p>
          <a:p>
            <a:pPr lvl="2"/>
            <a:r>
              <a:rPr lang="en-US" sz="1800" dirty="0"/>
              <a:t>Copy from the root directory.</a:t>
            </a:r>
          </a:p>
          <a:p>
            <a:pPr lvl="1"/>
            <a:r>
              <a:rPr lang="en-US" sz="2000" dirty="0"/>
              <a:t>Shader folder</a:t>
            </a:r>
          </a:p>
          <a:p>
            <a:pPr lvl="2"/>
            <a:r>
              <a:rPr lang="en-US" sz="1800" dirty="0"/>
              <a:t>Copy from the source code directory.</a:t>
            </a:r>
          </a:p>
          <a:p>
            <a:pPr lvl="1"/>
            <a:r>
              <a:rPr lang="en-US" sz="2000" dirty="0"/>
              <a:t>Dynamic-link library (.</a:t>
            </a:r>
            <a:r>
              <a:rPr lang="en-US" sz="2000" dirty="0" err="1"/>
              <a:t>dll</a:t>
            </a:r>
            <a:r>
              <a:rPr lang="en-US" sz="2000" dirty="0"/>
              <a:t> &amp; .so)</a:t>
            </a:r>
          </a:p>
          <a:p>
            <a:pPr lvl="2"/>
            <a:r>
              <a:rPr lang="en-US" sz="1800" b="1" dirty="0"/>
              <a:t>Do not delete it.</a:t>
            </a:r>
          </a:p>
        </p:txBody>
      </p:sp>
    </p:spTree>
    <p:extLst>
      <p:ext uri="{BB962C8B-B14F-4D97-AF65-F5344CB8AC3E}">
        <p14:creationId xmlns:p14="http://schemas.microsoft.com/office/powerpoint/2010/main" val="232302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51A8-DEA0-48E9-BFA0-D6FD51A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5666-1D11-4599-93AB-B6A8218B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03911"/>
          </a:xfrm>
        </p:spPr>
        <p:txBody>
          <a:bodyPr>
            <a:normAutofit/>
          </a:bodyPr>
          <a:lstStyle/>
          <a:p>
            <a:r>
              <a:rPr lang="en-US" sz="2400" dirty="0"/>
              <a:t>Use the following command to run the program</a:t>
            </a:r>
          </a:p>
          <a:p>
            <a:pPr lvl="1"/>
            <a:r>
              <a:rPr lang="en-US" sz="2000" dirty="0"/>
              <a:t>.\(program name) </a:t>
            </a:r>
            <a:br>
              <a:rPr lang="en-US" sz="2000" dirty="0"/>
            </a:br>
            <a:r>
              <a:rPr lang="en-US" sz="2000" dirty="0"/>
              <a:t>"resources/model/</a:t>
            </a:r>
            <a:r>
              <a:rPr lang="en-US" sz="2000" dirty="0" err="1"/>
              <a:t>Utah_teapot</a:t>
            </a:r>
            <a:r>
              <a:rPr lang="en-US" sz="2000" dirty="0"/>
              <a:t>_(solid)_texture.obj</a:t>
            </a:r>
            <a:r>
              <a:rPr lang="en-US" altLang="zh-TW" sz="2000" dirty="0"/>
              <a:t>"</a:t>
            </a:r>
            <a:br>
              <a:rPr lang="en-US" sz="2000" dirty="0"/>
            </a:br>
            <a:r>
              <a:rPr lang="en-US" sz="2000" dirty="0"/>
              <a:t>"resources/texture/uv.png</a:t>
            </a:r>
            <a:r>
              <a:rPr lang="en-US" altLang="zh-TW" sz="2000" dirty="0"/>
              <a:t>"</a:t>
            </a:r>
            <a:br>
              <a:rPr lang="en-US" sz="2000" dirty="0"/>
            </a:br>
            <a:r>
              <a:rPr lang="en-US" sz="2000" dirty="0"/>
              <a:t>"Shader/</a:t>
            </a:r>
            <a:r>
              <a:rPr lang="en-US" sz="2000" dirty="0" err="1"/>
              <a:t>BasicVertexShader.vs.glsl</a:t>
            </a:r>
            <a:r>
              <a:rPr lang="en-US" altLang="zh-TW" sz="2000" dirty="0"/>
              <a:t>"</a:t>
            </a:r>
            <a:br>
              <a:rPr lang="en-US" sz="2000" dirty="0"/>
            </a:br>
            <a:r>
              <a:rPr lang="en-US" sz="2000" dirty="0"/>
              <a:t>"Shader/</a:t>
            </a:r>
            <a:r>
              <a:rPr lang="en-US" sz="2000" dirty="0" err="1"/>
              <a:t>BasicFragmentShader.fs.glsl</a:t>
            </a:r>
            <a:r>
              <a:rPr lang="en-US" altLang="zh-TW" sz="2000" dirty="0"/>
              <a:t>"</a:t>
            </a:r>
            <a:endParaRPr lang="en-US" sz="2000" dirty="0"/>
          </a:p>
          <a:p>
            <a:pPr lvl="1"/>
            <a:r>
              <a:rPr lang="en-US" sz="2000" dirty="0"/>
              <a:t>Arguments:</a:t>
            </a:r>
          </a:p>
          <a:p>
            <a:pPr lvl="2"/>
            <a:r>
              <a:rPr lang="en-US" sz="1800" dirty="0"/>
              <a:t>Model name</a:t>
            </a:r>
          </a:p>
          <a:p>
            <a:pPr lvl="2"/>
            <a:r>
              <a:rPr lang="en-US" sz="1800" dirty="0"/>
              <a:t>Texture name</a:t>
            </a:r>
          </a:p>
          <a:p>
            <a:pPr lvl="2"/>
            <a:r>
              <a:rPr lang="en-US" sz="1800" dirty="0"/>
              <a:t>Vertex shader name</a:t>
            </a:r>
          </a:p>
          <a:p>
            <a:pPr lvl="2"/>
            <a:r>
              <a:rPr lang="en-US" sz="1800" dirty="0"/>
              <a:t>Fragment shader name</a:t>
            </a:r>
          </a:p>
        </p:txBody>
      </p:sp>
    </p:spTree>
    <p:extLst>
      <p:ext uri="{BB962C8B-B14F-4D97-AF65-F5344CB8AC3E}">
        <p14:creationId xmlns:p14="http://schemas.microsoft.com/office/powerpoint/2010/main" val="280605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BD86-9E10-47E1-B5AF-78F71232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1309-3A27-4BEA-8992-5D373F74C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AC9527-4518-40E2-BBFB-714E9BAA6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00" y="1732449"/>
            <a:ext cx="6461183" cy="5091605"/>
          </a:xfrm>
        </p:spPr>
      </p:pic>
    </p:spTree>
    <p:extLst>
      <p:ext uri="{BB962C8B-B14F-4D97-AF65-F5344CB8AC3E}">
        <p14:creationId xmlns:p14="http://schemas.microsoft.com/office/powerpoint/2010/main" val="147679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A993-8886-450C-9C2E-7D7EB1F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932E-E417-4777-8E05-C61797B4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789"/>
            <a:ext cx="10515600" cy="4496503"/>
          </a:xfrm>
        </p:spPr>
        <p:txBody>
          <a:bodyPr>
            <a:normAutofit/>
          </a:bodyPr>
          <a:lstStyle/>
          <a:p>
            <a:r>
              <a:rPr lang="en-US" sz="2400" dirty="0"/>
              <a:t>C++ &amp; CMake (Cross Platform)</a:t>
            </a:r>
          </a:p>
          <a:p>
            <a:r>
              <a:rPr lang="en-US" sz="2400" dirty="0"/>
              <a:t>OpenGL 3.3</a:t>
            </a:r>
          </a:p>
          <a:p>
            <a:r>
              <a:rPr lang="en-US" sz="2400" dirty="0"/>
              <a:t>Libraries</a:t>
            </a:r>
          </a:p>
          <a:p>
            <a:pPr lvl="1"/>
            <a:r>
              <a:rPr lang="en-US" sz="2000" dirty="0"/>
              <a:t>glfw</a:t>
            </a:r>
            <a:r>
              <a:rPr lang="en-US" altLang="zh-TW" sz="2000" dirty="0"/>
              <a:t> (not included)</a:t>
            </a:r>
            <a:r>
              <a:rPr lang="en-US" sz="2000" dirty="0"/>
              <a:t> – creating windows, contexts and surfaces, handling events, etc.</a:t>
            </a:r>
          </a:p>
          <a:p>
            <a:pPr lvl="1"/>
            <a:r>
              <a:rPr lang="en-US" sz="2000" dirty="0"/>
              <a:t>glad - OpenGL loading library.</a:t>
            </a:r>
          </a:p>
          <a:p>
            <a:pPr lvl="1"/>
            <a:r>
              <a:rPr lang="en-US" sz="2000" dirty="0"/>
              <a:t>glm (0.9.9.8) – OpenGL mathematic library.</a:t>
            </a:r>
          </a:p>
          <a:p>
            <a:pPr lvl="1"/>
            <a:r>
              <a:rPr lang="en-US" sz="2000" dirty="0"/>
              <a:t>stb_image (v2.25) - Image loader.</a:t>
            </a:r>
          </a:p>
          <a:p>
            <a:pPr lvl="1"/>
            <a:r>
              <a:rPr lang="en-US" sz="2000" dirty="0"/>
              <a:t>tinyobjloader (version 0.9.20) - obj (3D model) file loader.</a:t>
            </a:r>
          </a:p>
          <a:p>
            <a:pPr lvl="1"/>
            <a:r>
              <a:rPr lang="en-US" sz="2000" dirty="0"/>
              <a:t>dear imgui  (v1.77) – Graphical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04875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&amp; Run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357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Build</a:t>
            </a:r>
          </a:p>
          <a:p>
            <a:pPr marL="457200" lvl="1" indent="0">
              <a:buNone/>
            </a:pPr>
            <a:r>
              <a:rPr lang="en-US" altLang="zh-TW" dirty="0"/>
              <a:t>$</a:t>
            </a:r>
            <a:r>
              <a:rPr lang="en-US" altLang="zh-TW" dirty="0" err="1"/>
              <a:t>mkdir</a:t>
            </a:r>
            <a:r>
              <a:rPr lang="en-US" altLang="zh-TW" dirty="0"/>
              <a:t> build</a:t>
            </a:r>
          </a:p>
          <a:p>
            <a:pPr marL="457200" lvl="1" indent="0">
              <a:buNone/>
            </a:pPr>
            <a:r>
              <a:rPr lang="en-US" dirty="0"/>
              <a:t>$cd build</a:t>
            </a:r>
          </a:p>
          <a:p>
            <a:pPr marL="457200" lvl="1" indent="0">
              <a:buNone/>
            </a:pPr>
            <a:r>
              <a:rPr lang="en-US" dirty="0"/>
              <a:t>$cmake ..</a:t>
            </a:r>
          </a:p>
          <a:p>
            <a:pPr marL="457200" lvl="1" indent="0">
              <a:buNone/>
            </a:pPr>
            <a:r>
              <a:rPr lang="en-US" altLang="zh-TW" dirty="0"/>
              <a:t>$make</a:t>
            </a:r>
            <a:endParaRPr lang="en-US" dirty="0"/>
          </a:p>
          <a:p>
            <a:r>
              <a:rPr lang="en-US" sz="2400" dirty="0"/>
              <a:t>Run</a:t>
            </a:r>
          </a:p>
          <a:p>
            <a:pPr marL="457200" lvl="1" indent="0">
              <a:buNone/>
            </a:pPr>
            <a:r>
              <a:rPr lang="en-US" altLang="zh-TW" sz="2400" dirty="0"/>
              <a:t>$./(program name) "resources/model/</a:t>
            </a:r>
            <a:r>
              <a:rPr lang="en-US" altLang="zh-TW" sz="2400" dirty="0" err="1"/>
              <a:t>Utah_teapot</a:t>
            </a:r>
            <a:r>
              <a:rPr lang="en-US" altLang="zh-TW" sz="2400" dirty="0"/>
              <a:t>_(solid)_texture.obj"  "resources/texture/uv.png" "Shader/</a:t>
            </a:r>
            <a:r>
              <a:rPr lang="en-US" altLang="zh-TW" sz="2400" dirty="0" err="1"/>
              <a:t>BasicVertexShader.vs.glsl</a:t>
            </a:r>
            <a:r>
              <a:rPr lang="en-US" altLang="zh-TW" sz="2400" dirty="0"/>
              <a:t>" "Shader/</a:t>
            </a:r>
            <a:r>
              <a:rPr lang="en-US" altLang="zh-TW" sz="2400" dirty="0" err="1"/>
              <a:t>BasicFragmentShader.fs.glsl</a:t>
            </a:r>
            <a:r>
              <a:rPr lang="en-US" altLang="zh-TW" sz="2400" dirty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62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CMake official download website</a:t>
            </a:r>
          </a:p>
          <a:p>
            <a:pPr lvl="1"/>
            <a:r>
              <a:rPr lang="en-US" sz="2000" dirty="0">
                <a:hlinkClick r:id="rId2"/>
              </a:rPr>
              <a:t>https://cmake.org/download/</a:t>
            </a:r>
            <a:endParaRPr lang="en-US" sz="2000" dirty="0"/>
          </a:p>
          <a:p>
            <a:r>
              <a:rPr lang="en-US" sz="2400" dirty="0"/>
              <a:t>Select the </a:t>
            </a:r>
            <a:r>
              <a:rPr lang="en-US" sz="2400" b="1" dirty="0">
                <a:solidFill>
                  <a:srgbClr val="FF0000"/>
                </a:solidFill>
              </a:rPr>
              <a:t>Binary distributions </a:t>
            </a:r>
            <a:r>
              <a:rPr lang="en-US" sz="2400" dirty="0"/>
              <a:t>of your platform and install.</a:t>
            </a:r>
          </a:p>
          <a:p>
            <a:pPr lvl="1"/>
            <a:r>
              <a:rPr lang="en-US" sz="2400" dirty="0"/>
              <a:t>Restart your computer if needed.</a:t>
            </a:r>
          </a:p>
          <a:p>
            <a:r>
              <a:rPr lang="en-US" sz="2400" dirty="0"/>
              <a:t>You can also use the package manager to install it. E.g., apt</a:t>
            </a:r>
          </a:p>
          <a:p>
            <a:pPr lvl="1"/>
            <a:r>
              <a:rPr lang="en-US" altLang="zh-TW" sz="2000" dirty="0"/>
              <a:t>sudo apt-get install cmake cmake-qt-</a:t>
            </a:r>
            <a:r>
              <a:rPr lang="en-US" altLang="zh-TW" sz="2000" dirty="0" err="1"/>
              <a:t>gui</a:t>
            </a:r>
            <a:endParaRPr lang="en-US" altLang="zh-TW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76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Re-Install GLFW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Manually install</a:t>
            </a:r>
          </a:p>
          <a:p>
            <a:pPr lvl="1"/>
            <a:r>
              <a:rPr lang="en-US" altLang="zh-TW" sz="2000" dirty="0"/>
              <a:t>Go to </a:t>
            </a:r>
            <a:r>
              <a:rPr lang="en-US" altLang="zh-TW" sz="2000" dirty="0">
                <a:hlinkClick r:id="rId2"/>
              </a:rPr>
              <a:t>GLFW</a:t>
            </a:r>
            <a:r>
              <a:rPr lang="en-US" altLang="zh-TW" sz="2000" dirty="0"/>
              <a:t> official website and download</a:t>
            </a:r>
          </a:p>
          <a:p>
            <a:pPr lvl="1"/>
            <a:r>
              <a:rPr lang="en-US" sz="2000" dirty="0"/>
              <a:t>Open with CMake </a:t>
            </a:r>
            <a:r>
              <a:rPr lang="en-US" altLang="zh-TW" sz="2000" dirty="0"/>
              <a:t>GUI mode </a:t>
            </a:r>
          </a:p>
          <a:p>
            <a:r>
              <a:rPr lang="en-US" altLang="zh-TW" sz="2400" dirty="0"/>
              <a:t>Click Configure and choose Visual Studio version</a:t>
            </a:r>
          </a:p>
          <a:p>
            <a:r>
              <a:rPr lang="en-US" sz="2400" dirty="0"/>
              <a:t>Change settings.</a:t>
            </a:r>
          </a:p>
          <a:p>
            <a:pPr lvl="1"/>
            <a:r>
              <a:rPr lang="en-US" altLang="zh-TW" sz="2000" dirty="0"/>
              <a:t>CMAKE_INSTALL_PREFIX is the library install directory, </a:t>
            </a:r>
            <a:br>
              <a:rPr lang="en-US" altLang="zh-TW" sz="2000" dirty="0"/>
            </a:br>
            <a:r>
              <a:rPr lang="en-US" altLang="zh-TW" sz="2000" dirty="0"/>
              <a:t>select your favor directory and </a:t>
            </a:r>
            <a:r>
              <a:rPr lang="en-US" altLang="zh-TW" sz="2000" b="1" i="1" dirty="0">
                <a:solidFill>
                  <a:srgbClr val="FF0000"/>
                </a:solidFill>
              </a:rPr>
              <a:t>remember</a:t>
            </a:r>
            <a:r>
              <a:rPr lang="en-US" altLang="zh-TW" sz="2000" b="1" i="1" dirty="0"/>
              <a:t> </a:t>
            </a:r>
            <a:r>
              <a:rPr lang="en-US" altLang="zh-TW" sz="2000" dirty="0"/>
              <a:t>it.</a:t>
            </a:r>
            <a:endParaRPr lang="en-US" sz="1800" dirty="0"/>
          </a:p>
          <a:p>
            <a:r>
              <a:rPr lang="en-US" sz="2400" dirty="0"/>
              <a:t>Click Configure again to apply and then click Generate.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34209C-14A1-816B-29FF-55B2A21C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60" y="1580050"/>
            <a:ext cx="3865540" cy="5277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B691E8AE-A034-1129-3A55-E5D92AF10DE7}"/>
                  </a:ext>
                </a:extLst>
              </p14:cNvPr>
              <p14:cNvContentPartPr/>
              <p14:nvPr/>
            </p14:nvContentPartPr>
            <p14:xfrm>
              <a:off x="10251155" y="2948816"/>
              <a:ext cx="158760" cy="129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691E8AE-A034-1129-3A55-E5D92AF10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5155" y="2877176"/>
                <a:ext cx="230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07C938EE-26E8-5845-581E-4E16CC4940BF}"/>
                  </a:ext>
                </a:extLst>
              </p14:cNvPr>
              <p14:cNvContentPartPr/>
              <p14:nvPr/>
            </p14:nvContentPartPr>
            <p14:xfrm>
              <a:off x="10267715" y="3153656"/>
              <a:ext cx="1182960" cy="356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07C938EE-26E8-5845-581E-4E16CC4940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32075" y="3082016"/>
                <a:ext cx="125460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5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Re-Install GLFW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CMake build types</a:t>
            </a:r>
          </a:p>
          <a:p>
            <a:pPr lvl="1"/>
            <a:r>
              <a:rPr lang="en-US" sz="2000" dirty="0"/>
              <a:t>In library building process, we wish to build </a:t>
            </a:r>
            <a:r>
              <a:rPr lang="en-US" sz="2000" b="1" dirty="0">
                <a:solidFill>
                  <a:srgbClr val="FF0000"/>
                </a:solidFill>
              </a:rPr>
              <a:t>multiple build type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000" dirty="0"/>
              <a:t>In multi-configuration generator, leave it until we build the program.</a:t>
            </a:r>
          </a:p>
          <a:p>
            <a:pPr lvl="1"/>
            <a:r>
              <a:rPr lang="en-US" sz="2000" dirty="0"/>
              <a:t>In single-configuration generator, once we build the specific type, go back to this step to generate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160456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Re-Install GLFW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MSVC</a:t>
            </a:r>
          </a:p>
          <a:p>
            <a:pPr lvl="1"/>
            <a:r>
              <a:rPr lang="en-US" dirty="0"/>
              <a:t>Right click the </a:t>
            </a:r>
            <a:r>
              <a:rPr lang="en-US" b="1" dirty="0"/>
              <a:t>INSTALL</a:t>
            </a:r>
            <a:r>
              <a:rPr lang="en-US" dirty="0"/>
              <a:t> solution.</a:t>
            </a:r>
          </a:p>
          <a:p>
            <a:pPr lvl="1"/>
            <a:r>
              <a:rPr lang="en-US" dirty="0"/>
              <a:t>Click build</a:t>
            </a:r>
          </a:p>
          <a:p>
            <a:pPr lvl="1"/>
            <a:r>
              <a:rPr lang="en-US" dirty="0"/>
              <a:t>Remember to build different type.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4E6A3F-68FC-1FC6-4014-8C6C86A4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60" y="0"/>
            <a:ext cx="4822340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F9CAF5-A481-A1F7-BAC9-4D73BE6C7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0"/>
          <a:stretch/>
        </p:blipFill>
        <p:spPr>
          <a:xfrm>
            <a:off x="0" y="3429000"/>
            <a:ext cx="736966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Re-Install GLFW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gcc</a:t>
            </a:r>
            <a:r>
              <a:rPr lang="en-US" sz="2400" dirty="0"/>
              <a:t>, clang</a:t>
            </a:r>
          </a:p>
          <a:p>
            <a:pPr lvl="1"/>
            <a:r>
              <a:rPr lang="en-US" sz="2000" dirty="0"/>
              <a:t>In your </a:t>
            </a:r>
            <a:r>
              <a:rPr lang="en-US" sz="2000" b="1" dirty="0"/>
              <a:t>binary directory</a:t>
            </a:r>
            <a:r>
              <a:rPr lang="en-US" sz="2000" dirty="0"/>
              <a:t>, type the following command.</a:t>
            </a:r>
          </a:p>
          <a:p>
            <a:pPr lvl="2"/>
            <a:r>
              <a:rPr lang="en-US" sz="1800" dirty="0" err="1"/>
              <a:t>gcc</a:t>
            </a:r>
            <a:r>
              <a:rPr lang="en-US" sz="1800" dirty="0"/>
              <a:t> &amp; clang : make install</a:t>
            </a:r>
          </a:p>
          <a:p>
            <a:pPr lvl="2"/>
            <a:r>
              <a:rPr lang="en-US" sz="1800" dirty="0"/>
              <a:t>MinGW-w64: mingw32-make.exe install</a:t>
            </a:r>
          </a:p>
          <a:p>
            <a:pPr lvl="1"/>
            <a:r>
              <a:rPr lang="en-US" sz="2000" dirty="0"/>
              <a:t>Remember the trailing install command.</a:t>
            </a:r>
          </a:p>
          <a:p>
            <a:pPr lvl="1"/>
            <a:r>
              <a:rPr lang="en-US" sz="2000" dirty="0"/>
              <a:t>Remember to build different type.</a:t>
            </a:r>
          </a:p>
          <a:p>
            <a:r>
              <a:rPr lang="en-US" altLang="zh-TW" sz="2400" dirty="0"/>
              <a:t>After that, you can see the compiled library in the library directory.</a:t>
            </a:r>
          </a:p>
          <a:p>
            <a:r>
              <a:rPr lang="en-US" altLang="zh-TW" sz="2400" dirty="0"/>
              <a:t>You can delete binary directory now.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28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need CMake to build the sample code.</a:t>
            </a:r>
          </a:p>
          <a:p>
            <a:r>
              <a:rPr lang="en-US" sz="2400" dirty="0"/>
              <a:t>Aside from GLFW, other required libraries are in the </a:t>
            </a:r>
            <a:r>
              <a:rPr lang="en-US" altLang="zh-TW" sz="2400" dirty="0"/>
              <a:t>“</a:t>
            </a:r>
            <a:r>
              <a:rPr lang="en-US" sz="2400" dirty="0"/>
              <a:t>thirdparty</a:t>
            </a:r>
            <a:r>
              <a:rPr lang="en-US" altLang="zh-TW" sz="2400" dirty="0"/>
              <a:t>”</a:t>
            </a:r>
            <a:r>
              <a:rPr lang="en-US" sz="2400" dirty="0"/>
              <a:t> directory.</a:t>
            </a:r>
          </a:p>
          <a:p>
            <a:r>
              <a:rPr lang="en-US" sz="2400" dirty="0"/>
              <a:t>You can download other libraries if you want.</a:t>
            </a:r>
          </a:p>
        </p:txBody>
      </p:sp>
    </p:spTree>
    <p:extLst>
      <p:ext uri="{BB962C8B-B14F-4D97-AF65-F5344CB8AC3E}">
        <p14:creationId xmlns:p14="http://schemas.microsoft.com/office/powerpoint/2010/main" val="131079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952A-E047-4C15-9934-B5ACD7E6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Build the 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E10-161C-43F3-A9E3-C8AB6B14A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CMake provide command line and GUI mode.</a:t>
            </a:r>
          </a:p>
          <a:p>
            <a:r>
              <a:rPr lang="en-US" altLang="zh-TW" sz="2400" dirty="0"/>
              <a:t>Choose the </a:t>
            </a:r>
            <a:r>
              <a:rPr lang="en-US" altLang="zh-TW" sz="2400" b="1" dirty="0"/>
              <a:t>source code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binary code </a:t>
            </a:r>
            <a:r>
              <a:rPr lang="en-US" altLang="zh-TW" sz="2400" dirty="0"/>
              <a:t>directory.</a:t>
            </a:r>
          </a:p>
          <a:p>
            <a:pPr lvl="1"/>
            <a:r>
              <a:rPr lang="en-US" altLang="zh-TW" sz="2000" dirty="0"/>
              <a:t>You can create binary folder inside the source code directory.</a:t>
            </a:r>
          </a:p>
          <a:p>
            <a:pPr lvl="2"/>
            <a:r>
              <a:rPr lang="en-US" altLang="zh-TW" sz="1800" dirty="0"/>
              <a:t>e.g., </a:t>
            </a:r>
            <a:r>
              <a:rPr lang="en-US" altLang="zh-TW" sz="1800" dirty="0" err="1"/>
              <a:t>sample_code</a:t>
            </a:r>
            <a:r>
              <a:rPr lang="en-US" altLang="zh-TW" sz="1800" dirty="0"/>
              <a:t>/build</a:t>
            </a:r>
          </a:p>
          <a:p>
            <a:r>
              <a:rPr lang="en-US" altLang="zh-TW" sz="2400" dirty="0"/>
              <a:t>Click Configure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D2D53F-FDB0-A1CD-CD1B-0F28F210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70" y="0"/>
            <a:ext cx="3768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4342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 presentation" id="{2949858B-42CD-42CC-92F6-CF9C71FC861A}" vid="{1C195184-6A1B-4E19-AB0E-99E0F02E71BC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gment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常用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 presentation</Template>
  <TotalTime>3097</TotalTime>
  <Words>988</Words>
  <Application>Microsoft Office PowerPoint</Application>
  <PresentationFormat>寬螢幕</PresentationFormat>
  <Paragraphs>131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Arial</vt:lpstr>
      <vt:lpstr>Calibri</vt:lpstr>
      <vt:lpstr>Source Sans Pro</vt:lpstr>
      <vt:lpstr>Source Sans Pro Black</vt:lpstr>
      <vt:lpstr>Times New Roman</vt:lpstr>
      <vt:lpstr>Wingdings 2</vt:lpstr>
      <vt:lpstr>Paper presentation</vt:lpstr>
      <vt:lpstr>Header</vt:lpstr>
      <vt:lpstr>Segment Header</vt:lpstr>
      <vt:lpstr>石板</vt:lpstr>
      <vt:lpstr>Sample Code Install</vt:lpstr>
      <vt:lpstr>Environment</vt:lpstr>
      <vt:lpstr>Install CMake</vt:lpstr>
      <vt:lpstr>Re-Install GLFW</vt:lpstr>
      <vt:lpstr>Re-Install GLFW</vt:lpstr>
      <vt:lpstr>Re-Install GLFW</vt:lpstr>
      <vt:lpstr>Re-Install GLFW</vt:lpstr>
      <vt:lpstr>Build the sample code</vt:lpstr>
      <vt:lpstr>Build the sample code</vt:lpstr>
      <vt:lpstr>Build the sample code</vt:lpstr>
      <vt:lpstr>Build the sample code</vt:lpstr>
      <vt:lpstr>Re-Install GLFW</vt:lpstr>
      <vt:lpstr>Build the sample code</vt:lpstr>
      <vt:lpstr>Build the sample code</vt:lpstr>
      <vt:lpstr>Build the sample code</vt:lpstr>
      <vt:lpstr>Build the sample code</vt:lpstr>
      <vt:lpstr>Run the sample code</vt:lpstr>
      <vt:lpstr>Run the sample code</vt:lpstr>
      <vt:lpstr>Run the sample code</vt:lpstr>
      <vt:lpstr>Build &amp; Run (Linux)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蔡昀臻</dc:creator>
  <cp:lastModifiedBy>howhow chang</cp:lastModifiedBy>
  <cp:revision>170</cp:revision>
  <dcterms:created xsi:type="dcterms:W3CDTF">2020-08-03T02:09:59Z</dcterms:created>
  <dcterms:modified xsi:type="dcterms:W3CDTF">2022-09-19T05:55:03Z</dcterms:modified>
</cp:coreProperties>
</file>