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Gill Sans" panose="02020500000000000000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TTCfYJTRnV8Us9AkHGw4TRjn6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4"/>
    <p:restoredTop sz="94694"/>
  </p:normalViewPr>
  <p:slideViewPr>
    <p:cSldViewPr snapToGrid="0">
      <p:cViewPr varScale="1">
        <p:scale>
          <a:sx n="101" d="100"/>
          <a:sy n="101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2.fntdata"/><Relationship Id="rId18" Type="http://customschemas.google.com/relationships/presentationmetadata" Target="metadata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p5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5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360" lvl="0" indent="-17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所有bones都會根據階級去安排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7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9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31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33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4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35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35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35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35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35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3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0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4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4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41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4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42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4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4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44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4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4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45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46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46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46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46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46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12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12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lender.org/" TargetMode="External"/><Relationship Id="rId3" Type="http://schemas.openxmlformats.org/officeDocument/2006/relationships/hyperlink" Target="https://www.cgtrader.com/free-3d-models?file_types%5B%5D=25" TargetMode="External"/><Relationship Id="rId7" Type="http://schemas.openxmlformats.org/officeDocument/2006/relationships/hyperlink" Target="https://assimp.org/index.ph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youtube.com/watch?v=f3Cr8Yx3GGA&amp;list=PLRIWtICgwaX2tKWCxdeB7Wv_rTET9JtWW" TargetMode="External"/><Relationship Id="rId5" Type="http://schemas.openxmlformats.org/officeDocument/2006/relationships/hyperlink" Target="https://ogldev.org/www/tutorial38/tutorial38.html" TargetMode="External"/><Relationship Id="rId4" Type="http://schemas.openxmlformats.org/officeDocument/2006/relationships/hyperlink" Target="https://learnopengl.com/Guest-Articles/2020/Skeletal-Anim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"/>
          <p:cNvSpPr txBox="1"/>
          <p:nvPr/>
        </p:nvSpPr>
        <p:spPr>
          <a:xfrm>
            <a:off x="794405" y="460165"/>
            <a:ext cx="10512300" cy="4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HW 3 – Animation</a:t>
            </a:r>
            <a:endParaRPr sz="6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838080" y="4718520"/>
            <a:ext cx="5409720" cy="18000"/>
          </a:xfrm>
          <a:custGeom>
            <a:avLst/>
            <a:gdLst/>
            <a:ahLst/>
            <a:cxnLst/>
            <a:rect l="l" t="t" r="r" b="b"/>
            <a:pathLst>
              <a:path w="5410200" h="18288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4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/>
          <p:nvPr/>
        </p:nvSpPr>
        <p:spPr>
          <a:xfrm>
            <a:off x="1115640" y="548640"/>
            <a:ext cx="10167840" cy="117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Objectives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"/>
          <p:cNvSpPr/>
          <p:nvPr/>
        </p:nvSpPr>
        <p:spPr>
          <a:xfrm>
            <a:off x="498960" y="758880"/>
            <a:ext cx="127800" cy="70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"/>
          <p:cNvSpPr/>
          <p:nvPr/>
        </p:nvSpPr>
        <p:spPr>
          <a:xfrm>
            <a:off x="562859" y="2103780"/>
            <a:ext cx="8142729" cy="42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840" marR="0" lvl="0" indent="-2854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88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實作3D動畫（</a:t>
            </a:r>
            <a:r>
              <a:rPr lang="en-US" sz="200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程式需同時包含</a:t>
            </a:r>
            <a:r>
              <a:rPr lang="en-US" sz="2000" b="1" dirty="0">
                <a:latin typeface="Gill Sans"/>
                <a:ea typeface="Gill Sans"/>
                <a:cs typeface="Gill Sans"/>
                <a:sym typeface="Gill Sans"/>
              </a:rPr>
              <a:t>兩個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模型</a:t>
            </a:r>
            <a:r>
              <a:rPr lang="en-US" sz="200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分別使用以下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兩種方法）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1040" y="4545706"/>
            <a:ext cx="3341520" cy="177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18500" y="1827678"/>
            <a:ext cx="2946600" cy="21830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511670A-A6D5-98D6-61F9-35223D8A7C8F}"/>
              </a:ext>
            </a:extLst>
          </p:cNvPr>
          <p:cNvSpPr txBox="1"/>
          <p:nvPr/>
        </p:nvSpPr>
        <p:spPr>
          <a:xfrm>
            <a:off x="553605" y="2530213"/>
            <a:ext cx="6356958" cy="777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3310" marR="0" lvl="3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"/>
              <a:buFont typeface="Wingdings" pitchFamily="2" charset="2"/>
              <a:buChar char="l"/>
            </a:pPr>
            <a:r>
              <a:rPr lang="en-US" altLang="zh-TW" sz="1800" b="1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scene graph </a:t>
            </a:r>
            <a:r>
              <a:rPr lang="en-US" altLang="zh-TW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using multiple basic components</a:t>
            </a:r>
            <a:endParaRPr lang="en-US" altLang="zh-TW" sz="1800" dirty="0"/>
          </a:p>
          <a:p>
            <a:pPr marL="743310" marR="0" lvl="3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3"/>
              <a:buFont typeface="Wingdings" pitchFamily="2" charset="2"/>
              <a:buChar char="l"/>
            </a:pPr>
            <a:r>
              <a:rPr lang="en-US" altLang="zh-TW" sz="1800" b="1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skeletal animation </a:t>
            </a:r>
            <a:r>
              <a:rPr lang="en-US" altLang="zh-TW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using one model</a:t>
            </a:r>
            <a:r>
              <a:rPr lang="zh-TW" alt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altLang="zh-TW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with skeleton</a:t>
            </a:r>
            <a:endParaRPr lang="en-US" altLang="zh-TW" sz="1800" dirty="0"/>
          </a:p>
        </p:txBody>
      </p:sp>
      <p:sp>
        <p:nvSpPr>
          <p:cNvPr id="6" name="Google Shape;189;p2">
            <a:extLst>
              <a:ext uri="{FF2B5EF4-FFF2-40B4-BE49-F238E27FC236}">
                <a16:creationId xmlns:a16="http://schemas.microsoft.com/office/drawing/2014/main" id="{FE1405F7-5AE8-74A0-799C-9E0461582CE6}"/>
              </a:ext>
            </a:extLst>
          </p:cNvPr>
          <p:cNvSpPr/>
          <p:nvPr/>
        </p:nvSpPr>
        <p:spPr>
          <a:xfrm>
            <a:off x="562860" y="3521377"/>
            <a:ext cx="5468760" cy="42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840" marR="0" lvl="0" indent="-2854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88"/>
              <a:buFont typeface="Arial"/>
              <a:buChar char="•"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需實作的功能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：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C138F5E-7ED6-BBC9-799D-9C34AE2A14DC}"/>
              </a:ext>
            </a:extLst>
          </p:cNvPr>
          <p:cNvSpPr txBox="1"/>
          <p:nvPr/>
        </p:nvSpPr>
        <p:spPr>
          <a:xfrm>
            <a:off x="924360" y="3975585"/>
            <a:ext cx="6100762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840" lvl="8" indent="-285480">
              <a:lnSpc>
                <a:spcPct val="150000"/>
              </a:lnSpc>
              <a:buSzPts val="2000"/>
              <a:buFont typeface="Arial"/>
              <a:buChar char="•"/>
            </a:pPr>
            <a:r>
              <a:rPr lang="zh-TW" alt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使用</a:t>
            </a:r>
            <a:r>
              <a:rPr lang="zh-TW" altLang="en-US" sz="1800" b="1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任意一個按鍵執行動畫</a:t>
            </a:r>
            <a:r>
              <a:rPr lang="zh-TW" alt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（例如：跑步）</a:t>
            </a:r>
            <a:endParaRPr lang="en-US" altLang="zh-TW"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85840" lvl="8" indent="-285480">
              <a:lnSpc>
                <a:spcPct val="150000"/>
              </a:lnSpc>
              <a:buSzPts val="2000"/>
              <a:buFont typeface="Arial"/>
              <a:buChar char="•"/>
            </a:pPr>
            <a:r>
              <a:rPr lang="zh-TW" alt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使用</a:t>
            </a:r>
            <a:r>
              <a:rPr lang="zh-TW" alt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鍵盤按鍵或滑鼠控制關節</a:t>
            </a:r>
            <a:r>
              <a:rPr lang="zh-TW" alt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的活動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"/>
          <p:cNvSpPr/>
          <p:nvPr/>
        </p:nvSpPr>
        <p:spPr>
          <a:xfrm>
            <a:off x="1115640" y="548640"/>
            <a:ext cx="10167840" cy="117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Requirements</a:t>
            </a:r>
            <a:endParaRPr sz="2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498960" y="758880"/>
            <a:ext cx="127800" cy="70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"/>
          <p:cNvSpPr/>
          <p:nvPr/>
        </p:nvSpPr>
        <p:spPr>
          <a:xfrm>
            <a:off x="562860" y="1850420"/>
            <a:ext cx="9747341" cy="458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6111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 panose="020B0604020202020204" pitchFamily="34" charset="0"/>
              <a:buChar char="•"/>
            </a:pPr>
            <a:r>
              <a:rPr lang="zh-TW" alt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自行製作或下載模型，或使用助教提供之模型</a:t>
            </a:r>
            <a:endParaRPr lang="en-US" altLang="zh-TW"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86111" marR="0" lvl="0" indent="-285750" algn="l" rtl="0">
              <a:lnSpc>
                <a:spcPct val="11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 panose="020B0604020202020204" pitchFamily="34" charset="0"/>
              <a:buChar char="•"/>
            </a:pPr>
            <a:r>
              <a:rPr lang="en-US" altLang="zh-TW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模型的層級結構包含</a:t>
            </a:r>
            <a:r>
              <a:rPr lang="en-US" altLang="zh-TW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root </a:t>
            </a:r>
            <a:r>
              <a:rPr lang="en-US" altLang="zh-TW" sz="1800" b="1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至少要有四層</a:t>
            </a:r>
            <a:endParaRPr lang="zh-TW" altLang="en-US" sz="1800" b="1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43310" marR="0" lvl="2" indent="-285750" algn="l" rtl="0">
              <a:lnSpc>
                <a:spcPct val="11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 panose="020B0604020202020204" pitchFamily="34" charset="0"/>
              <a:buChar char="•"/>
            </a:pPr>
            <a:r>
              <a:rPr lang="en-US" altLang="zh-TW" sz="1700" dirty="0">
                <a:latin typeface="Gill Sans"/>
                <a:ea typeface="Gill Sans"/>
                <a:cs typeface="Gill Sans"/>
                <a:sym typeface="Gill Sans"/>
              </a:rPr>
              <a:t>Root -&gt; body -&gt; upper leg -&gt; lower leg</a:t>
            </a:r>
            <a:endParaRPr lang="en-US" sz="17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86111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動畫</a:t>
            </a:r>
            <a:r>
              <a:rPr lang="zh-TW" altLang="en-US" sz="1800" dirty="0">
                <a:latin typeface="Gill Sans"/>
                <a:ea typeface="Gill Sans"/>
                <a:cs typeface="Gill Sans"/>
                <a:sym typeface="Gill Sans"/>
              </a:rPr>
              <a:t>及關節活動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需滿足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完整的層級結構</a:t>
            </a:r>
            <a:endParaRPr lang="en-US" sz="1800" b="1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86111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Gill Sans"/>
                <a:ea typeface="Gill Sans"/>
                <a:cs typeface="Gill Sans"/>
                <a:sym typeface="Gill Sans"/>
              </a:rPr>
              <a:t>必須自行實作</a:t>
            </a:r>
            <a:r>
              <a:rPr lang="zh-TW" altLang="en-US" sz="1800" b="1" dirty="0">
                <a:latin typeface="Gill Sans"/>
                <a:ea typeface="Gill Sans"/>
                <a:cs typeface="Gill Sans"/>
                <a:sym typeface="Gill Sans"/>
              </a:rPr>
              <a:t>動畫的演算法</a:t>
            </a:r>
            <a:r>
              <a:rPr lang="zh-TW" altLang="en-US" sz="1800" dirty="0">
                <a:latin typeface="Gill Sans"/>
                <a:ea typeface="Gill Sans"/>
                <a:cs typeface="Gill Sans"/>
                <a:sym typeface="Gill Sans"/>
              </a:rPr>
              <a:t>（</a:t>
            </a:r>
            <a:r>
              <a:rPr lang="zh-TW" altLang="en-US" sz="1800" b="1" dirty="0">
                <a:latin typeface="Gill Sans"/>
                <a:ea typeface="Gill Sans"/>
                <a:cs typeface="Gill Sans"/>
                <a:sym typeface="Gill Sans"/>
              </a:rPr>
              <a:t>不可</a:t>
            </a:r>
            <a:r>
              <a:rPr lang="zh-TW" altLang="en-US" sz="1800" dirty="0">
                <a:latin typeface="Gill Sans"/>
                <a:ea typeface="Gill Sans"/>
                <a:cs typeface="Gill Sans"/>
                <a:sym typeface="Gill Sans"/>
              </a:rPr>
              <a:t>使用函示庫例如 </a:t>
            </a:r>
            <a:r>
              <a:rPr lang="en-US" altLang="zh-TW" sz="1800" dirty="0">
                <a:latin typeface="Gill Sans"/>
                <a:ea typeface="Gill Sans"/>
                <a:cs typeface="Gill Sans"/>
                <a:sym typeface="Gill Sans"/>
              </a:rPr>
              <a:t>Panda3D: Actor Animations</a:t>
            </a:r>
            <a:r>
              <a:rPr lang="zh-TW" altLang="en-US" sz="1800" dirty="0">
                <a:latin typeface="Gill Sans"/>
                <a:ea typeface="Gill Sans"/>
                <a:cs typeface="Gill Sans"/>
                <a:sym typeface="Gill Sans"/>
              </a:rPr>
              <a:t>）</a:t>
            </a:r>
            <a:endParaRPr lang="en-US" sz="1800" dirty="0">
              <a:latin typeface="Gill Sans"/>
              <a:ea typeface="Gill Sans"/>
              <a:cs typeface="Gill Sans"/>
              <a:sym typeface="Gill Sans"/>
            </a:endParaRPr>
          </a:p>
          <a:p>
            <a:pPr marL="286111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完成基本功能可得到基本分數</a:t>
            </a:r>
            <a:endParaRPr lang="en-US"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86111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 panose="020B0604020202020204" pitchFamily="34" charset="0"/>
              <a:buChar char="•"/>
            </a:pPr>
            <a:r>
              <a:rPr lang="en-US" sz="1800" b="1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使用貼圖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、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實作視角轉動、設計動畫主題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則另外斟酌加分</a:t>
            </a:r>
            <a:endParaRPr lang="en-US" sz="180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86111" marR="0" lvl="0" indent="-285750" algn="l" rtl="0">
              <a:lnSpc>
                <a:spcPct val="2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若使用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Assimp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讀取助教給的模型，Assimp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版本請使用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5.0.1</a:t>
            </a:r>
            <a:endParaRPr sz="1800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33F58F8-2B22-1ACF-913B-76EE09DBE93E}"/>
              </a:ext>
            </a:extLst>
          </p:cNvPr>
          <p:cNvGrpSpPr/>
          <p:nvPr/>
        </p:nvGrpSpPr>
        <p:grpSpPr>
          <a:xfrm>
            <a:off x="6993056" y="1110780"/>
            <a:ext cx="4445074" cy="2214720"/>
            <a:chOff x="6752882" y="1169431"/>
            <a:chExt cx="4445074" cy="2214720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C07E7700-83BF-B21E-7FB5-6C0F6B1DB3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2882" y="1169431"/>
              <a:ext cx="4445074" cy="2214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D9FC0CB-B67A-E065-2F7E-29CCA421C1BD}"/>
                </a:ext>
              </a:extLst>
            </p:cNvPr>
            <p:cNvSpPr/>
            <p:nvPr/>
          </p:nvSpPr>
          <p:spPr>
            <a:xfrm>
              <a:off x="7143328" y="1581936"/>
              <a:ext cx="769491" cy="11957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/>
          <p:nvPr/>
        </p:nvSpPr>
        <p:spPr>
          <a:xfrm>
            <a:off x="1115640" y="548640"/>
            <a:ext cx="10167840" cy="117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Requirements</a:t>
            </a:r>
            <a:endParaRPr sz="2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"/>
          <p:cNvSpPr/>
          <p:nvPr/>
        </p:nvSpPr>
        <p:spPr>
          <a:xfrm>
            <a:off x="498960" y="758880"/>
            <a:ext cx="127800" cy="70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4"/>
          <p:cNvSpPr/>
          <p:nvPr/>
        </p:nvSpPr>
        <p:spPr>
          <a:xfrm>
            <a:off x="614234" y="1866457"/>
            <a:ext cx="8202240" cy="41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85840" marR="0" lvl="0" indent="-28548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9"/>
              <a:buFont typeface="Arial"/>
              <a:buChar char="•"/>
            </a:pPr>
            <a:r>
              <a:rPr lang="en-US" sz="1779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範例模型 (model.dae) 骨架結構</a:t>
            </a:r>
            <a:endParaRPr sz="1779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27" name="Google Shape;227;p4" descr="一張含有 室內, 地板 的圖片&#10;&#10;自動產生的描述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3046" y="3048862"/>
            <a:ext cx="3504960" cy="257148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"/>
          <p:cNvSpPr/>
          <p:nvPr/>
        </p:nvSpPr>
        <p:spPr>
          <a:xfrm>
            <a:off x="554474" y="2300782"/>
            <a:ext cx="6095520" cy="406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3040" marR="0" lvl="1" indent="-2854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0240" marR="0" lvl="2" indent="-28548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body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7439" marR="0" lvl="3" indent="-285479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head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7439" marR="0" lvl="3" indent="-285479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front_right_leg1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14640" marR="0" lvl="4" indent="-285479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front_right_leg2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7439" marR="0" lvl="3" indent="-285479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front_left_leg1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14640" marR="0" lvl="4" indent="-285479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front_left_leg2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7439" marR="0" lvl="3" indent="-285479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left_wing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7439" marR="0" lvl="3" indent="-285479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right_wing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0240" marR="0" lvl="2" indent="-28548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tail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0240" marR="0" lvl="2" indent="-28548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back_left_leg1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7439" marR="0" lvl="3" indent="-285479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back_left_leg2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0240" marR="0" lvl="2" indent="-28548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back_right_leg1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7439" marR="0" lvl="3" indent="-285479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back_right_leg2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"/>
          <p:cNvSpPr/>
          <p:nvPr/>
        </p:nvSpPr>
        <p:spPr>
          <a:xfrm>
            <a:off x="1115640" y="548640"/>
            <a:ext cx="10167840" cy="117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Submission</a:t>
            </a:r>
            <a:endParaRPr sz="2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5"/>
          <p:cNvSpPr/>
          <p:nvPr/>
        </p:nvSpPr>
        <p:spPr>
          <a:xfrm>
            <a:off x="498960" y="758880"/>
            <a:ext cx="127800" cy="70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5"/>
          <p:cNvSpPr/>
          <p:nvPr/>
        </p:nvSpPr>
        <p:spPr>
          <a:xfrm>
            <a:off x="626760" y="1941534"/>
            <a:ext cx="10515240" cy="459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2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6"/>
              <a:buFont typeface="Arial"/>
              <a:buChar char="•"/>
            </a:pPr>
            <a:r>
              <a:rPr lang="en-US" sz="2256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壓縮格式</a:t>
            </a:r>
            <a:r>
              <a:rPr lang="en-US" sz="2256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256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&lt;student ID&gt;_hw3.zip</a:t>
            </a:r>
            <a:endParaRPr sz="2256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2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879"/>
              <a:buFont typeface="Arial"/>
              <a:buChar char="•"/>
            </a:pPr>
            <a:r>
              <a:rPr lang="en-US" sz="1879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 p76104700_hw3.zip</a:t>
            </a:r>
            <a:endParaRPr sz="1879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256"/>
              <a:buFont typeface="Arial"/>
              <a:buChar char="•"/>
            </a:pPr>
            <a:r>
              <a:rPr lang="en-US" sz="2256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壓縮檔須包含</a:t>
            </a:r>
            <a:r>
              <a:rPr lang="en-US" sz="2256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256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2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879"/>
              <a:buFont typeface="Arial"/>
              <a:buChar char="•"/>
            </a:pPr>
            <a:r>
              <a:rPr lang="en-US" sz="1879" b="1" dirty="0">
                <a:latin typeface="Calibri"/>
                <a:ea typeface="Calibri"/>
                <a:cs typeface="Calibri"/>
                <a:sym typeface="Calibri"/>
              </a:rPr>
              <a:t>Executable File</a:t>
            </a:r>
            <a:endParaRPr lang="en-US" sz="1879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2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879"/>
              <a:buFont typeface="Arial"/>
              <a:buChar char="•"/>
            </a:pPr>
            <a:r>
              <a:rPr lang="en-US" sz="1879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 Code</a:t>
            </a:r>
            <a:endParaRPr sz="1879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2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879"/>
              <a:buFont typeface="Arial"/>
              <a:buChar char="•"/>
            </a:pPr>
            <a:r>
              <a:rPr lang="en-US" sz="1879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Report (.pdf)</a:t>
            </a:r>
            <a:endParaRPr sz="1879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2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692"/>
              <a:buFont typeface="Arial"/>
              <a:buChar char="•"/>
            </a:pPr>
            <a:r>
              <a:rPr lang="en-US" sz="1692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 sz="1692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2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692"/>
              <a:buFont typeface="Arial"/>
              <a:buChar char="•"/>
            </a:pPr>
            <a:r>
              <a:rPr lang="en-US" sz="1692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 description (overview)</a:t>
            </a:r>
            <a:endParaRPr sz="1692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2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692"/>
              <a:buFont typeface="Arial"/>
              <a:buChar char="•"/>
            </a:pPr>
            <a:r>
              <a:rPr lang="en-US" sz="1692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run the program?</a:t>
            </a:r>
            <a:endParaRPr sz="1692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2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646464"/>
              </a:buClr>
              <a:buSzPts val="1692"/>
              <a:buFont typeface="Arial"/>
              <a:buChar char="•"/>
            </a:pPr>
            <a:r>
              <a:rPr lang="en-US" sz="1692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Results (Screenshots or Video)</a:t>
            </a:r>
            <a:endParaRPr sz="1692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256"/>
              <a:buFont typeface="Arial"/>
              <a:buChar char="•"/>
            </a:pPr>
            <a:r>
              <a:rPr lang="en-US" sz="2256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上傳到Moodle</a:t>
            </a:r>
            <a:endParaRPr sz="2256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0000"/>
              </a:buClr>
              <a:buSzPts val="2632"/>
              <a:buFont typeface="Arial"/>
              <a:buChar char="•"/>
            </a:pPr>
            <a:r>
              <a:rPr lang="en-US" sz="2632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Deadline</a:t>
            </a:r>
            <a:r>
              <a:rPr lang="en-US" sz="2632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2022/12/</a:t>
            </a:r>
            <a:r>
              <a:rPr lang="en-US" altLang="zh-TW" sz="2632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zh-TW" altLang="en-US" sz="2632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32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632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一</a:t>
            </a:r>
            <a:r>
              <a:rPr lang="en-US" sz="2632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 23:55</a:t>
            </a:r>
            <a:endParaRPr sz="2632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6"/>
          <p:cNvSpPr txBox="1"/>
          <p:nvPr/>
        </p:nvSpPr>
        <p:spPr>
          <a:xfrm>
            <a:off x="578520" y="1122480"/>
            <a:ext cx="11034360" cy="317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60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References</a:t>
            </a:r>
            <a:endParaRPr sz="496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6"/>
          <p:cNvSpPr/>
          <p:nvPr/>
        </p:nvSpPr>
        <p:spPr>
          <a:xfrm rot="5400000">
            <a:off x="857880" y="346320"/>
            <a:ext cx="145800" cy="70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"/>
          <p:cNvSpPr/>
          <p:nvPr/>
        </p:nvSpPr>
        <p:spPr>
          <a:xfrm rot="10800000" flipH="1">
            <a:off x="578160" y="4501440"/>
            <a:ext cx="11034360" cy="180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7"/>
          <p:cNvSpPr/>
          <p:nvPr/>
        </p:nvSpPr>
        <p:spPr>
          <a:xfrm>
            <a:off x="558360" y="0"/>
            <a:ext cx="11167200" cy="201852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1E1E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7674" dir="2700000" algn="tl" rotWithShape="0">
              <a:srgbClr val="D8D8D8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7"/>
          <p:cNvSpPr/>
          <p:nvPr/>
        </p:nvSpPr>
        <p:spPr>
          <a:xfrm>
            <a:off x="567000" y="0"/>
            <a:ext cx="11155320" cy="2011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7"/>
          <p:cNvSpPr/>
          <p:nvPr/>
        </p:nvSpPr>
        <p:spPr>
          <a:xfrm>
            <a:off x="1115640" y="548640"/>
            <a:ext cx="10167840" cy="117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References</a:t>
            </a:r>
            <a:endParaRPr sz="2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7"/>
          <p:cNvSpPr/>
          <p:nvPr/>
        </p:nvSpPr>
        <p:spPr>
          <a:xfrm>
            <a:off x="498960" y="758880"/>
            <a:ext cx="127800" cy="70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7"/>
          <p:cNvSpPr/>
          <p:nvPr/>
        </p:nvSpPr>
        <p:spPr>
          <a:xfrm>
            <a:off x="558360" y="2285280"/>
            <a:ext cx="866916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840" marR="0" lvl="0" indent="-2854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6"/>
              <a:buFont typeface="Arial"/>
              <a:buChar char="•"/>
            </a:pPr>
            <a:r>
              <a:rPr lang="en-US" sz="2256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3D models</a:t>
            </a:r>
            <a:endParaRPr sz="2256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7"/>
          <p:cNvSpPr/>
          <p:nvPr/>
        </p:nvSpPr>
        <p:spPr>
          <a:xfrm>
            <a:off x="567000" y="2870280"/>
            <a:ext cx="866916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7"/>
          <p:cNvSpPr/>
          <p:nvPr/>
        </p:nvSpPr>
        <p:spPr>
          <a:xfrm>
            <a:off x="916920" y="2697120"/>
            <a:ext cx="977472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840" marR="0" lvl="0" indent="-2854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0563C1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https://www.cgtrader.com/free-3d-models?file_types%5B%5D=25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7"/>
          <p:cNvSpPr/>
          <p:nvPr/>
        </p:nvSpPr>
        <p:spPr>
          <a:xfrm>
            <a:off x="558360" y="3269160"/>
            <a:ext cx="866916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840" marR="0" lvl="0" indent="-2854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6"/>
              <a:buFont typeface="Arial"/>
              <a:buChar char="•"/>
            </a:pPr>
            <a:r>
              <a:rPr lang="en-US" sz="2256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Skeletal Animation</a:t>
            </a:r>
            <a:endParaRPr sz="2256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7"/>
          <p:cNvSpPr/>
          <p:nvPr/>
        </p:nvSpPr>
        <p:spPr>
          <a:xfrm>
            <a:off x="916920" y="3650400"/>
            <a:ext cx="10699560" cy="98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840" marR="0" lvl="0" indent="-2854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0563C1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https://learnopengl.com/Guest-Articles/2020/Skeletal-Animation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5480" algn="l" rtl="0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0563C1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https://ogldev.org/www/tutorial38/tutorial38.html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5480" algn="l" rtl="0">
              <a:lnSpc>
                <a:spcPct val="9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0563C1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https://www.youtube.com/watch?v=f3Cr8Yx3GGA&amp;list=PLRIWtICgwaX2tKWCxdeB7Wv_rTET9JtWW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7"/>
          <p:cNvSpPr/>
          <p:nvPr/>
        </p:nvSpPr>
        <p:spPr>
          <a:xfrm>
            <a:off x="567000" y="4845600"/>
            <a:ext cx="866916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840" marR="0" lvl="0" indent="-2854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6"/>
              <a:buFont typeface="Arial"/>
              <a:buChar char="•"/>
            </a:pPr>
            <a:r>
              <a:rPr lang="en-US" sz="2256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Assimp (3D model importer)</a:t>
            </a:r>
            <a:endParaRPr sz="2256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7"/>
          <p:cNvSpPr/>
          <p:nvPr/>
        </p:nvSpPr>
        <p:spPr>
          <a:xfrm>
            <a:off x="916920" y="5213160"/>
            <a:ext cx="6094080" cy="64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840" marR="0" lvl="0" indent="-2854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https://assimp.org/index.php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170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7"/>
          <p:cNvSpPr/>
          <p:nvPr/>
        </p:nvSpPr>
        <p:spPr>
          <a:xfrm>
            <a:off x="567000" y="5706360"/>
            <a:ext cx="866916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840" marR="0" lvl="0" indent="-2854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6"/>
              <a:buFont typeface="Arial"/>
              <a:buChar char="•"/>
            </a:pPr>
            <a:r>
              <a:rPr lang="en-US" sz="2256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Blender</a:t>
            </a:r>
            <a:endParaRPr sz="2256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7"/>
          <p:cNvSpPr/>
          <p:nvPr/>
        </p:nvSpPr>
        <p:spPr>
          <a:xfrm>
            <a:off x="916920" y="6109920"/>
            <a:ext cx="60940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840" marR="0" lvl="0" indent="-2854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https://www.blender.org/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320</Words>
  <Application>Microsoft Office PowerPoint</Application>
  <PresentationFormat>寬螢幕</PresentationFormat>
  <Paragraphs>65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Arial</vt:lpstr>
      <vt:lpstr>Calibri</vt:lpstr>
      <vt:lpstr>Gill Sans</vt:lpstr>
      <vt:lpstr>Wingdings</vt:lpstr>
      <vt:lpstr>Times New Roman</vt:lpstr>
      <vt:lpstr>Office Theme</vt:lpstr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蔡昀臻</dc:creator>
  <cp:lastModifiedBy>陳柏志</cp:lastModifiedBy>
  <cp:revision>4</cp:revision>
  <dcterms:created xsi:type="dcterms:W3CDTF">2020-08-03T02:09:59Z</dcterms:created>
  <dcterms:modified xsi:type="dcterms:W3CDTF">2022-11-06T17:33:44Z</dcterms:modified>
</cp:coreProperties>
</file>