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6" r:id="rId3"/>
    <p:sldId id="311" r:id="rId5"/>
    <p:sldId id="322" r:id="rId6"/>
    <p:sldId id="316" r:id="rId7"/>
    <p:sldId id="318"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170"/>
  </p:normalViewPr>
  <p:slideViewPr>
    <p:cSldViewPr snapToGrid="0">
      <p:cViewPr varScale="1">
        <p:scale>
          <a:sx n="123" d="100"/>
          <a:sy n="123"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40.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1E60A-6E71-9F4B-B47B-0559781EE39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16CFE-D6D6-4E41-9C9C-D36DC3D03CA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kern="100" dirty="0">
                <a:effectLst/>
                <a:latin typeface="Times"/>
                <a:ea typeface="等线" panose="02010600030101010101" pitchFamily="2" charset="-122"/>
                <a:cs typeface="Times New Roman" panose="02020603050405020304" charset="0"/>
              </a:rPr>
              <a:t>Hi, my name is </a:t>
            </a:r>
            <a:r>
              <a:rPr lang="en-US" altLang="zh-CN" sz="1800" kern="100" dirty="0" err="1">
                <a:effectLst/>
                <a:latin typeface="Times"/>
                <a:ea typeface="等线" panose="02010600030101010101" pitchFamily="2" charset="-122"/>
                <a:cs typeface="Times New Roman" panose="02020603050405020304" charset="0"/>
              </a:rPr>
              <a:t>Pengyu</a:t>
            </a:r>
            <a:r>
              <a:rPr lang="en-US" altLang="zh-CN" sz="1800" kern="100" dirty="0">
                <a:effectLst/>
                <a:latin typeface="Times"/>
                <a:ea typeface="等线" panose="02010600030101010101" pitchFamily="2" charset="-122"/>
                <a:cs typeface="Times New Roman" panose="02020603050405020304" charset="0"/>
              </a:rPr>
              <a:t>. Thank you for providing me the opportunity for this </a:t>
            </a:r>
            <a:r>
              <a:rPr lang="en-US" altLang="zh-CN" sz="1800" kern="100" dirty="0" err="1">
                <a:effectLst/>
                <a:latin typeface="Times"/>
                <a:ea typeface="等线" panose="02010600030101010101" pitchFamily="2" charset="-122"/>
                <a:cs typeface="Times New Roman" panose="02020603050405020304" charset="0"/>
              </a:rPr>
              <a:t>Dphil</a:t>
            </a:r>
            <a:r>
              <a:rPr lang="en-US" altLang="zh-CN" sz="1800" kern="100" dirty="0">
                <a:effectLst/>
                <a:latin typeface="Times"/>
                <a:ea typeface="等线" panose="02010600030101010101" pitchFamily="2" charset="-122"/>
                <a:cs typeface="Times New Roman" panose="02020603050405020304" charset="0"/>
              </a:rPr>
              <a:t> interview, I’ll be giving presentation on my past experience and future plan.</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t>First, </a:t>
            </a:r>
            <a:r>
              <a:rPr lang="en-US" altLang="zh-CN" sz="1800" kern="100" dirty="0">
                <a:effectLst/>
                <a:latin typeface="Times"/>
                <a:ea typeface="等线" panose="02010600030101010101" pitchFamily="2" charset="-122"/>
                <a:cs typeface="Times New Roman" panose="02020603050405020304" charset="0"/>
              </a:rPr>
              <a:t>I’ll talk about my previous research experience. I’m interested in the application of artificial intelligence in fields that could truly benefit the society, and I’ve been doing research in two particular fields, climate science and medical imaging.</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6904C277-9DBC-A74C-8B82-DA176BB70FF3}"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Times"/>
                <a:ea typeface="等线" panose="02010600030101010101" pitchFamily="2" charset="-122"/>
                <a:cs typeface="Times New Roman" panose="02020603050405020304" charset="0"/>
              </a:rPr>
              <a:t>In medical imaging, I’ve worked on MRI image reconstruction. In MRI scanning process, the data in the frequency domain needs to be converted to an image through inverse </a:t>
            </a:r>
            <a:r>
              <a:rPr lang="en-US" altLang="zh-CN" sz="1800" kern="100" dirty="0" err="1">
                <a:effectLst/>
                <a:latin typeface="Times"/>
                <a:ea typeface="等线" panose="02010600030101010101" pitchFamily="2" charset="-122"/>
                <a:cs typeface="Times New Roman" panose="02020603050405020304" charset="0"/>
              </a:rPr>
              <a:t>fourier</a:t>
            </a:r>
            <a:r>
              <a:rPr lang="en-US" altLang="zh-CN" sz="1800" kern="100" dirty="0">
                <a:effectLst/>
                <a:latin typeface="Times"/>
                <a:ea typeface="等线" panose="02010600030101010101" pitchFamily="2" charset="-122"/>
                <a:cs typeface="Times New Roman" panose="02020603050405020304" charset="0"/>
              </a:rPr>
              <a:t> transform, which takes a long time. Thus, </a:t>
            </a:r>
            <a:r>
              <a:rPr lang="en-US" altLang="zh-CN" sz="1800" kern="100" dirty="0" err="1">
                <a:effectLst/>
                <a:latin typeface="Times"/>
                <a:ea typeface="等线" panose="02010600030101010101" pitchFamily="2" charset="-122"/>
                <a:cs typeface="Times New Roman" panose="02020603050405020304" charset="0"/>
              </a:rPr>
              <a:t>fastMRI</a:t>
            </a:r>
            <a:r>
              <a:rPr lang="en-US" altLang="zh-CN" sz="1800" kern="100" dirty="0">
                <a:effectLst/>
                <a:latin typeface="Times"/>
                <a:ea typeface="等线" panose="02010600030101010101" pitchFamily="2" charset="-122"/>
                <a:cs typeface="Times New Roman" panose="02020603050405020304" charset="0"/>
              </a:rPr>
              <a:t> methods, which use AI to accelerate the process have been developed. The process of a </a:t>
            </a:r>
            <a:r>
              <a:rPr lang="en-US" altLang="zh-CN" sz="1800" kern="100" dirty="0" err="1">
                <a:effectLst/>
                <a:latin typeface="Times"/>
                <a:ea typeface="等线" panose="02010600030101010101" pitchFamily="2" charset="-122"/>
                <a:cs typeface="Times New Roman" panose="02020603050405020304" charset="0"/>
              </a:rPr>
              <a:t>fastMRI</a:t>
            </a:r>
            <a:r>
              <a:rPr lang="en-US" altLang="zh-CN" sz="1800" kern="100" dirty="0">
                <a:effectLst/>
                <a:latin typeface="Times"/>
                <a:ea typeface="等线" panose="02010600030101010101" pitchFamily="2" charset="-122"/>
                <a:cs typeface="Times New Roman" panose="02020603050405020304" charset="0"/>
              </a:rPr>
              <a:t> method is shown in this Figure. Firstly, the data in the frequency domain is sub-sampled, and then inverse </a:t>
            </a:r>
            <a:r>
              <a:rPr lang="en-US" altLang="zh-CN" sz="1800" kern="100" dirty="0" err="1">
                <a:effectLst/>
                <a:latin typeface="Times"/>
                <a:ea typeface="等线" panose="02010600030101010101" pitchFamily="2" charset="-122"/>
                <a:cs typeface="Times New Roman" panose="02020603050405020304" charset="0"/>
              </a:rPr>
              <a:t>fourier</a:t>
            </a:r>
            <a:r>
              <a:rPr lang="en-US" altLang="zh-CN" sz="1800" kern="100" dirty="0">
                <a:effectLst/>
                <a:latin typeface="Times"/>
                <a:ea typeface="等线" panose="02010600030101010101" pitchFamily="2" charset="-122"/>
                <a:cs typeface="Times New Roman" panose="02020603050405020304" charset="0"/>
              </a:rPr>
              <a:t> transform is applied to obtain a noisy image. Different AI techniques are then used to reconstruct the original image from the noisy one.</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Being inspired by a multi-contrast dictionary learning model, I chose to alter the structure of traditional </a:t>
            </a:r>
            <a:r>
              <a:rPr lang="en-US" altLang="zh-CN" sz="1800" kern="100" dirty="0" err="1">
                <a:effectLst/>
                <a:latin typeface="Times"/>
                <a:ea typeface="等线" panose="02010600030101010101" pitchFamily="2" charset="-122"/>
                <a:cs typeface="Times New Roman" panose="02020603050405020304" charset="0"/>
              </a:rPr>
              <a:t>UNet</a:t>
            </a:r>
            <a:r>
              <a:rPr lang="en-US" altLang="zh-CN" sz="1800" kern="100" dirty="0">
                <a:effectLst/>
                <a:latin typeface="Times"/>
                <a:ea typeface="等线" panose="02010600030101010101" pitchFamily="2" charset="-122"/>
                <a:cs typeface="Times New Roman" panose="02020603050405020304" charset="0"/>
              </a:rPr>
              <a:t> by stacking two images of different modalities together as the input. As I expect feature maps in CNNs could extract and combine important information in different modalities and improve the performance.</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However, the performance of this model did not improve from the traditional </a:t>
            </a:r>
            <a:r>
              <a:rPr lang="en-US" altLang="zh-CN" sz="1800" kern="100" dirty="0" err="1">
                <a:effectLst/>
                <a:latin typeface="Times"/>
                <a:ea typeface="等线" panose="02010600030101010101" pitchFamily="2" charset="-122"/>
                <a:cs typeface="Times New Roman" panose="02020603050405020304" charset="0"/>
              </a:rPr>
              <a:t>UNet</a:t>
            </a:r>
            <a:r>
              <a:rPr lang="en-US" altLang="zh-CN" sz="1800" kern="100" dirty="0">
                <a:effectLst/>
                <a:latin typeface="Times"/>
                <a:ea typeface="等线" panose="02010600030101010101" pitchFamily="2" charset="-122"/>
                <a:cs typeface="Times New Roman" panose="02020603050405020304" charset="0"/>
              </a:rPr>
              <a:t> structure. And convolutional network structures do not show satisfactory performance on extracting and comparing features of two modalities. Thus, I believe that a deep convolutional dictionary learning could be a better fit, as dictionary learning works better on capturing structural dependencies in different contrasts and its combination with deep learning could improve its efficiency.</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Through this experience, I developed strong interest in applications of AI in medical imaging as I believe AI could significantly improve the performance of a variety of tasks in medical image analysis in clinical practice, making the process more efficient, accurate and </a:t>
            </a:r>
            <a:r>
              <a:rPr lang="en-US" altLang="zh-CN" sz="1800" kern="100" dirty="0" err="1">
                <a:effectLst/>
                <a:latin typeface="Times"/>
                <a:ea typeface="等线" panose="02010600030101010101" pitchFamily="2" charset="-122"/>
                <a:cs typeface="Times New Roman" panose="02020603050405020304" charset="0"/>
              </a:rPr>
              <a:t>labour-saving</a:t>
            </a:r>
            <a:r>
              <a:rPr lang="en-US" altLang="zh-CN" sz="1800" kern="100" dirty="0">
                <a:effectLst/>
                <a:latin typeface="Times"/>
                <a:ea typeface="等线" panose="02010600030101010101" pitchFamily="2" charset="-122"/>
                <a:cs typeface="Times New Roman" panose="0202060305040502030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kumimoji="1" lang="zh-CN" altLang="en-US" dirty="0"/>
          </a:p>
        </p:txBody>
      </p:sp>
      <p:sp>
        <p:nvSpPr>
          <p:cNvPr id="4" name="灯片编号占位符 3"/>
          <p:cNvSpPr>
            <a:spLocks noGrp="1"/>
          </p:cNvSpPr>
          <p:nvPr>
            <p:ph type="sldNum" sz="quarter" idx="5"/>
          </p:nvPr>
        </p:nvSpPr>
        <p:spPr/>
        <p:txBody>
          <a:bodyPr/>
          <a:lstStyle/>
          <a:p>
            <a:fld id="{6904C277-9DBC-A74C-8B82-DA176BB70FF3}"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Times"/>
                <a:ea typeface="等线" panose="02010600030101010101" pitchFamily="2" charset="-122"/>
                <a:cs typeface="Times New Roman" panose="02020603050405020304" charset="0"/>
              </a:rPr>
              <a:t>In medical imaging, I’ve worked on MRI image reconstruction. In MRI scanning process, the data in the frequency domain needs to be converted to an image through inverse </a:t>
            </a:r>
            <a:r>
              <a:rPr lang="en-US" altLang="zh-CN" sz="1800" kern="100" dirty="0" err="1">
                <a:effectLst/>
                <a:latin typeface="Times"/>
                <a:ea typeface="等线" panose="02010600030101010101" pitchFamily="2" charset="-122"/>
                <a:cs typeface="Times New Roman" panose="02020603050405020304" charset="0"/>
              </a:rPr>
              <a:t>fourier</a:t>
            </a:r>
            <a:r>
              <a:rPr lang="en-US" altLang="zh-CN" sz="1800" kern="100" dirty="0">
                <a:effectLst/>
                <a:latin typeface="Times"/>
                <a:ea typeface="等线" panose="02010600030101010101" pitchFamily="2" charset="-122"/>
                <a:cs typeface="Times New Roman" panose="02020603050405020304" charset="0"/>
              </a:rPr>
              <a:t> transform, which takes a long time. Thus, </a:t>
            </a:r>
            <a:r>
              <a:rPr lang="en-US" altLang="zh-CN" sz="1800" kern="100" dirty="0" err="1">
                <a:effectLst/>
                <a:latin typeface="Times"/>
                <a:ea typeface="等线" panose="02010600030101010101" pitchFamily="2" charset="-122"/>
                <a:cs typeface="Times New Roman" panose="02020603050405020304" charset="0"/>
              </a:rPr>
              <a:t>fastMRI</a:t>
            </a:r>
            <a:r>
              <a:rPr lang="en-US" altLang="zh-CN" sz="1800" kern="100" dirty="0">
                <a:effectLst/>
                <a:latin typeface="Times"/>
                <a:ea typeface="等线" panose="02010600030101010101" pitchFamily="2" charset="-122"/>
                <a:cs typeface="Times New Roman" panose="02020603050405020304" charset="0"/>
              </a:rPr>
              <a:t> methods, which use AI to accelerate the process have been developed. The process of a </a:t>
            </a:r>
            <a:r>
              <a:rPr lang="en-US" altLang="zh-CN" sz="1800" kern="100" dirty="0" err="1">
                <a:effectLst/>
                <a:latin typeface="Times"/>
                <a:ea typeface="等线" panose="02010600030101010101" pitchFamily="2" charset="-122"/>
                <a:cs typeface="Times New Roman" panose="02020603050405020304" charset="0"/>
              </a:rPr>
              <a:t>fastMRI</a:t>
            </a:r>
            <a:r>
              <a:rPr lang="en-US" altLang="zh-CN" sz="1800" kern="100" dirty="0">
                <a:effectLst/>
                <a:latin typeface="Times"/>
                <a:ea typeface="等线" panose="02010600030101010101" pitchFamily="2" charset="-122"/>
                <a:cs typeface="Times New Roman" panose="02020603050405020304" charset="0"/>
              </a:rPr>
              <a:t> method is shown in this Figure. Firstly, the data in the frequency domain is sub-sampled, and then inverse </a:t>
            </a:r>
            <a:r>
              <a:rPr lang="en-US" altLang="zh-CN" sz="1800" kern="100" dirty="0" err="1">
                <a:effectLst/>
                <a:latin typeface="Times"/>
                <a:ea typeface="等线" panose="02010600030101010101" pitchFamily="2" charset="-122"/>
                <a:cs typeface="Times New Roman" panose="02020603050405020304" charset="0"/>
              </a:rPr>
              <a:t>fourier</a:t>
            </a:r>
            <a:r>
              <a:rPr lang="en-US" altLang="zh-CN" sz="1800" kern="100" dirty="0">
                <a:effectLst/>
                <a:latin typeface="Times"/>
                <a:ea typeface="等线" panose="02010600030101010101" pitchFamily="2" charset="-122"/>
                <a:cs typeface="Times New Roman" panose="02020603050405020304" charset="0"/>
              </a:rPr>
              <a:t> transform is applied to obtain a noisy image. Different AI techniques are then used to reconstruct the original image from the noisy one.</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Being inspired by a multi-contrast dictionary learning model, I chose to alter the structure of traditional </a:t>
            </a:r>
            <a:r>
              <a:rPr lang="en-US" altLang="zh-CN" sz="1800" kern="100" dirty="0" err="1">
                <a:effectLst/>
                <a:latin typeface="Times"/>
                <a:ea typeface="等线" panose="02010600030101010101" pitchFamily="2" charset="-122"/>
                <a:cs typeface="Times New Roman" panose="02020603050405020304" charset="0"/>
              </a:rPr>
              <a:t>UNet</a:t>
            </a:r>
            <a:r>
              <a:rPr lang="en-US" altLang="zh-CN" sz="1800" kern="100" dirty="0">
                <a:effectLst/>
                <a:latin typeface="Times"/>
                <a:ea typeface="等线" panose="02010600030101010101" pitchFamily="2" charset="-122"/>
                <a:cs typeface="Times New Roman" panose="02020603050405020304" charset="0"/>
              </a:rPr>
              <a:t> by stacking two images of different modalities together as the input. As I expect feature maps in CNNs could extract and combine important information in different modalities and improve the performance.</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However, the performance of this model did not improve from the traditional </a:t>
            </a:r>
            <a:r>
              <a:rPr lang="en-US" altLang="zh-CN" sz="1800" kern="100" dirty="0" err="1">
                <a:effectLst/>
                <a:latin typeface="Times"/>
                <a:ea typeface="等线" panose="02010600030101010101" pitchFamily="2" charset="-122"/>
                <a:cs typeface="Times New Roman" panose="02020603050405020304" charset="0"/>
              </a:rPr>
              <a:t>UNet</a:t>
            </a:r>
            <a:r>
              <a:rPr lang="en-US" altLang="zh-CN" sz="1800" kern="100" dirty="0">
                <a:effectLst/>
                <a:latin typeface="Times"/>
                <a:ea typeface="等线" panose="02010600030101010101" pitchFamily="2" charset="-122"/>
                <a:cs typeface="Times New Roman" panose="02020603050405020304" charset="0"/>
              </a:rPr>
              <a:t> structure. And convolutional network structures do not show satisfactory performance on extracting and comparing features of two modalities. Thus, I believe that a deep convolutional dictionary learning could be a better fit, as dictionary learning works better on capturing structural dependencies in different contrasts and its combination with deep learning could improve its efficiency.</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Through this experience, I developed strong interest in applications of AI in medical imaging as I believe AI could significantly improve the performance of a variety of tasks in medical image analysis in clinical practice, making the process more efficient, accurate and </a:t>
            </a:r>
            <a:r>
              <a:rPr lang="en-US" altLang="zh-CN" sz="1800" kern="100" dirty="0" err="1">
                <a:effectLst/>
                <a:latin typeface="Times"/>
                <a:ea typeface="等线" panose="02010600030101010101" pitchFamily="2" charset="-122"/>
                <a:cs typeface="Times New Roman" panose="02020603050405020304" charset="0"/>
              </a:rPr>
              <a:t>labour-saving</a:t>
            </a:r>
            <a:r>
              <a:rPr lang="en-US" altLang="zh-CN" sz="1800" kern="100" dirty="0">
                <a:effectLst/>
                <a:latin typeface="Times"/>
                <a:ea typeface="等线" panose="02010600030101010101" pitchFamily="2" charset="-122"/>
                <a:cs typeface="Times New Roman" panose="0202060305040502030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kumimoji="1" lang="zh-CN" altLang="en-US" dirty="0"/>
          </a:p>
        </p:txBody>
      </p:sp>
      <p:sp>
        <p:nvSpPr>
          <p:cNvPr id="4" name="灯片编号占位符 3"/>
          <p:cNvSpPr>
            <a:spLocks noGrp="1"/>
          </p:cNvSpPr>
          <p:nvPr>
            <p:ph type="sldNum" sz="quarter" idx="5"/>
          </p:nvPr>
        </p:nvSpPr>
        <p:spPr/>
        <p:txBody>
          <a:bodyPr/>
          <a:lstStyle/>
          <a:p>
            <a:fld id="{6904C277-9DBC-A74C-8B82-DA176BB70FF3}"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Times"/>
                <a:ea typeface="等线" panose="02010600030101010101" pitchFamily="2" charset="-122"/>
                <a:cs typeface="Times New Roman" panose="02020603050405020304" charset="0"/>
              </a:rPr>
              <a:t>In medical imaging, I’ve worked on MRI image reconstruction. In MRI scanning process, the data in the frequency domain needs to be converted to an image through inverse </a:t>
            </a:r>
            <a:r>
              <a:rPr lang="en-US" altLang="zh-CN" sz="1800" kern="100" dirty="0" err="1">
                <a:effectLst/>
                <a:latin typeface="Times"/>
                <a:ea typeface="等线" panose="02010600030101010101" pitchFamily="2" charset="-122"/>
                <a:cs typeface="Times New Roman" panose="02020603050405020304" charset="0"/>
              </a:rPr>
              <a:t>fourier</a:t>
            </a:r>
            <a:r>
              <a:rPr lang="en-US" altLang="zh-CN" sz="1800" kern="100" dirty="0">
                <a:effectLst/>
                <a:latin typeface="Times"/>
                <a:ea typeface="等线" panose="02010600030101010101" pitchFamily="2" charset="-122"/>
                <a:cs typeface="Times New Roman" panose="02020603050405020304" charset="0"/>
              </a:rPr>
              <a:t> transform, which takes a long time. Thus, </a:t>
            </a:r>
            <a:r>
              <a:rPr lang="en-US" altLang="zh-CN" sz="1800" kern="100" dirty="0" err="1">
                <a:effectLst/>
                <a:latin typeface="Times"/>
                <a:ea typeface="等线" panose="02010600030101010101" pitchFamily="2" charset="-122"/>
                <a:cs typeface="Times New Roman" panose="02020603050405020304" charset="0"/>
              </a:rPr>
              <a:t>fastMRI</a:t>
            </a:r>
            <a:r>
              <a:rPr lang="en-US" altLang="zh-CN" sz="1800" kern="100" dirty="0">
                <a:effectLst/>
                <a:latin typeface="Times"/>
                <a:ea typeface="等线" panose="02010600030101010101" pitchFamily="2" charset="-122"/>
                <a:cs typeface="Times New Roman" panose="02020603050405020304" charset="0"/>
              </a:rPr>
              <a:t> methods, which use AI to accelerate the process have been developed. The process of a </a:t>
            </a:r>
            <a:r>
              <a:rPr lang="en-US" altLang="zh-CN" sz="1800" kern="100" dirty="0" err="1">
                <a:effectLst/>
                <a:latin typeface="Times"/>
                <a:ea typeface="等线" panose="02010600030101010101" pitchFamily="2" charset="-122"/>
                <a:cs typeface="Times New Roman" panose="02020603050405020304" charset="0"/>
              </a:rPr>
              <a:t>fastMRI</a:t>
            </a:r>
            <a:r>
              <a:rPr lang="en-US" altLang="zh-CN" sz="1800" kern="100" dirty="0">
                <a:effectLst/>
                <a:latin typeface="Times"/>
                <a:ea typeface="等线" panose="02010600030101010101" pitchFamily="2" charset="-122"/>
                <a:cs typeface="Times New Roman" panose="02020603050405020304" charset="0"/>
              </a:rPr>
              <a:t> method is shown in this Figure. Firstly, the data in the frequency domain is sub-sampled, and then inverse </a:t>
            </a:r>
            <a:r>
              <a:rPr lang="en-US" altLang="zh-CN" sz="1800" kern="100" dirty="0" err="1">
                <a:effectLst/>
                <a:latin typeface="Times"/>
                <a:ea typeface="等线" panose="02010600030101010101" pitchFamily="2" charset="-122"/>
                <a:cs typeface="Times New Roman" panose="02020603050405020304" charset="0"/>
              </a:rPr>
              <a:t>fourier</a:t>
            </a:r>
            <a:r>
              <a:rPr lang="en-US" altLang="zh-CN" sz="1800" kern="100" dirty="0">
                <a:effectLst/>
                <a:latin typeface="Times"/>
                <a:ea typeface="等线" panose="02010600030101010101" pitchFamily="2" charset="-122"/>
                <a:cs typeface="Times New Roman" panose="02020603050405020304" charset="0"/>
              </a:rPr>
              <a:t> transform is applied to obtain a noisy image. Different AI techniques are then used to reconstruct the original image from the noisy one.</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Being inspired by a multi-contrast dictionary learning model, I chose to alter the structure of traditional </a:t>
            </a:r>
            <a:r>
              <a:rPr lang="en-US" altLang="zh-CN" sz="1800" kern="100" dirty="0" err="1">
                <a:effectLst/>
                <a:latin typeface="Times"/>
                <a:ea typeface="等线" panose="02010600030101010101" pitchFamily="2" charset="-122"/>
                <a:cs typeface="Times New Roman" panose="02020603050405020304" charset="0"/>
              </a:rPr>
              <a:t>UNet</a:t>
            </a:r>
            <a:r>
              <a:rPr lang="en-US" altLang="zh-CN" sz="1800" kern="100" dirty="0">
                <a:effectLst/>
                <a:latin typeface="Times"/>
                <a:ea typeface="等线" panose="02010600030101010101" pitchFamily="2" charset="-122"/>
                <a:cs typeface="Times New Roman" panose="02020603050405020304" charset="0"/>
              </a:rPr>
              <a:t> by stacking two images of different modalities together as the input. As I expect feature maps in CNNs could extract and combine important information in different modalities and improve the performance.</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However, the performance of this model did not improve from the traditional </a:t>
            </a:r>
            <a:r>
              <a:rPr lang="en-US" altLang="zh-CN" sz="1800" kern="100" dirty="0" err="1">
                <a:effectLst/>
                <a:latin typeface="Times"/>
                <a:ea typeface="等线" panose="02010600030101010101" pitchFamily="2" charset="-122"/>
                <a:cs typeface="Times New Roman" panose="02020603050405020304" charset="0"/>
              </a:rPr>
              <a:t>UNet</a:t>
            </a:r>
            <a:r>
              <a:rPr lang="en-US" altLang="zh-CN" sz="1800" kern="100" dirty="0">
                <a:effectLst/>
                <a:latin typeface="Times"/>
                <a:ea typeface="等线" panose="02010600030101010101" pitchFamily="2" charset="-122"/>
                <a:cs typeface="Times New Roman" panose="02020603050405020304" charset="0"/>
              </a:rPr>
              <a:t> structure. And convolutional network structures do not show satisfactory performance on extracting and comparing features of two modalities. Thus, I believe that a deep convolutional dictionary learning could be a better fit, as dictionary learning works better on capturing structural dependencies in different contrasts and its combination with deep learning could improve its efficiency.</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a:ea typeface="等线" panose="02010600030101010101" pitchFamily="2" charset="-122"/>
                <a:cs typeface="Times New Roman" panose="02020603050405020304" charset="0"/>
              </a:rPr>
              <a:t>Through this experience, I developed strong interest in applications of AI in medical imaging as I believe AI could significantly improve the performance of a variety of tasks in medical image analysis in clinical practice, making the process more efficient, accurate and </a:t>
            </a:r>
            <a:r>
              <a:rPr lang="en-US" altLang="zh-CN" sz="1800" kern="100" dirty="0" err="1">
                <a:effectLst/>
                <a:latin typeface="Times"/>
                <a:ea typeface="等线" panose="02010600030101010101" pitchFamily="2" charset="-122"/>
                <a:cs typeface="Times New Roman" panose="02020603050405020304" charset="0"/>
              </a:rPr>
              <a:t>labour-saving</a:t>
            </a:r>
            <a:r>
              <a:rPr lang="en-US" altLang="zh-CN" sz="1800" kern="100" dirty="0">
                <a:effectLst/>
                <a:latin typeface="Times"/>
                <a:ea typeface="等线" panose="02010600030101010101" pitchFamily="2" charset="-122"/>
                <a:cs typeface="Times New Roman" panose="02020603050405020304"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endParaRPr kumimoji="1" lang="zh-CN" altLang="en-US" dirty="0"/>
          </a:p>
        </p:txBody>
      </p:sp>
      <p:sp>
        <p:nvSpPr>
          <p:cNvPr id="4" name="灯片编号占位符 3"/>
          <p:cNvSpPr>
            <a:spLocks noGrp="1"/>
          </p:cNvSpPr>
          <p:nvPr>
            <p:ph type="sldNum" sz="quarter" idx="5"/>
          </p:nvPr>
        </p:nvSpPr>
        <p:spPr/>
        <p:txBody>
          <a:bodyPr/>
          <a:lstStyle/>
          <a:p>
            <a:fld id="{6904C277-9DBC-A74C-8B82-DA176BB70FF3}"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E96FE119-84E8-4145-AB15-AA201042D210}"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5715602B-EC80-374A-8A90-A2B8146E9A0E}"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956DE3BE-3C12-D342-AB80-4F3782F134C6}"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5602B-EC80-374A-8A90-A2B8146E9A0E}"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DE3BE-3C12-D342-AB80-4F3782F134C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image" Target="../media/image2.png"/><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8" Type="http://schemas.openxmlformats.org/officeDocument/2006/relationships/slideLayout" Target="../slideLayouts/slideLayout12.xml"/><Relationship Id="rId37" Type="http://schemas.openxmlformats.org/officeDocument/2006/relationships/image" Target="../media/image14.png"/><Relationship Id="rId36" Type="http://schemas.openxmlformats.org/officeDocument/2006/relationships/tags" Target="../tags/tag24.xml"/><Relationship Id="rId35" Type="http://schemas.openxmlformats.org/officeDocument/2006/relationships/image" Target="../media/image13.png"/><Relationship Id="rId34" Type="http://schemas.openxmlformats.org/officeDocument/2006/relationships/tags" Target="../tags/tag23.xml"/><Relationship Id="rId33" Type="http://schemas.openxmlformats.org/officeDocument/2006/relationships/tags" Target="../tags/tag22.xml"/><Relationship Id="rId32" Type="http://schemas.openxmlformats.org/officeDocument/2006/relationships/tags" Target="../tags/tag21.xml"/><Relationship Id="rId31" Type="http://schemas.openxmlformats.org/officeDocument/2006/relationships/image" Target="../media/image12.png"/><Relationship Id="rId30" Type="http://schemas.openxmlformats.org/officeDocument/2006/relationships/tags" Target="../tags/tag20.xml"/><Relationship Id="rId3" Type="http://schemas.openxmlformats.org/officeDocument/2006/relationships/tags" Target="../tags/tag3.xml"/><Relationship Id="rId29" Type="http://schemas.openxmlformats.org/officeDocument/2006/relationships/image" Target="../media/image11.png"/><Relationship Id="rId28" Type="http://schemas.openxmlformats.org/officeDocument/2006/relationships/tags" Target="../tags/tag19.xml"/><Relationship Id="rId27" Type="http://schemas.openxmlformats.org/officeDocument/2006/relationships/image" Target="../media/image10.png"/><Relationship Id="rId26" Type="http://schemas.openxmlformats.org/officeDocument/2006/relationships/tags" Target="../tags/tag18.xml"/><Relationship Id="rId25" Type="http://schemas.openxmlformats.org/officeDocument/2006/relationships/image" Target="../media/image9.png"/><Relationship Id="rId24" Type="http://schemas.openxmlformats.org/officeDocument/2006/relationships/tags" Target="../tags/tag17.xml"/><Relationship Id="rId23" Type="http://schemas.openxmlformats.org/officeDocument/2006/relationships/image" Target="../media/image8.png"/><Relationship Id="rId22" Type="http://schemas.openxmlformats.org/officeDocument/2006/relationships/tags" Target="../tags/tag16.xml"/><Relationship Id="rId21" Type="http://schemas.openxmlformats.org/officeDocument/2006/relationships/tags" Target="../tags/tag15.xml"/><Relationship Id="rId20" Type="http://schemas.openxmlformats.org/officeDocument/2006/relationships/image" Target="../media/image7.png"/><Relationship Id="rId2" Type="http://schemas.openxmlformats.org/officeDocument/2006/relationships/tags" Target="../tags/tag2.xml"/><Relationship Id="rId19" Type="http://schemas.openxmlformats.org/officeDocument/2006/relationships/tags" Target="../tags/tag14.xml"/><Relationship Id="rId18" Type="http://schemas.openxmlformats.org/officeDocument/2006/relationships/tags" Target="../tags/tag13.xml"/><Relationship Id="rId17" Type="http://schemas.openxmlformats.org/officeDocument/2006/relationships/image" Target="../media/image6.png"/><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image" Target="../media/image5.png"/><Relationship Id="rId13" Type="http://schemas.openxmlformats.org/officeDocument/2006/relationships/tags" Target="../tags/tag10.xml"/><Relationship Id="rId12" Type="http://schemas.openxmlformats.org/officeDocument/2006/relationships/image" Target="../media/image4.png"/><Relationship Id="rId11" Type="http://schemas.openxmlformats.org/officeDocument/2006/relationships/tags" Target="../tags/tag9.xml"/><Relationship Id="rId10" Type="http://schemas.openxmlformats.org/officeDocument/2006/relationships/image" Target="../media/image3.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9" Type="http://schemas.openxmlformats.org/officeDocument/2006/relationships/tags" Target="../tags/tag32.xml"/><Relationship Id="rId8" Type="http://schemas.openxmlformats.org/officeDocument/2006/relationships/image" Target="../media/image15.png"/><Relationship Id="rId7" Type="http://schemas.openxmlformats.org/officeDocument/2006/relationships/tags" Target="../tags/tag31.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5" Type="http://schemas.openxmlformats.org/officeDocument/2006/relationships/notesSlide" Target="../notesSlides/notesSlide3.xml"/><Relationship Id="rId14" Type="http://schemas.openxmlformats.org/officeDocument/2006/relationships/slideLayout" Target="../slideLayouts/slideLayout12.xml"/><Relationship Id="rId13" Type="http://schemas.openxmlformats.org/officeDocument/2006/relationships/image" Target="../media/image12.png"/><Relationship Id="rId12" Type="http://schemas.openxmlformats.org/officeDocument/2006/relationships/tags" Target="../tags/tag34.xml"/><Relationship Id="rId11" Type="http://schemas.openxmlformats.org/officeDocument/2006/relationships/image" Target="../media/image11.png"/><Relationship Id="rId10" Type="http://schemas.openxmlformats.org/officeDocument/2006/relationships/tags" Target="../tags/tag33.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2.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5791200" y="1326159"/>
            <a:ext cx="609600" cy="791981"/>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121920" tIns="60960" rIns="121920" bIns="60960" numCol="1" anchor="t" anchorCtr="0" compatLnSpc="1"/>
          <a:lstStyle/>
          <a:p>
            <a:endParaRPr lang="zh-CN" altLang="en-US" sz="2400"/>
          </a:p>
        </p:txBody>
      </p:sp>
      <p:sp>
        <p:nvSpPr>
          <p:cNvPr id="22" name="TextBox 21"/>
          <p:cNvSpPr txBox="1"/>
          <p:nvPr/>
        </p:nvSpPr>
        <p:spPr>
          <a:xfrm>
            <a:off x="317496" y="2832031"/>
            <a:ext cx="11557008" cy="829945"/>
          </a:xfrm>
          <a:prstGeom prst="rect">
            <a:avLst/>
          </a:prstGeom>
          <a:noFill/>
        </p:spPr>
        <p:txBody>
          <a:bodyPr wrap="square" rtlCol="0">
            <a:spAutoFit/>
          </a:bodyPr>
          <a:lstStyle/>
          <a:p>
            <a:pPr algn="ctr"/>
            <a:r>
              <a:rPr lang="zh-CN" altLang="en-US" sz="4800" dirty="0">
                <a:solidFill>
                  <a:schemeClr val="bg1">
                    <a:lumMod val="50000"/>
                  </a:schemeClr>
                </a:solidFill>
                <a:latin typeface="Impact" panose="020B0806030902050204" pitchFamily="34" charset="0"/>
                <a:ea typeface="微软雅黑" panose="020B0503020204020204" pitchFamily="34" charset="-122"/>
                <a:sym typeface="+mn-ea"/>
              </a:rPr>
              <a:t>基于统计方法的</a:t>
            </a:r>
            <a:r>
              <a:rPr lang="en-US" altLang="zh-CN" sz="4800" dirty="0">
                <a:solidFill>
                  <a:schemeClr val="bg1">
                    <a:lumMod val="50000"/>
                  </a:schemeClr>
                </a:solidFill>
                <a:latin typeface="Impact" panose="020B0806030902050204" pitchFamily="34" charset="0"/>
                <a:ea typeface="微软雅黑" panose="020B0503020204020204" pitchFamily="34" charset="-122"/>
                <a:sym typeface="+mn-ea"/>
              </a:rPr>
              <a:t>PDE</a:t>
            </a:r>
            <a:r>
              <a:rPr lang="zh-CN" altLang="en-US" sz="4800" dirty="0">
                <a:solidFill>
                  <a:schemeClr val="bg1">
                    <a:lumMod val="50000"/>
                  </a:schemeClr>
                </a:solidFill>
                <a:latin typeface="Impact" panose="020B0806030902050204" pitchFamily="34" charset="0"/>
                <a:ea typeface="微软雅黑" panose="020B0503020204020204" pitchFamily="34" charset="-122"/>
                <a:sym typeface="+mn-ea"/>
              </a:rPr>
              <a:t>超分辨率</a:t>
            </a:r>
            <a:r>
              <a:rPr lang="zh-CN" altLang="en-US" sz="4800" dirty="0">
                <a:solidFill>
                  <a:schemeClr val="bg1">
                    <a:lumMod val="50000"/>
                  </a:schemeClr>
                </a:solidFill>
                <a:latin typeface="Impact" panose="020B0806030902050204" pitchFamily="34" charset="0"/>
                <a:ea typeface="微软雅黑" panose="020B0503020204020204" pitchFamily="34" charset="-122"/>
                <a:sym typeface="+mn-ea"/>
              </a:rPr>
              <a:t>重构</a:t>
            </a:r>
            <a:endParaRPr lang="zh-CN" altLang="en-US" sz="4800" dirty="0">
              <a:solidFill>
                <a:schemeClr val="bg1">
                  <a:lumMod val="50000"/>
                </a:schemeClr>
              </a:solidFill>
              <a:latin typeface="Impact" panose="020B0806030902050204" pitchFamily="34" charset="0"/>
              <a:ea typeface="微软雅黑" panose="020B0503020204020204" pitchFamily="34" charset="-122"/>
              <a:sym typeface="+mn-ea"/>
            </a:endParaRPr>
          </a:p>
        </p:txBody>
      </p:sp>
      <p:grpSp>
        <p:nvGrpSpPr>
          <p:cNvPr id="29" name="Group 14"/>
          <p:cNvGrpSpPr/>
          <p:nvPr/>
        </p:nvGrpSpPr>
        <p:grpSpPr bwMode="auto">
          <a:xfrm>
            <a:off x="4735072" y="4942671"/>
            <a:ext cx="232408" cy="232405"/>
            <a:chOff x="4248" y="3024"/>
            <a:chExt cx="600" cy="599"/>
          </a:xfrm>
        </p:grpSpPr>
        <p:sp>
          <p:nvSpPr>
            <p:cNvPr id="30" name="Oval 15"/>
            <p:cNvSpPr>
              <a:spLocks noChangeArrowheads="1"/>
            </p:cNvSpPr>
            <p:nvPr/>
          </p:nvSpPr>
          <p:spPr bwMode="auto">
            <a:xfrm>
              <a:off x="4248" y="3024"/>
              <a:ext cx="600" cy="599"/>
            </a:xfrm>
            <a:prstGeom prst="ellips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31" name="Group 16"/>
            <p:cNvGrpSpPr/>
            <p:nvPr/>
          </p:nvGrpSpPr>
          <p:grpSpPr bwMode="auto">
            <a:xfrm>
              <a:off x="4441" y="3144"/>
              <a:ext cx="215" cy="345"/>
              <a:chOff x="4441" y="3144"/>
              <a:chExt cx="215" cy="345"/>
            </a:xfrm>
          </p:grpSpPr>
          <p:sp>
            <p:nvSpPr>
              <p:cNvPr id="32" name="Freeform 17"/>
              <p:cNvSpPr>
                <a:spLocks noEditPoints="1"/>
              </p:cNvSpPr>
              <p:nvPr/>
            </p:nvSpPr>
            <p:spPr bwMode="auto">
              <a:xfrm>
                <a:off x="4474"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Freeform 18"/>
              <p:cNvSpPr/>
              <p:nvPr/>
            </p:nvSpPr>
            <p:spPr bwMode="auto">
              <a:xfrm>
                <a:off x="4441"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dist"/>
                <a:endParaRPr lang="zh-CN" altLang="en-US" sz="2135">
                  <a:solidFill>
                    <a:schemeClr val="tx1">
                      <a:lumMod val="65000"/>
                      <a:lumOff val="35000"/>
                    </a:schemeClr>
                  </a:solidFill>
                  <a:latin typeface="微软雅黑" panose="020B0503020204020204" pitchFamily="34" charset="-122"/>
                  <a:ea typeface="微软雅黑" panose="020B0503020204020204" pitchFamily="34" charset="-122"/>
                </a:endParaRPr>
              </a:p>
            </p:txBody>
          </p:sp>
        </p:grpSp>
      </p:grpSp>
      <p:sp>
        <p:nvSpPr>
          <p:cNvPr id="35" name="Text Box 20"/>
          <p:cNvSpPr txBox="1">
            <a:spLocks noChangeArrowheads="1"/>
          </p:cNvSpPr>
          <p:nvPr/>
        </p:nvSpPr>
        <p:spPr bwMode="auto">
          <a:xfrm>
            <a:off x="5005439" y="4904986"/>
            <a:ext cx="23903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dirty="0">
                <a:solidFill>
                  <a:schemeClr val="tx1">
                    <a:lumMod val="65000"/>
                    <a:lumOff val="35000"/>
                  </a:schemeClr>
                </a:solidFill>
                <a:latin typeface="Barlow" pitchFamily="2" charset="0"/>
                <a:ea typeface="微软雅黑" panose="020B0503020204020204" pitchFamily="34" charset="-122"/>
                <a:cs typeface="Calibri" panose="020F0502020204030204" pitchFamily="34" charset="0"/>
              </a:rPr>
              <a:t>Presented by: </a:t>
            </a:r>
            <a:r>
              <a:rPr lang="en-US" altLang="zh-CN" sz="1400" dirty="0" err="1">
                <a:solidFill>
                  <a:schemeClr val="tx1">
                    <a:lumMod val="65000"/>
                    <a:lumOff val="35000"/>
                  </a:schemeClr>
                </a:solidFill>
                <a:latin typeface="Barlow" pitchFamily="2" charset="0"/>
                <a:ea typeface="微软雅黑" panose="020B0503020204020204" pitchFamily="34" charset="-122"/>
                <a:cs typeface="Calibri" panose="020F0502020204030204" pitchFamily="34" charset="0"/>
              </a:rPr>
              <a:t>Pengyu</a:t>
            </a:r>
            <a:r>
              <a:rPr lang="en-US" altLang="zh-CN" sz="1400" dirty="0">
                <a:solidFill>
                  <a:schemeClr val="tx1">
                    <a:lumMod val="65000"/>
                    <a:lumOff val="35000"/>
                  </a:schemeClr>
                </a:solidFill>
                <a:latin typeface="Barlow" pitchFamily="2" charset="0"/>
                <a:ea typeface="微软雅黑" panose="020B0503020204020204" pitchFamily="34" charset="-122"/>
                <a:cs typeface="Calibri" panose="020F0502020204030204" pitchFamily="34" charset="0"/>
              </a:rPr>
              <a:t> Zhang</a:t>
            </a:r>
            <a:endParaRPr lang="en-US" altLang="zh-CN" sz="1400" dirty="0">
              <a:solidFill>
                <a:schemeClr val="tx1">
                  <a:lumMod val="65000"/>
                  <a:lumOff val="35000"/>
                </a:schemeClr>
              </a:solidFill>
              <a:latin typeface="Barlow" pitchFamily="2" charset="0"/>
              <a:ea typeface="微软雅黑" panose="020B0503020204020204" pitchFamily="34" charset="-122"/>
              <a:cs typeface="Calibri" panose="020F0502020204030204" pitchFamily="34" charset="0"/>
            </a:endParaRPr>
          </a:p>
        </p:txBody>
      </p:sp>
      <p:grpSp>
        <p:nvGrpSpPr>
          <p:cNvPr id="21" name="组合 20"/>
          <p:cNvGrpSpPr/>
          <p:nvPr/>
        </p:nvGrpSpPr>
        <p:grpSpPr>
          <a:xfrm>
            <a:off x="0" y="3847508"/>
            <a:ext cx="12192000" cy="72008"/>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9"/>
          <p:cNvSpPr>
            <a:spLocks noChangeArrowheads="1"/>
          </p:cNvSpPr>
          <p:nvPr/>
        </p:nvSpPr>
        <p:spPr bwMode="auto">
          <a:xfrm>
            <a:off x="554877" y="493980"/>
            <a:ext cx="4784378"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chemeClr val="bg1">
                    <a:lumMod val="50000"/>
                  </a:schemeClr>
                </a:solidFill>
                <a:latin typeface="Impact" panose="020B0806030902050204" pitchFamily="34" charset="0"/>
                <a:ea typeface="微软雅黑" panose="020B0503020204020204" pitchFamily="34" charset="-122"/>
              </a:rPr>
              <a:t>目的 </a:t>
            </a:r>
            <a:endParaRPr lang="zh-CN" altLang="en-US" sz="2400" b="1" dirty="0">
              <a:solidFill>
                <a:schemeClr val="bg1">
                  <a:lumMod val="50000"/>
                </a:schemeClr>
              </a:solidFill>
              <a:latin typeface="Impact" panose="020B0806030902050204" pitchFamily="34" charset="0"/>
              <a:ea typeface="微软雅黑" panose="020B0503020204020204" pitchFamily="34" charset="-122"/>
            </a:endParaRPr>
          </a:p>
          <a:p>
            <a:endParaRPr lang="en-US" altLang="zh-CN" sz="2400" b="1" dirty="0">
              <a:solidFill>
                <a:schemeClr val="accent1"/>
              </a:solidFill>
              <a:latin typeface="Impact" panose="020B0806030902050204" pitchFamily="34" charset="0"/>
              <a:ea typeface="微软雅黑" panose="020B0503020204020204" pitchFamily="34" charset="-122"/>
            </a:endParaRPr>
          </a:p>
        </p:txBody>
      </p:sp>
      <p:grpSp>
        <p:nvGrpSpPr>
          <p:cNvPr id="3" name="组合 2"/>
          <p:cNvGrpSpPr/>
          <p:nvPr/>
        </p:nvGrpSpPr>
        <p:grpSpPr>
          <a:xfrm flipV="1">
            <a:off x="554876" y="927542"/>
            <a:ext cx="4984075" cy="60430"/>
            <a:chOff x="0" y="2842590"/>
            <a:chExt cx="7054752" cy="89199"/>
          </a:xfrm>
        </p:grpSpPr>
        <p:sp>
          <p:nvSpPr>
            <p:cNvPr id="4" name="矩形 3"/>
            <p:cNvSpPr/>
            <p:nvPr/>
          </p:nvSpPr>
          <p:spPr>
            <a:xfrm>
              <a:off x="0" y="2842590"/>
              <a:ext cx="1763688" cy="89199"/>
            </a:xfrm>
            <a:prstGeom prst="rect">
              <a:avLst/>
            </a:prstGeom>
            <a:solidFill>
              <a:srgbClr val="1D69A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5" name="矩形 4"/>
            <p:cNvSpPr/>
            <p:nvPr/>
          </p:nvSpPr>
          <p:spPr>
            <a:xfrm>
              <a:off x="1763688" y="2842590"/>
              <a:ext cx="1763688" cy="89199"/>
            </a:xfrm>
            <a:prstGeom prst="rect">
              <a:avLst/>
            </a:prstGeom>
            <a:solidFill>
              <a:srgbClr val="84CBC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矩形 5"/>
            <p:cNvSpPr/>
            <p:nvPr/>
          </p:nvSpPr>
          <p:spPr>
            <a:xfrm>
              <a:off x="3527376" y="2842590"/>
              <a:ext cx="1763688" cy="89199"/>
            </a:xfrm>
            <a:prstGeom prst="rect">
              <a:avLst/>
            </a:prstGeom>
            <a:solidFill>
              <a:srgbClr val="F8D158"/>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5291064" y="2842590"/>
              <a:ext cx="1763688" cy="89199"/>
            </a:xfrm>
            <a:prstGeom prst="rect">
              <a:avLst/>
            </a:prstGeom>
            <a:solidFill>
              <a:srgbClr val="F57365"/>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13" name="文本框 22"/>
          <p:cNvSpPr txBox="1"/>
          <p:nvPr/>
        </p:nvSpPr>
        <p:spPr>
          <a:xfrm>
            <a:off x="554990" y="1642745"/>
            <a:ext cx="7673340" cy="568960"/>
          </a:xfrm>
          <a:prstGeom prst="rect">
            <a:avLst/>
          </a:prstGeom>
          <a:noFill/>
        </p:spPr>
        <p:txBody>
          <a:bodyPr wrap="square" rtlCol="0">
            <a:noAutofit/>
          </a:bodyPr>
          <a:lstStyle/>
          <a:p>
            <a:pPr>
              <a:lnSpc>
                <a:spcPct val="120000"/>
              </a:lnSpc>
            </a:pPr>
            <a:r>
              <a:rPr kumimoji="0" lang="zh-CN" altLang="en-US" sz="1330" b="0" i="0" u="none" strike="noStrike" kern="1200" cap="none" spc="0" normalizeH="0" baseline="0" noProof="0" dirty="0">
                <a:ln>
                  <a:noFill/>
                </a:ln>
                <a:solidFill>
                  <a:srgbClr val="FFFFFF">
                    <a:lumMod val="50000"/>
                  </a:srgbClr>
                </a:solidFill>
                <a:effectLst/>
                <a:uLnTx/>
                <a:uFillTx/>
                <a:latin typeface="Barlow" pitchFamily="2" charset="0"/>
                <a:ea typeface="宋体" panose="02010600030101010101" pitchFamily="2" charset="-122"/>
                <a:cs typeface="+mn-cs"/>
              </a:rPr>
              <a:t>仅生成低分辨率 </a:t>
            </a:r>
            <a:r>
              <a:rPr kumimoji="0" lang="en-US" altLang="zh-CN" sz="1330" b="0" i="0" u="none" strike="noStrike" kern="1200" cap="none" spc="0" normalizeH="0" baseline="0" noProof="0" dirty="0">
                <a:ln>
                  <a:noFill/>
                </a:ln>
                <a:solidFill>
                  <a:srgbClr val="FFFFFF">
                    <a:lumMod val="50000"/>
                  </a:srgbClr>
                </a:solidFill>
                <a:effectLst/>
                <a:uLnTx/>
                <a:uFillTx/>
                <a:latin typeface="Barlow" pitchFamily="2" charset="0"/>
                <a:ea typeface="宋体" panose="02010600030101010101" pitchFamily="2" charset="-122"/>
                <a:cs typeface="+mn-cs"/>
              </a:rPr>
              <a:t>PDE </a:t>
            </a:r>
            <a:r>
              <a:rPr kumimoji="0" lang="zh-CN" altLang="en-US" sz="1330" b="0" i="0" u="none" strike="noStrike" kern="1200" cap="none" spc="0" normalizeH="0" baseline="0" noProof="0" dirty="0">
                <a:ln>
                  <a:noFill/>
                </a:ln>
                <a:solidFill>
                  <a:srgbClr val="FFFFFF">
                    <a:lumMod val="50000"/>
                  </a:srgbClr>
                </a:solidFill>
                <a:effectLst/>
                <a:uLnTx/>
                <a:uFillTx/>
                <a:latin typeface="Barlow" pitchFamily="2" charset="0"/>
                <a:ea typeface="宋体" panose="02010600030101010101" pitchFamily="2" charset="-122"/>
                <a:cs typeface="+mn-cs"/>
              </a:rPr>
              <a:t>解并将其上采样到高维度，获得高分辨率的 </a:t>
            </a:r>
            <a:r>
              <a:rPr kumimoji="0" lang="en-US" altLang="zh-CN" sz="1330" b="0" i="0" u="none" strike="noStrike" kern="1200" cap="none" spc="0" normalizeH="0" baseline="0" noProof="0" dirty="0">
                <a:ln>
                  <a:noFill/>
                </a:ln>
                <a:solidFill>
                  <a:srgbClr val="FFFFFF">
                    <a:lumMod val="50000"/>
                  </a:srgbClr>
                </a:solidFill>
                <a:effectLst/>
                <a:uLnTx/>
                <a:uFillTx/>
                <a:latin typeface="Barlow" pitchFamily="2" charset="0"/>
                <a:ea typeface="宋体" panose="02010600030101010101" pitchFamily="2" charset="-122"/>
                <a:cs typeface="+mn-cs"/>
              </a:rPr>
              <a:t>PDE </a:t>
            </a:r>
            <a:r>
              <a:rPr kumimoji="0" lang="zh-CN" altLang="en-US" sz="1330" b="0" i="0" u="none" strike="noStrike" kern="1200" cap="none" spc="0" normalizeH="0" baseline="0" noProof="0" dirty="0">
                <a:ln>
                  <a:noFill/>
                </a:ln>
                <a:solidFill>
                  <a:srgbClr val="FFFFFF">
                    <a:lumMod val="50000"/>
                  </a:srgbClr>
                </a:solidFill>
                <a:effectLst/>
                <a:uLnTx/>
                <a:uFillTx/>
                <a:latin typeface="Barlow" pitchFamily="2" charset="0"/>
                <a:ea typeface="宋体" panose="02010600030101010101" pitchFamily="2" charset="-122"/>
                <a:cs typeface="+mn-cs"/>
              </a:rPr>
              <a:t>解。 </a:t>
            </a:r>
            <a:endParaRPr kumimoji="0" lang="zh-CN" altLang="en-US" sz="1330" b="0" i="0" u="none" strike="noStrike" kern="1200" cap="none" spc="0" normalizeH="0" baseline="0" noProof="0" dirty="0">
              <a:ln>
                <a:noFill/>
              </a:ln>
              <a:solidFill>
                <a:srgbClr val="FFFFFF">
                  <a:lumMod val="50000"/>
                </a:srgbClr>
              </a:solidFill>
              <a:effectLst/>
              <a:uLnTx/>
              <a:uFillTx/>
              <a:latin typeface="Barlow" pitchFamily="2" charset="0"/>
              <a:ea typeface="宋体" panose="02010600030101010101" pitchFamily="2" charset="-122"/>
              <a:cs typeface="+mn-cs"/>
            </a:endParaRPr>
          </a:p>
        </p:txBody>
      </p:sp>
      <p:pic>
        <p:nvPicPr>
          <p:cNvPr id="16" name="Picture 15"/>
          <p:cNvPicPr>
            <a:picLocks noChangeAspect="1"/>
          </p:cNvPicPr>
          <p:nvPr/>
        </p:nvPicPr>
        <p:blipFill>
          <a:blip r:embed="rId1"/>
          <a:stretch>
            <a:fillRect/>
          </a:stretch>
        </p:blipFill>
        <p:spPr>
          <a:xfrm>
            <a:off x="4164325" y="2622017"/>
            <a:ext cx="4105919" cy="22637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Rectangle 39"/>
          <p:cNvSpPr>
            <a:spLocks noChangeArrowheads="1"/>
          </p:cNvSpPr>
          <p:nvPr>
            <p:custDataLst>
              <p:tags r:id="rId1"/>
            </p:custDataLst>
          </p:nvPr>
        </p:nvSpPr>
        <p:spPr bwMode="auto">
          <a:xfrm>
            <a:off x="554877" y="493980"/>
            <a:ext cx="4784378"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r>
              <a:rPr lang="zh-CN" altLang="en-US" sz="2400" b="1" dirty="0">
                <a:solidFill>
                  <a:schemeClr val="bg1">
                    <a:lumMod val="50000"/>
                  </a:schemeClr>
                </a:solidFill>
                <a:latin typeface="Impact" panose="020B0806030902050204" pitchFamily="34" charset="0"/>
                <a:ea typeface="微软雅黑" panose="020B0503020204020204" pitchFamily="34" charset="-122"/>
              </a:rPr>
              <a:t>方法 </a:t>
            </a:r>
            <a:endParaRPr lang="zh-CN" altLang="en-US" sz="2400" b="1" dirty="0">
              <a:solidFill>
                <a:schemeClr val="bg1">
                  <a:lumMod val="50000"/>
                </a:schemeClr>
              </a:solidFill>
              <a:latin typeface="Impact" panose="020B0806030902050204" pitchFamily="34" charset="0"/>
              <a:ea typeface="微软雅黑" panose="020B0503020204020204" pitchFamily="34" charset="-122"/>
            </a:endParaRPr>
          </a:p>
          <a:p>
            <a:endParaRPr lang="en-US" altLang="zh-CN" sz="2400" b="1" dirty="0">
              <a:solidFill>
                <a:schemeClr val="accent1"/>
              </a:solidFill>
              <a:latin typeface="Impact" panose="020B0806030902050204" pitchFamily="34" charset="0"/>
              <a:ea typeface="微软雅黑" panose="020B0503020204020204" pitchFamily="34" charset="-122"/>
            </a:endParaRPr>
          </a:p>
        </p:txBody>
      </p:sp>
      <p:grpSp>
        <p:nvGrpSpPr>
          <p:cNvPr id="14" name="组合 13"/>
          <p:cNvGrpSpPr/>
          <p:nvPr/>
        </p:nvGrpSpPr>
        <p:grpSpPr>
          <a:xfrm flipV="1">
            <a:off x="554876" y="927542"/>
            <a:ext cx="4984075" cy="60430"/>
            <a:chOff x="0" y="2842590"/>
            <a:chExt cx="7054752" cy="89199"/>
          </a:xfrm>
        </p:grpSpPr>
        <p:sp>
          <p:nvSpPr>
            <p:cNvPr id="19" name="矩形 18"/>
            <p:cNvSpPr/>
            <p:nvPr>
              <p:custDataLst>
                <p:tags r:id="rId2"/>
              </p:custDataLst>
            </p:nvPr>
          </p:nvSpPr>
          <p:spPr>
            <a:xfrm>
              <a:off x="0" y="2842590"/>
              <a:ext cx="1763688" cy="89199"/>
            </a:xfrm>
            <a:prstGeom prst="rect">
              <a:avLst/>
            </a:prstGeom>
            <a:solidFill>
              <a:srgbClr val="1D69A3"/>
            </a:solidFill>
            <a:ln w="25400" cap="flat" cmpd="sng" algn="ctr">
              <a:noFill/>
              <a:prstDash val="solid"/>
            </a:ln>
            <a:effectLst/>
          </p:spPr>
          <p:txBody>
            <a:bodyPr rtlCol="0" anchor="ctr"/>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1" name="矩形 30"/>
            <p:cNvSpPr/>
            <p:nvPr>
              <p:custDataLst>
                <p:tags r:id="rId3"/>
              </p:custDataLst>
            </p:nvPr>
          </p:nvSpPr>
          <p:spPr>
            <a:xfrm>
              <a:off x="1763688" y="2842590"/>
              <a:ext cx="1763688" cy="89199"/>
            </a:xfrm>
            <a:prstGeom prst="rect">
              <a:avLst/>
            </a:prstGeom>
            <a:solidFill>
              <a:srgbClr val="84CBC3"/>
            </a:solidFill>
            <a:ln w="25400" cap="flat" cmpd="sng" algn="ctr">
              <a:noFill/>
              <a:prstDash val="solid"/>
            </a:ln>
            <a:effectLst/>
          </p:spPr>
          <p:txBody>
            <a:bodyPr rtlCol="0" anchor="ctr"/>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2" name="矩形 31"/>
            <p:cNvSpPr/>
            <p:nvPr>
              <p:custDataLst>
                <p:tags r:id="rId4"/>
              </p:custDataLst>
            </p:nvPr>
          </p:nvSpPr>
          <p:spPr>
            <a:xfrm>
              <a:off x="3527376" y="2842590"/>
              <a:ext cx="1763688" cy="89199"/>
            </a:xfrm>
            <a:prstGeom prst="rect">
              <a:avLst/>
            </a:prstGeom>
            <a:solidFill>
              <a:srgbClr val="F8D158"/>
            </a:solidFill>
            <a:ln w="25400" cap="flat" cmpd="sng" algn="ctr">
              <a:noFill/>
              <a:prstDash val="solid"/>
            </a:ln>
            <a:effectLst/>
          </p:spPr>
          <p:txBody>
            <a:bodyPr rtlCol="0" anchor="ctr"/>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33" name="矩形 32"/>
            <p:cNvSpPr/>
            <p:nvPr>
              <p:custDataLst>
                <p:tags r:id="rId5"/>
              </p:custDataLst>
            </p:nvPr>
          </p:nvSpPr>
          <p:spPr>
            <a:xfrm>
              <a:off x="5291064" y="2842590"/>
              <a:ext cx="1763688" cy="89199"/>
            </a:xfrm>
            <a:prstGeom prst="rect">
              <a:avLst/>
            </a:prstGeom>
            <a:solidFill>
              <a:srgbClr val="F57365"/>
            </a:solidFill>
            <a:ln w="25400" cap="flat" cmpd="sng" algn="ctr">
              <a:noFill/>
              <a:prstDash val="solid"/>
            </a:ln>
            <a:effectLst/>
          </p:spPr>
          <p:txBody>
            <a:bodyPr rtlCol="0" anchor="ctr"/>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pic>
        <p:nvPicPr>
          <p:cNvPr id="3" name="图片 2"/>
          <p:cNvPicPr>
            <a:picLocks noChangeAspect="1"/>
          </p:cNvPicPr>
          <p:nvPr>
            <p:custDataLst>
              <p:tags r:id="rId6"/>
            </p:custDataLst>
          </p:nvPr>
        </p:nvPicPr>
        <p:blipFill>
          <a:blip r:embed="rId7"/>
          <a:stretch>
            <a:fillRect/>
          </a:stretch>
        </p:blipFill>
        <p:spPr>
          <a:xfrm>
            <a:off x="900430" y="1800860"/>
            <a:ext cx="2780030" cy="328295"/>
          </a:xfrm>
          <a:prstGeom prst="rect">
            <a:avLst/>
          </a:prstGeom>
        </p:spPr>
      </p:pic>
      <p:sp>
        <p:nvSpPr>
          <p:cNvPr id="15" name="文本框 31"/>
          <p:cNvSpPr txBox="1"/>
          <p:nvPr>
            <p:custDataLst>
              <p:tags r:id="rId8"/>
            </p:custDataLst>
          </p:nvPr>
        </p:nvSpPr>
        <p:spPr>
          <a:xfrm>
            <a:off x="555256" y="1371233"/>
            <a:ext cx="5360894" cy="336550"/>
          </a:xfrm>
          <a:prstGeom prst="rect">
            <a:avLst/>
          </a:prstGeom>
          <a:noFill/>
        </p:spPr>
        <p:txBody>
          <a:bodyPr wrap="square" rtlCol="0">
            <a:spAutoFit/>
          </a:bodyPr>
          <a:p>
            <a:pPr>
              <a:lnSpc>
                <a:spcPct val="120000"/>
              </a:lnSpc>
            </a:pPr>
            <a:r>
              <a:rPr lang="en-US" sz="1330" dirty="0">
                <a:solidFill>
                  <a:srgbClr val="FFFFFF">
                    <a:lumMod val="50000"/>
                  </a:srgbClr>
                </a:solidFill>
                <a:latin typeface="仿宋" panose="02010609060101010101" charset="-122"/>
                <a:ea typeface="仿宋" panose="02010609060101010101" charset="-122"/>
                <a:cs typeface="仿宋" panose="02010609060101010101" charset="-122"/>
              </a:rPr>
              <a:t>1. </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定义一个</a:t>
            </a:r>
            <a:r>
              <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rPr>
              <a:t>Poisson Equation</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，然后把</a:t>
            </a:r>
            <a:r>
              <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rPr>
              <a:t>PDE</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用概率模型来表示</a:t>
            </a:r>
            <a:endPar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endParaRPr>
          </a:p>
        </p:txBody>
      </p:sp>
      <p:pic>
        <p:nvPicPr>
          <p:cNvPr id="4" name="图片 3"/>
          <p:cNvPicPr>
            <a:picLocks noChangeAspect="1"/>
          </p:cNvPicPr>
          <p:nvPr>
            <p:custDataLst>
              <p:tags r:id="rId9"/>
            </p:custDataLst>
          </p:nvPr>
        </p:nvPicPr>
        <p:blipFill>
          <a:blip r:embed="rId10"/>
          <a:stretch>
            <a:fillRect/>
          </a:stretch>
        </p:blipFill>
        <p:spPr>
          <a:xfrm>
            <a:off x="3787140" y="1800860"/>
            <a:ext cx="1818640" cy="328295"/>
          </a:xfrm>
          <a:prstGeom prst="rect">
            <a:avLst/>
          </a:prstGeom>
        </p:spPr>
      </p:pic>
      <p:pic>
        <p:nvPicPr>
          <p:cNvPr id="5" name="图片 4"/>
          <p:cNvPicPr>
            <a:picLocks noChangeAspect="1"/>
          </p:cNvPicPr>
          <p:nvPr>
            <p:custDataLst>
              <p:tags r:id="rId11"/>
            </p:custDataLst>
          </p:nvPr>
        </p:nvPicPr>
        <p:blipFill>
          <a:blip r:embed="rId12"/>
          <a:stretch>
            <a:fillRect/>
          </a:stretch>
        </p:blipFill>
        <p:spPr>
          <a:xfrm>
            <a:off x="900430" y="2249805"/>
            <a:ext cx="1641475" cy="318135"/>
          </a:xfrm>
          <a:prstGeom prst="rect">
            <a:avLst/>
          </a:prstGeom>
        </p:spPr>
      </p:pic>
      <p:pic>
        <p:nvPicPr>
          <p:cNvPr id="6" name="图片 5"/>
          <p:cNvPicPr>
            <a:picLocks noChangeAspect="1"/>
          </p:cNvPicPr>
          <p:nvPr>
            <p:custDataLst>
              <p:tags r:id="rId13"/>
            </p:custDataLst>
          </p:nvPr>
        </p:nvPicPr>
        <p:blipFill>
          <a:blip r:embed="rId14"/>
          <a:stretch>
            <a:fillRect/>
          </a:stretch>
        </p:blipFill>
        <p:spPr>
          <a:xfrm>
            <a:off x="900430" y="2688590"/>
            <a:ext cx="2810510" cy="335280"/>
          </a:xfrm>
          <a:prstGeom prst="rect">
            <a:avLst/>
          </a:prstGeom>
        </p:spPr>
      </p:pic>
      <p:sp>
        <p:nvSpPr>
          <p:cNvPr id="7" name="文本框 31"/>
          <p:cNvSpPr txBox="1"/>
          <p:nvPr>
            <p:custDataLst>
              <p:tags r:id="rId15"/>
            </p:custDataLst>
          </p:nvPr>
        </p:nvSpPr>
        <p:spPr>
          <a:xfrm>
            <a:off x="682256" y="3144788"/>
            <a:ext cx="5360894" cy="336550"/>
          </a:xfrm>
          <a:prstGeom prst="rect">
            <a:avLst/>
          </a:prstGeom>
          <a:noFill/>
        </p:spPr>
        <p:txBody>
          <a:bodyPr wrap="square" rtlCol="0">
            <a:spAutoFit/>
          </a:bodyPr>
          <a:p>
            <a:pPr>
              <a:lnSpc>
                <a:spcPct val="120000"/>
              </a:lnSpc>
            </a:pPr>
            <a:r>
              <a:rPr lang="en-US" sz="1330" dirty="0">
                <a:solidFill>
                  <a:srgbClr val="FFFFFF">
                    <a:lumMod val="50000"/>
                  </a:srgbClr>
                </a:solidFill>
                <a:latin typeface="仿宋" panose="02010609060101010101" charset="-122"/>
                <a:ea typeface="仿宋" panose="02010609060101010101" charset="-122"/>
                <a:cs typeface="仿宋" panose="02010609060101010101" charset="-122"/>
              </a:rPr>
              <a:t>2. </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定义高分辨率数据的</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先验概率</a:t>
            </a:r>
            <a:endPar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endParaRPr>
          </a:p>
        </p:txBody>
      </p:sp>
      <p:pic>
        <p:nvPicPr>
          <p:cNvPr id="8" name="图片 7"/>
          <p:cNvPicPr>
            <a:picLocks noChangeAspect="1"/>
          </p:cNvPicPr>
          <p:nvPr>
            <p:custDataLst>
              <p:tags r:id="rId16"/>
            </p:custDataLst>
          </p:nvPr>
        </p:nvPicPr>
        <p:blipFill>
          <a:blip r:embed="rId17"/>
          <a:stretch>
            <a:fillRect/>
          </a:stretch>
        </p:blipFill>
        <p:spPr>
          <a:xfrm>
            <a:off x="900430" y="3522345"/>
            <a:ext cx="2929255" cy="346710"/>
          </a:xfrm>
          <a:prstGeom prst="rect">
            <a:avLst/>
          </a:prstGeom>
        </p:spPr>
      </p:pic>
      <p:sp>
        <p:nvSpPr>
          <p:cNvPr id="9" name="文本框 31"/>
          <p:cNvSpPr txBox="1"/>
          <p:nvPr>
            <p:custDataLst>
              <p:tags r:id="rId18"/>
            </p:custDataLst>
          </p:nvPr>
        </p:nvSpPr>
        <p:spPr>
          <a:xfrm>
            <a:off x="682256" y="4005213"/>
            <a:ext cx="5360894" cy="336550"/>
          </a:xfrm>
          <a:prstGeom prst="rect">
            <a:avLst/>
          </a:prstGeom>
          <a:noFill/>
        </p:spPr>
        <p:txBody>
          <a:bodyPr wrap="square" rtlCol="0">
            <a:spAutoFit/>
          </a:bodyPr>
          <a:p>
            <a:pPr>
              <a:lnSpc>
                <a:spcPct val="120000"/>
              </a:lnSpc>
            </a:pPr>
            <a:r>
              <a:rPr lang="en-US" sz="1330" dirty="0">
                <a:solidFill>
                  <a:srgbClr val="FFFFFF">
                    <a:lumMod val="50000"/>
                  </a:srgbClr>
                </a:solidFill>
                <a:latin typeface="仿宋" panose="02010609060101010101" charset="-122"/>
                <a:ea typeface="仿宋" panose="02010609060101010101" charset="-122"/>
                <a:cs typeface="仿宋" panose="02010609060101010101" charset="-122"/>
              </a:rPr>
              <a:t>3. </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定义一个下采样神经网络，得到</a:t>
            </a:r>
            <a:r>
              <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rPr>
              <a:t>likelihood</a:t>
            </a:r>
            <a:endPar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endParaRPr>
          </a:p>
        </p:txBody>
      </p:sp>
      <p:pic>
        <p:nvPicPr>
          <p:cNvPr id="10" name="图片 9"/>
          <p:cNvPicPr>
            <a:picLocks noChangeAspect="1"/>
          </p:cNvPicPr>
          <p:nvPr>
            <p:custDataLst>
              <p:tags r:id="rId19"/>
            </p:custDataLst>
          </p:nvPr>
        </p:nvPicPr>
        <p:blipFill>
          <a:blip r:embed="rId20"/>
          <a:stretch>
            <a:fillRect/>
          </a:stretch>
        </p:blipFill>
        <p:spPr>
          <a:xfrm>
            <a:off x="900430" y="4428490"/>
            <a:ext cx="2672080" cy="356235"/>
          </a:xfrm>
          <a:prstGeom prst="rect">
            <a:avLst/>
          </a:prstGeom>
        </p:spPr>
      </p:pic>
      <p:sp>
        <p:nvSpPr>
          <p:cNvPr id="11" name="文本框 31"/>
          <p:cNvSpPr txBox="1"/>
          <p:nvPr>
            <p:custDataLst>
              <p:tags r:id="rId21"/>
            </p:custDataLst>
          </p:nvPr>
        </p:nvSpPr>
        <p:spPr>
          <a:xfrm>
            <a:off x="682891" y="4918343"/>
            <a:ext cx="5360894" cy="582295"/>
          </a:xfrm>
          <a:prstGeom prst="rect">
            <a:avLst/>
          </a:prstGeom>
          <a:noFill/>
        </p:spPr>
        <p:txBody>
          <a:bodyPr wrap="square" rtlCol="0">
            <a:spAutoFit/>
          </a:bodyPr>
          <a:p>
            <a:pPr>
              <a:lnSpc>
                <a:spcPct val="120000"/>
              </a:lnSpc>
            </a:pPr>
            <a:r>
              <a:rPr lang="en-US" sz="1330" dirty="0">
                <a:solidFill>
                  <a:srgbClr val="FFFFFF">
                    <a:lumMod val="50000"/>
                  </a:srgbClr>
                </a:solidFill>
                <a:latin typeface="仿宋" panose="02010609060101010101" charset="-122"/>
                <a:ea typeface="仿宋" panose="02010609060101010101" charset="-122"/>
                <a:cs typeface="仿宋" panose="02010609060101010101" charset="-122"/>
              </a:rPr>
              <a:t>4. </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训练数据只需要低分辨率数据，所以需要最小化低分辨率数据的</a:t>
            </a:r>
            <a:r>
              <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rPr>
              <a:t>marginal </a:t>
            </a:r>
            <a:r>
              <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rPr>
              <a:t>likelihood</a:t>
            </a:r>
            <a:endPar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endParaRPr>
          </a:p>
        </p:txBody>
      </p:sp>
      <p:pic>
        <p:nvPicPr>
          <p:cNvPr id="24" name="Picture 23"/>
          <p:cNvPicPr>
            <a:picLocks noChangeAspect="1"/>
          </p:cNvPicPr>
          <p:nvPr>
            <p:custDataLst>
              <p:tags r:id="rId22"/>
            </p:custDataLst>
          </p:nvPr>
        </p:nvPicPr>
        <p:blipFill>
          <a:blip r:embed="rId23"/>
          <a:stretch>
            <a:fillRect/>
          </a:stretch>
        </p:blipFill>
        <p:spPr>
          <a:xfrm>
            <a:off x="900430" y="5500370"/>
            <a:ext cx="2809875" cy="437515"/>
          </a:xfrm>
          <a:prstGeom prst="rect">
            <a:avLst/>
          </a:prstGeom>
        </p:spPr>
      </p:pic>
      <p:pic>
        <p:nvPicPr>
          <p:cNvPr id="25" name="Picture 24"/>
          <p:cNvPicPr>
            <a:picLocks noChangeAspect="1"/>
          </p:cNvPicPr>
          <p:nvPr>
            <p:custDataLst>
              <p:tags r:id="rId24"/>
            </p:custDataLst>
          </p:nvPr>
        </p:nvPicPr>
        <p:blipFill>
          <a:blip r:embed="rId25"/>
          <a:stretch>
            <a:fillRect/>
          </a:stretch>
        </p:blipFill>
        <p:spPr>
          <a:xfrm>
            <a:off x="900430" y="6076950"/>
            <a:ext cx="4555490" cy="429895"/>
          </a:xfrm>
          <a:prstGeom prst="rect">
            <a:avLst/>
          </a:prstGeom>
        </p:spPr>
      </p:pic>
      <p:pic>
        <p:nvPicPr>
          <p:cNvPr id="27" name="Picture 26"/>
          <p:cNvPicPr>
            <a:picLocks noChangeAspect="1"/>
          </p:cNvPicPr>
          <p:nvPr>
            <p:custDataLst>
              <p:tags r:id="rId26"/>
            </p:custDataLst>
          </p:nvPr>
        </p:nvPicPr>
        <p:blipFill>
          <a:blip r:embed="rId27"/>
          <a:stretch>
            <a:fillRect/>
          </a:stretch>
        </p:blipFill>
        <p:spPr>
          <a:xfrm>
            <a:off x="6277610" y="1800860"/>
            <a:ext cx="5038090" cy="546100"/>
          </a:xfrm>
          <a:prstGeom prst="rect">
            <a:avLst/>
          </a:prstGeom>
        </p:spPr>
      </p:pic>
      <p:pic>
        <p:nvPicPr>
          <p:cNvPr id="28" name="Picture 27"/>
          <p:cNvPicPr>
            <a:picLocks noChangeAspect="1"/>
          </p:cNvPicPr>
          <p:nvPr>
            <p:custDataLst>
              <p:tags r:id="rId28"/>
            </p:custDataLst>
          </p:nvPr>
        </p:nvPicPr>
        <p:blipFill>
          <a:blip r:embed="rId29"/>
          <a:stretch>
            <a:fillRect/>
          </a:stretch>
        </p:blipFill>
        <p:spPr>
          <a:xfrm>
            <a:off x="6277417" y="2924035"/>
            <a:ext cx="3039895" cy="406675"/>
          </a:xfrm>
          <a:prstGeom prst="rect">
            <a:avLst/>
          </a:prstGeom>
        </p:spPr>
      </p:pic>
      <p:pic>
        <p:nvPicPr>
          <p:cNvPr id="30" name="Picture 29"/>
          <p:cNvPicPr>
            <a:picLocks noChangeAspect="1"/>
          </p:cNvPicPr>
          <p:nvPr>
            <p:custDataLst>
              <p:tags r:id="rId30"/>
            </p:custDataLst>
          </p:nvPr>
        </p:nvPicPr>
        <p:blipFill>
          <a:blip r:embed="rId31"/>
          <a:stretch>
            <a:fillRect/>
          </a:stretch>
        </p:blipFill>
        <p:spPr>
          <a:xfrm>
            <a:off x="6276782" y="3483516"/>
            <a:ext cx="4732388" cy="368075"/>
          </a:xfrm>
          <a:prstGeom prst="rect">
            <a:avLst/>
          </a:prstGeom>
        </p:spPr>
      </p:pic>
      <p:sp>
        <p:nvSpPr>
          <p:cNvPr id="13" name="文本框 31"/>
          <p:cNvSpPr txBox="1"/>
          <p:nvPr>
            <p:custDataLst>
              <p:tags r:id="rId32"/>
            </p:custDataLst>
          </p:nvPr>
        </p:nvSpPr>
        <p:spPr>
          <a:xfrm>
            <a:off x="6171831" y="1371233"/>
            <a:ext cx="5360894" cy="336550"/>
          </a:xfrm>
          <a:prstGeom prst="rect">
            <a:avLst/>
          </a:prstGeom>
          <a:noFill/>
        </p:spPr>
        <p:txBody>
          <a:bodyPr wrap="square" rtlCol="0">
            <a:spAutoFit/>
          </a:bodyPr>
          <a:p>
            <a:pPr>
              <a:lnSpc>
                <a:spcPct val="120000"/>
              </a:lnSpc>
            </a:pPr>
            <a:r>
              <a:rPr lang="en-US" sz="1330" dirty="0">
                <a:solidFill>
                  <a:srgbClr val="FFFFFF">
                    <a:lumMod val="50000"/>
                  </a:srgbClr>
                </a:solidFill>
                <a:latin typeface="仿宋" panose="02010609060101010101" charset="-122"/>
                <a:ea typeface="仿宋" panose="02010609060101010101" charset="-122"/>
                <a:cs typeface="仿宋" panose="02010609060101010101" charset="-122"/>
              </a:rPr>
              <a:t>5. </a:t>
            </a:r>
            <a:r>
              <a:rPr lang="en-US" sz="1330" dirty="0">
                <a:solidFill>
                  <a:srgbClr val="FFFFFF">
                    <a:lumMod val="50000"/>
                  </a:srgbClr>
                </a:solidFill>
                <a:latin typeface="仿宋" panose="02010609060101010101" charset="-122"/>
                <a:ea typeface="仿宋" panose="02010609060101010101" charset="-122"/>
                <a:cs typeface="仿宋" panose="02010609060101010101" charset="-122"/>
              </a:rPr>
              <a:t>Monte Carlo Approximation</a:t>
            </a:r>
            <a:endParaRPr lang="en-US" sz="1330" dirty="0">
              <a:solidFill>
                <a:srgbClr val="FFFFFF">
                  <a:lumMod val="50000"/>
                </a:srgbClr>
              </a:solidFill>
              <a:latin typeface="仿宋" panose="02010609060101010101" charset="-122"/>
              <a:ea typeface="仿宋" panose="02010609060101010101" charset="-122"/>
              <a:cs typeface="仿宋" panose="02010609060101010101" charset="-122"/>
            </a:endParaRPr>
          </a:p>
        </p:txBody>
      </p:sp>
      <p:sp>
        <p:nvSpPr>
          <p:cNvPr id="16" name="文本框 31"/>
          <p:cNvSpPr txBox="1"/>
          <p:nvPr>
            <p:custDataLst>
              <p:tags r:id="rId33"/>
            </p:custDataLst>
          </p:nvPr>
        </p:nvSpPr>
        <p:spPr>
          <a:xfrm>
            <a:off x="6171196" y="2497723"/>
            <a:ext cx="5360894" cy="336550"/>
          </a:xfrm>
          <a:prstGeom prst="rect">
            <a:avLst/>
          </a:prstGeom>
          <a:noFill/>
        </p:spPr>
        <p:txBody>
          <a:bodyPr wrap="square" rtlCol="0">
            <a:spAutoFit/>
          </a:bodyPr>
          <a:p>
            <a:pPr>
              <a:lnSpc>
                <a:spcPct val="120000"/>
              </a:lnSpc>
            </a:pPr>
            <a:r>
              <a:rPr lang="en-US" sz="1330" dirty="0">
                <a:solidFill>
                  <a:srgbClr val="FFFFFF">
                    <a:lumMod val="50000"/>
                  </a:srgbClr>
                </a:solidFill>
                <a:latin typeface="仿宋" panose="02010609060101010101" charset="-122"/>
                <a:ea typeface="仿宋" panose="02010609060101010101" charset="-122"/>
                <a:cs typeface="仿宋" panose="02010609060101010101" charset="-122"/>
              </a:rPr>
              <a:t>6. </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使用</a:t>
            </a:r>
            <a:r>
              <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rPr>
              <a:t>Langevin dynamics</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从后</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验概率中采样高分辨率</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样本</a:t>
            </a:r>
            <a:endPar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endParaRPr>
          </a:p>
        </p:txBody>
      </p:sp>
      <p:cxnSp>
        <p:nvCxnSpPr>
          <p:cNvPr id="17" name="直接箭头连接符 16"/>
          <p:cNvCxnSpPr/>
          <p:nvPr/>
        </p:nvCxnSpPr>
        <p:spPr>
          <a:xfrm flipH="1">
            <a:off x="3697605" y="3941445"/>
            <a:ext cx="4822190" cy="6902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p:nvPr/>
        </p:nvCxnSpPr>
        <p:spPr>
          <a:xfrm>
            <a:off x="10333355" y="3870960"/>
            <a:ext cx="0" cy="5397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0" name="图片 19"/>
          <p:cNvPicPr>
            <a:picLocks noChangeAspect="1"/>
          </p:cNvPicPr>
          <p:nvPr>
            <p:custDataLst>
              <p:tags r:id="rId34"/>
            </p:custDataLst>
          </p:nvPr>
        </p:nvPicPr>
        <p:blipFill>
          <a:blip r:embed="rId35"/>
          <a:stretch>
            <a:fillRect/>
          </a:stretch>
        </p:blipFill>
        <p:spPr>
          <a:xfrm>
            <a:off x="7270115" y="4483100"/>
            <a:ext cx="4521835" cy="1455420"/>
          </a:xfrm>
          <a:prstGeom prst="rect">
            <a:avLst/>
          </a:prstGeom>
        </p:spPr>
      </p:pic>
      <p:pic>
        <p:nvPicPr>
          <p:cNvPr id="21" name="图片 20"/>
          <p:cNvPicPr>
            <a:picLocks noChangeAspect="1"/>
          </p:cNvPicPr>
          <p:nvPr>
            <p:custDataLst>
              <p:tags r:id="rId36"/>
            </p:custDataLst>
          </p:nvPr>
        </p:nvPicPr>
        <p:blipFill>
          <a:blip r:embed="rId37"/>
          <a:stretch>
            <a:fillRect/>
          </a:stretch>
        </p:blipFill>
        <p:spPr>
          <a:xfrm>
            <a:off x="7270115" y="6049645"/>
            <a:ext cx="3274060" cy="3581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9"/>
          <p:cNvSpPr>
            <a:spLocks noChangeArrowheads="1"/>
          </p:cNvSpPr>
          <p:nvPr>
            <p:custDataLst>
              <p:tags r:id="rId1"/>
            </p:custDataLst>
          </p:nvPr>
        </p:nvSpPr>
        <p:spPr bwMode="auto">
          <a:xfrm>
            <a:off x="554877" y="493980"/>
            <a:ext cx="4784378"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400" b="1" dirty="0">
                <a:solidFill>
                  <a:schemeClr val="bg1">
                    <a:lumMod val="50000"/>
                  </a:schemeClr>
                </a:solidFill>
                <a:latin typeface="Impact" panose="020B0806030902050204" pitchFamily="34" charset="0"/>
                <a:ea typeface="微软雅黑" panose="020B0503020204020204" pitchFamily="34" charset="-122"/>
              </a:rPr>
              <a:t>Pseudocode</a:t>
            </a:r>
            <a:r>
              <a:rPr lang="zh-CN" altLang="en-US" sz="2400" b="1" dirty="0">
                <a:solidFill>
                  <a:schemeClr val="bg1">
                    <a:lumMod val="50000"/>
                  </a:schemeClr>
                </a:solidFill>
                <a:latin typeface="Impact" panose="020B0806030902050204" pitchFamily="34" charset="0"/>
                <a:ea typeface="微软雅黑" panose="020B0503020204020204" pitchFamily="34" charset="-122"/>
              </a:rPr>
              <a:t> </a:t>
            </a:r>
            <a:endParaRPr lang="zh-CN" altLang="en-US" sz="2400" b="1" dirty="0">
              <a:solidFill>
                <a:schemeClr val="bg1">
                  <a:lumMod val="50000"/>
                </a:schemeClr>
              </a:solidFill>
              <a:latin typeface="Impact" panose="020B0806030902050204" pitchFamily="34" charset="0"/>
              <a:ea typeface="微软雅黑" panose="020B0503020204020204" pitchFamily="34" charset="-122"/>
            </a:endParaRPr>
          </a:p>
          <a:p>
            <a:endParaRPr lang="en-US" altLang="zh-CN" sz="2400" b="1" dirty="0">
              <a:solidFill>
                <a:schemeClr val="accent1"/>
              </a:solidFill>
              <a:latin typeface="Impact" panose="020B0806030902050204" pitchFamily="34" charset="0"/>
              <a:ea typeface="微软雅黑" panose="020B0503020204020204" pitchFamily="34" charset="-122"/>
            </a:endParaRPr>
          </a:p>
        </p:txBody>
      </p:sp>
      <p:grpSp>
        <p:nvGrpSpPr>
          <p:cNvPr id="14" name="组合 13"/>
          <p:cNvGrpSpPr/>
          <p:nvPr/>
        </p:nvGrpSpPr>
        <p:grpSpPr>
          <a:xfrm flipV="1">
            <a:off x="554876" y="927542"/>
            <a:ext cx="4984075" cy="60430"/>
            <a:chOff x="0" y="2842590"/>
            <a:chExt cx="7054752" cy="89199"/>
          </a:xfrm>
        </p:grpSpPr>
        <p:sp>
          <p:nvSpPr>
            <p:cNvPr id="16" name="矩形 15"/>
            <p:cNvSpPr/>
            <p:nvPr>
              <p:custDataLst>
                <p:tags r:id="rId2"/>
              </p:custDataLst>
            </p:nvPr>
          </p:nvSpPr>
          <p:spPr>
            <a:xfrm>
              <a:off x="0" y="2842590"/>
              <a:ext cx="1763688" cy="89199"/>
            </a:xfrm>
            <a:prstGeom prst="rect">
              <a:avLst/>
            </a:prstGeom>
            <a:solidFill>
              <a:srgbClr val="1D69A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19" name="矩形 18"/>
            <p:cNvSpPr/>
            <p:nvPr>
              <p:custDataLst>
                <p:tags r:id="rId3"/>
              </p:custDataLst>
            </p:nvPr>
          </p:nvSpPr>
          <p:spPr>
            <a:xfrm>
              <a:off x="1763688" y="2842590"/>
              <a:ext cx="1763688" cy="89199"/>
            </a:xfrm>
            <a:prstGeom prst="rect">
              <a:avLst/>
            </a:prstGeom>
            <a:solidFill>
              <a:srgbClr val="84CBC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0" name="矩形 19"/>
            <p:cNvSpPr/>
            <p:nvPr>
              <p:custDataLst>
                <p:tags r:id="rId4"/>
              </p:custDataLst>
            </p:nvPr>
          </p:nvSpPr>
          <p:spPr>
            <a:xfrm>
              <a:off x="3527376" y="2842590"/>
              <a:ext cx="1763688" cy="89199"/>
            </a:xfrm>
            <a:prstGeom prst="rect">
              <a:avLst/>
            </a:prstGeom>
            <a:solidFill>
              <a:srgbClr val="F8D158"/>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1" name="矩形 20"/>
            <p:cNvSpPr/>
            <p:nvPr>
              <p:custDataLst>
                <p:tags r:id="rId5"/>
              </p:custDataLst>
            </p:nvPr>
          </p:nvSpPr>
          <p:spPr>
            <a:xfrm>
              <a:off x="5291064" y="2842590"/>
              <a:ext cx="1763688" cy="89199"/>
            </a:xfrm>
            <a:prstGeom prst="rect">
              <a:avLst/>
            </a:prstGeom>
            <a:solidFill>
              <a:srgbClr val="F57365"/>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
        <p:nvSpPr>
          <p:cNvPr id="22" name="文本框 31"/>
          <p:cNvSpPr txBox="1"/>
          <p:nvPr>
            <p:custDataLst>
              <p:tags r:id="rId6"/>
            </p:custDataLst>
          </p:nvPr>
        </p:nvSpPr>
        <p:spPr>
          <a:xfrm>
            <a:off x="554990" y="1428115"/>
            <a:ext cx="6441440" cy="652145"/>
          </a:xfrm>
          <a:prstGeom prst="rect">
            <a:avLst/>
          </a:prstGeom>
          <a:noFill/>
        </p:spPr>
        <p:txBody>
          <a:bodyPr wrap="square" rtlCol="0">
            <a:noAutofit/>
          </a:bodyPr>
          <a:p>
            <a:pPr>
              <a:lnSpc>
                <a:spcPct val="120000"/>
              </a:lnSpc>
            </a:pPr>
            <a:r>
              <a:rPr lang="zh-CN" altLang="en-US" sz="1330" b="1" dirty="0">
                <a:solidFill>
                  <a:srgbClr val="FFFFFF">
                    <a:lumMod val="50000"/>
                  </a:srgbClr>
                </a:solidFill>
                <a:latin typeface="仿宋" panose="02010609060101010101" charset="-122"/>
                <a:ea typeface="仿宋" panose="02010609060101010101" charset="-122"/>
                <a:cs typeface="仿宋" panose="02010609060101010101" charset="-122"/>
              </a:rPr>
              <a:t>训练过程：</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需要先生成一些有不同</a:t>
            </a:r>
            <a:r>
              <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rPr>
              <a:t>f</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的低分辨率数据，然后进行以下</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步骤</a:t>
            </a:r>
            <a:endPar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endParaRPr>
          </a:p>
        </p:txBody>
      </p:sp>
      <p:pic>
        <p:nvPicPr>
          <p:cNvPr id="23" name="图片 22"/>
          <p:cNvPicPr>
            <a:picLocks noChangeAspect="1"/>
          </p:cNvPicPr>
          <p:nvPr>
            <p:custDataLst>
              <p:tags r:id="rId7"/>
            </p:custDataLst>
          </p:nvPr>
        </p:nvPicPr>
        <p:blipFill>
          <a:blip r:embed="rId8"/>
          <a:stretch>
            <a:fillRect/>
          </a:stretch>
        </p:blipFill>
        <p:spPr>
          <a:xfrm>
            <a:off x="670560" y="1890395"/>
            <a:ext cx="7101205" cy="2390140"/>
          </a:xfrm>
          <a:prstGeom prst="rect">
            <a:avLst/>
          </a:prstGeom>
        </p:spPr>
      </p:pic>
      <p:sp>
        <p:nvSpPr>
          <p:cNvPr id="24" name="文本框 31"/>
          <p:cNvSpPr txBox="1"/>
          <p:nvPr>
            <p:custDataLst>
              <p:tags r:id="rId9"/>
            </p:custDataLst>
          </p:nvPr>
        </p:nvSpPr>
        <p:spPr>
          <a:xfrm>
            <a:off x="670560" y="4406265"/>
            <a:ext cx="10772775" cy="784860"/>
          </a:xfrm>
          <a:prstGeom prst="rect">
            <a:avLst/>
          </a:prstGeom>
          <a:noFill/>
        </p:spPr>
        <p:txBody>
          <a:bodyPr wrap="square" rtlCol="0">
            <a:noAutofit/>
          </a:bodyPr>
          <a:p>
            <a:pPr>
              <a:lnSpc>
                <a:spcPct val="120000"/>
              </a:lnSpc>
            </a:pPr>
            <a:r>
              <a:rPr lang="zh-CN" altLang="en-US" sz="1330" b="1" dirty="0">
                <a:solidFill>
                  <a:srgbClr val="FFFFFF">
                    <a:lumMod val="50000"/>
                  </a:srgbClr>
                </a:solidFill>
                <a:latin typeface="仿宋" panose="02010609060101010101" charset="-122"/>
                <a:ea typeface="仿宋" panose="02010609060101010101" charset="-122"/>
                <a:cs typeface="仿宋" panose="02010609060101010101" charset="-122"/>
              </a:rPr>
              <a:t>测试过程：</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给定一个低分辨率样本以及训练好的下采样神经网络，可以直接使用</a:t>
            </a:r>
            <a:r>
              <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rPr>
              <a:t>Langevin Dynamics</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从高分辨率数据的后验概率中采样得到所对应的</a:t>
            </a:r>
            <a:r>
              <a:rPr lang="en-US" altLang="zh-CN" sz="1330" dirty="0">
                <a:solidFill>
                  <a:srgbClr val="FFFFFF">
                    <a:lumMod val="50000"/>
                  </a:srgbClr>
                </a:solidFill>
                <a:latin typeface="仿宋" panose="02010609060101010101" charset="-122"/>
                <a:ea typeface="仿宋" panose="02010609060101010101" charset="-122"/>
                <a:cs typeface="仿宋" panose="02010609060101010101" charset="-122"/>
              </a:rPr>
              <a:t>SR</a:t>
            </a:r>
            <a:r>
              <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rPr>
              <a:t>结果</a:t>
            </a:r>
            <a:endParaRPr lang="zh-CN" altLang="en-US" sz="1330" dirty="0">
              <a:solidFill>
                <a:srgbClr val="FFFFFF">
                  <a:lumMod val="50000"/>
                </a:srgbClr>
              </a:solidFill>
              <a:latin typeface="仿宋" panose="02010609060101010101" charset="-122"/>
              <a:ea typeface="仿宋" panose="02010609060101010101" charset="-122"/>
              <a:cs typeface="仿宋" panose="02010609060101010101" charset="-122"/>
            </a:endParaRPr>
          </a:p>
        </p:txBody>
      </p:sp>
      <p:pic>
        <p:nvPicPr>
          <p:cNvPr id="28" name="Picture 27"/>
          <p:cNvPicPr>
            <a:picLocks noChangeAspect="1"/>
          </p:cNvPicPr>
          <p:nvPr>
            <p:custDataLst>
              <p:tags r:id="rId10"/>
            </p:custDataLst>
          </p:nvPr>
        </p:nvPicPr>
        <p:blipFill>
          <a:blip r:embed="rId11"/>
          <a:stretch>
            <a:fillRect/>
          </a:stretch>
        </p:blipFill>
        <p:spPr>
          <a:xfrm>
            <a:off x="671002" y="5059540"/>
            <a:ext cx="3039895" cy="406675"/>
          </a:xfrm>
          <a:prstGeom prst="rect">
            <a:avLst/>
          </a:prstGeom>
        </p:spPr>
      </p:pic>
      <p:pic>
        <p:nvPicPr>
          <p:cNvPr id="30" name="Picture 29"/>
          <p:cNvPicPr>
            <a:picLocks noChangeAspect="1"/>
          </p:cNvPicPr>
          <p:nvPr>
            <p:custDataLst>
              <p:tags r:id="rId12"/>
            </p:custDataLst>
          </p:nvPr>
        </p:nvPicPr>
        <p:blipFill>
          <a:blip r:embed="rId13"/>
          <a:stretch>
            <a:fillRect/>
          </a:stretch>
        </p:blipFill>
        <p:spPr>
          <a:xfrm>
            <a:off x="670367" y="5619021"/>
            <a:ext cx="4732388" cy="3680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26"/>
          <p:cNvSpPr txBox="1"/>
          <p:nvPr/>
        </p:nvSpPr>
        <p:spPr>
          <a:xfrm>
            <a:off x="555256" y="1680587"/>
            <a:ext cx="5083148" cy="1564640"/>
          </a:xfrm>
          <a:prstGeom prst="rect">
            <a:avLst/>
          </a:prstGeom>
          <a:noFill/>
        </p:spPr>
        <p:txBody>
          <a:bodyPr wrap="square" rtlCol="0">
            <a:spAutoFit/>
          </a:bodyPr>
          <a:lstStyle/>
          <a:p>
            <a:pPr marL="285750" indent="-285750">
              <a:lnSpc>
                <a:spcPct val="120000"/>
              </a:lnSpc>
              <a:buFontTx/>
              <a:buChar char="-"/>
            </a:pPr>
            <a:r>
              <a:rPr kumimoji="1" lang="zh-CN" altLang="en-US" sz="1330" dirty="0">
                <a:solidFill>
                  <a:srgbClr val="FFFFFF">
                    <a:lumMod val="50000"/>
                  </a:srgbClr>
                </a:solidFill>
                <a:latin typeface="Barlow" pitchFamily="2" charset="0"/>
                <a:ea typeface="宋体" panose="02010600030101010101" pitchFamily="2" charset="-122"/>
              </a:rPr>
              <a:t>提高了获得高分辨率 </a:t>
            </a:r>
            <a:r>
              <a:rPr kumimoji="1" lang="en-GB" altLang="zh-CN" sz="1330" dirty="0">
                <a:solidFill>
                  <a:srgbClr val="FFFFFF">
                    <a:lumMod val="50000"/>
                  </a:srgbClr>
                </a:solidFill>
                <a:latin typeface="Barlow" pitchFamily="2" charset="0"/>
                <a:ea typeface="宋体" panose="02010600030101010101" pitchFamily="2" charset="-122"/>
              </a:rPr>
              <a:t>PDE </a:t>
            </a:r>
            <a:r>
              <a:rPr kumimoji="1" lang="zh-CN" altLang="en-US" sz="1330" dirty="0">
                <a:solidFill>
                  <a:srgbClr val="FFFFFF">
                    <a:lumMod val="50000"/>
                  </a:srgbClr>
                </a:solidFill>
                <a:latin typeface="Barlow" pitchFamily="2" charset="0"/>
                <a:ea typeface="宋体" panose="02010600030101010101" pitchFamily="2" charset="-122"/>
              </a:rPr>
              <a:t>数据的效率，相比传统数值方法，有显著</a:t>
            </a:r>
            <a:r>
              <a:rPr kumimoji="1" lang="zh-CN" altLang="en-US" sz="1330" dirty="0">
                <a:solidFill>
                  <a:srgbClr val="FFFFFF">
                    <a:lumMod val="50000"/>
                  </a:srgbClr>
                </a:solidFill>
                <a:latin typeface="Barlow" pitchFamily="2" charset="0"/>
                <a:ea typeface="宋体" panose="02010600030101010101" pitchFamily="2" charset="-122"/>
              </a:rPr>
              <a:t>提升。 </a:t>
            </a:r>
            <a:endParaRPr kumimoji="1" lang="zh-CN" altLang="en-US" sz="1330" dirty="0">
              <a:solidFill>
                <a:srgbClr val="FFFFFF">
                  <a:lumMod val="50000"/>
                </a:srgbClr>
              </a:solidFill>
              <a:latin typeface="Barlow" pitchFamily="2" charset="0"/>
              <a:ea typeface="宋体" panose="02010600030101010101" pitchFamily="2" charset="-122"/>
            </a:endParaRPr>
          </a:p>
          <a:p>
            <a:pPr marL="285750" indent="-285750">
              <a:lnSpc>
                <a:spcPct val="120000"/>
              </a:lnSpc>
              <a:buFontTx/>
              <a:buChar char="-"/>
            </a:pPr>
            <a:r>
              <a:rPr lang="zh-CN" altLang="en-US" sz="1330" dirty="0">
                <a:solidFill>
                  <a:srgbClr val="FFFFFF">
                    <a:lumMod val="50000"/>
                  </a:srgbClr>
                </a:solidFill>
                <a:latin typeface="Barlow" pitchFamily="2" charset="0"/>
                <a:ea typeface="宋体" panose="02010600030101010101" pitchFamily="2" charset="-122"/>
              </a:rPr>
              <a:t>只需要训练一个简单的下采样网络，避免了训练计算成本高昂的上采样神经网络。</a:t>
            </a:r>
            <a:endParaRPr lang="en-GB" altLang="zh-CN" sz="1330" dirty="0">
              <a:solidFill>
                <a:srgbClr val="FFFFFF">
                  <a:lumMod val="50000"/>
                </a:srgbClr>
              </a:solidFill>
              <a:latin typeface="Barlow" pitchFamily="2" charset="0"/>
              <a:ea typeface="宋体" panose="02010600030101010101" pitchFamily="2" charset="-122"/>
            </a:endParaRPr>
          </a:p>
          <a:p>
            <a:pPr marL="285750" indent="-285750">
              <a:lnSpc>
                <a:spcPct val="120000"/>
              </a:lnSpc>
              <a:buFontTx/>
              <a:buChar char="-"/>
            </a:pPr>
            <a:r>
              <a:rPr kumimoji="1" lang="zh-CN" altLang="en-US" sz="1330" dirty="0">
                <a:solidFill>
                  <a:srgbClr val="FFFFFF">
                    <a:lumMod val="50000"/>
                  </a:srgbClr>
                </a:solidFill>
                <a:latin typeface="Barlow" pitchFamily="2" charset="0"/>
                <a:ea typeface="宋体" panose="02010600030101010101" pitchFamily="2" charset="-122"/>
              </a:rPr>
              <a:t>不需要生成高分辨率训练数据。</a:t>
            </a:r>
            <a:endParaRPr kumimoji="1" lang="zh-CN" altLang="en-US" sz="1330" dirty="0">
              <a:solidFill>
                <a:srgbClr val="FFFFFF">
                  <a:lumMod val="50000"/>
                </a:srgbClr>
              </a:solidFill>
              <a:latin typeface="Barlow" pitchFamily="2" charset="0"/>
              <a:ea typeface="宋体" panose="02010600030101010101" pitchFamily="2" charset="-122"/>
            </a:endParaRPr>
          </a:p>
          <a:p>
            <a:pPr marL="285750" indent="-285750">
              <a:lnSpc>
                <a:spcPct val="120000"/>
              </a:lnSpc>
              <a:buFontTx/>
              <a:buChar char="-"/>
            </a:pPr>
            <a:endParaRPr kumimoji="1" lang="en-GB" altLang="zh-CN" sz="1330" dirty="0">
              <a:solidFill>
                <a:srgbClr val="FFFFFF">
                  <a:lumMod val="50000"/>
                </a:srgbClr>
              </a:solidFill>
              <a:latin typeface="Barlow" pitchFamily="2" charset="0"/>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nvGraphicFramePr>
            <p:xfrm>
              <a:off x="5986324" y="1708057"/>
              <a:ext cx="5351928" cy="1669148"/>
            </p:xfrm>
            <a:graphic>
              <a:graphicData uri="http://schemas.openxmlformats.org/drawingml/2006/table">
                <a:tbl>
                  <a:tblPr firstRow="1" bandRow="1">
                    <a:tableStyleId>{5C22544A-7EE6-4342-B048-85BDC9FD1C3A}</a:tableStyleId>
                  </a:tblPr>
                  <a:tblGrid>
                    <a:gridCol w="1783976"/>
                    <a:gridCol w="1783976"/>
                    <a:gridCol w="1783976"/>
                  </a:tblGrid>
                  <a:tr h="776222">
                    <a:tc>
                      <a:txBody>
                        <a:bodyPr/>
                        <a:lstStyle/>
                        <a:p>
                          <a:pPr algn="ctr"/>
                          <a:endParaRPr lang="en-US" dirty="0"/>
                        </a:p>
                      </a:txBody>
                      <a:tcPr/>
                    </a:tc>
                    <a:tc>
                      <a:txBody>
                        <a:bodyPr/>
                        <a:lstStyle/>
                        <a:p>
                          <a:pPr algn="ctr"/>
                          <a:r>
                            <a:rPr kumimoji="0" 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Upscale</a:t>
                          </a:r>
                          <a:r>
                            <a:rPr kumimoji="0" lang="zh-CN" alt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by</a:t>
                          </a:r>
                          <a:r>
                            <a:rPr kumimoji="0" lang="zh-CN" alt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2</a:t>
                          </a:r>
                          <a:endPar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endParaRPr>
                        </a:p>
                        <a:p>
                          <a:pPr algn="ctr"/>
                          <a:r>
                            <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(41</a:t>
                          </a:r>
                          <a:r>
                            <a:rPr kumimoji="0" lang="zh-CN" alt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 -&gt; 81)</a:t>
                          </a:r>
                          <a:endParaRPr kumimoji="0" 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Upscale</a:t>
                          </a:r>
                          <a:r>
                            <a:rPr kumimoji="0" lang="zh-CN" alt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by</a:t>
                          </a:r>
                          <a:r>
                            <a:rPr kumimoji="0" lang="zh-CN" alt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4</a:t>
                          </a:r>
                          <a:endPar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(31</a:t>
                          </a:r>
                          <a:r>
                            <a:rPr kumimoji="0" lang="zh-CN" alt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 -&gt; 121)</a:t>
                          </a:r>
                          <a:endParaRPr kumimoji="0" 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endParaRPr>
                        </a:p>
                        <a:p>
                          <a:pPr algn="ctr"/>
                          <a:endParaRPr lang="en-US" dirty="0"/>
                        </a:p>
                      </a:txBody>
                      <a:tcPr/>
                    </a:tc>
                  </a:tr>
                  <a:tr h="44646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1330" b="0" i="0" u="none" strike="noStrike" kern="1200" cap="none" spc="0" normalizeH="0" baseline="0" noProof="0" dirty="0">
                              <a:ln>
                                <a:noFill/>
                              </a:ln>
                              <a:solidFill>
                                <a:schemeClr val="tx2">
                                  <a:lumMod val="75000"/>
                                </a:schemeClr>
                              </a:solidFill>
                              <a:effectLst/>
                              <a:uLnTx/>
                              <a:uFillTx/>
                              <a:latin typeface="Barlow" pitchFamily="2" charset="0"/>
                              <a:ea typeface="宋体" panose="02010600030101010101" pitchFamily="2" charset="-122"/>
                              <a:cs typeface="+mn-cs"/>
                            </a:rPr>
                            <a:t>By</a:t>
                          </a:r>
                          <a:r>
                            <a:rPr kumimoji="0" lang="zh-CN" altLang="en-US" sz="1330" b="0" i="0" u="none" strike="noStrike" kern="1200" cap="none" spc="0" normalizeH="0" baseline="0" noProof="0" dirty="0">
                              <a:ln>
                                <a:noFill/>
                              </a:ln>
                              <a:solidFill>
                                <a:schemeClr val="tx2">
                                  <a:lumMod val="75000"/>
                                </a:schemeClr>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noProof="0" dirty="0">
                              <a:ln>
                                <a:noFill/>
                              </a:ln>
                              <a:solidFill>
                                <a:schemeClr val="tx2">
                                  <a:lumMod val="75000"/>
                                </a:schemeClr>
                              </a:solidFill>
                              <a:effectLst/>
                              <a:uLnTx/>
                              <a:uFillTx/>
                              <a:latin typeface="Barlow" pitchFamily="2" charset="0"/>
                              <a:ea typeface="宋体" panose="02010600030101010101" pitchFamily="2" charset="-122"/>
                              <a:cs typeface="+mn-cs"/>
                            </a:rPr>
                            <a:t>calculating </a:t>
                          </a:r>
                          <a14:m>
                            <m:oMath xmlns:m="http://schemas.openxmlformats.org/officeDocument/2006/math">
                              <m:sSup>
                                <m:sSupPr>
                                  <m:ctrlPr>
                                    <a:rPr kumimoji="0" lang="en-US" altLang="zh-CN" sz="1330" b="0" i="1" u="none" strike="noStrike" kern="1200" cap="none" spc="0" normalizeH="0" baseline="0" noProof="0" smtClean="0">
                                      <a:ln>
                                        <a:noFill/>
                                      </a:ln>
                                      <a:solidFill>
                                        <a:schemeClr val="tx2">
                                          <a:lumMod val="75000"/>
                                        </a:schemeClr>
                                      </a:solidFill>
                                      <a:effectLst/>
                                      <a:uLnTx/>
                                      <a:uFillTx/>
                                      <a:latin typeface="Cambria Math" panose="02040503050406030204" pitchFamily="18" charset="0"/>
                                      <a:ea typeface="宋体" panose="02010600030101010101" pitchFamily="2" charset="-122"/>
                                      <a:cs typeface="+mn-cs"/>
                                    </a:rPr>
                                  </m:ctrlPr>
                                </m:sSupPr>
                                <m:e>
                                  <m:r>
                                    <a:rPr kumimoji="0" lang="en-US" altLang="zh-CN" sz="1330" b="0" i="1" u="none" strike="noStrike" kern="1200" cap="none" spc="0" normalizeH="0" baseline="0" noProof="0" smtClean="0">
                                      <a:ln>
                                        <a:noFill/>
                                      </a:ln>
                                      <a:solidFill>
                                        <a:schemeClr val="tx2">
                                          <a:lumMod val="75000"/>
                                        </a:schemeClr>
                                      </a:solidFill>
                                      <a:effectLst/>
                                      <a:uLnTx/>
                                      <a:uFillTx/>
                                      <a:latin typeface="Cambria Math" panose="02040503050406030204" pitchFamily="18" charset="0"/>
                                      <a:ea typeface="宋体" panose="02010600030101010101" pitchFamily="2" charset="-122"/>
                                      <a:cs typeface="+mn-cs"/>
                                    </a:rPr>
                                    <m:t>𝐴</m:t>
                                  </m:r>
                                </m:e>
                                <m:sup>
                                  <m:r>
                                    <a:rPr kumimoji="0" lang="en-US" altLang="zh-CN" sz="1330" b="0" i="1" u="none" strike="noStrike" kern="1200" cap="none" spc="0" normalizeH="0" baseline="0" noProof="0" smtClean="0">
                                      <a:ln>
                                        <a:noFill/>
                                      </a:ln>
                                      <a:solidFill>
                                        <a:schemeClr val="tx2">
                                          <a:lumMod val="75000"/>
                                        </a:schemeClr>
                                      </a:solidFill>
                                      <a:effectLst/>
                                      <a:uLnTx/>
                                      <a:uFillTx/>
                                      <a:latin typeface="Cambria Math" panose="02040503050406030204" pitchFamily="18" charset="0"/>
                                      <a:ea typeface="宋体" panose="02010600030101010101" pitchFamily="2" charset="-122"/>
                                      <a:cs typeface="+mn-cs"/>
                                    </a:rPr>
                                    <m:t>−</m:t>
                                  </m:r>
                                  <m:r>
                                    <a:rPr kumimoji="0" lang="en-US" altLang="zh-CN" sz="1330" b="0" i="1" u="none" strike="noStrike" kern="1200" cap="none" spc="0" normalizeH="0" baseline="0" noProof="0" smtClean="0">
                                      <a:ln>
                                        <a:noFill/>
                                      </a:ln>
                                      <a:solidFill>
                                        <a:schemeClr val="tx2">
                                          <a:lumMod val="75000"/>
                                        </a:schemeClr>
                                      </a:solidFill>
                                      <a:effectLst/>
                                      <a:uLnTx/>
                                      <a:uFillTx/>
                                      <a:latin typeface="Cambria Math" panose="02040503050406030204" pitchFamily="18" charset="0"/>
                                      <a:ea typeface="宋体" panose="02010600030101010101" pitchFamily="2" charset="-122"/>
                                      <a:cs typeface="+mn-cs"/>
                                    </a:rPr>
                                    <m:t>1</m:t>
                                  </m:r>
                                </m:sup>
                              </m:sSup>
                              <m:r>
                                <a:rPr kumimoji="0" lang="en-US" altLang="zh-CN" sz="1330" b="0" i="1" u="none" strike="noStrike" kern="1200" cap="none" spc="0" normalizeH="0" baseline="0" noProof="0" smtClean="0">
                                  <a:ln>
                                    <a:noFill/>
                                  </a:ln>
                                  <a:solidFill>
                                    <a:schemeClr val="tx2">
                                      <a:lumMod val="75000"/>
                                    </a:schemeClr>
                                  </a:solidFill>
                                  <a:effectLst/>
                                  <a:uLnTx/>
                                  <a:uFillTx/>
                                  <a:latin typeface="Cambria Math" panose="02040503050406030204" pitchFamily="18" charset="0"/>
                                  <a:ea typeface="宋体" panose="02010600030101010101" pitchFamily="2" charset="-122"/>
                                  <a:cs typeface="+mn-cs"/>
                                </a:rPr>
                                <m:t>𝑏</m:t>
                              </m:r>
                            </m:oMath>
                          </a14:m>
                          <a:endParaRPr lang="en-US" dirty="0">
                            <a:solidFill>
                              <a:schemeClr val="tx2">
                                <a:lumMod val="75000"/>
                              </a:schemeClr>
                            </a:solidFill>
                          </a:endParaRPr>
                        </a:p>
                      </a:txBody>
                      <a:tcPr/>
                    </a:tc>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2.1s</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6m20s</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r>
                  <a:tr h="446463">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Proposed Method</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1.8s</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55.2s</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r>
                </a:tbl>
              </a:graphicData>
            </a:graphic>
          </p:graphicFrame>
        </mc:Choice>
        <mc:Fallback xmlns="">
          <p:graphicFrame>
            <p:nvGraphicFramePr>
              <p:cNvPr id="16" name="Table 15"/>
              <p:cNvGraphicFramePr>
                <a:graphicFrameLocks noGrp="1"/>
              </p:cNvGraphicFramePr>
              <p:nvPr/>
            </p:nvGraphicFramePr>
            <p:xfrm>
              <a:off x="5986324" y="1708057"/>
              <a:ext cx="5351928" cy="1669148"/>
            </p:xfrm>
            <a:graphic>
              <a:graphicData uri="http://schemas.openxmlformats.org/drawingml/2006/table">
                <a:tbl>
                  <a:tblPr firstRow="1" bandRow="1">
                    <a:tableStyleId>{5C22544A-7EE6-4342-B048-85BDC9FD1C3A}</a:tableStyleId>
                  </a:tblPr>
                  <a:tblGrid>
                    <a:gridCol w="1783976"/>
                    <a:gridCol w="1783976"/>
                    <a:gridCol w="1783976"/>
                  </a:tblGrid>
                  <a:tr h="776222">
                    <a:tc>
                      <a:txBody>
                        <a:bodyPr/>
                        <a:lstStyle/>
                        <a:p>
                          <a:pPr algn="ctr"/>
                          <a:endParaRPr lang="en-US" dirty="0"/>
                        </a:p>
                      </a:txBody>
                      <a:tcPr/>
                    </a:tc>
                    <a:tc>
                      <a:txBody>
                        <a:bodyPr/>
                        <a:lstStyle/>
                        <a:p>
                          <a:pPr algn="ctr"/>
                          <a:r>
                            <a:rPr kumimoji="0" 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Upscale</a:t>
                          </a:r>
                          <a:r>
                            <a:rPr kumimoji="0" lang="zh-CN" alt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by</a:t>
                          </a:r>
                          <a:r>
                            <a:rPr kumimoji="0" lang="zh-CN" alt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2</a:t>
                          </a:r>
                          <a:endPar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endParaRPr>
                        </a:p>
                        <a:p>
                          <a:pPr algn="ctr"/>
                          <a:r>
                            <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(41</a:t>
                          </a:r>
                          <a:r>
                            <a:rPr kumimoji="0" lang="zh-CN" alt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rPr>
                            <a:t> -&gt; 81)</a:t>
                          </a:r>
                          <a:endParaRPr kumimoji="0" lang="en-US" sz="1330" b="0" i="0" u="none" strike="noStrike" kern="1200" cap="none" spc="0" normalizeH="0" baseline="0" dirty="0">
                            <a:ln>
                              <a:noFill/>
                            </a:ln>
                            <a:solidFill>
                              <a:schemeClr val="bg1"/>
                            </a:solidFill>
                            <a:effectLst/>
                            <a:uLnTx/>
                            <a:uFillTx/>
                            <a:latin typeface="Barlow" pitchFamily="2" charset="0"/>
                            <a:ea typeface="宋体" panose="02010600030101010101" pitchFamily="2" charset="-122"/>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Upscale</a:t>
                          </a:r>
                          <a:r>
                            <a:rPr kumimoji="0" lang="zh-CN" alt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by</a:t>
                          </a:r>
                          <a:r>
                            <a:rPr kumimoji="0" lang="zh-CN" alt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4</a:t>
                          </a:r>
                          <a:endPar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(31</a:t>
                          </a:r>
                          <a:r>
                            <a:rPr kumimoji="0" lang="zh-CN" alt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 </a:t>
                          </a:r>
                          <a:r>
                            <a:rPr kumimoji="0" lang="en-US" altLang="zh-CN"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rPr>
                            <a:t> -&gt; 121)</a:t>
                          </a:r>
                          <a:endParaRPr kumimoji="0" lang="en-US" sz="1330" b="0" i="0" u="none" strike="noStrike" kern="1200" cap="none" spc="0" normalizeH="0" baseline="0" noProof="0" dirty="0">
                            <a:ln>
                              <a:noFill/>
                            </a:ln>
                            <a:solidFill>
                              <a:prstClr val="white"/>
                            </a:solidFill>
                            <a:effectLst/>
                            <a:uLnTx/>
                            <a:uFillTx/>
                            <a:latin typeface="Barlow" pitchFamily="2" charset="0"/>
                            <a:ea typeface="宋体" panose="02010600030101010101" pitchFamily="2" charset="-122"/>
                            <a:cs typeface="+mn-cs"/>
                          </a:endParaRPr>
                        </a:p>
                        <a:p>
                          <a:pPr algn="ctr"/>
                          <a:endParaRPr lang="en-US" dirty="0"/>
                        </a:p>
                      </a:txBody>
                      <a:tcPr/>
                    </a:tc>
                  </a:tr>
                  <a:tr h="503555">
                    <a:tc>
                      <a:txBody>
                        <a:bodyPr/>
                        <a:lstStyle/>
                        <a:p>
                          <a:endParaRPr lang="zh-CN"/>
                        </a:p>
                      </a:txBody>
                      <a:tcPr>
                        <a:blipFill>
                          <a:blip r:embed="rId1"/>
                        </a:blipFill>
                      </a:tcPr>
                    </a:tc>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2.1s</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6m20s</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r>
                  <a:tr h="446463">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Proposed Method</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1.8s</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c>
                      <a:txBody>
                        <a:bodyPr/>
                        <a:lstStyle/>
                        <a:p>
                          <a:pPr algn="ctr"/>
                          <a:r>
                            <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rPr>
                            <a:t>55.2s</a:t>
                          </a:r>
                          <a:endParaRPr kumimoji="0" lang="en-US" sz="1330" b="0" i="0" u="none" strike="noStrike" kern="1200" cap="none" spc="0" normalizeH="0" baseline="0" dirty="0">
                            <a:ln>
                              <a:noFill/>
                            </a:ln>
                            <a:solidFill>
                              <a:schemeClr val="tx2">
                                <a:lumMod val="75000"/>
                              </a:schemeClr>
                            </a:solidFill>
                            <a:effectLst/>
                            <a:uLnTx/>
                            <a:uFillTx/>
                            <a:latin typeface="Barlow" pitchFamily="2" charset="0"/>
                            <a:ea typeface="宋体" panose="02010600030101010101" pitchFamily="2" charset="-122"/>
                            <a:cs typeface="+mn-cs"/>
                          </a:endParaRPr>
                        </a:p>
                      </a:txBody>
                      <a:tcPr/>
                    </a:tc>
                  </a:tr>
                </a:tbl>
              </a:graphicData>
            </a:graphic>
          </p:graphicFrame>
        </mc:Fallback>
      </mc:AlternateContent>
      <p:pic>
        <p:nvPicPr>
          <p:cNvPr id="21" name="Picture 20"/>
          <p:cNvPicPr>
            <a:picLocks noChangeAspect="1"/>
          </p:cNvPicPr>
          <p:nvPr/>
        </p:nvPicPr>
        <p:blipFill>
          <a:blip r:embed="rId2"/>
          <a:stretch>
            <a:fillRect/>
          </a:stretch>
        </p:blipFill>
        <p:spPr>
          <a:xfrm>
            <a:off x="5804924" y="3701433"/>
            <a:ext cx="5714727" cy="2028375"/>
          </a:xfrm>
          <a:prstGeom prst="rect">
            <a:avLst/>
          </a:prstGeom>
        </p:spPr>
      </p:pic>
      <p:sp>
        <p:nvSpPr>
          <p:cNvPr id="19" name="Rectangle 39"/>
          <p:cNvSpPr>
            <a:spLocks noChangeArrowheads="1"/>
          </p:cNvSpPr>
          <p:nvPr>
            <p:custDataLst>
              <p:tags r:id="rId3"/>
            </p:custDataLst>
          </p:nvPr>
        </p:nvSpPr>
        <p:spPr bwMode="auto">
          <a:xfrm>
            <a:off x="554877" y="493980"/>
            <a:ext cx="4784378"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2400" b="1" dirty="0">
                <a:solidFill>
                  <a:schemeClr val="bg1">
                    <a:lumMod val="50000"/>
                  </a:schemeClr>
                </a:solidFill>
                <a:latin typeface="Impact" panose="020B0806030902050204" pitchFamily="34" charset="0"/>
                <a:ea typeface="微软雅黑" panose="020B0503020204020204" pitchFamily="34" charset="-122"/>
              </a:rPr>
              <a:t>一些</a:t>
            </a:r>
            <a:r>
              <a:rPr lang="zh-CN" altLang="en-US" sz="2400" b="1" dirty="0">
                <a:solidFill>
                  <a:schemeClr val="bg1">
                    <a:lumMod val="50000"/>
                  </a:schemeClr>
                </a:solidFill>
                <a:latin typeface="Impact" panose="020B0806030902050204" pitchFamily="34" charset="0"/>
                <a:ea typeface="微软雅黑" panose="020B0503020204020204" pitchFamily="34" charset="-122"/>
              </a:rPr>
              <a:t>结果 </a:t>
            </a:r>
            <a:endParaRPr lang="zh-CN" altLang="en-US" sz="2400" b="1" dirty="0">
              <a:solidFill>
                <a:schemeClr val="bg1">
                  <a:lumMod val="50000"/>
                </a:schemeClr>
              </a:solidFill>
              <a:latin typeface="Impact" panose="020B0806030902050204" pitchFamily="34" charset="0"/>
              <a:ea typeface="微软雅黑" panose="020B0503020204020204" pitchFamily="34" charset="-122"/>
            </a:endParaRPr>
          </a:p>
          <a:p>
            <a:endParaRPr lang="en-US" altLang="zh-CN" sz="2400" b="1" dirty="0">
              <a:solidFill>
                <a:schemeClr val="accent1"/>
              </a:solidFill>
              <a:latin typeface="Impact" panose="020B0806030902050204" pitchFamily="34" charset="0"/>
              <a:ea typeface="微软雅黑" panose="020B0503020204020204" pitchFamily="34" charset="-122"/>
            </a:endParaRPr>
          </a:p>
        </p:txBody>
      </p:sp>
      <p:grpSp>
        <p:nvGrpSpPr>
          <p:cNvPr id="20" name="组合 19"/>
          <p:cNvGrpSpPr/>
          <p:nvPr/>
        </p:nvGrpSpPr>
        <p:grpSpPr>
          <a:xfrm flipV="1">
            <a:off x="554876" y="927542"/>
            <a:ext cx="4984075" cy="60430"/>
            <a:chOff x="0" y="2842590"/>
            <a:chExt cx="7054752" cy="89199"/>
          </a:xfrm>
        </p:grpSpPr>
        <p:sp>
          <p:nvSpPr>
            <p:cNvPr id="22" name="矩形 21"/>
            <p:cNvSpPr/>
            <p:nvPr>
              <p:custDataLst>
                <p:tags r:id="rId4"/>
              </p:custDataLst>
            </p:nvPr>
          </p:nvSpPr>
          <p:spPr>
            <a:xfrm>
              <a:off x="0" y="2842590"/>
              <a:ext cx="1763688" cy="89199"/>
            </a:xfrm>
            <a:prstGeom prst="rect">
              <a:avLst/>
            </a:prstGeom>
            <a:solidFill>
              <a:srgbClr val="1D69A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3" name="矩形 22"/>
            <p:cNvSpPr/>
            <p:nvPr>
              <p:custDataLst>
                <p:tags r:id="rId5"/>
              </p:custDataLst>
            </p:nvPr>
          </p:nvSpPr>
          <p:spPr>
            <a:xfrm>
              <a:off x="1763688" y="2842590"/>
              <a:ext cx="1763688" cy="89199"/>
            </a:xfrm>
            <a:prstGeom prst="rect">
              <a:avLst/>
            </a:prstGeom>
            <a:solidFill>
              <a:srgbClr val="84CBC3"/>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4" name="矩形 23"/>
            <p:cNvSpPr/>
            <p:nvPr>
              <p:custDataLst>
                <p:tags r:id="rId6"/>
              </p:custDataLst>
            </p:nvPr>
          </p:nvSpPr>
          <p:spPr>
            <a:xfrm>
              <a:off x="3527376" y="2842590"/>
              <a:ext cx="1763688" cy="89199"/>
            </a:xfrm>
            <a:prstGeom prst="rect">
              <a:avLst/>
            </a:prstGeom>
            <a:solidFill>
              <a:srgbClr val="F8D158"/>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25" name="矩形 24"/>
            <p:cNvSpPr/>
            <p:nvPr>
              <p:custDataLst>
                <p:tags r:id="rId7"/>
              </p:custDataLst>
            </p:nvPr>
          </p:nvSpPr>
          <p:spPr>
            <a:xfrm>
              <a:off x="5291064" y="2842590"/>
              <a:ext cx="1763688" cy="89199"/>
            </a:xfrm>
            <a:prstGeom prst="rect">
              <a:avLst/>
            </a:prstGeom>
            <a:solidFill>
              <a:srgbClr val="F57365"/>
            </a:solidFill>
            <a:ln w="25400" cap="flat" cmpd="sng" algn="ctr">
              <a:noFill/>
              <a:prstDash val="solid"/>
            </a:ln>
            <a:effectLst/>
          </p:spPr>
          <p:txBody>
            <a:bodyPr rtlCol="0" anchor="ctr"/>
            <a:lstStyle/>
            <a:p>
              <a:pPr marL="0" marR="0" lvl="0" indent="0" algn="ctr" defTabSz="12192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COMMONDATA" val="eyJoZGlkIjoiMDljYzUzMWQ4OWI0YzBkYjYzMDRhZTY5ZjZkYmFmYTg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597</Words>
  <Application>WPS 演示</Application>
  <PresentationFormat>Widescreen</PresentationFormat>
  <Paragraphs>58</Paragraphs>
  <Slides>5</Slides>
  <Notes>13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vt:i4>
      </vt:variant>
    </vt:vector>
  </HeadingPairs>
  <TitlesOfParts>
    <vt:vector size="22" baseType="lpstr">
      <vt:lpstr>Arial</vt:lpstr>
      <vt:lpstr>宋体</vt:lpstr>
      <vt:lpstr>Wingdings</vt:lpstr>
      <vt:lpstr>Impact</vt:lpstr>
      <vt:lpstr>微软雅黑</vt:lpstr>
      <vt:lpstr>Calibri</vt:lpstr>
      <vt:lpstr>Barlow</vt:lpstr>
      <vt:lpstr>Segoe Print</vt:lpstr>
      <vt:lpstr>Times</vt:lpstr>
      <vt:lpstr>Times New Roman</vt:lpstr>
      <vt:lpstr>等线</vt:lpstr>
      <vt:lpstr>Calibri</vt:lpstr>
      <vt:lpstr>Cambria Math</vt:lpstr>
      <vt:lpstr>Arial Unicode MS</vt:lpstr>
      <vt:lpstr>等线 Light</vt:lpstr>
      <vt:lpstr>仿宋</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Pengyu Zhang</dc:creator>
  <cp:lastModifiedBy>pengyu.zhang</cp:lastModifiedBy>
  <cp:revision>120</cp:revision>
  <dcterms:created xsi:type="dcterms:W3CDTF">2023-01-19T13:37:00Z</dcterms:created>
  <dcterms:modified xsi:type="dcterms:W3CDTF">2024-07-22T03:06:05Z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263B9C4E75B5448BB4F98BA994945ED3_13</vt:lpwstr>
  </property>
  <property fmtid="{D5CDD505-2E9C-101B-9397-08002B2CF9AE}" pid="3" name="KSOProductBuildVer">
    <vt:lpwstr>2052-12.1.0.15120</vt:lpwstr>
  </property>
</Properties>
</file>