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317" r:id="rId2"/>
    <p:sldId id="264" r:id="rId3"/>
    <p:sldId id="322" r:id="rId4"/>
    <p:sldId id="374" r:id="rId5"/>
    <p:sldId id="373" r:id="rId6"/>
    <p:sldId id="376" r:id="rId7"/>
    <p:sldId id="377" r:id="rId8"/>
    <p:sldId id="378" r:id="rId9"/>
    <p:sldId id="382"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438" r:id="rId23"/>
    <p:sldId id="397" r:id="rId24"/>
    <p:sldId id="468" r:id="rId25"/>
    <p:sldId id="398" r:id="rId26"/>
    <p:sldId id="506" r:id="rId27"/>
    <p:sldId id="469" r:id="rId28"/>
    <p:sldId id="470" r:id="rId29"/>
    <p:sldId id="507" r:id="rId30"/>
    <p:sldId id="508" r:id="rId31"/>
    <p:sldId id="509" r:id="rId32"/>
    <p:sldId id="510" r:id="rId33"/>
    <p:sldId id="511" r:id="rId34"/>
    <p:sldId id="512" r:id="rId35"/>
    <p:sldId id="513" r:id="rId36"/>
    <p:sldId id="514" r:id="rId37"/>
    <p:sldId id="515" r:id="rId38"/>
    <p:sldId id="401" r:id="rId39"/>
    <p:sldId id="410" r:id="rId40"/>
    <p:sldId id="434" r:id="rId41"/>
    <p:sldId id="436" r:id="rId42"/>
    <p:sldId id="435" r:id="rId43"/>
    <p:sldId id="352" r:id="rId44"/>
    <p:sldId id="437" r:id="rId45"/>
    <p:sldId id="439" r:id="rId46"/>
    <p:sldId id="440" r:id="rId47"/>
    <p:sldId id="441" r:id="rId48"/>
    <p:sldId id="442" r:id="rId49"/>
    <p:sldId id="443" r:id="rId50"/>
    <p:sldId id="445" r:id="rId51"/>
    <p:sldId id="446" r:id="rId52"/>
    <p:sldId id="447" r:id="rId53"/>
    <p:sldId id="448" r:id="rId54"/>
    <p:sldId id="449" r:id="rId55"/>
    <p:sldId id="450" r:id="rId56"/>
    <p:sldId id="454" r:id="rId57"/>
    <p:sldId id="451" r:id="rId58"/>
    <p:sldId id="452" r:id="rId59"/>
    <p:sldId id="453" r:id="rId60"/>
    <p:sldId id="455" r:id="rId61"/>
    <p:sldId id="456" r:id="rId62"/>
    <p:sldId id="457" r:id="rId63"/>
    <p:sldId id="458" r:id="rId64"/>
    <p:sldId id="459" r:id="rId65"/>
    <p:sldId id="460" r:id="rId66"/>
    <p:sldId id="461" r:id="rId67"/>
    <p:sldId id="318" r:id="rId68"/>
  </p:sldIdLst>
  <p:sldSz cx="9144000" cy="5143500" type="screen16x9"/>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DA2"/>
    <a:srgbClr val="3992DB"/>
    <a:srgbClr val="F79600"/>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5" autoAdjust="0"/>
    <p:restoredTop sz="94660" autoAdjust="0"/>
  </p:normalViewPr>
  <p:slideViewPr>
    <p:cSldViewPr>
      <p:cViewPr varScale="1">
        <p:scale>
          <a:sx n="130" d="100"/>
          <a:sy n="130" d="100"/>
        </p:scale>
        <p:origin x="-451" y="-82"/>
      </p:cViewPr>
      <p:guideLst>
        <p:guide orient="horz" pos="1619"/>
        <p:guide pos="28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2C2ECB7A-5C9C-4BB1-87FE-176A950AF36B}" type="slidenum">
              <a:rPr lang="zh-CN" altLang="en-US"/>
              <a:pPr>
                <a:defRPr/>
              </a:pPr>
              <a:t>‹#›</a:t>
            </a:fld>
            <a:endParaRPr lang="zh-CN" altLang="en-US"/>
          </a:p>
        </p:txBody>
      </p:sp>
    </p:spTree>
    <p:extLst>
      <p:ext uri="{BB962C8B-B14F-4D97-AF65-F5344CB8AC3E}">
        <p14:creationId xmlns:p14="http://schemas.microsoft.com/office/powerpoint/2010/main" val="3136226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A0ED5659-F519-498D-BC87-8A1295B56BE0}" type="slidenum">
              <a:rPr lang="zh-CN" altLang="en-US"/>
              <a:pPr>
                <a:defRPr/>
              </a:pPr>
              <a:t>‹#›</a:t>
            </a:fld>
            <a:endParaRPr lang="zh-CN" altLang="en-US"/>
          </a:p>
        </p:txBody>
      </p:sp>
    </p:spTree>
    <p:extLst>
      <p:ext uri="{BB962C8B-B14F-4D97-AF65-F5344CB8AC3E}">
        <p14:creationId xmlns:p14="http://schemas.microsoft.com/office/powerpoint/2010/main" val="1828072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6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F15BD212-27C9-4679-B155-821E07CE6B4A}" type="slidenum">
              <a:rPr lang="zh-CN" altLang="en-US">
                <a:latin typeface="Calibri" pitchFamily="34" charset="0"/>
              </a:rPr>
              <a:pPr eaLnBrk="1" hangingPunct="1"/>
              <a:t>1</a:t>
            </a:fld>
            <a:endParaRPr lang="zh-CN"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270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AA867CAA-B96B-4AAF-91A8-1D0460DA2DD8}" type="slidenum">
              <a:rPr lang="zh-CN" altLang="en-US">
                <a:latin typeface="Calibri" pitchFamily="34" charset="0"/>
              </a:rPr>
              <a:pPr eaLnBrk="1" hangingPunct="1"/>
              <a:t>2</a:t>
            </a:fld>
            <a:endParaRPr lang="zh-CN"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37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37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8906B9DF-CED3-4F05-AC87-4C02C1043D2E}" type="slidenum">
              <a:rPr lang="zh-CN" altLang="en-US">
                <a:latin typeface="Calibri" pitchFamily="34" charset="0"/>
              </a:rPr>
              <a:pPr eaLnBrk="1" hangingPunct="1"/>
              <a:t>3</a:t>
            </a:fld>
            <a:endParaRPr lang="zh-CN"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475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F300C176-2A9D-4416-BC05-6008F6F1EC31}" type="slidenum">
              <a:rPr lang="zh-CN" altLang="en-US">
                <a:latin typeface="Calibri" pitchFamily="34" charset="0"/>
              </a:rPr>
              <a:pPr eaLnBrk="1" hangingPunct="1"/>
              <a:t>43</a:t>
            </a:fld>
            <a:endParaRPr lang="zh-CN"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57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4F9DF2B1-6071-4E8E-8944-E487EF37028A}" type="slidenum">
              <a:rPr lang="zh-CN" altLang="en-US">
                <a:latin typeface="Calibri" pitchFamily="34" charset="0"/>
              </a:rPr>
              <a:pPr eaLnBrk="1" hangingPunct="1"/>
              <a:t>67</a:t>
            </a:fld>
            <a:endParaRPr lang="zh-CN"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DB9054-AE2B-4D29-92F5-771F659D977C}" type="slidenum">
              <a:rPr lang="zh-CN" altLang="en-US"/>
              <a:pPr>
                <a:defRPr/>
              </a:pPr>
              <a:t>‹#›</a:t>
            </a:fld>
            <a:endParaRPr lang="zh-CN" altLang="en-US"/>
          </a:p>
        </p:txBody>
      </p:sp>
    </p:spTree>
    <p:extLst>
      <p:ext uri="{BB962C8B-B14F-4D97-AF65-F5344CB8AC3E}">
        <p14:creationId xmlns:p14="http://schemas.microsoft.com/office/powerpoint/2010/main" val="2403342994"/>
      </p:ext>
    </p:extLst>
  </p:cSld>
  <p:clrMapOvr>
    <a:masterClrMapping/>
  </p:clrMapOvr>
  <p:transition spd="slow"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167B95-A8D9-493F-AE27-D5DB7D68D74E}" type="slidenum">
              <a:rPr lang="zh-CN" altLang="en-US"/>
              <a:pPr>
                <a:defRPr/>
              </a:pPr>
              <a:t>‹#›</a:t>
            </a:fld>
            <a:endParaRPr lang="zh-CN" altLang="en-US"/>
          </a:p>
        </p:txBody>
      </p:sp>
    </p:spTree>
    <p:extLst>
      <p:ext uri="{BB962C8B-B14F-4D97-AF65-F5344CB8AC3E}">
        <p14:creationId xmlns:p14="http://schemas.microsoft.com/office/powerpoint/2010/main" val="3184815433"/>
      </p:ext>
    </p:extLst>
  </p:cSld>
  <p:clrMapOvr>
    <a:masterClrMapping/>
  </p:clrMapOvr>
  <p:transition spd="slow"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B85DB3-C43D-411C-B73C-4892DE664F7E}" type="slidenum">
              <a:rPr lang="zh-CN" altLang="en-US"/>
              <a:pPr>
                <a:defRPr/>
              </a:pPr>
              <a:t>‹#›</a:t>
            </a:fld>
            <a:endParaRPr lang="zh-CN" altLang="en-US"/>
          </a:p>
        </p:txBody>
      </p:sp>
    </p:spTree>
    <p:extLst>
      <p:ext uri="{BB962C8B-B14F-4D97-AF65-F5344CB8AC3E}">
        <p14:creationId xmlns:p14="http://schemas.microsoft.com/office/powerpoint/2010/main" val="772295510"/>
      </p:ext>
    </p:extLst>
  </p:cSld>
  <p:clrMapOvr>
    <a:masterClrMapping/>
  </p:clrMapOvr>
  <p:transition spd="slow"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BF3670-C2E1-40CB-B899-20EF6057646E}" type="slidenum">
              <a:rPr lang="zh-CN" altLang="en-US"/>
              <a:pPr>
                <a:defRPr/>
              </a:pPr>
              <a:t>‹#›</a:t>
            </a:fld>
            <a:endParaRPr lang="zh-CN" altLang="en-US"/>
          </a:p>
        </p:txBody>
      </p:sp>
    </p:spTree>
    <p:extLst>
      <p:ext uri="{BB962C8B-B14F-4D97-AF65-F5344CB8AC3E}">
        <p14:creationId xmlns:p14="http://schemas.microsoft.com/office/powerpoint/2010/main" val="1105335121"/>
      </p:ext>
    </p:extLst>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B8A587E-53C9-4762-9DD2-1ABAF3D6D43C}" type="slidenum">
              <a:rPr lang="zh-CN" altLang="en-US"/>
              <a:pPr>
                <a:defRPr/>
              </a:pPr>
              <a:t>‹#›</a:t>
            </a:fld>
            <a:endParaRPr lang="zh-CN" altLang="en-US"/>
          </a:p>
        </p:txBody>
      </p:sp>
    </p:spTree>
    <p:extLst>
      <p:ext uri="{BB962C8B-B14F-4D97-AF65-F5344CB8AC3E}">
        <p14:creationId xmlns:p14="http://schemas.microsoft.com/office/powerpoint/2010/main" val="1349245280"/>
      </p:ext>
    </p:extLst>
  </p:cSld>
  <p:clrMapOvr>
    <a:masterClrMapping/>
  </p:clrMapOvr>
  <p:transition spd="slow" advTm="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71909F5-A49E-43A9-BF1D-E867DE43FB4B}" type="slidenum">
              <a:rPr lang="zh-CN" altLang="en-US"/>
              <a:pPr>
                <a:defRPr/>
              </a:pPr>
              <a:t>‹#›</a:t>
            </a:fld>
            <a:endParaRPr lang="zh-CN" altLang="en-US"/>
          </a:p>
        </p:txBody>
      </p:sp>
    </p:spTree>
    <p:extLst>
      <p:ext uri="{BB962C8B-B14F-4D97-AF65-F5344CB8AC3E}">
        <p14:creationId xmlns:p14="http://schemas.microsoft.com/office/powerpoint/2010/main" val="2509196132"/>
      </p:ext>
    </p:extLst>
  </p:cSld>
  <p:clrMapOvr>
    <a:masterClrMapping/>
  </p:clrMapOvr>
  <p:transition spd="slow" advTm="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BDDED1E-D3F1-4842-8231-F8A909D8781E}" type="slidenum">
              <a:rPr lang="zh-CN" altLang="en-US"/>
              <a:pPr>
                <a:defRPr/>
              </a:pPr>
              <a:t>‹#›</a:t>
            </a:fld>
            <a:endParaRPr lang="zh-CN" altLang="en-US"/>
          </a:p>
        </p:txBody>
      </p:sp>
    </p:spTree>
    <p:extLst>
      <p:ext uri="{BB962C8B-B14F-4D97-AF65-F5344CB8AC3E}">
        <p14:creationId xmlns:p14="http://schemas.microsoft.com/office/powerpoint/2010/main" val="3301900634"/>
      </p:ext>
    </p:extLst>
  </p:cSld>
  <p:clrMapOvr>
    <a:masterClrMapping/>
  </p:clrMapOvr>
  <p:transition spd="slow" advTm="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1144F7-F1B6-4C2E-8938-7A6622BBE28D}" type="slidenum">
              <a:rPr lang="zh-CN" altLang="en-US"/>
              <a:pPr>
                <a:defRPr/>
              </a:pPr>
              <a:t>‹#›</a:t>
            </a:fld>
            <a:endParaRPr lang="zh-CN" altLang="en-US"/>
          </a:p>
        </p:txBody>
      </p:sp>
    </p:spTree>
    <p:extLst>
      <p:ext uri="{BB962C8B-B14F-4D97-AF65-F5344CB8AC3E}">
        <p14:creationId xmlns:p14="http://schemas.microsoft.com/office/powerpoint/2010/main" val="3798884875"/>
      </p:ext>
    </p:extLst>
  </p:cSld>
  <p:clrMapOvr>
    <a:masterClrMapping/>
  </p:clrMapOvr>
  <p:transition spd="slow"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8A605D6-083D-4D4B-B219-842B4B15A1F4}" type="slidenum">
              <a:rPr lang="zh-CN" altLang="en-US"/>
              <a:pPr>
                <a:defRPr/>
              </a:pPr>
              <a:t>‹#›</a:t>
            </a:fld>
            <a:endParaRPr lang="zh-CN" altLang="en-US"/>
          </a:p>
        </p:txBody>
      </p:sp>
    </p:spTree>
    <p:extLst>
      <p:ext uri="{BB962C8B-B14F-4D97-AF65-F5344CB8AC3E}">
        <p14:creationId xmlns:p14="http://schemas.microsoft.com/office/powerpoint/2010/main" val="3889450139"/>
      </p:ext>
    </p:extLst>
  </p:cSld>
  <p:clrMapOvr>
    <a:masterClrMapping/>
  </p:clrMapOvr>
  <p:transition spd="slow" advTm="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26F817B-E878-4EBB-AE4F-5001F2A55AF4}" type="slidenum">
              <a:rPr lang="zh-CN" altLang="en-US"/>
              <a:pPr>
                <a:defRPr/>
              </a:pPr>
              <a:t>‹#›</a:t>
            </a:fld>
            <a:endParaRPr lang="zh-CN" altLang="en-US"/>
          </a:p>
        </p:txBody>
      </p:sp>
    </p:spTree>
    <p:extLst>
      <p:ext uri="{BB962C8B-B14F-4D97-AF65-F5344CB8AC3E}">
        <p14:creationId xmlns:p14="http://schemas.microsoft.com/office/powerpoint/2010/main" val="3025316506"/>
      </p:ext>
    </p:extLst>
  </p:cSld>
  <p:clrMapOvr>
    <a:masterClrMapping/>
  </p:clrMapOvr>
  <p:transition spd="slow" advTm="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AE38DAF-7FB7-4A29-B116-73119BBA2358}" type="slidenum">
              <a:rPr lang="zh-CN" altLang="en-US"/>
              <a:pPr>
                <a:defRPr/>
              </a:pPr>
              <a:t>‹#›</a:t>
            </a:fld>
            <a:endParaRPr lang="zh-CN" altLang="en-US"/>
          </a:p>
        </p:txBody>
      </p:sp>
    </p:spTree>
    <p:extLst>
      <p:ext uri="{BB962C8B-B14F-4D97-AF65-F5344CB8AC3E}">
        <p14:creationId xmlns:p14="http://schemas.microsoft.com/office/powerpoint/2010/main" val="679528003"/>
      </p:ext>
    </p:extLst>
  </p:cSld>
  <p:clrMapOvr>
    <a:masterClrMapping/>
  </p:clrMapOvr>
  <p:transition spd="slow"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F1CC58-FAEE-41E4-9ABF-7763BEF8188E}" type="slidenum">
              <a:rPr lang="zh-CN" altLang="en-US"/>
              <a:pPr>
                <a:defRPr/>
              </a:pPr>
              <a:t>‹#›</a:t>
            </a:fld>
            <a:endParaRPr lang="zh-CN" altLang="en-US"/>
          </a:p>
        </p:txBody>
      </p:sp>
    </p:spTree>
    <p:extLst>
      <p:ext uri="{BB962C8B-B14F-4D97-AF65-F5344CB8AC3E}">
        <p14:creationId xmlns:p14="http://schemas.microsoft.com/office/powerpoint/2010/main" val="4272999633"/>
      </p:ext>
    </p:extLst>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defRPr>
            </a:lvl1pPr>
          </a:lstStyle>
          <a:p>
            <a:pPr>
              <a:defRPr/>
            </a:pPr>
            <a:fld id="{5BD228FA-FEAB-486E-8A5C-E5538EA7D2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Tm="0">
    <p:cover/>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75" y="7938"/>
            <a:ext cx="9144000" cy="317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051" name="矩形 47"/>
          <p:cNvSpPr>
            <a:spLocks noChangeArrowheads="1"/>
          </p:cNvSpPr>
          <p:nvPr/>
        </p:nvSpPr>
        <p:spPr bwMode="auto">
          <a:xfrm>
            <a:off x="263525" y="1382713"/>
            <a:ext cx="87725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sz="4000" b="1">
                <a:solidFill>
                  <a:schemeClr val="bg1"/>
                </a:solidFill>
                <a:latin typeface="微软雅黑" pitchFamily="34" charset="-122"/>
                <a:ea typeface="微软雅黑" pitchFamily="34" charset="-122"/>
              </a:rPr>
              <a:t>六项专项附加扣除和扣缴申报操作指引</a:t>
            </a:r>
            <a:endParaRPr lang="en-US" altLang="zh-CN" sz="4000" b="1">
              <a:solidFill>
                <a:schemeClr val="bg1"/>
              </a:solidFill>
              <a:latin typeface="微软雅黑" pitchFamily="34" charset="-122"/>
              <a:ea typeface="微软雅黑" pitchFamily="34" charset="-122"/>
            </a:endParaRPr>
          </a:p>
        </p:txBody>
      </p:sp>
      <p:sp>
        <p:nvSpPr>
          <p:cNvPr id="2052" name="矩形 1"/>
          <p:cNvSpPr>
            <a:spLocks noChangeArrowheads="1"/>
          </p:cNvSpPr>
          <p:nvPr/>
        </p:nvSpPr>
        <p:spPr bwMode="auto">
          <a:xfrm>
            <a:off x="2281238" y="3381375"/>
            <a:ext cx="4572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b="1">
                <a:latin typeface="楷体_GB2312" pitchFamily="49" charset="-122"/>
                <a:ea typeface="楷体_GB2312" pitchFamily="49" charset="-122"/>
              </a:rPr>
              <a:t>国家税务总局所得税司</a:t>
            </a:r>
          </a:p>
          <a:p>
            <a:pPr algn="ctr" eaLnBrk="1" hangingPunct="1"/>
            <a:endParaRPr lang="en-US" altLang="zh-CN" b="1">
              <a:latin typeface="楷体_GB2312" pitchFamily="49" charset="-122"/>
              <a:ea typeface="楷体_GB2312" pitchFamily="49" charset="-122"/>
            </a:endParaRPr>
          </a:p>
          <a:p>
            <a:pPr algn="ctr" eaLnBrk="1" hangingPunct="1"/>
            <a:r>
              <a:rPr lang="en-US" altLang="zh-CN" b="1">
                <a:latin typeface="楷体_GB2312" pitchFamily="49" charset="-122"/>
                <a:ea typeface="楷体_GB2312" pitchFamily="49" charset="-122"/>
              </a:rPr>
              <a:t>2018</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12</a:t>
            </a:r>
            <a:r>
              <a:rPr lang="zh-CN" altLang="en-US" b="1">
                <a:latin typeface="楷体_GB2312" pitchFamily="49" charset="-122"/>
                <a:ea typeface="楷体_GB2312" pitchFamily="49" charset="-122"/>
              </a:rPr>
              <a:t>月</a:t>
            </a:r>
            <a:r>
              <a:rPr lang="en-US" altLang="zh-CN" b="1">
                <a:latin typeface="楷体_GB2312" pitchFamily="49" charset="-122"/>
                <a:ea typeface="楷体_GB2312" pitchFamily="49" charset="-122"/>
              </a:rPr>
              <a:t>17</a:t>
            </a:r>
            <a:r>
              <a:rPr lang="zh-CN" altLang="en-US" b="1">
                <a:latin typeface="楷体_GB2312" pitchFamily="49" charset="-122"/>
                <a:ea typeface="楷体_GB2312" pitchFamily="49" charset="-122"/>
              </a:rPr>
              <a:t>日</a:t>
            </a:r>
          </a:p>
        </p:txBody>
      </p:sp>
    </p:spTree>
  </p:cSld>
  <p:clrMapOvr>
    <a:masterClrMapping/>
  </p:clrMapOvr>
  <p:transition spd="med" advTm="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1271" name="组合 13"/>
          <p:cNvGrpSpPr>
            <a:grpSpLocks/>
          </p:cNvGrpSpPr>
          <p:nvPr/>
        </p:nvGrpSpPr>
        <p:grpSpPr bwMode="auto">
          <a:xfrm>
            <a:off x="3059113" y="700088"/>
            <a:ext cx="1136650" cy="1136650"/>
            <a:chOff x="4535488" y="2578100"/>
            <a:chExt cx="1514475" cy="1516063"/>
          </a:xfrm>
        </p:grpSpPr>
        <p:sp>
          <p:nvSpPr>
            <p:cNvPr id="11280"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281"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1282" name="文本框 13"/>
            <p:cNvSpPr txBox="1">
              <a:spLocks noChangeArrowheads="1"/>
            </p:cNvSpPr>
            <p:nvPr/>
          </p:nvSpPr>
          <p:spPr bwMode="auto">
            <a:xfrm>
              <a:off x="5025552" y="3057797"/>
              <a:ext cx="934444"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享受</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条件</a:t>
              </a:r>
            </a:p>
          </p:txBody>
        </p:sp>
      </p:grpSp>
      <p:grpSp>
        <p:nvGrpSpPr>
          <p:cNvPr id="11272" name="组合 19"/>
          <p:cNvGrpSpPr>
            <a:grpSpLocks/>
          </p:cNvGrpSpPr>
          <p:nvPr/>
        </p:nvGrpSpPr>
        <p:grpSpPr bwMode="auto">
          <a:xfrm>
            <a:off x="4262438" y="715963"/>
            <a:ext cx="1144587" cy="1135062"/>
            <a:chOff x="6138251" y="2599440"/>
            <a:chExt cx="1527787" cy="1514475"/>
          </a:xfrm>
        </p:grpSpPr>
        <p:sp>
          <p:nvSpPr>
            <p:cNvPr id="11278"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1279"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1273"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标准</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方式</a:t>
            </a:r>
          </a:p>
        </p:txBody>
      </p:sp>
      <p:grpSp>
        <p:nvGrpSpPr>
          <p:cNvPr id="8" name="组合 38"/>
          <p:cNvGrpSpPr/>
          <p:nvPr/>
        </p:nvGrpSpPr>
        <p:grpSpPr>
          <a:xfrm>
            <a:off x="225182" y="69954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81635" y="4119151"/>
              <a:ext cx="926211"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子女教育</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1276" name="矩形 10"/>
          <p:cNvSpPr>
            <a:spLocks noChangeArrowheads="1"/>
          </p:cNvSpPr>
          <p:nvPr/>
        </p:nvSpPr>
        <p:spPr bwMode="auto">
          <a:xfrm>
            <a:off x="179388" y="2105025"/>
            <a:ext cx="4013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a:t>
            </a:r>
            <a:r>
              <a:rPr lang="en-US" altLang="zh-CN" sz="1600">
                <a:latin typeface="Calibri" pitchFamily="34" charset="0"/>
              </a:rPr>
              <a:t>1</a:t>
            </a:r>
            <a:r>
              <a:rPr lang="zh-CN" altLang="zh-CN" sz="1600">
                <a:latin typeface="Calibri" pitchFamily="34" charset="0"/>
              </a:rPr>
              <a:t>）子女年满</a:t>
            </a:r>
            <a:r>
              <a:rPr lang="en-US" altLang="zh-CN" sz="1600">
                <a:latin typeface="Calibri" pitchFamily="34" charset="0"/>
              </a:rPr>
              <a:t>3</a:t>
            </a:r>
            <a:r>
              <a:rPr lang="zh-CN" altLang="zh-CN" sz="1600">
                <a:latin typeface="Calibri" pitchFamily="34" charset="0"/>
              </a:rPr>
              <a:t>周岁以上至小学前，不论是否在幼儿园学习；</a:t>
            </a:r>
          </a:p>
          <a:p>
            <a:pPr eaLnBrk="1" hangingPunct="1"/>
            <a:r>
              <a:rPr lang="zh-CN" altLang="zh-CN" sz="1600">
                <a:latin typeface="Calibri" pitchFamily="34" charset="0"/>
              </a:rPr>
              <a:t>（</a:t>
            </a:r>
            <a:r>
              <a:rPr lang="en-US" altLang="zh-CN" sz="1600">
                <a:latin typeface="Calibri" pitchFamily="34" charset="0"/>
              </a:rPr>
              <a:t>2</a:t>
            </a:r>
            <a:r>
              <a:rPr lang="zh-CN" altLang="zh-CN" sz="1600">
                <a:latin typeface="Calibri" pitchFamily="34" charset="0"/>
              </a:rPr>
              <a:t>）子女正在接受小学、初中，高中阶段教育（普通高中、中等职业教育、技工教育</a:t>
            </a:r>
            <a:r>
              <a:rPr lang="zh-CN" altLang="en-US" sz="1600">
                <a:latin typeface="Calibri" pitchFamily="34" charset="0"/>
              </a:rPr>
              <a:t>）</a:t>
            </a:r>
            <a:r>
              <a:rPr lang="zh-CN" altLang="zh-CN" sz="1600">
                <a:latin typeface="Calibri" pitchFamily="34" charset="0"/>
              </a:rPr>
              <a:t>；</a:t>
            </a:r>
          </a:p>
          <a:p>
            <a:pPr eaLnBrk="1" hangingPunct="1"/>
            <a:r>
              <a:rPr lang="zh-CN" altLang="zh-CN" sz="1600">
                <a:latin typeface="Calibri" pitchFamily="34" charset="0"/>
              </a:rPr>
              <a:t>（</a:t>
            </a:r>
            <a:r>
              <a:rPr lang="en-US" altLang="zh-CN" sz="1600">
                <a:latin typeface="Calibri" pitchFamily="34" charset="0"/>
              </a:rPr>
              <a:t>3</a:t>
            </a:r>
            <a:r>
              <a:rPr lang="zh-CN" altLang="zh-CN" sz="1600">
                <a:latin typeface="Calibri" pitchFamily="34" charset="0"/>
              </a:rPr>
              <a:t>）子女正在接受高等教育（大学专科、大学本科、硕士研究生、博士研究生教育）。</a:t>
            </a:r>
          </a:p>
          <a:p>
            <a:pPr eaLnBrk="1" hangingPunct="1"/>
            <a:r>
              <a:rPr lang="zh-CN" altLang="zh-CN" sz="1600">
                <a:latin typeface="Calibri" pitchFamily="34" charset="0"/>
              </a:rPr>
              <a:t>上述受教育地点，包括在中国境内和在境外接受教育。</a:t>
            </a:r>
          </a:p>
        </p:txBody>
      </p:sp>
      <p:sp>
        <p:nvSpPr>
          <p:cNvPr id="11277" name="矩形 11"/>
          <p:cNvSpPr>
            <a:spLocks noChangeArrowheads="1"/>
          </p:cNvSpPr>
          <p:nvPr/>
        </p:nvSpPr>
        <p:spPr bwMode="auto">
          <a:xfrm>
            <a:off x="4356100" y="2266950"/>
            <a:ext cx="43878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每个子女，每月扣除</a:t>
            </a:r>
            <a:r>
              <a:rPr lang="en-US" altLang="zh-CN" sz="1600">
                <a:latin typeface="Calibri" pitchFamily="34" charset="0"/>
              </a:rPr>
              <a:t>1000</a:t>
            </a:r>
            <a:r>
              <a:rPr lang="zh-CN" altLang="zh-CN" sz="1600">
                <a:latin typeface="Calibri" pitchFamily="34" charset="0"/>
              </a:rPr>
              <a:t>元。多个符合扣除条件的子女，每个子女均可享受扣除</a:t>
            </a:r>
            <a:r>
              <a:rPr lang="zh-CN" altLang="en-US" sz="1600">
                <a:latin typeface="Calibri" pitchFamily="34" charset="0"/>
              </a:rPr>
              <a:t>。</a:t>
            </a:r>
            <a:endParaRPr lang="en-US" altLang="zh-CN" sz="1600">
              <a:latin typeface="Calibri" pitchFamily="34" charset="0"/>
            </a:endParaRPr>
          </a:p>
          <a:p>
            <a:pPr eaLnBrk="1" hangingPunct="1"/>
            <a:endParaRPr lang="en-US" altLang="zh-CN" sz="1600">
              <a:latin typeface="Calibri" pitchFamily="34" charset="0"/>
            </a:endParaRPr>
          </a:p>
          <a:p>
            <a:pPr eaLnBrk="1" hangingPunct="1"/>
            <a:r>
              <a:rPr lang="zh-CN" altLang="zh-CN" sz="1600">
                <a:latin typeface="Calibri" pitchFamily="34" charset="0"/>
              </a:rPr>
              <a:t>扣除人由父母双方选择确定。既可以由父母一方全额扣除，也可以父母分别扣除</a:t>
            </a:r>
            <a:r>
              <a:rPr lang="en-US" altLang="zh-CN" sz="1600">
                <a:latin typeface="Calibri" pitchFamily="34" charset="0"/>
              </a:rPr>
              <a:t>500</a:t>
            </a:r>
            <a:r>
              <a:rPr lang="zh-CN" altLang="zh-CN" sz="1600">
                <a:latin typeface="Calibri" pitchFamily="34" charset="0"/>
              </a:rPr>
              <a:t>元。</a:t>
            </a:r>
            <a:endParaRPr lang="en-US" altLang="zh-CN" sz="1600">
              <a:latin typeface="Calibri" pitchFamily="34" charset="0"/>
            </a:endParaRPr>
          </a:p>
          <a:p>
            <a:pPr eaLnBrk="1" hangingPunct="1"/>
            <a:endParaRPr lang="en-US" altLang="zh-CN" sz="1600">
              <a:latin typeface="Calibri" pitchFamily="34" charset="0"/>
            </a:endParaRPr>
          </a:p>
          <a:p>
            <a:pPr eaLnBrk="1" hangingPunct="1"/>
            <a:r>
              <a:rPr lang="zh-CN" altLang="zh-CN" sz="1600">
                <a:latin typeface="Calibri" pitchFamily="34" charset="0"/>
              </a:rPr>
              <a:t>扣除方式确定后，一个纳税年度内不能变更。</a:t>
            </a:r>
          </a:p>
        </p:txBody>
      </p:sp>
    </p:spTree>
  </p:cSld>
  <p:clrMapOvr>
    <a:masterClrMapping/>
  </p:clrMapOvr>
  <p:transition spd="med" advTm="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2295" name="组合 13"/>
          <p:cNvGrpSpPr>
            <a:grpSpLocks/>
          </p:cNvGrpSpPr>
          <p:nvPr/>
        </p:nvGrpSpPr>
        <p:grpSpPr bwMode="auto">
          <a:xfrm>
            <a:off x="3059113" y="700088"/>
            <a:ext cx="1136650" cy="1136650"/>
            <a:chOff x="4535488" y="2578100"/>
            <a:chExt cx="1514475" cy="1516063"/>
          </a:xfrm>
        </p:grpSpPr>
        <p:sp>
          <p:nvSpPr>
            <p:cNvPr id="12304"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305"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2306" name="文本框 13"/>
            <p:cNvSpPr txBox="1">
              <a:spLocks noChangeArrowheads="1"/>
            </p:cNvSpPr>
            <p:nvPr/>
          </p:nvSpPr>
          <p:spPr bwMode="auto">
            <a:xfrm>
              <a:off x="5025552" y="3057797"/>
              <a:ext cx="93017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起止</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时间</a:t>
              </a:r>
            </a:p>
          </p:txBody>
        </p:sp>
      </p:grpSp>
      <p:grpSp>
        <p:nvGrpSpPr>
          <p:cNvPr id="12296" name="组合 19"/>
          <p:cNvGrpSpPr>
            <a:grpSpLocks/>
          </p:cNvGrpSpPr>
          <p:nvPr/>
        </p:nvGrpSpPr>
        <p:grpSpPr bwMode="auto">
          <a:xfrm>
            <a:off x="4262438" y="715963"/>
            <a:ext cx="1144587" cy="1135062"/>
            <a:chOff x="6138251" y="2599440"/>
            <a:chExt cx="1527787" cy="1514475"/>
          </a:xfrm>
        </p:grpSpPr>
        <p:sp>
          <p:nvSpPr>
            <p:cNvPr id="12302"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2303"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2297"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备查</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资料</a:t>
            </a:r>
            <a:endParaRPr lang="en-US" altLang="zh-CN" sz="2000" b="1">
              <a:solidFill>
                <a:schemeClr val="tx2"/>
              </a:solidFill>
              <a:latin typeface="微软雅黑" pitchFamily="34" charset="-122"/>
              <a:ea typeface="微软雅黑" pitchFamily="34" charset="-122"/>
            </a:endParaRPr>
          </a:p>
        </p:txBody>
      </p:sp>
      <p:grpSp>
        <p:nvGrpSpPr>
          <p:cNvPr id="8" name="组合 38"/>
          <p:cNvGrpSpPr/>
          <p:nvPr/>
        </p:nvGrpSpPr>
        <p:grpSpPr>
          <a:xfrm>
            <a:off x="225182" y="69954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81635" y="4119151"/>
              <a:ext cx="926211"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子女教育</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2300" name="矩形 10"/>
          <p:cNvSpPr>
            <a:spLocks noChangeArrowheads="1"/>
          </p:cNvSpPr>
          <p:nvPr/>
        </p:nvSpPr>
        <p:spPr bwMode="auto">
          <a:xfrm>
            <a:off x="179388" y="1973263"/>
            <a:ext cx="4013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学前教育：子女年满</a:t>
            </a:r>
            <a:r>
              <a:rPr lang="en-US" altLang="zh-CN" sz="1600">
                <a:latin typeface="Calibri" pitchFamily="34" charset="0"/>
              </a:rPr>
              <a:t>3</a:t>
            </a:r>
            <a:r>
              <a:rPr lang="zh-CN" altLang="en-US" sz="1600">
                <a:latin typeface="Calibri" pitchFamily="34" charset="0"/>
              </a:rPr>
              <a:t>周岁的当月至小学入学前一月；</a:t>
            </a:r>
            <a:endParaRPr lang="en-US" altLang="zh-CN" sz="1600">
              <a:latin typeface="Calibri" pitchFamily="34" charset="0"/>
            </a:endParaRPr>
          </a:p>
          <a:p>
            <a:pPr eaLnBrk="1" hangingPunct="1"/>
            <a:endParaRPr lang="en-US" altLang="zh-CN" sz="1600">
              <a:latin typeface="Calibri" pitchFamily="34" charset="0"/>
            </a:endParaRPr>
          </a:p>
          <a:p>
            <a:pPr eaLnBrk="1" hangingPunct="1"/>
            <a:r>
              <a:rPr lang="zh-CN" altLang="en-US" sz="1600">
                <a:latin typeface="Calibri" pitchFamily="34" charset="0"/>
              </a:rPr>
              <a:t>全日制学历教育：子女接受义务教育、高中教育、高等教育的入学当月</a:t>
            </a:r>
            <a:r>
              <a:rPr lang="en-US" altLang="zh-CN" sz="1600">
                <a:latin typeface="Calibri" pitchFamily="34" charset="0"/>
              </a:rPr>
              <a:t>——</a:t>
            </a:r>
            <a:r>
              <a:rPr lang="zh-CN" altLang="en-US" sz="1600">
                <a:latin typeface="Calibri" pitchFamily="34" charset="0"/>
              </a:rPr>
              <a:t>教育结束当月</a:t>
            </a:r>
            <a:endParaRPr lang="en-US" altLang="zh-CN" sz="1600">
              <a:latin typeface="Calibri" pitchFamily="34" charset="0"/>
            </a:endParaRPr>
          </a:p>
          <a:p>
            <a:pPr eaLnBrk="1" hangingPunct="1"/>
            <a:endParaRPr lang="en-US" altLang="zh-CN" sz="1600">
              <a:latin typeface="Calibri" pitchFamily="34" charset="0"/>
            </a:endParaRPr>
          </a:p>
          <a:p>
            <a:pPr eaLnBrk="1" hangingPunct="1"/>
            <a:r>
              <a:rPr lang="zh-CN" altLang="en-US" sz="1600" b="1">
                <a:latin typeface="Calibri" pitchFamily="34" charset="0"/>
              </a:rPr>
              <a:t>特别提示：</a:t>
            </a:r>
            <a:r>
              <a:rPr lang="zh-CN" altLang="en-US" sz="1600">
                <a:latin typeface="Calibri" pitchFamily="34" charset="0"/>
              </a:rPr>
              <a:t>因病或其他非主观原因休学但学籍继续保留的期间，以及施教机构按规定组织实施的寒暑假等假期，可连续扣除。</a:t>
            </a:r>
            <a:endParaRPr lang="zh-CN" altLang="zh-CN" sz="1600">
              <a:latin typeface="Calibri" pitchFamily="34" charset="0"/>
            </a:endParaRPr>
          </a:p>
        </p:txBody>
      </p:sp>
      <p:sp>
        <p:nvSpPr>
          <p:cNvPr id="12301" name="矩形 11"/>
          <p:cNvSpPr>
            <a:spLocks noChangeArrowheads="1"/>
          </p:cNvSpPr>
          <p:nvPr/>
        </p:nvSpPr>
        <p:spPr bwMode="auto">
          <a:xfrm>
            <a:off x="4356100" y="2124075"/>
            <a:ext cx="4032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z="1600">
                <a:latin typeface="Calibri" pitchFamily="34" charset="0"/>
              </a:rPr>
              <a:t>境内接受教育：不需要特别留存资料；</a:t>
            </a:r>
            <a:endParaRPr lang="en-US" altLang="zh-CN" sz="1600">
              <a:latin typeface="Calibri" pitchFamily="34" charset="0"/>
            </a:endParaRPr>
          </a:p>
          <a:p>
            <a:pPr eaLnBrk="1" hangingPunct="1">
              <a:lnSpc>
                <a:spcPct val="150000"/>
              </a:lnSpc>
            </a:pPr>
            <a:endParaRPr lang="en-US" altLang="zh-CN" sz="1600">
              <a:latin typeface="Calibri" pitchFamily="34" charset="0"/>
            </a:endParaRPr>
          </a:p>
          <a:p>
            <a:pPr eaLnBrk="1" hangingPunct="1">
              <a:lnSpc>
                <a:spcPct val="150000"/>
              </a:lnSpc>
            </a:pPr>
            <a:r>
              <a:rPr lang="zh-CN" altLang="en-US" sz="1600">
                <a:latin typeface="Calibri" pitchFamily="34" charset="0"/>
              </a:rPr>
              <a:t>境外接受教育：境外学校录取通知书</a:t>
            </a:r>
          </a:p>
          <a:p>
            <a:pPr eaLnBrk="1" hangingPunct="1">
              <a:lnSpc>
                <a:spcPct val="150000"/>
              </a:lnSpc>
            </a:pPr>
            <a:r>
              <a:rPr lang="zh-CN" altLang="en-US" sz="1600">
                <a:latin typeface="Calibri" pitchFamily="34" charset="0"/>
              </a:rPr>
              <a:t>                                留学签证等相关教育资料</a:t>
            </a:r>
            <a:endParaRPr lang="zh-CN" altLang="zh-CN" sz="1600">
              <a:latin typeface="Calibri" pitchFamily="34" charset="0"/>
            </a:endParaRPr>
          </a:p>
        </p:txBody>
      </p:sp>
    </p:spTree>
  </p:cSld>
  <p:clrMapOvr>
    <a:masterClrMapping/>
  </p:clrMapOvr>
  <p:transition spd="med"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3319" name="组合 13"/>
          <p:cNvGrpSpPr>
            <a:grpSpLocks/>
          </p:cNvGrpSpPr>
          <p:nvPr/>
        </p:nvGrpSpPr>
        <p:grpSpPr bwMode="auto">
          <a:xfrm>
            <a:off x="3059113" y="700088"/>
            <a:ext cx="1136650" cy="1136650"/>
            <a:chOff x="4535488" y="2578100"/>
            <a:chExt cx="1514475" cy="1516063"/>
          </a:xfrm>
        </p:grpSpPr>
        <p:sp>
          <p:nvSpPr>
            <p:cNvPr id="13328"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29"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3330" name="文本框 13"/>
            <p:cNvSpPr txBox="1">
              <a:spLocks noChangeArrowheads="1"/>
            </p:cNvSpPr>
            <p:nvPr/>
          </p:nvSpPr>
          <p:spPr bwMode="auto">
            <a:xfrm>
              <a:off x="5025552" y="3057797"/>
              <a:ext cx="934444"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享受</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条件</a:t>
              </a:r>
            </a:p>
          </p:txBody>
        </p:sp>
      </p:grpSp>
      <p:grpSp>
        <p:nvGrpSpPr>
          <p:cNvPr id="13320" name="组合 19"/>
          <p:cNvGrpSpPr>
            <a:grpSpLocks/>
          </p:cNvGrpSpPr>
          <p:nvPr/>
        </p:nvGrpSpPr>
        <p:grpSpPr bwMode="auto">
          <a:xfrm>
            <a:off x="4262438" y="715963"/>
            <a:ext cx="1144587" cy="1135062"/>
            <a:chOff x="6138251" y="2599440"/>
            <a:chExt cx="1527787" cy="1514475"/>
          </a:xfrm>
        </p:grpSpPr>
        <p:sp>
          <p:nvSpPr>
            <p:cNvPr id="13326"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3327"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3321"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标准</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方式</a:t>
            </a:r>
          </a:p>
        </p:txBody>
      </p:sp>
      <p:grpSp>
        <p:nvGrpSpPr>
          <p:cNvPr id="8" name="组合 38"/>
          <p:cNvGrpSpPr/>
          <p:nvPr/>
        </p:nvGrpSpPr>
        <p:grpSpPr>
          <a:xfrm>
            <a:off x="225182" y="69954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81635" y="4119151"/>
              <a:ext cx="926211"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继续教育</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3324" name="矩形 10"/>
          <p:cNvSpPr>
            <a:spLocks noChangeArrowheads="1"/>
          </p:cNvSpPr>
          <p:nvPr/>
        </p:nvSpPr>
        <p:spPr bwMode="auto">
          <a:xfrm>
            <a:off x="225425" y="2025650"/>
            <a:ext cx="40132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a:t>
            </a:r>
            <a:r>
              <a:rPr lang="en-US" altLang="zh-CN" sz="1600">
                <a:latin typeface="Calibri" pitchFamily="34" charset="0"/>
              </a:rPr>
              <a:t>1</a:t>
            </a:r>
            <a:r>
              <a:rPr lang="zh-CN" altLang="zh-CN" sz="1600">
                <a:latin typeface="Calibri" pitchFamily="34" charset="0"/>
              </a:rPr>
              <a:t>）学历（学位）继续教育</a:t>
            </a:r>
            <a:endParaRPr lang="zh-CN" altLang="en-US" sz="1600">
              <a:latin typeface="Calibri" pitchFamily="34" charset="0"/>
            </a:endParaRPr>
          </a:p>
          <a:p>
            <a:pPr eaLnBrk="1" hangingPunct="1"/>
            <a:endParaRPr lang="zh-CN" altLang="en-US" sz="1600">
              <a:latin typeface="Calibri" pitchFamily="34" charset="0"/>
            </a:endParaRPr>
          </a:p>
          <a:p>
            <a:pPr eaLnBrk="1" hangingPunct="1"/>
            <a:endParaRPr lang="en-US" altLang="zh-CN" sz="1600">
              <a:latin typeface="Calibri" pitchFamily="34" charset="0"/>
            </a:endParaRPr>
          </a:p>
          <a:p>
            <a:pPr eaLnBrk="1" hangingPunct="1"/>
            <a:endParaRPr lang="zh-CN" altLang="zh-CN" sz="400">
              <a:latin typeface="Calibri" pitchFamily="34" charset="0"/>
            </a:endParaRPr>
          </a:p>
          <a:p>
            <a:pPr eaLnBrk="1" hangingPunct="1"/>
            <a:r>
              <a:rPr lang="zh-CN" altLang="zh-CN" sz="1600">
                <a:latin typeface="Calibri" pitchFamily="34" charset="0"/>
              </a:rPr>
              <a:t>（</a:t>
            </a:r>
            <a:r>
              <a:rPr lang="en-US" altLang="zh-CN" sz="1600">
                <a:latin typeface="Calibri" pitchFamily="34" charset="0"/>
              </a:rPr>
              <a:t>2</a:t>
            </a:r>
            <a:r>
              <a:rPr lang="zh-CN" altLang="zh-CN" sz="1600">
                <a:latin typeface="Calibri" pitchFamily="34" charset="0"/>
              </a:rPr>
              <a:t>）技能人员</a:t>
            </a:r>
            <a:r>
              <a:rPr lang="zh-CN" altLang="zh-CN" sz="1600">
                <a:latin typeface="Calibri" pitchFamily="34" charset="0"/>
                <a:sym typeface="+mn-ea"/>
              </a:rPr>
              <a:t>职业资格继续教育</a:t>
            </a:r>
          </a:p>
          <a:p>
            <a:pPr eaLnBrk="1" hangingPunct="1"/>
            <a:r>
              <a:rPr lang="zh-CN" altLang="zh-CN" sz="1600">
                <a:latin typeface="Calibri" pitchFamily="34" charset="0"/>
                <a:sym typeface="+mn-ea"/>
              </a:rPr>
              <a:t>          </a:t>
            </a:r>
            <a:r>
              <a:rPr lang="zh-CN" altLang="zh-CN" sz="800">
                <a:latin typeface="Calibri" pitchFamily="34" charset="0"/>
                <a:sym typeface="+mn-ea"/>
              </a:rPr>
              <a:t> </a:t>
            </a:r>
          </a:p>
          <a:p>
            <a:pPr eaLnBrk="1" hangingPunct="1"/>
            <a:r>
              <a:rPr lang="zh-CN" altLang="zh-CN" sz="1600">
                <a:latin typeface="Calibri" pitchFamily="34" charset="0"/>
                <a:sym typeface="+mn-ea"/>
              </a:rPr>
              <a:t>          </a:t>
            </a:r>
            <a:r>
              <a:rPr lang="zh-CN" altLang="zh-CN" sz="1600">
                <a:latin typeface="Calibri" pitchFamily="34" charset="0"/>
              </a:rPr>
              <a:t>专业技术人员职业资格继续教育</a:t>
            </a:r>
          </a:p>
          <a:p>
            <a:pPr eaLnBrk="1" hangingPunct="1"/>
            <a:endParaRPr lang="zh-CN" altLang="zh-CN" sz="1600">
              <a:latin typeface="Calibri" pitchFamily="34" charset="0"/>
            </a:endParaRPr>
          </a:p>
          <a:p>
            <a:pPr eaLnBrk="1" hangingPunct="1"/>
            <a:endParaRPr lang="en-US" altLang="zh-CN" sz="400">
              <a:latin typeface="Calibri" pitchFamily="34" charset="0"/>
            </a:endParaRPr>
          </a:p>
          <a:p>
            <a:pPr eaLnBrk="1" hangingPunct="1"/>
            <a:r>
              <a:rPr lang="zh-CN" altLang="zh-CN" sz="1600">
                <a:latin typeface="Calibri" pitchFamily="34" charset="0"/>
              </a:rPr>
              <a:t>职业资格具体范围，以人力资源社会保障部公布的国家职业资格目录为准。</a:t>
            </a:r>
          </a:p>
        </p:txBody>
      </p:sp>
      <p:sp>
        <p:nvSpPr>
          <p:cNvPr id="13325" name="矩形 11"/>
          <p:cNvSpPr>
            <a:spLocks noChangeArrowheads="1"/>
          </p:cNvSpPr>
          <p:nvPr/>
        </p:nvSpPr>
        <p:spPr bwMode="auto">
          <a:xfrm>
            <a:off x="4356100" y="1973263"/>
            <a:ext cx="43370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学历（学位）继续教育</a:t>
            </a:r>
            <a:r>
              <a:rPr lang="zh-CN" altLang="en-US" sz="1600">
                <a:latin typeface="Calibri" pitchFamily="34" charset="0"/>
              </a:rPr>
              <a:t>：</a:t>
            </a:r>
            <a:r>
              <a:rPr lang="zh-CN" altLang="zh-CN" sz="1600">
                <a:latin typeface="Calibri" pitchFamily="34" charset="0"/>
              </a:rPr>
              <a:t>每月</a:t>
            </a:r>
            <a:r>
              <a:rPr lang="en-US" altLang="zh-CN" sz="1600">
                <a:latin typeface="Calibri" pitchFamily="34" charset="0"/>
              </a:rPr>
              <a:t>400</a:t>
            </a:r>
            <a:r>
              <a:rPr lang="zh-CN" altLang="zh-CN" sz="1600">
                <a:latin typeface="Calibri" pitchFamily="34" charset="0"/>
              </a:rPr>
              <a:t>元；</a:t>
            </a:r>
          </a:p>
          <a:p>
            <a:pPr eaLnBrk="1" hangingPunct="1"/>
            <a:r>
              <a:rPr lang="zh-CN" altLang="zh-CN" sz="1600">
                <a:latin typeface="Calibri" pitchFamily="34" charset="0"/>
              </a:rPr>
              <a:t>职业资格继续教育：</a:t>
            </a:r>
            <a:r>
              <a:rPr lang="en-US" altLang="zh-CN" sz="1600">
                <a:latin typeface="Calibri" pitchFamily="34" charset="0"/>
              </a:rPr>
              <a:t>3600</a:t>
            </a:r>
            <a:r>
              <a:rPr lang="zh-CN" altLang="zh-CN" sz="1600">
                <a:latin typeface="Calibri" pitchFamily="34" charset="0"/>
              </a:rPr>
              <a:t>元</a:t>
            </a:r>
            <a:r>
              <a:rPr lang="en-US" altLang="zh-CN" sz="1600">
                <a:latin typeface="Calibri" pitchFamily="34" charset="0"/>
              </a:rPr>
              <a:t>/</a:t>
            </a:r>
            <a:r>
              <a:rPr lang="zh-CN" altLang="en-US" sz="1600">
                <a:latin typeface="Calibri" pitchFamily="34" charset="0"/>
              </a:rPr>
              <a:t>年</a:t>
            </a:r>
            <a:r>
              <a:rPr lang="zh-CN" altLang="zh-CN" sz="1600">
                <a:latin typeface="Calibri" pitchFamily="34" charset="0"/>
              </a:rPr>
              <a:t>。</a:t>
            </a:r>
            <a:endParaRPr lang="en-US" altLang="zh-CN" sz="1600">
              <a:latin typeface="Calibri" pitchFamily="34" charset="0"/>
            </a:endParaRPr>
          </a:p>
          <a:p>
            <a:pPr eaLnBrk="1" hangingPunct="1"/>
            <a:endParaRPr lang="zh-CN" altLang="zh-CN" sz="1600">
              <a:latin typeface="Calibri" pitchFamily="34" charset="0"/>
            </a:endParaRPr>
          </a:p>
          <a:p>
            <a:pPr eaLnBrk="1" hangingPunct="1"/>
            <a:r>
              <a:rPr lang="zh-CN" altLang="zh-CN" sz="1600" b="1">
                <a:latin typeface="Calibri" pitchFamily="34" charset="0"/>
              </a:rPr>
              <a:t>例外：</a:t>
            </a:r>
            <a:r>
              <a:rPr lang="zh-CN" altLang="zh-CN" sz="1600">
                <a:latin typeface="Calibri" pitchFamily="34" charset="0"/>
              </a:rPr>
              <a:t>如果子女已就业，且正在接受本科以下学历继续教育，可以由父母选择按照子女教育扣除，也可以由子女本人选择按照继续教育扣除。</a:t>
            </a:r>
          </a:p>
        </p:txBody>
      </p:sp>
    </p:spTree>
  </p:cSld>
  <p:clrMapOvr>
    <a:masterClrMapping/>
  </p:clrMapOvr>
  <p:transition spd="med" advTm="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4343" name="组合 13"/>
          <p:cNvGrpSpPr>
            <a:grpSpLocks/>
          </p:cNvGrpSpPr>
          <p:nvPr/>
        </p:nvGrpSpPr>
        <p:grpSpPr bwMode="auto">
          <a:xfrm>
            <a:off x="3059113" y="700088"/>
            <a:ext cx="1136650" cy="1136650"/>
            <a:chOff x="4535488" y="2578100"/>
            <a:chExt cx="1514475" cy="1516063"/>
          </a:xfrm>
        </p:grpSpPr>
        <p:sp>
          <p:nvSpPr>
            <p:cNvPr id="14352"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53"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4354" name="文本框 13"/>
            <p:cNvSpPr txBox="1">
              <a:spLocks noChangeArrowheads="1"/>
            </p:cNvSpPr>
            <p:nvPr/>
          </p:nvSpPr>
          <p:spPr bwMode="auto">
            <a:xfrm>
              <a:off x="5025552" y="3057797"/>
              <a:ext cx="93017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起止</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时间</a:t>
              </a:r>
            </a:p>
          </p:txBody>
        </p:sp>
      </p:grpSp>
      <p:grpSp>
        <p:nvGrpSpPr>
          <p:cNvPr id="14344" name="组合 19"/>
          <p:cNvGrpSpPr>
            <a:grpSpLocks/>
          </p:cNvGrpSpPr>
          <p:nvPr/>
        </p:nvGrpSpPr>
        <p:grpSpPr bwMode="auto">
          <a:xfrm>
            <a:off x="4262438" y="715963"/>
            <a:ext cx="1144587" cy="1135062"/>
            <a:chOff x="6138251" y="2599440"/>
            <a:chExt cx="1527787" cy="1514475"/>
          </a:xfrm>
        </p:grpSpPr>
        <p:sp>
          <p:nvSpPr>
            <p:cNvPr id="14350"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4351"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4345"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备查</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资料</a:t>
            </a:r>
            <a:endParaRPr lang="en-US" altLang="zh-CN" sz="2000" b="1">
              <a:solidFill>
                <a:schemeClr val="tx2"/>
              </a:solidFill>
              <a:latin typeface="微软雅黑" pitchFamily="34" charset="-122"/>
              <a:ea typeface="微软雅黑" pitchFamily="34" charset="-122"/>
            </a:endParaRPr>
          </a:p>
        </p:txBody>
      </p:sp>
      <p:grpSp>
        <p:nvGrpSpPr>
          <p:cNvPr id="8" name="组合 38"/>
          <p:cNvGrpSpPr/>
          <p:nvPr/>
        </p:nvGrpSpPr>
        <p:grpSpPr>
          <a:xfrm>
            <a:off x="225182" y="69954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81635" y="4119151"/>
              <a:ext cx="926211"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继续教育</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4348" name="矩形 10"/>
          <p:cNvSpPr>
            <a:spLocks noChangeArrowheads="1"/>
          </p:cNvSpPr>
          <p:nvPr/>
        </p:nvSpPr>
        <p:spPr bwMode="auto">
          <a:xfrm>
            <a:off x="179388" y="1973263"/>
            <a:ext cx="4013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学历（学位）继续教育：入学的当月至教育结束的当月</a:t>
            </a:r>
          </a:p>
          <a:p>
            <a:pPr eaLnBrk="1" hangingPunct="1"/>
            <a:r>
              <a:rPr lang="zh-CN" altLang="zh-CN" sz="1600">
                <a:latin typeface="Calibri" pitchFamily="34" charset="0"/>
              </a:rPr>
              <a:t>同一学历（学位）继续教育的扣除期限最长不能超过</a:t>
            </a:r>
            <a:r>
              <a:rPr lang="en-US" altLang="zh-CN" sz="1600">
                <a:latin typeface="Calibri" pitchFamily="34" charset="0"/>
              </a:rPr>
              <a:t>48</a:t>
            </a:r>
            <a:r>
              <a:rPr lang="zh-CN" altLang="zh-CN" sz="1600">
                <a:latin typeface="Calibri" pitchFamily="34" charset="0"/>
              </a:rPr>
              <a:t>个月。</a:t>
            </a:r>
            <a:endParaRPr lang="en-US" altLang="zh-CN" sz="1600">
              <a:latin typeface="Calibri" pitchFamily="34" charset="0"/>
            </a:endParaRPr>
          </a:p>
          <a:p>
            <a:pPr eaLnBrk="1" hangingPunct="1"/>
            <a:endParaRPr lang="en-US" altLang="zh-CN" sz="1600">
              <a:latin typeface="Calibri" pitchFamily="34" charset="0"/>
            </a:endParaRPr>
          </a:p>
          <a:p>
            <a:pPr eaLnBrk="1" hangingPunct="1"/>
            <a:r>
              <a:rPr lang="zh-CN" altLang="zh-CN" sz="1600">
                <a:latin typeface="Calibri" pitchFamily="34" charset="0"/>
              </a:rPr>
              <a:t>职业资格继续教育</a:t>
            </a:r>
            <a:r>
              <a:rPr lang="zh-CN" altLang="en-US" sz="1600">
                <a:latin typeface="Calibri" pitchFamily="34" charset="0"/>
              </a:rPr>
              <a:t>：</a:t>
            </a:r>
            <a:r>
              <a:rPr lang="zh-CN" altLang="zh-CN" sz="1600">
                <a:latin typeface="Calibri" pitchFamily="34" charset="0"/>
              </a:rPr>
              <a:t>取得相关职业资格继续教育证书上载明的发证（批准）日期的所属年度，即为可以扣除的年度。</a:t>
            </a:r>
          </a:p>
          <a:p>
            <a:pPr eaLnBrk="1" hangingPunct="1"/>
            <a:r>
              <a:rPr lang="zh-CN" altLang="zh-CN" sz="1600" b="1">
                <a:latin typeface="Calibri" pitchFamily="34" charset="0"/>
              </a:rPr>
              <a:t>需要提醒的是</a:t>
            </a:r>
            <a:r>
              <a:rPr lang="zh-CN" altLang="zh-CN" sz="1600">
                <a:latin typeface="Calibri" pitchFamily="34" charset="0"/>
              </a:rPr>
              <a:t>，专扣政策从</a:t>
            </a:r>
            <a:r>
              <a:rPr lang="en-US" altLang="zh-CN" sz="1600">
                <a:latin typeface="Calibri" pitchFamily="34" charset="0"/>
              </a:rPr>
              <a:t>2019</a:t>
            </a:r>
            <a:r>
              <a:rPr lang="zh-CN" altLang="zh-CN" sz="1600">
                <a:latin typeface="Calibri" pitchFamily="34" charset="0"/>
              </a:rPr>
              <a:t>年</a:t>
            </a:r>
            <a:r>
              <a:rPr lang="en-US" altLang="zh-CN" sz="1600">
                <a:latin typeface="Calibri" pitchFamily="34" charset="0"/>
              </a:rPr>
              <a:t>1</a:t>
            </a:r>
            <a:r>
              <a:rPr lang="zh-CN" altLang="zh-CN" sz="1600">
                <a:latin typeface="Calibri" pitchFamily="34" charset="0"/>
              </a:rPr>
              <a:t>月</a:t>
            </a:r>
            <a:r>
              <a:rPr lang="en-US" altLang="zh-CN" sz="1600">
                <a:latin typeface="Calibri" pitchFamily="34" charset="0"/>
              </a:rPr>
              <a:t>1</a:t>
            </a:r>
            <a:r>
              <a:rPr lang="zh-CN" altLang="zh-CN" sz="1600">
                <a:latin typeface="Calibri" pitchFamily="34" charset="0"/>
              </a:rPr>
              <a:t>日开始实施，该证书应当为</a:t>
            </a:r>
            <a:r>
              <a:rPr lang="en-US" altLang="zh-CN" sz="1600">
                <a:latin typeface="Calibri" pitchFamily="34" charset="0"/>
              </a:rPr>
              <a:t>2019</a:t>
            </a:r>
            <a:r>
              <a:rPr lang="zh-CN" altLang="en-US" sz="1600">
                <a:latin typeface="Calibri" pitchFamily="34" charset="0"/>
              </a:rPr>
              <a:t>年后取得</a:t>
            </a:r>
            <a:endParaRPr lang="zh-CN" altLang="zh-CN" sz="1600">
              <a:latin typeface="Calibri" pitchFamily="34" charset="0"/>
            </a:endParaRPr>
          </a:p>
        </p:txBody>
      </p:sp>
      <p:sp>
        <p:nvSpPr>
          <p:cNvPr id="14349" name="矩形 11"/>
          <p:cNvSpPr>
            <a:spLocks noChangeArrowheads="1"/>
          </p:cNvSpPr>
          <p:nvPr/>
        </p:nvSpPr>
        <p:spPr bwMode="auto">
          <a:xfrm>
            <a:off x="4356100" y="1995488"/>
            <a:ext cx="4032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职业资格继续教育：</a:t>
            </a:r>
          </a:p>
          <a:p>
            <a:pPr eaLnBrk="1" hangingPunct="1"/>
            <a:endParaRPr lang="zh-CN" altLang="en-US" sz="1600">
              <a:latin typeface="Calibri" pitchFamily="34" charset="0"/>
            </a:endParaRPr>
          </a:p>
          <a:p>
            <a:pPr eaLnBrk="1" hangingPunct="1"/>
            <a:r>
              <a:rPr lang="zh-CN" altLang="en-US" sz="1600">
                <a:latin typeface="Calibri" pitchFamily="34" charset="0"/>
              </a:rPr>
              <a:t>技能人员、专业技术人员职业资格证书等</a:t>
            </a:r>
            <a:endParaRPr lang="zh-CN" altLang="zh-CN" sz="1600">
              <a:latin typeface="Calibri" pitchFamily="34" charset="0"/>
            </a:endParaRPr>
          </a:p>
        </p:txBody>
      </p:sp>
    </p:spTree>
  </p:cSld>
  <p:clrMapOvr>
    <a:masterClrMapping/>
  </p:clrMapOvr>
  <p:transition spd="med" advTm="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5367" name="组合 13"/>
          <p:cNvGrpSpPr>
            <a:grpSpLocks/>
          </p:cNvGrpSpPr>
          <p:nvPr/>
        </p:nvGrpSpPr>
        <p:grpSpPr bwMode="auto">
          <a:xfrm>
            <a:off x="3059113" y="700088"/>
            <a:ext cx="1136650" cy="1136650"/>
            <a:chOff x="4535488" y="2578100"/>
            <a:chExt cx="1514475" cy="1516063"/>
          </a:xfrm>
        </p:grpSpPr>
        <p:sp>
          <p:nvSpPr>
            <p:cNvPr id="15376"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77"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5378" name="文本框 13"/>
            <p:cNvSpPr txBox="1">
              <a:spLocks noChangeArrowheads="1"/>
            </p:cNvSpPr>
            <p:nvPr/>
          </p:nvSpPr>
          <p:spPr bwMode="auto">
            <a:xfrm>
              <a:off x="5025552" y="3057797"/>
              <a:ext cx="934444"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享受</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条件</a:t>
              </a:r>
            </a:p>
          </p:txBody>
        </p:sp>
      </p:grpSp>
      <p:grpSp>
        <p:nvGrpSpPr>
          <p:cNvPr id="15368" name="组合 19"/>
          <p:cNvGrpSpPr>
            <a:grpSpLocks/>
          </p:cNvGrpSpPr>
          <p:nvPr/>
        </p:nvGrpSpPr>
        <p:grpSpPr bwMode="auto">
          <a:xfrm>
            <a:off x="4262438" y="715963"/>
            <a:ext cx="1144587" cy="1135062"/>
            <a:chOff x="6138251" y="2599440"/>
            <a:chExt cx="1527787" cy="1514475"/>
          </a:xfrm>
        </p:grpSpPr>
        <p:sp>
          <p:nvSpPr>
            <p:cNvPr id="15374"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5375"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5369"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标准</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方式</a:t>
            </a:r>
          </a:p>
        </p:txBody>
      </p:sp>
      <p:grpSp>
        <p:nvGrpSpPr>
          <p:cNvPr id="8" name="组合 38"/>
          <p:cNvGrpSpPr/>
          <p:nvPr/>
        </p:nvGrpSpPr>
        <p:grpSpPr>
          <a:xfrm>
            <a:off x="225182" y="69954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20012" y="4088306"/>
              <a:ext cx="1065085" cy="862401"/>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住房贷款利息</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5372" name="矩形 10"/>
          <p:cNvSpPr>
            <a:spLocks noChangeArrowheads="1"/>
          </p:cNvSpPr>
          <p:nvPr/>
        </p:nvSpPr>
        <p:spPr bwMode="auto">
          <a:xfrm>
            <a:off x="179388" y="1924050"/>
            <a:ext cx="4013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本人或者配偶，单独或者共同使用商业银行或住房公积金个人住房贷款，为本人或配偶购买中国境内住房，而发生的首套住房贷款利息支出。</a:t>
            </a:r>
          </a:p>
          <a:p>
            <a:pPr eaLnBrk="1" hangingPunct="1"/>
            <a:endParaRPr lang="zh-CN" altLang="en-US" sz="1600">
              <a:latin typeface="Calibri" pitchFamily="34" charset="0"/>
            </a:endParaRPr>
          </a:p>
          <a:p>
            <a:pPr eaLnBrk="1" hangingPunct="1"/>
            <a:r>
              <a:rPr lang="zh-CN" altLang="en-US" sz="1600">
                <a:latin typeface="黑体" pitchFamily="49" charset="-122"/>
                <a:ea typeface="黑体" pitchFamily="49" charset="-122"/>
              </a:rPr>
              <a:t>？首套住房贷款</a:t>
            </a:r>
            <a:endParaRPr lang="zh-CN" altLang="en-US" sz="1600">
              <a:latin typeface="Calibri" pitchFamily="34" charset="0"/>
            </a:endParaRPr>
          </a:p>
          <a:p>
            <a:pPr eaLnBrk="1" hangingPunct="1"/>
            <a:endParaRPr lang="en-US" altLang="zh-CN" sz="1600">
              <a:solidFill>
                <a:srgbClr val="FF0000"/>
              </a:solidFill>
              <a:latin typeface="Calibri" pitchFamily="34" charset="0"/>
            </a:endParaRPr>
          </a:p>
          <a:p>
            <a:pPr eaLnBrk="1" hangingPunct="1"/>
            <a:r>
              <a:rPr lang="zh-CN" altLang="en-US" sz="1600">
                <a:latin typeface="Calibri" pitchFamily="34" charset="0"/>
              </a:rPr>
              <a:t>住房贷款利息支出是否符合政策，可查阅贷款合同（协议），或者向办理贷款的银行、住房公积金中心进行咨询。</a:t>
            </a:r>
            <a:endParaRPr lang="zh-CN" altLang="zh-CN" sz="1600">
              <a:latin typeface="Calibri" pitchFamily="34" charset="0"/>
            </a:endParaRPr>
          </a:p>
        </p:txBody>
      </p:sp>
      <p:sp>
        <p:nvSpPr>
          <p:cNvPr id="15373" name="矩形 11"/>
          <p:cNvSpPr>
            <a:spLocks noChangeArrowheads="1"/>
          </p:cNvSpPr>
          <p:nvPr/>
        </p:nvSpPr>
        <p:spPr bwMode="auto">
          <a:xfrm>
            <a:off x="4356100" y="1973263"/>
            <a:ext cx="403225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每月</a:t>
            </a:r>
            <a:r>
              <a:rPr lang="en-US" altLang="zh-CN" sz="1600">
                <a:latin typeface="Calibri" pitchFamily="34" charset="0"/>
              </a:rPr>
              <a:t>1000</a:t>
            </a:r>
            <a:r>
              <a:rPr lang="zh-CN" altLang="en-US" sz="1600">
                <a:latin typeface="Calibri" pitchFamily="34" charset="0"/>
              </a:rPr>
              <a:t>元，扣除期限最长不超过</a:t>
            </a:r>
            <a:r>
              <a:rPr lang="en-US" altLang="zh-CN" sz="1600">
                <a:latin typeface="Calibri" pitchFamily="34" charset="0"/>
              </a:rPr>
              <a:t>240</a:t>
            </a:r>
            <a:r>
              <a:rPr lang="zh-CN" altLang="en-US" sz="1600">
                <a:latin typeface="Calibri" pitchFamily="34" charset="0"/>
              </a:rPr>
              <a:t>个月</a:t>
            </a:r>
          </a:p>
          <a:p>
            <a:pPr eaLnBrk="1" hangingPunct="1"/>
            <a:endParaRPr lang="zh-CN" altLang="en-US" sz="1600">
              <a:latin typeface="Calibri" pitchFamily="34" charset="0"/>
            </a:endParaRPr>
          </a:p>
          <a:p>
            <a:pPr eaLnBrk="1" hangingPunct="1"/>
            <a:r>
              <a:rPr lang="zh-CN" altLang="en-US" sz="1600">
                <a:latin typeface="Calibri" pitchFamily="34" charset="0"/>
              </a:rPr>
              <a:t>扣除人：夫妻双方约定，可以选择由其中一方扣除。</a:t>
            </a:r>
          </a:p>
          <a:p>
            <a:pPr eaLnBrk="1" hangingPunct="1"/>
            <a:r>
              <a:rPr lang="zh-CN" altLang="en-US" sz="1600">
                <a:latin typeface="Calibri" pitchFamily="34" charset="0"/>
              </a:rPr>
              <a:t>确定后，一个纳税年度内不变</a:t>
            </a:r>
            <a:endParaRPr lang="zh-CN" altLang="zh-CN" sz="1600">
              <a:latin typeface="Calibri" pitchFamily="34" charset="0"/>
            </a:endParaRPr>
          </a:p>
        </p:txBody>
      </p:sp>
    </p:spTree>
  </p:cSld>
  <p:clrMapOvr>
    <a:masterClrMapping/>
  </p:clrMapOvr>
  <p:transition spd="med" advTm="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6391" name="组合 13"/>
          <p:cNvGrpSpPr>
            <a:grpSpLocks/>
          </p:cNvGrpSpPr>
          <p:nvPr/>
        </p:nvGrpSpPr>
        <p:grpSpPr bwMode="auto">
          <a:xfrm>
            <a:off x="3059113" y="700088"/>
            <a:ext cx="1136650" cy="1136650"/>
            <a:chOff x="4535488" y="2578100"/>
            <a:chExt cx="1514475" cy="1516063"/>
          </a:xfrm>
        </p:grpSpPr>
        <p:sp>
          <p:nvSpPr>
            <p:cNvPr id="16401"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6402"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6403" name="文本框 13"/>
            <p:cNvSpPr txBox="1">
              <a:spLocks noChangeArrowheads="1"/>
            </p:cNvSpPr>
            <p:nvPr/>
          </p:nvSpPr>
          <p:spPr bwMode="auto">
            <a:xfrm>
              <a:off x="5025552" y="3057797"/>
              <a:ext cx="93017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起止</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时间</a:t>
              </a:r>
            </a:p>
          </p:txBody>
        </p:sp>
      </p:grpSp>
      <p:grpSp>
        <p:nvGrpSpPr>
          <p:cNvPr id="16392" name="组合 19"/>
          <p:cNvGrpSpPr>
            <a:grpSpLocks/>
          </p:cNvGrpSpPr>
          <p:nvPr/>
        </p:nvGrpSpPr>
        <p:grpSpPr bwMode="auto">
          <a:xfrm>
            <a:off x="4262438" y="715963"/>
            <a:ext cx="1144587" cy="1135062"/>
            <a:chOff x="6138251" y="2599440"/>
            <a:chExt cx="1527787" cy="1514475"/>
          </a:xfrm>
        </p:grpSpPr>
        <p:sp>
          <p:nvSpPr>
            <p:cNvPr id="16399"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6400"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6393"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备查</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资料</a:t>
            </a:r>
            <a:endParaRPr lang="en-US" altLang="zh-CN" sz="2000" b="1">
              <a:solidFill>
                <a:schemeClr val="tx2"/>
              </a:solidFill>
              <a:latin typeface="微软雅黑" pitchFamily="34" charset="-122"/>
              <a:ea typeface="微软雅黑" pitchFamily="34" charset="-122"/>
            </a:endParaRPr>
          </a:p>
        </p:txBody>
      </p:sp>
      <p:sp>
        <p:nvSpPr>
          <p:cNvPr id="40" name="六边形 39"/>
          <p:cNvSpPr/>
          <p:nvPr/>
        </p:nvSpPr>
        <p:spPr>
          <a:xfrm>
            <a:off x="225425" y="70008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6396" name="矩形 10"/>
          <p:cNvSpPr>
            <a:spLocks noChangeArrowheads="1"/>
          </p:cNvSpPr>
          <p:nvPr/>
        </p:nvSpPr>
        <p:spPr bwMode="auto">
          <a:xfrm>
            <a:off x="179388" y="1973263"/>
            <a:ext cx="40132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贷款合同约定开始还款的当月</a:t>
            </a:r>
            <a:r>
              <a:rPr lang="en-US" altLang="zh-CN" sz="1600">
                <a:latin typeface="Calibri" pitchFamily="34" charset="0"/>
              </a:rPr>
              <a:t>——</a:t>
            </a:r>
            <a:r>
              <a:rPr lang="zh-CN" altLang="en-US" sz="1600">
                <a:latin typeface="Calibri" pitchFamily="34" charset="0"/>
              </a:rPr>
              <a:t>贷款全部归还或贷款合同终止的当月</a:t>
            </a:r>
          </a:p>
          <a:p>
            <a:pPr eaLnBrk="1" hangingPunct="1"/>
            <a:endParaRPr lang="zh-CN" altLang="en-US" sz="1600">
              <a:latin typeface="Calibri" pitchFamily="34" charset="0"/>
            </a:endParaRPr>
          </a:p>
          <a:p>
            <a:pPr eaLnBrk="1" hangingPunct="1"/>
            <a:r>
              <a:rPr lang="zh-CN" altLang="en-US" sz="1600">
                <a:latin typeface="Calibri" pitchFamily="34" charset="0"/>
              </a:rPr>
              <a:t>但扣除期限最长不得超过</a:t>
            </a:r>
            <a:r>
              <a:rPr lang="en-US" altLang="zh-CN" sz="1600">
                <a:latin typeface="Calibri" pitchFamily="34" charset="0"/>
              </a:rPr>
              <a:t>240</a:t>
            </a:r>
            <a:r>
              <a:rPr lang="zh-CN" altLang="en-US" sz="1600">
                <a:latin typeface="Calibri" pitchFamily="34" charset="0"/>
              </a:rPr>
              <a:t>个月。</a:t>
            </a:r>
            <a:endParaRPr lang="zh-CN" altLang="zh-CN" sz="1600">
              <a:latin typeface="Calibri" pitchFamily="34" charset="0"/>
            </a:endParaRPr>
          </a:p>
        </p:txBody>
      </p:sp>
      <p:sp>
        <p:nvSpPr>
          <p:cNvPr id="16397" name="矩形 11"/>
          <p:cNvSpPr>
            <a:spLocks noChangeArrowheads="1"/>
          </p:cNvSpPr>
          <p:nvPr/>
        </p:nvSpPr>
        <p:spPr bwMode="auto">
          <a:xfrm>
            <a:off x="4356100" y="1995488"/>
            <a:ext cx="4032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住房贷款合同</a:t>
            </a:r>
          </a:p>
          <a:p>
            <a:pPr eaLnBrk="1" hangingPunct="1"/>
            <a:r>
              <a:rPr lang="zh-CN" altLang="zh-CN" sz="1600">
                <a:latin typeface="Calibri" pitchFamily="34" charset="0"/>
              </a:rPr>
              <a:t>贷款还款支出凭证等</a:t>
            </a:r>
          </a:p>
        </p:txBody>
      </p:sp>
      <p:sp>
        <p:nvSpPr>
          <p:cNvPr id="16398" name="文本框 67"/>
          <p:cNvSpPr txBox="1">
            <a:spLocks noChangeArrowheads="1"/>
          </p:cNvSpPr>
          <p:nvPr/>
        </p:nvSpPr>
        <p:spPr bwMode="auto">
          <a:xfrm>
            <a:off x="295275" y="771525"/>
            <a:ext cx="96361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lnSpc>
                <a:spcPct val="120000"/>
              </a:lnSpc>
            </a:pPr>
            <a:r>
              <a:rPr lang="zh-CN" altLang="en-US" sz="2800" b="1" baseline="-3000">
                <a:solidFill>
                  <a:schemeClr val="bg1"/>
                </a:solidFill>
                <a:latin typeface="Calibri" pitchFamily="34" charset="0"/>
                <a:ea typeface="微软雅黑" pitchFamily="34" charset="-122"/>
              </a:rPr>
              <a:t>住房贷款利息</a:t>
            </a:r>
          </a:p>
        </p:txBody>
      </p:sp>
    </p:spTree>
  </p:cSld>
  <p:clrMapOvr>
    <a:masterClrMapping/>
  </p:clrMapOvr>
  <p:transition spd="med" advTm="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7415" name="组合 13"/>
          <p:cNvGrpSpPr>
            <a:grpSpLocks/>
          </p:cNvGrpSpPr>
          <p:nvPr/>
        </p:nvGrpSpPr>
        <p:grpSpPr bwMode="auto">
          <a:xfrm>
            <a:off x="3059113" y="700088"/>
            <a:ext cx="1136650" cy="1136650"/>
            <a:chOff x="4535488" y="2578100"/>
            <a:chExt cx="1514475" cy="1516063"/>
          </a:xfrm>
        </p:grpSpPr>
        <p:sp>
          <p:nvSpPr>
            <p:cNvPr id="17424"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25"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7426" name="文本框 13"/>
            <p:cNvSpPr txBox="1">
              <a:spLocks noChangeArrowheads="1"/>
            </p:cNvSpPr>
            <p:nvPr/>
          </p:nvSpPr>
          <p:spPr bwMode="auto">
            <a:xfrm>
              <a:off x="5025552" y="3057797"/>
              <a:ext cx="934444"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享受</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条件</a:t>
              </a:r>
            </a:p>
          </p:txBody>
        </p:sp>
      </p:grpSp>
      <p:grpSp>
        <p:nvGrpSpPr>
          <p:cNvPr id="17416" name="组合 19"/>
          <p:cNvGrpSpPr>
            <a:grpSpLocks/>
          </p:cNvGrpSpPr>
          <p:nvPr/>
        </p:nvGrpSpPr>
        <p:grpSpPr bwMode="auto">
          <a:xfrm>
            <a:off x="4262438" y="715963"/>
            <a:ext cx="1144587" cy="1135062"/>
            <a:chOff x="6138251" y="2599440"/>
            <a:chExt cx="1527787" cy="1514475"/>
          </a:xfrm>
        </p:grpSpPr>
        <p:sp>
          <p:nvSpPr>
            <p:cNvPr id="17422"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7423"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7417"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标准</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方式</a:t>
            </a:r>
          </a:p>
        </p:txBody>
      </p:sp>
      <p:grpSp>
        <p:nvGrpSpPr>
          <p:cNvPr id="8" name="组合 38"/>
          <p:cNvGrpSpPr/>
          <p:nvPr/>
        </p:nvGrpSpPr>
        <p:grpSpPr>
          <a:xfrm>
            <a:off x="225182" y="69954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20012" y="4088306"/>
              <a:ext cx="1065085"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住房</a:t>
              </a:r>
              <a:endParaRPr lang="en-US" altLang="zh-CN" sz="2800" b="1" baseline="-3000" dirty="0">
                <a:solidFill>
                  <a:schemeClr val="bg1"/>
                </a:solidFill>
                <a:latin typeface="+mn-lt"/>
                <a:ea typeface="微软雅黑" panose="020B0503020204020204" pitchFamily="34" charset="-122"/>
                <a:cs typeface="Arial" panose="02080604020202020204" pitchFamily="34" charset="0"/>
              </a:endParaRPr>
            </a:p>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租金</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7420" name="矩形 10"/>
          <p:cNvSpPr>
            <a:spLocks noChangeArrowheads="1"/>
          </p:cNvSpPr>
          <p:nvPr/>
        </p:nvSpPr>
        <p:spPr bwMode="auto">
          <a:xfrm>
            <a:off x="179388" y="1924050"/>
            <a:ext cx="4013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在主要工作城市租房，且同时符合以下条件：</a:t>
            </a:r>
          </a:p>
          <a:p>
            <a:pPr eaLnBrk="1" hangingPunct="1"/>
            <a:r>
              <a:rPr lang="zh-CN" altLang="en-US" sz="1600">
                <a:latin typeface="Calibri" pitchFamily="34" charset="0"/>
              </a:rPr>
              <a:t>（</a:t>
            </a:r>
            <a:r>
              <a:rPr lang="en-US" altLang="zh-CN" sz="1600">
                <a:latin typeface="Calibri" pitchFamily="34" charset="0"/>
              </a:rPr>
              <a:t>1</a:t>
            </a:r>
            <a:r>
              <a:rPr lang="zh-CN" altLang="en-US" sz="1600">
                <a:latin typeface="Calibri" pitchFamily="34" charset="0"/>
              </a:rPr>
              <a:t>）</a:t>
            </a:r>
            <a:r>
              <a:rPr lang="zh-CN" altLang="en-US" sz="1600">
                <a:latin typeface="Calibri" pitchFamily="34" charset="0"/>
                <a:sym typeface="+mn-ea"/>
              </a:rPr>
              <a:t>本人及配偶在主要工作的城市没有自有住房；</a:t>
            </a:r>
            <a:endParaRPr lang="zh-CN" altLang="en-US" sz="1600">
              <a:latin typeface="Calibri" pitchFamily="34" charset="0"/>
            </a:endParaRPr>
          </a:p>
          <a:p>
            <a:pPr eaLnBrk="1" hangingPunct="1"/>
            <a:r>
              <a:rPr lang="zh-CN" altLang="en-US" sz="1600">
                <a:latin typeface="Calibri" pitchFamily="34" charset="0"/>
              </a:rPr>
              <a:t>（</a:t>
            </a:r>
            <a:r>
              <a:rPr lang="en-US" altLang="zh-CN" sz="1600">
                <a:latin typeface="Calibri" pitchFamily="34" charset="0"/>
              </a:rPr>
              <a:t>2</a:t>
            </a:r>
            <a:r>
              <a:rPr lang="zh-CN" altLang="en-US" sz="1600">
                <a:latin typeface="Calibri" pitchFamily="34" charset="0"/>
              </a:rPr>
              <a:t>）</a:t>
            </a:r>
            <a:r>
              <a:rPr lang="zh-CN" altLang="en-US" sz="1600">
                <a:latin typeface="Calibri" pitchFamily="34" charset="0"/>
                <a:sym typeface="+mn-ea"/>
              </a:rPr>
              <a:t>已经实际发生了住房租金支出；</a:t>
            </a:r>
            <a:endParaRPr lang="zh-CN" altLang="en-US" sz="1600">
              <a:latin typeface="Calibri" pitchFamily="34" charset="0"/>
            </a:endParaRPr>
          </a:p>
          <a:p>
            <a:pPr eaLnBrk="1" hangingPunct="1"/>
            <a:r>
              <a:rPr lang="zh-CN" altLang="en-US" sz="1600">
                <a:latin typeface="Calibri" pitchFamily="34" charset="0"/>
              </a:rPr>
              <a:t>（</a:t>
            </a:r>
            <a:r>
              <a:rPr lang="en-US" altLang="zh-CN" sz="1600">
                <a:latin typeface="Calibri" pitchFamily="34" charset="0"/>
              </a:rPr>
              <a:t>3</a:t>
            </a:r>
            <a:r>
              <a:rPr lang="zh-CN" altLang="en-US" sz="1600">
                <a:latin typeface="Calibri" pitchFamily="34" charset="0"/>
              </a:rPr>
              <a:t>）本人及配偶在同一纳税年度内，没有享受住房贷款利息专项附加扣除政策。也就是说，住房贷款利息与住房租金两项</a:t>
            </a:r>
          </a:p>
          <a:p>
            <a:pPr eaLnBrk="1" hangingPunct="1"/>
            <a:r>
              <a:rPr lang="zh-CN" altLang="en-US" sz="1600">
                <a:latin typeface="Calibri" pitchFamily="34" charset="0"/>
              </a:rPr>
              <a:t>扣除政策只能享受其中一项，不能同时享受。</a:t>
            </a:r>
          </a:p>
        </p:txBody>
      </p:sp>
      <p:sp>
        <p:nvSpPr>
          <p:cNvPr id="17421" name="矩形 11"/>
          <p:cNvSpPr>
            <a:spLocks noChangeArrowheads="1"/>
          </p:cNvSpPr>
          <p:nvPr/>
        </p:nvSpPr>
        <p:spPr bwMode="auto">
          <a:xfrm>
            <a:off x="4327525" y="1924050"/>
            <a:ext cx="4608513"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a:t>
            </a:r>
            <a:r>
              <a:rPr lang="en-US" altLang="zh-CN" sz="1600">
                <a:latin typeface="Calibri" pitchFamily="34" charset="0"/>
              </a:rPr>
              <a:t>1</a:t>
            </a:r>
            <a:r>
              <a:rPr lang="zh-CN" altLang="en-US" sz="1600">
                <a:latin typeface="Calibri" pitchFamily="34" charset="0"/>
              </a:rPr>
              <a:t>）直辖市、省会（首府）城市、计划单列市以及国务院确定的其他城市：每月</a:t>
            </a:r>
            <a:r>
              <a:rPr lang="en-US" altLang="zh-CN" sz="1600">
                <a:latin typeface="Calibri" pitchFamily="34" charset="0"/>
              </a:rPr>
              <a:t>1500</a:t>
            </a:r>
            <a:r>
              <a:rPr lang="zh-CN" altLang="en-US" sz="1600">
                <a:latin typeface="Calibri" pitchFamily="34" charset="0"/>
              </a:rPr>
              <a:t>元；</a:t>
            </a:r>
            <a:endParaRPr lang="en-US" altLang="zh-CN" sz="1600">
              <a:latin typeface="Calibri" pitchFamily="34" charset="0"/>
            </a:endParaRPr>
          </a:p>
          <a:p>
            <a:pPr eaLnBrk="1" hangingPunct="1"/>
            <a:r>
              <a:rPr lang="zh-CN" altLang="en-US" sz="1600">
                <a:latin typeface="Calibri" pitchFamily="34" charset="0"/>
              </a:rPr>
              <a:t>（</a:t>
            </a:r>
            <a:r>
              <a:rPr lang="en-US" altLang="zh-CN" sz="1600">
                <a:latin typeface="Calibri" pitchFamily="34" charset="0"/>
              </a:rPr>
              <a:t>2</a:t>
            </a:r>
            <a:r>
              <a:rPr lang="zh-CN" altLang="en-US" sz="1600">
                <a:latin typeface="Calibri" pitchFamily="34" charset="0"/>
              </a:rPr>
              <a:t>）除上述城市以外的市辖区户籍人口超过</a:t>
            </a:r>
            <a:r>
              <a:rPr lang="en-US" altLang="zh-CN" sz="1600">
                <a:latin typeface="Calibri" pitchFamily="34" charset="0"/>
              </a:rPr>
              <a:t>100</a:t>
            </a:r>
            <a:r>
              <a:rPr lang="zh-CN" altLang="en-US" sz="1600">
                <a:latin typeface="Calibri" pitchFamily="34" charset="0"/>
              </a:rPr>
              <a:t>万人的城市：每月</a:t>
            </a:r>
            <a:r>
              <a:rPr lang="en-US" altLang="zh-CN" sz="1600">
                <a:latin typeface="Calibri" pitchFamily="34" charset="0"/>
              </a:rPr>
              <a:t>1100</a:t>
            </a:r>
            <a:r>
              <a:rPr lang="zh-CN" altLang="en-US" sz="1600">
                <a:latin typeface="Calibri" pitchFamily="34" charset="0"/>
              </a:rPr>
              <a:t>元；</a:t>
            </a:r>
            <a:endParaRPr lang="en-US" altLang="zh-CN" sz="1600">
              <a:latin typeface="Calibri" pitchFamily="34" charset="0"/>
            </a:endParaRPr>
          </a:p>
          <a:p>
            <a:pPr eaLnBrk="1" hangingPunct="1"/>
            <a:r>
              <a:rPr lang="zh-CN" altLang="en-US" sz="1600">
                <a:latin typeface="Calibri" pitchFamily="34" charset="0"/>
              </a:rPr>
              <a:t>（</a:t>
            </a:r>
            <a:r>
              <a:rPr lang="en-US" altLang="zh-CN" sz="1600">
                <a:latin typeface="Calibri" pitchFamily="34" charset="0"/>
              </a:rPr>
              <a:t>3</a:t>
            </a:r>
            <a:r>
              <a:rPr lang="zh-CN" altLang="en-US" sz="1600">
                <a:latin typeface="Calibri" pitchFamily="34" charset="0"/>
              </a:rPr>
              <a:t>）除上述城市以外的，市辖区户籍人口不超过</a:t>
            </a:r>
            <a:r>
              <a:rPr lang="en-US" altLang="zh-CN" sz="1600">
                <a:latin typeface="Calibri" pitchFamily="34" charset="0"/>
              </a:rPr>
              <a:t>100</a:t>
            </a:r>
            <a:r>
              <a:rPr lang="zh-CN" altLang="en-US" sz="1600">
                <a:latin typeface="Calibri" pitchFamily="34" charset="0"/>
              </a:rPr>
              <a:t>万人（含）的城市：每月</a:t>
            </a:r>
            <a:r>
              <a:rPr lang="en-US" altLang="zh-CN" sz="1600">
                <a:latin typeface="Calibri" pitchFamily="34" charset="0"/>
              </a:rPr>
              <a:t>800</a:t>
            </a:r>
            <a:r>
              <a:rPr lang="zh-CN" altLang="en-US" sz="1600">
                <a:latin typeface="Calibri" pitchFamily="34" charset="0"/>
              </a:rPr>
              <a:t>元。</a:t>
            </a:r>
            <a:endParaRPr lang="en-US" altLang="zh-CN" sz="1600">
              <a:latin typeface="Calibri" pitchFamily="34" charset="0"/>
            </a:endParaRPr>
          </a:p>
          <a:p>
            <a:pPr eaLnBrk="1" hangingPunct="1"/>
            <a:endParaRPr lang="en-US" altLang="zh-CN" sz="400">
              <a:latin typeface="Calibri" pitchFamily="34" charset="0"/>
            </a:endParaRPr>
          </a:p>
          <a:p>
            <a:pPr eaLnBrk="1" hangingPunct="1"/>
            <a:endParaRPr lang="zh-CN" altLang="en-US" sz="1600">
              <a:latin typeface="Calibri" pitchFamily="34" charset="0"/>
            </a:endParaRPr>
          </a:p>
          <a:p>
            <a:pPr eaLnBrk="1" hangingPunct="1"/>
            <a:r>
              <a:rPr lang="zh-CN" altLang="en-US" sz="1600">
                <a:latin typeface="Calibri" pitchFamily="34" charset="0"/>
              </a:rPr>
              <a:t>？谁来扣：</a:t>
            </a:r>
          </a:p>
          <a:p>
            <a:pPr eaLnBrk="1" hangingPunct="1"/>
            <a:r>
              <a:rPr lang="zh-CN" altLang="en-US" sz="1600">
                <a:latin typeface="Calibri" pitchFamily="34" charset="0"/>
              </a:rPr>
              <a:t>如夫妻双方主要工作城市相同的，只能由一方扣除，且为签订租赁住房合同的承租人来扣除；</a:t>
            </a:r>
          </a:p>
          <a:p>
            <a:pPr eaLnBrk="1" hangingPunct="1"/>
            <a:r>
              <a:rPr lang="zh-CN" altLang="en-US" sz="1600">
                <a:latin typeface="Calibri" pitchFamily="34" charset="0"/>
              </a:rPr>
              <a:t>如夫妻双方主要工作城市不同，且无房的，可按规定标准分别进行扣除。</a:t>
            </a:r>
          </a:p>
        </p:txBody>
      </p:sp>
    </p:spTree>
  </p:cSld>
  <p:clrMapOvr>
    <a:masterClrMapping/>
  </p:clrMapOvr>
  <p:transition spd="med" advTm="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8439" name="组合 13"/>
          <p:cNvGrpSpPr>
            <a:grpSpLocks/>
          </p:cNvGrpSpPr>
          <p:nvPr/>
        </p:nvGrpSpPr>
        <p:grpSpPr bwMode="auto">
          <a:xfrm>
            <a:off x="3059113" y="700088"/>
            <a:ext cx="1136650" cy="1136650"/>
            <a:chOff x="4535488" y="2578100"/>
            <a:chExt cx="1514475" cy="1516063"/>
          </a:xfrm>
        </p:grpSpPr>
        <p:sp>
          <p:nvSpPr>
            <p:cNvPr id="18449"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50"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8451" name="文本框 13"/>
            <p:cNvSpPr txBox="1">
              <a:spLocks noChangeArrowheads="1"/>
            </p:cNvSpPr>
            <p:nvPr/>
          </p:nvSpPr>
          <p:spPr bwMode="auto">
            <a:xfrm>
              <a:off x="5025552" y="3057797"/>
              <a:ext cx="93017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起止</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时间</a:t>
              </a:r>
            </a:p>
          </p:txBody>
        </p:sp>
      </p:grpSp>
      <p:grpSp>
        <p:nvGrpSpPr>
          <p:cNvPr id="18440" name="组合 19"/>
          <p:cNvGrpSpPr>
            <a:grpSpLocks/>
          </p:cNvGrpSpPr>
          <p:nvPr/>
        </p:nvGrpSpPr>
        <p:grpSpPr bwMode="auto">
          <a:xfrm>
            <a:off x="4262438" y="715963"/>
            <a:ext cx="1144587" cy="1135062"/>
            <a:chOff x="6138251" y="2599440"/>
            <a:chExt cx="1527787" cy="1514475"/>
          </a:xfrm>
        </p:grpSpPr>
        <p:sp>
          <p:nvSpPr>
            <p:cNvPr id="18447"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8448"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8441"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备查</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资料</a:t>
            </a:r>
            <a:endParaRPr lang="en-US" altLang="zh-CN" sz="2000" b="1">
              <a:solidFill>
                <a:schemeClr val="tx2"/>
              </a:solidFill>
              <a:latin typeface="微软雅黑" pitchFamily="34" charset="-122"/>
              <a:ea typeface="微软雅黑" pitchFamily="34" charset="-122"/>
            </a:endParaRPr>
          </a:p>
        </p:txBody>
      </p:sp>
      <p:sp>
        <p:nvSpPr>
          <p:cNvPr id="40" name="六边形 39"/>
          <p:cNvSpPr/>
          <p:nvPr/>
        </p:nvSpPr>
        <p:spPr>
          <a:xfrm>
            <a:off x="225425" y="70008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8444" name="矩形 10"/>
          <p:cNvSpPr>
            <a:spLocks noChangeArrowheads="1"/>
          </p:cNvSpPr>
          <p:nvPr/>
        </p:nvSpPr>
        <p:spPr bwMode="auto">
          <a:xfrm>
            <a:off x="179388" y="1973263"/>
            <a:ext cx="40132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600">
              <a:latin typeface="Calibri" pitchFamily="34" charset="0"/>
            </a:endParaRPr>
          </a:p>
          <a:p>
            <a:pPr eaLnBrk="1" hangingPunct="1"/>
            <a:r>
              <a:rPr lang="zh-CN" altLang="en-US" sz="1600">
                <a:latin typeface="Calibri" pitchFamily="34" charset="0"/>
              </a:rPr>
              <a:t>租赁合同（协议）约定的房屋租赁期开始的当月</a:t>
            </a:r>
            <a:r>
              <a:rPr lang="en-US" altLang="zh-CN" sz="1600">
                <a:latin typeface="Calibri" pitchFamily="34" charset="0"/>
              </a:rPr>
              <a:t>——</a:t>
            </a:r>
            <a:r>
              <a:rPr lang="zh-CN" altLang="en-US" sz="1600">
                <a:latin typeface="Calibri" pitchFamily="34" charset="0"/>
              </a:rPr>
              <a:t>租赁期结束的当月；</a:t>
            </a:r>
          </a:p>
          <a:p>
            <a:pPr eaLnBrk="1" hangingPunct="1"/>
            <a:r>
              <a:rPr lang="zh-CN" altLang="en-US" sz="1600">
                <a:latin typeface="Calibri" pitchFamily="34" charset="0"/>
              </a:rPr>
              <a:t>提前终止合同（协议）的，以实际租赁行为终止的月份为准。</a:t>
            </a:r>
            <a:endParaRPr lang="zh-CN" altLang="zh-CN" sz="1600">
              <a:latin typeface="Calibri" pitchFamily="34" charset="0"/>
            </a:endParaRPr>
          </a:p>
        </p:txBody>
      </p:sp>
      <p:sp>
        <p:nvSpPr>
          <p:cNvPr id="18445" name="矩形 11"/>
          <p:cNvSpPr>
            <a:spLocks noChangeArrowheads="1"/>
          </p:cNvSpPr>
          <p:nvPr/>
        </p:nvSpPr>
        <p:spPr bwMode="auto">
          <a:xfrm>
            <a:off x="4737100" y="2759075"/>
            <a:ext cx="403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住房租赁合同或协议等</a:t>
            </a:r>
          </a:p>
        </p:txBody>
      </p:sp>
      <p:sp>
        <p:nvSpPr>
          <p:cNvPr id="18446" name="文本框 67"/>
          <p:cNvSpPr txBox="1">
            <a:spLocks noChangeArrowheads="1"/>
          </p:cNvSpPr>
          <p:nvPr/>
        </p:nvSpPr>
        <p:spPr bwMode="auto">
          <a:xfrm>
            <a:off x="295275" y="771525"/>
            <a:ext cx="9636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lnSpc>
                <a:spcPct val="120000"/>
              </a:lnSpc>
            </a:pPr>
            <a:r>
              <a:rPr lang="zh-CN" altLang="en-US" sz="2800" b="1" baseline="-3000">
                <a:solidFill>
                  <a:schemeClr val="bg1"/>
                </a:solidFill>
                <a:latin typeface="Calibri" pitchFamily="34" charset="0"/>
                <a:ea typeface="微软雅黑" pitchFamily="34" charset="-122"/>
              </a:rPr>
              <a:t>住房</a:t>
            </a:r>
            <a:endParaRPr lang="en-US" altLang="zh-CN" sz="2800" b="1" baseline="-3000">
              <a:solidFill>
                <a:schemeClr val="bg1"/>
              </a:solidFill>
              <a:latin typeface="Calibri" pitchFamily="34" charset="0"/>
              <a:ea typeface="微软雅黑" pitchFamily="34" charset="-122"/>
            </a:endParaRPr>
          </a:p>
          <a:p>
            <a:pPr algn="ctr">
              <a:lnSpc>
                <a:spcPct val="120000"/>
              </a:lnSpc>
            </a:pPr>
            <a:r>
              <a:rPr lang="zh-CN" altLang="en-US" sz="2800" b="1" baseline="-3000">
                <a:solidFill>
                  <a:schemeClr val="bg1"/>
                </a:solidFill>
                <a:latin typeface="Calibri" pitchFamily="34" charset="0"/>
                <a:ea typeface="微软雅黑" pitchFamily="34" charset="-122"/>
              </a:rPr>
              <a:t>租金</a:t>
            </a:r>
          </a:p>
        </p:txBody>
      </p:sp>
    </p:spTree>
  </p:cSld>
  <p:clrMapOvr>
    <a:masterClrMapping/>
  </p:clrMapOvr>
  <p:transition spd="med" advTm="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9463" name="组合 13"/>
          <p:cNvGrpSpPr>
            <a:grpSpLocks/>
          </p:cNvGrpSpPr>
          <p:nvPr/>
        </p:nvGrpSpPr>
        <p:grpSpPr bwMode="auto">
          <a:xfrm>
            <a:off x="3059113" y="700088"/>
            <a:ext cx="1136650" cy="1136650"/>
            <a:chOff x="4535488" y="2578100"/>
            <a:chExt cx="1514475" cy="1516063"/>
          </a:xfrm>
        </p:grpSpPr>
        <p:sp>
          <p:nvSpPr>
            <p:cNvPr id="19472"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73"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19474" name="文本框 13"/>
            <p:cNvSpPr txBox="1">
              <a:spLocks noChangeArrowheads="1"/>
            </p:cNvSpPr>
            <p:nvPr/>
          </p:nvSpPr>
          <p:spPr bwMode="auto">
            <a:xfrm>
              <a:off x="5025552" y="3057797"/>
              <a:ext cx="934444"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享受</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条件</a:t>
              </a:r>
            </a:p>
          </p:txBody>
        </p:sp>
      </p:grpSp>
      <p:grpSp>
        <p:nvGrpSpPr>
          <p:cNvPr id="19464" name="组合 19"/>
          <p:cNvGrpSpPr>
            <a:grpSpLocks/>
          </p:cNvGrpSpPr>
          <p:nvPr/>
        </p:nvGrpSpPr>
        <p:grpSpPr bwMode="auto">
          <a:xfrm>
            <a:off x="4262438" y="715963"/>
            <a:ext cx="1144587" cy="1135062"/>
            <a:chOff x="6138251" y="2599440"/>
            <a:chExt cx="1527787" cy="1514475"/>
          </a:xfrm>
        </p:grpSpPr>
        <p:sp>
          <p:nvSpPr>
            <p:cNvPr id="19470"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19471"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19465"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标准</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方式</a:t>
            </a:r>
          </a:p>
        </p:txBody>
      </p:sp>
      <p:grpSp>
        <p:nvGrpSpPr>
          <p:cNvPr id="8" name="组合 38"/>
          <p:cNvGrpSpPr/>
          <p:nvPr/>
        </p:nvGrpSpPr>
        <p:grpSpPr>
          <a:xfrm>
            <a:off x="225182" y="69954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20012" y="4088306"/>
              <a:ext cx="1065085"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赡养</a:t>
              </a:r>
              <a:endParaRPr lang="en-US" altLang="zh-CN" sz="2800" b="1" baseline="-3000" dirty="0">
                <a:solidFill>
                  <a:schemeClr val="bg1"/>
                </a:solidFill>
                <a:latin typeface="+mn-lt"/>
                <a:ea typeface="微软雅黑" panose="020B0503020204020204" pitchFamily="34" charset="-122"/>
                <a:cs typeface="Arial" panose="02080604020202020204" pitchFamily="34" charset="0"/>
              </a:endParaRPr>
            </a:p>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老人</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9468" name="矩形 10"/>
          <p:cNvSpPr>
            <a:spLocks noChangeArrowheads="1"/>
          </p:cNvSpPr>
          <p:nvPr/>
        </p:nvSpPr>
        <p:spPr bwMode="auto">
          <a:xfrm>
            <a:off x="107950" y="1924050"/>
            <a:ext cx="4013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600">
              <a:latin typeface="Calibri" pitchFamily="34" charset="0"/>
            </a:endParaRPr>
          </a:p>
          <a:p>
            <a:pPr eaLnBrk="1" hangingPunct="1"/>
            <a:r>
              <a:rPr lang="zh-CN" altLang="en-US" sz="1600">
                <a:latin typeface="Calibri" pitchFamily="34" charset="0"/>
              </a:rPr>
              <a:t>被赡养人年满</a:t>
            </a:r>
            <a:r>
              <a:rPr lang="en-US" altLang="zh-CN" sz="1600">
                <a:latin typeface="Calibri" pitchFamily="34" charset="0"/>
              </a:rPr>
              <a:t>60</a:t>
            </a:r>
            <a:r>
              <a:rPr lang="zh-CN" altLang="en-US" sz="1600">
                <a:latin typeface="Calibri" pitchFamily="34" charset="0"/>
              </a:rPr>
              <a:t>周岁（含）</a:t>
            </a:r>
          </a:p>
          <a:p>
            <a:pPr eaLnBrk="1" hangingPunct="1"/>
            <a:endParaRPr lang="zh-CN" altLang="en-US" sz="1600">
              <a:latin typeface="Calibri" pitchFamily="34" charset="0"/>
            </a:endParaRPr>
          </a:p>
          <a:p>
            <a:pPr eaLnBrk="1" hangingPunct="1"/>
            <a:r>
              <a:rPr lang="zh-CN" altLang="en-US" sz="1600">
                <a:latin typeface="Calibri" pitchFamily="34" charset="0"/>
              </a:rPr>
              <a:t>被赡养人</a:t>
            </a:r>
            <a:r>
              <a:rPr lang="en-US" altLang="zh-CN" sz="1600">
                <a:latin typeface="Calibri" pitchFamily="34" charset="0"/>
              </a:rPr>
              <a:t>——</a:t>
            </a:r>
            <a:r>
              <a:rPr lang="zh-CN" altLang="en-US" sz="1600">
                <a:latin typeface="Calibri" pitchFamily="34" charset="0"/>
              </a:rPr>
              <a:t>父母（生父母、继父母、养父母），以及子女均已去世的祖父母、外祖父母。</a:t>
            </a:r>
          </a:p>
        </p:txBody>
      </p:sp>
      <p:sp>
        <p:nvSpPr>
          <p:cNvPr id="19469" name="矩形 11"/>
          <p:cNvSpPr>
            <a:spLocks noChangeArrowheads="1"/>
          </p:cNvSpPr>
          <p:nvPr/>
        </p:nvSpPr>
        <p:spPr bwMode="auto">
          <a:xfrm>
            <a:off x="4356100" y="1973263"/>
            <a:ext cx="46926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600">
              <a:latin typeface="Calibri" pitchFamily="34" charset="0"/>
            </a:endParaRPr>
          </a:p>
          <a:p>
            <a:pPr eaLnBrk="1" hangingPunct="1"/>
            <a:r>
              <a:rPr lang="zh-CN" altLang="en-US" sz="1600">
                <a:latin typeface="Calibri" pitchFamily="34" charset="0"/>
              </a:rPr>
              <a:t>纳税人为独生子女：每月</a:t>
            </a:r>
            <a:r>
              <a:rPr lang="en-US" altLang="zh-CN" sz="1600">
                <a:latin typeface="Calibri" pitchFamily="34" charset="0"/>
              </a:rPr>
              <a:t>2000</a:t>
            </a:r>
            <a:r>
              <a:rPr lang="zh-CN" altLang="en-US" sz="1600">
                <a:latin typeface="Calibri" pitchFamily="34" charset="0"/>
              </a:rPr>
              <a:t>元</a:t>
            </a:r>
            <a:endParaRPr lang="en-US" altLang="zh-CN" sz="1600">
              <a:latin typeface="Calibri" pitchFamily="34" charset="0"/>
            </a:endParaRPr>
          </a:p>
          <a:p>
            <a:pPr eaLnBrk="1" hangingPunct="1"/>
            <a:endParaRPr lang="zh-CN" altLang="en-US" sz="1600">
              <a:latin typeface="Calibri" pitchFamily="34" charset="0"/>
            </a:endParaRPr>
          </a:p>
          <a:p>
            <a:pPr eaLnBrk="1" hangingPunct="1"/>
            <a:r>
              <a:rPr lang="zh-CN" altLang="en-US" sz="1600">
                <a:latin typeface="Calibri" pitchFamily="34" charset="0"/>
              </a:rPr>
              <a:t>纳税人为非独生子女，可以兄弟姐妹分摊每月</a:t>
            </a:r>
            <a:r>
              <a:rPr lang="en-US" altLang="zh-CN" sz="1600">
                <a:latin typeface="Calibri" pitchFamily="34" charset="0"/>
              </a:rPr>
              <a:t>2000</a:t>
            </a:r>
            <a:r>
              <a:rPr lang="zh-CN" altLang="en-US" sz="1600">
                <a:latin typeface="Calibri" pitchFamily="34" charset="0"/>
              </a:rPr>
              <a:t>元的扣除额度，但每人分摊的额度不能超过每月</a:t>
            </a:r>
            <a:r>
              <a:rPr lang="en-US" altLang="zh-CN" sz="1600">
                <a:latin typeface="Calibri" pitchFamily="34" charset="0"/>
              </a:rPr>
              <a:t>1000</a:t>
            </a:r>
            <a:r>
              <a:rPr lang="zh-CN" altLang="en-US" sz="1600">
                <a:latin typeface="Calibri" pitchFamily="34" charset="0"/>
              </a:rPr>
              <a:t>元。</a:t>
            </a:r>
          </a:p>
          <a:p>
            <a:pPr eaLnBrk="1" hangingPunct="1"/>
            <a:r>
              <a:rPr lang="zh-CN" altLang="en-US" sz="1600">
                <a:latin typeface="Calibri" pitchFamily="34" charset="0"/>
              </a:rPr>
              <a:t>具体分摊的方式：均摊、约定、指定分摊</a:t>
            </a:r>
          </a:p>
          <a:p>
            <a:pPr eaLnBrk="1" hangingPunct="1"/>
            <a:endParaRPr lang="zh-CN" altLang="en-US" sz="1600">
              <a:latin typeface="Calibri" pitchFamily="34" charset="0"/>
            </a:endParaRPr>
          </a:p>
          <a:p>
            <a:pPr eaLnBrk="1" hangingPunct="1"/>
            <a:r>
              <a:rPr lang="zh-CN" altLang="en-US" sz="1600">
                <a:latin typeface="Calibri" pitchFamily="34" charset="0"/>
              </a:rPr>
              <a:t>约定或指定分摊的，需签订书面分摊协议</a:t>
            </a:r>
          </a:p>
          <a:p>
            <a:pPr eaLnBrk="1" hangingPunct="1"/>
            <a:r>
              <a:rPr lang="zh-CN" altLang="en-US" sz="1600">
                <a:latin typeface="Calibri" pitchFamily="34" charset="0"/>
              </a:rPr>
              <a:t>具体分摊方式和额度确定后，一个纳税年度不变</a:t>
            </a:r>
          </a:p>
        </p:txBody>
      </p:sp>
    </p:spTree>
  </p:cSld>
  <p:clrMapOvr>
    <a:masterClrMapping/>
  </p:clrMapOvr>
  <p:transition spd="med"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0487" name="组合 13"/>
          <p:cNvGrpSpPr>
            <a:grpSpLocks/>
          </p:cNvGrpSpPr>
          <p:nvPr/>
        </p:nvGrpSpPr>
        <p:grpSpPr bwMode="auto">
          <a:xfrm>
            <a:off x="3059113" y="700088"/>
            <a:ext cx="1136650" cy="1136650"/>
            <a:chOff x="4535488" y="2578100"/>
            <a:chExt cx="1514475" cy="1516063"/>
          </a:xfrm>
        </p:grpSpPr>
        <p:sp>
          <p:nvSpPr>
            <p:cNvPr id="20497"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498"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20499" name="文本框 13"/>
            <p:cNvSpPr txBox="1">
              <a:spLocks noChangeArrowheads="1"/>
            </p:cNvSpPr>
            <p:nvPr/>
          </p:nvSpPr>
          <p:spPr bwMode="auto">
            <a:xfrm>
              <a:off x="5025552" y="3057797"/>
              <a:ext cx="93017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起止</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时间</a:t>
              </a:r>
            </a:p>
          </p:txBody>
        </p:sp>
      </p:grpSp>
      <p:grpSp>
        <p:nvGrpSpPr>
          <p:cNvPr id="20488" name="组合 19"/>
          <p:cNvGrpSpPr>
            <a:grpSpLocks/>
          </p:cNvGrpSpPr>
          <p:nvPr/>
        </p:nvGrpSpPr>
        <p:grpSpPr bwMode="auto">
          <a:xfrm>
            <a:off x="4262438" y="715963"/>
            <a:ext cx="1144587" cy="1135062"/>
            <a:chOff x="6138251" y="2599440"/>
            <a:chExt cx="1527787" cy="1514475"/>
          </a:xfrm>
        </p:grpSpPr>
        <p:sp>
          <p:nvSpPr>
            <p:cNvPr id="20495"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20496"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20489"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备查</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资料</a:t>
            </a:r>
            <a:endParaRPr lang="en-US" altLang="zh-CN" sz="2000" b="1">
              <a:solidFill>
                <a:schemeClr val="tx2"/>
              </a:solidFill>
              <a:latin typeface="微软雅黑" pitchFamily="34" charset="-122"/>
              <a:ea typeface="微软雅黑" pitchFamily="34" charset="-122"/>
            </a:endParaRPr>
          </a:p>
        </p:txBody>
      </p:sp>
      <p:sp>
        <p:nvSpPr>
          <p:cNvPr id="40" name="六边形 39"/>
          <p:cNvSpPr/>
          <p:nvPr/>
        </p:nvSpPr>
        <p:spPr>
          <a:xfrm>
            <a:off x="225425" y="70008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0492" name="矩形 10"/>
          <p:cNvSpPr>
            <a:spLocks noChangeArrowheads="1"/>
          </p:cNvSpPr>
          <p:nvPr/>
        </p:nvSpPr>
        <p:spPr bwMode="auto">
          <a:xfrm>
            <a:off x="369888" y="2433638"/>
            <a:ext cx="4013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被赡养人年满</a:t>
            </a:r>
            <a:r>
              <a:rPr lang="en-US" altLang="zh-CN" sz="1600">
                <a:latin typeface="Calibri" pitchFamily="34" charset="0"/>
              </a:rPr>
              <a:t>60</a:t>
            </a:r>
            <a:r>
              <a:rPr lang="zh-CN" altLang="en-US" sz="1600">
                <a:latin typeface="Calibri" pitchFamily="34" charset="0"/>
              </a:rPr>
              <a:t>周岁的当月至赡养义务终止的年末。</a:t>
            </a:r>
            <a:endParaRPr lang="zh-CN" altLang="zh-CN" sz="1600">
              <a:latin typeface="Calibri" pitchFamily="34" charset="0"/>
            </a:endParaRPr>
          </a:p>
        </p:txBody>
      </p:sp>
      <p:sp>
        <p:nvSpPr>
          <p:cNvPr id="20493" name="矩形 11"/>
          <p:cNvSpPr>
            <a:spLocks noChangeArrowheads="1"/>
          </p:cNvSpPr>
          <p:nvPr/>
        </p:nvSpPr>
        <p:spPr bwMode="auto">
          <a:xfrm>
            <a:off x="4570413" y="2555875"/>
            <a:ext cx="4032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采取约定或指定分摊的，需留存分摊协议</a:t>
            </a:r>
            <a:endParaRPr lang="zh-CN" altLang="zh-CN" sz="1600">
              <a:latin typeface="Calibri" pitchFamily="34" charset="0"/>
            </a:endParaRPr>
          </a:p>
        </p:txBody>
      </p:sp>
      <p:sp>
        <p:nvSpPr>
          <p:cNvPr id="20494" name="文本框 67"/>
          <p:cNvSpPr txBox="1">
            <a:spLocks noChangeArrowheads="1"/>
          </p:cNvSpPr>
          <p:nvPr/>
        </p:nvSpPr>
        <p:spPr bwMode="auto">
          <a:xfrm>
            <a:off x="295275" y="771525"/>
            <a:ext cx="9636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lnSpc>
                <a:spcPct val="120000"/>
              </a:lnSpc>
            </a:pPr>
            <a:r>
              <a:rPr lang="zh-CN" altLang="en-US" sz="2800" b="1" baseline="-3000">
                <a:solidFill>
                  <a:schemeClr val="bg1"/>
                </a:solidFill>
                <a:latin typeface="Calibri" pitchFamily="34" charset="0"/>
                <a:ea typeface="微软雅黑" pitchFamily="34" charset="-122"/>
              </a:rPr>
              <a:t>赡养</a:t>
            </a:r>
            <a:endParaRPr lang="en-US" altLang="zh-CN" sz="2800" b="1" baseline="-3000">
              <a:solidFill>
                <a:schemeClr val="bg1"/>
              </a:solidFill>
              <a:latin typeface="Calibri" pitchFamily="34" charset="0"/>
              <a:ea typeface="微软雅黑" pitchFamily="34" charset="-122"/>
            </a:endParaRPr>
          </a:p>
          <a:p>
            <a:pPr algn="ctr">
              <a:lnSpc>
                <a:spcPct val="120000"/>
              </a:lnSpc>
            </a:pPr>
            <a:r>
              <a:rPr lang="zh-CN" altLang="en-US" sz="2800" b="1" baseline="-3000">
                <a:solidFill>
                  <a:schemeClr val="bg1"/>
                </a:solidFill>
                <a:latin typeface="Calibri" pitchFamily="34" charset="0"/>
                <a:ea typeface="微软雅黑" pitchFamily="34" charset="-122"/>
              </a:rPr>
              <a:t>老人</a:t>
            </a:r>
          </a:p>
        </p:txBody>
      </p:sp>
    </p:spTree>
  </p:cSld>
  <p:clrMapOvr>
    <a:masterClrMapping/>
  </p:clrMapOvr>
  <p:transition spd="med" advTm="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Placeholder 4"/>
          <p:cNvSpPr txBox="1">
            <a:spLocks noChangeArrowheads="1"/>
          </p:cNvSpPr>
          <p:nvPr/>
        </p:nvSpPr>
        <p:spPr bwMode="auto">
          <a:xfrm>
            <a:off x="611188" y="430213"/>
            <a:ext cx="2257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zh-CN" altLang="en-US" sz="3200" b="1">
                <a:solidFill>
                  <a:schemeClr val="accent1"/>
                </a:solidFill>
                <a:latin typeface="微软雅黑" pitchFamily="34" charset="-122"/>
                <a:ea typeface="微软雅黑" pitchFamily="34" charset="-122"/>
              </a:rPr>
              <a:t>目录</a:t>
            </a:r>
            <a:r>
              <a:rPr lang="en-US" altLang="zh-CN" sz="3200" b="1">
                <a:solidFill>
                  <a:schemeClr val="accent1"/>
                </a:solidFill>
                <a:latin typeface="微软雅黑" pitchFamily="34" charset="-122"/>
                <a:ea typeface="微软雅黑" pitchFamily="34" charset="-122"/>
              </a:rPr>
              <a:t>/</a:t>
            </a:r>
            <a:r>
              <a:rPr lang="en-US" altLang="zh-CN" b="1">
                <a:solidFill>
                  <a:schemeClr val="accent1"/>
                </a:solidFill>
                <a:latin typeface="微软雅黑" pitchFamily="34" charset="-122"/>
                <a:ea typeface="微软雅黑" pitchFamily="34" charset="-122"/>
              </a:rPr>
              <a:t>Contents</a:t>
            </a:r>
            <a:endParaRPr lang="en-GB" altLang="zh-CN" b="1">
              <a:solidFill>
                <a:schemeClr val="accent1"/>
              </a:solidFill>
              <a:latin typeface="微软雅黑" pitchFamily="34" charset="-122"/>
              <a:ea typeface="微软雅黑" pitchFamily="34" charset="-122"/>
            </a:endParaRPr>
          </a:p>
        </p:txBody>
      </p:sp>
      <p:cxnSp>
        <p:nvCxnSpPr>
          <p:cNvPr id="43" name="直接连接符 42"/>
          <p:cNvCxnSpPr/>
          <p:nvPr/>
        </p:nvCxnSpPr>
        <p:spPr>
          <a:xfrm>
            <a:off x="738188" y="1058863"/>
            <a:ext cx="765016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76" name="组合 44"/>
          <p:cNvGrpSpPr>
            <a:grpSpLocks/>
          </p:cNvGrpSpPr>
          <p:nvPr/>
        </p:nvGrpSpPr>
        <p:grpSpPr bwMode="auto">
          <a:xfrm>
            <a:off x="2339975" y="1779588"/>
            <a:ext cx="893763" cy="519112"/>
            <a:chOff x="2215144" y="927951"/>
            <a:chExt cx="1244730" cy="953049"/>
          </a:xfrm>
        </p:grpSpPr>
        <p:sp>
          <p:nvSpPr>
            <p:cNvPr id="46" name="平行四边形 45"/>
            <p:cNvSpPr/>
            <p:nvPr/>
          </p:nvSpPr>
          <p:spPr>
            <a:xfrm>
              <a:off x="2215144" y="983326"/>
              <a:ext cx="1120920" cy="842299"/>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400">
                <a:latin typeface="Impact" pitchFamily="34" charset="0"/>
              </a:endParaRPr>
            </a:p>
          </p:txBody>
        </p:sp>
        <p:sp>
          <p:nvSpPr>
            <p:cNvPr id="3102" name="文本框 9"/>
            <p:cNvSpPr txBox="1">
              <a:spLocks noChangeArrowheads="1"/>
            </p:cNvSpPr>
            <p:nvPr/>
          </p:nvSpPr>
          <p:spPr bwMode="auto">
            <a:xfrm>
              <a:off x="2392015" y="927951"/>
              <a:ext cx="1067859" cy="95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a:solidFill>
                    <a:schemeClr val="bg1"/>
                  </a:solidFill>
                  <a:latin typeface="Impact" pitchFamily="34" charset="0"/>
                </a:rPr>
                <a:t>01</a:t>
              </a:r>
              <a:endParaRPr lang="zh-CN" altLang="en-US" sz="2800">
                <a:solidFill>
                  <a:schemeClr val="bg1"/>
                </a:solidFill>
                <a:latin typeface="Impact" pitchFamily="34" charset="0"/>
              </a:endParaRPr>
            </a:p>
          </p:txBody>
        </p:sp>
      </p:grpSp>
      <p:grpSp>
        <p:nvGrpSpPr>
          <p:cNvPr id="3077" name="组合 59"/>
          <p:cNvGrpSpPr>
            <a:grpSpLocks/>
          </p:cNvGrpSpPr>
          <p:nvPr/>
        </p:nvGrpSpPr>
        <p:grpSpPr bwMode="auto">
          <a:xfrm>
            <a:off x="3019425" y="1792288"/>
            <a:ext cx="4505325" cy="460375"/>
            <a:chOff x="4315150" y="953426"/>
            <a:chExt cx="3857250" cy="540057"/>
          </a:xfrm>
        </p:grpSpPr>
        <p:sp>
          <p:nvSpPr>
            <p:cNvPr id="61" name="矩形 60"/>
            <p:cNvSpPr/>
            <p:nvPr/>
          </p:nvSpPr>
          <p:spPr>
            <a:xfrm>
              <a:off x="4572029" y="1035366"/>
              <a:ext cx="3415528" cy="404111"/>
            </a:xfrm>
            <a:prstGeom prst="rect">
              <a:avLst/>
            </a:prstGeom>
            <a:ln w="15875">
              <a:noFill/>
            </a:ln>
          </p:spPr>
          <p:txBody>
            <a:bodyPr lIns="68580" tIns="34290" rIns="68580" bIns="34290">
              <a:spAutoFit/>
            </a:bodyPr>
            <a:lstStyle/>
            <a:p>
              <a:pPr fontAlgn="auto">
                <a:spcBef>
                  <a:spcPts val="0"/>
                </a:spcBef>
                <a:spcAft>
                  <a:spcPts val="0"/>
                </a:spcAft>
                <a:buFontTx/>
                <a:buNone/>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专项附加扣除政策征管服务操作指引</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fontAlgn="auto">
                <a:spcBef>
                  <a:spcPts val="0"/>
                </a:spcBef>
                <a:spcAft>
                  <a:spcPts val="0"/>
                </a:spcAft>
                <a:buFontTx/>
                <a:buNone/>
                <a:defRPr/>
              </a:pPr>
              <a:endParaRPr lang="zh-CN" altLang="en-US" sz="1600" b="1">
                <a:solidFill>
                  <a:schemeClr val="tx1">
                    <a:lumMod val="75000"/>
                    <a:lumOff val="25000"/>
                  </a:schemeClr>
                </a:solidFill>
              </a:endParaRPr>
            </a:p>
          </p:txBody>
        </p:sp>
      </p:grpSp>
      <p:grpSp>
        <p:nvGrpSpPr>
          <p:cNvPr id="3078" name="组合 33"/>
          <p:cNvGrpSpPr>
            <a:grpSpLocks/>
          </p:cNvGrpSpPr>
          <p:nvPr/>
        </p:nvGrpSpPr>
        <p:grpSpPr bwMode="auto">
          <a:xfrm>
            <a:off x="7956550" y="490538"/>
            <a:ext cx="431800" cy="433387"/>
            <a:chOff x="6084168" y="1274820"/>
            <a:chExt cx="432048" cy="432834"/>
          </a:xfrm>
        </p:grpSpPr>
        <p:sp>
          <p:nvSpPr>
            <p:cNvPr id="3097" name="椭圆 22"/>
            <p:cNvSpPr>
              <a:spLocks noChangeArrowheads="1"/>
            </p:cNvSpPr>
            <p:nvPr/>
          </p:nvSpPr>
          <p:spPr bwMode="auto">
            <a:xfrm>
              <a:off x="6084168" y="1274820"/>
              <a:ext cx="432048"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98" name="Freeform 59"/>
            <p:cNvSpPr>
              <a:spLocks noChangeArrowheads="1"/>
            </p:cNvSpPr>
            <p:nvPr/>
          </p:nvSpPr>
          <p:spPr bwMode="auto">
            <a:xfrm>
              <a:off x="6180302" y="1365898"/>
              <a:ext cx="239780" cy="250679"/>
            </a:xfrm>
            <a:custGeom>
              <a:avLst/>
              <a:gdLst>
                <a:gd name="T0" fmla="*/ 566 w 581"/>
                <a:gd name="T1" fmla="*/ 523 h 609"/>
                <a:gd name="T2" fmla="*/ 474 w 581"/>
                <a:gd name="T3" fmla="*/ 608 h 609"/>
                <a:gd name="T4" fmla="*/ 417 w 581"/>
                <a:gd name="T5" fmla="*/ 558 h 609"/>
                <a:gd name="T6" fmla="*/ 439 w 581"/>
                <a:gd name="T7" fmla="*/ 509 h 609"/>
                <a:gd name="T8" fmla="*/ 474 w 581"/>
                <a:gd name="T9" fmla="*/ 537 h 609"/>
                <a:gd name="T10" fmla="*/ 552 w 581"/>
                <a:gd name="T11" fmla="*/ 474 h 609"/>
                <a:gd name="T12" fmla="*/ 566 w 581"/>
                <a:gd name="T13" fmla="*/ 523 h 609"/>
                <a:gd name="T14" fmla="*/ 474 w 581"/>
                <a:gd name="T15" fmla="*/ 495 h 609"/>
                <a:gd name="T16" fmla="*/ 382 w 581"/>
                <a:gd name="T17" fmla="*/ 537 h 609"/>
                <a:gd name="T18" fmla="*/ 424 w 581"/>
                <a:gd name="T19" fmla="*/ 608 h 609"/>
                <a:gd name="T20" fmla="*/ 0 w 581"/>
                <a:gd name="T21" fmla="*/ 580 h 609"/>
                <a:gd name="T22" fmla="*/ 29 w 581"/>
                <a:gd name="T23" fmla="*/ 56 h 609"/>
                <a:gd name="T24" fmla="*/ 78 w 581"/>
                <a:gd name="T25" fmla="*/ 85 h 609"/>
                <a:gd name="T26" fmla="*/ 191 w 581"/>
                <a:gd name="T27" fmla="*/ 85 h 609"/>
                <a:gd name="T28" fmla="*/ 219 w 581"/>
                <a:gd name="T29" fmla="*/ 56 h 609"/>
                <a:gd name="T30" fmla="*/ 276 w 581"/>
                <a:gd name="T31" fmla="*/ 141 h 609"/>
                <a:gd name="T32" fmla="*/ 333 w 581"/>
                <a:gd name="T33" fmla="*/ 56 h 609"/>
                <a:gd name="T34" fmla="*/ 361 w 581"/>
                <a:gd name="T35" fmla="*/ 85 h 609"/>
                <a:gd name="T36" fmla="*/ 474 w 581"/>
                <a:gd name="T37" fmla="*/ 85 h 609"/>
                <a:gd name="T38" fmla="*/ 523 w 581"/>
                <a:gd name="T39" fmla="*/ 56 h 609"/>
                <a:gd name="T40" fmla="*/ 552 w 581"/>
                <a:gd name="T41" fmla="*/ 445 h 609"/>
                <a:gd name="T42" fmla="*/ 474 w 581"/>
                <a:gd name="T43" fmla="*/ 495 h 609"/>
                <a:gd name="T44" fmla="*/ 78 w 581"/>
                <a:gd name="T45" fmla="*/ 488 h 609"/>
                <a:gd name="T46" fmla="*/ 283 w 581"/>
                <a:gd name="T47" fmla="*/ 509 h 609"/>
                <a:gd name="T48" fmla="*/ 283 w 581"/>
                <a:gd name="T49" fmla="*/ 467 h 609"/>
                <a:gd name="T50" fmla="*/ 78 w 581"/>
                <a:gd name="T51" fmla="*/ 488 h 609"/>
                <a:gd name="T52" fmla="*/ 446 w 581"/>
                <a:gd name="T53" fmla="*/ 219 h 609"/>
                <a:gd name="T54" fmla="*/ 78 w 581"/>
                <a:gd name="T55" fmla="*/ 247 h 609"/>
                <a:gd name="T56" fmla="*/ 446 w 581"/>
                <a:gd name="T57" fmla="*/ 276 h 609"/>
                <a:gd name="T58" fmla="*/ 446 w 581"/>
                <a:gd name="T59" fmla="*/ 219 h 609"/>
                <a:gd name="T60" fmla="*/ 446 w 581"/>
                <a:gd name="T61" fmla="*/ 339 h 609"/>
                <a:gd name="T62" fmla="*/ 226 w 581"/>
                <a:gd name="T63" fmla="*/ 339 h 609"/>
                <a:gd name="T64" fmla="*/ 78 w 581"/>
                <a:gd name="T65" fmla="*/ 367 h 609"/>
                <a:gd name="T66" fmla="*/ 226 w 581"/>
                <a:gd name="T67" fmla="*/ 396 h 609"/>
                <a:gd name="T68" fmla="*/ 446 w 581"/>
                <a:gd name="T69" fmla="*/ 396 h 609"/>
                <a:gd name="T70" fmla="*/ 446 w 581"/>
                <a:gd name="T71" fmla="*/ 339 h 609"/>
                <a:gd name="T72" fmla="*/ 417 w 581"/>
                <a:gd name="T73" fmla="*/ 113 h 609"/>
                <a:gd name="T74" fmla="*/ 389 w 581"/>
                <a:gd name="T75" fmla="*/ 28 h 609"/>
                <a:gd name="T76" fmla="*/ 446 w 581"/>
                <a:gd name="T77" fmla="*/ 28 h 609"/>
                <a:gd name="T78" fmla="*/ 417 w 581"/>
                <a:gd name="T79" fmla="*/ 113 h 609"/>
                <a:gd name="T80" fmla="*/ 276 w 581"/>
                <a:gd name="T81" fmla="*/ 113 h 609"/>
                <a:gd name="T82" fmla="*/ 248 w 581"/>
                <a:gd name="T83" fmla="*/ 28 h 609"/>
                <a:gd name="T84" fmla="*/ 304 w 581"/>
                <a:gd name="T85" fmla="*/ 28 h 609"/>
                <a:gd name="T86" fmla="*/ 276 w 581"/>
                <a:gd name="T87" fmla="*/ 113 h 609"/>
                <a:gd name="T88" fmla="*/ 135 w 581"/>
                <a:gd name="T89" fmla="*/ 113 h 609"/>
                <a:gd name="T90" fmla="*/ 106 w 581"/>
                <a:gd name="T91" fmla="*/ 28 h 609"/>
                <a:gd name="T92" fmla="*/ 163 w 581"/>
                <a:gd name="T93" fmla="*/ 28 h 609"/>
                <a:gd name="T94" fmla="*/ 135 w 581"/>
                <a:gd name="T95" fmla="*/ 113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1"/>
                <a:gd name="T145" fmla="*/ 0 h 609"/>
                <a:gd name="T146" fmla="*/ 581 w 581"/>
                <a:gd name="T147" fmla="*/ 609 h 6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3079" name="组合 36"/>
          <p:cNvGrpSpPr>
            <a:grpSpLocks/>
          </p:cNvGrpSpPr>
          <p:nvPr/>
        </p:nvGrpSpPr>
        <p:grpSpPr bwMode="auto">
          <a:xfrm>
            <a:off x="6659563" y="490538"/>
            <a:ext cx="433387" cy="433387"/>
            <a:chOff x="4788024" y="1275213"/>
            <a:chExt cx="432048" cy="432048"/>
          </a:xfrm>
        </p:grpSpPr>
        <p:sp>
          <p:nvSpPr>
            <p:cNvPr id="3095" name="椭圆 65"/>
            <p:cNvSpPr>
              <a:spLocks noChangeArrowheads="1"/>
            </p:cNvSpPr>
            <p:nvPr/>
          </p:nvSpPr>
          <p:spPr bwMode="auto">
            <a:xfrm>
              <a:off x="4788024" y="1275213"/>
              <a:ext cx="432048" cy="432048"/>
            </a:xfrm>
            <a:prstGeom prst="ellipse">
              <a:avLst/>
            </a:pr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96" name="Freeform 110"/>
            <p:cNvSpPr>
              <a:spLocks noChangeArrowheads="1"/>
            </p:cNvSpPr>
            <p:nvPr/>
          </p:nvSpPr>
          <p:spPr bwMode="auto">
            <a:xfrm>
              <a:off x="4891102" y="1366806"/>
              <a:ext cx="250679" cy="248862"/>
            </a:xfrm>
            <a:custGeom>
              <a:avLst/>
              <a:gdLst>
                <a:gd name="T0" fmla="*/ 608 w 609"/>
                <a:gd name="T1" fmla="*/ 544 h 602"/>
                <a:gd name="T2" fmla="*/ 608 w 609"/>
                <a:gd name="T3" fmla="*/ 544 h 602"/>
                <a:gd name="T4" fmla="*/ 551 w 609"/>
                <a:gd name="T5" fmla="*/ 601 h 602"/>
                <a:gd name="T6" fmla="*/ 509 w 609"/>
                <a:gd name="T7" fmla="*/ 587 h 602"/>
                <a:gd name="T8" fmla="*/ 346 w 609"/>
                <a:gd name="T9" fmla="*/ 417 h 602"/>
                <a:gd name="T10" fmla="*/ 226 w 609"/>
                <a:gd name="T11" fmla="*/ 453 h 602"/>
                <a:gd name="T12" fmla="*/ 0 w 609"/>
                <a:gd name="T13" fmla="*/ 226 h 602"/>
                <a:gd name="T14" fmla="*/ 226 w 609"/>
                <a:gd name="T15" fmla="*/ 0 h 602"/>
                <a:gd name="T16" fmla="*/ 452 w 609"/>
                <a:gd name="T17" fmla="*/ 226 h 602"/>
                <a:gd name="T18" fmla="*/ 424 w 609"/>
                <a:gd name="T19" fmla="*/ 340 h 602"/>
                <a:gd name="T20" fmla="*/ 587 w 609"/>
                <a:gd name="T21" fmla="*/ 502 h 602"/>
                <a:gd name="T22" fmla="*/ 608 w 609"/>
                <a:gd name="T23" fmla="*/ 544 h 602"/>
                <a:gd name="T24" fmla="*/ 226 w 609"/>
                <a:gd name="T25" fmla="*/ 57 h 602"/>
                <a:gd name="T26" fmla="*/ 226 w 609"/>
                <a:gd name="T27" fmla="*/ 57 h 602"/>
                <a:gd name="T28" fmla="*/ 56 w 609"/>
                <a:gd name="T29" fmla="*/ 226 h 602"/>
                <a:gd name="T30" fmla="*/ 226 w 609"/>
                <a:gd name="T31" fmla="*/ 396 h 602"/>
                <a:gd name="T32" fmla="*/ 396 w 609"/>
                <a:gd name="T33" fmla="*/ 226 h 602"/>
                <a:gd name="T34" fmla="*/ 226 w 609"/>
                <a:gd name="T35" fmla="*/ 57 h 602"/>
                <a:gd name="T36" fmla="*/ 325 w 609"/>
                <a:gd name="T37" fmla="*/ 255 h 602"/>
                <a:gd name="T38" fmla="*/ 325 w 609"/>
                <a:gd name="T39" fmla="*/ 255 h 602"/>
                <a:gd name="T40" fmla="*/ 254 w 609"/>
                <a:gd name="T41" fmla="*/ 255 h 602"/>
                <a:gd name="T42" fmla="*/ 254 w 609"/>
                <a:gd name="T43" fmla="*/ 318 h 602"/>
                <a:gd name="T44" fmla="*/ 226 w 609"/>
                <a:gd name="T45" fmla="*/ 347 h 602"/>
                <a:gd name="T46" fmla="*/ 198 w 609"/>
                <a:gd name="T47" fmla="*/ 318 h 602"/>
                <a:gd name="T48" fmla="*/ 198 w 609"/>
                <a:gd name="T49" fmla="*/ 255 h 602"/>
                <a:gd name="T50" fmla="*/ 134 w 609"/>
                <a:gd name="T51" fmla="*/ 255 h 602"/>
                <a:gd name="T52" fmla="*/ 106 w 609"/>
                <a:gd name="T53" fmla="*/ 226 h 602"/>
                <a:gd name="T54" fmla="*/ 134 w 609"/>
                <a:gd name="T55" fmla="*/ 198 h 602"/>
                <a:gd name="T56" fmla="*/ 198 w 609"/>
                <a:gd name="T57" fmla="*/ 198 h 602"/>
                <a:gd name="T58" fmla="*/ 198 w 609"/>
                <a:gd name="T59" fmla="*/ 127 h 602"/>
                <a:gd name="T60" fmla="*/ 226 w 609"/>
                <a:gd name="T61" fmla="*/ 99 h 602"/>
                <a:gd name="T62" fmla="*/ 254 w 609"/>
                <a:gd name="T63" fmla="*/ 127 h 602"/>
                <a:gd name="T64" fmla="*/ 254 w 609"/>
                <a:gd name="T65" fmla="*/ 198 h 602"/>
                <a:gd name="T66" fmla="*/ 325 w 609"/>
                <a:gd name="T67" fmla="*/ 198 h 602"/>
                <a:gd name="T68" fmla="*/ 353 w 609"/>
                <a:gd name="T69" fmla="*/ 226 h 602"/>
                <a:gd name="T70" fmla="*/ 325 w 609"/>
                <a:gd name="T71" fmla="*/ 25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9"/>
                <a:gd name="T109" fmla="*/ 0 h 602"/>
                <a:gd name="T110" fmla="*/ 609 w 609"/>
                <a:gd name="T111" fmla="*/ 602 h 6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3080" name="组合 39"/>
          <p:cNvGrpSpPr>
            <a:grpSpLocks/>
          </p:cNvGrpSpPr>
          <p:nvPr/>
        </p:nvGrpSpPr>
        <p:grpSpPr bwMode="auto">
          <a:xfrm>
            <a:off x="7308850" y="490538"/>
            <a:ext cx="431800" cy="433387"/>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p:spPr>
          <p:txBody>
            <a:bodyPr anchor="ctr"/>
            <a:lstStyle>
              <a:lvl1pPr eaLnBrk="0" hangingPunct="0">
                <a:defRPr>
                  <a:solidFill>
                    <a:schemeClr val="tx1"/>
                  </a:solidFill>
                  <a:latin typeface="Arial" panose="02080604020202020204" pitchFamily="34" charset="0"/>
                  <a:ea typeface="宋体" panose="02010600030101010101" pitchFamily="2" charset="-122"/>
                </a:defRPr>
              </a:lvl1pPr>
              <a:lvl2pPr marL="742950" indent="-285750" eaLnBrk="0" hangingPunct="0">
                <a:defRPr>
                  <a:solidFill>
                    <a:schemeClr val="tx1"/>
                  </a:solidFill>
                  <a:latin typeface="Arial" panose="02080604020202020204" pitchFamily="34" charset="0"/>
                  <a:ea typeface="宋体" panose="02010600030101010101" pitchFamily="2" charset="-122"/>
                </a:defRPr>
              </a:lvl2pPr>
              <a:lvl3pPr marL="1143000" indent="-228600" eaLnBrk="0" hangingPunct="0">
                <a:defRPr>
                  <a:solidFill>
                    <a:schemeClr val="tx1"/>
                  </a:solidFill>
                  <a:latin typeface="Arial" panose="02080604020202020204" pitchFamily="34" charset="0"/>
                  <a:ea typeface="宋体" panose="02010600030101010101" pitchFamily="2" charset="-122"/>
                </a:defRPr>
              </a:lvl3pPr>
              <a:lvl4pPr marL="1600200" indent="-228600" eaLnBrk="0" hangingPunct="0">
                <a:defRPr>
                  <a:solidFill>
                    <a:schemeClr val="tx1"/>
                  </a:solidFill>
                  <a:latin typeface="Arial" panose="02080604020202020204" pitchFamily="34" charset="0"/>
                  <a:ea typeface="宋体" panose="02010600030101010101" pitchFamily="2" charset="-122"/>
                </a:defRPr>
              </a:lvl4pPr>
              <a:lvl5pPr marL="2057400" indent="-228600" eaLnBrk="0" hangingPunct="0">
                <a:defRPr>
                  <a:solidFill>
                    <a:schemeClr val="tx1"/>
                  </a:solidFill>
                  <a:latin typeface="Arial" panose="0208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9pPr>
            </a:lstStyle>
            <a:p>
              <a:pPr algn="ctr" eaLnBrk="1" fontAlgn="auto" hangingPunct="1">
                <a:spcBef>
                  <a:spcPts val="0"/>
                </a:spcBef>
                <a:spcAft>
                  <a:spcPts val="0"/>
                </a:spcAft>
                <a:buFontTx/>
                <a:buNone/>
                <a:defRPr/>
              </a:pPr>
              <a:endParaRPr lang="zh-CN" altLang="en-US">
                <a:solidFill>
                  <a:srgbClr val="FFFFFF"/>
                </a:solidFill>
                <a:latin typeface="Calibri" panose="020F0502020204030204" pitchFamily="34" charset="0"/>
              </a:endParaRPr>
            </a:p>
          </p:txBody>
        </p:sp>
        <p:sp>
          <p:nvSpPr>
            <p:cNvPr id="3094" name="Freeform 16"/>
            <p:cNvSpPr>
              <a:spLocks noChangeArrowheads="1"/>
            </p:cNvSpPr>
            <p:nvPr/>
          </p:nvSpPr>
          <p:spPr bwMode="auto">
            <a:xfrm>
              <a:off x="5554420" y="1377705"/>
              <a:ext cx="196183" cy="227065"/>
            </a:xfrm>
            <a:custGeom>
              <a:avLst/>
              <a:gdLst>
                <a:gd name="T0" fmla="*/ 446 w 475"/>
                <a:gd name="T1" fmla="*/ 551 h 552"/>
                <a:gd name="T2" fmla="*/ 446 w 475"/>
                <a:gd name="T3" fmla="*/ 551 h 552"/>
                <a:gd name="T4" fmla="*/ 417 w 475"/>
                <a:gd name="T5" fmla="*/ 551 h 552"/>
                <a:gd name="T6" fmla="*/ 417 w 475"/>
                <a:gd name="T7" fmla="*/ 0 h 552"/>
                <a:gd name="T8" fmla="*/ 446 w 475"/>
                <a:gd name="T9" fmla="*/ 0 h 552"/>
                <a:gd name="T10" fmla="*/ 474 w 475"/>
                <a:gd name="T11" fmla="*/ 28 h 552"/>
                <a:gd name="T12" fmla="*/ 474 w 475"/>
                <a:gd name="T13" fmla="*/ 523 h 552"/>
                <a:gd name="T14" fmla="*/ 446 w 475"/>
                <a:gd name="T15" fmla="*/ 551 h 552"/>
                <a:gd name="T16" fmla="*/ 57 w 475"/>
                <a:gd name="T17" fmla="*/ 523 h 552"/>
                <a:gd name="T18" fmla="*/ 57 w 475"/>
                <a:gd name="T19" fmla="*/ 523 h 552"/>
                <a:gd name="T20" fmla="*/ 57 w 475"/>
                <a:gd name="T21" fmla="*/ 495 h 552"/>
                <a:gd name="T22" fmla="*/ 106 w 475"/>
                <a:gd name="T23" fmla="*/ 495 h 552"/>
                <a:gd name="T24" fmla="*/ 163 w 475"/>
                <a:gd name="T25" fmla="*/ 438 h 552"/>
                <a:gd name="T26" fmla="*/ 106 w 475"/>
                <a:gd name="T27" fmla="*/ 381 h 552"/>
                <a:gd name="T28" fmla="*/ 57 w 475"/>
                <a:gd name="T29" fmla="*/ 381 h 552"/>
                <a:gd name="T30" fmla="*/ 57 w 475"/>
                <a:gd name="T31" fmla="*/ 332 h 552"/>
                <a:gd name="T32" fmla="*/ 106 w 475"/>
                <a:gd name="T33" fmla="*/ 332 h 552"/>
                <a:gd name="T34" fmla="*/ 163 w 475"/>
                <a:gd name="T35" fmla="*/ 275 h 552"/>
                <a:gd name="T36" fmla="*/ 106 w 475"/>
                <a:gd name="T37" fmla="*/ 219 h 552"/>
                <a:gd name="T38" fmla="*/ 57 w 475"/>
                <a:gd name="T39" fmla="*/ 219 h 552"/>
                <a:gd name="T40" fmla="*/ 57 w 475"/>
                <a:gd name="T41" fmla="*/ 169 h 552"/>
                <a:gd name="T42" fmla="*/ 106 w 475"/>
                <a:gd name="T43" fmla="*/ 169 h 552"/>
                <a:gd name="T44" fmla="*/ 163 w 475"/>
                <a:gd name="T45" fmla="*/ 113 h 552"/>
                <a:gd name="T46" fmla="*/ 106 w 475"/>
                <a:gd name="T47" fmla="*/ 56 h 552"/>
                <a:gd name="T48" fmla="*/ 57 w 475"/>
                <a:gd name="T49" fmla="*/ 56 h 552"/>
                <a:gd name="T50" fmla="*/ 57 w 475"/>
                <a:gd name="T51" fmla="*/ 28 h 552"/>
                <a:gd name="T52" fmla="*/ 85 w 475"/>
                <a:gd name="T53" fmla="*/ 0 h 552"/>
                <a:gd name="T54" fmla="*/ 389 w 475"/>
                <a:gd name="T55" fmla="*/ 0 h 552"/>
                <a:gd name="T56" fmla="*/ 389 w 475"/>
                <a:gd name="T57" fmla="*/ 551 h 552"/>
                <a:gd name="T58" fmla="*/ 85 w 475"/>
                <a:gd name="T59" fmla="*/ 551 h 552"/>
                <a:gd name="T60" fmla="*/ 57 w 475"/>
                <a:gd name="T61" fmla="*/ 523 h 552"/>
                <a:gd name="T62" fmla="*/ 135 w 475"/>
                <a:gd name="T63" fmla="*/ 113 h 552"/>
                <a:gd name="T64" fmla="*/ 135 w 475"/>
                <a:gd name="T65" fmla="*/ 113 h 552"/>
                <a:gd name="T66" fmla="*/ 106 w 475"/>
                <a:gd name="T67" fmla="*/ 141 h 552"/>
                <a:gd name="T68" fmla="*/ 29 w 475"/>
                <a:gd name="T69" fmla="*/ 141 h 552"/>
                <a:gd name="T70" fmla="*/ 0 w 475"/>
                <a:gd name="T71" fmla="*/ 113 h 552"/>
                <a:gd name="T72" fmla="*/ 29 w 475"/>
                <a:gd name="T73" fmla="*/ 85 h 552"/>
                <a:gd name="T74" fmla="*/ 106 w 475"/>
                <a:gd name="T75" fmla="*/ 85 h 552"/>
                <a:gd name="T76" fmla="*/ 135 w 475"/>
                <a:gd name="T77" fmla="*/ 113 h 552"/>
                <a:gd name="T78" fmla="*/ 29 w 475"/>
                <a:gd name="T79" fmla="*/ 247 h 552"/>
                <a:gd name="T80" fmla="*/ 29 w 475"/>
                <a:gd name="T81" fmla="*/ 247 h 552"/>
                <a:gd name="T82" fmla="*/ 106 w 475"/>
                <a:gd name="T83" fmla="*/ 247 h 552"/>
                <a:gd name="T84" fmla="*/ 135 w 475"/>
                <a:gd name="T85" fmla="*/ 275 h 552"/>
                <a:gd name="T86" fmla="*/ 106 w 475"/>
                <a:gd name="T87" fmla="*/ 304 h 552"/>
                <a:gd name="T88" fmla="*/ 29 w 475"/>
                <a:gd name="T89" fmla="*/ 304 h 552"/>
                <a:gd name="T90" fmla="*/ 0 w 475"/>
                <a:gd name="T91" fmla="*/ 275 h 552"/>
                <a:gd name="T92" fmla="*/ 29 w 475"/>
                <a:gd name="T93" fmla="*/ 247 h 552"/>
                <a:gd name="T94" fmla="*/ 29 w 475"/>
                <a:gd name="T95" fmla="*/ 410 h 552"/>
                <a:gd name="T96" fmla="*/ 29 w 475"/>
                <a:gd name="T97" fmla="*/ 410 h 552"/>
                <a:gd name="T98" fmla="*/ 106 w 475"/>
                <a:gd name="T99" fmla="*/ 410 h 552"/>
                <a:gd name="T100" fmla="*/ 135 w 475"/>
                <a:gd name="T101" fmla="*/ 438 h 552"/>
                <a:gd name="T102" fmla="*/ 106 w 475"/>
                <a:gd name="T103" fmla="*/ 466 h 552"/>
                <a:gd name="T104" fmla="*/ 29 w 475"/>
                <a:gd name="T105" fmla="*/ 466 h 552"/>
                <a:gd name="T106" fmla="*/ 0 w 475"/>
                <a:gd name="T107" fmla="*/ 438 h 552"/>
                <a:gd name="T108" fmla="*/ 29 w 475"/>
                <a:gd name="T109" fmla="*/ 410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75"/>
                <a:gd name="T166" fmla="*/ 0 h 552"/>
                <a:gd name="T167" fmla="*/ 475 w 475"/>
                <a:gd name="T168" fmla="*/ 552 h 5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3081" name="组合 43"/>
          <p:cNvGrpSpPr>
            <a:grpSpLocks/>
          </p:cNvGrpSpPr>
          <p:nvPr/>
        </p:nvGrpSpPr>
        <p:grpSpPr bwMode="auto">
          <a:xfrm>
            <a:off x="5364163" y="490538"/>
            <a:ext cx="433387" cy="433387"/>
            <a:chOff x="3491880" y="1274820"/>
            <a:chExt cx="432833" cy="432834"/>
          </a:xfrm>
        </p:grpSpPr>
        <p:sp>
          <p:nvSpPr>
            <p:cNvPr id="309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92" name="Freeform 75"/>
            <p:cNvSpPr>
              <a:spLocks noChangeArrowheads="1"/>
            </p:cNvSpPr>
            <p:nvPr/>
          </p:nvSpPr>
          <p:spPr bwMode="auto">
            <a:xfrm>
              <a:off x="3583864" y="1385879"/>
              <a:ext cx="248863" cy="210716"/>
            </a:xfrm>
            <a:custGeom>
              <a:avLst/>
              <a:gdLst>
                <a:gd name="T0" fmla="*/ 572 w 602"/>
                <a:gd name="T1" fmla="*/ 509 h 510"/>
                <a:gd name="T2" fmla="*/ 572 w 602"/>
                <a:gd name="T3" fmla="*/ 509 h 510"/>
                <a:gd name="T4" fmla="*/ 28 w 602"/>
                <a:gd name="T5" fmla="*/ 509 h 510"/>
                <a:gd name="T6" fmla="*/ 0 w 602"/>
                <a:gd name="T7" fmla="*/ 481 h 510"/>
                <a:gd name="T8" fmla="*/ 0 w 602"/>
                <a:gd name="T9" fmla="*/ 28 h 510"/>
                <a:gd name="T10" fmla="*/ 28 w 602"/>
                <a:gd name="T11" fmla="*/ 0 h 510"/>
                <a:gd name="T12" fmla="*/ 56 w 602"/>
                <a:gd name="T13" fmla="*/ 28 h 510"/>
                <a:gd name="T14" fmla="*/ 56 w 602"/>
                <a:gd name="T15" fmla="*/ 389 h 510"/>
                <a:gd name="T16" fmla="*/ 56 w 602"/>
                <a:gd name="T17" fmla="*/ 452 h 510"/>
                <a:gd name="T18" fmla="*/ 572 w 602"/>
                <a:gd name="T19" fmla="*/ 452 h 510"/>
                <a:gd name="T20" fmla="*/ 601 w 602"/>
                <a:gd name="T21" fmla="*/ 481 h 510"/>
                <a:gd name="T22" fmla="*/ 572 w 602"/>
                <a:gd name="T23" fmla="*/ 509 h 510"/>
                <a:gd name="T24" fmla="*/ 509 w 602"/>
                <a:gd name="T25" fmla="*/ 424 h 510"/>
                <a:gd name="T26" fmla="*/ 509 w 602"/>
                <a:gd name="T27" fmla="*/ 424 h 510"/>
                <a:gd name="T28" fmla="*/ 452 w 602"/>
                <a:gd name="T29" fmla="*/ 424 h 510"/>
                <a:gd name="T30" fmla="*/ 424 w 602"/>
                <a:gd name="T31" fmla="*/ 396 h 510"/>
                <a:gd name="T32" fmla="*/ 424 w 602"/>
                <a:gd name="T33" fmla="*/ 198 h 510"/>
                <a:gd name="T34" fmla="*/ 452 w 602"/>
                <a:gd name="T35" fmla="*/ 170 h 510"/>
                <a:gd name="T36" fmla="*/ 509 w 602"/>
                <a:gd name="T37" fmla="*/ 170 h 510"/>
                <a:gd name="T38" fmla="*/ 537 w 602"/>
                <a:gd name="T39" fmla="*/ 198 h 510"/>
                <a:gd name="T40" fmla="*/ 537 w 602"/>
                <a:gd name="T41" fmla="*/ 396 h 510"/>
                <a:gd name="T42" fmla="*/ 509 w 602"/>
                <a:gd name="T43" fmla="*/ 424 h 510"/>
                <a:gd name="T44" fmla="*/ 346 w 602"/>
                <a:gd name="T45" fmla="*/ 424 h 510"/>
                <a:gd name="T46" fmla="*/ 346 w 602"/>
                <a:gd name="T47" fmla="*/ 424 h 510"/>
                <a:gd name="T48" fmla="*/ 290 w 602"/>
                <a:gd name="T49" fmla="*/ 424 h 510"/>
                <a:gd name="T50" fmla="*/ 261 w 602"/>
                <a:gd name="T51" fmla="*/ 396 h 510"/>
                <a:gd name="T52" fmla="*/ 261 w 602"/>
                <a:gd name="T53" fmla="*/ 85 h 510"/>
                <a:gd name="T54" fmla="*/ 290 w 602"/>
                <a:gd name="T55" fmla="*/ 57 h 510"/>
                <a:gd name="T56" fmla="*/ 346 w 602"/>
                <a:gd name="T57" fmla="*/ 57 h 510"/>
                <a:gd name="T58" fmla="*/ 374 w 602"/>
                <a:gd name="T59" fmla="*/ 85 h 510"/>
                <a:gd name="T60" fmla="*/ 374 w 602"/>
                <a:gd name="T61" fmla="*/ 396 h 510"/>
                <a:gd name="T62" fmla="*/ 346 w 602"/>
                <a:gd name="T63" fmla="*/ 424 h 510"/>
                <a:gd name="T64" fmla="*/ 191 w 602"/>
                <a:gd name="T65" fmla="*/ 424 h 510"/>
                <a:gd name="T66" fmla="*/ 191 w 602"/>
                <a:gd name="T67" fmla="*/ 424 h 510"/>
                <a:gd name="T68" fmla="*/ 134 w 602"/>
                <a:gd name="T69" fmla="*/ 424 h 510"/>
                <a:gd name="T70" fmla="*/ 106 w 602"/>
                <a:gd name="T71" fmla="*/ 396 h 510"/>
                <a:gd name="T72" fmla="*/ 106 w 602"/>
                <a:gd name="T73" fmla="*/ 339 h 510"/>
                <a:gd name="T74" fmla="*/ 134 w 602"/>
                <a:gd name="T75" fmla="*/ 311 h 510"/>
                <a:gd name="T76" fmla="*/ 191 w 602"/>
                <a:gd name="T77" fmla="*/ 311 h 510"/>
                <a:gd name="T78" fmla="*/ 219 w 602"/>
                <a:gd name="T79" fmla="*/ 339 h 510"/>
                <a:gd name="T80" fmla="*/ 219 w 602"/>
                <a:gd name="T81" fmla="*/ 396 h 510"/>
                <a:gd name="T82" fmla="*/ 191 w 602"/>
                <a:gd name="T83" fmla="*/ 424 h 5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2"/>
                <a:gd name="T127" fmla="*/ 0 h 510"/>
                <a:gd name="T128" fmla="*/ 602 w 602"/>
                <a:gd name="T129" fmla="*/ 510 h 5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3082" name="组合 76"/>
          <p:cNvGrpSpPr>
            <a:grpSpLocks/>
          </p:cNvGrpSpPr>
          <p:nvPr/>
        </p:nvGrpSpPr>
        <p:grpSpPr bwMode="auto">
          <a:xfrm>
            <a:off x="6011863" y="490538"/>
            <a:ext cx="433387" cy="433387"/>
            <a:chOff x="4139952" y="1274820"/>
            <a:chExt cx="432833" cy="432834"/>
          </a:xfrm>
        </p:grpSpPr>
        <p:sp>
          <p:nvSpPr>
            <p:cNvPr id="3089" name="椭圆 16"/>
            <p:cNvSpPr>
              <a:spLocks noChangeArrowheads="1"/>
            </p:cNvSpPr>
            <p:nvPr/>
          </p:nvSpPr>
          <p:spPr bwMode="auto">
            <a:xfrm>
              <a:off x="4139952" y="1274820"/>
              <a:ext cx="432833" cy="432834"/>
            </a:xfrm>
            <a:prstGeom prst="ellipse">
              <a:avLst/>
            </a:pr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90" name="Freeform 84"/>
            <p:cNvSpPr>
              <a:spLocks noChangeArrowheads="1"/>
            </p:cNvSpPr>
            <p:nvPr/>
          </p:nvSpPr>
          <p:spPr bwMode="auto">
            <a:xfrm>
              <a:off x="4241546" y="1366806"/>
              <a:ext cx="248863" cy="248863"/>
            </a:xfrm>
            <a:custGeom>
              <a:avLst/>
              <a:gdLst>
                <a:gd name="T0" fmla="*/ 332 w 602"/>
                <a:gd name="T1" fmla="*/ 268 h 602"/>
                <a:gd name="T2" fmla="*/ 332 w 602"/>
                <a:gd name="T3" fmla="*/ 268 h 602"/>
                <a:gd name="T4" fmla="*/ 332 w 602"/>
                <a:gd name="T5" fmla="*/ 0 h 602"/>
                <a:gd name="T6" fmla="*/ 601 w 602"/>
                <a:gd name="T7" fmla="*/ 268 h 602"/>
                <a:gd name="T8" fmla="*/ 332 w 602"/>
                <a:gd name="T9" fmla="*/ 268 h 602"/>
                <a:gd name="T10" fmla="*/ 276 w 602"/>
                <a:gd name="T11" fmla="*/ 601 h 602"/>
                <a:gd name="T12" fmla="*/ 276 w 602"/>
                <a:gd name="T13" fmla="*/ 601 h 602"/>
                <a:gd name="T14" fmla="*/ 0 w 602"/>
                <a:gd name="T15" fmla="*/ 325 h 602"/>
                <a:gd name="T16" fmla="*/ 276 w 602"/>
                <a:gd name="T17" fmla="*/ 56 h 602"/>
                <a:gd name="T18" fmla="*/ 276 w 602"/>
                <a:gd name="T19" fmla="*/ 325 h 602"/>
                <a:gd name="T20" fmla="*/ 544 w 602"/>
                <a:gd name="T21" fmla="*/ 325 h 602"/>
                <a:gd name="T22" fmla="*/ 276 w 602"/>
                <a:gd name="T23" fmla="*/ 60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2"/>
                <a:gd name="T37" fmla="*/ 0 h 602"/>
                <a:gd name="T38" fmla="*/ 602 w 602"/>
                <a:gd name="T39" fmla="*/ 602 h 6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3083" name="组合 79"/>
          <p:cNvGrpSpPr>
            <a:grpSpLocks/>
          </p:cNvGrpSpPr>
          <p:nvPr/>
        </p:nvGrpSpPr>
        <p:grpSpPr bwMode="auto">
          <a:xfrm>
            <a:off x="2339975" y="3076575"/>
            <a:ext cx="893763" cy="519113"/>
            <a:chOff x="2215144" y="927951"/>
            <a:chExt cx="1244730" cy="953423"/>
          </a:xfrm>
        </p:grpSpPr>
        <p:sp>
          <p:nvSpPr>
            <p:cNvPr id="81" name="平行四边形 80"/>
            <p:cNvSpPr/>
            <p:nvPr/>
          </p:nvSpPr>
          <p:spPr>
            <a:xfrm>
              <a:off x="2215144" y="983350"/>
              <a:ext cx="1120920" cy="842626"/>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400">
                <a:latin typeface="Impact" pitchFamily="34" charset="0"/>
              </a:endParaRPr>
            </a:p>
          </p:txBody>
        </p:sp>
        <p:sp>
          <p:nvSpPr>
            <p:cNvPr id="3088" name="文本框 9"/>
            <p:cNvSpPr txBox="1">
              <a:spLocks noChangeArrowheads="1"/>
            </p:cNvSpPr>
            <p:nvPr/>
          </p:nvSpPr>
          <p:spPr bwMode="auto">
            <a:xfrm>
              <a:off x="2392015" y="927951"/>
              <a:ext cx="1067859" cy="95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a:solidFill>
                    <a:schemeClr val="bg1"/>
                  </a:solidFill>
                  <a:latin typeface="Impact" pitchFamily="34" charset="0"/>
                </a:rPr>
                <a:t>02</a:t>
              </a:r>
              <a:endParaRPr lang="zh-CN" altLang="en-US" sz="2800">
                <a:solidFill>
                  <a:schemeClr val="bg1"/>
                </a:solidFill>
                <a:latin typeface="Impact" pitchFamily="34" charset="0"/>
              </a:endParaRPr>
            </a:p>
          </p:txBody>
        </p:sp>
      </p:grpSp>
      <p:grpSp>
        <p:nvGrpSpPr>
          <p:cNvPr id="3084" name="组合 82"/>
          <p:cNvGrpSpPr>
            <a:grpSpLocks/>
          </p:cNvGrpSpPr>
          <p:nvPr/>
        </p:nvGrpSpPr>
        <p:grpSpPr bwMode="auto">
          <a:xfrm>
            <a:off x="3017838" y="3089275"/>
            <a:ext cx="4506912" cy="458788"/>
            <a:chOff x="4315150" y="953426"/>
            <a:chExt cx="3857250" cy="540057"/>
          </a:xfrm>
        </p:grpSpPr>
        <p:sp>
          <p:nvSpPr>
            <p:cNvPr id="84" name="矩形 83"/>
            <p:cNvSpPr/>
            <p:nvPr/>
          </p:nvSpPr>
          <p:spPr>
            <a:xfrm>
              <a:off x="4571937" y="1035649"/>
              <a:ext cx="3415684" cy="407378"/>
            </a:xfrm>
            <a:prstGeom prst="rect">
              <a:avLst/>
            </a:prstGeom>
            <a:ln w="15875">
              <a:noFill/>
            </a:ln>
          </p:spPr>
          <p:txBody>
            <a:bodyPr lIns="68580" tIns="34290" rIns="68580" bIns="34290">
              <a:spAutoFit/>
            </a:bodyPr>
            <a:lstStyle/>
            <a:p>
              <a:pPr algn="ctr" fontAlgn="auto">
                <a:spcBef>
                  <a:spcPts val="0"/>
                </a:spcBef>
                <a:spcAft>
                  <a:spcPts val="0"/>
                </a:spcAft>
                <a:buFontTx/>
                <a:buNone/>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新个人所得税法扣缴申报指引</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fontAlgn="auto">
                <a:spcBef>
                  <a:spcPts val="0"/>
                </a:spcBef>
                <a:spcAft>
                  <a:spcPts val="0"/>
                </a:spcAft>
                <a:buFontTx/>
                <a:buNone/>
                <a:defRPr/>
              </a:pPr>
              <a:endParaRPr lang="zh-CN" altLang="en-US" sz="1600" b="1">
                <a:solidFill>
                  <a:schemeClr val="tx1">
                    <a:lumMod val="75000"/>
                    <a:lumOff val="25000"/>
                  </a:schemeClr>
                </a:solidFill>
              </a:endParaRPr>
            </a:p>
          </p:txBody>
        </p:sp>
      </p:grpSp>
    </p:spTree>
  </p:cSld>
  <p:clrMapOvr>
    <a:masterClrMapping/>
  </p:clrMapOvr>
  <p:transition spd="med" advTm="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1511" name="组合 13"/>
          <p:cNvGrpSpPr>
            <a:grpSpLocks/>
          </p:cNvGrpSpPr>
          <p:nvPr/>
        </p:nvGrpSpPr>
        <p:grpSpPr bwMode="auto">
          <a:xfrm>
            <a:off x="3059113" y="700088"/>
            <a:ext cx="1136650" cy="1136650"/>
            <a:chOff x="4535488" y="2578100"/>
            <a:chExt cx="1514475" cy="1516063"/>
          </a:xfrm>
        </p:grpSpPr>
        <p:sp>
          <p:nvSpPr>
            <p:cNvPr id="21520"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21"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21522" name="文本框 13"/>
            <p:cNvSpPr txBox="1">
              <a:spLocks noChangeArrowheads="1"/>
            </p:cNvSpPr>
            <p:nvPr/>
          </p:nvSpPr>
          <p:spPr bwMode="auto">
            <a:xfrm>
              <a:off x="5025552" y="3057797"/>
              <a:ext cx="934444"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享受</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条件</a:t>
              </a:r>
            </a:p>
          </p:txBody>
        </p:sp>
      </p:grpSp>
      <p:grpSp>
        <p:nvGrpSpPr>
          <p:cNvPr id="21512" name="组合 19"/>
          <p:cNvGrpSpPr>
            <a:grpSpLocks/>
          </p:cNvGrpSpPr>
          <p:nvPr/>
        </p:nvGrpSpPr>
        <p:grpSpPr bwMode="auto">
          <a:xfrm>
            <a:off x="4262438" y="715963"/>
            <a:ext cx="1144587" cy="1135062"/>
            <a:chOff x="6138251" y="2599440"/>
            <a:chExt cx="1527787" cy="1514475"/>
          </a:xfrm>
        </p:grpSpPr>
        <p:sp>
          <p:nvSpPr>
            <p:cNvPr id="21518"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21519"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21513"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标准</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方式</a:t>
            </a:r>
          </a:p>
        </p:txBody>
      </p:sp>
      <p:grpSp>
        <p:nvGrpSpPr>
          <p:cNvPr id="8" name="组合 38"/>
          <p:cNvGrpSpPr/>
          <p:nvPr/>
        </p:nvGrpSpPr>
        <p:grpSpPr>
          <a:xfrm>
            <a:off x="225182" y="69954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sp>
          <p:nvSpPr>
            <p:cNvPr id="41" name="文本框 67"/>
            <p:cNvSpPr txBox="1"/>
            <p:nvPr/>
          </p:nvSpPr>
          <p:spPr>
            <a:xfrm>
              <a:off x="6920012" y="4088306"/>
              <a:ext cx="1065085" cy="835593"/>
            </a:xfrm>
            <a:prstGeom prst="rect">
              <a:avLst/>
            </a:prstGeom>
            <a:noFill/>
            <a:ln w="38100">
              <a:noFill/>
            </a:ln>
          </p:spPr>
          <p:txBody>
            <a:bodyPr>
              <a:spAutoFit/>
            </a:bodyPr>
            <a:lstStyle/>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大病</a:t>
              </a:r>
              <a:endParaRPr lang="en-US" altLang="zh-CN" sz="2800" b="1" baseline="-3000" dirty="0">
                <a:solidFill>
                  <a:schemeClr val="bg1"/>
                </a:solidFill>
                <a:latin typeface="+mn-lt"/>
                <a:ea typeface="微软雅黑" panose="020B0503020204020204" pitchFamily="34" charset="-122"/>
                <a:cs typeface="Arial" panose="02080604020202020204" pitchFamily="34" charset="0"/>
              </a:endParaRPr>
            </a:p>
            <a:p>
              <a:pPr algn="ctr" eaLnBrk="0" fontAlgn="auto" hangingPunct="0">
                <a:lnSpc>
                  <a:spcPct val="120000"/>
                </a:lnSpc>
                <a:spcBef>
                  <a:spcPts val="0"/>
                </a:spcBef>
                <a:spcAft>
                  <a:spcPts val="0"/>
                </a:spcAft>
                <a:buFontTx/>
                <a:buNone/>
                <a:defRPr/>
              </a:pPr>
              <a:r>
                <a:rPr lang="zh-CN" altLang="en-US" sz="2800" b="1" baseline="-3000" dirty="0">
                  <a:solidFill>
                    <a:schemeClr val="bg1"/>
                  </a:solidFill>
                  <a:latin typeface="+mn-lt"/>
                  <a:ea typeface="微软雅黑" panose="020B0503020204020204" pitchFamily="34" charset="-122"/>
                  <a:cs typeface="Arial" panose="02080604020202020204" pitchFamily="34" charset="0"/>
                </a:rPr>
                <a:t>医疗</a:t>
              </a:r>
            </a:p>
          </p:txBody>
        </p:sp>
      </p:gr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1516" name="矩形 10"/>
          <p:cNvSpPr>
            <a:spLocks noChangeArrowheads="1"/>
          </p:cNvSpPr>
          <p:nvPr/>
        </p:nvSpPr>
        <p:spPr bwMode="auto">
          <a:xfrm>
            <a:off x="179388" y="1924050"/>
            <a:ext cx="401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600">
              <a:latin typeface="Calibri" pitchFamily="34" charset="0"/>
            </a:endParaRPr>
          </a:p>
          <a:p>
            <a:pPr eaLnBrk="1" hangingPunct="1"/>
            <a:r>
              <a:rPr lang="zh-CN" altLang="en-US" sz="1600">
                <a:latin typeface="Calibri" pitchFamily="34" charset="0"/>
              </a:rPr>
              <a:t>医保目录范围内的医药费用支出，医保报销后的个人自付部分。</a:t>
            </a:r>
          </a:p>
        </p:txBody>
      </p:sp>
      <p:sp>
        <p:nvSpPr>
          <p:cNvPr id="21517" name="矩形 11"/>
          <p:cNvSpPr>
            <a:spLocks noChangeArrowheads="1"/>
          </p:cNvSpPr>
          <p:nvPr/>
        </p:nvSpPr>
        <p:spPr bwMode="auto">
          <a:xfrm>
            <a:off x="4449763" y="2633663"/>
            <a:ext cx="4608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600" b="1">
                <a:solidFill>
                  <a:schemeClr val="tx2"/>
                </a:solidFill>
                <a:latin typeface="Calibri" pitchFamily="34" charset="0"/>
              </a:rPr>
              <a:t>新税法实施首年发生的大病医疗支出，要在2020</a:t>
            </a:r>
            <a:r>
              <a:rPr lang="zh-CN" altLang="zh-CN" sz="1600" b="1">
                <a:solidFill>
                  <a:schemeClr val="tx2"/>
                </a:solidFill>
                <a:latin typeface="Calibri" pitchFamily="34" charset="0"/>
              </a:rPr>
              <a:t>年才能办理。</a:t>
            </a:r>
          </a:p>
        </p:txBody>
      </p:sp>
    </p:spTree>
  </p:cSld>
  <p:clrMapOvr>
    <a:masterClrMapping/>
  </p:clrMapOvr>
  <p:transition spd="med" advTm="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专项附加扣除政策的条件和标准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2535" name="组合 13"/>
          <p:cNvGrpSpPr>
            <a:grpSpLocks/>
          </p:cNvGrpSpPr>
          <p:nvPr/>
        </p:nvGrpSpPr>
        <p:grpSpPr bwMode="auto">
          <a:xfrm>
            <a:off x="3059113" y="700088"/>
            <a:ext cx="1136650" cy="1136650"/>
            <a:chOff x="4535488" y="2578100"/>
            <a:chExt cx="1514475" cy="1516063"/>
          </a:xfrm>
        </p:grpSpPr>
        <p:sp>
          <p:nvSpPr>
            <p:cNvPr id="22545" name="任意多边形 15"/>
            <p:cNvSpPr>
              <a:spLocks noChangeArrowheads="1"/>
            </p:cNvSpPr>
            <p:nvPr/>
          </p:nvSpPr>
          <p:spPr bwMode="auto">
            <a:xfrm rot="16200000" flipH="1">
              <a:off x="4534693" y="2578893"/>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46" name="矩形 16"/>
            <p:cNvSpPr>
              <a:spLocks noChangeArrowheads="1"/>
            </p:cNvSpPr>
            <p:nvPr/>
          </p:nvSpPr>
          <p:spPr bwMode="auto">
            <a:xfrm rot="16200000" flipH="1">
              <a:off x="4895849" y="2940049"/>
              <a:ext cx="1154113" cy="1154113"/>
            </a:xfrm>
            <a:prstGeom prst="rect">
              <a:avLst/>
            </a:prstGeom>
            <a:solidFill>
              <a:srgbClr val="FFFFFF"/>
            </a:solidFill>
            <a:ln w="12700">
              <a:solidFill>
                <a:schemeClr val="tx2"/>
              </a:solidFill>
              <a:bevel/>
              <a:headEnd/>
              <a:tailEnd/>
            </a:ln>
          </p:spPr>
          <p:txBody>
            <a:bodyPr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22547" name="文本框 13"/>
            <p:cNvSpPr txBox="1">
              <a:spLocks noChangeArrowheads="1"/>
            </p:cNvSpPr>
            <p:nvPr/>
          </p:nvSpPr>
          <p:spPr bwMode="auto">
            <a:xfrm>
              <a:off x="5025552" y="3057797"/>
              <a:ext cx="93017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起止</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时间</a:t>
              </a:r>
            </a:p>
          </p:txBody>
        </p:sp>
      </p:grpSp>
      <p:grpSp>
        <p:nvGrpSpPr>
          <p:cNvPr id="22536" name="组合 19"/>
          <p:cNvGrpSpPr>
            <a:grpSpLocks/>
          </p:cNvGrpSpPr>
          <p:nvPr/>
        </p:nvGrpSpPr>
        <p:grpSpPr bwMode="auto">
          <a:xfrm>
            <a:off x="4262438" y="715963"/>
            <a:ext cx="1144587" cy="1135062"/>
            <a:chOff x="6138251" y="2599440"/>
            <a:chExt cx="1527787" cy="1514475"/>
          </a:xfrm>
        </p:grpSpPr>
        <p:sp>
          <p:nvSpPr>
            <p:cNvPr id="22543" name="任意多边形 7"/>
            <p:cNvSpPr>
              <a:spLocks noChangeArrowheads="1"/>
            </p:cNvSpPr>
            <p:nvPr/>
          </p:nvSpPr>
          <p:spPr bwMode="auto">
            <a:xfrm rot="5400000">
              <a:off x="6152355" y="2600233"/>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tx2"/>
            </a:solidFill>
            <a:ln w="9525">
              <a:solidFill>
                <a:schemeClr val="tx2"/>
              </a:solidFill>
              <a:round/>
              <a:headEnd/>
              <a:tailEnd/>
            </a:ln>
          </p:spPr>
          <p:txBody>
            <a:bodyPr anchor="ctr"/>
            <a:lstStyle/>
            <a:p>
              <a:endParaRPr lang="zh-CN" altLang="en-US"/>
            </a:p>
          </p:txBody>
        </p:sp>
        <p:sp>
          <p:nvSpPr>
            <p:cNvPr id="22544" name="矩形 8"/>
            <p:cNvSpPr>
              <a:spLocks noChangeArrowheads="1"/>
            </p:cNvSpPr>
            <p:nvPr/>
          </p:nvSpPr>
          <p:spPr bwMode="auto">
            <a:xfrm rot="5400000">
              <a:off x="6139044" y="2947051"/>
              <a:ext cx="1154114" cy="1155701"/>
            </a:xfrm>
            <a:prstGeom prst="rect">
              <a:avLst/>
            </a:prstGeom>
            <a:solidFill>
              <a:srgbClr val="FFFFFF"/>
            </a:solidFill>
            <a:ln w="12700">
              <a:solidFill>
                <a:schemeClr val="tx2"/>
              </a:solidFill>
              <a:bevel/>
              <a:headEnd/>
              <a:tailEnd/>
            </a:ln>
          </p:spPr>
          <p:txBody>
            <a:bodyPr rot="10800000" vert="eaVert"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grpSp>
      <p:sp>
        <p:nvSpPr>
          <p:cNvPr id="22537" name="文本框 13"/>
          <p:cNvSpPr txBox="1">
            <a:spLocks noChangeArrowheads="1"/>
          </p:cNvSpPr>
          <p:nvPr/>
        </p:nvSpPr>
        <p:spPr bwMode="auto">
          <a:xfrm>
            <a:off x="4327525" y="105886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备查</a:t>
            </a:r>
            <a:endParaRPr lang="en-US" altLang="zh-CN" sz="2000" b="1">
              <a:solidFill>
                <a:schemeClr val="tx2"/>
              </a:solidFill>
              <a:latin typeface="微软雅黑" pitchFamily="34" charset="-122"/>
              <a:ea typeface="微软雅黑" pitchFamily="34" charset="-122"/>
            </a:endParaRPr>
          </a:p>
          <a:p>
            <a:pPr eaLnBrk="1" hangingPunct="1"/>
            <a:r>
              <a:rPr lang="zh-CN" altLang="en-US" sz="2000" b="1">
                <a:solidFill>
                  <a:schemeClr val="tx2"/>
                </a:solidFill>
                <a:latin typeface="微软雅黑" pitchFamily="34" charset="-122"/>
                <a:ea typeface="微软雅黑" pitchFamily="34" charset="-122"/>
              </a:rPr>
              <a:t>资料</a:t>
            </a:r>
            <a:endParaRPr lang="en-US" altLang="zh-CN" sz="2000" b="1">
              <a:solidFill>
                <a:schemeClr val="tx2"/>
              </a:solidFill>
              <a:latin typeface="微软雅黑" pitchFamily="34" charset="-122"/>
              <a:ea typeface="微软雅黑" pitchFamily="34" charset="-122"/>
            </a:endParaRPr>
          </a:p>
        </p:txBody>
      </p:sp>
      <p:sp>
        <p:nvSpPr>
          <p:cNvPr id="40" name="六边形 39"/>
          <p:cNvSpPr/>
          <p:nvPr/>
        </p:nvSpPr>
        <p:spPr>
          <a:xfrm>
            <a:off x="225425" y="70008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buFontTx/>
              <a:buNone/>
              <a:defRPr/>
            </a:pPr>
            <a:endParaRPr lang="zh-CN" altLang="en-US" sz="2135">
              <a:solidFill>
                <a:schemeClr val="bg1"/>
              </a:solidFill>
              <a:latin typeface="Arial" panose="02080604020202020204" pitchFamily="34" charset="0"/>
              <a:ea typeface="微软雅黑" panose="020B0503020204020204" pitchFamily="34" charset="-122"/>
              <a:cs typeface="Arial" panose="02080604020202020204" pitchFamily="34" charset="0"/>
            </a:endParaRPr>
          </a:p>
        </p:txBody>
      </p:sp>
      <p:cxnSp>
        <p:nvCxnSpPr>
          <p:cNvPr id="10" name="直接连接符 9"/>
          <p:cNvCxnSpPr/>
          <p:nvPr/>
        </p:nvCxnSpPr>
        <p:spPr>
          <a:xfrm>
            <a:off x="4211638" y="192405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2540" name="矩形 10"/>
          <p:cNvSpPr>
            <a:spLocks noChangeArrowheads="1"/>
          </p:cNvSpPr>
          <p:nvPr/>
        </p:nvSpPr>
        <p:spPr bwMode="auto">
          <a:xfrm>
            <a:off x="180975" y="2168525"/>
            <a:ext cx="40132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Calibri" pitchFamily="34" charset="0"/>
              </a:rPr>
              <a:t>每年</a:t>
            </a:r>
            <a:r>
              <a:rPr lang="en-US" altLang="zh-CN" sz="1600">
                <a:latin typeface="Calibri" pitchFamily="34" charset="0"/>
              </a:rPr>
              <a:t>1</a:t>
            </a:r>
            <a:r>
              <a:rPr lang="zh-CN" altLang="en-US" sz="1600">
                <a:latin typeface="Calibri" pitchFamily="34" charset="0"/>
              </a:rPr>
              <a:t>月</a:t>
            </a:r>
            <a:r>
              <a:rPr lang="en-US" altLang="zh-CN" sz="1600">
                <a:latin typeface="Calibri" pitchFamily="34" charset="0"/>
              </a:rPr>
              <a:t>1</a:t>
            </a:r>
            <a:r>
              <a:rPr lang="zh-CN" altLang="en-US" sz="1600">
                <a:latin typeface="Calibri" pitchFamily="34" charset="0"/>
              </a:rPr>
              <a:t>日至</a:t>
            </a:r>
            <a:r>
              <a:rPr lang="en-US" altLang="zh-CN" sz="1600">
                <a:latin typeface="Calibri" pitchFamily="34" charset="0"/>
              </a:rPr>
              <a:t>12</a:t>
            </a:r>
            <a:r>
              <a:rPr lang="zh-CN" altLang="en-US" sz="1600">
                <a:latin typeface="Calibri" pitchFamily="34" charset="0"/>
              </a:rPr>
              <a:t>月</a:t>
            </a:r>
            <a:r>
              <a:rPr lang="en-US" altLang="zh-CN" sz="1600">
                <a:latin typeface="Calibri" pitchFamily="34" charset="0"/>
              </a:rPr>
              <a:t>31</a:t>
            </a:r>
            <a:r>
              <a:rPr lang="zh-CN" altLang="en-US" sz="1600">
                <a:latin typeface="Calibri" pitchFamily="34" charset="0"/>
              </a:rPr>
              <a:t>日，与基本医保相关的医药费用，扣除医保报销后个人负担（是指医保目录范围内的自付部分）累计超过</a:t>
            </a:r>
            <a:r>
              <a:rPr lang="en-US" altLang="zh-CN" sz="1600">
                <a:latin typeface="Calibri" pitchFamily="34" charset="0"/>
              </a:rPr>
              <a:t>15000</a:t>
            </a:r>
            <a:r>
              <a:rPr lang="zh-CN" altLang="en-US" sz="1600">
                <a:latin typeface="Calibri" pitchFamily="34" charset="0"/>
              </a:rPr>
              <a:t>元的部分，且不超过</a:t>
            </a:r>
            <a:r>
              <a:rPr lang="en-US" altLang="zh-CN" sz="1600">
                <a:latin typeface="Calibri" pitchFamily="34" charset="0"/>
              </a:rPr>
              <a:t>80000</a:t>
            </a:r>
            <a:r>
              <a:rPr lang="zh-CN" altLang="en-US" sz="1600">
                <a:latin typeface="Calibri" pitchFamily="34" charset="0"/>
              </a:rPr>
              <a:t>元的吩</a:t>
            </a:r>
          </a:p>
        </p:txBody>
      </p:sp>
      <p:sp>
        <p:nvSpPr>
          <p:cNvPr id="22541" name="矩形 11"/>
          <p:cNvSpPr>
            <a:spLocks noChangeArrowheads="1"/>
          </p:cNvSpPr>
          <p:nvPr/>
        </p:nvSpPr>
        <p:spPr bwMode="auto">
          <a:xfrm>
            <a:off x="4570413" y="2606675"/>
            <a:ext cx="40322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1600">
                <a:latin typeface="Calibri" pitchFamily="34" charset="0"/>
              </a:rPr>
              <a:t>患者医药服务收费及医保报销相关票据原件或复印件</a:t>
            </a:r>
          </a:p>
          <a:p>
            <a:pPr eaLnBrk="1" hangingPunct="1"/>
            <a:r>
              <a:rPr lang="zh-CN" altLang="zh-CN" sz="1600">
                <a:latin typeface="Calibri" pitchFamily="34" charset="0"/>
              </a:rPr>
              <a:t>或者医疗保障部门出具的医药费用清单等</a:t>
            </a:r>
          </a:p>
        </p:txBody>
      </p:sp>
      <p:sp>
        <p:nvSpPr>
          <p:cNvPr id="22542" name="文本框 67"/>
          <p:cNvSpPr txBox="1">
            <a:spLocks noChangeArrowheads="1"/>
          </p:cNvSpPr>
          <p:nvPr/>
        </p:nvSpPr>
        <p:spPr bwMode="auto">
          <a:xfrm>
            <a:off x="295275" y="771525"/>
            <a:ext cx="9636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lnSpc>
                <a:spcPct val="120000"/>
              </a:lnSpc>
            </a:pPr>
            <a:r>
              <a:rPr lang="zh-CN" altLang="en-US" sz="2800" b="1" baseline="-3000">
                <a:solidFill>
                  <a:schemeClr val="bg1"/>
                </a:solidFill>
                <a:latin typeface="Calibri" pitchFamily="34" charset="0"/>
                <a:ea typeface="微软雅黑" pitchFamily="34" charset="-122"/>
              </a:rPr>
              <a:t>大病</a:t>
            </a:r>
            <a:endParaRPr lang="en-US" altLang="zh-CN" sz="2800" b="1" baseline="-3000">
              <a:solidFill>
                <a:schemeClr val="bg1"/>
              </a:solidFill>
              <a:latin typeface="Calibri" pitchFamily="34" charset="0"/>
              <a:ea typeface="微软雅黑" pitchFamily="34" charset="-122"/>
            </a:endParaRPr>
          </a:p>
          <a:p>
            <a:pPr algn="ctr">
              <a:lnSpc>
                <a:spcPct val="120000"/>
              </a:lnSpc>
            </a:pPr>
            <a:r>
              <a:rPr lang="zh-CN" altLang="en-US" sz="2800" b="1" baseline="-3000">
                <a:solidFill>
                  <a:schemeClr val="bg1"/>
                </a:solidFill>
                <a:latin typeface="Calibri" pitchFamily="34" charset="0"/>
                <a:ea typeface="微软雅黑" pitchFamily="34" charset="-122"/>
              </a:rPr>
              <a:t>医疗</a:t>
            </a:r>
          </a:p>
        </p:txBody>
      </p:sp>
    </p:spTree>
  </p:cSld>
  <p:clrMapOvr>
    <a:masterClrMapping/>
  </p:clrMapOvr>
  <p:transition spd="med" advTm="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42"/>
          <p:cNvGrpSpPr>
            <a:grpSpLocks/>
          </p:cNvGrpSpPr>
          <p:nvPr/>
        </p:nvGrpSpPr>
        <p:grpSpPr bwMode="auto">
          <a:xfrm>
            <a:off x="836613" y="1131888"/>
            <a:ext cx="1647825" cy="1076325"/>
            <a:chOff x="0" y="0"/>
            <a:chExt cx="4392859" cy="2872248"/>
          </a:xfrm>
        </p:grpSpPr>
        <p:sp>
          <p:nvSpPr>
            <p:cNvPr id="23592" name="Shape 338"/>
            <p:cNvSpPr>
              <a:spLocks noChangeArrowheads="1"/>
            </p:cNvSpPr>
            <p:nvPr/>
          </p:nvSpPr>
          <p:spPr bwMode="auto">
            <a:xfrm>
              <a:off x="0" y="0"/>
              <a:ext cx="4392859" cy="2872248"/>
            </a:xfrm>
            <a:custGeom>
              <a:avLst/>
              <a:gdLst>
                <a:gd name="T0" fmla="*/ 0 w 21600"/>
                <a:gd name="T1" fmla="*/ 0 h 21600"/>
                <a:gd name="T2" fmla="*/ 5030 w 21600"/>
                <a:gd name="T3" fmla="*/ 10904 h 21600"/>
                <a:gd name="T4" fmla="*/ 0 w 21600"/>
                <a:gd name="T5" fmla="*/ 21600 h 21600"/>
                <a:gd name="T6" fmla="*/ 16497 w 21600"/>
                <a:gd name="T7" fmla="*/ 21600 h 21600"/>
                <a:gd name="T8" fmla="*/ 21600 w 21600"/>
                <a:gd name="T9" fmla="*/ 10886 h 21600"/>
                <a:gd name="T10" fmla="*/ 16483 w 21600"/>
                <a:gd name="T11" fmla="*/ 28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lstStyle/>
            <a:p>
              <a:endParaRPr lang="zh-CN" altLang="en-US"/>
            </a:p>
          </p:txBody>
        </p:sp>
        <p:sp>
          <p:nvSpPr>
            <p:cNvPr id="24" name="Shape 340"/>
            <p:cNvSpPr/>
            <p:nvPr/>
          </p:nvSpPr>
          <p:spPr>
            <a:xfrm>
              <a:off x="935280" y="961651"/>
              <a:ext cx="2852396" cy="804907"/>
            </a:xfrm>
            <a:prstGeom prst="rect">
              <a:avLst/>
            </a:prstGeom>
            <a:noFill/>
            <a:ln w="12700" cap="flat">
              <a:noFill/>
              <a:miter lim="400000"/>
            </a:ln>
            <a:effectLst/>
          </p:spPr>
          <p:txBody>
            <a:bodyPr lIns="0" tIns="0" rIns="0" bIns="0" anchor="ctr"/>
            <a:lstStyle>
              <a:lvl1pPr>
                <a:defRPr sz="2000">
                  <a:solidFill>
                    <a:srgbClr val="FAF9FC"/>
                  </a:solidFill>
                  <a:latin typeface="STIXGeneral-Bold"/>
                  <a:ea typeface="STIXGeneral-Bold"/>
                  <a:cs typeface="STIXGeneral-Bold"/>
                  <a:sym typeface="STIXGeneral-Bold"/>
                </a:defRPr>
              </a:lvl1pPr>
            </a:lstStyle>
            <a:p>
              <a:pPr algn="ctr" fontAlgn="auto">
                <a:spcBef>
                  <a:spcPts val="0"/>
                </a:spcBef>
                <a:spcAft>
                  <a:spcPts val="0"/>
                </a:spcAft>
                <a:buFontTx/>
                <a:buNone/>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Regular"/>
                </a:rPr>
                <a:t>获 取</a:t>
              </a:r>
              <a:endParaRPr lang="id-ID" altLang="zh-CN"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3555" name="Group 347"/>
          <p:cNvGrpSpPr>
            <a:grpSpLocks/>
          </p:cNvGrpSpPr>
          <p:nvPr/>
        </p:nvGrpSpPr>
        <p:grpSpPr bwMode="auto">
          <a:xfrm>
            <a:off x="2636838" y="1131888"/>
            <a:ext cx="1647825" cy="1076325"/>
            <a:chOff x="0" y="0"/>
            <a:chExt cx="4392859" cy="2872248"/>
          </a:xfrm>
        </p:grpSpPr>
        <p:sp>
          <p:nvSpPr>
            <p:cNvPr id="23590" name="Shape 343"/>
            <p:cNvSpPr>
              <a:spLocks noChangeArrowheads="1"/>
            </p:cNvSpPr>
            <p:nvPr/>
          </p:nvSpPr>
          <p:spPr bwMode="auto">
            <a:xfrm>
              <a:off x="0" y="0"/>
              <a:ext cx="4392859" cy="2872248"/>
            </a:xfrm>
            <a:custGeom>
              <a:avLst/>
              <a:gdLst>
                <a:gd name="T0" fmla="*/ 0 w 21600"/>
                <a:gd name="T1" fmla="*/ 0 h 21600"/>
                <a:gd name="T2" fmla="*/ 5030 w 21600"/>
                <a:gd name="T3" fmla="*/ 10904 h 21600"/>
                <a:gd name="T4" fmla="*/ 0 w 21600"/>
                <a:gd name="T5" fmla="*/ 21600 h 21600"/>
                <a:gd name="T6" fmla="*/ 16497 w 21600"/>
                <a:gd name="T7" fmla="*/ 21600 h 21600"/>
                <a:gd name="T8" fmla="*/ 21600 w 21600"/>
                <a:gd name="T9" fmla="*/ 10886 h 21600"/>
                <a:gd name="T10" fmla="*/ 16483 w 21600"/>
                <a:gd name="T11" fmla="*/ 28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lstStyle/>
            <a:p>
              <a:endParaRPr lang="zh-CN" altLang="en-US"/>
            </a:p>
          </p:txBody>
        </p:sp>
        <p:sp>
          <p:nvSpPr>
            <p:cNvPr id="23591" name="Shape 345"/>
            <p:cNvSpPr>
              <a:spLocks noChangeArrowheads="1"/>
            </p:cNvSpPr>
            <p:nvPr/>
          </p:nvSpPr>
          <p:spPr bwMode="auto">
            <a:xfrm>
              <a:off x="936477" y="916576"/>
              <a:ext cx="2972476" cy="99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00" b="1">
                  <a:solidFill>
                    <a:schemeClr val="bg1"/>
                  </a:solidFill>
                  <a:latin typeface="微软雅黑" pitchFamily="34" charset="-122"/>
                  <a:ea typeface="微软雅黑" pitchFamily="34" charset="-122"/>
                  <a:sym typeface="STIXGeneral-Bold"/>
                </a:rPr>
                <a:t>填 写</a:t>
              </a:r>
              <a:endParaRPr lang="id-ID" altLang="zh-CN" sz="2400" b="1">
                <a:solidFill>
                  <a:schemeClr val="bg1"/>
                </a:solidFill>
                <a:latin typeface="微软雅黑" pitchFamily="34" charset="-122"/>
                <a:ea typeface="微软雅黑" pitchFamily="34" charset="-122"/>
                <a:sym typeface="STIXGeneral-Bold"/>
              </a:endParaRPr>
            </a:p>
          </p:txBody>
        </p:sp>
      </p:grpSp>
      <p:grpSp>
        <p:nvGrpSpPr>
          <p:cNvPr id="23556" name="Group 352"/>
          <p:cNvGrpSpPr>
            <a:grpSpLocks/>
          </p:cNvGrpSpPr>
          <p:nvPr/>
        </p:nvGrpSpPr>
        <p:grpSpPr bwMode="auto">
          <a:xfrm>
            <a:off x="4437063" y="1131888"/>
            <a:ext cx="1647825" cy="1076325"/>
            <a:chOff x="0" y="0"/>
            <a:chExt cx="4392859" cy="2872248"/>
          </a:xfrm>
        </p:grpSpPr>
        <p:sp>
          <p:nvSpPr>
            <p:cNvPr id="23588" name="Shape 348"/>
            <p:cNvSpPr>
              <a:spLocks noChangeArrowheads="1"/>
            </p:cNvSpPr>
            <p:nvPr/>
          </p:nvSpPr>
          <p:spPr bwMode="auto">
            <a:xfrm>
              <a:off x="0" y="0"/>
              <a:ext cx="4392859" cy="2872248"/>
            </a:xfrm>
            <a:custGeom>
              <a:avLst/>
              <a:gdLst>
                <a:gd name="T0" fmla="*/ 0 w 21600"/>
                <a:gd name="T1" fmla="*/ 0 h 21600"/>
                <a:gd name="T2" fmla="*/ 5030 w 21600"/>
                <a:gd name="T3" fmla="*/ 10904 h 21600"/>
                <a:gd name="T4" fmla="*/ 0 w 21600"/>
                <a:gd name="T5" fmla="*/ 21600 h 21600"/>
                <a:gd name="T6" fmla="*/ 16497 w 21600"/>
                <a:gd name="T7" fmla="*/ 21600 h 21600"/>
                <a:gd name="T8" fmla="*/ 21600 w 21600"/>
                <a:gd name="T9" fmla="*/ 10886 h 21600"/>
                <a:gd name="T10" fmla="*/ 16483 w 21600"/>
                <a:gd name="T11" fmla="*/ 28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lstStyle/>
            <a:p>
              <a:endParaRPr lang="zh-CN" altLang="en-US"/>
            </a:p>
          </p:txBody>
        </p:sp>
        <p:sp>
          <p:nvSpPr>
            <p:cNvPr id="32" name="Shape 350"/>
            <p:cNvSpPr/>
            <p:nvPr/>
          </p:nvSpPr>
          <p:spPr>
            <a:xfrm>
              <a:off x="935280" y="766779"/>
              <a:ext cx="2924342" cy="1148053"/>
            </a:xfrm>
            <a:prstGeom prst="rect">
              <a:avLst/>
            </a:prstGeom>
            <a:noFill/>
            <a:ln w="12700" cap="flat">
              <a:noFill/>
              <a:miter lim="400000"/>
            </a:ln>
            <a:effectLst/>
          </p:spPr>
          <p:txBody>
            <a:bodyPr lIns="0" tIns="0" rIns="0" bIns="0" anchor="ctr"/>
            <a:lstStyle>
              <a:lvl1pPr>
                <a:defRPr sz="2000">
                  <a:solidFill>
                    <a:srgbClr val="FAF9FC"/>
                  </a:solidFill>
                  <a:latin typeface="STIXGeneral-Bold"/>
                  <a:ea typeface="STIXGeneral-Bold"/>
                  <a:cs typeface="STIXGeneral-Bold"/>
                  <a:sym typeface="STIXGeneral-Bold"/>
                </a:defRPr>
              </a:lvl1pPr>
            </a:lstStyle>
            <a:p>
              <a:pPr algn="ctr" fontAlgn="auto">
                <a:spcBef>
                  <a:spcPts val="0"/>
                </a:spcBef>
                <a:spcAft>
                  <a:spcPts val="0"/>
                </a:spcAft>
                <a:buFontTx/>
                <a:buNone/>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Regular"/>
                </a:rPr>
                <a:t>提 交</a:t>
              </a:r>
              <a:endParaRPr lang="id-ID" altLang="zh-CN"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3557" name="Group 357"/>
          <p:cNvGrpSpPr>
            <a:grpSpLocks/>
          </p:cNvGrpSpPr>
          <p:nvPr/>
        </p:nvGrpSpPr>
        <p:grpSpPr bwMode="auto">
          <a:xfrm>
            <a:off x="6308725" y="1131888"/>
            <a:ext cx="1647825" cy="1076325"/>
            <a:chOff x="0" y="0"/>
            <a:chExt cx="4392859" cy="2872248"/>
          </a:xfrm>
        </p:grpSpPr>
        <p:sp>
          <p:nvSpPr>
            <p:cNvPr id="23586" name="Shape 353"/>
            <p:cNvSpPr>
              <a:spLocks noChangeArrowheads="1"/>
            </p:cNvSpPr>
            <p:nvPr/>
          </p:nvSpPr>
          <p:spPr bwMode="auto">
            <a:xfrm>
              <a:off x="0" y="0"/>
              <a:ext cx="4392859" cy="2872248"/>
            </a:xfrm>
            <a:custGeom>
              <a:avLst/>
              <a:gdLst>
                <a:gd name="T0" fmla="*/ 0 w 21600"/>
                <a:gd name="T1" fmla="*/ 0 h 21600"/>
                <a:gd name="T2" fmla="*/ 5030 w 21600"/>
                <a:gd name="T3" fmla="*/ 10904 h 21600"/>
                <a:gd name="T4" fmla="*/ 0 w 21600"/>
                <a:gd name="T5" fmla="*/ 21600 h 21600"/>
                <a:gd name="T6" fmla="*/ 16497 w 21600"/>
                <a:gd name="T7" fmla="*/ 21600 h 21600"/>
                <a:gd name="T8" fmla="*/ 21600 w 21600"/>
                <a:gd name="T9" fmla="*/ 10886 h 21600"/>
                <a:gd name="T10" fmla="*/ 16483 w 21600"/>
                <a:gd name="T11" fmla="*/ 28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lstStyle/>
            <a:p>
              <a:endParaRPr lang="zh-CN" altLang="en-US"/>
            </a:p>
          </p:txBody>
        </p:sp>
        <p:sp>
          <p:nvSpPr>
            <p:cNvPr id="23587" name="Shape 355"/>
            <p:cNvSpPr>
              <a:spLocks noChangeArrowheads="1"/>
            </p:cNvSpPr>
            <p:nvPr/>
          </p:nvSpPr>
          <p:spPr bwMode="auto">
            <a:xfrm>
              <a:off x="802363" y="576064"/>
              <a:ext cx="3014432" cy="15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00" b="1">
                  <a:solidFill>
                    <a:schemeClr val="bg1"/>
                  </a:solidFill>
                  <a:latin typeface="微软雅黑" pitchFamily="34" charset="-122"/>
                  <a:ea typeface="微软雅黑" pitchFamily="34" charset="-122"/>
                  <a:sym typeface="STIXGeneral-Bold"/>
                </a:rPr>
                <a:t>计算</a:t>
              </a:r>
              <a:endParaRPr lang="en-US" altLang="zh-CN" sz="2000" b="1">
                <a:solidFill>
                  <a:schemeClr val="bg1"/>
                </a:solidFill>
                <a:latin typeface="微软雅黑" pitchFamily="34" charset="-122"/>
                <a:ea typeface="微软雅黑" pitchFamily="34" charset="-122"/>
                <a:sym typeface="STIXGeneral-Bold"/>
              </a:endParaRPr>
            </a:p>
            <a:p>
              <a:pPr algn="ctr" eaLnBrk="1" hangingPunct="1"/>
              <a:r>
                <a:rPr lang="zh-CN" altLang="en-US" sz="2000" b="1">
                  <a:solidFill>
                    <a:schemeClr val="bg1"/>
                  </a:solidFill>
                  <a:latin typeface="微软雅黑" pitchFamily="34" charset="-122"/>
                  <a:ea typeface="微软雅黑" pitchFamily="34" charset="-122"/>
                  <a:sym typeface="STIXGeneral-Bold"/>
                </a:rPr>
                <a:t>扣缴</a:t>
              </a:r>
              <a:endParaRPr lang="id-ID" altLang="zh-CN" sz="2000" b="1">
                <a:solidFill>
                  <a:schemeClr val="bg1"/>
                </a:solidFill>
                <a:latin typeface="微软雅黑" pitchFamily="34" charset="-122"/>
                <a:ea typeface="微软雅黑" pitchFamily="34" charset="-122"/>
                <a:sym typeface="STIXGeneral-Bold"/>
              </a:endParaRPr>
            </a:p>
          </p:txBody>
        </p:sp>
      </p:grpSp>
      <p:grpSp>
        <p:nvGrpSpPr>
          <p:cNvPr id="23558" name="Group 363"/>
          <p:cNvGrpSpPr>
            <a:grpSpLocks/>
          </p:cNvGrpSpPr>
          <p:nvPr/>
        </p:nvGrpSpPr>
        <p:grpSpPr bwMode="auto">
          <a:xfrm>
            <a:off x="1503363" y="2054225"/>
            <a:ext cx="319087" cy="319088"/>
            <a:chOff x="0" y="0"/>
            <a:chExt cx="850594" cy="850594"/>
          </a:xfrm>
        </p:grpSpPr>
        <p:sp>
          <p:nvSpPr>
            <p:cNvPr id="23584" name="Shape 361"/>
            <p:cNvSpPr>
              <a:spLocks noChangeArrowheads="1"/>
            </p:cNvSpPr>
            <p:nvPr/>
          </p:nvSpPr>
          <p:spPr bwMode="auto">
            <a:xfrm>
              <a:off x="0" y="0"/>
              <a:ext cx="850594" cy="85059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a:solidFill>
                <a:srgbClr val="FBF9FC"/>
              </a:solidFill>
              <a:miter lim="800000"/>
              <a:headEnd/>
              <a:tailEnd/>
            </a:ln>
          </p:spPr>
          <p:txBody>
            <a:bodyPr lIns="0" tIns="0" rIns="0" bIns="0" anchor="ctr"/>
            <a:lstStyle/>
            <a:p>
              <a:endParaRPr lang="zh-CN" altLang="en-US"/>
            </a:p>
          </p:txBody>
        </p:sp>
        <p:sp>
          <p:nvSpPr>
            <p:cNvPr id="23585" name="Shape 362"/>
            <p:cNvSpPr>
              <a:spLocks noChangeArrowheads="1"/>
            </p:cNvSpPr>
            <p:nvPr/>
          </p:nvSpPr>
          <p:spPr bwMode="auto">
            <a:xfrm>
              <a:off x="311484" y="179076"/>
              <a:ext cx="227626"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a:solidFill>
                    <a:srgbClr val="000000"/>
                  </a:solidFill>
                  <a:ea typeface="Oxygen"/>
                  <a:cs typeface="Oxygen"/>
                  <a:sym typeface="Oxygen"/>
                </a:rPr>
                <a:t>1</a:t>
              </a:r>
            </a:p>
          </p:txBody>
        </p:sp>
      </p:grpSp>
      <p:grpSp>
        <p:nvGrpSpPr>
          <p:cNvPr id="23559" name="Group 366"/>
          <p:cNvGrpSpPr>
            <a:grpSpLocks/>
          </p:cNvGrpSpPr>
          <p:nvPr/>
        </p:nvGrpSpPr>
        <p:grpSpPr bwMode="auto">
          <a:xfrm>
            <a:off x="3300413" y="2054225"/>
            <a:ext cx="319087" cy="319088"/>
            <a:chOff x="0" y="0"/>
            <a:chExt cx="850594" cy="850594"/>
          </a:xfrm>
        </p:grpSpPr>
        <p:sp>
          <p:nvSpPr>
            <p:cNvPr id="23582" name="Shape 364"/>
            <p:cNvSpPr>
              <a:spLocks noChangeArrowheads="1"/>
            </p:cNvSpPr>
            <p:nvPr/>
          </p:nvSpPr>
          <p:spPr bwMode="auto">
            <a:xfrm>
              <a:off x="0" y="0"/>
              <a:ext cx="850594" cy="85059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a:solidFill>
                <a:srgbClr val="FBF9FC"/>
              </a:solidFill>
              <a:miter lim="800000"/>
              <a:headEnd/>
              <a:tailEnd/>
            </a:ln>
          </p:spPr>
          <p:txBody>
            <a:bodyPr lIns="0" tIns="0" rIns="0" bIns="0" anchor="ctr"/>
            <a:lstStyle/>
            <a:p>
              <a:endParaRPr lang="zh-CN" altLang="en-US"/>
            </a:p>
          </p:txBody>
        </p:sp>
        <p:sp>
          <p:nvSpPr>
            <p:cNvPr id="23583" name="Shape 365"/>
            <p:cNvSpPr>
              <a:spLocks noChangeArrowheads="1"/>
            </p:cNvSpPr>
            <p:nvPr/>
          </p:nvSpPr>
          <p:spPr bwMode="auto">
            <a:xfrm>
              <a:off x="311484" y="179076"/>
              <a:ext cx="227626"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a:solidFill>
                    <a:schemeClr val="bg1"/>
                  </a:solidFill>
                  <a:ea typeface="Oxygen"/>
                  <a:cs typeface="Oxygen"/>
                  <a:sym typeface="Oxygen"/>
                </a:rPr>
                <a:t>2</a:t>
              </a:r>
            </a:p>
          </p:txBody>
        </p:sp>
      </p:grpSp>
      <p:grpSp>
        <p:nvGrpSpPr>
          <p:cNvPr id="23560" name="Group 369"/>
          <p:cNvGrpSpPr>
            <a:grpSpLocks/>
          </p:cNvGrpSpPr>
          <p:nvPr/>
        </p:nvGrpSpPr>
        <p:grpSpPr bwMode="auto">
          <a:xfrm>
            <a:off x="5100638" y="2054225"/>
            <a:ext cx="319087" cy="319088"/>
            <a:chOff x="0" y="0"/>
            <a:chExt cx="850594" cy="850594"/>
          </a:xfrm>
        </p:grpSpPr>
        <p:sp>
          <p:nvSpPr>
            <p:cNvPr id="23580" name="Shape 367"/>
            <p:cNvSpPr>
              <a:spLocks noChangeArrowheads="1"/>
            </p:cNvSpPr>
            <p:nvPr/>
          </p:nvSpPr>
          <p:spPr bwMode="auto">
            <a:xfrm>
              <a:off x="0" y="0"/>
              <a:ext cx="850594" cy="85059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a:solidFill>
                <a:srgbClr val="FBF9FC"/>
              </a:solidFill>
              <a:miter lim="800000"/>
              <a:headEnd/>
              <a:tailEnd/>
            </a:ln>
          </p:spPr>
          <p:txBody>
            <a:bodyPr lIns="0" tIns="0" rIns="0" bIns="0" anchor="ctr"/>
            <a:lstStyle/>
            <a:p>
              <a:endParaRPr lang="zh-CN" altLang="en-US"/>
            </a:p>
          </p:txBody>
        </p:sp>
        <p:sp>
          <p:nvSpPr>
            <p:cNvPr id="23581" name="Shape 368"/>
            <p:cNvSpPr>
              <a:spLocks noChangeArrowheads="1"/>
            </p:cNvSpPr>
            <p:nvPr/>
          </p:nvSpPr>
          <p:spPr bwMode="auto">
            <a:xfrm>
              <a:off x="243825" y="114147"/>
              <a:ext cx="362944" cy="62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a:solidFill>
                    <a:srgbClr val="000000"/>
                  </a:solidFill>
                  <a:ea typeface="Oxygen"/>
                  <a:cs typeface="Oxygen"/>
                  <a:sym typeface="Oxygen"/>
                </a:rPr>
                <a:t>3</a:t>
              </a:r>
            </a:p>
          </p:txBody>
        </p:sp>
      </p:grpSp>
      <p:grpSp>
        <p:nvGrpSpPr>
          <p:cNvPr id="23561" name="Group 372"/>
          <p:cNvGrpSpPr>
            <a:grpSpLocks/>
          </p:cNvGrpSpPr>
          <p:nvPr/>
        </p:nvGrpSpPr>
        <p:grpSpPr bwMode="auto">
          <a:xfrm>
            <a:off x="6973888" y="2054225"/>
            <a:ext cx="319087" cy="319088"/>
            <a:chOff x="0" y="0"/>
            <a:chExt cx="850594" cy="850594"/>
          </a:xfrm>
        </p:grpSpPr>
        <p:sp>
          <p:nvSpPr>
            <p:cNvPr id="23578" name="Shape 370"/>
            <p:cNvSpPr>
              <a:spLocks noChangeArrowheads="1"/>
            </p:cNvSpPr>
            <p:nvPr/>
          </p:nvSpPr>
          <p:spPr bwMode="auto">
            <a:xfrm>
              <a:off x="0" y="0"/>
              <a:ext cx="850594" cy="85059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a:solidFill>
                <a:srgbClr val="FBF9FC"/>
              </a:solidFill>
              <a:miter lim="800000"/>
              <a:headEnd/>
              <a:tailEnd/>
            </a:ln>
          </p:spPr>
          <p:txBody>
            <a:bodyPr lIns="0" tIns="0" rIns="0" bIns="0" anchor="ctr"/>
            <a:lstStyle/>
            <a:p>
              <a:endParaRPr lang="zh-CN" altLang="en-US"/>
            </a:p>
          </p:txBody>
        </p:sp>
        <p:sp>
          <p:nvSpPr>
            <p:cNvPr id="23579" name="Shape 371"/>
            <p:cNvSpPr>
              <a:spLocks noChangeArrowheads="1"/>
            </p:cNvSpPr>
            <p:nvPr/>
          </p:nvSpPr>
          <p:spPr bwMode="auto">
            <a:xfrm>
              <a:off x="311484" y="179076"/>
              <a:ext cx="227626"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a:solidFill>
                    <a:schemeClr val="bg1"/>
                  </a:solidFill>
                  <a:ea typeface="Oxygen"/>
                  <a:cs typeface="Oxygen"/>
                  <a:sym typeface="Oxygen"/>
                </a:rPr>
                <a:t>4</a:t>
              </a:r>
            </a:p>
          </p:txBody>
        </p:sp>
      </p:grpSp>
      <p:sp>
        <p:nvSpPr>
          <p:cNvPr id="23562" name="Shape 1794"/>
          <p:cNvSpPr>
            <a:spLocks noChangeArrowheads="1"/>
          </p:cNvSpPr>
          <p:nvPr/>
        </p:nvSpPr>
        <p:spPr bwMode="auto">
          <a:xfrm>
            <a:off x="1042988" y="2706688"/>
            <a:ext cx="4168775"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3563" name="Text Placeholder 3"/>
          <p:cNvSpPr txBox="1">
            <a:spLocks noChangeArrowheads="1"/>
          </p:cNvSpPr>
          <p:nvPr/>
        </p:nvSpPr>
        <p:spPr bwMode="auto">
          <a:xfrm>
            <a:off x="684213" y="2773363"/>
            <a:ext cx="4951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纸质模板</a:t>
            </a:r>
          </a:p>
        </p:txBody>
      </p:sp>
      <p:sp>
        <p:nvSpPr>
          <p:cNvPr id="23564" name="Shape 1794"/>
          <p:cNvSpPr>
            <a:spLocks noChangeArrowheads="1"/>
          </p:cNvSpPr>
          <p:nvPr/>
        </p:nvSpPr>
        <p:spPr bwMode="auto">
          <a:xfrm>
            <a:off x="1042988" y="3281363"/>
            <a:ext cx="4168775" cy="44291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3565" name="Shape 1794"/>
          <p:cNvSpPr>
            <a:spLocks noChangeArrowheads="1"/>
          </p:cNvSpPr>
          <p:nvPr/>
        </p:nvSpPr>
        <p:spPr bwMode="auto">
          <a:xfrm>
            <a:off x="1042988" y="3857625"/>
            <a:ext cx="4168775" cy="442913"/>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3566" name="Text Placeholder 3"/>
          <p:cNvSpPr txBox="1">
            <a:spLocks noChangeArrowheads="1"/>
          </p:cNvSpPr>
          <p:nvPr/>
        </p:nvSpPr>
        <p:spPr bwMode="auto">
          <a:xfrm>
            <a:off x="684213" y="3935413"/>
            <a:ext cx="4951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—APP</a:t>
            </a:r>
            <a:r>
              <a:rPr lang="zh-CN" altLang="en-US" sz="1400" b="1">
                <a:solidFill>
                  <a:schemeClr val="bg1"/>
                </a:solidFill>
                <a:latin typeface="微软雅黑" pitchFamily="34" charset="-122"/>
                <a:ea typeface="微软雅黑" pitchFamily="34" charset="-122"/>
              </a:rPr>
              <a:t>端</a:t>
            </a:r>
          </a:p>
        </p:txBody>
      </p:sp>
      <p:sp>
        <p:nvSpPr>
          <p:cNvPr id="23567" name="Shape 1794"/>
          <p:cNvSpPr>
            <a:spLocks noChangeArrowheads="1"/>
          </p:cNvSpPr>
          <p:nvPr/>
        </p:nvSpPr>
        <p:spPr bwMode="auto">
          <a:xfrm>
            <a:off x="1042988" y="4433888"/>
            <a:ext cx="4168775"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3568" name="Text Placeholder 3"/>
          <p:cNvSpPr txBox="1">
            <a:spLocks noChangeArrowheads="1"/>
          </p:cNvSpPr>
          <p:nvPr/>
        </p:nvSpPr>
        <p:spPr bwMode="auto">
          <a:xfrm>
            <a:off x="684213" y="4502150"/>
            <a:ext cx="4951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—WEB</a:t>
            </a:r>
            <a:r>
              <a:rPr lang="zh-CN" altLang="en-US" sz="1400" b="1">
                <a:solidFill>
                  <a:schemeClr val="bg1"/>
                </a:solidFill>
                <a:latin typeface="微软雅黑" pitchFamily="34" charset="-122"/>
                <a:ea typeface="微软雅黑" pitchFamily="34" charset="-122"/>
              </a:rPr>
              <a:t>端</a:t>
            </a:r>
          </a:p>
        </p:txBody>
      </p:sp>
      <p:sp>
        <p:nvSpPr>
          <p:cNvPr id="23569" name="Text Placeholder 3"/>
          <p:cNvSpPr txBox="1">
            <a:spLocks noChangeArrowheads="1"/>
          </p:cNvSpPr>
          <p:nvPr/>
        </p:nvSpPr>
        <p:spPr bwMode="auto">
          <a:xfrm>
            <a:off x="684213" y="3344863"/>
            <a:ext cx="4951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电子模板</a:t>
            </a:r>
          </a:p>
        </p:txBody>
      </p:sp>
      <p:sp>
        <p:nvSpPr>
          <p:cNvPr id="6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专项附加扣除政策的操作方法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L 形 62"/>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4" name="L 形 63"/>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5" name="L 形 64"/>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66" name="直接连接符 65"/>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9" name="椭圆 4"/>
          <p:cNvSpPr/>
          <p:nvPr/>
        </p:nvSpPr>
        <p:spPr>
          <a:xfrm>
            <a:off x="6078538" y="2663825"/>
            <a:ext cx="2238375" cy="2236788"/>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0" name="椭圆 69"/>
          <p:cNvSpPr/>
          <p:nvPr/>
        </p:nvSpPr>
        <p:spPr>
          <a:xfrm>
            <a:off x="6261100" y="2846388"/>
            <a:ext cx="1873250" cy="18716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3577" name="Shape 340"/>
          <p:cNvSpPr>
            <a:spLocks noChangeArrowheads="1"/>
          </p:cNvSpPr>
          <p:nvPr/>
        </p:nvSpPr>
        <p:spPr bwMode="auto">
          <a:xfrm>
            <a:off x="6554788" y="3373438"/>
            <a:ext cx="14017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00" b="1">
                <a:solidFill>
                  <a:schemeClr val="bg1"/>
                </a:solidFill>
                <a:latin typeface="微软雅黑" pitchFamily="34" charset="-122"/>
                <a:ea typeface="微软雅黑" pitchFamily="34" charset="-122"/>
                <a:sym typeface="STIXGeneral-Bold"/>
              </a:rPr>
              <a:t>个人所得税扣缴客户端</a:t>
            </a:r>
            <a:endParaRPr lang="id-ID" altLang="zh-CN" sz="2000" b="1">
              <a:solidFill>
                <a:schemeClr val="bg1"/>
              </a:solidFill>
              <a:latin typeface="微软雅黑" pitchFamily="34" charset="-122"/>
              <a:ea typeface="微软雅黑" pitchFamily="34" charset="-122"/>
              <a:sym typeface="STIXGeneral-Bold"/>
            </a:endParaRPr>
          </a:p>
        </p:txBody>
      </p:sp>
    </p:spTree>
  </p:cSld>
  <p:clrMapOvr>
    <a:masterClrMapping/>
  </p:clrMapOvr>
  <p:transition spd="med" advTm="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获取纸质表格</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582" name="Shape 1794"/>
          <p:cNvSpPr>
            <a:spLocks noChangeArrowheads="1"/>
          </p:cNvSpPr>
          <p:nvPr/>
        </p:nvSpPr>
        <p:spPr bwMode="auto">
          <a:xfrm>
            <a:off x="1187450" y="830263"/>
            <a:ext cx="2284413" cy="44291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4583" name="Text Placeholder 3"/>
          <p:cNvSpPr txBox="1">
            <a:spLocks noChangeArrowheads="1"/>
          </p:cNvSpPr>
          <p:nvPr/>
        </p:nvSpPr>
        <p:spPr bwMode="auto">
          <a:xfrm>
            <a:off x="9937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纸质表格</a:t>
            </a:r>
          </a:p>
        </p:txBody>
      </p:sp>
      <p:sp>
        <p:nvSpPr>
          <p:cNvPr id="21" name="圆角矩形 20"/>
          <p:cNvSpPr/>
          <p:nvPr/>
        </p:nvSpPr>
        <p:spPr>
          <a:xfrm>
            <a:off x="720725" y="1719263"/>
            <a:ext cx="7739063" cy="2508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585" name="TextBox 21"/>
          <p:cNvSpPr txBox="1">
            <a:spLocks noChangeArrowheads="1"/>
          </p:cNvSpPr>
          <p:nvPr/>
        </p:nvSpPr>
        <p:spPr bwMode="auto">
          <a:xfrm>
            <a:off x="936625" y="2139950"/>
            <a:ext cx="723582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获取纸质表格的途径也有三种：</a:t>
            </a:r>
          </a:p>
          <a:p>
            <a:pPr algn="just" eaLnBrk="1" hangingPunct="1">
              <a:lnSpc>
                <a:spcPct val="120000"/>
              </a:lnSpc>
            </a:pPr>
            <a:endParaRPr lang="en-US" altLang="zh-CN" sz="1600">
              <a:latin typeface="Calibri" pitchFamily="34" charset="0"/>
            </a:endParaRPr>
          </a:p>
          <a:p>
            <a:pPr algn="just" eaLnBrk="1" hangingPunct="1">
              <a:lnSpc>
                <a:spcPct val="120000"/>
              </a:lnSpc>
            </a:pPr>
            <a:r>
              <a:rPr lang="zh-CN" altLang="en-US" sz="1600">
                <a:latin typeface="Calibri" pitchFamily="34" charset="0"/>
              </a:rPr>
              <a:t>第一，大家可以就近到任何一个办税服务厅领取已经印制好的信息表格。</a:t>
            </a:r>
            <a:endParaRPr lang="en-US" altLang="zh-CN" sz="1600">
              <a:latin typeface="Calibri" pitchFamily="34" charset="0"/>
            </a:endParaRPr>
          </a:p>
          <a:p>
            <a:pPr algn="just" eaLnBrk="1" hangingPunct="1">
              <a:lnSpc>
                <a:spcPct val="120000"/>
              </a:lnSpc>
            </a:pPr>
            <a:r>
              <a:rPr lang="zh-CN" altLang="en-US" sz="1600">
                <a:latin typeface="Calibri" pitchFamily="34" charset="0"/>
              </a:rPr>
              <a:t>第二，可以到单位负责为大家办理专项附加扣除的部门去领取。</a:t>
            </a:r>
            <a:endParaRPr lang="en-US" altLang="zh-CN" sz="1600">
              <a:latin typeface="Calibri" pitchFamily="34" charset="0"/>
            </a:endParaRPr>
          </a:p>
          <a:p>
            <a:pPr algn="just" eaLnBrk="1" hangingPunct="1">
              <a:lnSpc>
                <a:spcPct val="120000"/>
              </a:lnSpc>
            </a:pPr>
            <a:r>
              <a:rPr lang="zh-CN" altLang="en-US" sz="1600">
                <a:latin typeface="Calibri" pitchFamily="34" charset="0"/>
              </a:rPr>
              <a:t>第三，可以登录税务总局或各省、市税务机关官网，下载表格电子版并自行打印出来。</a:t>
            </a:r>
            <a:endParaRPr lang="en-US" altLang="zh-CN" sz="1600">
              <a:solidFill>
                <a:srgbClr val="404040"/>
              </a:solidFill>
              <a:latin typeface="微软雅黑" pitchFamily="34" charset="-122"/>
              <a:ea typeface="微软雅黑" pitchFamily="34" charset="-122"/>
            </a:endParaRPr>
          </a:p>
        </p:txBody>
      </p:sp>
      <p:sp>
        <p:nvSpPr>
          <p:cNvPr id="23" name="矩形 93"/>
          <p:cNvSpPr/>
          <p:nvPr/>
        </p:nvSpPr>
        <p:spPr>
          <a:xfrm>
            <a:off x="684213" y="1674813"/>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 name="矩形 93"/>
          <p:cNvSpPr/>
          <p:nvPr/>
        </p:nvSpPr>
        <p:spPr>
          <a:xfrm rot="10800000">
            <a:off x="8235950" y="399732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advTm="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提交纸质表格</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5607"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5608"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纸质表格</a:t>
            </a:r>
          </a:p>
        </p:txBody>
      </p:sp>
      <p:sp>
        <p:nvSpPr>
          <p:cNvPr id="11" name="圆角矩形 10"/>
          <p:cNvSpPr/>
          <p:nvPr/>
        </p:nvSpPr>
        <p:spPr>
          <a:xfrm>
            <a:off x="720725" y="1866900"/>
            <a:ext cx="7739063" cy="20732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5610" name="TextBox 11"/>
          <p:cNvSpPr txBox="1">
            <a:spLocks noChangeArrowheads="1"/>
          </p:cNvSpPr>
          <p:nvPr/>
        </p:nvSpPr>
        <p:spPr bwMode="auto">
          <a:xfrm>
            <a:off x="971550" y="2046288"/>
            <a:ext cx="7226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填写好的纸质表格可以提交给单位，单位如实录入扣缴端软件，在次月办理扣缴申报时通过扣缴端软件提交给税务机关，同时将纸质表留存备查</a:t>
            </a:r>
            <a:r>
              <a:rPr lang="zh-CN" altLang="zh-CN" sz="1600">
                <a:latin typeface="Calibri" pitchFamily="34" charset="0"/>
              </a:rPr>
              <a:t>。</a:t>
            </a:r>
          </a:p>
          <a:p>
            <a:pPr algn="just" eaLnBrk="1" hangingPunct="1">
              <a:lnSpc>
                <a:spcPct val="120000"/>
              </a:lnSpc>
            </a:pPr>
            <a:endParaRPr lang="en-US" altLang="zh-CN" sz="1600">
              <a:solidFill>
                <a:srgbClr val="404040"/>
              </a:solidFill>
              <a:latin typeface="微软雅黑" pitchFamily="34" charset="-122"/>
              <a:ea typeface="微软雅黑" pitchFamily="34" charset="-122"/>
            </a:endParaRPr>
          </a:p>
        </p:txBody>
      </p:sp>
      <p:sp>
        <p:nvSpPr>
          <p:cNvPr id="14" name="矩形 93"/>
          <p:cNvSpPr/>
          <p:nvPr/>
        </p:nvSpPr>
        <p:spPr>
          <a:xfrm>
            <a:off x="684213" y="1822450"/>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43888" y="3724275"/>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4435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获取电子模板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6630" name="Shape 1794"/>
          <p:cNvSpPr>
            <a:spLocks noChangeArrowheads="1"/>
          </p:cNvSpPr>
          <p:nvPr/>
        </p:nvSpPr>
        <p:spPr bwMode="auto">
          <a:xfrm>
            <a:off x="1187450" y="830263"/>
            <a:ext cx="2284413" cy="44291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6631" name="Text Placeholder 3"/>
          <p:cNvSpPr txBox="1">
            <a:spLocks noChangeArrowheads="1"/>
          </p:cNvSpPr>
          <p:nvPr/>
        </p:nvSpPr>
        <p:spPr bwMode="auto">
          <a:xfrm>
            <a:off x="9937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电子模板</a:t>
            </a:r>
          </a:p>
        </p:txBody>
      </p:sp>
      <p:sp>
        <p:nvSpPr>
          <p:cNvPr id="21" name="圆角矩形 20"/>
          <p:cNvSpPr/>
          <p:nvPr/>
        </p:nvSpPr>
        <p:spPr>
          <a:xfrm>
            <a:off x="720725" y="1463675"/>
            <a:ext cx="7739063" cy="29797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6633" name="TextBox 21"/>
          <p:cNvSpPr txBox="1">
            <a:spLocks noChangeArrowheads="1"/>
          </p:cNvSpPr>
          <p:nvPr/>
        </p:nvSpPr>
        <p:spPr bwMode="auto">
          <a:xfrm>
            <a:off x="936625" y="1712913"/>
            <a:ext cx="723582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信息表格电子模板的获取渠道：</a:t>
            </a:r>
          </a:p>
          <a:p>
            <a:pPr algn="just" eaLnBrk="1" hangingPunct="1">
              <a:lnSpc>
                <a:spcPct val="120000"/>
              </a:lnSpc>
            </a:pPr>
            <a:endParaRPr lang="zh-CN" altLang="en-US" sz="1600">
              <a:latin typeface="Calibri" pitchFamily="34" charset="0"/>
            </a:endParaRPr>
          </a:p>
          <a:p>
            <a:pPr algn="just" eaLnBrk="1" hangingPunct="1">
              <a:lnSpc>
                <a:spcPct val="120000"/>
              </a:lnSpc>
            </a:pPr>
            <a:r>
              <a:rPr lang="en-US" altLang="zh-CN" sz="1600">
                <a:latin typeface="Calibri" pitchFamily="34" charset="0"/>
              </a:rPr>
              <a:t>1. </a:t>
            </a:r>
            <a:r>
              <a:rPr lang="zh-CN" altLang="en-US" sz="1600">
                <a:latin typeface="Calibri" pitchFamily="34" charset="0"/>
              </a:rPr>
              <a:t>单位发放：扣缴客户端</a:t>
            </a:r>
            <a:r>
              <a:rPr lang="en-US" altLang="zh-CN" sz="1600">
                <a:latin typeface="Calibri" pitchFamily="34" charset="0"/>
              </a:rPr>
              <a:t>【</a:t>
            </a:r>
            <a:r>
              <a:rPr lang="zh-CN" altLang="en-US" sz="1600">
                <a:latin typeface="Calibri" pitchFamily="34" charset="0"/>
              </a:rPr>
              <a:t>专项附加扣除信息采集</a:t>
            </a:r>
            <a:r>
              <a:rPr lang="en-US" altLang="zh-CN" sz="1600">
                <a:latin typeface="Calibri" pitchFamily="34" charset="0"/>
              </a:rPr>
              <a:t>】-</a:t>
            </a:r>
            <a:r>
              <a:rPr lang="zh-CN" altLang="en-US" sz="1600">
                <a:latin typeface="Calibri" pitchFamily="34" charset="0"/>
              </a:rPr>
              <a:t>选择任一专项附加扣除项目</a:t>
            </a:r>
            <a:r>
              <a:rPr lang="en-US" altLang="zh-CN" sz="1600">
                <a:latin typeface="Calibri" pitchFamily="34" charset="0"/>
              </a:rPr>
              <a:t>-【</a:t>
            </a:r>
            <a:r>
              <a:rPr lang="zh-CN" altLang="en-US" sz="1600">
                <a:latin typeface="Calibri" pitchFamily="34" charset="0"/>
              </a:rPr>
              <a:t>导入</a:t>
            </a:r>
            <a:r>
              <a:rPr lang="en-US" altLang="zh-CN" sz="1600">
                <a:latin typeface="Calibri" pitchFamily="34" charset="0"/>
              </a:rPr>
              <a:t>】-【</a:t>
            </a:r>
            <a:r>
              <a:rPr lang="zh-CN" altLang="en-US" sz="1600">
                <a:latin typeface="Calibri" pitchFamily="34" charset="0"/>
              </a:rPr>
              <a:t>模板下载</a:t>
            </a:r>
            <a:r>
              <a:rPr lang="en-US" altLang="zh-CN" sz="1600">
                <a:latin typeface="Calibri" pitchFamily="34" charset="0"/>
              </a:rPr>
              <a:t>】</a:t>
            </a:r>
          </a:p>
          <a:p>
            <a:pPr algn="just" eaLnBrk="1" hangingPunct="1">
              <a:lnSpc>
                <a:spcPct val="120000"/>
              </a:lnSpc>
            </a:pPr>
            <a:r>
              <a:rPr lang="en-US" altLang="zh-CN" sz="1600">
                <a:latin typeface="Calibri" pitchFamily="34" charset="0"/>
              </a:rPr>
              <a:t>2. </a:t>
            </a:r>
            <a:r>
              <a:rPr lang="zh-CN" altLang="en-US" sz="1600">
                <a:latin typeface="Calibri" pitchFamily="34" charset="0"/>
              </a:rPr>
              <a:t>税务局官方网站下载</a:t>
            </a:r>
          </a:p>
          <a:p>
            <a:pPr algn="just" eaLnBrk="1" hangingPunct="1">
              <a:lnSpc>
                <a:spcPct val="120000"/>
              </a:lnSpc>
            </a:pPr>
            <a:endParaRPr lang="en-US" altLang="zh-CN" sz="1600">
              <a:latin typeface="Calibri" pitchFamily="34" charset="0"/>
            </a:endParaRPr>
          </a:p>
          <a:p>
            <a:pPr algn="just" eaLnBrk="1" hangingPunct="1">
              <a:lnSpc>
                <a:spcPct val="120000"/>
              </a:lnSpc>
            </a:pPr>
            <a:r>
              <a:rPr lang="zh-CN" altLang="zh-CN" sz="1600" b="1">
                <a:latin typeface="Calibri" pitchFamily="34" charset="0"/>
              </a:rPr>
              <a:t>本月专项附加扣除办理：电子模板</a:t>
            </a:r>
            <a:endParaRPr lang="zh-CN" altLang="zh-CN" sz="1600">
              <a:latin typeface="Calibri" pitchFamily="34" charset="0"/>
            </a:endParaRPr>
          </a:p>
          <a:p>
            <a:pPr algn="just" eaLnBrk="1" hangingPunct="1">
              <a:lnSpc>
                <a:spcPct val="120000"/>
              </a:lnSpc>
            </a:pPr>
            <a:endParaRPr lang="zh-CN" altLang="en-US" sz="1600">
              <a:latin typeface="Calibri" pitchFamily="34" charset="0"/>
            </a:endParaRPr>
          </a:p>
        </p:txBody>
      </p:sp>
      <p:sp>
        <p:nvSpPr>
          <p:cNvPr id="23"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 name="矩形 93"/>
          <p:cNvSpPr/>
          <p:nvPr/>
        </p:nvSpPr>
        <p:spPr>
          <a:xfrm rot="10800000">
            <a:off x="8243888" y="4238625"/>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advTm="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0831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获取电子模板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7654" name="Shape 1794"/>
          <p:cNvSpPr>
            <a:spLocks noChangeArrowheads="1"/>
          </p:cNvSpPr>
          <p:nvPr/>
        </p:nvSpPr>
        <p:spPr bwMode="auto">
          <a:xfrm>
            <a:off x="1187450" y="830263"/>
            <a:ext cx="2284413" cy="44291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7655" name="Text Placeholder 3"/>
          <p:cNvSpPr txBox="1">
            <a:spLocks noChangeArrowheads="1"/>
          </p:cNvSpPr>
          <p:nvPr/>
        </p:nvSpPr>
        <p:spPr bwMode="auto">
          <a:xfrm>
            <a:off x="9937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电子模板</a:t>
            </a:r>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2765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92250"/>
            <a:ext cx="6840538"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2568575"/>
            <a:ext cx="61753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2500313" y="2843213"/>
            <a:ext cx="703262"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lang="zh-CN" altLang="en-US"/>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提交电子模板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679"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8680"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电子模板</a:t>
            </a:r>
          </a:p>
        </p:txBody>
      </p:sp>
      <p:sp>
        <p:nvSpPr>
          <p:cNvPr id="11" name="圆角矩形 10"/>
          <p:cNvSpPr/>
          <p:nvPr/>
        </p:nvSpPr>
        <p:spPr>
          <a:xfrm>
            <a:off x="720725" y="1866900"/>
            <a:ext cx="7739063" cy="20732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8682" name="TextBox 11"/>
          <p:cNvSpPr txBox="1">
            <a:spLocks noChangeArrowheads="1"/>
          </p:cNvSpPr>
          <p:nvPr/>
        </p:nvSpPr>
        <p:spPr bwMode="auto">
          <a:xfrm>
            <a:off x="971550" y="2046288"/>
            <a:ext cx="72263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把电子模板报送给单位的，单位将电子模板信息导入扣缴端软件，在次月办理扣缴申报时通过扣缴端软件提交给税务机关</a:t>
            </a:r>
          </a:p>
          <a:p>
            <a:pPr algn="just" eaLnBrk="1" hangingPunct="1">
              <a:lnSpc>
                <a:spcPct val="120000"/>
              </a:lnSpc>
            </a:pPr>
            <a:r>
              <a:rPr lang="zh-CN" altLang="en-US" sz="1600">
                <a:latin typeface="Calibri" pitchFamily="34" charset="0"/>
              </a:rPr>
              <a:t>同时将电子模板内容打印，经员工签字、单位盖章后留存备查。</a:t>
            </a:r>
            <a:endParaRPr lang="en-US" altLang="zh-CN" sz="1600">
              <a:latin typeface="Calibri" pitchFamily="34" charset="0"/>
            </a:endParaRPr>
          </a:p>
          <a:p>
            <a:pPr algn="just" eaLnBrk="1" hangingPunct="1">
              <a:lnSpc>
                <a:spcPct val="120000"/>
              </a:lnSpc>
            </a:pPr>
            <a:endParaRPr lang="en-US" altLang="zh-CN" sz="1600">
              <a:solidFill>
                <a:srgbClr val="404040"/>
              </a:solidFill>
              <a:latin typeface="微软雅黑" pitchFamily="34" charset="-122"/>
              <a:ea typeface="微软雅黑" pitchFamily="34" charset="-122"/>
            </a:endParaRPr>
          </a:p>
        </p:txBody>
      </p:sp>
      <p:sp>
        <p:nvSpPr>
          <p:cNvPr id="14" name="矩形 93"/>
          <p:cNvSpPr/>
          <p:nvPr/>
        </p:nvSpPr>
        <p:spPr>
          <a:xfrm>
            <a:off x="684213" y="1822450"/>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43888" y="3724275"/>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5864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填写表格模板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29702" name="组合 9"/>
          <p:cNvGrpSpPr>
            <a:grpSpLocks/>
          </p:cNvGrpSpPr>
          <p:nvPr/>
        </p:nvGrpSpPr>
        <p:grpSpPr bwMode="auto">
          <a:xfrm>
            <a:off x="561975" y="823913"/>
            <a:ext cx="2714625" cy="441325"/>
            <a:chOff x="562244" y="823982"/>
            <a:chExt cx="2713612" cy="441752"/>
          </a:xfrm>
        </p:grpSpPr>
        <p:sp>
          <p:nvSpPr>
            <p:cNvPr id="29709" name="Shape 1794"/>
            <p:cNvSpPr>
              <a:spLocks noChangeArrowheads="1"/>
            </p:cNvSpPr>
            <p:nvPr/>
          </p:nvSpPr>
          <p:spPr bwMode="auto">
            <a:xfrm>
              <a:off x="792500" y="823982"/>
              <a:ext cx="2284008" cy="44175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9710" name="Text Placeholder 3"/>
            <p:cNvSpPr txBox="1">
              <a:spLocks noChangeArrowheads="1"/>
            </p:cNvSpPr>
            <p:nvPr/>
          </p:nvSpPr>
          <p:spPr bwMode="auto">
            <a:xfrm>
              <a:off x="562244" y="898506"/>
              <a:ext cx="2713612"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纸质表格模板</a:t>
              </a:r>
            </a:p>
          </p:txBody>
        </p:sp>
      </p:gr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2970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738" y="1419225"/>
            <a:ext cx="2989262"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5" name="组合 8"/>
          <p:cNvGrpSpPr>
            <a:grpSpLocks/>
          </p:cNvGrpSpPr>
          <p:nvPr/>
        </p:nvGrpSpPr>
        <p:grpSpPr bwMode="auto">
          <a:xfrm>
            <a:off x="4738688" y="823913"/>
            <a:ext cx="2713037" cy="441325"/>
            <a:chOff x="4738708" y="905862"/>
            <a:chExt cx="2713612" cy="441752"/>
          </a:xfrm>
        </p:grpSpPr>
        <p:sp>
          <p:nvSpPr>
            <p:cNvPr id="29707" name="Shape 1794"/>
            <p:cNvSpPr>
              <a:spLocks noChangeArrowheads="1"/>
            </p:cNvSpPr>
            <p:nvPr/>
          </p:nvSpPr>
          <p:spPr bwMode="auto">
            <a:xfrm>
              <a:off x="4968964" y="905862"/>
              <a:ext cx="2284008" cy="44175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29708" name="Text Placeholder 3"/>
            <p:cNvSpPr txBox="1">
              <a:spLocks noChangeArrowheads="1"/>
            </p:cNvSpPr>
            <p:nvPr/>
          </p:nvSpPr>
          <p:spPr bwMode="auto">
            <a:xfrm>
              <a:off x="4738708" y="980386"/>
              <a:ext cx="2713612"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电子表格模板</a:t>
              </a:r>
            </a:p>
          </p:txBody>
        </p:sp>
      </p:grpSp>
      <p:pic>
        <p:nvPicPr>
          <p:cNvPr id="297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8" y="1747838"/>
            <a:ext cx="4459287"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30727" name="Shape 1794"/>
          <p:cNvSpPr>
            <a:spLocks noChangeArrowheads="1"/>
          </p:cNvSpPr>
          <p:nvPr/>
        </p:nvSpPr>
        <p:spPr bwMode="auto">
          <a:xfrm>
            <a:off x="698500" y="762000"/>
            <a:ext cx="2282825"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30728" name="Text Placeholder 3"/>
          <p:cNvSpPr txBox="1">
            <a:spLocks noChangeArrowheads="1"/>
          </p:cNvSpPr>
          <p:nvPr/>
        </p:nvSpPr>
        <p:spPr bwMode="auto">
          <a:xfrm>
            <a:off x="468313" y="836613"/>
            <a:ext cx="27130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电子表格模板</a:t>
            </a:r>
          </a:p>
        </p:txBody>
      </p:sp>
      <p:pic>
        <p:nvPicPr>
          <p:cNvPr id="307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630238"/>
            <a:ext cx="791686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8150"/>
            <a:ext cx="2447925" cy="2016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9" name="文本框 3"/>
          <p:cNvSpPr txBox="1">
            <a:spLocks noChangeArrowheads="1"/>
          </p:cNvSpPr>
          <p:nvPr/>
        </p:nvSpPr>
        <p:spPr bwMode="auto">
          <a:xfrm>
            <a:off x="411163" y="1930400"/>
            <a:ext cx="16129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9600">
                <a:solidFill>
                  <a:schemeClr val="bg1"/>
                </a:solidFill>
                <a:latin typeface="微软雅黑" pitchFamily="34" charset="-122"/>
                <a:ea typeface="微软雅黑" pitchFamily="34" charset="-122"/>
              </a:rPr>
              <a:t>01</a:t>
            </a:r>
            <a:endParaRPr lang="zh-CN" altLang="en-US" sz="9600">
              <a:solidFill>
                <a:schemeClr val="bg1"/>
              </a:solidFill>
              <a:latin typeface="微软雅黑" pitchFamily="34" charset="-122"/>
              <a:ea typeface="微软雅黑" pitchFamily="34" charset="-122"/>
            </a:endParaRPr>
          </a:p>
        </p:txBody>
      </p:sp>
      <p:sp>
        <p:nvSpPr>
          <p:cNvPr id="4100" name="文本框 4"/>
          <p:cNvSpPr txBox="1">
            <a:spLocks noChangeArrowheads="1"/>
          </p:cNvSpPr>
          <p:nvPr/>
        </p:nvSpPr>
        <p:spPr bwMode="auto">
          <a:xfrm>
            <a:off x="2700338" y="2392363"/>
            <a:ext cx="5873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a:solidFill>
                  <a:srgbClr val="404040"/>
                </a:solidFill>
                <a:latin typeface="微软雅黑" pitchFamily="34" charset="-122"/>
                <a:ea typeface="微软雅黑" pitchFamily="34" charset="-122"/>
              </a:rPr>
              <a:t>专项附加扣除政策征管服务操作指引</a:t>
            </a:r>
            <a:endParaRPr lang="en-GB" altLang="zh-CN" sz="2800" b="1">
              <a:solidFill>
                <a:srgbClr val="404040"/>
              </a:solidFill>
              <a:latin typeface="微软雅黑" pitchFamily="34" charset="-122"/>
              <a:ea typeface="微软雅黑" pitchFamily="34" charset="-122"/>
            </a:endParaRPr>
          </a:p>
        </p:txBody>
      </p:sp>
      <p:grpSp>
        <p:nvGrpSpPr>
          <p:cNvPr id="4101" name="组合 29"/>
          <p:cNvGrpSpPr>
            <a:grpSpLocks/>
          </p:cNvGrpSpPr>
          <p:nvPr/>
        </p:nvGrpSpPr>
        <p:grpSpPr bwMode="auto">
          <a:xfrm>
            <a:off x="5697538" y="1851025"/>
            <a:ext cx="431800" cy="433388"/>
            <a:chOff x="6084168" y="1274820"/>
            <a:chExt cx="432048" cy="432834"/>
          </a:xfrm>
        </p:grpSpPr>
        <p:sp>
          <p:nvSpPr>
            <p:cNvPr id="4114" name="椭圆 22"/>
            <p:cNvSpPr>
              <a:spLocks noChangeArrowheads="1"/>
            </p:cNvSpPr>
            <p:nvPr/>
          </p:nvSpPr>
          <p:spPr bwMode="auto">
            <a:xfrm>
              <a:off x="6084168" y="1274820"/>
              <a:ext cx="432048"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15" name="Freeform 59"/>
            <p:cNvSpPr>
              <a:spLocks noChangeArrowheads="1"/>
            </p:cNvSpPr>
            <p:nvPr/>
          </p:nvSpPr>
          <p:spPr bwMode="auto">
            <a:xfrm>
              <a:off x="6180302" y="1365898"/>
              <a:ext cx="239780" cy="250679"/>
            </a:xfrm>
            <a:custGeom>
              <a:avLst/>
              <a:gdLst>
                <a:gd name="T0" fmla="*/ 566 w 581"/>
                <a:gd name="T1" fmla="*/ 523 h 609"/>
                <a:gd name="T2" fmla="*/ 474 w 581"/>
                <a:gd name="T3" fmla="*/ 608 h 609"/>
                <a:gd name="T4" fmla="*/ 417 w 581"/>
                <a:gd name="T5" fmla="*/ 558 h 609"/>
                <a:gd name="T6" fmla="*/ 439 w 581"/>
                <a:gd name="T7" fmla="*/ 509 h 609"/>
                <a:gd name="T8" fmla="*/ 474 w 581"/>
                <a:gd name="T9" fmla="*/ 537 h 609"/>
                <a:gd name="T10" fmla="*/ 552 w 581"/>
                <a:gd name="T11" fmla="*/ 474 h 609"/>
                <a:gd name="T12" fmla="*/ 566 w 581"/>
                <a:gd name="T13" fmla="*/ 523 h 609"/>
                <a:gd name="T14" fmla="*/ 474 w 581"/>
                <a:gd name="T15" fmla="*/ 495 h 609"/>
                <a:gd name="T16" fmla="*/ 382 w 581"/>
                <a:gd name="T17" fmla="*/ 537 h 609"/>
                <a:gd name="T18" fmla="*/ 424 w 581"/>
                <a:gd name="T19" fmla="*/ 608 h 609"/>
                <a:gd name="T20" fmla="*/ 0 w 581"/>
                <a:gd name="T21" fmla="*/ 580 h 609"/>
                <a:gd name="T22" fmla="*/ 29 w 581"/>
                <a:gd name="T23" fmla="*/ 56 h 609"/>
                <a:gd name="T24" fmla="*/ 78 w 581"/>
                <a:gd name="T25" fmla="*/ 85 h 609"/>
                <a:gd name="T26" fmla="*/ 191 w 581"/>
                <a:gd name="T27" fmla="*/ 85 h 609"/>
                <a:gd name="T28" fmla="*/ 219 w 581"/>
                <a:gd name="T29" fmla="*/ 56 h 609"/>
                <a:gd name="T30" fmla="*/ 276 w 581"/>
                <a:gd name="T31" fmla="*/ 141 h 609"/>
                <a:gd name="T32" fmla="*/ 333 w 581"/>
                <a:gd name="T33" fmla="*/ 56 h 609"/>
                <a:gd name="T34" fmla="*/ 361 w 581"/>
                <a:gd name="T35" fmla="*/ 85 h 609"/>
                <a:gd name="T36" fmla="*/ 474 w 581"/>
                <a:gd name="T37" fmla="*/ 85 h 609"/>
                <a:gd name="T38" fmla="*/ 523 w 581"/>
                <a:gd name="T39" fmla="*/ 56 h 609"/>
                <a:gd name="T40" fmla="*/ 552 w 581"/>
                <a:gd name="T41" fmla="*/ 445 h 609"/>
                <a:gd name="T42" fmla="*/ 474 w 581"/>
                <a:gd name="T43" fmla="*/ 495 h 609"/>
                <a:gd name="T44" fmla="*/ 78 w 581"/>
                <a:gd name="T45" fmla="*/ 488 h 609"/>
                <a:gd name="T46" fmla="*/ 283 w 581"/>
                <a:gd name="T47" fmla="*/ 509 h 609"/>
                <a:gd name="T48" fmla="*/ 283 w 581"/>
                <a:gd name="T49" fmla="*/ 467 h 609"/>
                <a:gd name="T50" fmla="*/ 78 w 581"/>
                <a:gd name="T51" fmla="*/ 488 h 609"/>
                <a:gd name="T52" fmla="*/ 446 w 581"/>
                <a:gd name="T53" fmla="*/ 219 h 609"/>
                <a:gd name="T54" fmla="*/ 78 w 581"/>
                <a:gd name="T55" fmla="*/ 247 h 609"/>
                <a:gd name="T56" fmla="*/ 446 w 581"/>
                <a:gd name="T57" fmla="*/ 276 h 609"/>
                <a:gd name="T58" fmla="*/ 446 w 581"/>
                <a:gd name="T59" fmla="*/ 219 h 609"/>
                <a:gd name="T60" fmla="*/ 446 w 581"/>
                <a:gd name="T61" fmla="*/ 339 h 609"/>
                <a:gd name="T62" fmla="*/ 226 w 581"/>
                <a:gd name="T63" fmla="*/ 339 h 609"/>
                <a:gd name="T64" fmla="*/ 78 w 581"/>
                <a:gd name="T65" fmla="*/ 367 h 609"/>
                <a:gd name="T66" fmla="*/ 226 w 581"/>
                <a:gd name="T67" fmla="*/ 396 h 609"/>
                <a:gd name="T68" fmla="*/ 446 w 581"/>
                <a:gd name="T69" fmla="*/ 396 h 609"/>
                <a:gd name="T70" fmla="*/ 446 w 581"/>
                <a:gd name="T71" fmla="*/ 339 h 609"/>
                <a:gd name="T72" fmla="*/ 417 w 581"/>
                <a:gd name="T73" fmla="*/ 113 h 609"/>
                <a:gd name="T74" fmla="*/ 389 w 581"/>
                <a:gd name="T75" fmla="*/ 28 h 609"/>
                <a:gd name="T76" fmla="*/ 446 w 581"/>
                <a:gd name="T77" fmla="*/ 28 h 609"/>
                <a:gd name="T78" fmla="*/ 417 w 581"/>
                <a:gd name="T79" fmla="*/ 113 h 609"/>
                <a:gd name="T80" fmla="*/ 276 w 581"/>
                <a:gd name="T81" fmla="*/ 113 h 609"/>
                <a:gd name="T82" fmla="*/ 248 w 581"/>
                <a:gd name="T83" fmla="*/ 28 h 609"/>
                <a:gd name="T84" fmla="*/ 304 w 581"/>
                <a:gd name="T85" fmla="*/ 28 h 609"/>
                <a:gd name="T86" fmla="*/ 276 w 581"/>
                <a:gd name="T87" fmla="*/ 113 h 609"/>
                <a:gd name="T88" fmla="*/ 135 w 581"/>
                <a:gd name="T89" fmla="*/ 113 h 609"/>
                <a:gd name="T90" fmla="*/ 106 w 581"/>
                <a:gd name="T91" fmla="*/ 28 h 609"/>
                <a:gd name="T92" fmla="*/ 163 w 581"/>
                <a:gd name="T93" fmla="*/ 28 h 609"/>
                <a:gd name="T94" fmla="*/ 135 w 581"/>
                <a:gd name="T95" fmla="*/ 113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1"/>
                <a:gd name="T145" fmla="*/ 0 h 609"/>
                <a:gd name="T146" fmla="*/ 581 w 581"/>
                <a:gd name="T147" fmla="*/ 609 h 6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102" name="组合 32"/>
          <p:cNvGrpSpPr>
            <a:grpSpLocks/>
          </p:cNvGrpSpPr>
          <p:nvPr/>
        </p:nvGrpSpPr>
        <p:grpSpPr bwMode="auto">
          <a:xfrm>
            <a:off x="4400550" y="1852613"/>
            <a:ext cx="433388" cy="431800"/>
            <a:chOff x="4788024" y="1275213"/>
            <a:chExt cx="432048" cy="432048"/>
          </a:xfrm>
        </p:grpSpPr>
        <p:sp>
          <p:nvSpPr>
            <p:cNvPr id="4112" name="椭圆 65"/>
            <p:cNvSpPr>
              <a:spLocks noChangeArrowheads="1"/>
            </p:cNvSpPr>
            <p:nvPr/>
          </p:nvSpPr>
          <p:spPr bwMode="auto">
            <a:xfrm>
              <a:off x="4788024" y="1275213"/>
              <a:ext cx="432048" cy="432048"/>
            </a:xfrm>
            <a:prstGeom prst="ellipse">
              <a:avLst/>
            </a:pr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13" name="Freeform 110"/>
            <p:cNvSpPr>
              <a:spLocks noChangeArrowheads="1"/>
            </p:cNvSpPr>
            <p:nvPr/>
          </p:nvSpPr>
          <p:spPr bwMode="auto">
            <a:xfrm>
              <a:off x="4891102" y="1366806"/>
              <a:ext cx="250679" cy="248862"/>
            </a:xfrm>
            <a:custGeom>
              <a:avLst/>
              <a:gdLst>
                <a:gd name="T0" fmla="*/ 608 w 609"/>
                <a:gd name="T1" fmla="*/ 544 h 602"/>
                <a:gd name="T2" fmla="*/ 608 w 609"/>
                <a:gd name="T3" fmla="*/ 544 h 602"/>
                <a:gd name="T4" fmla="*/ 551 w 609"/>
                <a:gd name="T5" fmla="*/ 601 h 602"/>
                <a:gd name="T6" fmla="*/ 509 w 609"/>
                <a:gd name="T7" fmla="*/ 587 h 602"/>
                <a:gd name="T8" fmla="*/ 346 w 609"/>
                <a:gd name="T9" fmla="*/ 417 h 602"/>
                <a:gd name="T10" fmla="*/ 226 w 609"/>
                <a:gd name="T11" fmla="*/ 453 h 602"/>
                <a:gd name="T12" fmla="*/ 0 w 609"/>
                <a:gd name="T13" fmla="*/ 226 h 602"/>
                <a:gd name="T14" fmla="*/ 226 w 609"/>
                <a:gd name="T15" fmla="*/ 0 h 602"/>
                <a:gd name="T16" fmla="*/ 452 w 609"/>
                <a:gd name="T17" fmla="*/ 226 h 602"/>
                <a:gd name="T18" fmla="*/ 424 w 609"/>
                <a:gd name="T19" fmla="*/ 340 h 602"/>
                <a:gd name="T20" fmla="*/ 587 w 609"/>
                <a:gd name="T21" fmla="*/ 502 h 602"/>
                <a:gd name="T22" fmla="*/ 608 w 609"/>
                <a:gd name="T23" fmla="*/ 544 h 602"/>
                <a:gd name="T24" fmla="*/ 226 w 609"/>
                <a:gd name="T25" fmla="*/ 57 h 602"/>
                <a:gd name="T26" fmla="*/ 226 w 609"/>
                <a:gd name="T27" fmla="*/ 57 h 602"/>
                <a:gd name="T28" fmla="*/ 56 w 609"/>
                <a:gd name="T29" fmla="*/ 226 h 602"/>
                <a:gd name="T30" fmla="*/ 226 w 609"/>
                <a:gd name="T31" fmla="*/ 396 h 602"/>
                <a:gd name="T32" fmla="*/ 396 w 609"/>
                <a:gd name="T33" fmla="*/ 226 h 602"/>
                <a:gd name="T34" fmla="*/ 226 w 609"/>
                <a:gd name="T35" fmla="*/ 57 h 602"/>
                <a:gd name="T36" fmla="*/ 325 w 609"/>
                <a:gd name="T37" fmla="*/ 255 h 602"/>
                <a:gd name="T38" fmla="*/ 325 w 609"/>
                <a:gd name="T39" fmla="*/ 255 h 602"/>
                <a:gd name="T40" fmla="*/ 254 w 609"/>
                <a:gd name="T41" fmla="*/ 255 h 602"/>
                <a:gd name="T42" fmla="*/ 254 w 609"/>
                <a:gd name="T43" fmla="*/ 318 h 602"/>
                <a:gd name="T44" fmla="*/ 226 w 609"/>
                <a:gd name="T45" fmla="*/ 347 h 602"/>
                <a:gd name="T46" fmla="*/ 198 w 609"/>
                <a:gd name="T47" fmla="*/ 318 h 602"/>
                <a:gd name="T48" fmla="*/ 198 w 609"/>
                <a:gd name="T49" fmla="*/ 255 h 602"/>
                <a:gd name="T50" fmla="*/ 134 w 609"/>
                <a:gd name="T51" fmla="*/ 255 h 602"/>
                <a:gd name="T52" fmla="*/ 106 w 609"/>
                <a:gd name="T53" fmla="*/ 226 h 602"/>
                <a:gd name="T54" fmla="*/ 134 w 609"/>
                <a:gd name="T55" fmla="*/ 198 h 602"/>
                <a:gd name="T56" fmla="*/ 198 w 609"/>
                <a:gd name="T57" fmla="*/ 198 h 602"/>
                <a:gd name="T58" fmla="*/ 198 w 609"/>
                <a:gd name="T59" fmla="*/ 127 h 602"/>
                <a:gd name="T60" fmla="*/ 226 w 609"/>
                <a:gd name="T61" fmla="*/ 99 h 602"/>
                <a:gd name="T62" fmla="*/ 254 w 609"/>
                <a:gd name="T63" fmla="*/ 127 h 602"/>
                <a:gd name="T64" fmla="*/ 254 w 609"/>
                <a:gd name="T65" fmla="*/ 198 h 602"/>
                <a:gd name="T66" fmla="*/ 325 w 609"/>
                <a:gd name="T67" fmla="*/ 198 h 602"/>
                <a:gd name="T68" fmla="*/ 353 w 609"/>
                <a:gd name="T69" fmla="*/ 226 h 602"/>
                <a:gd name="T70" fmla="*/ 325 w 609"/>
                <a:gd name="T71" fmla="*/ 25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9"/>
                <a:gd name="T109" fmla="*/ 0 h 602"/>
                <a:gd name="T110" fmla="*/ 609 w 609"/>
                <a:gd name="T111" fmla="*/ 602 h 6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103" name="组合 35"/>
          <p:cNvGrpSpPr>
            <a:grpSpLocks/>
          </p:cNvGrpSpPr>
          <p:nvPr/>
        </p:nvGrpSpPr>
        <p:grpSpPr bwMode="auto">
          <a:xfrm>
            <a:off x="5049838" y="1851025"/>
            <a:ext cx="431800" cy="433388"/>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p:spPr>
          <p:txBody>
            <a:bodyPr anchor="ctr"/>
            <a:lstStyle>
              <a:lvl1pPr eaLnBrk="0" hangingPunct="0">
                <a:defRPr>
                  <a:solidFill>
                    <a:schemeClr val="tx1"/>
                  </a:solidFill>
                  <a:latin typeface="Arial" panose="02080604020202020204" pitchFamily="34" charset="0"/>
                  <a:ea typeface="宋体" panose="02010600030101010101" pitchFamily="2" charset="-122"/>
                </a:defRPr>
              </a:lvl1pPr>
              <a:lvl2pPr marL="742950" indent="-285750" eaLnBrk="0" hangingPunct="0">
                <a:defRPr>
                  <a:solidFill>
                    <a:schemeClr val="tx1"/>
                  </a:solidFill>
                  <a:latin typeface="Arial" panose="02080604020202020204" pitchFamily="34" charset="0"/>
                  <a:ea typeface="宋体" panose="02010600030101010101" pitchFamily="2" charset="-122"/>
                </a:defRPr>
              </a:lvl2pPr>
              <a:lvl3pPr marL="1143000" indent="-228600" eaLnBrk="0" hangingPunct="0">
                <a:defRPr>
                  <a:solidFill>
                    <a:schemeClr val="tx1"/>
                  </a:solidFill>
                  <a:latin typeface="Arial" panose="02080604020202020204" pitchFamily="34" charset="0"/>
                  <a:ea typeface="宋体" panose="02010600030101010101" pitchFamily="2" charset="-122"/>
                </a:defRPr>
              </a:lvl3pPr>
              <a:lvl4pPr marL="1600200" indent="-228600" eaLnBrk="0" hangingPunct="0">
                <a:defRPr>
                  <a:solidFill>
                    <a:schemeClr val="tx1"/>
                  </a:solidFill>
                  <a:latin typeface="Arial" panose="02080604020202020204" pitchFamily="34" charset="0"/>
                  <a:ea typeface="宋体" panose="02010600030101010101" pitchFamily="2" charset="-122"/>
                </a:defRPr>
              </a:lvl4pPr>
              <a:lvl5pPr marL="2057400" indent="-228600" eaLnBrk="0" hangingPunct="0">
                <a:defRPr>
                  <a:solidFill>
                    <a:schemeClr val="tx1"/>
                  </a:solidFill>
                  <a:latin typeface="Arial" panose="0208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9pPr>
            </a:lstStyle>
            <a:p>
              <a:pPr algn="ctr" eaLnBrk="1" fontAlgn="auto" hangingPunct="1">
                <a:spcBef>
                  <a:spcPts val="0"/>
                </a:spcBef>
                <a:spcAft>
                  <a:spcPts val="0"/>
                </a:spcAft>
                <a:buFontTx/>
                <a:buNone/>
                <a:defRPr/>
              </a:pPr>
              <a:endParaRPr lang="zh-CN" altLang="en-US">
                <a:solidFill>
                  <a:srgbClr val="FFFFFF"/>
                </a:solidFill>
                <a:latin typeface="Calibri" panose="020F0502020204030204" pitchFamily="34" charset="0"/>
              </a:endParaRPr>
            </a:p>
          </p:txBody>
        </p:sp>
        <p:sp>
          <p:nvSpPr>
            <p:cNvPr id="4111" name="Freeform 16"/>
            <p:cNvSpPr>
              <a:spLocks noChangeArrowheads="1"/>
            </p:cNvSpPr>
            <p:nvPr/>
          </p:nvSpPr>
          <p:spPr bwMode="auto">
            <a:xfrm>
              <a:off x="5554420" y="1377705"/>
              <a:ext cx="196183" cy="227065"/>
            </a:xfrm>
            <a:custGeom>
              <a:avLst/>
              <a:gdLst>
                <a:gd name="T0" fmla="*/ 446 w 475"/>
                <a:gd name="T1" fmla="*/ 551 h 552"/>
                <a:gd name="T2" fmla="*/ 446 w 475"/>
                <a:gd name="T3" fmla="*/ 551 h 552"/>
                <a:gd name="T4" fmla="*/ 417 w 475"/>
                <a:gd name="T5" fmla="*/ 551 h 552"/>
                <a:gd name="T6" fmla="*/ 417 w 475"/>
                <a:gd name="T7" fmla="*/ 0 h 552"/>
                <a:gd name="T8" fmla="*/ 446 w 475"/>
                <a:gd name="T9" fmla="*/ 0 h 552"/>
                <a:gd name="T10" fmla="*/ 474 w 475"/>
                <a:gd name="T11" fmla="*/ 28 h 552"/>
                <a:gd name="T12" fmla="*/ 474 w 475"/>
                <a:gd name="T13" fmla="*/ 523 h 552"/>
                <a:gd name="T14" fmla="*/ 446 w 475"/>
                <a:gd name="T15" fmla="*/ 551 h 552"/>
                <a:gd name="T16" fmla="*/ 57 w 475"/>
                <a:gd name="T17" fmla="*/ 523 h 552"/>
                <a:gd name="T18" fmla="*/ 57 w 475"/>
                <a:gd name="T19" fmla="*/ 523 h 552"/>
                <a:gd name="T20" fmla="*/ 57 w 475"/>
                <a:gd name="T21" fmla="*/ 495 h 552"/>
                <a:gd name="T22" fmla="*/ 106 w 475"/>
                <a:gd name="T23" fmla="*/ 495 h 552"/>
                <a:gd name="T24" fmla="*/ 163 w 475"/>
                <a:gd name="T25" fmla="*/ 438 h 552"/>
                <a:gd name="T26" fmla="*/ 106 w 475"/>
                <a:gd name="T27" fmla="*/ 381 h 552"/>
                <a:gd name="T28" fmla="*/ 57 w 475"/>
                <a:gd name="T29" fmla="*/ 381 h 552"/>
                <a:gd name="T30" fmla="*/ 57 w 475"/>
                <a:gd name="T31" fmla="*/ 332 h 552"/>
                <a:gd name="T32" fmla="*/ 106 w 475"/>
                <a:gd name="T33" fmla="*/ 332 h 552"/>
                <a:gd name="T34" fmla="*/ 163 w 475"/>
                <a:gd name="T35" fmla="*/ 275 h 552"/>
                <a:gd name="T36" fmla="*/ 106 w 475"/>
                <a:gd name="T37" fmla="*/ 219 h 552"/>
                <a:gd name="T38" fmla="*/ 57 w 475"/>
                <a:gd name="T39" fmla="*/ 219 h 552"/>
                <a:gd name="T40" fmla="*/ 57 w 475"/>
                <a:gd name="T41" fmla="*/ 169 h 552"/>
                <a:gd name="T42" fmla="*/ 106 w 475"/>
                <a:gd name="T43" fmla="*/ 169 h 552"/>
                <a:gd name="T44" fmla="*/ 163 w 475"/>
                <a:gd name="T45" fmla="*/ 113 h 552"/>
                <a:gd name="T46" fmla="*/ 106 w 475"/>
                <a:gd name="T47" fmla="*/ 56 h 552"/>
                <a:gd name="T48" fmla="*/ 57 w 475"/>
                <a:gd name="T49" fmla="*/ 56 h 552"/>
                <a:gd name="T50" fmla="*/ 57 w 475"/>
                <a:gd name="T51" fmla="*/ 28 h 552"/>
                <a:gd name="T52" fmla="*/ 85 w 475"/>
                <a:gd name="T53" fmla="*/ 0 h 552"/>
                <a:gd name="T54" fmla="*/ 389 w 475"/>
                <a:gd name="T55" fmla="*/ 0 h 552"/>
                <a:gd name="T56" fmla="*/ 389 w 475"/>
                <a:gd name="T57" fmla="*/ 551 h 552"/>
                <a:gd name="T58" fmla="*/ 85 w 475"/>
                <a:gd name="T59" fmla="*/ 551 h 552"/>
                <a:gd name="T60" fmla="*/ 57 w 475"/>
                <a:gd name="T61" fmla="*/ 523 h 552"/>
                <a:gd name="T62" fmla="*/ 135 w 475"/>
                <a:gd name="T63" fmla="*/ 113 h 552"/>
                <a:gd name="T64" fmla="*/ 135 w 475"/>
                <a:gd name="T65" fmla="*/ 113 h 552"/>
                <a:gd name="T66" fmla="*/ 106 w 475"/>
                <a:gd name="T67" fmla="*/ 141 h 552"/>
                <a:gd name="T68" fmla="*/ 29 w 475"/>
                <a:gd name="T69" fmla="*/ 141 h 552"/>
                <a:gd name="T70" fmla="*/ 0 w 475"/>
                <a:gd name="T71" fmla="*/ 113 h 552"/>
                <a:gd name="T72" fmla="*/ 29 w 475"/>
                <a:gd name="T73" fmla="*/ 85 h 552"/>
                <a:gd name="T74" fmla="*/ 106 w 475"/>
                <a:gd name="T75" fmla="*/ 85 h 552"/>
                <a:gd name="T76" fmla="*/ 135 w 475"/>
                <a:gd name="T77" fmla="*/ 113 h 552"/>
                <a:gd name="T78" fmla="*/ 29 w 475"/>
                <a:gd name="T79" fmla="*/ 247 h 552"/>
                <a:gd name="T80" fmla="*/ 29 w 475"/>
                <a:gd name="T81" fmla="*/ 247 h 552"/>
                <a:gd name="T82" fmla="*/ 106 w 475"/>
                <a:gd name="T83" fmla="*/ 247 h 552"/>
                <a:gd name="T84" fmla="*/ 135 w 475"/>
                <a:gd name="T85" fmla="*/ 275 h 552"/>
                <a:gd name="T86" fmla="*/ 106 w 475"/>
                <a:gd name="T87" fmla="*/ 304 h 552"/>
                <a:gd name="T88" fmla="*/ 29 w 475"/>
                <a:gd name="T89" fmla="*/ 304 h 552"/>
                <a:gd name="T90" fmla="*/ 0 w 475"/>
                <a:gd name="T91" fmla="*/ 275 h 552"/>
                <a:gd name="T92" fmla="*/ 29 w 475"/>
                <a:gd name="T93" fmla="*/ 247 h 552"/>
                <a:gd name="T94" fmla="*/ 29 w 475"/>
                <a:gd name="T95" fmla="*/ 410 h 552"/>
                <a:gd name="T96" fmla="*/ 29 w 475"/>
                <a:gd name="T97" fmla="*/ 410 h 552"/>
                <a:gd name="T98" fmla="*/ 106 w 475"/>
                <a:gd name="T99" fmla="*/ 410 h 552"/>
                <a:gd name="T100" fmla="*/ 135 w 475"/>
                <a:gd name="T101" fmla="*/ 438 h 552"/>
                <a:gd name="T102" fmla="*/ 106 w 475"/>
                <a:gd name="T103" fmla="*/ 466 h 552"/>
                <a:gd name="T104" fmla="*/ 29 w 475"/>
                <a:gd name="T105" fmla="*/ 466 h 552"/>
                <a:gd name="T106" fmla="*/ 0 w 475"/>
                <a:gd name="T107" fmla="*/ 438 h 552"/>
                <a:gd name="T108" fmla="*/ 29 w 475"/>
                <a:gd name="T109" fmla="*/ 410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75"/>
                <a:gd name="T166" fmla="*/ 0 h 552"/>
                <a:gd name="T167" fmla="*/ 475 w 475"/>
                <a:gd name="T168" fmla="*/ 552 h 5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104" name="组合 38"/>
          <p:cNvGrpSpPr>
            <a:grpSpLocks/>
          </p:cNvGrpSpPr>
          <p:nvPr/>
        </p:nvGrpSpPr>
        <p:grpSpPr bwMode="auto">
          <a:xfrm>
            <a:off x="3105150" y="1851025"/>
            <a:ext cx="433388" cy="433388"/>
            <a:chOff x="3491880" y="1274820"/>
            <a:chExt cx="432833" cy="432834"/>
          </a:xfrm>
        </p:grpSpPr>
        <p:sp>
          <p:nvSpPr>
            <p:cNvPr id="410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09" name="Freeform 75"/>
            <p:cNvSpPr>
              <a:spLocks noChangeArrowheads="1"/>
            </p:cNvSpPr>
            <p:nvPr/>
          </p:nvSpPr>
          <p:spPr bwMode="auto">
            <a:xfrm>
              <a:off x="3583864" y="1385879"/>
              <a:ext cx="248863" cy="210716"/>
            </a:xfrm>
            <a:custGeom>
              <a:avLst/>
              <a:gdLst>
                <a:gd name="T0" fmla="*/ 572 w 602"/>
                <a:gd name="T1" fmla="*/ 509 h 510"/>
                <a:gd name="T2" fmla="*/ 572 w 602"/>
                <a:gd name="T3" fmla="*/ 509 h 510"/>
                <a:gd name="T4" fmla="*/ 28 w 602"/>
                <a:gd name="T5" fmla="*/ 509 h 510"/>
                <a:gd name="T6" fmla="*/ 0 w 602"/>
                <a:gd name="T7" fmla="*/ 481 h 510"/>
                <a:gd name="T8" fmla="*/ 0 w 602"/>
                <a:gd name="T9" fmla="*/ 28 h 510"/>
                <a:gd name="T10" fmla="*/ 28 w 602"/>
                <a:gd name="T11" fmla="*/ 0 h 510"/>
                <a:gd name="T12" fmla="*/ 56 w 602"/>
                <a:gd name="T13" fmla="*/ 28 h 510"/>
                <a:gd name="T14" fmla="*/ 56 w 602"/>
                <a:gd name="T15" fmla="*/ 389 h 510"/>
                <a:gd name="T16" fmla="*/ 56 w 602"/>
                <a:gd name="T17" fmla="*/ 452 h 510"/>
                <a:gd name="T18" fmla="*/ 572 w 602"/>
                <a:gd name="T19" fmla="*/ 452 h 510"/>
                <a:gd name="T20" fmla="*/ 601 w 602"/>
                <a:gd name="T21" fmla="*/ 481 h 510"/>
                <a:gd name="T22" fmla="*/ 572 w 602"/>
                <a:gd name="T23" fmla="*/ 509 h 510"/>
                <a:gd name="T24" fmla="*/ 509 w 602"/>
                <a:gd name="T25" fmla="*/ 424 h 510"/>
                <a:gd name="T26" fmla="*/ 509 w 602"/>
                <a:gd name="T27" fmla="*/ 424 h 510"/>
                <a:gd name="T28" fmla="*/ 452 w 602"/>
                <a:gd name="T29" fmla="*/ 424 h 510"/>
                <a:gd name="T30" fmla="*/ 424 w 602"/>
                <a:gd name="T31" fmla="*/ 396 h 510"/>
                <a:gd name="T32" fmla="*/ 424 w 602"/>
                <a:gd name="T33" fmla="*/ 198 h 510"/>
                <a:gd name="T34" fmla="*/ 452 w 602"/>
                <a:gd name="T35" fmla="*/ 170 h 510"/>
                <a:gd name="T36" fmla="*/ 509 w 602"/>
                <a:gd name="T37" fmla="*/ 170 h 510"/>
                <a:gd name="T38" fmla="*/ 537 w 602"/>
                <a:gd name="T39" fmla="*/ 198 h 510"/>
                <a:gd name="T40" fmla="*/ 537 w 602"/>
                <a:gd name="T41" fmla="*/ 396 h 510"/>
                <a:gd name="T42" fmla="*/ 509 w 602"/>
                <a:gd name="T43" fmla="*/ 424 h 510"/>
                <a:gd name="T44" fmla="*/ 346 w 602"/>
                <a:gd name="T45" fmla="*/ 424 h 510"/>
                <a:gd name="T46" fmla="*/ 346 w 602"/>
                <a:gd name="T47" fmla="*/ 424 h 510"/>
                <a:gd name="T48" fmla="*/ 290 w 602"/>
                <a:gd name="T49" fmla="*/ 424 h 510"/>
                <a:gd name="T50" fmla="*/ 261 w 602"/>
                <a:gd name="T51" fmla="*/ 396 h 510"/>
                <a:gd name="T52" fmla="*/ 261 w 602"/>
                <a:gd name="T53" fmla="*/ 85 h 510"/>
                <a:gd name="T54" fmla="*/ 290 w 602"/>
                <a:gd name="T55" fmla="*/ 57 h 510"/>
                <a:gd name="T56" fmla="*/ 346 w 602"/>
                <a:gd name="T57" fmla="*/ 57 h 510"/>
                <a:gd name="T58" fmla="*/ 374 w 602"/>
                <a:gd name="T59" fmla="*/ 85 h 510"/>
                <a:gd name="T60" fmla="*/ 374 w 602"/>
                <a:gd name="T61" fmla="*/ 396 h 510"/>
                <a:gd name="T62" fmla="*/ 346 w 602"/>
                <a:gd name="T63" fmla="*/ 424 h 510"/>
                <a:gd name="T64" fmla="*/ 191 w 602"/>
                <a:gd name="T65" fmla="*/ 424 h 510"/>
                <a:gd name="T66" fmla="*/ 191 w 602"/>
                <a:gd name="T67" fmla="*/ 424 h 510"/>
                <a:gd name="T68" fmla="*/ 134 w 602"/>
                <a:gd name="T69" fmla="*/ 424 h 510"/>
                <a:gd name="T70" fmla="*/ 106 w 602"/>
                <a:gd name="T71" fmla="*/ 396 h 510"/>
                <a:gd name="T72" fmla="*/ 106 w 602"/>
                <a:gd name="T73" fmla="*/ 339 h 510"/>
                <a:gd name="T74" fmla="*/ 134 w 602"/>
                <a:gd name="T75" fmla="*/ 311 h 510"/>
                <a:gd name="T76" fmla="*/ 191 w 602"/>
                <a:gd name="T77" fmla="*/ 311 h 510"/>
                <a:gd name="T78" fmla="*/ 219 w 602"/>
                <a:gd name="T79" fmla="*/ 339 h 510"/>
                <a:gd name="T80" fmla="*/ 219 w 602"/>
                <a:gd name="T81" fmla="*/ 396 h 510"/>
                <a:gd name="T82" fmla="*/ 191 w 602"/>
                <a:gd name="T83" fmla="*/ 424 h 5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2"/>
                <a:gd name="T127" fmla="*/ 0 h 510"/>
                <a:gd name="T128" fmla="*/ 602 w 602"/>
                <a:gd name="T129" fmla="*/ 510 h 5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105" name="组合 42"/>
          <p:cNvGrpSpPr>
            <a:grpSpLocks/>
          </p:cNvGrpSpPr>
          <p:nvPr/>
        </p:nvGrpSpPr>
        <p:grpSpPr bwMode="auto">
          <a:xfrm>
            <a:off x="3752850" y="1851025"/>
            <a:ext cx="433388" cy="433388"/>
            <a:chOff x="4139952" y="1274820"/>
            <a:chExt cx="432833" cy="432834"/>
          </a:xfrm>
        </p:grpSpPr>
        <p:sp>
          <p:nvSpPr>
            <p:cNvPr id="4106" name="椭圆 16"/>
            <p:cNvSpPr>
              <a:spLocks noChangeArrowheads="1"/>
            </p:cNvSpPr>
            <p:nvPr/>
          </p:nvSpPr>
          <p:spPr bwMode="auto">
            <a:xfrm>
              <a:off x="4139952" y="1274820"/>
              <a:ext cx="432833" cy="432834"/>
            </a:xfrm>
            <a:prstGeom prst="ellipse">
              <a:avLst/>
            </a:pr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107" name="Freeform 84"/>
            <p:cNvSpPr>
              <a:spLocks noChangeArrowheads="1"/>
            </p:cNvSpPr>
            <p:nvPr/>
          </p:nvSpPr>
          <p:spPr bwMode="auto">
            <a:xfrm>
              <a:off x="4241546" y="1366806"/>
              <a:ext cx="248863" cy="248863"/>
            </a:xfrm>
            <a:custGeom>
              <a:avLst/>
              <a:gdLst>
                <a:gd name="T0" fmla="*/ 332 w 602"/>
                <a:gd name="T1" fmla="*/ 268 h 602"/>
                <a:gd name="T2" fmla="*/ 332 w 602"/>
                <a:gd name="T3" fmla="*/ 268 h 602"/>
                <a:gd name="T4" fmla="*/ 332 w 602"/>
                <a:gd name="T5" fmla="*/ 0 h 602"/>
                <a:gd name="T6" fmla="*/ 601 w 602"/>
                <a:gd name="T7" fmla="*/ 268 h 602"/>
                <a:gd name="T8" fmla="*/ 332 w 602"/>
                <a:gd name="T9" fmla="*/ 268 h 602"/>
                <a:gd name="T10" fmla="*/ 276 w 602"/>
                <a:gd name="T11" fmla="*/ 601 h 602"/>
                <a:gd name="T12" fmla="*/ 276 w 602"/>
                <a:gd name="T13" fmla="*/ 601 h 602"/>
                <a:gd name="T14" fmla="*/ 0 w 602"/>
                <a:gd name="T15" fmla="*/ 325 h 602"/>
                <a:gd name="T16" fmla="*/ 276 w 602"/>
                <a:gd name="T17" fmla="*/ 56 h 602"/>
                <a:gd name="T18" fmla="*/ 276 w 602"/>
                <a:gd name="T19" fmla="*/ 325 h 602"/>
                <a:gd name="T20" fmla="*/ 544 w 602"/>
                <a:gd name="T21" fmla="*/ 325 h 602"/>
                <a:gd name="T22" fmla="*/ 276 w 602"/>
                <a:gd name="T23" fmla="*/ 60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2"/>
                <a:gd name="T37" fmla="*/ 0 h 602"/>
                <a:gd name="T38" fmla="*/ 602 w 602"/>
                <a:gd name="T39" fmla="*/ 602 h 6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spTree>
  </p:cSld>
  <p:clrMapOvr>
    <a:masterClrMapping/>
  </p:clrMapOvr>
  <p:transition spd="med" advTm="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010150"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17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892175"/>
            <a:ext cx="88820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27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630238"/>
            <a:ext cx="897890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37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30238"/>
            <a:ext cx="7929562"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48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630238"/>
            <a:ext cx="75390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58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630238"/>
            <a:ext cx="8950325"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68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30238"/>
            <a:ext cx="8637587"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78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630238"/>
            <a:ext cx="6773862"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9387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填写电子模板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38919" name="矩形 2"/>
          <p:cNvSpPr>
            <a:spLocks noChangeArrowheads="1"/>
          </p:cNvSpPr>
          <p:nvPr/>
        </p:nvSpPr>
        <p:spPr bwMode="auto">
          <a:xfrm>
            <a:off x="1141413" y="1949450"/>
            <a:ext cx="6861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b="1">
                <a:solidFill>
                  <a:srgbClr val="005DA2"/>
                </a:solidFill>
                <a:latin typeface="Calibri" pitchFamily="34" charset="0"/>
              </a:rPr>
              <a:t>不涉及大病医疗专项附加扣除采集！</a:t>
            </a:r>
            <a:endParaRPr lang="zh-CN" altLang="zh-CN" b="1">
              <a:solidFill>
                <a:srgbClr val="005DA2"/>
              </a:solidFill>
              <a:latin typeface="Calibri" pitchFamily="34" charset="0"/>
            </a:endParaRPr>
          </a:p>
        </p:txBody>
      </p:sp>
    </p:spTree>
  </p:cSld>
  <p:clrMapOvr>
    <a:masterClrMapping/>
  </p:clrMapOvr>
  <p:transition spd="med" advTm="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023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获取远程办税端</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9942" name="Shape 1794"/>
          <p:cNvSpPr>
            <a:spLocks noChangeArrowheads="1"/>
          </p:cNvSpPr>
          <p:nvPr/>
        </p:nvSpPr>
        <p:spPr bwMode="auto">
          <a:xfrm>
            <a:off x="1187450" y="830263"/>
            <a:ext cx="2284413" cy="442912"/>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39943" name="Text Placeholder 3"/>
          <p:cNvSpPr txBox="1">
            <a:spLocks noChangeArrowheads="1"/>
          </p:cNvSpPr>
          <p:nvPr/>
        </p:nvSpPr>
        <p:spPr bwMode="auto">
          <a:xfrm>
            <a:off x="9937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p>
        </p:txBody>
      </p:sp>
      <p:sp>
        <p:nvSpPr>
          <p:cNvPr id="21" name="圆角矩形 20"/>
          <p:cNvSpPr/>
          <p:nvPr/>
        </p:nvSpPr>
        <p:spPr>
          <a:xfrm>
            <a:off x="720725" y="1463675"/>
            <a:ext cx="7739063" cy="16843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9945" name="TextBox 21"/>
          <p:cNvSpPr txBox="1">
            <a:spLocks noChangeArrowheads="1"/>
          </p:cNvSpPr>
          <p:nvPr/>
        </p:nvSpPr>
        <p:spPr bwMode="auto">
          <a:xfrm>
            <a:off x="936625" y="1712913"/>
            <a:ext cx="72358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en-US" altLang="zh-CN" sz="1600">
                <a:latin typeface="Calibri" pitchFamily="34" charset="0"/>
              </a:rPr>
              <a:t>2019</a:t>
            </a:r>
            <a:r>
              <a:rPr lang="zh-CN" altLang="en-US" sz="1600">
                <a:latin typeface="Calibri" pitchFamily="34" charset="0"/>
              </a:rPr>
              <a:t>年</a:t>
            </a:r>
            <a:r>
              <a:rPr lang="en-US" altLang="zh-CN" sz="1600">
                <a:latin typeface="Calibri" pitchFamily="34" charset="0"/>
              </a:rPr>
              <a:t>1</a:t>
            </a:r>
            <a:r>
              <a:rPr lang="zh-CN" altLang="en-US" sz="1600">
                <a:latin typeface="Calibri" pitchFamily="34" charset="0"/>
              </a:rPr>
              <a:t>月</a:t>
            </a:r>
            <a:r>
              <a:rPr lang="en-US" altLang="zh-CN" sz="1600">
                <a:latin typeface="Calibri" pitchFamily="34" charset="0"/>
              </a:rPr>
              <a:t>1</a:t>
            </a:r>
            <a:r>
              <a:rPr lang="zh-CN" altLang="en-US" sz="1600">
                <a:latin typeface="Calibri" pitchFamily="34" charset="0"/>
              </a:rPr>
              <a:t>日正式发布远程办税端：</a:t>
            </a:r>
          </a:p>
          <a:p>
            <a:pPr algn="just" eaLnBrk="1" hangingPunct="1">
              <a:lnSpc>
                <a:spcPct val="120000"/>
              </a:lnSpc>
            </a:pPr>
            <a:r>
              <a:rPr lang="zh-CN" altLang="en-US" sz="1600">
                <a:latin typeface="Calibri" pitchFamily="34" charset="0"/>
              </a:rPr>
              <a:t>国家税务总局发布的手机</a:t>
            </a:r>
            <a:r>
              <a:rPr lang="en-US" altLang="zh-CN" sz="1600">
                <a:latin typeface="Calibri" pitchFamily="34" charset="0"/>
              </a:rPr>
              <a:t>APP“</a:t>
            </a:r>
            <a:r>
              <a:rPr lang="zh-CN" altLang="en-US" sz="1600">
                <a:latin typeface="Calibri" pitchFamily="34" charset="0"/>
              </a:rPr>
              <a:t>个人所得税”</a:t>
            </a:r>
            <a:r>
              <a:rPr lang="en-US" altLang="zh-CN" sz="1600">
                <a:latin typeface="Calibri" pitchFamily="34" charset="0"/>
              </a:rPr>
              <a:t>&amp; </a:t>
            </a:r>
            <a:r>
              <a:rPr lang="zh-CN" altLang="en-US" sz="1600">
                <a:latin typeface="Calibri" pitchFamily="34" charset="0"/>
              </a:rPr>
              <a:t>各省电子局网站。</a:t>
            </a:r>
            <a:endParaRPr lang="en-US" altLang="zh-CN" sz="1600">
              <a:latin typeface="Calibri" pitchFamily="34" charset="0"/>
            </a:endParaRPr>
          </a:p>
          <a:p>
            <a:pPr algn="just" eaLnBrk="1" hangingPunct="1">
              <a:lnSpc>
                <a:spcPct val="120000"/>
              </a:lnSpc>
            </a:pPr>
            <a:endParaRPr lang="zh-CN" altLang="en-US" sz="1600">
              <a:latin typeface="Calibri" pitchFamily="34" charset="0"/>
            </a:endParaRPr>
          </a:p>
        </p:txBody>
      </p:sp>
      <p:sp>
        <p:nvSpPr>
          <p:cNvPr id="23"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 name="矩形 93"/>
          <p:cNvSpPr/>
          <p:nvPr/>
        </p:nvSpPr>
        <p:spPr>
          <a:xfrm rot="10800000">
            <a:off x="8223250" y="2932113"/>
            <a:ext cx="288925"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3994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503488"/>
            <a:ext cx="3762375" cy="2265362"/>
          </a:xfrm>
          <a:prstGeom prst="rect">
            <a:avLst/>
          </a:pr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pic>
      <p:pic>
        <p:nvPicPr>
          <p:cNvPr id="39950" name="图片 21" descr="f743519cbe24e16d1a55d663840f3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2503488"/>
            <a:ext cx="168910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端填写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0967"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0968"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——APP</a:t>
            </a:r>
            <a:r>
              <a:rPr lang="zh-CN" altLang="en-US" sz="1400" b="1">
                <a:solidFill>
                  <a:schemeClr val="bg1"/>
                </a:solidFill>
                <a:latin typeface="微软雅黑" pitchFamily="34" charset="-122"/>
                <a:ea typeface="微软雅黑" pitchFamily="34" charset="-122"/>
              </a:rPr>
              <a:t>端</a:t>
            </a:r>
          </a:p>
        </p:txBody>
      </p:sp>
      <p:pic>
        <p:nvPicPr>
          <p:cNvPr id="40969" name="图片 2" descr="说明: C:\Users\y\Desktop\APP截图\01\微信图片_20181121222239.png微信图片_201811212222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470025"/>
            <a:ext cx="18002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图片 24" descr="说明: 2"/>
          <p:cNvPicPr>
            <a:picLocks noChangeAspect="1" noChangeArrowheads="1"/>
          </p:cNvPicPr>
          <p:nvPr/>
        </p:nvPicPr>
        <p:blipFill>
          <a:blip r:embed="rId3">
            <a:extLst>
              <a:ext uri="{28A0092B-C50C-407E-A947-70E740481C1C}">
                <a14:useLocalDpi xmlns:a14="http://schemas.microsoft.com/office/drawing/2010/main" val="0"/>
              </a:ext>
            </a:extLst>
          </a:blip>
          <a:srcRect b="14626"/>
          <a:stretch>
            <a:fillRect/>
          </a:stretch>
        </p:blipFill>
        <p:spPr bwMode="auto">
          <a:xfrm>
            <a:off x="2524125" y="1471613"/>
            <a:ext cx="1838325"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图片 27" descr="说明: 15"/>
          <p:cNvPicPr>
            <a:picLocks noChangeAspect="1" noChangeArrowheads="1"/>
          </p:cNvPicPr>
          <p:nvPr/>
        </p:nvPicPr>
        <p:blipFill>
          <a:blip r:embed="rId4">
            <a:extLst>
              <a:ext uri="{28A0092B-C50C-407E-A947-70E740481C1C}">
                <a14:useLocalDpi xmlns:a14="http://schemas.microsoft.com/office/drawing/2010/main" val="0"/>
              </a:ext>
            </a:extLst>
          </a:blip>
          <a:srcRect b="31622"/>
          <a:stretch>
            <a:fillRect/>
          </a:stretch>
        </p:blipFill>
        <p:spPr bwMode="auto">
          <a:xfrm>
            <a:off x="4749800" y="1471613"/>
            <a:ext cx="1871663"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图片 31" descr="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75" y="1470025"/>
            <a:ext cx="2003425" cy="3619500"/>
          </a:xfrm>
          <a:prstGeom prst="rect">
            <a:avLst/>
          </a:prstGeom>
          <a:noFill/>
          <a:ln w="9525">
            <a:solidFill>
              <a:srgbClr val="BFBFBF"/>
            </a:solidFill>
            <a:round/>
            <a:headEnd/>
            <a:tailEnd/>
          </a:ln>
          <a:extLst>
            <a:ext uri="{909E8E84-426E-40DD-AFC4-6F175D3DCCD1}">
              <a14:hiddenFill xmlns:a14="http://schemas.microsoft.com/office/drawing/2010/main">
                <a:solidFill>
                  <a:srgbClr val="FFFFFF"/>
                </a:solidFill>
              </a14:hiddenFill>
            </a:ext>
          </a:extLst>
        </p:spPr>
      </p:pic>
      <p:sp>
        <p:nvSpPr>
          <p:cNvPr id="34" name="矩形 33"/>
          <p:cNvSpPr/>
          <p:nvPr/>
        </p:nvSpPr>
        <p:spPr>
          <a:xfrm>
            <a:off x="731838" y="3402013"/>
            <a:ext cx="64452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lang="zh-CN" altLang="en-US"/>
          </a:p>
        </p:txBody>
      </p:sp>
      <p:sp>
        <p:nvSpPr>
          <p:cNvPr id="40974" name="矩形 7"/>
          <p:cNvSpPr>
            <a:spLocks noChangeArrowheads="1"/>
          </p:cNvSpPr>
          <p:nvPr/>
        </p:nvSpPr>
        <p:spPr bwMode="auto">
          <a:xfrm>
            <a:off x="6443663" y="908050"/>
            <a:ext cx="1801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b="1">
                <a:solidFill>
                  <a:srgbClr val="005DA2"/>
                </a:solidFill>
                <a:latin typeface="微软雅黑" pitchFamily="34" charset="-122"/>
                <a:ea typeface="微软雅黑" pitchFamily="34" charset="-122"/>
              </a:rPr>
              <a:t>以子女教育为例</a:t>
            </a:r>
          </a:p>
        </p:txBody>
      </p:sp>
    </p:spTree>
  </p:cSld>
  <p:clrMapOvr>
    <a:masterClrMapping/>
  </p:clrMapOvr>
  <p:transition spd="med" advTm="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专项附加扣除政策的主要内容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4" name="圆角矩形 53"/>
          <p:cNvSpPr/>
          <p:nvPr/>
        </p:nvSpPr>
        <p:spPr>
          <a:xfrm>
            <a:off x="898525" y="960438"/>
            <a:ext cx="7346950" cy="35560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128" name="TextBox 54"/>
          <p:cNvSpPr txBox="1">
            <a:spLocks noChangeArrowheads="1"/>
          </p:cNvSpPr>
          <p:nvPr/>
        </p:nvSpPr>
        <p:spPr bwMode="auto">
          <a:xfrm>
            <a:off x="1150938" y="1325563"/>
            <a:ext cx="67500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50000"/>
              </a:lnSpc>
            </a:pPr>
            <a:r>
              <a:rPr lang="zh-CN" altLang="zh-CN">
                <a:latin typeface="Calibri" pitchFamily="34" charset="0"/>
              </a:rPr>
              <a:t>这次个人所得税改革最大亮点：</a:t>
            </a:r>
          </a:p>
          <a:p>
            <a:pPr algn="just" eaLnBrk="1" hangingPunct="1">
              <a:lnSpc>
                <a:spcPct val="150000"/>
              </a:lnSpc>
            </a:pPr>
            <a:endParaRPr lang="zh-CN" altLang="zh-CN">
              <a:latin typeface="Calibri" pitchFamily="34" charset="0"/>
            </a:endParaRPr>
          </a:p>
          <a:p>
            <a:pPr algn="just" eaLnBrk="1" hangingPunct="1">
              <a:lnSpc>
                <a:spcPct val="150000"/>
              </a:lnSpc>
            </a:pPr>
            <a:r>
              <a:rPr lang="en-US" altLang="zh-CN">
                <a:latin typeface="Calibri" pitchFamily="34" charset="0"/>
              </a:rPr>
              <a:t>1. </a:t>
            </a:r>
            <a:r>
              <a:rPr lang="zh-CN" altLang="zh-CN">
                <a:latin typeface="Calibri" pitchFamily="34" charset="0"/>
              </a:rPr>
              <a:t>对工资薪金、劳务报酬、稿酬以及特许权使用费</a:t>
            </a:r>
            <a:r>
              <a:rPr lang="en-US" altLang="zh-CN">
                <a:latin typeface="Calibri" pitchFamily="34" charset="0"/>
              </a:rPr>
              <a:t>4</a:t>
            </a:r>
            <a:r>
              <a:rPr lang="zh-CN" altLang="zh-CN">
                <a:latin typeface="Calibri" pitchFamily="34" charset="0"/>
              </a:rPr>
              <a:t>项收入，按年计税。</a:t>
            </a:r>
          </a:p>
          <a:p>
            <a:pPr algn="just" eaLnBrk="1" hangingPunct="1">
              <a:lnSpc>
                <a:spcPct val="150000"/>
              </a:lnSpc>
            </a:pPr>
            <a:r>
              <a:rPr lang="en-US" altLang="zh-CN">
                <a:latin typeface="Calibri" pitchFamily="34" charset="0"/>
              </a:rPr>
              <a:t>2. </a:t>
            </a:r>
            <a:r>
              <a:rPr lang="zh-CN" altLang="en-US">
                <a:latin typeface="Calibri" pitchFamily="34" charset="0"/>
              </a:rPr>
              <a:t>新设了</a:t>
            </a:r>
            <a:r>
              <a:rPr lang="zh-CN" altLang="zh-CN" b="1">
                <a:latin typeface="Calibri" pitchFamily="34" charset="0"/>
              </a:rPr>
              <a:t>子女教育、继续教育、大病医疗、住房贷款利息、住房租金、赡养老人六项专项附加扣除。</a:t>
            </a:r>
            <a:endParaRPr lang="en-US" altLang="zh-CN">
              <a:solidFill>
                <a:srgbClr val="404040"/>
              </a:solidFill>
              <a:latin typeface="微软雅黑" pitchFamily="34" charset="-122"/>
              <a:ea typeface="微软雅黑" pitchFamily="34" charset="-122"/>
            </a:endParaRPr>
          </a:p>
        </p:txBody>
      </p:sp>
      <p:sp>
        <p:nvSpPr>
          <p:cNvPr id="63" name="矩形 93"/>
          <p:cNvSpPr/>
          <p:nvPr/>
        </p:nvSpPr>
        <p:spPr>
          <a:xfrm>
            <a:off x="862013" y="915988"/>
            <a:ext cx="287337"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4" name="矩形 93"/>
          <p:cNvSpPr/>
          <p:nvPr/>
        </p:nvSpPr>
        <p:spPr>
          <a:xfrm rot="10800000">
            <a:off x="8027988" y="4300538"/>
            <a:ext cx="288925"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远程办税端提交</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1991"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1992"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a:t>
            </a:r>
            <a:r>
              <a:rPr lang="zh-CN" altLang="en-US" sz="1400" b="1">
                <a:solidFill>
                  <a:schemeClr val="bg1"/>
                </a:solidFill>
                <a:latin typeface="微软雅黑" pitchFamily="34" charset="-122"/>
                <a:ea typeface="微软雅黑" pitchFamily="34" charset="-122"/>
              </a:rPr>
              <a:t>单位扣</a:t>
            </a:r>
          </a:p>
        </p:txBody>
      </p:sp>
      <p:sp>
        <p:nvSpPr>
          <p:cNvPr id="11" name="圆角矩形 10"/>
          <p:cNvSpPr/>
          <p:nvPr/>
        </p:nvSpPr>
        <p:spPr>
          <a:xfrm>
            <a:off x="720725" y="1866900"/>
            <a:ext cx="7739063" cy="20732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1994" name="TextBox 11"/>
          <p:cNvSpPr txBox="1">
            <a:spLocks noChangeArrowheads="1"/>
          </p:cNvSpPr>
          <p:nvPr/>
        </p:nvSpPr>
        <p:spPr bwMode="auto">
          <a:xfrm>
            <a:off x="971550" y="2046288"/>
            <a:ext cx="72263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通过远程办税端直接向税务机关提交信息，但仍希望在扣缴单位办理专项附加扣除的。这时，税务机关将根据纳税人的选择，把专项附加扣除相关信息全量推送至单位，单位在使用扣缴端软件时，在“专项附加扣除信息采集”模块，选择需要同步的专项扣除项目，点击更新，即可以获取员工已经报送的专项附加扣除信息。</a:t>
            </a:r>
            <a:endParaRPr lang="en-US" altLang="zh-CN" sz="1600">
              <a:latin typeface="Calibri" pitchFamily="34" charset="0"/>
            </a:endParaRPr>
          </a:p>
        </p:txBody>
      </p:sp>
      <p:sp>
        <p:nvSpPr>
          <p:cNvPr id="14" name="矩形 93"/>
          <p:cNvSpPr/>
          <p:nvPr/>
        </p:nvSpPr>
        <p:spPr>
          <a:xfrm>
            <a:off x="684213" y="1822450"/>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43888" y="3724275"/>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63071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计算扣缴税款并进行申报</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720725" y="1463675"/>
            <a:ext cx="7739063" cy="24161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3016" name="TextBox 11"/>
          <p:cNvSpPr txBox="1">
            <a:spLocks noChangeArrowheads="1"/>
          </p:cNvSpPr>
          <p:nvPr/>
        </p:nvSpPr>
        <p:spPr bwMode="auto">
          <a:xfrm>
            <a:off x="971550" y="1736725"/>
            <a:ext cx="72263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扣缴单位根据大家提交的专项附加扣除信息，按月计算应预扣预缴的税款，向税务机关办理全员全额纳税申报。如果未能及时报送，也可在以后月份补报，由单位在当年剩余月份发放工资时补扣，不影响大家享受专项附加扣除。</a:t>
            </a:r>
            <a:endParaRPr lang="en-US" altLang="zh-CN" sz="1600">
              <a:latin typeface="Calibri" pitchFamily="34" charset="0"/>
            </a:endParaRPr>
          </a:p>
          <a:p>
            <a:pPr algn="just" eaLnBrk="1" hangingPunct="1">
              <a:lnSpc>
                <a:spcPct val="120000"/>
              </a:lnSpc>
            </a:pPr>
            <a:endParaRPr lang="en-US" altLang="zh-CN" sz="1600">
              <a:latin typeface="Calibri" pitchFamily="34" charset="0"/>
            </a:endParaRPr>
          </a:p>
          <a:p>
            <a:pPr algn="just" eaLnBrk="1" hangingPunct="1">
              <a:lnSpc>
                <a:spcPct val="120000"/>
              </a:lnSpc>
            </a:pPr>
            <a:r>
              <a:rPr lang="zh-CN" altLang="zh-CN" sz="1600" b="1">
                <a:latin typeface="Calibri" pitchFamily="34" charset="0"/>
              </a:rPr>
              <a:t>需要再次提醒大家的是</a:t>
            </a:r>
            <a:r>
              <a:rPr lang="zh-CN" altLang="zh-CN" sz="1600">
                <a:latin typeface="Calibri" pitchFamily="34" charset="0"/>
              </a:rPr>
              <a:t>，如果选择在单位按月享受专项附加扣除政策，是不包括大病医疗扣除的。</a:t>
            </a:r>
            <a:endParaRPr lang="en-US" altLang="zh-CN" sz="1600">
              <a:latin typeface="Calibri" pitchFamily="34" charset="0"/>
            </a:endParaRPr>
          </a:p>
        </p:txBody>
      </p:sp>
      <p:sp>
        <p:nvSpPr>
          <p:cNvPr id="14"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23250" y="3681413"/>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专项附加扣除政策的</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操作方法</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远程办税端提交</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4039"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4040"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a:t>
            </a:r>
            <a:r>
              <a:rPr lang="zh-CN" altLang="en-US" sz="1400" b="1">
                <a:solidFill>
                  <a:schemeClr val="bg1"/>
                </a:solidFill>
                <a:latin typeface="微软雅黑" pitchFamily="34" charset="-122"/>
                <a:ea typeface="微软雅黑" pitchFamily="34" charset="-122"/>
              </a:rPr>
              <a:t>自行扣</a:t>
            </a:r>
          </a:p>
        </p:txBody>
      </p:sp>
      <p:sp>
        <p:nvSpPr>
          <p:cNvPr id="11" name="圆角矩形 10"/>
          <p:cNvSpPr/>
          <p:nvPr/>
        </p:nvSpPr>
        <p:spPr>
          <a:xfrm>
            <a:off x="720725" y="1866900"/>
            <a:ext cx="7739063" cy="14255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042" name="TextBox 11"/>
          <p:cNvSpPr txBox="1">
            <a:spLocks noChangeArrowheads="1"/>
          </p:cNvSpPr>
          <p:nvPr/>
        </p:nvSpPr>
        <p:spPr bwMode="auto">
          <a:xfrm>
            <a:off x="971550" y="2139950"/>
            <a:ext cx="72263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通过远程办税端直接向税务机关提交信息，也直接选择在税务机关办理专项附加扣除的，税务机关会在汇算清缴期内，根据已提交的专项附加扣除信息及纳税申报信息，办理专项附加扣除。</a:t>
            </a:r>
            <a:endParaRPr lang="en-US" altLang="zh-CN" sz="1600">
              <a:latin typeface="Calibri" pitchFamily="34" charset="0"/>
            </a:endParaRPr>
          </a:p>
        </p:txBody>
      </p:sp>
      <p:sp>
        <p:nvSpPr>
          <p:cNvPr id="14" name="矩形 93"/>
          <p:cNvSpPr/>
          <p:nvPr/>
        </p:nvSpPr>
        <p:spPr>
          <a:xfrm>
            <a:off x="684213" y="1822450"/>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43888" y="3076575"/>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8150"/>
            <a:ext cx="2447925" cy="2016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5059" name="文本框 3"/>
          <p:cNvSpPr txBox="1">
            <a:spLocks noChangeArrowheads="1"/>
          </p:cNvSpPr>
          <p:nvPr/>
        </p:nvSpPr>
        <p:spPr bwMode="auto">
          <a:xfrm>
            <a:off x="411163" y="1930400"/>
            <a:ext cx="16271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9600">
                <a:solidFill>
                  <a:schemeClr val="bg1"/>
                </a:solidFill>
                <a:latin typeface="微软雅黑" pitchFamily="34" charset="-122"/>
                <a:ea typeface="微软雅黑" pitchFamily="34" charset="-122"/>
              </a:rPr>
              <a:t>02</a:t>
            </a:r>
            <a:endParaRPr lang="zh-CN" altLang="en-US" sz="9600">
              <a:solidFill>
                <a:schemeClr val="bg1"/>
              </a:solidFill>
              <a:latin typeface="微软雅黑" pitchFamily="34" charset="-122"/>
              <a:ea typeface="微软雅黑" pitchFamily="34" charset="-122"/>
            </a:endParaRPr>
          </a:p>
        </p:txBody>
      </p:sp>
      <p:sp>
        <p:nvSpPr>
          <p:cNvPr id="45060" name="文本框 4"/>
          <p:cNvSpPr txBox="1">
            <a:spLocks noChangeArrowheads="1"/>
          </p:cNvSpPr>
          <p:nvPr/>
        </p:nvSpPr>
        <p:spPr bwMode="auto">
          <a:xfrm>
            <a:off x="3103563" y="2481263"/>
            <a:ext cx="48529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a:solidFill>
                  <a:srgbClr val="404040"/>
                </a:solidFill>
                <a:latin typeface="微软雅黑" pitchFamily="34" charset="-122"/>
                <a:ea typeface="微软雅黑" pitchFamily="34" charset="-122"/>
              </a:rPr>
              <a:t>新个人所得税法扣缴申报指引</a:t>
            </a:r>
          </a:p>
        </p:txBody>
      </p:sp>
      <p:grpSp>
        <p:nvGrpSpPr>
          <p:cNvPr id="45061" name="组合 29"/>
          <p:cNvGrpSpPr>
            <a:grpSpLocks/>
          </p:cNvGrpSpPr>
          <p:nvPr/>
        </p:nvGrpSpPr>
        <p:grpSpPr bwMode="auto">
          <a:xfrm>
            <a:off x="5697538" y="1851025"/>
            <a:ext cx="431800" cy="433388"/>
            <a:chOff x="6084168" y="1274820"/>
            <a:chExt cx="432048" cy="432834"/>
          </a:xfrm>
        </p:grpSpPr>
        <p:sp>
          <p:nvSpPr>
            <p:cNvPr id="45074" name="椭圆 22"/>
            <p:cNvSpPr>
              <a:spLocks noChangeArrowheads="1"/>
            </p:cNvSpPr>
            <p:nvPr/>
          </p:nvSpPr>
          <p:spPr bwMode="auto">
            <a:xfrm>
              <a:off x="6084168" y="1274820"/>
              <a:ext cx="432048"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5075" name="Freeform 59"/>
            <p:cNvSpPr>
              <a:spLocks noChangeArrowheads="1"/>
            </p:cNvSpPr>
            <p:nvPr/>
          </p:nvSpPr>
          <p:spPr bwMode="auto">
            <a:xfrm>
              <a:off x="6180302" y="1365898"/>
              <a:ext cx="239780" cy="250679"/>
            </a:xfrm>
            <a:custGeom>
              <a:avLst/>
              <a:gdLst>
                <a:gd name="T0" fmla="*/ 566 w 581"/>
                <a:gd name="T1" fmla="*/ 523 h 609"/>
                <a:gd name="T2" fmla="*/ 474 w 581"/>
                <a:gd name="T3" fmla="*/ 608 h 609"/>
                <a:gd name="T4" fmla="*/ 417 w 581"/>
                <a:gd name="T5" fmla="*/ 558 h 609"/>
                <a:gd name="T6" fmla="*/ 439 w 581"/>
                <a:gd name="T7" fmla="*/ 509 h 609"/>
                <a:gd name="T8" fmla="*/ 474 w 581"/>
                <a:gd name="T9" fmla="*/ 537 h 609"/>
                <a:gd name="T10" fmla="*/ 552 w 581"/>
                <a:gd name="T11" fmla="*/ 474 h 609"/>
                <a:gd name="T12" fmla="*/ 566 w 581"/>
                <a:gd name="T13" fmla="*/ 523 h 609"/>
                <a:gd name="T14" fmla="*/ 474 w 581"/>
                <a:gd name="T15" fmla="*/ 495 h 609"/>
                <a:gd name="T16" fmla="*/ 382 w 581"/>
                <a:gd name="T17" fmla="*/ 537 h 609"/>
                <a:gd name="T18" fmla="*/ 424 w 581"/>
                <a:gd name="T19" fmla="*/ 608 h 609"/>
                <a:gd name="T20" fmla="*/ 0 w 581"/>
                <a:gd name="T21" fmla="*/ 580 h 609"/>
                <a:gd name="T22" fmla="*/ 29 w 581"/>
                <a:gd name="T23" fmla="*/ 56 h 609"/>
                <a:gd name="T24" fmla="*/ 78 w 581"/>
                <a:gd name="T25" fmla="*/ 85 h 609"/>
                <a:gd name="T26" fmla="*/ 191 w 581"/>
                <a:gd name="T27" fmla="*/ 85 h 609"/>
                <a:gd name="T28" fmla="*/ 219 w 581"/>
                <a:gd name="T29" fmla="*/ 56 h 609"/>
                <a:gd name="T30" fmla="*/ 276 w 581"/>
                <a:gd name="T31" fmla="*/ 141 h 609"/>
                <a:gd name="T32" fmla="*/ 333 w 581"/>
                <a:gd name="T33" fmla="*/ 56 h 609"/>
                <a:gd name="T34" fmla="*/ 361 w 581"/>
                <a:gd name="T35" fmla="*/ 85 h 609"/>
                <a:gd name="T36" fmla="*/ 474 w 581"/>
                <a:gd name="T37" fmla="*/ 85 h 609"/>
                <a:gd name="T38" fmla="*/ 523 w 581"/>
                <a:gd name="T39" fmla="*/ 56 h 609"/>
                <a:gd name="T40" fmla="*/ 552 w 581"/>
                <a:gd name="T41" fmla="*/ 445 h 609"/>
                <a:gd name="T42" fmla="*/ 474 w 581"/>
                <a:gd name="T43" fmla="*/ 495 h 609"/>
                <a:gd name="T44" fmla="*/ 78 w 581"/>
                <a:gd name="T45" fmla="*/ 488 h 609"/>
                <a:gd name="T46" fmla="*/ 283 w 581"/>
                <a:gd name="T47" fmla="*/ 509 h 609"/>
                <a:gd name="T48" fmla="*/ 283 w 581"/>
                <a:gd name="T49" fmla="*/ 467 h 609"/>
                <a:gd name="T50" fmla="*/ 78 w 581"/>
                <a:gd name="T51" fmla="*/ 488 h 609"/>
                <a:gd name="T52" fmla="*/ 446 w 581"/>
                <a:gd name="T53" fmla="*/ 219 h 609"/>
                <a:gd name="T54" fmla="*/ 78 w 581"/>
                <a:gd name="T55" fmla="*/ 247 h 609"/>
                <a:gd name="T56" fmla="*/ 446 w 581"/>
                <a:gd name="T57" fmla="*/ 276 h 609"/>
                <a:gd name="T58" fmla="*/ 446 w 581"/>
                <a:gd name="T59" fmla="*/ 219 h 609"/>
                <a:gd name="T60" fmla="*/ 446 w 581"/>
                <a:gd name="T61" fmla="*/ 339 h 609"/>
                <a:gd name="T62" fmla="*/ 226 w 581"/>
                <a:gd name="T63" fmla="*/ 339 h 609"/>
                <a:gd name="T64" fmla="*/ 78 w 581"/>
                <a:gd name="T65" fmla="*/ 367 h 609"/>
                <a:gd name="T66" fmla="*/ 226 w 581"/>
                <a:gd name="T67" fmla="*/ 396 h 609"/>
                <a:gd name="T68" fmla="*/ 446 w 581"/>
                <a:gd name="T69" fmla="*/ 396 h 609"/>
                <a:gd name="T70" fmla="*/ 446 w 581"/>
                <a:gd name="T71" fmla="*/ 339 h 609"/>
                <a:gd name="T72" fmla="*/ 417 w 581"/>
                <a:gd name="T73" fmla="*/ 113 h 609"/>
                <a:gd name="T74" fmla="*/ 389 w 581"/>
                <a:gd name="T75" fmla="*/ 28 h 609"/>
                <a:gd name="T76" fmla="*/ 446 w 581"/>
                <a:gd name="T77" fmla="*/ 28 h 609"/>
                <a:gd name="T78" fmla="*/ 417 w 581"/>
                <a:gd name="T79" fmla="*/ 113 h 609"/>
                <a:gd name="T80" fmla="*/ 276 w 581"/>
                <a:gd name="T81" fmla="*/ 113 h 609"/>
                <a:gd name="T82" fmla="*/ 248 w 581"/>
                <a:gd name="T83" fmla="*/ 28 h 609"/>
                <a:gd name="T84" fmla="*/ 304 w 581"/>
                <a:gd name="T85" fmla="*/ 28 h 609"/>
                <a:gd name="T86" fmla="*/ 276 w 581"/>
                <a:gd name="T87" fmla="*/ 113 h 609"/>
                <a:gd name="T88" fmla="*/ 135 w 581"/>
                <a:gd name="T89" fmla="*/ 113 h 609"/>
                <a:gd name="T90" fmla="*/ 106 w 581"/>
                <a:gd name="T91" fmla="*/ 28 h 609"/>
                <a:gd name="T92" fmla="*/ 163 w 581"/>
                <a:gd name="T93" fmla="*/ 28 h 609"/>
                <a:gd name="T94" fmla="*/ 135 w 581"/>
                <a:gd name="T95" fmla="*/ 113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1"/>
                <a:gd name="T145" fmla="*/ 0 h 609"/>
                <a:gd name="T146" fmla="*/ 581 w 581"/>
                <a:gd name="T147" fmla="*/ 609 h 6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5062" name="组合 32"/>
          <p:cNvGrpSpPr>
            <a:grpSpLocks/>
          </p:cNvGrpSpPr>
          <p:nvPr/>
        </p:nvGrpSpPr>
        <p:grpSpPr bwMode="auto">
          <a:xfrm>
            <a:off x="4400550" y="1852613"/>
            <a:ext cx="433388" cy="431800"/>
            <a:chOff x="4788024" y="1275213"/>
            <a:chExt cx="432048" cy="432048"/>
          </a:xfrm>
        </p:grpSpPr>
        <p:sp>
          <p:nvSpPr>
            <p:cNvPr id="45072" name="椭圆 65"/>
            <p:cNvSpPr>
              <a:spLocks noChangeArrowheads="1"/>
            </p:cNvSpPr>
            <p:nvPr/>
          </p:nvSpPr>
          <p:spPr bwMode="auto">
            <a:xfrm>
              <a:off x="4788024" y="1275213"/>
              <a:ext cx="432048" cy="432048"/>
            </a:xfrm>
            <a:prstGeom prst="ellipse">
              <a:avLst/>
            </a:pr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5073" name="Freeform 110"/>
            <p:cNvSpPr>
              <a:spLocks noChangeArrowheads="1"/>
            </p:cNvSpPr>
            <p:nvPr/>
          </p:nvSpPr>
          <p:spPr bwMode="auto">
            <a:xfrm>
              <a:off x="4891102" y="1366806"/>
              <a:ext cx="250679" cy="248862"/>
            </a:xfrm>
            <a:custGeom>
              <a:avLst/>
              <a:gdLst>
                <a:gd name="T0" fmla="*/ 608 w 609"/>
                <a:gd name="T1" fmla="*/ 544 h 602"/>
                <a:gd name="T2" fmla="*/ 608 w 609"/>
                <a:gd name="T3" fmla="*/ 544 h 602"/>
                <a:gd name="T4" fmla="*/ 551 w 609"/>
                <a:gd name="T5" fmla="*/ 601 h 602"/>
                <a:gd name="T6" fmla="*/ 509 w 609"/>
                <a:gd name="T7" fmla="*/ 587 h 602"/>
                <a:gd name="T8" fmla="*/ 346 w 609"/>
                <a:gd name="T9" fmla="*/ 417 h 602"/>
                <a:gd name="T10" fmla="*/ 226 w 609"/>
                <a:gd name="T11" fmla="*/ 453 h 602"/>
                <a:gd name="T12" fmla="*/ 0 w 609"/>
                <a:gd name="T13" fmla="*/ 226 h 602"/>
                <a:gd name="T14" fmla="*/ 226 w 609"/>
                <a:gd name="T15" fmla="*/ 0 h 602"/>
                <a:gd name="T16" fmla="*/ 452 w 609"/>
                <a:gd name="T17" fmla="*/ 226 h 602"/>
                <a:gd name="T18" fmla="*/ 424 w 609"/>
                <a:gd name="T19" fmla="*/ 340 h 602"/>
                <a:gd name="T20" fmla="*/ 587 w 609"/>
                <a:gd name="T21" fmla="*/ 502 h 602"/>
                <a:gd name="T22" fmla="*/ 608 w 609"/>
                <a:gd name="T23" fmla="*/ 544 h 602"/>
                <a:gd name="T24" fmla="*/ 226 w 609"/>
                <a:gd name="T25" fmla="*/ 57 h 602"/>
                <a:gd name="T26" fmla="*/ 226 w 609"/>
                <a:gd name="T27" fmla="*/ 57 h 602"/>
                <a:gd name="T28" fmla="*/ 56 w 609"/>
                <a:gd name="T29" fmla="*/ 226 h 602"/>
                <a:gd name="T30" fmla="*/ 226 w 609"/>
                <a:gd name="T31" fmla="*/ 396 h 602"/>
                <a:gd name="T32" fmla="*/ 396 w 609"/>
                <a:gd name="T33" fmla="*/ 226 h 602"/>
                <a:gd name="T34" fmla="*/ 226 w 609"/>
                <a:gd name="T35" fmla="*/ 57 h 602"/>
                <a:gd name="T36" fmla="*/ 325 w 609"/>
                <a:gd name="T37" fmla="*/ 255 h 602"/>
                <a:gd name="T38" fmla="*/ 325 w 609"/>
                <a:gd name="T39" fmla="*/ 255 h 602"/>
                <a:gd name="T40" fmla="*/ 254 w 609"/>
                <a:gd name="T41" fmla="*/ 255 h 602"/>
                <a:gd name="T42" fmla="*/ 254 w 609"/>
                <a:gd name="T43" fmla="*/ 318 h 602"/>
                <a:gd name="T44" fmla="*/ 226 w 609"/>
                <a:gd name="T45" fmla="*/ 347 h 602"/>
                <a:gd name="T46" fmla="*/ 198 w 609"/>
                <a:gd name="T47" fmla="*/ 318 h 602"/>
                <a:gd name="T48" fmla="*/ 198 w 609"/>
                <a:gd name="T49" fmla="*/ 255 h 602"/>
                <a:gd name="T50" fmla="*/ 134 w 609"/>
                <a:gd name="T51" fmla="*/ 255 h 602"/>
                <a:gd name="T52" fmla="*/ 106 w 609"/>
                <a:gd name="T53" fmla="*/ 226 h 602"/>
                <a:gd name="T54" fmla="*/ 134 w 609"/>
                <a:gd name="T55" fmla="*/ 198 h 602"/>
                <a:gd name="T56" fmla="*/ 198 w 609"/>
                <a:gd name="T57" fmla="*/ 198 h 602"/>
                <a:gd name="T58" fmla="*/ 198 w 609"/>
                <a:gd name="T59" fmla="*/ 127 h 602"/>
                <a:gd name="T60" fmla="*/ 226 w 609"/>
                <a:gd name="T61" fmla="*/ 99 h 602"/>
                <a:gd name="T62" fmla="*/ 254 w 609"/>
                <a:gd name="T63" fmla="*/ 127 h 602"/>
                <a:gd name="T64" fmla="*/ 254 w 609"/>
                <a:gd name="T65" fmla="*/ 198 h 602"/>
                <a:gd name="T66" fmla="*/ 325 w 609"/>
                <a:gd name="T67" fmla="*/ 198 h 602"/>
                <a:gd name="T68" fmla="*/ 353 w 609"/>
                <a:gd name="T69" fmla="*/ 226 h 602"/>
                <a:gd name="T70" fmla="*/ 325 w 609"/>
                <a:gd name="T71" fmla="*/ 25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9"/>
                <a:gd name="T109" fmla="*/ 0 h 602"/>
                <a:gd name="T110" fmla="*/ 609 w 609"/>
                <a:gd name="T111" fmla="*/ 602 h 6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5063" name="组合 35"/>
          <p:cNvGrpSpPr>
            <a:grpSpLocks/>
          </p:cNvGrpSpPr>
          <p:nvPr/>
        </p:nvGrpSpPr>
        <p:grpSpPr bwMode="auto">
          <a:xfrm>
            <a:off x="5049838" y="1851025"/>
            <a:ext cx="431800" cy="433388"/>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p:spPr>
          <p:txBody>
            <a:bodyPr anchor="ctr"/>
            <a:lstStyle>
              <a:lvl1pPr eaLnBrk="0" hangingPunct="0">
                <a:defRPr>
                  <a:solidFill>
                    <a:schemeClr val="tx1"/>
                  </a:solidFill>
                  <a:latin typeface="Arial" panose="02080604020202020204" pitchFamily="34" charset="0"/>
                  <a:ea typeface="宋体" panose="02010600030101010101" pitchFamily="2" charset="-122"/>
                </a:defRPr>
              </a:lvl1pPr>
              <a:lvl2pPr marL="742950" indent="-285750" eaLnBrk="0" hangingPunct="0">
                <a:defRPr>
                  <a:solidFill>
                    <a:schemeClr val="tx1"/>
                  </a:solidFill>
                  <a:latin typeface="Arial" panose="02080604020202020204" pitchFamily="34" charset="0"/>
                  <a:ea typeface="宋体" panose="02010600030101010101" pitchFamily="2" charset="-122"/>
                </a:defRPr>
              </a:lvl2pPr>
              <a:lvl3pPr marL="1143000" indent="-228600" eaLnBrk="0" hangingPunct="0">
                <a:defRPr>
                  <a:solidFill>
                    <a:schemeClr val="tx1"/>
                  </a:solidFill>
                  <a:latin typeface="Arial" panose="02080604020202020204" pitchFamily="34" charset="0"/>
                  <a:ea typeface="宋体" panose="02010600030101010101" pitchFamily="2" charset="-122"/>
                </a:defRPr>
              </a:lvl3pPr>
              <a:lvl4pPr marL="1600200" indent="-228600" eaLnBrk="0" hangingPunct="0">
                <a:defRPr>
                  <a:solidFill>
                    <a:schemeClr val="tx1"/>
                  </a:solidFill>
                  <a:latin typeface="Arial" panose="02080604020202020204" pitchFamily="34" charset="0"/>
                  <a:ea typeface="宋体" panose="02010600030101010101" pitchFamily="2" charset="-122"/>
                </a:defRPr>
              </a:lvl4pPr>
              <a:lvl5pPr marL="2057400" indent="-228600" eaLnBrk="0" hangingPunct="0">
                <a:defRPr>
                  <a:solidFill>
                    <a:schemeClr val="tx1"/>
                  </a:solidFill>
                  <a:latin typeface="Arial" panose="0208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9pPr>
            </a:lstStyle>
            <a:p>
              <a:pPr algn="ctr" eaLnBrk="1" fontAlgn="auto" hangingPunct="1">
                <a:spcBef>
                  <a:spcPts val="0"/>
                </a:spcBef>
                <a:spcAft>
                  <a:spcPts val="0"/>
                </a:spcAft>
                <a:buFontTx/>
                <a:buNone/>
                <a:defRPr/>
              </a:pPr>
              <a:endParaRPr lang="zh-CN" altLang="en-US">
                <a:solidFill>
                  <a:srgbClr val="FFFFFF"/>
                </a:solidFill>
                <a:latin typeface="Calibri" panose="020F0502020204030204" pitchFamily="34" charset="0"/>
              </a:endParaRPr>
            </a:p>
          </p:txBody>
        </p:sp>
        <p:sp>
          <p:nvSpPr>
            <p:cNvPr id="45071" name="Freeform 16"/>
            <p:cNvSpPr>
              <a:spLocks noChangeArrowheads="1"/>
            </p:cNvSpPr>
            <p:nvPr/>
          </p:nvSpPr>
          <p:spPr bwMode="auto">
            <a:xfrm>
              <a:off x="5554420" y="1377705"/>
              <a:ext cx="196183" cy="227065"/>
            </a:xfrm>
            <a:custGeom>
              <a:avLst/>
              <a:gdLst>
                <a:gd name="T0" fmla="*/ 446 w 475"/>
                <a:gd name="T1" fmla="*/ 551 h 552"/>
                <a:gd name="T2" fmla="*/ 446 w 475"/>
                <a:gd name="T3" fmla="*/ 551 h 552"/>
                <a:gd name="T4" fmla="*/ 417 w 475"/>
                <a:gd name="T5" fmla="*/ 551 h 552"/>
                <a:gd name="T6" fmla="*/ 417 w 475"/>
                <a:gd name="T7" fmla="*/ 0 h 552"/>
                <a:gd name="T8" fmla="*/ 446 w 475"/>
                <a:gd name="T9" fmla="*/ 0 h 552"/>
                <a:gd name="T10" fmla="*/ 474 w 475"/>
                <a:gd name="T11" fmla="*/ 28 h 552"/>
                <a:gd name="T12" fmla="*/ 474 w 475"/>
                <a:gd name="T13" fmla="*/ 523 h 552"/>
                <a:gd name="T14" fmla="*/ 446 w 475"/>
                <a:gd name="T15" fmla="*/ 551 h 552"/>
                <a:gd name="T16" fmla="*/ 57 w 475"/>
                <a:gd name="T17" fmla="*/ 523 h 552"/>
                <a:gd name="T18" fmla="*/ 57 w 475"/>
                <a:gd name="T19" fmla="*/ 523 h 552"/>
                <a:gd name="T20" fmla="*/ 57 w 475"/>
                <a:gd name="T21" fmla="*/ 495 h 552"/>
                <a:gd name="T22" fmla="*/ 106 w 475"/>
                <a:gd name="T23" fmla="*/ 495 h 552"/>
                <a:gd name="T24" fmla="*/ 163 w 475"/>
                <a:gd name="T25" fmla="*/ 438 h 552"/>
                <a:gd name="T26" fmla="*/ 106 w 475"/>
                <a:gd name="T27" fmla="*/ 381 h 552"/>
                <a:gd name="T28" fmla="*/ 57 w 475"/>
                <a:gd name="T29" fmla="*/ 381 h 552"/>
                <a:gd name="T30" fmla="*/ 57 w 475"/>
                <a:gd name="T31" fmla="*/ 332 h 552"/>
                <a:gd name="T32" fmla="*/ 106 w 475"/>
                <a:gd name="T33" fmla="*/ 332 h 552"/>
                <a:gd name="T34" fmla="*/ 163 w 475"/>
                <a:gd name="T35" fmla="*/ 275 h 552"/>
                <a:gd name="T36" fmla="*/ 106 w 475"/>
                <a:gd name="T37" fmla="*/ 219 h 552"/>
                <a:gd name="T38" fmla="*/ 57 w 475"/>
                <a:gd name="T39" fmla="*/ 219 h 552"/>
                <a:gd name="T40" fmla="*/ 57 w 475"/>
                <a:gd name="T41" fmla="*/ 169 h 552"/>
                <a:gd name="T42" fmla="*/ 106 w 475"/>
                <a:gd name="T43" fmla="*/ 169 h 552"/>
                <a:gd name="T44" fmla="*/ 163 w 475"/>
                <a:gd name="T45" fmla="*/ 113 h 552"/>
                <a:gd name="T46" fmla="*/ 106 w 475"/>
                <a:gd name="T47" fmla="*/ 56 h 552"/>
                <a:gd name="T48" fmla="*/ 57 w 475"/>
                <a:gd name="T49" fmla="*/ 56 h 552"/>
                <a:gd name="T50" fmla="*/ 57 w 475"/>
                <a:gd name="T51" fmla="*/ 28 h 552"/>
                <a:gd name="T52" fmla="*/ 85 w 475"/>
                <a:gd name="T53" fmla="*/ 0 h 552"/>
                <a:gd name="T54" fmla="*/ 389 w 475"/>
                <a:gd name="T55" fmla="*/ 0 h 552"/>
                <a:gd name="T56" fmla="*/ 389 w 475"/>
                <a:gd name="T57" fmla="*/ 551 h 552"/>
                <a:gd name="T58" fmla="*/ 85 w 475"/>
                <a:gd name="T59" fmla="*/ 551 h 552"/>
                <a:gd name="T60" fmla="*/ 57 w 475"/>
                <a:gd name="T61" fmla="*/ 523 h 552"/>
                <a:gd name="T62" fmla="*/ 135 w 475"/>
                <a:gd name="T63" fmla="*/ 113 h 552"/>
                <a:gd name="T64" fmla="*/ 135 w 475"/>
                <a:gd name="T65" fmla="*/ 113 h 552"/>
                <a:gd name="T66" fmla="*/ 106 w 475"/>
                <a:gd name="T67" fmla="*/ 141 h 552"/>
                <a:gd name="T68" fmla="*/ 29 w 475"/>
                <a:gd name="T69" fmla="*/ 141 h 552"/>
                <a:gd name="T70" fmla="*/ 0 w 475"/>
                <a:gd name="T71" fmla="*/ 113 h 552"/>
                <a:gd name="T72" fmla="*/ 29 w 475"/>
                <a:gd name="T73" fmla="*/ 85 h 552"/>
                <a:gd name="T74" fmla="*/ 106 w 475"/>
                <a:gd name="T75" fmla="*/ 85 h 552"/>
                <a:gd name="T76" fmla="*/ 135 w 475"/>
                <a:gd name="T77" fmla="*/ 113 h 552"/>
                <a:gd name="T78" fmla="*/ 29 w 475"/>
                <a:gd name="T79" fmla="*/ 247 h 552"/>
                <a:gd name="T80" fmla="*/ 29 w 475"/>
                <a:gd name="T81" fmla="*/ 247 h 552"/>
                <a:gd name="T82" fmla="*/ 106 w 475"/>
                <a:gd name="T83" fmla="*/ 247 h 552"/>
                <a:gd name="T84" fmla="*/ 135 w 475"/>
                <a:gd name="T85" fmla="*/ 275 h 552"/>
                <a:gd name="T86" fmla="*/ 106 w 475"/>
                <a:gd name="T87" fmla="*/ 304 h 552"/>
                <a:gd name="T88" fmla="*/ 29 w 475"/>
                <a:gd name="T89" fmla="*/ 304 h 552"/>
                <a:gd name="T90" fmla="*/ 0 w 475"/>
                <a:gd name="T91" fmla="*/ 275 h 552"/>
                <a:gd name="T92" fmla="*/ 29 w 475"/>
                <a:gd name="T93" fmla="*/ 247 h 552"/>
                <a:gd name="T94" fmla="*/ 29 w 475"/>
                <a:gd name="T95" fmla="*/ 410 h 552"/>
                <a:gd name="T96" fmla="*/ 29 w 475"/>
                <a:gd name="T97" fmla="*/ 410 h 552"/>
                <a:gd name="T98" fmla="*/ 106 w 475"/>
                <a:gd name="T99" fmla="*/ 410 h 552"/>
                <a:gd name="T100" fmla="*/ 135 w 475"/>
                <a:gd name="T101" fmla="*/ 438 h 552"/>
                <a:gd name="T102" fmla="*/ 106 w 475"/>
                <a:gd name="T103" fmla="*/ 466 h 552"/>
                <a:gd name="T104" fmla="*/ 29 w 475"/>
                <a:gd name="T105" fmla="*/ 466 h 552"/>
                <a:gd name="T106" fmla="*/ 0 w 475"/>
                <a:gd name="T107" fmla="*/ 438 h 552"/>
                <a:gd name="T108" fmla="*/ 29 w 475"/>
                <a:gd name="T109" fmla="*/ 410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75"/>
                <a:gd name="T166" fmla="*/ 0 h 552"/>
                <a:gd name="T167" fmla="*/ 475 w 475"/>
                <a:gd name="T168" fmla="*/ 552 h 5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5064" name="组合 38"/>
          <p:cNvGrpSpPr>
            <a:grpSpLocks/>
          </p:cNvGrpSpPr>
          <p:nvPr/>
        </p:nvGrpSpPr>
        <p:grpSpPr bwMode="auto">
          <a:xfrm>
            <a:off x="3105150" y="1851025"/>
            <a:ext cx="433388" cy="433388"/>
            <a:chOff x="3491880" y="1274820"/>
            <a:chExt cx="432833" cy="432834"/>
          </a:xfrm>
        </p:grpSpPr>
        <p:sp>
          <p:nvSpPr>
            <p:cNvPr id="4506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5069" name="Freeform 75"/>
            <p:cNvSpPr>
              <a:spLocks noChangeArrowheads="1"/>
            </p:cNvSpPr>
            <p:nvPr/>
          </p:nvSpPr>
          <p:spPr bwMode="auto">
            <a:xfrm>
              <a:off x="3583864" y="1385879"/>
              <a:ext cx="248863" cy="210716"/>
            </a:xfrm>
            <a:custGeom>
              <a:avLst/>
              <a:gdLst>
                <a:gd name="T0" fmla="*/ 572 w 602"/>
                <a:gd name="T1" fmla="*/ 509 h 510"/>
                <a:gd name="T2" fmla="*/ 572 w 602"/>
                <a:gd name="T3" fmla="*/ 509 h 510"/>
                <a:gd name="T4" fmla="*/ 28 w 602"/>
                <a:gd name="T5" fmla="*/ 509 h 510"/>
                <a:gd name="T6" fmla="*/ 0 w 602"/>
                <a:gd name="T7" fmla="*/ 481 h 510"/>
                <a:gd name="T8" fmla="*/ 0 w 602"/>
                <a:gd name="T9" fmla="*/ 28 h 510"/>
                <a:gd name="T10" fmla="*/ 28 w 602"/>
                <a:gd name="T11" fmla="*/ 0 h 510"/>
                <a:gd name="T12" fmla="*/ 56 w 602"/>
                <a:gd name="T13" fmla="*/ 28 h 510"/>
                <a:gd name="T14" fmla="*/ 56 w 602"/>
                <a:gd name="T15" fmla="*/ 389 h 510"/>
                <a:gd name="T16" fmla="*/ 56 w 602"/>
                <a:gd name="T17" fmla="*/ 452 h 510"/>
                <a:gd name="T18" fmla="*/ 572 w 602"/>
                <a:gd name="T19" fmla="*/ 452 h 510"/>
                <a:gd name="T20" fmla="*/ 601 w 602"/>
                <a:gd name="T21" fmla="*/ 481 h 510"/>
                <a:gd name="T22" fmla="*/ 572 w 602"/>
                <a:gd name="T23" fmla="*/ 509 h 510"/>
                <a:gd name="T24" fmla="*/ 509 w 602"/>
                <a:gd name="T25" fmla="*/ 424 h 510"/>
                <a:gd name="T26" fmla="*/ 509 w 602"/>
                <a:gd name="T27" fmla="*/ 424 h 510"/>
                <a:gd name="T28" fmla="*/ 452 w 602"/>
                <a:gd name="T29" fmla="*/ 424 h 510"/>
                <a:gd name="T30" fmla="*/ 424 w 602"/>
                <a:gd name="T31" fmla="*/ 396 h 510"/>
                <a:gd name="T32" fmla="*/ 424 w 602"/>
                <a:gd name="T33" fmla="*/ 198 h 510"/>
                <a:gd name="T34" fmla="*/ 452 w 602"/>
                <a:gd name="T35" fmla="*/ 170 h 510"/>
                <a:gd name="T36" fmla="*/ 509 w 602"/>
                <a:gd name="T37" fmla="*/ 170 h 510"/>
                <a:gd name="T38" fmla="*/ 537 w 602"/>
                <a:gd name="T39" fmla="*/ 198 h 510"/>
                <a:gd name="T40" fmla="*/ 537 w 602"/>
                <a:gd name="T41" fmla="*/ 396 h 510"/>
                <a:gd name="T42" fmla="*/ 509 w 602"/>
                <a:gd name="T43" fmla="*/ 424 h 510"/>
                <a:gd name="T44" fmla="*/ 346 w 602"/>
                <a:gd name="T45" fmla="*/ 424 h 510"/>
                <a:gd name="T46" fmla="*/ 346 w 602"/>
                <a:gd name="T47" fmla="*/ 424 h 510"/>
                <a:gd name="T48" fmla="*/ 290 w 602"/>
                <a:gd name="T49" fmla="*/ 424 h 510"/>
                <a:gd name="T50" fmla="*/ 261 w 602"/>
                <a:gd name="T51" fmla="*/ 396 h 510"/>
                <a:gd name="T52" fmla="*/ 261 w 602"/>
                <a:gd name="T53" fmla="*/ 85 h 510"/>
                <a:gd name="T54" fmla="*/ 290 w 602"/>
                <a:gd name="T55" fmla="*/ 57 h 510"/>
                <a:gd name="T56" fmla="*/ 346 w 602"/>
                <a:gd name="T57" fmla="*/ 57 h 510"/>
                <a:gd name="T58" fmla="*/ 374 w 602"/>
                <a:gd name="T59" fmla="*/ 85 h 510"/>
                <a:gd name="T60" fmla="*/ 374 w 602"/>
                <a:gd name="T61" fmla="*/ 396 h 510"/>
                <a:gd name="T62" fmla="*/ 346 w 602"/>
                <a:gd name="T63" fmla="*/ 424 h 510"/>
                <a:gd name="T64" fmla="*/ 191 w 602"/>
                <a:gd name="T65" fmla="*/ 424 h 510"/>
                <a:gd name="T66" fmla="*/ 191 w 602"/>
                <a:gd name="T67" fmla="*/ 424 h 510"/>
                <a:gd name="T68" fmla="*/ 134 w 602"/>
                <a:gd name="T69" fmla="*/ 424 h 510"/>
                <a:gd name="T70" fmla="*/ 106 w 602"/>
                <a:gd name="T71" fmla="*/ 396 h 510"/>
                <a:gd name="T72" fmla="*/ 106 w 602"/>
                <a:gd name="T73" fmla="*/ 339 h 510"/>
                <a:gd name="T74" fmla="*/ 134 w 602"/>
                <a:gd name="T75" fmla="*/ 311 h 510"/>
                <a:gd name="T76" fmla="*/ 191 w 602"/>
                <a:gd name="T77" fmla="*/ 311 h 510"/>
                <a:gd name="T78" fmla="*/ 219 w 602"/>
                <a:gd name="T79" fmla="*/ 339 h 510"/>
                <a:gd name="T80" fmla="*/ 219 w 602"/>
                <a:gd name="T81" fmla="*/ 396 h 510"/>
                <a:gd name="T82" fmla="*/ 191 w 602"/>
                <a:gd name="T83" fmla="*/ 424 h 5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2"/>
                <a:gd name="T127" fmla="*/ 0 h 510"/>
                <a:gd name="T128" fmla="*/ 602 w 602"/>
                <a:gd name="T129" fmla="*/ 510 h 5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45065" name="组合 42"/>
          <p:cNvGrpSpPr>
            <a:grpSpLocks/>
          </p:cNvGrpSpPr>
          <p:nvPr/>
        </p:nvGrpSpPr>
        <p:grpSpPr bwMode="auto">
          <a:xfrm>
            <a:off x="3752850" y="1851025"/>
            <a:ext cx="433388" cy="433388"/>
            <a:chOff x="4139952" y="1274820"/>
            <a:chExt cx="432833" cy="432834"/>
          </a:xfrm>
        </p:grpSpPr>
        <p:sp>
          <p:nvSpPr>
            <p:cNvPr id="45066" name="椭圆 16"/>
            <p:cNvSpPr>
              <a:spLocks noChangeArrowheads="1"/>
            </p:cNvSpPr>
            <p:nvPr/>
          </p:nvSpPr>
          <p:spPr bwMode="auto">
            <a:xfrm>
              <a:off x="4139952" y="1274820"/>
              <a:ext cx="432833" cy="432834"/>
            </a:xfrm>
            <a:prstGeom prst="ellipse">
              <a:avLst/>
            </a:pr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5067" name="Freeform 84"/>
            <p:cNvSpPr>
              <a:spLocks noChangeArrowheads="1"/>
            </p:cNvSpPr>
            <p:nvPr/>
          </p:nvSpPr>
          <p:spPr bwMode="auto">
            <a:xfrm>
              <a:off x="4241546" y="1366806"/>
              <a:ext cx="248863" cy="248863"/>
            </a:xfrm>
            <a:custGeom>
              <a:avLst/>
              <a:gdLst>
                <a:gd name="T0" fmla="*/ 332 w 602"/>
                <a:gd name="T1" fmla="*/ 268 h 602"/>
                <a:gd name="T2" fmla="*/ 332 w 602"/>
                <a:gd name="T3" fmla="*/ 268 h 602"/>
                <a:gd name="T4" fmla="*/ 332 w 602"/>
                <a:gd name="T5" fmla="*/ 0 h 602"/>
                <a:gd name="T6" fmla="*/ 601 w 602"/>
                <a:gd name="T7" fmla="*/ 268 h 602"/>
                <a:gd name="T8" fmla="*/ 332 w 602"/>
                <a:gd name="T9" fmla="*/ 268 h 602"/>
                <a:gd name="T10" fmla="*/ 276 w 602"/>
                <a:gd name="T11" fmla="*/ 601 h 602"/>
                <a:gd name="T12" fmla="*/ 276 w 602"/>
                <a:gd name="T13" fmla="*/ 601 h 602"/>
                <a:gd name="T14" fmla="*/ 0 w 602"/>
                <a:gd name="T15" fmla="*/ 325 h 602"/>
                <a:gd name="T16" fmla="*/ 276 w 602"/>
                <a:gd name="T17" fmla="*/ 56 h 602"/>
                <a:gd name="T18" fmla="*/ 276 w 602"/>
                <a:gd name="T19" fmla="*/ 325 h 602"/>
                <a:gd name="T20" fmla="*/ 544 w 602"/>
                <a:gd name="T21" fmla="*/ 325 h 602"/>
                <a:gd name="T22" fmla="*/ 276 w 602"/>
                <a:gd name="T23" fmla="*/ 60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2"/>
                <a:gd name="T37" fmla="*/ 0 h 602"/>
                <a:gd name="T38" fmla="*/ 602 w 602"/>
                <a:gd name="T39" fmla="*/ 602 h 6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spTree>
  </p:cSld>
  <p:clrMapOvr>
    <a:masterClrMapping/>
  </p:clrMapOvr>
  <p:transition spd="med" advTm="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2571750"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主要内容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46087" name="组合 10"/>
          <p:cNvGrpSpPr>
            <a:grpSpLocks/>
          </p:cNvGrpSpPr>
          <p:nvPr/>
        </p:nvGrpSpPr>
        <p:grpSpPr bwMode="auto">
          <a:xfrm>
            <a:off x="250825" y="1130300"/>
            <a:ext cx="2184400" cy="450850"/>
            <a:chOff x="251520" y="1131590"/>
            <a:chExt cx="2183634" cy="451901"/>
          </a:xfrm>
        </p:grpSpPr>
        <p:sp>
          <p:nvSpPr>
            <p:cNvPr id="46193" name="Shape 3883"/>
            <p:cNvSpPr>
              <a:spLocks noChangeArrowheads="1"/>
            </p:cNvSpPr>
            <p:nvPr/>
          </p:nvSpPr>
          <p:spPr bwMode="auto">
            <a:xfrm>
              <a:off x="274163" y="1131590"/>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94" name="Text Placeholder 5"/>
            <p:cNvSpPr txBox="1">
              <a:spLocks noChangeArrowheads="1"/>
            </p:cNvSpPr>
            <p:nvPr/>
          </p:nvSpPr>
          <p:spPr bwMode="auto">
            <a:xfrm>
              <a:off x="251520" y="1203598"/>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01 </a:t>
              </a:r>
              <a:r>
                <a:rPr lang="zh-CN" altLang="en-US" sz="1400" b="1">
                  <a:solidFill>
                    <a:srgbClr val="FCFCFC"/>
                  </a:solidFill>
                  <a:latin typeface="微软雅黑" pitchFamily="34" charset="-122"/>
                  <a:ea typeface="微软雅黑" pitchFamily="34" charset="-122"/>
                </a:rPr>
                <a:t>基本情况</a:t>
              </a:r>
              <a:endParaRPr lang="en-US" altLang="zh-CN" sz="1400" b="1">
                <a:solidFill>
                  <a:srgbClr val="FCFCFC"/>
                </a:solidFill>
                <a:latin typeface="微软雅黑" pitchFamily="34" charset="-122"/>
                <a:ea typeface="微软雅黑" pitchFamily="34" charset="-122"/>
              </a:endParaRPr>
            </a:p>
          </p:txBody>
        </p:sp>
      </p:grpSp>
      <p:grpSp>
        <p:nvGrpSpPr>
          <p:cNvPr id="46088" name="组合 9"/>
          <p:cNvGrpSpPr>
            <a:grpSpLocks/>
          </p:cNvGrpSpPr>
          <p:nvPr/>
        </p:nvGrpSpPr>
        <p:grpSpPr bwMode="auto">
          <a:xfrm>
            <a:off x="2435225" y="1130300"/>
            <a:ext cx="2184400" cy="450850"/>
            <a:chOff x="1236238" y="1111737"/>
            <a:chExt cx="2183634" cy="451901"/>
          </a:xfrm>
        </p:grpSpPr>
        <p:sp>
          <p:nvSpPr>
            <p:cNvPr id="46191" name="Shape 3883"/>
            <p:cNvSpPr>
              <a:spLocks noChangeArrowheads="1"/>
            </p:cNvSpPr>
            <p:nvPr/>
          </p:nvSpPr>
          <p:spPr bwMode="auto">
            <a:xfrm>
              <a:off x="1258881" y="1111737"/>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92" name="Text Placeholder 5"/>
            <p:cNvSpPr txBox="1">
              <a:spLocks noChangeArrowheads="1"/>
            </p:cNvSpPr>
            <p:nvPr/>
          </p:nvSpPr>
          <p:spPr bwMode="auto">
            <a:xfrm>
              <a:off x="1236238" y="1183745"/>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02 </a:t>
              </a:r>
              <a:r>
                <a:rPr lang="zh-CN" altLang="en-US" sz="1400" b="1">
                  <a:solidFill>
                    <a:srgbClr val="FCFCFC"/>
                  </a:solidFill>
                  <a:latin typeface="微软雅黑" pitchFamily="34" charset="-122"/>
                  <a:ea typeface="微软雅黑" pitchFamily="34" charset="-122"/>
                </a:rPr>
                <a:t>扣缴登记</a:t>
              </a:r>
              <a:endParaRPr lang="en-US" altLang="zh-CN" sz="1400" b="1">
                <a:solidFill>
                  <a:srgbClr val="FCFCFC"/>
                </a:solidFill>
                <a:latin typeface="微软雅黑" pitchFamily="34" charset="-122"/>
                <a:ea typeface="微软雅黑" pitchFamily="34" charset="-122"/>
              </a:endParaRPr>
            </a:p>
          </p:txBody>
        </p:sp>
      </p:grpSp>
      <p:grpSp>
        <p:nvGrpSpPr>
          <p:cNvPr id="46089" name="组合 62"/>
          <p:cNvGrpSpPr>
            <a:grpSpLocks/>
          </p:cNvGrpSpPr>
          <p:nvPr/>
        </p:nvGrpSpPr>
        <p:grpSpPr bwMode="auto">
          <a:xfrm>
            <a:off x="4619625" y="1130300"/>
            <a:ext cx="2184400" cy="450850"/>
            <a:chOff x="1236238" y="1111737"/>
            <a:chExt cx="2183634" cy="451901"/>
          </a:xfrm>
        </p:grpSpPr>
        <p:sp>
          <p:nvSpPr>
            <p:cNvPr id="46189" name="Shape 3883"/>
            <p:cNvSpPr>
              <a:spLocks noChangeArrowheads="1"/>
            </p:cNvSpPr>
            <p:nvPr/>
          </p:nvSpPr>
          <p:spPr bwMode="auto">
            <a:xfrm>
              <a:off x="1258881" y="1111737"/>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90" name="Text Placeholder 5"/>
            <p:cNvSpPr txBox="1">
              <a:spLocks noChangeArrowheads="1"/>
            </p:cNvSpPr>
            <p:nvPr/>
          </p:nvSpPr>
          <p:spPr bwMode="auto">
            <a:xfrm>
              <a:off x="1236238" y="1183745"/>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03 </a:t>
              </a:r>
              <a:r>
                <a:rPr lang="zh-CN" altLang="en-US" sz="1400" b="1">
                  <a:solidFill>
                    <a:srgbClr val="FCFCFC"/>
                  </a:solidFill>
                  <a:latin typeface="微软雅黑" pitchFamily="34" charset="-122"/>
                  <a:ea typeface="微软雅黑" pitchFamily="34" charset="-122"/>
                </a:rPr>
                <a:t>人员信息采集</a:t>
              </a:r>
              <a:endParaRPr lang="en-US" altLang="zh-CN" sz="1400" b="1">
                <a:solidFill>
                  <a:srgbClr val="FCFCFC"/>
                </a:solidFill>
                <a:latin typeface="微软雅黑" pitchFamily="34" charset="-122"/>
                <a:ea typeface="微软雅黑" pitchFamily="34" charset="-122"/>
              </a:endParaRPr>
            </a:p>
          </p:txBody>
        </p:sp>
      </p:grpSp>
      <p:grpSp>
        <p:nvGrpSpPr>
          <p:cNvPr id="46090" name="组合 68"/>
          <p:cNvGrpSpPr>
            <a:grpSpLocks/>
          </p:cNvGrpSpPr>
          <p:nvPr/>
        </p:nvGrpSpPr>
        <p:grpSpPr bwMode="auto">
          <a:xfrm>
            <a:off x="6804025" y="1130300"/>
            <a:ext cx="2184400" cy="450850"/>
            <a:chOff x="1236238" y="1111737"/>
            <a:chExt cx="2183634" cy="451901"/>
          </a:xfrm>
        </p:grpSpPr>
        <p:sp>
          <p:nvSpPr>
            <p:cNvPr id="46187" name="Shape 3883"/>
            <p:cNvSpPr>
              <a:spLocks noChangeArrowheads="1"/>
            </p:cNvSpPr>
            <p:nvPr/>
          </p:nvSpPr>
          <p:spPr bwMode="auto">
            <a:xfrm>
              <a:off x="1258881" y="1111737"/>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88" name="Text Placeholder 5"/>
            <p:cNvSpPr txBox="1">
              <a:spLocks noChangeArrowheads="1"/>
            </p:cNvSpPr>
            <p:nvPr/>
          </p:nvSpPr>
          <p:spPr bwMode="auto">
            <a:xfrm>
              <a:off x="1236238" y="1183745"/>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04 </a:t>
              </a:r>
              <a:r>
                <a:rPr lang="zh-CN" altLang="en-US" sz="1400" b="1">
                  <a:solidFill>
                    <a:srgbClr val="FCFCFC"/>
                  </a:solidFill>
                  <a:latin typeface="微软雅黑" pitchFamily="34" charset="-122"/>
                  <a:ea typeface="微软雅黑" pitchFamily="34" charset="-122"/>
                </a:rPr>
                <a:t>专项扣除信息采集</a:t>
              </a:r>
              <a:endParaRPr lang="en-US" altLang="zh-CN" sz="1400" b="1">
                <a:solidFill>
                  <a:srgbClr val="FCFCFC"/>
                </a:solidFill>
                <a:latin typeface="微软雅黑" pitchFamily="34" charset="-122"/>
                <a:ea typeface="微软雅黑" pitchFamily="34" charset="-122"/>
              </a:endParaRPr>
            </a:p>
          </p:txBody>
        </p:sp>
      </p:grpSp>
      <p:grpSp>
        <p:nvGrpSpPr>
          <p:cNvPr id="46091" name="组合 73"/>
          <p:cNvGrpSpPr>
            <a:grpSpLocks/>
          </p:cNvGrpSpPr>
          <p:nvPr/>
        </p:nvGrpSpPr>
        <p:grpSpPr bwMode="auto">
          <a:xfrm>
            <a:off x="2387600" y="2192338"/>
            <a:ext cx="2184400" cy="450850"/>
            <a:chOff x="1236238" y="1111737"/>
            <a:chExt cx="2183634" cy="451901"/>
          </a:xfrm>
        </p:grpSpPr>
        <p:sp>
          <p:nvSpPr>
            <p:cNvPr id="46185" name="Shape 3883"/>
            <p:cNvSpPr>
              <a:spLocks noChangeArrowheads="1"/>
            </p:cNvSpPr>
            <p:nvPr/>
          </p:nvSpPr>
          <p:spPr bwMode="auto">
            <a:xfrm>
              <a:off x="1258881" y="1111737"/>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86" name="Text Placeholder 5"/>
            <p:cNvSpPr txBox="1">
              <a:spLocks noChangeArrowheads="1"/>
            </p:cNvSpPr>
            <p:nvPr/>
          </p:nvSpPr>
          <p:spPr bwMode="auto">
            <a:xfrm>
              <a:off x="1236238" y="1183745"/>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05 </a:t>
              </a:r>
              <a:r>
                <a:rPr lang="zh-CN" altLang="en-US" sz="1400" b="1">
                  <a:solidFill>
                    <a:srgbClr val="FCFCFC"/>
                  </a:solidFill>
                  <a:latin typeface="微软雅黑" pitchFamily="34" charset="-122"/>
                  <a:ea typeface="微软雅黑" pitchFamily="34" charset="-122"/>
                </a:rPr>
                <a:t>税款计算</a:t>
              </a:r>
              <a:endParaRPr lang="en-US" altLang="zh-CN" sz="1400" b="1">
                <a:solidFill>
                  <a:srgbClr val="FCFCFC"/>
                </a:solidFill>
                <a:latin typeface="微软雅黑" pitchFamily="34" charset="-122"/>
                <a:ea typeface="微软雅黑" pitchFamily="34" charset="-122"/>
              </a:endParaRPr>
            </a:p>
          </p:txBody>
        </p:sp>
      </p:grpSp>
      <p:grpSp>
        <p:nvGrpSpPr>
          <p:cNvPr id="46092" name="组合 84"/>
          <p:cNvGrpSpPr>
            <a:grpSpLocks/>
          </p:cNvGrpSpPr>
          <p:nvPr/>
        </p:nvGrpSpPr>
        <p:grpSpPr bwMode="auto">
          <a:xfrm>
            <a:off x="4621213" y="2192338"/>
            <a:ext cx="2182812" cy="450850"/>
            <a:chOff x="1236238" y="1111737"/>
            <a:chExt cx="2183634" cy="451901"/>
          </a:xfrm>
        </p:grpSpPr>
        <p:sp>
          <p:nvSpPr>
            <p:cNvPr id="46183" name="Shape 3883"/>
            <p:cNvSpPr>
              <a:spLocks noChangeArrowheads="1"/>
            </p:cNvSpPr>
            <p:nvPr/>
          </p:nvSpPr>
          <p:spPr bwMode="auto">
            <a:xfrm>
              <a:off x="1258881" y="1111737"/>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84" name="Text Placeholder 5"/>
            <p:cNvSpPr txBox="1">
              <a:spLocks noChangeArrowheads="1"/>
            </p:cNvSpPr>
            <p:nvPr/>
          </p:nvSpPr>
          <p:spPr bwMode="auto">
            <a:xfrm>
              <a:off x="1236238" y="1183745"/>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06 </a:t>
              </a:r>
              <a:r>
                <a:rPr lang="zh-CN" altLang="en-US" sz="1400" b="1">
                  <a:solidFill>
                    <a:srgbClr val="FCFCFC"/>
                  </a:solidFill>
                  <a:latin typeface="微软雅黑" pitchFamily="34" charset="-122"/>
                  <a:ea typeface="微软雅黑" pitchFamily="34" charset="-122"/>
                </a:rPr>
                <a:t>扣缴申报表填写</a:t>
              </a:r>
              <a:endParaRPr lang="en-US" altLang="zh-CN" sz="1400" b="1">
                <a:solidFill>
                  <a:srgbClr val="FCFCFC"/>
                </a:solidFill>
                <a:latin typeface="微软雅黑" pitchFamily="34" charset="-122"/>
                <a:ea typeface="微软雅黑" pitchFamily="34" charset="-122"/>
              </a:endParaRPr>
            </a:p>
          </p:txBody>
        </p:sp>
      </p:grpSp>
      <p:grpSp>
        <p:nvGrpSpPr>
          <p:cNvPr id="46093" name="组合 87"/>
          <p:cNvGrpSpPr>
            <a:grpSpLocks/>
          </p:cNvGrpSpPr>
          <p:nvPr/>
        </p:nvGrpSpPr>
        <p:grpSpPr bwMode="auto">
          <a:xfrm>
            <a:off x="6780213" y="2192338"/>
            <a:ext cx="2184400" cy="450850"/>
            <a:chOff x="1236238" y="1111737"/>
            <a:chExt cx="2183634" cy="451901"/>
          </a:xfrm>
        </p:grpSpPr>
        <p:sp>
          <p:nvSpPr>
            <p:cNvPr id="46181" name="Shape 3883"/>
            <p:cNvSpPr>
              <a:spLocks noChangeArrowheads="1"/>
            </p:cNvSpPr>
            <p:nvPr/>
          </p:nvSpPr>
          <p:spPr bwMode="auto">
            <a:xfrm>
              <a:off x="1258881" y="1111737"/>
              <a:ext cx="2088983" cy="451901"/>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6182" name="Text Placeholder 5"/>
            <p:cNvSpPr txBox="1">
              <a:spLocks noChangeArrowheads="1"/>
            </p:cNvSpPr>
            <p:nvPr/>
          </p:nvSpPr>
          <p:spPr bwMode="auto">
            <a:xfrm>
              <a:off x="1236238" y="1183745"/>
              <a:ext cx="2183634"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07 </a:t>
              </a:r>
              <a:r>
                <a:rPr lang="zh-CN" altLang="en-US" sz="1400" b="1">
                  <a:solidFill>
                    <a:srgbClr val="FCFCFC"/>
                  </a:solidFill>
                  <a:latin typeface="微软雅黑" pitchFamily="34" charset="-122"/>
                  <a:ea typeface="微软雅黑" pitchFamily="34" charset="-122"/>
                </a:rPr>
                <a:t>扣缴软件上线安排</a:t>
              </a:r>
              <a:r>
                <a:rPr lang="en-US" altLang="zh-CN" sz="1400" b="1">
                  <a:solidFill>
                    <a:srgbClr val="FCFCFC"/>
                  </a:solidFill>
                  <a:latin typeface="微软雅黑" pitchFamily="34" charset="-122"/>
                  <a:ea typeface="微软雅黑" pitchFamily="34" charset="-122"/>
                </a:rPr>
                <a:t> </a:t>
              </a:r>
            </a:p>
          </p:txBody>
        </p:sp>
      </p:grpSp>
      <p:grpSp>
        <p:nvGrpSpPr>
          <p:cNvPr id="46094" name="组合 16"/>
          <p:cNvGrpSpPr>
            <a:grpSpLocks/>
          </p:cNvGrpSpPr>
          <p:nvPr/>
        </p:nvGrpSpPr>
        <p:grpSpPr bwMode="auto">
          <a:xfrm>
            <a:off x="533400" y="3987800"/>
            <a:ext cx="1446213" cy="744538"/>
            <a:chOff x="4888049" y="987575"/>
            <a:chExt cx="5300575" cy="3928394"/>
          </a:xfrm>
        </p:grpSpPr>
        <p:sp>
          <p:nvSpPr>
            <p:cNvPr id="46101" name="Freeform 660"/>
            <p:cNvSpPr>
              <a:spLocks noChangeArrowheads="1"/>
            </p:cNvSpPr>
            <p:nvPr/>
          </p:nvSpPr>
          <p:spPr bwMode="auto">
            <a:xfrm>
              <a:off x="10046957" y="3382725"/>
              <a:ext cx="82638" cy="324837"/>
            </a:xfrm>
            <a:custGeom>
              <a:avLst/>
              <a:gdLst>
                <a:gd name="T0" fmla="*/ 6 w 6"/>
                <a:gd name="T1" fmla="*/ 0 h 32"/>
                <a:gd name="T2" fmla="*/ 5 w 6"/>
                <a:gd name="T3" fmla="*/ 32 h 32"/>
                <a:gd name="T4" fmla="*/ 0 w 6"/>
                <a:gd name="T5" fmla="*/ 16 h 32"/>
                <a:gd name="T6" fmla="*/ 6 w 6"/>
                <a:gd name="T7" fmla="*/ 0 h 32"/>
                <a:gd name="T8" fmla="*/ 0 60000 65536"/>
                <a:gd name="T9" fmla="*/ 0 60000 65536"/>
                <a:gd name="T10" fmla="*/ 0 60000 65536"/>
                <a:gd name="T11" fmla="*/ 0 60000 65536"/>
                <a:gd name="T12" fmla="*/ 0 w 6"/>
                <a:gd name="T13" fmla="*/ 0 h 32"/>
                <a:gd name="T14" fmla="*/ 6 w 6"/>
                <a:gd name="T15" fmla="*/ 32 h 32"/>
              </a:gdLst>
              <a:ahLst/>
              <a:cxnLst>
                <a:cxn ang="T8">
                  <a:pos x="T0" y="T1"/>
                </a:cxn>
                <a:cxn ang="T9">
                  <a:pos x="T2" y="T3"/>
                </a:cxn>
                <a:cxn ang="T10">
                  <a:pos x="T4" y="T5"/>
                </a:cxn>
                <a:cxn ang="T11">
                  <a:pos x="T6" y="T7"/>
                </a:cxn>
              </a:cxnLst>
              <a:rect l="T12" t="T13" r="T14" b="T15"/>
              <a:pathLst>
                <a:path w="6" h="32">
                  <a:moveTo>
                    <a:pt x="6" y="0"/>
                  </a:moveTo>
                  <a:cubicBezTo>
                    <a:pt x="5" y="32"/>
                    <a:pt x="5" y="32"/>
                    <a:pt x="5" y="32"/>
                  </a:cubicBezTo>
                  <a:cubicBezTo>
                    <a:pt x="5" y="26"/>
                    <a:pt x="4" y="21"/>
                    <a:pt x="0" y="16"/>
                  </a:cubicBezTo>
                  <a:cubicBezTo>
                    <a:pt x="4" y="11"/>
                    <a:pt x="6" y="5"/>
                    <a:pt x="6"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2" name="Freeform 661"/>
            <p:cNvSpPr>
              <a:spLocks noChangeArrowheads="1"/>
            </p:cNvSpPr>
            <p:nvPr/>
          </p:nvSpPr>
          <p:spPr bwMode="auto">
            <a:xfrm>
              <a:off x="7148762" y="3534320"/>
              <a:ext cx="2969036" cy="718976"/>
            </a:xfrm>
            <a:custGeom>
              <a:avLst/>
              <a:gdLst>
                <a:gd name="T0" fmla="*/ 44 w 213"/>
                <a:gd name="T1" fmla="*/ 26 h 70"/>
                <a:gd name="T2" fmla="*/ 107 w 213"/>
                <a:gd name="T3" fmla="*/ 36 h 70"/>
                <a:gd name="T4" fmla="*/ 208 w 213"/>
                <a:gd name="T5" fmla="*/ 1 h 70"/>
                <a:gd name="T6" fmla="*/ 213 w 213"/>
                <a:gd name="T7" fmla="*/ 17 h 70"/>
                <a:gd name="T8" fmla="*/ 107 w 213"/>
                <a:gd name="T9" fmla="*/ 70 h 70"/>
                <a:gd name="T10" fmla="*/ 0 w 213"/>
                <a:gd name="T11" fmla="*/ 17 h 70"/>
                <a:gd name="T12" fmla="*/ 0 w 213"/>
                <a:gd name="T13" fmla="*/ 16 h 70"/>
                <a:gd name="T14" fmla="*/ 0 w 213"/>
                <a:gd name="T15" fmla="*/ 16 h 70"/>
                <a:gd name="T16" fmla="*/ 6 w 213"/>
                <a:gd name="T17" fmla="*/ 0 h 70"/>
                <a:gd name="T18" fmla="*/ 44 w 213"/>
                <a:gd name="T19" fmla="*/ 26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70"/>
                <a:gd name="T32" fmla="*/ 213 w 21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70">
                  <a:moveTo>
                    <a:pt x="44" y="26"/>
                  </a:moveTo>
                  <a:cubicBezTo>
                    <a:pt x="62" y="32"/>
                    <a:pt x="84" y="36"/>
                    <a:pt x="107" y="36"/>
                  </a:cubicBezTo>
                  <a:cubicBezTo>
                    <a:pt x="154" y="36"/>
                    <a:pt x="193" y="21"/>
                    <a:pt x="208" y="1"/>
                  </a:cubicBezTo>
                  <a:cubicBezTo>
                    <a:pt x="212" y="6"/>
                    <a:pt x="213" y="11"/>
                    <a:pt x="213" y="17"/>
                  </a:cubicBezTo>
                  <a:cubicBezTo>
                    <a:pt x="213" y="46"/>
                    <a:pt x="166" y="70"/>
                    <a:pt x="107" y="70"/>
                  </a:cubicBezTo>
                  <a:cubicBezTo>
                    <a:pt x="48" y="70"/>
                    <a:pt x="0" y="46"/>
                    <a:pt x="0" y="17"/>
                  </a:cubicBezTo>
                  <a:cubicBezTo>
                    <a:pt x="0" y="16"/>
                    <a:pt x="0" y="16"/>
                    <a:pt x="0" y="16"/>
                  </a:cubicBezTo>
                  <a:cubicBezTo>
                    <a:pt x="0" y="16"/>
                    <a:pt x="0" y="16"/>
                    <a:pt x="0" y="16"/>
                  </a:cubicBezTo>
                  <a:cubicBezTo>
                    <a:pt x="0" y="10"/>
                    <a:pt x="2" y="5"/>
                    <a:pt x="6" y="0"/>
                  </a:cubicBezTo>
                  <a:cubicBezTo>
                    <a:pt x="13" y="10"/>
                    <a:pt x="26" y="19"/>
                    <a:pt x="44" y="26"/>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3" name="Freeform 662"/>
            <p:cNvSpPr>
              <a:spLocks noChangeArrowheads="1"/>
            </p:cNvSpPr>
            <p:nvPr/>
          </p:nvSpPr>
          <p:spPr bwMode="auto">
            <a:xfrm>
              <a:off x="8836920" y="3179161"/>
              <a:ext cx="206595" cy="47645"/>
            </a:xfrm>
            <a:custGeom>
              <a:avLst/>
              <a:gdLst>
                <a:gd name="T0" fmla="*/ 0 w 15"/>
                <a:gd name="T1" fmla="*/ 0 h 5"/>
                <a:gd name="T2" fmla="*/ 15 w 15"/>
                <a:gd name="T3" fmla="*/ 1 h 5"/>
                <a:gd name="T4" fmla="*/ 13 w 15"/>
                <a:gd name="T5" fmla="*/ 3 h 5"/>
                <a:gd name="T6" fmla="*/ 8 w 15"/>
                <a:gd name="T7" fmla="*/ 5 h 5"/>
                <a:gd name="T8" fmla="*/ 1 w 15"/>
                <a:gd name="T9" fmla="*/ 1 h 5"/>
                <a:gd name="T10" fmla="*/ 0 w 15"/>
                <a:gd name="T11" fmla="*/ 0 h 5"/>
                <a:gd name="T12" fmla="*/ 0 60000 65536"/>
                <a:gd name="T13" fmla="*/ 0 60000 65536"/>
                <a:gd name="T14" fmla="*/ 0 60000 65536"/>
                <a:gd name="T15" fmla="*/ 0 60000 65536"/>
                <a:gd name="T16" fmla="*/ 0 60000 65536"/>
                <a:gd name="T17" fmla="*/ 0 60000 65536"/>
                <a:gd name="T18" fmla="*/ 0 w 15"/>
                <a:gd name="T19" fmla="*/ 0 h 5"/>
                <a:gd name="T20" fmla="*/ 15 w 15"/>
                <a:gd name="T21" fmla="*/ 5 h 5"/>
              </a:gdLst>
              <a:ahLst/>
              <a:cxnLst>
                <a:cxn ang="T12">
                  <a:pos x="T0" y="T1"/>
                </a:cxn>
                <a:cxn ang="T13">
                  <a:pos x="T2" y="T3"/>
                </a:cxn>
                <a:cxn ang="T14">
                  <a:pos x="T4" y="T5"/>
                </a:cxn>
                <a:cxn ang="T15">
                  <a:pos x="T6" y="T7"/>
                </a:cxn>
                <a:cxn ang="T16">
                  <a:pos x="T8" y="T9"/>
                </a:cxn>
                <a:cxn ang="T17">
                  <a:pos x="T10" y="T11"/>
                </a:cxn>
              </a:cxnLst>
              <a:rect l="T18" t="T19" r="T20" b="T21"/>
              <a:pathLst>
                <a:path w="15" h="5">
                  <a:moveTo>
                    <a:pt x="0" y="0"/>
                  </a:moveTo>
                  <a:cubicBezTo>
                    <a:pt x="5" y="0"/>
                    <a:pt x="10" y="1"/>
                    <a:pt x="15" y="1"/>
                  </a:cubicBezTo>
                  <a:cubicBezTo>
                    <a:pt x="15" y="2"/>
                    <a:pt x="14" y="3"/>
                    <a:pt x="13" y="3"/>
                  </a:cubicBezTo>
                  <a:cubicBezTo>
                    <a:pt x="12" y="4"/>
                    <a:pt x="10" y="5"/>
                    <a:pt x="8" y="5"/>
                  </a:cubicBezTo>
                  <a:cubicBezTo>
                    <a:pt x="4" y="5"/>
                    <a:pt x="2" y="3"/>
                    <a:pt x="1" y="1"/>
                  </a:cubicBezTo>
                  <a:cubicBezTo>
                    <a:pt x="1" y="1"/>
                    <a:pt x="0" y="0"/>
                    <a:pt x="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4" name="Freeform 663"/>
            <p:cNvSpPr>
              <a:spLocks noChangeArrowheads="1"/>
            </p:cNvSpPr>
            <p:nvPr/>
          </p:nvSpPr>
          <p:spPr bwMode="auto">
            <a:xfrm>
              <a:off x="8724763" y="3135849"/>
              <a:ext cx="112158" cy="43314"/>
            </a:xfrm>
            <a:custGeom>
              <a:avLst/>
              <a:gdLst>
                <a:gd name="T0" fmla="*/ 8 w 8"/>
                <a:gd name="T1" fmla="*/ 4 h 4"/>
                <a:gd name="T2" fmla="*/ 0 w 8"/>
                <a:gd name="T3" fmla="*/ 3 h 4"/>
                <a:gd name="T4" fmla="*/ 0 w 8"/>
                <a:gd name="T5" fmla="*/ 0 h 4"/>
                <a:gd name="T6" fmla="*/ 8 w 8"/>
                <a:gd name="T7" fmla="*/ 4 h 4"/>
                <a:gd name="T8" fmla="*/ 0 60000 65536"/>
                <a:gd name="T9" fmla="*/ 0 60000 65536"/>
                <a:gd name="T10" fmla="*/ 0 60000 65536"/>
                <a:gd name="T11" fmla="*/ 0 60000 65536"/>
                <a:gd name="T12" fmla="*/ 0 w 8"/>
                <a:gd name="T13" fmla="*/ 0 h 4"/>
                <a:gd name="T14" fmla="*/ 8 w 8"/>
                <a:gd name="T15" fmla="*/ 4 h 4"/>
              </a:gdLst>
              <a:ahLst/>
              <a:cxnLst>
                <a:cxn ang="T8">
                  <a:pos x="T0" y="T1"/>
                </a:cxn>
                <a:cxn ang="T9">
                  <a:pos x="T2" y="T3"/>
                </a:cxn>
                <a:cxn ang="T10">
                  <a:pos x="T4" y="T5"/>
                </a:cxn>
                <a:cxn ang="T11">
                  <a:pos x="T6" y="T7"/>
                </a:cxn>
              </a:cxnLst>
              <a:rect l="T12" t="T13" r="T14" b="T15"/>
              <a:pathLst>
                <a:path w="8" h="4">
                  <a:moveTo>
                    <a:pt x="8" y="4"/>
                  </a:moveTo>
                  <a:cubicBezTo>
                    <a:pt x="6" y="4"/>
                    <a:pt x="3" y="3"/>
                    <a:pt x="0" y="3"/>
                  </a:cubicBezTo>
                  <a:cubicBezTo>
                    <a:pt x="0" y="0"/>
                    <a:pt x="0" y="0"/>
                    <a:pt x="0" y="0"/>
                  </a:cubicBezTo>
                  <a:cubicBezTo>
                    <a:pt x="4" y="1"/>
                    <a:pt x="7" y="2"/>
                    <a:pt x="8" y="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5" name="Freeform 664"/>
            <p:cNvSpPr>
              <a:spLocks noChangeArrowheads="1"/>
            </p:cNvSpPr>
            <p:nvPr/>
          </p:nvSpPr>
          <p:spPr bwMode="auto">
            <a:xfrm>
              <a:off x="8724763" y="3352409"/>
              <a:ext cx="165273" cy="129932"/>
            </a:xfrm>
            <a:custGeom>
              <a:avLst/>
              <a:gdLst>
                <a:gd name="T0" fmla="*/ 0 w 12"/>
                <a:gd name="T1" fmla="*/ 13 h 13"/>
                <a:gd name="T2" fmla="*/ 0 w 12"/>
                <a:gd name="T3" fmla="*/ 0 h 13"/>
                <a:gd name="T4" fmla="*/ 9 w 12"/>
                <a:gd name="T5" fmla="*/ 2 h 13"/>
                <a:gd name="T6" fmla="*/ 12 w 12"/>
                <a:gd name="T7" fmla="*/ 6 h 13"/>
                <a:gd name="T8" fmla="*/ 9 w 12"/>
                <a:gd name="T9" fmla="*/ 11 h 13"/>
                <a:gd name="T10" fmla="*/ 0 w 12"/>
                <a:gd name="T11" fmla="*/ 13 h 13"/>
                <a:gd name="T12" fmla="*/ 0 60000 65536"/>
                <a:gd name="T13" fmla="*/ 0 60000 65536"/>
                <a:gd name="T14" fmla="*/ 0 60000 65536"/>
                <a:gd name="T15" fmla="*/ 0 60000 65536"/>
                <a:gd name="T16" fmla="*/ 0 60000 65536"/>
                <a:gd name="T17" fmla="*/ 0 60000 65536"/>
                <a:gd name="T18" fmla="*/ 0 w 12"/>
                <a:gd name="T19" fmla="*/ 0 h 13"/>
                <a:gd name="T20" fmla="*/ 12 w 12"/>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2" h="13">
                  <a:moveTo>
                    <a:pt x="0" y="13"/>
                  </a:moveTo>
                  <a:cubicBezTo>
                    <a:pt x="0" y="0"/>
                    <a:pt x="0" y="0"/>
                    <a:pt x="0" y="0"/>
                  </a:cubicBezTo>
                  <a:cubicBezTo>
                    <a:pt x="4" y="0"/>
                    <a:pt x="7" y="1"/>
                    <a:pt x="9" y="2"/>
                  </a:cubicBezTo>
                  <a:cubicBezTo>
                    <a:pt x="11" y="3"/>
                    <a:pt x="12" y="5"/>
                    <a:pt x="12" y="6"/>
                  </a:cubicBezTo>
                  <a:cubicBezTo>
                    <a:pt x="12" y="8"/>
                    <a:pt x="11" y="9"/>
                    <a:pt x="9" y="11"/>
                  </a:cubicBezTo>
                  <a:cubicBezTo>
                    <a:pt x="7" y="12"/>
                    <a:pt x="4" y="13"/>
                    <a:pt x="0" y="1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6" name="Freeform 665"/>
            <p:cNvSpPr>
              <a:spLocks noChangeArrowheads="1"/>
            </p:cNvSpPr>
            <p:nvPr/>
          </p:nvSpPr>
          <p:spPr bwMode="auto">
            <a:xfrm>
              <a:off x="8512269" y="3135849"/>
              <a:ext cx="112158" cy="30316"/>
            </a:xfrm>
            <a:custGeom>
              <a:avLst/>
              <a:gdLst>
                <a:gd name="T0" fmla="*/ 8 w 8"/>
                <a:gd name="T1" fmla="*/ 0 h 3"/>
                <a:gd name="T2" fmla="*/ 8 w 8"/>
                <a:gd name="T3" fmla="*/ 3 h 3"/>
                <a:gd name="T4" fmla="*/ 0 w 8"/>
                <a:gd name="T5" fmla="*/ 3 h 3"/>
                <a:gd name="T6" fmla="*/ 1 w 8"/>
                <a:gd name="T7" fmla="*/ 2 h 3"/>
                <a:gd name="T8" fmla="*/ 8 w 8"/>
                <a:gd name="T9" fmla="*/ 0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8" y="0"/>
                  </a:moveTo>
                  <a:cubicBezTo>
                    <a:pt x="8" y="3"/>
                    <a:pt x="8" y="3"/>
                    <a:pt x="8" y="3"/>
                  </a:cubicBezTo>
                  <a:cubicBezTo>
                    <a:pt x="5" y="3"/>
                    <a:pt x="2" y="3"/>
                    <a:pt x="0" y="3"/>
                  </a:cubicBezTo>
                  <a:cubicBezTo>
                    <a:pt x="0" y="3"/>
                    <a:pt x="0" y="3"/>
                    <a:pt x="1" y="2"/>
                  </a:cubicBezTo>
                  <a:cubicBezTo>
                    <a:pt x="3" y="1"/>
                    <a:pt x="5" y="1"/>
                    <a:pt x="8"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7" name="Freeform 666"/>
            <p:cNvSpPr>
              <a:spLocks noChangeArrowheads="1"/>
            </p:cNvSpPr>
            <p:nvPr/>
          </p:nvSpPr>
          <p:spPr bwMode="auto">
            <a:xfrm>
              <a:off x="8500465" y="3166169"/>
              <a:ext cx="123956" cy="90955"/>
            </a:xfrm>
            <a:custGeom>
              <a:avLst/>
              <a:gdLst>
                <a:gd name="T0" fmla="*/ 9 w 9"/>
                <a:gd name="T1" fmla="*/ 9 h 9"/>
                <a:gd name="T2" fmla="*/ 2 w 9"/>
                <a:gd name="T3" fmla="*/ 7 h 9"/>
                <a:gd name="T4" fmla="*/ 0 w 9"/>
                <a:gd name="T5" fmla="*/ 3 h 9"/>
                <a:gd name="T6" fmla="*/ 1 w 9"/>
                <a:gd name="T7" fmla="*/ 0 h 9"/>
                <a:gd name="T8" fmla="*/ 9 w 9"/>
                <a:gd name="T9" fmla="*/ 0 h 9"/>
                <a:gd name="T10" fmla="*/ 9 w 9"/>
                <a:gd name="T11" fmla="*/ 9 h 9"/>
                <a:gd name="T12" fmla="*/ 0 60000 65536"/>
                <a:gd name="T13" fmla="*/ 0 60000 65536"/>
                <a:gd name="T14" fmla="*/ 0 60000 65536"/>
                <a:gd name="T15" fmla="*/ 0 60000 65536"/>
                <a:gd name="T16" fmla="*/ 0 60000 65536"/>
                <a:gd name="T17" fmla="*/ 0 60000 65536"/>
                <a:gd name="T18" fmla="*/ 0 w 9"/>
                <a:gd name="T19" fmla="*/ 0 h 9"/>
                <a:gd name="T20" fmla="*/ 9 w 9"/>
                <a:gd name="T21" fmla="*/ 9 h 9"/>
              </a:gdLst>
              <a:ahLst/>
              <a:cxnLst>
                <a:cxn ang="T12">
                  <a:pos x="T0" y="T1"/>
                </a:cxn>
                <a:cxn ang="T13">
                  <a:pos x="T2" y="T3"/>
                </a:cxn>
                <a:cxn ang="T14">
                  <a:pos x="T4" y="T5"/>
                </a:cxn>
                <a:cxn ang="T15">
                  <a:pos x="T6" y="T7"/>
                </a:cxn>
                <a:cxn ang="T16">
                  <a:pos x="T8" y="T9"/>
                </a:cxn>
                <a:cxn ang="T17">
                  <a:pos x="T10" y="T11"/>
                </a:cxn>
              </a:cxnLst>
              <a:rect l="T18" t="T19" r="T20" b="T21"/>
              <a:pathLst>
                <a:path w="9" h="9">
                  <a:moveTo>
                    <a:pt x="9" y="9"/>
                  </a:moveTo>
                  <a:cubicBezTo>
                    <a:pt x="6" y="8"/>
                    <a:pt x="4" y="7"/>
                    <a:pt x="2" y="7"/>
                  </a:cubicBezTo>
                  <a:cubicBezTo>
                    <a:pt x="0" y="6"/>
                    <a:pt x="0" y="5"/>
                    <a:pt x="0" y="3"/>
                  </a:cubicBezTo>
                  <a:cubicBezTo>
                    <a:pt x="0" y="2"/>
                    <a:pt x="0" y="1"/>
                    <a:pt x="1" y="0"/>
                  </a:cubicBezTo>
                  <a:cubicBezTo>
                    <a:pt x="3" y="0"/>
                    <a:pt x="6" y="0"/>
                    <a:pt x="9" y="0"/>
                  </a:cubicBezTo>
                  <a:lnTo>
                    <a:pt x="9" y="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8" name="Freeform 667"/>
            <p:cNvSpPr>
              <a:spLocks noChangeArrowheads="1"/>
            </p:cNvSpPr>
            <p:nvPr/>
          </p:nvSpPr>
          <p:spPr bwMode="auto">
            <a:xfrm>
              <a:off x="8305683" y="3014574"/>
              <a:ext cx="737832" cy="173246"/>
            </a:xfrm>
            <a:custGeom>
              <a:avLst/>
              <a:gdLst>
                <a:gd name="T0" fmla="*/ 0 w 53"/>
                <a:gd name="T1" fmla="*/ 17 h 17"/>
                <a:gd name="T2" fmla="*/ 6 w 53"/>
                <a:gd name="T3" fmla="*/ 10 h 17"/>
                <a:gd name="T4" fmla="*/ 23 w 53"/>
                <a:gd name="T5" fmla="*/ 6 h 17"/>
                <a:gd name="T6" fmla="*/ 23 w 53"/>
                <a:gd name="T7" fmla="*/ 3 h 17"/>
                <a:gd name="T8" fmla="*/ 27 w 53"/>
                <a:gd name="T9" fmla="*/ 0 h 17"/>
                <a:gd name="T10" fmla="*/ 30 w 53"/>
                <a:gd name="T11" fmla="*/ 3 h 17"/>
                <a:gd name="T12" fmla="*/ 30 w 53"/>
                <a:gd name="T13" fmla="*/ 6 h 17"/>
                <a:gd name="T14" fmla="*/ 40 w 53"/>
                <a:gd name="T15" fmla="*/ 8 h 17"/>
                <a:gd name="T16" fmla="*/ 48 w 53"/>
                <a:gd name="T17" fmla="*/ 11 h 17"/>
                <a:gd name="T18" fmla="*/ 52 w 53"/>
                <a:gd name="T19" fmla="*/ 14 h 17"/>
                <a:gd name="T20" fmla="*/ 53 w 53"/>
                <a:gd name="T21" fmla="*/ 17 h 17"/>
                <a:gd name="T22" fmla="*/ 53 w 53"/>
                <a:gd name="T23" fmla="*/ 17 h 17"/>
                <a:gd name="T24" fmla="*/ 38 w 53"/>
                <a:gd name="T25" fmla="*/ 16 h 17"/>
                <a:gd name="T26" fmla="*/ 30 w 53"/>
                <a:gd name="T27" fmla="*/ 12 h 17"/>
                <a:gd name="T28" fmla="*/ 30 w 53"/>
                <a:gd name="T29" fmla="*/ 15 h 17"/>
                <a:gd name="T30" fmla="*/ 24 w 53"/>
                <a:gd name="T31" fmla="*/ 15 h 17"/>
                <a:gd name="T32" fmla="*/ 23 w 53"/>
                <a:gd name="T33" fmla="*/ 15 h 17"/>
                <a:gd name="T34" fmla="*/ 23 w 53"/>
                <a:gd name="T35" fmla="*/ 12 h 17"/>
                <a:gd name="T36" fmla="*/ 16 w 53"/>
                <a:gd name="T37" fmla="*/ 14 h 17"/>
                <a:gd name="T38" fmla="*/ 15 w 53"/>
                <a:gd name="T39" fmla="*/ 15 h 17"/>
                <a:gd name="T40" fmla="*/ 0 w 53"/>
                <a:gd name="T41" fmla="*/ 17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17"/>
                <a:gd name="T65" fmla="*/ 53 w 53"/>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17">
                  <a:moveTo>
                    <a:pt x="0" y="17"/>
                  </a:moveTo>
                  <a:cubicBezTo>
                    <a:pt x="1" y="14"/>
                    <a:pt x="3" y="12"/>
                    <a:pt x="6" y="10"/>
                  </a:cubicBezTo>
                  <a:cubicBezTo>
                    <a:pt x="10" y="8"/>
                    <a:pt x="16" y="7"/>
                    <a:pt x="23" y="6"/>
                  </a:cubicBezTo>
                  <a:cubicBezTo>
                    <a:pt x="23" y="3"/>
                    <a:pt x="23" y="3"/>
                    <a:pt x="23" y="3"/>
                  </a:cubicBezTo>
                  <a:cubicBezTo>
                    <a:pt x="23" y="1"/>
                    <a:pt x="25" y="0"/>
                    <a:pt x="27" y="0"/>
                  </a:cubicBezTo>
                  <a:cubicBezTo>
                    <a:pt x="29" y="0"/>
                    <a:pt x="30" y="1"/>
                    <a:pt x="30" y="3"/>
                  </a:cubicBezTo>
                  <a:cubicBezTo>
                    <a:pt x="30" y="6"/>
                    <a:pt x="30" y="6"/>
                    <a:pt x="30" y="6"/>
                  </a:cubicBezTo>
                  <a:cubicBezTo>
                    <a:pt x="34" y="6"/>
                    <a:pt x="38" y="7"/>
                    <a:pt x="40" y="8"/>
                  </a:cubicBezTo>
                  <a:cubicBezTo>
                    <a:pt x="43" y="8"/>
                    <a:pt x="46" y="9"/>
                    <a:pt x="48" y="11"/>
                  </a:cubicBezTo>
                  <a:cubicBezTo>
                    <a:pt x="49" y="12"/>
                    <a:pt x="51" y="13"/>
                    <a:pt x="52" y="14"/>
                  </a:cubicBezTo>
                  <a:cubicBezTo>
                    <a:pt x="52" y="15"/>
                    <a:pt x="53" y="16"/>
                    <a:pt x="53" y="17"/>
                  </a:cubicBezTo>
                  <a:cubicBezTo>
                    <a:pt x="53" y="17"/>
                    <a:pt x="53" y="17"/>
                    <a:pt x="53" y="17"/>
                  </a:cubicBezTo>
                  <a:cubicBezTo>
                    <a:pt x="48" y="17"/>
                    <a:pt x="43" y="16"/>
                    <a:pt x="38" y="16"/>
                  </a:cubicBezTo>
                  <a:cubicBezTo>
                    <a:pt x="37" y="14"/>
                    <a:pt x="34" y="13"/>
                    <a:pt x="30" y="12"/>
                  </a:cubicBezTo>
                  <a:cubicBezTo>
                    <a:pt x="30" y="15"/>
                    <a:pt x="30" y="15"/>
                    <a:pt x="30" y="15"/>
                  </a:cubicBezTo>
                  <a:cubicBezTo>
                    <a:pt x="28" y="15"/>
                    <a:pt x="26" y="15"/>
                    <a:pt x="24" y="15"/>
                  </a:cubicBezTo>
                  <a:cubicBezTo>
                    <a:pt x="24" y="15"/>
                    <a:pt x="23" y="15"/>
                    <a:pt x="23" y="15"/>
                  </a:cubicBezTo>
                  <a:cubicBezTo>
                    <a:pt x="23" y="12"/>
                    <a:pt x="23" y="12"/>
                    <a:pt x="23" y="12"/>
                  </a:cubicBezTo>
                  <a:cubicBezTo>
                    <a:pt x="20" y="13"/>
                    <a:pt x="18" y="13"/>
                    <a:pt x="16" y="14"/>
                  </a:cubicBezTo>
                  <a:cubicBezTo>
                    <a:pt x="15" y="15"/>
                    <a:pt x="15" y="15"/>
                    <a:pt x="15" y="15"/>
                  </a:cubicBezTo>
                  <a:cubicBezTo>
                    <a:pt x="10" y="16"/>
                    <a:pt x="5" y="16"/>
                    <a:pt x="0" y="1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9" name="Freeform 668"/>
            <p:cNvSpPr>
              <a:spLocks noChangeArrowheads="1"/>
            </p:cNvSpPr>
            <p:nvPr/>
          </p:nvSpPr>
          <p:spPr bwMode="auto">
            <a:xfrm>
              <a:off x="7520626" y="3166169"/>
              <a:ext cx="2237103" cy="606367"/>
            </a:xfrm>
            <a:custGeom>
              <a:avLst/>
              <a:gdLst>
                <a:gd name="T0" fmla="*/ 61 w 160"/>
                <a:gd name="T1" fmla="*/ 21 h 59"/>
                <a:gd name="T2" fmla="*/ 56 w 160"/>
                <a:gd name="T3" fmla="*/ 22 h 59"/>
                <a:gd name="T4" fmla="*/ 54 w 160"/>
                <a:gd name="T5" fmla="*/ 24 h 59"/>
                <a:gd name="T6" fmla="*/ 55 w 160"/>
                <a:gd name="T7" fmla="*/ 28 h 59"/>
                <a:gd name="T8" fmla="*/ 60 w 160"/>
                <a:gd name="T9" fmla="*/ 32 h 59"/>
                <a:gd name="T10" fmla="*/ 68 w 160"/>
                <a:gd name="T11" fmla="*/ 35 h 59"/>
                <a:gd name="T12" fmla="*/ 79 w 160"/>
                <a:gd name="T13" fmla="*/ 37 h 59"/>
                <a:gd name="T14" fmla="*/ 79 w 160"/>
                <a:gd name="T15" fmla="*/ 45 h 59"/>
                <a:gd name="T16" fmla="*/ 80 w 160"/>
                <a:gd name="T17" fmla="*/ 47 h 59"/>
                <a:gd name="T18" fmla="*/ 83 w 160"/>
                <a:gd name="T19" fmla="*/ 48 h 59"/>
                <a:gd name="T20" fmla="*/ 86 w 160"/>
                <a:gd name="T21" fmla="*/ 47 h 59"/>
                <a:gd name="T22" fmla="*/ 86 w 160"/>
                <a:gd name="T23" fmla="*/ 45 h 59"/>
                <a:gd name="T24" fmla="*/ 86 w 160"/>
                <a:gd name="T25" fmla="*/ 37 h 59"/>
                <a:gd name="T26" fmla="*/ 100 w 160"/>
                <a:gd name="T27" fmla="*/ 35 h 59"/>
                <a:gd name="T28" fmla="*/ 108 w 160"/>
                <a:gd name="T29" fmla="*/ 30 h 59"/>
                <a:gd name="T30" fmla="*/ 111 w 160"/>
                <a:gd name="T31" fmla="*/ 23 h 59"/>
                <a:gd name="T32" fmla="*/ 110 w 160"/>
                <a:gd name="T33" fmla="*/ 18 h 59"/>
                <a:gd name="T34" fmla="*/ 104 w 160"/>
                <a:gd name="T35" fmla="*/ 14 h 59"/>
                <a:gd name="T36" fmla="*/ 97 w 160"/>
                <a:gd name="T37" fmla="*/ 12 h 59"/>
                <a:gd name="T38" fmla="*/ 86 w 160"/>
                <a:gd name="T39" fmla="*/ 10 h 59"/>
                <a:gd name="T40" fmla="*/ 86 w 160"/>
                <a:gd name="T41" fmla="*/ 0 h 59"/>
                <a:gd name="T42" fmla="*/ 94 w 160"/>
                <a:gd name="T43" fmla="*/ 1 h 59"/>
                <a:gd name="T44" fmla="*/ 95 w 160"/>
                <a:gd name="T45" fmla="*/ 2 h 59"/>
                <a:gd name="T46" fmla="*/ 102 w 160"/>
                <a:gd name="T47" fmla="*/ 6 h 59"/>
                <a:gd name="T48" fmla="*/ 107 w 160"/>
                <a:gd name="T49" fmla="*/ 4 h 59"/>
                <a:gd name="T50" fmla="*/ 109 w 160"/>
                <a:gd name="T51" fmla="*/ 2 h 59"/>
                <a:gd name="T52" fmla="*/ 160 w 160"/>
                <a:gd name="T53" fmla="*/ 19 h 59"/>
                <a:gd name="T54" fmla="*/ 160 w 160"/>
                <a:gd name="T55" fmla="*/ 19 h 59"/>
                <a:gd name="T56" fmla="*/ 80 w 160"/>
                <a:gd name="T57" fmla="*/ 59 h 59"/>
                <a:gd name="T58" fmla="*/ 0 w 160"/>
                <a:gd name="T59" fmla="*/ 19 h 59"/>
                <a:gd name="T60" fmla="*/ 0 w 160"/>
                <a:gd name="T61" fmla="*/ 18 h 59"/>
                <a:gd name="T62" fmla="*/ 56 w 160"/>
                <a:gd name="T63" fmla="*/ 2 h 59"/>
                <a:gd name="T64" fmla="*/ 56 w 160"/>
                <a:gd name="T65" fmla="*/ 4 h 59"/>
                <a:gd name="T66" fmla="*/ 59 w 160"/>
                <a:gd name="T67" fmla="*/ 10 h 59"/>
                <a:gd name="T68" fmla="*/ 67 w 160"/>
                <a:gd name="T69" fmla="*/ 14 h 59"/>
                <a:gd name="T70" fmla="*/ 79 w 160"/>
                <a:gd name="T71" fmla="*/ 17 h 59"/>
                <a:gd name="T72" fmla="*/ 79 w 160"/>
                <a:gd name="T73" fmla="*/ 31 h 59"/>
                <a:gd name="T74" fmla="*/ 74 w 160"/>
                <a:gd name="T75" fmla="*/ 29 h 59"/>
                <a:gd name="T76" fmla="*/ 70 w 160"/>
                <a:gd name="T77" fmla="*/ 27 h 59"/>
                <a:gd name="T78" fmla="*/ 68 w 160"/>
                <a:gd name="T79" fmla="*/ 23 h 59"/>
                <a:gd name="T80" fmla="*/ 65 w 160"/>
                <a:gd name="T81" fmla="*/ 21 h 59"/>
                <a:gd name="T82" fmla="*/ 61 w 160"/>
                <a:gd name="T83" fmla="*/ 21 h 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59"/>
                <a:gd name="T128" fmla="*/ 160 w 160"/>
                <a:gd name="T129" fmla="*/ 59 h 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59">
                  <a:moveTo>
                    <a:pt x="61" y="21"/>
                  </a:moveTo>
                  <a:cubicBezTo>
                    <a:pt x="59" y="21"/>
                    <a:pt x="57" y="21"/>
                    <a:pt x="56" y="22"/>
                  </a:cubicBezTo>
                  <a:cubicBezTo>
                    <a:pt x="55" y="22"/>
                    <a:pt x="54" y="23"/>
                    <a:pt x="54" y="24"/>
                  </a:cubicBezTo>
                  <a:cubicBezTo>
                    <a:pt x="54" y="26"/>
                    <a:pt x="54" y="27"/>
                    <a:pt x="55" y="28"/>
                  </a:cubicBezTo>
                  <a:cubicBezTo>
                    <a:pt x="57" y="30"/>
                    <a:pt x="58" y="31"/>
                    <a:pt x="60" y="32"/>
                  </a:cubicBezTo>
                  <a:cubicBezTo>
                    <a:pt x="62" y="34"/>
                    <a:pt x="65" y="35"/>
                    <a:pt x="68" y="35"/>
                  </a:cubicBezTo>
                  <a:cubicBezTo>
                    <a:pt x="71" y="36"/>
                    <a:pt x="75" y="37"/>
                    <a:pt x="79" y="37"/>
                  </a:cubicBezTo>
                  <a:cubicBezTo>
                    <a:pt x="79" y="45"/>
                    <a:pt x="79" y="45"/>
                    <a:pt x="79" y="45"/>
                  </a:cubicBezTo>
                  <a:cubicBezTo>
                    <a:pt x="79" y="46"/>
                    <a:pt x="80" y="47"/>
                    <a:pt x="80" y="47"/>
                  </a:cubicBezTo>
                  <a:cubicBezTo>
                    <a:pt x="81" y="48"/>
                    <a:pt x="82" y="48"/>
                    <a:pt x="83" y="48"/>
                  </a:cubicBezTo>
                  <a:cubicBezTo>
                    <a:pt x="84" y="48"/>
                    <a:pt x="85" y="48"/>
                    <a:pt x="86" y="47"/>
                  </a:cubicBezTo>
                  <a:cubicBezTo>
                    <a:pt x="86" y="47"/>
                    <a:pt x="86" y="46"/>
                    <a:pt x="86" y="45"/>
                  </a:cubicBezTo>
                  <a:cubicBezTo>
                    <a:pt x="86" y="37"/>
                    <a:pt x="86" y="37"/>
                    <a:pt x="86" y="37"/>
                  </a:cubicBezTo>
                  <a:cubicBezTo>
                    <a:pt x="92" y="37"/>
                    <a:pt x="96" y="36"/>
                    <a:pt x="100" y="35"/>
                  </a:cubicBezTo>
                  <a:cubicBezTo>
                    <a:pt x="104" y="33"/>
                    <a:pt x="107" y="32"/>
                    <a:pt x="108" y="30"/>
                  </a:cubicBezTo>
                  <a:cubicBezTo>
                    <a:pt x="110" y="28"/>
                    <a:pt x="111" y="26"/>
                    <a:pt x="111" y="23"/>
                  </a:cubicBezTo>
                  <a:cubicBezTo>
                    <a:pt x="111" y="22"/>
                    <a:pt x="111" y="20"/>
                    <a:pt x="110" y="18"/>
                  </a:cubicBezTo>
                  <a:cubicBezTo>
                    <a:pt x="108" y="17"/>
                    <a:pt x="107" y="15"/>
                    <a:pt x="104" y="14"/>
                  </a:cubicBezTo>
                  <a:cubicBezTo>
                    <a:pt x="102" y="13"/>
                    <a:pt x="100" y="12"/>
                    <a:pt x="97" y="12"/>
                  </a:cubicBezTo>
                  <a:cubicBezTo>
                    <a:pt x="94" y="11"/>
                    <a:pt x="91" y="11"/>
                    <a:pt x="86" y="10"/>
                  </a:cubicBezTo>
                  <a:cubicBezTo>
                    <a:pt x="86" y="0"/>
                    <a:pt x="86" y="0"/>
                    <a:pt x="86" y="0"/>
                  </a:cubicBezTo>
                  <a:cubicBezTo>
                    <a:pt x="89" y="0"/>
                    <a:pt x="92" y="1"/>
                    <a:pt x="94" y="1"/>
                  </a:cubicBezTo>
                  <a:cubicBezTo>
                    <a:pt x="94" y="1"/>
                    <a:pt x="95" y="2"/>
                    <a:pt x="95" y="2"/>
                  </a:cubicBezTo>
                  <a:cubicBezTo>
                    <a:pt x="96" y="4"/>
                    <a:pt x="98" y="6"/>
                    <a:pt x="102" y="6"/>
                  </a:cubicBezTo>
                  <a:cubicBezTo>
                    <a:pt x="104" y="6"/>
                    <a:pt x="106" y="5"/>
                    <a:pt x="107" y="4"/>
                  </a:cubicBezTo>
                  <a:cubicBezTo>
                    <a:pt x="108" y="4"/>
                    <a:pt x="109" y="3"/>
                    <a:pt x="109" y="2"/>
                  </a:cubicBezTo>
                  <a:cubicBezTo>
                    <a:pt x="129" y="5"/>
                    <a:pt x="147" y="11"/>
                    <a:pt x="160" y="19"/>
                  </a:cubicBezTo>
                  <a:cubicBezTo>
                    <a:pt x="160" y="19"/>
                    <a:pt x="160" y="19"/>
                    <a:pt x="160" y="19"/>
                  </a:cubicBezTo>
                  <a:cubicBezTo>
                    <a:pt x="160" y="41"/>
                    <a:pt x="124" y="59"/>
                    <a:pt x="80" y="59"/>
                  </a:cubicBezTo>
                  <a:cubicBezTo>
                    <a:pt x="36" y="59"/>
                    <a:pt x="0" y="41"/>
                    <a:pt x="0" y="19"/>
                  </a:cubicBezTo>
                  <a:cubicBezTo>
                    <a:pt x="0" y="19"/>
                    <a:pt x="0" y="18"/>
                    <a:pt x="0" y="18"/>
                  </a:cubicBezTo>
                  <a:cubicBezTo>
                    <a:pt x="15" y="10"/>
                    <a:pt x="34" y="4"/>
                    <a:pt x="56" y="2"/>
                  </a:cubicBezTo>
                  <a:cubicBezTo>
                    <a:pt x="56" y="2"/>
                    <a:pt x="56" y="3"/>
                    <a:pt x="56" y="4"/>
                  </a:cubicBezTo>
                  <a:cubicBezTo>
                    <a:pt x="56" y="6"/>
                    <a:pt x="57" y="9"/>
                    <a:pt x="59" y="10"/>
                  </a:cubicBezTo>
                  <a:cubicBezTo>
                    <a:pt x="61" y="12"/>
                    <a:pt x="64" y="13"/>
                    <a:pt x="67" y="14"/>
                  </a:cubicBezTo>
                  <a:cubicBezTo>
                    <a:pt x="70" y="15"/>
                    <a:pt x="75" y="16"/>
                    <a:pt x="79" y="17"/>
                  </a:cubicBezTo>
                  <a:cubicBezTo>
                    <a:pt x="79" y="31"/>
                    <a:pt x="79" y="31"/>
                    <a:pt x="79" y="31"/>
                  </a:cubicBezTo>
                  <a:cubicBezTo>
                    <a:pt x="77" y="30"/>
                    <a:pt x="75" y="30"/>
                    <a:pt x="74" y="29"/>
                  </a:cubicBezTo>
                  <a:cubicBezTo>
                    <a:pt x="72" y="28"/>
                    <a:pt x="71" y="28"/>
                    <a:pt x="70" y="27"/>
                  </a:cubicBezTo>
                  <a:cubicBezTo>
                    <a:pt x="69" y="26"/>
                    <a:pt x="69" y="25"/>
                    <a:pt x="68" y="23"/>
                  </a:cubicBezTo>
                  <a:cubicBezTo>
                    <a:pt x="67" y="22"/>
                    <a:pt x="66" y="22"/>
                    <a:pt x="65" y="21"/>
                  </a:cubicBezTo>
                  <a:cubicBezTo>
                    <a:pt x="64" y="21"/>
                    <a:pt x="63" y="21"/>
                    <a:pt x="61" y="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0" name="Freeform 669"/>
            <p:cNvSpPr>
              <a:spLocks noEditPoints="1" noChangeArrowheads="1"/>
            </p:cNvSpPr>
            <p:nvPr/>
          </p:nvSpPr>
          <p:spPr bwMode="auto">
            <a:xfrm>
              <a:off x="8276164" y="3166169"/>
              <a:ext cx="796861" cy="493757"/>
            </a:xfrm>
            <a:custGeom>
              <a:avLst/>
              <a:gdLst>
                <a:gd name="T0" fmla="*/ 32 w 57"/>
                <a:gd name="T1" fmla="*/ 18 h 48"/>
                <a:gd name="T2" fmla="*/ 32 w 57"/>
                <a:gd name="T3" fmla="*/ 31 h 48"/>
                <a:gd name="T4" fmla="*/ 41 w 57"/>
                <a:gd name="T5" fmla="*/ 29 h 48"/>
                <a:gd name="T6" fmla="*/ 44 w 57"/>
                <a:gd name="T7" fmla="*/ 24 h 48"/>
                <a:gd name="T8" fmla="*/ 41 w 57"/>
                <a:gd name="T9" fmla="*/ 20 h 48"/>
                <a:gd name="T10" fmla="*/ 32 w 57"/>
                <a:gd name="T11" fmla="*/ 18 h 48"/>
                <a:gd name="T12" fmla="*/ 2 w 57"/>
                <a:gd name="T13" fmla="*/ 2 h 48"/>
                <a:gd name="T14" fmla="*/ 17 w 57"/>
                <a:gd name="T15" fmla="*/ 0 h 48"/>
                <a:gd name="T16" fmla="*/ 16 w 57"/>
                <a:gd name="T17" fmla="*/ 3 h 48"/>
                <a:gd name="T18" fmla="*/ 18 w 57"/>
                <a:gd name="T19" fmla="*/ 7 h 48"/>
                <a:gd name="T20" fmla="*/ 25 w 57"/>
                <a:gd name="T21" fmla="*/ 9 h 48"/>
                <a:gd name="T22" fmla="*/ 25 w 57"/>
                <a:gd name="T23" fmla="*/ 0 h 48"/>
                <a:gd name="T24" fmla="*/ 26 w 57"/>
                <a:gd name="T25" fmla="*/ 0 h 48"/>
                <a:gd name="T26" fmla="*/ 32 w 57"/>
                <a:gd name="T27" fmla="*/ 0 h 48"/>
                <a:gd name="T28" fmla="*/ 32 w 57"/>
                <a:gd name="T29" fmla="*/ 10 h 48"/>
                <a:gd name="T30" fmla="*/ 43 w 57"/>
                <a:gd name="T31" fmla="*/ 12 h 48"/>
                <a:gd name="T32" fmla="*/ 50 w 57"/>
                <a:gd name="T33" fmla="*/ 14 h 48"/>
                <a:gd name="T34" fmla="*/ 56 w 57"/>
                <a:gd name="T35" fmla="*/ 18 h 48"/>
                <a:gd name="T36" fmla="*/ 57 w 57"/>
                <a:gd name="T37" fmla="*/ 23 h 48"/>
                <a:gd name="T38" fmla="*/ 54 w 57"/>
                <a:gd name="T39" fmla="*/ 30 h 48"/>
                <a:gd name="T40" fmla="*/ 46 w 57"/>
                <a:gd name="T41" fmla="*/ 35 h 48"/>
                <a:gd name="T42" fmla="*/ 32 w 57"/>
                <a:gd name="T43" fmla="*/ 37 h 48"/>
                <a:gd name="T44" fmla="*/ 32 w 57"/>
                <a:gd name="T45" fmla="*/ 45 h 48"/>
                <a:gd name="T46" fmla="*/ 32 w 57"/>
                <a:gd name="T47" fmla="*/ 47 h 48"/>
                <a:gd name="T48" fmla="*/ 29 w 57"/>
                <a:gd name="T49" fmla="*/ 48 h 48"/>
                <a:gd name="T50" fmla="*/ 26 w 57"/>
                <a:gd name="T51" fmla="*/ 47 h 48"/>
                <a:gd name="T52" fmla="*/ 25 w 57"/>
                <a:gd name="T53" fmla="*/ 45 h 48"/>
                <a:gd name="T54" fmla="*/ 25 w 57"/>
                <a:gd name="T55" fmla="*/ 37 h 48"/>
                <a:gd name="T56" fmla="*/ 14 w 57"/>
                <a:gd name="T57" fmla="*/ 35 h 48"/>
                <a:gd name="T58" fmla="*/ 6 w 57"/>
                <a:gd name="T59" fmla="*/ 32 h 48"/>
                <a:gd name="T60" fmla="*/ 1 w 57"/>
                <a:gd name="T61" fmla="*/ 28 h 48"/>
                <a:gd name="T62" fmla="*/ 0 w 57"/>
                <a:gd name="T63" fmla="*/ 24 h 48"/>
                <a:gd name="T64" fmla="*/ 2 w 57"/>
                <a:gd name="T65" fmla="*/ 22 h 48"/>
                <a:gd name="T66" fmla="*/ 7 w 57"/>
                <a:gd name="T67" fmla="*/ 21 h 48"/>
                <a:gd name="T68" fmla="*/ 11 w 57"/>
                <a:gd name="T69" fmla="*/ 21 h 48"/>
                <a:gd name="T70" fmla="*/ 14 w 57"/>
                <a:gd name="T71" fmla="*/ 23 h 48"/>
                <a:gd name="T72" fmla="*/ 16 w 57"/>
                <a:gd name="T73" fmla="*/ 27 h 48"/>
                <a:gd name="T74" fmla="*/ 20 w 57"/>
                <a:gd name="T75" fmla="*/ 29 h 48"/>
                <a:gd name="T76" fmla="*/ 25 w 57"/>
                <a:gd name="T77" fmla="*/ 31 h 48"/>
                <a:gd name="T78" fmla="*/ 25 w 57"/>
                <a:gd name="T79" fmla="*/ 17 h 48"/>
                <a:gd name="T80" fmla="*/ 13 w 57"/>
                <a:gd name="T81" fmla="*/ 14 h 48"/>
                <a:gd name="T82" fmla="*/ 5 w 57"/>
                <a:gd name="T83" fmla="*/ 10 h 48"/>
                <a:gd name="T84" fmla="*/ 2 w 57"/>
                <a:gd name="T85" fmla="*/ 4 h 48"/>
                <a:gd name="T86" fmla="*/ 2 w 57"/>
                <a:gd name="T87" fmla="*/ 2 h 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
                <a:gd name="T133" fmla="*/ 0 h 48"/>
                <a:gd name="T134" fmla="*/ 57 w 57"/>
                <a:gd name="T135" fmla="*/ 48 h 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 h="48">
                  <a:moveTo>
                    <a:pt x="32" y="18"/>
                  </a:moveTo>
                  <a:cubicBezTo>
                    <a:pt x="32" y="31"/>
                    <a:pt x="32" y="31"/>
                    <a:pt x="32" y="31"/>
                  </a:cubicBezTo>
                  <a:cubicBezTo>
                    <a:pt x="36" y="31"/>
                    <a:pt x="39" y="30"/>
                    <a:pt x="41" y="29"/>
                  </a:cubicBezTo>
                  <a:cubicBezTo>
                    <a:pt x="43" y="27"/>
                    <a:pt x="44" y="26"/>
                    <a:pt x="44" y="24"/>
                  </a:cubicBezTo>
                  <a:cubicBezTo>
                    <a:pt x="44" y="23"/>
                    <a:pt x="43" y="21"/>
                    <a:pt x="41" y="20"/>
                  </a:cubicBezTo>
                  <a:cubicBezTo>
                    <a:pt x="39" y="19"/>
                    <a:pt x="36" y="18"/>
                    <a:pt x="32" y="18"/>
                  </a:cubicBezTo>
                  <a:close/>
                  <a:moveTo>
                    <a:pt x="2" y="2"/>
                  </a:moveTo>
                  <a:cubicBezTo>
                    <a:pt x="7" y="1"/>
                    <a:pt x="12" y="1"/>
                    <a:pt x="17" y="0"/>
                  </a:cubicBezTo>
                  <a:cubicBezTo>
                    <a:pt x="16" y="1"/>
                    <a:pt x="16" y="2"/>
                    <a:pt x="16" y="3"/>
                  </a:cubicBezTo>
                  <a:cubicBezTo>
                    <a:pt x="16" y="5"/>
                    <a:pt x="16" y="6"/>
                    <a:pt x="18" y="7"/>
                  </a:cubicBezTo>
                  <a:cubicBezTo>
                    <a:pt x="20" y="7"/>
                    <a:pt x="22" y="8"/>
                    <a:pt x="25" y="9"/>
                  </a:cubicBezTo>
                  <a:cubicBezTo>
                    <a:pt x="25" y="0"/>
                    <a:pt x="25" y="0"/>
                    <a:pt x="25" y="0"/>
                  </a:cubicBezTo>
                  <a:cubicBezTo>
                    <a:pt x="25" y="0"/>
                    <a:pt x="26" y="0"/>
                    <a:pt x="26" y="0"/>
                  </a:cubicBezTo>
                  <a:cubicBezTo>
                    <a:pt x="28" y="0"/>
                    <a:pt x="30" y="0"/>
                    <a:pt x="32" y="0"/>
                  </a:cubicBezTo>
                  <a:cubicBezTo>
                    <a:pt x="32" y="10"/>
                    <a:pt x="32" y="10"/>
                    <a:pt x="32" y="10"/>
                  </a:cubicBezTo>
                  <a:cubicBezTo>
                    <a:pt x="37" y="11"/>
                    <a:pt x="40" y="11"/>
                    <a:pt x="43" y="12"/>
                  </a:cubicBezTo>
                  <a:cubicBezTo>
                    <a:pt x="46" y="12"/>
                    <a:pt x="48" y="13"/>
                    <a:pt x="50" y="14"/>
                  </a:cubicBezTo>
                  <a:cubicBezTo>
                    <a:pt x="53" y="15"/>
                    <a:pt x="54" y="17"/>
                    <a:pt x="56" y="18"/>
                  </a:cubicBezTo>
                  <a:cubicBezTo>
                    <a:pt x="57" y="20"/>
                    <a:pt x="57" y="22"/>
                    <a:pt x="57" y="23"/>
                  </a:cubicBezTo>
                  <a:cubicBezTo>
                    <a:pt x="57" y="26"/>
                    <a:pt x="56" y="28"/>
                    <a:pt x="54" y="30"/>
                  </a:cubicBezTo>
                  <a:cubicBezTo>
                    <a:pt x="53" y="32"/>
                    <a:pt x="50" y="33"/>
                    <a:pt x="46" y="35"/>
                  </a:cubicBezTo>
                  <a:cubicBezTo>
                    <a:pt x="42" y="36"/>
                    <a:pt x="38" y="37"/>
                    <a:pt x="32" y="37"/>
                  </a:cubicBezTo>
                  <a:cubicBezTo>
                    <a:pt x="32" y="45"/>
                    <a:pt x="32" y="45"/>
                    <a:pt x="32" y="45"/>
                  </a:cubicBezTo>
                  <a:cubicBezTo>
                    <a:pt x="32" y="46"/>
                    <a:pt x="32" y="47"/>
                    <a:pt x="32" y="47"/>
                  </a:cubicBezTo>
                  <a:cubicBezTo>
                    <a:pt x="31" y="48"/>
                    <a:pt x="30" y="48"/>
                    <a:pt x="29" y="48"/>
                  </a:cubicBezTo>
                  <a:cubicBezTo>
                    <a:pt x="28" y="48"/>
                    <a:pt x="27" y="48"/>
                    <a:pt x="26" y="47"/>
                  </a:cubicBezTo>
                  <a:cubicBezTo>
                    <a:pt x="26" y="47"/>
                    <a:pt x="25" y="46"/>
                    <a:pt x="25" y="45"/>
                  </a:cubicBezTo>
                  <a:cubicBezTo>
                    <a:pt x="25" y="37"/>
                    <a:pt x="25" y="37"/>
                    <a:pt x="25" y="37"/>
                  </a:cubicBezTo>
                  <a:cubicBezTo>
                    <a:pt x="21" y="37"/>
                    <a:pt x="17" y="36"/>
                    <a:pt x="14" y="35"/>
                  </a:cubicBezTo>
                  <a:cubicBezTo>
                    <a:pt x="11" y="35"/>
                    <a:pt x="8" y="34"/>
                    <a:pt x="6" y="32"/>
                  </a:cubicBezTo>
                  <a:cubicBezTo>
                    <a:pt x="4" y="31"/>
                    <a:pt x="3" y="30"/>
                    <a:pt x="1" y="28"/>
                  </a:cubicBezTo>
                  <a:cubicBezTo>
                    <a:pt x="0" y="27"/>
                    <a:pt x="0" y="26"/>
                    <a:pt x="0" y="24"/>
                  </a:cubicBezTo>
                  <a:cubicBezTo>
                    <a:pt x="0" y="23"/>
                    <a:pt x="1" y="22"/>
                    <a:pt x="2" y="22"/>
                  </a:cubicBezTo>
                  <a:cubicBezTo>
                    <a:pt x="3" y="21"/>
                    <a:pt x="5" y="21"/>
                    <a:pt x="7" y="21"/>
                  </a:cubicBezTo>
                  <a:cubicBezTo>
                    <a:pt x="9" y="21"/>
                    <a:pt x="10" y="21"/>
                    <a:pt x="11" y="21"/>
                  </a:cubicBezTo>
                  <a:cubicBezTo>
                    <a:pt x="12" y="22"/>
                    <a:pt x="13" y="22"/>
                    <a:pt x="14" y="23"/>
                  </a:cubicBezTo>
                  <a:cubicBezTo>
                    <a:pt x="15" y="25"/>
                    <a:pt x="15" y="26"/>
                    <a:pt x="16" y="27"/>
                  </a:cubicBezTo>
                  <a:cubicBezTo>
                    <a:pt x="17" y="28"/>
                    <a:pt x="18" y="28"/>
                    <a:pt x="20" y="29"/>
                  </a:cubicBezTo>
                  <a:cubicBezTo>
                    <a:pt x="21" y="30"/>
                    <a:pt x="23" y="30"/>
                    <a:pt x="25" y="31"/>
                  </a:cubicBezTo>
                  <a:cubicBezTo>
                    <a:pt x="25" y="17"/>
                    <a:pt x="25" y="17"/>
                    <a:pt x="25" y="17"/>
                  </a:cubicBezTo>
                  <a:cubicBezTo>
                    <a:pt x="21" y="16"/>
                    <a:pt x="16" y="15"/>
                    <a:pt x="13" y="14"/>
                  </a:cubicBezTo>
                  <a:cubicBezTo>
                    <a:pt x="10" y="13"/>
                    <a:pt x="7" y="12"/>
                    <a:pt x="5" y="10"/>
                  </a:cubicBezTo>
                  <a:cubicBezTo>
                    <a:pt x="3" y="9"/>
                    <a:pt x="2" y="6"/>
                    <a:pt x="2" y="4"/>
                  </a:cubicBezTo>
                  <a:cubicBezTo>
                    <a:pt x="2" y="3"/>
                    <a:pt x="2" y="2"/>
                    <a:pt x="2"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1" name="Freeform 670"/>
            <p:cNvSpPr>
              <a:spLocks noChangeArrowheads="1"/>
            </p:cNvSpPr>
            <p:nvPr/>
          </p:nvSpPr>
          <p:spPr bwMode="auto">
            <a:xfrm>
              <a:off x="7520626" y="2962601"/>
              <a:ext cx="2237103" cy="398472"/>
            </a:xfrm>
            <a:custGeom>
              <a:avLst/>
              <a:gdLst>
                <a:gd name="T0" fmla="*/ 0 w 160"/>
                <a:gd name="T1" fmla="*/ 38 h 39"/>
                <a:gd name="T2" fmla="*/ 80 w 160"/>
                <a:gd name="T3" fmla="*/ 0 h 39"/>
                <a:gd name="T4" fmla="*/ 136 w 160"/>
                <a:gd name="T5" fmla="*/ 11 h 39"/>
                <a:gd name="T6" fmla="*/ 160 w 160"/>
                <a:gd name="T7" fmla="*/ 39 h 39"/>
                <a:gd name="T8" fmla="*/ 109 w 160"/>
                <a:gd name="T9" fmla="*/ 22 h 39"/>
                <a:gd name="T10" fmla="*/ 109 w 160"/>
                <a:gd name="T11" fmla="*/ 22 h 39"/>
                <a:gd name="T12" fmla="*/ 108 w 160"/>
                <a:gd name="T13" fmla="*/ 19 h 39"/>
                <a:gd name="T14" fmla="*/ 104 w 160"/>
                <a:gd name="T15" fmla="*/ 16 h 39"/>
                <a:gd name="T16" fmla="*/ 96 w 160"/>
                <a:gd name="T17" fmla="*/ 13 h 39"/>
                <a:gd name="T18" fmla="*/ 86 w 160"/>
                <a:gd name="T19" fmla="*/ 11 h 39"/>
                <a:gd name="T20" fmla="*/ 86 w 160"/>
                <a:gd name="T21" fmla="*/ 8 h 39"/>
                <a:gd name="T22" fmla="*/ 83 w 160"/>
                <a:gd name="T23" fmla="*/ 5 h 39"/>
                <a:gd name="T24" fmla="*/ 79 w 160"/>
                <a:gd name="T25" fmla="*/ 8 h 39"/>
                <a:gd name="T26" fmla="*/ 79 w 160"/>
                <a:gd name="T27" fmla="*/ 11 h 39"/>
                <a:gd name="T28" fmla="*/ 62 w 160"/>
                <a:gd name="T29" fmla="*/ 15 h 39"/>
                <a:gd name="T30" fmla="*/ 56 w 160"/>
                <a:gd name="T31" fmla="*/ 22 h 39"/>
                <a:gd name="T32" fmla="*/ 0 w 160"/>
                <a:gd name="T33" fmla="*/ 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9"/>
                <a:gd name="T53" fmla="*/ 160 w 160"/>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9">
                  <a:moveTo>
                    <a:pt x="0" y="38"/>
                  </a:moveTo>
                  <a:cubicBezTo>
                    <a:pt x="2" y="17"/>
                    <a:pt x="37" y="0"/>
                    <a:pt x="80" y="0"/>
                  </a:cubicBezTo>
                  <a:cubicBezTo>
                    <a:pt x="102" y="0"/>
                    <a:pt x="122" y="4"/>
                    <a:pt x="136" y="11"/>
                  </a:cubicBezTo>
                  <a:cubicBezTo>
                    <a:pt x="151" y="18"/>
                    <a:pt x="160" y="28"/>
                    <a:pt x="160" y="39"/>
                  </a:cubicBezTo>
                  <a:cubicBezTo>
                    <a:pt x="147" y="31"/>
                    <a:pt x="129" y="25"/>
                    <a:pt x="109" y="22"/>
                  </a:cubicBezTo>
                  <a:cubicBezTo>
                    <a:pt x="109" y="22"/>
                    <a:pt x="109" y="22"/>
                    <a:pt x="109" y="22"/>
                  </a:cubicBezTo>
                  <a:cubicBezTo>
                    <a:pt x="109" y="21"/>
                    <a:pt x="108" y="20"/>
                    <a:pt x="108" y="19"/>
                  </a:cubicBezTo>
                  <a:cubicBezTo>
                    <a:pt x="107" y="18"/>
                    <a:pt x="105" y="17"/>
                    <a:pt x="104" y="16"/>
                  </a:cubicBezTo>
                  <a:cubicBezTo>
                    <a:pt x="102" y="14"/>
                    <a:pt x="99" y="13"/>
                    <a:pt x="96" y="13"/>
                  </a:cubicBezTo>
                  <a:cubicBezTo>
                    <a:pt x="94" y="12"/>
                    <a:pt x="90" y="11"/>
                    <a:pt x="86" y="11"/>
                  </a:cubicBezTo>
                  <a:cubicBezTo>
                    <a:pt x="86" y="8"/>
                    <a:pt x="86" y="8"/>
                    <a:pt x="86" y="8"/>
                  </a:cubicBezTo>
                  <a:cubicBezTo>
                    <a:pt x="86" y="6"/>
                    <a:pt x="85" y="5"/>
                    <a:pt x="83" y="5"/>
                  </a:cubicBezTo>
                  <a:cubicBezTo>
                    <a:pt x="81" y="5"/>
                    <a:pt x="79" y="6"/>
                    <a:pt x="79" y="8"/>
                  </a:cubicBezTo>
                  <a:cubicBezTo>
                    <a:pt x="79" y="11"/>
                    <a:pt x="79" y="11"/>
                    <a:pt x="79" y="11"/>
                  </a:cubicBezTo>
                  <a:cubicBezTo>
                    <a:pt x="72" y="12"/>
                    <a:pt x="66" y="13"/>
                    <a:pt x="62" y="15"/>
                  </a:cubicBezTo>
                  <a:cubicBezTo>
                    <a:pt x="59" y="17"/>
                    <a:pt x="57" y="19"/>
                    <a:pt x="56" y="22"/>
                  </a:cubicBezTo>
                  <a:cubicBezTo>
                    <a:pt x="34" y="24"/>
                    <a:pt x="15" y="30"/>
                    <a:pt x="0" y="3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2" name="Freeform 671"/>
            <p:cNvSpPr>
              <a:spLocks noChangeArrowheads="1"/>
            </p:cNvSpPr>
            <p:nvPr/>
          </p:nvSpPr>
          <p:spPr bwMode="auto">
            <a:xfrm>
              <a:off x="7384867" y="3352409"/>
              <a:ext cx="2508625" cy="467767"/>
            </a:xfrm>
            <a:custGeom>
              <a:avLst/>
              <a:gdLst>
                <a:gd name="T0" fmla="*/ 90 w 180"/>
                <a:gd name="T1" fmla="*/ 46 h 46"/>
                <a:gd name="T2" fmla="*/ 0 w 180"/>
                <a:gd name="T3" fmla="*/ 6 h 46"/>
                <a:gd name="T4" fmla="*/ 10 w 180"/>
                <a:gd name="T5" fmla="*/ 0 h 46"/>
                <a:gd name="T6" fmla="*/ 10 w 180"/>
                <a:gd name="T7" fmla="*/ 1 h 46"/>
                <a:gd name="T8" fmla="*/ 90 w 180"/>
                <a:gd name="T9" fmla="*/ 41 h 46"/>
                <a:gd name="T10" fmla="*/ 170 w 180"/>
                <a:gd name="T11" fmla="*/ 1 h 46"/>
                <a:gd name="T12" fmla="*/ 170 w 180"/>
                <a:gd name="T13" fmla="*/ 1 h 46"/>
                <a:gd name="T14" fmla="*/ 180 w 180"/>
                <a:gd name="T15" fmla="*/ 7 h 46"/>
                <a:gd name="T16" fmla="*/ 90 w 180"/>
                <a:gd name="T17" fmla="*/ 46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
                <a:gd name="T28" fmla="*/ 0 h 46"/>
                <a:gd name="T29" fmla="*/ 180 w 18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 h="46">
                  <a:moveTo>
                    <a:pt x="90" y="46"/>
                  </a:moveTo>
                  <a:cubicBezTo>
                    <a:pt x="44" y="46"/>
                    <a:pt x="5" y="29"/>
                    <a:pt x="0" y="6"/>
                  </a:cubicBezTo>
                  <a:cubicBezTo>
                    <a:pt x="3" y="4"/>
                    <a:pt x="7" y="2"/>
                    <a:pt x="10" y="0"/>
                  </a:cubicBezTo>
                  <a:cubicBezTo>
                    <a:pt x="10" y="0"/>
                    <a:pt x="10" y="1"/>
                    <a:pt x="10" y="1"/>
                  </a:cubicBezTo>
                  <a:cubicBezTo>
                    <a:pt x="10" y="23"/>
                    <a:pt x="46" y="41"/>
                    <a:pt x="90" y="41"/>
                  </a:cubicBezTo>
                  <a:cubicBezTo>
                    <a:pt x="134" y="41"/>
                    <a:pt x="170" y="23"/>
                    <a:pt x="170" y="1"/>
                  </a:cubicBezTo>
                  <a:cubicBezTo>
                    <a:pt x="170" y="1"/>
                    <a:pt x="170" y="1"/>
                    <a:pt x="170" y="1"/>
                  </a:cubicBezTo>
                  <a:cubicBezTo>
                    <a:pt x="174" y="3"/>
                    <a:pt x="177" y="5"/>
                    <a:pt x="180" y="7"/>
                  </a:cubicBezTo>
                  <a:cubicBezTo>
                    <a:pt x="174" y="29"/>
                    <a:pt x="136" y="46"/>
                    <a:pt x="90"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3" name="Freeform 672"/>
            <p:cNvSpPr>
              <a:spLocks noChangeArrowheads="1"/>
            </p:cNvSpPr>
            <p:nvPr/>
          </p:nvSpPr>
          <p:spPr bwMode="auto">
            <a:xfrm>
              <a:off x="7384867" y="2901964"/>
              <a:ext cx="2526337" cy="519749"/>
            </a:xfrm>
            <a:custGeom>
              <a:avLst/>
              <a:gdLst>
                <a:gd name="T0" fmla="*/ 10 w 181"/>
                <a:gd name="T1" fmla="*/ 44 h 51"/>
                <a:gd name="T2" fmla="*/ 0 w 181"/>
                <a:gd name="T3" fmla="*/ 50 h 51"/>
                <a:gd name="T4" fmla="*/ 0 w 181"/>
                <a:gd name="T5" fmla="*/ 45 h 51"/>
                <a:gd name="T6" fmla="*/ 90 w 181"/>
                <a:gd name="T7" fmla="*/ 0 h 51"/>
                <a:gd name="T8" fmla="*/ 181 w 181"/>
                <a:gd name="T9" fmla="*/ 45 h 51"/>
                <a:gd name="T10" fmla="*/ 180 w 181"/>
                <a:gd name="T11" fmla="*/ 51 h 51"/>
                <a:gd name="T12" fmla="*/ 170 w 181"/>
                <a:gd name="T13" fmla="*/ 45 h 51"/>
                <a:gd name="T14" fmla="*/ 146 w 181"/>
                <a:gd name="T15" fmla="*/ 17 h 51"/>
                <a:gd name="T16" fmla="*/ 90 w 181"/>
                <a:gd name="T17" fmla="*/ 6 h 51"/>
                <a:gd name="T18" fmla="*/ 10 w 181"/>
                <a:gd name="T19" fmla="*/ 44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
                <a:gd name="T31" fmla="*/ 0 h 51"/>
                <a:gd name="T32" fmla="*/ 181 w 18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 h="51">
                  <a:moveTo>
                    <a:pt x="10" y="44"/>
                  </a:moveTo>
                  <a:cubicBezTo>
                    <a:pt x="7" y="46"/>
                    <a:pt x="3" y="48"/>
                    <a:pt x="0" y="50"/>
                  </a:cubicBezTo>
                  <a:cubicBezTo>
                    <a:pt x="0" y="49"/>
                    <a:pt x="0" y="47"/>
                    <a:pt x="0" y="45"/>
                  </a:cubicBezTo>
                  <a:cubicBezTo>
                    <a:pt x="0" y="20"/>
                    <a:pt x="40" y="0"/>
                    <a:pt x="90" y="0"/>
                  </a:cubicBezTo>
                  <a:cubicBezTo>
                    <a:pt x="140" y="0"/>
                    <a:pt x="181" y="20"/>
                    <a:pt x="181" y="45"/>
                  </a:cubicBezTo>
                  <a:cubicBezTo>
                    <a:pt x="181" y="47"/>
                    <a:pt x="181" y="49"/>
                    <a:pt x="180" y="51"/>
                  </a:cubicBezTo>
                  <a:cubicBezTo>
                    <a:pt x="177" y="49"/>
                    <a:pt x="174" y="47"/>
                    <a:pt x="170" y="45"/>
                  </a:cubicBezTo>
                  <a:cubicBezTo>
                    <a:pt x="170" y="34"/>
                    <a:pt x="161" y="24"/>
                    <a:pt x="146" y="17"/>
                  </a:cubicBezTo>
                  <a:cubicBezTo>
                    <a:pt x="132" y="10"/>
                    <a:pt x="112" y="6"/>
                    <a:pt x="90" y="6"/>
                  </a:cubicBezTo>
                  <a:cubicBezTo>
                    <a:pt x="47" y="6"/>
                    <a:pt x="12" y="23"/>
                    <a:pt x="10"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4" name="Freeform 673"/>
            <p:cNvSpPr>
              <a:spLocks noChangeArrowheads="1"/>
            </p:cNvSpPr>
            <p:nvPr/>
          </p:nvSpPr>
          <p:spPr bwMode="auto">
            <a:xfrm>
              <a:off x="7231400" y="3413045"/>
              <a:ext cx="2815565" cy="489426"/>
            </a:xfrm>
            <a:custGeom>
              <a:avLst/>
              <a:gdLst>
                <a:gd name="T0" fmla="*/ 11 w 202"/>
                <a:gd name="T1" fmla="*/ 0 h 48"/>
                <a:gd name="T2" fmla="*/ 101 w 202"/>
                <a:gd name="T3" fmla="*/ 40 h 48"/>
                <a:gd name="T4" fmla="*/ 191 w 202"/>
                <a:gd name="T5" fmla="*/ 1 h 48"/>
                <a:gd name="T6" fmla="*/ 202 w 202"/>
                <a:gd name="T7" fmla="*/ 13 h 48"/>
                <a:gd name="T8" fmla="*/ 101 w 202"/>
                <a:gd name="T9" fmla="*/ 48 h 48"/>
                <a:gd name="T10" fmla="*/ 38 w 202"/>
                <a:gd name="T11" fmla="*/ 38 h 48"/>
                <a:gd name="T12" fmla="*/ 0 w 202"/>
                <a:gd name="T13" fmla="*/ 12 h 48"/>
                <a:gd name="T14" fmla="*/ 11 w 202"/>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202"/>
                <a:gd name="T25" fmla="*/ 0 h 48"/>
                <a:gd name="T26" fmla="*/ 202 w 202"/>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2" h="48">
                  <a:moveTo>
                    <a:pt x="11" y="0"/>
                  </a:moveTo>
                  <a:cubicBezTo>
                    <a:pt x="16" y="23"/>
                    <a:pt x="55" y="40"/>
                    <a:pt x="101" y="40"/>
                  </a:cubicBezTo>
                  <a:cubicBezTo>
                    <a:pt x="147" y="40"/>
                    <a:pt x="185" y="23"/>
                    <a:pt x="191" y="1"/>
                  </a:cubicBezTo>
                  <a:cubicBezTo>
                    <a:pt x="196" y="5"/>
                    <a:pt x="199" y="9"/>
                    <a:pt x="202" y="13"/>
                  </a:cubicBezTo>
                  <a:cubicBezTo>
                    <a:pt x="187" y="33"/>
                    <a:pt x="148" y="48"/>
                    <a:pt x="101" y="48"/>
                  </a:cubicBezTo>
                  <a:cubicBezTo>
                    <a:pt x="78" y="48"/>
                    <a:pt x="56" y="44"/>
                    <a:pt x="38" y="38"/>
                  </a:cubicBezTo>
                  <a:cubicBezTo>
                    <a:pt x="20" y="31"/>
                    <a:pt x="7" y="22"/>
                    <a:pt x="0" y="12"/>
                  </a:cubicBezTo>
                  <a:cubicBezTo>
                    <a:pt x="3" y="8"/>
                    <a:pt x="7" y="4"/>
                    <a:pt x="1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5" name="Freeform 674"/>
            <p:cNvSpPr>
              <a:spLocks noChangeArrowheads="1"/>
            </p:cNvSpPr>
            <p:nvPr/>
          </p:nvSpPr>
          <p:spPr bwMode="auto">
            <a:xfrm>
              <a:off x="7160569" y="2819668"/>
              <a:ext cx="2969036" cy="727642"/>
            </a:xfrm>
            <a:custGeom>
              <a:avLst/>
              <a:gdLst>
                <a:gd name="T0" fmla="*/ 106 w 213"/>
                <a:gd name="T1" fmla="*/ 8 h 71"/>
                <a:gd name="T2" fmla="*/ 16 w 213"/>
                <a:gd name="T3" fmla="*/ 53 h 71"/>
                <a:gd name="T4" fmla="*/ 16 w 213"/>
                <a:gd name="T5" fmla="*/ 58 h 71"/>
                <a:gd name="T6" fmla="*/ 5 w 213"/>
                <a:gd name="T7" fmla="*/ 70 h 71"/>
                <a:gd name="T8" fmla="*/ 0 w 213"/>
                <a:gd name="T9" fmla="*/ 54 h 71"/>
                <a:gd name="T10" fmla="*/ 0 w 213"/>
                <a:gd name="T11" fmla="*/ 53 h 71"/>
                <a:gd name="T12" fmla="*/ 106 w 213"/>
                <a:gd name="T13" fmla="*/ 0 h 71"/>
                <a:gd name="T14" fmla="*/ 213 w 213"/>
                <a:gd name="T15" fmla="*/ 53 h 71"/>
                <a:gd name="T16" fmla="*/ 213 w 213"/>
                <a:gd name="T17" fmla="*/ 53 h 71"/>
                <a:gd name="T18" fmla="*/ 213 w 213"/>
                <a:gd name="T19" fmla="*/ 54 h 71"/>
                <a:gd name="T20" fmla="*/ 213 w 213"/>
                <a:gd name="T21" fmla="*/ 55 h 71"/>
                <a:gd name="T22" fmla="*/ 207 w 213"/>
                <a:gd name="T23" fmla="*/ 71 h 71"/>
                <a:gd name="T24" fmla="*/ 196 w 213"/>
                <a:gd name="T25" fmla="*/ 59 h 71"/>
                <a:gd name="T26" fmla="*/ 197 w 213"/>
                <a:gd name="T27" fmla="*/ 53 h 71"/>
                <a:gd name="T28" fmla="*/ 106 w 213"/>
                <a:gd name="T29" fmla="*/ 8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3"/>
                <a:gd name="T46" fmla="*/ 0 h 71"/>
                <a:gd name="T47" fmla="*/ 213 w 213"/>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3" h="71">
                  <a:moveTo>
                    <a:pt x="106" y="8"/>
                  </a:moveTo>
                  <a:cubicBezTo>
                    <a:pt x="56" y="8"/>
                    <a:pt x="16" y="28"/>
                    <a:pt x="16" y="53"/>
                  </a:cubicBezTo>
                  <a:cubicBezTo>
                    <a:pt x="16" y="55"/>
                    <a:pt x="16" y="57"/>
                    <a:pt x="16" y="58"/>
                  </a:cubicBezTo>
                  <a:cubicBezTo>
                    <a:pt x="12" y="62"/>
                    <a:pt x="8" y="66"/>
                    <a:pt x="5" y="70"/>
                  </a:cubicBezTo>
                  <a:cubicBezTo>
                    <a:pt x="2" y="65"/>
                    <a:pt x="0" y="59"/>
                    <a:pt x="0" y="54"/>
                  </a:cubicBezTo>
                  <a:cubicBezTo>
                    <a:pt x="0" y="53"/>
                    <a:pt x="0" y="53"/>
                    <a:pt x="0" y="53"/>
                  </a:cubicBezTo>
                  <a:cubicBezTo>
                    <a:pt x="0" y="24"/>
                    <a:pt x="47" y="0"/>
                    <a:pt x="106" y="0"/>
                  </a:cubicBezTo>
                  <a:cubicBezTo>
                    <a:pt x="165" y="0"/>
                    <a:pt x="213" y="24"/>
                    <a:pt x="213" y="53"/>
                  </a:cubicBezTo>
                  <a:cubicBezTo>
                    <a:pt x="213" y="53"/>
                    <a:pt x="213" y="53"/>
                    <a:pt x="213" y="53"/>
                  </a:cubicBezTo>
                  <a:cubicBezTo>
                    <a:pt x="213" y="54"/>
                    <a:pt x="213" y="54"/>
                    <a:pt x="213" y="54"/>
                  </a:cubicBezTo>
                  <a:cubicBezTo>
                    <a:pt x="213" y="55"/>
                    <a:pt x="213" y="55"/>
                    <a:pt x="213" y="55"/>
                  </a:cubicBezTo>
                  <a:cubicBezTo>
                    <a:pt x="213" y="60"/>
                    <a:pt x="211" y="66"/>
                    <a:pt x="207" y="71"/>
                  </a:cubicBezTo>
                  <a:cubicBezTo>
                    <a:pt x="204" y="67"/>
                    <a:pt x="201" y="63"/>
                    <a:pt x="196" y="59"/>
                  </a:cubicBezTo>
                  <a:cubicBezTo>
                    <a:pt x="197" y="57"/>
                    <a:pt x="197" y="55"/>
                    <a:pt x="197" y="53"/>
                  </a:cubicBezTo>
                  <a:cubicBezTo>
                    <a:pt x="197" y="28"/>
                    <a:pt x="156" y="8"/>
                    <a:pt x="106" y="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6" name="Freeform 675"/>
            <p:cNvSpPr>
              <a:spLocks noChangeArrowheads="1"/>
            </p:cNvSpPr>
            <p:nvPr/>
          </p:nvSpPr>
          <p:spPr bwMode="auto">
            <a:xfrm>
              <a:off x="7148762" y="3369731"/>
              <a:ext cx="82638" cy="329170"/>
            </a:xfrm>
            <a:custGeom>
              <a:avLst/>
              <a:gdLst>
                <a:gd name="T0" fmla="*/ 0 w 6"/>
                <a:gd name="T1" fmla="*/ 32 h 32"/>
                <a:gd name="T2" fmla="*/ 1 w 6"/>
                <a:gd name="T3" fmla="*/ 0 h 32"/>
                <a:gd name="T4" fmla="*/ 6 w 6"/>
                <a:gd name="T5" fmla="*/ 16 h 32"/>
                <a:gd name="T6" fmla="*/ 0 w 6"/>
                <a:gd name="T7" fmla="*/ 32 h 32"/>
                <a:gd name="T8" fmla="*/ 0 60000 65536"/>
                <a:gd name="T9" fmla="*/ 0 60000 65536"/>
                <a:gd name="T10" fmla="*/ 0 60000 65536"/>
                <a:gd name="T11" fmla="*/ 0 60000 65536"/>
                <a:gd name="T12" fmla="*/ 0 w 6"/>
                <a:gd name="T13" fmla="*/ 0 h 32"/>
                <a:gd name="T14" fmla="*/ 6 w 6"/>
                <a:gd name="T15" fmla="*/ 32 h 32"/>
              </a:gdLst>
              <a:ahLst/>
              <a:cxnLst>
                <a:cxn ang="T8">
                  <a:pos x="T0" y="T1"/>
                </a:cxn>
                <a:cxn ang="T9">
                  <a:pos x="T2" y="T3"/>
                </a:cxn>
                <a:cxn ang="T10">
                  <a:pos x="T4" y="T5"/>
                </a:cxn>
                <a:cxn ang="T11">
                  <a:pos x="T6" y="T7"/>
                </a:cxn>
              </a:cxnLst>
              <a:rect l="T12" t="T13" r="T14" b="T15"/>
              <a:pathLst>
                <a:path w="6" h="32">
                  <a:moveTo>
                    <a:pt x="0" y="32"/>
                  </a:moveTo>
                  <a:cubicBezTo>
                    <a:pt x="1" y="0"/>
                    <a:pt x="1" y="0"/>
                    <a:pt x="1" y="0"/>
                  </a:cubicBezTo>
                  <a:cubicBezTo>
                    <a:pt x="1" y="5"/>
                    <a:pt x="3" y="11"/>
                    <a:pt x="6" y="16"/>
                  </a:cubicBezTo>
                  <a:cubicBezTo>
                    <a:pt x="2" y="21"/>
                    <a:pt x="0" y="26"/>
                    <a:pt x="0" y="32"/>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7" name="Freeform 676"/>
            <p:cNvSpPr>
              <a:spLocks noChangeArrowheads="1"/>
            </p:cNvSpPr>
            <p:nvPr/>
          </p:nvSpPr>
          <p:spPr bwMode="auto">
            <a:xfrm>
              <a:off x="10046957" y="2819668"/>
              <a:ext cx="82638" cy="337835"/>
            </a:xfrm>
            <a:custGeom>
              <a:avLst/>
              <a:gdLst>
                <a:gd name="T0" fmla="*/ 6 w 6"/>
                <a:gd name="T1" fmla="*/ 0 h 33"/>
                <a:gd name="T2" fmla="*/ 6 w 6"/>
                <a:gd name="T3" fmla="*/ 33 h 33"/>
                <a:gd name="T4" fmla="*/ 0 w 6"/>
                <a:gd name="T5" fmla="*/ 16 h 33"/>
                <a:gd name="T6" fmla="*/ 6 w 6"/>
                <a:gd name="T7" fmla="*/ 0 h 33"/>
                <a:gd name="T8" fmla="*/ 0 60000 65536"/>
                <a:gd name="T9" fmla="*/ 0 60000 65536"/>
                <a:gd name="T10" fmla="*/ 0 60000 65536"/>
                <a:gd name="T11" fmla="*/ 0 60000 65536"/>
                <a:gd name="T12" fmla="*/ 0 w 6"/>
                <a:gd name="T13" fmla="*/ 0 h 33"/>
                <a:gd name="T14" fmla="*/ 6 w 6"/>
                <a:gd name="T15" fmla="*/ 33 h 33"/>
              </a:gdLst>
              <a:ahLst/>
              <a:cxnLst>
                <a:cxn ang="T8">
                  <a:pos x="T0" y="T1"/>
                </a:cxn>
                <a:cxn ang="T9">
                  <a:pos x="T2" y="T3"/>
                </a:cxn>
                <a:cxn ang="T10">
                  <a:pos x="T4" y="T5"/>
                </a:cxn>
                <a:cxn ang="T11">
                  <a:pos x="T6" y="T7"/>
                </a:cxn>
              </a:cxnLst>
              <a:rect l="T12" t="T13" r="T14" b="T15"/>
              <a:pathLst>
                <a:path w="6" h="33">
                  <a:moveTo>
                    <a:pt x="6" y="0"/>
                  </a:moveTo>
                  <a:cubicBezTo>
                    <a:pt x="6" y="33"/>
                    <a:pt x="6" y="33"/>
                    <a:pt x="6" y="33"/>
                  </a:cubicBezTo>
                  <a:cubicBezTo>
                    <a:pt x="6" y="27"/>
                    <a:pt x="4" y="21"/>
                    <a:pt x="0" y="16"/>
                  </a:cubicBezTo>
                  <a:cubicBezTo>
                    <a:pt x="4" y="11"/>
                    <a:pt x="6" y="6"/>
                    <a:pt x="6"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8" name="Freeform 677"/>
            <p:cNvSpPr>
              <a:spLocks noChangeArrowheads="1"/>
            </p:cNvSpPr>
            <p:nvPr/>
          </p:nvSpPr>
          <p:spPr bwMode="auto">
            <a:xfrm>
              <a:off x="7148762" y="2971260"/>
              <a:ext cx="2980834" cy="718976"/>
            </a:xfrm>
            <a:custGeom>
              <a:avLst/>
              <a:gdLst>
                <a:gd name="T0" fmla="*/ 6 w 214"/>
                <a:gd name="T1" fmla="*/ 0 h 70"/>
                <a:gd name="T2" fmla="*/ 44 w 214"/>
                <a:gd name="T3" fmla="*/ 26 h 70"/>
                <a:gd name="T4" fmla="*/ 108 w 214"/>
                <a:gd name="T5" fmla="*/ 36 h 70"/>
                <a:gd name="T6" fmla="*/ 208 w 214"/>
                <a:gd name="T7" fmla="*/ 1 h 70"/>
                <a:gd name="T8" fmla="*/ 214 w 214"/>
                <a:gd name="T9" fmla="*/ 18 h 70"/>
                <a:gd name="T10" fmla="*/ 107 w 214"/>
                <a:gd name="T11" fmla="*/ 70 h 70"/>
                <a:gd name="T12" fmla="*/ 0 w 214"/>
                <a:gd name="T13" fmla="*/ 18 h 70"/>
                <a:gd name="T14" fmla="*/ 0 w 214"/>
                <a:gd name="T15" fmla="*/ 16 h 70"/>
                <a:gd name="T16" fmla="*/ 0 w 214"/>
                <a:gd name="T17" fmla="*/ 16 h 70"/>
                <a:gd name="T18" fmla="*/ 6 w 214"/>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4"/>
                <a:gd name="T31" fmla="*/ 0 h 70"/>
                <a:gd name="T32" fmla="*/ 214 w 214"/>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4" h="70">
                  <a:moveTo>
                    <a:pt x="6" y="0"/>
                  </a:moveTo>
                  <a:cubicBezTo>
                    <a:pt x="13" y="11"/>
                    <a:pt x="27" y="20"/>
                    <a:pt x="44" y="26"/>
                  </a:cubicBezTo>
                  <a:cubicBezTo>
                    <a:pt x="62" y="33"/>
                    <a:pt x="84" y="36"/>
                    <a:pt x="108" y="36"/>
                  </a:cubicBezTo>
                  <a:cubicBezTo>
                    <a:pt x="154" y="36"/>
                    <a:pt x="194" y="22"/>
                    <a:pt x="208" y="1"/>
                  </a:cubicBezTo>
                  <a:cubicBezTo>
                    <a:pt x="212" y="6"/>
                    <a:pt x="214" y="12"/>
                    <a:pt x="214" y="18"/>
                  </a:cubicBezTo>
                  <a:cubicBezTo>
                    <a:pt x="214" y="47"/>
                    <a:pt x="166" y="70"/>
                    <a:pt x="107" y="70"/>
                  </a:cubicBezTo>
                  <a:cubicBezTo>
                    <a:pt x="48" y="70"/>
                    <a:pt x="0" y="47"/>
                    <a:pt x="0" y="18"/>
                  </a:cubicBezTo>
                  <a:cubicBezTo>
                    <a:pt x="0" y="16"/>
                    <a:pt x="0" y="16"/>
                    <a:pt x="0" y="16"/>
                  </a:cubicBezTo>
                  <a:cubicBezTo>
                    <a:pt x="0" y="16"/>
                    <a:pt x="0" y="16"/>
                    <a:pt x="0" y="16"/>
                  </a:cubicBezTo>
                  <a:cubicBezTo>
                    <a:pt x="0" y="11"/>
                    <a:pt x="2" y="5"/>
                    <a:pt x="6"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9" name="Freeform 678"/>
            <p:cNvSpPr>
              <a:spLocks noChangeArrowheads="1"/>
            </p:cNvSpPr>
            <p:nvPr/>
          </p:nvSpPr>
          <p:spPr bwMode="auto">
            <a:xfrm>
              <a:off x="8836920" y="2616104"/>
              <a:ext cx="206595" cy="47645"/>
            </a:xfrm>
            <a:custGeom>
              <a:avLst/>
              <a:gdLst>
                <a:gd name="T0" fmla="*/ 0 w 15"/>
                <a:gd name="T1" fmla="*/ 0 h 5"/>
                <a:gd name="T2" fmla="*/ 15 w 15"/>
                <a:gd name="T3" fmla="*/ 2 h 5"/>
                <a:gd name="T4" fmla="*/ 13 w 15"/>
                <a:gd name="T5" fmla="*/ 4 h 5"/>
                <a:gd name="T6" fmla="*/ 8 w 15"/>
                <a:gd name="T7" fmla="*/ 5 h 5"/>
                <a:gd name="T8" fmla="*/ 1 w 15"/>
                <a:gd name="T9" fmla="*/ 2 h 5"/>
                <a:gd name="T10" fmla="*/ 0 w 15"/>
                <a:gd name="T11" fmla="*/ 0 h 5"/>
                <a:gd name="T12" fmla="*/ 0 60000 65536"/>
                <a:gd name="T13" fmla="*/ 0 60000 65536"/>
                <a:gd name="T14" fmla="*/ 0 60000 65536"/>
                <a:gd name="T15" fmla="*/ 0 60000 65536"/>
                <a:gd name="T16" fmla="*/ 0 60000 65536"/>
                <a:gd name="T17" fmla="*/ 0 60000 65536"/>
                <a:gd name="T18" fmla="*/ 0 w 15"/>
                <a:gd name="T19" fmla="*/ 0 h 5"/>
                <a:gd name="T20" fmla="*/ 15 w 15"/>
                <a:gd name="T21" fmla="*/ 5 h 5"/>
              </a:gdLst>
              <a:ahLst/>
              <a:cxnLst>
                <a:cxn ang="T12">
                  <a:pos x="T0" y="T1"/>
                </a:cxn>
                <a:cxn ang="T13">
                  <a:pos x="T2" y="T3"/>
                </a:cxn>
                <a:cxn ang="T14">
                  <a:pos x="T4" y="T5"/>
                </a:cxn>
                <a:cxn ang="T15">
                  <a:pos x="T6" y="T7"/>
                </a:cxn>
                <a:cxn ang="T16">
                  <a:pos x="T8" y="T9"/>
                </a:cxn>
                <a:cxn ang="T17">
                  <a:pos x="T10" y="T11"/>
                </a:cxn>
              </a:cxnLst>
              <a:rect l="T18" t="T19" r="T20" b="T21"/>
              <a:pathLst>
                <a:path w="15" h="5">
                  <a:moveTo>
                    <a:pt x="0" y="0"/>
                  </a:moveTo>
                  <a:cubicBezTo>
                    <a:pt x="5" y="1"/>
                    <a:pt x="10" y="1"/>
                    <a:pt x="15" y="2"/>
                  </a:cubicBezTo>
                  <a:cubicBezTo>
                    <a:pt x="15" y="3"/>
                    <a:pt x="14" y="3"/>
                    <a:pt x="13" y="4"/>
                  </a:cubicBezTo>
                  <a:cubicBezTo>
                    <a:pt x="12" y="5"/>
                    <a:pt x="10" y="5"/>
                    <a:pt x="8" y="5"/>
                  </a:cubicBezTo>
                  <a:cubicBezTo>
                    <a:pt x="5" y="5"/>
                    <a:pt x="2" y="4"/>
                    <a:pt x="1" y="2"/>
                  </a:cubicBezTo>
                  <a:cubicBezTo>
                    <a:pt x="1" y="1"/>
                    <a:pt x="1" y="1"/>
                    <a:pt x="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0" name="Freeform 679"/>
            <p:cNvSpPr>
              <a:spLocks noChangeArrowheads="1"/>
            </p:cNvSpPr>
            <p:nvPr/>
          </p:nvSpPr>
          <p:spPr bwMode="auto">
            <a:xfrm>
              <a:off x="8736570" y="2581453"/>
              <a:ext cx="100346" cy="34647"/>
            </a:xfrm>
            <a:custGeom>
              <a:avLst/>
              <a:gdLst>
                <a:gd name="T0" fmla="*/ 0 w 7"/>
                <a:gd name="T1" fmla="*/ 0 h 3"/>
                <a:gd name="T2" fmla="*/ 7 w 7"/>
                <a:gd name="T3" fmla="*/ 3 h 3"/>
                <a:gd name="T4" fmla="*/ 0 w 7"/>
                <a:gd name="T5" fmla="*/ 3 h 3"/>
                <a:gd name="T6" fmla="*/ 0 w 7"/>
                <a:gd name="T7" fmla="*/ 0 h 3"/>
                <a:gd name="T8" fmla="*/ 0 60000 65536"/>
                <a:gd name="T9" fmla="*/ 0 60000 65536"/>
                <a:gd name="T10" fmla="*/ 0 60000 65536"/>
                <a:gd name="T11" fmla="*/ 0 60000 65536"/>
                <a:gd name="T12" fmla="*/ 0 w 7"/>
                <a:gd name="T13" fmla="*/ 0 h 3"/>
                <a:gd name="T14" fmla="*/ 7 w 7"/>
                <a:gd name="T15" fmla="*/ 3 h 3"/>
              </a:gdLst>
              <a:ahLst/>
              <a:cxnLst>
                <a:cxn ang="T8">
                  <a:pos x="T0" y="T1"/>
                </a:cxn>
                <a:cxn ang="T9">
                  <a:pos x="T2" y="T3"/>
                </a:cxn>
                <a:cxn ang="T10">
                  <a:pos x="T4" y="T5"/>
                </a:cxn>
                <a:cxn ang="T11">
                  <a:pos x="T6" y="T7"/>
                </a:cxn>
              </a:cxnLst>
              <a:rect l="T12" t="T13" r="T14" b="T15"/>
              <a:pathLst>
                <a:path w="7" h="3">
                  <a:moveTo>
                    <a:pt x="0" y="0"/>
                  </a:moveTo>
                  <a:cubicBezTo>
                    <a:pt x="3" y="0"/>
                    <a:pt x="6" y="1"/>
                    <a:pt x="7" y="3"/>
                  </a:cubicBezTo>
                  <a:cubicBezTo>
                    <a:pt x="5" y="3"/>
                    <a:pt x="2" y="3"/>
                    <a:pt x="0" y="3"/>
                  </a:cubicBezTo>
                  <a:lnTo>
                    <a:pt x="0"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1" name="Freeform 680"/>
            <p:cNvSpPr>
              <a:spLocks noChangeArrowheads="1"/>
            </p:cNvSpPr>
            <p:nvPr/>
          </p:nvSpPr>
          <p:spPr bwMode="auto">
            <a:xfrm>
              <a:off x="8736570" y="2789355"/>
              <a:ext cx="153465" cy="142930"/>
            </a:xfrm>
            <a:custGeom>
              <a:avLst/>
              <a:gdLst>
                <a:gd name="T0" fmla="*/ 0 w 11"/>
                <a:gd name="T1" fmla="*/ 14 h 14"/>
                <a:gd name="T2" fmla="*/ 0 w 11"/>
                <a:gd name="T3" fmla="*/ 0 h 14"/>
                <a:gd name="T4" fmla="*/ 8 w 11"/>
                <a:gd name="T5" fmla="*/ 3 h 14"/>
                <a:gd name="T6" fmla="*/ 11 w 11"/>
                <a:gd name="T7" fmla="*/ 7 h 14"/>
                <a:gd name="T8" fmla="*/ 8 w 11"/>
                <a:gd name="T9" fmla="*/ 11 h 14"/>
                <a:gd name="T10" fmla="*/ 0 w 11"/>
                <a:gd name="T11" fmla="*/ 14 h 14"/>
                <a:gd name="T12" fmla="*/ 0 60000 65536"/>
                <a:gd name="T13" fmla="*/ 0 60000 65536"/>
                <a:gd name="T14" fmla="*/ 0 60000 65536"/>
                <a:gd name="T15" fmla="*/ 0 60000 65536"/>
                <a:gd name="T16" fmla="*/ 0 60000 65536"/>
                <a:gd name="T17" fmla="*/ 0 60000 65536"/>
                <a:gd name="T18" fmla="*/ 0 w 11"/>
                <a:gd name="T19" fmla="*/ 0 h 14"/>
                <a:gd name="T20" fmla="*/ 11 w 1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1" h="14">
                  <a:moveTo>
                    <a:pt x="0" y="14"/>
                  </a:moveTo>
                  <a:cubicBezTo>
                    <a:pt x="0" y="0"/>
                    <a:pt x="0" y="0"/>
                    <a:pt x="0" y="0"/>
                  </a:cubicBezTo>
                  <a:cubicBezTo>
                    <a:pt x="3" y="1"/>
                    <a:pt x="6" y="2"/>
                    <a:pt x="8" y="3"/>
                  </a:cubicBezTo>
                  <a:cubicBezTo>
                    <a:pt x="10" y="4"/>
                    <a:pt x="11" y="5"/>
                    <a:pt x="11" y="7"/>
                  </a:cubicBezTo>
                  <a:cubicBezTo>
                    <a:pt x="11" y="8"/>
                    <a:pt x="10" y="10"/>
                    <a:pt x="8" y="11"/>
                  </a:cubicBezTo>
                  <a:cubicBezTo>
                    <a:pt x="6" y="12"/>
                    <a:pt x="3" y="13"/>
                    <a:pt x="0" y="1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2" name="Freeform 681"/>
            <p:cNvSpPr>
              <a:spLocks noChangeArrowheads="1"/>
            </p:cNvSpPr>
            <p:nvPr/>
          </p:nvSpPr>
          <p:spPr bwMode="auto">
            <a:xfrm>
              <a:off x="8512269" y="2581453"/>
              <a:ext cx="129855" cy="34647"/>
            </a:xfrm>
            <a:custGeom>
              <a:avLst/>
              <a:gdLst>
                <a:gd name="T0" fmla="*/ 9 w 9"/>
                <a:gd name="T1" fmla="*/ 0 h 3"/>
                <a:gd name="T2" fmla="*/ 9 w 9"/>
                <a:gd name="T3" fmla="*/ 3 h 3"/>
                <a:gd name="T4" fmla="*/ 0 w 9"/>
                <a:gd name="T5" fmla="*/ 3 h 3"/>
                <a:gd name="T6" fmla="*/ 1 w 9"/>
                <a:gd name="T7" fmla="*/ 2 h 3"/>
                <a:gd name="T8" fmla="*/ 9 w 9"/>
                <a:gd name="T9" fmla="*/ 0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0"/>
                  </a:moveTo>
                  <a:cubicBezTo>
                    <a:pt x="9" y="3"/>
                    <a:pt x="9" y="3"/>
                    <a:pt x="9" y="3"/>
                  </a:cubicBezTo>
                  <a:cubicBezTo>
                    <a:pt x="6" y="3"/>
                    <a:pt x="3" y="3"/>
                    <a:pt x="0" y="3"/>
                  </a:cubicBezTo>
                  <a:cubicBezTo>
                    <a:pt x="0" y="2"/>
                    <a:pt x="1" y="2"/>
                    <a:pt x="1" y="2"/>
                  </a:cubicBezTo>
                  <a:cubicBezTo>
                    <a:pt x="3" y="1"/>
                    <a:pt x="5" y="0"/>
                    <a:pt x="9"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3" name="Freeform 682"/>
            <p:cNvSpPr>
              <a:spLocks noChangeArrowheads="1"/>
            </p:cNvSpPr>
            <p:nvPr/>
          </p:nvSpPr>
          <p:spPr bwMode="auto">
            <a:xfrm>
              <a:off x="8500465" y="2616104"/>
              <a:ext cx="141667" cy="77961"/>
            </a:xfrm>
            <a:custGeom>
              <a:avLst/>
              <a:gdLst>
                <a:gd name="T0" fmla="*/ 2 w 10"/>
                <a:gd name="T1" fmla="*/ 6 h 8"/>
                <a:gd name="T2" fmla="*/ 0 w 10"/>
                <a:gd name="T3" fmla="*/ 2 h 8"/>
                <a:gd name="T4" fmla="*/ 1 w 10"/>
                <a:gd name="T5" fmla="*/ 0 h 8"/>
                <a:gd name="T6" fmla="*/ 10 w 10"/>
                <a:gd name="T7" fmla="*/ 0 h 8"/>
                <a:gd name="T8" fmla="*/ 10 w 10"/>
                <a:gd name="T9" fmla="*/ 8 h 8"/>
                <a:gd name="T10" fmla="*/ 2 w 10"/>
                <a:gd name="T11" fmla="*/ 6 h 8"/>
                <a:gd name="T12" fmla="*/ 0 60000 65536"/>
                <a:gd name="T13" fmla="*/ 0 60000 65536"/>
                <a:gd name="T14" fmla="*/ 0 60000 65536"/>
                <a:gd name="T15" fmla="*/ 0 60000 65536"/>
                <a:gd name="T16" fmla="*/ 0 60000 65536"/>
                <a:gd name="T17" fmla="*/ 0 60000 65536"/>
                <a:gd name="T18" fmla="*/ 0 w 10"/>
                <a:gd name="T19" fmla="*/ 0 h 8"/>
                <a:gd name="T20" fmla="*/ 10 w 10"/>
                <a:gd name="T21" fmla="*/ 8 h 8"/>
              </a:gdLst>
              <a:ahLst/>
              <a:cxnLst>
                <a:cxn ang="T12">
                  <a:pos x="T0" y="T1"/>
                </a:cxn>
                <a:cxn ang="T13">
                  <a:pos x="T2" y="T3"/>
                </a:cxn>
                <a:cxn ang="T14">
                  <a:pos x="T4" y="T5"/>
                </a:cxn>
                <a:cxn ang="T15">
                  <a:pos x="T6" y="T7"/>
                </a:cxn>
                <a:cxn ang="T16">
                  <a:pos x="T8" y="T9"/>
                </a:cxn>
                <a:cxn ang="T17">
                  <a:pos x="T10" y="T11"/>
                </a:cxn>
              </a:cxnLst>
              <a:rect l="T18" t="T19" r="T20" b="T21"/>
              <a:pathLst>
                <a:path w="10" h="8">
                  <a:moveTo>
                    <a:pt x="2" y="6"/>
                  </a:moveTo>
                  <a:cubicBezTo>
                    <a:pt x="1" y="5"/>
                    <a:pt x="0" y="4"/>
                    <a:pt x="0" y="2"/>
                  </a:cubicBezTo>
                  <a:cubicBezTo>
                    <a:pt x="0" y="1"/>
                    <a:pt x="0" y="1"/>
                    <a:pt x="1" y="0"/>
                  </a:cubicBezTo>
                  <a:cubicBezTo>
                    <a:pt x="4" y="0"/>
                    <a:pt x="7" y="0"/>
                    <a:pt x="10" y="0"/>
                  </a:cubicBezTo>
                  <a:cubicBezTo>
                    <a:pt x="10" y="8"/>
                    <a:pt x="10" y="8"/>
                    <a:pt x="10" y="8"/>
                  </a:cubicBezTo>
                  <a:cubicBezTo>
                    <a:pt x="6" y="8"/>
                    <a:pt x="4" y="7"/>
                    <a:pt x="2" y="6"/>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4" name="Freeform 683"/>
            <p:cNvSpPr>
              <a:spLocks noChangeArrowheads="1"/>
            </p:cNvSpPr>
            <p:nvPr/>
          </p:nvSpPr>
          <p:spPr bwMode="auto">
            <a:xfrm>
              <a:off x="8317481" y="2460183"/>
              <a:ext cx="726029" cy="173246"/>
            </a:xfrm>
            <a:custGeom>
              <a:avLst/>
              <a:gdLst>
                <a:gd name="T0" fmla="*/ 15 w 52"/>
                <a:gd name="T1" fmla="*/ 14 h 17"/>
                <a:gd name="T2" fmla="*/ 14 w 52"/>
                <a:gd name="T3" fmla="*/ 15 h 17"/>
                <a:gd name="T4" fmla="*/ 0 w 52"/>
                <a:gd name="T5" fmla="*/ 16 h 17"/>
                <a:gd name="T6" fmla="*/ 5 w 52"/>
                <a:gd name="T7" fmla="*/ 10 h 17"/>
                <a:gd name="T8" fmla="*/ 23 w 52"/>
                <a:gd name="T9" fmla="*/ 6 h 17"/>
                <a:gd name="T10" fmla="*/ 23 w 52"/>
                <a:gd name="T11" fmla="*/ 2 h 17"/>
                <a:gd name="T12" fmla="*/ 26 w 52"/>
                <a:gd name="T13" fmla="*/ 0 h 17"/>
                <a:gd name="T14" fmla="*/ 30 w 52"/>
                <a:gd name="T15" fmla="*/ 2 h 17"/>
                <a:gd name="T16" fmla="*/ 30 w 52"/>
                <a:gd name="T17" fmla="*/ 6 h 17"/>
                <a:gd name="T18" fmla="*/ 40 w 52"/>
                <a:gd name="T19" fmla="*/ 7 h 17"/>
                <a:gd name="T20" fmla="*/ 47 w 52"/>
                <a:gd name="T21" fmla="*/ 10 h 17"/>
                <a:gd name="T22" fmla="*/ 51 w 52"/>
                <a:gd name="T23" fmla="*/ 13 h 17"/>
                <a:gd name="T24" fmla="*/ 52 w 52"/>
                <a:gd name="T25" fmla="*/ 16 h 17"/>
                <a:gd name="T26" fmla="*/ 52 w 52"/>
                <a:gd name="T27" fmla="*/ 17 h 17"/>
                <a:gd name="T28" fmla="*/ 37 w 52"/>
                <a:gd name="T29" fmla="*/ 15 h 17"/>
                <a:gd name="T30" fmla="*/ 30 w 52"/>
                <a:gd name="T31" fmla="*/ 12 h 17"/>
                <a:gd name="T32" fmla="*/ 30 w 52"/>
                <a:gd name="T33" fmla="*/ 15 h 17"/>
                <a:gd name="T34" fmla="*/ 23 w 52"/>
                <a:gd name="T35" fmla="*/ 15 h 17"/>
                <a:gd name="T36" fmla="*/ 23 w 52"/>
                <a:gd name="T37" fmla="*/ 15 h 17"/>
                <a:gd name="T38" fmla="*/ 23 w 52"/>
                <a:gd name="T39" fmla="*/ 12 h 17"/>
                <a:gd name="T40" fmla="*/ 15 w 52"/>
                <a:gd name="T41" fmla="*/ 14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17"/>
                <a:gd name="T65" fmla="*/ 52 w 5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17">
                  <a:moveTo>
                    <a:pt x="15" y="14"/>
                  </a:moveTo>
                  <a:cubicBezTo>
                    <a:pt x="15" y="14"/>
                    <a:pt x="14" y="14"/>
                    <a:pt x="14" y="15"/>
                  </a:cubicBezTo>
                  <a:cubicBezTo>
                    <a:pt x="9" y="15"/>
                    <a:pt x="4" y="15"/>
                    <a:pt x="0" y="16"/>
                  </a:cubicBezTo>
                  <a:cubicBezTo>
                    <a:pt x="0" y="13"/>
                    <a:pt x="2" y="11"/>
                    <a:pt x="5" y="10"/>
                  </a:cubicBezTo>
                  <a:cubicBezTo>
                    <a:pt x="9" y="7"/>
                    <a:pt x="15" y="6"/>
                    <a:pt x="23" y="6"/>
                  </a:cubicBezTo>
                  <a:cubicBezTo>
                    <a:pt x="23" y="2"/>
                    <a:pt x="23" y="2"/>
                    <a:pt x="23" y="2"/>
                  </a:cubicBezTo>
                  <a:cubicBezTo>
                    <a:pt x="23" y="1"/>
                    <a:pt x="24" y="0"/>
                    <a:pt x="26" y="0"/>
                  </a:cubicBezTo>
                  <a:cubicBezTo>
                    <a:pt x="28" y="0"/>
                    <a:pt x="30" y="1"/>
                    <a:pt x="30" y="2"/>
                  </a:cubicBezTo>
                  <a:cubicBezTo>
                    <a:pt x="30" y="6"/>
                    <a:pt x="30" y="6"/>
                    <a:pt x="30" y="6"/>
                  </a:cubicBezTo>
                  <a:cubicBezTo>
                    <a:pt x="33" y="6"/>
                    <a:pt x="37" y="6"/>
                    <a:pt x="40" y="7"/>
                  </a:cubicBezTo>
                  <a:cubicBezTo>
                    <a:pt x="42" y="8"/>
                    <a:pt x="45" y="9"/>
                    <a:pt x="47" y="10"/>
                  </a:cubicBezTo>
                  <a:cubicBezTo>
                    <a:pt x="49" y="11"/>
                    <a:pt x="50" y="12"/>
                    <a:pt x="51" y="13"/>
                  </a:cubicBezTo>
                  <a:cubicBezTo>
                    <a:pt x="52" y="14"/>
                    <a:pt x="52" y="15"/>
                    <a:pt x="52" y="16"/>
                  </a:cubicBezTo>
                  <a:cubicBezTo>
                    <a:pt x="52" y="16"/>
                    <a:pt x="52" y="17"/>
                    <a:pt x="52" y="17"/>
                  </a:cubicBezTo>
                  <a:cubicBezTo>
                    <a:pt x="47" y="16"/>
                    <a:pt x="42" y="16"/>
                    <a:pt x="37" y="15"/>
                  </a:cubicBezTo>
                  <a:cubicBezTo>
                    <a:pt x="36" y="13"/>
                    <a:pt x="33" y="12"/>
                    <a:pt x="30" y="12"/>
                  </a:cubicBezTo>
                  <a:cubicBezTo>
                    <a:pt x="30" y="15"/>
                    <a:pt x="30" y="15"/>
                    <a:pt x="30" y="15"/>
                  </a:cubicBezTo>
                  <a:cubicBezTo>
                    <a:pt x="27" y="15"/>
                    <a:pt x="25" y="15"/>
                    <a:pt x="23" y="15"/>
                  </a:cubicBezTo>
                  <a:cubicBezTo>
                    <a:pt x="23" y="15"/>
                    <a:pt x="23" y="15"/>
                    <a:pt x="23" y="15"/>
                  </a:cubicBezTo>
                  <a:cubicBezTo>
                    <a:pt x="23" y="12"/>
                    <a:pt x="23" y="12"/>
                    <a:pt x="23" y="12"/>
                  </a:cubicBezTo>
                  <a:cubicBezTo>
                    <a:pt x="19" y="12"/>
                    <a:pt x="17" y="13"/>
                    <a:pt x="15" y="1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5" name="Freeform 684"/>
            <p:cNvSpPr>
              <a:spLocks noChangeArrowheads="1"/>
            </p:cNvSpPr>
            <p:nvPr/>
          </p:nvSpPr>
          <p:spPr bwMode="auto">
            <a:xfrm>
              <a:off x="7538332" y="2616104"/>
              <a:ext cx="2219396" cy="593379"/>
            </a:xfrm>
            <a:custGeom>
              <a:avLst/>
              <a:gdLst>
                <a:gd name="T0" fmla="*/ 66 w 159"/>
                <a:gd name="T1" fmla="*/ 14 h 58"/>
                <a:gd name="T2" fmla="*/ 79 w 159"/>
                <a:gd name="T3" fmla="*/ 16 h 58"/>
                <a:gd name="T4" fmla="*/ 79 w 159"/>
                <a:gd name="T5" fmla="*/ 30 h 58"/>
                <a:gd name="T6" fmla="*/ 73 w 159"/>
                <a:gd name="T7" fmla="*/ 29 h 58"/>
                <a:gd name="T8" fmla="*/ 69 w 159"/>
                <a:gd name="T9" fmla="*/ 26 h 58"/>
                <a:gd name="T10" fmla="*/ 67 w 159"/>
                <a:gd name="T11" fmla="*/ 22 h 58"/>
                <a:gd name="T12" fmla="*/ 64 w 159"/>
                <a:gd name="T13" fmla="*/ 21 h 58"/>
                <a:gd name="T14" fmla="*/ 60 w 159"/>
                <a:gd name="T15" fmla="*/ 20 h 58"/>
                <a:gd name="T16" fmla="*/ 55 w 159"/>
                <a:gd name="T17" fmla="*/ 21 h 58"/>
                <a:gd name="T18" fmla="*/ 53 w 159"/>
                <a:gd name="T19" fmla="*/ 24 h 58"/>
                <a:gd name="T20" fmla="*/ 55 w 159"/>
                <a:gd name="T21" fmla="*/ 28 h 58"/>
                <a:gd name="T22" fmla="*/ 59 w 159"/>
                <a:gd name="T23" fmla="*/ 32 h 58"/>
                <a:gd name="T24" fmla="*/ 67 w 159"/>
                <a:gd name="T25" fmla="*/ 35 h 58"/>
                <a:gd name="T26" fmla="*/ 79 w 159"/>
                <a:gd name="T27" fmla="*/ 37 h 58"/>
                <a:gd name="T28" fmla="*/ 79 w 159"/>
                <a:gd name="T29" fmla="*/ 45 h 58"/>
                <a:gd name="T30" fmla="*/ 79 w 159"/>
                <a:gd name="T31" fmla="*/ 47 h 58"/>
                <a:gd name="T32" fmla="*/ 82 w 159"/>
                <a:gd name="T33" fmla="*/ 47 h 58"/>
                <a:gd name="T34" fmla="*/ 85 w 159"/>
                <a:gd name="T35" fmla="*/ 47 h 58"/>
                <a:gd name="T36" fmla="*/ 86 w 159"/>
                <a:gd name="T37" fmla="*/ 44 h 58"/>
                <a:gd name="T38" fmla="*/ 86 w 159"/>
                <a:gd name="T39" fmla="*/ 36 h 58"/>
                <a:gd name="T40" fmla="*/ 99 w 159"/>
                <a:gd name="T41" fmla="*/ 34 h 58"/>
                <a:gd name="T42" fmla="*/ 108 w 159"/>
                <a:gd name="T43" fmla="*/ 29 h 58"/>
                <a:gd name="T44" fmla="*/ 111 w 159"/>
                <a:gd name="T45" fmla="*/ 23 h 58"/>
                <a:gd name="T46" fmla="*/ 109 w 159"/>
                <a:gd name="T47" fmla="*/ 18 h 58"/>
                <a:gd name="T48" fmla="*/ 104 w 159"/>
                <a:gd name="T49" fmla="*/ 14 h 58"/>
                <a:gd name="T50" fmla="*/ 96 w 159"/>
                <a:gd name="T51" fmla="*/ 11 h 58"/>
                <a:gd name="T52" fmla="*/ 86 w 159"/>
                <a:gd name="T53" fmla="*/ 9 h 58"/>
                <a:gd name="T54" fmla="*/ 86 w 159"/>
                <a:gd name="T55" fmla="*/ 0 h 58"/>
                <a:gd name="T56" fmla="*/ 93 w 159"/>
                <a:gd name="T57" fmla="*/ 0 h 58"/>
                <a:gd name="T58" fmla="*/ 94 w 159"/>
                <a:gd name="T59" fmla="*/ 2 h 58"/>
                <a:gd name="T60" fmla="*/ 101 w 159"/>
                <a:gd name="T61" fmla="*/ 5 h 58"/>
                <a:gd name="T62" fmla="*/ 106 w 159"/>
                <a:gd name="T63" fmla="*/ 4 h 58"/>
                <a:gd name="T64" fmla="*/ 108 w 159"/>
                <a:gd name="T65" fmla="*/ 2 h 58"/>
                <a:gd name="T66" fmla="*/ 159 w 159"/>
                <a:gd name="T67" fmla="*/ 18 h 58"/>
                <a:gd name="T68" fmla="*/ 159 w 159"/>
                <a:gd name="T69" fmla="*/ 19 h 58"/>
                <a:gd name="T70" fmla="*/ 79 w 159"/>
                <a:gd name="T71" fmla="*/ 58 h 58"/>
                <a:gd name="T72" fmla="*/ 0 w 159"/>
                <a:gd name="T73" fmla="*/ 19 h 58"/>
                <a:gd name="T74" fmla="*/ 0 w 159"/>
                <a:gd name="T75" fmla="*/ 17 h 58"/>
                <a:gd name="T76" fmla="*/ 56 w 159"/>
                <a:gd name="T77" fmla="*/ 1 h 58"/>
                <a:gd name="T78" fmla="*/ 55 w 159"/>
                <a:gd name="T79" fmla="*/ 3 h 58"/>
                <a:gd name="T80" fmla="*/ 58 w 159"/>
                <a:gd name="T81" fmla="*/ 10 h 58"/>
                <a:gd name="T82" fmla="*/ 66 w 159"/>
                <a:gd name="T83" fmla="*/ 14 h 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9"/>
                <a:gd name="T127" fmla="*/ 0 h 58"/>
                <a:gd name="T128" fmla="*/ 159 w 159"/>
                <a:gd name="T129" fmla="*/ 58 h 5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9" h="58">
                  <a:moveTo>
                    <a:pt x="66" y="14"/>
                  </a:moveTo>
                  <a:cubicBezTo>
                    <a:pt x="70" y="15"/>
                    <a:pt x="74" y="15"/>
                    <a:pt x="79" y="16"/>
                  </a:cubicBezTo>
                  <a:cubicBezTo>
                    <a:pt x="79" y="30"/>
                    <a:pt x="79" y="30"/>
                    <a:pt x="79" y="30"/>
                  </a:cubicBezTo>
                  <a:cubicBezTo>
                    <a:pt x="76" y="30"/>
                    <a:pt x="74" y="29"/>
                    <a:pt x="73" y="29"/>
                  </a:cubicBezTo>
                  <a:cubicBezTo>
                    <a:pt x="71" y="28"/>
                    <a:pt x="70" y="27"/>
                    <a:pt x="69" y="26"/>
                  </a:cubicBezTo>
                  <a:cubicBezTo>
                    <a:pt x="69" y="25"/>
                    <a:pt x="68" y="24"/>
                    <a:pt x="67" y="22"/>
                  </a:cubicBezTo>
                  <a:cubicBezTo>
                    <a:pt x="66" y="22"/>
                    <a:pt x="66" y="21"/>
                    <a:pt x="64" y="21"/>
                  </a:cubicBezTo>
                  <a:cubicBezTo>
                    <a:pt x="63" y="20"/>
                    <a:pt x="62" y="20"/>
                    <a:pt x="60" y="20"/>
                  </a:cubicBezTo>
                  <a:cubicBezTo>
                    <a:pt x="58" y="20"/>
                    <a:pt x="57" y="20"/>
                    <a:pt x="55" y="21"/>
                  </a:cubicBezTo>
                  <a:cubicBezTo>
                    <a:pt x="54" y="22"/>
                    <a:pt x="53" y="23"/>
                    <a:pt x="53" y="24"/>
                  </a:cubicBezTo>
                  <a:cubicBezTo>
                    <a:pt x="53" y="25"/>
                    <a:pt x="54" y="26"/>
                    <a:pt x="55" y="28"/>
                  </a:cubicBezTo>
                  <a:cubicBezTo>
                    <a:pt x="56" y="29"/>
                    <a:pt x="57" y="30"/>
                    <a:pt x="59" y="32"/>
                  </a:cubicBezTo>
                  <a:cubicBezTo>
                    <a:pt x="62" y="33"/>
                    <a:pt x="64" y="34"/>
                    <a:pt x="67" y="35"/>
                  </a:cubicBezTo>
                  <a:cubicBezTo>
                    <a:pt x="71" y="36"/>
                    <a:pt x="74" y="36"/>
                    <a:pt x="79" y="37"/>
                  </a:cubicBezTo>
                  <a:cubicBezTo>
                    <a:pt x="79" y="45"/>
                    <a:pt x="79" y="45"/>
                    <a:pt x="79" y="45"/>
                  </a:cubicBezTo>
                  <a:cubicBezTo>
                    <a:pt x="79" y="46"/>
                    <a:pt x="79" y="46"/>
                    <a:pt x="79" y="47"/>
                  </a:cubicBezTo>
                  <a:cubicBezTo>
                    <a:pt x="80" y="47"/>
                    <a:pt x="81" y="47"/>
                    <a:pt x="82" y="47"/>
                  </a:cubicBezTo>
                  <a:cubicBezTo>
                    <a:pt x="84" y="47"/>
                    <a:pt x="84" y="47"/>
                    <a:pt x="85" y="47"/>
                  </a:cubicBezTo>
                  <a:cubicBezTo>
                    <a:pt x="85" y="46"/>
                    <a:pt x="86" y="45"/>
                    <a:pt x="86" y="44"/>
                  </a:cubicBezTo>
                  <a:cubicBezTo>
                    <a:pt x="86" y="36"/>
                    <a:pt x="86" y="36"/>
                    <a:pt x="86" y="36"/>
                  </a:cubicBezTo>
                  <a:cubicBezTo>
                    <a:pt x="91" y="36"/>
                    <a:pt x="95" y="35"/>
                    <a:pt x="99" y="34"/>
                  </a:cubicBezTo>
                  <a:cubicBezTo>
                    <a:pt x="103" y="33"/>
                    <a:pt x="106" y="31"/>
                    <a:pt x="108" y="29"/>
                  </a:cubicBezTo>
                  <a:cubicBezTo>
                    <a:pt x="110" y="27"/>
                    <a:pt x="111" y="25"/>
                    <a:pt x="111" y="23"/>
                  </a:cubicBezTo>
                  <a:cubicBezTo>
                    <a:pt x="111" y="21"/>
                    <a:pt x="110" y="19"/>
                    <a:pt x="109" y="18"/>
                  </a:cubicBezTo>
                  <a:cubicBezTo>
                    <a:pt x="108" y="16"/>
                    <a:pt x="106" y="15"/>
                    <a:pt x="104" y="14"/>
                  </a:cubicBezTo>
                  <a:cubicBezTo>
                    <a:pt x="101" y="13"/>
                    <a:pt x="99" y="12"/>
                    <a:pt x="96" y="11"/>
                  </a:cubicBezTo>
                  <a:cubicBezTo>
                    <a:pt x="94" y="11"/>
                    <a:pt x="90" y="10"/>
                    <a:pt x="86" y="9"/>
                  </a:cubicBezTo>
                  <a:cubicBezTo>
                    <a:pt x="86" y="0"/>
                    <a:pt x="86" y="0"/>
                    <a:pt x="86" y="0"/>
                  </a:cubicBezTo>
                  <a:cubicBezTo>
                    <a:pt x="88" y="0"/>
                    <a:pt x="91" y="0"/>
                    <a:pt x="93" y="0"/>
                  </a:cubicBezTo>
                  <a:cubicBezTo>
                    <a:pt x="94" y="1"/>
                    <a:pt x="94" y="1"/>
                    <a:pt x="94" y="2"/>
                  </a:cubicBezTo>
                  <a:cubicBezTo>
                    <a:pt x="95" y="4"/>
                    <a:pt x="98" y="5"/>
                    <a:pt x="101" y="5"/>
                  </a:cubicBezTo>
                  <a:cubicBezTo>
                    <a:pt x="103" y="5"/>
                    <a:pt x="105" y="5"/>
                    <a:pt x="106" y="4"/>
                  </a:cubicBezTo>
                  <a:cubicBezTo>
                    <a:pt x="107" y="3"/>
                    <a:pt x="108" y="3"/>
                    <a:pt x="108" y="2"/>
                  </a:cubicBezTo>
                  <a:cubicBezTo>
                    <a:pt x="128" y="5"/>
                    <a:pt x="146" y="10"/>
                    <a:pt x="159" y="18"/>
                  </a:cubicBezTo>
                  <a:cubicBezTo>
                    <a:pt x="159" y="18"/>
                    <a:pt x="159" y="18"/>
                    <a:pt x="159" y="19"/>
                  </a:cubicBezTo>
                  <a:cubicBezTo>
                    <a:pt x="159" y="40"/>
                    <a:pt x="124" y="58"/>
                    <a:pt x="79" y="58"/>
                  </a:cubicBezTo>
                  <a:cubicBezTo>
                    <a:pt x="35" y="58"/>
                    <a:pt x="0" y="40"/>
                    <a:pt x="0" y="19"/>
                  </a:cubicBezTo>
                  <a:cubicBezTo>
                    <a:pt x="0" y="18"/>
                    <a:pt x="0" y="18"/>
                    <a:pt x="0" y="17"/>
                  </a:cubicBezTo>
                  <a:cubicBezTo>
                    <a:pt x="14" y="9"/>
                    <a:pt x="34" y="3"/>
                    <a:pt x="56" y="1"/>
                  </a:cubicBezTo>
                  <a:cubicBezTo>
                    <a:pt x="55" y="2"/>
                    <a:pt x="55" y="2"/>
                    <a:pt x="55" y="3"/>
                  </a:cubicBezTo>
                  <a:cubicBezTo>
                    <a:pt x="55" y="6"/>
                    <a:pt x="56" y="8"/>
                    <a:pt x="58" y="10"/>
                  </a:cubicBezTo>
                  <a:cubicBezTo>
                    <a:pt x="60" y="11"/>
                    <a:pt x="63" y="13"/>
                    <a:pt x="66" y="14"/>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6" name="Freeform 685"/>
            <p:cNvSpPr>
              <a:spLocks noEditPoints="1" noChangeArrowheads="1"/>
            </p:cNvSpPr>
            <p:nvPr/>
          </p:nvSpPr>
          <p:spPr bwMode="auto">
            <a:xfrm>
              <a:off x="8276164" y="2616104"/>
              <a:ext cx="808669" cy="480761"/>
            </a:xfrm>
            <a:custGeom>
              <a:avLst/>
              <a:gdLst>
                <a:gd name="T0" fmla="*/ 44 w 58"/>
                <a:gd name="T1" fmla="*/ 24 h 47"/>
                <a:gd name="T2" fmla="*/ 41 w 58"/>
                <a:gd name="T3" fmla="*/ 20 h 47"/>
                <a:gd name="T4" fmla="*/ 33 w 58"/>
                <a:gd name="T5" fmla="*/ 17 h 47"/>
                <a:gd name="T6" fmla="*/ 33 w 58"/>
                <a:gd name="T7" fmla="*/ 31 h 47"/>
                <a:gd name="T8" fmla="*/ 41 w 58"/>
                <a:gd name="T9" fmla="*/ 28 h 47"/>
                <a:gd name="T10" fmla="*/ 44 w 58"/>
                <a:gd name="T11" fmla="*/ 24 h 47"/>
                <a:gd name="T12" fmla="*/ 16 w 58"/>
                <a:gd name="T13" fmla="*/ 26 h 47"/>
                <a:gd name="T14" fmla="*/ 20 w 58"/>
                <a:gd name="T15" fmla="*/ 29 h 47"/>
                <a:gd name="T16" fmla="*/ 26 w 58"/>
                <a:gd name="T17" fmla="*/ 30 h 47"/>
                <a:gd name="T18" fmla="*/ 26 w 58"/>
                <a:gd name="T19" fmla="*/ 16 h 47"/>
                <a:gd name="T20" fmla="*/ 13 w 58"/>
                <a:gd name="T21" fmla="*/ 14 h 47"/>
                <a:gd name="T22" fmla="*/ 5 w 58"/>
                <a:gd name="T23" fmla="*/ 10 h 47"/>
                <a:gd name="T24" fmla="*/ 2 w 58"/>
                <a:gd name="T25" fmla="*/ 3 h 47"/>
                <a:gd name="T26" fmla="*/ 3 w 58"/>
                <a:gd name="T27" fmla="*/ 1 h 47"/>
                <a:gd name="T28" fmla="*/ 17 w 58"/>
                <a:gd name="T29" fmla="*/ 0 h 47"/>
                <a:gd name="T30" fmla="*/ 16 w 58"/>
                <a:gd name="T31" fmla="*/ 2 h 47"/>
                <a:gd name="T32" fmla="*/ 18 w 58"/>
                <a:gd name="T33" fmla="*/ 6 h 47"/>
                <a:gd name="T34" fmla="*/ 26 w 58"/>
                <a:gd name="T35" fmla="*/ 8 h 47"/>
                <a:gd name="T36" fmla="*/ 26 w 58"/>
                <a:gd name="T37" fmla="*/ 0 h 47"/>
                <a:gd name="T38" fmla="*/ 26 w 58"/>
                <a:gd name="T39" fmla="*/ 0 h 47"/>
                <a:gd name="T40" fmla="*/ 33 w 58"/>
                <a:gd name="T41" fmla="*/ 0 h 47"/>
                <a:gd name="T42" fmla="*/ 33 w 58"/>
                <a:gd name="T43" fmla="*/ 9 h 47"/>
                <a:gd name="T44" fmla="*/ 43 w 58"/>
                <a:gd name="T45" fmla="*/ 11 h 47"/>
                <a:gd name="T46" fmla="*/ 51 w 58"/>
                <a:gd name="T47" fmla="*/ 14 h 47"/>
                <a:gd name="T48" fmla="*/ 56 w 58"/>
                <a:gd name="T49" fmla="*/ 18 h 47"/>
                <a:gd name="T50" fmla="*/ 58 w 58"/>
                <a:gd name="T51" fmla="*/ 23 h 47"/>
                <a:gd name="T52" fmla="*/ 55 w 58"/>
                <a:gd name="T53" fmla="*/ 29 h 47"/>
                <a:gd name="T54" fmla="*/ 46 w 58"/>
                <a:gd name="T55" fmla="*/ 34 h 47"/>
                <a:gd name="T56" fmla="*/ 33 w 58"/>
                <a:gd name="T57" fmla="*/ 36 h 47"/>
                <a:gd name="T58" fmla="*/ 33 w 58"/>
                <a:gd name="T59" fmla="*/ 44 h 47"/>
                <a:gd name="T60" fmla="*/ 32 w 58"/>
                <a:gd name="T61" fmla="*/ 47 h 47"/>
                <a:gd name="T62" fmla="*/ 29 w 58"/>
                <a:gd name="T63" fmla="*/ 47 h 47"/>
                <a:gd name="T64" fmla="*/ 26 w 58"/>
                <a:gd name="T65" fmla="*/ 47 h 47"/>
                <a:gd name="T66" fmla="*/ 26 w 58"/>
                <a:gd name="T67" fmla="*/ 45 h 47"/>
                <a:gd name="T68" fmla="*/ 26 w 58"/>
                <a:gd name="T69" fmla="*/ 37 h 47"/>
                <a:gd name="T70" fmla="*/ 14 w 58"/>
                <a:gd name="T71" fmla="*/ 35 h 47"/>
                <a:gd name="T72" fmla="*/ 6 w 58"/>
                <a:gd name="T73" fmla="*/ 32 h 47"/>
                <a:gd name="T74" fmla="*/ 2 w 58"/>
                <a:gd name="T75" fmla="*/ 28 h 47"/>
                <a:gd name="T76" fmla="*/ 0 w 58"/>
                <a:gd name="T77" fmla="*/ 24 h 47"/>
                <a:gd name="T78" fmla="*/ 2 w 58"/>
                <a:gd name="T79" fmla="*/ 21 h 47"/>
                <a:gd name="T80" fmla="*/ 7 w 58"/>
                <a:gd name="T81" fmla="*/ 20 h 47"/>
                <a:gd name="T82" fmla="*/ 11 w 58"/>
                <a:gd name="T83" fmla="*/ 21 h 47"/>
                <a:gd name="T84" fmla="*/ 14 w 58"/>
                <a:gd name="T85" fmla="*/ 22 h 47"/>
                <a:gd name="T86" fmla="*/ 16 w 58"/>
                <a:gd name="T87" fmla="*/ 26 h 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8"/>
                <a:gd name="T133" fmla="*/ 0 h 47"/>
                <a:gd name="T134" fmla="*/ 58 w 58"/>
                <a:gd name="T135" fmla="*/ 47 h 4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8" h="47">
                  <a:moveTo>
                    <a:pt x="44" y="24"/>
                  </a:moveTo>
                  <a:cubicBezTo>
                    <a:pt x="44" y="22"/>
                    <a:pt x="43" y="21"/>
                    <a:pt x="41" y="20"/>
                  </a:cubicBezTo>
                  <a:cubicBezTo>
                    <a:pt x="39" y="19"/>
                    <a:pt x="36" y="18"/>
                    <a:pt x="33" y="17"/>
                  </a:cubicBezTo>
                  <a:cubicBezTo>
                    <a:pt x="33" y="31"/>
                    <a:pt x="33" y="31"/>
                    <a:pt x="33" y="31"/>
                  </a:cubicBezTo>
                  <a:cubicBezTo>
                    <a:pt x="36" y="30"/>
                    <a:pt x="39" y="29"/>
                    <a:pt x="41" y="28"/>
                  </a:cubicBezTo>
                  <a:cubicBezTo>
                    <a:pt x="43" y="27"/>
                    <a:pt x="44" y="25"/>
                    <a:pt x="44" y="24"/>
                  </a:cubicBezTo>
                  <a:close/>
                  <a:moveTo>
                    <a:pt x="16" y="26"/>
                  </a:moveTo>
                  <a:cubicBezTo>
                    <a:pt x="17" y="27"/>
                    <a:pt x="18" y="28"/>
                    <a:pt x="20" y="29"/>
                  </a:cubicBezTo>
                  <a:cubicBezTo>
                    <a:pt x="21" y="29"/>
                    <a:pt x="23" y="30"/>
                    <a:pt x="26" y="30"/>
                  </a:cubicBezTo>
                  <a:cubicBezTo>
                    <a:pt x="26" y="16"/>
                    <a:pt x="26" y="16"/>
                    <a:pt x="26" y="16"/>
                  </a:cubicBezTo>
                  <a:cubicBezTo>
                    <a:pt x="21" y="15"/>
                    <a:pt x="17" y="15"/>
                    <a:pt x="13" y="14"/>
                  </a:cubicBezTo>
                  <a:cubicBezTo>
                    <a:pt x="10" y="13"/>
                    <a:pt x="7" y="11"/>
                    <a:pt x="5" y="10"/>
                  </a:cubicBezTo>
                  <a:cubicBezTo>
                    <a:pt x="3" y="8"/>
                    <a:pt x="2" y="6"/>
                    <a:pt x="2" y="3"/>
                  </a:cubicBezTo>
                  <a:cubicBezTo>
                    <a:pt x="2" y="2"/>
                    <a:pt x="2" y="2"/>
                    <a:pt x="3" y="1"/>
                  </a:cubicBezTo>
                  <a:cubicBezTo>
                    <a:pt x="7" y="0"/>
                    <a:pt x="12" y="0"/>
                    <a:pt x="17" y="0"/>
                  </a:cubicBezTo>
                  <a:cubicBezTo>
                    <a:pt x="16" y="1"/>
                    <a:pt x="16" y="1"/>
                    <a:pt x="16" y="2"/>
                  </a:cubicBezTo>
                  <a:cubicBezTo>
                    <a:pt x="16" y="4"/>
                    <a:pt x="17" y="5"/>
                    <a:pt x="18" y="6"/>
                  </a:cubicBezTo>
                  <a:cubicBezTo>
                    <a:pt x="20" y="7"/>
                    <a:pt x="22" y="8"/>
                    <a:pt x="26" y="8"/>
                  </a:cubicBezTo>
                  <a:cubicBezTo>
                    <a:pt x="26" y="0"/>
                    <a:pt x="26" y="0"/>
                    <a:pt x="26" y="0"/>
                  </a:cubicBezTo>
                  <a:cubicBezTo>
                    <a:pt x="26" y="0"/>
                    <a:pt x="26" y="0"/>
                    <a:pt x="26" y="0"/>
                  </a:cubicBezTo>
                  <a:cubicBezTo>
                    <a:pt x="28" y="0"/>
                    <a:pt x="30" y="0"/>
                    <a:pt x="33" y="0"/>
                  </a:cubicBezTo>
                  <a:cubicBezTo>
                    <a:pt x="33" y="9"/>
                    <a:pt x="33" y="9"/>
                    <a:pt x="33" y="9"/>
                  </a:cubicBezTo>
                  <a:cubicBezTo>
                    <a:pt x="37" y="10"/>
                    <a:pt x="41" y="11"/>
                    <a:pt x="43" y="11"/>
                  </a:cubicBezTo>
                  <a:cubicBezTo>
                    <a:pt x="46" y="12"/>
                    <a:pt x="48" y="13"/>
                    <a:pt x="51" y="14"/>
                  </a:cubicBezTo>
                  <a:cubicBezTo>
                    <a:pt x="53" y="15"/>
                    <a:pt x="55" y="16"/>
                    <a:pt x="56" y="18"/>
                  </a:cubicBezTo>
                  <a:cubicBezTo>
                    <a:pt x="57" y="19"/>
                    <a:pt x="58" y="21"/>
                    <a:pt x="58" y="23"/>
                  </a:cubicBezTo>
                  <a:cubicBezTo>
                    <a:pt x="58" y="25"/>
                    <a:pt x="57" y="27"/>
                    <a:pt x="55" y="29"/>
                  </a:cubicBezTo>
                  <a:cubicBezTo>
                    <a:pt x="53" y="31"/>
                    <a:pt x="50" y="33"/>
                    <a:pt x="46" y="34"/>
                  </a:cubicBezTo>
                  <a:cubicBezTo>
                    <a:pt x="42" y="35"/>
                    <a:pt x="38" y="36"/>
                    <a:pt x="33" y="36"/>
                  </a:cubicBezTo>
                  <a:cubicBezTo>
                    <a:pt x="33" y="44"/>
                    <a:pt x="33" y="44"/>
                    <a:pt x="33" y="44"/>
                  </a:cubicBezTo>
                  <a:cubicBezTo>
                    <a:pt x="33" y="45"/>
                    <a:pt x="32" y="46"/>
                    <a:pt x="32" y="47"/>
                  </a:cubicBezTo>
                  <a:cubicBezTo>
                    <a:pt x="31" y="47"/>
                    <a:pt x="31" y="47"/>
                    <a:pt x="29" y="47"/>
                  </a:cubicBezTo>
                  <a:cubicBezTo>
                    <a:pt x="28" y="47"/>
                    <a:pt x="27" y="47"/>
                    <a:pt x="26" y="47"/>
                  </a:cubicBezTo>
                  <a:cubicBezTo>
                    <a:pt x="26" y="46"/>
                    <a:pt x="26" y="46"/>
                    <a:pt x="26" y="45"/>
                  </a:cubicBezTo>
                  <a:cubicBezTo>
                    <a:pt x="26" y="37"/>
                    <a:pt x="26" y="37"/>
                    <a:pt x="26" y="37"/>
                  </a:cubicBezTo>
                  <a:cubicBezTo>
                    <a:pt x="21" y="36"/>
                    <a:pt x="18" y="36"/>
                    <a:pt x="14" y="35"/>
                  </a:cubicBezTo>
                  <a:cubicBezTo>
                    <a:pt x="11" y="34"/>
                    <a:pt x="9" y="33"/>
                    <a:pt x="6" y="32"/>
                  </a:cubicBezTo>
                  <a:cubicBezTo>
                    <a:pt x="4" y="30"/>
                    <a:pt x="3" y="29"/>
                    <a:pt x="2" y="28"/>
                  </a:cubicBezTo>
                  <a:cubicBezTo>
                    <a:pt x="1" y="26"/>
                    <a:pt x="0" y="25"/>
                    <a:pt x="0" y="24"/>
                  </a:cubicBezTo>
                  <a:cubicBezTo>
                    <a:pt x="0" y="23"/>
                    <a:pt x="1" y="22"/>
                    <a:pt x="2" y="21"/>
                  </a:cubicBezTo>
                  <a:cubicBezTo>
                    <a:pt x="4" y="20"/>
                    <a:pt x="5" y="20"/>
                    <a:pt x="7" y="20"/>
                  </a:cubicBezTo>
                  <a:cubicBezTo>
                    <a:pt x="9" y="20"/>
                    <a:pt x="10" y="20"/>
                    <a:pt x="11" y="21"/>
                  </a:cubicBezTo>
                  <a:cubicBezTo>
                    <a:pt x="13" y="21"/>
                    <a:pt x="13" y="22"/>
                    <a:pt x="14" y="22"/>
                  </a:cubicBezTo>
                  <a:cubicBezTo>
                    <a:pt x="15" y="24"/>
                    <a:pt x="16" y="25"/>
                    <a:pt x="16" y="2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7" name="Freeform 686"/>
            <p:cNvSpPr>
              <a:spLocks noChangeArrowheads="1"/>
            </p:cNvSpPr>
            <p:nvPr/>
          </p:nvSpPr>
          <p:spPr bwMode="auto">
            <a:xfrm>
              <a:off x="7538332" y="2399544"/>
              <a:ext cx="2219396" cy="398472"/>
            </a:xfrm>
            <a:custGeom>
              <a:avLst/>
              <a:gdLst>
                <a:gd name="T0" fmla="*/ 0 w 159"/>
                <a:gd name="T1" fmla="*/ 38 h 39"/>
                <a:gd name="T2" fmla="*/ 79 w 159"/>
                <a:gd name="T3" fmla="*/ 0 h 39"/>
                <a:gd name="T4" fmla="*/ 136 w 159"/>
                <a:gd name="T5" fmla="*/ 11 h 39"/>
                <a:gd name="T6" fmla="*/ 159 w 159"/>
                <a:gd name="T7" fmla="*/ 39 h 39"/>
                <a:gd name="T8" fmla="*/ 108 w 159"/>
                <a:gd name="T9" fmla="*/ 23 h 39"/>
                <a:gd name="T10" fmla="*/ 108 w 159"/>
                <a:gd name="T11" fmla="*/ 22 h 39"/>
                <a:gd name="T12" fmla="*/ 107 w 159"/>
                <a:gd name="T13" fmla="*/ 19 h 39"/>
                <a:gd name="T14" fmla="*/ 103 w 159"/>
                <a:gd name="T15" fmla="*/ 16 h 39"/>
                <a:gd name="T16" fmla="*/ 96 w 159"/>
                <a:gd name="T17" fmla="*/ 13 h 39"/>
                <a:gd name="T18" fmla="*/ 86 w 159"/>
                <a:gd name="T19" fmla="*/ 12 h 39"/>
                <a:gd name="T20" fmla="*/ 86 w 159"/>
                <a:gd name="T21" fmla="*/ 8 h 39"/>
                <a:gd name="T22" fmla="*/ 82 w 159"/>
                <a:gd name="T23" fmla="*/ 6 h 39"/>
                <a:gd name="T24" fmla="*/ 79 w 159"/>
                <a:gd name="T25" fmla="*/ 8 h 39"/>
                <a:gd name="T26" fmla="*/ 79 w 159"/>
                <a:gd name="T27" fmla="*/ 12 h 39"/>
                <a:gd name="T28" fmla="*/ 61 w 159"/>
                <a:gd name="T29" fmla="*/ 16 h 39"/>
                <a:gd name="T30" fmla="*/ 56 w 159"/>
                <a:gd name="T31" fmla="*/ 22 h 39"/>
                <a:gd name="T32" fmla="*/ 0 w 159"/>
                <a:gd name="T33" fmla="*/ 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9"/>
                <a:gd name="T52" fmla="*/ 0 h 39"/>
                <a:gd name="T53" fmla="*/ 159 w 15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9" h="39">
                  <a:moveTo>
                    <a:pt x="0" y="38"/>
                  </a:moveTo>
                  <a:cubicBezTo>
                    <a:pt x="1" y="17"/>
                    <a:pt x="36" y="0"/>
                    <a:pt x="79" y="0"/>
                  </a:cubicBezTo>
                  <a:cubicBezTo>
                    <a:pt x="101" y="0"/>
                    <a:pt x="121" y="4"/>
                    <a:pt x="136" y="11"/>
                  </a:cubicBezTo>
                  <a:cubicBezTo>
                    <a:pt x="150" y="18"/>
                    <a:pt x="159" y="28"/>
                    <a:pt x="159" y="39"/>
                  </a:cubicBezTo>
                  <a:cubicBezTo>
                    <a:pt x="146" y="31"/>
                    <a:pt x="128" y="26"/>
                    <a:pt x="108" y="23"/>
                  </a:cubicBezTo>
                  <a:cubicBezTo>
                    <a:pt x="108" y="23"/>
                    <a:pt x="108" y="22"/>
                    <a:pt x="108" y="22"/>
                  </a:cubicBezTo>
                  <a:cubicBezTo>
                    <a:pt x="108" y="21"/>
                    <a:pt x="108" y="20"/>
                    <a:pt x="107" y="19"/>
                  </a:cubicBezTo>
                  <a:cubicBezTo>
                    <a:pt x="106" y="18"/>
                    <a:pt x="105" y="17"/>
                    <a:pt x="103" y="16"/>
                  </a:cubicBezTo>
                  <a:cubicBezTo>
                    <a:pt x="101" y="15"/>
                    <a:pt x="98" y="14"/>
                    <a:pt x="96" y="13"/>
                  </a:cubicBezTo>
                  <a:cubicBezTo>
                    <a:pt x="93" y="12"/>
                    <a:pt x="89" y="12"/>
                    <a:pt x="86" y="12"/>
                  </a:cubicBezTo>
                  <a:cubicBezTo>
                    <a:pt x="86" y="8"/>
                    <a:pt x="86" y="8"/>
                    <a:pt x="86" y="8"/>
                  </a:cubicBezTo>
                  <a:cubicBezTo>
                    <a:pt x="86" y="7"/>
                    <a:pt x="84" y="6"/>
                    <a:pt x="82" y="6"/>
                  </a:cubicBezTo>
                  <a:cubicBezTo>
                    <a:pt x="80" y="6"/>
                    <a:pt x="79" y="7"/>
                    <a:pt x="79" y="8"/>
                  </a:cubicBezTo>
                  <a:cubicBezTo>
                    <a:pt x="79" y="12"/>
                    <a:pt x="79" y="12"/>
                    <a:pt x="79" y="12"/>
                  </a:cubicBezTo>
                  <a:cubicBezTo>
                    <a:pt x="71" y="12"/>
                    <a:pt x="65" y="13"/>
                    <a:pt x="61" y="16"/>
                  </a:cubicBezTo>
                  <a:cubicBezTo>
                    <a:pt x="58" y="17"/>
                    <a:pt x="56" y="19"/>
                    <a:pt x="56" y="22"/>
                  </a:cubicBezTo>
                  <a:cubicBezTo>
                    <a:pt x="34" y="24"/>
                    <a:pt x="14" y="30"/>
                    <a:pt x="0" y="3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8" name="Freeform 687"/>
            <p:cNvSpPr>
              <a:spLocks noChangeArrowheads="1"/>
            </p:cNvSpPr>
            <p:nvPr/>
          </p:nvSpPr>
          <p:spPr bwMode="auto">
            <a:xfrm>
              <a:off x="7384867" y="2789355"/>
              <a:ext cx="2508625" cy="467767"/>
            </a:xfrm>
            <a:custGeom>
              <a:avLst/>
              <a:gdLst>
                <a:gd name="T0" fmla="*/ 11 w 180"/>
                <a:gd name="T1" fmla="*/ 2 h 46"/>
                <a:gd name="T2" fmla="*/ 90 w 180"/>
                <a:gd name="T3" fmla="*/ 41 h 46"/>
                <a:gd name="T4" fmla="*/ 170 w 180"/>
                <a:gd name="T5" fmla="*/ 2 h 46"/>
                <a:gd name="T6" fmla="*/ 170 w 180"/>
                <a:gd name="T7" fmla="*/ 1 h 46"/>
                <a:gd name="T8" fmla="*/ 180 w 180"/>
                <a:gd name="T9" fmla="*/ 8 h 46"/>
                <a:gd name="T10" fmla="*/ 90 w 180"/>
                <a:gd name="T11" fmla="*/ 46 h 46"/>
                <a:gd name="T12" fmla="*/ 0 w 180"/>
                <a:gd name="T13" fmla="*/ 7 h 46"/>
                <a:gd name="T14" fmla="*/ 11 w 180"/>
                <a:gd name="T15" fmla="*/ 0 h 46"/>
                <a:gd name="T16" fmla="*/ 11 w 180"/>
                <a:gd name="T17" fmla="*/ 2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
                <a:gd name="T28" fmla="*/ 0 h 46"/>
                <a:gd name="T29" fmla="*/ 180 w 18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 h="46">
                  <a:moveTo>
                    <a:pt x="11" y="2"/>
                  </a:moveTo>
                  <a:cubicBezTo>
                    <a:pt x="11" y="23"/>
                    <a:pt x="46" y="41"/>
                    <a:pt x="90" y="41"/>
                  </a:cubicBezTo>
                  <a:cubicBezTo>
                    <a:pt x="135" y="41"/>
                    <a:pt x="170" y="23"/>
                    <a:pt x="170" y="2"/>
                  </a:cubicBezTo>
                  <a:cubicBezTo>
                    <a:pt x="170" y="1"/>
                    <a:pt x="170" y="1"/>
                    <a:pt x="170" y="1"/>
                  </a:cubicBezTo>
                  <a:cubicBezTo>
                    <a:pt x="174" y="3"/>
                    <a:pt x="177" y="5"/>
                    <a:pt x="180" y="8"/>
                  </a:cubicBezTo>
                  <a:cubicBezTo>
                    <a:pt x="174" y="30"/>
                    <a:pt x="136" y="46"/>
                    <a:pt x="90" y="46"/>
                  </a:cubicBezTo>
                  <a:cubicBezTo>
                    <a:pt x="44" y="46"/>
                    <a:pt x="6" y="29"/>
                    <a:pt x="0" y="7"/>
                  </a:cubicBezTo>
                  <a:cubicBezTo>
                    <a:pt x="3" y="4"/>
                    <a:pt x="7" y="2"/>
                    <a:pt x="11" y="0"/>
                  </a:cubicBezTo>
                  <a:cubicBezTo>
                    <a:pt x="11" y="1"/>
                    <a:pt x="11" y="1"/>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9" name="Freeform 688"/>
            <p:cNvSpPr>
              <a:spLocks noChangeArrowheads="1"/>
            </p:cNvSpPr>
            <p:nvPr/>
          </p:nvSpPr>
          <p:spPr bwMode="auto">
            <a:xfrm>
              <a:off x="7384867" y="2347569"/>
              <a:ext cx="2526337" cy="524075"/>
            </a:xfrm>
            <a:custGeom>
              <a:avLst/>
              <a:gdLst>
                <a:gd name="T0" fmla="*/ 90 w 181"/>
                <a:gd name="T1" fmla="*/ 5 h 51"/>
                <a:gd name="T2" fmla="*/ 11 w 181"/>
                <a:gd name="T3" fmla="*/ 43 h 51"/>
                <a:gd name="T4" fmla="*/ 0 w 181"/>
                <a:gd name="T5" fmla="*/ 50 h 51"/>
                <a:gd name="T6" fmla="*/ 0 w 181"/>
                <a:gd name="T7" fmla="*/ 45 h 51"/>
                <a:gd name="T8" fmla="*/ 90 w 181"/>
                <a:gd name="T9" fmla="*/ 0 h 51"/>
                <a:gd name="T10" fmla="*/ 181 w 181"/>
                <a:gd name="T11" fmla="*/ 45 h 51"/>
                <a:gd name="T12" fmla="*/ 180 w 181"/>
                <a:gd name="T13" fmla="*/ 51 h 51"/>
                <a:gd name="T14" fmla="*/ 170 w 181"/>
                <a:gd name="T15" fmla="*/ 44 h 51"/>
                <a:gd name="T16" fmla="*/ 147 w 181"/>
                <a:gd name="T17" fmla="*/ 16 h 51"/>
                <a:gd name="T18" fmla="*/ 90 w 181"/>
                <a:gd name="T19" fmla="*/ 5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
                <a:gd name="T31" fmla="*/ 0 h 51"/>
                <a:gd name="T32" fmla="*/ 181 w 18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 h="51">
                  <a:moveTo>
                    <a:pt x="90" y="5"/>
                  </a:moveTo>
                  <a:cubicBezTo>
                    <a:pt x="47" y="5"/>
                    <a:pt x="12" y="22"/>
                    <a:pt x="11" y="43"/>
                  </a:cubicBezTo>
                  <a:cubicBezTo>
                    <a:pt x="7" y="45"/>
                    <a:pt x="3" y="47"/>
                    <a:pt x="0" y="50"/>
                  </a:cubicBezTo>
                  <a:cubicBezTo>
                    <a:pt x="0" y="48"/>
                    <a:pt x="0" y="46"/>
                    <a:pt x="0" y="45"/>
                  </a:cubicBezTo>
                  <a:cubicBezTo>
                    <a:pt x="0" y="20"/>
                    <a:pt x="40" y="0"/>
                    <a:pt x="90" y="0"/>
                  </a:cubicBezTo>
                  <a:cubicBezTo>
                    <a:pt x="141" y="0"/>
                    <a:pt x="181" y="20"/>
                    <a:pt x="181" y="45"/>
                  </a:cubicBezTo>
                  <a:cubicBezTo>
                    <a:pt x="181" y="47"/>
                    <a:pt x="181" y="49"/>
                    <a:pt x="180" y="51"/>
                  </a:cubicBezTo>
                  <a:cubicBezTo>
                    <a:pt x="177" y="48"/>
                    <a:pt x="174" y="46"/>
                    <a:pt x="170" y="44"/>
                  </a:cubicBezTo>
                  <a:cubicBezTo>
                    <a:pt x="170" y="33"/>
                    <a:pt x="161" y="23"/>
                    <a:pt x="147" y="16"/>
                  </a:cubicBezTo>
                  <a:cubicBezTo>
                    <a:pt x="132" y="9"/>
                    <a:pt x="112" y="5"/>
                    <a:pt x="9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0" name="Freeform 689"/>
            <p:cNvSpPr>
              <a:spLocks noChangeArrowheads="1"/>
            </p:cNvSpPr>
            <p:nvPr/>
          </p:nvSpPr>
          <p:spPr bwMode="auto">
            <a:xfrm>
              <a:off x="7231400" y="2858650"/>
              <a:ext cx="2815565" cy="480761"/>
            </a:xfrm>
            <a:custGeom>
              <a:avLst/>
              <a:gdLst>
                <a:gd name="T0" fmla="*/ 38 w 202"/>
                <a:gd name="T1" fmla="*/ 37 h 47"/>
                <a:gd name="T2" fmla="*/ 0 w 202"/>
                <a:gd name="T3" fmla="*/ 11 h 47"/>
                <a:gd name="T4" fmla="*/ 11 w 202"/>
                <a:gd name="T5" fmla="*/ 0 h 47"/>
                <a:gd name="T6" fmla="*/ 101 w 202"/>
                <a:gd name="T7" fmla="*/ 39 h 47"/>
                <a:gd name="T8" fmla="*/ 191 w 202"/>
                <a:gd name="T9" fmla="*/ 1 h 47"/>
                <a:gd name="T10" fmla="*/ 202 w 202"/>
                <a:gd name="T11" fmla="*/ 12 h 47"/>
                <a:gd name="T12" fmla="*/ 102 w 202"/>
                <a:gd name="T13" fmla="*/ 47 h 47"/>
                <a:gd name="T14" fmla="*/ 38 w 202"/>
                <a:gd name="T15" fmla="*/ 37 h 47"/>
                <a:gd name="T16" fmla="*/ 0 60000 65536"/>
                <a:gd name="T17" fmla="*/ 0 60000 65536"/>
                <a:gd name="T18" fmla="*/ 0 60000 65536"/>
                <a:gd name="T19" fmla="*/ 0 60000 65536"/>
                <a:gd name="T20" fmla="*/ 0 60000 65536"/>
                <a:gd name="T21" fmla="*/ 0 60000 65536"/>
                <a:gd name="T22" fmla="*/ 0 60000 65536"/>
                <a:gd name="T23" fmla="*/ 0 60000 65536"/>
                <a:gd name="T24" fmla="*/ 0 w 202"/>
                <a:gd name="T25" fmla="*/ 0 h 47"/>
                <a:gd name="T26" fmla="*/ 202 w 202"/>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2" h="47">
                  <a:moveTo>
                    <a:pt x="38" y="37"/>
                  </a:moveTo>
                  <a:cubicBezTo>
                    <a:pt x="21" y="31"/>
                    <a:pt x="7" y="22"/>
                    <a:pt x="0" y="11"/>
                  </a:cubicBezTo>
                  <a:cubicBezTo>
                    <a:pt x="3" y="7"/>
                    <a:pt x="7" y="3"/>
                    <a:pt x="11" y="0"/>
                  </a:cubicBezTo>
                  <a:cubicBezTo>
                    <a:pt x="17" y="22"/>
                    <a:pt x="55" y="39"/>
                    <a:pt x="101" y="39"/>
                  </a:cubicBezTo>
                  <a:cubicBezTo>
                    <a:pt x="147" y="39"/>
                    <a:pt x="185" y="23"/>
                    <a:pt x="191" y="1"/>
                  </a:cubicBezTo>
                  <a:cubicBezTo>
                    <a:pt x="196" y="4"/>
                    <a:pt x="200" y="8"/>
                    <a:pt x="202" y="12"/>
                  </a:cubicBezTo>
                  <a:cubicBezTo>
                    <a:pt x="188" y="33"/>
                    <a:pt x="148" y="47"/>
                    <a:pt x="102" y="47"/>
                  </a:cubicBezTo>
                  <a:cubicBezTo>
                    <a:pt x="78" y="47"/>
                    <a:pt x="56" y="44"/>
                    <a:pt x="38" y="3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1" name="Freeform 690"/>
            <p:cNvSpPr>
              <a:spLocks noChangeArrowheads="1"/>
            </p:cNvSpPr>
            <p:nvPr/>
          </p:nvSpPr>
          <p:spPr bwMode="auto">
            <a:xfrm>
              <a:off x="7160569" y="2265282"/>
              <a:ext cx="2969036" cy="718976"/>
            </a:xfrm>
            <a:custGeom>
              <a:avLst/>
              <a:gdLst>
                <a:gd name="T0" fmla="*/ 16 w 213"/>
                <a:gd name="T1" fmla="*/ 58 h 70"/>
                <a:gd name="T2" fmla="*/ 5 w 213"/>
                <a:gd name="T3" fmla="*/ 69 h 70"/>
                <a:gd name="T4" fmla="*/ 0 w 213"/>
                <a:gd name="T5" fmla="*/ 53 h 70"/>
                <a:gd name="T6" fmla="*/ 0 w 213"/>
                <a:gd name="T7" fmla="*/ 53 h 70"/>
                <a:gd name="T8" fmla="*/ 107 w 213"/>
                <a:gd name="T9" fmla="*/ 0 h 70"/>
                <a:gd name="T10" fmla="*/ 213 w 213"/>
                <a:gd name="T11" fmla="*/ 53 h 70"/>
                <a:gd name="T12" fmla="*/ 213 w 213"/>
                <a:gd name="T13" fmla="*/ 53 h 70"/>
                <a:gd name="T14" fmla="*/ 213 w 213"/>
                <a:gd name="T15" fmla="*/ 54 h 70"/>
                <a:gd name="T16" fmla="*/ 213 w 213"/>
                <a:gd name="T17" fmla="*/ 54 h 70"/>
                <a:gd name="T18" fmla="*/ 207 w 213"/>
                <a:gd name="T19" fmla="*/ 70 h 70"/>
                <a:gd name="T20" fmla="*/ 196 w 213"/>
                <a:gd name="T21" fmla="*/ 59 h 70"/>
                <a:gd name="T22" fmla="*/ 197 w 213"/>
                <a:gd name="T23" fmla="*/ 53 h 70"/>
                <a:gd name="T24" fmla="*/ 106 w 213"/>
                <a:gd name="T25" fmla="*/ 8 h 70"/>
                <a:gd name="T26" fmla="*/ 16 w 213"/>
                <a:gd name="T27" fmla="*/ 53 h 70"/>
                <a:gd name="T28" fmla="*/ 16 w 213"/>
                <a:gd name="T29" fmla="*/ 58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3"/>
                <a:gd name="T46" fmla="*/ 0 h 70"/>
                <a:gd name="T47" fmla="*/ 213 w 213"/>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3" h="70">
                  <a:moveTo>
                    <a:pt x="16" y="58"/>
                  </a:moveTo>
                  <a:cubicBezTo>
                    <a:pt x="12" y="61"/>
                    <a:pt x="8" y="65"/>
                    <a:pt x="5" y="69"/>
                  </a:cubicBezTo>
                  <a:cubicBezTo>
                    <a:pt x="2" y="64"/>
                    <a:pt x="0" y="59"/>
                    <a:pt x="0" y="53"/>
                  </a:cubicBezTo>
                  <a:cubicBezTo>
                    <a:pt x="0" y="53"/>
                    <a:pt x="0" y="53"/>
                    <a:pt x="0" y="53"/>
                  </a:cubicBezTo>
                  <a:cubicBezTo>
                    <a:pt x="0" y="23"/>
                    <a:pt x="48" y="0"/>
                    <a:pt x="107" y="0"/>
                  </a:cubicBezTo>
                  <a:cubicBezTo>
                    <a:pt x="166" y="0"/>
                    <a:pt x="213" y="23"/>
                    <a:pt x="213" y="53"/>
                  </a:cubicBezTo>
                  <a:cubicBezTo>
                    <a:pt x="213" y="53"/>
                    <a:pt x="213" y="53"/>
                    <a:pt x="213" y="53"/>
                  </a:cubicBezTo>
                  <a:cubicBezTo>
                    <a:pt x="213" y="54"/>
                    <a:pt x="213" y="54"/>
                    <a:pt x="213" y="54"/>
                  </a:cubicBezTo>
                  <a:cubicBezTo>
                    <a:pt x="213" y="54"/>
                    <a:pt x="213" y="54"/>
                    <a:pt x="213" y="54"/>
                  </a:cubicBezTo>
                  <a:cubicBezTo>
                    <a:pt x="213" y="60"/>
                    <a:pt x="211" y="65"/>
                    <a:pt x="207" y="70"/>
                  </a:cubicBezTo>
                  <a:cubicBezTo>
                    <a:pt x="205" y="66"/>
                    <a:pt x="201" y="62"/>
                    <a:pt x="196" y="59"/>
                  </a:cubicBezTo>
                  <a:cubicBezTo>
                    <a:pt x="197" y="57"/>
                    <a:pt x="197" y="55"/>
                    <a:pt x="197" y="53"/>
                  </a:cubicBezTo>
                  <a:cubicBezTo>
                    <a:pt x="197" y="28"/>
                    <a:pt x="157" y="8"/>
                    <a:pt x="106" y="8"/>
                  </a:cubicBezTo>
                  <a:cubicBezTo>
                    <a:pt x="56" y="8"/>
                    <a:pt x="16" y="28"/>
                    <a:pt x="16" y="53"/>
                  </a:cubicBezTo>
                  <a:cubicBezTo>
                    <a:pt x="16" y="54"/>
                    <a:pt x="16" y="56"/>
                    <a:pt x="16" y="5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2" name="Freeform 691"/>
            <p:cNvSpPr>
              <a:spLocks noChangeArrowheads="1"/>
            </p:cNvSpPr>
            <p:nvPr/>
          </p:nvSpPr>
          <p:spPr bwMode="auto">
            <a:xfrm>
              <a:off x="7148762" y="2806679"/>
              <a:ext cx="82638" cy="329170"/>
            </a:xfrm>
            <a:custGeom>
              <a:avLst/>
              <a:gdLst>
                <a:gd name="T0" fmla="*/ 6 w 6"/>
                <a:gd name="T1" fmla="*/ 16 h 32"/>
                <a:gd name="T2" fmla="*/ 0 w 6"/>
                <a:gd name="T3" fmla="*/ 32 h 32"/>
                <a:gd name="T4" fmla="*/ 1 w 6"/>
                <a:gd name="T5" fmla="*/ 0 h 32"/>
                <a:gd name="T6" fmla="*/ 6 w 6"/>
                <a:gd name="T7" fmla="*/ 16 h 32"/>
                <a:gd name="T8" fmla="*/ 0 60000 65536"/>
                <a:gd name="T9" fmla="*/ 0 60000 65536"/>
                <a:gd name="T10" fmla="*/ 0 60000 65536"/>
                <a:gd name="T11" fmla="*/ 0 60000 65536"/>
                <a:gd name="T12" fmla="*/ 0 w 6"/>
                <a:gd name="T13" fmla="*/ 0 h 32"/>
                <a:gd name="T14" fmla="*/ 6 w 6"/>
                <a:gd name="T15" fmla="*/ 32 h 32"/>
              </a:gdLst>
              <a:ahLst/>
              <a:cxnLst>
                <a:cxn ang="T8">
                  <a:pos x="T0" y="T1"/>
                </a:cxn>
                <a:cxn ang="T9">
                  <a:pos x="T2" y="T3"/>
                </a:cxn>
                <a:cxn ang="T10">
                  <a:pos x="T4" y="T5"/>
                </a:cxn>
                <a:cxn ang="T11">
                  <a:pos x="T6" y="T7"/>
                </a:cxn>
              </a:cxnLst>
              <a:rect l="T12" t="T13" r="T14" b="T15"/>
              <a:pathLst>
                <a:path w="6" h="32">
                  <a:moveTo>
                    <a:pt x="6" y="16"/>
                  </a:moveTo>
                  <a:cubicBezTo>
                    <a:pt x="2" y="21"/>
                    <a:pt x="0" y="27"/>
                    <a:pt x="0" y="32"/>
                  </a:cubicBezTo>
                  <a:cubicBezTo>
                    <a:pt x="1" y="0"/>
                    <a:pt x="1" y="0"/>
                    <a:pt x="1" y="0"/>
                  </a:cubicBezTo>
                  <a:cubicBezTo>
                    <a:pt x="1" y="6"/>
                    <a:pt x="3" y="11"/>
                    <a:pt x="6" y="16"/>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3" name="Freeform 692"/>
            <p:cNvSpPr>
              <a:spLocks noChangeArrowheads="1"/>
            </p:cNvSpPr>
            <p:nvPr/>
          </p:nvSpPr>
          <p:spPr bwMode="auto">
            <a:xfrm>
              <a:off x="10064668" y="2182988"/>
              <a:ext cx="82638" cy="337835"/>
            </a:xfrm>
            <a:custGeom>
              <a:avLst/>
              <a:gdLst>
                <a:gd name="T0" fmla="*/ 0 w 6"/>
                <a:gd name="T1" fmla="*/ 16 h 33"/>
                <a:gd name="T2" fmla="*/ 6 w 6"/>
                <a:gd name="T3" fmla="*/ 0 h 33"/>
                <a:gd name="T4" fmla="*/ 5 w 6"/>
                <a:gd name="T5" fmla="*/ 33 h 33"/>
                <a:gd name="T6" fmla="*/ 0 w 6"/>
                <a:gd name="T7" fmla="*/ 16 h 33"/>
                <a:gd name="T8" fmla="*/ 0 60000 65536"/>
                <a:gd name="T9" fmla="*/ 0 60000 65536"/>
                <a:gd name="T10" fmla="*/ 0 60000 65536"/>
                <a:gd name="T11" fmla="*/ 0 60000 65536"/>
                <a:gd name="T12" fmla="*/ 0 w 6"/>
                <a:gd name="T13" fmla="*/ 0 h 33"/>
                <a:gd name="T14" fmla="*/ 6 w 6"/>
                <a:gd name="T15" fmla="*/ 33 h 33"/>
              </a:gdLst>
              <a:ahLst/>
              <a:cxnLst>
                <a:cxn ang="T8">
                  <a:pos x="T0" y="T1"/>
                </a:cxn>
                <a:cxn ang="T9">
                  <a:pos x="T2" y="T3"/>
                </a:cxn>
                <a:cxn ang="T10">
                  <a:pos x="T4" y="T5"/>
                </a:cxn>
                <a:cxn ang="T11">
                  <a:pos x="T6" y="T7"/>
                </a:cxn>
              </a:cxnLst>
              <a:rect l="T12" t="T13" r="T14" b="T15"/>
              <a:pathLst>
                <a:path w="6" h="33">
                  <a:moveTo>
                    <a:pt x="0" y="16"/>
                  </a:moveTo>
                  <a:cubicBezTo>
                    <a:pt x="3" y="11"/>
                    <a:pt x="6" y="6"/>
                    <a:pt x="6" y="0"/>
                  </a:cubicBezTo>
                  <a:cubicBezTo>
                    <a:pt x="5" y="33"/>
                    <a:pt x="5" y="33"/>
                    <a:pt x="5" y="33"/>
                  </a:cubicBezTo>
                  <a:cubicBezTo>
                    <a:pt x="5" y="27"/>
                    <a:pt x="3" y="21"/>
                    <a:pt x="0" y="16"/>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4" name="Freeform 693"/>
            <p:cNvSpPr>
              <a:spLocks noChangeArrowheads="1"/>
            </p:cNvSpPr>
            <p:nvPr/>
          </p:nvSpPr>
          <p:spPr bwMode="auto">
            <a:xfrm>
              <a:off x="7160569" y="2338912"/>
              <a:ext cx="2969036" cy="714643"/>
            </a:xfrm>
            <a:custGeom>
              <a:avLst/>
              <a:gdLst>
                <a:gd name="T0" fmla="*/ 6 w 213"/>
                <a:gd name="T1" fmla="*/ 0 h 70"/>
                <a:gd name="T2" fmla="*/ 44 w 213"/>
                <a:gd name="T3" fmla="*/ 26 h 70"/>
                <a:gd name="T4" fmla="*/ 107 w 213"/>
                <a:gd name="T5" fmla="*/ 36 h 70"/>
                <a:gd name="T6" fmla="*/ 208 w 213"/>
                <a:gd name="T7" fmla="*/ 1 h 70"/>
                <a:gd name="T8" fmla="*/ 213 w 213"/>
                <a:gd name="T9" fmla="*/ 18 h 70"/>
                <a:gd name="T10" fmla="*/ 106 w 213"/>
                <a:gd name="T11" fmla="*/ 70 h 70"/>
                <a:gd name="T12" fmla="*/ 0 w 213"/>
                <a:gd name="T13" fmla="*/ 18 h 70"/>
                <a:gd name="T14" fmla="*/ 0 w 213"/>
                <a:gd name="T15" fmla="*/ 16 h 70"/>
                <a:gd name="T16" fmla="*/ 0 w 213"/>
                <a:gd name="T17" fmla="*/ 16 h 70"/>
                <a:gd name="T18" fmla="*/ 6 w 21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70"/>
                <a:gd name="T32" fmla="*/ 213 w 21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70">
                  <a:moveTo>
                    <a:pt x="6" y="0"/>
                  </a:moveTo>
                  <a:cubicBezTo>
                    <a:pt x="13" y="11"/>
                    <a:pt x="26" y="20"/>
                    <a:pt x="44" y="26"/>
                  </a:cubicBezTo>
                  <a:cubicBezTo>
                    <a:pt x="62" y="33"/>
                    <a:pt x="83" y="36"/>
                    <a:pt x="107" y="36"/>
                  </a:cubicBezTo>
                  <a:cubicBezTo>
                    <a:pt x="154" y="36"/>
                    <a:pt x="193" y="22"/>
                    <a:pt x="208" y="1"/>
                  </a:cubicBezTo>
                  <a:cubicBezTo>
                    <a:pt x="211" y="6"/>
                    <a:pt x="213" y="12"/>
                    <a:pt x="213" y="18"/>
                  </a:cubicBezTo>
                  <a:cubicBezTo>
                    <a:pt x="213" y="47"/>
                    <a:pt x="165" y="70"/>
                    <a:pt x="106" y="70"/>
                  </a:cubicBezTo>
                  <a:cubicBezTo>
                    <a:pt x="47" y="70"/>
                    <a:pt x="0" y="47"/>
                    <a:pt x="0" y="18"/>
                  </a:cubicBezTo>
                  <a:cubicBezTo>
                    <a:pt x="0" y="16"/>
                    <a:pt x="0" y="16"/>
                    <a:pt x="0" y="16"/>
                  </a:cubicBezTo>
                  <a:cubicBezTo>
                    <a:pt x="0" y="16"/>
                    <a:pt x="0" y="16"/>
                    <a:pt x="0" y="16"/>
                  </a:cubicBezTo>
                  <a:cubicBezTo>
                    <a:pt x="0" y="11"/>
                    <a:pt x="2" y="5"/>
                    <a:pt x="6"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5" name="Freeform 694"/>
            <p:cNvSpPr>
              <a:spLocks noChangeArrowheads="1"/>
            </p:cNvSpPr>
            <p:nvPr/>
          </p:nvSpPr>
          <p:spPr bwMode="auto">
            <a:xfrm>
              <a:off x="8848718" y="1979417"/>
              <a:ext cx="206595" cy="51971"/>
            </a:xfrm>
            <a:custGeom>
              <a:avLst/>
              <a:gdLst>
                <a:gd name="T0" fmla="*/ 1 w 15"/>
                <a:gd name="T1" fmla="*/ 2 h 5"/>
                <a:gd name="T2" fmla="*/ 0 w 15"/>
                <a:gd name="T3" fmla="*/ 0 h 5"/>
                <a:gd name="T4" fmla="*/ 15 w 15"/>
                <a:gd name="T5" fmla="*/ 2 h 5"/>
                <a:gd name="T6" fmla="*/ 13 w 15"/>
                <a:gd name="T7" fmla="*/ 4 h 5"/>
                <a:gd name="T8" fmla="*/ 8 w 15"/>
                <a:gd name="T9" fmla="*/ 5 h 5"/>
                <a:gd name="T10" fmla="*/ 1 w 15"/>
                <a:gd name="T11" fmla="*/ 2 h 5"/>
                <a:gd name="T12" fmla="*/ 0 60000 65536"/>
                <a:gd name="T13" fmla="*/ 0 60000 65536"/>
                <a:gd name="T14" fmla="*/ 0 60000 65536"/>
                <a:gd name="T15" fmla="*/ 0 60000 65536"/>
                <a:gd name="T16" fmla="*/ 0 60000 65536"/>
                <a:gd name="T17" fmla="*/ 0 60000 65536"/>
                <a:gd name="T18" fmla="*/ 0 w 15"/>
                <a:gd name="T19" fmla="*/ 0 h 5"/>
                <a:gd name="T20" fmla="*/ 15 w 15"/>
                <a:gd name="T21" fmla="*/ 5 h 5"/>
              </a:gdLst>
              <a:ahLst/>
              <a:cxnLst>
                <a:cxn ang="T12">
                  <a:pos x="T0" y="T1"/>
                </a:cxn>
                <a:cxn ang="T13">
                  <a:pos x="T2" y="T3"/>
                </a:cxn>
                <a:cxn ang="T14">
                  <a:pos x="T4" y="T5"/>
                </a:cxn>
                <a:cxn ang="T15">
                  <a:pos x="T6" y="T7"/>
                </a:cxn>
                <a:cxn ang="T16">
                  <a:pos x="T8" y="T9"/>
                </a:cxn>
                <a:cxn ang="T17">
                  <a:pos x="T10" y="T11"/>
                </a:cxn>
              </a:cxnLst>
              <a:rect l="T18" t="T19" r="T20" b="T21"/>
              <a:pathLst>
                <a:path w="15" h="5">
                  <a:moveTo>
                    <a:pt x="1" y="2"/>
                  </a:moveTo>
                  <a:cubicBezTo>
                    <a:pt x="1" y="1"/>
                    <a:pt x="0" y="1"/>
                    <a:pt x="0" y="0"/>
                  </a:cubicBezTo>
                  <a:cubicBezTo>
                    <a:pt x="5" y="1"/>
                    <a:pt x="10" y="1"/>
                    <a:pt x="15" y="2"/>
                  </a:cubicBezTo>
                  <a:cubicBezTo>
                    <a:pt x="14" y="3"/>
                    <a:pt x="14" y="3"/>
                    <a:pt x="13" y="4"/>
                  </a:cubicBezTo>
                  <a:cubicBezTo>
                    <a:pt x="11" y="5"/>
                    <a:pt x="10" y="5"/>
                    <a:pt x="8" y="5"/>
                  </a:cubicBezTo>
                  <a:cubicBezTo>
                    <a:pt x="4" y="5"/>
                    <a:pt x="2" y="4"/>
                    <a:pt x="1"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6" name="Freeform 695"/>
            <p:cNvSpPr>
              <a:spLocks noChangeArrowheads="1"/>
            </p:cNvSpPr>
            <p:nvPr/>
          </p:nvSpPr>
          <p:spPr bwMode="auto">
            <a:xfrm>
              <a:off x="8736570" y="1949101"/>
              <a:ext cx="112158" cy="30316"/>
            </a:xfrm>
            <a:custGeom>
              <a:avLst/>
              <a:gdLst>
                <a:gd name="T0" fmla="*/ 0 w 8"/>
                <a:gd name="T1" fmla="*/ 0 h 3"/>
                <a:gd name="T2" fmla="*/ 8 w 8"/>
                <a:gd name="T3" fmla="*/ 3 h 3"/>
                <a:gd name="T4" fmla="*/ 0 w 8"/>
                <a:gd name="T5" fmla="*/ 3 h 3"/>
                <a:gd name="T6" fmla="*/ 0 w 8"/>
                <a:gd name="T7" fmla="*/ 0 h 3"/>
                <a:gd name="T8" fmla="*/ 0 60000 65536"/>
                <a:gd name="T9" fmla="*/ 0 60000 65536"/>
                <a:gd name="T10" fmla="*/ 0 60000 65536"/>
                <a:gd name="T11" fmla="*/ 0 60000 65536"/>
                <a:gd name="T12" fmla="*/ 0 w 8"/>
                <a:gd name="T13" fmla="*/ 0 h 3"/>
                <a:gd name="T14" fmla="*/ 8 w 8"/>
                <a:gd name="T15" fmla="*/ 3 h 3"/>
              </a:gdLst>
              <a:ahLst/>
              <a:cxnLst>
                <a:cxn ang="T8">
                  <a:pos x="T0" y="T1"/>
                </a:cxn>
                <a:cxn ang="T9">
                  <a:pos x="T2" y="T3"/>
                </a:cxn>
                <a:cxn ang="T10">
                  <a:pos x="T4" y="T5"/>
                </a:cxn>
                <a:cxn ang="T11">
                  <a:pos x="T6" y="T7"/>
                </a:cxn>
              </a:cxnLst>
              <a:rect l="T12" t="T13" r="T14" b="T15"/>
              <a:pathLst>
                <a:path w="8" h="3">
                  <a:moveTo>
                    <a:pt x="0" y="0"/>
                  </a:moveTo>
                  <a:cubicBezTo>
                    <a:pt x="4" y="0"/>
                    <a:pt x="6" y="1"/>
                    <a:pt x="8" y="3"/>
                  </a:cubicBezTo>
                  <a:cubicBezTo>
                    <a:pt x="5" y="3"/>
                    <a:pt x="3" y="3"/>
                    <a:pt x="0" y="3"/>
                  </a:cubicBezTo>
                  <a:lnTo>
                    <a:pt x="0"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7" name="Freeform 696"/>
            <p:cNvSpPr>
              <a:spLocks noChangeArrowheads="1"/>
            </p:cNvSpPr>
            <p:nvPr/>
          </p:nvSpPr>
          <p:spPr bwMode="auto">
            <a:xfrm>
              <a:off x="8736570" y="2152663"/>
              <a:ext cx="165273" cy="142930"/>
            </a:xfrm>
            <a:custGeom>
              <a:avLst/>
              <a:gdLst>
                <a:gd name="T0" fmla="*/ 0 w 12"/>
                <a:gd name="T1" fmla="*/ 14 h 14"/>
                <a:gd name="T2" fmla="*/ 0 w 12"/>
                <a:gd name="T3" fmla="*/ 0 h 14"/>
                <a:gd name="T4" fmla="*/ 9 w 12"/>
                <a:gd name="T5" fmla="*/ 3 h 14"/>
                <a:gd name="T6" fmla="*/ 12 w 12"/>
                <a:gd name="T7" fmla="*/ 7 h 14"/>
                <a:gd name="T8" fmla="*/ 9 w 12"/>
                <a:gd name="T9" fmla="*/ 11 h 14"/>
                <a:gd name="T10" fmla="*/ 0 w 12"/>
                <a:gd name="T11" fmla="*/ 14 h 14"/>
                <a:gd name="T12" fmla="*/ 0 60000 65536"/>
                <a:gd name="T13" fmla="*/ 0 60000 65536"/>
                <a:gd name="T14" fmla="*/ 0 60000 65536"/>
                <a:gd name="T15" fmla="*/ 0 60000 65536"/>
                <a:gd name="T16" fmla="*/ 0 60000 65536"/>
                <a:gd name="T17" fmla="*/ 0 60000 65536"/>
                <a:gd name="T18" fmla="*/ 0 w 12"/>
                <a:gd name="T19" fmla="*/ 0 h 14"/>
                <a:gd name="T20" fmla="*/ 12 w 1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2" h="14">
                  <a:moveTo>
                    <a:pt x="0" y="14"/>
                  </a:moveTo>
                  <a:cubicBezTo>
                    <a:pt x="0" y="0"/>
                    <a:pt x="0" y="0"/>
                    <a:pt x="0" y="0"/>
                  </a:cubicBezTo>
                  <a:cubicBezTo>
                    <a:pt x="4" y="1"/>
                    <a:pt x="7" y="2"/>
                    <a:pt x="9" y="3"/>
                  </a:cubicBezTo>
                  <a:cubicBezTo>
                    <a:pt x="11" y="4"/>
                    <a:pt x="12" y="5"/>
                    <a:pt x="12" y="7"/>
                  </a:cubicBezTo>
                  <a:cubicBezTo>
                    <a:pt x="12" y="8"/>
                    <a:pt x="11" y="10"/>
                    <a:pt x="9" y="11"/>
                  </a:cubicBezTo>
                  <a:cubicBezTo>
                    <a:pt x="7" y="12"/>
                    <a:pt x="4" y="13"/>
                    <a:pt x="0" y="1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8" name="Freeform 697"/>
            <p:cNvSpPr>
              <a:spLocks noChangeArrowheads="1"/>
            </p:cNvSpPr>
            <p:nvPr/>
          </p:nvSpPr>
          <p:spPr bwMode="auto">
            <a:xfrm>
              <a:off x="8512269" y="1949101"/>
              <a:ext cx="129855" cy="30316"/>
            </a:xfrm>
            <a:custGeom>
              <a:avLst/>
              <a:gdLst>
                <a:gd name="T0" fmla="*/ 9 w 9"/>
                <a:gd name="T1" fmla="*/ 0 h 3"/>
                <a:gd name="T2" fmla="*/ 9 w 9"/>
                <a:gd name="T3" fmla="*/ 3 h 3"/>
                <a:gd name="T4" fmla="*/ 0 w 9"/>
                <a:gd name="T5" fmla="*/ 3 h 3"/>
                <a:gd name="T6" fmla="*/ 2 w 9"/>
                <a:gd name="T7" fmla="*/ 2 h 3"/>
                <a:gd name="T8" fmla="*/ 9 w 9"/>
                <a:gd name="T9" fmla="*/ 0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0"/>
                  </a:moveTo>
                  <a:cubicBezTo>
                    <a:pt x="9" y="3"/>
                    <a:pt x="9" y="3"/>
                    <a:pt x="9" y="3"/>
                  </a:cubicBezTo>
                  <a:cubicBezTo>
                    <a:pt x="6" y="3"/>
                    <a:pt x="3" y="3"/>
                    <a:pt x="0" y="3"/>
                  </a:cubicBezTo>
                  <a:cubicBezTo>
                    <a:pt x="1" y="2"/>
                    <a:pt x="1" y="2"/>
                    <a:pt x="2" y="2"/>
                  </a:cubicBezTo>
                  <a:cubicBezTo>
                    <a:pt x="4" y="1"/>
                    <a:pt x="6" y="0"/>
                    <a:pt x="9"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9" name="Freeform 698"/>
            <p:cNvSpPr>
              <a:spLocks noChangeArrowheads="1"/>
            </p:cNvSpPr>
            <p:nvPr/>
          </p:nvSpPr>
          <p:spPr bwMode="auto">
            <a:xfrm>
              <a:off x="8500465" y="1979417"/>
              <a:ext cx="141667" cy="82296"/>
            </a:xfrm>
            <a:custGeom>
              <a:avLst/>
              <a:gdLst>
                <a:gd name="T0" fmla="*/ 10 w 10"/>
                <a:gd name="T1" fmla="*/ 0 h 8"/>
                <a:gd name="T2" fmla="*/ 10 w 10"/>
                <a:gd name="T3" fmla="*/ 8 h 8"/>
                <a:gd name="T4" fmla="*/ 3 w 10"/>
                <a:gd name="T5" fmla="*/ 6 h 8"/>
                <a:gd name="T6" fmla="*/ 0 w 10"/>
                <a:gd name="T7" fmla="*/ 2 h 8"/>
                <a:gd name="T8" fmla="*/ 1 w 10"/>
                <a:gd name="T9" fmla="*/ 0 h 8"/>
                <a:gd name="T10" fmla="*/ 10 w 10"/>
                <a:gd name="T11" fmla="*/ 0 h 8"/>
                <a:gd name="T12" fmla="*/ 0 60000 65536"/>
                <a:gd name="T13" fmla="*/ 0 60000 65536"/>
                <a:gd name="T14" fmla="*/ 0 60000 65536"/>
                <a:gd name="T15" fmla="*/ 0 60000 65536"/>
                <a:gd name="T16" fmla="*/ 0 60000 65536"/>
                <a:gd name="T17" fmla="*/ 0 60000 65536"/>
                <a:gd name="T18" fmla="*/ 0 w 10"/>
                <a:gd name="T19" fmla="*/ 0 h 8"/>
                <a:gd name="T20" fmla="*/ 10 w 10"/>
                <a:gd name="T21" fmla="*/ 8 h 8"/>
              </a:gdLst>
              <a:ahLst/>
              <a:cxnLst>
                <a:cxn ang="T12">
                  <a:pos x="T0" y="T1"/>
                </a:cxn>
                <a:cxn ang="T13">
                  <a:pos x="T2" y="T3"/>
                </a:cxn>
                <a:cxn ang="T14">
                  <a:pos x="T4" y="T5"/>
                </a:cxn>
                <a:cxn ang="T15">
                  <a:pos x="T6" y="T7"/>
                </a:cxn>
                <a:cxn ang="T16">
                  <a:pos x="T8" y="T9"/>
                </a:cxn>
                <a:cxn ang="T17">
                  <a:pos x="T10" y="T11"/>
                </a:cxn>
              </a:cxnLst>
              <a:rect l="T18" t="T19" r="T20" b="T21"/>
              <a:pathLst>
                <a:path w="10" h="8">
                  <a:moveTo>
                    <a:pt x="10" y="0"/>
                  </a:moveTo>
                  <a:cubicBezTo>
                    <a:pt x="10" y="8"/>
                    <a:pt x="10" y="8"/>
                    <a:pt x="10" y="8"/>
                  </a:cubicBezTo>
                  <a:cubicBezTo>
                    <a:pt x="7" y="8"/>
                    <a:pt x="4" y="7"/>
                    <a:pt x="3" y="6"/>
                  </a:cubicBezTo>
                  <a:cubicBezTo>
                    <a:pt x="1" y="5"/>
                    <a:pt x="0" y="4"/>
                    <a:pt x="0" y="2"/>
                  </a:cubicBezTo>
                  <a:cubicBezTo>
                    <a:pt x="0" y="1"/>
                    <a:pt x="1" y="1"/>
                    <a:pt x="1" y="0"/>
                  </a:cubicBezTo>
                  <a:cubicBezTo>
                    <a:pt x="4" y="0"/>
                    <a:pt x="7" y="0"/>
                    <a:pt x="1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0" name="Freeform 699"/>
            <p:cNvSpPr>
              <a:spLocks noChangeArrowheads="1"/>
            </p:cNvSpPr>
            <p:nvPr/>
          </p:nvSpPr>
          <p:spPr bwMode="auto">
            <a:xfrm>
              <a:off x="8317481" y="1827830"/>
              <a:ext cx="737832" cy="173246"/>
            </a:xfrm>
            <a:custGeom>
              <a:avLst/>
              <a:gdLst>
                <a:gd name="T0" fmla="*/ 0 w 53"/>
                <a:gd name="T1" fmla="*/ 16 h 17"/>
                <a:gd name="T2" fmla="*/ 6 w 53"/>
                <a:gd name="T3" fmla="*/ 10 h 17"/>
                <a:gd name="T4" fmla="*/ 23 w 53"/>
                <a:gd name="T5" fmla="*/ 6 h 17"/>
                <a:gd name="T6" fmla="*/ 23 w 53"/>
                <a:gd name="T7" fmla="*/ 2 h 17"/>
                <a:gd name="T8" fmla="*/ 27 w 53"/>
                <a:gd name="T9" fmla="*/ 0 h 17"/>
                <a:gd name="T10" fmla="*/ 30 w 53"/>
                <a:gd name="T11" fmla="*/ 2 h 17"/>
                <a:gd name="T12" fmla="*/ 30 w 53"/>
                <a:gd name="T13" fmla="*/ 6 h 17"/>
                <a:gd name="T14" fmla="*/ 40 w 53"/>
                <a:gd name="T15" fmla="*/ 7 h 17"/>
                <a:gd name="T16" fmla="*/ 48 w 53"/>
                <a:gd name="T17" fmla="*/ 10 h 17"/>
                <a:gd name="T18" fmla="*/ 51 w 53"/>
                <a:gd name="T19" fmla="*/ 13 h 17"/>
                <a:gd name="T20" fmla="*/ 53 w 53"/>
                <a:gd name="T21" fmla="*/ 16 h 17"/>
                <a:gd name="T22" fmla="*/ 53 w 53"/>
                <a:gd name="T23" fmla="*/ 17 h 17"/>
                <a:gd name="T24" fmla="*/ 38 w 53"/>
                <a:gd name="T25" fmla="*/ 15 h 17"/>
                <a:gd name="T26" fmla="*/ 30 w 53"/>
                <a:gd name="T27" fmla="*/ 12 h 17"/>
                <a:gd name="T28" fmla="*/ 30 w 53"/>
                <a:gd name="T29" fmla="*/ 15 h 17"/>
                <a:gd name="T30" fmla="*/ 23 w 53"/>
                <a:gd name="T31" fmla="*/ 15 h 17"/>
                <a:gd name="T32" fmla="*/ 23 w 53"/>
                <a:gd name="T33" fmla="*/ 15 h 17"/>
                <a:gd name="T34" fmla="*/ 23 w 53"/>
                <a:gd name="T35" fmla="*/ 12 h 17"/>
                <a:gd name="T36" fmla="*/ 16 w 53"/>
                <a:gd name="T37" fmla="*/ 14 h 17"/>
                <a:gd name="T38" fmla="*/ 14 w 53"/>
                <a:gd name="T39" fmla="*/ 15 h 17"/>
                <a:gd name="T40" fmla="*/ 0 w 53"/>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17"/>
                <a:gd name="T65" fmla="*/ 53 w 53"/>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17">
                  <a:moveTo>
                    <a:pt x="0" y="16"/>
                  </a:moveTo>
                  <a:cubicBezTo>
                    <a:pt x="1" y="13"/>
                    <a:pt x="3" y="11"/>
                    <a:pt x="6" y="10"/>
                  </a:cubicBezTo>
                  <a:cubicBezTo>
                    <a:pt x="10" y="7"/>
                    <a:pt x="16" y="6"/>
                    <a:pt x="23" y="6"/>
                  </a:cubicBezTo>
                  <a:cubicBezTo>
                    <a:pt x="23" y="2"/>
                    <a:pt x="23" y="2"/>
                    <a:pt x="23" y="2"/>
                  </a:cubicBezTo>
                  <a:cubicBezTo>
                    <a:pt x="23" y="1"/>
                    <a:pt x="24" y="0"/>
                    <a:pt x="27" y="0"/>
                  </a:cubicBezTo>
                  <a:cubicBezTo>
                    <a:pt x="29" y="0"/>
                    <a:pt x="30" y="1"/>
                    <a:pt x="30" y="2"/>
                  </a:cubicBezTo>
                  <a:cubicBezTo>
                    <a:pt x="30" y="6"/>
                    <a:pt x="30" y="6"/>
                    <a:pt x="30" y="6"/>
                  </a:cubicBezTo>
                  <a:cubicBezTo>
                    <a:pt x="34" y="6"/>
                    <a:pt x="37" y="6"/>
                    <a:pt x="40" y="7"/>
                  </a:cubicBezTo>
                  <a:cubicBezTo>
                    <a:pt x="43" y="8"/>
                    <a:pt x="45" y="9"/>
                    <a:pt x="48" y="10"/>
                  </a:cubicBezTo>
                  <a:cubicBezTo>
                    <a:pt x="49" y="11"/>
                    <a:pt x="50" y="12"/>
                    <a:pt x="51" y="13"/>
                  </a:cubicBezTo>
                  <a:cubicBezTo>
                    <a:pt x="52" y="14"/>
                    <a:pt x="53" y="15"/>
                    <a:pt x="53" y="16"/>
                  </a:cubicBezTo>
                  <a:cubicBezTo>
                    <a:pt x="53" y="16"/>
                    <a:pt x="53" y="17"/>
                    <a:pt x="53" y="17"/>
                  </a:cubicBezTo>
                  <a:cubicBezTo>
                    <a:pt x="48" y="16"/>
                    <a:pt x="43" y="16"/>
                    <a:pt x="38" y="15"/>
                  </a:cubicBezTo>
                  <a:cubicBezTo>
                    <a:pt x="36" y="13"/>
                    <a:pt x="34" y="12"/>
                    <a:pt x="30" y="12"/>
                  </a:cubicBezTo>
                  <a:cubicBezTo>
                    <a:pt x="30" y="15"/>
                    <a:pt x="30" y="15"/>
                    <a:pt x="30" y="15"/>
                  </a:cubicBezTo>
                  <a:cubicBezTo>
                    <a:pt x="28" y="15"/>
                    <a:pt x="26" y="15"/>
                    <a:pt x="23" y="15"/>
                  </a:cubicBezTo>
                  <a:cubicBezTo>
                    <a:pt x="23" y="15"/>
                    <a:pt x="23" y="15"/>
                    <a:pt x="23" y="15"/>
                  </a:cubicBezTo>
                  <a:cubicBezTo>
                    <a:pt x="23" y="12"/>
                    <a:pt x="23" y="12"/>
                    <a:pt x="23" y="12"/>
                  </a:cubicBezTo>
                  <a:cubicBezTo>
                    <a:pt x="20" y="12"/>
                    <a:pt x="18" y="13"/>
                    <a:pt x="16" y="14"/>
                  </a:cubicBezTo>
                  <a:cubicBezTo>
                    <a:pt x="15" y="14"/>
                    <a:pt x="15" y="14"/>
                    <a:pt x="14" y="15"/>
                  </a:cubicBezTo>
                  <a:cubicBezTo>
                    <a:pt x="9" y="15"/>
                    <a:pt x="5" y="15"/>
                    <a:pt x="0" y="1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1" name="Freeform 700"/>
            <p:cNvSpPr>
              <a:spLocks noChangeArrowheads="1"/>
            </p:cNvSpPr>
            <p:nvPr/>
          </p:nvSpPr>
          <p:spPr bwMode="auto">
            <a:xfrm>
              <a:off x="7538332" y="1979417"/>
              <a:ext cx="2231203" cy="593379"/>
            </a:xfrm>
            <a:custGeom>
              <a:avLst/>
              <a:gdLst>
                <a:gd name="T0" fmla="*/ 61 w 160"/>
                <a:gd name="T1" fmla="*/ 20 h 58"/>
                <a:gd name="T2" fmla="*/ 56 w 160"/>
                <a:gd name="T3" fmla="*/ 21 h 58"/>
                <a:gd name="T4" fmla="*/ 54 w 160"/>
                <a:gd name="T5" fmla="*/ 24 h 58"/>
                <a:gd name="T6" fmla="*/ 55 w 160"/>
                <a:gd name="T7" fmla="*/ 28 h 58"/>
                <a:gd name="T8" fmla="*/ 60 w 160"/>
                <a:gd name="T9" fmla="*/ 32 h 58"/>
                <a:gd name="T10" fmla="*/ 68 w 160"/>
                <a:gd name="T11" fmla="*/ 35 h 58"/>
                <a:gd name="T12" fmla="*/ 79 w 160"/>
                <a:gd name="T13" fmla="*/ 37 h 58"/>
                <a:gd name="T14" fmla="*/ 79 w 160"/>
                <a:gd name="T15" fmla="*/ 45 h 58"/>
                <a:gd name="T16" fmla="*/ 80 w 160"/>
                <a:gd name="T17" fmla="*/ 47 h 58"/>
                <a:gd name="T18" fmla="*/ 83 w 160"/>
                <a:gd name="T19" fmla="*/ 47 h 58"/>
                <a:gd name="T20" fmla="*/ 86 w 160"/>
                <a:gd name="T21" fmla="*/ 47 h 58"/>
                <a:gd name="T22" fmla="*/ 86 w 160"/>
                <a:gd name="T23" fmla="*/ 44 h 58"/>
                <a:gd name="T24" fmla="*/ 86 w 160"/>
                <a:gd name="T25" fmla="*/ 36 h 58"/>
                <a:gd name="T26" fmla="*/ 100 w 160"/>
                <a:gd name="T27" fmla="*/ 34 h 58"/>
                <a:gd name="T28" fmla="*/ 108 w 160"/>
                <a:gd name="T29" fmla="*/ 29 h 58"/>
                <a:gd name="T30" fmla="*/ 111 w 160"/>
                <a:gd name="T31" fmla="*/ 23 h 58"/>
                <a:gd name="T32" fmla="*/ 109 w 160"/>
                <a:gd name="T33" fmla="*/ 18 h 58"/>
                <a:gd name="T34" fmla="*/ 104 w 160"/>
                <a:gd name="T35" fmla="*/ 14 h 58"/>
                <a:gd name="T36" fmla="*/ 97 w 160"/>
                <a:gd name="T37" fmla="*/ 11 h 58"/>
                <a:gd name="T38" fmla="*/ 86 w 160"/>
                <a:gd name="T39" fmla="*/ 9 h 58"/>
                <a:gd name="T40" fmla="*/ 86 w 160"/>
                <a:gd name="T41" fmla="*/ 0 h 58"/>
                <a:gd name="T42" fmla="*/ 94 w 160"/>
                <a:gd name="T43" fmla="*/ 0 h 58"/>
                <a:gd name="T44" fmla="*/ 95 w 160"/>
                <a:gd name="T45" fmla="*/ 2 h 58"/>
                <a:gd name="T46" fmla="*/ 102 w 160"/>
                <a:gd name="T47" fmla="*/ 5 h 58"/>
                <a:gd name="T48" fmla="*/ 107 w 160"/>
                <a:gd name="T49" fmla="*/ 4 h 58"/>
                <a:gd name="T50" fmla="*/ 109 w 160"/>
                <a:gd name="T51" fmla="*/ 2 h 58"/>
                <a:gd name="T52" fmla="*/ 160 w 160"/>
                <a:gd name="T53" fmla="*/ 18 h 58"/>
                <a:gd name="T54" fmla="*/ 160 w 160"/>
                <a:gd name="T55" fmla="*/ 19 h 58"/>
                <a:gd name="T56" fmla="*/ 80 w 160"/>
                <a:gd name="T57" fmla="*/ 58 h 58"/>
                <a:gd name="T58" fmla="*/ 0 w 160"/>
                <a:gd name="T59" fmla="*/ 19 h 58"/>
                <a:gd name="T60" fmla="*/ 0 w 160"/>
                <a:gd name="T61" fmla="*/ 17 h 58"/>
                <a:gd name="T62" fmla="*/ 56 w 160"/>
                <a:gd name="T63" fmla="*/ 1 h 58"/>
                <a:gd name="T64" fmla="*/ 56 w 160"/>
                <a:gd name="T65" fmla="*/ 3 h 58"/>
                <a:gd name="T66" fmla="*/ 59 w 160"/>
                <a:gd name="T67" fmla="*/ 10 h 58"/>
                <a:gd name="T68" fmla="*/ 67 w 160"/>
                <a:gd name="T69" fmla="*/ 14 h 58"/>
                <a:gd name="T70" fmla="*/ 79 w 160"/>
                <a:gd name="T71" fmla="*/ 16 h 58"/>
                <a:gd name="T72" fmla="*/ 79 w 160"/>
                <a:gd name="T73" fmla="*/ 30 h 58"/>
                <a:gd name="T74" fmla="*/ 73 w 160"/>
                <a:gd name="T75" fmla="*/ 29 h 58"/>
                <a:gd name="T76" fmla="*/ 70 w 160"/>
                <a:gd name="T77" fmla="*/ 26 h 58"/>
                <a:gd name="T78" fmla="*/ 67 w 160"/>
                <a:gd name="T79" fmla="*/ 22 h 58"/>
                <a:gd name="T80" fmla="*/ 65 w 160"/>
                <a:gd name="T81" fmla="*/ 21 h 58"/>
                <a:gd name="T82" fmla="*/ 61 w 160"/>
                <a:gd name="T83" fmla="*/ 20 h 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58"/>
                <a:gd name="T128" fmla="*/ 160 w 160"/>
                <a:gd name="T129" fmla="*/ 58 h 5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58">
                  <a:moveTo>
                    <a:pt x="61" y="20"/>
                  </a:moveTo>
                  <a:cubicBezTo>
                    <a:pt x="59" y="20"/>
                    <a:pt x="57" y="20"/>
                    <a:pt x="56" y="21"/>
                  </a:cubicBezTo>
                  <a:cubicBezTo>
                    <a:pt x="54" y="22"/>
                    <a:pt x="54" y="23"/>
                    <a:pt x="54" y="24"/>
                  </a:cubicBezTo>
                  <a:cubicBezTo>
                    <a:pt x="54" y="25"/>
                    <a:pt x="54" y="26"/>
                    <a:pt x="55" y="28"/>
                  </a:cubicBezTo>
                  <a:cubicBezTo>
                    <a:pt x="56" y="29"/>
                    <a:pt x="58" y="30"/>
                    <a:pt x="60" y="32"/>
                  </a:cubicBezTo>
                  <a:cubicBezTo>
                    <a:pt x="62" y="33"/>
                    <a:pt x="65" y="34"/>
                    <a:pt x="68" y="35"/>
                  </a:cubicBezTo>
                  <a:cubicBezTo>
                    <a:pt x="71" y="36"/>
                    <a:pt x="75" y="36"/>
                    <a:pt x="79" y="37"/>
                  </a:cubicBezTo>
                  <a:cubicBezTo>
                    <a:pt x="79" y="45"/>
                    <a:pt x="79" y="45"/>
                    <a:pt x="79" y="45"/>
                  </a:cubicBezTo>
                  <a:cubicBezTo>
                    <a:pt x="79" y="46"/>
                    <a:pt x="79" y="46"/>
                    <a:pt x="80" y="47"/>
                  </a:cubicBezTo>
                  <a:cubicBezTo>
                    <a:pt x="81" y="47"/>
                    <a:pt x="81" y="47"/>
                    <a:pt x="83" y="47"/>
                  </a:cubicBezTo>
                  <a:cubicBezTo>
                    <a:pt x="84" y="47"/>
                    <a:pt x="85" y="47"/>
                    <a:pt x="86" y="47"/>
                  </a:cubicBezTo>
                  <a:cubicBezTo>
                    <a:pt x="86" y="46"/>
                    <a:pt x="86" y="45"/>
                    <a:pt x="86" y="44"/>
                  </a:cubicBezTo>
                  <a:cubicBezTo>
                    <a:pt x="86" y="36"/>
                    <a:pt x="86" y="36"/>
                    <a:pt x="86" y="36"/>
                  </a:cubicBezTo>
                  <a:cubicBezTo>
                    <a:pt x="91" y="36"/>
                    <a:pt x="96" y="35"/>
                    <a:pt x="100" y="34"/>
                  </a:cubicBezTo>
                  <a:cubicBezTo>
                    <a:pt x="103" y="33"/>
                    <a:pt x="106" y="31"/>
                    <a:pt x="108" y="29"/>
                  </a:cubicBezTo>
                  <a:cubicBezTo>
                    <a:pt x="110" y="27"/>
                    <a:pt x="111" y="25"/>
                    <a:pt x="111" y="23"/>
                  </a:cubicBezTo>
                  <a:cubicBezTo>
                    <a:pt x="111" y="21"/>
                    <a:pt x="111" y="19"/>
                    <a:pt x="109" y="18"/>
                  </a:cubicBezTo>
                  <a:cubicBezTo>
                    <a:pt x="108" y="16"/>
                    <a:pt x="106" y="15"/>
                    <a:pt x="104" y="14"/>
                  </a:cubicBezTo>
                  <a:cubicBezTo>
                    <a:pt x="102" y="13"/>
                    <a:pt x="100" y="12"/>
                    <a:pt x="97" y="11"/>
                  </a:cubicBezTo>
                  <a:cubicBezTo>
                    <a:pt x="94" y="11"/>
                    <a:pt x="91" y="10"/>
                    <a:pt x="86" y="9"/>
                  </a:cubicBezTo>
                  <a:cubicBezTo>
                    <a:pt x="86" y="0"/>
                    <a:pt x="86" y="0"/>
                    <a:pt x="86" y="0"/>
                  </a:cubicBezTo>
                  <a:cubicBezTo>
                    <a:pt x="89" y="0"/>
                    <a:pt x="91" y="0"/>
                    <a:pt x="94" y="0"/>
                  </a:cubicBezTo>
                  <a:cubicBezTo>
                    <a:pt x="94" y="1"/>
                    <a:pt x="95" y="1"/>
                    <a:pt x="95" y="2"/>
                  </a:cubicBezTo>
                  <a:cubicBezTo>
                    <a:pt x="96" y="4"/>
                    <a:pt x="98" y="5"/>
                    <a:pt x="102" y="5"/>
                  </a:cubicBezTo>
                  <a:cubicBezTo>
                    <a:pt x="104" y="5"/>
                    <a:pt x="105" y="5"/>
                    <a:pt x="107" y="4"/>
                  </a:cubicBezTo>
                  <a:cubicBezTo>
                    <a:pt x="108" y="3"/>
                    <a:pt x="108" y="3"/>
                    <a:pt x="109" y="2"/>
                  </a:cubicBezTo>
                  <a:cubicBezTo>
                    <a:pt x="129" y="5"/>
                    <a:pt x="147" y="10"/>
                    <a:pt x="160" y="18"/>
                  </a:cubicBezTo>
                  <a:cubicBezTo>
                    <a:pt x="160" y="18"/>
                    <a:pt x="160" y="18"/>
                    <a:pt x="160" y="19"/>
                  </a:cubicBezTo>
                  <a:cubicBezTo>
                    <a:pt x="160" y="40"/>
                    <a:pt x="124" y="58"/>
                    <a:pt x="80" y="58"/>
                  </a:cubicBezTo>
                  <a:cubicBezTo>
                    <a:pt x="36" y="58"/>
                    <a:pt x="0" y="40"/>
                    <a:pt x="0" y="19"/>
                  </a:cubicBezTo>
                  <a:cubicBezTo>
                    <a:pt x="0" y="18"/>
                    <a:pt x="0" y="18"/>
                    <a:pt x="0" y="17"/>
                  </a:cubicBezTo>
                  <a:cubicBezTo>
                    <a:pt x="15" y="9"/>
                    <a:pt x="34" y="3"/>
                    <a:pt x="56" y="1"/>
                  </a:cubicBezTo>
                  <a:cubicBezTo>
                    <a:pt x="56" y="2"/>
                    <a:pt x="56" y="2"/>
                    <a:pt x="56" y="3"/>
                  </a:cubicBezTo>
                  <a:cubicBezTo>
                    <a:pt x="56" y="6"/>
                    <a:pt x="57" y="8"/>
                    <a:pt x="59" y="10"/>
                  </a:cubicBezTo>
                  <a:cubicBezTo>
                    <a:pt x="61" y="11"/>
                    <a:pt x="64" y="13"/>
                    <a:pt x="67" y="14"/>
                  </a:cubicBezTo>
                  <a:cubicBezTo>
                    <a:pt x="70" y="15"/>
                    <a:pt x="74" y="15"/>
                    <a:pt x="79" y="16"/>
                  </a:cubicBezTo>
                  <a:cubicBezTo>
                    <a:pt x="79" y="30"/>
                    <a:pt x="79" y="30"/>
                    <a:pt x="79" y="30"/>
                  </a:cubicBezTo>
                  <a:cubicBezTo>
                    <a:pt x="77" y="30"/>
                    <a:pt x="75" y="29"/>
                    <a:pt x="73" y="29"/>
                  </a:cubicBezTo>
                  <a:cubicBezTo>
                    <a:pt x="72" y="28"/>
                    <a:pt x="71" y="27"/>
                    <a:pt x="70" y="26"/>
                  </a:cubicBezTo>
                  <a:cubicBezTo>
                    <a:pt x="69" y="25"/>
                    <a:pt x="68" y="24"/>
                    <a:pt x="67" y="22"/>
                  </a:cubicBezTo>
                  <a:cubicBezTo>
                    <a:pt x="67" y="22"/>
                    <a:pt x="66" y="21"/>
                    <a:pt x="65" y="21"/>
                  </a:cubicBezTo>
                  <a:cubicBezTo>
                    <a:pt x="64" y="20"/>
                    <a:pt x="63" y="20"/>
                    <a:pt x="61" y="2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2" name="Freeform 701"/>
            <p:cNvSpPr>
              <a:spLocks noEditPoints="1" noChangeArrowheads="1"/>
            </p:cNvSpPr>
            <p:nvPr/>
          </p:nvSpPr>
          <p:spPr bwMode="auto">
            <a:xfrm>
              <a:off x="8287972" y="1979417"/>
              <a:ext cx="796861" cy="480761"/>
            </a:xfrm>
            <a:custGeom>
              <a:avLst/>
              <a:gdLst>
                <a:gd name="T0" fmla="*/ 44 w 57"/>
                <a:gd name="T1" fmla="*/ 24 h 47"/>
                <a:gd name="T2" fmla="*/ 41 w 57"/>
                <a:gd name="T3" fmla="*/ 20 h 47"/>
                <a:gd name="T4" fmla="*/ 32 w 57"/>
                <a:gd name="T5" fmla="*/ 17 h 47"/>
                <a:gd name="T6" fmla="*/ 32 w 57"/>
                <a:gd name="T7" fmla="*/ 31 h 47"/>
                <a:gd name="T8" fmla="*/ 41 w 57"/>
                <a:gd name="T9" fmla="*/ 28 h 47"/>
                <a:gd name="T10" fmla="*/ 44 w 57"/>
                <a:gd name="T11" fmla="*/ 24 h 47"/>
                <a:gd name="T12" fmla="*/ 2 w 57"/>
                <a:gd name="T13" fmla="*/ 21 h 47"/>
                <a:gd name="T14" fmla="*/ 7 w 57"/>
                <a:gd name="T15" fmla="*/ 20 h 47"/>
                <a:gd name="T16" fmla="*/ 11 w 57"/>
                <a:gd name="T17" fmla="*/ 21 h 47"/>
                <a:gd name="T18" fmla="*/ 13 w 57"/>
                <a:gd name="T19" fmla="*/ 22 h 47"/>
                <a:gd name="T20" fmla="*/ 16 w 57"/>
                <a:gd name="T21" fmla="*/ 26 h 47"/>
                <a:gd name="T22" fmla="*/ 19 w 57"/>
                <a:gd name="T23" fmla="*/ 29 h 47"/>
                <a:gd name="T24" fmla="*/ 25 w 57"/>
                <a:gd name="T25" fmla="*/ 30 h 47"/>
                <a:gd name="T26" fmla="*/ 25 w 57"/>
                <a:gd name="T27" fmla="*/ 16 h 47"/>
                <a:gd name="T28" fmla="*/ 13 w 57"/>
                <a:gd name="T29" fmla="*/ 14 h 47"/>
                <a:gd name="T30" fmla="*/ 5 w 57"/>
                <a:gd name="T31" fmla="*/ 10 h 47"/>
                <a:gd name="T32" fmla="*/ 2 w 57"/>
                <a:gd name="T33" fmla="*/ 3 h 47"/>
                <a:gd name="T34" fmla="*/ 2 w 57"/>
                <a:gd name="T35" fmla="*/ 1 h 47"/>
                <a:gd name="T36" fmla="*/ 16 w 57"/>
                <a:gd name="T37" fmla="*/ 0 h 47"/>
                <a:gd name="T38" fmla="*/ 15 w 57"/>
                <a:gd name="T39" fmla="*/ 2 h 47"/>
                <a:gd name="T40" fmla="*/ 18 w 57"/>
                <a:gd name="T41" fmla="*/ 6 h 47"/>
                <a:gd name="T42" fmla="*/ 25 w 57"/>
                <a:gd name="T43" fmla="*/ 8 h 47"/>
                <a:gd name="T44" fmla="*/ 25 w 57"/>
                <a:gd name="T45" fmla="*/ 0 h 47"/>
                <a:gd name="T46" fmla="*/ 25 w 57"/>
                <a:gd name="T47" fmla="*/ 0 h 47"/>
                <a:gd name="T48" fmla="*/ 32 w 57"/>
                <a:gd name="T49" fmla="*/ 0 h 47"/>
                <a:gd name="T50" fmla="*/ 32 w 57"/>
                <a:gd name="T51" fmla="*/ 9 h 47"/>
                <a:gd name="T52" fmla="*/ 43 w 57"/>
                <a:gd name="T53" fmla="*/ 11 h 47"/>
                <a:gd name="T54" fmla="*/ 50 w 57"/>
                <a:gd name="T55" fmla="*/ 14 h 47"/>
                <a:gd name="T56" fmla="*/ 55 w 57"/>
                <a:gd name="T57" fmla="*/ 18 h 47"/>
                <a:gd name="T58" fmla="*/ 57 w 57"/>
                <a:gd name="T59" fmla="*/ 23 h 47"/>
                <a:gd name="T60" fmla="*/ 54 w 57"/>
                <a:gd name="T61" fmla="*/ 29 h 47"/>
                <a:gd name="T62" fmla="*/ 46 w 57"/>
                <a:gd name="T63" fmla="*/ 34 h 47"/>
                <a:gd name="T64" fmla="*/ 32 w 57"/>
                <a:gd name="T65" fmla="*/ 36 h 47"/>
                <a:gd name="T66" fmla="*/ 32 w 57"/>
                <a:gd name="T67" fmla="*/ 44 h 47"/>
                <a:gd name="T68" fmla="*/ 32 w 57"/>
                <a:gd name="T69" fmla="*/ 47 h 47"/>
                <a:gd name="T70" fmla="*/ 29 w 57"/>
                <a:gd name="T71" fmla="*/ 47 h 47"/>
                <a:gd name="T72" fmla="*/ 26 w 57"/>
                <a:gd name="T73" fmla="*/ 47 h 47"/>
                <a:gd name="T74" fmla="*/ 25 w 57"/>
                <a:gd name="T75" fmla="*/ 45 h 47"/>
                <a:gd name="T76" fmla="*/ 25 w 57"/>
                <a:gd name="T77" fmla="*/ 37 h 47"/>
                <a:gd name="T78" fmla="*/ 14 w 57"/>
                <a:gd name="T79" fmla="*/ 35 h 47"/>
                <a:gd name="T80" fmla="*/ 6 w 57"/>
                <a:gd name="T81" fmla="*/ 32 h 47"/>
                <a:gd name="T82" fmla="*/ 1 w 57"/>
                <a:gd name="T83" fmla="*/ 28 h 47"/>
                <a:gd name="T84" fmla="*/ 0 w 57"/>
                <a:gd name="T85" fmla="*/ 24 h 47"/>
                <a:gd name="T86" fmla="*/ 2 w 57"/>
                <a:gd name="T87" fmla="*/ 21 h 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
                <a:gd name="T133" fmla="*/ 0 h 47"/>
                <a:gd name="T134" fmla="*/ 57 w 57"/>
                <a:gd name="T135" fmla="*/ 47 h 4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 h="47">
                  <a:moveTo>
                    <a:pt x="44" y="24"/>
                  </a:moveTo>
                  <a:cubicBezTo>
                    <a:pt x="44" y="22"/>
                    <a:pt x="43" y="21"/>
                    <a:pt x="41" y="20"/>
                  </a:cubicBezTo>
                  <a:cubicBezTo>
                    <a:pt x="39" y="19"/>
                    <a:pt x="36" y="18"/>
                    <a:pt x="32" y="17"/>
                  </a:cubicBezTo>
                  <a:cubicBezTo>
                    <a:pt x="32" y="31"/>
                    <a:pt x="32" y="31"/>
                    <a:pt x="32" y="31"/>
                  </a:cubicBezTo>
                  <a:cubicBezTo>
                    <a:pt x="36" y="30"/>
                    <a:pt x="39" y="29"/>
                    <a:pt x="41" y="28"/>
                  </a:cubicBezTo>
                  <a:cubicBezTo>
                    <a:pt x="43" y="27"/>
                    <a:pt x="44" y="25"/>
                    <a:pt x="44" y="24"/>
                  </a:cubicBezTo>
                  <a:close/>
                  <a:moveTo>
                    <a:pt x="2" y="21"/>
                  </a:moveTo>
                  <a:cubicBezTo>
                    <a:pt x="3" y="20"/>
                    <a:pt x="5" y="20"/>
                    <a:pt x="7" y="20"/>
                  </a:cubicBezTo>
                  <a:cubicBezTo>
                    <a:pt x="9" y="20"/>
                    <a:pt x="10" y="20"/>
                    <a:pt x="11" y="21"/>
                  </a:cubicBezTo>
                  <a:cubicBezTo>
                    <a:pt x="12" y="21"/>
                    <a:pt x="13" y="22"/>
                    <a:pt x="13" y="22"/>
                  </a:cubicBezTo>
                  <a:cubicBezTo>
                    <a:pt x="14" y="24"/>
                    <a:pt x="15" y="25"/>
                    <a:pt x="16" y="26"/>
                  </a:cubicBezTo>
                  <a:cubicBezTo>
                    <a:pt x="17" y="27"/>
                    <a:pt x="18" y="28"/>
                    <a:pt x="19" y="29"/>
                  </a:cubicBezTo>
                  <a:cubicBezTo>
                    <a:pt x="21" y="29"/>
                    <a:pt x="23" y="30"/>
                    <a:pt x="25" y="30"/>
                  </a:cubicBezTo>
                  <a:cubicBezTo>
                    <a:pt x="25" y="16"/>
                    <a:pt x="25" y="16"/>
                    <a:pt x="25" y="16"/>
                  </a:cubicBezTo>
                  <a:cubicBezTo>
                    <a:pt x="20" y="15"/>
                    <a:pt x="16" y="15"/>
                    <a:pt x="13" y="14"/>
                  </a:cubicBezTo>
                  <a:cubicBezTo>
                    <a:pt x="10" y="13"/>
                    <a:pt x="7" y="11"/>
                    <a:pt x="5" y="10"/>
                  </a:cubicBezTo>
                  <a:cubicBezTo>
                    <a:pt x="3" y="8"/>
                    <a:pt x="2" y="6"/>
                    <a:pt x="2" y="3"/>
                  </a:cubicBezTo>
                  <a:cubicBezTo>
                    <a:pt x="2" y="2"/>
                    <a:pt x="2" y="2"/>
                    <a:pt x="2" y="1"/>
                  </a:cubicBezTo>
                  <a:cubicBezTo>
                    <a:pt x="7" y="0"/>
                    <a:pt x="11" y="0"/>
                    <a:pt x="16" y="0"/>
                  </a:cubicBezTo>
                  <a:cubicBezTo>
                    <a:pt x="16" y="1"/>
                    <a:pt x="15" y="1"/>
                    <a:pt x="15" y="2"/>
                  </a:cubicBezTo>
                  <a:cubicBezTo>
                    <a:pt x="15" y="4"/>
                    <a:pt x="16" y="5"/>
                    <a:pt x="18" y="6"/>
                  </a:cubicBezTo>
                  <a:cubicBezTo>
                    <a:pt x="19" y="7"/>
                    <a:pt x="22" y="8"/>
                    <a:pt x="25" y="8"/>
                  </a:cubicBezTo>
                  <a:cubicBezTo>
                    <a:pt x="25" y="0"/>
                    <a:pt x="25" y="0"/>
                    <a:pt x="25" y="0"/>
                  </a:cubicBezTo>
                  <a:cubicBezTo>
                    <a:pt x="25" y="0"/>
                    <a:pt x="25" y="0"/>
                    <a:pt x="25" y="0"/>
                  </a:cubicBezTo>
                  <a:cubicBezTo>
                    <a:pt x="28" y="0"/>
                    <a:pt x="30" y="0"/>
                    <a:pt x="32" y="0"/>
                  </a:cubicBezTo>
                  <a:cubicBezTo>
                    <a:pt x="32" y="9"/>
                    <a:pt x="32" y="9"/>
                    <a:pt x="32" y="9"/>
                  </a:cubicBezTo>
                  <a:cubicBezTo>
                    <a:pt x="37" y="10"/>
                    <a:pt x="40" y="11"/>
                    <a:pt x="43" y="11"/>
                  </a:cubicBezTo>
                  <a:cubicBezTo>
                    <a:pt x="46" y="12"/>
                    <a:pt x="48" y="13"/>
                    <a:pt x="50" y="14"/>
                  </a:cubicBezTo>
                  <a:cubicBezTo>
                    <a:pt x="52" y="15"/>
                    <a:pt x="54" y="16"/>
                    <a:pt x="55" y="18"/>
                  </a:cubicBezTo>
                  <a:cubicBezTo>
                    <a:pt x="57" y="19"/>
                    <a:pt x="57" y="21"/>
                    <a:pt x="57" y="23"/>
                  </a:cubicBezTo>
                  <a:cubicBezTo>
                    <a:pt x="57" y="25"/>
                    <a:pt x="56" y="27"/>
                    <a:pt x="54" y="29"/>
                  </a:cubicBezTo>
                  <a:cubicBezTo>
                    <a:pt x="52" y="31"/>
                    <a:pt x="49" y="33"/>
                    <a:pt x="46" y="34"/>
                  </a:cubicBezTo>
                  <a:cubicBezTo>
                    <a:pt x="42" y="35"/>
                    <a:pt x="37" y="36"/>
                    <a:pt x="32" y="36"/>
                  </a:cubicBezTo>
                  <a:cubicBezTo>
                    <a:pt x="32" y="44"/>
                    <a:pt x="32" y="44"/>
                    <a:pt x="32" y="44"/>
                  </a:cubicBezTo>
                  <a:cubicBezTo>
                    <a:pt x="32" y="45"/>
                    <a:pt x="32" y="46"/>
                    <a:pt x="32" y="47"/>
                  </a:cubicBezTo>
                  <a:cubicBezTo>
                    <a:pt x="31" y="47"/>
                    <a:pt x="30" y="47"/>
                    <a:pt x="29" y="47"/>
                  </a:cubicBezTo>
                  <a:cubicBezTo>
                    <a:pt x="27" y="47"/>
                    <a:pt x="27" y="47"/>
                    <a:pt x="26" y="47"/>
                  </a:cubicBezTo>
                  <a:cubicBezTo>
                    <a:pt x="25" y="46"/>
                    <a:pt x="25" y="46"/>
                    <a:pt x="25" y="45"/>
                  </a:cubicBezTo>
                  <a:cubicBezTo>
                    <a:pt x="25" y="37"/>
                    <a:pt x="25" y="37"/>
                    <a:pt x="25" y="37"/>
                  </a:cubicBezTo>
                  <a:cubicBezTo>
                    <a:pt x="21" y="36"/>
                    <a:pt x="17" y="36"/>
                    <a:pt x="14" y="35"/>
                  </a:cubicBezTo>
                  <a:cubicBezTo>
                    <a:pt x="11" y="34"/>
                    <a:pt x="8" y="33"/>
                    <a:pt x="6" y="32"/>
                  </a:cubicBezTo>
                  <a:cubicBezTo>
                    <a:pt x="4" y="30"/>
                    <a:pt x="2" y="29"/>
                    <a:pt x="1" y="28"/>
                  </a:cubicBezTo>
                  <a:cubicBezTo>
                    <a:pt x="0" y="26"/>
                    <a:pt x="0" y="25"/>
                    <a:pt x="0" y="24"/>
                  </a:cubicBezTo>
                  <a:cubicBezTo>
                    <a:pt x="0" y="23"/>
                    <a:pt x="0" y="22"/>
                    <a:pt x="2"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3" name="Freeform 702"/>
            <p:cNvSpPr>
              <a:spLocks noChangeArrowheads="1"/>
            </p:cNvSpPr>
            <p:nvPr/>
          </p:nvSpPr>
          <p:spPr bwMode="auto">
            <a:xfrm>
              <a:off x="7538332" y="1762857"/>
              <a:ext cx="2231203" cy="402800"/>
            </a:xfrm>
            <a:custGeom>
              <a:avLst/>
              <a:gdLst>
                <a:gd name="T0" fmla="*/ 0 w 160"/>
                <a:gd name="T1" fmla="*/ 38 h 39"/>
                <a:gd name="T2" fmla="*/ 80 w 160"/>
                <a:gd name="T3" fmla="*/ 0 h 39"/>
                <a:gd name="T4" fmla="*/ 136 w 160"/>
                <a:gd name="T5" fmla="*/ 11 h 39"/>
                <a:gd name="T6" fmla="*/ 160 w 160"/>
                <a:gd name="T7" fmla="*/ 39 h 39"/>
                <a:gd name="T8" fmla="*/ 109 w 160"/>
                <a:gd name="T9" fmla="*/ 23 h 39"/>
                <a:gd name="T10" fmla="*/ 109 w 160"/>
                <a:gd name="T11" fmla="*/ 22 h 39"/>
                <a:gd name="T12" fmla="*/ 107 w 160"/>
                <a:gd name="T13" fmla="*/ 19 h 39"/>
                <a:gd name="T14" fmla="*/ 104 w 160"/>
                <a:gd name="T15" fmla="*/ 16 h 39"/>
                <a:gd name="T16" fmla="*/ 96 w 160"/>
                <a:gd name="T17" fmla="*/ 13 h 39"/>
                <a:gd name="T18" fmla="*/ 86 w 160"/>
                <a:gd name="T19" fmla="*/ 12 h 39"/>
                <a:gd name="T20" fmla="*/ 86 w 160"/>
                <a:gd name="T21" fmla="*/ 8 h 39"/>
                <a:gd name="T22" fmla="*/ 83 w 160"/>
                <a:gd name="T23" fmla="*/ 6 h 39"/>
                <a:gd name="T24" fmla="*/ 79 w 160"/>
                <a:gd name="T25" fmla="*/ 8 h 39"/>
                <a:gd name="T26" fmla="*/ 79 w 160"/>
                <a:gd name="T27" fmla="*/ 12 h 39"/>
                <a:gd name="T28" fmla="*/ 62 w 160"/>
                <a:gd name="T29" fmla="*/ 16 h 39"/>
                <a:gd name="T30" fmla="*/ 56 w 160"/>
                <a:gd name="T31" fmla="*/ 22 h 39"/>
                <a:gd name="T32" fmla="*/ 0 w 160"/>
                <a:gd name="T33" fmla="*/ 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9"/>
                <a:gd name="T53" fmla="*/ 160 w 160"/>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9">
                  <a:moveTo>
                    <a:pt x="0" y="38"/>
                  </a:moveTo>
                  <a:cubicBezTo>
                    <a:pt x="2" y="17"/>
                    <a:pt x="37" y="0"/>
                    <a:pt x="80" y="0"/>
                  </a:cubicBezTo>
                  <a:cubicBezTo>
                    <a:pt x="102" y="0"/>
                    <a:pt x="122" y="4"/>
                    <a:pt x="136" y="11"/>
                  </a:cubicBezTo>
                  <a:cubicBezTo>
                    <a:pt x="151" y="18"/>
                    <a:pt x="160" y="28"/>
                    <a:pt x="160" y="39"/>
                  </a:cubicBezTo>
                  <a:cubicBezTo>
                    <a:pt x="147" y="31"/>
                    <a:pt x="129" y="26"/>
                    <a:pt x="109" y="23"/>
                  </a:cubicBezTo>
                  <a:cubicBezTo>
                    <a:pt x="109" y="23"/>
                    <a:pt x="109" y="22"/>
                    <a:pt x="109" y="22"/>
                  </a:cubicBezTo>
                  <a:cubicBezTo>
                    <a:pt x="109" y="21"/>
                    <a:pt x="108" y="20"/>
                    <a:pt x="107" y="19"/>
                  </a:cubicBezTo>
                  <a:cubicBezTo>
                    <a:pt x="106" y="18"/>
                    <a:pt x="105" y="17"/>
                    <a:pt x="104" y="16"/>
                  </a:cubicBezTo>
                  <a:cubicBezTo>
                    <a:pt x="101" y="15"/>
                    <a:pt x="99" y="14"/>
                    <a:pt x="96" y="13"/>
                  </a:cubicBezTo>
                  <a:cubicBezTo>
                    <a:pt x="93" y="12"/>
                    <a:pt x="90" y="12"/>
                    <a:pt x="86" y="12"/>
                  </a:cubicBezTo>
                  <a:cubicBezTo>
                    <a:pt x="86" y="8"/>
                    <a:pt x="86" y="8"/>
                    <a:pt x="86" y="8"/>
                  </a:cubicBezTo>
                  <a:cubicBezTo>
                    <a:pt x="86" y="7"/>
                    <a:pt x="85" y="6"/>
                    <a:pt x="83" y="6"/>
                  </a:cubicBezTo>
                  <a:cubicBezTo>
                    <a:pt x="80" y="6"/>
                    <a:pt x="79" y="7"/>
                    <a:pt x="79" y="8"/>
                  </a:cubicBezTo>
                  <a:cubicBezTo>
                    <a:pt x="79" y="12"/>
                    <a:pt x="79" y="12"/>
                    <a:pt x="79" y="12"/>
                  </a:cubicBezTo>
                  <a:cubicBezTo>
                    <a:pt x="72" y="12"/>
                    <a:pt x="66" y="13"/>
                    <a:pt x="62" y="16"/>
                  </a:cubicBezTo>
                  <a:cubicBezTo>
                    <a:pt x="59" y="17"/>
                    <a:pt x="57" y="19"/>
                    <a:pt x="56" y="22"/>
                  </a:cubicBezTo>
                  <a:cubicBezTo>
                    <a:pt x="34" y="24"/>
                    <a:pt x="15" y="30"/>
                    <a:pt x="0" y="3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4" name="Freeform 703"/>
            <p:cNvSpPr>
              <a:spLocks noChangeArrowheads="1"/>
            </p:cNvSpPr>
            <p:nvPr/>
          </p:nvSpPr>
          <p:spPr bwMode="auto">
            <a:xfrm>
              <a:off x="7396674" y="2152663"/>
              <a:ext cx="2514524" cy="472104"/>
            </a:xfrm>
            <a:custGeom>
              <a:avLst/>
              <a:gdLst>
                <a:gd name="T0" fmla="*/ 10 w 180"/>
                <a:gd name="T1" fmla="*/ 2 h 46"/>
                <a:gd name="T2" fmla="*/ 90 w 180"/>
                <a:gd name="T3" fmla="*/ 41 h 46"/>
                <a:gd name="T4" fmla="*/ 170 w 180"/>
                <a:gd name="T5" fmla="*/ 2 h 46"/>
                <a:gd name="T6" fmla="*/ 170 w 180"/>
                <a:gd name="T7" fmla="*/ 1 h 46"/>
                <a:gd name="T8" fmla="*/ 180 w 180"/>
                <a:gd name="T9" fmla="*/ 8 h 46"/>
                <a:gd name="T10" fmla="*/ 90 w 180"/>
                <a:gd name="T11" fmla="*/ 46 h 46"/>
                <a:gd name="T12" fmla="*/ 0 w 180"/>
                <a:gd name="T13" fmla="*/ 7 h 46"/>
                <a:gd name="T14" fmla="*/ 10 w 180"/>
                <a:gd name="T15" fmla="*/ 0 h 46"/>
                <a:gd name="T16" fmla="*/ 10 w 180"/>
                <a:gd name="T17" fmla="*/ 2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
                <a:gd name="T28" fmla="*/ 0 h 46"/>
                <a:gd name="T29" fmla="*/ 180 w 18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 h="46">
                  <a:moveTo>
                    <a:pt x="10" y="2"/>
                  </a:moveTo>
                  <a:cubicBezTo>
                    <a:pt x="10" y="23"/>
                    <a:pt x="46" y="41"/>
                    <a:pt x="90" y="41"/>
                  </a:cubicBezTo>
                  <a:cubicBezTo>
                    <a:pt x="134" y="41"/>
                    <a:pt x="170" y="23"/>
                    <a:pt x="170" y="2"/>
                  </a:cubicBezTo>
                  <a:cubicBezTo>
                    <a:pt x="170" y="1"/>
                    <a:pt x="170" y="1"/>
                    <a:pt x="170" y="1"/>
                  </a:cubicBezTo>
                  <a:cubicBezTo>
                    <a:pt x="174" y="3"/>
                    <a:pt x="177" y="5"/>
                    <a:pt x="180" y="8"/>
                  </a:cubicBezTo>
                  <a:cubicBezTo>
                    <a:pt x="174" y="30"/>
                    <a:pt x="136" y="46"/>
                    <a:pt x="90" y="46"/>
                  </a:cubicBezTo>
                  <a:cubicBezTo>
                    <a:pt x="44" y="46"/>
                    <a:pt x="5" y="29"/>
                    <a:pt x="0" y="7"/>
                  </a:cubicBezTo>
                  <a:cubicBezTo>
                    <a:pt x="3" y="4"/>
                    <a:pt x="6" y="2"/>
                    <a:pt x="10" y="0"/>
                  </a:cubicBezTo>
                  <a:cubicBezTo>
                    <a:pt x="10" y="1"/>
                    <a:pt x="10" y="1"/>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5" name="Freeform 704"/>
            <p:cNvSpPr>
              <a:spLocks noChangeArrowheads="1"/>
            </p:cNvSpPr>
            <p:nvPr/>
          </p:nvSpPr>
          <p:spPr bwMode="auto">
            <a:xfrm>
              <a:off x="7384867" y="1715217"/>
              <a:ext cx="2538135" cy="519749"/>
            </a:xfrm>
            <a:custGeom>
              <a:avLst/>
              <a:gdLst>
                <a:gd name="T0" fmla="*/ 91 w 182"/>
                <a:gd name="T1" fmla="*/ 5 h 51"/>
                <a:gd name="T2" fmla="*/ 11 w 182"/>
                <a:gd name="T3" fmla="*/ 43 h 51"/>
                <a:gd name="T4" fmla="*/ 1 w 182"/>
                <a:gd name="T5" fmla="*/ 50 h 51"/>
                <a:gd name="T6" fmla="*/ 0 w 182"/>
                <a:gd name="T7" fmla="*/ 45 h 51"/>
                <a:gd name="T8" fmla="*/ 91 w 182"/>
                <a:gd name="T9" fmla="*/ 0 h 51"/>
                <a:gd name="T10" fmla="*/ 182 w 182"/>
                <a:gd name="T11" fmla="*/ 45 h 51"/>
                <a:gd name="T12" fmla="*/ 181 w 182"/>
                <a:gd name="T13" fmla="*/ 51 h 51"/>
                <a:gd name="T14" fmla="*/ 171 w 182"/>
                <a:gd name="T15" fmla="*/ 44 h 51"/>
                <a:gd name="T16" fmla="*/ 147 w 182"/>
                <a:gd name="T17" fmla="*/ 16 h 51"/>
                <a:gd name="T18" fmla="*/ 91 w 182"/>
                <a:gd name="T19" fmla="*/ 5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51"/>
                <a:gd name="T32" fmla="*/ 182 w 18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51">
                  <a:moveTo>
                    <a:pt x="91" y="5"/>
                  </a:moveTo>
                  <a:cubicBezTo>
                    <a:pt x="48" y="5"/>
                    <a:pt x="13" y="22"/>
                    <a:pt x="11" y="43"/>
                  </a:cubicBezTo>
                  <a:cubicBezTo>
                    <a:pt x="7" y="45"/>
                    <a:pt x="4" y="47"/>
                    <a:pt x="1" y="50"/>
                  </a:cubicBezTo>
                  <a:cubicBezTo>
                    <a:pt x="1" y="48"/>
                    <a:pt x="0" y="46"/>
                    <a:pt x="0" y="45"/>
                  </a:cubicBezTo>
                  <a:cubicBezTo>
                    <a:pt x="0" y="20"/>
                    <a:pt x="41" y="0"/>
                    <a:pt x="91" y="0"/>
                  </a:cubicBezTo>
                  <a:cubicBezTo>
                    <a:pt x="141" y="0"/>
                    <a:pt x="182" y="20"/>
                    <a:pt x="182" y="45"/>
                  </a:cubicBezTo>
                  <a:cubicBezTo>
                    <a:pt x="182" y="47"/>
                    <a:pt x="182" y="49"/>
                    <a:pt x="181" y="51"/>
                  </a:cubicBezTo>
                  <a:cubicBezTo>
                    <a:pt x="178" y="48"/>
                    <a:pt x="175" y="46"/>
                    <a:pt x="171" y="44"/>
                  </a:cubicBezTo>
                  <a:cubicBezTo>
                    <a:pt x="171" y="33"/>
                    <a:pt x="162" y="23"/>
                    <a:pt x="147" y="16"/>
                  </a:cubicBezTo>
                  <a:cubicBezTo>
                    <a:pt x="133" y="9"/>
                    <a:pt x="113" y="5"/>
                    <a:pt x="9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6" name="Freeform 705"/>
            <p:cNvSpPr>
              <a:spLocks noChangeArrowheads="1"/>
            </p:cNvSpPr>
            <p:nvPr/>
          </p:nvSpPr>
          <p:spPr bwMode="auto">
            <a:xfrm>
              <a:off x="7243199" y="2226298"/>
              <a:ext cx="2821469" cy="480761"/>
            </a:xfrm>
            <a:custGeom>
              <a:avLst/>
              <a:gdLst>
                <a:gd name="T0" fmla="*/ 0 w 202"/>
                <a:gd name="T1" fmla="*/ 11 h 47"/>
                <a:gd name="T2" fmla="*/ 11 w 202"/>
                <a:gd name="T3" fmla="*/ 0 h 47"/>
                <a:gd name="T4" fmla="*/ 101 w 202"/>
                <a:gd name="T5" fmla="*/ 39 h 47"/>
                <a:gd name="T6" fmla="*/ 191 w 202"/>
                <a:gd name="T7" fmla="*/ 1 h 47"/>
                <a:gd name="T8" fmla="*/ 202 w 202"/>
                <a:gd name="T9" fmla="*/ 12 h 47"/>
                <a:gd name="T10" fmla="*/ 101 w 202"/>
                <a:gd name="T11" fmla="*/ 47 h 47"/>
                <a:gd name="T12" fmla="*/ 38 w 202"/>
                <a:gd name="T13" fmla="*/ 37 h 47"/>
                <a:gd name="T14" fmla="*/ 0 w 202"/>
                <a:gd name="T15" fmla="*/ 11 h 47"/>
                <a:gd name="T16" fmla="*/ 0 60000 65536"/>
                <a:gd name="T17" fmla="*/ 0 60000 65536"/>
                <a:gd name="T18" fmla="*/ 0 60000 65536"/>
                <a:gd name="T19" fmla="*/ 0 60000 65536"/>
                <a:gd name="T20" fmla="*/ 0 60000 65536"/>
                <a:gd name="T21" fmla="*/ 0 60000 65536"/>
                <a:gd name="T22" fmla="*/ 0 60000 65536"/>
                <a:gd name="T23" fmla="*/ 0 60000 65536"/>
                <a:gd name="T24" fmla="*/ 0 w 202"/>
                <a:gd name="T25" fmla="*/ 0 h 47"/>
                <a:gd name="T26" fmla="*/ 202 w 202"/>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2" h="47">
                  <a:moveTo>
                    <a:pt x="0" y="11"/>
                  </a:moveTo>
                  <a:cubicBezTo>
                    <a:pt x="3" y="7"/>
                    <a:pt x="6" y="3"/>
                    <a:pt x="11" y="0"/>
                  </a:cubicBezTo>
                  <a:cubicBezTo>
                    <a:pt x="16" y="22"/>
                    <a:pt x="55" y="39"/>
                    <a:pt x="101" y="39"/>
                  </a:cubicBezTo>
                  <a:cubicBezTo>
                    <a:pt x="147" y="39"/>
                    <a:pt x="185" y="23"/>
                    <a:pt x="191" y="1"/>
                  </a:cubicBezTo>
                  <a:cubicBezTo>
                    <a:pt x="196" y="4"/>
                    <a:pt x="199" y="8"/>
                    <a:pt x="202" y="12"/>
                  </a:cubicBezTo>
                  <a:cubicBezTo>
                    <a:pt x="187" y="33"/>
                    <a:pt x="148" y="47"/>
                    <a:pt x="101" y="47"/>
                  </a:cubicBezTo>
                  <a:cubicBezTo>
                    <a:pt x="77" y="47"/>
                    <a:pt x="56" y="44"/>
                    <a:pt x="38" y="37"/>
                  </a:cubicBezTo>
                  <a:cubicBezTo>
                    <a:pt x="20" y="31"/>
                    <a:pt x="7" y="22"/>
                    <a:pt x="0" y="1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7" name="Freeform 706"/>
            <p:cNvSpPr>
              <a:spLocks noChangeArrowheads="1"/>
            </p:cNvSpPr>
            <p:nvPr/>
          </p:nvSpPr>
          <p:spPr bwMode="auto">
            <a:xfrm>
              <a:off x="7160569" y="1632925"/>
              <a:ext cx="2986733" cy="714643"/>
            </a:xfrm>
            <a:custGeom>
              <a:avLst/>
              <a:gdLst>
                <a:gd name="T0" fmla="*/ 17 w 214"/>
                <a:gd name="T1" fmla="*/ 58 h 70"/>
                <a:gd name="T2" fmla="*/ 6 w 214"/>
                <a:gd name="T3" fmla="*/ 69 h 70"/>
                <a:gd name="T4" fmla="*/ 0 w 214"/>
                <a:gd name="T5" fmla="*/ 53 h 70"/>
                <a:gd name="T6" fmla="*/ 0 w 214"/>
                <a:gd name="T7" fmla="*/ 53 h 70"/>
                <a:gd name="T8" fmla="*/ 107 w 214"/>
                <a:gd name="T9" fmla="*/ 0 h 70"/>
                <a:gd name="T10" fmla="*/ 214 w 214"/>
                <a:gd name="T11" fmla="*/ 53 h 70"/>
                <a:gd name="T12" fmla="*/ 214 w 214"/>
                <a:gd name="T13" fmla="*/ 53 h 70"/>
                <a:gd name="T14" fmla="*/ 214 w 214"/>
                <a:gd name="T15" fmla="*/ 54 h 70"/>
                <a:gd name="T16" fmla="*/ 214 w 214"/>
                <a:gd name="T17" fmla="*/ 54 h 70"/>
                <a:gd name="T18" fmla="*/ 208 w 214"/>
                <a:gd name="T19" fmla="*/ 70 h 70"/>
                <a:gd name="T20" fmla="*/ 197 w 214"/>
                <a:gd name="T21" fmla="*/ 59 h 70"/>
                <a:gd name="T22" fmla="*/ 198 w 214"/>
                <a:gd name="T23" fmla="*/ 53 h 70"/>
                <a:gd name="T24" fmla="*/ 107 w 214"/>
                <a:gd name="T25" fmla="*/ 8 h 70"/>
                <a:gd name="T26" fmla="*/ 16 w 214"/>
                <a:gd name="T27" fmla="*/ 53 h 70"/>
                <a:gd name="T28" fmla="*/ 17 w 214"/>
                <a:gd name="T29" fmla="*/ 58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70"/>
                <a:gd name="T47" fmla="*/ 214 w 214"/>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70">
                  <a:moveTo>
                    <a:pt x="17" y="58"/>
                  </a:moveTo>
                  <a:cubicBezTo>
                    <a:pt x="12" y="61"/>
                    <a:pt x="9" y="65"/>
                    <a:pt x="6" y="69"/>
                  </a:cubicBezTo>
                  <a:cubicBezTo>
                    <a:pt x="2" y="64"/>
                    <a:pt x="1" y="59"/>
                    <a:pt x="0" y="53"/>
                  </a:cubicBezTo>
                  <a:cubicBezTo>
                    <a:pt x="0" y="53"/>
                    <a:pt x="0" y="53"/>
                    <a:pt x="0" y="53"/>
                  </a:cubicBezTo>
                  <a:cubicBezTo>
                    <a:pt x="0" y="23"/>
                    <a:pt x="48" y="0"/>
                    <a:pt x="107" y="0"/>
                  </a:cubicBezTo>
                  <a:cubicBezTo>
                    <a:pt x="166" y="0"/>
                    <a:pt x="214" y="23"/>
                    <a:pt x="214" y="53"/>
                  </a:cubicBezTo>
                  <a:cubicBezTo>
                    <a:pt x="214" y="53"/>
                    <a:pt x="214" y="53"/>
                    <a:pt x="214" y="53"/>
                  </a:cubicBezTo>
                  <a:cubicBezTo>
                    <a:pt x="214" y="54"/>
                    <a:pt x="214" y="54"/>
                    <a:pt x="214" y="54"/>
                  </a:cubicBezTo>
                  <a:cubicBezTo>
                    <a:pt x="214" y="54"/>
                    <a:pt x="214" y="54"/>
                    <a:pt x="214" y="54"/>
                  </a:cubicBezTo>
                  <a:cubicBezTo>
                    <a:pt x="214" y="60"/>
                    <a:pt x="211" y="65"/>
                    <a:pt x="208" y="70"/>
                  </a:cubicBezTo>
                  <a:cubicBezTo>
                    <a:pt x="205" y="66"/>
                    <a:pt x="202" y="62"/>
                    <a:pt x="197" y="59"/>
                  </a:cubicBezTo>
                  <a:cubicBezTo>
                    <a:pt x="198" y="57"/>
                    <a:pt x="198" y="55"/>
                    <a:pt x="198" y="53"/>
                  </a:cubicBezTo>
                  <a:cubicBezTo>
                    <a:pt x="198" y="28"/>
                    <a:pt x="157" y="8"/>
                    <a:pt x="107" y="8"/>
                  </a:cubicBezTo>
                  <a:cubicBezTo>
                    <a:pt x="57" y="8"/>
                    <a:pt x="16" y="28"/>
                    <a:pt x="16" y="53"/>
                  </a:cubicBezTo>
                  <a:cubicBezTo>
                    <a:pt x="16" y="54"/>
                    <a:pt x="17" y="56"/>
                    <a:pt x="17" y="5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8" name="Freeform 707"/>
            <p:cNvSpPr>
              <a:spLocks noChangeArrowheads="1"/>
            </p:cNvSpPr>
            <p:nvPr/>
          </p:nvSpPr>
          <p:spPr bwMode="auto">
            <a:xfrm>
              <a:off x="7160569" y="2174323"/>
              <a:ext cx="82638" cy="329170"/>
            </a:xfrm>
            <a:custGeom>
              <a:avLst/>
              <a:gdLst>
                <a:gd name="T0" fmla="*/ 6 w 6"/>
                <a:gd name="T1" fmla="*/ 16 h 32"/>
                <a:gd name="T2" fmla="*/ 0 w 6"/>
                <a:gd name="T3" fmla="*/ 32 h 32"/>
                <a:gd name="T4" fmla="*/ 0 w 6"/>
                <a:gd name="T5" fmla="*/ 0 h 32"/>
                <a:gd name="T6" fmla="*/ 6 w 6"/>
                <a:gd name="T7" fmla="*/ 16 h 32"/>
                <a:gd name="T8" fmla="*/ 0 60000 65536"/>
                <a:gd name="T9" fmla="*/ 0 60000 65536"/>
                <a:gd name="T10" fmla="*/ 0 60000 65536"/>
                <a:gd name="T11" fmla="*/ 0 60000 65536"/>
                <a:gd name="T12" fmla="*/ 0 w 6"/>
                <a:gd name="T13" fmla="*/ 0 h 32"/>
                <a:gd name="T14" fmla="*/ 6 w 6"/>
                <a:gd name="T15" fmla="*/ 32 h 32"/>
              </a:gdLst>
              <a:ahLst/>
              <a:cxnLst>
                <a:cxn ang="T8">
                  <a:pos x="T0" y="T1"/>
                </a:cxn>
                <a:cxn ang="T9">
                  <a:pos x="T2" y="T3"/>
                </a:cxn>
                <a:cxn ang="T10">
                  <a:pos x="T4" y="T5"/>
                </a:cxn>
                <a:cxn ang="T11">
                  <a:pos x="T6" y="T7"/>
                </a:cxn>
              </a:cxnLst>
              <a:rect l="T12" t="T13" r="T14" b="T15"/>
              <a:pathLst>
                <a:path w="6" h="32">
                  <a:moveTo>
                    <a:pt x="6" y="16"/>
                  </a:moveTo>
                  <a:cubicBezTo>
                    <a:pt x="2" y="21"/>
                    <a:pt x="0" y="27"/>
                    <a:pt x="0" y="32"/>
                  </a:cubicBezTo>
                  <a:cubicBezTo>
                    <a:pt x="0" y="0"/>
                    <a:pt x="0" y="0"/>
                    <a:pt x="0" y="0"/>
                  </a:cubicBezTo>
                  <a:cubicBezTo>
                    <a:pt x="1" y="6"/>
                    <a:pt x="2" y="11"/>
                    <a:pt x="6" y="16"/>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9" name="Freeform 708"/>
            <p:cNvSpPr>
              <a:spLocks noChangeArrowheads="1"/>
            </p:cNvSpPr>
            <p:nvPr/>
          </p:nvSpPr>
          <p:spPr bwMode="auto">
            <a:xfrm>
              <a:off x="7786244" y="4036736"/>
              <a:ext cx="100346" cy="337835"/>
            </a:xfrm>
            <a:custGeom>
              <a:avLst/>
              <a:gdLst>
                <a:gd name="T0" fmla="*/ 7 w 7"/>
                <a:gd name="T1" fmla="*/ 0 h 33"/>
                <a:gd name="T2" fmla="*/ 6 w 7"/>
                <a:gd name="T3" fmla="*/ 33 h 33"/>
                <a:gd name="T4" fmla="*/ 0 w 7"/>
                <a:gd name="T5" fmla="*/ 16 h 33"/>
                <a:gd name="T6" fmla="*/ 7 w 7"/>
                <a:gd name="T7" fmla="*/ 0 h 33"/>
                <a:gd name="T8" fmla="*/ 0 60000 65536"/>
                <a:gd name="T9" fmla="*/ 0 60000 65536"/>
                <a:gd name="T10" fmla="*/ 0 60000 65536"/>
                <a:gd name="T11" fmla="*/ 0 60000 65536"/>
                <a:gd name="T12" fmla="*/ 0 w 7"/>
                <a:gd name="T13" fmla="*/ 0 h 33"/>
                <a:gd name="T14" fmla="*/ 7 w 7"/>
                <a:gd name="T15" fmla="*/ 33 h 33"/>
              </a:gdLst>
              <a:ahLst/>
              <a:cxnLst>
                <a:cxn ang="T8">
                  <a:pos x="T0" y="T1"/>
                </a:cxn>
                <a:cxn ang="T9">
                  <a:pos x="T2" y="T3"/>
                </a:cxn>
                <a:cxn ang="T10">
                  <a:pos x="T4" y="T5"/>
                </a:cxn>
                <a:cxn ang="T11">
                  <a:pos x="T6" y="T7"/>
                </a:cxn>
              </a:cxnLst>
              <a:rect l="T12" t="T13" r="T14" b="T15"/>
              <a:pathLst>
                <a:path w="7" h="33">
                  <a:moveTo>
                    <a:pt x="7" y="0"/>
                  </a:moveTo>
                  <a:cubicBezTo>
                    <a:pt x="6" y="33"/>
                    <a:pt x="6" y="33"/>
                    <a:pt x="6" y="33"/>
                  </a:cubicBezTo>
                  <a:cubicBezTo>
                    <a:pt x="6" y="27"/>
                    <a:pt x="4" y="22"/>
                    <a:pt x="0" y="16"/>
                  </a:cubicBezTo>
                  <a:cubicBezTo>
                    <a:pt x="4" y="11"/>
                    <a:pt x="6" y="6"/>
                    <a:pt x="7"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0" name="Freeform 709"/>
            <p:cNvSpPr>
              <a:spLocks noChangeArrowheads="1"/>
            </p:cNvSpPr>
            <p:nvPr/>
          </p:nvSpPr>
          <p:spPr bwMode="auto">
            <a:xfrm>
              <a:off x="4888049" y="4192658"/>
              <a:ext cx="2986733" cy="723311"/>
            </a:xfrm>
            <a:custGeom>
              <a:avLst/>
              <a:gdLst>
                <a:gd name="T0" fmla="*/ 6 w 214"/>
                <a:gd name="T1" fmla="*/ 0 h 71"/>
                <a:gd name="T2" fmla="*/ 45 w 214"/>
                <a:gd name="T3" fmla="*/ 26 h 71"/>
                <a:gd name="T4" fmla="*/ 108 w 214"/>
                <a:gd name="T5" fmla="*/ 37 h 71"/>
                <a:gd name="T6" fmla="*/ 208 w 214"/>
                <a:gd name="T7" fmla="*/ 1 h 71"/>
                <a:gd name="T8" fmla="*/ 214 w 214"/>
                <a:gd name="T9" fmla="*/ 18 h 71"/>
                <a:gd name="T10" fmla="*/ 107 w 214"/>
                <a:gd name="T11" fmla="*/ 71 h 71"/>
                <a:gd name="T12" fmla="*/ 0 w 214"/>
                <a:gd name="T13" fmla="*/ 18 h 71"/>
                <a:gd name="T14" fmla="*/ 0 w 214"/>
                <a:gd name="T15" fmla="*/ 17 h 71"/>
                <a:gd name="T16" fmla="*/ 0 w 214"/>
                <a:gd name="T17" fmla="*/ 16 h 71"/>
                <a:gd name="T18" fmla="*/ 6 w 214"/>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4"/>
                <a:gd name="T31" fmla="*/ 0 h 71"/>
                <a:gd name="T32" fmla="*/ 214 w 214"/>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4" h="71">
                  <a:moveTo>
                    <a:pt x="6" y="0"/>
                  </a:moveTo>
                  <a:cubicBezTo>
                    <a:pt x="13" y="11"/>
                    <a:pt x="27" y="20"/>
                    <a:pt x="45" y="26"/>
                  </a:cubicBezTo>
                  <a:cubicBezTo>
                    <a:pt x="62" y="33"/>
                    <a:pt x="84" y="37"/>
                    <a:pt x="108" y="37"/>
                  </a:cubicBezTo>
                  <a:cubicBezTo>
                    <a:pt x="154" y="37"/>
                    <a:pt x="194" y="22"/>
                    <a:pt x="208" y="1"/>
                  </a:cubicBezTo>
                  <a:cubicBezTo>
                    <a:pt x="212" y="7"/>
                    <a:pt x="214" y="12"/>
                    <a:pt x="214" y="18"/>
                  </a:cubicBezTo>
                  <a:cubicBezTo>
                    <a:pt x="214" y="47"/>
                    <a:pt x="166" y="71"/>
                    <a:pt x="107" y="71"/>
                  </a:cubicBezTo>
                  <a:cubicBezTo>
                    <a:pt x="48" y="71"/>
                    <a:pt x="0" y="47"/>
                    <a:pt x="0" y="18"/>
                  </a:cubicBezTo>
                  <a:cubicBezTo>
                    <a:pt x="0" y="17"/>
                    <a:pt x="0" y="17"/>
                    <a:pt x="0" y="17"/>
                  </a:cubicBezTo>
                  <a:cubicBezTo>
                    <a:pt x="0" y="16"/>
                    <a:pt x="0" y="16"/>
                    <a:pt x="0" y="16"/>
                  </a:cubicBezTo>
                  <a:cubicBezTo>
                    <a:pt x="1" y="11"/>
                    <a:pt x="3" y="5"/>
                    <a:pt x="6"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1" name="Freeform 710"/>
            <p:cNvSpPr>
              <a:spLocks noChangeArrowheads="1"/>
            </p:cNvSpPr>
            <p:nvPr/>
          </p:nvSpPr>
          <p:spPr bwMode="auto">
            <a:xfrm>
              <a:off x="6576208" y="3833168"/>
              <a:ext cx="206595" cy="51971"/>
            </a:xfrm>
            <a:custGeom>
              <a:avLst/>
              <a:gdLst>
                <a:gd name="T0" fmla="*/ 0 w 15"/>
                <a:gd name="T1" fmla="*/ 0 h 5"/>
                <a:gd name="T2" fmla="*/ 15 w 15"/>
                <a:gd name="T3" fmla="*/ 2 h 5"/>
                <a:gd name="T4" fmla="*/ 13 w 15"/>
                <a:gd name="T5" fmla="*/ 4 h 5"/>
                <a:gd name="T6" fmla="*/ 8 w 15"/>
                <a:gd name="T7" fmla="*/ 5 h 5"/>
                <a:gd name="T8" fmla="*/ 1 w 15"/>
                <a:gd name="T9" fmla="*/ 2 h 5"/>
                <a:gd name="T10" fmla="*/ 0 w 15"/>
                <a:gd name="T11" fmla="*/ 0 h 5"/>
                <a:gd name="T12" fmla="*/ 0 60000 65536"/>
                <a:gd name="T13" fmla="*/ 0 60000 65536"/>
                <a:gd name="T14" fmla="*/ 0 60000 65536"/>
                <a:gd name="T15" fmla="*/ 0 60000 65536"/>
                <a:gd name="T16" fmla="*/ 0 60000 65536"/>
                <a:gd name="T17" fmla="*/ 0 60000 65536"/>
                <a:gd name="T18" fmla="*/ 0 w 15"/>
                <a:gd name="T19" fmla="*/ 0 h 5"/>
                <a:gd name="T20" fmla="*/ 15 w 15"/>
                <a:gd name="T21" fmla="*/ 5 h 5"/>
              </a:gdLst>
              <a:ahLst/>
              <a:cxnLst>
                <a:cxn ang="T12">
                  <a:pos x="T0" y="T1"/>
                </a:cxn>
                <a:cxn ang="T13">
                  <a:pos x="T2" y="T3"/>
                </a:cxn>
                <a:cxn ang="T14">
                  <a:pos x="T4" y="T5"/>
                </a:cxn>
                <a:cxn ang="T15">
                  <a:pos x="T6" y="T7"/>
                </a:cxn>
                <a:cxn ang="T16">
                  <a:pos x="T8" y="T9"/>
                </a:cxn>
                <a:cxn ang="T17">
                  <a:pos x="T10" y="T11"/>
                </a:cxn>
              </a:cxnLst>
              <a:rect l="T18" t="T19" r="T20" b="T21"/>
              <a:pathLst>
                <a:path w="15" h="5">
                  <a:moveTo>
                    <a:pt x="0" y="0"/>
                  </a:moveTo>
                  <a:cubicBezTo>
                    <a:pt x="6" y="1"/>
                    <a:pt x="10" y="1"/>
                    <a:pt x="15" y="2"/>
                  </a:cubicBezTo>
                  <a:cubicBezTo>
                    <a:pt x="15" y="3"/>
                    <a:pt x="14" y="3"/>
                    <a:pt x="13" y="4"/>
                  </a:cubicBezTo>
                  <a:cubicBezTo>
                    <a:pt x="12" y="5"/>
                    <a:pt x="10" y="5"/>
                    <a:pt x="8" y="5"/>
                  </a:cubicBezTo>
                  <a:cubicBezTo>
                    <a:pt x="5" y="5"/>
                    <a:pt x="3" y="4"/>
                    <a:pt x="1" y="2"/>
                  </a:cubicBezTo>
                  <a:cubicBezTo>
                    <a:pt x="1" y="1"/>
                    <a:pt x="1" y="1"/>
                    <a:pt x="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2" name="Freeform 711"/>
            <p:cNvSpPr>
              <a:spLocks noChangeArrowheads="1"/>
            </p:cNvSpPr>
            <p:nvPr/>
          </p:nvSpPr>
          <p:spPr bwMode="auto">
            <a:xfrm>
              <a:off x="6475858" y="3802852"/>
              <a:ext cx="100346" cy="30316"/>
            </a:xfrm>
            <a:custGeom>
              <a:avLst/>
              <a:gdLst>
                <a:gd name="T0" fmla="*/ 0 w 7"/>
                <a:gd name="T1" fmla="*/ 0 h 3"/>
                <a:gd name="T2" fmla="*/ 7 w 7"/>
                <a:gd name="T3" fmla="*/ 3 h 3"/>
                <a:gd name="T4" fmla="*/ 0 w 7"/>
                <a:gd name="T5" fmla="*/ 3 h 3"/>
                <a:gd name="T6" fmla="*/ 0 w 7"/>
                <a:gd name="T7" fmla="*/ 0 h 3"/>
                <a:gd name="T8" fmla="*/ 0 60000 65536"/>
                <a:gd name="T9" fmla="*/ 0 60000 65536"/>
                <a:gd name="T10" fmla="*/ 0 60000 65536"/>
                <a:gd name="T11" fmla="*/ 0 60000 65536"/>
                <a:gd name="T12" fmla="*/ 0 w 7"/>
                <a:gd name="T13" fmla="*/ 0 h 3"/>
                <a:gd name="T14" fmla="*/ 7 w 7"/>
                <a:gd name="T15" fmla="*/ 3 h 3"/>
              </a:gdLst>
              <a:ahLst/>
              <a:cxnLst>
                <a:cxn ang="T8">
                  <a:pos x="T0" y="T1"/>
                </a:cxn>
                <a:cxn ang="T9">
                  <a:pos x="T2" y="T3"/>
                </a:cxn>
                <a:cxn ang="T10">
                  <a:pos x="T4" y="T5"/>
                </a:cxn>
                <a:cxn ang="T11">
                  <a:pos x="T6" y="T7"/>
                </a:cxn>
              </a:cxnLst>
              <a:rect l="T12" t="T13" r="T14" b="T15"/>
              <a:pathLst>
                <a:path w="7" h="3">
                  <a:moveTo>
                    <a:pt x="0" y="0"/>
                  </a:moveTo>
                  <a:cubicBezTo>
                    <a:pt x="3" y="1"/>
                    <a:pt x="6" y="2"/>
                    <a:pt x="7" y="3"/>
                  </a:cubicBezTo>
                  <a:cubicBezTo>
                    <a:pt x="5" y="3"/>
                    <a:pt x="2" y="3"/>
                    <a:pt x="0" y="3"/>
                  </a:cubicBezTo>
                  <a:lnTo>
                    <a:pt x="0" y="0"/>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3" name="Freeform 712"/>
            <p:cNvSpPr>
              <a:spLocks noChangeArrowheads="1"/>
            </p:cNvSpPr>
            <p:nvPr/>
          </p:nvSpPr>
          <p:spPr bwMode="auto">
            <a:xfrm>
              <a:off x="6475858" y="4006414"/>
              <a:ext cx="153465" cy="142930"/>
            </a:xfrm>
            <a:custGeom>
              <a:avLst/>
              <a:gdLst>
                <a:gd name="T0" fmla="*/ 8 w 11"/>
                <a:gd name="T1" fmla="*/ 11 h 14"/>
                <a:gd name="T2" fmla="*/ 0 w 11"/>
                <a:gd name="T3" fmla="*/ 14 h 14"/>
                <a:gd name="T4" fmla="*/ 0 w 11"/>
                <a:gd name="T5" fmla="*/ 0 h 14"/>
                <a:gd name="T6" fmla="*/ 8 w 11"/>
                <a:gd name="T7" fmla="*/ 3 h 14"/>
                <a:gd name="T8" fmla="*/ 11 w 11"/>
                <a:gd name="T9" fmla="*/ 7 h 14"/>
                <a:gd name="T10" fmla="*/ 8 w 11"/>
                <a:gd name="T11" fmla="*/ 11 h 14"/>
                <a:gd name="T12" fmla="*/ 0 60000 65536"/>
                <a:gd name="T13" fmla="*/ 0 60000 65536"/>
                <a:gd name="T14" fmla="*/ 0 60000 65536"/>
                <a:gd name="T15" fmla="*/ 0 60000 65536"/>
                <a:gd name="T16" fmla="*/ 0 60000 65536"/>
                <a:gd name="T17" fmla="*/ 0 60000 65536"/>
                <a:gd name="T18" fmla="*/ 0 w 11"/>
                <a:gd name="T19" fmla="*/ 0 h 14"/>
                <a:gd name="T20" fmla="*/ 11 w 1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1" h="14">
                  <a:moveTo>
                    <a:pt x="8" y="11"/>
                  </a:moveTo>
                  <a:cubicBezTo>
                    <a:pt x="6" y="13"/>
                    <a:pt x="3" y="13"/>
                    <a:pt x="0" y="14"/>
                  </a:cubicBezTo>
                  <a:cubicBezTo>
                    <a:pt x="0" y="0"/>
                    <a:pt x="0" y="0"/>
                    <a:pt x="0" y="0"/>
                  </a:cubicBezTo>
                  <a:cubicBezTo>
                    <a:pt x="4" y="1"/>
                    <a:pt x="6" y="2"/>
                    <a:pt x="8" y="3"/>
                  </a:cubicBezTo>
                  <a:cubicBezTo>
                    <a:pt x="10" y="4"/>
                    <a:pt x="11" y="5"/>
                    <a:pt x="11" y="7"/>
                  </a:cubicBezTo>
                  <a:cubicBezTo>
                    <a:pt x="11" y="9"/>
                    <a:pt x="10" y="10"/>
                    <a:pt x="8" y="11"/>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4" name="Freeform 713"/>
            <p:cNvSpPr>
              <a:spLocks noChangeArrowheads="1"/>
            </p:cNvSpPr>
            <p:nvPr/>
          </p:nvSpPr>
          <p:spPr bwMode="auto">
            <a:xfrm>
              <a:off x="6251565" y="3802852"/>
              <a:ext cx="129855" cy="30316"/>
            </a:xfrm>
            <a:custGeom>
              <a:avLst/>
              <a:gdLst>
                <a:gd name="T0" fmla="*/ 9 w 9"/>
                <a:gd name="T1" fmla="*/ 0 h 3"/>
                <a:gd name="T2" fmla="*/ 9 w 9"/>
                <a:gd name="T3" fmla="*/ 3 h 3"/>
                <a:gd name="T4" fmla="*/ 0 w 9"/>
                <a:gd name="T5" fmla="*/ 3 h 3"/>
                <a:gd name="T6" fmla="*/ 2 w 9"/>
                <a:gd name="T7" fmla="*/ 2 h 3"/>
                <a:gd name="T8" fmla="*/ 9 w 9"/>
                <a:gd name="T9" fmla="*/ 0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0"/>
                  </a:moveTo>
                  <a:cubicBezTo>
                    <a:pt x="9" y="3"/>
                    <a:pt x="9" y="3"/>
                    <a:pt x="9" y="3"/>
                  </a:cubicBezTo>
                  <a:cubicBezTo>
                    <a:pt x="6" y="3"/>
                    <a:pt x="3" y="3"/>
                    <a:pt x="0" y="3"/>
                  </a:cubicBezTo>
                  <a:cubicBezTo>
                    <a:pt x="0" y="3"/>
                    <a:pt x="1" y="2"/>
                    <a:pt x="2" y="2"/>
                  </a:cubicBezTo>
                  <a:cubicBezTo>
                    <a:pt x="3" y="1"/>
                    <a:pt x="6" y="0"/>
                    <a:pt x="9"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5" name="Freeform 714"/>
            <p:cNvSpPr>
              <a:spLocks noChangeArrowheads="1"/>
            </p:cNvSpPr>
            <p:nvPr/>
          </p:nvSpPr>
          <p:spPr bwMode="auto">
            <a:xfrm>
              <a:off x="6239753" y="3833168"/>
              <a:ext cx="141667" cy="82296"/>
            </a:xfrm>
            <a:custGeom>
              <a:avLst/>
              <a:gdLst>
                <a:gd name="T0" fmla="*/ 1 w 10"/>
                <a:gd name="T1" fmla="*/ 0 h 8"/>
                <a:gd name="T2" fmla="*/ 10 w 10"/>
                <a:gd name="T3" fmla="*/ 0 h 8"/>
                <a:gd name="T4" fmla="*/ 10 w 10"/>
                <a:gd name="T5" fmla="*/ 8 h 8"/>
                <a:gd name="T6" fmla="*/ 2 w 10"/>
                <a:gd name="T7" fmla="*/ 6 h 8"/>
                <a:gd name="T8" fmla="*/ 0 w 10"/>
                <a:gd name="T9" fmla="*/ 3 h 8"/>
                <a:gd name="T10" fmla="*/ 1 w 10"/>
                <a:gd name="T11" fmla="*/ 0 h 8"/>
                <a:gd name="T12" fmla="*/ 0 60000 65536"/>
                <a:gd name="T13" fmla="*/ 0 60000 65536"/>
                <a:gd name="T14" fmla="*/ 0 60000 65536"/>
                <a:gd name="T15" fmla="*/ 0 60000 65536"/>
                <a:gd name="T16" fmla="*/ 0 60000 65536"/>
                <a:gd name="T17" fmla="*/ 0 60000 65536"/>
                <a:gd name="T18" fmla="*/ 0 w 10"/>
                <a:gd name="T19" fmla="*/ 0 h 8"/>
                <a:gd name="T20" fmla="*/ 10 w 10"/>
                <a:gd name="T21" fmla="*/ 8 h 8"/>
              </a:gdLst>
              <a:ahLst/>
              <a:cxnLst>
                <a:cxn ang="T12">
                  <a:pos x="T0" y="T1"/>
                </a:cxn>
                <a:cxn ang="T13">
                  <a:pos x="T2" y="T3"/>
                </a:cxn>
                <a:cxn ang="T14">
                  <a:pos x="T4" y="T5"/>
                </a:cxn>
                <a:cxn ang="T15">
                  <a:pos x="T6" y="T7"/>
                </a:cxn>
                <a:cxn ang="T16">
                  <a:pos x="T8" y="T9"/>
                </a:cxn>
                <a:cxn ang="T17">
                  <a:pos x="T10" y="T11"/>
                </a:cxn>
              </a:cxnLst>
              <a:rect l="T18" t="T19" r="T20" b="T21"/>
              <a:pathLst>
                <a:path w="10" h="8">
                  <a:moveTo>
                    <a:pt x="1" y="0"/>
                  </a:moveTo>
                  <a:cubicBezTo>
                    <a:pt x="4" y="0"/>
                    <a:pt x="7" y="0"/>
                    <a:pt x="10" y="0"/>
                  </a:cubicBezTo>
                  <a:cubicBezTo>
                    <a:pt x="10" y="8"/>
                    <a:pt x="10" y="8"/>
                    <a:pt x="10" y="8"/>
                  </a:cubicBezTo>
                  <a:cubicBezTo>
                    <a:pt x="7" y="8"/>
                    <a:pt x="4" y="7"/>
                    <a:pt x="2" y="6"/>
                  </a:cubicBezTo>
                  <a:cubicBezTo>
                    <a:pt x="1" y="5"/>
                    <a:pt x="0" y="4"/>
                    <a:pt x="0" y="3"/>
                  </a:cubicBezTo>
                  <a:cubicBezTo>
                    <a:pt x="0" y="2"/>
                    <a:pt x="0" y="1"/>
                    <a:pt x="1"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6" name="Freeform 715"/>
            <p:cNvSpPr>
              <a:spLocks noChangeArrowheads="1"/>
            </p:cNvSpPr>
            <p:nvPr/>
          </p:nvSpPr>
          <p:spPr bwMode="auto">
            <a:xfrm>
              <a:off x="6056768" y="3677246"/>
              <a:ext cx="726029" cy="177581"/>
            </a:xfrm>
            <a:custGeom>
              <a:avLst/>
              <a:gdLst>
                <a:gd name="T0" fmla="*/ 5 w 52"/>
                <a:gd name="T1" fmla="*/ 10 h 17"/>
                <a:gd name="T2" fmla="*/ 23 w 52"/>
                <a:gd name="T3" fmla="*/ 6 h 17"/>
                <a:gd name="T4" fmla="*/ 23 w 52"/>
                <a:gd name="T5" fmla="*/ 3 h 17"/>
                <a:gd name="T6" fmla="*/ 26 w 52"/>
                <a:gd name="T7" fmla="*/ 0 h 17"/>
                <a:gd name="T8" fmla="*/ 30 w 52"/>
                <a:gd name="T9" fmla="*/ 3 h 17"/>
                <a:gd name="T10" fmla="*/ 30 w 52"/>
                <a:gd name="T11" fmla="*/ 6 h 17"/>
                <a:gd name="T12" fmla="*/ 40 w 52"/>
                <a:gd name="T13" fmla="*/ 7 h 17"/>
                <a:gd name="T14" fmla="*/ 47 w 52"/>
                <a:gd name="T15" fmla="*/ 10 h 17"/>
                <a:gd name="T16" fmla="*/ 51 w 52"/>
                <a:gd name="T17" fmla="*/ 13 h 17"/>
                <a:gd name="T18" fmla="*/ 52 w 52"/>
                <a:gd name="T19" fmla="*/ 16 h 17"/>
                <a:gd name="T20" fmla="*/ 52 w 52"/>
                <a:gd name="T21" fmla="*/ 17 h 17"/>
                <a:gd name="T22" fmla="*/ 37 w 52"/>
                <a:gd name="T23" fmla="*/ 15 h 17"/>
                <a:gd name="T24" fmla="*/ 30 w 52"/>
                <a:gd name="T25" fmla="*/ 12 h 17"/>
                <a:gd name="T26" fmla="*/ 30 w 52"/>
                <a:gd name="T27" fmla="*/ 15 h 17"/>
                <a:gd name="T28" fmla="*/ 23 w 52"/>
                <a:gd name="T29" fmla="*/ 15 h 17"/>
                <a:gd name="T30" fmla="*/ 23 w 52"/>
                <a:gd name="T31" fmla="*/ 15 h 17"/>
                <a:gd name="T32" fmla="*/ 23 w 52"/>
                <a:gd name="T33" fmla="*/ 12 h 17"/>
                <a:gd name="T34" fmla="*/ 16 w 52"/>
                <a:gd name="T35" fmla="*/ 14 h 17"/>
                <a:gd name="T36" fmla="*/ 14 w 52"/>
                <a:gd name="T37" fmla="*/ 15 h 17"/>
                <a:gd name="T38" fmla="*/ 0 w 52"/>
                <a:gd name="T39" fmla="*/ 16 h 17"/>
                <a:gd name="T40" fmla="*/ 5 w 52"/>
                <a:gd name="T41" fmla="*/ 1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17"/>
                <a:gd name="T65" fmla="*/ 52 w 5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17">
                  <a:moveTo>
                    <a:pt x="5" y="10"/>
                  </a:moveTo>
                  <a:cubicBezTo>
                    <a:pt x="9" y="8"/>
                    <a:pt x="15" y="6"/>
                    <a:pt x="23" y="6"/>
                  </a:cubicBezTo>
                  <a:cubicBezTo>
                    <a:pt x="23" y="3"/>
                    <a:pt x="23" y="3"/>
                    <a:pt x="23" y="3"/>
                  </a:cubicBezTo>
                  <a:cubicBezTo>
                    <a:pt x="23" y="1"/>
                    <a:pt x="24" y="0"/>
                    <a:pt x="26" y="0"/>
                  </a:cubicBezTo>
                  <a:cubicBezTo>
                    <a:pt x="29" y="0"/>
                    <a:pt x="30" y="1"/>
                    <a:pt x="30" y="3"/>
                  </a:cubicBezTo>
                  <a:cubicBezTo>
                    <a:pt x="30" y="6"/>
                    <a:pt x="30" y="6"/>
                    <a:pt x="30" y="6"/>
                  </a:cubicBezTo>
                  <a:cubicBezTo>
                    <a:pt x="34" y="6"/>
                    <a:pt x="37" y="7"/>
                    <a:pt x="40" y="7"/>
                  </a:cubicBezTo>
                  <a:cubicBezTo>
                    <a:pt x="43" y="8"/>
                    <a:pt x="45" y="9"/>
                    <a:pt x="47" y="10"/>
                  </a:cubicBezTo>
                  <a:cubicBezTo>
                    <a:pt x="49" y="11"/>
                    <a:pt x="50" y="12"/>
                    <a:pt x="51" y="13"/>
                  </a:cubicBezTo>
                  <a:cubicBezTo>
                    <a:pt x="52" y="15"/>
                    <a:pt x="52" y="16"/>
                    <a:pt x="52" y="16"/>
                  </a:cubicBezTo>
                  <a:cubicBezTo>
                    <a:pt x="52" y="17"/>
                    <a:pt x="52" y="17"/>
                    <a:pt x="52" y="17"/>
                  </a:cubicBezTo>
                  <a:cubicBezTo>
                    <a:pt x="47" y="16"/>
                    <a:pt x="43" y="16"/>
                    <a:pt x="37" y="15"/>
                  </a:cubicBezTo>
                  <a:cubicBezTo>
                    <a:pt x="36" y="14"/>
                    <a:pt x="33" y="13"/>
                    <a:pt x="30" y="12"/>
                  </a:cubicBezTo>
                  <a:cubicBezTo>
                    <a:pt x="30" y="15"/>
                    <a:pt x="30" y="15"/>
                    <a:pt x="30" y="15"/>
                  </a:cubicBezTo>
                  <a:cubicBezTo>
                    <a:pt x="28" y="15"/>
                    <a:pt x="25" y="15"/>
                    <a:pt x="23" y="15"/>
                  </a:cubicBezTo>
                  <a:cubicBezTo>
                    <a:pt x="23" y="15"/>
                    <a:pt x="23" y="15"/>
                    <a:pt x="23" y="15"/>
                  </a:cubicBezTo>
                  <a:cubicBezTo>
                    <a:pt x="23" y="12"/>
                    <a:pt x="23" y="12"/>
                    <a:pt x="23" y="12"/>
                  </a:cubicBezTo>
                  <a:cubicBezTo>
                    <a:pt x="20" y="12"/>
                    <a:pt x="17" y="13"/>
                    <a:pt x="16" y="14"/>
                  </a:cubicBezTo>
                  <a:cubicBezTo>
                    <a:pt x="15" y="14"/>
                    <a:pt x="14" y="15"/>
                    <a:pt x="14" y="15"/>
                  </a:cubicBezTo>
                  <a:cubicBezTo>
                    <a:pt x="9" y="15"/>
                    <a:pt x="4" y="16"/>
                    <a:pt x="0" y="16"/>
                  </a:cubicBezTo>
                  <a:cubicBezTo>
                    <a:pt x="0" y="14"/>
                    <a:pt x="2" y="12"/>
                    <a:pt x="5"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7" name="Freeform 716"/>
            <p:cNvSpPr>
              <a:spLocks noChangeArrowheads="1"/>
            </p:cNvSpPr>
            <p:nvPr/>
          </p:nvSpPr>
          <p:spPr bwMode="auto">
            <a:xfrm>
              <a:off x="5277619" y="3833168"/>
              <a:ext cx="2231203" cy="593379"/>
            </a:xfrm>
            <a:custGeom>
              <a:avLst/>
              <a:gdLst>
                <a:gd name="T0" fmla="*/ 67 w 160"/>
                <a:gd name="T1" fmla="*/ 14 h 58"/>
                <a:gd name="T2" fmla="*/ 79 w 160"/>
                <a:gd name="T3" fmla="*/ 16 h 58"/>
                <a:gd name="T4" fmla="*/ 79 w 160"/>
                <a:gd name="T5" fmla="*/ 30 h 58"/>
                <a:gd name="T6" fmla="*/ 73 w 160"/>
                <a:gd name="T7" fmla="*/ 29 h 58"/>
                <a:gd name="T8" fmla="*/ 70 w 160"/>
                <a:gd name="T9" fmla="*/ 26 h 58"/>
                <a:gd name="T10" fmla="*/ 67 w 160"/>
                <a:gd name="T11" fmla="*/ 23 h 58"/>
                <a:gd name="T12" fmla="*/ 65 w 160"/>
                <a:gd name="T13" fmla="*/ 21 h 58"/>
                <a:gd name="T14" fmla="*/ 61 w 160"/>
                <a:gd name="T15" fmla="*/ 20 h 58"/>
                <a:gd name="T16" fmla="*/ 55 w 160"/>
                <a:gd name="T17" fmla="*/ 21 h 58"/>
                <a:gd name="T18" fmla="*/ 53 w 160"/>
                <a:gd name="T19" fmla="*/ 24 h 58"/>
                <a:gd name="T20" fmla="*/ 55 w 160"/>
                <a:gd name="T21" fmla="*/ 28 h 58"/>
                <a:gd name="T22" fmla="*/ 60 w 160"/>
                <a:gd name="T23" fmla="*/ 32 h 58"/>
                <a:gd name="T24" fmla="*/ 68 w 160"/>
                <a:gd name="T25" fmla="*/ 35 h 58"/>
                <a:gd name="T26" fmla="*/ 79 w 160"/>
                <a:gd name="T27" fmla="*/ 37 h 58"/>
                <a:gd name="T28" fmla="*/ 79 w 160"/>
                <a:gd name="T29" fmla="*/ 45 h 58"/>
                <a:gd name="T30" fmla="*/ 80 w 160"/>
                <a:gd name="T31" fmla="*/ 47 h 58"/>
                <a:gd name="T32" fmla="*/ 82 w 160"/>
                <a:gd name="T33" fmla="*/ 48 h 58"/>
                <a:gd name="T34" fmla="*/ 85 w 160"/>
                <a:gd name="T35" fmla="*/ 47 h 58"/>
                <a:gd name="T36" fmla="*/ 86 w 160"/>
                <a:gd name="T37" fmla="*/ 44 h 58"/>
                <a:gd name="T38" fmla="*/ 86 w 160"/>
                <a:gd name="T39" fmla="*/ 37 h 58"/>
                <a:gd name="T40" fmla="*/ 99 w 160"/>
                <a:gd name="T41" fmla="*/ 34 h 58"/>
                <a:gd name="T42" fmla="*/ 108 w 160"/>
                <a:gd name="T43" fmla="*/ 30 h 58"/>
                <a:gd name="T44" fmla="*/ 111 w 160"/>
                <a:gd name="T45" fmla="*/ 23 h 58"/>
                <a:gd name="T46" fmla="*/ 109 w 160"/>
                <a:gd name="T47" fmla="*/ 18 h 58"/>
                <a:gd name="T48" fmla="*/ 104 w 160"/>
                <a:gd name="T49" fmla="*/ 14 h 58"/>
                <a:gd name="T50" fmla="*/ 97 w 160"/>
                <a:gd name="T51" fmla="*/ 12 h 58"/>
                <a:gd name="T52" fmla="*/ 86 w 160"/>
                <a:gd name="T53" fmla="*/ 10 h 58"/>
                <a:gd name="T54" fmla="*/ 86 w 160"/>
                <a:gd name="T55" fmla="*/ 0 h 58"/>
                <a:gd name="T56" fmla="*/ 93 w 160"/>
                <a:gd name="T57" fmla="*/ 0 h 58"/>
                <a:gd name="T58" fmla="*/ 94 w 160"/>
                <a:gd name="T59" fmla="*/ 2 h 58"/>
                <a:gd name="T60" fmla="*/ 101 w 160"/>
                <a:gd name="T61" fmla="*/ 5 h 58"/>
                <a:gd name="T62" fmla="*/ 106 w 160"/>
                <a:gd name="T63" fmla="*/ 4 h 58"/>
                <a:gd name="T64" fmla="*/ 108 w 160"/>
                <a:gd name="T65" fmla="*/ 2 h 58"/>
                <a:gd name="T66" fmla="*/ 160 w 160"/>
                <a:gd name="T67" fmla="*/ 18 h 58"/>
                <a:gd name="T68" fmla="*/ 160 w 160"/>
                <a:gd name="T69" fmla="*/ 19 h 58"/>
                <a:gd name="T70" fmla="*/ 80 w 160"/>
                <a:gd name="T71" fmla="*/ 58 h 58"/>
                <a:gd name="T72" fmla="*/ 0 w 160"/>
                <a:gd name="T73" fmla="*/ 19 h 58"/>
                <a:gd name="T74" fmla="*/ 0 w 160"/>
                <a:gd name="T75" fmla="*/ 17 h 58"/>
                <a:gd name="T76" fmla="*/ 56 w 160"/>
                <a:gd name="T77" fmla="*/ 1 h 58"/>
                <a:gd name="T78" fmla="*/ 55 w 160"/>
                <a:gd name="T79" fmla="*/ 3 h 58"/>
                <a:gd name="T80" fmla="*/ 59 w 160"/>
                <a:gd name="T81" fmla="*/ 10 h 58"/>
                <a:gd name="T82" fmla="*/ 67 w 160"/>
                <a:gd name="T83" fmla="*/ 14 h 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58"/>
                <a:gd name="T128" fmla="*/ 160 w 160"/>
                <a:gd name="T129" fmla="*/ 58 h 5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58">
                  <a:moveTo>
                    <a:pt x="67" y="14"/>
                  </a:moveTo>
                  <a:cubicBezTo>
                    <a:pt x="70" y="15"/>
                    <a:pt x="74" y="16"/>
                    <a:pt x="79" y="16"/>
                  </a:cubicBezTo>
                  <a:cubicBezTo>
                    <a:pt x="79" y="30"/>
                    <a:pt x="79" y="30"/>
                    <a:pt x="79" y="30"/>
                  </a:cubicBezTo>
                  <a:cubicBezTo>
                    <a:pt x="76" y="30"/>
                    <a:pt x="74" y="30"/>
                    <a:pt x="73" y="29"/>
                  </a:cubicBezTo>
                  <a:cubicBezTo>
                    <a:pt x="71" y="28"/>
                    <a:pt x="70" y="27"/>
                    <a:pt x="70" y="26"/>
                  </a:cubicBezTo>
                  <a:cubicBezTo>
                    <a:pt x="69" y="26"/>
                    <a:pt x="68" y="24"/>
                    <a:pt x="67" y="23"/>
                  </a:cubicBezTo>
                  <a:cubicBezTo>
                    <a:pt x="67" y="22"/>
                    <a:pt x="66" y="21"/>
                    <a:pt x="65" y="21"/>
                  </a:cubicBezTo>
                  <a:cubicBezTo>
                    <a:pt x="64" y="20"/>
                    <a:pt x="62" y="20"/>
                    <a:pt x="61" y="20"/>
                  </a:cubicBezTo>
                  <a:cubicBezTo>
                    <a:pt x="58" y="20"/>
                    <a:pt x="57" y="21"/>
                    <a:pt x="55" y="21"/>
                  </a:cubicBezTo>
                  <a:cubicBezTo>
                    <a:pt x="54" y="22"/>
                    <a:pt x="53" y="23"/>
                    <a:pt x="53" y="24"/>
                  </a:cubicBezTo>
                  <a:cubicBezTo>
                    <a:pt x="53" y="25"/>
                    <a:pt x="54" y="27"/>
                    <a:pt x="55" y="28"/>
                  </a:cubicBezTo>
                  <a:cubicBezTo>
                    <a:pt x="56" y="29"/>
                    <a:pt x="57" y="31"/>
                    <a:pt x="60" y="32"/>
                  </a:cubicBezTo>
                  <a:cubicBezTo>
                    <a:pt x="62" y="33"/>
                    <a:pt x="64" y="34"/>
                    <a:pt x="68" y="35"/>
                  </a:cubicBezTo>
                  <a:cubicBezTo>
                    <a:pt x="71" y="36"/>
                    <a:pt x="75" y="37"/>
                    <a:pt x="79" y="37"/>
                  </a:cubicBezTo>
                  <a:cubicBezTo>
                    <a:pt x="79" y="45"/>
                    <a:pt x="79" y="45"/>
                    <a:pt x="79" y="45"/>
                  </a:cubicBezTo>
                  <a:cubicBezTo>
                    <a:pt x="79" y="46"/>
                    <a:pt x="79" y="47"/>
                    <a:pt x="80" y="47"/>
                  </a:cubicBezTo>
                  <a:cubicBezTo>
                    <a:pt x="80" y="48"/>
                    <a:pt x="81" y="48"/>
                    <a:pt x="82" y="48"/>
                  </a:cubicBezTo>
                  <a:cubicBezTo>
                    <a:pt x="84" y="48"/>
                    <a:pt x="85" y="47"/>
                    <a:pt x="85" y="47"/>
                  </a:cubicBezTo>
                  <a:cubicBezTo>
                    <a:pt x="86" y="46"/>
                    <a:pt x="86" y="45"/>
                    <a:pt x="86" y="44"/>
                  </a:cubicBezTo>
                  <a:cubicBezTo>
                    <a:pt x="86" y="37"/>
                    <a:pt x="86" y="37"/>
                    <a:pt x="86" y="37"/>
                  </a:cubicBezTo>
                  <a:cubicBezTo>
                    <a:pt x="91" y="36"/>
                    <a:pt x="95" y="36"/>
                    <a:pt x="99" y="34"/>
                  </a:cubicBezTo>
                  <a:cubicBezTo>
                    <a:pt x="103" y="33"/>
                    <a:pt x="106" y="32"/>
                    <a:pt x="108" y="30"/>
                  </a:cubicBezTo>
                  <a:cubicBezTo>
                    <a:pt x="110" y="27"/>
                    <a:pt x="111" y="25"/>
                    <a:pt x="111" y="23"/>
                  </a:cubicBezTo>
                  <a:cubicBezTo>
                    <a:pt x="111" y="21"/>
                    <a:pt x="110" y="19"/>
                    <a:pt x="109" y="18"/>
                  </a:cubicBezTo>
                  <a:cubicBezTo>
                    <a:pt x="108" y="16"/>
                    <a:pt x="106" y="15"/>
                    <a:pt x="104" y="14"/>
                  </a:cubicBezTo>
                  <a:cubicBezTo>
                    <a:pt x="102" y="13"/>
                    <a:pt x="99" y="12"/>
                    <a:pt x="97" y="12"/>
                  </a:cubicBezTo>
                  <a:cubicBezTo>
                    <a:pt x="94" y="11"/>
                    <a:pt x="90" y="10"/>
                    <a:pt x="86" y="10"/>
                  </a:cubicBezTo>
                  <a:cubicBezTo>
                    <a:pt x="86" y="0"/>
                    <a:pt x="86" y="0"/>
                    <a:pt x="86" y="0"/>
                  </a:cubicBezTo>
                  <a:cubicBezTo>
                    <a:pt x="88" y="0"/>
                    <a:pt x="91" y="0"/>
                    <a:pt x="93" y="0"/>
                  </a:cubicBezTo>
                  <a:cubicBezTo>
                    <a:pt x="94" y="1"/>
                    <a:pt x="94" y="1"/>
                    <a:pt x="94" y="2"/>
                  </a:cubicBezTo>
                  <a:cubicBezTo>
                    <a:pt x="96" y="4"/>
                    <a:pt x="98" y="5"/>
                    <a:pt x="101" y="5"/>
                  </a:cubicBezTo>
                  <a:cubicBezTo>
                    <a:pt x="103" y="5"/>
                    <a:pt x="105" y="5"/>
                    <a:pt x="106" y="4"/>
                  </a:cubicBezTo>
                  <a:cubicBezTo>
                    <a:pt x="107" y="3"/>
                    <a:pt x="108" y="3"/>
                    <a:pt x="108" y="2"/>
                  </a:cubicBezTo>
                  <a:cubicBezTo>
                    <a:pt x="128" y="5"/>
                    <a:pt x="146" y="11"/>
                    <a:pt x="160" y="18"/>
                  </a:cubicBezTo>
                  <a:cubicBezTo>
                    <a:pt x="160" y="18"/>
                    <a:pt x="160" y="19"/>
                    <a:pt x="160" y="19"/>
                  </a:cubicBezTo>
                  <a:cubicBezTo>
                    <a:pt x="160" y="41"/>
                    <a:pt x="124" y="58"/>
                    <a:pt x="80" y="58"/>
                  </a:cubicBezTo>
                  <a:cubicBezTo>
                    <a:pt x="36" y="58"/>
                    <a:pt x="0" y="41"/>
                    <a:pt x="0" y="19"/>
                  </a:cubicBezTo>
                  <a:cubicBezTo>
                    <a:pt x="0" y="18"/>
                    <a:pt x="0" y="18"/>
                    <a:pt x="0" y="17"/>
                  </a:cubicBezTo>
                  <a:cubicBezTo>
                    <a:pt x="14" y="9"/>
                    <a:pt x="34" y="4"/>
                    <a:pt x="56" y="1"/>
                  </a:cubicBezTo>
                  <a:cubicBezTo>
                    <a:pt x="56" y="2"/>
                    <a:pt x="55" y="3"/>
                    <a:pt x="55" y="3"/>
                  </a:cubicBezTo>
                  <a:cubicBezTo>
                    <a:pt x="55" y="6"/>
                    <a:pt x="56" y="8"/>
                    <a:pt x="59" y="10"/>
                  </a:cubicBezTo>
                  <a:cubicBezTo>
                    <a:pt x="61" y="12"/>
                    <a:pt x="63" y="13"/>
                    <a:pt x="67" y="14"/>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8" name="Freeform 717"/>
            <p:cNvSpPr>
              <a:spLocks noEditPoints="1" noChangeArrowheads="1"/>
            </p:cNvSpPr>
            <p:nvPr/>
          </p:nvSpPr>
          <p:spPr bwMode="auto">
            <a:xfrm>
              <a:off x="6015451" y="3833168"/>
              <a:ext cx="808669" cy="489426"/>
            </a:xfrm>
            <a:custGeom>
              <a:avLst/>
              <a:gdLst>
                <a:gd name="T0" fmla="*/ 33 w 58"/>
                <a:gd name="T1" fmla="*/ 31 h 48"/>
                <a:gd name="T2" fmla="*/ 41 w 58"/>
                <a:gd name="T3" fmla="*/ 28 h 48"/>
                <a:gd name="T4" fmla="*/ 44 w 58"/>
                <a:gd name="T5" fmla="*/ 24 h 48"/>
                <a:gd name="T6" fmla="*/ 41 w 58"/>
                <a:gd name="T7" fmla="*/ 20 h 48"/>
                <a:gd name="T8" fmla="*/ 33 w 58"/>
                <a:gd name="T9" fmla="*/ 17 h 48"/>
                <a:gd name="T10" fmla="*/ 33 w 58"/>
                <a:gd name="T11" fmla="*/ 31 h 48"/>
                <a:gd name="T12" fmla="*/ 17 w 58"/>
                <a:gd name="T13" fmla="*/ 26 h 48"/>
                <a:gd name="T14" fmla="*/ 20 w 58"/>
                <a:gd name="T15" fmla="*/ 29 h 48"/>
                <a:gd name="T16" fmla="*/ 26 w 58"/>
                <a:gd name="T17" fmla="*/ 30 h 48"/>
                <a:gd name="T18" fmla="*/ 26 w 58"/>
                <a:gd name="T19" fmla="*/ 16 h 48"/>
                <a:gd name="T20" fmla="*/ 14 w 58"/>
                <a:gd name="T21" fmla="*/ 14 h 48"/>
                <a:gd name="T22" fmla="*/ 6 w 58"/>
                <a:gd name="T23" fmla="*/ 10 h 48"/>
                <a:gd name="T24" fmla="*/ 2 w 58"/>
                <a:gd name="T25" fmla="*/ 3 h 48"/>
                <a:gd name="T26" fmla="*/ 3 w 58"/>
                <a:gd name="T27" fmla="*/ 1 h 48"/>
                <a:gd name="T28" fmla="*/ 17 w 58"/>
                <a:gd name="T29" fmla="*/ 0 h 48"/>
                <a:gd name="T30" fmla="*/ 16 w 58"/>
                <a:gd name="T31" fmla="*/ 3 h 48"/>
                <a:gd name="T32" fmla="*/ 18 w 58"/>
                <a:gd name="T33" fmla="*/ 6 h 48"/>
                <a:gd name="T34" fmla="*/ 26 w 58"/>
                <a:gd name="T35" fmla="*/ 8 h 48"/>
                <a:gd name="T36" fmla="*/ 26 w 58"/>
                <a:gd name="T37" fmla="*/ 0 h 48"/>
                <a:gd name="T38" fmla="*/ 26 w 58"/>
                <a:gd name="T39" fmla="*/ 0 h 48"/>
                <a:gd name="T40" fmla="*/ 33 w 58"/>
                <a:gd name="T41" fmla="*/ 0 h 48"/>
                <a:gd name="T42" fmla="*/ 33 w 58"/>
                <a:gd name="T43" fmla="*/ 10 h 48"/>
                <a:gd name="T44" fmla="*/ 44 w 58"/>
                <a:gd name="T45" fmla="*/ 12 h 48"/>
                <a:gd name="T46" fmla="*/ 51 w 58"/>
                <a:gd name="T47" fmla="*/ 14 h 48"/>
                <a:gd name="T48" fmla="*/ 56 w 58"/>
                <a:gd name="T49" fmla="*/ 18 h 48"/>
                <a:gd name="T50" fmla="*/ 58 w 58"/>
                <a:gd name="T51" fmla="*/ 23 h 48"/>
                <a:gd name="T52" fmla="*/ 55 w 58"/>
                <a:gd name="T53" fmla="*/ 30 h 48"/>
                <a:gd name="T54" fmla="*/ 46 w 58"/>
                <a:gd name="T55" fmla="*/ 34 h 48"/>
                <a:gd name="T56" fmla="*/ 33 w 58"/>
                <a:gd name="T57" fmla="*/ 37 h 48"/>
                <a:gd name="T58" fmla="*/ 33 w 58"/>
                <a:gd name="T59" fmla="*/ 44 h 48"/>
                <a:gd name="T60" fmla="*/ 32 w 58"/>
                <a:gd name="T61" fmla="*/ 47 h 48"/>
                <a:gd name="T62" fmla="*/ 29 w 58"/>
                <a:gd name="T63" fmla="*/ 48 h 48"/>
                <a:gd name="T64" fmla="*/ 27 w 58"/>
                <a:gd name="T65" fmla="*/ 47 h 48"/>
                <a:gd name="T66" fmla="*/ 26 w 58"/>
                <a:gd name="T67" fmla="*/ 45 h 48"/>
                <a:gd name="T68" fmla="*/ 26 w 58"/>
                <a:gd name="T69" fmla="*/ 37 h 48"/>
                <a:gd name="T70" fmla="*/ 15 w 58"/>
                <a:gd name="T71" fmla="*/ 35 h 48"/>
                <a:gd name="T72" fmla="*/ 7 w 58"/>
                <a:gd name="T73" fmla="*/ 32 h 48"/>
                <a:gd name="T74" fmla="*/ 2 w 58"/>
                <a:gd name="T75" fmla="*/ 28 h 48"/>
                <a:gd name="T76" fmla="*/ 0 w 58"/>
                <a:gd name="T77" fmla="*/ 24 h 48"/>
                <a:gd name="T78" fmla="*/ 2 w 58"/>
                <a:gd name="T79" fmla="*/ 21 h 48"/>
                <a:gd name="T80" fmla="*/ 8 w 58"/>
                <a:gd name="T81" fmla="*/ 20 h 48"/>
                <a:gd name="T82" fmla="*/ 12 w 58"/>
                <a:gd name="T83" fmla="*/ 21 h 48"/>
                <a:gd name="T84" fmla="*/ 14 w 58"/>
                <a:gd name="T85" fmla="*/ 23 h 48"/>
                <a:gd name="T86" fmla="*/ 17 w 58"/>
                <a:gd name="T87" fmla="*/ 26 h 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8"/>
                <a:gd name="T133" fmla="*/ 0 h 48"/>
                <a:gd name="T134" fmla="*/ 58 w 58"/>
                <a:gd name="T135" fmla="*/ 48 h 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8" h="48">
                  <a:moveTo>
                    <a:pt x="33" y="31"/>
                  </a:moveTo>
                  <a:cubicBezTo>
                    <a:pt x="36" y="30"/>
                    <a:pt x="39" y="30"/>
                    <a:pt x="41" y="28"/>
                  </a:cubicBezTo>
                  <a:cubicBezTo>
                    <a:pt x="43" y="27"/>
                    <a:pt x="44" y="26"/>
                    <a:pt x="44" y="24"/>
                  </a:cubicBezTo>
                  <a:cubicBezTo>
                    <a:pt x="44" y="22"/>
                    <a:pt x="43" y="21"/>
                    <a:pt x="41" y="20"/>
                  </a:cubicBezTo>
                  <a:cubicBezTo>
                    <a:pt x="39" y="19"/>
                    <a:pt x="37" y="18"/>
                    <a:pt x="33" y="17"/>
                  </a:cubicBezTo>
                  <a:lnTo>
                    <a:pt x="33" y="31"/>
                  </a:lnTo>
                  <a:close/>
                  <a:moveTo>
                    <a:pt x="17" y="26"/>
                  </a:moveTo>
                  <a:cubicBezTo>
                    <a:pt x="17" y="27"/>
                    <a:pt x="18" y="28"/>
                    <a:pt x="20" y="29"/>
                  </a:cubicBezTo>
                  <a:cubicBezTo>
                    <a:pt x="21" y="30"/>
                    <a:pt x="23" y="30"/>
                    <a:pt x="26" y="30"/>
                  </a:cubicBezTo>
                  <a:cubicBezTo>
                    <a:pt x="26" y="16"/>
                    <a:pt x="26" y="16"/>
                    <a:pt x="26" y="16"/>
                  </a:cubicBezTo>
                  <a:cubicBezTo>
                    <a:pt x="21" y="16"/>
                    <a:pt x="17" y="15"/>
                    <a:pt x="14" y="14"/>
                  </a:cubicBezTo>
                  <a:cubicBezTo>
                    <a:pt x="10" y="13"/>
                    <a:pt x="8" y="12"/>
                    <a:pt x="6" y="10"/>
                  </a:cubicBezTo>
                  <a:cubicBezTo>
                    <a:pt x="3" y="8"/>
                    <a:pt x="2" y="6"/>
                    <a:pt x="2" y="3"/>
                  </a:cubicBezTo>
                  <a:cubicBezTo>
                    <a:pt x="2" y="3"/>
                    <a:pt x="3" y="2"/>
                    <a:pt x="3" y="1"/>
                  </a:cubicBezTo>
                  <a:cubicBezTo>
                    <a:pt x="7" y="1"/>
                    <a:pt x="12" y="0"/>
                    <a:pt x="17" y="0"/>
                  </a:cubicBezTo>
                  <a:cubicBezTo>
                    <a:pt x="16" y="1"/>
                    <a:pt x="16" y="2"/>
                    <a:pt x="16" y="3"/>
                  </a:cubicBezTo>
                  <a:cubicBezTo>
                    <a:pt x="16" y="4"/>
                    <a:pt x="17" y="5"/>
                    <a:pt x="18" y="6"/>
                  </a:cubicBezTo>
                  <a:cubicBezTo>
                    <a:pt x="20" y="7"/>
                    <a:pt x="23" y="8"/>
                    <a:pt x="26" y="8"/>
                  </a:cubicBezTo>
                  <a:cubicBezTo>
                    <a:pt x="26" y="0"/>
                    <a:pt x="26" y="0"/>
                    <a:pt x="26" y="0"/>
                  </a:cubicBezTo>
                  <a:cubicBezTo>
                    <a:pt x="26" y="0"/>
                    <a:pt x="26" y="0"/>
                    <a:pt x="26" y="0"/>
                  </a:cubicBezTo>
                  <a:cubicBezTo>
                    <a:pt x="28" y="0"/>
                    <a:pt x="31" y="0"/>
                    <a:pt x="33" y="0"/>
                  </a:cubicBezTo>
                  <a:cubicBezTo>
                    <a:pt x="33" y="10"/>
                    <a:pt x="33" y="10"/>
                    <a:pt x="33" y="10"/>
                  </a:cubicBezTo>
                  <a:cubicBezTo>
                    <a:pt x="37" y="10"/>
                    <a:pt x="41" y="11"/>
                    <a:pt x="44" y="12"/>
                  </a:cubicBezTo>
                  <a:cubicBezTo>
                    <a:pt x="46" y="12"/>
                    <a:pt x="49" y="13"/>
                    <a:pt x="51" y="14"/>
                  </a:cubicBezTo>
                  <a:cubicBezTo>
                    <a:pt x="53" y="15"/>
                    <a:pt x="55" y="16"/>
                    <a:pt x="56" y="18"/>
                  </a:cubicBezTo>
                  <a:cubicBezTo>
                    <a:pt x="57" y="19"/>
                    <a:pt x="58" y="21"/>
                    <a:pt x="58" y="23"/>
                  </a:cubicBezTo>
                  <a:cubicBezTo>
                    <a:pt x="58" y="25"/>
                    <a:pt x="57" y="27"/>
                    <a:pt x="55" y="30"/>
                  </a:cubicBezTo>
                  <a:cubicBezTo>
                    <a:pt x="53" y="32"/>
                    <a:pt x="50" y="33"/>
                    <a:pt x="46" y="34"/>
                  </a:cubicBezTo>
                  <a:cubicBezTo>
                    <a:pt x="42" y="36"/>
                    <a:pt x="38" y="36"/>
                    <a:pt x="33" y="37"/>
                  </a:cubicBezTo>
                  <a:cubicBezTo>
                    <a:pt x="33" y="44"/>
                    <a:pt x="33" y="44"/>
                    <a:pt x="33" y="44"/>
                  </a:cubicBezTo>
                  <a:cubicBezTo>
                    <a:pt x="33" y="45"/>
                    <a:pt x="33" y="46"/>
                    <a:pt x="32" y="47"/>
                  </a:cubicBezTo>
                  <a:cubicBezTo>
                    <a:pt x="32" y="47"/>
                    <a:pt x="31" y="48"/>
                    <a:pt x="29" y="48"/>
                  </a:cubicBezTo>
                  <a:cubicBezTo>
                    <a:pt x="28" y="48"/>
                    <a:pt x="27" y="48"/>
                    <a:pt x="27" y="47"/>
                  </a:cubicBezTo>
                  <a:cubicBezTo>
                    <a:pt x="26" y="47"/>
                    <a:pt x="26" y="46"/>
                    <a:pt x="26" y="45"/>
                  </a:cubicBezTo>
                  <a:cubicBezTo>
                    <a:pt x="26" y="37"/>
                    <a:pt x="26" y="37"/>
                    <a:pt x="26" y="37"/>
                  </a:cubicBezTo>
                  <a:cubicBezTo>
                    <a:pt x="22" y="37"/>
                    <a:pt x="18" y="36"/>
                    <a:pt x="15" y="35"/>
                  </a:cubicBezTo>
                  <a:cubicBezTo>
                    <a:pt x="11" y="34"/>
                    <a:pt x="9" y="33"/>
                    <a:pt x="7" y="32"/>
                  </a:cubicBezTo>
                  <a:cubicBezTo>
                    <a:pt x="4" y="31"/>
                    <a:pt x="3" y="29"/>
                    <a:pt x="2" y="28"/>
                  </a:cubicBezTo>
                  <a:cubicBezTo>
                    <a:pt x="1" y="27"/>
                    <a:pt x="0" y="25"/>
                    <a:pt x="0" y="24"/>
                  </a:cubicBezTo>
                  <a:cubicBezTo>
                    <a:pt x="0" y="23"/>
                    <a:pt x="1" y="22"/>
                    <a:pt x="2" y="21"/>
                  </a:cubicBezTo>
                  <a:cubicBezTo>
                    <a:pt x="4" y="21"/>
                    <a:pt x="5" y="20"/>
                    <a:pt x="8" y="20"/>
                  </a:cubicBezTo>
                  <a:cubicBezTo>
                    <a:pt x="9" y="20"/>
                    <a:pt x="11" y="20"/>
                    <a:pt x="12" y="21"/>
                  </a:cubicBezTo>
                  <a:cubicBezTo>
                    <a:pt x="13" y="21"/>
                    <a:pt x="14" y="22"/>
                    <a:pt x="14" y="23"/>
                  </a:cubicBezTo>
                  <a:cubicBezTo>
                    <a:pt x="15" y="24"/>
                    <a:pt x="16" y="26"/>
                    <a:pt x="17" y="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9" name="Freeform 718"/>
            <p:cNvSpPr>
              <a:spLocks noChangeArrowheads="1"/>
            </p:cNvSpPr>
            <p:nvPr/>
          </p:nvSpPr>
          <p:spPr bwMode="auto">
            <a:xfrm>
              <a:off x="5277619" y="3616608"/>
              <a:ext cx="2231203" cy="398472"/>
            </a:xfrm>
            <a:custGeom>
              <a:avLst/>
              <a:gdLst>
                <a:gd name="T0" fmla="*/ 0 w 160"/>
                <a:gd name="T1" fmla="*/ 38 h 39"/>
                <a:gd name="T2" fmla="*/ 80 w 160"/>
                <a:gd name="T3" fmla="*/ 0 h 39"/>
                <a:gd name="T4" fmla="*/ 136 w 160"/>
                <a:gd name="T5" fmla="*/ 12 h 39"/>
                <a:gd name="T6" fmla="*/ 160 w 160"/>
                <a:gd name="T7" fmla="*/ 39 h 39"/>
                <a:gd name="T8" fmla="*/ 108 w 160"/>
                <a:gd name="T9" fmla="*/ 23 h 39"/>
                <a:gd name="T10" fmla="*/ 108 w 160"/>
                <a:gd name="T11" fmla="*/ 22 h 39"/>
                <a:gd name="T12" fmla="*/ 107 w 160"/>
                <a:gd name="T13" fmla="*/ 19 h 39"/>
                <a:gd name="T14" fmla="*/ 103 w 160"/>
                <a:gd name="T15" fmla="*/ 16 h 39"/>
                <a:gd name="T16" fmla="*/ 96 w 160"/>
                <a:gd name="T17" fmla="*/ 13 h 39"/>
                <a:gd name="T18" fmla="*/ 86 w 160"/>
                <a:gd name="T19" fmla="*/ 12 h 39"/>
                <a:gd name="T20" fmla="*/ 86 w 160"/>
                <a:gd name="T21" fmla="*/ 9 h 39"/>
                <a:gd name="T22" fmla="*/ 82 w 160"/>
                <a:gd name="T23" fmla="*/ 6 h 39"/>
                <a:gd name="T24" fmla="*/ 79 w 160"/>
                <a:gd name="T25" fmla="*/ 9 h 39"/>
                <a:gd name="T26" fmla="*/ 79 w 160"/>
                <a:gd name="T27" fmla="*/ 12 h 39"/>
                <a:gd name="T28" fmla="*/ 61 w 160"/>
                <a:gd name="T29" fmla="*/ 16 h 39"/>
                <a:gd name="T30" fmla="*/ 56 w 160"/>
                <a:gd name="T31" fmla="*/ 22 h 39"/>
                <a:gd name="T32" fmla="*/ 0 w 160"/>
                <a:gd name="T33" fmla="*/ 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9"/>
                <a:gd name="T53" fmla="*/ 160 w 160"/>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9">
                  <a:moveTo>
                    <a:pt x="0" y="38"/>
                  </a:moveTo>
                  <a:cubicBezTo>
                    <a:pt x="1" y="17"/>
                    <a:pt x="37" y="0"/>
                    <a:pt x="80" y="0"/>
                  </a:cubicBezTo>
                  <a:cubicBezTo>
                    <a:pt x="102" y="0"/>
                    <a:pt x="121" y="5"/>
                    <a:pt x="136" y="12"/>
                  </a:cubicBezTo>
                  <a:cubicBezTo>
                    <a:pt x="150" y="19"/>
                    <a:pt x="159" y="28"/>
                    <a:pt x="160" y="39"/>
                  </a:cubicBezTo>
                  <a:cubicBezTo>
                    <a:pt x="146" y="32"/>
                    <a:pt x="128" y="26"/>
                    <a:pt x="108" y="23"/>
                  </a:cubicBezTo>
                  <a:cubicBezTo>
                    <a:pt x="108" y="23"/>
                    <a:pt x="108" y="23"/>
                    <a:pt x="108" y="22"/>
                  </a:cubicBezTo>
                  <a:cubicBezTo>
                    <a:pt x="108" y="22"/>
                    <a:pt x="108" y="21"/>
                    <a:pt x="107" y="19"/>
                  </a:cubicBezTo>
                  <a:cubicBezTo>
                    <a:pt x="106" y="18"/>
                    <a:pt x="105" y="17"/>
                    <a:pt x="103" y="16"/>
                  </a:cubicBezTo>
                  <a:cubicBezTo>
                    <a:pt x="101" y="15"/>
                    <a:pt x="99" y="14"/>
                    <a:pt x="96" y="13"/>
                  </a:cubicBezTo>
                  <a:cubicBezTo>
                    <a:pt x="93" y="13"/>
                    <a:pt x="90" y="12"/>
                    <a:pt x="86" y="12"/>
                  </a:cubicBezTo>
                  <a:cubicBezTo>
                    <a:pt x="86" y="9"/>
                    <a:pt x="86" y="9"/>
                    <a:pt x="86" y="9"/>
                  </a:cubicBezTo>
                  <a:cubicBezTo>
                    <a:pt x="86" y="7"/>
                    <a:pt x="85" y="6"/>
                    <a:pt x="82" y="6"/>
                  </a:cubicBezTo>
                  <a:cubicBezTo>
                    <a:pt x="80" y="6"/>
                    <a:pt x="79" y="7"/>
                    <a:pt x="79" y="9"/>
                  </a:cubicBezTo>
                  <a:cubicBezTo>
                    <a:pt x="79" y="12"/>
                    <a:pt x="79" y="12"/>
                    <a:pt x="79" y="12"/>
                  </a:cubicBezTo>
                  <a:cubicBezTo>
                    <a:pt x="71" y="12"/>
                    <a:pt x="65" y="14"/>
                    <a:pt x="61" y="16"/>
                  </a:cubicBezTo>
                  <a:cubicBezTo>
                    <a:pt x="58" y="18"/>
                    <a:pt x="56" y="20"/>
                    <a:pt x="56" y="22"/>
                  </a:cubicBezTo>
                  <a:cubicBezTo>
                    <a:pt x="34" y="25"/>
                    <a:pt x="14" y="30"/>
                    <a:pt x="0" y="38"/>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0" name="Freeform 719"/>
            <p:cNvSpPr>
              <a:spLocks noChangeArrowheads="1"/>
            </p:cNvSpPr>
            <p:nvPr/>
          </p:nvSpPr>
          <p:spPr bwMode="auto">
            <a:xfrm>
              <a:off x="5135962" y="4006414"/>
              <a:ext cx="2514524" cy="480761"/>
            </a:xfrm>
            <a:custGeom>
              <a:avLst/>
              <a:gdLst>
                <a:gd name="T0" fmla="*/ 10 w 180"/>
                <a:gd name="T1" fmla="*/ 2 h 47"/>
                <a:gd name="T2" fmla="*/ 90 w 180"/>
                <a:gd name="T3" fmla="*/ 41 h 47"/>
                <a:gd name="T4" fmla="*/ 170 w 180"/>
                <a:gd name="T5" fmla="*/ 2 h 47"/>
                <a:gd name="T6" fmla="*/ 170 w 180"/>
                <a:gd name="T7" fmla="*/ 1 h 47"/>
                <a:gd name="T8" fmla="*/ 180 w 180"/>
                <a:gd name="T9" fmla="*/ 8 h 47"/>
                <a:gd name="T10" fmla="*/ 90 w 180"/>
                <a:gd name="T11" fmla="*/ 47 h 47"/>
                <a:gd name="T12" fmla="*/ 0 w 180"/>
                <a:gd name="T13" fmla="*/ 7 h 47"/>
                <a:gd name="T14" fmla="*/ 10 w 180"/>
                <a:gd name="T15" fmla="*/ 0 h 47"/>
                <a:gd name="T16" fmla="*/ 10 w 180"/>
                <a:gd name="T17" fmla="*/ 2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
                <a:gd name="T28" fmla="*/ 0 h 47"/>
                <a:gd name="T29" fmla="*/ 180 w 180"/>
                <a:gd name="T30" fmla="*/ 47 h 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 h="47">
                  <a:moveTo>
                    <a:pt x="10" y="2"/>
                  </a:moveTo>
                  <a:cubicBezTo>
                    <a:pt x="10" y="24"/>
                    <a:pt x="46" y="41"/>
                    <a:pt x="90" y="41"/>
                  </a:cubicBezTo>
                  <a:cubicBezTo>
                    <a:pt x="134" y="41"/>
                    <a:pt x="170" y="24"/>
                    <a:pt x="170" y="2"/>
                  </a:cubicBezTo>
                  <a:cubicBezTo>
                    <a:pt x="170" y="2"/>
                    <a:pt x="170" y="1"/>
                    <a:pt x="170" y="1"/>
                  </a:cubicBezTo>
                  <a:cubicBezTo>
                    <a:pt x="173" y="3"/>
                    <a:pt x="177" y="6"/>
                    <a:pt x="180" y="8"/>
                  </a:cubicBezTo>
                  <a:cubicBezTo>
                    <a:pt x="174" y="30"/>
                    <a:pt x="136" y="47"/>
                    <a:pt x="90" y="47"/>
                  </a:cubicBezTo>
                  <a:cubicBezTo>
                    <a:pt x="43" y="47"/>
                    <a:pt x="5" y="29"/>
                    <a:pt x="0" y="7"/>
                  </a:cubicBezTo>
                  <a:cubicBezTo>
                    <a:pt x="3" y="5"/>
                    <a:pt x="6" y="2"/>
                    <a:pt x="10" y="0"/>
                  </a:cubicBezTo>
                  <a:cubicBezTo>
                    <a:pt x="10" y="1"/>
                    <a:pt x="10" y="1"/>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1" name="Freeform 720"/>
            <p:cNvSpPr>
              <a:spLocks noChangeArrowheads="1"/>
            </p:cNvSpPr>
            <p:nvPr/>
          </p:nvSpPr>
          <p:spPr bwMode="auto">
            <a:xfrm>
              <a:off x="5124154" y="3564632"/>
              <a:ext cx="2526337" cy="524075"/>
            </a:xfrm>
            <a:custGeom>
              <a:avLst/>
              <a:gdLst>
                <a:gd name="T0" fmla="*/ 1 w 181"/>
                <a:gd name="T1" fmla="*/ 50 h 51"/>
                <a:gd name="T2" fmla="*/ 0 w 181"/>
                <a:gd name="T3" fmla="*/ 45 h 51"/>
                <a:gd name="T4" fmla="*/ 91 w 181"/>
                <a:gd name="T5" fmla="*/ 0 h 51"/>
                <a:gd name="T6" fmla="*/ 181 w 181"/>
                <a:gd name="T7" fmla="*/ 45 h 51"/>
                <a:gd name="T8" fmla="*/ 181 w 181"/>
                <a:gd name="T9" fmla="*/ 51 h 51"/>
                <a:gd name="T10" fmla="*/ 171 w 181"/>
                <a:gd name="T11" fmla="*/ 44 h 51"/>
                <a:gd name="T12" fmla="*/ 147 w 181"/>
                <a:gd name="T13" fmla="*/ 17 h 51"/>
                <a:gd name="T14" fmla="*/ 91 w 181"/>
                <a:gd name="T15" fmla="*/ 5 h 51"/>
                <a:gd name="T16" fmla="*/ 11 w 181"/>
                <a:gd name="T17" fmla="*/ 43 h 51"/>
                <a:gd name="T18" fmla="*/ 1 w 181"/>
                <a:gd name="T19" fmla="*/ 5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
                <a:gd name="T31" fmla="*/ 0 h 51"/>
                <a:gd name="T32" fmla="*/ 181 w 18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 h="51">
                  <a:moveTo>
                    <a:pt x="1" y="50"/>
                  </a:moveTo>
                  <a:cubicBezTo>
                    <a:pt x="0" y="48"/>
                    <a:pt x="0" y="47"/>
                    <a:pt x="0" y="45"/>
                  </a:cubicBezTo>
                  <a:cubicBezTo>
                    <a:pt x="0" y="20"/>
                    <a:pt x="41" y="0"/>
                    <a:pt x="91" y="0"/>
                  </a:cubicBezTo>
                  <a:cubicBezTo>
                    <a:pt x="141" y="0"/>
                    <a:pt x="181" y="20"/>
                    <a:pt x="181" y="45"/>
                  </a:cubicBezTo>
                  <a:cubicBezTo>
                    <a:pt x="181" y="47"/>
                    <a:pt x="181" y="49"/>
                    <a:pt x="181" y="51"/>
                  </a:cubicBezTo>
                  <a:cubicBezTo>
                    <a:pt x="178" y="49"/>
                    <a:pt x="174" y="46"/>
                    <a:pt x="171" y="44"/>
                  </a:cubicBezTo>
                  <a:cubicBezTo>
                    <a:pt x="170" y="33"/>
                    <a:pt x="161" y="24"/>
                    <a:pt x="147" y="17"/>
                  </a:cubicBezTo>
                  <a:cubicBezTo>
                    <a:pt x="132" y="10"/>
                    <a:pt x="113" y="5"/>
                    <a:pt x="91" y="5"/>
                  </a:cubicBezTo>
                  <a:cubicBezTo>
                    <a:pt x="48" y="5"/>
                    <a:pt x="12" y="22"/>
                    <a:pt x="11" y="43"/>
                  </a:cubicBezTo>
                  <a:cubicBezTo>
                    <a:pt x="7" y="45"/>
                    <a:pt x="4" y="48"/>
                    <a:pt x="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2" name="Freeform 721"/>
            <p:cNvSpPr>
              <a:spLocks noChangeArrowheads="1"/>
            </p:cNvSpPr>
            <p:nvPr/>
          </p:nvSpPr>
          <p:spPr bwMode="auto">
            <a:xfrm>
              <a:off x="4970687" y="4080051"/>
              <a:ext cx="2815565" cy="489426"/>
            </a:xfrm>
            <a:custGeom>
              <a:avLst/>
              <a:gdLst>
                <a:gd name="T0" fmla="*/ 39 w 202"/>
                <a:gd name="T1" fmla="*/ 37 h 48"/>
                <a:gd name="T2" fmla="*/ 0 w 202"/>
                <a:gd name="T3" fmla="*/ 11 h 48"/>
                <a:gd name="T4" fmla="*/ 12 w 202"/>
                <a:gd name="T5" fmla="*/ 0 h 48"/>
                <a:gd name="T6" fmla="*/ 102 w 202"/>
                <a:gd name="T7" fmla="*/ 40 h 48"/>
                <a:gd name="T8" fmla="*/ 192 w 202"/>
                <a:gd name="T9" fmla="*/ 1 h 48"/>
                <a:gd name="T10" fmla="*/ 202 w 202"/>
                <a:gd name="T11" fmla="*/ 12 h 48"/>
                <a:gd name="T12" fmla="*/ 102 w 202"/>
                <a:gd name="T13" fmla="*/ 48 h 48"/>
                <a:gd name="T14" fmla="*/ 39 w 202"/>
                <a:gd name="T15" fmla="*/ 37 h 48"/>
                <a:gd name="T16" fmla="*/ 0 60000 65536"/>
                <a:gd name="T17" fmla="*/ 0 60000 65536"/>
                <a:gd name="T18" fmla="*/ 0 60000 65536"/>
                <a:gd name="T19" fmla="*/ 0 60000 65536"/>
                <a:gd name="T20" fmla="*/ 0 60000 65536"/>
                <a:gd name="T21" fmla="*/ 0 60000 65536"/>
                <a:gd name="T22" fmla="*/ 0 60000 65536"/>
                <a:gd name="T23" fmla="*/ 0 60000 65536"/>
                <a:gd name="T24" fmla="*/ 0 w 202"/>
                <a:gd name="T25" fmla="*/ 0 h 48"/>
                <a:gd name="T26" fmla="*/ 202 w 202"/>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2" h="48">
                  <a:moveTo>
                    <a:pt x="39" y="37"/>
                  </a:moveTo>
                  <a:cubicBezTo>
                    <a:pt x="21" y="31"/>
                    <a:pt x="7" y="22"/>
                    <a:pt x="0" y="11"/>
                  </a:cubicBezTo>
                  <a:cubicBezTo>
                    <a:pt x="3" y="7"/>
                    <a:pt x="7" y="3"/>
                    <a:pt x="12" y="0"/>
                  </a:cubicBezTo>
                  <a:cubicBezTo>
                    <a:pt x="17" y="22"/>
                    <a:pt x="55" y="40"/>
                    <a:pt x="102" y="40"/>
                  </a:cubicBezTo>
                  <a:cubicBezTo>
                    <a:pt x="148" y="40"/>
                    <a:pt x="186" y="23"/>
                    <a:pt x="192" y="1"/>
                  </a:cubicBezTo>
                  <a:cubicBezTo>
                    <a:pt x="196" y="4"/>
                    <a:pt x="200" y="8"/>
                    <a:pt x="202" y="12"/>
                  </a:cubicBezTo>
                  <a:cubicBezTo>
                    <a:pt x="188" y="33"/>
                    <a:pt x="148" y="48"/>
                    <a:pt x="102" y="48"/>
                  </a:cubicBezTo>
                  <a:cubicBezTo>
                    <a:pt x="78" y="48"/>
                    <a:pt x="56" y="44"/>
                    <a:pt x="39" y="3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3" name="Freeform 722"/>
            <p:cNvSpPr>
              <a:spLocks noChangeArrowheads="1"/>
            </p:cNvSpPr>
            <p:nvPr/>
          </p:nvSpPr>
          <p:spPr bwMode="auto">
            <a:xfrm>
              <a:off x="4899852" y="3482341"/>
              <a:ext cx="2986733" cy="718976"/>
            </a:xfrm>
            <a:custGeom>
              <a:avLst/>
              <a:gdLst>
                <a:gd name="T0" fmla="*/ 17 w 214"/>
                <a:gd name="T1" fmla="*/ 58 h 70"/>
                <a:gd name="T2" fmla="*/ 5 w 214"/>
                <a:gd name="T3" fmla="*/ 69 h 70"/>
                <a:gd name="T4" fmla="*/ 0 w 214"/>
                <a:gd name="T5" fmla="*/ 53 h 70"/>
                <a:gd name="T6" fmla="*/ 0 w 214"/>
                <a:gd name="T7" fmla="*/ 53 h 70"/>
                <a:gd name="T8" fmla="*/ 107 w 214"/>
                <a:gd name="T9" fmla="*/ 0 h 70"/>
                <a:gd name="T10" fmla="*/ 214 w 214"/>
                <a:gd name="T11" fmla="*/ 53 h 70"/>
                <a:gd name="T12" fmla="*/ 214 w 214"/>
                <a:gd name="T13" fmla="*/ 53 h 70"/>
                <a:gd name="T14" fmla="*/ 214 w 214"/>
                <a:gd name="T15" fmla="*/ 54 h 70"/>
                <a:gd name="T16" fmla="*/ 214 w 214"/>
                <a:gd name="T17" fmla="*/ 54 h 70"/>
                <a:gd name="T18" fmla="*/ 207 w 214"/>
                <a:gd name="T19" fmla="*/ 70 h 70"/>
                <a:gd name="T20" fmla="*/ 197 w 214"/>
                <a:gd name="T21" fmla="*/ 59 h 70"/>
                <a:gd name="T22" fmla="*/ 197 w 214"/>
                <a:gd name="T23" fmla="*/ 53 h 70"/>
                <a:gd name="T24" fmla="*/ 107 w 214"/>
                <a:gd name="T25" fmla="*/ 8 h 70"/>
                <a:gd name="T26" fmla="*/ 16 w 214"/>
                <a:gd name="T27" fmla="*/ 53 h 70"/>
                <a:gd name="T28" fmla="*/ 17 w 214"/>
                <a:gd name="T29" fmla="*/ 58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70"/>
                <a:gd name="T47" fmla="*/ 214 w 214"/>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70">
                  <a:moveTo>
                    <a:pt x="17" y="58"/>
                  </a:moveTo>
                  <a:cubicBezTo>
                    <a:pt x="12" y="61"/>
                    <a:pt x="8" y="65"/>
                    <a:pt x="5" y="69"/>
                  </a:cubicBezTo>
                  <a:cubicBezTo>
                    <a:pt x="2" y="64"/>
                    <a:pt x="0" y="59"/>
                    <a:pt x="0" y="53"/>
                  </a:cubicBezTo>
                  <a:cubicBezTo>
                    <a:pt x="0" y="53"/>
                    <a:pt x="0" y="53"/>
                    <a:pt x="0" y="53"/>
                  </a:cubicBezTo>
                  <a:cubicBezTo>
                    <a:pt x="0" y="24"/>
                    <a:pt x="48" y="0"/>
                    <a:pt x="107" y="0"/>
                  </a:cubicBezTo>
                  <a:cubicBezTo>
                    <a:pt x="166" y="0"/>
                    <a:pt x="214" y="24"/>
                    <a:pt x="214" y="53"/>
                  </a:cubicBezTo>
                  <a:cubicBezTo>
                    <a:pt x="214" y="53"/>
                    <a:pt x="214" y="53"/>
                    <a:pt x="214" y="53"/>
                  </a:cubicBezTo>
                  <a:cubicBezTo>
                    <a:pt x="214" y="54"/>
                    <a:pt x="214" y="54"/>
                    <a:pt x="214" y="54"/>
                  </a:cubicBezTo>
                  <a:cubicBezTo>
                    <a:pt x="214" y="54"/>
                    <a:pt x="214" y="54"/>
                    <a:pt x="214" y="54"/>
                  </a:cubicBezTo>
                  <a:cubicBezTo>
                    <a:pt x="213" y="60"/>
                    <a:pt x="211" y="65"/>
                    <a:pt x="207" y="70"/>
                  </a:cubicBezTo>
                  <a:cubicBezTo>
                    <a:pt x="205" y="66"/>
                    <a:pt x="201" y="62"/>
                    <a:pt x="197" y="59"/>
                  </a:cubicBezTo>
                  <a:cubicBezTo>
                    <a:pt x="197" y="57"/>
                    <a:pt x="197" y="55"/>
                    <a:pt x="197" y="53"/>
                  </a:cubicBezTo>
                  <a:cubicBezTo>
                    <a:pt x="197" y="28"/>
                    <a:pt x="157" y="8"/>
                    <a:pt x="107" y="8"/>
                  </a:cubicBezTo>
                  <a:cubicBezTo>
                    <a:pt x="57" y="8"/>
                    <a:pt x="16" y="28"/>
                    <a:pt x="16" y="53"/>
                  </a:cubicBezTo>
                  <a:cubicBezTo>
                    <a:pt x="16" y="55"/>
                    <a:pt x="16" y="56"/>
                    <a:pt x="17" y="5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4" name="Freeform 723"/>
            <p:cNvSpPr>
              <a:spLocks noChangeArrowheads="1"/>
            </p:cNvSpPr>
            <p:nvPr/>
          </p:nvSpPr>
          <p:spPr bwMode="auto">
            <a:xfrm>
              <a:off x="4888049" y="4028077"/>
              <a:ext cx="82638" cy="324837"/>
            </a:xfrm>
            <a:custGeom>
              <a:avLst/>
              <a:gdLst>
                <a:gd name="T0" fmla="*/ 0 w 6"/>
                <a:gd name="T1" fmla="*/ 32 h 32"/>
                <a:gd name="T2" fmla="*/ 1 w 6"/>
                <a:gd name="T3" fmla="*/ 0 h 32"/>
                <a:gd name="T4" fmla="*/ 6 w 6"/>
                <a:gd name="T5" fmla="*/ 16 h 32"/>
                <a:gd name="T6" fmla="*/ 0 w 6"/>
                <a:gd name="T7" fmla="*/ 32 h 32"/>
                <a:gd name="T8" fmla="*/ 0 60000 65536"/>
                <a:gd name="T9" fmla="*/ 0 60000 65536"/>
                <a:gd name="T10" fmla="*/ 0 60000 65536"/>
                <a:gd name="T11" fmla="*/ 0 60000 65536"/>
                <a:gd name="T12" fmla="*/ 0 w 6"/>
                <a:gd name="T13" fmla="*/ 0 h 32"/>
                <a:gd name="T14" fmla="*/ 6 w 6"/>
                <a:gd name="T15" fmla="*/ 32 h 32"/>
              </a:gdLst>
              <a:ahLst/>
              <a:cxnLst>
                <a:cxn ang="T8">
                  <a:pos x="T0" y="T1"/>
                </a:cxn>
                <a:cxn ang="T9">
                  <a:pos x="T2" y="T3"/>
                </a:cxn>
                <a:cxn ang="T10">
                  <a:pos x="T4" y="T5"/>
                </a:cxn>
                <a:cxn ang="T11">
                  <a:pos x="T6" y="T7"/>
                </a:cxn>
              </a:cxnLst>
              <a:rect l="T12" t="T13" r="T14" b="T15"/>
              <a:pathLst>
                <a:path w="6" h="32">
                  <a:moveTo>
                    <a:pt x="0" y="32"/>
                  </a:moveTo>
                  <a:cubicBezTo>
                    <a:pt x="1" y="0"/>
                    <a:pt x="1" y="0"/>
                    <a:pt x="1" y="0"/>
                  </a:cubicBezTo>
                  <a:cubicBezTo>
                    <a:pt x="1" y="6"/>
                    <a:pt x="3" y="11"/>
                    <a:pt x="6" y="16"/>
                  </a:cubicBezTo>
                  <a:cubicBezTo>
                    <a:pt x="3" y="21"/>
                    <a:pt x="1" y="27"/>
                    <a:pt x="0" y="32"/>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5" name="Freeform 724"/>
            <p:cNvSpPr>
              <a:spLocks noChangeArrowheads="1"/>
            </p:cNvSpPr>
            <p:nvPr/>
          </p:nvSpPr>
          <p:spPr bwMode="auto">
            <a:xfrm>
              <a:off x="10105986" y="1537640"/>
              <a:ext cx="82638" cy="337835"/>
            </a:xfrm>
            <a:custGeom>
              <a:avLst/>
              <a:gdLst>
                <a:gd name="T0" fmla="*/ 0 w 6"/>
                <a:gd name="T1" fmla="*/ 16 h 33"/>
                <a:gd name="T2" fmla="*/ 6 w 6"/>
                <a:gd name="T3" fmla="*/ 0 h 33"/>
                <a:gd name="T4" fmla="*/ 5 w 6"/>
                <a:gd name="T5" fmla="*/ 33 h 33"/>
                <a:gd name="T6" fmla="*/ 0 w 6"/>
                <a:gd name="T7" fmla="*/ 16 h 33"/>
                <a:gd name="T8" fmla="*/ 0 60000 65536"/>
                <a:gd name="T9" fmla="*/ 0 60000 65536"/>
                <a:gd name="T10" fmla="*/ 0 60000 65536"/>
                <a:gd name="T11" fmla="*/ 0 60000 65536"/>
                <a:gd name="T12" fmla="*/ 0 w 6"/>
                <a:gd name="T13" fmla="*/ 0 h 33"/>
                <a:gd name="T14" fmla="*/ 6 w 6"/>
                <a:gd name="T15" fmla="*/ 33 h 33"/>
              </a:gdLst>
              <a:ahLst/>
              <a:cxnLst>
                <a:cxn ang="T8">
                  <a:pos x="T0" y="T1"/>
                </a:cxn>
                <a:cxn ang="T9">
                  <a:pos x="T2" y="T3"/>
                </a:cxn>
                <a:cxn ang="T10">
                  <a:pos x="T4" y="T5"/>
                </a:cxn>
                <a:cxn ang="T11">
                  <a:pos x="T6" y="T7"/>
                </a:cxn>
              </a:cxnLst>
              <a:rect l="T12" t="T13" r="T14" b="T15"/>
              <a:pathLst>
                <a:path w="6" h="33">
                  <a:moveTo>
                    <a:pt x="0" y="16"/>
                  </a:moveTo>
                  <a:cubicBezTo>
                    <a:pt x="3" y="11"/>
                    <a:pt x="5" y="6"/>
                    <a:pt x="6" y="0"/>
                  </a:cubicBezTo>
                  <a:cubicBezTo>
                    <a:pt x="5" y="33"/>
                    <a:pt x="5" y="33"/>
                    <a:pt x="5" y="33"/>
                  </a:cubicBezTo>
                  <a:cubicBezTo>
                    <a:pt x="5" y="27"/>
                    <a:pt x="3" y="21"/>
                    <a:pt x="0" y="16"/>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6" name="Freeform 725"/>
            <p:cNvSpPr>
              <a:spLocks noChangeArrowheads="1"/>
            </p:cNvSpPr>
            <p:nvPr/>
          </p:nvSpPr>
          <p:spPr bwMode="auto">
            <a:xfrm>
              <a:off x="7190079" y="1693562"/>
              <a:ext cx="2980834" cy="714643"/>
            </a:xfrm>
            <a:custGeom>
              <a:avLst/>
              <a:gdLst>
                <a:gd name="T0" fmla="*/ 6 w 214"/>
                <a:gd name="T1" fmla="*/ 0 h 70"/>
                <a:gd name="T2" fmla="*/ 45 w 214"/>
                <a:gd name="T3" fmla="*/ 26 h 70"/>
                <a:gd name="T4" fmla="*/ 108 w 214"/>
                <a:gd name="T5" fmla="*/ 36 h 70"/>
                <a:gd name="T6" fmla="*/ 209 w 214"/>
                <a:gd name="T7" fmla="*/ 1 h 70"/>
                <a:gd name="T8" fmla="*/ 214 w 214"/>
                <a:gd name="T9" fmla="*/ 18 h 70"/>
                <a:gd name="T10" fmla="*/ 107 w 214"/>
                <a:gd name="T11" fmla="*/ 70 h 70"/>
                <a:gd name="T12" fmla="*/ 0 w 214"/>
                <a:gd name="T13" fmla="*/ 18 h 70"/>
                <a:gd name="T14" fmla="*/ 0 w 214"/>
                <a:gd name="T15" fmla="*/ 16 h 70"/>
                <a:gd name="T16" fmla="*/ 0 w 214"/>
                <a:gd name="T17" fmla="*/ 16 h 70"/>
                <a:gd name="T18" fmla="*/ 6 w 214"/>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4"/>
                <a:gd name="T31" fmla="*/ 0 h 70"/>
                <a:gd name="T32" fmla="*/ 214 w 214"/>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4" h="70">
                  <a:moveTo>
                    <a:pt x="6" y="0"/>
                  </a:moveTo>
                  <a:cubicBezTo>
                    <a:pt x="13" y="11"/>
                    <a:pt x="27" y="20"/>
                    <a:pt x="45" y="26"/>
                  </a:cubicBezTo>
                  <a:cubicBezTo>
                    <a:pt x="62" y="33"/>
                    <a:pt x="84" y="36"/>
                    <a:pt x="108" y="36"/>
                  </a:cubicBezTo>
                  <a:cubicBezTo>
                    <a:pt x="154" y="36"/>
                    <a:pt x="194" y="22"/>
                    <a:pt x="209" y="1"/>
                  </a:cubicBezTo>
                  <a:cubicBezTo>
                    <a:pt x="212" y="6"/>
                    <a:pt x="214" y="12"/>
                    <a:pt x="214" y="18"/>
                  </a:cubicBezTo>
                  <a:cubicBezTo>
                    <a:pt x="214" y="47"/>
                    <a:pt x="166" y="70"/>
                    <a:pt x="107" y="70"/>
                  </a:cubicBezTo>
                  <a:cubicBezTo>
                    <a:pt x="48" y="70"/>
                    <a:pt x="0" y="47"/>
                    <a:pt x="0" y="18"/>
                  </a:cubicBezTo>
                  <a:cubicBezTo>
                    <a:pt x="0" y="16"/>
                    <a:pt x="0" y="16"/>
                    <a:pt x="0" y="16"/>
                  </a:cubicBezTo>
                  <a:cubicBezTo>
                    <a:pt x="0" y="16"/>
                    <a:pt x="0" y="16"/>
                    <a:pt x="0" y="16"/>
                  </a:cubicBezTo>
                  <a:cubicBezTo>
                    <a:pt x="1" y="11"/>
                    <a:pt x="3" y="5"/>
                    <a:pt x="6"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7" name="Freeform 726"/>
            <p:cNvSpPr>
              <a:spLocks noChangeArrowheads="1"/>
            </p:cNvSpPr>
            <p:nvPr/>
          </p:nvSpPr>
          <p:spPr bwMode="auto">
            <a:xfrm>
              <a:off x="8878237" y="1334071"/>
              <a:ext cx="206595" cy="51971"/>
            </a:xfrm>
            <a:custGeom>
              <a:avLst/>
              <a:gdLst>
                <a:gd name="T0" fmla="*/ 2 w 15"/>
                <a:gd name="T1" fmla="*/ 2 h 5"/>
                <a:gd name="T2" fmla="*/ 0 w 15"/>
                <a:gd name="T3" fmla="*/ 0 h 5"/>
                <a:gd name="T4" fmla="*/ 15 w 15"/>
                <a:gd name="T5" fmla="*/ 2 h 5"/>
                <a:gd name="T6" fmla="*/ 13 w 15"/>
                <a:gd name="T7" fmla="*/ 4 h 5"/>
                <a:gd name="T8" fmla="*/ 8 w 15"/>
                <a:gd name="T9" fmla="*/ 5 h 5"/>
                <a:gd name="T10" fmla="*/ 2 w 15"/>
                <a:gd name="T11" fmla="*/ 2 h 5"/>
                <a:gd name="T12" fmla="*/ 0 60000 65536"/>
                <a:gd name="T13" fmla="*/ 0 60000 65536"/>
                <a:gd name="T14" fmla="*/ 0 60000 65536"/>
                <a:gd name="T15" fmla="*/ 0 60000 65536"/>
                <a:gd name="T16" fmla="*/ 0 60000 65536"/>
                <a:gd name="T17" fmla="*/ 0 60000 65536"/>
                <a:gd name="T18" fmla="*/ 0 w 15"/>
                <a:gd name="T19" fmla="*/ 0 h 5"/>
                <a:gd name="T20" fmla="*/ 15 w 15"/>
                <a:gd name="T21" fmla="*/ 5 h 5"/>
              </a:gdLst>
              <a:ahLst/>
              <a:cxnLst>
                <a:cxn ang="T12">
                  <a:pos x="T0" y="T1"/>
                </a:cxn>
                <a:cxn ang="T13">
                  <a:pos x="T2" y="T3"/>
                </a:cxn>
                <a:cxn ang="T14">
                  <a:pos x="T4" y="T5"/>
                </a:cxn>
                <a:cxn ang="T15">
                  <a:pos x="T6" y="T7"/>
                </a:cxn>
                <a:cxn ang="T16">
                  <a:pos x="T8" y="T9"/>
                </a:cxn>
                <a:cxn ang="T17">
                  <a:pos x="T10" y="T11"/>
                </a:cxn>
              </a:cxnLst>
              <a:rect l="T18" t="T19" r="T20" b="T21"/>
              <a:pathLst>
                <a:path w="15" h="5">
                  <a:moveTo>
                    <a:pt x="2" y="2"/>
                  </a:moveTo>
                  <a:cubicBezTo>
                    <a:pt x="1" y="1"/>
                    <a:pt x="1" y="1"/>
                    <a:pt x="0" y="0"/>
                  </a:cubicBezTo>
                  <a:cubicBezTo>
                    <a:pt x="6" y="0"/>
                    <a:pt x="11" y="1"/>
                    <a:pt x="15" y="2"/>
                  </a:cubicBezTo>
                  <a:cubicBezTo>
                    <a:pt x="15" y="3"/>
                    <a:pt x="14" y="3"/>
                    <a:pt x="13" y="4"/>
                  </a:cubicBezTo>
                  <a:cubicBezTo>
                    <a:pt x="12" y="5"/>
                    <a:pt x="10" y="5"/>
                    <a:pt x="8" y="5"/>
                  </a:cubicBezTo>
                  <a:cubicBezTo>
                    <a:pt x="5" y="5"/>
                    <a:pt x="3" y="4"/>
                    <a:pt x="2"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8" name="Freeform 727"/>
            <p:cNvSpPr>
              <a:spLocks noChangeArrowheads="1"/>
            </p:cNvSpPr>
            <p:nvPr/>
          </p:nvSpPr>
          <p:spPr bwMode="auto">
            <a:xfrm>
              <a:off x="8777892" y="1303755"/>
              <a:ext cx="100346" cy="30316"/>
            </a:xfrm>
            <a:custGeom>
              <a:avLst/>
              <a:gdLst>
                <a:gd name="T0" fmla="*/ 0 w 7"/>
                <a:gd name="T1" fmla="*/ 0 h 3"/>
                <a:gd name="T2" fmla="*/ 7 w 7"/>
                <a:gd name="T3" fmla="*/ 3 h 3"/>
                <a:gd name="T4" fmla="*/ 0 w 7"/>
                <a:gd name="T5" fmla="*/ 3 h 3"/>
                <a:gd name="T6" fmla="*/ 0 w 7"/>
                <a:gd name="T7" fmla="*/ 0 h 3"/>
                <a:gd name="T8" fmla="*/ 0 60000 65536"/>
                <a:gd name="T9" fmla="*/ 0 60000 65536"/>
                <a:gd name="T10" fmla="*/ 0 60000 65536"/>
                <a:gd name="T11" fmla="*/ 0 60000 65536"/>
                <a:gd name="T12" fmla="*/ 0 w 7"/>
                <a:gd name="T13" fmla="*/ 0 h 3"/>
                <a:gd name="T14" fmla="*/ 7 w 7"/>
                <a:gd name="T15" fmla="*/ 3 h 3"/>
              </a:gdLst>
              <a:ahLst/>
              <a:cxnLst>
                <a:cxn ang="T8">
                  <a:pos x="T0" y="T1"/>
                </a:cxn>
                <a:cxn ang="T9">
                  <a:pos x="T2" y="T3"/>
                </a:cxn>
                <a:cxn ang="T10">
                  <a:pos x="T4" y="T5"/>
                </a:cxn>
                <a:cxn ang="T11">
                  <a:pos x="T6" y="T7"/>
                </a:cxn>
              </a:cxnLst>
              <a:rect l="T12" t="T13" r="T14" b="T15"/>
              <a:pathLst>
                <a:path w="7" h="3">
                  <a:moveTo>
                    <a:pt x="0" y="0"/>
                  </a:moveTo>
                  <a:cubicBezTo>
                    <a:pt x="3" y="0"/>
                    <a:pt x="6" y="1"/>
                    <a:pt x="7" y="3"/>
                  </a:cubicBezTo>
                  <a:cubicBezTo>
                    <a:pt x="5" y="3"/>
                    <a:pt x="2" y="3"/>
                    <a:pt x="0" y="3"/>
                  </a:cubicBezTo>
                  <a:lnTo>
                    <a:pt x="0" y="0"/>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9" name="Freeform 728"/>
            <p:cNvSpPr>
              <a:spLocks noChangeArrowheads="1"/>
            </p:cNvSpPr>
            <p:nvPr/>
          </p:nvSpPr>
          <p:spPr bwMode="auto">
            <a:xfrm>
              <a:off x="8777892" y="1507324"/>
              <a:ext cx="153465" cy="142930"/>
            </a:xfrm>
            <a:custGeom>
              <a:avLst/>
              <a:gdLst>
                <a:gd name="T0" fmla="*/ 0 w 11"/>
                <a:gd name="T1" fmla="*/ 14 h 14"/>
                <a:gd name="T2" fmla="*/ 0 w 11"/>
                <a:gd name="T3" fmla="*/ 0 h 14"/>
                <a:gd name="T4" fmla="*/ 8 w 11"/>
                <a:gd name="T5" fmla="*/ 3 h 14"/>
                <a:gd name="T6" fmla="*/ 11 w 11"/>
                <a:gd name="T7" fmla="*/ 7 h 14"/>
                <a:gd name="T8" fmla="*/ 8 w 11"/>
                <a:gd name="T9" fmla="*/ 11 h 14"/>
                <a:gd name="T10" fmla="*/ 0 w 11"/>
                <a:gd name="T11" fmla="*/ 14 h 14"/>
                <a:gd name="T12" fmla="*/ 0 60000 65536"/>
                <a:gd name="T13" fmla="*/ 0 60000 65536"/>
                <a:gd name="T14" fmla="*/ 0 60000 65536"/>
                <a:gd name="T15" fmla="*/ 0 60000 65536"/>
                <a:gd name="T16" fmla="*/ 0 60000 65536"/>
                <a:gd name="T17" fmla="*/ 0 60000 65536"/>
                <a:gd name="T18" fmla="*/ 0 w 11"/>
                <a:gd name="T19" fmla="*/ 0 h 14"/>
                <a:gd name="T20" fmla="*/ 11 w 1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1" h="14">
                  <a:moveTo>
                    <a:pt x="0" y="14"/>
                  </a:moveTo>
                  <a:cubicBezTo>
                    <a:pt x="0" y="0"/>
                    <a:pt x="0" y="0"/>
                    <a:pt x="0" y="0"/>
                  </a:cubicBezTo>
                  <a:cubicBezTo>
                    <a:pt x="4" y="1"/>
                    <a:pt x="6" y="2"/>
                    <a:pt x="8" y="3"/>
                  </a:cubicBezTo>
                  <a:cubicBezTo>
                    <a:pt x="10" y="4"/>
                    <a:pt x="11" y="5"/>
                    <a:pt x="11" y="7"/>
                  </a:cubicBezTo>
                  <a:cubicBezTo>
                    <a:pt x="11" y="8"/>
                    <a:pt x="10" y="10"/>
                    <a:pt x="8" y="11"/>
                  </a:cubicBezTo>
                  <a:cubicBezTo>
                    <a:pt x="6" y="12"/>
                    <a:pt x="4" y="13"/>
                    <a:pt x="0" y="14"/>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0" name="Freeform 729"/>
            <p:cNvSpPr>
              <a:spLocks noChangeArrowheads="1"/>
            </p:cNvSpPr>
            <p:nvPr/>
          </p:nvSpPr>
          <p:spPr bwMode="auto">
            <a:xfrm>
              <a:off x="8553594" y="1303755"/>
              <a:ext cx="129855" cy="30316"/>
            </a:xfrm>
            <a:custGeom>
              <a:avLst/>
              <a:gdLst>
                <a:gd name="T0" fmla="*/ 9 w 9"/>
                <a:gd name="T1" fmla="*/ 0 h 3"/>
                <a:gd name="T2" fmla="*/ 9 w 9"/>
                <a:gd name="T3" fmla="*/ 3 h 3"/>
                <a:gd name="T4" fmla="*/ 0 w 9"/>
                <a:gd name="T5" fmla="*/ 3 h 3"/>
                <a:gd name="T6" fmla="*/ 2 w 9"/>
                <a:gd name="T7" fmla="*/ 2 h 3"/>
                <a:gd name="T8" fmla="*/ 9 w 9"/>
                <a:gd name="T9" fmla="*/ 0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0"/>
                  </a:moveTo>
                  <a:cubicBezTo>
                    <a:pt x="9" y="3"/>
                    <a:pt x="9" y="3"/>
                    <a:pt x="9" y="3"/>
                  </a:cubicBezTo>
                  <a:cubicBezTo>
                    <a:pt x="6" y="3"/>
                    <a:pt x="3" y="3"/>
                    <a:pt x="0" y="3"/>
                  </a:cubicBezTo>
                  <a:cubicBezTo>
                    <a:pt x="0" y="2"/>
                    <a:pt x="1" y="2"/>
                    <a:pt x="2" y="2"/>
                  </a:cubicBezTo>
                  <a:cubicBezTo>
                    <a:pt x="3" y="1"/>
                    <a:pt x="6" y="0"/>
                    <a:pt x="9"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1" name="Freeform 730"/>
            <p:cNvSpPr>
              <a:spLocks noChangeArrowheads="1"/>
            </p:cNvSpPr>
            <p:nvPr/>
          </p:nvSpPr>
          <p:spPr bwMode="auto">
            <a:xfrm>
              <a:off x="8541787" y="1334071"/>
              <a:ext cx="141667" cy="82296"/>
            </a:xfrm>
            <a:custGeom>
              <a:avLst/>
              <a:gdLst>
                <a:gd name="T0" fmla="*/ 10 w 10"/>
                <a:gd name="T1" fmla="*/ 0 h 8"/>
                <a:gd name="T2" fmla="*/ 10 w 10"/>
                <a:gd name="T3" fmla="*/ 8 h 8"/>
                <a:gd name="T4" fmla="*/ 3 w 10"/>
                <a:gd name="T5" fmla="*/ 6 h 8"/>
                <a:gd name="T6" fmla="*/ 0 w 10"/>
                <a:gd name="T7" fmla="*/ 2 h 8"/>
                <a:gd name="T8" fmla="*/ 1 w 10"/>
                <a:gd name="T9" fmla="*/ 0 h 8"/>
                <a:gd name="T10" fmla="*/ 10 w 10"/>
                <a:gd name="T11" fmla="*/ 0 h 8"/>
                <a:gd name="T12" fmla="*/ 0 60000 65536"/>
                <a:gd name="T13" fmla="*/ 0 60000 65536"/>
                <a:gd name="T14" fmla="*/ 0 60000 65536"/>
                <a:gd name="T15" fmla="*/ 0 60000 65536"/>
                <a:gd name="T16" fmla="*/ 0 60000 65536"/>
                <a:gd name="T17" fmla="*/ 0 60000 65536"/>
                <a:gd name="T18" fmla="*/ 0 w 10"/>
                <a:gd name="T19" fmla="*/ 0 h 8"/>
                <a:gd name="T20" fmla="*/ 10 w 10"/>
                <a:gd name="T21" fmla="*/ 8 h 8"/>
              </a:gdLst>
              <a:ahLst/>
              <a:cxnLst>
                <a:cxn ang="T12">
                  <a:pos x="T0" y="T1"/>
                </a:cxn>
                <a:cxn ang="T13">
                  <a:pos x="T2" y="T3"/>
                </a:cxn>
                <a:cxn ang="T14">
                  <a:pos x="T4" y="T5"/>
                </a:cxn>
                <a:cxn ang="T15">
                  <a:pos x="T6" y="T7"/>
                </a:cxn>
                <a:cxn ang="T16">
                  <a:pos x="T8" y="T9"/>
                </a:cxn>
                <a:cxn ang="T17">
                  <a:pos x="T10" y="T11"/>
                </a:cxn>
              </a:cxnLst>
              <a:rect l="T18" t="T19" r="T20" b="T21"/>
              <a:pathLst>
                <a:path w="10" h="8">
                  <a:moveTo>
                    <a:pt x="10" y="0"/>
                  </a:moveTo>
                  <a:cubicBezTo>
                    <a:pt x="10" y="8"/>
                    <a:pt x="10" y="8"/>
                    <a:pt x="10" y="8"/>
                  </a:cubicBezTo>
                  <a:cubicBezTo>
                    <a:pt x="7" y="8"/>
                    <a:pt x="4" y="7"/>
                    <a:pt x="3" y="6"/>
                  </a:cubicBezTo>
                  <a:cubicBezTo>
                    <a:pt x="1" y="5"/>
                    <a:pt x="0" y="4"/>
                    <a:pt x="0" y="2"/>
                  </a:cubicBezTo>
                  <a:cubicBezTo>
                    <a:pt x="0" y="1"/>
                    <a:pt x="0" y="1"/>
                    <a:pt x="1" y="0"/>
                  </a:cubicBezTo>
                  <a:cubicBezTo>
                    <a:pt x="4" y="0"/>
                    <a:pt x="7" y="0"/>
                    <a:pt x="10"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2" name="Freeform 731"/>
            <p:cNvSpPr>
              <a:spLocks noChangeArrowheads="1"/>
            </p:cNvSpPr>
            <p:nvPr/>
          </p:nvSpPr>
          <p:spPr bwMode="auto">
            <a:xfrm>
              <a:off x="8358802" y="1182480"/>
              <a:ext cx="726029" cy="173246"/>
            </a:xfrm>
            <a:custGeom>
              <a:avLst/>
              <a:gdLst>
                <a:gd name="T0" fmla="*/ 0 w 52"/>
                <a:gd name="T1" fmla="*/ 16 h 17"/>
                <a:gd name="T2" fmla="*/ 6 w 52"/>
                <a:gd name="T3" fmla="*/ 10 h 17"/>
                <a:gd name="T4" fmla="*/ 23 w 52"/>
                <a:gd name="T5" fmla="*/ 6 h 17"/>
                <a:gd name="T6" fmla="*/ 23 w 52"/>
                <a:gd name="T7" fmla="*/ 2 h 17"/>
                <a:gd name="T8" fmla="*/ 26 w 52"/>
                <a:gd name="T9" fmla="*/ 0 h 17"/>
                <a:gd name="T10" fmla="*/ 30 w 52"/>
                <a:gd name="T11" fmla="*/ 2 h 17"/>
                <a:gd name="T12" fmla="*/ 30 w 52"/>
                <a:gd name="T13" fmla="*/ 6 h 17"/>
                <a:gd name="T14" fmla="*/ 40 w 52"/>
                <a:gd name="T15" fmla="*/ 7 h 17"/>
                <a:gd name="T16" fmla="*/ 47 w 52"/>
                <a:gd name="T17" fmla="*/ 10 h 17"/>
                <a:gd name="T18" fmla="*/ 51 w 52"/>
                <a:gd name="T19" fmla="*/ 13 h 17"/>
                <a:gd name="T20" fmla="*/ 52 w 52"/>
                <a:gd name="T21" fmla="*/ 16 h 17"/>
                <a:gd name="T22" fmla="*/ 52 w 52"/>
                <a:gd name="T23" fmla="*/ 17 h 17"/>
                <a:gd name="T24" fmla="*/ 37 w 52"/>
                <a:gd name="T25" fmla="*/ 15 h 17"/>
                <a:gd name="T26" fmla="*/ 30 w 52"/>
                <a:gd name="T27" fmla="*/ 12 h 17"/>
                <a:gd name="T28" fmla="*/ 30 w 52"/>
                <a:gd name="T29" fmla="*/ 15 h 17"/>
                <a:gd name="T30" fmla="*/ 23 w 52"/>
                <a:gd name="T31" fmla="*/ 15 h 17"/>
                <a:gd name="T32" fmla="*/ 23 w 52"/>
                <a:gd name="T33" fmla="*/ 15 h 17"/>
                <a:gd name="T34" fmla="*/ 23 w 52"/>
                <a:gd name="T35" fmla="*/ 12 h 17"/>
                <a:gd name="T36" fmla="*/ 16 w 52"/>
                <a:gd name="T37" fmla="*/ 14 h 17"/>
                <a:gd name="T38" fmla="*/ 14 w 52"/>
                <a:gd name="T39" fmla="*/ 15 h 17"/>
                <a:gd name="T40" fmla="*/ 0 w 52"/>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17"/>
                <a:gd name="T65" fmla="*/ 52 w 5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17">
                  <a:moveTo>
                    <a:pt x="0" y="16"/>
                  </a:moveTo>
                  <a:cubicBezTo>
                    <a:pt x="0" y="13"/>
                    <a:pt x="2" y="11"/>
                    <a:pt x="6" y="10"/>
                  </a:cubicBezTo>
                  <a:cubicBezTo>
                    <a:pt x="10" y="7"/>
                    <a:pt x="15" y="6"/>
                    <a:pt x="23" y="6"/>
                  </a:cubicBezTo>
                  <a:cubicBezTo>
                    <a:pt x="23" y="2"/>
                    <a:pt x="23" y="2"/>
                    <a:pt x="23" y="2"/>
                  </a:cubicBezTo>
                  <a:cubicBezTo>
                    <a:pt x="23" y="1"/>
                    <a:pt x="24" y="0"/>
                    <a:pt x="26" y="0"/>
                  </a:cubicBezTo>
                  <a:cubicBezTo>
                    <a:pt x="29" y="0"/>
                    <a:pt x="30" y="1"/>
                    <a:pt x="30" y="2"/>
                  </a:cubicBezTo>
                  <a:cubicBezTo>
                    <a:pt x="30" y="6"/>
                    <a:pt x="30" y="6"/>
                    <a:pt x="30" y="6"/>
                  </a:cubicBezTo>
                  <a:cubicBezTo>
                    <a:pt x="34" y="6"/>
                    <a:pt x="37" y="6"/>
                    <a:pt x="40" y="7"/>
                  </a:cubicBezTo>
                  <a:cubicBezTo>
                    <a:pt x="43" y="8"/>
                    <a:pt x="45" y="9"/>
                    <a:pt x="47" y="10"/>
                  </a:cubicBezTo>
                  <a:cubicBezTo>
                    <a:pt x="49" y="11"/>
                    <a:pt x="50" y="12"/>
                    <a:pt x="51" y="13"/>
                  </a:cubicBezTo>
                  <a:cubicBezTo>
                    <a:pt x="52" y="14"/>
                    <a:pt x="52" y="15"/>
                    <a:pt x="52" y="16"/>
                  </a:cubicBezTo>
                  <a:cubicBezTo>
                    <a:pt x="52" y="16"/>
                    <a:pt x="52" y="17"/>
                    <a:pt x="52" y="17"/>
                  </a:cubicBezTo>
                  <a:cubicBezTo>
                    <a:pt x="48" y="16"/>
                    <a:pt x="43" y="15"/>
                    <a:pt x="37" y="15"/>
                  </a:cubicBezTo>
                  <a:cubicBezTo>
                    <a:pt x="36" y="13"/>
                    <a:pt x="33" y="12"/>
                    <a:pt x="30" y="12"/>
                  </a:cubicBezTo>
                  <a:cubicBezTo>
                    <a:pt x="30" y="15"/>
                    <a:pt x="30" y="15"/>
                    <a:pt x="30" y="15"/>
                  </a:cubicBezTo>
                  <a:cubicBezTo>
                    <a:pt x="28" y="15"/>
                    <a:pt x="25" y="15"/>
                    <a:pt x="23" y="15"/>
                  </a:cubicBezTo>
                  <a:cubicBezTo>
                    <a:pt x="23" y="15"/>
                    <a:pt x="23" y="15"/>
                    <a:pt x="23" y="15"/>
                  </a:cubicBezTo>
                  <a:cubicBezTo>
                    <a:pt x="23" y="12"/>
                    <a:pt x="23" y="12"/>
                    <a:pt x="23" y="12"/>
                  </a:cubicBezTo>
                  <a:cubicBezTo>
                    <a:pt x="20" y="12"/>
                    <a:pt x="17" y="13"/>
                    <a:pt x="16" y="14"/>
                  </a:cubicBezTo>
                  <a:cubicBezTo>
                    <a:pt x="15" y="14"/>
                    <a:pt x="14" y="14"/>
                    <a:pt x="14" y="15"/>
                  </a:cubicBezTo>
                  <a:cubicBezTo>
                    <a:pt x="9" y="15"/>
                    <a:pt x="4" y="15"/>
                    <a:pt x="0"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3" name="Freeform 732"/>
            <p:cNvSpPr>
              <a:spLocks noChangeArrowheads="1"/>
            </p:cNvSpPr>
            <p:nvPr/>
          </p:nvSpPr>
          <p:spPr bwMode="auto">
            <a:xfrm>
              <a:off x="7579653" y="1334071"/>
              <a:ext cx="2231203" cy="593379"/>
            </a:xfrm>
            <a:custGeom>
              <a:avLst/>
              <a:gdLst>
                <a:gd name="T0" fmla="*/ 59 w 160"/>
                <a:gd name="T1" fmla="*/ 10 h 58"/>
                <a:gd name="T2" fmla="*/ 67 w 160"/>
                <a:gd name="T3" fmla="*/ 14 h 58"/>
                <a:gd name="T4" fmla="*/ 79 w 160"/>
                <a:gd name="T5" fmla="*/ 16 h 58"/>
                <a:gd name="T6" fmla="*/ 79 w 160"/>
                <a:gd name="T7" fmla="*/ 30 h 58"/>
                <a:gd name="T8" fmla="*/ 73 w 160"/>
                <a:gd name="T9" fmla="*/ 29 h 58"/>
                <a:gd name="T10" fmla="*/ 70 w 160"/>
                <a:gd name="T11" fmla="*/ 26 h 58"/>
                <a:gd name="T12" fmla="*/ 67 w 160"/>
                <a:gd name="T13" fmla="*/ 22 h 58"/>
                <a:gd name="T14" fmla="*/ 65 w 160"/>
                <a:gd name="T15" fmla="*/ 21 h 58"/>
                <a:gd name="T16" fmla="*/ 61 w 160"/>
                <a:gd name="T17" fmla="*/ 20 h 58"/>
                <a:gd name="T18" fmla="*/ 55 w 160"/>
                <a:gd name="T19" fmla="*/ 21 h 58"/>
                <a:gd name="T20" fmla="*/ 53 w 160"/>
                <a:gd name="T21" fmla="*/ 24 h 58"/>
                <a:gd name="T22" fmla="*/ 55 w 160"/>
                <a:gd name="T23" fmla="*/ 28 h 58"/>
                <a:gd name="T24" fmla="*/ 60 w 160"/>
                <a:gd name="T25" fmla="*/ 32 h 58"/>
                <a:gd name="T26" fmla="*/ 68 w 160"/>
                <a:gd name="T27" fmla="*/ 35 h 58"/>
                <a:gd name="T28" fmla="*/ 79 w 160"/>
                <a:gd name="T29" fmla="*/ 37 h 58"/>
                <a:gd name="T30" fmla="*/ 79 w 160"/>
                <a:gd name="T31" fmla="*/ 45 h 58"/>
                <a:gd name="T32" fmla="*/ 80 w 160"/>
                <a:gd name="T33" fmla="*/ 47 h 58"/>
                <a:gd name="T34" fmla="*/ 82 w 160"/>
                <a:gd name="T35" fmla="*/ 47 h 58"/>
                <a:gd name="T36" fmla="*/ 85 w 160"/>
                <a:gd name="T37" fmla="*/ 47 h 58"/>
                <a:gd name="T38" fmla="*/ 86 w 160"/>
                <a:gd name="T39" fmla="*/ 44 h 58"/>
                <a:gd name="T40" fmla="*/ 86 w 160"/>
                <a:gd name="T41" fmla="*/ 36 h 58"/>
                <a:gd name="T42" fmla="*/ 99 w 160"/>
                <a:gd name="T43" fmla="*/ 34 h 58"/>
                <a:gd name="T44" fmla="*/ 108 w 160"/>
                <a:gd name="T45" fmla="*/ 29 h 58"/>
                <a:gd name="T46" fmla="*/ 111 w 160"/>
                <a:gd name="T47" fmla="*/ 23 h 58"/>
                <a:gd name="T48" fmla="*/ 109 w 160"/>
                <a:gd name="T49" fmla="*/ 18 h 58"/>
                <a:gd name="T50" fmla="*/ 104 w 160"/>
                <a:gd name="T51" fmla="*/ 14 h 58"/>
                <a:gd name="T52" fmla="*/ 97 w 160"/>
                <a:gd name="T53" fmla="*/ 11 h 58"/>
                <a:gd name="T54" fmla="*/ 86 w 160"/>
                <a:gd name="T55" fmla="*/ 9 h 58"/>
                <a:gd name="T56" fmla="*/ 86 w 160"/>
                <a:gd name="T57" fmla="*/ 0 h 58"/>
                <a:gd name="T58" fmla="*/ 93 w 160"/>
                <a:gd name="T59" fmla="*/ 0 h 58"/>
                <a:gd name="T60" fmla="*/ 95 w 160"/>
                <a:gd name="T61" fmla="*/ 2 h 58"/>
                <a:gd name="T62" fmla="*/ 101 w 160"/>
                <a:gd name="T63" fmla="*/ 5 h 58"/>
                <a:gd name="T64" fmla="*/ 106 w 160"/>
                <a:gd name="T65" fmla="*/ 4 h 58"/>
                <a:gd name="T66" fmla="*/ 108 w 160"/>
                <a:gd name="T67" fmla="*/ 2 h 58"/>
                <a:gd name="T68" fmla="*/ 160 w 160"/>
                <a:gd name="T69" fmla="*/ 18 h 58"/>
                <a:gd name="T70" fmla="*/ 160 w 160"/>
                <a:gd name="T71" fmla="*/ 18 h 58"/>
                <a:gd name="T72" fmla="*/ 80 w 160"/>
                <a:gd name="T73" fmla="*/ 58 h 58"/>
                <a:gd name="T74" fmla="*/ 0 w 160"/>
                <a:gd name="T75" fmla="*/ 18 h 58"/>
                <a:gd name="T76" fmla="*/ 0 w 160"/>
                <a:gd name="T77" fmla="*/ 17 h 58"/>
                <a:gd name="T78" fmla="*/ 56 w 160"/>
                <a:gd name="T79" fmla="*/ 1 h 58"/>
                <a:gd name="T80" fmla="*/ 56 w 160"/>
                <a:gd name="T81" fmla="*/ 3 h 58"/>
                <a:gd name="T82" fmla="*/ 59 w 160"/>
                <a:gd name="T83" fmla="*/ 10 h 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58"/>
                <a:gd name="T128" fmla="*/ 160 w 160"/>
                <a:gd name="T129" fmla="*/ 58 h 5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58">
                  <a:moveTo>
                    <a:pt x="59" y="10"/>
                  </a:moveTo>
                  <a:cubicBezTo>
                    <a:pt x="61" y="11"/>
                    <a:pt x="63" y="13"/>
                    <a:pt x="67" y="14"/>
                  </a:cubicBezTo>
                  <a:cubicBezTo>
                    <a:pt x="70" y="14"/>
                    <a:pt x="74" y="15"/>
                    <a:pt x="79" y="16"/>
                  </a:cubicBezTo>
                  <a:cubicBezTo>
                    <a:pt x="79" y="30"/>
                    <a:pt x="79" y="30"/>
                    <a:pt x="79" y="30"/>
                  </a:cubicBezTo>
                  <a:cubicBezTo>
                    <a:pt x="76" y="30"/>
                    <a:pt x="74" y="29"/>
                    <a:pt x="73" y="29"/>
                  </a:cubicBezTo>
                  <a:cubicBezTo>
                    <a:pt x="72" y="28"/>
                    <a:pt x="70" y="27"/>
                    <a:pt x="70" y="26"/>
                  </a:cubicBezTo>
                  <a:cubicBezTo>
                    <a:pt x="69" y="25"/>
                    <a:pt x="68" y="24"/>
                    <a:pt x="67" y="22"/>
                  </a:cubicBezTo>
                  <a:cubicBezTo>
                    <a:pt x="67" y="22"/>
                    <a:pt x="66" y="21"/>
                    <a:pt x="65" y="21"/>
                  </a:cubicBezTo>
                  <a:cubicBezTo>
                    <a:pt x="64" y="20"/>
                    <a:pt x="62" y="20"/>
                    <a:pt x="61" y="20"/>
                  </a:cubicBezTo>
                  <a:cubicBezTo>
                    <a:pt x="59" y="20"/>
                    <a:pt x="57" y="20"/>
                    <a:pt x="55" y="21"/>
                  </a:cubicBezTo>
                  <a:cubicBezTo>
                    <a:pt x="54" y="22"/>
                    <a:pt x="53" y="23"/>
                    <a:pt x="53" y="24"/>
                  </a:cubicBezTo>
                  <a:cubicBezTo>
                    <a:pt x="53" y="25"/>
                    <a:pt x="54" y="26"/>
                    <a:pt x="55" y="28"/>
                  </a:cubicBezTo>
                  <a:cubicBezTo>
                    <a:pt x="56" y="29"/>
                    <a:pt x="58" y="30"/>
                    <a:pt x="60" y="32"/>
                  </a:cubicBezTo>
                  <a:cubicBezTo>
                    <a:pt x="62" y="33"/>
                    <a:pt x="64" y="34"/>
                    <a:pt x="68" y="35"/>
                  </a:cubicBezTo>
                  <a:cubicBezTo>
                    <a:pt x="71" y="36"/>
                    <a:pt x="75" y="36"/>
                    <a:pt x="79" y="37"/>
                  </a:cubicBezTo>
                  <a:cubicBezTo>
                    <a:pt x="79" y="45"/>
                    <a:pt x="79" y="45"/>
                    <a:pt x="79" y="45"/>
                  </a:cubicBezTo>
                  <a:cubicBezTo>
                    <a:pt x="79" y="46"/>
                    <a:pt x="79" y="46"/>
                    <a:pt x="80" y="47"/>
                  </a:cubicBezTo>
                  <a:cubicBezTo>
                    <a:pt x="80" y="47"/>
                    <a:pt x="81" y="47"/>
                    <a:pt x="82" y="47"/>
                  </a:cubicBezTo>
                  <a:cubicBezTo>
                    <a:pt x="84" y="47"/>
                    <a:pt x="85" y="47"/>
                    <a:pt x="85" y="47"/>
                  </a:cubicBezTo>
                  <a:cubicBezTo>
                    <a:pt x="86" y="46"/>
                    <a:pt x="86" y="45"/>
                    <a:pt x="86" y="44"/>
                  </a:cubicBezTo>
                  <a:cubicBezTo>
                    <a:pt x="86" y="36"/>
                    <a:pt x="86" y="36"/>
                    <a:pt x="86" y="36"/>
                  </a:cubicBezTo>
                  <a:cubicBezTo>
                    <a:pt x="91" y="36"/>
                    <a:pt x="96" y="35"/>
                    <a:pt x="99" y="34"/>
                  </a:cubicBezTo>
                  <a:cubicBezTo>
                    <a:pt x="103" y="33"/>
                    <a:pt x="106" y="31"/>
                    <a:pt x="108" y="29"/>
                  </a:cubicBezTo>
                  <a:cubicBezTo>
                    <a:pt x="110" y="27"/>
                    <a:pt x="111" y="25"/>
                    <a:pt x="111" y="23"/>
                  </a:cubicBezTo>
                  <a:cubicBezTo>
                    <a:pt x="111" y="21"/>
                    <a:pt x="110" y="19"/>
                    <a:pt x="109" y="18"/>
                  </a:cubicBezTo>
                  <a:cubicBezTo>
                    <a:pt x="108" y="16"/>
                    <a:pt x="106" y="15"/>
                    <a:pt x="104" y="14"/>
                  </a:cubicBezTo>
                  <a:cubicBezTo>
                    <a:pt x="102" y="13"/>
                    <a:pt x="99" y="12"/>
                    <a:pt x="97" y="11"/>
                  </a:cubicBezTo>
                  <a:cubicBezTo>
                    <a:pt x="94" y="11"/>
                    <a:pt x="90" y="10"/>
                    <a:pt x="86" y="9"/>
                  </a:cubicBezTo>
                  <a:cubicBezTo>
                    <a:pt x="86" y="0"/>
                    <a:pt x="86" y="0"/>
                    <a:pt x="86" y="0"/>
                  </a:cubicBezTo>
                  <a:cubicBezTo>
                    <a:pt x="88" y="0"/>
                    <a:pt x="91" y="0"/>
                    <a:pt x="93" y="0"/>
                  </a:cubicBezTo>
                  <a:cubicBezTo>
                    <a:pt x="94" y="1"/>
                    <a:pt x="94" y="1"/>
                    <a:pt x="95" y="2"/>
                  </a:cubicBezTo>
                  <a:cubicBezTo>
                    <a:pt x="96" y="4"/>
                    <a:pt x="98" y="5"/>
                    <a:pt x="101" y="5"/>
                  </a:cubicBezTo>
                  <a:cubicBezTo>
                    <a:pt x="103" y="5"/>
                    <a:pt x="105" y="5"/>
                    <a:pt x="106" y="4"/>
                  </a:cubicBezTo>
                  <a:cubicBezTo>
                    <a:pt x="107" y="3"/>
                    <a:pt x="108" y="3"/>
                    <a:pt x="108" y="2"/>
                  </a:cubicBezTo>
                  <a:cubicBezTo>
                    <a:pt x="129" y="5"/>
                    <a:pt x="146" y="10"/>
                    <a:pt x="160" y="18"/>
                  </a:cubicBezTo>
                  <a:cubicBezTo>
                    <a:pt x="160" y="18"/>
                    <a:pt x="160" y="18"/>
                    <a:pt x="160" y="18"/>
                  </a:cubicBezTo>
                  <a:cubicBezTo>
                    <a:pt x="160" y="40"/>
                    <a:pt x="124" y="58"/>
                    <a:pt x="80" y="58"/>
                  </a:cubicBezTo>
                  <a:cubicBezTo>
                    <a:pt x="36" y="58"/>
                    <a:pt x="0" y="40"/>
                    <a:pt x="0" y="18"/>
                  </a:cubicBezTo>
                  <a:cubicBezTo>
                    <a:pt x="0" y="18"/>
                    <a:pt x="0" y="18"/>
                    <a:pt x="0" y="17"/>
                  </a:cubicBezTo>
                  <a:cubicBezTo>
                    <a:pt x="14" y="9"/>
                    <a:pt x="34" y="3"/>
                    <a:pt x="56" y="1"/>
                  </a:cubicBezTo>
                  <a:cubicBezTo>
                    <a:pt x="56" y="2"/>
                    <a:pt x="56" y="2"/>
                    <a:pt x="56" y="3"/>
                  </a:cubicBezTo>
                  <a:cubicBezTo>
                    <a:pt x="56" y="6"/>
                    <a:pt x="57" y="8"/>
                    <a:pt x="59" y="1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4" name="Freeform 733"/>
            <p:cNvSpPr>
              <a:spLocks noEditPoints="1" noChangeArrowheads="1"/>
            </p:cNvSpPr>
            <p:nvPr/>
          </p:nvSpPr>
          <p:spPr bwMode="auto">
            <a:xfrm>
              <a:off x="8317481" y="1334071"/>
              <a:ext cx="808669" cy="480761"/>
            </a:xfrm>
            <a:custGeom>
              <a:avLst/>
              <a:gdLst>
                <a:gd name="T0" fmla="*/ 44 w 58"/>
                <a:gd name="T1" fmla="*/ 24 h 47"/>
                <a:gd name="T2" fmla="*/ 41 w 58"/>
                <a:gd name="T3" fmla="*/ 20 h 47"/>
                <a:gd name="T4" fmla="*/ 33 w 58"/>
                <a:gd name="T5" fmla="*/ 17 h 47"/>
                <a:gd name="T6" fmla="*/ 33 w 58"/>
                <a:gd name="T7" fmla="*/ 31 h 47"/>
                <a:gd name="T8" fmla="*/ 41 w 58"/>
                <a:gd name="T9" fmla="*/ 28 h 47"/>
                <a:gd name="T10" fmla="*/ 44 w 58"/>
                <a:gd name="T11" fmla="*/ 24 h 47"/>
                <a:gd name="T12" fmla="*/ 14 w 58"/>
                <a:gd name="T13" fmla="*/ 14 h 47"/>
                <a:gd name="T14" fmla="*/ 6 w 58"/>
                <a:gd name="T15" fmla="*/ 10 h 47"/>
                <a:gd name="T16" fmla="*/ 3 w 58"/>
                <a:gd name="T17" fmla="*/ 3 h 47"/>
                <a:gd name="T18" fmla="*/ 3 w 58"/>
                <a:gd name="T19" fmla="*/ 1 h 47"/>
                <a:gd name="T20" fmla="*/ 17 w 58"/>
                <a:gd name="T21" fmla="*/ 0 h 47"/>
                <a:gd name="T22" fmla="*/ 16 w 58"/>
                <a:gd name="T23" fmla="*/ 2 h 47"/>
                <a:gd name="T24" fmla="*/ 19 w 58"/>
                <a:gd name="T25" fmla="*/ 6 h 47"/>
                <a:gd name="T26" fmla="*/ 26 w 58"/>
                <a:gd name="T27" fmla="*/ 8 h 47"/>
                <a:gd name="T28" fmla="*/ 26 w 58"/>
                <a:gd name="T29" fmla="*/ 0 h 47"/>
                <a:gd name="T30" fmla="*/ 26 w 58"/>
                <a:gd name="T31" fmla="*/ 0 h 47"/>
                <a:gd name="T32" fmla="*/ 33 w 58"/>
                <a:gd name="T33" fmla="*/ 0 h 47"/>
                <a:gd name="T34" fmla="*/ 33 w 58"/>
                <a:gd name="T35" fmla="*/ 9 h 47"/>
                <a:gd name="T36" fmla="*/ 44 w 58"/>
                <a:gd name="T37" fmla="*/ 11 h 47"/>
                <a:gd name="T38" fmla="*/ 51 w 58"/>
                <a:gd name="T39" fmla="*/ 14 h 47"/>
                <a:gd name="T40" fmla="*/ 56 w 58"/>
                <a:gd name="T41" fmla="*/ 18 h 47"/>
                <a:gd name="T42" fmla="*/ 58 w 58"/>
                <a:gd name="T43" fmla="*/ 23 h 47"/>
                <a:gd name="T44" fmla="*/ 55 w 58"/>
                <a:gd name="T45" fmla="*/ 29 h 47"/>
                <a:gd name="T46" fmla="*/ 46 w 58"/>
                <a:gd name="T47" fmla="*/ 34 h 47"/>
                <a:gd name="T48" fmla="*/ 33 w 58"/>
                <a:gd name="T49" fmla="*/ 36 h 47"/>
                <a:gd name="T50" fmla="*/ 33 w 58"/>
                <a:gd name="T51" fmla="*/ 44 h 47"/>
                <a:gd name="T52" fmla="*/ 32 w 58"/>
                <a:gd name="T53" fmla="*/ 47 h 47"/>
                <a:gd name="T54" fmla="*/ 29 w 58"/>
                <a:gd name="T55" fmla="*/ 47 h 47"/>
                <a:gd name="T56" fmla="*/ 27 w 58"/>
                <a:gd name="T57" fmla="*/ 47 h 47"/>
                <a:gd name="T58" fmla="*/ 26 w 58"/>
                <a:gd name="T59" fmla="*/ 45 h 47"/>
                <a:gd name="T60" fmla="*/ 26 w 58"/>
                <a:gd name="T61" fmla="*/ 37 h 47"/>
                <a:gd name="T62" fmla="*/ 15 w 58"/>
                <a:gd name="T63" fmla="*/ 35 h 47"/>
                <a:gd name="T64" fmla="*/ 7 w 58"/>
                <a:gd name="T65" fmla="*/ 32 h 47"/>
                <a:gd name="T66" fmla="*/ 2 w 58"/>
                <a:gd name="T67" fmla="*/ 28 h 47"/>
                <a:gd name="T68" fmla="*/ 0 w 58"/>
                <a:gd name="T69" fmla="*/ 24 h 47"/>
                <a:gd name="T70" fmla="*/ 2 w 58"/>
                <a:gd name="T71" fmla="*/ 21 h 47"/>
                <a:gd name="T72" fmla="*/ 8 w 58"/>
                <a:gd name="T73" fmla="*/ 20 h 47"/>
                <a:gd name="T74" fmla="*/ 12 w 58"/>
                <a:gd name="T75" fmla="*/ 21 h 47"/>
                <a:gd name="T76" fmla="*/ 14 w 58"/>
                <a:gd name="T77" fmla="*/ 22 h 47"/>
                <a:gd name="T78" fmla="*/ 17 w 58"/>
                <a:gd name="T79" fmla="*/ 26 h 47"/>
                <a:gd name="T80" fmla="*/ 20 w 58"/>
                <a:gd name="T81" fmla="*/ 29 h 47"/>
                <a:gd name="T82" fmla="*/ 26 w 58"/>
                <a:gd name="T83" fmla="*/ 30 h 47"/>
                <a:gd name="T84" fmla="*/ 26 w 58"/>
                <a:gd name="T85" fmla="*/ 16 h 47"/>
                <a:gd name="T86" fmla="*/ 14 w 58"/>
                <a:gd name="T87" fmla="*/ 14 h 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8"/>
                <a:gd name="T133" fmla="*/ 0 h 47"/>
                <a:gd name="T134" fmla="*/ 58 w 58"/>
                <a:gd name="T135" fmla="*/ 47 h 4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8" h="47">
                  <a:moveTo>
                    <a:pt x="44" y="24"/>
                  </a:moveTo>
                  <a:cubicBezTo>
                    <a:pt x="44" y="22"/>
                    <a:pt x="43" y="21"/>
                    <a:pt x="41" y="20"/>
                  </a:cubicBezTo>
                  <a:cubicBezTo>
                    <a:pt x="39" y="19"/>
                    <a:pt x="37" y="18"/>
                    <a:pt x="33" y="17"/>
                  </a:cubicBezTo>
                  <a:cubicBezTo>
                    <a:pt x="33" y="31"/>
                    <a:pt x="33" y="31"/>
                    <a:pt x="33" y="31"/>
                  </a:cubicBezTo>
                  <a:cubicBezTo>
                    <a:pt x="37" y="30"/>
                    <a:pt x="39" y="29"/>
                    <a:pt x="41" y="28"/>
                  </a:cubicBezTo>
                  <a:cubicBezTo>
                    <a:pt x="43" y="27"/>
                    <a:pt x="44" y="25"/>
                    <a:pt x="44" y="24"/>
                  </a:cubicBezTo>
                  <a:close/>
                  <a:moveTo>
                    <a:pt x="14" y="14"/>
                  </a:moveTo>
                  <a:cubicBezTo>
                    <a:pt x="10" y="13"/>
                    <a:pt x="8" y="11"/>
                    <a:pt x="6" y="10"/>
                  </a:cubicBezTo>
                  <a:cubicBezTo>
                    <a:pt x="4" y="8"/>
                    <a:pt x="3" y="6"/>
                    <a:pt x="3" y="3"/>
                  </a:cubicBezTo>
                  <a:cubicBezTo>
                    <a:pt x="3" y="2"/>
                    <a:pt x="3" y="2"/>
                    <a:pt x="3" y="1"/>
                  </a:cubicBezTo>
                  <a:cubicBezTo>
                    <a:pt x="7" y="0"/>
                    <a:pt x="12" y="0"/>
                    <a:pt x="17" y="0"/>
                  </a:cubicBezTo>
                  <a:cubicBezTo>
                    <a:pt x="16" y="1"/>
                    <a:pt x="16" y="1"/>
                    <a:pt x="16" y="2"/>
                  </a:cubicBezTo>
                  <a:cubicBezTo>
                    <a:pt x="16" y="4"/>
                    <a:pt x="17" y="5"/>
                    <a:pt x="19" y="6"/>
                  </a:cubicBezTo>
                  <a:cubicBezTo>
                    <a:pt x="20" y="7"/>
                    <a:pt x="23" y="8"/>
                    <a:pt x="26" y="8"/>
                  </a:cubicBezTo>
                  <a:cubicBezTo>
                    <a:pt x="26" y="0"/>
                    <a:pt x="26" y="0"/>
                    <a:pt x="26" y="0"/>
                  </a:cubicBezTo>
                  <a:cubicBezTo>
                    <a:pt x="26" y="0"/>
                    <a:pt x="26" y="0"/>
                    <a:pt x="26" y="0"/>
                  </a:cubicBezTo>
                  <a:cubicBezTo>
                    <a:pt x="28" y="0"/>
                    <a:pt x="31" y="0"/>
                    <a:pt x="33" y="0"/>
                  </a:cubicBezTo>
                  <a:cubicBezTo>
                    <a:pt x="33" y="9"/>
                    <a:pt x="33" y="9"/>
                    <a:pt x="33" y="9"/>
                  </a:cubicBezTo>
                  <a:cubicBezTo>
                    <a:pt x="37" y="10"/>
                    <a:pt x="41" y="11"/>
                    <a:pt x="44" y="11"/>
                  </a:cubicBezTo>
                  <a:cubicBezTo>
                    <a:pt x="46" y="12"/>
                    <a:pt x="49" y="13"/>
                    <a:pt x="51" y="14"/>
                  </a:cubicBezTo>
                  <a:cubicBezTo>
                    <a:pt x="53" y="15"/>
                    <a:pt x="55" y="16"/>
                    <a:pt x="56" y="18"/>
                  </a:cubicBezTo>
                  <a:cubicBezTo>
                    <a:pt x="57" y="19"/>
                    <a:pt x="58" y="21"/>
                    <a:pt x="58" y="23"/>
                  </a:cubicBezTo>
                  <a:cubicBezTo>
                    <a:pt x="58" y="25"/>
                    <a:pt x="57" y="27"/>
                    <a:pt x="55" y="29"/>
                  </a:cubicBezTo>
                  <a:cubicBezTo>
                    <a:pt x="53" y="31"/>
                    <a:pt x="50" y="33"/>
                    <a:pt x="46" y="34"/>
                  </a:cubicBezTo>
                  <a:cubicBezTo>
                    <a:pt x="43" y="35"/>
                    <a:pt x="38" y="36"/>
                    <a:pt x="33" y="36"/>
                  </a:cubicBezTo>
                  <a:cubicBezTo>
                    <a:pt x="33" y="44"/>
                    <a:pt x="33" y="44"/>
                    <a:pt x="33" y="44"/>
                  </a:cubicBezTo>
                  <a:cubicBezTo>
                    <a:pt x="33" y="45"/>
                    <a:pt x="33" y="46"/>
                    <a:pt x="32" y="47"/>
                  </a:cubicBezTo>
                  <a:cubicBezTo>
                    <a:pt x="32" y="47"/>
                    <a:pt x="31" y="47"/>
                    <a:pt x="29" y="47"/>
                  </a:cubicBezTo>
                  <a:cubicBezTo>
                    <a:pt x="28" y="47"/>
                    <a:pt x="27" y="47"/>
                    <a:pt x="27" y="47"/>
                  </a:cubicBezTo>
                  <a:cubicBezTo>
                    <a:pt x="26" y="46"/>
                    <a:pt x="26" y="46"/>
                    <a:pt x="26" y="45"/>
                  </a:cubicBezTo>
                  <a:cubicBezTo>
                    <a:pt x="26" y="37"/>
                    <a:pt x="26" y="37"/>
                    <a:pt x="26" y="37"/>
                  </a:cubicBezTo>
                  <a:cubicBezTo>
                    <a:pt x="22" y="36"/>
                    <a:pt x="18" y="36"/>
                    <a:pt x="15" y="35"/>
                  </a:cubicBezTo>
                  <a:cubicBezTo>
                    <a:pt x="11" y="34"/>
                    <a:pt x="9" y="33"/>
                    <a:pt x="7" y="32"/>
                  </a:cubicBezTo>
                  <a:cubicBezTo>
                    <a:pt x="5" y="30"/>
                    <a:pt x="3" y="29"/>
                    <a:pt x="2" y="28"/>
                  </a:cubicBezTo>
                  <a:cubicBezTo>
                    <a:pt x="1" y="26"/>
                    <a:pt x="0" y="25"/>
                    <a:pt x="0" y="24"/>
                  </a:cubicBezTo>
                  <a:cubicBezTo>
                    <a:pt x="0" y="23"/>
                    <a:pt x="1" y="22"/>
                    <a:pt x="2" y="21"/>
                  </a:cubicBezTo>
                  <a:cubicBezTo>
                    <a:pt x="4" y="20"/>
                    <a:pt x="6" y="20"/>
                    <a:pt x="8" y="20"/>
                  </a:cubicBezTo>
                  <a:cubicBezTo>
                    <a:pt x="9" y="20"/>
                    <a:pt x="11" y="20"/>
                    <a:pt x="12" y="21"/>
                  </a:cubicBezTo>
                  <a:cubicBezTo>
                    <a:pt x="13" y="21"/>
                    <a:pt x="14" y="22"/>
                    <a:pt x="14" y="22"/>
                  </a:cubicBezTo>
                  <a:cubicBezTo>
                    <a:pt x="15" y="24"/>
                    <a:pt x="16" y="25"/>
                    <a:pt x="17" y="26"/>
                  </a:cubicBezTo>
                  <a:cubicBezTo>
                    <a:pt x="17" y="27"/>
                    <a:pt x="19" y="28"/>
                    <a:pt x="20" y="29"/>
                  </a:cubicBezTo>
                  <a:cubicBezTo>
                    <a:pt x="21" y="29"/>
                    <a:pt x="23" y="30"/>
                    <a:pt x="26" y="30"/>
                  </a:cubicBezTo>
                  <a:cubicBezTo>
                    <a:pt x="26" y="16"/>
                    <a:pt x="26" y="16"/>
                    <a:pt x="26" y="16"/>
                  </a:cubicBezTo>
                  <a:cubicBezTo>
                    <a:pt x="21" y="15"/>
                    <a:pt x="17" y="14"/>
                    <a:pt x="1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5" name="Freeform 734"/>
            <p:cNvSpPr>
              <a:spLocks noChangeArrowheads="1"/>
            </p:cNvSpPr>
            <p:nvPr/>
          </p:nvSpPr>
          <p:spPr bwMode="auto">
            <a:xfrm>
              <a:off x="7579653" y="1121844"/>
              <a:ext cx="2231203" cy="398472"/>
            </a:xfrm>
            <a:custGeom>
              <a:avLst/>
              <a:gdLst>
                <a:gd name="T0" fmla="*/ 0 w 160"/>
                <a:gd name="T1" fmla="*/ 38 h 39"/>
                <a:gd name="T2" fmla="*/ 80 w 160"/>
                <a:gd name="T3" fmla="*/ 0 h 39"/>
                <a:gd name="T4" fmla="*/ 136 w 160"/>
                <a:gd name="T5" fmla="*/ 11 h 39"/>
                <a:gd name="T6" fmla="*/ 160 w 160"/>
                <a:gd name="T7" fmla="*/ 39 h 39"/>
                <a:gd name="T8" fmla="*/ 108 w 160"/>
                <a:gd name="T9" fmla="*/ 23 h 39"/>
                <a:gd name="T10" fmla="*/ 108 w 160"/>
                <a:gd name="T11" fmla="*/ 22 h 39"/>
                <a:gd name="T12" fmla="*/ 107 w 160"/>
                <a:gd name="T13" fmla="*/ 19 h 39"/>
                <a:gd name="T14" fmla="*/ 103 w 160"/>
                <a:gd name="T15" fmla="*/ 16 h 39"/>
                <a:gd name="T16" fmla="*/ 96 w 160"/>
                <a:gd name="T17" fmla="*/ 13 h 39"/>
                <a:gd name="T18" fmla="*/ 86 w 160"/>
                <a:gd name="T19" fmla="*/ 12 h 39"/>
                <a:gd name="T20" fmla="*/ 86 w 160"/>
                <a:gd name="T21" fmla="*/ 8 h 39"/>
                <a:gd name="T22" fmla="*/ 82 w 160"/>
                <a:gd name="T23" fmla="*/ 6 h 39"/>
                <a:gd name="T24" fmla="*/ 79 w 160"/>
                <a:gd name="T25" fmla="*/ 8 h 39"/>
                <a:gd name="T26" fmla="*/ 79 w 160"/>
                <a:gd name="T27" fmla="*/ 12 h 39"/>
                <a:gd name="T28" fmla="*/ 62 w 160"/>
                <a:gd name="T29" fmla="*/ 16 h 39"/>
                <a:gd name="T30" fmla="*/ 56 w 160"/>
                <a:gd name="T31" fmla="*/ 22 h 39"/>
                <a:gd name="T32" fmla="*/ 0 w 160"/>
                <a:gd name="T33" fmla="*/ 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9"/>
                <a:gd name="T53" fmla="*/ 160 w 160"/>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9">
                  <a:moveTo>
                    <a:pt x="0" y="38"/>
                  </a:moveTo>
                  <a:cubicBezTo>
                    <a:pt x="1" y="17"/>
                    <a:pt x="37" y="0"/>
                    <a:pt x="80" y="0"/>
                  </a:cubicBezTo>
                  <a:cubicBezTo>
                    <a:pt x="102" y="0"/>
                    <a:pt x="122" y="4"/>
                    <a:pt x="136" y="11"/>
                  </a:cubicBezTo>
                  <a:cubicBezTo>
                    <a:pt x="150" y="18"/>
                    <a:pt x="159" y="28"/>
                    <a:pt x="160" y="39"/>
                  </a:cubicBezTo>
                  <a:cubicBezTo>
                    <a:pt x="146" y="31"/>
                    <a:pt x="129" y="26"/>
                    <a:pt x="108" y="23"/>
                  </a:cubicBezTo>
                  <a:cubicBezTo>
                    <a:pt x="108" y="23"/>
                    <a:pt x="108" y="22"/>
                    <a:pt x="108" y="22"/>
                  </a:cubicBezTo>
                  <a:cubicBezTo>
                    <a:pt x="108" y="21"/>
                    <a:pt x="108" y="20"/>
                    <a:pt x="107" y="19"/>
                  </a:cubicBezTo>
                  <a:cubicBezTo>
                    <a:pt x="106" y="18"/>
                    <a:pt x="105" y="17"/>
                    <a:pt x="103" y="16"/>
                  </a:cubicBezTo>
                  <a:cubicBezTo>
                    <a:pt x="101" y="15"/>
                    <a:pt x="99" y="14"/>
                    <a:pt x="96" y="13"/>
                  </a:cubicBezTo>
                  <a:cubicBezTo>
                    <a:pt x="93" y="12"/>
                    <a:pt x="90" y="12"/>
                    <a:pt x="86" y="12"/>
                  </a:cubicBezTo>
                  <a:cubicBezTo>
                    <a:pt x="86" y="8"/>
                    <a:pt x="86" y="8"/>
                    <a:pt x="86" y="8"/>
                  </a:cubicBezTo>
                  <a:cubicBezTo>
                    <a:pt x="86" y="7"/>
                    <a:pt x="85" y="6"/>
                    <a:pt x="82" y="6"/>
                  </a:cubicBezTo>
                  <a:cubicBezTo>
                    <a:pt x="80" y="6"/>
                    <a:pt x="79" y="7"/>
                    <a:pt x="79" y="8"/>
                  </a:cubicBezTo>
                  <a:cubicBezTo>
                    <a:pt x="79" y="12"/>
                    <a:pt x="79" y="12"/>
                    <a:pt x="79" y="12"/>
                  </a:cubicBezTo>
                  <a:cubicBezTo>
                    <a:pt x="71" y="12"/>
                    <a:pt x="66" y="13"/>
                    <a:pt x="62" y="16"/>
                  </a:cubicBezTo>
                  <a:cubicBezTo>
                    <a:pt x="58" y="17"/>
                    <a:pt x="56" y="19"/>
                    <a:pt x="56" y="22"/>
                  </a:cubicBezTo>
                  <a:cubicBezTo>
                    <a:pt x="34" y="24"/>
                    <a:pt x="14" y="30"/>
                    <a:pt x="0" y="38"/>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6" name="Freeform 735"/>
            <p:cNvSpPr>
              <a:spLocks noChangeArrowheads="1"/>
            </p:cNvSpPr>
            <p:nvPr/>
          </p:nvSpPr>
          <p:spPr bwMode="auto">
            <a:xfrm>
              <a:off x="7437986" y="1507324"/>
              <a:ext cx="2514524" cy="472104"/>
            </a:xfrm>
            <a:custGeom>
              <a:avLst/>
              <a:gdLst>
                <a:gd name="T0" fmla="*/ 10 w 180"/>
                <a:gd name="T1" fmla="*/ 1 h 46"/>
                <a:gd name="T2" fmla="*/ 90 w 180"/>
                <a:gd name="T3" fmla="*/ 41 h 46"/>
                <a:gd name="T4" fmla="*/ 170 w 180"/>
                <a:gd name="T5" fmla="*/ 1 h 46"/>
                <a:gd name="T6" fmla="*/ 170 w 180"/>
                <a:gd name="T7" fmla="*/ 1 h 46"/>
                <a:gd name="T8" fmla="*/ 180 w 180"/>
                <a:gd name="T9" fmla="*/ 8 h 46"/>
                <a:gd name="T10" fmla="*/ 90 w 180"/>
                <a:gd name="T11" fmla="*/ 46 h 46"/>
                <a:gd name="T12" fmla="*/ 0 w 180"/>
                <a:gd name="T13" fmla="*/ 7 h 46"/>
                <a:gd name="T14" fmla="*/ 10 w 180"/>
                <a:gd name="T15" fmla="*/ 0 h 46"/>
                <a:gd name="T16" fmla="*/ 10 w 180"/>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
                <a:gd name="T28" fmla="*/ 0 h 46"/>
                <a:gd name="T29" fmla="*/ 180 w 18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 h="46">
                  <a:moveTo>
                    <a:pt x="10" y="1"/>
                  </a:moveTo>
                  <a:cubicBezTo>
                    <a:pt x="10" y="23"/>
                    <a:pt x="46" y="41"/>
                    <a:pt x="90" y="41"/>
                  </a:cubicBezTo>
                  <a:cubicBezTo>
                    <a:pt x="134" y="41"/>
                    <a:pt x="170" y="23"/>
                    <a:pt x="170" y="1"/>
                  </a:cubicBezTo>
                  <a:cubicBezTo>
                    <a:pt x="170" y="1"/>
                    <a:pt x="170" y="1"/>
                    <a:pt x="170" y="1"/>
                  </a:cubicBezTo>
                  <a:cubicBezTo>
                    <a:pt x="173" y="3"/>
                    <a:pt x="177" y="5"/>
                    <a:pt x="180" y="8"/>
                  </a:cubicBezTo>
                  <a:cubicBezTo>
                    <a:pt x="174" y="30"/>
                    <a:pt x="136" y="46"/>
                    <a:pt x="90" y="46"/>
                  </a:cubicBezTo>
                  <a:cubicBezTo>
                    <a:pt x="43" y="46"/>
                    <a:pt x="5" y="29"/>
                    <a:pt x="0" y="7"/>
                  </a:cubicBezTo>
                  <a:cubicBezTo>
                    <a:pt x="3" y="4"/>
                    <a:pt x="6" y="2"/>
                    <a:pt x="10" y="0"/>
                  </a:cubicBezTo>
                  <a:cubicBezTo>
                    <a:pt x="10" y="1"/>
                    <a:pt x="10" y="1"/>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7" name="Freeform 736"/>
            <p:cNvSpPr>
              <a:spLocks noChangeArrowheads="1"/>
            </p:cNvSpPr>
            <p:nvPr/>
          </p:nvSpPr>
          <p:spPr bwMode="auto">
            <a:xfrm>
              <a:off x="7426184" y="1069866"/>
              <a:ext cx="2538135" cy="519749"/>
            </a:xfrm>
            <a:custGeom>
              <a:avLst/>
              <a:gdLst>
                <a:gd name="T0" fmla="*/ 91 w 182"/>
                <a:gd name="T1" fmla="*/ 5 h 51"/>
                <a:gd name="T2" fmla="*/ 11 w 182"/>
                <a:gd name="T3" fmla="*/ 43 h 51"/>
                <a:gd name="T4" fmla="*/ 1 w 182"/>
                <a:gd name="T5" fmla="*/ 50 h 51"/>
                <a:gd name="T6" fmla="*/ 0 w 182"/>
                <a:gd name="T7" fmla="*/ 44 h 51"/>
                <a:gd name="T8" fmla="*/ 91 w 182"/>
                <a:gd name="T9" fmla="*/ 0 h 51"/>
                <a:gd name="T10" fmla="*/ 182 w 182"/>
                <a:gd name="T11" fmla="*/ 44 h 51"/>
                <a:gd name="T12" fmla="*/ 181 w 182"/>
                <a:gd name="T13" fmla="*/ 51 h 51"/>
                <a:gd name="T14" fmla="*/ 171 w 182"/>
                <a:gd name="T15" fmla="*/ 44 h 51"/>
                <a:gd name="T16" fmla="*/ 147 w 182"/>
                <a:gd name="T17" fmla="*/ 16 h 51"/>
                <a:gd name="T18" fmla="*/ 91 w 182"/>
                <a:gd name="T19" fmla="*/ 5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51"/>
                <a:gd name="T32" fmla="*/ 182 w 18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51">
                  <a:moveTo>
                    <a:pt x="91" y="5"/>
                  </a:moveTo>
                  <a:cubicBezTo>
                    <a:pt x="48" y="5"/>
                    <a:pt x="12" y="22"/>
                    <a:pt x="11" y="43"/>
                  </a:cubicBezTo>
                  <a:cubicBezTo>
                    <a:pt x="7" y="45"/>
                    <a:pt x="4" y="47"/>
                    <a:pt x="1" y="50"/>
                  </a:cubicBezTo>
                  <a:cubicBezTo>
                    <a:pt x="0" y="48"/>
                    <a:pt x="0" y="46"/>
                    <a:pt x="0" y="44"/>
                  </a:cubicBezTo>
                  <a:cubicBezTo>
                    <a:pt x="0" y="20"/>
                    <a:pt x="41" y="0"/>
                    <a:pt x="91" y="0"/>
                  </a:cubicBezTo>
                  <a:cubicBezTo>
                    <a:pt x="141" y="0"/>
                    <a:pt x="182" y="20"/>
                    <a:pt x="182" y="44"/>
                  </a:cubicBezTo>
                  <a:cubicBezTo>
                    <a:pt x="182" y="47"/>
                    <a:pt x="181" y="49"/>
                    <a:pt x="181" y="51"/>
                  </a:cubicBezTo>
                  <a:cubicBezTo>
                    <a:pt x="178" y="48"/>
                    <a:pt x="174" y="46"/>
                    <a:pt x="171" y="44"/>
                  </a:cubicBezTo>
                  <a:cubicBezTo>
                    <a:pt x="170" y="33"/>
                    <a:pt x="161" y="23"/>
                    <a:pt x="147" y="16"/>
                  </a:cubicBezTo>
                  <a:cubicBezTo>
                    <a:pt x="133" y="9"/>
                    <a:pt x="113" y="5"/>
                    <a:pt x="9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8" name="Freeform 737"/>
            <p:cNvSpPr>
              <a:spLocks noChangeArrowheads="1"/>
            </p:cNvSpPr>
            <p:nvPr/>
          </p:nvSpPr>
          <p:spPr bwMode="auto">
            <a:xfrm>
              <a:off x="7272717" y="1580948"/>
              <a:ext cx="2833267" cy="480761"/>
            </a:xfrm>
            <a:custGeom>
              <a:avLst/>
              <a:gdLst>
                <a:gd name="T0" fmla="*/ 0 w 203"/>
                <a:gd name="T1" fmla="*/ 11 h 47"/>
                <a:gd name="T2" fmla="*/ 12 w 203"/>
                <a:gd name="T3" fmla="*/ 0 h 47"/>
                <a:gd name="T4" fmla="*/ 102 w 203"/>
                <a:gd name="T5" fmla="*/ 39 h 47"/>
                <a:gd name="T6" fmla="*/ 192 w 203"/>
                <a:gd name="T7" fmla="*/ 1 h 47"/>
                <a:gd name="T8" fmla="*/ 203 w 203"/>
                <a:gd name="T9" fmla="*/ 12 h 47"/>
                <a:gd name="T10" fmla="*/ 102 w 203"/>
                <a:gd name="T11" fmla="*/ 47 h 47"/>
                <a:gd name="T12" fmla="*/ 39 w 203"/>
                <a:gd name="T13" fmla="*/ 37 h 47"/>
                <a:gd name="T14" fmla="*/ 0 w 203"/>
                <a:gd name="T15" fmla="*/ 11 h 47"/>
                <a:gd name="T16" fmla="*/ 0 60000 65536"/>
                <a:gd name="T17" fmla="*/ 0 60000 65536"/>
                <a:gd name="T18" fmla="*/ 0 60000 65536"/>
                <a:gd name="T19" fmla="*/ 0 60000 65536"/>
                <a:gd name="T20" fmla="*/ 0 60000 65536"/>
                <a:gd name="T21" fmla="*/ 0 60000 65536"/>
                <a:gd name="T22" fmla="*/ 0 60000 65536"/>
                <a:gd name="T23" fmla="*/ 0 60000 65536"/>
                <a:gd name="T24" fmla="*/ 0 w 203"/>
                <a:gd name="T25" fmla="*/ 0 h 47"/>
                <a:gd name="T26" fmla="*/ 203 w 203"/>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3" h="47">
                  <a:moveTo>
                    <a:pt x="0" y="11"/>
                  </a:moveTo>
                  <a:cubicBezTo>
                    <a:pt x="3" y="7"/>
                    <a:pt x="7" y="3"/>
                    <a:pt x="12" y="0"/>
                  </a:cubicBezTo>
                  <a:cubicBezTo>
                    <a:pt x="17" y="22"/>
                    <a:pt x="55" y="39"/>
                    <a:pt x="102" y="39"/>
                  </a:cubicBezTo>
                  <a:cubicBezTo>
                    <a:pt x="148" y="39"/>
                    <a:pt x="186" y="23"/>
                    <a:pt x="192" y="1"/>
                  </a:cubicBezTo>
                  <a:cubicBezTo>
                    <a:pt x="196" y="4"/>
                    <a:pt x="200" y="8"/>
                    <a:pt x="203" y="12"/>
                  </a:cubicBezTo>
                  <a:cubicBezTo>
                    <a:pt x="188" y="33"/>
                    <a:pt x="148" y="47"/>
                    <a:pt x="102" y="47"/>
                  </a:cubicBezTo>
                  <a:cubicBezTo>
                    <a:pt x="78" y="47"/>
                    <a:pt x="56" y="44"/>
                    <a:pt x="39" y="37"/>
                  </a:cubicBezTo>
                  <a:cubicBezTo>
                    <a:pt x="21" y="31"/>
                    <a:pt x="7" y="22"/>
                    <a:pt x="0" y="1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9" name="Freeform 738"/>
            <p:cNvSpPr>
              <a:spLocks noChangeArrowheads="1"/>
            </p:cNvSpPr>
            <p:nvPr/>
          </p:nvSpPr>
          <p:spPr bwMode="auto">
            <a:xfrm>
              <a:off x="7201882" y="987575"/>
              <a:ext cx="2986733" cy="714643"/>
            </a:xfrm>
            <a:custGeom>
              <a:avLst/>
              <a:gdLst>
                <a:gd name="T0" fmla="*/ 17 w 214"/>
                <a:gd name="T1" fmla="*/ 58 h 70"/>
                <a:gd name="T2" fmla="*/ 5 w 214"/>
                <a:gd name="T3" fmla="*/ 69 h 70"/>
                <a:gd name="T4" fmla="*/ 0 w 214"/>
                <a:gd name="T5" fmla="*/ 53 h 70"/>
                <a:gd name="T6" fmla="*/ 0 w 214"/>
                <a:gd name="T7" fmla="*/ 52 h 70"/>
                <a:gd name="T8" fmla="*/ 107 w 214"/>
                <a:gd name="T9" fmla="*/ 0 h 70"/>
                <a:gd name="T10" fmla="*/ 214 w 214"/>
                <a:gd name="T11" fmla="*/ 52 h 70"/>
                <a:gd name="T12" fmla="*/ 214 w 214"/>
                <a:gd name="T13" fmla="*/ 53 h 70"/>
                <a:gd name="T14" fmla="*/ 214 w 214"/>
                <a:gd name="T15" fmla="*/ 54 h 70"/>
                <a:gd name="T16" fmla="*/ 214 w 214"/>
                <a:gd name="T17" fmla="*/ 54 h 70"/>
                <a:gd name="T18" fmla="*/ 208 w 214"/>
                <a:gd name="T19" fmla="*/ 70 h 70"/>
                <a:gd name="T20" fmla="*/ 197 w 214"/>
                <a:gd name="T21" fmla="*/ 59 h 70"/>
                <a:gd name="T22" fmla="*/ 198 w 214"/>
                <a:gd name="T23" fmla="*/ 52 h 70"/>
                <a:gd name="T24" fmla="*/ 107 w 214"/>
                <a:gd name="T25" fmla="*/ 8 h 70"/>
                <a:gd name="T26" fmla="*/ 16 w 214"/>
                <a:gd name="T27" fmla="*/ 52 h 70"/>
                <a:gd name="T28" fmla="*/ 17 w 214"/>
                <a:gd name="T29" fmla="*/ 58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70"/>
                <a:gd name="T47" fmla="*/ 214 w 214"/>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70">
                  <a:moveTo>
                    <a:pt x="17" y="58"/>
                  </a:moveTo>
                  <a:cubicBezTo>
                    <a:pt x="12" y="61"/>
                    <a:pt x="8" y="65"/>
                    <a:pt x="5" y="69"/>
                  </a:cubicBezTo>
                  <a:cubicBezTo>
                    <a:pt x="2" y="64"/>
                    <a:pt x="0" y="59"/>
                    <a:pt x="0" y="53"/>
                  </a:cubicBezTo>
                  <a:cubicBezTo>
                    <a:pt x="0" y="53"/>
                    <a:pt x="0" y="53"/>
                    <a:pt x="0" y="52"/>
                  </a:cubicBezTo>
                  <a:cubicBezTo>
                    <a:pt x="0" y="23"/>
                    <a:pt x="48" y="0"/>
                    <a:pt x="107" y="0"/>
                  </a:cubicBezTo>
                  <a:cubicBezTo>
                    <a:pt x="166" y="0"/>
                    <a:pt x="214" y="23"/>
                    <a:pt x="214" y="52"/>
                  </a:cubicBezTo>
                  <a:cubicBezTo>
                    <a:pt x="214" y="53"/>
                    <a:pt x="214" y="53"/>
                    <a:pt x="214" y="53"/>
                  </a:cubicBezTo>
                  <a:cubicBezTo>
                    <a:pt x="214" y="54"/>
                    <a:pt x="214" y="54"/>
                    <a:pt x="214" y="54"/>
                  </a:cubicBezTo>
                  <a:cubicBezTo>
                    <a:pt x="214" y="54"/>
                    <a:pt x="214" y="54"/>
                    <a:pt x="214" y="54"/>
                  </a:cubicBezTo>
                  <a:cubicBezTo>
                    <a:pt x="213" y="60"/>
                    <a:pt x="211" y="65"/>
                    <a:pt x="208" y="70"/>
                  </a:cubicBezTo>
                  <a:cubicBezTo>
                    <a:pt x="205" y="66"/>
                    <a:pt x="201" y="62"/>
                    <a:pt x="197" y="59"/>
                  </a:cubicBezTo>
                  <a:cubicBezTo>
                    <a:pt x="197" y="57"/>
                    <a:pt x="198" y="55"/>
                    <a:pt x="198" y="52"/>
                  </a:cubicBezTo>
                  <a:cubicBezTo>
                    <a:pt x="198" y="28"/>
                    <a:pt x="157" y="8"/>
                    <a:pt x="107" y="8"/>
                  </a:cubicBezTo>
                  <a:cubicBezTo>
                    <a:pt x="57" y="8"/>
                    <a:pt x="16" y="28"/>
                    <a:pt x="16" y="52"/>
                  </a:cubicBezTo>
                  <a:cubicBezTo>
                    <a:pt x="16" y="54"/>
                    <a:pt x="16" y="56"/>
                    <a:pt x="17" y="5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0" name="Freeform 739"/>
            <p:cNvSpPr>
              <a:spLocks noChangeArrowheads="1"/>
            </p:cNvSpPr>
            <p:nvPr/>
          </p:nvSpPr>
          <p:spPr bwMode="auto">
            <a:xfrm>
              <a:off x="7190079" y="1528972"/>
              <a:ext cx="82638" cy="329170"/>
            </a:xfrm>
            <a:custGeom>
              <a:avLst/>
              <a:gdLst>
                <a:gd name="T0" fmla="*/ 6 w 6"/>
                <a:gd name="T1" fmla="*/ 16 h 32"/>
                <a:gd name="T2" fmla="*/ 0 w 6"/>
                <a:gd name="T3" fmla="*/ 32 h 32"/>
                <a:gd name="T4" fmla="*/ 1 w 6"/>
                <a:gd name="T5" fmla="*/ 0 h 32"/>
                <a:gd name="T6" fmla="*/ 6 w 6"/>
                <a:gd name="T7" fmla="*/ 16 h 32"/>
                <a:gd name="T8" fmla="*/ 0 60000 65536"/>
                <a:gd name="T9" fmla="*/ 0 60000 65536"/>
                <a:gd name="T10" fmla="*/ 0 60000 65536"/>
                <a:gd name="T11" fmla="*/ 0 60000 65536"/>
                <a:gd name="T12" fmla="*/ 0 w 6"/>
                <a:gd name="T13" fmla="*/ 0 h 32"/>
                <a:gd name="T14" fmla="*/ 6 w 6"/>
                <a:gd name="T15" fmla="*/ 32 h 32"/>
              </a:gdLst>
              <a:ahLst/>
              <a:cxnLst>
                <a:cxn ang="T8">
                  <a:pos x="T0" y="T1"/>
                </a:cxn>
                <a:cxn ang="T9">
                  <a:pos x="T2" y="T3"/>
                </a:cxn>
                <a:cxn ang="T10">
                  <a:pos x="T4" y="T5"/>
                </a:cxn>
                <a:cxn ang="T11">
                  <a:pos x="T6" y="T7"/>
                </a:cxn>
              </a:cxnLst>
              <a:rect l="T12" t="T13" r="T14" b="T15"/>
              <a:pathLst>
                <a:path w="6" h="32">
                  <a:moveTo>
                    <a:pt x="6" y="16"/>
                  </a:moveTo>
                  <a:cubicBezTo>
                    <a:pt x="3" y="21"/>
                    <a:pt x="1" y="27"/>
                    <a:pt x="0" y="32"/>
                  </a:cubicBezTo>
                  <a:cubicBezTo>
                    <a:pt x="1" y="0"/>
                    <a:pt x="1" y="0"/>
                    <a:pt x="1" y="0"/>
                  </a:cubicBezTo>
                  <a:cubicBezTo>
                    <a:pt x="1" y="6"/>
                    <a:pt x="3" y="11"/>
                    <a:pt x="6" y="16"/>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095" name="组合 17"/>
          <p:cNvGrpSpPr>
            <a:grpSpLocks/>
          </p:cNvGrpSpPr>
          <p:nvPr/>
        </p:nvGrpSpPr>
        <p:grpSpPr bwMode="auto">
          <a:xfrm>
            <a:off x="6430963" y="3411538"/>
            <a:ext cx="1884362" cy="1379537"/>
            <a:chOff x="4222411" y="4893577"/>
            <a:chExt cx="610202" cy="649873"/>
          </a:xfrm>
        </p:grpSpPr>
        <p:sp>
          <p:nvSpPr>
            <p:cNvPr id="46096" name="Freeform 397"/>
            <p:cNvSpPr>
              <a:spLocks noChangeArrowheads="1"/>
            </p:cNvSpPr>
            <p:nvPr/>
          </p:nvSpPr>
          <p:spPr bwMode="auto">
            <a:xfrm>
              <a:off x="4663834" y="5236185"/>
              <a:ext cx="168779" cy="136322"/>
            </a:xfrm>
            <a:custGeom>
              <a:avLst/>
              <a:gdLst>
                <a:gd name="T0" fmla="*/ 89 w 99"/>
                <a:gd name="T1" fmla="*/ 48 h 80"/>
                <a:gd name="T2" fmla="*/ 60 w 99"/>
                <a:gd name="T3" fmla="*/ 0 h 80"/>
                <a:gd name="T4" fmla="*/ 0 w 99"/>
                <a:gd name="T5" fmla="*/ 0 h 80"/>
                <a:gd name="T6" fmla="*/ 38 w 99"/>
                <a:gd name="T7" fmla="*/ 65 h 80"/>
                <a:gd name="T8" fmla="*/ 38 w 99"/>
                <a:gd name="T9" fmla="*/ 80 h 80"/>
                <a:gd name="T10" fmla="*/ 73 w 99"/>
                <a:gd name="T11" fmla="*/ 80 h 80"/>
                <a:gd name="T12" fmla="*/ 89 w 99"/>
                <a:gd name="T13" fmla="*/ 48 h 80"/>
                <a:gd name="T14" fmla="*/ 0 60000 65536"/>
                <a:gd name="T15" fmla="*/ 0 60000 65536"/>
                <a:gd name="T16" fmla="*/ 0 60000 65536"/>
                <a:gd name="T17" fmla="*/ 0 60000 65536"/>
                <a:gd name="T18" fmla="*/ 0 60000 65536"/>
                <a:gd name="T19" fmla="*/ 0 60000 65536"/>
                <a:gd name="T20" fmla="*/ 0 60000 65536"/>
                <a:gd name="T21" fmla="*/ 0 w 99"/>
                <a:gd name="T22" fmla="*/ 0 h 80"/>
                <a:gd name="T23" fmla="*/ 99 w 99"/>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80">
                  <a:moveTo>
                    <a:pt x="89" y="48"/>
                  </a:moveTo>
                  <a:cubicBezTo>
                    <a:pt x="60" y="0"/>
                    <a:pt x="60" y="0"/>
                    <a:pt x="60" y="0"/>
                  </a:cubicBezTo>
                  <a:cubicBezTo>
                    <a:pt x="0" y="0"/>
                    <a:pt x="0" y="0"/>
                    <a:pt x="0" y="0"/>
                  </a:cubicBezTo>
                  <a:cubicBezTo>
                    <a:pt x="21" y="14"/>
                    <a:pt x="38" y="34"/>
                    <a:pt x="38" y="65"/>
                  </a:cubicBezTo>
                  <a:cubicBezTo>
                    <a:pt x="38" y="70"/>
                    <a:pt x="38" y="76"/>
                    <a:pt x="38" y="80"/>
                  </a:cubicBezTo>
                  <a:cubicBezTo>
                    <a:pt x="53" y="80"/>
                    <a:pt x="66" y="80"/>
                    <a:pt x="73" y="80"/>
                  </a:cubicBezTo>
                  <a:cubicBezTo>
                    <a:pt x="99" y="80"/>
                    <a:pt x="89" y="48"/>
                    <a:pt x="89" y="48"/>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7" name="Freeform 398"/>
            <p:cNvSpPr>
              <a:spLocks noChangeArrowheads="1"/>
            </p:cNvSpPr>
            <p:nvPr/>
          </p:nvSpPr>
          <p:spPr bwMode="auto">
            <a:xfrm>
              <a:off x="4433746" y="5003212"/>
              <a:ext cx="177435" cy="205565"/>
            </a:xfrm>
            <a:custGeom>
              <a:avLst/>
              <a:gdLst>
                <a:gd name="T0" fmla="*/ 52 w 104"/>
                <a:gd name="T1" fmla="*/ 0 h 121"/>
                <a:gd name="T2" fmla="*/ 0 w 104"/>
                <a:gd name="T3" fmla="*/ 60 h 121"/>
                <a:gd name="T4" fmla="*/ 31 w 104"/>
                <a:gd name="T5" fmla="*/ 116 h 121"/>
                <a:gd name="T6" fmla="*/ 31 w 104"/>
                <a:gd name="T7" fmla="*/ 116 h 121"/>
                <a:gd name="T8" fmla="*/ 52 w 104"/>
                <a:gd name="T9" fmla="*/ 121 h 121"/>
                <a:gd name="T10" fmla="*/ 73 w 104"/>
                <a:gd name="T11" fmla="*/ 116 h 121"/>
                <a:gd name="T12" fmla="*/ 74 w 104"/>
                <a:gd name="T13" fmla="*/ 115 h 121"/>
                <a:gd name="T14" fmla="*/ 104 w 104"/>
                <a:gd name="T15" fmla="*/ 60 h 121"/>
                <a:gd name="T16" fmla="*/ 52 w 104"/>
                <a:gd name="T17" fmla="*/ 0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121"/>
                <a:gd name="T29" fmla="*/ 104 w 104"/>
                <a:gd name="T30" fmla="*/ 121 h 1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121">
                  <a:moveTo>
                    <a:pt x="52" y="0"/>
                  </a:moveTo>
                  <a:cubicBezTo>
                    <a:pt x="23" y="0"/>
                    <a:pt x="0" y="27"/>
                    <a:pt x="0" y="60"/>
                  </a:cubicBezTo>
                  <a:cubicBezTo>
                    <a:pt x="0" y="85"/>
                    <a:pt x="13" y="106"/>
                    <a:pt x="31" y="116"/>
                  </a:cubicBezTo>
                  <a:cubicBezTo>
                    <a:pt x="31" y="116"/>
                    <a:pt x="31" y="116"/>
                    <a:pt x="31" y="116"/>
                  </a:cubicBezTo>
                  <a:cubicBezTo>
                    <a:pt x="38" y="119"/>
                    <a:pt x="45" y="121"/>
                    <a:pt x="52" y="121"/>
                  </a:cubicBezTo>
                  <a:cubicBezTo>
                    <a:pt x="59" y="121"/>
                    <a:pt x="66" y="119"/>
                    <a:pt x="73" y="116"/>
                  </a:cubicBezTo>
                  <a:cubicBezTo>
                    <a:pt x="73" y="116"/>
                    <a:pt x="74" y="115"/>
                    <a:pt x="74" y="115"/>
                  </a:cubicBezTo>
                  <a:cubicBezTo>
                    <a:pt x="92" y="105"/>
                    <a:pt x="104" y="84"/>
                    <a:pt x="104" y="60"/>
                  </a:cubicBezTo>
                  <a:cubicBezTo>
                    <a:pt x="104" y="27"/>
                    <a:pt x="81" y="0"/>
                    <a:pt x="5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8" name="Freeform 399"/>
            <p:cNvSpPr>
              <a:spLocks noChangeArrowheads="1"/>
            </p:cNvSpPr>
            <p:nvPr/>
          </p:nvSpPr>
          <p:spPr bwMode="auto">
            <a:xfrm>
              <a:off x="4350078" y="5227530"/>
              <a:ext cx="351263" cy="315920"/>
            </a:xfrm>
            <a:custGeom>
              <a:avLst/>
              <a:gdLst>
                <a:gd name="T0" fmla="*/ 150 w 206"/>
                <a:gd name="T1" fmla="*/ 5 h 185"/>
                <a:gd name="T2" fmla="*/ 134 w 206"/>
                <a:gd name="T3" fmla="*/ 0 h 185"/>
                <a:gd name="T4" fmla="*/ 134 w 206"/>
                <a:gd name="T5" fmla="*/ 0 h 185"/>
                <a:gd name="T6" fmla="*/ 120 w 206"/>
                <a:gd name="T7" fmla="*/ 5 h 185"/>
                <a:gd name="T8" fmla="*/ 103 w 206"/>
                <a:gd name="T9" fmla="*/ 12 h 185"/>
                <a:gd name="T10" fmla="*/ 87 w 206"/>
                <a:gd name="T11" fmla="*/ 5 h 185"/>
                <a:gd name="T12" fmla="*/ 73 w 206"/>
                <a:gd name="T13" fmla="*/ 0 h 185"/>
                <a:gd name="T14" fmla="*/ 57 w 206"/>
                <a:gd name="T15" fmla="*/ 5 h 185"/>
                <a:gd name="T16" fmla="*/ 0 w 206"/>
                <a:gd name="T17" fmla="*/ 73 h 185"/>
                <a:gd name="T18" fmla="*/ 0 w 206"/>
                <a:gd name="T19" fmla="*/ 85 h 185"/>
                <a:gd name="T20" fmla="*/ 0 w 206"/>
                <a:gd name="T21" fmla="*/ 151 h 185"/>
                <a:gd name="T22" fmla="*/ 94 w 206"/>
                <a:gd name="T23" fmla="*/ 185 h 185"/>
                <a:gd name="T24" fmla="*/ 113 w 206"/>
                <a:gd name="T25" fmla="*/ 185 h 185"/>
                <a:gd name="T26" fmla="*/ 206 w 206"/>
                <a:gd name="T27" fmla="*/ 151 h 185"/>
                <a:gd name="T28" fmla="*/ 206 w 206"/>
                <a:gd name="T29" fmla="*/ 85 h 185"/>
                <a:gd name="T30" fmla="*/ 206 w 206"/>
                <a:gd name="T31" fmla="*/ 73 h 185"/>
                <a:gd name="T32" fmla="*/ 150 w 206"/>
                <a:gd name="T33" fmla="*/ 5 h 1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6"/>
                <a:gd name="T52" fmla="*/ 0 h 185"/>
                <a:gd name="T53" fmla="*/ 206 w 206"/>
                <a:gd name="T54" fmla="*/ 185 h 1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6" h="185">
                  <a:moveTo>
                    <a:pt x="150" y="5"/>
                  </a:moveTo>
                  <a:cubicBezTo>
                    <a:pt x="144" y="3"/>
                    <a:pt x="139" y="2"/>
                    <a:pt x="134" y="0"/>
                  </a:cubicBezTo>
                  <a:cubicBezTo>
                    <a:pt x="134" y="0"/>
                    <a:pt x="134" y="0"/>
                    <a:pt x="134" y="0"/>
                  </a:cubicBezTo>
                  <a:cubicBezTo>
                    <a:pt x="120" y="5"/>
                    <a:pt x="120" y="5"/>
                    <a:pt x="120" y="5"/>
                  </a:cubicBezTo>
                  <a:cubicBezTo>
                    <a:pt x="103" y="12"/>
                    <a:pt x="103" y="12"/>
                    <a:pt x="103" y="12"/>
                  </a:cubicBezTo>
                  <a:cubicBezTo>
                    <a:pt x="87" y="5"/>
                    <a:pt x="87" y="5"/>
                    <a:pt x="87" y="5"/>
                  </a:cubicBezTo>
                  <a:cubicBezTo>
                    <a:pt x="73" y="0"/>
                    <a:pt x="73" y="0"/>
                    <a:pt x="73" y="0"/>
                  </a:cubicBezTo>
                  <a:cubicBezTo>
                    <a:pt x="68" y="2"/>
                    <a:pt x="62" y="3"/>
                    <a:pt x="57" y="5"/>
                  </a:cubicBezTo>
                  <a:cubicBezTo>
                    <a:pt x="30" y="15"/>
                    <a:pt x="0" y="35"/>
                    <a:pt x="0" y="73"/>
                  </a:cubicBezTo>
                  <a:cubicBezTo>
                    <a:pt x="0" y="77"/>
                    <a:pt x="0" y="81"/>
                    <a:pt x="0" y="85"/>
                  </a:cubicBezTo>
                  <a:cubicBezTo>
                    <a:pt x="0" y="141"/>
                    <a:pt x="0" y="151"/>
                    <a:pt x="0" y="151"/>
                  </a:cubicBezTo>
                  <a:cubicBezTo>
                    <a:pt x="0" y="151"/>
                    <a:pt x="3" y="185"/>
                    <a:pt x="94" y="185"/>
                  </a:cubicBezTo>
                  <a:cubicBezTo>
                    <a:pt x="113" y="185"/>
                    <a:pt x="113" y="185"/>
                    <a:pt x="113" y="185"/>
                  </a:cubicBezTo>
                  <a:cubicBezTo>
                    <a:pt x="204" y="185"/>
                    <a:pt x="206" y="151"/>
                    <a:pt x="206" y="151"/>
                  </a:cubicBezTo>
                  <a:cubicBezTo>
                    <a:pt x="206" y="151"/>
                    <a:pt x="206" y="141"/>
                    <a:pt x="206" y="85"/>
                  </a:cubicBezTo>
                  <a:cubicBezTo>
                    <a:pt x="206" y="81"/>
                    <a:pt x="206" y="77"/>
                    <a:pt x="206" y="73"/>
                  </a:cubicBezTo>
                  <a:cubicBezTo>
                    <a:pt x="206" y="35"/>
                    <a:pt x="176" y="15"/>
                    <a:pt x="150" y="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9" name="Freeform 400"/>
            <p:cNvSpPr>
              <a:spLocks noChangeArrowheads="1"/>
            </p:cNvSpPr>
            <p:nvPr/>
          </p:nvSpPr>
          <p:spPr bwMode="auto">
            <a:xfrm>
              <a:off x="4222411" y="5236185"/>
              <a:ext cx="166616" cy="136322"/>
            </a:xfrm>
            <a:custGeom>
              <a:avLst/>
              <a:gdLst>
                <a:gd name="T0" fmla="*/ 98 w 98"/>
                <a:gd name="T1" fmla="*/ 0 h 80"/>
                <a:gd name="T2" fmla="*/ 39 w 98"/>
                <a:gd name="T3" fmla="*/ 0 h 80"/>
                <a:gd name="T4" fmla="*/ 10 w 98"/>
                <a:gd name="T5" fmla="*/ 48 h 80"/>
                <a:gd name="T6" fmla="*/ 26 w 98"/>
                <a:gd name="T7" fmla="*/ 80 h 80"/>
                <a:gd name="T8" fmla="*/ 60 w 98"/>
                <a:gd name="T9" fmla="*/ 80 h 80"/>
                <a:gd name="T10" fmla="*/ 60 w 98"/>
                <a:gd name="T11" fmla="*/ 65 h 80"/>
                <a:gd name="T12" fmla="*/ 98 w 98"/>
                <a:gd name="T13" fmla="*/ 0 h 80"/>
                <a:gd name="T14" fmla="*/ 0 60000 65536"/>
                <a:gd name="T15" fmla="*/ 0 60000 65536"/>
                <a:gd name="T16" fmla="*/ 0 60000 65536"/>
                <a:gd name="T17" fmla="*/ 0 60000 65536"/>
                <a:gd name="T18" fmla="*/ 0 60000 65536"/>
                <a:gd name="T19" fmla="*/ 0 60000 65536"/>
                <a:gd name="T20" fmla="*/ 0 60000 65536"/>
                <a:gd name="T21" fmla="*/ 0 w 98"/>
                <a:gd name="T22" fmla="*/ 0 h 80"/>
                <a:gd name="T23" fmla="*/ 98 w 98"/>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80">
                  <a:moveTo>
                    <a:pt x="98" y="0"/>
                  </a:moveTo>
                  <a:cubicBezTo>
                    <a:pt x="39" y="0"/>
                    <a:pt x="39" y="0"/>
                    <a:pt x="39" y="0"/>
                  </a:cubicBezTo>
                  <a:cubicBezTo>
                    <a:pt x="10" y="48"/>
                    <a:pt x="10" y="48"/>
                    <a:pt x="10" y="48"/>
                  </a:cubicBezTo>
                  <a:cubicBezTo>
                    <a:pt x="10" y="48"/>
                    <a:pt x="0" y="80"/>
                    <a:pt x="26" y="80"/>
                  </a:cubicBezTo>
                  <a:cubicBezTo>
                    <a:pt x="33" y="80"/>
                    <a:pt x="45" y="80"/>
                    <a:pt x="60" y="80"/>
                  </a:cubicBezTo>
                  <a:cubicBezTo>
                    <a:pt x="60" y="76"/>
                    <a:pt x="60" y="70"/>
                    <a:pt x="60" y="65"/>
                  </a:cubicBezTo>
                  <a:cubicBezTo>
                    <a:pt x="60" y="34"/>
                    <a:pt x="77" y="14"/>
                    <a:pt x="98" y="0"/>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0" name="Freeform 401"/>
            <p:cNvSpPr>
              <a:spLocks noChangeArrowheads="1"/>
            </p:cNvSpPr>
            <p:nvPr/>
          </p:nvSpPr>
          <p:spPr bwMode="auto">
            <a:xfrm>
              <a:off x="4295260" y="4893577"/>
              <a:ext cx="462340" cy="331067"/>
            </a:xfrm>
            <a:custGeom>
              <a:avLst/>
              <a:gdLst>
                <a:gd name="T0" fmla="*/ 28 w 271"/>
                <a:gd name="T1" fmla="*/ 194 h 194"/>
                <a:gd name="T2" fmla="*/ 68 w 271"/>
                <a:gd name="T3" fmla="*/ 194 h 194"/>
                <a:gd name="T4" fmla="*/ 84 w 271"/>
                <a:gd name="T5" fmla="*/ 188 h 194"/>
                <a:gd name="T6" fmla="*/ 96 w 271"/>
                <a:gd name="T7" fmla="*/ 183 h 194"/>
                <a:gd name="T8" fmla="*/ 93 w 271"/>
                <a:gd name="T9" fmla="*/ 180 h 194"/>
                <a:gd name="T10" fmla="*/ 42 w 271"/>
                <a:gd name="T11" fmla="*/ 180 h 194"/>
                <a:gd name="T12" fmla="*/ 18 w 271"/>
                <a:gd name="T13" fmla="*/ 156 h 194"/>
                <a:gd name="T14" fmla="*/ 18 w 271"/>
                <a:gd name="T15" fmla="*/ 39 h 194"/>
                <a:gd name="T16" fmla="*/ 42 w 271"/>
                <a:gd name="T17" fmla="*/ 15 h 194"/>
                <a:gd name="T18" fmla="*/ 228 w 271"/>
                <a:gd name="T19" fmla="*/ 15 h 194"/>
                <a:gd name="T20" fmla="*/ 253 w 271"/>
                <a:gd name="T21" fmla="*/ 39 h 194"/>
                <a:gd name="T22" fmla="*/ 253 w 271"/>
                <a:gd name="T23" fmla="*/ 156 h 194"/>
                <a:gd name="T24" fmla="*/ 228 w 271"/>
                <a:gd name="T25" fmla="*/ 180 h 194"/>
                <a:gd name="T26" fmla="*/ 176 w 271"/>
                <a:gd name="T27" fmla="*/ 180 h 194"/>
                <a:gd name="T28" fmla="*/ 173 w 271"/>
                <a:gd name="T29" fmla="*/ 183 h 194"/>
                <a:gd name="T30" fmla="*/ 203 w 271"/>
                <a:gd name="T31" fmla="*/ 194 h 194"/>
                <a:gd name="T32" fmla="*/ 243 w 271"/>
                <a:gd name="T33" fmla="*/ 194 h 194"/>
                <a:gd name="T34" fmla="*/ 271 w 271"/>
                <a:gd name="T35" fmla="*/ 166 h 194"/>
                <a:gd name="T36" fmla="*/ 271 w 271"/>
                <a:gd name="T37" fmla="*/ 29 h 194"/>
                <a:gd name="T38" fmla="*/ 243 w 271"/>
                <a:gd name="T39" fmla="*/ 0 h 194"/>
                <a:gd name="T40" fmla="*/ 28 w 271"/>
                <a:gd name="T41" fmla="*/ 0 h 194"/>
                <a:gd name="T42" fmla="*/ 0 w 271"/>
                <a:gd name="T43" fmla="*/ 29 h 194"/>
                <a:gd name="T44" fmla="*/ 0 w 271"/>
                <a:gd name="T45" fmla="*/ 166 h 194"/>
                <a:gd name="T46" fmla="*/ 28 w 271"/>
                <a:gd name="T47" fmla="*/ 194 h 1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1"/>
                <a:gd name="T73" fmla="*/ 0 h 194"/>
                <a:gd name="T74" fmla="*/ 271 w 271"/>
                <a:gd name="T75" fmla="*/ 194 h 19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1" h="194">
                  <a:moveTo>
                    <a:pt x="28" y="194"/>
                  </a:moveTo>
                  <a:cubicBezTo>
                    <a:pt x="68" y="194"/>
                    <a:pt x="68" y="194"/>
                    <a:pt x="68" y="194"/>
                  </a:cubicBezTo>
                  <a:cubicBezTo>
                    <a:pt x="74" y="192"/>
                    <a:pt x="79" y="189"/>
                    <a:pt x="84" y="188"/>
                  </a:cubicBezTo>
                  <a:cubicBezTo>
                    <a:pt x="88" y="186"/>
                    <a:pt x="92" y="185"/>
                    <a:pt x="96" y="183"/>
                  </a:cubicBezTo>
                  <a:cubicBezTo>
                    <a:pt x="95" y="182"/>
                    <a:pt x="94" y="181"/>
                    <a:pt x="93" y="180"/>
                  </a:cubicBezTo>
                  <a:cubicBezTo>
                    <a:pt x="42" y="180"/>
                    <a:pt x="42" y="180"/>
                    <a:pt x="42" y="180"/>
                  </a:cubicBezTo>
                  <a:cubicBezTo>
                    <a:pt x="29" y="180"/>
                    <a:pt x="18" y="169"/>
                    <a:pt x="18" y="156"/>
                  </a:cubicBezTo>
                  <a:cubicBezTo>
                    <a:pt x="18" y="39"/>
                    <a:pt x="18" y="39"/>
                    <a:pt x="18" y="39"/>
                  </a:cubicBezTo>
                  <a:cubicBezTo>
                    <a:pt x="18" y="25"/>
                    <a:pt x="29" y="15"/>
                    <a:pt x="42" y="15"/>
                  </a:cubicBezTo>
                  <a:cubicBezTo>
                    <a:pt x="228" y="15"/>
                    <a:pt x="228" y="15"/>
                    <a:pt x="228" y="15"/>
                  </a:cubicBezTo>
                  <a:cubicBezTo>
                    <a:pt x="242" y="15"/>
                    <a:pt x="253" y="25"/>
                    <a:pt x="253" y="39"/>
                  </a:cubicBezTo>
                  <a:cubicBezTo>
                    <a:pt x="253" y="156"/>
                    <a:pt x="253" y="156"/>
                    <a:pt x="253" y="156"/>
                  </a:cubicBezTo>
                  <a:cubicBezTo>
                    <a:pt x="253" y="169"/>
                    <a:pt x="242" y="180"/>
                    <a:pt x="228" y="180"/>
                  </a:cubicBezTo>
                  <a:cubicBezTo>
                    <a:pt x="176" y="180"/>
                    <a:pt x="176" y="180"/>
                    <a:pt x="176" y="180"/>
                  </a:cubicBezTo>
                  <a:cubicBezTo>
                    <a:pt x="175" y="181"/>
                    <a:pt x="174" y="182"/>
                    <a:pt x="173" y="183"/>
                  </a:cubicBezTo>
                  <a:cubicBezTo>
                    <a:pt x="182" y="186"/>
                    <a:pt x="192" y="189"/>
                    <a:pt x="203" y="194"/>
                  </a:cubicBezTo>
                  <a:cubicBezTo>
                    <a:pt x="243" y="194"/>
                    <a:pt x="243" y="194"/>
                    <a:pt x="243" y="194"/>
                  </a:cubicBezTo>
                  <a:cubicBezTo>
                    <a:pt x="258" y="194"/>
                    <a:pt x="271" y="181"/>
                    <a:pt x="271" y="166"/>
                  </a:cubicBezTo>
                  <a:cubicBezTo>
                    <a:pt x="271" y="29"/>
                    <a:pt x="271" y="29"/>
                    <a:pt x="271" y="29"/>
                  </a:cubicBezTo>
                  <a:cubicBezTo>
                    <a:pt x="271" y="13"/>
                    <a:pt x="258" y="0"/>
                    <a:pt x="243" y="0"/>
                  </a:cubicBezTo>
                  <a:cubicBezTo>
                    <a:pt x="28" y="0"/>
                    <a:pt x="28" y="0"/>
                    <a:pt x="28" y="0"/>
                  </a:cubicBezTo>
                  <a:cubicBezTo>
                    <a:pt x="13" y="0"/>
                    <a:pt x="0" y="13"/>
                    <a:pt x="0" y="29"/>
                  </a:cubicBezTo>
                  <a:cubicBezTo>
                    <a:pt x="0" y="166"/>
                    <a:pt x="0" y="166"/>
                    <a:pt x="0" y="166"/>
                  </a:cubicBezTo>
                  <a:cubicBezTo>
                    <a:pt x="0" y="181"/>
                    <a:pt x="13" y="194"/>
                    <a:pt x="28" y="194"/>
                  </a:cubicBez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med" advTm="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382428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扣缴义务人扣缴个人所得税流程图</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2" name="矩形 31"/>
          <p:cNvSpPr/>
          <p:nvPr/>
        </p:nvSpPr>
        <p:spPr>
          <a:xfrm>
            <a:off x="236538" y="2571750"/>
            <a:ext cx="87947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扣缴义务人登记</a:t>
            </a:r>
          </a:p>
        </p:txBody>
      </p:sp>
      <p:sp>
        <p:nvSpPr>
          <p:cNvPr id="174" name="矩形 173"/>
          <p:cNvSpPr/>
          <p:nvPr/>
        </p:nvSpPr>
        <p:spPr>
          <a:xfrm>
            <a:off x="1268413" y="2571750"/>
            <a:ext cx="100012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纳税人基础信息采集</a:t>
            </a:r>
          </a:p>
        </p:txBody>
      </p:sp>
      <p:sp>
        <p:nvSpPr>
          <p:cNvPr id="33" name="流程图: 决策 32"/>
          <p:cNvSpPr/>
          <p:nvPr/>
        </p:nvSpPr>
        <p:spPr>
          <a:xfrm>
            <a:off x="2484438" y="2463800"/>
            <a:ext cx="1295400" cy="7207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是否为非居民</a:t>
            </a:r>
          </a:p>
        </p:txBody>
      </p:sp>
      <p:sp>
        <p:nvSpPr>
          <p:cNvPr id="175" name="矩形 174"/>
          <p:cNvSpPr/>
          <p:nvPr/>
        </p:nvSpPr>
        <p:spPr>
          <a:xfrm>
            <a:off x="4067175" y="1347788"/>
            <a:ext cx="614363"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居民</a:t>
            </a:r>
          </a:p>
        </p:txBody>
      </p:sp>
      <p:sp>
        <p:nvSpPr>
          <p:cNvPr id="176" name="矩形 175"/>
          <p:cNvSpPr/>
          <p:nvPr/>
        </p:nvSpPr>
        <p:spPr>
          <a:xfrm>
            <a:off x="4067175" y="3795713"/>
            <a:ext cx="792163"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非居民</a:t>
            </a:r>
          </a:p>
        </p:txBody>
      </p:sp>
      <p:sp>
        <p:nvSpPr>
          <p:cNvPr id="177" name="矩形 176"/>
          <p:cNvSpPr/>
          <p:nvPr/>
        </p:nvSpPr>
        <p:spPr>
          <a:xfrm>
            <a:off x="4932363" y="842963"/>
            <a:ext cx="100012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专项扣除</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信息采集</a:t>
            </a:r>
          </a:p>
        </p:txBody>
      </p:sp>
      <p:sp>
        <p:nvSpPr>
          <p:cNvPr id="178" name="矩形 177"/>
          <p:cNvSpPr/>
          <p:nvPr/>
        </p:nvSpPr>
        <p:spPr>
          <a:xfrm>
            <a:off x="4932363" y="1708150"/>
            <a:ext cx="1000125"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其他综合</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所得</a:t>
            </a:r>
            <a:endParaRPr lang="en-US" altLang="zh-CN" sz="1200" b="1" dirty="0">
              <a:latin typeface="微软雅黑" panose="020B0503020204020204" pitchFamily="34" charset="-122"/>
              <a:ea typeface="微软雅黑" panose="020B0503020204020204" pitchFamily="34" charset="-122"/>
            </a:endParaRPr>
          </a:p>
        </p:txBody>
      </p:sp>
      <p:sp>
        <p:nvSpPr>
          <p:cNvPr id="179" name="矩形 178"/>
          <p:cNvSpPr/>
          <p:nvPr/>
        </p:nvSpPr>
        <p:spPr>
          <a:xfrm>
            <a:off x="4932363" y="2589213"/>
            <a:ext cx="3095625" cy="325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其他分类所得</a:t>
            </a:r>
            <a:endParaRPr lang="en-US" altLang="zh-CN" sz="1200" b="1" dirty="0">
              <a:latin typeface="微软雅黑" panose="020B0503020204020204" pitchFamily="34" charset="-122"/>
              <a:ea typeface="微软雅黑" panose="020B0503020204020204" pitchFamily="34" charset="-122"/>
            </a:endParaRPr>
          </a:p>
        </p:txBody>
      </p:sp>
      <p:sp>
        <p:nvSpPr>
          <p:cNvPr id="180" name="矩形 179"/>
          <p:cNvSpPr/>
          <p:nvPr/>
        </p:nvSpPr>
        <p:spPr>
          <a:xfrm>
            <a:off x="6372225" y="933450"/>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工资、薪金所得</a:t>
            </a:r>
            <a:endParaRPr lang="en-US" altLang="zh-CN" sz="1200" b="1" dirty="0">
              <a:latin typeface="微软雅黑" panose="020B0503020204020204" pitchFamily="34" charset="-122"/>
              <a:ea typeface="微软雅黑" panose="020B0503020204020204" pitchFamily="34" charset="-122"/>
            </a:endParaRPr>
          </a:p>
        </p:txBody>
      </p:sp>
      <p:sp>
        <p:nvSpPr>
          <p:cNvPr id="187" name="矩形 186"/>
          <p:cNvSpPr/>
          <p:nvPr/>
        </p:nvSpPr>
        <p:spPr>
          <a:xfrm>
            <a:off x="6372225" y="1330325"/>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劳务报酬所得</a:t>
            </a:r>
            <a:endParaRPr lang="en-US" altLang="zh-CN" sz="1200" b="1" dirty="0">
              <a:latin typeface="微软雅黑" panose="020B0503020204020204" pitchFamily="34" charset="-122"/>
              <a:ea typeface="微软雅黑" panose="020B0503020204020204" pitchFamily="34" charset="-122"/>
            </a:endParaRPr>
          </a:p>
        </p:txBody>
      </p:sp>
      <p:sp>
        <p:nvSpPr>
          <p:cNvPr id="188" name="矩形 187"/>
          <p:cNvSpPr/>
          <p:nvPr/>
        </p:nvSpPr>
        <p:spPr>
          <a:xfrm>
            <a:off x="6372225" y="1725613"/>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特许权使用费所得</a:t>
            </a:r>
            <a:endParaRPr lang="en-US" altLang="zh-CN" sz="1200" b="1" dirty="0">
              <a:latin typeface="微软雅黑" panose="020B0503020204020204" pitchFamily="34" charset="-122"/>
              <a:ea typeface="微软雅黑" panose="020B0503020204020204" pitchFamily="34" charset="-122"/>
            </a:endParaRPr>
          </a:p>
        </p:txBody>
      </p:sp>
      <p:sp>
        <p:nvSpPr>
          <p:cNvPr id="189" name="矩形 188"/>
          <p:cNvSpPr/>
          <p:nvPr/>
        </p:nvSpPr>
        <p:spPr>
          <a:xfrm>
            <a:off x="6372225" y="2122488"/>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稿酬所得所得</a:t>
            </a:r>
            <a:endParaRPr lang="en-US" altLang="zh-CN" sz="1200" b="1" dirty="0">
              <a:latin typeface="微软雅黑" panose="020B0503020204020204" pitchFamily="34" charset="-122"/>
              <a:ea typeface="微软雅黑" panose="020B0503020204020204" pitchFamily="34" charset="-122"/>
            </a:endParaRPr>
          </a:p>
        </p:txBody>
      </p:sp>
      <p:sp>
        <p:nvSpPr>
          <p:cNvPr id="191" name="矩形 190"/>
          <p:cNvSpPr/>
          <p:nvPr/>
        </p:nvSpPr>
        <p:spPr>
          <a:xfrm>
            <a:off x="6372225" y="4695825"/>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其他分类所得</a:t>
            </a:r>
            <a:endParaRPr lang="en-US" altLang="zh-CN" sz="1200" b="1" dirty="0">
              <a:latin typeface="微软雅黑" panose="020B0503020204020204" pitchFamily="34" charset="-122"/>
              <a:ea typeface="微软雅黑" panose="020B0503020204020204" pitchFamily="34" charset="-122"/>
            </a:endParaRPr>
          </a:p>
        </p:txBody>
      </p:sp>
      <p:sp>
        <p:nvSpPr>
          <p:cNvPr id="192" name="矩形 191"/>
          <p:cNvSpPr/>
          <p:nvPr/>
        </p:nvSpPr>
        <p:spPr>
          <a:xfrm>
            <a:off x="6372225" y="3111500"/>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工资、薪金所得</a:t>
            </a:r>
            <a:endParaRPr lang="en-US" altLang="zh-CN" sz="1200" b="1" dirty="0">
              <a:latin typeface="微软雅黑" panose="020B0503020204020204" pitchFamily="34" charset="-122"/>
              <a:ea typeface="微软雅黑" panose="020B0503020204020204" pitchFamily="34" charset="-122"/>
            </a:endParaRPr>
          </a:p>
        </p:txBody>
      </p:sp>
      <p:sp>
        <p:nvSpPr>
          <p:cNvPr id="193" name="矩形 192"/>
          <p:cNvSpPr/>
          <p:nvPr/>
        </p:nvSpPr>
        <p:spPr>
          <a:xfrm>
            <a:off x="6372225" y="3508375"/>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劳务报酬所得</a:t>
            </a:r>
            <a:endParaRPr lang="en-US" altLang="zh-CN" sz="1200" b="1" dirty="0">
              <a:latin typeface="微软雅黑" panose="020B0503020204020204" pitchFamily="34" charset="-122"/>
              <a:ea typeface="微软雅黑" panose="020B0503020204020204" pitchFamily="34" charset="-122"/>
            </a:endParaRPr>
          </a:p>
        </p:txBody>
      </p:sp>
      <p:sp>
        <p:nvSpPr>
          <p:cNvPr id="194" name="矩形 193"/>
          <p:cNvSpPr/>
          <p:nvPr/>
        </p:nvSpPr>
        <p:spPr>
          <a:xfrm>
            <a:off x="6372225" y="3903663"/>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特许权使用费所得</a:t>
            </a:r>
            <a:endParaRPr lang="en-US" altLang="zh-CN" sz="1200" b="1" dirty="0">
              <a:latin typeface="微软雅黑" panose="020B0503020204020204" pitchFamily="34" charset="-122"/>
              <a:ea typeface="微软雅黑" panose="020B0503020204020204" pitchFamily="34" charset="-122"/>
            </a:endParaRPr>
          </a:p>
        </p:txBody>
      </p:sp>
      <p:sp>
        <p:nvSpPr>
          <p:cNvPr id="195" name="矩形 194"/>
          <p:cNvSpPr/>
          <p:nvPr/>
        </p:nvSpPr>
        <p:spPr>
          <a:xfrm>
            <a:off x="6372225" y="4300538"/>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稿酬所得所得</a:t>
            </a:r>
            <a:endParaRPr lang="en-US" altLang="zh-CN" sz="1200" b="1" dirty="0">
              <a:latin typeface="微软雅黑" panose="020B0503020204020204" pitchFamily="34" charset="-122"/>
              <a:ea typeface="微软雅黑" panose="020B0503020204020204" pitchFamily="34" charset="-122"/>
            </a:endParaRPr>
          </a:p>
        </p:txBody>
      </p:sp>
      <p:sp>
        <p:nvSpPr>
          <p:cNvPr id="196" name="矩形 195"/>
          <p:cNvSpPr/>
          <p:nvPr/>
        </p:nvSpPr>
        <p:spPr>
          <a:xfrm>
            <a:off x="8389938" y="1419225"/>
            <a:ext cx="503237" cy="309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全</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员</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全</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额</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扣</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缴</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申</a:t>
            </a: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endParaRPr lang="en-US" altLang="zh-CN" sz="1200" b="1" dirty="0">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报</a:t>
            </a:r>
            <a:endParaRPr lang="en-US" altLang="zh-CN" sz="1200" b="1" dirty="0">
              <a:latin typeface="微软雅黑" panose="020B0503020204020204" pitchFamily="34" charset="-122"/>
              <a:ea typeface="微软雅黑" panose="020B0503020204020204" pitchFamily="34" charset="-122"/>
            </a:endParaRPr>
          </a:p>
        </p:txBody>
      </p:sp>
      <p:cxnSp>
        <p:nvCxnSpPr>
          <p:cNvPr id="35" name="直接箭头连接符 34"/>
          <p:cNvCxnSpPr>
            <a:stCxn id="32" idx="3"/>
            <a:endCxn id="174" idx="1"/>
          </p:cNvCxnSpPr>
          <p:nvPr/>
        </p:nvCxnSpPr>
        <p:spPr>
          <a:xfrm>
            <a:off x="1128713" y="2824163"/>
            <a:ext cx="1270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a:stCxn id="174" idx="3"/>
            <a:endCxn id="174" idx="1"/>
          </p:cNvCxnSpPr>
          <p:nvPr/>
        </p:nvCxnSpPr>
        <p:spPr>
          <a:xfrm>
            <a:off x="2281238" y="2824163"/>
            <a:ext cx="2159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7131" name="肘形连接符 39"/>
          <p:cNvCxnSpPr>
            <a:cxnSpLocks noChangeShapeType="1"/>
            <a:stCxn id="33" idx="3"/>
            <a:endCxn id="175" idx="1"/>
          </p:cNvCxnSpPr>
          <p:nvPr/>
        </p:nvCxnSpPr>
        <p:spPr bwMode="auto">
          <a:xfrm flipV="1">
            <a:off x="3792538" y="1600200"/>
            <a:ext cx="261937" cy="1223963"/>
          </a:xfrm>
          <a:prstGeom prst="bentConnector3">
            <a:avLst>
              <a:gd name="adj1" fmla="val 49699"/>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2" name="肘形连接符 197"/>
          <p:cNvCxnSpPr>
            <a:cxnSpLocks noChangeShapeType="1"/>
            <a:stCxn id="33" idx="3"/>
            <a:endCxn id="176" idx="1"/>
          </p:cNvCxnSpPr>
          <p:nvPr/>
        </p:nvCxnSpPr>
        <p:spPr bwMode="auto">
          <a:xfrm>
            <a:off x="3792538" y="2824163"/>
            <a:ext cx="261937" cy="1223962"/>
          </a:xfrm>
          <a:prstGeom prst="bentConnector3">
            <a:avLst>
              <a:gd name="adj1" fmla="val 49699"/>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3" name="肘形连接符 198"/>
          <p:cNvCxnSpPr>
            <a:cxnSpLocks noChangeShapeType="1"/>
            <a:stCxn id="176" idx="3"/>
            <a:endCxn id="192" idx="1"/>
          </p:cNvCxnSpPr>
          <p:nvPr/>
        </p:nvCxnSpPr>
        <p:spPr bwMode="auto">
          <a:xfrm flipV="1">
            <a:off x="4872038" y="3273425"/>
            <a:ext cx="1487487" cy="774700"/>
          </a:xfrm>
          <a:prstGeom prst="bentConnector3">
            <a:avLst>
              <a:gd name="adj1" fmla="val 49944"/>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4" name="肘形连接符 199"/>
          <p:cNvCxnSpPr>
            <a:cxnSpLocks noChangeShapeType="1"/>
            <a:stCxn id="176" idx="3"/>
            <a:endCxn id="193" idx="1"/>
          </p:cNvCxnSpPr>
          <p:nvPr/>
        </p:nvCxnSpPr>
        <p:spPr bwMode="auto">
          <a:xfrm flipV="1">
            <a:off x="4872038" y="3670300"/>
            <a:ext cx="1487487" cy="377825"/>
          </a:xfrm>
          <a:prstGeom prst="bentConnector3">
            <a:avLst>
              <a:gd name="adj1" fmla="val 49944"/>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5" name="肘形连接符 200"/>
          <p:cNvCxnSpPr>
            <a:cxnSpLocks noChangeShapeType="1"/>
            <a:stCxn id="176" idx="3"/>
            <a:endCxn id="194" idx="1"/>
          </p:cNvCxnSpPr>
          <p:nvPr/>
        </p:nvCxnSpPr>
        <p:spPr bwMode="auto">
          <a:xfrm>
            <a:off x="4872038" y="4048125"/>
            <a:ext cx="1487487" cy="17463"/>
          </a:xfrm>
          <a:prstGeom prst="bentConnector3">
            <a:avLst>
              <a:gd name="adj1" fmla="val 49944"/>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6" name="肘形连接符 201"/>
          <p:cNvCxnSpPr>
            <a:cxnSpLocks noChangeShapeType="1"/>
            <a:stCxn id="176" idx="3"/>
            <a:endCxn id="195" idx="1"/>
          </p:cNvCxnSpPr>
          <p:nvPr/>
        </p:nvCxnSpPr>
        <p:spPr bwMode="auto">
          <a:xfrm>
            <a:off x="4872038" y="4048125"/>
            <a:ext cx="1487487" cy="414338"/>
          </a:xfrm>
          <a:prstGeom prst="bentConnector3">
            <a:avLst>
              <a:gd name="adj1" fmla="val 49944"/>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7" name="肘形连接符 202"/>
          <p:cNvCxnSpPr>
            <a:cxnSpLocks noChangeShapeType="1"/>
            <a:stCxn id="176" idx="3"/>
            <a:endCxn id="191" idx="1"/>
          </p:cNvCxnSpPr>
          <p:nvPr/>
        </p:nvCxnSpPr>
        <p:spPr bwMode="auto">
          <a:xfrm>
            <a:off x="4872038" y="4048125"/>
            <a:ext cx="1487487" cy="809625"/>
          </a:xfrm>
          <a:prstGeom prst="bentConnector3">
            <a:avLst>
              <a:gd name="adj1" fmla="val 49944"/>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8" name="肘形连接符 203"/>
          <p:cNvCxnSpPr>
            <a:cxnSpLocks noChangeShapeType="1"/>
            <a:stCxn id="175" idx="3"/>
            <a:endCxn id="177" idx="1"/>
          </p:cNvCxnSpPr>
          <p:nvPr/>
        </p:nvCxnSpPr>
        <p:spPr bwMode="auto">
          <a:xfrm flipV="1">
            <a:off x="4694238" y="1095375"/>
            <a:ext cx="225425" cy="504825"/>
          </a:xfrm>
          <a:prstGeom prst="bentConnector3">
            <a:avLst>
              <a:gd name="adj1" fmla="val 49296"/>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39" name="肘形连接符 204"/>
          <p:cNvCxnSpPr>
            <a:cxnSpLocks noChangeShapeType="1"/>
            <a:stCxn id="175" idx="3"/>
            <a:endCxn id="178" idx="1"/>
          </p:cNvCxnSpPr>
          <p:nvPr/>
        </p:nvCxnSpPr>
        <p:spPr bwMode="auto">
          <a:xfrm>
            <a:off x="4694238" y="1600200"/>
            <a:ext cx="225425" cy="360363"/>
          </a:xfrm>
          <a:prstGeom prst="bentConnector3">
            <a:avLst>
              <a:gd name="adj1" fmla="val 49296"/>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0" name="肘形连接符 205"/>
          <p:cNvCxnSpPr>
            <a:cxnSpLocks noChangeShapeType="1"/>
            <a:stCxn id="175" idx="3"/>
            <a:endCxn id="179" idx="1"/>
          </p:cNvCxnSpPr>
          <p:nvPr/>
        </p:nvCxnSpPr>
        <p:spPr bwMode="auto">
          <a:xfrm>
            <a:off x="4694238" y="1600200"/>
            <a:ext cx="225425" cy="1152525"/>
          </a:xfrm>
          <a:prstGeom prst="bentConnector3">
            <a:avLst>
              <a:gd name="adj1" fmla="val 49296"/>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1" name="肘形连接符 206"/>
          <p:cNvCxnSpPr>
            <a:cxnSpLocks noChangeShapeType="1"/>
            <a:stCxn id="178" idx="3"/>
            <a:endCxn id="189" idx="1"/>
          </p:cNvCxnSpPr>
          <p:nvPr/>
        </p:nvCxnSpPr>
        <p:spPr bwMode="auto">
          <a:xfrm>
            <a:off x="5945188" y="1960563"/>
            <a:ext cx="414337" cy="323850"/>
          </a:xfrm>
          <a:prstGeom prst="bentConnector3">
            <a:avLst>
              <a:gd name="adj1" fmla="val 49810"/>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2" name="肘形连接符 207"/>
          <p:cNvCxnSpPr>
            <a:cxnSpLocks noChangeShapeType="1"/>
            <a:stCxn id="178" idx="3"/>
            <a:endCxn id="188" idx="1"/>
          </p:cNvCxnSpPr>
          <p:nvPr/>
        </p:nvCxnSpPr>
        <p:spPr bwMode="auto">
          <a:xfrm flipV="1">
            <a:off x="5945188" y="1887538"/>
            <a:ext cx="414337" cy="73025"/>
          </a:xfrm>
          <a:prstGeom prst="bentConnector3">
            <a:avLst>
              <a:gd name="adj1" fmla="val 49810"/>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3" name="肘形连接符 208"/>
          <p:cNvCxnSpPr>
            <a:cxnSpLocks noChangeShapeType="1"/>
            <a:stCxn id="178" idx="3"/>
            <a:endCxn id="187" idx="1"/>
          </p:cNvCxnSpPr>
          <p:nvPr/>
        </p:nvCxnSpPr>
        <p:spPr bwMode="auto">
          <a:xfrm flipV="1">
            <a:off x="5945188" y="1492250"/>
            <a:ext cx="414337" cy="468313"/>
          </a:xfrm>
          <a:prstGeom prst="bentConnector3">
            <a:avLst>
              <a:gd name="adj1" fmla="val 49810"/>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4" name="肘形连接符 209"/>
          <p:cNvCxnSpPr>
            <a:cxnSpLocks noChangeShapeType="1"/>
            <a:stCxn id="177" idx="3"/>
            <a:endCxn id="180" idx="1"/>
          </p:cNvCxnSpPr>
          <p:nvPr/>
        </p:nvCxnSpPr>
        <p:spPr bwMode="auto">
          <a:xfrm>
            <a:off x="5945188" y="1095375"/>
            <a:ext cx="414337" cy="0"/>
          </a:xfrm>
          <a:prstGeom prst="straightConnector1">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47145" name="肘形连接符 212"/>
          <p:cNvCxnSpPr>
            <a:cxnSpLocks noChangeShapeType="1"/>
            <a:stCxn id="180" idx="3"/>
            <a:endCxn id="196" idx="1"/>
          </p:cNvCxnSpPr>
          <p:nvPr/>
        </p:nvCxnSpPr>
        <p:spPr bwMode="auto">
          <a:xfrm>
            <a:off x="8040688" y="1095375"/>
            <a:ext cx="336550" cy="1871663"/>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6" name="肘形连接符 213"/>
          <p:cNvCxnSpPr>
            <a:cxnSpLocks noChangeShapeType="1"/>
            <a:stCxn id="187" idx="3"/>
            <a:endCxn id="196" idx="1"/>
          </p:cNvCxnSpPr>
          <p:nvPr/>
        </p:nvCxnSpPr>
        <p:spPr bwMode="auto">
          <a:xfrm>
            <a:off x="8040688" y="1492250"/>
            <a:ext cx="336550" cy="1474788"/>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7" name="肘形连接符 214"/>
          <p:cNvCxnSpPr>
            <a:cxnSpLocks noChangeShapeType="1"/>
            <a:stCxn id="188" idx="3"/>
            <a:endCxn id="196" idx="1"/>
          </p:cNvCxnSpPr>
          <p:nvPr/>
        </p:nvCxnSpPr>
        <p:spPr bwMode="auto">
          <a:xfrm>
            <a:off x="8040688" y="1887538"/>
            <a:ext cx="336550" cy="1079500"/>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8" name="肘形连接符 215"/>
          <p:cNvCxnSpPr>
            <a:cxnSpLocks noChangeShapeType="1"/>
            <a:stCxn id="189" idx="3"/>
            <a:endCxn id="196" idx="1"/>
          </p:cNvCxnSpPr>
          <p:nvPr/>
        </p:nvCxnSpPr>
        <p:spPr bwMode="auto">
          <a:xfrm>
            <a:off x="8040688" y="2284413"/>
            <a:ext cx="336550" cy="682625"/>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49" name="肘形连接符 216"/>
          <p:cNvCxnSpPr>
            <a:cxnSpLocks noChangeShapeType="1"/>
            <a:stCxn id="179" idx="3"/>
            <a:endCxn id="196" idx="1"/>
          </p:cNvCxnSpPr>
          <p:nvPr/>
        </p:nvCxnSpPr>
        <p:spPr bwMode="auto">
          <a:xfrm>
            <a:off x="8040688" y="2752725"/>
            <a:ext cx="336550" cy="214313"/>
          </a:xfrm>
          <a:prstGeom prst="bentConnector3">
            <a:avLst>
              <a:gd name="adj1" fmla="val 50000"/>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50" name="肘形连接符 217"/>
          <p:cNvCxnSpPr>
            <a:cxnSpLocks noChangeShapeType="1"/>
            <a:stCxn id="192" idx="3"/>
            <a:endCxn id="196" idx="1"/>
          </p:cNvCxnSpPr>
          <p:nvPr/>
        </p:nvCxnSpPr>
        <p:spPr bwMode="auto">
          <a:xfrm flipV="1">
            <a:off x="8040688" y="2967038"/>
            <a:ext cx="336550" cy="306387"/>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51" name="肘形连接符 218"/>
          <p:cNvCxnSpPr>
            <a:cxnSpLocks noChangeShapeType="1"/>
            <a:stCxn id="193" idx="3"/>
            <a:endCxn id="196" idx="1"/>
          </p:cNvCxnSpPr>
          <p:nvPr/>
        </p:nvCxnSpPr>
        <p:spPr bwMode="auto">
          <a:xfrm flipV="1">
            <a:off x="8040688" y="2967038"/>
            <a:ext cx="336550" cy="703262"/>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52" name="肘形连接符 219"/>
          <p:cNvCxnSpPr>
            <a:cxnSpLocks noChangeShapeType="1"/>
            <a:stCxn id="194" idx="3"/>
            <a:endCxn id="196" idx="1"/>
          </p:cNvCxnSpPr>
          <p:nvPr/>
        </p:nvCxnSpPr>
        <p:spPr bwMode="auto">
          <a:xfrm flipV="1">
            <a:off x="8040688" y="2967038"/>
            <a:ext cx="336550" cy="1098550"/>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53" name="肘形连接符 220"/>
          <p:cNvCxnSpPr>
            <a:cxnSpLocks noChangeShapeType="1"/>
            <a:stCxn id="195" idx="3"/>
            <a:endCxn id="196" idx="1"/>
          </p:cNvCxnSpPr>
          <p:nvPr/>
        </p:nvCxnSpPr>
        <p:spPr bwMode="auto">
          <a:xfrm flipV="1">
            <a:off x="8040688" y="2967038"/>
            <a:ext cx="336550" cy="1495425"/>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47154" name="肘形连接符 221"/>
          <p:cNvCxnSpPr>
            <a:cxnSpLocks noChangeShapeType="1"/>
            <a:stCxn id="191" idx="3"/>
            <a:endCxn id="196" idx="1"/>
          </p:cNvCxnSpPr>
          <p:nvPr/>
        </p:nvCxnSpPr>
        <p:spPr bwMode="auto">
          <a:xfrm flipV="1">
            <a:off x="8040688" y="2967038"/>
            <a:ext cx="336550" cy="1890712"/>
          </a:xfrm>
          <a:prstGeom prst="bentConnector3">
            <a:avLst>
              <a:gd name="adj1" fmla="val 49528"/>
            </a:avLst>
          </a:prstGeom>
          <a:noFill/>
          <a:ln w="28575">
            <a:solidFill>
              <a:schemeClr val="tx2"/>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ransition spd="med" advTm="0">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382428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实施新税制后扣缴义务的主要变化点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1" name="矩形 14"/>
          <p:cNvSpPr/>
          <p:nvPr/>
        </p:nvSpPr>
        <p:spPr>
          <a:xfrm flipV="1">
            <a:off x="1588" y="3508375"/>
            <a:ext cx="3706812" cy="188913"/>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anchor="ctr"/>
          <a:lstStyle/>
          <a:p>
            <a:pPr algn="ctr" fontAlgn="auto">
              <a:spcBef>
                <a:spcPts val="0"/>
              </a:spcBef>
              <a:spcAft>
                <a:spcPts val="0"/>
              </a:spcAft>
              <a:buFontTx/>
              <a:buNone/>
              <a:defRPr/>
            </a:pPr>
            <a:endParaRPr lang="en-US"/>
          </a:p>
        </p:txBody>
      </p:sp>
      <p:grpSp>
        <p:nvGrpSpPr>
          <p:cNvPr id="48136" name="组合 51"/>
          <p:cNvGrpSpPr>
            <a:grpSpLocks/>
          </p:cNvGrpSpPr>
          <p:nvPr/>
        </p:nvGrpSpPr>
        <p:grpSpPr bwMode="auto">
          <a:xfrm>
            <a:off x="2984500" y="3508375"/>
            <a:ext cx="1338263" cy="1339850"/>
            <a:chOff x="3225639" y="4543565"/>
            <a:chExt cx="1735762" cy="1734334"/>
          </a:xfrm>
        </p:grpSpPr>
        <p:sp>
          <p:nvSpPr>
            <p:cNvPr id="48156" name="椭圆 52"/>
            <p:cNvSpPr>
              <a:spLocks noChangeArrowheads="1"/>
            </p:cNvSpPr>
            <p:nvPr/>
          </p:nvSpPr>
          <p:spPr bwMode="auto">
            <a:xfrm flipV="1">
              <a:off x="3225639" y="4543565"/>
              <a:ext cx="1735762" cy="1734334"/>
            </a:xfrm>
            <a:prstGeom prst="ellipse">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rot="108000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en-US" altLang="zh-CN">
                <a:solidFill>
                  <a:schemeClr val="accent1"/>
                </a:solidFill>
                <a:latin typeface="微软雅黑" pitchFamily="34" charset="-122"/>
                <a:ea typeface="微软雅黑" pitchFamily="34" charset="-122"/>
              </a:endParaRPr>
            </a:p>
          </p:txBody>
        </p:sp>
        <p:sp>
          <p:nvSpPr>
            <p:cNvPr id="54" name="椭圆 53"/>
            <p:cNvSpPr/>
            <p:nvPr/>
          </p:nvSpPr>
          <p:spPr>
            <a:xfrm rot="10800000" flipV="1">
              <a:off x="3450074" y="4786043"/>
              <a:ext cx="1284834" cy="1284312"/>
            </a:xfrm>
            <a:prstGeom prst="ellipse">
              <a:avLst/>
            </a:prstGeom>
            <a:solidFill>
              <a:schemeClr val="bg1">
                <a:lumMod val="95000"/>
              </a:schemeClr>
            </a:solidFill>
            <a:ln w="25400" cap="flat" cmpd="sng" algn="ctr">
              <a:noFill/>
              <a:prstDash val="solid"/>
            </a:ln>
            <a:effectLst/>
          </p:spPr>
          <p:txBody>
            <a:bodyPr tIns="36000" anchor="ctr" anchorCtr="1"/>
            <a:lstStyle/>
            <a:p>
              <a:pPr algn="ctr" fontAlgn="auto">
                <a:spcBef>
                  <a:spcPts val="0"/>
                </a:spcBef>
                <a:spcAft>
                  <a:spcPts val="0"/>
                </a:spcAft>
                <a:buFontTx/>
                <a:buNone/>
                <a:defRPr/>
              </a:pPr>
              <a:r>
                <a:rPr lang="en-US" altLang="zh-CN" sz="3100" b="1" kern="0" dirty="0">
                  <a:solidFill>
                    <a:schemeClr val="accent1"/>
                  </a:solidFill>
                  <a:latin typeface="微软雅黑" panose="020B0503020204020204" pitchFamily="34" charset="-122"/>
                  <a:ea typeface="微软雅黑" panose="020B0503020204020204" pitchFamily="34" charset="-122"/>
                </a:rPr>
                <a:t>01</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55" name="矩形 14"/>
          <p:cNvSpPr/>
          <p:nvPr/>
        </p:nvSpPr>
        <p:spPr>
          <a:xfrm flipV="1">
            <a:off x="5219700" y="3508375"/>
            <a:ext cx="3960813" cy="174625"/>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anchor="ctr"/>
          <a:lstStyle/>
          <a:p>
            <a:pPr algn="ctr" fontAlgn="auto">
              <a:spcBef>
                <a:spcPts val="0"/>
              </a:spcBef>
              <a:spcAft>
                <a:spcPts val="0"/>
              </a:spcAft>
              <a:buFontTx/>
              <a:buNone/>
              <a:defRPr/>
            </a:pPr>
            <a:endParaRPr lang="en-US"/>
          </a:p>
        </p:txBody>
      </p:sp>
      <p:grpSp>
        <p:nvGrpSpPr>
          <p:cNvPr id="48138" name="组合 55"/>
          <p:cNvGrpSpPr>
            <a:grpSpLocks/>
          </p:cNvGrpSpPr>
          <p:nvPr/>
        </p:nvGrpSpPr>
        <p:grpSpPr bwMode="auto">
          <a:xfrm>
            <a:off x="4529138" y="3508375"/>
            <a:ext cx="1338262" cy="1339850"/>
            <a:chOff x="5227325" y="4543565"/>
            <a:chExt cx="1735762" cy="1734334"/>
          </a:xfrm>
        </p:grpSpPr>
        <p:sp>
          <p:nvSpPr>
            <p:cNvPr id="48154" name="椭圆 56"/>
            <p:cNvSpPr>
              <a:spLocks noChangeArrowheads="1"/>
            </p:cNvSpPr>
            <p:nvPr/>
          </p:nvSpPr>
          <p:spPr bwMode="auto">
            <a:xfrm flipV="1">
              <a:off x="5227325" y="4543565"/>
              <a:ext cx="1735762" cy="1734334"/>
            </a:xfrm>
            <a:prstGeom prst="ellipse">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rot="108000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en-US" altLang="zh-CN">
                <a:solidFill>
                  <a:schemeClr val="accent1"/>
                </a:solidFill>
                <a:latin typeface="微软雅黑" pitchFamily="34" charset="-122"/>
                <a:ea typeface="微软雅黑" pitchFamily="34" charset="-122"/>
              </a:endParaRPr>
            </a:p>
          </p:txBody>
        </p:sp>
        <p:sp>
          <p:nvSpPr>
            <p:cNvPr id="58" name="椭圆 57"/>
            <p:cNvSpPr/>
            <p:nvPr/>
          </p:nvSpPr>
          <p:spPr>
            <a:xfrm rot="10800000" flipV="1">
              <a:off x="5459995" y="4769604"/>
              <a:ext cx="1284835" cy="1284312"/>
            </a:xfrm>
            <a:prstGeom prst="ellipse">
              <a:avLst/>
            </a:prstGeom>
            <a:solidFill>
              <a:schemeClr val="bg1">
                <a:lumMod val="95000"/>
              </a:schemeClr>
            </a:solidFill>
            <a:ln w="25400" cap="flat" cmpd="sng" algn="ctr">
              <a:noFill/>
              <a:prstDash val="solid"/>
            </a:ln>
            <a:effectLst/>
          </p:spPr>
          <p:txBody>
            <a:bodyPr tIns="36000" anchor="ctr"/>
            <a:lstStyle/>
            <a:p>
              <a:pPr algn="ctr" fontAlgn="auto">
                <a:spcBef>
                  <a:spcPts val="0"/>
                </a:spcBef>
                <a:spcAft>
                  <a:spcPts val="0"/>
                </a:spcAft>
                <a:buFontTx/>
                <a:buNone/>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62" name="矩形 61"/>
          <p:cNvSpPr/>
          <p:nvPr/>
        </p:nvSpPr>
        <p:spPr>
          <a:xfrm>
            <a:off x="468313" y="1425575"/>
            <a:ext cx="165576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工资、薪金所得</a:t>
            </a:r>
            <a:endParaRPr lang="en-US" altLang="zh-CN" sz="1200" b="1" dirty="0">
              <a:latin typeface="微软雅黑" panose="020B0503020204020204" pitchFamily="34" charset="-122"/>
              <a:ea typeface="微软雅黑" panose="020B0503020204020204" pitchFamily="34" charset="-122"/>
            </a:endParaRPr>
          </a:p>
        </p:txBody>
      </p:sp>
      <p:sp>
        <p:nvSpPr>
          <p:cNvPr id="63" name="矩形 62"/>
          <p:cNvSpPr/>
          <p:nvPr/>
        </p:nvSpPr>
        <p:spPr>
          <a:xfrm>
            <a:off x="2268538" y="1425575"/>
            <a:ext cx="165576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劳务报酬所得</a:t>
            </a:r>
            <a:endParaRPr lang="en-US" altLang="zh-CN" sz="1200" b="1" dirty="0">
              <a:latin typeface="微软雅黑" panose="020B0503020204020204" pitchFamily="34" charset="-122"/>
              <a:ea typeface="微软雅黑" panose="020B0503020204020204" pitchFamily="34" charset="-122"/>
            </a:endParaRPr>
          </a:p>
        </p:txBody>
      </p:sp>
      <p:sp>
        <p:nvSpPr>
          <p:cNvPr id="64" name="矩形 63"/>
          <p:cNvSpPr/>
          <p:nvPr/>
        </p:nvSpPr>
        <p:spPr>
          <a:xfrm>
            <a:off x="479425" y="1887538"/>
            <a:ext cx="165576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特许权使用费所得</a:t>
            </a:r>
            <a:endParaRPr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2271713" y="1887538"/>
            <a:ext cx="16573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稿酬所得所得</a:t>
            </a:r>
            <a:endParaRPr lang="en-US" altLang="zh-CN" sz="1200" b="1" dirty="0">
              <a:latin typeface="微软雅黑" panose="020B0503020204020204" pitchFamily="34" charset="-122"/>
              <a:ea typeface="微软雅黑" panose="020B0503020204020204" pitchFamily="34" charset="-122"/>
            </a:endParaRPr>
          </a:p>
        </p:txBody>
      </p:sp>
      <p:sp>
        <p:nvSpPr>
          <p:cNvPr id="7" name="矩形 6"/>
          <p:cNvSpPr/>
          <p:nvPr/>
        </p:nvSpPr>
        <p:spPr>
          <a:xfrm>
            <a:off x="357188" y="1276350"/>
            <a:ext cx="3638550" cy="1150938"/>
          </a:xfrm>
          <a:prstGeom prst="rect">
            <a:avLst/>
          </a:prstGeom>
          <a:noFill/>
          <a:ln w="19050">
            <a:solidFill>
              <a:srgbClr val="005DA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8144" name="矩形 66"/>
          <p:cNvSpPr>
            <a:spLocks noChangeArrowheads="1"/>
          </p:cNvSpPr>
          <p:nvPr/>
        </p:nvSpPr>
        <p:spPr bwMode="auto">
          <a:xfrm>
            <a:off x="579438" y="762000"/>
            <a:ext cx="3205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b="1">
                <a:solidFill>
                  <a:srgbClr val="005DA2"/>
                </a:solidFill>
                <a:latin typeface="Calibri" pitchFamily="34" charset="0"/>
              </a:rPr>
              <a:t>四项劳动性所得实行综合计税</a:t>
            </a:r>
            <a:endParaRPr lang="zh-CN" altLang="zh-CN" b="1">
              <a:solidFill>
                <a:srgbClr val="005DA2"/>
              </a:solidFill>
              <a:latin typeface="Calibri" pitchFamily="34" charset="0"/>
            </a:endParaRPr>
          </a:p>
        </p:txBody>
      </p:sp>
      <p:sp>
        <p:nvSpPr>
          <p:cNvPr id="48145" name="矩形 67"/>
          <p:cNvSpPr>
            <a:spLocks noChangeArrowheads="1"/>
          </p:cNvSpPr>
          <p:nvPr/>
        </p:nvSpPr>
        <p:spPr bwMode="auto">
          <a:xfrm>
            <a:off x="236538" y="2643188"/>
            <a:ext cx="3903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b="1">
                <a:solidFill>
                  <a:srgbClr val="005DA2"/>
                </a:solidFill>
                <a:latin typeface="Calibri" pitchFamily="34" charset="0"/>
              </a:rPr>
              <a:t>“累计预扣法”预扣预缴个人所得税</a:t>
            </a:r>
            <a:endParaRPr lang="en-US" altLang="zh-CN" b="1">
              <a:solidFill>
                <a:srgbClr val="005DA2"/>
              </a:solidFill>
              <a:latin typeface="Calibri" pitchFamily="34" charset="0"/>
            </a:endParaRPr>
          </a:p>
          <a:p>
            <a:pPr algn="just" eaLnBrk="1" hangingPunct="1"/>
            <a:r>
              <a:rPr lang="zh-CN" altLang="en-US" b="1">
                <a:solidFill>
                  <a:srgbClr val="005DA2"/>
                </a:solidFill>
                <a:latin typeface="Calibri" pitchFamily="34" charset="0"/>
              </a:rPr>
              <a:t>并按月办理扣缴申报</a:t>
            </a:r>
            <a:endParaRPr lang="zh-CN" altLang="zh-CN" b="1">
              <a:solidFill>
                <a:srgbClr val="005DA2"/>
              </a:solidFill>
              <a:latin typeface="Calibri" pitchFamily="34" charset="0"/>
            </a:endParaRPr>
          </a:p>
        </p:txBody>
      </p:sp>
      <p:sp>
        <p:nvSpPr>
          <p:cNvPr id="48146" name="矩形 68"/>
          <p:cNvSpPr>
            <a:spLocks noChangeArrowheads="1"/>
          </p:cNvSpPr>
          <p:nvPr/>
        </p:nvSpPr>
        <p:spPr bwMode="auto">
          <a:xfrm>
            <a:off x="5259388" y="762000"/>
            <a:ext cx="333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b="1">
                <a:solidFill>
                  <a:srgbClr val="005DA2"/>
                </a:solidFill>
                <a:latin typeface="Calibri" pitchFamily="34" charset="0"/>
              </a:rPr>
              <a:t> </a:t>
            </a:r>
            <a:r>
              <a:rPr lang="zh-CN" altLang="zh-CN" b="1">
                <a:solidFill>
                  <a:srgbClr val="005DA2"/>
                </a:solidFill>
                <a:latin typeface="Calibri" pitchFamily="34" charset="0"/>
              </a:rPr>
              <a:t>可能需要办理</a:t>
            </a:r>
            <a:r>
              <a:rPr lang="en-US" altLang="zh-CN" b="1">
                <a:solidFill>
                  <a:srgbClr val="005DA2"/>
                </a:solidFill>
                <a:latin typeface="Calibri" pitchFamily="34" charset="0"/>
              </a:rPr>
              <a:t>5</a:t>
            </a:r>
            <a:r>
              <a:rPr lang="zh-CN" altLang="en-US" b="1">
                <a:solidFill>
                  <a:srgbClr val="005DA2"/>
                </a:solidFill>
                <a:latin typeface="Calibri" pitchFamily="34" charset="0"/>
              </a:rPr>
              <a:t>项专项附加扣除</a:t>
            </a:r>
            <a:endParaRPr lang="zh-CN" altLang="zh-CN" b="1">
              <a:solidFill>
                <a:srgbClr val="005DA2"/>
              </a:solidFill>
              <a:latin typeface="Calibri" pitchFamily="34" charset="0"/>
            </a:endParaRPr>
          </a:p>
        </p:txBody>
      </p:sp>
      <p:sp>
        <p:nvSpPr>
          <p:cNvPr id="70" name="矩形 69"/>
          <p:cNvSpPr/>
          <p:nvPr/>
        </p:nvSpPr>
        <p:spPr>
          <a:xfrm>
            <a:off x="4681538" y="1425575"/>
            <a:ext cx="12954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子女教育</a:t>
            </a:r>
            <a:endParaRPr lang="en-US" altLang="zh-CN" sz="1200" b="1" dirty="0">
              <a:latin typeface="微软雅黑" panose="020B0503020204020204" pitchFamily="34" charset="-122"/>
              <a:ea typeface="微软雅黑" panose="020B0503020204020204" pitchFamily="34" charset="-122"/>
            </a:endParaRPr>
          </a:p>
        </p:txBody>
      </p:sp>
      <p:sp>
        <p:nvSpPr>
          <p:cNvPr id="72" name="矩形 71"/>
          <p:cNvSpPr/>
          <p:nvPr/>
        </p:nvSpPr>
        <p:spPr>
          <a:xfrm>
            <a:off x="4694238" y="1887538"/>
            <a:ext cx="12954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住房租金</a:t>
            </a:r>
            <a:endParaRPr lang="en-US" altLang="zh-CN" sz="1200" b="1" dirty="0">
              <a:latin typeface="微软雅黑" panose="020B0503020204020204" pitchFamily="34" charset="-122"/>
              <a:ea typeface="微软雅黑" panose="020B0503020204020204" pitchFamily="34" charset="-122"/>
            </a:endParaRPr>
          </a:p>
        </p:txBody>
      </p:sp>
      <p:sp>
        <p:nvSpPr>
          <p:cNvPr id="74" name="矩形 73"/>
          <p:cNvSpPr/>
          <p:nvPr/>
        </p:nvSpPr>
        <p:spPr>
          <a:xfrm>
            <a:off x="4572000" y="1276350"/>
            <a:ext cx="4430713" cy="1150938"/>
          </a:xfrm>
          <a:prstGeom prst="rect">
            <a:avLst/>
          </a:prstGeom>
          <a:noFill/>
          <a:ln w="19050">
            <a:solidFill>
              <a:srgbClr val="005DA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8" name="矩形 77"/>
          <p:cNvSpPr/>
          <p:nvPr/>
        </p:nvSpPr>
        <p:spPr>
          <a:xfrm>
            <a:off x="6121400" y="1419225"/>
            <a:ext cx="1296988"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继续教育</a:t>
            </a:r>
            <a:endParaRPr lang="en-US" altLang="zh-CN" sz="1200" b="1" dirty="0">
              <a:latin typeface="微软雅黑" panose="020B0503020204020204" pitchFamily="34" charset="-122"/>
              <a:ea typeface="微软雅黑" panose="020B0503020204020204" pitchFamily="34" charset="-122"/>
            </a:endParaRPr>
          </a:p>
        </p:txBody>
      </p:sp>
      <p:sp>
        <p:nvSpPr>
          <p:cNvPr id="79" name="矩形 78"/>
          <p:cNvSpPr/>
          <p:nvPr/>
        </p:nvSpPr>
        <p:spPr>
          <a:xfrm>
            <a:off x="6134100" y="1881188"/>
            <a:ext cx="12954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赡养老人</a:t>
            </a:r>
            <a:endParaRPr lang="en-US" altLang="zh-CN" sz="1200" b="1" dirty="0">
              <a:latin typeface="微软雅黑" panose="020B0503020204020204" pitchFamily="34" charset="-122"/>
              <a:ea typeface="微软雅黑" panose="020B0503020204020204" pitchFamily="34" charset="-122"/>
            </a:endParaRPr>
          </a:p>
        </p:txBody>
      </p:sp>
      <p:sp>
        <p:nvSpPr>
          <p:cNvPr id="80" name="矩形 79"/>
          <p:cNvSpPr/>
          <p:nvPr/>
        </p:nvSpPr>
        <p:spPr>
          <a:xfrm>
            <a:off x="7561263" y="1419225"/>
            <a:ext cx="129698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en-US" sz="1200" b="1" dirty="0">
                <a:latin typeface="微软雅黑" panose="020B0503020204020204" pitchFamily="34" charset="-122"/>
                <a:ea typeface="微软雅黑" panose="020B0503020204020204" pitchFamily="34" charset="-122"/>
              </a:rPr>
              <a:t>住房贷款利息</a:t>
            </a:r>
            <a:endParaRPr lang="en-US" altLang="zh-CN" sz="1200" b="1" dirty="0">
              <a:latin typeface="微软雅黑" panose="020B0503020204020204" pitchFamily="34" charset="-122"/>
              <a:ea typeface="微软雅黑" panose="020B0503020204020204" pitchFamily="34" charset="-122"/>
            </a:endParaRPr>
          </a:p>
        </p:txBody>
      </p:sp>
      <p:sp>
        <p:nvSpPr>
          <p:cNvPr id="48153" name="矩形 81"/>
          <p:cNvSpPr>
            <a:spLocks noChangeArrowheads="1"/>
          </p:cNvSpPr>
          <p:nvPr/>
        </p:nvSpPr>
        <p:spPr bwMode="auto">
          <a:xfrm>
            <a:off x="4603750" y="2528888"/>
            <a:ext cx="42894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b="1">
                <a:solidFill>
                  <a:srgbClr val="005DA2"/>
                </a:solidFill>
                <a:latin typeface="Calibri" pitchFamily="34" charset="0"/>
              </a:rPr>
              <a:t>对员工选择将专项扣除信息给任职受雇单位的，单位在发工资预扣税款时进行扣除</a:t>
            </a:r>
            <a:endParaRPr lang="zh-CN" altLang="zh-CN" b="1">
              <a:solidFill>
                <a:srgbClr val="005DA2"/>
              </a:solidFill>
              <a:latin typeface="Calibri" pitchFamily="34" charset="0"/>
            </a:endParaRPr>
          </a:p>
        </p:txBody>
      </p:sp>
    </p:spTree>
  </p:cSld>
  <p:clrMapOvr>
    <a:masterClrMapping/>
  </p:clrMapOvr>
  <p:transition spd="med" advTm="0">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382428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新增的扣缴权利与义务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9159" name="Freeform 5"/>
          <p:cNvSpPr>
            <a:spLocks noChangeArrowheads="1"/>
          </p:cNvSpPr>
          <p:nvPr/>
        </p:nvSpPr>
        <p:spPr bwMode="auto">
          <a:xfrm>
            <a:off x="971550" y="2211388"/>
            <a:ext cx="1479550" cy="13350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0" name="TextBox 31"/>
          <p:cNvSpPr txBox="1">
            <a:spLocks noChangeArrowheads="1"/>
          </p:cNvSpPr>
          <p:nvPr/>
        </p:nvSpPr>
        <p:spPr bwMode="auto">
          <a:xfrm>
            <a:off x="1257300" y="2447925"/>
            <a:ext cx="9080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800" b="1">
                <a:solidFill>
                  <a:schemeClr val="bg1"/>
                </a:solidFill>
                <a:latin typeface="微软雅黑" pitchFamily="34" charset="-122"/>
                <a:ea typeface="微软雅黑" pitchFamily="34" charset="-122"/>
              </a:rPr>
              <a:t>权利义务</a:t>
            </a:r>
          </a:p>
        </p:txBody>
      </p:sp>
      <p:sp>
        <p:nvSpPr>
          <p:cNvPr id="49161" name="Freeform 5"/>
          <p:cNvSpPr>
            <a:spLocks noChangeArrowheads="1"/>
          </p:cNvSpPr>
          <p:nvPr/>
        </p:nvSpPr>
        <p:spPr bwMode="auto">
          <a:xfrm>
            <a:off x="2651125" y="1335088"/>
            <a:ext cx="547688" cy="3108325"/>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44"/>
              <a:gd name="T70" fmla="*/ 0 h 14563"/>
              <a:gd name="T71" fmla="*/ 3544 w 3544"/>
              <a:gd name="T72" fmla="*/ 14563 h 145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圆角矩形 32"/>
          <p:cNvSpPr/>
          <p:nvPr/>
        </p:nvSpPr>
        <p:spPr>
          <a:xfrm>
            <a:off x="3482975" y="947738"/>
            <a:ext cx="4479925" cy="452437"/>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38" name="TextBox 37"/>
          <p:cNvSpPr txBox="1"/>
          <p:nvPr/>
        </p:nvSpPr>
        <p:spPr>
          <a:xfrm>
            <a:off x="3708400" y="958850"/>
            <a:ext cx="4081463" cy="442913"/>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r>
              <a:rPr lang="zh-CN" altLang="zh-CN" sz="1200" dirty="0"/>
              <a:t>居民个人向扣缴义务人提供专项附加扣除信息的，扣缴义务人按月预扣预缴税款时应当按照规定予以扣除，不得拒绝。</a:t>
            </a:r>
            <a:endParaRPr lang="en-US" altLang="zh-CN" sz="1200" dirty="0">
              <a:solidFill>
                <a:schemeClr val="tx1">
                  <a:lumMod val="75000"/>
                  <a:lumOff val="25000"/>
                </a:schemeClr>
              </a:solidFill>
            </a:endParaRPr>
          </a:p>
        </p:txBody>
      </p:sp>
      <p:sp>
        <p:nvSpPr>
          <p:cNvPr id="35" name="圆角矩形 34"/>
          <p:cNvSpPr/>
          <p:nvPr/>
        </p:nvSpPr>
        <p:spPr>
          <a:xfrm>
            <a:off x="3482975" y="1495425"/>
            <a:ext cx="4479925" cy="452438"/>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39" name="TextBox 38"/>
          <p:cNvSpPr txBox="1"/>
          <p:nvPr/>
        </p:nvSpPr>
        <p:spPr>
          <a:xfrm>
            <a:off x="3708400" y="1492250"/>
            <a:ext cx="4060825" cy="442913"/>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r>
              <a:rPr lang="zh-CN" altLang="zh-CN" sz="1200" dirty="0"/>
              <a:t>扣缴义务</a:t>
            </a:r>
            <a:r>
              <a:rPr lang="zh-CN" altLang="zh-CN" sz="1200" dirty="0" smtClean="0"/>
              <a:t>人应当</a:t>
            </a:r>
            <a:r>
              <a:rPr lang="zh-CN" altLang="zh-CN" sz="1200" dirty="0"/>
              <a:t>按照规定妥善保存</a:t>
            </a:r>
            <a:r>
              <a:rPr lang="zh-CN" altLang="zh-CN" sz="1200" dirty="0" smtClean="0"/>
              <a:t>备查</a:t>
            </a:r>
            <a:r>
              <a:rPr lang="zh-CN" altLang="zh-CN" sz="1200" dirty="0"/>
              <a:t>扣除资料</a:t>
            </a:r>
            <a:r>
              <a:rPr lang="zh-CN" altLang="zh-CN" sz="1200" dirty="0" smtClean="0"/>
              <a:t>。</a:t>
            </a:r>
            <a:endParaRPr lang="en-US" altLang="zh-CN" sz="1200" dirty="0" smtClean="0"/>
          </a:p>
          <a:p>
            <a:pPr fontAlgn="auto">
              <a:lnSpc>
                <a:spcPct val="120000"/>
              </a:lnSpc>
              <a:spcBef>
                <a:spcPts val="0"/>
              </a:spcBef>
              <a:spcAft>
                <a:spcPts val="0"/>
              </a:spcAft>
              <a:buFontTx/>
              <a:buNone/>
              <a:defRPr/>
            </a:pPr>
            <a:r>
              <a:rPr lang="zh-CN" altLang="zh-CN" sz="1200" dirty="0" smtClean="0"/>
              <a:t>应当</a:t>
            </a:r>
            <a:r>
              <a:rPr lang="zh-CN" altLang="zh-CN" sz="1200" dirty="0"/>
              <a:t>依法对纳税人报送的相关涉税信息和资料保密。</a:t>
            </a:r>
            <a:endParaRPr lang="en-US" altLang="zh-CN" sz="1200" dirty="0">
              <a:solidFill>
                <a:schemeClr val="tx1">
                  <a:lumMod val="75000"/>
                  <a:lumOff val="25000"/>
                </a:schemeClr>
              </a:solidFill>
            </a:endParaRPr>
          </a:p>
        </p:txBody>
      </p:sp>
      <p:sp>
        <p:nvSpPr>
          <p:cNvPr id="36" name="圆角矩形 35"/>
          <p:cNvSpPr/>
          <p:nvPr/>
        </p:nvSpPr>
        <p:spPr>
          <a:xfrm>
            <a:off x="3482975" y="2590800"/>
            <a:ext cx="4479925" cy="452438"/>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0" name="TextBox 39"/>
          <p:cNvSpPr txBox="1"/>
          <p:nvPr/>
        </p:nvSpPr>
        <p:spPr>
          <a:xfrm>
            <a:off x="3708400" y="2605088"/>
            <a:ext cx="4103688" cy="203200"/>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endParaRPr lang="en-US" altLang="zh-CN" sz="1200" dirty="0">
              <a:solidFill>
                <a:schemeClr val="tx1">
                  <a:lumMod val="75000"/>
                  <a:lumOff val="25000"/>
                </a:schemeClr>
              </a:solidFill>
            </a:endParaRPr>
          </a:p>
        </p:txBody>
      </p:sp>
      <p:sp>
        <p:nvSpPr>
          <p:cNvPr id="37" name="圆角矩形 36"/>
          <p:cNvSpPr/>
          <p:nvPr/>
        </p:nvSpPr>
        <p:spPr>
          <a:xfrm>
            <a:off x="3482975" y="2043113"/>
            <a:ext cx="4479925" cy="452437"/>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9169" name="TextBox 40"/>
          <p:cNvSpPr txBox="1">
            <a:spLocks noChangeArrowheads="1"/>
          </p:cNvSpPr>
          <p:nvPr/>
        </p:nvSpPr>
        <p:spPr bwMode="auto">
          <a:xfrm>
            <a:off x="3708400" y="2098675"/>
            <a:ext cx="4154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ts val="1300"/>
              </a:lnSpc>
            </a:pPr>
            <a:r>
              <a:rPr lang="zh-CN" altLang="zh-CN" sz="1200">
                <a:solidFill>
                  <a:srgbClr val="595959"/>
                </a:solidFill>
                <a:latin typeface="微软雅黑" pitchFamily="34" charset="-122"/>
                <a:ea typeface="微软雅黑" pitchFamily="34" charset="-122"/>
              </a:rPr>
              <a:t>不得擅自更改信息。纳税人对真实性、准确性、完整性负责，发现不符的，可以要求修改，拒绝修改，应当报告税务机关。</a:t>
            </a:r>
          </a:p>
        </p:txBody>
      </p:sp>
      <p:sp>
        <p:nvSpPr>
          <p:cNvPr id="42" name="圆角矩形 41"/>
          <p:cNvSpPr/>
          <p:nvPr/>
        </p:nvSpPr>
        <p:spPr>
          <a:xfrm>
            <a:off x="3482975" y="3138488"/>
            <a:ext cx="4479925" cy="452437"/>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3" name="TextBox 42"/>
          <p:cNvSpPr txBox="1"/>
          <p:nvPr/>
        </p:nvSpPr>
        <p:spPr>
          <a:xfrm>
            <a:off x="3708400" y="3130550"/>
            <a:ext cx="4160838" cy="444500"/>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r>
              <a:rPr lang="zh-CN" altLang="zh-CN" sz="1200" dirty="0"/>
              <a:t>纳税人取得除工资薪金所得以外的其他所得，扣缴义务人应当在代扣税款后，</a:t>
            </a:r>
            <a:r>
              <a:rPr lang="zh-CN" altLang="zh-CN" sz="1200" dirty="0" smtClean="0"/>
              <a:t>及时提供</a:t>
            </a:r>
            <a:r>
              <a:rPr lang="zh-CN" altLang="zh-CN" sz="1200" dirty="0"/>
              <a:t>其个人所得和已扣缴税款等信息。</a:t>
            </a:r>
            <a:endParaRPr lang="en-US" altLang="zh-CN" sz="1200" dirty="0">
              <a:solidFill>
                <a:schemeClr val="tx1">
                  <a:lumMod val="75000"/>
                  <a:lumOff val="25000"/>
                </a:schemeClr>
              </a:solidFill>
            </a:endParaRPr>
          </a:p>
        </p:txBody>
      </p:sp>
      <p:sp>
        <p:nvSpPr>
          <p:cNvPr id="44" name="圆角矩形 43"/>
          <p:cNvSpPr/>
          <p:nvPr/>
        </p:nvSpPr>
        <p:spPr>
          <a:xfrm>
            <a:off x="3482975" y="3686175"/>
            <a:ext cx="4479925" cy="450850"/>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6" name="TextBox 45"/>
          <p:cNvSpPr txBox="1"/>
          <p:nvPr/>
        </p:nvSpPr>
        <p:spPr>
          <a:xfrm>
            <a:off x="3708400" y="3724275"/>
            <a:ext cx="4176713" cy="442913"/>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r>
              <a:rPr lang="zh-CN" altLang="zh-CN" sz="1200" dirty="0"/>
              <a:t>扣缴义务人依法履行代扣代缴义务，纳税人不得拒绝。纳税人拒绝的，扣缴义务人应当及时报告税务机关。</a:t>
            </a:r>
            <a:endParaRPr lang="en-US" altLang="zh-CN" sz="1200" dirty="0">
              <a:solidFill>
                <a:schemeClr val="tx1">
                  <a:lumMod val="75000"/>
                  <a:lumOff val="25000"/>
                </a:schemeClr>
              </a:solidFill>
            </a:endParaRPr>
          </a:p>
        </p:txBody>
      </p:sp>
      <p:sp>
        <p:nvSpPr>
          <p:cNvPr id="45" name="圆角矩形 44"/>
          <p:cNvSpPr/>
          <p:nvPr/>
        </p:nvSpPr>
        <p:spPr>
          <a:xfrm>
            <a:off x="3482975" y="4233863"/>
            <a:ext cx="4479925" cy="450850"/>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7" name="TextBox 46"/>
          <p:cNvSpPr txBox="1"/>
          <p:nvPr/>
        </p:nvSpPr>
        <p:spPr>
          <a:xfrm>
            <a:off x="3708400" y="4227513"/>
            <a:ext cx="4297363" cy="442912"/>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r>
              <a:rPr lang="zh-CN" altLang="zh-CN" sz="1200" dirty="0" smtClean="0"/>
              <a:t>未</a:t>
            </a:r>
            <a:r>
              <a:rPr lang="zh-CN" altLang="zh-CN" sz="1200" dirty="0"/>
              <a:t>按照</a:t>
            </a:r>
            <a:r>
              <a:rPr lang="zh-CN" altLang="zh-CN" sz="1200" dirty="0" smtClean="0"/>
              <a:t>规定报送资料信息、虚报</a:t>
            </a:r>
            <a:r>
              <a:rPr lang="zh-CN" altLang="zh-CN" sz="1200" dirty="0"/>
              <a:t>虚扣</a:t>
            </a:r>
            <a:r>
              <a:rPr lang="zh-CN" altLang="zh-CN" sz="1200" dirty="0" smtClean="0"/>
              <a:t>专项扣除</a:t>
            </a:r>
            <a:r>
              <a:rPr lang="zh-CN" altLang="zh-CN" sz="1200" dirty="0"/>
              <a:t>、应扣未扣税款、不缴或少缴已扣税款、借用或冒用他人身份等</a:t>
            </a:r>
            <a:r>
              <a:rPr lang="zh-CN" altLang="zh-CN" sz="1200" dirty="0" smtClean="0"/>
              <a:t>行为</a:t>
            </a:r>
            <a:r>
              <a:rPr lang="zh-CN" altLang="en-US" sz="1200" dirty="0" smtClean="0"/>
              <a:t>，依法</a:t>
            </a:r>
            <a:r>
              <a:rPr lang="zh-CN" altLang="zh-CN" sz="1200" dirty="0" smtClean="0"/>
              <a:t>处理</a:t>
            </a:r>
            <a:r>
              <a:rPr lang="zh-CN" altLang="zh-CN" sz="1200" dirty="0"/>
              <a:t>。</a:t>
            </a:r>
            <a:endParaRPr lang="en-US" altLang="zh-CN" sz="1200" dirty="0">
              <a:solidFill>
                <a:schemeClr val="tx1">
                  <a:lumMod val="75000"/>
                  <a:lumOff val="25000"/>
                </a:schemeClr>
              </a:solidFill>
            </a:endParaRPr>
          </a:p>
        </p:txBody>
      </p:sp>
      <p:sp>
        <p:nvSpPr>
          <p:cNvPr id="49176" name="TextBox 59"/>
          <p:cNvSpPr txBox="1">
            <a:spLocks noChangeArrowheads="1"/>
          </p:cNvSpPr>
          <p:nvPr/>
        </p:nvSpPr>
        <p:spPr bwMode="auto">
          <a:xfrm>
            <a:off x="3708400" y="2649538"/>
            <a:ext cx="4154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ts val="1300"/>
              </a:lnSpc>
            </a:pPr>
            <a:r>
              <a:rPr lang="zh-CN" altLang="en-US" sz="1200">
                <a:solidFill>
                  <a:srgbClr val="595959"/>
                </a:solidFill>
                <a:latin typeface="微软雅黑" pitchFamily="34" charset="-122"/>
                <a:ea typeface="微软雅黑" pitchFamily="34" charset="-122"/>
              </a:rPr>
              <a:t>纳税人取得工资薪金所得，扣缴义务人应当于年度终了后两个月内，向纳税人提供其个人所得和已扣缴税款等信息。</a:t>
            </a:r>
          </a:p>
        </p:txBody>
      </p:sp>
    </p:spTree>
  </p:cSld>
  <p:clrMapOvr>
    <a:masterClrMapping/>
  </p:clrMapOvr>
  <p:transition spd="med" advTm="0">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扣缴登记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50183"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0184"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扣缴登记</a:t>
            </a:r>
          </a:p>
        </p:txBody>
      </p:sp>
      <p:sp>
        <p:nvSpPr>
          <p:cNvPr id="11" name="圆角矩形 10"/>
          <p:cNvSpPr/>
          <p:nvPr/>
        </p:nvSpPr>
        <p:spPr>
          <a:xfrm>
            <a:off x="720725" y="1866900"/>
            <a:ext cx="7739063" cy="14255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0186" name="TextBox 11"/>
          <p:cNvSpPr txBox="1">
            <a:spLocks noChangeArrowheads="1"/>
          </p:cNvSpPr>
          <p:nvPr/>
        </p:nvSpPr>
        <p:spPr bwMode="auto">
          <a:xfrm>
            <a:off x="971550" y="2139950"/>
            <a:ext cx="72263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法定扣缴义务人，是指向个人支付所得的单位和个人。</a:t>
            </a:r>
            <a:endParaRPr lang="en-US" altLang="zh-CN" sz="1600">
              <a:latin typeface="Calibri" pitchFamily="34" charset="0"/>
            </a:endParaRPr>
          </a:p>
        </p:txBody>
      </p:sp>
      <p:sp>
        <p:nvSpPr>
          <p:cNvPr id="14" name="矩形 93"/>
          <p:cNvSpPr/>
          <p:nvPr/>
        </p:nvSpPr>
        <p:spPr>
          <a:xfrm>
            <a:off x="684213" y="1822450"/>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43888" y="3076575"/>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人员信息采集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51207"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1208"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人员信息采集</a:t>
            </a:r>
          </a:p>
        </p:txBody>
      </p:sp>
      <p:sp>
        <p:nvSpPr>
          <p:cNvPr id="11" name="圆角矩形 10"/>
          <p:cNvSpPr/>
          <p:nvPr/>
        </p:nvSpPr>
        <p:spPr>
          <a:xfrm>
            <a:off x="720725" y="1419225"/>
            <a:ext cx="7739063" cy="33845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1210" name="TextBox 11"/>
          <p:cNvSpPr txBox="1">
            <a:spLocks noChangeArrowheads="1"/>
          </p:cNvSpPr>
          <p:nvPr/>
        </p:nvSpPr>
        <p:spPr bwMode="auto">
          <a:xfrm>
            <a:off x="971550" y="1492250"/>
            <a:ext cx="72263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扣缴义务人应在办理扣缴申报时，向主管税务机关报送其支付所得的所有个人的有关信息、支付所得数额、扣除事项和数额、扣缴税款的具体数额和总额以及其他相关涉税信息资料。</a:t>
            </a:r>
          </a:p>
          <a:p>
            <a:pPr algn="just" eaLnBrk="1" hangingPunct="1">
              <a:lnSpc>
                <a:spcPct val="120000"/>
              </a:lnSpc>
            </a:pPr>
            <a:endParaRPr lang="en-US" altLang="zh-CN" sz="1600">
              <a:latin typeface="Calibri" pitchFamily="34" charset="0"/>
            </a:endParaRPr>
          </a:p>
          <a:p>
            <a:pPr algn="just" eaLnBrk="1" hangingPunct="1">
              <a:lnSpc>
                <a:spcPct val="120000"/>
              </a:lnSpc>
            </a:pPr>
            <a:r>
              <a:rPr lang="zh-CN" altLang="zh-CN" sz="1600">
                <a:latin typeface="Calibri" pitchFamily="34" charset="0"/>
              </a:rPr>
              <a:t>新员工入职：扣缴单位采集人员信息</a:t>
            </a:r>
            <a:r>
              <a:rPr lang="en-US" altLang="zh-CN" sz="1600">
                <a:latin typeface="Calibri" pitchFamily="34" charset="0"/>
              </a:rPr>
              <a:t>——</a:t>
            </a:r>
            <a:r>
              <a:rPr lang="zh-CN" altLang="zh-CN" sz="1600">
                <a:latin typeface="Calibri" pitchFamily="34" charset="0"/>
              </a:rPr>
              <a:t>“报送”</a:t>
            </a:r>
            <a:r>
              <a:rPr lang="en-US" altLang="zh-CN" sz="1600">
                <a:latin typeface="Calibri" pitchFamily="34" charset="0"/>
              </a:rPr>
              <a:t>——</a:t>
            </a:r>
            <a:r>
              <a:rPr lang="zh-CN" altLang="zh-CN" sz="1600">
                <a:latin typeface="Calibri" pitchFamily="34" charset="0"/>
              </a:rPr>
              <a:t>“反馈”</a:t>
            </a:r>
          </a:p>
          <a:p>
            <a:pPr algn="just" eaLnBrk="1" hangingPunct="1">
              <a:lnSpc>
                <a:spcPct val="120000"/>
              </a:lnSpc>
            </a:pPr>
            <a:endParaRPr lang="zh-CN" altLang="zh-CN" sz="1600" b="1">
              <a:latin typeface="Calibri" pitchFamily="34" charset="0"/>
            </a:endParaRPr>
          </a:p>
          <a:p>
            <a:pPr algn="just" eaLnBrk="1" hangingPunct="1">
              <a:lnSpc>
                <a:spcPct val="120000"/>
              </a:lnSpc>
            </a:pPr>
            <a:r>
              <a:rPr lang="zh-CN" altLang="zh-CN" sz="1600" b="1">
                <a:latin typeface="Calibri" pitchFamily="34" charset="0"/>
              </a:rPr>
              <a:t>需重点关注的是</a:t>
            </a:r>
            <a:r>
              <a:rPr lang="zh-CN" altLang="zh-CN" sz="1600">
                <a:latin typeface="Calibri" pitchFamily="34" charset="0"/>
              </a:rPr>
              <a:t>，提示“验证</a:t>
            </a:r>
            <a:r>
              <a:rPr lang="zh-CN" altLang="en-US" sz="1600">
                <a:latin typeface="Calibri" pitchFamily="34" charset="0"/>
              </a:rPr>
              <a:t>不</a:t>
            </a:r>
            <a:r>
              <a:rPr lang="zh-CN" altLang="zh-CN" sz="1600">
                <a:latin typeface="Calibri" pitchFamily="34" charset="0"/>
              </a:rPr>
              <a:t>通过”</a:t>
            </a:r>
            <a:r>
              <a:rPr lang="en-US" altLang="zh-CN" sz="1600">
                <a:latin typeface="Calibri" pitchFamily="34" charset="0"/>
              </a:rPr>
              <a:t>——</a:t>
            </a:r>
            <a:r>
              <a:rPr lang="zh-CN" altLang="en-US" sz="1600">
                <a:latin typeface="Calibri" pitchFamily="34" charset="0"/>
              </a:rPr>
              <a:t>有误</a:t>
            </a:r>
            <a:r>
              <a:rPr lang="en-US" altLang="zh-CN" sz="1600">
                <a:latin typeface="Calibri" pitchFamily="34" charset="0"/>
              </a:rPr>
              <a:t>——</a:t>
            </a:r>
            <a:r>
              <a:rPr lang="zh-CN" altLang="en-US" sz="1600">
                <a:latin typeface="Calibri" pitchFamily="34" charset="0"/>
              </a:rPr>
              <a:t>单位核实、修正</a:t>
            </a:r>
          </a:p>
          <a:p>
            <a:pPr algn="just" eaLnBrk="1" hangingPunct="1">
              <a:lnSpc>
                <a:spcPct val="120000"/>
              </a:lnSpc>
            </a:pPr>
            <a:r>
              <a:rPr lang="zh-CN" altLang="en-US" sz="1600">
                <a:latin typeface="Calibri" pitchFamily="34" charset="0"/>
              </a:rPr>
              <a:t>                                                                            </a:t>
            </a:r>
            <a:r>
              <a:rPr lang="en-US" altLang="zh-CN" sz="1600">
                <a:latin typeface="Calibri" pitchFamily="34" charset="0"/>
              </a:rPr>
              <a:t>——</a:t>
            </a:r>
            <a:r>
              <a:rPr lang="zh-CN" altLang="en-US" sz="1600">
                <a:latin typeface="Calibri" pitchFamily="34" charset="0"/>
              </a:rPr>
              <a:t>无误</a:t>
            </a:r>
            <a:r>
              <a:rPr lang="en-US" altLang="zh-CN" sz="1600">
                <a:latin typeface="Calibri" pitchFamily="34" charset="0"/>
              </a:rPr>
              <a:t>——</a:t>
            </a:r>
            <a:r>
              <a:rPr lang="zh-CN" altLang="zh-CN" sz="1600">
                <a:latin typeface="Calibri" pitchFamily="34" charset="0"/>
              </a:rPr>
              <a:t>通知本人至办税服务厅</a:t>
            </a:r>
            <a:endParaRPr lang="en-US" altLang="zh-CN" sz="1600">
              <a:latin typeface="Calibri" pitchFamily="34" charset="0"/>
            </a:endParaRPr>
          </a:p>
        </p:txBody>
      </p:sp>
      <p:sp>
        <p:nvSpPr>
          <p:cNvPr id="14" name="矩形 93"/>
          <p:cNvSpPr/>
          <p:nvPr/>
        </p:nvSpPr>
        <p:spPr>
          <a:xfrm>
            <a:off x="684213" y="1347788"/>
            <a:ext cx="287337"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5" name="矩形 93"/>
          <p:cNvSpPr/>
          <p:nvPr/>
        </p:nvSpPr>
        <p:spPr>
          <a:xfrm rot="10800000">
            <a:off x="8239125" y="4560888"/>
            <a:ext cx="288925"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2571750"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主要内容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151" name="Shape 3883"/>
          <p:cNvSpPr>
            <a:spLocks noChangeArrowheads="1"/>
          </p:cNvSpPr>
          <p:nvPr/>
        </p:nvSpPr>
        <p:spPr bwMode="auto">
          <a:xfrm>
            <a:off x="968375" y="1131888"/>
            <a:ext cx="2736850" cy="450850"/>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152" name="Text Placeholder 5"/>
          <p:cNvSpPr txBox="1">
            <a:spLocks noChangeArrowheads="1"/>
          </p:cNvSpPr>
          <p:nvPr/>
        </p:nvSpPr>
        <p:spPr bwMode="auto">
          <a:xfrm>
            <a:off x="801688" y="1203325"/>
            <a:ext cx="30257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01</a:t>
            </a:r>
            <a:r>
              <a:rPr lang="zh-CN" altLang="en-US" sz="1400" b="1">
                <a:solidFill>
                  <a:srgbClr val="FCFCFC"/>
                </a:solidFill>
                <a:latin typeface="微软雅黑" pitchFamily="34" charset="-122"/>
                <a:ea typeface="微软雅黑" pitchFamily="34" charset="-122"/>
              </a:rPr>
              <a:t> 专项附加扣除政策的总体情况</a:t>
            </a:r>
            <a:endParaRPr lang="en-US" altLang="zh-CN" sz="1400" b="1">
              <a:solidFill>
                <a:srgbClr val="FCFCFC"/>
              </a:solidFill>
              <a:latin typeface="微软雅黑" pitchFamily="34" charset="-122"/>
              <a:ea typeface="微软雅黑" pitchFamily="34" charset="-122"/>
            </a:endParaRPr>
          </a:p>
        </p:txBody>
      </p:sp>
      <p:sp>
        <p:nvSpPr>
          <p:cNvPr id="6153" name="Shape 3883"/>
          <p:cNvSpPr>
            <a:spLocks noChangeArrowheads="1"/>
          </p:cNvSpPr>
          <p:nvPr/>
        </p:nvSpPr>
        <p:spPr bwMode="auto">
          <a:xfrm>
            <a:off x="3008313" y="2208213"/>
            <a:ext cx="2738437" cy="450850"/>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154" name="Text Placeholder 5"/>
          <p:cNvSpPr txBox="1">
            <a:spLocks noChangeArrowheads="1"/>
          </p:cNvSpPr>
          <p:nvPr/>
        </p:nvSpPr>
        <p:spPr bwMode="auto">
          <a:xfrm>
            <a:off x="2843213" y="2279650"/>
            <a:ext cx="30257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02</a:t>
            </a:r>
            <a:r>
              <a:rPr lang="zh-CN" altLang="en-US" sz="1400" b="1">
                <a:solidFill>
                  <a:srgbClr val="FCFCFC"/>
                </a:solidFill>
                <a:latin typeface="微软雅黑" pitchFamily="34" charset="-122"/>
                <a:ea typeface="微软雅黑" pitchFamily="34" charset="-122"/>
              </a:rPr>
              <a:t> 专项附加扣除政策的条件标准</a:t>
            </a:r>
            <a:endParaRPr lang="en-US" altLang="zh-CN" sz="1400" b="1">
              <a:solidFill>
                <a:srgbClr val="FCFCFC"/>
              </a:solidFill>
              <a:latin typeface="微软雅黑" pitchFamily="34" charset="-122"/>
              <a:ea typeface="微软雅黑" pitchFamily="34" charset="-122"/>
            </a:endParaRPr>
          </a:p>
        </p:txBody>
      </p:sp>
      <p:sp>
        <p:nvSpPr>
          <p:cNvPr id="6155" name="Shape 3883"/>
          <p:cNvSpPr>
            <a:spLocks noChangeArrowheads="1"/>
          </p:cNvSpPr>
          <p:nvPr/>
        </p:nvSpPr>
        <p:spPr bwMode="auto">
          <a:xfrm>
            <a:off x="5389563" y="3213100"/>
            <a:ext cx="2736850" cy="450850"/>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156" name="Text Placeholder 5"/>
          <p:cNvSpPr txBox="1">
            <a:spLocks noChangeArrowheads="1"/>
          </p:cNvSpPr>
          <p:nvPr/>
        </p:nvSpPr>
        <p:spPr bwMode="auto">
          <a:xfrm>
            <a:off x="5222875" y="3284538"/>
            <a:ext cx="30257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20000"/>
              </a:spcBef>
            </a:pPr>
            <a:r>
              <a:rPr lang="en-US" altLang="zh-CN" sz="1400" b="1">
                <a:solidFill>
                  <a:srgbClr val="FCFCFC"/>
                </a:solidFill>
                <a:latin typeface="微软雅黑" pitchFamily="34" charset="-122"/>
                <a:ea typeface="微软雅黑" pitchFamily="34" charset="-122"/>
              </a:rPr>
              <a:t>03</a:t>
            </a:r>
            <a:r>
              <a:rPr lang="zh-CN" altLang="en-US" sz="1400" b="1">
                <a:solidFill>
                  <a:srgbClr val="FCFCFC"/>
                </a:solidFill>
                <a:latin typeface="微软雅黑" pitchFamily="34" charset="-122"/>
                <a:ea typeface="微软雅黑" pitchFamily="34" charset="-122"/>
              </a:rPr>
              <a:t> 专项附加扣除政策的操作方法</a:t>
            </a:r>
            <a:endParaRPr lang="en-US" altLang="zh-CN" sz="1400" b="1">
              <a:solidFill>
                <a:srgbClr val="FCFCFC"/>
              </a:solidFill>
              <a:latin typeface="微软雅黑" pitchFamily="34" charset="-122"/>
              <a:ea typeface="微软雅黑" pitchFamily="34" charset="-122"/>
            </a:endParaRPr>
          </a:p>
        </p:txBody>
      </p:sp>
    </p:spTree>
  </p:cSld>
  <p:clrMapOvr>
    <a:masterClrMapping/>
  </p:clrMapOvr>
  <p:transition spd="med" advTm="0">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2"/>
          <a:stretch>
            <a:fillRect/>
          </a:stretch>
        </p:blipFill>
        <p:spPr>
          <a:xfrm>
            <a:off x="857250" y="898525"/>
            <a:ext cx="7850188" cy="4292600"/>
          </a:xfrm>
          <a:prstGeom prst="rect">
            <a:avLst/>
          </a:prstGeom>
          <a:effectLst>
            <a:outerShdw blurRad="50800" dist="38100" dir="2700000" algn="tl" rotWithShape="0">
              <a:prstClr val="black">
                <a:alpha val="40000"/>
              </a:prstClr>
            </a:outerShdw>
          </a:effectLst>
        </p:spPr>
      </p:pic>
      <p:pic>
        <p:nvPicPr>
          <p:cNvPr id="522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988" y="3940175"/>
            <a:ext cx="365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人员信息采集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52233" name="Shape 1794"/>
          <p:cNvSpPr>
            <a:spLocks noChangeArrowheads="1"/>
          </p:cNvSpPr>
          <p:nvPr/>
        </p:nvSpPr>
        <p:spPr bwMode="auto">
          <a:xfrm>
            <a:off x="792163" y="823913"/>
            <a:ext cx="2284412"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2234" name="Text Placeholder 3"/>
          <p:cNvSpPr txBox="1">
            <a:spLocks noChangeArrowheads="1"/>
          </p:cNvSpPr>
          <p:nvPr/>
        </p:nvSpPr>
        <p:spPr bwMode="auto">
          <a:xfrm>
            <a:off x="561975" y="89852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人员信息采集</a:t>
            </a:r>
          </a:p>
        </p:txBody>
      </p:sp>
      <p:sp>
        <p:nvSpPr>
          <p:cNvPr id="12" name="矩形 11"/>
          <p:cNvSpPr/>
          <p:nvPr/>
        </p:nvSpPr>
        <p:spPr>
          <a:xfrm>
            <a:off x="4895850" y="3940175"/>
            <a:ext cx="612775" cy="233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lang="zh-CN" altLang="en-US"/>
          </a:p>
        </p:txBody>
      </p:sp>
    </p:spTree>
  </p:cSld>
  <p:clrMapOvr>
    <a:masterClrMapping/>
  </p:clrMapOvr>
  <p:transition spd="med" advTm="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专项附加扣除信息采集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53255" name="Shape 1794"/>
          <p:cNvSpPr>
            <a:spLocks noChangeArrowheads="1"/>
          </p:cNvSpPr>
          <p:nvPr/>
        </p:nvSpPr>
        <p:spPr bwMode="auto">
          <a:xfrm>
            <a:off x="684213" y="1673225"/>
            <a:ext cx="4167187"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3256" name="Text Placeholder 3"/>
          <p:cNvSpPr txBox="1">
            <a:spLocks noChangeArrowheads="1"/>
          </p:cNvSpPr>
          <p:nvPr/>
        </p:nvSpPr>
        <p:spPr bwMode="auto">
          <a:xfrm>
            <a:off x="323850" y="1739900"/>
            <a:ext cx="4951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纸质模板</a:t>
            </a:r>
          </a:p>
        </p:txBody>
      </p:sp>
      <p:sp>
        <p:nvSpPr>
          <p:cNvPr id="53257" name="Shape 1794"/>
          <p:cNvSpPr>
            <a:spLocks noChangeArrowheads="1"/>
          </p:cNvSpPr>
          <p:nvPr/>
        </p:nvSpPr>
        <p:spPr bwMode="auto">
          <a:xfrm>
            <a:off x="684213" y="2249488"/>
            <a:ext cx="4167187"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3258" name="Shape 1794"/>
          <p:cNvSpPr>
            <a:spLocks noChangeArrowheads="1"/>
          </p:cNvSpPr>
          <p:nvPr/>
        </p:nvSpPr>
        <p:spPr bwMode="auto">
          <a:xfrm>
            <a:off x="684213" y="2825750"/>
            <a:ext cx="4167187"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3259" name="Text Placeholder 3"/>
          <p:cNvSpPr txBox="1">
            <a:spLocks noChangeArrowheads="1"/>
          </p:cNvSpPr>
          <p:nvPr/>
        </p:nvSpPr>
        <p:spPr bwMode="auto">
          <a:xfrm>
            <a:off x="323850" y="2901950"/>
            <a:ext cx="4951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—APP</a:t>
            </a:r>
            <a:r>
              <a:rPr lang="zh-CN" altLang="en-US" sz="1400" b="1">
                <a:solidFill>
                  <a:schemeClr val="bg1"/>
                </a:solidFill>
                <a:latin typeface="微软雅黑" pitchFamily="34" charset="-122"/>
                <a:ea typeface="微软雅黑" pitchFamily="34" charset="-122"/>
              </a:rPr>
              <a:t>端</a:t>
            </a:r>
          </a:p>
        </p:txBody>
      </p:sp>
      <p:sp>
        <p:nvSpPr>
          <p:cNvPr id="53260" name="Shape 1794"/>
          <p:cNvSpPr>
            <a:spLocks noChangeArrowheads="1"/>
          </p:cNvSpPr>
          <p:nvPr/>
        </p:nvSpPr>
        <p:spPr bwMode="auto">
          <a:xfrm>
            <a:off x="684213" y="3402013"/>
            <a:ext cx="4167187"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3261" name="Text Placeholder 3"/>
          <p:cNvSpPr txBox="1">
            <a:spLocks noChangeArrowheads="1"/>
          </p:cNvSpPr>
          <p:nvPr/>
        </p:nvSpPr>
        <p:spPr bwMode="auto">
          <a:xfrm>
            <a:off x="323850" y="3468688"/>
            <a:ext cx="4951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远程办税端</a:t>
            </a:r>
            <a:r>
              <a:rPr lang="en-US" altLang="zh-CN" sz="1400" b="1">
                <a:solidFill>
                  <a:schemeClr val="bg1"/>
                </a:solidFill>
                <a:latin typeface="微软雅黑" pitchFamily="34" charset="-122"/>
                <a:ea typeface="微软雅黑" pitchFamily="34" charset="-122"/>
              </a:rPr>
              <a:t>—WEB</a:t>
            </a:r>
            <a:r>
              <a:rPr lang="zh-CN" altLang="en-US" sz="1400" b="1">
                <a:solidFill>
                  <a:schemeClr val="bg1"/>
                </a:solidFill>
                <a:latin typeface="微软雅黑" pitchFamily="34" charset="-122"/>
                <a:ea typeface="微软雅黑" pitchFamily="34" charset="-122"/>
              </a:rPr>
              <a:t>端</a:t>
            </a:r>
          </a:p>
        </p:txBody>
      </p:sp>
      <p:sp>
        <p:nvSpPr>
          <p:cNvPr id="53262" name="Text Placeholder 3"/>
          <p:cNvSpPr txBox="1">
            <a:spLocks noChangeArrowheads="1"/>
          </p:cNvSpPr>
          <p:nvPr/>
        </p:nvSpPr>
        <p:spPr bwMode="auto">
          <a:xfrm>
            <a:off x="323850" y="2312988"/>
            <a:ext cx="4951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电子模板</a:t>
            </a:r>
          </a:p>
        </p:txBody>
      </p:sp>
      <p:sp>
        <p:nvSpPr>
          <p:cNvPr id="24" name="椭圆 4"/>
          <p:cNvSpPr/>
          <p:nvPr/>
        </p:nvSpPr>
        <p:spPr>
          <a:xfrm>
            <a:off x="6149975" y="1630363"/>
            <a:ext cx="2238375" cy="2236787"/>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5" name="椭圆 24"/>
          <p:cNvSpPr/>
          <p:nvPr/>
        </p:nvSpPr>
        <p:spPr>
          <a:xfrm>
            <a:off x="6334125" y="1812925"/>
            <a:ext cx="1871663" cy="18716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3265" name="Shape 340"/>
          <p:cNvSpPr>
            <a:spLocks noChangeArrowheads="1"/>
          </p:cNvSpPr>
          <p:nvPr/>
        </p:nvSpPr>
        <p:spPr bwMode="auto">
          <a:xfrm>
            <a:off x="6627813" y="2339975"/>
            <a:ext cx="14001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00" b="1">
                <a:solidFill>
                  <a:schemeClr val="bg1"/>
                </a:solidFill>
                <a:latin typeface="微软雅黑" pitchFamily="34" charset="-122"/>
                <a:ea typeface="微软雅黑" pitchFamily="34" charset="-122"/>
                <a:sym typeface="STIXGeneral-Bold"/>
              </a:rPr>
              <a:t>个人所得税扣缴客户端</a:t>
            </a:r>
            <a:endParaRPr lang="id-ID" altLang="zh-CN" sz="2000" b="1">
              <a:solidFill>
                <a:schemeClr val="bg1"/>
              </a:solidFill>
              <a:latin typeface="微软雅黑" pitchFamily="34" charset="-122"/>
              <a:ea typeface="微软雅黑" pitchFamily="34" charset="-122"/>
              <a:sym typeface="STIXGeneral-Bold"/>
            </a:endParaRPr>
          </a:p>
        </p:txBody>
      </p:sp>
      <p:sp>
        <p:nvSpPr>
          <p:cNvPr id="53266" name="矩形 26"/>
          <p:cNvSpPr>
            <a:spLocks noChangeArrowheads="1"/>
          </p:cNvSpPr>
          <p:nvPr/>
        </p:nvSpPr>
        <p:spPr bwMode="auto">
          <a:xfrm>
            <a:off x="1331913" y="844550"/>
            <a:ext cx="6696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b="1">
                <a:solidFill>
                  <a:srgbClr val="005DA2"/>
                </a:solidFill>
                <a:latin typeface="Calibri" pitchFamily="34" charset="0"/>
              </a:rPr>
              <a:t>对员工报送的专项附加扣除信息，单位应当接收并在发放工资预扣税款时按照规定如实扣除</a:t>
            </a:r>
            <a:endParaRPr lang="zh-CN" altLang="zh-CN" b="1">
              <a:solidFill>
                <a:srgbClr val="005DA2"/>
              </a:solidFill>
              <a:latin typeface="Calibri" pitchFamily="34" charset="0"/>
            </a:endParaRPr>
          </a:p>
        </p:txBody>
      </p:sp>
    </p:spTree>
  </p:cSld>
  <p:clrMapOvr>
    <a:masterClrMapping/>
  </p:clrMapOvr>
  <p:transition spd="med" advTm="0">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299075"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需要代扣代缴税款的所得项目</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09613" y="1454150"/>
            <a:ext cx="7591425" cy="30432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67957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105775" y="4284663"/>
            <a:ext cx="288925"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4282"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4283"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需要代扣代缴税款的所得项目</a:t>
            </a:r>
          </a:p>
        </p:txBody>
      </p:sp>
      <p:sp>
        <p:nvSpPr>
          <p:cNvPr id="54284" name="TextBox 32"/>
          <p:cNvSpPr txBox="1">
            <a:spLocks noChangeArrowheads="1"/>
          </p:cNvSpPr>
          <p:nvPr/>
        </p:nvSpPr>
        <p:spPr bwMode="auto">
          <a:xfrm>
            <a:off x="971550" y="1917700"/>
            <a:ext cx="72263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扣缴义务人应代扣代缴的应税所得项目包括：</a:t>
            </a:r>
          </a:p>
          <a:p>
            <a:pPr algn="just" eaLnBrk="1" hangingPunct="1">
              <a:lnSpc>
                <a:spcPct val="120000"/>
              </a:lnSpc>
            </a:pPr>
            <a:r>
              <a:rPr lang="zh-CN" altLang="en-US" sz="1600">
                <a:latin typeface="Calibri" pitchFamily="34" charset="0"/>
              </a:rPr>
              <a:t>①工资、薪金所得；</a:t>
            </a:r>
          </a:p>
          <a:p>
            <a:pPr algn="just" eaLnBrk="1" hangingPunct="1">
              <a:lnSpc>
                <a:spcPct val="120000"/>
              </a:lnSpc>
            </a:pPr>
            <a:r>
              <a:rPr lang="zh-CN" altLang="en-US" sz="1600">
                <a:latin typeface="Calibri" pitchFamily="34" charset="0"/>
              </a:rPr>
              <a:t>②劳务报酬所得；</a:t>
            </a:r>
          </a:p>
          <a:p>
            <a:pPr algn="just" eaLnBrk="1" hangingPunct="1">
              <a:lnSpc>
                <a:spcPct val="120000"/>
              </a:lnSpc>
            </a:pPr>
            <a:r>
              <a:rPr lang="zh-CN" altLang="en-US" sz="1600">
                <a:latin typeface="Calibri" pitchFamily="34" charset="0"/>
              </a:rPr>
              <a:t>③稿酬所得；</a:t>
            </a:r>
          </a:p>
          <a:p>
            <a:pPr algn="just" eaLnBrk="1" hangingPunct="1">
              <a:lnSpc>
                <a:spcPct val="120000"/>
              </a:lnSpc>
            </a:pPr>
            <a:r>
              <a:rPr lang="zh-CN" altLang="en-US" sz="1600">
                <a:latin typeface="Calibri" pitchFamily="34" charset="0"/>
              </a:rPr>
              <a:t>④特许权使用费所得；</a:t>
            </a:r>
          </a:p>
          <a:p>
            <a:pPr algn="just" eaLnBrk="1" hangingPunct="1">
              <a:lnSpc>
                <a:spcPct val="120000"/>
              </a:lnSpc>
            </a:pPr>
            <a:r>
              <a:rPr lang="zh-CN" altLang="en-US" sz="1600">
                <a:latin typeface="Calibri" pitchFamily="34" charset="0"/>
              </a:rPr>
              <a:t>⑤利息、股息、红利所得；</a:t>
            </a:r>
          </a:p>
          <a:p>
            <a:pPr algn="just" eaLnBrk="1" hangingPunct="1">
              <a:lnSpc>
                <a:spcPct val="120000"/>
              </a:lnSpc>
            </a:pPr>
            <a:r>
              <a:rPr lang="zh-CN" altLang="en-US" sz="1600">
                <a:latin typeface="Calibri" pitchFamily="34" charset="0"/>
              </a:rPr>
              <a:t>⑥财产租赁所得；</a:t>
            </a:r>
          </a:p>
          <a:p>
            <a:pPr algn="just" eaLnBrk="1" hangingPunct="1">
              <a:lnSpc>
                <a:spcPct val="120000"/>
              </a:lnSpc>
            </a:pPr>
            <a:r>
              <a:rPr lang="zh-CN" altLang="en-US" sz="1600">
                <a:latin typeface="Calibri" pitchFamily="34" charset="0"/>
              </a:rPr>
              <a:t>⑦财产转让所得；</a:t>
            </a:r>
          </a:p>
          <a:p>
            <a:pPr algn="just" eaLnBrk="1" hangingPunct="1">
              <a:lnSpc>
                <a:spcPct val="120000"/>
              </a:lnSpc>
            </a:pPr>
            <a:r>
              <a:rPr lang="zh-CN" altLang="en-US" sz="1600">
                <a:latin typeface="Calibri" pitchFamily="34" charset="0"/>
              </a:rPr>
              <a:t>⑧偶然所得。</a:t>
            </a:r>
          </a:p>
        </p:txBody>
      </p:sp>
    </p:spTree>
  </p:cSld>
  <p:clrMapOvr>
    <a:masterClrMapping/>
  </p:clrMapOvr>
  <p:transition spd="med" advTm="0">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5306"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5307"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工资、薪金所得税款计算方法</a:t>
            </a:r>
          </a:p>
        </p:txBody>
      </p:sp>
      <p:sp>
        <p:nvSpPr>
          <p:cNvPr id="55308" name="TextBox 32"/>
          <p:cNvSpPr txBox="1">
            <a:spLocks noChangeArrowheads="1"/>
          </p:cNvSpPr>
          <p:nvPr/>
        </p:nvSpPr>
        <p:spPr bwMode="auto">
          <a:xfrm>
            <a:off x="971550" y="1657350"/>
            <a:ext cx="72263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en-US" altLang="zh-CN" sz="1600">
                <a:latin typeface="Calibri" pitchFamily="34" charset="0"/>
              </a:rPr>
              <a:t>1. </a:t>
            </a:r>
            <a:r>
              <a:rPr lang="zh-CN" altLang="en-US" sz="1600">
                <a:latin typeface="Calibri" pitchFamily="34" charset="0"/>
              </a:rPr>
              <a:t>累计预扣法：居民个人</a:t>
            </a:r>
            <a:r>
              <a:rPr lang="zh-CN" altLang="en-US" sz="1600" b="1">
                <a:latin typeface="Calibri" pitchFamily="34" charset="0"/>
              </a:rPr>
              <a:t>具体公式：</a:t>
            </a:r>
            <a:endParaRPr lang="en-US" altLang="zh-CN" sz="1600" b="1">
              <a:latin typeface="Calibri" pitchFamily="34" charset="0"/>
            </a:endParaRPr>
          </a:p>
          <a:p>
            <a:pPr algn="just" eaLnBrk="1" hangingPunct="1">
              <a:lnSpc>
                <a:spcPct val="120000"/>
              </a:lnSpc>
            </a:pPr>
            <a:endParaRPr lang="zh-CN" altLang="en-US" sz="1600" b="1">
              <a:latin typeface="Calibri" pitchFamily="34" charset="0"/>
            </a:endParaRPr>
          </a:p>
          <a:p>
            <a:pPr algn="just" eaLnBrk="1" hangingPunct="1">
              <a:lnSpc>
                <a:spcPct val="120000"/>
              </a:lnSpc>
            </a:pPr>
            <a:r>
              <a:rPr lang="zh-CN" altLang="en-US" sz="1600">
                <a:latin typeface="Calibri" pitchFamily="34" charset="0"/>
              </a:rPr>
              <a:t>累计预扣预缴应纳税所得额</a:t>
            </a:r>
            <a:r>
              <a:rPr lang="en-US" altLang="zh-CN" sz="1600">
                <a:latin typeface="Calibri" pitchFamily="34" charset="0"/>
              </a:rPr>
              <a:t>=</a:t>
            </a:r>
            <a:r>
              <a:rPr lang="zh-CN" altLang="en-US" sz="1600">
                <a:latin typeface="Calibri" pitchFamily="34" charset="0"/>
              </a:rPr>
              <a:t>累计收入</a:t>
            </a:r>
            <a:r>
              <a:rPr lang="en-US" altLang="zh-CN" sz="1600">
                <a:latin typeface="Calibri" pitchFamily="34" charset="0"/>
              </a:rPr>
              <a:t>-</a:t>
            </a:r>
            <a:r>
              <a:rPr lang="zh-CN" altLang="en-US" sz="1600">
                <a:latin typeface="Calibri" pitchFamily="34" charset="0"/>
              </a:rPr>
              <a:t>累计免税收入</a:t>
            </a:r>
            <a:r>
              <a:rPr lang="en-US" altLang="zh-CN" sz="1600">
                <a:latin typeface="Calibri" pitchFamily="34" charset="0"/>
              </a:rPr>
              <a:t>-</a:t>
            </a:r>
            <a:r>
              <a:rPr lang="zh-CN" altLang="en-US" sz="1600">
                <a:latin typeface="Calibri" pitchFamily="34" charset="0"/>
              </a:rPr>
              <a:t>累计减除费用</a:t>
            </a:r>
            <a:r>
              <a:rPr lang="en-US" altLang="zh-CN" sz="1600">
                <a:latin typeface="Calibri" pitchFamily="34" charset="0"/>
              </a:rPr>
              <a:t>-</a:t>
            </a:r>
            <a:r>
              <a:rPr lang="zh-CN" altLang="en-US" sz="1600">
                <a:latin typeface="Calibri" pitchFamily="34" charset="0"/>
              </a:rPr>
              <a:t>累计专项扣除</a:t>
            </a:r>
            <a:r>
              <a:rPr lang="en-US" altLang="zh-CN" sz="1600">
                <a:latin typeface="Calibri" pitchFamily="34" charset="0"/>
              </a:rPr>
              <a:t>-</a:t>
            </a:r>
            <a:r>
              <a:rPr lang="zh-CN" altLang="en-US" sz="1600">
                <a:latin typeface="Calibri" pitchFamily="34" charset="0"/>
              </a:rPr>
              <a:t>累计专项附加扣除</a:t>
            </a:r>
            <a:r>
              <a:rPr lang="en-US" altLang="zh-CN" sz="1600">
                <a:latin typeface="Calibri" pitchFamily="34" charset="0"/>
              </a:rPr>
              <a:t>-</a:t>
            </a:r>
            <a:r>
              <a:rPr lang="zh-CN" altLang="en-US" sz="1600">
                <a:latin typeface="Calibri" pitchFamily="34" charset="0"/>
              </a:rPr>
              <a:t>累计依法确定的其他扣除</a:t>
            </a:r>
            <a:endParaRPr lang="en-US" altLang="zh-CN" sz="1600">
              <a:latin typeface="Calibri" pitchFamily="34" charset="0"/>
            </a:endParaRPr>
          </a:p>
          <a:p>
            <a:pPr algn="just" eaLnBrk="1" hangingPunct="1">
              <a:lnSpc>
                <a:spcPct val="120000"/>
              </a:lnSpc>
            </a:pPr>
            <a:endParaRPr lang="zh-CN" altLang="en-US" sz="1600">
              <a:latin typeface="Calibri" pitchFamily="34" charset="0"/>
            </a:endParaRPr>
          </a:p>
          <a:p>
            <a:pPr algn="just" eaLnBrk="1" hangingPunct="1">
              <a:lnSpc>
                <a:spcPct val="120000"/>
              </a:lnSpc>
            </a:pPr>
            <a:r>
              <a:rPr lang="en-US" altLang="zh-CN" sz="1600">
                <a:latin typeface="Calibri" pitchFamily="34" charset="0"/>
              </a:rPr>
              <a:t>【</a:t>
            </a:r>
            <a:r>
              <a:rPr lang="zh-CN" altLang="en-US" sz="1600">
                <a:latin typeface="Calibri" pitchFamily="34" charset="0"/>
              </a:rPr>
              <a:t>其中，本期可扣除的专项附加扣除金额的计算</a:t>
            </a:r>
            <a:r>
              <a:rPr lang="en-US" altLang="zh-CN" sz="1600">
                <a:latin typeface="Calibri" pitchFamily="34" charset="0"/>
              </a:rPr>
              <a:t>】</a:t>
            </a:r>
          </a:p>
          <a:p>
            <a:pPr algn="just" eaLnBrk="1" hangingPunct="1">
              <a:lnSpc>
                <a:spcPct val="120000"/>
              </a:lnSpc>
            </a:pPr>
            <a:r>
              <a:rPr lang="zh-CN" altLang="en-US" sz="1600">
                <a:latin typeface="Calibri" pitchFamily="34" charset="0"/>
              </a:rPr>
              <a:t>上述公式中，员工当期可扣除的专项附加扣除金额，为该员工在本单位截至当前月份符合政策条件的扣除金额。</a:t>
            </a:r>
          </a:p>
        </p:txBody>
      </p:sp>
    </p:spTree>
  </p:cSld>
  <p:clrMapOvr>
    <a:masterClrMapping/>
  </p:clrMapOvr>
  <p:transition spd="med" advTm="0">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6330"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6331"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专项附加扣除的计算方法</a:t>
            </a:r>
          </a:p>
        </p:txBody>
      </p:sp>
      <p:sp>
        <p:nvSpPr>
          <p:cNvPr id="56332" name="TextBox 32"/>
          <p:cNvSpPr txBox="1">
            <a:spLocks noChangeArrowheads="1"/>
          </p:cNvSpPr>
          <p:nvPr/>
        </p:nvSpPr>
        <p:spPr bwMode="auto">
          <a:xfrm>
            <a:off x="971550" y="1657350"/>
            <a:ext cx="722630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zh-CN" sz="1600">
                <a:latin typeface="Calibri" pitchFamily="34" charset="0"/>
              </a:rPr>
              <a:t>例</a:t>
            </a:r>
            <a:r>
              <a:rPr lang="en-US" altLang="zh-CN" sz="1600">
                <a:latin typeface="Calibri" pitchFamily="34" charset="0"/>
              </a:rPr>
              <a:t>1</a:t>
            </a:r>
            <a:r>
              <a:rPr lang="zh-CN" altLang="zh-CN" sz="1600">
                <a:latin typeface="Calibri" pitchFamily="34" charset="0"/>
              </a:rPr>
              <a:t>：如老员工</a:t>
            </a:r>
            <a:r>
              <a:rPr lang="en-US" altLang="zh-CN" sz="1600">
                <a:latin typeface="Calibri" pitchFamily="34" charset="0"/>
              </a:rPr>
              <a:t>2019</a:t>
            </a:r>
            <a:r>
              <a:rPr lang="zh-CN" altLang="zh-CN" sz="1600">
                <a:latin typeface="Calibri" pitchFamily="34" charset="0"/>
              </a:rPr>
              <a:t>年</a:t>
            </a:r>
            <a:r>
              <a:rPr lang="en-US" altLang="zh-CN" sz="1600">
                <a:latin typeface="Calibri" pitchFamily="34" charset="0"/>
              </a:rPr>
              <a:t>3</a:t>
            </a:r>
            <a:r>
              <a:rPr lang="zh-CN" altLang="zh-CN" sz="1600">
                <a:latin typeface="Calibri" pitchFamily="34" charset="0"/>
              </a:rPr>
              <a:t>月份向单位首次报送其正在上幼儿园的</a:t>
            </a:r>
            <a:r>
              <a:rPr lang="en-US" altLang="zh-CN" sz="1600">
                <a:latin typeface="Calibri" pitchFamily="34" charset="0"/>
              </a:rPr>
              <a:t>4</a:t>
            </a:r>
            <a:r>
              <a:rPr lang="zh-CN" altLang="zh-CN" sz="1600">
                <a:latin typeface="Calibri" pitchFamily="34" charset="0"/>
              </a:rPr>
              <a:t>岁女儿相关信息。则当</a:t>
            </a:r>
            <a:r>
              <a:rPr lang="en-US" altLang="zh-CN" sz="1600">
                <a:latin typeface="Calibri" pitchFamily="34" charset="0"/>
              </a:rPr>
              <a:t>3</a:t>
            </a:r>
            <a:r>
              <a:rPr lang="zh-CN" altLang="zh-CN" sz="1600">
                <a:latin typeface="Calibri" pitchFamily="34" charset="0"/>
              </a:rPr>
              <a:t>月份该员工可在本单位发工资时扣除子女教育支出</a:t>
            </a:r>
            <a:r>
              <a:rPr lang="en-US" altLang="zh-CN" sz="1600">
                <a:latin typeface="Calibri" pitchFamily="34" charset="0"/>
              </a:rPr>
              <a:t>3000</a:t>
            </a:r>
            <a:r>
              <a:rPr lang="zh-CN" altLang="zh-CN" sz="1600">
                <a:latin typeface="Calibri" pitchFamily="34" charset="0"/>
              </a:rPr>
              <a:t>元（</a:t>
            </a:r>
            <a:r>
              <a:rPr lang="en-US" altLang="zh-CN" sz="1600">
                <a:latin typeface="Calibri" pitchFamily="34" charset="0"/>
              </a:rPr>
              <a:t>1000</a:t>
            </a:r>
            <a:r>
              <a:rPr lang="zh-CN" altLang="zh-CN" sz="1600">
                <a:latin typeface="Calibri" pitchFamily="34" charset="0"/>
              </a:rPr>
              <a:t>元</a:t>
            </a:r>
            <a:r>
              <a:rPr lang="en-US" altLang="zh-CN" sz="1600">
                <a:latin typeface="Calibri" pitchFamily="34" charset="0"/>
              </a:rPr>
              <a:t>/</a:t>
            </a:r>
            <a:r>
              <a:rPr lang="zh-CN" altLang="zh-CN" sz="1600">
                <a:latin typeface="Calibri" pitchFamily="34" charset="0"/>
              </a:rPr>
              <a:t>月</a:t>
            </a:r>
            <a:r>
              <a:rPr lang="en-US" altLang="zh-CN" sz="1600">
                <a:latin typeface="Calibri" pitchFamily="34" charset="0"/>
              </a:rPr>
              <a:t>×3</a:t>
            </a:r>
            <a:r>
              <a:rPr lang="zh-CN" altLang="zh-CN" sz="1600">
                <a:latin typeface="Calibri" pitchFamily="34" charset="0"/>
              </a:rPr>
              <a:t>个月）。</a:t>
            </a:r>
          </a:p>
          <a:p>
            <a:pPr algn="just" eaLnBrk="1" hangingPunct="1">
              <a:lnSpc>
                <a:spcPct val="120000"/>
              </a:lnSpc>
            </a:pPr>
            <a:endParaRPr lang="zh-CN" altLang="zh-CN" sz="1600">
              <a:latin typeface="Calibri" pitchFamily="34" charset="0"/>
            </a:endParaRPr>
          </a:p>
          <a:p>
            <a:pPr algn="just" eaLnBrk="1" hangingPunct="1">
              <a:lnSpc>
                <a:spcPct val="120000"/>
              </a:lnSpc>
            </a:pPr>
            <a:r>
              <a:rPr lang="zh-CN" altLang="zh-CN" sz="1600">
                <a:latin typeface="Calibri" pitchFamily="34" charset="0"/>
              </a:rPr>
              <a:t>例</a:t>
            </a:r>
            <a:r>
              <a:rPr lang="en-US" altLang="zh-CN" sz="1600">
                <a:latin typeface="Calibri" pitchFamily="34" charset="0"/>
              </a:rPr>
              <a:t>2</a:t>
            </a:r>
            <a:r>
              <a:rPr lang="zh-CN" altLang="en-US" sz="1600">
                <a:latin typeface="Calibri" pitchFamily="34" charset="0"/>
              </a:rPr>
              <a:t>：</a:t>
            </a:r>
            <a:r>
              <a:rPr lang="zh-CN" altLang="zh-CN" sz="1600">
                <a:latin typeface="Calibri" pitchFamily="34" charset="0"/>
              </a:rPr>
              <a:t>如果该员工女儿在</a:t>
            </a:r>
            <a:r>
              <a:rPr lang="en-US" altLang="zh-CN" sz="1600">
                <a:latin typeface="Calibri" pitchFamily="34" charset="0"/>
              </a:rPr>
              <a:t>2019</a:t>
            </a:r>
            <a:r>
              <a:rPr lang="zh-CN" altLang="zh-CN" sz="1600">
                <a:latin typeface="Calibri" pitchFamily="34" charset="0"/>
              </a:rPr>
              <a:t>年</a:t>
            </a:r>
            <a:r>
              <a:rPr lang="en-US" altLang="zh-CN" sz="1600">
                <a:latin typeface="Calibri" pitchFamily="34" charset="0"/>
              </a:rPr>
              <a:t>3</a:t>
            </a:r>
            <a:r>
              <a:rPr lang="zh-CN" altLang="zh-CN" sz="1600">
                <a:latin typeface="Calibri" pitchFamily="34" charset="0"/>
              </a:rPr>
              <a:t>月份刚满</a:t>
            </a:r>
            <a:r>
              <a:rPr lang="en-US" altLang="zh-CN" sz="1600">
                <a:latin typeface="Calibri" pitchFamily="34" charset="0"/>
              </a:rPr>
              <a:t>3</a:t>
            </a:r>
            <a:r>
              <a:rPr lang="zh-CN" altLang="zh-CN" sz="1600">
                <a:latin typeface="Calibri" pitchFamily="34" charset="0"/>
              </a:rPr>
              <a:t>周岁，则可以扣除</a:t>
            </a:r>
            <a:r>
              <a:rPr lang="zh-CN" altLang="en-US" sz="1600">
                <a:latin typeface="Calibri" pitchFamily="34" charset="0"/>
              </a:rPr>
              <a:t>的</a:t>
            </a:r>
            <a:r>
              <a:rPr lang="zh-CN" altLang="zh-CN" sz="1600">
                <a:latin typeface="Calibri" pitchFamily="34" charset="0"/>
              </a:rPr>
              <a:t>子女教育支出支出仅为</a:t>
            </a:r>
            <a:r>
              <a:rPr lang="en-US" altLang="zh-CN" sz="1600">
                <a:latin typeface="Calibri" pitchFamily="34" charset="0"/>
              </a:rPr>
              <a:t>1000</a:t>
            </a:r>
            <a:r>
              <a:rPr lang="zh-CN" altLang="zh-CN" sz="1600">
                <a:latin typeface="Calibri" pitchFamily="34" charset="0"/>
              </a:rPr>
              <a:t>元（</a:t>
            </a:r>
            <a:r>
              <a:rPr lang="en-US" altLang="zh-CN" sz="1600">
                <a:latin typeface="Calibri" pitchFamily="34" charset="0"/>
              </a:rPr>
              <a:t>1000</a:t>
            </a:r>
            <a:r>
              <a:rPr lang="zh-CN" altLang="zh-CN" sz="1600">
                <a:latin typeface="Calibri" pitchFamily="34" charset="0"/>
              </a:rPr>
              <a:t>元</a:t>
            </a:r>
            <a:r>
              <a:rPr lang="en-US" altLang="zh-CN" sz="1600">
                <a:latin typeface="Calibri" pitchFamily="34" charset="0"/>
              </a:rPr>
              <a:t>/</a:t>
            </a:r>
            <a:r>
              <a:rPr lang="zh-CN" altLang="zh-CN" sz="1600">
                <a:latin typeface="Calibri" pitchFamily="34" charset="0"/>
              </a:rPr>
              <a:t>月</a:t>
            </a:r>
            <a:r>
              <a:rPr lang="en-US" altLang="zh-CN" sz="1600">
                <a:latin typeface="Calibri" pitchFamily="34" charset="0"/>
              </a:rPr>
              <a:t>×1</a:t>
            </a:r>
            <a:r>
              <a:rPr lang="zh-CN" altLang="zh-CN" sz="1600">
                <a:latin typeface="Calibri" pitchFamily="34" charset="0"/>
              </a:rPr>
              <a:t>个月）。</a:t>
            </a:r>
            <a:endParaRPr lang="en-US" altLang="zh-CN" sz="1600">
              <a:latin typeface="Calibri" pitchFamily="34" charset="0"/>
            </a:endParaRPr>
          </a:p>
          <a:p>
            <a:pPr algn="just" eaLnBrk="1" hangingPunct="1">
              <a:lnSpc>
                <a:spcPct val="120000"/>
              </a:lnSpc>
            </a:pPr>
            <a:endParaRPr lang="en-US" altLang="zh-CN" sz="1600">
              <a:latin typeface="Calibri" pitchFamily="34" charset="0"/>
            </a:endParaRPr>
          </a:p>
          <a:p>
            <a:pPr algn="just" eaLnBrk="1" hangingPunct="1">
              <a:lnSpc>
                <a:spcPct val="120000"/>
              </a:lnSpc>
            </a:pPr>
            <a:r>
              <a:rPr lang="zh-CN" altLang="zh-CN" sz="1600">
                <a:latin typeface="Calibri" pitchFamily="34" charset="0"/>
              </a:rPr>
              <a:t>例</a:t>
            </a:r>
            <a:r>
              <a:rPr lang="en-US" altLang="zh-CN" sz="1600">
                <a:latin typeface="Calibri" pitchFamily="34" charset="0"/>
              </a:rPr>
              <a:t>3</a:t>
            </a:r>
            <a:r>
              <a:rPr lang="zh-CN" altLang="zh-CN" sz="1600">
                <a:latin typeface="Calibri" pitchFamily="34" charset="0"/>
              </a:rPr>
              <a:t>：如某员工</a:t>
            </a:r>
            <a:r>
              <a:rPr lang="en-US" altLang="zh-CN" sz="1600">
                <a:latin typeface="Calibri" pitchFamily="34" charset="0"/>
              </a:rPr>
              <a:t>2019</a:t>
            </a:r>
            <a:r>
              <a:rPr lang="zh-CN" altLang="zh-CN" sz="1600">
                <a:latin typeface="Calibri" pitchFamily="34" charset="0"/>
              </a:rPr>
              <a:t>年</a:t>
            </a:r>
            <a:r>
              <a:rPr lang="en-US" altLang="zh-CN" sz="1600">
                <a:latin typeface="Calibri" pitchFamily="34" charset="0"/>
              </a:rPr>
              <a:t>3</a:t>
            </a:r>
            <a:r>
              <a:rPr lang="zh-CN" altLang="zh-CN" sz="1600">
                <a:latin typeface="Calibri" pitchFamily="34" charset="0"/>
              </a:rPr>
              <a:t>月新入职本单位开始领工资，其</a:t>
            </a:r>
            <a:r>
              <a:rPr lang="en-US" altLang="zh-CN" sz="1600">
                <a:latin typeface="Calibri" pitchFamily="34" charset="0"/>
              </a:rPr>
              <a:t>5</a:t>
            </a:r>
            <a:r>
              <a:rPr lang="zh-CN" altLang="zh-CN" sz="1600">
                <a:latin typeface="Calibri" pitchFamily="34" charset="0"/>
              </a:rPr>
              <a:t>月份才首次向单位报送正在上幼儿园的</a:t>
            </a:r>
            <a:r>
              <a:rPr lang="en-US" altLang="zh-CN" sz="1600">
                <a:latin typeface="Calibri" pitchFamily="34" charset="0"/>
              </a:rPr>
              <a:t>4</a:t>
            </a:r>
            <a:r>
              <a:rPr lang="zh-CN" altLang="zh-CN" sz="1600">
                <a:latin typeface="Calibri" pitchFamily="34" charset="0"/>
              </a:rPr>
              <a:t>岁女儿相关信息。则当</a:t>
            </a:r>
            <a:r>
              <a:rPr lang="en-US" altLang="zh-CN" sz="1600">
                <a:latin typeface="Calibri" pitchFamily="34" charset="0"/>
              </a:rPr>
              <a:t>5</a:t>
            </a:r>
            <a:r>
              <a:rPr lang="zh-CN" altLang="zh-CN" sz="1600">
                <a:latin typeface="Calibri" pitchFamily="34" charset="0"/>
              </a:rPr>
              <a:t>月份该员工可在本单位发工资时扣除的子女教育支出金额为</a:t>
            </a:r>
            <a:r>
              <a:rPr lang="en-US" altLang="zh-CN" sz="1600">
                <a:latin typeface="Calibri" pitchFamily="34" charset="0"/>
              </a:rPr>
              <a:t>3000</a:t>
            </a:r>
            <a:r>
              <a:rPr lang="zh-CN" altLang="zh-CN" sz="1600">
                <a:latin typeface="Calibri" pitchFamily="34" charset="0"/>
              </a:rPr>
              <a:t>元（</a:t>
            </a:r>
            <a:r>
              <a:rPr lang="en-US" altLang="zh-CN" sz="1600">
                <a:latin typeface="Calibri" pitchFamily="34" charset="0"/>
              </a:rPr>
              <a:t>1000</a:t>
            </a:r>
            <a:r>
              <a:rPr lang="zh-CN" altLang="zh-CN" sz="1600">
                <a:latin typeface="Calibri" pitchFamily="34" charset="0"/>
              </a:rPr>
              <a:t>元</a:t>
            </a:r>
            <a:r>
              <a:rPr lang="en-US" altLang="zh-CN" sz="1600">
                <a:latin typeface="Calibri" pitchFamily="34" charset="0"/>
              </a:rPr>
              <a:t>/</a:t>
            </a:r>
            <a:r>
              <a:rPr lang="zh-CN" altLang="zh-CN" sz="1600">
                <a:latin typeface="Calibri" pitchFamily="34" charset="0"/>
              </a:rPr>
              <a:t>月</a:t>
            </a:r>
            <a:r>
              <a:rPr lang="en-US" altLang="zh-CN" sz="1600">
                <a:latin typeface="Calibri" pitchFamily="34" charset="0"/>
              </a:rPr>
              <a:t>×3</a:t>
            </a:r>
            <a:r>
              <a:rPr lang="zh-CN" altLang="zh-CN" sz="1600">
                <a:latin typeface="Calibri" pitchFamily="34" charset="0"/>
              </a:rPr>
              <a:t>个月）。</a:t>
            </a:r>
          </a:p>
          <a:p>
            <a:pPr algn="just" eaLnBrk="1" hangingPunct="1">
              <a:lnSpc>
                <a:spcPct val="120000"/>
              </a:lnSpc>
            </a:pPr>
            <a:endParaRPr lang="zh-CN" altLang="en-US" sz="1600">
              <a:latin typeface="Calibri" pitchFamily="34" charset="0"/>
            </a:endParaRPr>
          </a:p>
        </p:txBody>
      </p:sp>
    </p:spTree>
  </p:cSld>
  <p:clrMapOvr>
    <a:masterClrMapping/>
  </p:clrMapOvr>
  <p:transition spd="med" advTm="0">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7354"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7355"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工资、薪金所得税款计算方法</a:t>
            </a:r>
          </a:p>
        </p:txBody>
      </p:sp>
      <p:sp>
        <p:nvSpPr>
          <p:cNvPr id="57356" name="TextBox 32"/>
          <p:cNvSpPr txBox="1">
            <a:spLocks noChangeArrowheads="1"/>
          </p:cNvSpPr>
          <p:nvPr/>
        </p:nvSpPr>
        <p:spPr bwMode="auto">
          <a:xfrm>
            <a:off x="971550" y="1851025"/>
            <a:ext cx="722630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en-US" altLang="zh-CN" sz="1600">
                <a:latin typeface="Calibri" pitchFamily="34" charset="0"/>
              </a:rPr>
              <a:t>2.</a:t>
            </a:r>
            <a:r>
              <a:rPr lang="zh-CN" altLang="en-US" sz="1600">
                <a:latin typeface="Calibri" pitchFamily="34" charset="0"/>
              </a:rPr>
              <a:t>计算本期应预扣预缴税额。</a:t>
            </a:r>
          </a:p>
          <a:p>
            <a:pPr algn="just" eaLnBrk="1" hangingPunct="1">
              <a:lnSpc>
                <a:spcPct val="120000"/>
              </a:lnSpc>
            </a:pPr>
            <a:endParaRPr lang="zh-CN" altLang="en-US" sz="1600">
              <a:latin typeface="Calibri" pitchFamily="34" charset="0"/>
            </a:endParaRPr>
          </a:p>
          <a:p>
            <a:pPr algn="just" eaLnBrk="1" hangingPunct="1">
              <a:lnSpc>
                <a:spcPct val="120000"/>
              </a:lnSpc>
            </a:pPr>
            <a:r>
              <a:rPr lang="zh-CN" altLang="en-US" sz="1600">
                <a:latin typeface="Calibri" pitchFamily="34" charset="0"/>
                <a:sym typeface="+mn-ea"/>
              </a:rPr>
              <a:t>本期应预扣预缴税额</a:t>
            </a:r>
            <a:r>
              <a:rPr lang="en-US" altLang="zh-CN" sz="1600">
                <a:latin typeface="Calibri" pitchFamily="34" charset="0"/>
                <a:sym typeface="+mn-ea"/>
              </a:rPr>
              <a:t>=</a:t>
            </a:r>
            <a:r>
              <a:rPr lang="zh-CN" altLang="en-US" sz="1600">
                <a:latin typeface="Calibri" pitchFamily="34" charset="0"/>
                <a:sym typeface="+mn-ea"/>
              </a:rPr>
              <a:t>（累计预扣预缴应纳税所得额</a:t>
            </a:r>
            <a:r>
              <a:rPr lang="en-US" altLang="zh-CN" sz="1600">
                <a:latin typeface="Calibri" pitchFamily="34" charset="0"/>
                <a:sym typeface="+mn-ea"/>
              </a:rPr>
              <a:t>×</a:t>
            </a:r>
            <a:r>
              <a:rPr lang="zh-CN" altLang="en-US" sz="1600">
                <a:latin typeface="Calibri" pitchFamily="34" charset="0"/>
                <a:sym typeface="+mn-ea"/>
              </a:rPr>
              <a:t>预扣率</a:t>
            </a:r>
            <a:r>
              <a:rPr lang="en-US" altLang="zh-CN" sz="1600">
                <a:latin typeface="Calibri" pitchFamily="34" charset="0"/>
                <a:sym typeface="+mn-ea"/>
              </a:rPr>
              <a:t>-</a:t>
            </a:r>
            <a:r>
              <a:rPr lang="zh-CN" altLang="en-US" sz="1600">
                <a:latin typeface="Calibri" pitchFamily="34" charset="0"/>
                <a:sym typeface="+mn-ea"/>
              </a:rPr>
              <a:t>速算扣除数</a:t>
            </a:r>
            <a:r>
              <a:rPr lang="en-US" altLang="zh-CN" sz="1600">
                <a:latin typeface="Calibri" pitchFamily="34" charset="0"/>
                <a:sym typeface="+mn-ea"/>
              </a:rPr>
              <a:t>)-</a:t>
            </a:r>
            <a:r>
              <a:rPr lang="zh-CN" altLang="en-US" sz="1600">
                <a:latin typeface="Calibri" pitchFamily="34" charset="0"/>
                <a:sym typeface="+mn-ea"/>
              </a:rPr>
              <a:t>累计减免税额</a:t>
            </a:r>
            <a:r>
              <a:rPr lang="en-US" altLang="zh-CN" sz="1600">
                <a:latin typeface="Calibri" pitchFamily="34" charset="0"/>
                <a:sym typeface="+mn-ea"/>
              </a:rPr>
              <a:t>-</a:t>
            </a:r>
            <a:r>
              <a:rPr lang="zh-CN" altLang="en-US" sz="1600">
                <a:latin typeface="Calibri" pitchFamily="34" charset="0"/>
                <a:sym typeface="+mn-ea"/>
              </a:rPr>
              <a:t>累计已预扣预缴税额。</a:t>
            </a:r>
            <a:endParaRPr lang="zh-CN" altLang="en-US" sz="1600">
              <a:latin typeface="Calibri" pitchFamily="34" charset="0"/>
            </a:endParaRPr>
          </a:p>
          <a:p>
            <a:pPr algn="just" eaLnBrk="1" hangingPunct="1">
              <a:lnSpc>
                <a:spcPct val="120000"/>
              </a:lnSpc>
            </a:pPr>
            <a:endParaRPr lang="zh-CN" altLang="en-US" sz="1600">
              <a:latin typeface="Calibri" pitchFamily="34" charset="0"/>
            </a:endParaRPr>
          </a:p>
          <a:p>
            <a:pPr algn="just" eaLnBrk="1" hangingPunct="1">
              <a:lnSpc>
                <a:spcPct val="120000"/>
              </a:lnSpc>
            </a:pPr>
            <a:r>
              <a:rPr lang="zh-CN" altLang="en-US" sz="1600">
                <a:latin typeface="Calibri" pitchFamily="34" charset="0"/>
              </a:rPr>
              <a:t>如果计算本月应预扣预缴税额为负值时，暂不退税。纳税年度终了后余额仍为负值时，由纳税人通过办理综合所得年度汇算清缴，税款多退少补。</a:t>
            </a:r>
            <a:endParaRPr lang="zh-CN" altLang="en-US" sz="1600" b="1">
              <a:latin typeface="Calibri" pitchFamily="34" charset="0"/>
            </a:endParaRPr>
          </a:p>
          <a:p>
            <a:pPr algn="just" eaLnBrk="1" hangingPunct="1">
              <a:lnSpc>
                <a:spcPct val="120000"/>
              </a:lnSpc>
            </a:pPr>
            <a:endParaRPr lang="zh-CN" altLang="en-US" sz="1600">
              <a:latin typeface="Calibri" pitchFamily="34" charset="0"/>
            </a:endParaRPr>
          </a:p>
        </p:txBody>
      </p:sp>
    </p:spTree>
  </p:cSld>
  <p:clrMapOvr>
    <a:masterClrMapping/>
  </p:clrMapOvr>
  <p:transition spd="med" advTm="0">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58375"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8376"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工资、薪金所得税款计算方法</a:t>
            </a:r>
          </a:p>
        </p:txBody>
      </p:sp>
      <p:pic>
        <p:nvPicPr>
          <p:cNvPr id="5837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 y="1266825"/>
            <a:ext cx="821055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9402"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59403"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工资、薪金所得税款计算方法</a:t>
            </a:r>
          </a:p>
        </p:txBody>
      </p:sp>
      <p:sp>
        <p:nvSpPr>
          <p:cNvPr id="59404" name="TextBox 32"/>
          <p:cNvSpPr txBox="1">
            <a:spLocks noChangeArrowheads="1"/>
          </p:cNvSpPr>
          <p:nvPr/>
        </p:nvSpPr>
        <p:spPr bwMode="auto">
          <a:xfrm>
            <a:off x="971550" y="1641475"/>
            <a:ext cx="7226300"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例</a:t>
            </a:r>
            <a:r>
              <a:rPr lang="en-US" altLang="zh-CN" sz="1600">
                <a:latin typeface="Calibri" pitchFamily="34" charset="0"/>
              </a:rPr>
              <a:t>1</a:t>
            </a:r>
            <a:r>
              <a:rPr lang="zh-CN" altLang="en-US" sz="1600">
                <a:latin typeface="Calibri" pitchFamily="34" charset="0"/>
              </a:rPr>
              <a:t>：某职员</a:t>
            </a:r>
            <a:r>
              <a:rPr lang="en-US" altLang="zh-CN" sz="1600">
                <a:latin typeface="Calibri" pitchFamily="34" charset="0"/>
              </a:rPr>
              <a:t>2015</a:t>
            </a:r>
            <a:r>
              <a:rPr lang="zh-CN" altLang="en-US" sz="1600">
                <a:latin typeface="Calibri" pitchFamily="34" charset="0"/>
              </a:rPr>
              <a:t>年入职，</a:t>
            </a:r>
            <a:r>
              <a:rPr lang="en-US" altLang="zh-CN" sz="1600">
                <a:latin typeface="Calibri" pitchFamily="34" charset="0"/>
              </a:rPr>
              <a:t>2019</a:t>
            </a:r>
            <a:r>
              <a:rPr lang="zh-CN" altLang="en-US" sz="1600">
                <a:latin typeface="Calibri" pitchFamily="34" charset="0"/>
              </a:rPr>
              <a:t>年每月应发工资均为</a:t>
            </a:r>
            <a:r>
              <a:rPr lang="en-US" altLang="zh-CN" sz="1600">
                <a:latin typeface="Calibri" pitchFamily="34" charset="0"/>
              </a:rPr>
              <a:t>10000</a:t>
            </a:r>
            <a:r>
              <a:rPr lang="zh-CN" altLang="en-US" sz="1600">
                <a:latin typeface="Calibri" pitchFamily="34" charset="0"/>
              </a:rPr>
              <a:t>元，每月减除费用</a:t>
            </a:r>
            <a:r>
              <a:rPr lang="en-US" altLang="zh-CN" sz="1600">
                <a:latin typeface="Calibri" pitchFamily="34" charset="0"/>
              </a:rPr>
              <a:t>5000</a:t>
            </a:r>
            <a:r>
              <a:rPr lang="zh-CN" altLang="en-US" sz="1600">
                <a:latin typeface="Calibri" pitchFamily="34" charset="0"/>
              </a:rPr>
              <a:t>元，“三险一金”等专项扣除为</a:t>
            </a:r>
            <a:r>
              <a:rPr lang="en-US" altLang="zh-CN" sz="1600">
                <a:latin typeface="Calibri" pitchFamily="34" charset="0"/>
              </a:rPr>
              <a:t>1500</a:t>
            </a:r>
            <a:r>
              <a:rPr lang="zh-CN" altLang="en-US" sz="1600">
                <a:latin typeface="Calibri" pitchFamily="34" charset="0"/>
              </a:rPr>
              <a:t>元，从</a:t>
            </a:r>
            <a:r>
              <a:rPr lang="en-US" altLang="zh-CN" sz="1600">
                <a:latin typeface="Calibri" pitchFamily="34" charset="0"/>
              </a:rPr>
              <a:t>1</a:t>
            </a:r>
            <a:r>
              <a:rPr lang="zh-CN" altLang="en-US" sz="1600">
                <a:latin typeface="Calibri" pitchFamily="34" charset="0"/>
              </a:rPr>
              <a:t>月起享受子女教育专项附加扣除</a:t>
            </a:r>
            <a:r>
              <a:rPr lang="en-US" altLang="zh-CN" sz="1600">
                <a:latin typeface="Calibri" pitchFamily="34" charset="0"/>
              </a:rPr>
              <a:t>1000</a:t>
            </a:r>
            <a:r>
              <a:rPr lang="zh-CN" altLang="en-US" sz="1600">
                <a:latin typeface="Calibri" pitchFamily="34" charset="0"/>
              </a:rPr>
              <a:t>元，没有减免收入及减免税额等情况，以前三个月为例，应当按照以下方法计算预扣预缴税额：</a:t>
            </a:r>
          </a:p>
          <a:p>
            <a:pPr algn="just" eaLnBrk="1" hangingPunct="1">
              <a:lnSpc>
                <a:spcPct val="120000"/>
              </a:lnSpc>
            </a:pPr>
            <a:r>
              <a:rPr lang="en-US" altLang="zh-CN" sz="1600">
                <a:latin typeface="Calibri" pitchFamily="34" charset="0"/>
              </a:rPr>
              <a:t>1</a:t>
            </a:r>
            <a:r>
              <a:rPr lang="zh-CN" altLang="en-US" sz="1600">
                <a:latin typeface="Calibri" pitchFamily="34" charset="0"/>
              </a:rPr>
              <a:t>月份：</a:t>
            </a:r>
            <a:r>
              <a:rPr lang="en-US" altLang="zh-CN" sz="1600">
                <a:latin typeface="Calibri" pitchFamily="34" charset="0"/>
              </a:rPr>
              <a:t>(10000-5000-1500-1000</a:t>
            </a:r>
            <a:r>
              <a:rPr lang="zh-CN" altLang="en-US" sz="1600">
                <a:latin typeface="Calibri" pitchFamily="34" charset="0"/>
              </a:rPr>
              <a:t>）</a:t>
            </a:r>
            <a:r>
              <a:rPr lang="en-US" altLang="zh-CN" sz="1600">
                <a:latin typeface="Calibri" pitchFamily="34" charset="0"/>
              </a:rPr>
              <a:t>×3% =75</a:t>
            </a:r>
            <a:r>
              <a:rPr lang="zh-CN" altLang="en-US" sz="1600">
                <a:latin typeface="Calibri" pitchFamily="34" charset="0"/>
              </a:rPr>
              <a:t>元；</a:t>
            </a:r>
          </a:p>
          <a:p>
            <a:pPr algn="just" eaLnBrk="1" hangingPunct="1">
              <a:lnSpc>
                <a:spcPct val="120000"/>
              </a:lnSpc>
            </a:pPr>
            <a:r>
              <a:rPr lang="en-US" altLang="zh-CN" sz="1600">
                <a:latin typeface="Calibri" pitchFamily="34" charset="0"/>
              </a:rPr>
              <a:t>2</a:t>
            </a:r>
            <a:r>
              <a:rPr lang="zh-CN" altLang="en-US" sz="1600">
                <a:latin typeface="Calibri" pitchFamily="34" charset="0"/>
              </a:rPr>
              <a:t>月份：</a:t>
            </a:r>
            <a:r>
              <a:rPr lang="en-US" altLang="zh-CN" sz="1600">
                <a:latin typeface="Calibri" pitchFamily="34" charset="0"/>
              </a:rPr>
              <a:t>(10000×2-5000×2-1500×2-1000×2</a:t>
            </a:r>
            <a:r>
              <a:rPr lang="zh-CN" altLang="en-US" sz="1600">
                <a:latin typeface="Calibri" pitchFamily="34" charset="0"/>
              </a:rPr>
              <a:t>）</a:t>
            </a:r>
            <a:r>
              <a:rPr lang="en-US" altLang="zh-CN" sz="1600">
                <a:latin typeface="Calibri" pitchFamily="34" charset="0"/>
              </a:rPr>
              <a:t>×3%-75 =75</a:t>
            </a:r>
            <a:r>
              <a:rPr lang="zh-CN" altLang="en-US" sz="1600">
                <a:latin typeface="Calibri" pitchFamily="34" charset="0"/>
              </a:rPr>
              <a:t>元； </a:t>
            </a:r>
          </a:p>
          <a:p>
            <a:pPr algn="just" eaLnBrk="1" hangingPunct="1">
              <a:lnSpc>
                <a:spcPct val="120000"/>
              </a:lnSpc>
            </a:pPr>
            <a:r>
              <a:rPr lang="en-US" altLang="zh-CN" sz="1600">
                <a:latin typeface="Calibri" pitchFamily="34" charset="0"/>
              </a:rPr>
              <a:t>3</a:t>
            </a:r>
            <a:r>
              <a:rPr lang="zh-CN" altLang="en-US" sz="1600">
                <a:latin typeface="Calibri" pitchFamily="34" charset="0"/>
              </a:rPr>
              <a:t>月份：</a:t>
            </a:r>
            <a:r>
              <a:rPr lang="en-US" altLang="zh-CN" sz="1600">
                <a:latin typeface="Calibri" pitchFamily="34" charset="0"/>
              </a:rPr>
              <a:t>(10000×3-5000×3-1500×3-1000×3</a:t>
            </a:r>
            <a:r>
              <a:rPr lang="zh-CN" altLang="en-US" sz="1600">
                <a:latin typeface="Calibri" pitchFamily="34" charset="0"/>
              </a:rPr>
              <a:t>）</a:t>
            </a:r>
            <a:r>
              <a:rPr lang="en-US" altLang="zh-CN" sz="1600">
                <a:latin typeface="Calibri" pitchFamily="34" charset="0"/>
              </a:rPr>
              <a:t>×3%-75-75 =75</a:t>
            </a:r>
            <a:r>
              <a:rPr lang="zh-CN" altLang="en-US" sz="1600">
                <a:latin typeface="Calibri" pitchFamily="34" charset="0"/>
              </a:rPr>
              <a:t>元；</a:t>
            </a:r>
          </a:p>
          <a:p>
            <a:pPr algn="just" eaLnBrk="1" hangingPunct="1">
              <a:lnSpc>
                <a:spcPct val="120000"/>
              </a:lnSpc>
            </a:pPr>
            <a:r>
              <a:rPr lang="zh-CN" altLang="en-US" sz="1600">
                <a:latin typeface="Calibri" pitchFamily="34" charset="0"/>
              </a:rPr>
              <a:t>进一步计算可知，该纳税人全年累计预扣预缴应纳税所得额为</a:t>
            </a:r>
            <a:r>
              <a:rPr lang="en-US" altLang="zh-CN" sz="1600">
                <a:latin typeface="Calibri" pitchFamily="34" charset="0"/>
              </a:rPr>
              <a:t>30000</a:t>
            </a:r>
            <a:r>
              <a:rPr lang="zh-CN" altLang="en-US" sz="1600">
                <a:latin typeface="Calibri" pitchFamily="34" charset="0"/>
              </a:rPr>
              <a:t>元，一直适用</a:t>
            </a:r>
            <a:r>
              <a:rPr lang="en-US" altLang="zh-CN" sz="1600">
                <a:latin typeface="Calibri" pitchFamily="34" charset="0"/>
              </a:rPr>
              <a:t>3%</a:t>
            </a:r>
            <a:r>
              <a:rPr lang="zh-CN" altLang="en-US" sz="1600">
                <a:latin typeface="Calibri" pitchFamily="34" charset="0"/>
              </a:rPr>
              <a:t>的税率，因此各月应预扣预缴的税款相同。</a:t>
            </a:r>
          </a:p>
        </p:txBody>
      </p:sp>
    </p:spTree>
  </p:cSld>
  <p:clrMapOvr>
    <a:masterClrMapping/>
  </p:clrMapOvr>
  <p:transition spd="med" advTm="0">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0426" name="Shape 1794"/>
          <p:cNvSpPr>
            <a:spLocks noChangeArrowheads="1"/>
          </p:cNvSpPr>
          <p:nvPr/>
        </p:nvSpPr>
        <p:spPr bwMode="auto">
          <a:xfrm>
            <a:off x="755650" y="823913"/>
            <a:ext cx="28432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0427" name="Text Placeholder 3"/>
          <p:cNvSpPr txBox="1">
            <a:spLocks noChangeArrowheads="1"/>
          </p:cNvSpPr>
          <p:nvPr/>
        </p:nvSpPr>
        <p:spPr bwMode="auto">
          <a:xfrm>
            <a:off x="561975" y="898525"/>
            <a:ext cx="3217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工资、薪金所得税款计算方法</a:t>
            </a:r>
          </a:p>
        </p:txBody>
      </p:sp>
      <p:sp>
        <p:nvSpPr>
          <p:cNvPr id="60428" name="TextBox 32"/>
          <p:cNvSpPr txBox="1">
            <a:spLocks noChangeArrowheads="1"/>
          </p:cNvSpPr>
          <p:nvPr/>
        </p:nvSpPr>
        <p:spPr bwMode="auto">
          <a:xfrm>
            <a:off x="827088" y="1708150"/>
            <a:ext cx="7519987"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例</a:t>
            </a:r>
            <a:r>
              <a:rPr lang="en-US" altLang="zh-CN" sz="1600">
                <a:latin typeface="Calibri" pitchFamily="34" charset="0"/>
              </a:rPr>
              <a:t>2</a:t>
            </a:r>
            <a:r>
              <a:rPr lang="zh-CN" altLang="en-US" sz="1600">
                <a:latin typeface="Calibri" pitchFamily="34" charset="0"/>
              </a:rPr>
              <a:t>：某职员</a:t>
            </a:r>
            <a:r>
              <a:rPr lang="en-US" altLang="zh-CN" sz="1600">
                <a:latin typeface="Calibri" pitchFamily="34" charset="0"/>
              </a:rPr>
              <a:t>2015</a:t>
            </a:r>
            <a:r>
              <a:rPr lang="zh-CN" altLang="en-US" sz="1600">
                <a:latin typeface="Calibri" pitchFamily="34" charset="0"/>
              </a:rPr>
              <a:t>年入职，</a:t>
            </a:r>
            <a:r>
              <a:rPr lang="en-US" altLang="zh-CN" sz="1600">
                <a:latin typeface="Calibri" pitchFamily="34" charset="0"/>
              </a:rPr>
              <a:t>2019</a:t>
            </a:r>
            <a:r>
              <a:rPr lang="zh-CN" altLang="en-US" sz="1600">
                <a:latin typeface="Calibri" pitchFamily="34" charset="0"/>
              </a:rPr>
              <a:t>年每月应发工资均为</a:t>
            </a:r>
            <a:r>
              <a:rPr lang="en-US" altLang="zh-CN" sz="1600">
                <a:latin typeface="Calibri" pitchFamily="34" charset="0"/>
              </a:rPr>
              <a:t>30000</a:t>
            </a:r>
            <a:r>
              <a:rPr lang="zh-CN" altLang="en-US" sz="1600">
                <a:latin typeface="Calibri" pitchFamily="34" charset="0"/>
              </a:rPr>
              <a:t>元，每月减除费用</a:t>
            </a:r>
            <a:r>
              <a:rPr lang="en-US" altLang="zh-CN" sz="1600">
                <a:latin typeface="Calibri" pitchFamily="34" charset="0"/>
              </a:rPr>
              <a:t>5000</a:t>
            </a:r>
            <a:r>
              <a:rPr lang="zh-CN" altLang="en-US" sz="1600">
                <a:latin typeface="Calibri" pitchFamily="34" charset="0"/>
              </a:rPr>
              <a:t>元，“三险一金”等专项扣除为</a:t>
            </a:r>
            <a:r>
              <a:rPr lang="en-US" altLang="zh-CN" sz="1600">
                <a:latin typeface="Calibri" pitchFamily="34" charset="0"/>
              </a:rPr>
              <a:t>4500</a:t>
            </a:r>
            <a:r>
              <a:rPr lang="zh-CN" altLang="en-US" sz="1600">
                <a:latin typeface="Calibri" pitchFamily="34" charset="0"/>
              </a:rPr>
              <a:t>元，享受子女教育、赡养老人两项专项附加扣除共计</a:t>
            </a:r>
            <a:r>
              <a:rPr lang="en-US" altLang="zh-CN" sz="1600">
                <a:latin typeface="Calibri" pitchFamily="34" charset="0"/>
              </a:rPr>
              <a:t>2000</a:t>
            </a:r>
            <a:r>
              <a:rPr lang="zh-CN" altLang="en-US" sz="1600">
                <a:latin typeface="Calibri" pitchFamily="34" charset="0"/>
              </a:rPr>
              <a:t>元，没有减免收入及减免税额等情况，以前三个月为例，应当按照以下方法计算各月应预扣预缴税额：</a:t>
            </a:r>
          </a:p>
          <a:p>
            <a:pPr algn="just" eaLnBrk="1" hangingPunct="1">
              <a:lnSpc>
                <a:spcPct val="120000"/>
              </a:lnSpc>
            </a:pPr>
            <a:r>
              <a:rPr lang="en-US" altLang="zh-CN" sz="1600">
                <a:latin typeface="Calibri" pitchFamily="34" charset="0"/>
              </a:rPr>
              <a:t>1</a:t>
            </a:r>
            <a:r>
              <a:rPr lang="zh-CN" altLang="en-US" sz="1600">
                <a:latin typeface="Calibri" pitchFamily="34" charset="0"/>
              </a:rPr>
              <a:t>月份：</a:t>
            </a:r>
            <a:r>
              <a:rPr lang="en-US" altLang="zh-CN" sz="1600">
                <a:latin typeface="Calibri" pitchFamily="34" charset="0"/>
              </a:rPr>
              <a:t>(30000–5000-4500-2000</a:t>
            </a:r>
            <a:r>
              <a:rPr lang="zh-CN" altLang="en-US" sz="1600">
                <a:latin typeface="Calibri" pitchFamily="34" charset="0"/>
              </a:rPr>
              <a:t>）</a:t>
            </a:r>
            <a:r>
              <a:rPr lang="en-US" altLang="zh-CN" sz="1600">
                <a:latin typeface="Calibri" pitchFamily="34" charset="0"/>
              </a:rPr>
              <a:t>×3% = 555</a:t>
            </a:r>
            <a:r>
              <a:rPr lang="zh-CN" altLang="en-US" sz="1600">
                <a:latin typeface="Calibri" pitchFamily="34" charset="0"/>
              </a:rPr>
              <a:t>元；</a:t>
            </a:r>
          </a:p>
          <a:p>
            <a:pPr algn="just" eaLnBrk="1" hangingPunct="1">
              <a:lnSpc>
                <a:spcPct val="120000"/>
              </a:lnSpc>
            </a:pPr>
            <a:r>
              <a:rPr lang="en-US" altLang="zh-CN" sz="1600">
                <a:latin typeface="Calibri" pitchFamily="34" charset="0"/>
              </a:rPr>
              <a:t>2</a:t>
            </a:r>
            <a:r>
              <a:rPr lang="zh-CN" altLang="en-US" sz="1600">
                <a:latin typeface="Calibri" pitchFamily="34" charset="0"/>
              </a:rPr>
              <a:t>月份：</a:t>
            </a:r>
            <a:r>
              <a:rPr lang="en-US" altLang="zh-CN" sz="1600">
                <a:latin typeface="Calibri" pitchFamily="34" charset="0"/>
              </a:rPr>
              <a:t>(30000×2-5000×2-4500×2-2000×2</a:t>
            </a:r>
            <a:r>
              <a:rPr lang="zh-CN" altLang="en-US" sz="1600">
                <a:latin typeface="Calibri" pitchFamily="34" charset="0"/>
              </a:rPr>
              <a:t>）</a:t>
            </a:r>
            <a:r>
              <a:rPr lang="en-US" altLang="zh-CN" sz="1600">
                <a:latin typeface="Calibri" pitchFamily="34" charset="0"/>
              </a:rPr>
              <a:t>×10% -2520 -555 =625</a:t>
            </a:r>
            <a:r>
              <a:rPr lang="zh-CN" altLang="en-US" sz="1600">
                <a:latin typeface="Calibri" pitchFamily="34" charset="0"/>
              </a:rPr>
              <a:t>元；</a:t>
            </a:r>
          </a:p>
          <a:p>
            <a:pPr algn="just" eaLnBrk="1" hangingPunct="1">
              <a:lnSpc>
                <a:spcPct val="120000"/>
              </a:lnSpc>
            </a:pPr>
            <a:r>
              <a:rPr lang="en-US" altLang="zh-CN" sz="1600">
                <a:latin typeface="Calibri" pitchFamily="34" charset="0"/>
              </a:rPr>
              <a:t>3</a:t>
            </a:r>
            <a:r>
              <a:rPr lang="zh-CN" altLang="en-US" sz="1600">
                <a:latin typeface="Calibri" pitchFamily="34" charset="0"/>
              </a:rPr>
              <a:t>月份：</a:t>
            </a:r>
            <a:r>
              <a:rPr lang="en-US" altLang="zh-CN" sz="1600">
                <a:latin typeface="Calibri" pitchFamily="34" charset="0"/>
              </a:rPr>
              <a:t>(30000×3-5000×3-4500×3-2000×3</a:t>
            </a:r>
            <a:r>
              <a:rPr lang="zh-CN" altLang="en-US" sz="1600">
                <a:latin typeface="Calibri" pitchFamily="34" charset="0"/>
              </a:rPr>
              <a:t>）</a:t>
            </a:r>
            <a:r>
              <a:rPr lang="en-US" altLang="zh-CN" sz="1600">
                <a:latin typeface="Calibri" pitchFamily="34" charset="0"/>
              </a:rPr>
              <a:t>×10% -2520 -555-625 =1850</a:t>
            </a:r>
            <a:r>
              <a:rPr lang="zh-CN" altLang="en-US" sz="1600">
                <a:latin typeface="Calibri" pitchFamily="34" charset="0"/>
              </a:rPr>
              <a:t>元；</a:t>
            </a:r>
          </a:p>
          <a:p>
            <a:pPr algn="just" eaLnBrk="1" hangingPunct="1">
              <a:lnSpc>
                <a:spcPct val="120000"/>
              </a:lnSpc>
            </a:pPr>
            <a:r>
              <a:rPr lang="zh-CN" altLang="en-US" sz="1600">
                <a:latin typeface="Calibri" pitchFamily="34" charset="0"/>
              </a:rPr>
              <a:t>上述计算结果表明，由于</a:t>
            </a:r>
            <a:r>
              <a:rPr lang="en-US" altLang="zh-CN" sz="1600">
                <a:latin typeface="Calibri" pitchFamily="34" charset="0"/>
              </a:rPr>
              <a:t>2</a:t>
            </a:r>
            <a:r>
              <a:rPr lang="zh-CN" altLang="en-US" sz="1600">
                <a:latin typeface="Calibri" pitchFamily="34" charset="0"/>
              </a:rPr>
              <a:t>月份累计预扣预缴应纳税所得额为</a:t>
            </a:r>
            <a:r>
              <a:rPr lang="en-US" altLang="zh-CN" sz="1600">
                <a:latin typeface="Calibri" pitchFamily="34" charset="0"/>
              </a:rPr>
              <a:t>37000</a:t>
            </a:r>
            <a:r>
              <a:rPr lang="zh-CN" altLang="en-US" sz="1600">
                <a:latin typeface="Calibri" pitchFamily="34" charset="0"/>
              </a:rPr>
              <a:t>元，已适用</a:t>
            </a:r>
            <a:r>
              <a:rPr lang="en-US" altLang="zh-CN" sz="1600">
                <a:latin typeface="Calibri" pitchFamily="34" charset="0"/>
              </a:rPr>
              <a:t>10%</a:t>
            </a:r>
            <a:r>
              <a:rPr lang="zh-CN" altLang="en-US" sz="1600">
                <a:latin typeface="Calibri" pitchFamily="34" charset="0"/>
              </a:rPr>
              <a:t>的税率，因此</a:t>
            </a:r>
            <a:r>
              <a:rPr lang="en-US" altLang="zh-CN" sz="1600">
                <a:latin typeface="Calibri" pitchFamily="34" charset="0"/>
              </a:rPr>
              <a:t>2</a:t>
            </a:r>
            <a:r>
              <a:rPr lang="zh-CN" altLang="en-US" sz="1600">
                <a:latin typeface="Calibri" pitchFamily="34" charset="0"/>
              </a:rPr>
              <a:t>月份和</a:t>
            </a:r>
            <a:r>
              <a:rPr lang="en-US" altLang="zh-CN" sz="1600">
                <a:latin typeface="Calibri" pitchFamily="34" charset="0"/>
              </a:rPr>
              <a:t>3</a:t>
            </a:r>
            <a:r>
              <a:rPr lang="zh-CN" altLang="en-US" sz="1600">
                <a:latin typeface="Calibri" pitchFamily="34" charset="0"/>
              </a:rPr>
              <a:t>月份应预扣预缴有所增高。</a:t>
            </a:r>
          </a:p>
        </p:txBody>
      </p:sp>
    </p:spTree>
  </p:cSld>
  <p:clrMapOvr>
    <a:masterClrMapping/>
  </p:clrMapOvr>
  <p:transition spd="med" advTm="0">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1450" name="Shape 1794"/>
          <p:cNvSpPr>
            <a:spLocks noChangeArrowheads="1"/>
          </p:cNvSpPr>
          <p:nvPr/>
        </p:nvSpPr>
        <p:spPr bwMode="auto">
          <a:xfrm>
            <a:off x="755650" y="823913"/>
            <a:ext cx="5329238"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1451" name="Text Placeholder 3"/>
          <p:cNvSpPr txBox="1">
            <a:spLocks noChangeArrowheads="1"/>
          </p:cNvSpPr>
          <p:nvPr/>
        </p:nvSpPr>
        <p:spPr bwMode="auto">
          <a:xfrm>
            <a:off x="922338" y="898525"/>
            <a:ext cx="4873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劳务报酬所得、稿酬所得、特许权使用费所得税款的计算方法</a:t>
            </a:r>
          </a:p>
        </p:txBody>
      </p:sp>
      <p:sp>
        <p:nvSpPr>
          <p:cNvPr id="61452" name="TextBox 32"/>
          <p:cNvSpPr txBox="1">
            <a:spLocks noChangeArrowheads="1"/>
          </p:cNvSpPr>
          <p:nvPr/>
        </p:nvSpPr>
        <p:spPr bwMode="auto">
          <a:xfrm>
            <a:off x="812800" y="1576388"/>
            <a:ext cx="75184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en-US" altLang="zh-CN" sz="1600">
                <a:latin typeface="Calibri" pitchFamily="34" charset="0"/>
              </a:rPr>
              <a:t>1.</a:t>
            </a:r>
            <a:r>
              <a:rPr lang="zh-CN" altLang="en-US" sz="1600">
                <a:latin typeface="Calibri" pitchFamily="34" charset="0"/>
              </a:rPr>
              <a:t>计算预扣预缴应纳税所得额。</a:t>
            </a:r>
          </a:p>
          <a:p>
            <a:pPr algn="just" eaLnBrk="1" hangingPunct="1">
              <a:lnSpc>
                <a:spcPct val="120000"/>
              </a:lnSpc>
            </a:pPr>
            <a:r>
              <a:rPr lang="zh-CN" altLang="en-US" sz="1600">
                <a:latin typeface="Calibri" pitchFamily="34" charset="0"/>
              </a:rPr>
              <a:t>三项综合所得以每次收入减除</a:t>
            </a:r>
            <a:r>
              <a:rPr lang="zh-CN" altLang="en-US" sz="1600">
                <a:solidFill>
                  <a:srgbClr val="FF0000"/>
                </a:solidFill>
                <a:latin typeface="黑体" pitchFamily="49" charset="-122"/>
                <a:ea typeface="黑体" pitchFamily="49" charset="-122"/>
              </a:rPr>
              <a:t>费用</a:t>
            </a:r>
            <a:r>
              <a:rPr lang="zh-CN" altLang="en-US" sz="1600">
                <a:latin typeface="Calibri" pitchFamily="34" charset="0"/>
              </a:rPr>
              <a:t>后的余额为收入额；稿酬所得的收入额减按百分之七十计算。</a:t>
            </a:r>
          </a:p>
          <a:p>
            <a:pPr algn="just" eaLnBrk="1" hangingPunct="1">
              <a:lnSpc>
                <a:spcPct val="120000"/>
              </a:lnSpc>
            </a:pPr>
            <a:r>
              <a:rPr lang="zh-CN" altLang="en-US" sz="1600">
                <a:latin typeface="Calibri" pitchFamily="34" charset="0"/>
              </a:rPr>
              <a:t>每次收入不超过四千元的，费用按八百元计算；</a:t>
            </a:r>
          </a:p>
          <a:p>
            <a:pPr algn="just" eaLnBrk="1" hangingPunct="1">
              <a:lnSpc>
                <a:spcPct val="120000"/>
              </a:lnSpc>
            </a:pPr>
            <a:r>
              <a:rPr lang="zh-CN" altLang="en-US" sz="1600">
                <a:latin typeface="Calibri" pitchFamily="34" charset="0"/>
              </a:rPr>
              <a:t>每次收入四千元以上的，减除费用按百分之二十计算。</a:t>
            </a:r>
          </a:p>
          <a:p>
            <a:pPr algn="just" eaLnBrk="1" hangingPunct="1">
              <a:lnSpc>
                <a:spcPct val="120000"/>
              </a:lnSpc>
            </a:pPr>
            <a:endParaRPr lang="en-US" altLang="zh-CN" sz="1600">
              <a:latin typeface="Calibri" pitchFamily="34" charset="0"/>
            </a:endParaRPr>
          </a:p>
          <a:p>
            <a:pPr algn="just" eaLnBrk="1" hangingPunct="1">
              <a:lnSpc>
                <a:spcPct val="120000"/>
              </a:lnSpc>
            </a:pPr>
            <a:r>
              <a:rPr lang="en-US" altLang="zh-CN" sz="1600">
                <a:latin typeface="Calibri" pitchFamily="34" charset="0"/>
              </a:rPr>
              <a:t>2. </a:t>
            </a:r>
            <a:r>
              <a:rPr lang="zh-CN" altLang="en-US" sz="1600">
                <a:latin typeface="Calibri" pitchFamily="34" charset="0"/>
              </a:rPr>
              <a:t>计算应纳税所得额：</a:t>
            </a:r>
            <a:r>
              <a:rPr lang="zh-CN" altLang="en-US" sz="1600">
                <a:latin typeface="Calibri" pitchFamily="34" charset="0"/>
                <a:sym typeface="+mn-ea"/>
              </a:rPr>
              <a:t>以每次收入额为预扣预缴应纳税所得额。</a:t>
            </a:r>
          </a:p>
          <a:p>
            <a:pPr algn="just" eaLnBrk="1" hangingPunct="1">
              <a:lnSpc>
                <a:spcPct val="120000"/>
              </a:lnSpc>
            </a:pPr>
            <a:endParaRPr lang="zh-CN" altLang="en-US" sz="1600">
              <a:latin typeface="Calibri" pitchFamily="34" charset="0"/>
              <a:sym typeface="+mn-ea"/>
            </a:endParaRPr>
          </a:p>
          <a:p>
            <a:pPr algn="just" eaLnBrk="1" hangingPunct="1">
              <a:lnSpc>
                <a:spcPct val="120000"/>
              </a:lnSpc>
            </a:pPr>
            <a:r>
              <a:rPr lang="en-US" altLang="zh-CN" sz="1600">
                <a:latin typeface="Calibri" pitchFamily="34" charset="0"/>
                <a:sym typeface="+mn-ea"/>
              </a:rPr>
              <a:t>3.</a:t>
            </a:r>
            <a:r>
              <a:rPr lang="zh-CN" altLang="en-US" sz="1600">
                <a:latin typeface="Calibri" pitchFamily="34" charset="0"/>
              </a:rPr>
              <a:t>计算预扣预缴应纳税额。根据预扣预缴应纳税所得额乘以适用预扣率计算应预扣预缴税额。劳务：</a:t>
            </a:r>
            <a:r>
              <a:rPr lang="en-US" altLang="zh-CN" sz="1600">
                <a:latin typeface="Calibri" pitchFamily="34" charset="0"/>
              </a:rPr>
              <a:t>3</a:t>
            </a:r>
            <a:r>
              <a:rPr lang="zh-CN" altLang="en-US" sz="1600">
                <a:latin typeface="Calibri" pitchFamily="34" charset="0"/>
              </a:rPr>
              <a:t>档预扣率；稿酬、特许权使用费：预扣率</a:t>
            </a:r>
            <a:r>
              <a:rPr lang="en-US" altLang="zh-CN" sz="1600">
                <a:latin typeface="Calibri" pitchFamily="34" charset="0"/>
              </a:rPr>
              <a:t>20%</a:t>
            </a:r>
          </a:p>
        </p:txBody>
      </p:sp>
    </p:spTree>
  </p:cSld>
  <p:clrMapOvr>
    <a:masterClrMapping/>
  </p:clrMapOvr>
  <p:transition spd="med"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的办理</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途径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2" name="矩形 31"/>
          <p:cNvSpPr/>
          <p:nvPr/>
        </p:nvSpPr>
        <p:spPr>
          <a:xfrm>
            <a:off x="2843213" y="1276350"/>
            <a:ext cx="5545137" cy="1449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3" name="等腰三角形 5"/>
          <p:cNvSpPr/>
          <p:nvPr/>
        </p:nvSpPr>
        <p:spPr>
          <a:xfrm rot="5400000">
            <a:off x="1105694" y="1070769"/>
            <a:ext cx="1449388"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177" name="TextBox 36"/>
          <p:cNvSpPr txBox="1">
            <a:spLocks noChangeArrowheads="1"/>
          </p:cNvSpPr>
          <p:nvPr/>
        </p:nvSpPr>
        <p:spPr bwMode="auto">
          <a:xfrm>
            <a:off x="2987675" y="1760538"/>
            <a:ext cx="56165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bg1"/>
                </a:solidFill>
                <a:latin typeface="微软雅黑" pitchFamily="34" charset="-122"/>
                <a:ea typeface="微软雅黑" pitchFamily="34" charset="-122"/>
              </a:rPr>
              <a:t>日常由单位发工资时按月预扣税款时办理</a:t>
            </a:r>
            <a:endParaRPr lang="en-US" altLang="zh-CN" sz="2000" b="1">
              <a:solidFill>
                <a:schemeClr val="bg1"/>
              </a:solidFill>
              <a:latin typeface="微软雅黑" pitchFamily="34" charset="-122"/>
              <a:ea typeface="微软雅黑" pitchFamily="34" charset="-122"/>
            </a:endParaRPr>
          </a:p>
        </p:txBody>
      </p:sp>
      <p:sp>
        <p:nvSpPr>
          <p:cNvPr id="38" name="TextBox 37"/>
          <p:cNvSpPr txBox="1"/>
          <p:nvPr/>
        </p:nvSpPr>
        <p:spPr>
          <a:xfrm>
            <a:off x="1325563" y="1643063"/>
            <a:ext cx="876300" cy="549275"/>
          </a:xfrm>
          <a:prstGeom prst="rect">
            <a:avLst/>
          </a:prstGeom>
          <a:noFill/>
        </p:spPr>
        <p:txBody>
          <a:bodyPr lIns="0" tIns="0" rIns="0" bIns="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buFontTx/>
              <a:buNone/>
              <a:defRPr/>
            </a:pPr>
            <a:r>
              <a:rPr lang="en-US" altLang="zh-CN" sz="3600" b="1" spc="300" dirty="0" smtClean="0"/>
              <a:t>01</a:t>
            </a:r>
            <a:endParaRPr lang="zh-CN" altLang="en-US" sz="3600" b="1" spc="300" dirty="0"/>
          </a:p>
        </p:txBody>
      </p:sp>
      <p:sp>
        <p:nvSpPr>
          <p:cNvPr id="39" name="矩形 38"/>
          <p:cNvSpPr/>
          <p:nvPr/>
        </p:nvSpPr>
        <p:spPr>
          <a:xfrm>
            <a:off x="900113" y="3049588"/>
            <a:ext cx="5543550" cy="1450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6" name="等腰三角形 30"/>
          <p:cNvSpPr/>
          <p:nvPr/>
        </p:nvSpPr>
        <p:spPr>
          <a:xfrm rot="16200000" flipH="1">
            <a:off x="6732587" y="2844801"/>
            <a:ext cx="1450975" cy="1860550"/>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7" name="TextBox 46"/>
          <p:cNvSpPr txBox="1"/>
          <p:nvPr/>
        </p:nvSpPr>
        <p:spPr>
          <a:xfrm>
            <a:off x="7086600" y="3457575"/>
            <a:ext cx="874713" cy="549275"/>
          </a:xfrm>
          <a:prstGeom prst="rect">
            <a:avLst/>
          </a:prstGeom>
          <a:noFill/>
        </p:spPr>
        <p:txBody>
          <a:bodyPr lIns="0" tIns="0" rIns="0" bIns="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buFontTx/>
              <a:buNone/>
              <a:defRPr/>
            </a:pPr>
            <a:r>
              <a:rPr lang="en-US" altLang="zh-CN" sz="3600" b="1" spc="300" dirty="0" smtClean="0">
                <a:solidFill>
                  <a:schemeClr val="tx1">
                    <a:lumMod val="75000"/>
                    <a:lumOff val="25000"/>
                  </a:schemeClr>
                </a:solidFill>
              </a:rPr>
              <a:t>02</a:t>
            </a:r>
            <a:endParaRPr lang="zh-CN" altLang="en-US" sz="3600" b="1" spc="300" dirty="0">
              <a:solidFill>
                <a:schemeClr val="tx1">
                  <a:lumMod val="75000"/>
                  <a:lumOff val="25000"/>
                </a:schemeClr>
              </a:solidFill>
            </a:endParaRPr>
          </a:p>
        </p:txBody>
      </p:sp>
      <p:sp>
        <p:nvSpPr>
          <p:cNvPr id="7182" name="TextBox 47"/>
          <p:cNvSpPr txBox="1">
            <a:spLocks noChangeArrowheads="1"/>
          </p:cNvSpPr>
          <p:nvPr/>
        </p:nvSpPr>
        <p:spPr bwMode="auto">
          <a:xfrm>
            <a:off x="1133475" y="3581400"/>
            <a:ext cx="5076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404040"/>
                </a:solidFill>
                <a:latin typeface="微软雅黑" pitchFamily="34" charset="-122"/>
                <a:ea typeface="微软雅黑" pitchFamily="34" charset="-122"/>
              </a:rPr>
              <a:t>次年</a:t>
            </a:r>
            <a:r>
              <a:rPr lang="en-US" altLang="zh-CN" sz="2000">
                <a:solidFill>
                  <a:srgbClr val="404040"/>
                </a:solidFill>
                <a:latin typeface="微软雅黑" pitchFamily="34" charset="-122"/>
                <a:ea typeface="微软雅黑" pitchFamily="34" charset="-122"/>
              </a:rPr>
              <a:t>3</a:t>
            </a:r>
            <a:r>
              <a:rPr lang="zh-CN" altLang="en-US" sz="2000">
                <a:solidFill>
                  <a:srgbClr val="404040"/>
                </a:solidFill>
                <a:latin typeface="微软雅黑" pitchFamily="34" charset="-122"/>
                <a:ea typeface="微软雅黑" pitchFamily="34" charset="-122"/>
              </a:rPr>
              <a:t>月</a:t>
            </a:r>
            <a:r>
              <a:rPr lang="en-US" altLang="zh-CN" sz="2000">
                <a:solidFill>
                  <a:srgbClr val="404040"/>
                </a:solidFill>
                <a:latin typeface="微软雅黑" pitchFamily="34" charset="-122"/>
                <a:ea typeface="微软雅黑" pitchFamily="34" charset="-122"/>
              </a:rPr>
              <a:t>1</a:t>
            </a:r>
            <a:r>
              <a:rPr lang="zh-CN" altLang="en-US" sz="2000">
                <a:solidFill>
                  <a:srgbClr val="404040"/>
                </a:solidFill>
                <a:latin typeface="微软雅黑" pitchFamily="34" charset="-122"/>
                <a:ea typeface="微软雅黑" pitchFamily="34" charset="-122"/>
              </a:rPr>
              <a:t>日至</a:t>
            </a:r>
            <a:r>
              <a:rPr lang="en-US" altLang="zh-CN" sz="2000">
                <a:solidFill>
                  <a:srgbClr val="404040"/>
                </a:solidFill>
                <a:latin typeface="微软雅黑" pitchFamily="34" charset="-122"/>
                <a:ea typeface="微软雅黑" pitchFamily="34" charset="-122"/>
              </a:rPr>
              <a:t>6</a:t>
            </a:r>
            <a:r>
              <a:rPr lang="zh-CN" altLang="en-US" sz="2000">
                <a:solidFill>
                  <a:srgbClr val="404040"/>
                </a:solidFill>
                <a:latin typeface="微软雅黑" pitchFamily="34" charset="-122"/>
                <a:ea typeface="微软雅黑" pitchFamily="34" charset="-122"/>
              </a:rPr>
              <a:t>月</a:t>
            </a:r>
            <a:r>
              <a:rPr lang="en-US" altLang="zh-CN" sz="2000">
                <a:solidFill>
                  <a:srgbClr val="404040"/>
                </a:solidFill>
                <a:latin typeface="微软雅黑" pitchFamily="34" charset="-122"/>
                <a:ea typeface="微软雅黑" pitchFamily="34" charset="-122"/>
              </a:rPr>
              <a:t>30</a:t>
            </a:r>
            <a:r>
              <a:rPr lang="zh-CN" altLang="en-US" sz="2000">
                <a:solidFill>
                  <a:srgbClr val="404040"/>
                </a:solidFill>
                <a:latin typeface="微软雅黑" pitchFamily="34" charset="-122"/>
                <a:ea typeface="微软雅黑" pitchFamily="34" charset="-122"/>
              </a:rPr>
              <a:t>日自行汇算清缴申报办理</a:t>
            </a:r>
            <a:endParaRPr lang="en-US" altLang="zh-CN" sz="2000">
              <a:solidFill>
                <a:srgbClr val="404040"/>
              </a:solidFill>
              <a:latin typeface="微软雅黑" pitchFamily="34" charset="-122"/>
              <a:ea typeface="微软雅黑" pitchFamily="34" charset="-122"/>
            </a:endParaRPr>
          </a:p>
        </p:txBody>
      </p:sp>
    </p:spTree>
  </p:cSld>
  <p:clrMapOvr>
    <a:masterClrMapping/>
  </p:clrMapOvr>
  <p:transition spd="med" advTm="0">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2471" name="Shape 1794"/>
          <p:cNvSpPr>
            <a:spLocks noChangeArrowheads="1"/>
          </p:cNvSpPr>
          <p:nvPr/>
        </p:nvSpPr>
        <p:spPr bwMode="auto">
          <a:xfrm>
            <a:off x="755650" y="823913"/>
            <a:ext cx="5329238"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2472" name="Text Placeholder 3"/>
          <p:cNvSpPr txBox="1">
            <a:spLocks noChangeArrowheads="1"/>
          </p:cNvSpPr>
          <p:nvPr/>
        </p:nvSpPr>
        <p:spPr bwMode="auto">
          <a:xfrm>
            <a:off x="922338" y="898525"/>
            <a:ext cx="4873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劳务报酬所得、稿酬所得、特许权使用费所得税款的计算方法</a:t>
            </a:r>
          </a:p>
        </p:txBody>
      </p:sp>
      <p:pic>
        <p:nvPicPr>
          <p:cNvPr id="624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 y="1477963"/>
            <a:ext cx="798512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4387850"/>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3498" name="Shape 1794"/>
          <p:cNvSpPr>
            <a:spLocks noChangeArrowheads="1"/>
          </p:cNvSpPr>
          <p:nvPr/>
        </p:nvSpPr>
        <p:spPr bwMode="auto">
          <a:xfrm>
            <a:off x="755650" y="823913"/>
            <a:ext cx="5329238"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3499" name="Text Placeholder 3"/>
          <p:cNvSpPr txBox="1">
            <a:spLocks noChangeArrowheads="1"/>
          </p:cNvSpPr>
          <p:nvPr/>
        </p:nvSpPr>
        <p:spPr bwMode="auto">
          <a:xfrm>
            <a:off x="922338" y="898525"/>
            <a:ext cx="4873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劳务报酬所得、稿酬所得、特许权使用费所得税款的计算方法</a:t>
            </a:r>
          </a:p>
        </p:txBody>
      </p:sp>
      <p:sp>
        <p:nvSpPr>
          <p:cNvPr id="63500" name="TextBox 32"/>
          <p:cNvSpPr txBox="1">
            <a:spLocks noChangeArrowheads="1"/>
          </p:cNvSpPr>
          <p:nvPr/>
        </p:nvSpPr>
        <p:spPr bwMode="auto">
          <a:xfrm>
            <a:off x="827088" y="1708150"/>
            <a:ext cx="7519987"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例</a:t>
            </a:r>
            <a:r>
              <a:rPr lang="en-US" altLang="zh-CN" sz="1600">
                <a:latin typeface="Calibri" pitchFamily="34" charset="0"/>
              </a:rPr>
              <a:t>3</a:t>
            </a:r>
            <a:r>
              <a:rPr lang="zh-CN" altLang="en-US" sz="1600">
                <a:latin typeface="Calibri" pitchFamily="34" charset="0"/>
              </a:rPr>
              <a:t>：假如某居民个人取得劳务报酬所得</a:t>
            </a:r>
            <a:r>
              <a:rPr lang="en-US" altLang="zh-CN" sz="1600">
                <a:latin typeface="Calibri" pitchFamily="34" charset="0"/>
              </a:rPr>
              <a:t>2000</a:t>
            </a:r>
            <a:r>
              <a:rPr lang="zh-CN" altLang="en-US" sz="1600">
                <a:latin typeface="Calibri" pitchFamily="34" charset="0"/>
              </a:rPr>
              <a:t>元，则这笔所得应预扣预缴税额计算过程为：</a:t>
            </a:r>
          </a:p>
          <a:p>
            <a:pPr algn="just" eaLnBrk="1" hangingPunct="1">
              <a:lnSpc>
                <a:spcPct val="120000"/>
              </a:lnSpc>
            </a:pPr>
            <a:r>
              <a:rPr lang="zh-CN" altLang="en-US" sz="1600">
                <a:latin typeface="Calibri" pitchFamily="34" charset="0"/>
              </a:rPr>
              <a:t>收入额：</a:t>
            </a:r>
            <a:r>
              <a:rPr lang="en-US" altLang="zh-CN" sz="1600">
                <a:latin typeface="Calibri" pitchFamily="34" charset="0"/>
              </a:rPr>
              <a:t>2000-800=1200</a:t>
            </a:r>
            <a:r>
              <a:rPr lang="zh-CN" altLang="en-US" sz="1600">
                <a:latin typeface="Calibri" pitchFamily="34" charset="0"/>
              </a:rPr>
              <a:t>元</a:t>
            </a:r>
          </a:p>
          <a:p>
            <a:pPr algn="just" eaLnBrk="1" hangingPunct="1">
              <a:lnSpc>
                <a:spcPct val="120000"/>
              </a:lnSpc>
            </a:pPr>
            <a:r>
              <a:rPr lang="zh-CN" altLang="en-US" sz="1600">
                <a:latin typeface="Calibri" pitchFamily="34" charset="0"/>
              </a:rPr>
              <a:t>应预扣预缴税额：</a:t>
            </a:r>
            <a:r>
              <a:rPr lang="en-US" altLang="zh-CN" sz="1600">
                <a:latin typeface="Calibri" pitchFamily="34" charset="0"/>
              </a:rPr>
              <a:t>1200×20%=240</a:t>
            </a:r>
            <a:r>
              <a:rPr lang="zh-CN" altLang="en-US" sz="1600">
                <a:latin typeface="Calibri" pitchFamily="34" charset="0"/>
              </a:rPr>
              <a:t>元</a:t>
            </a:r>
            <a:endParaRPr lang="en-US" altLang="zh-CN" sz="1600">
              <a:latin typeface="Calibri" pitchFamily="34" charset="0"/>
            </a:endParaRPr>
          </a:p>
          <a:p>
            <a:pPr algn="just" eaLnBrk="1" hangingPunct="1">
              <a:lnSpc>
                <a:spcPct val="120000"/>
              </a:lnSpc>
            </a:pPr>
            <a:endParaRPr lang="en-US" altLang="zh-CN" sz="1600">
              <a:latin typeface="Calibri" pitchFamily="34" charset="0"/>
            </a:endParaRPr>
          </a:p>
          <a:p>
            <a:pPr algn="just" eaLnBrk="1" hangingPunct="1">
              <a:lnSpc>
                <a:spcPct val="120000"/>
              </a:lnSpc>
            </a:pPr>
            <a:r>
              <a:rPr lang="zh-CN" altLang="en-US" sz="1600">
                <a:latin typeface="Calibri" pitchFamily="34" charset="0"/>
              </a:rPr>
              <a:t>例</a:t>
            </a:r>
            <a:r>
              <a:rPr lang="en-US" altLang="zh-CN" sz="1600">
                <a:latin typeface="Calibri" pitchFamily="34" charset="0"/>
              </a:rPr>
              <a:t>4</a:t>
            </a:r>
            <a:r>
              <a:rPr lang="zh-CN" altLang="en-US" sz="1600">
                <a:latin typeface="Calibri" pitchFamily="34" charset="0"/>
              </a:rPr>
              <a:t>：假如某居民个人取得稿酬所得</a:t>
            </a:r>
            <a:r>
              <a:rPr lang="en-US" altLang="zh-CN" sz="1600">
                <a:latin typeface="Calibri" pitchFamily="34" charset="0"/>
              </a:rPr>
              <a:t>40000</a:t>
            </a:r>
            <a:r>
              <a:rPr lang="zh-CN" altLang="en-US" sz="1600">
                <a:latin typeface="Calibri" pitchFamily="34" charset="0"/>
              </a:rPr>
              <a:t>元，则这笔所得应预扣预缴税额计算过程为：</a:t>
            </a:r>
          </a:p>
          <a:p>
            <a:pPr algn="just" eaLnBrk="1" hangingPunct="1">
              <a:lnSpc>
                <a:spcPct val="120000"/>
              </a:lnSpc>
            </a:pPr>
            <a:r>
              <a:rPr lang="zh-CN" altLang="en-US" sz="1600">
                <a:latin typeface="Calibri" pitchFamily="34" charset="0"/>
              </a:rPr>
              <a:t>收入额：（</a:t>
            </a:r>
            <a:r>
              <a:rPr lang="en-US" altLang="zh-CN" sz="1600">
                <a:latin typeface="Calibri" pitchFamily="34" charset="0"/>
              </a:rPr>
              <a:t>40000-40000×20%</a:t>
            </a:r>
            <a:r>
              <a:rPr lang="zh-CN" altLang="en-US" sz="1600">
                <a:latin typeface="Calibri" pitchFamily="34" charset="0"/>
              </a:rPr>
              <a:t>）</a:t>
            </a:r>
            <a:r>
              <a:rPr lang="en-US" altLang="zh-CN" sz="1600">
                <a:latin typeface="Calibri" pitchFamily="34" charset="0"/>
              </a:rPr>
              <a:t>×70%=22400</a:t>
            </a:r>
            <a:r>
              <a:rPr lang="zh-CN" altLang="en-US" sz="1600">
                <a:latin typeface="Calibri" pitchFamily="34" charset="0"/>
              </a:rPr>
              <a:t>元</a:t>
            </a:r>
          </a:p>
          <a:p>
            <a:pPr algn="just" eaLnBrk="1" hangingPunct="1">
              <a:lnSpc>
                <a:spcPct val="120000"/>
              </a:lnSpc>
            </a:pPr>
            <a:r>
              <a:rPr lang="zh-CN" altLang="en-US" sz="1600">
                <a:latin typeface="Calibri" pitchFamily="34" charset="0"/>
              </a:rPr>
              <a:t>应预扣预缴税额：</a:t>
            </a:r>
            <a:r>
              <a:rPr lang="en-US" altLang="zh-CN" sz="1600">
                <a:latin typeface="Calibri" pitchFamily="34" charset="0"/>
              </a:rPr>
              <a:t>22400×20%=4480</a:t>
            </a:r>
            <a:r>
              <a:rPr lang="zh-CN" altLang="en-US" sz="1600">
                <a:latin typeface="Calibri" pitchFamily="34" charset="0"/>
              </a:rPr>
              <a:t>元</a:t>
            </a:r>
          </a:p>
        </p:txBody>
      </p:sp>
    </p:spTree>
  </p:cSld>
  <p:clrMapOvr>
    <a:masterClrMapping/>
  </p:clrMapOvr>
  <p:transition spd="med" advTm="0">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居民个人综合所得预扣预缴税款的计算方法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4519" name="Shape 1794"/>
          <p:cNvSpPr>
            <a:spLocks noChangeArrowheads="1"/>
          </p:cNvSpPr>
          <p:nvPr/>
        </p:nvSpPr>
        <p:spPr bwMode="auto">
          <a:xfrm>
            <a:off x="755650" y="823913"/>
            <a:ext cx="5329238"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4520" name="Text Placeholder 3"/>
          <p:cNvSpPr txBox="1">
            <a:spLocks noChangeArrowheads="1"/>
          </p:cNvSpPr>
          <p:nvPr/>
        </p:nvSpPr>
        <p:spPr bwMode="auto">
          <a:xfrm>
            <a:off x="922338" y="898525"/>
            <a:ext cx="4873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劳务报酬所得、稿酬所得、特许权使用费所得税款的计算方法</a:t>
            </a:r>
          </a:p>
        </p:txBody>
      </p:sp>
      <p:sp>
        <p:nvSpPr>
          <p:cNvPr id="64521" name="Freeform 7"/>
          <p:cNvSpPr>
            <a:spLocks noChangeArrowheads="1"/>
          </p:cNvSpPr>
          <p:nvPr/>
        </p:nvSpPr>
        <p:spPr bwMode="auto">
          <a:xfrm>
            <a:off x="3965575" y="1524000"/>
            <a:ext cx="1038225" cy="915988"/>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522" name="Freeform 8"/>
          <p:cNvSpPr>
            <a:spLocks noChangeArrowheads="1"/>
          </p:cNvSpPr>
          <p:nvPr/>
        </p:nvSpPr>
        <p:spPr bwMode="auto">
          <a:xfrm>
            <a:off x="2936875" y="2439988"/>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523" name="Freeform 9"/>
          <p:cNvSpPr>
            <a:spLocks noChangeArrowheads="1"/>
          </p:cNvSpPr>
          <p:nvPr/>
        </p:nvSpPr>
        <p:spPr bwMode="auto">
          <a:xfrm>
            <a:off x="3527425" y="3430588"/>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524" name="Freeform 10"/>
          <p:cNvSpPr>
            <a:spLocks noChangeArrowheads="1"/>
          </p:cNvSpPr>
          <p:nvPr/>
        </p:nvSpPr>
        <p:spPr bwMode="auto">
          <a:xfrm>
            <a:off x="4483100" y="3430588"/>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525" name="Freeform 11"/>
          <p:cNvSpPr>
            <a:spLocks noChangeArrowheads="1"/>
          </p:cNvSpPr>
          <p:nvPr/>
        </p:nvSpPr>
        <p:spPr bwMode="auto">
          <a:xfrm>
            <a:off x="5003800" y="2439988"/>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526" name="矩形 8"/>
          <p:cNvSpPr>
            <a:spLocks noChangeArrowheads="1"/>
          </p:cNvSpPr>
          <p:nvPr/>
        </p:nvSpPr>
        <p:spPr bwMode="auto">
          <a:xfrm>
            <a:off x="5264150" y="2627313"/>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800">
                <a:solidFill>
                  <a:schemeClr val="bg1"/>
                </a:solidFill>
                <a:latin typeface="Swiss911 UCm BT"/>
                <a:sym typeface="Swiss911 UCm BT"/>
              </a:rPr>
              <a:t>02</a:t>
            </a:r>
            <a:endParaRPr lang="zh-CN" altLang="en-US" sz="2800">
              <a:solidFill>
                <a:schemeClr val="bg1"/>
              </a:solidFill>
              <a:latin typeface="Swiss911 UCm BT"/>
              <a:sym typeface="Swiss911 UCm BT"/>
            </a:endParaRPr>
          </a:p>
        </p:txBody>
      </p:sp>
      <p:sp>
        <p:nvSpPr>
          <p:cNvPr id="64527" name="矩形 9"/>
          <p:cNvSpPr>
            <a:spLocks noChangeArrowheads="1"/>
          </p:cNvSpPr>
          <p:nvPr/>
        </p:nvSpPr>
        <p:spPr bwMode="auto">
          <a:xfrm>
            <a:off x="4905375" y="3767138"/>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800">
                <a:solidFill>
                  <a:schemeClr val="bg1"/>
                </a:solidFill>
                <a:latin typeface="Swiss911 UCm BT"/>
                <a:sym typeface="Swiss911 UCm BT"/>
              </a:rPr>
              <a:t>04</a:t>
            </a:r>
            <a:endParaRPr lang="zh-CN" altLang="en-US" sz="2800">
              <a:solidFill>
                <a:schemeClr val="bg1"/>
              </a:solidFill>
              <a:latin typeface="Swiss911 UCm BT"/>
              <a:sym typeface="Swiss911 UCm BT"/>
            </a:endParaRPr>
          </a:p>
        </p:txBody>
      </p:sp>
      <p:sp>
        <p:nvSpPr>
          <p:cNvPr id="64528" name="矩形 10"/>
          <p:cNvSpPr>
            <a:spLocks noChangeArrowheads="1"/>
          </p:cNvSpPr>
          <p:nvPr/>
        </p:nvSpPr>
        <p:spPr bwMode="auto">
          <a:xfrm>
            <a:off x="3646488" y="3781425"/>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800">
                <a:solidFill>
                  <a:schemeClr val="bg1"/>
                </a:solidFill>
                <a:latin typeface="Swiss911 UCm BT"/>
                <a:sym typeface="Swiss911 UCm BT"/>
              </a:rPr>
              <a:t>03</a:t>
            </a:r>
            <a:endParaRPr lang="zh-CN" altLang="en-US" sz="2800">
              <a:solidFill>
                <a:schemeClr val="bg1"/>
              </a:solidFill>
              <a:latin typeface="Swiss911 UCm BT"/>
              <a:sym typeface="Swiss911 UCm BT"/>
            </a:endParaRPr>
          </a:p>
        </p:txBody>
      </p:sp>
      <p:sp>
        <p:nvSpPr>
          <p:cNvPr id="64529" name="矩形 11"/>
          <p:cNvSpPr>
            <a:spLocks noChangeArrowheads="1"/>
          </p:cNvSpPr>
          <p:nvPr/>
        </p:nvSpPr>
        <p:spPr bwMode="auto">
          <a:xfrm>
            <a:off x="3348038" y="2636838"/>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800">
                <a:solidFill>
                  <a:schemeClr val="bg1"/>
                </a:solidFill>
                <a:latin typeface="Swiss911 UCm BT"/>
                <a:sym typeface="Swiss911 UCm BT"/>
              </a:rPr>
              <a:t>01</a:t>
            </a:r>
            <a:endParaRPr lang="zh-CN" altLang="en-US" sz="2800">
              <a:solidFill>
                <a:schemeClr val="bg1"/>
              </a:solidFill>
              <a:latin typeface="Swiss911 UCm BT"/>
              <a:sym typeface="Swiss911 UCm BT"/>
            </a:endParaRPr>
          </a:p>
        </p:txBody>
      </p:sp>
      <p:sp>
        <p:nvSpPr>
          <p:cNvPr id="64530" name="TextBox 13"/>
          <p:cNvSpPr>
            <a:spLocks noChangeArrowheads="1"/>
          </p:cNvSpPr>
          <p:nvPr/>
        </p:nvSpPr>
        <p:spPr bwMode="auto">
          <a:xfrm>
            <a:off x="6084888" y="1687513"/>
            <a:ext cx="25781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sz="1200">
                <a:solidFill>
                  <a:srgbClr val="595959"/>
                </a:solidFill>
                <a:latin typeface="微软雅黑" pitchFamily="34" charset="-122"/>
                <a:ea typeface="微软雅黑" pitchFamily="34" charset="-122"/>
              </a:rPr>
              <a:t>居民个人的上述三项所得和工资、薪金所得属于综合所得，年度汇算清缴时以四项所得的合计收入额减除费用六万元以及专项扣除、专项附加扣除和依法确定的其他扣除后的余额，为应纳税所得额。而根据个人所得税法及实施条例规定，上述三项所得日常预扣预缴税款时暂不减除上述扣除。</a:t>
            </a:r>
            <a:endParaRPr lang="en-US" altLang="zh-CN" sz="1200">
              <a:solidFill>
                <a:srgbClr val="595959"/>
              </a:solidFill>
              <a:latin typeface="微软雅黑" pitchFamily="34" charset="-122"/>
              <a:ea typeface="微软雅黑" pitchFamily="34" charset="-122"/>
            </a:endParaRPr>
          </a:p>
        </p:txBody>
      </p:sp>
      <p:sp>
        <p:nvSpPr>
          <p:cNvPr id="64531" name="TextBox 16"/>
          <p:cNvSpPr>
            <a:spLocks noChangeArrowheads="1"/>
          </p:cNvSpPr>
          <p:nvPr/>
        </p:nvSpPr>
        <p:spPr bwMode="auto">
          <a:xfrm>
            <a:off x="468313" y="1711325"/>
            <a:ext cx="23749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sz="1200">
                <a:solidFill>
                  <a:srgbClr val="595959"/>
                </a:solidFill>
                <a:latin typeface="微软雅黑" pitchFamily="34" charset="-122"/>
                <a:ea typeface="微软雅黑" pitchFamily="34" charset="-122"/>
              </a:rPr>
              <a:t>年度汇算清缴时，收入额为收入减除百分之二十的费用后的余额；预扣预缴时收入额为每次收入减除费用后的余额，其中，“收入不超过四千元的，费用按八百元计算；每次收入四千元以上的，费用按百分之二十计算”。</a:t>
            </a:r>
            <a:endParaRPr lang="en-US" altLang="zh-CN" sz="1200">
              <a:solidFill>
                <a:srgbClr val="595959"/>
              </a:solidFill>
              <a:latin typeface="微软雅黑" pitchFamily="34" charset="-122"/>
              <a:ea typeface="微软雅黑" pitchFamily="34" charset="-122"/>
            </a:endParaRPr>
          </a:p>
        </p:txBody>
      </p:sp>
      <p:sp>
        <p:nvSpPr>
          <p:cNvPr id="60" name="TextBox 18"/>
          <p:cNvSpPr>
            <a:spLocks noChangeArrowheads="1"/>
          </p:cNvSpPr>
          <p:nvPr/>
        </p:nvSpPr>
        <p:spPr bwMode="auto">
          <a:xfrm>
            <a:off x="6046788" y="1419225"/>
            <a:ext cx="1765300" cy="215900"/>
          </a:xfrm>
          <a:prstGeom prst="rect">
            <a:avLst/>
          </a:prstGeom>
          <a:noFill/>
          <a:ln>
            <a:noFill/>
          </a:ln>
        </p:spPr>
        <p:txBody>
          <a:bodyPr lIns="0" tIns="0" rIns="0" bIns="0">
            <a:spAutoFit/>
          </a:bodyPr>
          <a:lstStyle/>
          <a:p>
            <a:pPr fontAlgn="auto">
              <a:spcBef>
                <a:spcPts val="0"/>
              </a:spcBef>
              <a:spcAft>
                <a:spcPts val="0"/>
              </a:spcAft>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可扣除的项目不同</a:t>
            </a:r>
          </a:p>
        </p:txBody>
      </p:sp>
      <p:sp>
        <p:nvSpPr>
          <p:cNvPr id="63" name="TextBox 21"/>
          <p:cNvSpPr>
            <a:spLocks noChangeArrowheads="1"/>
          </p:cNvSpPr>
          <p:nvPr/>
        </p:nvSpPr>
        <p:spPr bwMode="auto">
          <a:xfrm>
            <a:off x="468313" y="1403350"/>
            <a:ext cx="2016125" cy="214313"/>
          </a:xfrm>
          <a:prstGeom prst="rect">
            <a:avLst/>
          </a:prstGeom>
          <a:noFill/>
          <a:ln>
            <a:noFill/>
          </a:ln>
        </p:spPr>
        <p:txBody>
          <a:bodyPr lIns="0" tIns="0" rIns="0" bIns="0">
            <a:spAutoFit/>
          </a:bodyPr>
          <a:lstStyle/>
          <a:p>
            <a:pPr fontAlgn="auto">
              <a:spcBef>
                <a:spcPts val="0"/>
              </a:spcBef>
              <a:spcAft>
                <a:spcPts val="0"/>
              </a:spcAft>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收入额的计算方法不同</a:t>
            </a:r>
          </a:p>
        </p:txBody>
      </p:sp>
      <p:sp>
        <p:nvSpPr>
          <p:cNvPr id="64534" name="TextBox 22"/>
          <p:cNvSpPr>
            <a:spLocks noChangeArrowheads="1"/>
          </p:cNvSpPr>
          <p:nvPr/>
        </p:nvSpPr>
        <p:spPr bwMode="auto">
          <a:xfrm>
            <a:off x="3995738" y="2851150"/>
            <a:ext cx="9921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b="1">
                <a:solidFill>
                  <a:schemeClr val="accent1"/>
                </a:solidFill>
                <a:latin typeface="微软雅黑" pitchFamily="34" charset="-122"/>
                <a:ea typeface="微软雅黑" pitchFamily="34" charset="-122"/>
              </a:rPr>
              <a:t>需要特别说明事项</a:t>
            </a:r>
          </a:p>
        </p:txBody>
      </p:sp>
      <p:sp>
        <p:nvSpPr>
          <p:cNvPr id="64535" name="TextBox 16"/>
          <p:cNvSpPr>
            <a:spLocks noChangeArrowheads="1"/>
          </p:cNvSpPr>
          <p:nvPr/>
        </p:nvSpPr>
        <p:spPr bwMode="auto">
          <a:xfrm>
            <a:off x="468313" y="3695700"/>
            <a:ext cx="23749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sz="1200">
                <a:solidFill>
                  <a:srgbClr val="595959"/>
                </a:solidFill>
                <a:latin typeface="微软雅黑" pitchFamily="34" charset="-122"/>
                <a:ea typeface="微软雅黑" pitchFamily="34" charset="-122"/>
              </a:rPr>
              <a:t>年度汇算清缴时，适用百分之三至百分之四十五的超额累进税率；预扣预缴时，劳务报酬所得适用个人所得税预扣率表二，稿酬所得、特许权使用费所得适用百分之二十的比例预扣率。</a:t>
            </a:r>
            <a:endParaRPr lang="en-US" altLang="zh-CN" sz="1200">
              <a:solidFill>
                <a:srgbClr val="595959"/>
              </a:solidFill>
              <a:latin typeface="微软雅黑" pitchFamily="34" charset="-122"/>
              <a:ea typeface="微软雅黑" pitchFamily="34" charset="-122"/>
            </a:endParaRPr>
          </a:p>
        </p:txBody>
      </p:sp>
      <p:sp>
        <p:nvSpPr>
          <p:cNvPr id="66" name="TextBox 21"/>
          <p:cNvSpPr>
            <a:spLocks noChangeArrowheads="1"/>
          </p:cNvSpPr>
          <p:nvPr/>
        </p:nvSpPr>
        <p:spPr bwMode="auto">
          <a:xfrm>
            <a:off x="468313" y="3387725"/>
            <a:ext cx="2016125" cy="215900"/>
          </a:xfrm>
          <a:prstGeom prst="rect">
            <a:avLst/>
          </a:prstGeom>
          <a:noFill/>
          <a:ln>
            <a:noFill/>
          </a:ln>
        </p:spPr>
        <p:txBody>
          <a:bodyPr lIns="0" tIns="0" rIns="0" bIns="0">
            <a:spAutoFit/>
          </a:bodyPr>
          <a:lstStyle/>
          <a:p>
            <a:pPr fontAlgn="auto">
              <a:spcBef>
                <a:spcPts val="0"/>
              </a:spcBef>
              <a:spcAft>
                <a:spcPts val="0"/>
              </a:spcAft>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适用的税率</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预扣率不同</a:t>
            </a:r>
          </a:p>
        </p:txBody>
      </p:sp>
      <p:sp>
        <p:nvSpPr>
          <p:cNvPr id="64537" name="TextBox 16"/>
          <p:cNvSpPr>
            <a:spLocks noChangeArrowheads="1"/>
          </p:cNvSpPr>
          <p:nvPr/>
        </p:nvSpPr>
        <p:spPr bwMode="auto">
          <a:xfrm>
            <a:off x="6084888" y="3735388"/>
            <a:ext cx="2578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r>
              <a:rPr lang="zh-CN" altLang="en-US" sz="1200">
                <a:solidFill>
                  <a:srgbClr val="595959"/>
                </a:solidFill>
                <a:latin typeface="微软雅黑" pitchFamily="34" charset="-122"/>
                <a:ea typeface="微软雅黑" pitchFamily="34" charset="-122"/>
              </a:rPr>
              <a:t>劳务报酬、稿酬所得、特许权使用费所得三项综合所得，属于一次性收入的，以取得该项收入为一次；属于同一项目连续性收入的，以一个月内取得的收入为一次。</a:t>
            </a:r>
            <a:endParaRPr lang="en-US" altLang="zh-CN" sz="1200">
              <a:solidFill>
                <a:srgbClr val="595959"/>
              </a:solidFill>
              <a:latin typeface="微软雅黑" pitchFamily="34" charset="-122"/>
              <a:ea typeface="微软雅黑" pitchFamily="34" charset="-122"/>
            </a:endParaRPr>
          </a:p>
        </p:txBody>
      </p:sp>
      <p:sp>
        <p:nvSpPr>
          <p:cNvPr id="68" name="TextBox 21"/>
          <p:cNvSpPr>
            <a:spLocks noChangeArrowheads="1"/>
          </p:cNvSpPr>
          <p:nvPr/>
        </p:nvSpPr>
        <p:spPr bwMode="auto">
          <a:xfrm>
            <a:off x="6084888" y="3427413"/>
            <a:ext cx="2016125" cy="215900"/>
          </a:xfrm>
          <a:prstGeom prst="rect">
            <a:avLst/>
          </a:prstGeom>
          <a:noFill/>
          <a:ln>
            <a:noFill/>
          </a:ln>
        </p:spPr>
        <p:txBody>
          <a:bodyPr lIns="0" tIns="0" rIns="0" bIns="0">
            <a:spAutoFit/>
          </a:bodyPr>
          <a:lstStyle/>
          <a:p>
            <a:pPr fontAlgn="auto">
              <a:spcBef>
                <a:spcPts val="0"/>
              </a:spcBef>
              <a:spcAft>
                <a:spcPts val="0"/>
              </a:spcAft>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关于“按次”的具体规定</a:t>
            </a:r>
          </a:p>
        </p:txBody>
      </p:sp>
    </p:spTree>
  </p:cSld>
  <p:clrMapOvr>
    <a:masterClrMapping/>
  </p:clrMapOvr>
  <p:transition spd="med" advTm="0">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76025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非居民</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个人四项所得</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应代扣代缴的计算方法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1492250"/>
            <a:ext cx="7739063" cy="2232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3508375"/>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5546" name="Shape 1794"/>
          <p:cNvSpPr>
            <a:spLocks noChangeArrowheads="1"/>
          </p:cNvSpPr>
          <p:nvPr/>
        </p:nvSpPr>
        <p:spPr bwMode="auto">
          <a:xfrm>
            <a:off x="755650" y="823913"/>
            <a:ext cx="7200900"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5547" name="Text Placeholder 3"/>
          <p:cNvSpPr txBox="1">
            <a:spLocks noChangeArrowheads="1"/>
          </p:cNvSpPr>
          <p:nvPr/>
        </p:nvSpPr>
        <p:spPr bwMode="auto">
          <a:xfrm>
            <a:off x="922338" y="898525"/>
            <a:ext cx="68897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工资、薪金所得，劳务报酬所得，稿酬所得和特许权使用费所得税款的计算方法</a:t>
            </a:r>
          </a:p>
        </p:txBody>
      </p:sp>
      <p:sp>
        <p:nvSpPr>
          <p:cNvPr id="65548" name="TextBox 32"/>
          <p:cNvSpPr txBox="1">
            <a:spLocks noChangeArrowheads="1"/>
          </p:cNvSpPr>
          <p:nvPr/>
        </p:nvSpPr>
        <p:spPr bwMode="auto">
          <a:xfrm>
            <a:off x="827088" y="1838325"/>
            <a:ext cx="7519987"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非居民个人的工资、薪金所得，以每月收入额减除费用五千元后的余额为应纳税所得额；劳务报酬所得、稿酬所得、特许权使用费所得，以每次收入额为应纳税所得额，适用个人所得税税率表三计算应纳税额。其中，劳务报酬所得、稿酬所得、特许权使用费所得以收入减除百分之二十的费用后的余额为收入额。稿酬所得的收入额减按百分之七十计算。</a:t>
            </a:r>
          </a:p>
        </p:txBody>
      </p:sp>
    </p:spTree>
  </p:cSld>
  <p:clrMapOvr>
    <a:masterClrMapping/>
  </p:clrMapOvr>
  <p:transition spd="med" advTm="0">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76025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非居民</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个人四项所得</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应代扣代缴的计算方法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6567" name="Shape 1794"/>
          <p:cNvSpPr>
            <a:spLocks noChangeArrowheads="1"/>
          </p:cNvSpPr>
          <p:nvPr/>
        </p:nvSpPr>
        <p:spPr bwMode="auto">
          <a:xfrm>
            <a:off x="755650" y="823913"/>
            <a:ext cx="7200900"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6568" name="Text Placeholder 3"/>
          <p:cNvSpPr txBox="1">
            <a:spLocks noChangeArrowheads="1"/>
          </p:cNvSpPr>
          <p:nvPr/>
        </p:nvSpPr>
        <p:spPr bwMode="auto">
          <a:xfrm>
            <a:off x="922338" y="898525"/>
            <a:ext cx="68897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工资、薪金所得，劳务报酬所得，稿酬所得和特许权使用费所得税款的计算方法</a:t>
            </a:r>
          </a:p>
        </p:txBody>
      </p:sp>
      <p:pic>
        <p:nvPicPr>
          <p:cNvPr id="665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1563688"/>
            <a:ext cx="6283325"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0">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76025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非居民</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个人四项所得</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应代扣代缴的计算方法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827088" y="2093913"/>
            <a:ext cx="7739062" cy="2232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矩形 93"/>
          <p:cNvSpPr/>
          <p:nvPr/>
        </p:nvSpPr>
        <p:spPr>
          <a:xfrm>
            <a:off x="684213" y="1419225"/>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0" name="矩形 93"/>
          <p:cNvSpPr/>
          <p:nvPr/>
        </p:nvSpPr>
        <p:spPr>
          <a:xfrm rot="10800000">
            <a:off x="8202613" y="3508375"/>
            <a:ext cx="287337"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7594" name="Shape 1794"/>
          <p:cNvSpPr>
            <a:spLocks noChangeArrowheads="1"/>
          </p:cNvSpPr>
          <p:nvPr/>
        </p:nvSpPr>
        <p:spPr bwMode="auto">
          <a:xfrm>
            <a:off x="755650" y="823913"/>
            <a:ext cx="7200900"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7595" name="Text Placeholder 3"/>
          <p:cNvSpPr txBox="1">
            <a:spLocks noChangeArrowheads="1"/>
          </p:cNvSpPr>
          <p:nvPr/>
        </p:nvSpPr>
        <p:spPr bwMode="auto">
          <a:xfrm>
            <a:off x="922338" y="898525"/>
            <a:ext cx="68897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工资、薪金所得，劳务报酬所得，稿酬所得和特许权使用费所得税款的计算方法</a:t>
            </a:r>
          </a:p>
        </p:txBody>
      </p:sp>
      <p:sp>
        <p:nvSpPr>
          <p:cNvPr id="67596" name="TextBox 32"/>
          <p:cNvSpPr txBox="1">
            <a:spLocks noChangeArrowheads="1"/>
          </p:cNvSpPr>
          <p:nvPr/>
        </p:nvSpPr>
        <p:spPr bwMode="auto">
          <a:xfrm>
            <a:off x="827088" y="1838325"/>
            <a:ext cx="751998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例</a:t>
            </a:r>
            <a:r>
              <a:rPr lang="en-US" altLang="zh-CN" sz="1600">
                <a:latin typeface="Calibri" pitchFamily="34" charset="0"/>
              </a:rPr>
              <a:t>5</a:t>
            </a:r>
            <a:r>
              <a:rPr lang="zh-CN" altLang="en-US" sz="1600">
                <a:latin typeface="Calibri" pitchFamily="34" charset="0"/>
              </a:rPr>
              <a:t>：假如某非居民个人取得劳务报酬所得</a:t>
            </a:r>
            <a:r>
              <a:rPr lang="en-US" altLang="zh-CN" sz="1600">
                <a:latin typeface="Calibri" pitchFamily="34" charset="0"/>
              </a:rPr>
              <a:t>20000</a:t>
            </a:r>
            <a:r>
              <a:rPr lang="zh-CN" altLang="en-US" sz="1600">
                <a:latin typeface="Calibri" pitchFamily="34" charset="0"/>
              </a:rPr>
              <a:t>元，则这笔所得应扣缴税额为：</a:t>
            </a:r>
          </a:p>
          <a:p>
            <a:pPr algn="just" eaLnBrk="1" hangingPunct="1">
              <a:lnSpc>
                <a:spcPct val="120000"/>
              </a:lnSpc>
            </a:pPr>
            <a:r>
              <a:rPr lang="zh-CN" altLang="en-US" sz="1600">
                <a:latin typeface="Calibri" pitchFamily="34" charset="0"/>
              </a:rPr>
              <a:t>（</a:t>
            </a:r>
            <a:r>
              <a:rPr lang="en-US" altLang="zh-CN" sz="1600">
                <a:latin typeface="Calibri" pitchFamily="34" charset="0"/>
              </a:rPr>
              <a:t>20000-20000×20%</a:t>
            </a:r>
            <a:r>
              <a:rPr lang="zh-CN" altLang="en-US" sz="1600">
                <a:latin typeface="Calibri" pitchFamily="34" charset="0"/>
              </a:rPr>
              <a:t>）</a:t>
            </a:r>
            <a:r>
              <a:rPr lang="en-US" altLang="zh-CN" sz="1600">
                <a:latin typeface="Calibri" pitchFamily="34" charset="0"/>
              </a:rPr>
              <a:t>×20%-1410=1790</a:t>
            </a:r>
            <a:r>
              <a:rPr lang="zh-CN" altLang="en-US" sz="1600">
                <a:latin typeface="Calibri" pitchFamily="34" charset="0"/>
              </a:rPr>
              <a:t>元</a:t>
            </a:r>
            <a:endParaRPr lang="en-US" altLang="zh-CN" sz="1600">
              <a:latin typeface="Calibri" pitchFamily="34" charset="0"/>
            </a:endParaRPr>
          </a:p>
          <a:p>
            <a:pPr algn="just" eaLnBrk="1" hangingPunct="1">
              <a:lnSpc>
                <a:spcPct val="120000"/>
              </a:lnSpc>
            </a:pPr>
            <a:endParaRPr lang="zh-CN" altLang="en-US" sz="1600">
              <a:latin typeface="Calibri" pitchFamily="34" charset="0"/>
            </a:endParaRPr>
          </a:p>
          <a:p>
            <a:pPr algn="just" eaLnBrk="1" hangingPunct="1">
              <a:lnSpc>
                <a:spcPct val="120000"/>
              </a:lnSpc>
            </a:pPr>
            <a:r>
              <a:rPr lang="zh-CN" altLang="en-US" sz="1600">
                <a:latin typeface="Calibri" pitchFamily="34" charset="0"/>
              </a:rPr>
              <a:t>例</a:t>
            </a:r>
            <a:r>
              <a:rPr lang="en-US" altLang="zh-CN" sz="1600">
                <a:latin typeface="Calibri" pitchFamily="34" charset="0"/>
              </a:rPr>
              <a:t>6</a:t>
            </a:r>
            <a:r>
              <a:rPr lang="zh-CN" altLang="en-US" sz="1600">
                <a:latin typeface="Calibri" pitchFamily="34" charset="0"/>
              </a:rPr>
              <a:t>：假如某非居民个人取得稿酬所得</a:t>
            </a:r>
            <a:r>
              <a:rPr lang="en-US" altLang="zh-CN" sz="1600">
                <a:latin typeface="Calibri" pitchFamily="34" charset="0"/>
              </a:rPr>
              <a:t>10000</a:t>
            </a:r>
            <a:r>
              <a:rPr lang="zh-CN" altLang="en-US" sz="1600">
                <a:latin typeface="Calibri" pitchFamily="34" charset="0"/>
              </a:rPr>
              <a:t>元，则这笔所得应扣缴税额为：</a:t>
            </a:r>
          </a:p>
          <a:p>
            <a:pPr algn="just" eaLnBrk="1" hangingPunct="1">
              <a:lnSpc>
                <a:spcPct val="120000"/>
              </a:lnSpc>
            </a:pPr>
            <a:r>
              <a:rPr lang="zh-CN" altLang="en-US" sz="1600">
                <a:latin typeface="Calibri" pitchFamily="34" charset="0"/>
              </a:rPr>
              <a:t>（</a:t>
            </a:r>
            <a:r>
              <a:rPr lang="en-US" altLang="zh-CN" sz="1600">
                <a:latin typeface="Calibri" pitchFamily="34" charset="0"/>
              </a:rPr>
              <a:t>10000-10000×20%</a:t>
            </a:r>
            <a:r>
              <a:rPr lang="zh-CN" altLang="en-US" sz="1600">
                <a:latin typeface="Calibri" pitchFamily="34" charset="0"/>
              </a:rPr>
              <a:t>）</a:t>
            </a:r>
            <a:r>
              <a:rPr lang="en-US" altLang="zh-CN" sz="1600">
                <a:latin typeface="Calibri" pitchFamily="34" charset="0"/>
              </a:rPr>
              <a:t>×70%×10%-210=350</a:t>
            </a:r>
            <a:r>
              <a:rPr lang="zh-CN" altLang="en-US" sz="1600">
                <a:latin typeface="Calibri" pitchFamily="34" charset="0"/>
              </a:rPr>
              <a:t>元</a:t>
            </a:r>
          </a:p>
        </p:txBody>
      </p:sp>
    </p:spTree>
  </p:cSld>
  <p:clrMapOvr>
    <a:masterClrMapping/>
  </p:clrMapOvr>
  <p:transition spd="med" advTm="0">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76025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税款</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其它分类所得代扣代缴税款的计算方法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8615" name="Shape 1794"/>
          <p:cNvSpPr>
            <a:spLocks noChangeArrowheads="1"/>
          </p:cNvSpPr>
          <p:nvPr/>
        </p:nvSpPr>
        <p:spPr bwMode="auto">
          <a:xfrm>
            <a:off x="755650" y="823913"/>
            <a:ext cx="3024188"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8616" name="Text Placeholder 3"/>
          <p:cNvSpPr txBox="1">
            <a:spLocks noChangeArrowheads="1"/>
          </p:cNvSpPr>
          <p:nvPr/>
        </p:nvSpPr>
        <p:spPr bwMode="auto">
          <a:xfrm>
            <a:off x="1331913" y="898525"/>
            <a:ext cx="18494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财产租赁所得</a:t>
            </a:r>
          </a:p>
        </p:txBody>
      </p:sp>
      <p:sp>
        <p:nvSpPr>
          <p:cNvPr id="68617" name="TextBox 32"/>
          <p:cNvSpPr txBox="1">
            <a:spLocks noChangeArrowheads="1"/>
          </p:cNvSpPr>
          <p:nvPr/>
        </p:nvSpPr>
        <p:spPr bwMode="auto">
          <a:xfrm>
            <a:off x="684213" y="1349375"/>
            <a:ext cx="7920037"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支付财产租赁所得的，每次收入不超过四千元的，减除费用八百元；四千元以上的，减除百分之二十的费用，其余额为应纳税所得额，乘以百分之二十的比例税率计算税款</a:t>
            </a:r>
          </a:p>
        </p:txBody>
      </p:sp>
      <p:cxnSp>
        <p:nvCxnSpPr>
          <p:cNvPr id="7" name="直接连接符 6"/>
          <p:cNvCxnSpPr/>
          <p:nvPr/>
        </p:nvCxnSpPr>
        <p:spPr>
          <a:xfrm>
            <a:off x="796925" y="2066925"/>
            <a:ext cx="7805738" cy="0"/>
          </a:xfrm>
          <a:prstGeom prst="line">
            <a:avLst/>
          </a:prstGeom>
          <a:ln w="19050">
            <a:solidFill>
              <a:srgbClr val="005DA2"/>
            </a:solidFill>
          </a:ln>
        </p:spPr>
        <p:style>
          <a:lnRef idx="1">
            <a:schemeClr val="accent1"/>
          </a:lnRef>
          <a:fillRef idx="0">
            <a:schemeClr val="accent1"/>
          </a:fillRef>
          <a:effectRef idx="0">
            <a:schemeClr val="accent1"/>
          </a:effectRef>
          <a:fontRef idx="minor">
            <a:schemeClr val="tx1"/>
          </a:fontRef>
        </p:style>
      </p:cxnSp>
      <p:sp>
        <p:nvSpPr>
          <p:cNvPr id="68619" name="Shape 1794"/>
          <p:cNvSpPr>
            <a:spLocks noChangeArrowheads="1"/>
          </p:cNvSpPr>
          <p:nvPr/>
        </p:nvSpPr>
        <p:spPr bwMode="auto">
          <a:xfrm>
            <a:off x="755650" y="2211388"/>
            <a:ext cx="3024188"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68620" name="Text Placeholder 3"/>
          <p:cNvSpPr txBox="1">
            <a:spLocks noChangeArrowheads="1"/>
          </p:cNvSpPr>
          <p:nvPr/>
        </p:nvSpPr>
        <p:spPr bwMode="auto">
          <a:xfrm>
            <a:off x="1331913" y="2286000"/>
            <a:ext cx="18494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财产转让所得</a:t>
            </a:r>
          </a:p>
        </p:txBody>
      </p:sp>
      <p:sp>
        <p:nvSpPr>
          <p:cNvPr id="68621" name="TextBox 36"/>
          <p:cNvSpPr txBox="1">
            <a:spLocks noChangeArrowheads="1"/>
          </p:cNvSpPr>
          <p:nvPr/>
        </p:nvSpPr>
        <p:spPr bwMode="auto">
          <a:xfrm>
            <a:off x="827088" y="2736850"/>
            <a:ext cx="75199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支付财产转让所得的，以转让财产的收入额减除财产原值和合理费用后的余额为应纳税所得额，乘以百分之二十的比例税率计算税款</a:t>
            </a:r>
          </a:p>
        </p:txBody>
      </p:sp>
      <p:cxnSp>
        <p:nvCxnSpPr>
          <p:cNvPr id="38" name="直接连接符 37"/>
          <p:cNvCxnSpPr/>
          <p:nvPr/>
        </p:nvCxnSpPr>
        <p:spPr>
          <a:xfrm>
            <a:off x="796925" y="3508375"/>
            <a:ext cx="7805738" cy="0"/>
          </a:xfrm>
          <a:prstGeom prst="line">
            <a:avLst/>
          </a:prstGeom>
          <a:ln w="19050">
            <a:solidFill>
              <a:srgbClr val="005DA2"/>
            </a:solidFill>
          </a:ln>
        </p:spPr>
        <p:style>
          <a:lnRef idx="1">
            <a:schemeClr val="accent1"/>
          </a:lnRef>
          <a:fillRef idx="0">
            <a:schemeClr val="accent1"/>
          </a:fillRef>
          <a:effectRef idx="0">
            <a:schemeClr val="accent1"/>
          </a:effectRef>
          <a:fontRef idx="minor">
            <a:schemeClr val="tx1"/>
          </a:fontRef>
        </p:style>
      </p:cxnSp>
      <p:sp>
        <p:nvSpPr>
          <p:cNvPr id="68623" name="Shape 1794"/>
          <p:cNvSpPr>
            <a:spLocks noChangeArrowheads="1"/>
          </p:cNvSpPr>
          <p:nvPr/>
        </p:nvSpPr>
        <p:spPr bwMode="auto">
          <a:xfrm>
            <a:off x="757238" y="3651250"/>
            <a:ext cx="3022600" cy="442913"/>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40" name="Text Placeholder 3"/>
          <p:cNvSpPr txBox="1"/>
          <p:nvPr/>
        </p:nvSpPr>
        <p:spPr>
          <a:xfrm>
            <a:off x="923925" y="3725863"/>
            <a:ext cx="2640013" cy="306387"/>
          </a:xfrm>
          <a:prstGeom prst="rect">
            <a:avLst/>
          </a:prstGeom>
        </p:spPr>
        <p:txBody>
          <a:bodyPr lIns="0" tIns="0" rIns="0" bIns="0" anchor="ctr">
            <a:normAutofit fontScale="92500"/>
          </a:bodyPr>
          <a:lstStyle>
            <a:lvl1pPr marL="0" indent="0" algn="l" defTabSz="914400" rtl="0" eaLnBrk="1" latinLnBrk="0" hangingPunct="1">
              <a:lnSpc>
                <a:spcPct val="90000"/>
              </a:lnSpc>
              <a:spcBef>
                <a:spcPts val="1000"/>
              </a:spcBef>
              <a:buFont typeface="Arial" panose="0208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fontAlgn="auto">
              <a:spcAft>
                <a:spcPts val="0"/>
              </a:spcAft>
              <a:defRPr/>
            </a:pPr>
            <a:r>
              <a:rPr lang="zh-CN" altLang="en-US" sz="1400" b="1" dirty="0">
                <a:solidFill>
                  <a:schemeClr val="bg1"/>
                </a:solidFill>
                <a:latin typeface="微软雅黑" panose="020B0503020204020204" pitchFamily="34" charset="-122"/>
                <a:ea typeface="微软雅黑" panose="020B0503020204020204" pitchFamily="34" charset="-122"/>
              </a:rPr>
              <a:t>利息、股息、红利所得和偶然所得</a:t>
            </a:r>
          </a:p>
        </p:txBody>
      </p:sp>
      <p:sp>
        <p:nvSpPr>
          <p:cNvPr id="68625" name="TextBox 40"/>
          <p:cNvSpPr txBox="1">
            <a:spLocks noChangeArrowheads="1"/>
          </p:cNvSpPr>
          <p:nvPr/>
        </p:nvSpPr>
        <p:spPr bwMode="auto">
          <a:xfrm>
            <a:off x="830263" y="4176713"/>
            <a:ext cx="7518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支付利息、股息、红利所得和偶然所得的，以每次收入额为应纳税所得额，乘以百分之二十的比例税率计算税款。</a:t>
            </a:r>
          </a:p>
        </p:txBody>
      </p:sp>
    </p:spTree>
  </p:cSld>
  <p:clrMapOvr>
    <a:masterClrMapping/>
  </p:clrMapOvr>
  <p:transition spd="med" advTm="0">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0" y="7938"/>
            <a:ext cx="9144000" cy="317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9635" name="Rectangle 3"/>
          <p:cNvSpPr txBox="1">
            <a:spLocks noChangeArrowheads="1"/>
          </p:cNvSpPr>
          <p:nvPr/>
        </p:nvSpPr>
        <p:spPr bwMode="auto">
          <a:xfrm>
            <a:off x="2022475" y="1852613"/>
            <a:ext cx="51419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400" b="1">
                <a:solidFill>
                  <a:schemeClr val="bg1"/>
                </a:solidFill>
                <a:latin typeface="微软雅黑" pitchFamily="34" charset="-122"/>
                <a:ea typeface="微软雅黑" pitchFamily="34" charset="-122"/>
              </a:rPr>
              <a:t>谢       谢</a:t>
            </a:r>
          </a:p>
        </p:txBody>
      </p:sp>
      <p:grpSp>
        <p:nvGrpSpPr>
          <p:cNvPr id="69636" name="组合 48"/>
          <p:cNvGrpSpPr>
            <a:grpSpLocks/>
          </p:cNvGrpSpPr>
          <p:nvPr/>
        </p:nvGrpSpPr>
        <p:grpSpPr bwMode="auto">
          <a:xfrm>
            <a:off x="8632825" y="4621213"/>
            <a:ext cx="431800" cy="431800"/>
            <a:chOff x="6084168" y="1274820"/>
            <a:chExt cx="432048" cy="432834"/>
          </a:xfrm>
        </p:grpSpPr>
        <p:sp>
          <p:nvSpPr>
            <p:cNvPr id="69649" name="椭圆 22"/>
            <p:cNvSpPr>
              <a:spLocks noChangeArrowheads="1"/>
            </p:cNvSpPr>
            <p:nvPr/>
          </p:nvSpPr>
          <p:spPr bwMode="auto">
            <a:xfrm>
              <a:off x="6084168" y="1274820"/>
              <a:ext cx="432048" cy="432834"/>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9650" name="Freeform 59"/>
            <p:cNvSpPr>
              <a:spLocks noChangeArrowheads="1"/>
            </p:cNvSpPr>
            <p:nvPr/>
          </p:nvSpPr>
          <p:spPr bwMode="auto">
            <a:xfrm>
              <a:off x="6180302" y="1365898"/>
              <a:ext cx="239780" cy="250679"/>
            </a:xfrm>
            <a:custGeom>
              <a:avLst/>
              <a:gdLst>
                <a:gd name="T0" fmla="*/ 566 w 581"/>
                <a:gd name="T1" fmla="*/ 523 h 609"/>
                <a:gd name="T2" fmla="*/ 474 w 581"/>
                <a:gd name="T3" fmla="*/ 608 h 609"/>
                <a:gd name="T4" fmla="*/ 417 w 581"/>
                <a:gd name="T5" fmla="*/ 558 h 609"/>
                <a:gd name="T6" fmla="*/ 439 w 581"/>
                <a:gd name="T7" fmla="*/ 509 h 609"/>
                <a:gd name="T8" fmla="*/ 474 w 581"/>
                <a:gd name="T9" fmla="*/ 537 h 609"/>
                <a:gd name="T10" fmla="*/ 552 w 581"/>
                <a:gd name="T11" fmla="*/ 474 h 609"/>
                <a:gd name="T12" fmla="*/ 566 w 581"/>
                <a:gd name="T13" fmla="*/ 523 h 609"/>
                <a:gd name="T14" fmla="*/ 474 w 581"/>
                <a:gd name="T15" fmla="*/ 495 h 609"/>
                <a:gd name="T16" fmla="*/ 382 w 581"/>
                <a:gd name="T17" fmla="*/ 537 h 609"/>
                <a:gd name="T18" fmla="*/ 424 w 581"/>
                <a:gd name="T19" fmla="*/ 608 h 609"/>
                <a:gd name="T20" fmla="*/ 0 w 581"/>
                <a:gd name="T21" fmla="*/ 580 h 609"/>
                <a:gd name="T22" fmla="*/ 29 w 581"/>
                <a:gd name="T23" fmla="*/ 56 h 609"/>
                <a:gd name="T24" fmla="*/ 78 w 581"/>
                <a:gd name="T25" fmla="*/ 85 h 609"/>
                <a:gd name="T26" fmla="*/ 191 w 581"/>
                <a:gd name="T27" fmla="*/ 85 h 609"/>
                <a:gd name="T28" fmla="*/ 219 w 581"/>
                <a:gd name="T29" fmla="*/ 56 h 609"/>
                <a:gd name="T30" fmla="*/ 276 w 581"/>
                <a:gd name="T31" fmla="*/ 141 h 609"/>
                <a:gd name="T32" fmla="*/ 333 w 581"/>
                <a:gd name="T33" fmla="*/ 56 h 609"/>
                <a:gd name="T34" fmla="*/ 361 w 581"/>
                <a:gd name="T35" fmla="*/ 85 h 609"/>
                <a:gd name="T36" fmla="*/ 474 w 581"/>
                <a:gd name="T37" fmla="*/ 85 h 609"/>
                <a:gd name="T38" fmla="*/ 523 w 581"/>
                <a:gd name="T39" fmla="*/ 56 h 609"/>
                <a:gd name="T40" fmla="*/ 552 w 581"/>
                <a:gd name="T41" fmla="*/ 445 h 609"/>
                <a:gd name="T42" fmla="*/ 474 w 581"/>
                <a:gd name="T43" fmla="*/ 495 h 609"/>
                <a:gd name="T44" fmla="*/ 78 w 581"/>
                <a:gd name="T45" fmla="*/ 488 h 609"/>
                <a:gd name="T46" fmla="*/ 283 w 581"/>
                <a:gd name="T47" fmla="*/ 509 h 609"/>
                <a:gd name="T48" fmla="*/ 283 w 581"/>
                <a:gd name="T49" fmla="*/ 467 h 609"/>
                <a:gd name="T50" fmla="*/ 78 w 581"/>
                <a:gd name="T51" fmla="*/ 488 h 609"/>
                <a:gd name="T52" fmla="*/ 446 w 581"/>
                <a:gd name="T53" fmla="*/ 219 h 609"/>
                <a:gd name="T54" fmla="*/ 78 w 581"/>
                <a:gd name="T55" fmla="*/ 247 h 609"/>
                <a:gd name="T56" fmla="*/ 446 w 581"/>
                <a:gd name="T57" fmla="*/ 276 h 609"/>
                <a:gd name="T58" fmla="*/ 446 w 581"/>
                <a:gd name="T59" fmla="*/ 219 h 609"/>
                <a:gd name="T60" fmla="*/ 446 w 581"/>
                <a:gd name="T61" fmla="*/ 339 h 609"/>
                <a:gd name="T62" fmla="*/ 226 w 581"/>
                <a:gd name="T63" fmla="*/ 339 h 609"/>
                <a:gd name="T64" fmla="*/ 78 w 581"/>
                <a:gd name="T65" fmla="*/ 367 h 609"/>
                <a:gd name="T66" fmla="*/ 226 w 581"/>
                <a:gd name="T67" fmla="*/ 396 h 609"/>
                <a:gd name="T68" fmla="*/ 446 w 581"/>
                <a:gd name="T69" fmla="*/ 396 h 609"/>
                <a:gd name="T70" fmla="*/ 446 w 581"/>
                <a:gd name="T71" fmla="*/ 339 h 609"/>
                <a:gd name="T72" fmla="*/ 417 w 581"/>
                <a:gd name="T73" fmla="*/ 113 h 609"/>
                <a:gd name="T74" fmla="*/ 389 w 581"/>
                <a:gd name="T75" fmla="*/ 28 h 609"/>
                <a:gd name="T76" fmla="*/ 446 w 581"/>
                <a:gd name="T77" fmla="*/ 28 h 609"/>
                <a:gd name="T78" fmla="*/ 417 w 581"/>
                <a:gd name="T79" fmla="*/ 113 h 609"/>
                <a:gd name="T80" fmla="*/ 276 w 581"/>
                <a:gd name="T81" fmla="*/ 113 h 609"/>
                <a:gd name="T82" fmla="*/ 248 w 581"/>
                <a:gd name="T83" fmla="*/ 28 h 609"/>
                <a:gd name="T84" fmla="*/ 304 w 581"/>
                <a:gd name="T85" fmla="*/ 28 h 609"/>
                <a:gd name="T86" fmla="*/ 276 w 581"/>
                <a:gd name="T87" fmla="*/ 113 h 609"/>
                <a:gd name="T88" fmla="*/ 135 w 581"/>
                <a:gd name="T89" fmla="*/ 113 h 609"/>
                <a:gd name="T90" fmla="*/ 106 w 581"/>
                <a:gd name="T91" fmla="*/ 28 h 609"/>
                <a:gd name="T92" fmla="*/ 163 w 581"/>
                <a:gd name="T93" fmla="*/ 28 h 609"/>
                <a:gd name="T94" fmla="*/ 135 w 581"/>
                <a:gd name="T95" fmla="*/ 113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1"/>
                <a:gd name="T145" fmla="*/ 0 h 609"/>
                <a:gd name="T146" fmla="*/ 581 w 581"/>
                <a:gd name="T147" fmla="*/ 609 h 6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69637" name="组合 51"/>
          <p:cNvGrpSpPr>
            <a:grpSpLocks/>
          </p:cNvGrpSpPr>
          <p:nvPr/>
        </p:nvGrpSpPr>
        <p:grpSpPr bwMode="auto">
          <a:xfrm>
            <a:off x="7337425" y="4621213"/>
            <a:ext cx="431800" cy="431800"/>
            <a:chOff x="4788024" y="1275213"/>
            <a:chExt cx="432048" cy="432048"/>
          </a:xfrm>
        </p:grpSpPr>
        <p:sp>
          <p:nvSpPr>
            <p:cNvPr id="69647" name="椭圆 65"/>
            <p:cNvSpPr>
              <a:spLocks noChangeArrowheads="1"/>
            </p:cNvSpPr>
            <p:nvPr/>
          </p:nvSpPr>
          <p:spPr bwMode="auto">
            <a:xfrm>
              <a:off x="4788024" y="1275213"/>
              <a:ext cx="432048" cy="432048"/>
            </a:xfrm>
            <a:prstGeom prst="ellipse">
              <a:avLst/>
            </a:pr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9648" name="Freeform 110"/>
            <p:cNvSpPr>
              <a:spLocks noChangeArrowheads="1"/>
            </p:cNvSpPr>
            <p:nvPr/>
          </p:nvSpPr>
          <p:spPr bwMode="auto">
            <a:xfrm>
              <a:off x="4891102" y="1366806"/>
              <a:ext cx="250679" cy="248862"/>
            </a:xfrm>
            <a:custGeom>
              <a:avLst/>
              <a:gdLst>
                <a:gd name="T0" fmla="*/ 608 w 609"/>
                <a:gd name="T1" fmla="*/ 544 h 602"/>
                <a:gd name="T2" fmla="*/ 608 w 609"/>
                <a:gd name="T3" fmla="*/ 544 h 602"/>
                <a:gd name="T4" fmla="*/ 551 w 609"/>
                <a:gd name="T5" fmla="*/ 601 h 602"/>
                <a:gd name="T6" fmla="*/ 509 w 609"/>
                <a:gd name="T7" fmla="*/ 587 h 602"/>
                <a:gd name="T8" fmla="*/ 346 w 609"/>
                <a:gd name="T9" fmla="*/ 417 h 602"/>
                <a:gd name="T10" fmla="*/ 226 w 609"/>
                <a:gd name="T11" fmla="*/ 453 h 602"/>
                <a:gd name="T12" fmla="*/ 0 w 609"/>
                <a:gd name="T13" fmla="*/ 226 h 602"/>
                <a:gd name="T14" fmla="*/ 226 w 609"/>
                <a:gd name="T15" fmla="*/ 0 h 602"/>
                <a:gd name="T16" fmla="*/ 452 w 609"/>
                <a:gd name="T17" fmla="*/ 226 h 602"/>
                <a:gd name="T18" fmla="*/ 424 w 609"/>
                <a:gd name="T19" fmla="*/ 340 h 602"/>
                <a:gd name="T20" fmla="*/ 587 w 609"/>
                <a:gd name="T21" fmla="*/ 502 h 602"/>
                <a:gd name="T22" fmla="*/ 608 w 609"/>
                <a:gd name="T23" fmla="*/ 544 h 602"/>
                <a:gd name="T24" fmla="*/ 226 w 609"/>
                <a:gd name="T25" fmla="*/ 57 h 602"/>
                <a:gd name="T26" fmla="*/ 226 w 609"/>
                <a:gd name="T27" fmla="*/ 57 h 602"/>
                <a:gd name="T28" fmla="*/ 56 w 609"/>
                <a:gd name="T29" fmla="*/ 226 h 602"/>
                <a:gd name="T30" fmla="*/ 226 w 609"/>
                <a:gd name="T31" fmla="*/ 396 h 602"/>
                <a:gd name="T32" fmla="*/ 396 w 609"/>
                <a:gd name="T33" fmla="*/ 226 h 602"/>
                <a:gd name="T34" fmla="*/ 226 w 609"/>
                <a:gd name="T35" fmla="*/ 57 h 602"/>
                <a:gd name="T36" fmla="*/ 325 w 609"/>
                <a:gd name="T37" fmla="*/ 255 h 602"/>
                <a:gd name="T38" fmla="*/ 325 w 609"/>
                <a:gd name="T39" fmla="*/ 255 h 602"/>
                <a:gd name="T40" fmla="*/ 254 w 609"/>
                <a:gd name="T41" fmla="*/ 255 h 602"/>
                <a:gd name="T42" fmla="*/ 254 w 609"/>
                <a:gd name="T43" fmla="*/ 318 h 602"/>
                <a:gd name="T44" fmla="*/ 226 w 609"/>
                <a:gd name="T45" fmla="*/ 347 h 602"/>
                <a:gd name="T46" fmla="*/ 198 w 609"/>
                <a:gd name="T47" fmla="*/ 318 h 602"/>
                <a:gd name="T48" fmla="*/ 198 w 609"/>
                <a:gd name="T49" fmla="*/ 255 h 602"/>
                <a:gd name="T50" fmla="*/ 134 w 609"/>
                <a:gd name="T51" fmla="*/ 255 h 602"/>
                <a:gd name="T52" fmla="*/ 106 w 609"/>
                <a:gd name="T53" fmla="*/ 226 h 602"/>
                <a:gd name="T54" fmla="*/ 134 w 609"/>
                <a:gd name="T55" fmla="*/ 198 h 602"/>
                <a:gd name="T56" fmla="*/ 198 w 609"/>
                <a:gd name="T57" fmla="*/ 198 h 602"/>
                <a:gd name="T58" fmla="*/ 198 w 609"/>
                <a:gd name="T59" fmla="*/ 127 h 602"/>
                <a:gd name="T60" fmla="*/ 226 w 609"/>
                <a:gd name="T61" fmla="*/ 99 h 602"/>
                <a:gd name="T62" fmla="*/ 254 w 609"/>
                <a:gd name="T63" fmla="*/ 127 h 602"/>
                <a:gd name="T64" fmla="*/ 254 w 609"/>
                <a:gd name="T65" fmla="*/ 198 h 602"/>
                <a:gd name="T66" fmla="*/ 325 w 609"/>
                <a:gd name="T67" fmla="*/ 198 h 602"/>
                <a:gd name="T68" fmla="*/ 353 w 609"/>
                <a:gd name="T69" fmla="*/ 226 h 602"/>
                <a:gd name="T70" fmla="*/ 325 w 609"/>
                <a:gd name="T71" fmla="*/ 25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9"/>
                <a:gd name="T109" fmla="*/ 0 h 602"/>
                <a:gd name="T110" fmla="*/ 609 w 609"/>
                <a:gd name="T111" fmla="*/ 602 h 6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69638" name="组合 54"/>
          <p:cNvGrpSpPr>
            <a:grpSpLocks/>
          </p:cNvGrpSpPr>
          <p:nvPr/>
        </p:nvGrpSpPr>
        <p:grpSpPr bwMode="auto">
          <a:xfrm>
            <a:off x="7985125" y="4621213"/>
            <a:ext cx="433388" cy="431800"/>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p:spPr>
          <p:txBody>
            <a:bodyPr anchor="ctr"/>
            <a:lstStyle>
              <a:lvl1pPr eaLnBrk="0" hangingPunct="0">
                <a:defRPr>
                  <a:solidFill>
                    <a:schemeClr val="tx1"/>
                  </a:solidFill>
                  <a:latin typeface="Arial" panose="02080604020202020204" pitchFamily="34" charset="0"/>
                  <a:ea typeface="宋体" panose="02010600030101010101" pitchFamily="2" charset="-122"/>
                </a:defRPr>
              </a:lvl1pPr>
              <a:lvl2pPr marL="742950" indent="-285750" eaLnBrk="0" hangingPunct="0">
                <a:defRPr>
                  <a:solidFill>
                    <a:schemeClr val="tx1"/>
                  </a:solidFill>
                  <a:latin typeface="Arial" panose="02080604020202020204" pitchFamily="34" charset="0"/>
                  <a:ea typeface="宋体" panose="02010600030101010101" pitchFamily="2" charset="-122"/>
                </a:defRPr>
              </a:lvl2pPr>
              <a:lvl3pPr marL="1143000" indent="-228600" eaLnBrk="0" hangingPunct="0">
                <a:defRPr>
                  <a:solidFill>
                    <a:schemeClr val="tx1"/>
                  </a:solidFill>
                  <a:latin typeface="Arial" panose="02080604020202020204" pitchFamily="34" charset="0"/>
                  <a:ea typeface="宋体" panose="02010600030101010101" pitchFamily="2" charset="-122"/>
                </a:defRPr>
              </a:lvl3pPr>
              <a:lvl4pPr marL="1600200" indent="-228600" eaLnBrk="0" hangingPunct="0">
                <a:defRPr>
                  <a:solidFill>
                    <a:schemeClr val="tx1"/>
                  </a:solidFill>
                  <a:latin typeface="Arial" panose="02080604020202020204" pitchFamily="34" charset="0"/>
                  <a:ea typeface="宋体" panose="02010600030101010101" pitchFamily="2" charset="-122"/>
                </a:defRPr>
              </a:lvl4pPr>
              <a:lvl5pPr marL="2057400" indent="-228600" eaLnBrk="0" hangingPunct="0">
                <a:defRPr>
                  <a:solidFill>
                    <a:schemeClr val="tx1"/>
                  </a:solidFill>
                  <a:latin typeface="Arial" panose="0208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anose="02010600030101010101" pitchFamily="2" charset="-122"/>
                </a:defRPr>
              </a:lvl9pPr>
            </a:lstStyle>
            <a:p>
              <a:pPr algn="ctr" eaLnBrk="1" fontAlgn="auto" hangingPunct="1">
                <a:spcBef>
                  <a:spcPts val="0"/>
                </a:spcBef>
                <a:spcAft>
                  <a:spcPts val="0"/>
                </a:spcAft>
                <a:buFontTx/>
                <a:buNone/>
                <a:defRPr/>
              </a:pPr>
              <a:endParaRPr lang="zh-CN" altLang="en-US">
                <a:solidFill>
                  <a:srgbClr val="FFFFFF"/>
                </a:solidFill>
                <a:latin typeface="Calibri" panose="020F0502020204030204" pitchFamily="34" charset="0"/>
              </a:endParaRPr>
            </a:p>
          </p:txBody>
        </p:sp>
        <p:sp>
          <p:nvSpPr>
            <p:cNvPr id="69646" name="Freeform 16"/>
            <p:cNvSpPr>
              <a:spLocks noChangeArrowheads="1"/>
            </p:cNvSpPr>
            <p:nvPr/>
          </p:nvSpPr>
          <p:spPr bwMode="auto">
            <a:xfrm>
              <a:off x="5554420" y="1377705"/>
              <a:ext cx="196183" cy="227065"/>
            </a:xfrm>
            <a:custGeom>
              <a:avLst/>
              <a:gdLst>
                <a:gd name="T0" fmla="*/ 446 w 475"/>
                <a:gd name="T1" fmla="*/ 551 h 552"/>
                <a:gd name="T2" fmla="*/ 446 w 475"/>
                <a:gd name="T3" fmla="*/ 551 h 552"/>
                <a:gd name="T4" fmla="*/ 417 w 475"/>
                <a:gd name="T5" fmla="*/ 551 h 552"/>
                <a:gd name="T6" fmla="*/ 417 w 475"/>
                <a:gd name="T7" fmla="*/ 0 h 552"/>
                <a:gd name="T8" fmla="*/ 446 w 475"/>
                <a:gd name="T9" fmla="*/ 0 h 552"/>
                <a:gd name="T10" fmla="*/ 474 w 475"/>
                <a:gd name="T11" fmla="*/ 28 h 552"/>
                <a:gd name="T12" fmla="*/ 474 w 475"/>
                <a:gd name="T13" fmla="*/ 523 h 552"/>
                <a:gd name="T14" fmla="*/ 446 w 475"/>
                <a:gd name="T15" fmla="*/ 551 h 552"/>
                <a:gd name="T16" fmla="*/ 57 w 475"/>
                <a:gd name="T17" fmla="*/ 523 h 552"/>
                <a:gd name="T18" fmla="*/ 57 w 475"/>
                <a:gd name="T19" fmla="*/ 523 h 552"/>
                <a:gd name="T20" fmla="*/ 57 w 475"/>
                <a:gd name="T21" fmla="*/ 495 h 552"/>
                <a:gd name="T22" fmla="*/ 106 w 475"/>
                <a:gd name="T23" fmla="*/ 495 h 552"/>
                <a:gd name="T24" fmla="*/ 163 w 475"/>
                <a:gd name="T25" fmla="*/ 438 h 552"/>
                <a:gd name="T26" fmla="*/ 106 w 475"/>
                <a:gd name="T27" fmla="*/ 381 h 552"/>
                <a:gd name="T28" fmla="*/ 57 w 475"/>
                <a:gd name="T29" fmla="*/ 381 h 552"/>
                <a:gd name="T30" fmla="*/ 57 w 475"/>
                <a:gd name="T31" fmla="*/ 332 h 552"/>
                <a:gd name="T32" fmla="*/ 106 w 475"/>
                <a:gd name="T33" fmla="*/ 332 h 552"/>
                <a:gd name="T34" fmla="*/ 163 w 475"/>
                <a:gd name="T35" fmla="*/ 275 h 552"/>
                <a:gd name="T36" fmla="*/ 106 w 475"/>
                <a:gd name="T37" fmla="*/ 219 h 552"/>
                <a:gd name="T38" fmla="*/ 57 w 475"/>
                <a:gd name="T39" fmla="*/ 219 h 552"/>
                <a:gd name="T40" fmla="*/ 57 w 475"/>
                <a:gd name="T41" fmla="*/ 169 h 552"/>
                <a:gd name="T42" fmla="*/ 106 w 475"/>
                <a:gd name="T43" fmla="*/ 169 h 552"/>
                <a:gd name="T44" fmla="*/ 163 w 475"/>
                <a:gd name="T45" fmla="*/ 113 h 552"/>
                <a:gd name="T46" fmla="*/ 106 w 475"/>
                <a:gd name="T47" fmla="*/ 56 h 552"/>
                <a:gd name="T48" fmla="*/ 57 w 475"/>
                <a:gd name="T49" fmla="*/ 56 h 552"/>
                <a:gd name="T50" fmla="*/ 57 w 475"/>
                <a:gd name="T51" fmla="*/ 28 h 552"/>
                <a:gd name="T52" fmla="*/ 85 w 475"/>
                <a:gd name="T53" fmla="*/ 0 h 552"/>
                <a:gd name="T54" fmla="*/ 389 w 475"/>
                <a:gd name="T55" fmla="*/ 0 h 552"/>
                <a:gd name="T56" fmla="*/ 389 w 475"/>
                <a:gd name="T57" fmla="*/ 551 h 552"/>
                <a:gd name="T58" fmla="*/ 85 w 475"/>
                <a:gd name="T59" fmla="*/ 551 h 552"/>
                <a:gd name="T60" fmla="*/ 57 w 475"/>
                <a:gd name="T61" fmla="*/ 523 h 552"/>
                <a:gd name="T62" fmla="*/ 135 w 475"/>
                <a:gd name="T63" fmla="*/ 113 h 552"/>
                <a:gd name="T64" fmla="*/ 135 w 475"/>
                <a:gd name="T65" fmla="*/ 113 h 552"/>
                <a:gd name="T66" fmla="*/ 106 w 475"/>
                <a:gd name="T67" fmla="*/ 141 h 552"/>
                <a:gd name="T68" fmla="*/ 29 w 475"/>
                <a:gd name="T69" fmla="*/ 141 h 552"/>
                <a:gd name="T70" fmla="*/ 0 w 475"/>
                <a:gd name="T71" fmla="*/ 113 h 552"/>
                <a:gd name="T72" fmla="*/ 29 w 475"/>
                <a:gd name="T73" fmla="*/ 85 h 552"/>
                <a:gd name="T74" fmla="*/ 106 w 475"/>
                <a:gd name="T75" fmla="*/ 85 h 552"/>
                <a:gd name="T76" fmla="*/ 135 w 475"/>
                <a:gd name="T77" fmla="*/ 113 h 552"/>
                <a:gd name="T78" fmla="*/ 29 w 475"/>
                <a:gd name="T79" fmla="*/ 247 h 552"/>
                <a:gd name="T80" fmla="*/ 29 w 475"/>
                <a:gd name="T81" fmla="*/ 247 h 552"/>
                <a:gd name="T82" fmla="*/ 106 w 475"/>
                <a:gd name="T83" fmla="*/ 247 h 552"/>
                <a:gd name="T84" fmla="*/ 135 w 475"/>
                <a:gd name="T85" fmla="*/ 275 h 552"/>
                <a:gd name="T86" fmla="*/ 106 w 475"/>
                <a:gd name="T87" fmla="*/ 304 h 552"/>
                <a:gd name="T88" fmla="*/ 29 w 475"/>
                <a:gd name="T89" fmla="*/ 304 h 552"/>
                <a:gd name="T90" fmla="*/ 0 w 475"/>
                <a:gd name="T91" fmla="*/ 275 h 552"/>
                <a:gd name="T92" fmla="*/ 29 w 475"/>
                <a:gd name="T93" fmla="*/ 247 h 552"/>
                <a:gd name="T94" fmla="*/ 29 w 475"/>
                <a:gd name="T95" fmla="*/ 410 h 552"/>
                <a:gd name="T96" fmla="*/ 29 w 475"/>
                <a:gd name="T97" fmla="*/ 410 h 552"/>
                <a:gd name="T98" fmla="*/ 106 w 475"/>
                <a:gd name="T99" fmla="*/ 410 h 552"/>
                <a:gd name="T100" fmla="*/ 135 w 475"/>
                <a:gd name="T101" fmla="*/ 438 h 552"/>
                <a:gd name="T102" fmla="*/ 106 w 475"/>
                <a:gd name="T103" fmla="*/ 466 h 552"/>
                <a:gd name="T104" fmla="*/ 29 w 475"/>
                <a:gd name="T105" fmla="*/ 466 h 552"/>
                <a:gd name="T106" fmla="*/ 0 w 475"/>
                <a:gd name="T107" fmla="*/ 438 h 552"/>
                <a:gd name="T108" fmla="*/ 29 w 475"/>
                <a:gd name="T109" fmla="*/ 410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75"/>
                <a:gd name="T166" fmla="*/ 0 h 552"/>
                <a:gd name="T167" fmla="*/ 475 w 475"/>
                <a:gd name="T168" fmla="*/ 552 h 5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69639" name="组合 57"/>
          <p:cNvGrpSpPr>
            <a:grpSpLocks/>
          </p:cNvGrpSpPr>
          <p:nvPr/>
        </p:nvGrpSpPr>
        <p:grpSpPr bwMode="auto">
          <a:xfrm>
            <a:off x="6040438" y="4621213"/>
            <a:ext cx="433387" cy="431800"/>
            <a:chOff x="3491880" y="1274820"/>
            <a:chExt cx="432833" cy="432834"/>
          </a:xfrm>
        </p:grpSpPr>
        <p:sp>
          <p:nvSpPr>
            <p:cNvPr id="69643"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9644" name="Freeform 75"/>
            <p:cNvSpPr>
              <a:spLocks noChangeArrowheads="1"/>
            </p:cNvSpPr>
            <p:nvPr/>
          </p:nvSpPr>
          <p:spPr bwMode="auto">
            <a:xfrm>
              <a:off x="3583864" y="1385879"/>
              <a:ext cx="248863" cy="210716"/>
            </a:xfrm>
            <a:custGeom>
              <a:avLst/>
              <a:gdLst>
                <a:gd name="T0" fmla="*/ 572 w 602"/>
                <a:gd name="T1" fmla="*/ 509 h 510"/>
                <a:gd name="T2" fmla="*/ 572 w 602"/>
                <a:gd name="T3" fmla="*/ 509 h 510"/>
                <a:gd name="T4" fmla="*/ 28 w 602"/>
                <a:gd name="T5" fmla="*/ 509 h 510"/>
                <a:gd name="T6" fmla="*/ 0 w 602"/>
                <a:gd name="T7" fmla="*/ 481 h 510"/>
                <a:gd name="T8" fmla="*/ 0 w 602"/>
                <a:gd name="T9" fmla="*/ 28 h 510"/>
                <a:gd name="T10" fmla="*/ 28 w 602"/>
                <a:gd name="T11" fmla="*/ 0 h 510"/>
                <a:gd name="T12" fmla="*/ 56 w 602"/>
                <a:gd name="T13" fmla="*/ 28 h 510"/>
                <a:gd name="T14" fmla="*/ 56 w 602"/>
                <a:gd name="T15" fmla="*/ 389 h 510"/>
                <a:gd name="T16" fmla="*/ 56 w 602"/>
                <a:gd name="T17" fmla="*/ 452 h 510"/>
                <a:gd name="T18" fmla="*/ 572 w 602"/>
                <a:gd name="T19" fmla="*/ 452 h 510"/>
                <a:gd name="T20" fmla="*/ 601 w 602"/>
                <a:gd name="T21" fmla="*/ 481 h 510"/>
                <a:gd name="T22" fmla="*/ 572 w 602"/>
                <a:gd name="T23" fmla="*/ 509 h 510"/>
                <a:gd name="T24" fmla="*/ 509 w 602"/>
                <a:gd name="T25" fmla="*/ 424 h 510"/>
                <a:gd name="T26" fmla="*/ 509 w 602"/>
                <a:gd name="T27" fmla="*/ 424 h 510"/>
                <a:gd name="T28" fmla="*/ 452 w 602"/>
                <a:gd name="T29" fmla="*/ 424 h 510"/>
                <a:gd name="T30" fmla="*/ 424 w 602"/>
                <a:gd name="T31" fmla="*/ 396 h 510"/>
                <a:gd name="T32" fmla="*/ 424 w 602"/>
                <a:gd name="T33" fmla="*/ 198 h 510"/>
                <a:gd name="T34" fmla="*/ 452 w 602"/>
                <a:gd name="T35" fmla="*/ 170 h 510"/>
                <a:gd name="T36" fmla="*/ 509 w 602"/>
                <a:gd name="T37" fmla="*/ 170 h 510"/>
                <a:gd name="T38" fmla="*/ 537 w 602"/>
                <a:gd name="T39" fmla="*/ 198 h 510"/>
                <a:gd name="T40" fmla="*/ 537 w 602"/>
                <a:gd name="T41" fmla="*/ 396 h 510"/>
                <a:gd name="T42" fmla="*/ 509 w 602"/>
                <a:gd name="T43" fmla="*/ 424 h 510"/>
                <a:gd name="T44" fmla="*/ 346 w 602"/>
                <a:gd name="T45" fmla="*/ 424 h 510"/>
                <a:gd name="T46" fmla="*/ 346 w 602"/>
                <a:gd name="T47" fmla="*/ 424 h 510"/>
                <a:gd name="T48" fmla="*/ 290 w 602"/>
                <a:gd name="T49" fmla="*/ 424 h 510"/>
                <a:gd name="T50" fmla="*/ 261 w 602"/>
                <a:gd name="T51" fmla="*/ 396 h 510"/>
                <a:gd name="T52" fmla="*/ 261 w 602"/>
                <a:gd name="T53" fmla="*/ 85 h 510"/>
                <a:gd name="T54" fmla="*/ 290 w 602"/>
                <a:gd name="T55" fmla="*/ 57 h 510"/>
                <a:gd name="T56" fmla="*/ 346 w 602"/>
                <a:gd name="T57" fmla="*/ 57 h 510"/>
                <a:gd name="T58" fmla="*/ 374 w 602"/>
                <a:gd name="T59" fmla="*/ 85 h 510"/>
                <a:gd name="T60" fmla="*/ 374 w 602"/>
                <a:gd name="T61" fmla="*/ 396 h 510"/>
                <a:gd name="T62" fmla="*/ 346 w 602"/>
                <a:gd name="T63" fmla="*/ 424 h 510"/>
                <a:gd name="T64" fmla="*/ 191 w 602"/>
                <a:gd name="T65" fmla="*/ 424 h 510"/>
                <a:gd name="T66" fmla="*/ 191 w 602"/>
                <a:gd name="T67" fmla="*/ 424 h 510"/>
                <a:gd name="T68" fmla="*/ 134 w 602"/>
                <a:gd name="T69" fmla="*/ 424 h 510"/>
                <a:gd name="T70" fmla="*/ 106 w 602"/>
                <a:gd name="T71" fmla="*/ 396 h 510"/>
                <a:gd name="T72" fmla="*/ 106 w 602"/>
                <a:gd name="T73" fmla="*/ 339 h 510"/>
                <a:gd name="T74" fmla="*/ 134 w 602"/>
                <a:gd name="T75" fmla="*/ 311 h 510"/>
                <a:gd name="T76" fmla="*/ 191 w 602"/>
                <a:gd name="T77" fmla="*/ 311 h 510"/>
                <a:gd name="T78" fmla="*/ 219 w 602"/>
                <a:gd name="T79" fmla="*/ 339 h 510"/>
                <a:gd name="T80" fmla="*/ 219 w 602"/>
                <a:gd name="T81" fmla="*/ 396 h 510"/>
                <a:gd name="T82" fmla="*/ 191 w 602"/>
                <a:gd name="T83" fmla="*/ 424 h 5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02"/>
                <a:gd name="T127" fmla="*/ 0 h 510"/>
                <a:gd name="T128" fmla="*/ 602 w 602"/>
                <a:gd name="T129" fmla="*/ 510 h 5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grpSp>
        <p:nvGrpSpPr>
          <p:cNvPr id="69640" name="组合 60"/>
          <p:cNvGrpSpPr>
            <a:grpSpLocks/>
          </p:cNvGrpSpPr>
          <p:nvPr/>
        </p:nvGrpSpPr>
        <p:grpSpPr bwMode="auto">
          <a:xfrm>
            <a:off x="6689725" y="4621213"/>
            <a:ext cx="431800" cy="431800"/>
            <a:chOff x="4139952" y="1274820"/>
            <a:chExt cx="432833" cy="432834"/>
          </a:xfrm>
        </p:grpSpPr>
        <p:sp>
          <p:nvSpPr>
            <p:cNvPr id="69641" name="椭圆 16"/>
            <p:cNvSpPr>
              <a:spLocks noChangeArrowheads="1"/>
            </p:cNvSpPr>
            <p:nvPr/>
          </p:nvSpPr>
          <p:spPr bwMode="auto">
            <a:xfrm>
              <a:off x="4139952" y="1274820"/>
              <a:ext cx="432833" cy="432834"/>
            </a:xfrm>
            <a:prstGeom prst="ellipse">
              <a:avLst/>
            </a:pr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9642" name="Freeform 84"/>
            <p:cNvSpPr>
              <a:spLocks noChangeArrowheads="1"/>
            </p:cNvSpPr>
            <p:nvPr/>
          </p:nvSpPr>
          <p:spPr bwMode="auto">
            <a:xfrm>
              <a:off x="4241546" y="1366806"/>
              <a:ext cx="248863" cy="248863"/>
            </a:xfrm>
            <a:custGeom>
              <a:avLst/>
              <a:gdLst>
                <a:gd name="T0" fmla="*/ 332 w 602"/>
                <a:gd name="T1" fmla="*/ 268 h 602"/>
                <a:gd name="T2" fmla="*/ 332 w 602"/>
                <a:gd name="T3" fmla="*/ 268 h 602"/>
                <a:gd name="T4" fmla="*/ 332 w 602"/>
                <a:gd name="T5" fmla="*/ 0 h 602"/>
                <a:gd name="T6" fmla="*/ 601 w 602"/>
                <a:gd name="T7" fmla="*/ 268 h 602"/>
                <a:gd name="T8" fmla="*/ 332 w 602"/>
                <a:gd name="T9" fmla="*/ 268 h 602"/>
                <a:gd name="T10" fmla="*/ 276 w 602"/>
                <a:gd name="T11" fmla="*/ 601 h 602"/>
                <a:gd name="T12" fmla="*/ 276 w 602"/>
                <a:gd name="T13" fmla="*/ 601 h 602"/>
                <a:gd name="T14" fmla="*/ 0 w 602"/>
                <a:gd name="T15" fmla="*/ 325 h 602"/>
                <a:gd name="T16" fmla="*/ 276 w 602"/>
                <a:gd name="T17" fmla="*/ 56 h 602"/>
                <a:gd name="T18" fmla="*/ 276 w 602"/>
                <a:gd name="T19" fmla="*/ 325 h 602"/>
                <a:gd name="T20" fmla="*/ 544 w 602"/>
                <a:gd name="T21" fmla="*/ 325 h 602"/>
                <a:gd name="T22" fmla="*/ 276 w 602"/>
                <a:gd name="T23" fmla="*/ 60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2"/>
                <a:gd name="T37" fmla="*/ 0 h 602"/>
                <a:gd name="T38" fmla="*/ 602 w 602"/>
                <a:gd name="T39" fmla="*/ 602 h 6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zh-CN" altLang="en-US"/>
            </a:p>
          </p:txBody>
        </p:sp>
      </p:grpSp>
    </p:spTree>
  </p:cSld>
  <p:clrMapOvr>
    <a:masterClrMapping/>
  </p:clrMapOvr>
  <p:transition spd="med"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的办理</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途径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199" name="Shape 1794"/>
          <p:cNvSpPr>
            <a:spLocks noChangeArrowheads="1"/>
          </p:cNvSpPr>
          <p:nvPr/>
        </p:nvSpPr>
        <p:spPr bwMode="auto">
          <a:xfrm>
            <a:off x="2595563" y="971550"/>
            <a:ext cx="2284412" cy="442913"/>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8200" name="Text Placeholder 3"/>
          <p:cNvSpPr txBox="1">
            <a:spLocks noChangeArrowheads="1"/>
          </p:cNvSpPr>
          <p:nvPr/>
        </p:nvSpPr>
        <p:spPr bwMode="auto">
          <a:xfrm>
            <a:off x="2381250" y="1039813"/>
            <a:ext cx="27130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由单位按月预扣税款时办理</a:t>
            </a:r>
          </a:p>
        </p:txBody>
      </p:sp>
      <p:sp>
        <p:nvSpPr>
          <p:cNvPr id="21" name="圆角矩形 20"/>
          <p:cNvSpPr/>
          <p:nvPr/>
        </p:nvSpPr>
        <p:spPr>
          <a:xfrm>
            <a:off x="720725" y="1608138"/>
            <a:ext cx="7191375" cy="319563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202" name="TextBox 21"/>
          <p:cNvSpPr txBox="1">
            <a:spLocks noChangeArrowheads="1"/>
          </p:cNvSpPr>
          <p:nvPr/>
        </p:nvSpPr>
        <p:spPr bwMode="auto">
          <a:xfrm>
            <a:off x="1160463" y="2025650"/>
            <a:ext cx="63119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600">
                <a:latin typeface="Calibri" pitchFamily="34" charset="0"/>
              </a:rPr>
              <a:t>除大病医疗以外，子女教育、赡养老人、住房贷款利息、住房租金、继续教育，纳税人可以选择在单位发放工资薪金时，按月享受专项附加扣除政策。</a:t>
            </a:r>
          </a:p>
          <a:p>
            <a:pPr algn="just" eaLnBrk="1" hangingPunct="1">
              <a:lnSpc>
                <a:spcPct val="120000"/>
              </a:lnSpc>
            </a:pPr>
            <a:r>
              <a:rPr lang="zh-CN" altLang="en-US" sz="1600">
                <a:latin typeface="Calibri" pitchFamily="34" charset="0"/>
              </a:rPr>
              <a:t>首次享受时，纳税人填报</a:t>
            </a:r>
            <a:r>
              <a:rPr lang="en-US" altLang="zh-CN" sz="1600">
                <a:latin typeface="Calibri" pitchFamily="34" charset="0"/>
              </a:rPr>
              <a:t>《</a:t>
            </a:r>
            <a:r>
              <a:rPr lang="zh-CN" altLang="en-US" sz="1600">
                <a:latin typeface="Calibri" pitchFamily="34" charset="0"/>
              </a:rPr>
              <a:t>个人所得税专项附加扣除信息表</a:t>
            </a:r>
            <a:r>
              <a:rPr lang="en-US" altLang="zh-CN" sz="1600">
                <a:latin typeface="Calibri" pitchFamily="34" charset="0"/>
              </a:rPr>
              <a:t>》</a:t>
            </a:r>
            <a:r>
              <a:rPr lang="zh-CN" altLang="en-US" sz="1600">
                <a:latin typeface="Calibri" pitchFamily="34" charset="0"/>
              </a:rPr>
              <a:t>给任职受雇单位，单位在每个月发放工资时，像“三险一金”一样，为大家办理专项附加扣除。</a:t>
            </a:r>
            <a:endParaRPr lang="en-US" altLang="zh-CN" sz="1600">
              <a:latin typeface="Calibri" pitchFamily="34" charset="0"/>
            </a:endParaRPr>
          </a:p>
          <a:p>
            <a:pPr algn="just" eaLnBrk="1" hangingPunct="1">
              <a:lnSpc>
                <a:spcPct val="120000"/>
              </a:lnSpc>
            </a:pPr>
            <a:endParaRPr lang="en-US" altLang="zh-CN" sz="1600">
              <a:latin typeface="Calibri" pitchFamily="34" charset="0"/>
            </a:endParaRPr>
          </a:p>
          <a:p>
            <a:pPr algn="just" eaLnBrk="1" hangingPunct="1">
              <a:lnSpc>
                <a:spcPct val="120000"/>
              </a:lnSpc>
            </a:pPr>
            <a:endParaRPr lang="en-US" altLang="zh-CN" sz="1600">
              <a:solidFill>
                <a:srgbClr val="404040"/>
              </a:solidFill>
              <a:latin typeface="微软雅黑" pitchFamily="34" charset="-122"/>
              <a:ea typeface="微软雅黑" pitchFamily="34" charset="-122"/>
            </a:endParaRPr>
          </a:p>
        </p:txBody>
      </p:sp>
      <p:sp>
        <p:nvSpPr>
          <p:cNvPr id="23" name="矩形 93"/>
          <p:cNvSpPr/>
          <p:nvPr/>
        </p:nvSpPr>
        <p:spPr>
          <a:xfrm>
            <a:off x="684213" y="1563688"/>
            <a:ext cx="287337"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 name="矩形 93"/>
          <p:cNvSpPr/>
          <p:nvPr/>
        </p:nvSpPr>
        <p:spPr>
          <a:xfrm rot="10800000">
            <a:off x="7704138" y="4595813"/>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205" name="TextBox 35"/>
          <p:cNvSpPr txBox="1">
            <a:spLocks noChangeArrowheads="1"/>
          </p:cNvSpPr>
          <p:nvPr/>
        </p:nvSpPr>
        <p:spPr bwMode="auto">
          <a:xfrm>
            <a:off x="4681538" y="1831975"/>
            <a:ext cx="377666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endParaRPr lang="en-US" altLang="zh-CN">
              <a:latin typeface="Calibri" pitchFamily="34" charset="0"/>
            </a:endParaRPr>
          </a:p>
          <a:p>
            <a:pPr algn="just" eaLnBrk="1" hangingPunct="1">
              <a:lnSpc>
                <a:spcPct val="120000"/>
              </a:lnSpc>
            </a:pPr>
            <a:endParaRPr lang="en-US" altLang="zh-CN">
              <a:solidFill>
                <a:srgbClr val="404040"/>
              </a:solidFill>
              <a:latin typeface="微软雅黑" pitchFamily="34" charset="-122"/>
              <a:ea typeface="微软雅黑" pitchFamily="34" charset="-122"/>
            </a:endParaRPr>
          </a:p>
        </p:txBody>
      </p:sp>
      <p:grpSp>
        <p:nvGrpSpPr>
          <p:cNvPr id="8206" name="组合 7"/>
          <p:cNvGrpSpPr>
            <a:grpSpLocks/>
          </p:cNvGrpSpPr>
          <p:nvPr/>
        </p:nvGrpSpPr>
        <p:grpSpPr bwMode="auto">
          <a:xfrm>
            <a:off x="1589088" y="858838"/>
            <a:ext cx="720725" cy="663575"/>
            <a:chOff x="2776628" y="1394977"/>
            <a:chExt cx="1860602" cy="1450218"/>
          </a:xfrm>
        </p:grpSpPr>
        <p:sp>
          <p:nvSpPr>
            <p:cNvPr id="40" name="等腰三角形 5"/>
            <p:cNvSpPr/>
            <p:nvPr/>
          </p:nvSpPr>
          <p:spPr>
            <a:xfrm rot="5400000">
              <a:off x="2981820" y="118978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1" name="TextBox 40"/>
            <p:cNvSpPr txBox="1"/>
            <p:nvPr/>
          </p:nvSpPr>
          <p:spPr>
            <a:xfrm>
              <a:off x="2961048" y="1655182"/>
              <a:ext cx="1336027" cy="797967"/>
            </a:xfrm>
            <a:prstGeom prst="rect">
              <a:avLst/>
            </a:prstGeom>
            <a:noFill/>
          </p:spPr>
          <p:txBody>
            <a:bodyPr lIns="0" tIns="0" rIns="0" bIns="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buFontTx/>
                <a:buNone/>
                <a:defRPr/>
              </a:pPr>
              <a:r>
                <a:rPr lang="en-US" altLang="zh-CN" sz="2400" b="1" spc="300" dirty="0" smtClean="0"/>
                <a:t>01</a:t>
              </a:r>
              <a:endParaRPr lang="zh-CN" altLang="en-US" sz="3600" b="1" spc="300" dirty="0"/>
            </a:p>
          </p:txBody>
        </p:sp>
      </p:grpSp>
    </p:spTree>
  </p:cSld>
  <p:clrMapOvr>
    <a:masterClrMapping/>
  </p:clrMapOvr>
  <p:transition spd="med"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的办理</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途径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223" name="Shape 1794"/>
          <p:cNvSpPr>
            <a:spLocks noChangeArrowheads="1"/>
          </p:cNvSpPr>
          <p:nvPr/>
        </p:nvSpPr>
        <p:spPr bwMode="auto">
          <a:xfrm>
            <a:off x="1187450" y="971550"/>
            <a:ext cx="2284413" cy="442913"/>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9224" name="Text Placeholder 3"/>
          <p:cNvSpPr txBox="1">
            <a:spLocks noChangeArrowheads="1"/>
          </p:cNvSpPr>
          <p:nvPr/>
        </p:nvSpPr>
        <p:spPr bwMode="auto">
          <a:xfrm>
            <a:off x="993775" y="1031875"/>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自行申报办理</a:t>
            </a:r>
          </a:p>
        </p:txBody>
      </p:sp>
      <p:sp>
        <p:nvSpPr>
          <p:cNvPr id="21" name="圆角矩形 20"/>
          <p:cNvSpPr/>
          <p:nvPr/>
        </p:nvSpPr>
        <p:spPr>
          <a:xfrm>
            <a:off x="720725" y="1608138"/>
            <a:ext cx="7739063" cy="31242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226" name="TextBox 21"/>
          <p:cNvSpPr txBox="1">
            <a:spLocks noChangeArrowheads="1"/>
          </p:cNvSpPr>
          <p:nvPr/>
        </p:nvSpPr>
        <p:spPr bwMode="auto">
          <a:xfrm>
            <a:off x="1114425" y="1708150"/>
            <a:ext cx="7007225"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50000"/>
              </a:lnSpc>
            </a:pPr>
            <a:r>
              <a:rPr lang="zh-CN" altLang="en-US" sz="1600">
                <a:latin typeface="Calibri" pitchFamily="34" charset="0"/>
              </a:rPr>
              <a:t>一般有以下情形之一，可选择在次年</a:t>
            </a:r>
            <a:r>
              <a:rPr lang="en-US" altLang="zh-CN" sz="1600">
                <a:latin typeface="Calibri" pitchFamily="34" charset="0"/>
              </a:rPr>
              <a:t>3</a:t>
            </a:r>
            <a:r>
              <a:rPr lang="zh-CN" altLang="en-US" sz="1600">
                <a:latin typeface="Calibri" pitchFamily="34" charset="0"/>
              </a:rPr>
              <a:t>月</a:t>
            </a:r>
            <a:r>
              <a:rPr lang="en-US" altLang="zh-CN" sz="1600">
                <a:latin typeface="Calibri" pitchFamily="34" charset="0"/>
              </a:rPr>
              <a:t>1</a:t>
            </a:r>
            <a:r>
              <a:rPr lang="zh-CN" altLang="en-US" sz="1600">
                <a:latin typeface="Calibri" pitchFamily="34" charset="0"/>
              </a:rPr>
              <a:t>日至</a:t>
            </a:r>
            <a:r>
              <a:rPr lang="en-US" altLang="zh-CN" sz="1600">
                <a:latin typeface="Calibri" pitchFamily="34" charset="0"/>
              </a:rPr>
              <a:t>6</a:t>
            </a:r>
            <a:r>
              <a:rPr lang="zh-CN" altLang="en-US" sz="1600">
                <a:latin typeface="Calibri" pitchFamily="34" charset="0"/>
              </a:rPr>
              <a:t>月</a:t>
            </a:r>
            <a:r>
              <a:rPr lang="en-US" altLang="zh-CN" sz="1600">
                <a:latin typeface="Calibri" pitchFamily="34" charset="0"/>
              </a:rPr>
              <a:t>30</a:t>
            </a:r>
            <a:r>
              <a:rPr lang="zh-CN" altLang="en-US" sz="1600">
                <a:latin typeface="Calibri" pitchFamily="34" charset="0"/>
              </a:rPr>
              <a:t>日内，自行向汇缴地主管税务机关办理汇算清缴申报时扣除：</a:t>
            </a:r>
          </a:p>
          <a:p>
            <a:pPr algn="just" eaLnBrk="1" hangingPunct="1">
              <a:lnSpc>
                <a:spcPct val="150000"/>
              </a:lnSpc>
            </a:pPr>
            <a:r>
              <a:rPr lang="zh-CN" altLang="en-US" sz="1600">
                <a:latin typeface="Calibri" pitchFamily="34" charset="0"/>
              </a:rPr>
              <a:t>①不愿意将相关专项附加扣除信息报送给任职受雇单位的；</a:t>
            </a:r>
          </a:p>
          <a:p>
            <a:pPr algn="just" eaLnBrk="1" hangingPunct="1">
              <a:lnSpc>
                <a:spcPct val="150000"/>
              </a:lnSpc>
            </a:pPr>
            <a:r>
              <a:rPr lang="zh-CN" altLang="en-US" sz="1600">
                <a:latin typeface="Calibri" pitchFamily="34" charset="0"/>
              </a:rPr>
              <a:t>②没有工资、薪金所得，但有劳务报酬、稿酬、特许权使用费所得的；</a:t>
            </a:r>
          </a:p>
          <a:p>
            <a:pPr algn="just" eaLnBrk="1" hangingPunct="1">
              <a:lnSpc>
                <a:spcPct val="150000"/>
              </a:lnSpc>
            </a:pPr>
            <a:r>
              <a:rPr lang="zh-CN" altLang="en-US" sz="1600">
                <a:latin typeface="Calibri" pitchFamily="34" charset="0"/>
                <a:sym typeface="+mn-ea"/>
              </a:rPr>
              <a:t>          ③有大病医疗支出项目的；</a:t>
            </a:r>
            <a:endParaRPr lang="zh-CN" altLang="en-US" sz="1600">
              <a:latin typeface="Calibri" pitchFamily="34" charset="0"/>
            </a:endParaRPr>
          </a:p>
          <a:p>
            <a:pPr algn="just" eaLnBrk="1" hangingPunct="1">
              <a:lnSpc>
                <a:spcPct val="150000"/>
              </a:lnSpc>
            </a:pPr>
            <a:r>
              <a:rPr lang="zh-CN" altLang="en-US" sz="1600">
                <a:latin typeface="Calibri" pitchFamily="34" charset="0"/>
                <a:sym typeface="+mn-ea"/>
              </a:rPr>
              <a:t>          ④纳税年度内未足额享受专项附加扣除的其他情形。</a:t>
            </a:r>
            <a:endParaRPr lang="zh-CN" altLang="en-US" sz="1600">
              <a:latin typeface="Calibri" pitchFamily="34" charset="0"/>
            </a:endParaRPr>
          </a:p>
          <a:p>
            <a:pPr algn="just" eaLnBrk="1" hangingPunct="1">
              <a:lnSpc>
                <a:spcPct val="150000"/>
              </a:lnSpc>
            </a:pPr>
            <a:endParaRPr lang="zh-CN" altLang="en-US" sz="1600">
              <a:latin typeface="Calibri" pitchFamily="34" charset="0"/>
            </a:endParaRPr>
          </a:p>
          <a:p>
            <a:pPr algn="just" eaLnBrk="1" hangingPunct="1">
              <a:lnSpc>
                <a:spcPct val="150000"/>
              </a:lnSpc>
            </a:pPr>
            <a:endParaRPr lang="en-US" altLang="zh-CN" sz="1600">
              <a:latin typeface="Calibri" pitchFamily="34" charset="0"/>
            </a:endParaRPr>
          </a:p>
          <a:p>
            <a:pPr algn="just" eaLnBrk="1" hangingPunct="1">
              <a:lnSpc>
                <a:spcPct val="120000"/>
              </a:lnSpc>
            </a:pPr>
            <a:endParaRPr lang="en-US" altLang="zh-CN" sz="1600">
              <a:solidFill>
                <a:srgbClr val="404040"/>
              </a:solidFill>
              <a:latin typeface="微软雅黑" pitchFamily="34" charset="-122"/>
              <a:ea typeface="微软雅黑" pitchFamily="34" charset="-122"/>
            </a:endParaRPr>
          </a:p>
        </p:txBody>
      </p:sp>
      <p:sp>
        <p:nvSpPr>
          <p:cNvPr id="23" name="矩形 93"/>
          <p:cNvSpPr/>
          <p:nvPr/>
        </p:nvSpPr>
        <p:spPr>
          <a:xfrm>
            <a:off x="684213" y="1563688"/>
            <a:ext cx="287337" cy="2873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 name="矩形 93"/>
          <p:cNvSpPr/>
          <p:nvPr/>
        </p:nvSpPr>
        <p:spPr>
          <a:xfrm rot="10800000">
            <a:off x="8197850" y="4470400"/>
            <a:ext cx="287338"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9229" name="组合 7"/>
          <p:cNvGrpSpPr>
            <a:grpSpLocks/>
          </p:cNvGrpSpPr>
          <p:nvPr/>
        </p:nvGrpSpPr>
        <p:grpSpPr bwMode="auto">
          <a:xfrm>
            <a:off x="146050" y="803275"/>
            <a:ext cx="719138" cy="663575"/>
            <a:chOff x="899592" y="1275607"/>
            <a:chExt cx="1860602" cy="1450218"/>
          </a:xfrm>
        </p:grpSpPr>
        <p:sp>
          <p:nvSpPr>
            <p:cNvPr id="40" name="等腰三角形 5"/>
            <p:cNvSpPr/>
            <p:nvPr/>
          </p:nvSpPr>
          <p:spPr>
            <a:xfrm rot="5400000">
              <a:off x="1104783" y="1070416"/>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1" name="TextBox 40"/>
            <p:cNvSpPr txBox="1"/>
            <p:nvPr/>
          </p:nvSpPr>
          <p:spPr>
            <a:xfrm>
              <a:off x="1035134" y="1560100"/>
              <a:ext cx="1334867" cy="797967"/>
            </a:xfrm>
            <a:prstGeom prst="rect">
              <a:avLst/>
            </a:prstGeom>
            <a:noFill/>
          </p:spPr>
          <p:txBody>
            <a:bodyPr lIns="0" tIns="0" rIns="0" bIns="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buFontTx/>
                <a:buNone/>
                <a:defRPr/>
              </a:pPr>
              <a:r>
                <a:rPr lang="en-US" altLang="zh-CN" sz="2400" b="1" spc="300" dirty="0" smtClean="0"/>
                <a:t>02</a:t>
              </a:r>
              <a:endParaRPr lang="zh-CN" altLang="en-US" sz="3600" b="1" spc="300" dirty="0"/>
            </a:p>
          </p:txBody>
        </p:sp>
      </p:grpSp>
    </p:spTree>
  </p:cSld>
  <p:clrMapOvr>
    <a:masterClrMapping/>
  </p:clrMapOvr>
  <p:transition spd="med"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250" y="200025"/>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buFontTx/>
              <a:buNone/>
              <a:defRPr/>
            </a:pP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总体情况</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专项附加扣除政策</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的办理</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途径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L 形 3"/>
          <p:cNvSpPr/>
          <p:nvPr/>
        </p:nvSpPr>
        <p:spPr>
          <a:xfrm rot="13498344">
            <a:off x="400050" y="317500"/>
            <a:ext cx="144463" cy="144463"/>
          </a:xfrm>
          <a:prstGeom prst="corner">
            <a:avLst>
              <a:gd name="adj1" fmla="val 28065"/>
              <a:gd name="adj2" fmla="val 28972"/>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L 形 4"/>
          <p:cNvSpPr/>
          <p:nvPr/>
        </p:nvSpPr>
        <p:spPr>
          <a:xfrm rot="13498344">
            <a:off x="534988" y="317500"/>
            <a:ext cx="144462" cy="144463"/>
          </a:xfrm>
          <a:prstGeom prst="corner">
            <a:avLst>
              <a:gd name="adj1" fmla="val 28065"/>
              <a:gd name="adj2" fmla="val 28972"/>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L 形 5"/>
          <p:cNvSpPr/>
          <p:nvPr/>
        </p:nvSpPr>
        <p:spPr>
          <a:xfrm rot="13498344">
            <a:off x="265113" y="317500"/>
            <a:ext cx="144462" cy="144463"/>
          </a:xfrm>
          <a:prstGeom prst="corner">
            <a:avLst>
              <a:gd name="adj1" fmla="val 28065"/>
              <a:gd name="adj2" fmla="val 28972"/>
            </a:avLst>
          </a:prstGeom>
          <a:solidFill>
            <a:srgbClr val="BC24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246" name="Shape 1794"/>
          <p:cNvSpPr>
            <a:spLocks noChangeArrowheads="1"/>
          </p:cNvSpPr>
          <p:nvPr/>
        </p:nvSpPr>
        <p:spPr bwMode="auto">
          <a:xfrm>
            <a:off x="1187450" y="974725"/>
            <a:ext cx="2284413" cy="441325"/>
          </a:xfrm>
          <a:prstGeom prst="roundRect">
            <a:avLst>
              <a:gd name="adj" fmla="val 50000"/>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14288" tIns="14288" rIns="14288" bIns="1428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1300">
              <a:latin typeface="Calibri" pitchFamily="34" charset="0"/>
            </a:endParaRPr>
          </a:p>
        </p:txBody>
      </p:sp>
      <p:sp>
        <p:nvSpPr>
          <p:cNvPr id="10247" name="Text Placeholder 3"/>
          <p:cNvSpPr txBox="1">
            <a:spLocks noChangeArrowheads="1"/>
          </p:cNvSpPr>
          <p:nvPr/>
        </p:nvSpPr>
        <p:spPr bwMode="auto">
          <a:xfrm>
            <a:off x="993775" y="1041400"/>
            <a:ext cx="2714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90000"/>
              </a:lnSpc>
              <a:spcBef>
                <a:spcPts val="1000"/>
              </a:spcBef>
            </a:pPr>
            <a:r>
              <a:rPr lang="zh-CN" altLang="en-US" sz="1400" b="1">
                <a:solidFill>
                  <a:schemeClr val="bg1"/>
                </a:solidFill>
                <a:latin typeface="微软雅黑" pitchFamily="34" charset="-122"/>
                <a:ea typeface="微软雅黑" pitchFamily="34" charset="-122"/>
              </a:rPr>
              <a:t>有关补扣措施</a:t>
            </a:r>
          </a:p>
        </p:txBody>
      </p:sp>
      <p:sp>
        <p:nvSpPr>
          <p:cNvPr id="21" name="圆角矩形 20"/>
          <p:cNvSpPr/>
          <p:nvPr/>
        </p:nvSpPr>
        <p:spPr>
          <a:xfrm>
            <a:off x="720725" y="1719263"/>
            <a:ext cx="7739063" cy="2508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249" name="TextBox 21"/>
          <p:cNvSpPr txBox="1">
            <a:spLocks noChangeArrowheads="1"/>
          </p:cNvSpPr>
          <p:nvPr/>
        </p:nvSpPr>
        <p:spPr bwMode="auto">
          <a:xfrm>
            <a:off x="971550" y="1824038"/>
            <a:ext cx="72263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200000"/>
              </a:lnSpc>
            </a:pPr>
            <a:r>
              <a:rPr lang="zh-CN" altLang="en-US" sz="1600">
                <a:latin typeface="Calibri" pitchFamily="34" charset="0"/>
              </a:rPr>
              <a:t>一个纳税年度内，如果没有及时将扣除信息报送任职受雇单位，以致在单位预扣预缴工资、薪金所得税未享受扣除或未足额享受扣除的，大家可以在当年剩余月份内向单位申请补充扣除，也可以在次年</a:t>
            </a:r>
            <a:r>
              <a:rPr lang="en-US" altLang="zh-CN" sz="1600">
                <a:latin typeface="Calibri" pitchFamily="34" charset="0"/>
              </a:rPr>
              <a:t>3</a:t>
            </a:r>
            <a:r>
              <a:rPr lang="zh-CN" altLang="en-US" sz="1600">
                <a:latin typeface="Calibri" pitchFamily="34" charset="0"/>
              </a:rPr>
              <a:t>月</a:t>
            </a:r>
            <a:r>
              <a:rPr lang="en-US" altLang="zh-CN" sz="1600">
                <a:latin typeface="Calibri" pitchFamily="34" charset="0"/>
              </a:rPr>
              <a:t>1</a:t>
            </a:r>
            <a:r>
              <a:rPr lang="zh-CN" altLang="en-US" sz="1600">
                <a:latin typeface="Calibri" pitchFamily="34" charset="0"/>
              </a:rPr>
              <a:t>日至</a:t>
            </a:r>
            <a:r>
              <a:rPr lang="en-US" altLang="zh-CN" sz="1600">
                <a:latin typeface="Calibri" pitchFamily="34" charset="0"/>
              </a:rPr>
              <a:t>6</a:t>
            </a:r>
            <a:r>
              <a:rPr lang="zh-CN" altLang="en-US" sz="1600">
                <a:latin typeface="Calibri" pitchFamily="34" charset="0"/>
              </a:rPr>
              <a:t>月</a:t>
            </a:r>
            <a:r>
              <a:rPr lang="en-US" altLang="zh-CN" sz="1600">
                <a:latin typeface="Calibri" pitchFamily="34" charset="0"/>
              </a:rPr>
              <a:t>30</a:t>
            </a:r>
            <a:r>
              <a:rPr lang="zh-CN" altLang="en-US" sz="1600">
                <a:latin typeface="Calibri" pitchFamily="34" charset="0"/>
              </a:rPr>
              <a:t>日内，向汇缴地主管税务机关进行汇算清缴申报时办理扣除。</a:t>
            </a:r>
            <a:endParaRPr lang="en-US" altLang="zh-CN" sz="1600">
              <a:solidFill>
                <a:srgbClr val="404040"/>
              </a:solidFill>
              <a:latin typeface="微软雅黑" pitchFamily="34" charset="-122"/>
              <a:ea typeface="微软雅黑" pitchFamily="34" charset="-122"/>
            </a:endParaRPr>
          </a:p>
        </p:txBody>
      </p:sp>
      <p:sp>
        <p:nvSpPr>
          <p:cNvPr id="23" name="矩形 93"/>
          <p:cNvSpPr/>
          <p:nvPr/>
        </p:nvSpPr>
        <p:spPr>
          <a:xfrm>
            <a:off x="684213" y="1674813"/>
            <a:ext cx="287337"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4" name="矩形 93"/>
          <p:cNvSpPr/>
          <p:nvPr/>
        </p:nvSpPr>
        <p:spPr>
          <a:xfrm rot="10800000">
            <a:off x="8235950" y="399732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a:xfrm>
            <a:off x="762000" y="630238"/>
            <a:ext cx="784066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advTm="0">
    <p:fade/>
  </p:transition>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5033</Words>
  <Application>Microsoft Office PowerPoint</Application>
  <PresentationFormat>全屏显示(16:9)</PresentationFormat>
  <Paragraphs>483</Paragraphs>
  <Slides>67</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67</vt:i4>
      </vt:variant>
    </vt:vector>
  </HeadingPairs>
  <TitlesOfParts>
    <vt:vector size="82" baseType="lpstr">
      <vt:lpstr>Arial</vt:lpstr>
      <vt:lpstr>宋体</vt:lpstr>
      <vt:lpstr>Calibri</vt:lpstr>
      <vt:lpstr>微软雅黑</vt:lpstr>
      <vt:lpstr>楷体_GB2312</vt:lpstr>
      <vt:lpstr>Impact</vt:lpstr>
      <vt:lpstr>Open Sans Light</vt:lpstr>
      <vt:lpstr>+mn-ea</vt:lpstr>
      <vt:lpstr>黑体</vt:lpstr>
      <vt:lpstr>Lato Regular</vt:lpstr>
      <vt:lpstr>STIXGeneral-Bold</vt:lpstr>
      <vt:lpstr>Oxygen</vt:lpstr>
      <vt:lpstr>Swiss911 UCm BT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周淦</cp:lastModifiedBy>
  <cp:revision>258</cp:revision>
  <dcterms:created xsi:type="dcterms:W3CDTF">2015-12-11T17:46:00Z</dcterms:created>
  <dcterms:modified xsi:type="dcterms:W3CDTF">2018-12-19T02:59:05Z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