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0" r:id="rId3"/>
    <p:sldId id="265" r:id="rId4"/>
    <p:sldId id="281" r:id="rId5"/>
    <p:sldId id="282" r:id="rId6"/>
    <p:sldId id="283" r:id="rId7"/>
    <p:sldId id="285" r:id="rId8"/>
    <p:sldId id="284" r:id="rId9"/>
    <p:sldId id="266" r:id="rId10"/>
    <p:sldId id="267" r:id="rId11"/>
    <p:sldId id="286" r:id="rId12"/>
    <p:sldId id="287" r:id="rId13"/>
    <p:sldId id="288" r:id="rId14"/>
    <p:sldId id="268" r:id="rId15"/>
    <p:sldId id="269" r:id="rId16"/>
    <p:sldId id="270" r:id="rId17"/>
    <p:sldId id="289" r:id="rId18"/>
    <p:sldId id="290" r:id="rId19"/>
    <p:sldId id="291" r:id="rId20"/>
    <p:sldId id="271" r:id="rId21"/>
    <p:sldId id="272" r:id="rId22"/>
    <p:sldId id="273" r:id="rId23"/>
    <p:sldId id="274" r:id="rId24"/>
    <p:sldId id="275" r:id="rId25"/>
    <p:sldId id="277" r:id="rId26"/>
    <p:sldId id="276" r:id="rId27"/>
    <p:sldId id="300" r:id="rId28"/>
    <p:sldId id="296" r:id="rId29"/>
    <p:sldId id="293" r:id="rId30"/>
    <p:sldId id="295" r:id="rId31"/>
    <p:sldId id="278" r:id="rId32"/>
    <p:sldId id="294" r:id="rId33"/>
    <p:sldId id="292" r:id="rId34"/>
    <p:sldId id="279" r:id="rId35"/>
    <p:sldId id="298" r:id="rId36"/>
    <p:sldId id="299" r:id="rId37"/>
    <p:sldId id="29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72" autoAdjust="0"/>
    <p:restoredTop sz="91186" autoAdjust="0"/>
  </p:normalViewPr>
  <p:slideViewPr>
    <p:cSldViewPr>
      <p:cViewPr varScale="1">
        <p:scale>
          <a:sx n="94" d="100"/>
          <a:sy n="94" d="100"/>
        </p:scale>
        <p:origin x="-4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0CF0-07A3-4A49-8B19-5271F6463901}" type="datetimeFigureOut">
              <a:rPr lang="zh-CN" altLang="en-US" smtClean="0"/>
              <a:pPr/>
              <a:t>2009-4-30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7734-EEE5-4726-9346-07F0084CE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veeqi.com/webcolor/20071109/269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2643182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黑体" pitchFamily="2" charset="-122"/>
                <a:ea typeface="黑体" pitchFamily="2" charset="-122"/>
              </a:rPr>
              <a:t>视觉规划及一期提案</a:t>
            </a:r>
            <a:endParaRPr lang="zh-CN" altLang="en-US" sz="5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928802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百度</a:t>
            </a:r>
            <a:r>
              <a:rPr lang="zh-CN" altLang="en-US" sz="4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知道</a:t>
            </a:r>
            <a:endParaRPr lang="en-US" altLang="zh-CN" sz="4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3714752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用户体验部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石爽 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2009.04.30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B.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知道产品的操作方式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-749337" y="3678239"/>
            <a:ext cx="378621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142976" y="5571979"/>
            <a:ext cx="7072362" cy="1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42976" y="3929066"/>
            <a:ext cx="692948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79468" y="4500570"/>
            <a:ext cx="500066" cy="107157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4282" y="3714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第一步</a:t>
            </a:r>
          </a:p>
        </p:txBody>
      </p:sp>
      <p:sp>
        <p:nvSpPr>
          <p:cNvPr id="20" name="矩形 19"/>
          <p:cNvSpPr/>
          <p:nvPr/>
        </p:nvSpPr>
        <p:spPr>
          <a:xfrm>
            <a:off x="2857488" y="5000636"/>
            <a:ext cx="50006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71934" y="4286256"/>
            <a:ext cx="50006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86380" y="5214950"/>
            <a:ext cx="50006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71604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色彩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6050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图标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0496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样式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14942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排版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29388" y="4714884"/>
            <a:ext cx="500066" cy="8572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57950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专题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体系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99774" y="5857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4744" y="30003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产品现状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B.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知道产品的操作方式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-749337" y="3678239"/>
            <a:ext cx="378621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142976" y="5571979"/>
            <a:ext cx="7072362" cy="1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42976" y="3929066"/>
            <a:ext cx="692948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79468" y="3929066"/>
            <a:ext cx="500066" cy="1643074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4282" y="3714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第一步</a:t>
            </a:r>
          </a:p>
        </p:txBody>
      </p:sp>
      <p:sp>
        <p:nvSpPr>
          <p:cNvPr id="20" name="矩形 19"/>
          <p:cNvSpPr/>
          <p:nvPr/>
        </p:nvSpPr>
        <p:spPr>
          <a:xfrm>
            <a:off x="2857488" y="3929066"/>
            <a:ext cx="500066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71934" y="3929066"/>
            <a:ext cx="500066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86380" y="3929066"/>
            <a:ext cx="500066" cy="164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71604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色彩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6050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图标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0496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样式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14942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排版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29388" y="3929066"/>
            <a:ext cx="500066" cy="1643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57950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专题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体系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99774" y="5857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5918" y="200024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分步进行</a:t>
            </a:r>
            <a:r>
              <a:rPr lang="zh-CN" altLang="en-US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个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体系的视觉优化（基于现有的设计）</a:t>
            </a:r>
            <a:endParaRPr lang="zh-CN" altLang="en-US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57356" y="2857496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统一 可操作  可延展  可升级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85918" y="242886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输出优化设计稿 和 细分规范  （不是改版）</a:t>
            </a:r>
            <a:endParaRPr lang="zh-CN" altLang="en-US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虚尾箭头 34"/>
          <p:cNvSpPr/>
          <p:nvPr/>
        </p:nvSpPr>
        <p:spPr>
          <a:xfrm rot="16200000">
            <a:off x="8236770" y="4407700"/>
            <a:ext cx="600079" cy="500066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679468" y="2214554"/>
            <a:ext cx="500066" cy="2500330"/>
          </a:xfrm>
          <a:prstGeom prst="rect">
            <a:avLst/>
          </a:prstGeom>
          <a:solidFill>
            <a:srgbClr val="FF99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857488" y="2214554"/>
            <a:ext cx="500066" cy="250033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071934" y="2214554"/>
            <a:ext cx="500066" cy="250033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286380" y="2214554"/>
            <a:ext cx="500066" cy="250033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429388" y="2214554"/>
            <a:ext cx="500066" cy="250033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8596" y="571480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B.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知道产品的操作方式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-749337" y="3678239"/>
            <a:ext cx="378621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142976" y="5571979"/>
            <a:ext cx="7072362" cy="1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42976" y="3929066"/>
            <a:ext cx="692948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79468" y="3929066"/>
            <a:ext cx="500066" cy="1643074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4282" y="3714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第一步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8263" y="26925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第二步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57488" y="3929066"/>
            <a:ext cx="500066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71934" y="3929066"/>
            <a:ext cx="500066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86380" y="3929066"/>
            <a:ext cx="500066" cy="164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71604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色彩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6050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图标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0496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样式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14942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排版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29388" y="3929066"/>
            <a:ext cx="500066" cy="1643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57950" y="5715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专题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体系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99774" y="5857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142976" y="2857496"/>
            <a:ext cx="692948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8263" y="233540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142976" y="2500306"/>
            <a:ext cx="692948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8263" y="2049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第四步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142976" y="2214554"/>
            <a:ext cx="692948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虚尾箭头 39"/>
          <p:cNvSpPr/>
          <p:nvPr/>
        </p:nvSpPr>
        <p:spPr>
          <a:xfrm rot="16200000">
            <a:off x="8236769" y="3193254"/>
            <a:ext cx="600079" cy="500066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28794" y="1643050"/>
            <a:ext cx="5147563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分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版本  阶段升级视觉系统 为产品创新提供可能</a:t>
            </a:r>
            <a:endParaRPr lang="zh-CN" altLang="en-US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79468" y="2500306"/>
            <a:ext cx="500066" cy="2500330"/>
          </a:xfrm>
          <a:prstGeom prst="rect">
            <a:avLst/>
          </a:prstGeom>
          <a:solidFill>
            <a:srgbClr val="FF99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857488" y="2500306"/>
            <a:ext cx="500066" cy="250033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071934" y="2500306"/>
            <a:ext cx="500066" cy="250033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286380" y="2500306"/>
            <a:ext cx="500066" cy="250033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429388" y="2500306"/>
            <a:ext cx="500066" cy="250033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679468" y="2857496"/>
            <a:ext cx="500066" cy="2500330"/>
          </a:xfrm>
          <a:prstGeom prst="rect">
            <a:avLst/>
          </a:prstGeom>
          <a:solidFill>
            <a:srgbClr val="FF99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857488" y="2857496"/>
            <a:ext cx="500066" cy="250033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071934" y="2857496"/>
            <a:ext cx="500066" cy="250033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286380" y="2857496"/>
            <a:ext cx="500066" cy="250033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29388" y="2857496"/>
            <a:ext cx="500066" cy="250033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虚尾箭头 62"/>
          <p:cNvSpPr/>
          <p:nvPr/>
        </p:nvSpPr>
        <p:spPr>
          <a:xfrm rot="16200000">
            <a:off x="8236769" y="2264560"/>
            <a:ext cx="600079" cy="500066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684140"/>
            <a:ext cx="18950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i="1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20000" i="1" dirty="0">
              <a:solidFill>
                <a:schemeClr val="bg1">
                  <a:lumMod val="85000"/>
                </a:schemeClr>
              </a:solidFill>
              <a:latin typeface="Arial Black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8860" y="2496917"/>
            <a:ext cx="628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0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百度知道</a:t>
            </a:r>
            <a:endParaRPr lang="en-US" altLang="zh-CN" sz="4000" dirty="0" smtClean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  <a:p>
            <a:pPr lvl="0"/>
            <a:r>
              <a:rPr lang="zh-CN" altLang="en-US" sz="40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视觉细分思路草案</a:t>
            </a:r>
            <a:endParaRPr lang="en-US" altLang="zh-CN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174" y="39256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色彩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0430" y="3925677"/>
            <a:ext cx="64633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图标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7686" y="3925677"/>
            <a:ext cx="64633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样式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8072" y="39256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排版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体系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328" y="39256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专题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体系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2584" y="40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596" y="500042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一、图标体系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887" y="1428736"/>
            <a:ext cx="49815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2714620"/>
            <a:ext cx="2000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图标体系的第一步，是基于先在的图标，进行微调，使之统一规范。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最终效果，将是无形中的一种设计升级，不会带来突变效果。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A.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知道图标分类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500174"/>
            <a:ext cx="2714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栏目符号</a:t>
            </a:r>
            <a:endParaRPr lang="en-US" altLang="zh-CN" sz="36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点缀提示</a:t>
            </a:r>
            <a:endParaRPr lang="en-US" altLang="zh-CN" sz="3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荣誉等级</a:t>
            </a:r>
            <a:endParaRPr lang="en-US" altLang="zh-CN" sz="3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系统功能</a:t>
            </a:r>
            <a:endParaRPr lang="en-US" altLang="zh-CN" sz="3600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928802"/>
            <a:ext cx="1247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928802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1928802"/>
            <a:ext cx="1638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271462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2643182"/>
            <a:ext cx="1752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14744" y="3500438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29190" y="3500438"/>
            <a:ext cx="1581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15140" y="3500438"/>
            <a:ext cx="800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14744" y="4429132"/>
            <a:ext cx="72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786710" y="3571876"/>
            <a:ext cx="695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72000" y="4500570"/>
            <a:ext cx="857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58082" y="2643182"/>
            <a:ext cx="666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572132" y="4286256"/>
            <a:ext cx="247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00760" y="4357694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B.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设计尝试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 r="36131"/>
          <a:stretch>
            <a:fillRect/>
          </a:stretch>
        </p:blipFill>
        <p:spPr bwMode="auto">
          <a:xfrm>
            <a:off x="2857488" y="1214422"/>
            <a:ext cx="250033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2571744"/>
            <a:ext cx="2000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尝试图标来自：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知道首页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问题页面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B.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知道图标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214422"/>
            <a:ext cx="39147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2143116"/>
            <a:ext cx="2000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尝试图标来自：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保留旧版的符号和基本的色彩体系。</a:t>
            </a: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统一图标尺寸、色彩体系、符号体系、设计制作方法。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C.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 设计说明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214422"/>
            <a:ext cx="31623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714744" y="4500570"/>
            <a:ext cx="5072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规范取色范围：图标色彩的统一，为设计成套的图标提供视觉前提。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色彩选择取向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暖色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包括蓝色和绿色在内的冷色系色彩，在应用的时候都会适当增加暖色倾向，创造愉悦的氛围。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285860"/>
            <a:ext cx="13144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C.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 设计说明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285860"/>
            <a:ext cx="31623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643042" y="4202676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细化设计方案，明确图标的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UI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取向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14422"/>
            <a:ext cx="28575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857356" y="4572008"/>
            <a:ext cx="7000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度高光，呈现柔和的凸起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）统一内发光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）反白符号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）统一图标的大小（针对不同类别的图标进行大小规范统一）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）增加阴影效果，创造页面层次。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714620"/>
            <a:ext cx="15240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2714620"/>
            <a:ext cx="14954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1357298"/>
            <a:ext cx="71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旧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357298"/>
            <a:ext cx="71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新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"/>
            <a:ext cx="3357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目录</a:t>
            </a:r>
            <a:endParaRPr lang="zh-CN" altLang="en-US" sz="9600" dirty="0">
              <a:solidFill>
                <a:schemeClr val="bg1">
                  <a:lumMod val="85000"/>
                </a:schemeClr>
              </a:solidFill>
              <a:latin typeface="Arial Black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539137"/>
            <a:ext cx="7215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产品视觉现状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评析</a:t>
            </a:r>
            <a:endParaRPr lang="en-US" altLang="zh-CN" sz="36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视觉发展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趋势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及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规范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化道路</a:t>
            </a:r>
            <a:endParaRPr lang="en-US" altLang="zh-CN" sz="3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知道产品视觉细分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思路草案</a:t>
            </a:r>
            <a:endParaRPr lang="en-US" altLang="zh-CN" sz="36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一期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提案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说明</a:t>
            </a:r>
            <a:endParaRPr lang="zh-CN" altLang="en-US" sz="36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2589" y="1790699"/>
            <a:ext cx="30956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C.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 设计说明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85776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细化设计方案，明确图标的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UI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取向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5357826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）柔和造型处理，升级图标亲和力，更有利于图标融入界面设计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创造亲和的表现力。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809749"/>
            <a:ext cx="29622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397" y="3419483"/>
            <a:ext cx="1066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3348045"/>
            <a:ext cx="13239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1357298"/>
            <a:ext cx="71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旧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357298"/>
            <a:ext cx="71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新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2428868"/>
            <a:ext cx="6715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按照上面的思路和方法，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在项目确定后，可以更完整的实施，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设计方案可以继续优化和筛选。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二、知道掌门人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4" name="Picture 2" descr="E:\石爽工作\2009-创新设计团队\知道创新设计\知识掌门人\知识掌门人-全球中文知识共享平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785818"/>
            <a:ext cx="5188532" cy="55721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71472" y="257174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页面特点：繁星点缀。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000372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通过优化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解决信息传递混乱的局面。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创造愉悦宽松的浏览空间。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2114550"/>
            <a:ext cx="75533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06" y="-2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旧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000108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淡化了右侧的交互兴趣，让该模块失去了头条的功能。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2105025"/>
            <a:ext cx="75914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57224" y="5143512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绿色取色与图标改版的取色趋势一致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取暖。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交互更明确，激活用户对信息的切换浏览。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06" y="-2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新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5725"/>
            <a:ext cx="594360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85"/>
            <a:ext cx="599122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06" y="5237820"/>
            <a:ext cx="157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突出栏目，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而非单个标注。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突出知识信息，淡化框框线线。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500306"/>
            <a:ext cx="721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色彩取向偏暖，让阅读更加轻松愉悦。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信息更清晰突显，让信息有层次的进入视线。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857364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知道掌门人模板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-2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  <a:cs typeface="Arial Unicode MS" pitchFamily="34" charset="-122"/>
              </a:rPr>
              <a:t>知道掌门人模板旧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695347"/>
            <a:ext cx="73533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-2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新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728663"/>
            <a:ext cx="73342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044719"/>
            <a:ext cx="18950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i="1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20000" i="1" dirty="0">
              <a:solidFill>
                <a:schemeClr val="bg1">
                  <a:lumMod val="85000"/>
                </a:schemeClr>
              </a:solidFill>
              <a:latin typeface="Arial Black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0232" y="2687793"/>
            <a:ext cx="628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40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百度知道产品</a:t>
            </a:r>
            <a:r>
              <a:rPr lang="zh-CN" altLang="en-US" sz="4000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视觉现状</a:t>
            </a:r>
            <a:r>
              <a:rPr lang="zh-CN" altLang="en-US" sz="4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评析</a:t>
            </a:r>
            <a:endParaRPr lang="en-US" altLang="zh-CN" sz="4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76275"/>
            <a:ext cx="73723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2" y="-2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  <a:cs typeface="Arial Unicode MS" pitchFamily="34" charset="-122"/>
              </a:rPr>
              <a:t>知道掌门人模板旧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-2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新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704850"/>
            <a:ext cx="74104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914" y="781073"/>
            <a:ext cx="73533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2" y="-2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  <a:cs typeface="Arial Unicode MS" pitchFamily="34" charset="-122"/>
              </a:rPr>
              <a:t>知道掌门人模板旧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06" y="-2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新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695325"/>
            <a:ext cx="73723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342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5854503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黑体" pitchFamily="2" charset="-122"/>
              </a:rPr>
              <a:t>基于原有的设计，信息元素位置不变，只对模板的背景颜色、文字色彩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黑体" pitchFamily="2" charset="-122"/>
              </a:rPr>
              <a:t>、图标和段落行间距进行优化，旨在创造透气舒适的阅读空间。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b="4972"/>
          <a:stretch>
            <a:fillRect/>
          </a:stretch>
        </p:blipFill>
        <p:spPr bwMode="auto">
          <a:xfrm>
            <a:off x="928714" y="0"/>
            <a:ext cx="74295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b="4972"/>
          <a:stretch>
            <a:fillRect/>
          </a:stretch>
        </p:blipFill>
        <p:spPr bwMode="auto">
          <a:xfrm>
            <a:off x="928714" y="0"/>
            <a:ext cx="74295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线形标注 1 3"/>
          <p:cNvSpPr/>
          <p:nvPr/>
        </p:nvSpPr>
        <p:spPr>
          <a:xfrm>
            <a:off x="5857852" y="3500438"/>
            <a:ext cx="3286148" cy="428628"/>
          </a:xfrm>
          <a:prstGeom prst="borderCallout1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最终去掉框线，放松视觉浏览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2444" y="252656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itchFamily="2" charset="-122"/>
                <a:ea typeface="黑体" pitchFamily="2" charset="-122"/>
              </a:rPr>
              <a:t>谢谢观看</a:t>
            </a:r>
            <a:endParaRPr lang="zh-CN" altLang="en-US" sz="4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7362" y="35004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百度</a:t>
            </a:r>
            <a:endParaRPr lang="zh-CN" altLang="en-US" sz="28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742" y="3548722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UE</a:t>
            </a:r>
            <a:endParaRPr lang="zh-CN" altLang="en-US" sz="2800" dirty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28604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色彩体系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4678" y="1643050"/>
            <a:ext cx="52864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web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各元素色彩使用，色彩情感上，不统一：冷暖混搭，产品取向不明确。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色彩在信息分层显示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上有优化的空间。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品牌色彩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没有过于隐晦。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 descr="http://www.veeqi.com/img/userup/0711/091ZP04B9.gif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2153493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28604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图标体系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1714488"/>
            <a:ext cx="6286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未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统一色彩范围。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制作方法不一致，无法延展，升级。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图标的使用不规范，造成页面点元素过多，页面繁星点缀。（例如知识掌门人）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18923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样式体系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65854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对已经形成的统一的样式库进行规范整理。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从产品角度，规范和升级样式体系。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3286124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D.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排版体系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4214818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对各种信息总结归纳排版规范，对应到页面的样式中去，方便修正与升级。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从产品角度，规范和升级排版样式。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E.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专题体系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451606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没有很好的体现用户浏览心理。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没有形成品牌化的视觉风格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栏目模板有待统一规范（可扩展易更新）。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429000"/>
            <a:ext cx="595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044719"/>
            <a:ext cx="18950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i="1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0000" i="1" dirty="0">
              <a:solidFill>
                <a:schemeClr val="bg1">
                  <a:lumMod val="85000"/>
                </a:schemeClr>
              </a:solidFill>
              <a:latin typeface="Arial Black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8860" y="2857496"/>
            <a:ext cx="628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0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百度知道视觉发展趋势</a:t>
            </a:r>
            <a:endParaRPr lang="en-US" altLang="zh-CN" sz="4000" dirty="0" smtClean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  <a:p>
            <a:pPr lvl="0"/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规范化升级道路</a:t>
            </a:r>
            <a:endParaRPr lang="en-US" altLang="zh-CN" sz="4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A. Web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产品视觉趋势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500174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规范化</a:t>
            </a: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迭代的视觉升级</a:t>
            </a:r>
            <a:endParaRPr lang="en-US" altLang="zh-CN" sz="36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增强品牌对用户的影响</a:t>
            </a:r>
            <a:endParaRPr lang="en-US" altLang="zh-CN" sz="3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3183062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视觉为品牌服务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视觉为引导信息服务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• 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视觉为功能服务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895</Words>
  <Application>Microsoft Office PowerPoint</Application>
  <PresentationFormat>全屏显示(4:3)</PresentationFormat>
  <Paragraphs>173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Blueui</dc:creator>
  <cp:lastModifiedBy>Blueui</cp:lastModifiedBy>
  <cp:revision>422</cp:revision>
  <dcterms:created xsi:type="dcterms:W3CDTF">2009-04-28T02:48:26Z</dcterms:created>
  <dcterms:modified xsi:type="dcterms:W3CDTF">2009-04-30T08:07:10Z</dcterms:modified>
</cp:coreProperties>
</file>