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1" r:id="rId9"/>
    <p:sldId id="262" r:id="rId10"/>
    <p:sldId id="263" r:id="rId11"/>
    <p:sldId id="264" r:id="rId12"/>
    <p:sldId id="265" r:id="rId13"/>
    <p:sldId id="276" r:id="rId14"/>
    <p:sldId id="266" r:id="rId15"/>
    <p:sldId id="272" r:id="rId16"/>
    <p:sldId id="267" r:id="rId17"/>
    <p:sldId id="268" r:id="rId18"/>
    <p:sldId id="274" r:id="rId19"/>
    <p:sldId id="269" r:id="rId20"/>
    <p:sldId id="273" r:id="rId21"/>
    <p:sldId id="275" r:id="rId22"/>
    <p:sldId id="270" r:id="rId23"/>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CBEC74B-F3EE-4B80-944E-F3B2156521CA}" type="slidenum">
              <a:rPr lang="zh-CN" altLang="en-US" smtClean="0"/>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6A6F19-C27C-4010-8CCE-4690C40F4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BEC74B-F3EE-4B80-944E-F3B2156521C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16A6F19-C27C-4010-8CCE-4690C40F48D7}" type="datetimeFigureOut">
              <a:rPr lang="zh-CN" altLang="en-US" smtClean="0"/>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CBEC74B-F3EE-4B80-944E-F3B2156521C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tags" Target="../tags/tag6.xml"/><Relationship Id="rId2" Type="http://schemas.openxmlformats.org/officeDocument/2006/relationships/image" Target="../media/image8.jpe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tags" Target="../tags/tag11.xml"/><Relationship Id="rId2" Type="http://schemas.openxmlformats.org/officeDocument/2006/relationships/image" Target="../media/image13.jpeg"/><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tags" Target="../tags/tag13.xml"/><Relationship Id="rId2" Type="http://schemas.openxmlformats.org/officeDocument/2006/relationships/image" Target="../media/image15.jpeg"/><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1201" y="662656"/>
            <a:ext cx="9755187" cy="2766528"/>
          </a:xfrm>
        </p:spPr>
        <p:txBody>
          <a:bodyPr/>
          <a:lstStyle/>
          <a:p>
            <a:pPr algn="l"/>
            <a:r>
              <a:rPr lang="zh-CN" altLang="en-US" dirty="0"/>
              <a:t>第二次鸦片战争</a:t>
            </a:r>
            <a:endParaRPr lang="zh-CN" altLang="en-US" dirty="0"/>
          </a:p>
        </p:txBody>
      </p:sp>
      <p:sp>
        <p:nvSpPr>
          <p:cNvPr id="3" name="副标题 2"/>
          <p:cNvSpPr>
            <a:spLocks noGrp="1"/>
          </p:cNvSpPr>
          <p:nvPr>
            <p:ph type="subTitle" idx="1"/>
          </p:nvPr>
        </p:nvSpPr>
        <p:spPr>
          <a:xfrm>
            <a:off x="1042117" y="3505209"/>
            <a:ext cx="9755187" cy="550333"/>
          </a:xfrm>
        </p:spPr>
        <p:txBody>
          <a:bodyPr/>
          <a:lstStyle/>
          <a:p>
            <a:r>
              <a:rPr lang="zh-CN" altLang="en-US" sz="2000" dirty="0"/>
              <a:t>黄子益 黎</a:t>
            </a:r>
            <a:r>
              <a:rPr lang="zh-CN" altLang="en-US" sz="2000"/>
              <a:t>铭宇 喻珈</a:t>
            </a:r>
            <a:endParaRPr lang="zh-CN" altLang="en-US" sz="2000" dirty="0"/>
          </a:p>
        </p:txBody>
      </p:sp>
      <p:sp>
        <p:nvSpPr>
          <p:cNvPr id="4" name="文本框 3"/>
          <p:cNvSpPr txBox="1"/>
          <p:nvPr/>
        </p:nvSpPr>
        <p:spPr>
          <a:xfrm>
            <a:off x="9248140" y="3983990"/>
            <a:ext cx="2510155" cy="382270"/>
          </a:xfrm>
          <a:prstGeom prst="rect">
            <a:avLst/>
          </a:prstGeom>
          <a:noFill/>
        </p:spPr>
        <p:txBody>
          <a:bodyPr wrap="square" rtlCol="0">
            <a:noAutofit/>
          </a:bodyPr>
          <a:p>
            <a:r>
              <a:rPr lang="zh-CN" altLang="en-US" dirty="0">
                <a:sym typeface="+mn-ea"/>
              </a:rPr>
              <a:t>锟斤拷组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lstStyle/>
          <a:p>
            <a:r>
              <a:rPr kumimoji="0" lang="zh-CN" altLang="en-US" sz="48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战争经过 </a:t>
            </a:r>
            <a:r>
              <a:rPr kumimoji="0" lang="en-US" altLang="zh-CN"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 </a:t>
            </a:r>
            <a:r>
              <a:rPr kumimoji="0" lang="zh-CN" altLang="en-US"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第二次英法联军之役</a:t>
            </a:r>
            <a:endParaRPr lang="zh-CN" altLang="en-US" dirty="0"/>
          </a:p>
        </p:txBody>
      </p:sp>
      <p:sp>
        <p:nvSpPr>
          <p:cNvPr id="3" name="内容占位符 2"/>
          <p:cNvSpPr>
            <a:spLocks noGrp="1"/>
          </p:cNvSpPr>
          <p:nvPr>
            <p:ph sz="quarter" idx="13"/>
          </p:nvPr>
        </p:nvSpPr>
        <p:spPr>
          <a:xfrm>
            <a:off x="685800" y="1200150"/>
            <a:ext cx="10394707" cy="4543425"/>
          </a:xfrm>
        </p:spPr>
        <p:txBody>
          <a:bodyPr>
            <a:normAutofit fontScale="85000" lnSpcReduction="10000"/>
          </a:bodyPr>
          <a:lstStyle/>
          <a:p>
            <a:r>
              <a:rPr lang="zh-CN" altLang="en-US" dirty="0"/>
              <a:t>英、法政府远不满足从</a:t>
            </a:r>
            <a:r>
              <a:rPr lang="en-US" altLang="zh-CN" dirty="0"/>
              <a:t>《</a:t>
            </a:r>
            <a:r>
              <a:rPr lang="zh-CN" altLang="en-US" dirty="0"/>
              <a:t>天津条约</a:t>
            </a:r>
            <a:r>
              <a:rPr lang="en-US" altLang="zh-CN" dirty="0"/>
              <a:t>》</a:t>
            </a:r>
            <a:r>
              <a:rPr lang="zh-CN" altLang="en-US" dirty="0"/>
              <a:t>攫取的特权，蓄意再次挑起战争。</a:t>
            </a:r>
            <a:r>
              <a:rPr lang="en-US" altLang="zh-CN" dirty="0">
                <a:latin typeface="Consolas" panose="020B0609020204030204" pitchFamily="49" charset="0"/>
              </a:rPr>
              <a:t>6</a:t>
            </a:r>
            <a:r>
              <a:rPr lang="zh-CN" altLang="en-US" dirty="0"/>
              <a:t>月</a:t>
            </a:r>
            <a:r>
              <a:rPr lang="en-US" altLang="zh-CN" dirty="0">
                <a:latin typeface="Consolas" panose="020B0609020204030204" pitchFamily="49" charset="0"/>
              </a:rPr>
              <a:t>25</a:t>
            </a:r>
            <a:r>
              <a:rPr lang="zh-CN" altLang="en-US" dirty="0"/>
              <a:t>日下午</a:t>
            </a:r>
            <a:r>
              <a:rPr lang="en-US" altLang="zh-CN" dirty="0">
                <a:latin typeface="Consolas" panose="020B0609020204030204" pitchFamily="49" charset="0"/>
              </a:rPr>
              <a:t>3</a:t>
            </a:r>
            <a:r>
              <a:rPr lang="zh-CN" altLang="en-US" dirty="0"/>
              <a:t>时英海军司令贺布下令英法联军进攻大沽炮台。清军大败英法联军。这也是鸦片战争以来，清军唯一一次的胜利。</a:t>
            </a:r>
            <a:endParaRPr lang="en-US" altLang="zh-CN" dirty="0"/>
          </a:p>
          <a:p>
            <a:r>
              <a:rPr lang="zh-CN" altLang="en-US" dirty="0"/>
              <a:t>同年</a:t>
            </a:r>
            <a:r>
              <a:rPr lang="en-US" altLang="zh-CN" dirty="0">
                <a:latin typeface="Consolas" panose="020B0609020204030204" pitchFamily="49" charset="0"/>
              </a:rPr>
              <a:t>8</a:t>
            </a:r>
            <a:r>
              <a:rPr lang="zh-CN" altLang="en-US" dirty="0"/>
              <a:t>月，美国公使华若翰伪装友好，由北塘进京，返回北塘时与直隶总督恒福互换</a:t>
            </a:r>
            <a:r>
              <a:rPr lang="en-US" altLang="zh-CN" dirty="0"/>
              <a:t>《</a:t>
            </a:r>
            <a:r>
              <a:rPr lang="zh-CN" altLang="en-US" dirty="0"/>
              <a:t>天津条约</a:t>
            </a:r>
            <a:r>
              <a:rPr lang="en-US" altLang="zh-CN" dirty="0"/>
              <a:t>》</a:t>
            </a:r>
            <a:r>
              <a:rPr lang="zh-CN" altLang="en-US" dirty="0"/>
              <a:t>批准书。在此之前，俄国代表已在北京换约。</a:t>
            </a:r>
            <a:endParaRPr lang="en-US" altLang="zh-CN" dirty="0"/>
          </a:p>
          <a:p>
            <a:r>
              <a:rPr lang="en-US" altLang="zh-CN" dirty="0">
                <a:latin typeface="Consolas" panose="020B0609020204030204" pitchFamily="49" charset="0"/>
              </a:rPr>
              <a:t>1860</a:t>
            </a:r>
            <a:r>
              <a:rPr lang="zh-CN" altLang="en-US" dirty="0"/>
              <a:t>年</a:t>
            </a:r>
            <a:r>
              <a:rPr lang="en-US" altLang="zh-CN" dirty="0">
                <a:latin typeface="Consolas" panose="020B0609020204030204" pitchFamily="49" charset="0"/>
              </a:rPr>
              <a:t>2</a:t>
            </a:r>
            <a:r>
              <a:rPr lang="zh-CN" altLang="en-US" dirty="0"/>
              <a:t>月，英、法当局派英军一万五千余人，法军约七千人，扩大侵华战争。俄国公使和美国公使也于</a:t>
            </a:r>
            <a:r>
              <a:rPr lang="en-US" altLang="zh-CN" dirty="0">
                <a:latin typeface="Consolas" panose="020B0609020204030204" pitchFamily="49" charset="0"/>
              </a:rPr>
              <a:t>7</a:t>
            </a:r>
            <a:r>
              <a:rPr lang="zh-CN" altLang="en-US" dirty="0"/>
              <a:t>月赶到渤海湾，再次以“调停人”为名，配合英、法侵华战争。清政府在大沽战役获胜后，幻想就此与英、法帝国主义罢兵言和。前敌统帅僧格林沁则以为敌军不善陆战，因而专守大沽，尽弃北塘防务。</a:t>
            </a:r>
            <a:endParaRPr lang="en-US" altLang="zh-CN" dirty="0"/>
          </a:p>
          <a:p>
            <a:r>
              <a:rPr lang="en-US" altLang="zh-CN" dirty="0">
                <a:latin typeface="Consolas" panose="020B0609020204030204" pitchFamily="49" charset="0"/>
              </a:rPr>
              <a:t>1860</a:t>
            </a:r>
            <a:r>
              <a:rPr lang="zh-CN" altLang="en-US" dirty="0"/>
              <a:t>年</a:t>
            </a:r>
            <a:r>
              <a:rPr lang="en-US" altLang="zh-CN" dirty="0">
                <a:latin typeface="Consolas" panose="020B0609020204030204" pitchFamily="49" charset="0"/>
              </a:rPr>
              <a:t>8</a:t>
            </a:r>
            <a:r>
              <a:rPr lang="zh-CN" altLang="en-US" dirty="0"/>
              <a:t>月</a:t>
            </a:r>
            <a:r>
              <a:rPr lang="en-US" altLang="zh-CN" dirty="0">
                <a:latin typeface="Consolas" panose="020B0609020204030204" pitchFamily="49" charset="0"/>
              </a:rPr>
              <a:t>1</a:t>
            </a:r>
            <a:r>
              <a:rPr lang="zh-CN" altLang="en-US" dirty="0"/>
              <a:t>日，英法联军由北塘登陆，进占天津。清政府急派桂良等到天津议和，谈判破裂，侵略军从天津向北京进犯。</a:t>
            </a:r>
            <a:r>
              <a:rPr lang="en-US" altLang="zh-CN" dirty="0">
                <a:latin typeface="Consolas" panose="020B0609020204030204" pitchFamily="49" charset="0"/>
              </a:rPr>
              <a:t>21</a:t>
            </a:r>
            <a:r>
              <a:rPr lang="zh-CN" altLang="en-US" dirty="0"/>
              <a:t>日，清军与英法联军在八里桥展开激战，统帅僧格林沁等率先逃走，清军全军覆没。</a:t>
            </a:r>
            <a:r>
              <a:rPr lang="en-US" altLang="zh-CN" dirty="0">
                <a:latin typeface="Consolas" panose="020B0609020204030204" pitchFamily="49" charset="0"/>
              </a:rPr>
              <a:t>9</a:t>
            </a:r>
            <a:r>
              <a:rPr lang="zh-CN" altLang="en-US" dirty="0"/>
              <a:t>月</a:t>
            </a:r>
            <a:r>
              <a:rPr lang="en-US" altLang="zh-CN" dirty="0">
                <a:latin typeface="Consolas" panose="020B0609020204030204" pitchFamily="49" charset="0"/>
              </a:rPr>
              <a:t>22</a:t>
            </a:r>
            <a:r>
              <a:rPr lang="zh-CN" altLang="en-US" dirty="0"/>
              <a:t>日咸丰帝等逃往热河避暑山庄。</a:t>
            </a:r>
            <a:r>
              <a:rPr lang="en-US" altLang="zh-CN" dirty="0">
                <a:latin typeface="Consolas" panose="020B0609020204030204" pitchFamily="49" charset="0"/>
              </a:rPr>
              <a:t>10</a:t>
            </a:r>
            <a:r>
              <a:rPr lang="zh-CN" altLang="en-US" dirty="0"/>
              <a:t>月</a:t>
            </a:r>
            <a:r>
              <a:rPr lang="en-US" altLang="zh-CN" dirty="0">
                <a:latin typeface="Consolas" panose="020B0609020204030204" pitchFamily="49" charset="0"/>
              </a:rPr>
              <a:t>13</a:t>
            </a:r>
            <a:r>
              <a:rPr lang="zh-CN" altLang="en-US" dirty="0"/>
              <a:t>日联军从安定门攻入北京。</a:t>
            </a:r>
            <a:r>
              <a:rPr lang="en-US" altLang="zh-CN" dirty="0">
                <a:latin typeface="Consolas" panose="020B0609020204030204" pitchFamily="49" charset="0"/>
              </a:rPr>
              <a:t>10</a:t>
            </a:r>
            <a:r>
              <a:rPr lang="zh-CN" altLang="en-US" dirty="0"/>
              <a:t>月</a:t>
            </a:r>
            <a:r>
              <a:rPr lang="en-US" altLang="zh-CN" dirty="0">
                <a:latin typeface="Consolas" panose="020B0609020204030204" pitchFamily="49" charset="0"/>
              </a:rPr>
              <a:t>18</a:t>
            </a:r>
            <a:r>
              <a:rPr lang="zh-CN" altLang="en-US" dirty="0"/>
              <a:t>日，英法联军占领北京，抢劫焚毁圆明园。</a:t>
            </a:r>
            <a:endParaRPr lang="en-US" altLang="zh-CN" dirty="0"/>
          </a:p>
          <a:p>
            <a:r>
              <a:rPr lang="en-US" altLang="zh-CN" dirty="0">
                <a:latin typeface="Consolas" panose="020B0609020204030204" pitchFamily="49" charset="0"/>
              </a:rPr>
              <a:t>10</a:t>
            </a:r>
            <a:r>
              <a:rPr lang="zh-CN" altLang="en-US" dirty="0"/>
              <a:t>月</a:t>
            </a:r>
            <a:r>
              <a:rPr lang="en-US" altLang="zh-CN" dirty="0">
                <a:latin typeface="Consolas" panose="020B0609020204030204" pitchFamily="49" charset="0"/>
              </a:rPr>
              <a:t>24</a:t>
            </a:r>
            <a:r>
              <a:rPr lang="zh-CN" altLang="en-US" dirty="0"/>
              <a:t>日、</a:t>
            </a:r>
            <a:r>
              <a:rPr lang="en-US" altLang="zh-CN" dirty="0">
                <a:latin typeface="Consolas" panose="020B0609020204030204" pitchFamily="49" charset="0"/>
              </a:rPr>
              <a:t>25</a:t>
            </a:r>
            <a:r>
              <a:rPr lang="zh-CN" altLang="en-US" dirty="0"/>
              <a:t>日，英法联军以焚毁紫禁城作为威胁，迫使恭亲王奕訢分别与额尔金、葛罗交换了</a:t>
            </a:r>
            <a:r>
              <a:rPr lang="en-US" altLang="zh-CN" dirty="0"/>
              <a:t>《</a:t>
            </a:r>
            <a:r>
              <a:rPr lang="zh-CN" altLang="en-US" dirty="0"/>
              <a:t>天津条约</a:t>
            </a:r>
            <a:r>
              <a:rPr lang="en-US" altLang="zh-CN" dirty="0"/>
              <a:t>》</a:t>
            </a:r>
            <a:r>
              <a:rPr lang="zh-CN" altLang="en-US" dirty="0"/>
              <a:t>批准书，并订立不平等的</a:t>
            </a:r>
            <a:r>
              <a:rPr lang="en-US" altLang="zh-CN" dirty="0"/>
              <a:t>《</a:t>
            </a:r>
            <a:r>
              <a:rPr lang="zh-CN" altLang="en-US" dirty="0"/>
              <a:t>中英北京条约</a:t>
            </a:r>
            <a:r>
              <a:rPr lang="en-US" altLang="zh-CN" dirty="0"/>
              <a:t>》</a:t>
            </a:r>
            <a:r>
              <a:rPr lang="zh-CN" altLang="en-US" dirty="0"/>
              <a:t>、</a:t>
            </a:r>
            <a:r>
              <a:rPr lang="en-US" altLang="zh-CN" dirty="0"/>
              <a:t>《</a:t>
            </a:r>
            <a:r>
              <a:rPr lang="zh-CN" altLang="en-US" dirty="0"/>
              <a:t>中法北京条约</a:t>
            </a:r>
            <a:r>
              <a:rPr lang="en-US" altLang="zh-CN" dirty="0"/>
              <a:t>》</a:t>
            </a:r>
            <a:r>
              <a:rPr lang="zh-CN" altLang="en-US" dirty="0"/>
              <a:t>，作为</a:t>
            </a:r>
            <a:r>
              <a:rPr lang="en-US" altLang="zh-CN" dirty="0"/>
              <a:t>《</a:t>
            </a:r>
            <a:r>
              <a:rPr lang="zh-CN" altLang="en-US" dirty="0"/>
              <a:t>天津条约</a:t>
            </a:r>
            <a:r>
              <a:rPr lang="en-US" altLang="zh-CN" dirty="0"/>
              <a:t>》</a:t>
            </a:r>
            <a:r>
              <a:rPr lang="zh-CN" altLang="en-US" dirty="0"/>
              <a:t>的补充。</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09575"/>
            <a:ext cx="10396882" cy="1151965"/>
          </a:xfrm>
        </p:spPr>
        <p:txBody>
          <a:bodyPr/>
          <a:lstStyle/>
          <a:p>
            <a:r>
              <a:rPr kumimoji="0" lang="zh-CN" altLang="en-US"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沙俄侵略</a:t>
            </a:r>
            <a:endParaRPr lang="zh-CN" altLang="en-US" dirty="0"/>
          </a:p>
        </p:txBody>
      </p:sp>
      <p:sp>
        <p:nvSpPr>
          <p:cNvPr id="3" name="内容占位符 2"/>
          <p:cNvSpPr>
            <a:spLocks noGrp="1"/>
          </p:cNvSpPr>
          <p:nvPr>
            <p:ph sz="quarter" idx="13"/>
          </p:nvPr>
        </p:nvSpPr>
        <p:spPr>
          <a:xfrm>
            <a:off x="685800" y="1314450"/>
            <a:ext cx="10394707" cy="4060135"/>
          </a:xfrm>
        </p:spPr>
        <p:txBody>
          <a:bodyPr/>
          <a:lstStyle/>
          <a:p>
            <a:r>
              <a:rPr lang="zh-CN" altLang="en-US" dirty="0"/>
              <a:t>鸦片战争后，清政府忙于对付外来殖民者和镇压太平天国革命，造成了北方边疆防备空虚。俄国非法占领黑龙江流域和巴尔喀什湖以南的许多战略要地，而且，一直在寻找机会，想用条约的形式把所占领的中国领土固定下来。</a:t>
            </a:r>
            <a:r>
              <a:rPr lang="en-US" altLang="zh-CN" dirty="0">
                <a:latin typeface="Consolas" panose="020B0609020204030204" pitchFamily="49" charset="0"/>
              </a:rPr>
              <a:t>1856</a:t>
            </a:r>
            <a:r>
              <a:rPr lang="zh-CN" altLang="en-US" dirty="0"/>
              <a:t>年，英法联军进攻广州，派普提雅廷为公使，与清政府谈判边界问题。</a:t>
            </a:r>
            <a:r>
              <a:rPr lang="en-US" altLang="zh-CN" dirty="0">
                <a:latin typeface="Consolas" panose="020B0609020204030204" pitchFamily="49" charset="0"/>
              </a:rPr>
              <a:t>1858</a:t>
            </a:r>
            <a:r>
              <a:rPr lang="zh-CN" altLang="en-US" dirty="0"/>
              <a:t>年</a:t>
            </a:r>
            <a:r>
              <a:rPr lang="en-US" altLang="zh-CN" dirty="0">
                <a:latin typeface="Consolas" panose="020B0609020204030204" pitchFamily="49" charset="0"/>
              </a:rPr>
              <a:t>5</a:t>
            </a:r>
            <a:r>
              <a:rPr lang="zh-CN" altLang="en-US" dirty="0"/>
              <a:t>月，俄国西伯利亚总督穆拉维约夫乘英法联军攻陷大沽口，用武力强迫黑龙江将军奕山签订了中俄</a:t>
            </a:r>
            <a:r>
              <a:rPr lang="en-US" altLang="zh-CN" dirty="0"/>
              <a:t>《</a:t>
            </a:r>
            <a:r>
              <a:rPr lang="zh-CN" altLang="en-US" dirty="0"/>
              <a:t>瑷珲条约</a:t>
            </a:r>
            <a:r>
              <a:rPr lang="en-US" altLang="zh-CN" dirty="0"/>
              <a:t>》</a:t>
            </a:r>
            <a:r>
              <a:rPr lang="zh-CN" altLang="en-US" dirty="0"/>
              <a:t>，规定中国将外兴安岭以南、黑龙江以北的大片领土</a:t>
            </a:r>
            <a:r>
              <a:rPr lang="zh-CN" altLang="en-US" u="sng" dirty="0"/>
              <a:t>割让</a:t>
            </a:r>
            <a:r>
              <a:rPr lang="zh-CN" altLang="en-US" dirty="0"/>
              <a:t>给俄国，乌苏里江以东至海的中国土地由中俄</a:t>
            </a:r>
            <a:r>
              <a:rPr lang="zh-CN" altLang="en-US" u="sng" dirty="0"/>
              <a:t>共管</a:t>
            </a:r>
            <a:r>
              <a:rPr lang="zh-CN" altLang="en-US" dirty="0"/>
              <a:t>。</a:t>
            </a:r>
            <a:endParaRPr lang="en-US" altLang="zh-CN" dirty="0"/>
          </a:p>
          <a:p>
            <a:r>
              <a:rPr lang="zh-CN" altLang="en-US" dirty="0"/>
              <a:t>俄国驻中国公使伊格纳切夫以“调停有功”为借口，提出了新的领土要求。</a:t>
            </a:r>
            <a:r>
              <a:rPr lang="en-US" altLang="zh-CN" dirty="0">
                <a:latin typeface="Consolas" panose="020B0609020204030204" pitchFamily="49" charset="0"/>
              </a:rPr>
              <a:t>14</a:t>
            </a:r>
            <a:r>
              <a:rPr lang="zh-CN" altLang="en-US" dirty="0"/>
              <a:t>日，清政府与俄国签订了</a:t>
            </a:r>
            <a:r>
              <a:rPr lang="en-US" altLang="zh-CN" dirty="0"/>
              <a:t>《</a:t>
            </a:r>
            <a:r>
              <a:rPr lang="zh-CN" altLang="en-US" dirty="0"/>
              <a:t>北京条约</a:t>
            </a:r>
            <a:r>
              <a:rPr lang="en-US" altLang="zh-CN" dirty="0"/>
              <a:t>》</a:t>
            </a:r>
            <a:endParaRPr lang="en-US" altLang="zh-CN" dirty="0"/>
          </a:p>
          <a:p>
            <a:r>
              <a:rPr lang="en-US" altLang="zh-CN" dirty="0">
                <a:latin typeface="Consolas" panose="020B0609020204030204" pitchFamily="49" charset="0"/>
              </a:rPr>
              <a:t>1864</a:t>
            </a:r>
            <a:r>
              <a:rPr lang="zh-CN" altLang="en-US" dirty="0"/>
              <a:t>年，俄国强迫清政府订立</a:t>
            </a:r>
            <a:r>
              <a:rPr lang="en-US" altLang="zh-CN" dirty="0"/>
              <a:t>《</a:t>
            </a:r>
            <a:r>
              <a:rPr lang="zh-CN" altLang="en-US" dirty="0"/>
              <a:t>勘分西北界约记</a:t>
            </a:r>
            <a:r>
              <a:rPr lang="en-US" altLang="zh-CN" dirty="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409575"/>
            <a:ext cx="10396882" cy="1151965"/>
          </a:xfrm>
        </p:spPr>
        <p:txBody>
          <a:bodyPr/>
          <a:lstStyle/>
          <a:p>
            <a:r>
              <a:rPr kumimoji="0" lang="zh-CN" altLang="en-US"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沙俄侵略</a:t>
            </a:r>
            <a:endParaRPr lang="zh-CN" altLang="en-US" dirty="0"/>
          </a:p>
        </p:txBody>
      </p:sp>
      <p:pic>
        <p:nvPicPr>
          <p:cNvPr id="9" name="图片 9" descr="IMG_256"/>
          <p:cNvPicPr>
            <a:picLocks noChangeAspect="1"/>
          </p:cNvPicPr>
          <p:nvPr>
            <p:ph sz="quarter" idx="13"/>
            <p:custDataLst>
              <p:tags r:id="rId1"/>
            </p:custDataLst>
          </p:nvPr>
        </p:nvPicPr>
        <p:blipFill>
          <a:blip r:embed="rId2"/>
          <a:stretch>
            <a:fillRect/>
          </a:stretch>
        </p:blipFill>
        <p:spPr>
          <a:xfrm>
            <a:off x="3996055" y="270510"/>
            <a:ext cx="6699250" cy="5814060"/>
          </a:xfrm>
          <a:prstGeom prst="rect">
            <a:avLst/>
          </a:prstGeom>
          <a:noFill/>
          <a:ln w="9525">
            <a:noFill/>
          </a:ln>
        </p:spPr>
      </p:pic>
      <p:sp>
        <p:nvSpPr>
          <p:cNvPr id="5" name="文本框 4"/>
          <p:cNvSpPr txBox="1"/>
          <p:nvPr/>
        </p:nvSpPr>
        <p:spPr>
          <a:xfrm>
            <a:off x="458470" y="2244725"/>
            <a:ext cx="3629660" cy="398780"/>
          </a:xfrm>
          <a:prstGeom prst="rect">
            <a:avLst/>
          </a:prstGeom>
          <a:noFill/>
        </p:spPr>
        <p:txBody>
          <a:bodyPr wrap="square" rtlCol="0">
            <a:spAutoFit/>
          </a:bodyPr>
          <a:p>
            <a:r>
              <a:rPr lang="zh-CN" altLang="en-US" sz="2000"/>
              <a:t>《瑷珲条约》割占领土图</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625" y="331450"/>
            <a:ext cx="10396882" cy="1151965"/>
          </a:xfrm>
        </p:spPr>
        <p:txBody>
          <a:bodyPr>
            <a:normAutofit/>
          </a:bodyPr>
          <a:lstStyle/>
          <a:p>
            <a:r>
              <a:rPr lang="zh-CN" altLang="en-US" sz="4800" dirty="0"/>
              <a:t>天津条约</a:t>
            </a:r>
            <a:endParaRPr lang="zh-CN" altLang="en-US" sz="4800" dirty="0"/>
          </a:p>
        </p:txBody>
      </p:sp>
      <p:sp>
        <p:nvSpPr>
          <p:cNvPr id="3" name="内容占位符 2"/>
          <p:cNvSpPr>
            <a:spLocks noGrp="1"/>
          </p:cNvSpPr>
          <p:nvPr>
            <p:ph sz="quarter" idx="13"/>
          </p:nvPr>
        </p:nvSpPr>
        <p:spPr>
          <a:xfrm>
            <a:off x="685800" y="1352550"/>
            <a:ext cx="10394707" cy="4022035"/>
          </a:xfrm>
        </p:spPr>
        <p:txBody>
          <a:bodyPr>
            <a:normAutofit/>
          </a:bodyPr>
          <a:lstStyle/>
          <a:p>
            <a:r>
              <a:rPr lang="zh-CN" altLang="en-US" dirty="0"/>
              <a:t>中英：英国公使得驻北京，并在通商港口设领事馆；增开南京、台南、汉口、九江等九个通商口岸；英国人可以往内地游历、通商；英国商船可以在长江各口往来；中国给英国赔偿白银四百万两等。</a:t>
            </a:r>
            <a:endParaRPr lang="en-US" altLang="zh-CN" dirty="0"/>
          </a:p>
          <a:p>
            <a:r>
              <a:rPr lang="zh-CN" altLang="en-US" dirty="0"/>
              <a:t>中法：允许天主教入内地自由传教；法国兵船可以在通商口岸停泊；中国给法国赔款白银二百万两。</a:t>
            </a:r>
            <a:endParaRPr lang="en-US" altLang="zh-CN" dirty="0"/>
          </a:p>
          <a:p>
            <a:r>
              <a:rPr lang="zh-CN" altLang="en-US" dirty="0"/>
              <a:t>中俄：允许俄国在上海、宁波、福州、厦门、广州、台南、琼州七口通商；准许在中国设领事，并派兵船在通商口岸停泊；准许俄国教士入内地自由传教；片面最惠国待遇。</a:t>
            </a:r>
            <a:endParaRPr lang="en-US" altLang="zh-CN" dirty="0"/>
          </a:p>
          <a:p>
            <a:r>
              <a:rPr lang="zh-CN" altLang="en-US" dirty="0"/>
              <a:t>中美：美国公使驻北京；增开潮州（汕头）、台南通商；扩大最惠国待遇等。</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625" y="331450"/>
            <a:ext cx="10396882" cy="1151965"/>
          </a:xfrm>
        </p:spPr>
        <p:txBody>
          <a:bodyPr>
            <a:normAutofit/>
          </a:bodyPr>
          <a:lstStyle/>
          <a:p>
            <a:r>
              <a:rPr lang="zh-CN" altLang="en-US" sz="4800" dirty="0"/>
              <a:t>天津条约</a:t>
            </a:r>
            <a:endParaRPr lang="zh-CN" altLang="en-US" sz="4800" dirty="0"/>
          </a:p>
        </p:txBody>
      </p:sp>
      <p:pic>
        <p:nvPicPr>
          <p:cNvPr id="5" name="图片 2" descr="IMG_256"/>
          <p:cNvPicPr>
            <a:picLocks noChangeAspect="1"/>
          </p:cNvPicPr>
          <p:nvPr>
            <p:ph sz="quarter" idx="13"/>
            <p:custDataLst>
              <p:tags r:id="rId1"/>
            </p:custDataLst>
          </p:nvPr>
        </p:nvPicPr>
        <p:blipFill>
          <a:blip r:embed="rId2"/>
          <a:stretch>
            <a:fillRect/>
          </a:stretch>
        </p:blipFill>
        <p:spPr>
          <a:xfrm>
            <a:off x="6932295" y="132080"/>
            <a:ext cx="4221480" cy="5270500"/>
          </a:xfrm>
          <a:prstGeom prst="rect">
            <a:avLst/>
          </a:prstGeom>
          <a:noFill/>
          <a:ln w="9525">
            <a:noFill/>
          </a:ln>
        </p:spPr>
      </p:pic>
      <p:pic>
        <p:nvPicPr>
          <p:cNvPr id="6" name="图片 3" descr="IMG_256"/>
          <p:cNvPicPr>
            <a:picLocks noChangeAspect="1"/>
          </p:cNvPicPr>
          <p:nvPr>
            <p:custDataLst>
              <p:tags r:id="rId3"/>
            </p:custDataLst>
          </p:nvPr>
        </p:nvPicPr>
        <p:blipFill>
          <a:blip r:embed="rId4"/>
          <a:stretch>
            <a:fillRect/>
          </a:stretch>
        </p:blipFill>
        <p:spPr>
          <a:xfrm>
            <a:off x="625475" y="1650365"/>
            <a:ext cx="5586095" cy="3462655"/>
          </a:xfrm>
          <a:prstGeom prst="rect">
            <a:avLst/>
          </a:prstGeom>
          <a:noFill/>
          <a:ln w="9525">
            <a:noFill/>
          </a:ln>
        </p:spPr>
      </p:pic>
      <p:sp>
        <p:nvSpPr>
          <p:cNvPr id="7" name="文本框 6"/>
          <p:cNvSpPr txBox="1"/>
          <p:nvPr/>
        </p:nvSpPr>
        <p:spPr>
          <a:xfrm>
            <a:off x="3498850" y="723265"/>
            <a:ext cx="3058795" cy="398780"/>
          </a:xfrm>
          <a:prstGeom prst="rect">
            <a:avLst/>
          </a:prstGeom>
          <a:noFill/>
        </p:spPr>
        <p:txBody>
          <a:bodyPr wrap="square" rtlCol="0">
            <a:spAutoFit/>
          </a:bodyPr>
          <a:p>
            <a:r>
              <a:rPr lang="zh-CN" altLang="en-US"/>
              <a:t>《</a:t>
            </a:r>
            <a:r>
              <a:rPr lang="zh-CN" altLang="en-US" sz="2000"/>
              <a:t>天津条约》</a:t>
            </a:r>
            <a:r>
              <a:rPr lang="zh-CN" altLang="en-US" sz="2000">
                <a:sym typeface="+mn-ea"/>
              </a:rPr>
              <a:t>的签订</a:t>
            </a:r>
            <a:endParaRPr lang="zh-CN"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normAutofit/>
          </a:bodyPr>
          <a:lstStyle/>
          <a:p>
            <a:r>
              <a:rPr lang="zh-CN" altLang="en-US" sz="4800" dirty="0"/>
              <a:t>北京条约</a:t>
            </a:r>
            <a:endParaRPr lang="zh-CN" altLang="en-US" sz="4800" dirty="0"/>
          </a:p>
        </p:txBody>
      </p:sp>
      <p:sp>
        <p:nvSpPr>
          <p:cNvPr id="3" name="内容占位符 2"/>
          <p:cNvSpPr>
            <a:spLocks noGrp="1"/>
          </p:cNvSpPr>
          <p:nvPr>
            <p:ph sz="quarter" idx="13"/>
          </p:nvPr>
        </p:nvSpPr>
        <p:spPr>
          <a:xfrm>
            <a:off x="685800" y="1777365"/>
            <a:ext cx="5821680" cy="3596640"/>
          </a:xfrm>
        </p:spPr>
        <p:txBody>
          <a:bodyPr>
            <a:normAutofit lnSpcReduction="10000"/>
          </a:bodyPr>
          <a:lstStyle/>
          <a:p>
            <a:r>
              <a:rPr lang="zh-CN" altLang="en-US" dirty="0"/>
              <a:t>中英：开天津为商埠；准许英国招募华工出国；割占九龙司地方一区；增加赔款为八百万两。</a:t>
            </a:r>
            <a:endParaRPr lang="en-US" altLang="zh-CN" dirty="0"/>
          </a:p>
          <a:p>
            <a:r>
              <a:rPr lang="zh-CN" altLang="en-US" dirty="0"/>
              <a:t>中法：开天津为商埠；准许法国招募华工出国；任法国传教士在各省租买土地，建造自便；增加赔款为八百万两。</a:t>
            </a:r>
            <a:endParaRPr lang="en-US" altLang="zh-CN" dirty="0"/>
          </a:p>
          <a:p>
            <a:r>
              <a:rPr lang="zh-CN" altLang="en-US" dirty="0"/>
              <a:t>中俄：中俄共管的乌苏里江东至海的大片中国领土划给俄国；规定蒙、新西北边界，割占巴尔喀什湖以东、以南的大片中国领土；开放喀什噶尔为商埠等。</a:t>
            </a:r>
            <a:endParaRPr lang="zh-CN" altLang="en-US" dirty="0"/>
          </a:p>
          <a:p>
            <a:endParaRPr lang="zh-CN" altLang="en-US" dirty="0"/>
          </a:p>
          <a:p>
            <a:endParaRPr lang="zh-CN" altLang="en-US" dirty="0"/>
          </a:p>
        </p:txBody>
      </p:sp>
      <p:pic>
        <p:nvPicPr>
          <p:cNvPr id="4" name="图片 4" descr="点击查看图片来源"/>
          <p:cNvPicPr>
            <a:picLocks noChangeAspect="1"/>
          </p:cNvPicPr>
          <p:nvPr>
            <p:custDataLst>
              <p:tags r:id="rId1"/>
            </p:custDataLst>
          </p:nvPr>
        </p:nvPicPr>
        <p:blipFill>
          <a:blip r:embed="rId2"/>
          <a:stretch>
            <a:fillRect/>
          </a:stretch>
        </p:blipFill>
        <p:spPr>
          <a:xfrm>
            <a:off x="6507480" y="875665"/>
            <a:ext cx="4940935" cy="3700780"/>
          </a:xfrm>
          <a:prstGeom prst="rect">
            <a:avLst/>
          </a:prstGeom>
          <a:noFill/>
          <a:ln w="9525">
            <a:noFill/>
          </a:ln>
        </p:spPr>
      </p:pic>
      <p:sp>
        <p:nvSpPr>
          <p:cNvPr id="5" name="文本框 4"/>
          <p:cNvSpPr txBox="1"/>
          <p:nvPr/>
        </p:nvSpPr>
        <p:spPr>
          <a:xfrm>
            <a:off x="6605270" y="4960620"/>
            <a:ext cx="3512820" cy="368300"/>
          </a:xfrm>
          <a:prstGeom prst="rect">
            <a:avLst/>
          </a:prstGeom>
          <a:noFill/>
        </p:spPr>
        <p:txBody>
          <a:bodyPr wrap="square" rtlCol="0">
            <a:spAutoFit/>
          </a:bodyPr>
          <a:p>
            <a:r>
              <a:rPr lang="zh-CN" altLang="en-US"/>
              <a:t>《北京条约》复制件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1450"/>
            <a:ext cx="10396882" cy="1151965"/>
          </a:xfrm>
        </p:spPr>
        <p:txBody>
          <a:bodyPr>
            <a:normAutofit/>
          </a:bodyPr>
          <a:lstStyle/>
          <a:p>
            <a:r>
              <a:rPr lang="zh-CN" altLang="en-US" sz="4800" dirty="0"/>
              <a:t>战争影响</a:t>
            </a:r>
            <a:endParaRPr lang="zh-CN" altLang="en-US" sz="4800" dirty="0"/>
          </a:p>
        </p:txBody>
      </p:sp>
      <p:sp>
        <p:nvSpPr>
          <p:cNvPr id="3" name="内容占位符 2"/>
          <p:cNvSpPr>
            <a:spLocks noGrp="1"/>
          </p:cNvSpPr>
          <p:nvPr>
            <p:ph sz="quarter" idx="13"/>
          </p:nvPr>
        </p:nvSpPr>
        <p:spPr>
          <a:xfrm>
            <a:off x="685800" y="1483416"/>
            <a:ext cx="10394707" cy="4250634"/>
          </a:xfrm>
        </p:spPr>
        <p:txBody>
          <a:bodyPr>
            <a:normAutofit/>
          </a:bodyPr>
          <a:lstStyle/>
          <a:p>
            <a:r>
              <a:rPr lang="zh-CN" altLang="en-US" dirty="0"/>
              <a:t>政治：中国社会半殖民地半封建化的程度进一步加深。清朝统治者投靠外国侵略者，开始成为他们的附庸与工具，中外反动势力公开勾结，共同镇压中国人民的反抗。部分满清统治者痛定思痛，决定“师夷长技以制夷”，开展“洋务运动” ，迎来了同治中兴。外国公使驻京加强了对清政府的影响和控制。</a:t>
            </a:r>
            <a:r>
              <a:rPr lang="en-US" altLang="zh-CN" dirty="0">
                <a:latin typeface="Consolas" panose="020B0609020204030204" pitchFamily="49" charset="0"/>
              </a:rPr>
              <a:t>1861</a:t>
            </a:r>
            <a:r>
              <a:rPr lang="zh-CN" altLang="en-US" dirty="0"/>
              <a:t>年</a:t>
            </a:r>
            <a:r>
              <a:rPr lang="en-US" altLang="zh-CN" dirty="0">
                <a:latin typeface="Consolas" panose="020B0609020204030204" pitchFamily="49" charset="0"/>
              </a:rPr>
              <a:t>1</a:t>
            </a:r>
            <a:r>
              <a:rPr lang="zh-CN" altLang="en-US" dirty="0"/>
              <a:t>月，清政府设立总理各国事务衙门。</a:t>
            </a:r>
            <a:r>
              <a:rPr lang="en-US" altLang="zh-CN" dirty="0">
                <a:latin typeface="Consolas" panose="020B0609020204030204" pitchFamily="49" charset="0"/>
              </a:rPr>
              <a:t>1862</a:t>
            </a:r>
            <a:r>
              <a:rPr lang="zh-CN" altLang="en-US" dirty="0"/>
              <a:t>年</a:t>
            </a:r>
            <a:r>
              <a:rPr lang="en-US" altLang="zh-CN" dirty="0">
                <a:latin typeface="Consolas" panose="020B0609020204030204" pitchFamily="49" charset="0"/>
              </a:rPr>
              <a:t>1</a:t>
            </a:r>
            <a:r>
              <a:rPr lang="zh-CN" altLang="en-US" dirty="0"/>
              <a:t>月，清政府对太平天国事件确立了“借师助剿”的方针，引用外国军队来帮助其镇压内乱。</a:t>
            </a:r>
            <a:endParaRPr lang="en-US" altLang="zh-CN" dirty="0"/>
          </a:p>
          <a:p>
            <a:r>
              <a:rPr lang="zh-CN" altLang="en-US" dirty="0"/>
              <a:t>经济：外国侵略势力扩张到中国沿海各省，并伸向中国内地，方便了列强倾销商品，掠夺廉价原材料和劳动力，使中国受到资本主义经济的侵略性冲击。</a:t>
            </a:r>
            <a:endParaRPr lang="en-US" altLang="zh-CN" dirty="0"/>
          </a:p>
          <a:p>
            <a:r>
              <a:rPr lang="zh-CN" altLang="en-US" dirty="0"/>
              <a:t>领土：割让九龙半岛给英国，割让给沙俄的领土前后达</a:t>
            </a:r>
            <a:r>
              <a:rPr lang="en-US" altLang="zh-CN" dirty="0">
                <a:latin typeface="Consolas" panose="020B0609020204030204" pitchFamily="49" charset="0"/>
              </a:rPr>
              <a:t>150</a:t>
            </a:r>
            <a:r>
              <a:rPr lang="zh-CN" altLang="en-US" dirty="0"/>
              <a:t>万平方公里，奠定了后来中华民国的版图基础。</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1450"/>
            <a:ext cx="10396882" cy="1151965"/>
          </a:xfrm>
        </p:spPr>
        <p:txBody>
          <a:bodyPr>
            <a:normAutofit/>
          </a:bodyPr>
          <a:lstStyle/>
          <a:p>
            <a:r>
              <a:rPr lang="zh-CN" altLang="en-US" sz="4800" dirty="0"/>
              <a:t>战争影响</a:t>
            </a:r>
            <a:endParaRPr lang="zh-CN" altLang="en-US" sz="4800" dirty="0"/>
          </a:p>
        </p:txBody>
      </p:sp>
      <p:pic>
        <p:nvPicPr>
          <p:cNvPr id="8" name="图片 8" descr="IMG_256"/>
          <p:cNvPicPr>
            <a:picLocks noChangeAspect="1"/>
          </p:cNvPicPr>
          <p:nvPr>
            <p:ph sz="quarter" idx="13"/>
            <p:custDataLst>
              <p:tags r:id="rId1"/>
            </p:custDataLst>
          </p:nvPr>
        </p:nvPicPr>
        <p:blipFill>
          <a:blip r:embed="rId2"/>
          <a:stretch>
            <a:fillRect/>
          </a:stretch>
        </p:blipFill>
        <p:spPr>
          <a:xfrm>
            <a:off x="579755" y="1640840"/>
            <a:ext cx="5516245" cy="3328670"/>
          </a:xfrm>
          <a:prstGeom prst="rect">
            <a:avLst/>
          </a:prstGeom>
          <a:noFill/>
          <a:ln w="9525">
            <a:noFill/>
          </a:ln>
        </p:spPr>
      </p:pic>
      <p:sp>
        <p:nvSpPr>
          <p:cNvPr id="5" name="文本框 4"/>
          <p:cNvSpPr txBox="1"/>
          <p:nvPr/>
        </p:nvSpPr>
        <p:spPr>
          <a:xfrm>
            <a:off x="6597015" y="1762760"/>
            <a:ext cx="4683125" cy="1336040"/>
          </a:xfrm>
          <a:prstGeom prst="rect">
            <a:avLst/>
          </a:prstGeom>
          <a:noFill/>
        </p:spPr>
        <p:txBody>
          <a:bodyPr wrap="square" rtlCol="0">
            <a:noAutofit/>
          </a:bodyPr>
          <a:p>
            <a:r>
              <a:rPr lang="zh-CN" altLang="en-US" sz="4000"/>
              <a:t>圆明园被烧毁</a:t>
            </a:r>
            <a:r>
              <a:rPr lang="en-US" altLang="zh-CN" sz="4000"/>
              <a:t>! ! !</a:t>
            </a:r>
            <a:endParaRPr lang="en-US" altLang="zh-CN"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557082"/>
            <a:ext cx="10396882" cy="1151965"/>
          </a:xfrm>
        </p:spPr>
        <p:txBody>
          <a:bodyPr>
            <a:normAutofit/>
          </a:bodyPr>
          <a:lstStyle/>
          <a:p>
            <a:r>
              <a:rPr lang="zh-CN" altLang="en-US" sz="4800" dirty="0"/>
              <a:t>失败原因</a:t>
            </a:r>
            <a:endParaRPr lang="zh-CN" altLang="en-US" sz="4800" dirty="0"/>
          </a:p>
        </p:txBody>
      </p:sp>
      <p:sp>
        <p:nvSpPr>
          <p:cNvPr id="3" name="内容占位符 2"/>
          <p:cNvSpPr>
            <a:spLocks noGrp="1"/>
          </p:cNvSpPr>
          <p:nvPr>
            <p:ph sz="quarter" idx="13"/>
          </p:nvPr>
        </p:nvSpPr>
        <p:spPr>
          <a:xfrm>
            <a:off x="685800" y="1519555"/>
            <a:ext cx="6655435" cy="3500120"/>
          </a:xfrm>
        </p:spPr>
        <p:txBody>
          <a:bodyPr>
            <a:normAutofit fontScale="90000" lnSpcReduction="10000"/>
          </a:bodyPr>
          <a:lstStyle/>
          <a:p>
            <a:r>
              <a:rPr lang="zh-CN" altLang="en-US" dirty="0"/>
              <a:t>备战不利：清政府忙于镇压太平天国，导致广州沦陷。第二次又由于轻敌，放弃陆上防守。</a:t>
            </a:r>
            <a:endParaRPr lang="en-US" altLang="zh-CN" dirty="0"/>
          </a:p>
          <a:p>
            <a:r>
              <a:rPr lang="zh-CN" altLang="en-US" dirty="0"/>
              <a:t>政治腐败：未吸取教训，未提升装备，积极备战，巩固国防</a:t>
            </a:r>
            <a:endParaRPr lang="en-US" altLang="zh-CN" dirty="0"/>
          </a:p>
          <a:p>
            <a:r>
              <a:rPr lang="zh-CN" altLang="en-US" dirty="0"/>
              <a:t>训练不足：由于长期和平和喇嘛教的传播，导致尚武精神的衰落，缺乏训练。</a:t>
            </a:r>
            <a:endParaRPr lang="en-US" altLang="zh-CN" dirty="0"/>
          </a:p>
          <a:p>
            <a:r>
              <a:rPr lang="zh-CN" altLang="en-US" dirty="0"/>
              <a:t>装备落后：当时英法军队已经装备了世界先进的单发膛击发枪，后膛火炮，便于浅水航行的蒸汽式战舰。而清军依然是和第一次鸦片战争时期差不多：大刀配合鸟枪，抬枪，弓箭，前膛火炮和帆船。炮台都是露天式的，根本经不起炮轰。因此在军事思想准备上也有差距。</a:t>
            </a:r>
            <a:endParaRPr lang="zh-CN" altLang="en-US" dirty="0"/>
          </a:p>
        </p:txBody>
      </p:sp>
      <p:pic>
        <p:nvPicPr>
          <p:cNvPr id="13" name="图片 13" descr="IMG_256"/>
          <p:cNvPicPr>
            <a:picLocks noChangeAspect="1"/>
          </p:cNvPicPr>
          <p:nvPr>
            <p:custDataLst>
              <p:tags r:id="rId1"/>
            </p:custDataLst>
          </p:nvPr>
        </p:nvPicPr>
        <p:blipFill>
          <a:blip r:embed="rId2"/>
          <a:stretch>
            <a:fillRect/>
          </a:stretch>
        </p:blipFill>
        <p:spPr>
          <a:xfrm>
            <a:off x="8040370" y="735330"/>
            <a:ext cx="2501265" cy="4378325"/>
          </a:xfrm>
          <a:prstGeom prst="rect">
            <a:avLst/>
          </a:prstGeom>
          <a:noFill/>
          <a:ln w="9525">
            <a:noFill/>
          </a:ln>
        </p:spPr>
      </p:pic>
      <p:sp>
        <p:nvSpPr>
          <p:cNvPr id="4" name="文本框 3"/>
          <p:cNvSpPr txBox="1"/>
          <p:nvPr/>
        </p:nvSpPr>
        <p:spPr>
          <a:xfrm>
            <a:off x="7936230" y="5304155"/>
            <a:ext cx="2605405" cy="398780"/>
          </a:xfrm>
          <a:prstGeom prst="rect">
            <a:avLst/>
          </a:prstGeom>
          <a:noFill/>
        </p:spPr>
        <p:txBody>
          <a:bodyPr wrap="square" rtlCol="0">
            <a:spAutoFit/>
          </a:bodyPr>
          <a:p>
            <a:r>
              <a:rPr lang="zh-CN" altLang="en-US" sz="2000"/>
              <a:t>咸丰帝</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557082"/>
            <a:ext cx="10396882" cy="1151965"/>
          </a:xfrm>
        </p:spPr>
        <p:txBody>
          <a:bodyPr>
            <a:normAutofit/>
          </a:bodyPr>
          <a:lstStyle/>
          <a:p>
            <a:r>
              <a:rPr lang="zh-CN" altLang="en-US" sz="4800" dirty="0"/>
              <a:t>失败原因</a:t>
            </a:r>
            <a:endParaRPr lang="zh-CN" altLang="en-US" sz="4800" dirty="0"/>
          </a:p>
        </p:txBody>
      </p:sp>
      <p:pic>
        <p:nvPicPr>
          <p:cNvPr id="5" name="图片 5" descr="IMG_256"/>
          <p:cNvPicPr>
            <a:picLocks noChangeAspect="1"/>
          </p:cNvPicPr>
          <p:nvPr>
            <p:custDataLst>
              <p:tags r:id="rId1"/>
            </p:custDataLst>
          </p:nvPr>
        </p:nvPicPr>
        <p:blipFill>
          <a:blip r:embed="rId2"/>
          <a:stretch>
            <a:fillRect/>
          </a:stretch>
        </p:blipFill>
        <p:spPr>
          <a:xfrm>
            <a:off x="685483" y="1664335"/>
            <a:ext cx="4752975" cy="3352800"/>
          </a:xfrm>
          <a:prstGeom prst="rect">
            <a:avLst/>
          </a:prstGeom>
          <a:noFill/>
          <a:ln w="9525">
            <a:noFill/>
          </a:ln>
        </p:spPr>
      </p:pic>
      <p:pic>
        <p:nvPicPr>
          <p:cNvPr id="6" name="图片 6" descr="IMG_256"/>
          <p:cNvPicPr>
            <a:picLocks noChangeAspect="1"/>
          </p:cNvPicPr>
          <p:nvPr>
            <p:ph sz="quarter" idx="13"/>
            <p:custDataLst>
              <p:tags r:id="rId3"/>
            </p:custDataLst>
          </p:nvPr>
        </p:nvPicPr>
        <p:blipFill>
          <a:blip r:embed="rId4"/>
          <a:stretch>
            <a:fillRect/>
          </a:stretch>
        </p:blipFill>
        <p:spPr>
          <a:xfrm>
            <a:off x="5884545" y="1664335"/>
            <a:ext cx="4890770" cy="3500120"/>
          </a:xfrm>
          <a:prstGeom prst="rect">
            <a:avLst/>
          </a:prstGeom>
          <a:noFill/>
          <a:ln w="9525">
            <a:noFill/>
          </a:ln>
        </p:spPr>
      </p:pic>
      <p:sp>
        <p:nvSpPr>
          <p:cNvPr id="7" name="文本框 6"/>
          <p:cNvSpPr txBox="1"/>
          <p:nvPr/>
        </p:nvSpPr>
        <p:spPr>
          <a:xfrm>
            <a:off x="3978275" y="948690"/>
            <a:ext cx="4515485" cy="398780"/>
          </a:xfrm>
          <a:prstGeom prst="rect">
            <a:avLst/>
          </a:prstGeom>
          <a:noFill/>
        </p:spPr>
        <p:txBody>
          <a:bodyPr wrap="square" rtlCol="0">
            <a:spAutoFit/>
          </a:bodyPr>
          <a:p>
            <a:r>
              <a:rPr lang="zh-CN" altLang="en-US" sz="2000"/>
              <a:t>两者火炮间对比</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normAutofit/>
          </a:bodyPr>
          <a:lstStyle/>
          <a:p>
            <a:r>
              <a:rPr lang="zh-CN" altLang="en-US" sz="4800" b="1" dirty="0"/>
              <a:t>战争背景</a:t>
            </a:r>
            <a:r>
              <a:rPr lang="en-US" altLang="zh-CN" sz="4800" b="1" dirty="0"/>
              <a:t> </a:t>
            </a:r>
            <a:r>
              <a:rPr lang="en-US" altLang="zh-CN" sz="3200" b="1" dirty="0"/>
              <a:t>– </a:t>
            </a:r>
            <a:r>
              <a:rPr lang="zh-CN" altLang="en-US" sz="3200" b="1" dirty="0"/>
              <a:t>英人广州入城之争</a:t>
            </a:r>
            <a:endParaRPr lang="zh-CN" altLang="en-US" sz="3200" b="1" dirty="0"/>
          </a:p>
        </p:txBody>
      </p:sp>
      <p:sp>
        <p:nvSpPr>
          <p:cNvPr id="3" name="内容占位符 2"/>
          <p:cNvSpPr>
            <a:spLocks noGrp="1"/>
          </p:cNvSpPr>
          <p:nvPr>
            <p:ph sz="quarter" idx="13"/>
          </p:nvPr>
        </p:nvSpPr>
        <p:spPr>
          <a:xfrm>
            <a:off x="685800" y="1323976"/>
            <a:ext cx="10394707" cy="4050610"/>
          </a:xfrm>
        </p:spPr>
        <p:txBody>
          <a:bodyPr>
            <a:normAutofit lnSpcReduction="10000"/>
          </a:bodyPr>
          <a:lstStyle/>
          <a:p>
            <a:r>
              <a:rPr lang="zh-CN" altLang="en-US" dirty="0"/>
              <a:t>英方依据中英</a:t>
            </a:r>
            <a:r>
              <a:rPr lang="en-US" altLang="zh-CN" dirty="0"/>
              <a:t>《</a:t>
            </a:r>
            <a:r>
              <a:rPr lang="zh-CN" altLang="en-US" dirty="0"/>
              <a:t>南京条约</a:t>
            </a:r>
            <a:r>
              <a:rPr lang="en-US" altLang="zh-CN" dirty="0"/>
              <a:t>》</a:t>
            </a:r>
            <a:r>
              <a:rPr lang="zh-CN" altLang="en-US" dirty="0"/>
              <a:t>第二款“</a:t>
            </a:r>
            <a:r>
              <a:rPr lang="en-US" altLang="zh-CN" sz="1600" dirty="0"/>
              <a:t>…</a:t>
            </a:r>
            <a:r>
              <a:rPr lang="zh-CN" altLang="en-US" sz="1600" dirty="0"/>
              <a:t>恩准英国人民带同所属家眷，寄居大清沿海之广州、福州、厦门、宁波、上海等五处港口</a:t>
            </a:r>
            <a:r>
              <a:rPr lang="en-US" altLang="zh-CN" sz="1600" dirty="0"/>
              <a:t>……</a:t>
            </a:r>
            <a:r>
              <a:rPr lang="zh-CN" altLang="en-US" sz="1600" dirty="0"/>
              <a:t>且大英国君主派设领事、管事等官住该五处城邑</a:t>
            </a:r>
            <a:r>
              <a:rPr lang="zh-CN" altLang="en-US" dirty="0"/>
              <a:t>”要求已经居住在广州城外的英国商民入居城内。显然，这是在扩大</a:t>
            </a:r>
            <a:r>
              <a:rPr lang="en-US" altLang="zh-CN" dirty="0"/>
              <a:t>《</a:t>
            </a:r>
            <a:r>
              <a:rPr lang="zh-CN" altLang="en-US" dirty="0"/>
              <a:t>南京条约</a:t>
            </a:r>
            <a:r>
              <a:rPr lang="en-US" altLang="zh-CN" dirty="0"/>
              <a:t>》</a:t>
            </a:r>
            <a:r>
              <a:rPr lang="zh-CN" altLang="en-US" dirty="0"/>
              <a:t>条款。是年底，清朝交清赔款，依条约“</a:t>
            </a:r>
            <a:r>
              <a:rPr lang="zh-CN" altLang="en-US" sz="1600" dirty="0"/>
              <a:t>惟有定海县之舟山海岛、厦门厅之古浪屿小岛，仍归英兵暂为驻守；迨及所议洋银全数交清，而前议各海口均已开辟俾英人通商后，即将驻守二处军士退出，不复占据</a:t>
            </a:r>
            <a:r>
              <a:rPr lang="zh-CN" altLang="en-US" dirty="0"/>
              <a:t>”，英军应当归还岛屿。但英方将入居广州城与归还舟山联系到一起，声称如不允许英人入居广州城，英国就不归还舟山群岛。清廷被迫做出进一步的让步，同意在翌年四月中英签署的英军</a:t>
            </a:r>
            <a:r>
              <a:rPr lang="en-US" altLang="zh-CN" dirty="0"/>
              <a:t>《</a:t>
            </a:r>
            <a:r>
              <a:rPr lang="zh-CN" altLang="en-US" dirty="0"/>
              <a:t>退还舟山条约</a:t>
            </a:r>
            <a:r>
              <a:rPr lang="en-US" altLang="zh-CN" dirty="0"/>
              <a:t>》</a:t>
            </a:r>
            <a:r>
              <a:rPr lang="zh-CN" altLang="en-US" dirty="0"/>
              <a:t>中正式写明：“</a:t>
            </a:r>
            <a:r>
              <a:rPr lang="zh-CN" altLang="en-US" sz="1600" dirty="0"/>
              <a:t>进粤城之议中国大宪奉皇帝谕旨，可以经久相关，方为妥协等因。</a:t>
            </a:r>
            <a:r>
              <a:rPr lang="en-US" altLang="zh-CN" sz="1600" dirty="0"/>
              <a:t>……</a:t>
            </a:r>
            <a:r>
              <a:rPr lang="zh-CN" altLang="en-US" sz="1600" dirty="0"/>
              <a:t>故议定，一俟时行愈臻妥协，再准英人入城；然此一款，断不可废止矣</a:t>
            </a:r>
            <a:r>
              <a:rPr lang="zh-CN" altLang="en-US" dirty="0"/>
              <a:t>”。</a:t>
            </a:r>
            <a:endParaRPr lang="en-US" altLang="zh-CN" dirty="0"/>
          </a:p>
          <a:p>
            <a:r>
              <a:rPr lang="zh-CN" altLang="en-US" dirty="0"/>
              <a:t>新任两广总督徐广缙，时任广东巡抚叶名琛不顾此前承诺，拒绝英人入城。英方在入城问题上暂时退让。道光帝奖赏徐广缙、叶名琛，将国家外事权向广东集中。</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557082"/>
            <a:ext cx="10396882" cy="1151965"/>
          </a:xfrm>
        </p:spPr>
        <p:txBody>
          <a:bodyPr>
            <a:normAutofit/>
          </a:bodyPr>
          <a:lstStyle/>
          <a:p>
            <a:r>
              <a:rPr lang="zh-CN" altLang="en-US" sz="4800" dirty="0"/>
              <a:t>失败原因</a:t>
            </a:r>
            <a:endParaRPr lang="zh-CN" altLang="en-US" sz="4800" dirty="0"/>
          </a:p>
        </p:txBody>
      </p:sp>
      <p:pic>
        <p:nvPicPr>
          <p:cNvPr id="11" name="图片 11" descr="点击查看图片来源"/>
          <p:cNvPicPr>
            <a:picLocks noChangeAspect="1"/>
          </p:cNvPicPr>
          <p:nvPr>
            <p:ph sz="quarter" idx="13"/>
            <p:custDataLst>
              <p:tags r:id="rId1"/>
            </p:custDataLst>
          </p:nvPr>
        </p:nvPicPr>
        <p:blipFill>
          <a:blip r:embed="rId2"/>
          <a:stretch>
            <a:fillRect/>
          </a:stretch>
        </p:blipFill>
        <p:spPr>
          <a:xfrm>
            <a:off x="739775" y="1436370"/>
            <a:ext cx="4692015" cy="3549015"/>
          </a:xfrm>
          <a:prstGeom prst="rect">
            <a:avLst/>
          </a:prstGeom>
          <a:noFill/>
          <a:ln w="9525">
            <a:noFill/>
          </a:ln>
        </p:spPr>
      </p:pic>
      <p:sp>
        <p:nvSpPr>
          <p:cNvPr id="4" name="文本框 3"/>
          <p:cNvSpPr txBox="1"/>
          <p:nvPr/>
        </p:nvSpPr>
        <p:spPr>
          <a:xfrm>
            <a:off x="883285" y="5187315"/>
            <a:ext cx="4105275" cy="368300"/>
          </a:xfrm>
          <a:prstGeom prst="rect">
            <a:avLst/>
          </a:prstGeom>
          <a:noFill/>
        </p:spPr>
        <p:txBody>
          <a:bodyPr wrap="square" rtlCol="0">
            <a:spAutoFit/>
          </a:bodyPr>
          <a:p>
            <a:r>
              <a:rPr lang="zh-CN" altLang="en-US"/>
              <a:t>大沽炮台旧照</a:t>
            </a:r>
            <a:endParaRPr lang="zh-CN" altLang="en-US"/>
          </a:p>
        </p:txBody>
      </p:sp>
      <p:pic>
        <p:nvPicPr>
          <p:cNvPr id="12" name="图片 12" descr="点击查看图片来源"/>
          <p:cNvPicPr>
            <a:picLocks noChangeAspect="1"/>
          </p:cNvPicPr>
          <p:nvPr>
            <p:custDataLst>
              <p:tags r:id="rId3"/>
            </p:custDataLst>
          </p:nvPr>
        </p:nvPicPr>
        <p:blipFill>
          <a:blip r:embed="rId4"/>
          <a:stretch>
            <a:fillRect/>
          </a:stretch>
        </p:blipFill>
        <p:spPr>
          <a:xfrm>
            <a:off x="6263005" y="1199515"/>
            <a:ext cx="4927600" cy="3729990"/>
          </a:xfrm>
          <a:prstGeom prst="rect">
            <a:avLst/>
          </a:prstGeom>
          <a:noFill/>
          <a:ln w="9525">
            <a:noFill/>
          </a:ln>
        </p:spPr>
      </p:pic>
      <p:sp>
        <p:nvSpPr>
          <p:cNvPr id="8" name="文本框 7"/>
          <p:cNvSpPr txBox="1"/>
          <p:nvPr/>
        </p:nvSpPr>
        <p:spPr>
          <a:xfrm>
            <a:off x="6263005" y="5187315"/>
            <a:ext cx="4625340" cy="368300"/>
          </a:xfrm>
          <a:prstGeom prst="rect">
            <a:avLst/>
          </a:prstGeom>
          <a:noFill/>
        </p:spPr>
        <p:txBody>
          <a:bodyPr wrap="square" rtlCol="0">
            <a:spAutoFit/>
          </a:bodyPr>
          <a:p>
            <a:r>
              <a:rPr lang="zh-CN" altLang="en-US"/>
              <a:t>大沽炮台现照</a:t>
            </a:r>
            <a:endParaRPr lang="zh-CN" altLang="en-US"/>
          </a:p>
        </p:txBody>
      </p:sp>
      <p:sp>
        <p:nvSpPr>
          <p:cNvPr id="9" name="文本框 8"/>
          <p:cNvSpPr txBox="1"/>
          <p:nvPr/>
        </p:nvSpPr>
        <p:spPr>
          <a:xfrm>
            <a:off x="3510280" y="791210"/>
            <a:ext cx="3432175" cy="645160"/>
          </a:xfrm>
          <a:prstGeom prst="rect">
            <a:avLst/>
          </a:prstGeom>
          <a:noFill/>
        </p:spPr>
        <p:txBody>
          <a:bodyPr wrap="square" rtlCol="0">
            <a:spAutoFit/>
          </a:bodyPr>
          <a:p>
            <a:r>
              <a:rPr lang="zh-CN" altLang="en-US"/>
              <a:t>过度依赖固定防御炮台</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2277035"/>
            <a:ext cx="10396882" cy="1151965"/>
          </a:xfrm>
        </p:spPr>
        <p:txBody>
          <a:bodyPr/>
          <a:lstStyle/>
          <a:p>
            <a:pPr algn="ctr"/>
            <a:r>
              <a:rPr lang="zh-CN" altLang="en-US" dirty="0"/>
              <a:t>谢谢大家！</a:t>
            </a:r>
            <a:endParaRPr lang="zh-CN" altLang="en-US" dirty="0"/>
          </a:p>
        </p:txBody>
      </p:sp>
      <p:sp>
        <p:nvSpPr>
          <p:cNvPr id="3" name="文本框 2"/>
          <p:cNvSpPr txBox="1"/>
          <p:nvPr/>
        </p:nvSpPr>
        <p:spPr>
          <a:xfrm>
            <a:off x="385445" y="3635375"/>
            <a:ext cx="10771505" cy="1753235"/>
          </a:xfrm>
          <a:prstGeom prst="rect">
            <a:avLst/>
          </a:prstGeom>
          <a:noFill/>
        </p:spPr>
        <p:txBody>
          <a:bodyPr wrap="square" rtlCol="0">
            <a:spAutoFit/>
          </a:bodyPr>
          <a:p>
            <a:r>
              <a:rPr lang="zh-CN" altLang="en-US"/>
              <a:t>参考资料</a:t>
            </a:r>
            <a:r>
              <a:rPr lang="en-US" altLang="zh-CN"/>
              <a:t>:</a:t>
            </a:r>
            <a:endParaRPr lang="en-US" altLang="zh-CN"/>
          </a:p>
          <a:p>
            <a:r>
              <a:rPr lang="zh-CN" altLang="en-US"/>
              <a:t>百度百科</a:t>
            </a:r>
            <a:endParaRPr lang="zh-CN" altLang="en-US"/>
          </a:p>
          <a:p>
            <a:r>
              <a:rPr lang="en-US" altLang="zh-CN"/>
              <a:t>https://baike.baidu.com/item/%E7%AC%AC%E4%BA%8C%E6%AC%A1%E9%B8%A6%E7%89%87%E6%88%98%E4%BA%89/282781?fr=aladdin</a:t>
            </a:r>
            <a:endParaRPr lang="en-US" altLang="zh-CN"/>
          </a:p>
          <a:p>
            <a:r>
              <a:rPr lang="en-US" altLang="zh-CN"/>
              <a:t>装备差距还是策略失误：从三次大沽口之战看第二次鸦片战争</a:t>
            </a:r>
            <a:endParaRPr lang="en-US" altLang="zh-CN"/>
          </a:p>
          <a:p>
            <a:r>
              <a:rPr lang="en-US" altLang="zh-CN"/>
              <a:t>https://www.bilibili.com/read/cv17026475?from=search&amp;spm_id_from=333.337.0.0</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685800" y="1952065"/>
            <a:ext cx="10394707" cy="3429562"/>
          </a:xfrm>
        </p:spPr>
        <p:txBody>
          <a:bodyPr>
            <a:normAutofit lnSpcReduction="10000"/>
          </a:bodyPr>
          <a:lstStyle/>
          <a:p>
            <a:r>
              <a:rPr lang="zh-CN" altLang="en-US" dirty="0"/>
              <a:t>咸丰四年（</a:t>
            </a:r>
            <a:r>
              <a:rPr lang="en-US" altLang="zh-CN" dirty="0">
                <a:latin typeface="Consolas" panose="020B0609020204030204" pitchFamily="49" charset="0"/>
              </a:rPr>
              <a:t>1854</a:t>
            </a:r>
            <a:r>
              <a:rPr lang="zh-CN" altLang="en-US" dirty="0"/>
              <a:t>）三月英国驻华公使包令会同美国驻华公使麦莲和法国公使布尔布隆一起来到广州求与督叶名琛会见谈判“修约”，要修改道光二十二年（</a:t>
            </a:r>
            <a:r>
              <a:rPr lang="en-US" altLang="zh-CN" dirty="0">
                <a:latin typeface="Consolas" panose="020B0609020204030204" pitchFamily="49" charset="0"/>
              </a:rPr>
              <a:t>1842</a:t>
            </a:r>
            <a:r>
              <a:rPr lang="zh-CN" altLang="en-US" dirty="0"/>
              <a:t>）签订的</a:t>
            </a:r>
            <a:r>
              <a:rPr lang="en-US" altLang="zh-CN" dirty="0"/>
              <a:t>《</a:t>
            </a:r>
            <a:r>
              <a:rPr lang="zh-CN" altLang="en-US" dirty="0"/>
              <a:t>南京条约</a:t>
            </a:r>
            <a:r>
              <a:rPr lang="en-US" altLang="zh-CN" dirty="0"/>
              <a:t>》</a:t>
            </a:r>
            <a:r>
              <a:rPr lang="zh-CN" altLang="en-US" dirty="0"/>
              <a:t>。英国援引</a:t>
            </a:r>
            <a:r>
              <a:rPr lang="en-US" altLang="zh-CN" dirty="0"/>
              <a:t>《</a:t>
            </a:r>
            <a:r>
              <a:rPr lang="zh-CN" altLang="en-US" dirty="0"/>
              <a:t>虎门条约</a:t>
            </a:r>
            <a:r>
              <a:rPr lang="en-US" altLang="zh-CN" dirty="0"/>
              <a:t>》</a:t>
            </a:r>
            <a:r>
              <a:rPr lang="zh-CN" altLang="en-US" dirty="0"/>
              <a:t>中规定的清朝片面最惠国条约及中法</a:t>
            </a:r>
            <a:r>
              <a:rPr lang="en-US" altLang="zh-CN" dirty="0"/>
              <a:t>《</a:t>
            </a:r>
            <a:r>
              <a:rPr lang="zh-CN" altLang="en-US" dirty="0"/>
              <a:t>黄埔条约</a:t>
            </a:r>
            <a:r>
              <a:rPr lang="en-US" altLang="zh-CN" dirty="0"/>
              <a:t>》</a:t>
            </a:r>
            <a:r>
              <a:rPr lang="zh-CN" altLang="en-US" dirty="0"/>
              <a:t>、中美</a:t>
            </a:r>
            <a:r>
              <a:rPr lang="en-US" altLang="zh-CN" dirty="0"/>
              <a:t>《</a:t>
            </a:r>
            <a:r>
              <a:rPr lang="zh-CN" altLang="en-US" dirty="0"/>
              <a:t>望厦条约</a:t>
            </a:r>
            <a:r>
              <a:rPr lang="en-US" altLang="zh-CN" dirty="0"/>
              <a:t>》</a:t>
            </a:r>
            <a:r>
              <a:rPr lang="zh-CN" altLang="en-US" dirty="0"/>
              <a:t>“十二年修改”原则重修</a:t>
            </a:r>
            <a:r>
              <a:rPr lang="en-US" altLang="zh-CN" dirty="0"/>
              <a:t>《</a:t>
            </a:r>
            <a:r>
              <a:rPr lang="zh-CN" altLang="en-US" dirty="0"/>
              <a:t>南京条约</a:t>
            </a:r>
            <a:r>
              <a:rPr lang="en-US" altLang="zh-CN" dirty="0"/>
              <a:t>》</a:t>
            </a:r>
            <a:r>
              <a:rPr lang="zh-CN" altLang="en-US" dirty="0"/>
              <a:t>，但</a:t>
            </a:r>
            <a:r>
              <a:rPr lang="en-US" altLang="zh-CN" dirty="0"/>
              <a:t>《</a:t>
            </a:r>
            <a:r>
              <a:rPr lang="zh-CN" altLang="en-US" dirty="0"/>
              <a:t>南京条约</a:t>
            </a:r>
            <a:r>
              <a:rPr lang="en-US" altLang="zh-CN" dirty="0"/>
              <a:t>》</a:t>
            </a:r>
            <a:r>
              <a:rPr lang="zh-CN" altLang="en-US" dirty="0"/>
              <a:t>系政治性和约，同时依照国际法规定，修约本身是绝对不能包括在最惠国待遇条款之内的。</a:t>
            </a:r>
            <a:endParaRPr lang="en-US" altLang="zh-CN" dirty="0"/>
          </a:p>
          <a:p>
            <a:r>
              <a:rPr lang="zh-CN" altLang="en-US" dirty="0"/>
              <a:t>英方之所以提出修约要求，是因为从道光二十六年（</a:t>
            </a:r>
            <a:r>
              <a:rPr lang="en-US" altLang="zh-CN" dirty="0">
                <a:latin typeface="Consolas" panose="020B0609020204030204" pitchFamily="49" charset="0"/>
              </a:rPr>
              <a:t>1846</a:t>
            </a:r>
            <a:r>
              <a:rPr lang="zh-CN" altLang="en-US" dirty="0"/>
              <a:t>）起，英国对华商品输出的势头就开始由逐年上升转为渐次下降。到咸丰四年（</a:t>
            </a:r>
            <a:r>
              <a:rPr lang="en-US" altLang="zh-CN" dirty="0">
                <a:latin typeface="Consolas" panose="020B0609020204030204" pitchFamily="49" charset="0"/>
              </a:rPr>
              <a:t>1854</a:t>
            </a:r>
            <a:r>
              <a:rPr lang="zh-CN" altLang="en-US" dirty="0"/>
              <a:t>），英国输华商品额几乎</a:t>
            </a:r>
            <a:r>
              <a:rPr lang="en-US" altLang="zh-CN" dirty="0"/>
              <a:t>“</a:t>
            </a:r>
            <a:r>
              <a:rPr lang="zh-CN" altLang="en-US" dirty="0"/>
              <a:t>只有</a:t>
            </a:r>
            <a:r>
              <a:rPr lang="en-US" altLang="zh-CN" dirty="0">
                <a:latin typeface="Consolas" panose="020B0609020204030204" pitchFamily="49" charset="0"/>
              </a:rPr>
              <a:t>1843</a:t>
            </a:r>
            <a:r>
              <a:rPr lang="zh-CN" altLang="en-US" dirty="0"/>
              <a:t>年十七分之十”。与印度相比，不符预期。英方认为，中国自给自足的自然经济对外来商品仍具有特别强大的抵制作用，因此要求通过修约进一步开放市场。</a:t>
            </a:r>
            <a:endParaRPr lang="zh-CN" altLang="en-US" dirty="0"/>
          </a:p>
        </p:txBody>
      </p:sp>
      <p:sp>
        <p:nvSpPr>
          <p:cNvPr id="4" name="标题 1"/>
          <p:cNvSpPr txBox="1"/>
          <p:nvPr/>
        </p:nvSpPr>
        <p:spPr>
          <a:xfrm>
            <a:off x="685801" y="331450"/>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zh-CN" altLang="en-US" sz="4800" b="1" dirty="0"/>
              <a:t>战争背景</a:t>
            </a:r>
            <a:r>
              <a:rPr lang="en-US" altLang="zh-CN" sz="4800" b="1" dirty="0"/>
              <a:t> </a:t>
            </a:r>
            <a:r>
              <a:rPr lang="en-US" altLang="zh-CN" sz="3200" b="1" dirty="0"/>
              <a:t>– </a:t>
            </a:r>
            <a:r>
              <a:rPr lang="zh-CN" altLang="en-US" sz="3200" b="1" dirty="0"/>
              <a:t>修约之争</a:t>
            </a: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normAutofit/>
          </a:bodyPr>
          <a:lstStyle/>
          <a:p>
            <a:r>
              <a:rPr lang="zh-CN" altLang="en-US" sz="4800" b="1" dirty="0"/>
              <a:t>战争背景</a:t>
            </a:r>
            <a:r>
              <a:rPr lang="en-US" altLang="zh-CN" sz="4800" b="1" dirty="0"/>
              <a:t> </a:t>
            </a:r>
            <a:r>
              <a:rPr lang="en-US" altLang="zh-CN" sz="3200" b="1" dirty="0"/>
              <a:t>– </a:t>
            </a:r>
            <a:r>
              <a:rPr lang="zh-CN" altLang="en-US" sz="3200" b="1" dirty="0"/>
              <a:t>清朝内乱</a:t>
            </a:r>
            <a:endParaRPr lang="zh-CN" altLang="en-US" sz="3200" dirty="0"/>
          </a:p>
        </p:txBody>
      </p:sp>
      <p:sp>
        <p:nvSpPr>
          <p:cNvPr id="3" name="内容占位符 2"/>
          <p:cNvSpPr>
            <a:spLocks noGrp="1"/>
          </p:cNvSpPr>
          <p:nvPr>
            <p:ph sz="quarter" idx="13"/>
          </p:nvPr>
        </p:nvSpPr>
        <p:spPr>
          <a:xfrm>
            <a:off x="685800" y="1438275"/>
            <a:ext cx="5996940" cy="3936365"/>
          </a:xfrm>
        </p:spPr>
        <p:txBody>
          <a:bodyPr>
            <a:normAutofit fontScale="90000" lnSpcReduction="20000"/>
          </a:bodyPr>
          <a:lstStyle/>
          <a:p>
            <a:r>
              <a:rPr lang="zh-CN" altLang="en-US" dirty="0"/>
              <a:t>道光三十年（</a:t>
            </a:r>
            <a:r>
              <a:rPr lang="en-US" altLang="zh-CN" dirty="0">
                <a:latin typeface="Consolas" panose="020B0609020204030204" pitchFamily="49" charset="0"/>
              </a:rPr>
              <a:t>1850</a:t>
            </a:r>
            <a:r>
              <a:rPr lang="zh-CN" altLang="en-US" dirty="0"/>
              <a:t>）冬，广西爆发了太平天国金田起义，起义者信奉的拜上帝教的教义部分来自西方的基督教，使西方殖民者产生了绕开刚上台即持更为强硬外交路线的清朝咸丰帝和政府利用与起义者的“合作”来获取经济利益的幻想。</a:t>
            </a:r>
            <a:r>
              <a:rPr lang="en-US" altLang="zh-CN" dirty="0">
                <a:latin typeface="Consolas" panose="020B0609020204030204" pitchFamily="49" charset="0"/>
              </a:rPr>
              <a:t>1853</a:t>
            </a:r>
            <a:r>
              <a:rPr lang="zh-CN" altLang="en-US" dirty="0"/>
              <a:t>年</a:t>
            </a:r>
            <a:r>
              <a:rPr lang="en-US" altLang="zh-CN" dirty="0">
                <a:latin typeface="Consolas" panose="020B0609020204030204" pitchFamily="49" charset="0"/>
              </a:rPr>
              <a:t>4</a:t>
            </a:r>
            <a:r>
              <a:rPr lang="zh-CN" altLang="en-US" dirty="0"/>
              <a:t>月和</a:t>
            </a:r>
            <a:r>
              <a:rPr lang="en-US" altLang="zh-CN" dirty="0">
                <a:latin typeface="Consolas" panose="020B0609020204030204" pitchFamily="49" charset="0"/>
              </a:rPr>
              <a:t>12</a:t>
            </a:r>
            <a:r>
              <a:rPr lang="zh-CN" altLang="en-US" dirty="0"/>
              <a:t>月英国公使文翰和法国公使布尔布隆分别乘兵舰访问过天京。</a:t>
            </a:r>
            <a:endParaRPr lang="en-US" altLang="zh-CN" dirty="0"/>
          </a:p>
          <a:p>
            <a:r>
              <a:rPr lang="zh-CN" altLang="en-US" dirty="0"/>
              <a:t>而太平天国对外国资本主义侵略者十分戒备，不求外国资本主义侵略者的帮助，也不要轻易失和以树大敌</a:t>
            </a:r>
            <a:endParaRPr lang="en-US" altLang="zh-CN" dirty="0"/>
          </a:p>
          <a:p>
            <a:r>
              <a:rPr lang="zh-CN" altLang="en-US" dirty="0"/>
              <a:t>至咸丰四年（</a:t>
            </a:r>
            <a:r>
              <a:rPr lang="en-US" altLang="zh-CN" dirty="0">
                <a:latin typeface="Consolas" panose="020B0609020204030204" pitchFamily="49" charset="0"/>
              </a:rPr>
              <a:t>1854</a:t>
            </a:r>
            <a:r>
              <a:rPr lang="zh-CN" altLang="en-US" dirty="0"/>
              <a:t>），西方殖民者在历经数次活动毫无收效之后开始意识到，他们的努力是徒劳的，根本“不能从太平军的胜利中捞到什么油水”。</a:t>
            </a:r>
            <a:r>
              <a:rPr lang="zh-CN" altLang="en-US" baseline="30000" dirty="0"/>
              <a:t> </a:t>
            </a:r>
            <a:r>
              <a:rPr lang="zh-CN" altLang="en-US" dirty="0"/>
              <a:t>这样，以英国为首的西方殖民者又回过头来再向清廷提出他们蓄谋已久的侵略要求。</a:t>
            </a:r>
            <a:endParaRPr lang="zh-CN" altLang="en-US" dirty="0"/>
          </a:p>
        </p:txBody>
      </p:sp>
      <p:pic>
        <p:nvPicPr>
          <p:cNvPr id="14" name="图片 14" descr="点击查看图片来源"/>
          <p:cNvPicPr>
            <a:picLocks noChangeAspect="1"/>
          </p:cNvPicPr>
          <p:nvPr>
            <p:custDataLst>
              <p:tags r:id="rId1"/>
            </p:custDataLst>
          </p:nvPr>
        </p:nvPicPr>
        <p:blipFill>
          <a:blip r:embed="rId2"/>
          <a:stretch>
            <a:fillRect/>
          </a:stretch>
        </p:blipFill>
        <p:spPr>
          <a:xfrm>
            <a:off x="6830060" y="942340"/>
            <a:ext cx="4105275" cy="2690495"/>
          </a:xfrm>
          <a:prstGeom prst="rect">
            <a:avLst/>
          </a:prstGeom>
          <a:noFill/>
          <a:ln w="9525">
            <a:noFill/>
          </a:ln>
        </p:spPr>
      </p:pic>
      <p:sp>
        <p:nvSpPr>
          <p:cNvPr id="4" name="文本框 3"/>
          <p:cNvSpPr txBox="1"/>
          <p:nvPr/>
        </p:nvSpPr>
        <p:spPr>
          <a:xfrm>
            <a:off x="6920230" y="3943350"/>
            <a:ext cx="3695700" cy="645160"/>
          </a:xfrm>
          <a:prstGeom prst="rect">
            <a:avLst/>
          </a:prstGeom>
          <a:noFill/>
        </p:spPr>
        <p:txBody>
          <a:bodyPr wrap="square" rtlCol="0">
            <a:spAutoFit/>
          </a:bodyPr>
          <a:p>
            <a:r>
              <a:rPr lang="zh-CN" altLang="en-US"/>
              <a:t>太平天国运动给清王朝带来了严重的内部压力</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normAutofit/>
          </a:bodyPr>
          <a:lstStyle/>
          <a:p>
            <a:r>
              <a:rPr lang="zh-CN" altLang="en-US" sz="4800" b="1" dirty="0"/>
              <a:t>战争背景</a:t>
            </a:r>
            <a:r>
              <a:rPr lang="en-US" altLang="zh-CN" sz="4800" b="1" dirty="0"/>
              <a:t> </a:t>
            </a:r>
            <a:r>
              <a:rPr lang="en-US" altLang="zh-CN" sz="3200" b="1" dirty="0"/>
              <a:t>– </a:t>
            </a:r>
            <a:r>
              <a:rPr lang="zh-CN" altLang="en-US" sz="3200" b="1" dirty="0"/>
              <a:t>世界形势</a:t>
            </a:r>
            <a:endParaRPr lang="zh-CN" altLang="en-US" sz="3200" dirty="0"/>
          </a:p>
        </p:txBody>
      </p:sp>
      <p:sp>
        <p:nvSpPr>
          <p:cNvPr id="3" name="内容占位符 2"/>
          <p:cNvSpPr>
            <a:spLocks noGrp="1"/>
          </p:cNvSpPr>
          <p:nvPr>
            <p:ph sz="quarter" idx="13"/>
          </p:nvPr>
        </p:nvSpPr>
        <p:spPr>
          <a:xfrm>
            <a:off x="685800" y="1483415"/>
            <a:ext cx="10394707" cy="2337154"/>
          </a:xfrm>
        </p:spPr>
        <p:txBody>
          <a:bodyPr/>
          <a:lstStyle/>
          <a:p>
            <a:r>
              <a:rPr lang="en-US" altLang="zh-CN" dirty="0">
                <a:latin typeface="Consolas" panose="020B0609020204030204" pitchFamily="49" charset="0"/>
              </a:rPr>
              <a:t>1853</a:t>
            </a:r>
            <a:r>
              <a:rPr lang="zh-CN" altLang="en-US" dirty="0"/>
              <a:t>年至</a:t>
            </a:r>
            <a:r>
              <a:rPr lang="en-US" altLang="zh-CN" dirty="0">
                <a:latin typeface="Consolas" panose="020B0609020204030204" pitchFamily="49" charset="0"/>
              </a:rPr>
              <a:t>1856</a:t>
            </a:r>
            <a:r>
              <a:rPr lang="zh-CN" altLang="en-US" dirty="0"/>
              <a:t>年奥斯曼帝国、英国、法国与沙俄之间的克里米亚战争结束，沙俄战败，因而转向东方发展，企图用侵略中国来弥补损失。英、法获胜得以调出较多的兵力转向中国。美国则积极向外扩张，采取与英、法勾结侵略中国的政策。</a:t>
            </a:r>
            <a:endParaRPr lang="en-US" altLang="zh-CN" dirty="0"/>
          </a:p>
          <a:p>
            <a:r>
              <a:rPr lang="en-US" altLang="zh-CN" dirty="0">
                <a:latin typeface="Consolas" panose="020B0609020204030204" pitchFamily="49" charset="0"/>
              </a:rPr>
              <a:t>1857</a:t>
            </a:r>
            <a:r>
              <a:rPr lang="zh-CN" altLang="en-US" dirty="0"/>
              <a:t>年，印度发生民族大起义，失败后印度彻底沦为英国殖民地。看到英国在东方的成功，法国也开始谋求在印度支那建立殖民地。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49"/>
            <a:ext cx="10396882" cy="1151965"/>
          </a:xfrm>
        </p:spPr>
        <p:txBody>
          <a:bodyPr>
            <a:normAutofit/>
          </a:bodyPr>
          <a:lstStyle/>
          <a:p>
            <a:r>
              <a:rPr lang="zh-CN" altLang="en-US" sz="4800" b="1" dirty="0"/>
              <a:t>战争起因 </a:t>
            </a:r>
            <a:r>
              <a:rPr lang="en-US" altLang="zh-CN" sz="3200" b="1" dirty="0"/>
              <a:t>- </a:t>
            </a:r>
            <a:r>
              <a:rPr lang="zh-CN" altLang="en-US" sz="3200" b="1" dirty="0"/>
              <a:t>亚罗号事件</a:t>
            </a:r>
            <a:endParaRPr lang="zh-CN" altLang="en-US" sz="3200" dirty="0"/>
          </a:p>
        </p:txBody>
      </p:sp>
      <p:sp>
        <p:nvSpPr>
          <p:cNvPr id="3" name="内容占位符 2"/>
          <p:cNvSpPr>
            <a:spLocks noGrp="1"/>
          </p:cNvSpPr>
          <p:nvPr>
            <p:ph sz="quarter" idx="13"/>
          </p:nvPr>
        </p:nvSpPr>
        <p:spPr>
          <a:xfrm>
            <a:off x="685800" y="1685926"/>
            <a:ext cx="10394707" cy="3688660"/>
          </a:xfrm>
        </p:spPr>
        <p:txBody>
          <a:bodyPr>
            <a:normAutofit lnSpcReduction="10000"/>
          </a:bodyPr>
          <a:lstStyle/>
          <a:p>
            <a:r>
              <a:rPr lang="zh-CN" altLang="en-US" dirty="0"/>
              <a:t>咸丰六年（</a:t>
            </a:r>
            <a:r>
              <a:rPr lang="en-US" altLang="zh-CN" dirty="0">
                <a:latin typeface="Consolas" panose="020B0609020204030204" pitchFamily="49" charset="0"/>
              </a:rPr>
              <a:t>1856</a:t>
            </a:r>
            <a:r>
              <a:rPr lang="zh-CN" altLang="en-US" dirty="0"/>
              <a:t>年）</a:t>
            </a:r>
            <a:r>
              <a:rPr lang="en-US" altLang="zh-CN" dirty="0">
                <a:latin typeface="Consolas" panose="020B0609020204030204" pitchFamily="49" charset="0"/>
              </a:rPr>
              <a:t>10</a:t>
            </a:r>
            <a:r>
              <a:rPr lang="zh-CN" altLang="en-US" dirty="0"/>
              <a:t>月，英殖民主义者利用“亚罗号事件”制造战争借口。“亚罗号”是一艘中国船，曾为了走私方便在香港英国当局注册，但是已过期。</a:t>
            </a:r>
            <a:r>
              <a:rPr lang="en-US" altLang="zh-CN" dirty="0">
                <a:latin typeface="Consolas" panose="020B0609020204030204" pitchFamily="49" charset="0"/>
              </a:rPr>
              <a:t>10</a:t>
            </a:r>
            <a:r>
              <a:rPr lang="zh-CN" altLang="en-US" dirty="0"/>
              <a:t>月</a:t>
            </a:r>
            <a:r>
              <a:rPr lang="en-US" altLang="zh-CN" dirty="0">
                <a:latin typeface="Consolas" panose="020B0609020204030204" pitchFamily="49" charset="0"/>
              </a:rPr>
              <a:t>8</a:t>
            </a:r>
            <a:r>
              <a:rPr lang="zh-CN" altLang="en-US" dirty="0"/>
              <a:t>日，广东水师在“亚罗号”上逮捕几名海盗和有嫌疑的水手，按道理这纯系中国内政，与英国毫不相干。但是英国驻广州代理领事巴夏礼在英国驻华公使、香港总督包令的指使下，致函清两广总督叶名琛，称“亚罗号”是英国船，捏造中国兵曾侮辱悬挂在船上的英国国旗，要求送还被捕者，赔礼道歉。叶名琛据理力争，态度强硬，而且不赔偿、不道歉，只答应放人。</a:t>
            </a:r>
            <a:r>
              <a:rPr lang="en-US" altLang="zh-CN" dirty="0">
                <a:latin typeface="Consolas" panose="020B0609020204030204" pitchFamily="49" charset="0"/>
              </a:rPr>
              <a:t>1856</a:t>
            </a:r>
            <a:r>
              <a:rPr lang="zh-CN" altLang="en-US" dirty="0"/>
              <a:t>年</a:t>
            </a:r>
            <a:r>
              <a:rPr lang="en-US" altLang="zh-CN" dirty="0">
                <a:latin typeface="Consolas" panose="020B0609020204030204" pitchFamily="49" charset="0"/>
              </a:rPr>
              <a:t>10</a:t>
            </a:r>
            <a:r>
              <a:rPr lang="zh-CN" altLang="en-US" dirty="0"/>
              <a:t>月</a:t>
            </a:r>
            <a:r>
              <a:rPr lang="en-US" altLang="zh-CN" dirty="0">
                <a:latin typeface="Consolas" panose="020B0609020204030204" pitchFamily="49" charset="0"/>
              </a:rPr>
              <a:t>23</a:t>
            </a:r>
            <a:r>
              <a:rPr lang="zh-CN" altLang="en-US" dirty="0"/>
              <a:t>日，英军开始行动，三天之内，连占虎门口内各炮台。</a:t>
            </a:r>
            <a:r>
              <a:rPr lang="en-US" altLang="zh-CN" dirty="0">
                <a:latin typeface="Consolas" panose="020B0609020204030204" pitchFamily="49" charset="0"/>
              </a:rPr>
              <a:t>27</a:t>
            </a:r>
            <a:r>
              <a:rPr lang="zh-CN" altLang="en-US" dirty="0"/>
              <a:t>日，英舰炮轰广州城。当天，叶名琛发布告示号召百姓抵抗。</a:t>
            </a:r>
            <a:r>
              <a:rPr lang="en-US" altLang="zh-CN" dirty="0">
                <a:latin typeface="Consolas" panose="020B0609020204030204" pitchFamily="49" charset="0"/>
              </a:rPr>
              <a:t>29</a:t>
            </a:r>
            <a:r>
              <a:rPr lang="zh-CN" altLang="en-US" dirty="0"/>
              <a:t>日，英军攻入城内，抢掠广州督署后退出。</a:t>
            </a:r>
            <a:r>
              <a:rPr lang="en-US" altLang="zh-CN" dirty="0">
                <a:latin typeface="Consolas" panose="020B0609020204030204" pitchFamily="49" charset="0"/>
              </a:rPr>
              <a:t>12</a:t>
            </a:r>
            <a:r>
              <a:rPr lang="zh-CN" altLang="en-US" dirty="0"/>
              <a:t>月，洋行夷馆被毁，尽成灰烬。一艘自广州开往香港的英国邮船遭劫。</a:t>
            </a:r>
            <a:r>
              <a:rPr lang="en-US" altLang="zh-CN" dirty="0">
                <a:latin typeface="Consolas" panose="020B0609020204030204" pitchFamily="49" charset="0"/>
              </a:rPr>
              <a:t>1857</a:t>
            </a:r>
            <a:r>
              <a:rPr lang="zh-CN" altLang="en-US" dirty="0"/>
              <a:t>年</a:t>
            </a:r>
            <a:r>
              <a:rPr lang="en-US" altLang="zh-CN" dirty="0">
                <a:latin typeface="Consolas" panose="020B0609020204030204" pitchFamily="49" charset="0"/>
              </a:rPr>
              <a:t>1</a:t>
            </a:r>
            <a:r>
              <a:rPr lang="zh-CN" altLang="en-US" dirty="0"/>
              <a:t>月，英军焚烧洋行附近民宅数千家，后因兵力不足，为等待援军而退出珠江内河。</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49"/>
            <a:ext cx="10396882" cy="1151965"/>
          </a:xfrm>
        </p:spPr>
        <p:txBody>
          <a:bodyPr>
            <a:normAutofit/>
          </a:bodyPr>
          <a:lstStyle/>
          <a:p>
            <a:r>
              <a:rPr lang="zh-CN" altLang="en-US" sz="4800" b="1" dirty="0"/>
              <a:t>战争起因 </a:t>
            </a:r>
            <a:r>
              <a:rPr lang="en-US" altLang="zh-CN" sz="3200" b="1" dirty="0"/>
              <a:t>- </a:t>
            </a:r>
            <a:r>
              <a:rPr lang="zh-CN" altLang="en-US" sz="3200" b="1" dirty="0"/>
              <a:t>亚罗号事件</a:t>
            </a:r>
            <a:endParaRPr lang="zh-CN" altLang="en-US" sz="3200" dirty="0"/>
          </a:p>
        </p:txBody>
      </p:sp>
      <p:pic>
        <p:nvPicPr>
          <p:cNvPr id="5" name="图片 1" descr="IMG_256"/>
          <p:cNvPicPr>
            <a:picLocks noChangeAspect="1"/>
          </p:cNvPicPr>
          <p:nvPr>
            <p:custDataLst>
              <p:tags r:id="rId1"/>
            </p:custDataLst>
          </p:nvPr>
        </p:nvPicPr>
        <p:blipFill>
          <a:blip r:embed="rId2"/>
          <a:stretch>
            <a:fillRect/>
          </a:stretch>
        </p:blipFill>
        <p:spPr>
          <a:xfrm>
            <a:off x="583565" y="1310005"/>
            <a:ext cx="7493000" cy="3875405"/>
          </a:xfrm>
          <a:prstGeom prst="rect">
            <a:avLst/>
          </a:prstGeom>
          <a:noFill/>
          <a:ln w="9525">
            <a:noFill/>
          </a:ln>
        </p:spPr>
      </p:pic>
      <p:sp>
        <p:nvSpPr>
          <p:cNvPr id="6" name="文本框 5"/>
          <p:cNvSpPr txBox="1"/>
          <p:nvPr/>
        </p:nvSpPr>
        <p:spPr>
          <a:xfrm>
            <a:off x="8251825" y="1483360"/>
            <a:ext cx="3154045" cy="1113155"/>
          </a:xfrm>
          <a:prstGeom prst="rect">
            <a:avLst/>
          </a:prstGeom>
          <a:noFill/>
        </p:spPr>
        <p:txBody>
          <a:bodyPr wrap="square" rtlCol="0">
            <a:noAutofit/>
          </a:bodyPr>
          <a:p>
            <a:r>
              <a:rPr lang="zh-CN" altLang="en-US" sz="2000"/>
              <a:t>英军船上的买办中国商人</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141" y="250805"/>
            <a:ext cx="10396882" cy="1151965"/>
          </a:xfrm>
        </p:spPr>
        <p:txBody>
          <a:bodyPr/>
          <a:lstStyle/>
          <a:p>
            <a:r>
              <a:rPr kumimoji="0" lang="zh-CN" altLang="en-US" sz="48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战争起因 </a:t>
            </a:r>
            <a:r>
              <a:rPr kumimoji="0" lang="en-US" altLang="zh-CN"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 </a:t>
            </a:r>
            <a:r>
              <a:rPr kumimoji="0" lang="zh-CN" altLang="en-US"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马神甫事件</a:t>
            </a:r>
            <a:endParaRPr lang="zh-CN" altLang="en-US" dirty="0"/>
          </a:p>
        </p:txBody>
      </p:sp>
      <p:sp>
        <p:nvSpPr>
          <p:cNvPr id="3" name="内容占位符 2"/>
          <p:cNvSpPr>
            <a:spLocks noGrp="1"/>
          </p:cNvSpPr>
          <p:nvPr>
            <p:ph sz="quarter" idx="13"/>
          </p:nvPr>
        </p:nvSpPr>
        <p:spPr>
          <a:xfrm>
            <a:off x="687705" y="1177290"/>
            <a:ext cx="7043420" cy="4372610"/>
          </a:xfrm>
        </p:spPr>
        <p:txBody>
          <a:bodyPr>
            <a:normAutofit fontScale="90000" lnSpcReduction="20000"/>
          </a:bodyPr>
          <a:lstStyle/>
          <a:p>
            <a:r>
              <a:rPr lang="zh-CN" altLang="en-US" dirty="0"/>
              <a:t>为了扩大侵略战争，英国政府于咸丰七年（</a:t>
            </a:r>
            <a:r>
              <a:rPr lang="en-US" altLang="zh-CN" dirty="0">
                <a:latin typeface="Consolas" panose="020B0609020204030204" pitchFamily="49" charset="0"/>
              </a:rPr>
              <a:t>1857</a:t>
            </a:r>
            <a:r>
              <a:rPr lang="zh-CN" altLang="en-US" dirty="0"/>
              <a:t>年）</a:t>
            </a:r>
            <a:r>
              <a:rPr lang="en-US" altLang="zh-CN" dirty="0">
                <a:latin typeface="Consolas" panose="020B0609020204030204" pitchFamily="49" charset="0"/>
              </a:rPr>
              <a:t>3</a:t>
            </a:r>
            <a:r>
              <a:rPr lang="zh-CN" altLang="en-US" dirty="0"/>
              <a:t>月任命前加拿大总督额尔金为全权代表，率领一支海陆军来到中国；同时向法国政府提出联合出兵的要求。此前，法国正以“马神甫事件”（又称“西林教案”）向清政府交涉。</a:t>
            </a:r>
            <a:endParaRPr lang="en-US" altLang="zh-CN" dirty="0"/>
          </a:p>
          <a:p>
            <a:r>
              <a:rPr lang="zh-CN" altLang="en-US" dirty="0"/>
              <a:t>咸丰三年（</a:t>
            </a:r>
            <a:r>
              <a:rPr lang="en-US" altLang="zh-CN" dirty="0">
                <a:latin typeface="Consolas" panose="020B0609020204030204" pitchFamily="49" charset="0"/>
              </a:rPr>
              <a:t>1853</a:t>
            </a:r>
            <a:r>
              <a:rPr lang="zh-CN" altLang="en-US" dirty="0"/>
              <a:t>）法国天主教神甫马赖非法潜入我国广西西林县。他吸收地痞流氓入教，勾结当地官府和土豪，欺压人民，强奸妇女，无恶不作。并纵容包庇教徒马子农、林八等无故在乡间起衅，进行抢掳奸淫，肇事多起。六年一月二十四日（</a:t>
            </a:r>
            <a:r>
              <a:rPr lang="en-US" altLang="zh-CN" dirty="0">
                <a:latin typeface="Consolas" panose="020B0609020204030204" pitchFamily="49" charset="0"/>
              </a:rPr>
              <a:t>2</a:t>
            </a:r>
            <a:r>
              <a:rPr lang="zh-CN" altLang="en-US" dirty="0"/>
              <a:t>月</a:t>
            </a:r>
            <a:r>
              <a:rPr lang="en-US" altLang="zh-CN" dirty="0">
                <a:latin typeface="Consolas" panose="020B0609020204030204" pitchFamily="49" charset="0"/>
              </a:rPr>
              <a:t>29</a:t>
            </a:r>
            <a:r>
              <a:rPr lang="zh-CN" altLang="en-US" dirty="0"/>
              <a:t>日），新任西林知县张鸣凤根据村民控呈，调查据实后，将马赖及不法教徒共</a:t>
            </a:r>
            <a:r>
              <a:rPr lang="en-US" altLang="zh-CN" dirty="0">
                <a:latin typeface="Consolas" panose="020B0609020204030204" pitchFamily="49" charset="0"/>
              </a:rPr>
              <a:t>26</a:t>
            </a:r>
            <a:r>
              <a:rPr lang="zh-CN" altLang="en-US" dirty="0"/>
              <a:t>人逮捕归案，依法判处马赖及不法教徒</a:t>
            </a:r>
            <a:r>
              <a:rPr lang="en-US" altLang="zh-CN" dirty="0">
                <a:latin typeface="Consolas" panose="020B0609020204030204" pitchFamily="49" charset="0"/>
              </a:rPr>
              <a:t>2</a:t>
            </a:r>
            <a:r>
              <a:rPr lang="zh-CN" altLang="en-US" dirty="0"/>
              <a:t>人死刑，其余分别论罪处罚。法国皇帝拿破仑三世及其政府，为了进一步取得天主教的支持，巩固军事独裁及扩大资产阶级的海外权益，遂抓住这个事件，借口挑起侵华战争。八月二十九日，法国通知英国政府，准备派一支法国远征军到中国。次年联合英国出兵侵华。</a:t>
            </a:r>
            <a:endParaRPr lang="zh-CN" altLang="en-US" dirty="0"/>
          </a:p>
        </p:txBody>
      </p:sp>
      <p:pic>
        <p:nvPicPr>
          <p:cNvPr id="7" name="图片 7" descr="IMG_256"/>
          <p:cNvPicPr>
            <a:picLocks noChangeAspect="1"/>
          </p:cNvPicPr>
          <p:nvPr>
            <p:custDataLst>
              <p:tags r:id="rId1"/>
            </p:custDataLst>
          </p:nvPr>
        </p:nvPicPr>
        <p:blipFill>
          <a:blip r:embed="rId2"/>
          <a:stretch>
            <a:fillRect/>
          </a:stretch>
        </p:blipFill>
        <p:spPr>
          <a:xfrm>
            <a:off x="8113395" y="371475"/>
            <a:ext cx="2895600" cy="3524250"/>
          </a:xfrm>
          <a:prstGeom prst="rect">
            <a:avLst/>
          </a:prstGeom>
          <a:noFill/>
          <a:ln w="9525">
            <a:noFill/>
          </a:ln>
        </p:spPr>
      </p:pic>
      <p:sp>
        <p:nvSpPr>
          <p:cNvPr id="4" name="文本框 3"/>
          <p:cNvSpPr txBox="1"/>
          <p:nvPr/>
        </p:nvSpPr>
        <p:spPr>
          <a:xfrm>
            <a:off x="8113395" y="4367530"/>
            <a:ext cx="2839085" cy="645160"/>
          </a:xfrm>
          <a:prstGeom prst="rect">
            <a:avLst/>
          </a:prstGeom>
          <a:noFill/>
        </p:spPr>
        <p:txBody>
          <a:bodyPr wrap="square" rtlCol="0">
            <a:spAutoFit/>
          </a:bodyPr>
          <a:p>
            <a:r>
              <a:rPr lang="zh-CN" altLang="en-US"/>
              <a:t>沙普德莱纳（马赖，图）的被杀是导火线之一</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31450"/>
            <a:ext cx="10396882" cy="1151965"/>
          </a:xfrm>
        </p:spPr>
        <p:txBody>
          <a:bodyPr/>
          <a:lstStyle/>
          <a:p>
            <a:r>
              <a:rPr kumimoji="0" lang="zh-CN" altLang="en-US" sz="48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战争经过 </a:t>
            </a:r>
            <a:r>
              <a:rPr kumimoji="0" lang="en-US" altLang="zh-CN"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 </a:t>
            </a:r>
            <a:r>
              <a:rPr kumimoji="0" lang="zh-CN" altLang="en-US" sz="3200" b="1" i="0" u="none" strike="noStrike" kern="1200" cap="all" spc="0" normalizeH="0" baseline="0" noProof="0" dirty="0">
                <a:ln>
                  <a:noFill/>
                </a:ln>
                <a:solidFill>
                  <a:srgbClr val="B80E0F"/>
                </a:solidFill>
                <a:effectLst/>
                <a:uLnTx/>
                <a:uFillTx/>
                <a:latin typeface="Impact" panose="020B0806030902050204"/>
                <a:ea typeface="宋体" panose="02010600030101010101" pitchFamily="2" charset="-122"/>
                <a:cs typeface="+mj-cs"/>
              </a:rPr>
              <a:t>第一次英法联军之役</a:t>
            </a:r>
            <a:endParaRPr lang="zh-CN" altLang="en-US" dirty="0"/>
          </a:p>
        </p:txBody>
      </p:sp>
      <p:sp>
        <p:nvSpPr>
          <p:cNvPr id="3" name="内容占位符 2"/>
          <p:cNvSpPr>
            <a:spLocks noGrp="1"/>
          </p:cNvSpPr>
          <p:nvPr>
            <p:ph sz="quarter" idx="13"/>
          </p:nvPr>
        </p:nvSpPr>
        <p:spPr>
          <a:xfrm>
            <a:off x="685800" y="1304925"/>
            <a:ext cx="10394707" cy="4467225"/>
          </a:xfrm>
        </p:spPr>
        <p:txBody>
          <a:bodyPr>
            <a:normAutofit fontScale="92500" lnSpcReduction="20000"/>
          </a:bodyPr>
          <a:lstStyle/>
          <a:p>
            <a:r>
              <a:rPr lang="en-US" altLang="zh-CN" dirty="0">
                <a:latin typeface="Consolas" panose="020B0609020204030204" pitchFamily="49" charset="0"/>
              </a:rPr>
              <a:t>1857</a:t>
            </a:r>
            <a:r>
              <a:rPr lang="zh-CN" altLang="en-US" dirty="0"/>
              <a:t>年</a:t>
            </a:r>
            <a:r>
              <a:rPr lang="en-US" altLang="zh-CN" dirty="0">
                <a:latin typeface="Consolas" panose="020B0609020204030204" pitchFamily="49" charset="0"/>
              </a:rPr>
              <a:t>12</a:t>
            </a:r>
            <a:r>
              <a:rPr lang="zh-CN" altLang="en-US" dirty="0"/>
              <a:t>月，英法侵略军五千六百余人（其中法军一千人）在珠江口集结，准备大举进攻。美国公使列威廉和俄国公使普提雅廷也到达香港，与英、法合谋侵华。</a:t>
            </a:r>
            <a:endParaRPr lang="en-US" altLang="zh-CN" dirty="0"/>
          </a:p>
          <a:p>
            <a:r>
              <a:rPr lang="zh-CN" altLang="en-US" dirty="0"/>
              <a:t>清政府正全力镇压太平天国和捻军起义，对外国侵略者采取“息兵为要”的方针。叶名琛执行清政府的政策，不事战守。</a:t>
            </a:r>
            <a:r>
              <a:rPr lang="en-US" altLang="zh-CN" dirty="0">
                <a:latin typeface="Consolas" panose="020B0609020204030204" pitchFamily="49" charset="0"/>
              </a:rPr>
              <a:t>12</a:t>
            </a:r>
            <a:r>
              <a:rPr lang="zh-CN" altLang="en-US" dirty="0"/>
              <a:t>月</a:t>
            </a:r>
            <a:r>
              <a:rPr lang="en-US" altLang="zh-CN" dirty="0">
                <a:latin typeface="Consolas" panose="020B0609020204030204" pitchFamily="49" charset="0"/>
              </a:rPr>
              <a:t>28</a:t>
            </a:r>
            <a:r>
              <a:rPr lang="zh-CN" altLang="en-US" dirty="0"/>
              <a:t>日，英法联军炮击广州。次日，广州失守。叶名琛被俘，后解往印度加尔各答。侵略军占领广州期间，当地人民进行了不屈不挠的反侵略斗争。</a:t>
            </a:r>
            <a:endParaRPr lang="en-US" altLang="zh-CN" dirty="0"/>
          </a:p>
          <a:p>
            <a:r>
              <a:rPr lang="zh-CN" altLang="en-US" dirty="0"/>
              <a:t>四国公使集结军舰，北上天津，要求指派全权大臣谈判，以此拖延。</a:t>
            </a:r>
            <a:r>
              <a:rPr lang="en-US" altLang="zh-CN" dirty="0">
                <a:latin typeface="Consolas" panose="020B0609020204030204" pitchFamily="49" charset="0"/>
              </a:rPr>
              <a:t>1858</a:t>
            </a:r>
            <a:r>
              <a:rPr lang="zh-CN" altLang="en-US" dirty="0"/>
              <a:t>年</a:t>
            </a:r>
            <a:r>
              <a:rPr lang="en-US" altLang="zh-CN" dirty="0">
                <a:latin typeface="Consolas" panose="020B0609020204030204" pitchFamily="49" charset="0"/>
              </a:rPr>
              <a:t>5</a:t>
            </a:r>
            <a:r>
              <a:rPr lang="zh-CN" altLang="en-US" dirty="0"/>
              <a:t>月</a:t>
            </a:r>
            <a:r>
              <a:rPr lang="en-US" altLang="zh-CN" dirty="0">
                <a:latin typeface="Consolas" panose="020B0609020204030204" pitchFamily="49" charset="0"/>
              </a:rPr>
              <a:t>20</a:t>
            </a:r>
            <a:r>
              <a:rPr lang="zh-CN" altLang="en-US" dirty="0"/>
              <a:t>日英法联军炮轰大沽炮台，驻守各炮台的清军奋起还击。但谭廷襄等弃守逃亡，加以炮台设施陈陋，孤立无援，大沽失陷。</a:t>
            </a:r>
            <a:r>
              <a:rPr lang="en-US" altLang="zh-CN" dirty="0">
                <a:latin typeface="Consolas" panose="020B0609020204030204" pitchFamily="49" charset="0"/>
              </a:rPr>
              <a:t>26</a:t>
            </a:r>
            <a:r>
              <a:rPr lang="zh-CN" altLang="en-US" dirty="0"/>
              <a:t>日，英法联军侵入天津城郊，扬言进攻北京。</a:t>
            </a:r>
            <a:r>
              <a:rPr lang="en-US" altLang="zh-CN" dirty="0">
                <a:latin typeface="Consolas" panose="020B0609020204030204" pitchFamily="49" charset="0"/>
              </a:rPr>
              <a:t>6</a:t>
            </a:r>
            <a:r>
              <a:rPr lang="zh-CN" altLang="en-US" dirty="0"/>
              <a:t>月</a:t>
            </a:r>
            <a:r>
              <a:rPr lang="en-US" altLang="zh-CN" dirty="0">
                <a:latin typeface="Consolas" panose="020B0609020204030204" pitchFamily="49" charset="0"/>
              </a:rPr>
              <a:t>13</a:t>
            </a:r>
            <a:r>
              <a:rPr lang="zh-CN" altLang="en-US" dirty="0"/>
              <a:t>日，清政府慌忙另派桂良等赶往天津议和。桂良等分别与俄、英、法、美签订</a:t>
            </a:r>
            <a:r>
              <a:rPr lang="en-US" altLang="zh-CN" dirty="0"/>
              <a:t>《</a:t>
            </a:r>
            <a:r>
              <a:rPr lang="zh-CN" altLang="en-US" dirty="0"/>
              <a:t>天津条约</a:t>
            </a:r>
            <a:r>
              <a:rPr lang="en-US" altLang="zh-CN" dirty="0"/>
              <a:t>》</a:t>
            </a:r>
            <a:r>
              <a:rPr lang="zh-CN" altLang="en-US" dirty="0"/>
              <a:t>。英法联军撤离天津。</a:t>
            </a:r>
            <a:endParaRPr lang="en-US" altLang="zh-CN" dirty="0"/>
          </a:p>
          <a:p>
            <a:r>
              <a:rPr lang="zh-CN" altLang="en-US" dirty="0"/>
              <a:t>咸丰帝对条约内容感到忧恐，令桂良等在上海与英、法代表谈判通商章程时，交涉修改</a:t>
            </a:r>
            <a:r>
              <a:rPr lang="en-US" altLang="zh-CN" dirty="0"/>
              <a:t>《</a:t>
            </a:r>
            <a:r>
              <a:rPr lang="zh-CN" altLang="en-US" dirty="0"/>
              <a:t>天津条约</a:t>
            </a:r>
            <a:r>
              <a:rPr lang="en-US" altLang="zh-CN" dirty="0"/>
              <a:t>》</a:t>
            </a:r>
            <a:r>
              <a:rPr lang="zh-CN" altLang="en-US" dirty="0"/>
              <a:t>，取消公使驻京、内地游历、内江通商等条款，并设法避免英、法到北京换约。</a:t>
            </a:r>
            <a:r>
              <a:rPr lang="en-US" altLang="zh-CN" dirty="0"/>
              <a:t>11</a:t>
            </a:r>
            <a:r>
              <a:rPr lang="zh-CN" altLang="en-US" dirty="0"/>
              <a:t>月，桂良等与英、法、美代表分别签订了</a:t>
            </a:r>
            <a:r>
              <a:rPr lang="en-US" altLang="zh-CN" dirty="0"/>
              <a:t>《</a:t>
            </a:r>
            <a:r>
              <a:rPr lang="zh-CN" altLang="en-US" dirty="0"/>
              <a:t>通商章程善后条约</a:t>
            </a:r>
            <a:r>
              <a:rPr lang="en-US" altLang="zh-CN" dirty="0"/>
              <a:t>》</a:t>
            </a:r>
            <a:r>
              <a:rPr lang="zh-CN" altLang="en-US" dirty="0"/>
              <a:t>。但英、法不容修改</a:t>
            </a:r>
            <a:r>
              <a:rPr lang="en-US" altLang="zh-CN" dirty="0"/>
              <a:t>《</a:t>
            </a:r>
            <a:r>
              <a:rPr lang="zh-CN" altLang="en-US" dirty="0"/>
              <a:t>天津条约</a:t>
            </a:r>
            <a:r>
              <a:rPr lang="en-US" altLang="zh-CN" dirty="0"/>
              <a:t>》</a:t>
            </a:r>
            <a:r>
              <a:rPr lang="zh-CN" altLang="en-US" dirty="0"/>
              <a:t>的各项条款，并坚持要在北京换约。</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95b2fe67-a9a2-431f-b6d8-40acb84679f0"/>
  <p:tag name="COMMONDATA" val="eyJoZGlkIjoiZWU4MDBmYzNhZGMwNDUwNDk2N2RkZDdhMGUyZTJkMTYifQ=="/>
</p:tagLst>
</file>

<file path=ppt/tags/tag2.xml><?xml version="1.0" encoding="utf-8"?>
<p:tagLst xmlns:p="http://schemas.openxmlformats.org/presentationml/2006/main">
  <p:tag name="KSO_WM_BEAUTIFY_FLAG" val=""/>
  <p:tag name="KSO_WM_UNIT_PLACING_PICTURE_USER_VIEWPORT" val="{&quot;height&quot;:4965,&quot;width&quot;:9600}"/>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TM04033927[[fn=主要事件]]</Template>
  <TotalTime>0</TotalTime>
  <Words>4849</Words>
  <Application>WPS 演示</Application>
  <PresentationFormat>宽屏</PresentationFormat>
  <Paragraphs>131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Consolas</vt:lpstr>
      <vt:lpstr>Impact</vt:lpstr>
      <vt:lpstr>微软雅黑</vt:lpstr>
      <vt:lpstr>Arial Unicode MS</vt:lpstr>
      <vt:lpstr>Calibri</vt:lpstr>
      <vt:lpstr>Impact</vt:lpstr>
      <vt:lpstr>主要事件</vt:lpstr>
      <vt:lpstr>第二次鸦片战争</vt:lpstr>
      <vt:lpstr>战争背景 – 英人广州入城之争</vt:lpstr>
      <vt:lpstr>PowerPoint 演示文稿</vt:lpstr>
      <vt:lpstr>战争背景 – 清朝内乱</vt:lpstr>
      <vt:lpstr>战争背景 – 世界形势</vt:lpstr>
      <vt:lpstr>战争起因 - 亚罗号事件</vt:lpstr>
      <vt:lpstr>战争起因 - 亚罗号事件</vt:lpstr>
      <vt:lpstr>战争起因 - 马神甫事件</vt:lpstr>
      <vt:lpstr>战争经过 - 第一次英法联军之役</vt:lpstr>
      <vt:lpstr>战争经过 - 第二次英法联军之役</vt:lpstr>
      <vt:lpstr>沙俄侵略</vt:lpstr>
      <vt:lpstr>沙俄侵略</vt:lpstr>
      <vt:lpstr>天津条约</vt:lpstr>
      <vt:lpstr>天津条约</vt:lpstr>
      <vt:lpstr>北京条约</vt:lpstr>
      <vt:lpstr>战争影响</vt:lpstr>
      <vt:lpstr>战争影响</vt:lpstr>
      <vt:lpstr>失败原因</vt:lpstr>
      <vt:lpstr>失败原因</vt:lpstr>
      <vt:lpstr>失败原因</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第二次鸦片战争</dc:title>
  <dc:creator>黄 子益</dc:creator>
  <cp:lastModifiedBy>溯</cp:lastModifiedBy>
  <cp:revision>14</cp:revision>
  <dcterms:created xsi:type="dcterms:W3CDTF">2023-03-12T10:43:00Z</dcterms:created>
  <dcterms:modified xsi:type="dcterms:W3CDTF">2023-03-12T15:19:51Z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D53012E0925641219C7498C47C4ACEF0</vt:lpwstr>
  </property>
  <property fmtid="{D5CDD505-2E9C-101B-9397-08002B2CF9AE}" pid="3" name="KSOProductBuildVer">
    <vt:lpwstr>2052-11.1.0.13703</vt:lpwstr>
  </property>
</Properties>
</file>