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71" r:id="rId14"/>
    <p:sldId id="272" r:id="rId15"/>
    <p:sldId id="269" r:id="rId16"/>
    <p:sldId id="270" r:id="rId17"/>
    <p:sldId id="274" r:id="rId18"/>
    <p:sldId id="277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3" r:id="rId27"/>
    <p:sldId id="288" r:id="rId28"/>
    <p:sldId id="284" r:id="rId29"/>
    <p:sldId id="285" r:id="rId30"/>
    <p:sldId id="286" r:id="rId31"/>
    <p:sldId id="292" r:id="rId32"/>
    <p:sldId id="287" r:id="rId33"/>
    <p:sldId id="289" r:id="rId34"/>
    <p:sldId id="291" r:id="rId35"/>
    <p:sldId id="293" r:id="rId36"/>
    <p:sldId id="290" r:id="rId37"/>
    <p:sldId id="294" r:id="rId38"/>
    <p:sldId id="296" r:id="rId39"/>
    <p:sldId id="29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F6F7-F34A-1542-8450-27F8174B3949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2EBF-5B32-BE45-853D-4804CDDD6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2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2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线连接线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线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线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线连接线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线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线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线连接线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线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线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线连接线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线连接线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线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线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线连接线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线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线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线连接线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线连接线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FCE4-D64C-8C4C-9753-CEB604AEAD4A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DF6E2-11D4-7D42-831A-42497A9E61F9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6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线连接线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线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线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线连接线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线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线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线连接线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线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线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线连接线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线连接线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线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线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线连接线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线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线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线连接线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线连接线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5BA0A-A839-9643-BB86-04FF5A84A552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2055-0D3E-EF4D-BE69-7EE4FB9D5A88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C37D8-472D-014D-9C35-37446491160B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E25F-6080-9140-B569-96228A567909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BCC3-2041-CE49-A141-41FA63DBA865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41FE-DA60-0840-900F-4A5394BE797C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60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直线连接线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线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线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线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线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直线连接线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线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线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线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直线连接线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线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连接线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线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线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线连接线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直线连接线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线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线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线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线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直线连接线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线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线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线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线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线连接线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5408D-E5FC-324A-A1AE-5750701F09D7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4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5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96EC-3137-8A47-ADD1-86E321BB07A8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线连接线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线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线连接线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线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线连接线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线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线连接线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线连接线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线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线连接线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线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线连接线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55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cxnSp>
        <p:nvCxnSpPr>
          <p:cNvPr id="57" name="直线连接线 59"/>
          <p:cNvCxnSpPr/>
          <p:nvPr userDrawn="1"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51CB-B39D-4F48-A28D-35C03E91BC4E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0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569A-7937-BD43-8E80-D98570F4C856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224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线连接线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线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线连接线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线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线连接线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线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线连接线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线连接线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线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线连接线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线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线连接线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5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cxnSp>
        <p:nvCxnSpPr>
          <p:cNvPr id="57" name="直线连接线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E8D04-0C4A-D141-84DF-E03FFEDD9E6F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51AA7-619D-F342-9F85-D6DB2EE6C8C8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2BDB-06D9-724A-8BC0-FE3C7D26B280}" type="datetime1">
              <a:rPr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2017/2/10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F994-DE3B-494C-9294-D148688F595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04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9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5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82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07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E1A9-06C5-7C4C-B8A2-021EA964C98C}" type="datetimeFigureOut">
              <a:rPr kumimoji="1" lang="zh-CN" altLang="en-US" smtClean="0"/>
              <a:t>2017/2/10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FBD-0F2F-FB4D-95D5-7292CCCDE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 95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组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组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组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组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zh-CN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C0000F1A-C113-9A4F-BD32-2D7F7BCBF021}" type="datetime1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2/10/17</a:t>
            </a:fld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zh-CN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C8835C4E-A91E-0548-94D0-E06548277B83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Microsoft YaHei UI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CN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563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pPr algn="ctr"/>
            <a:r>
              <a:rPr lang="en-US" altLang="zh-CN" dirty="0" smtClean="0">
                <a:ea typeface="Microsoft YaHei UI" charset="-122"/>
              </a:rPr>
              <a:t>C++</a:t>
            </a:r>
            <a:r>
              <a:rPr lang="zh-CN" altLang="en-US" dirty="0" smtClean="0">
                <a:ea typeface="Microsoft YaHei UI" charset="-122"/>
              </a:rPr>
              <a:t>快速入门手册</a:t>
            </a:r>
            <a:endParaRPr altLang="x-none" dirty="0">
              <a:ea typeface="Microsoft YaHei UI" charset="-122"/>
            </a:endParaRPr>
          </a:p>
        </p:txBody>
      </p:sp>
      <p:pic>
        <p:nvPicPr>
          <p:cNvPr id="1536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0"/>
            <a:ext cx="397827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3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1408"/>
            <a:ext cx="9601200" cy="634898"/>
          </a:xfrm>
        </p:spPr>
        <p:txBody>
          <a:bodyPr/>
          <a:lstStyle/>
          <a:p>
            <a:r>
              <a:rPr kumimoji="1" lang="zh-CN" altLang="en-US" dirty="0" smtClean="0"/>
              <a:t>重载运算符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72766"/>
            <a:ext cx="9601200" cy="4468238"/>
          </a:xfrm>
        </p:spPr>
        <p:txBody>
          <a:bodyPr/>
          <a:lstStyle/>
          <a:p>
            <a:r>
              <a:rPr lang="zh-CN" altLang="en-US" dirty="0"/>
              <a:t>对已有的运算符重新进行定义，赋予其另一种功能，以适应不同的数据类型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err="1" smtClean="0"/>
              <a:t>a.operator</a:t>
            </a:r>
            <a:r>
              <a:rPr lang="en-US" altLang="zh-CN" dirty="0" smtClean="0"/>
              <a:t>&lt;(b)</a:t>
            </a:r>
            <a:r>
              <a:rPr lang="zh-CN" altLang="en-US" dirty="0" smtClean="0"/>
              <a:t>，可以看成类的成员函数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operator&lt;(a,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b)</a:t>
            </a:r>
            <a:r>
              <a:rPr lang="zh-CN" altLang="en-US" dirty="0" smtClean="0"/>
              <a:t>，也可以看成一个普通函数</a:t>
            </a:r>
            <a:endParaRPr lang="en-US" altLang="zh-CN" dirty="0" smtClean="0"/>
          </a:p>
          <a:p>
            <a:r>
              <a:rPr lang="zh-CN" altLang="en-US" dirty="0" smtClean="0"/>
              <a:t>基本类型没有问题，但如果是自己定义的类型呢？</a:t>
            </a:r>
            <a:endParaRPr lang="en-US" altLang="zh-CN" dirty="0" smtClean="0"/>
          </a:p>
          <a:p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</a:t>
            </a:r>
            <a:br>
              <a:rPr kumimoji="1" lang="en-US" altLang="zh-CN" dirty="0" smtClean="0"/>
            </a:br>
            <a:r>
              <a:rPr kumimoji="1" lang="en-US" altLang="zh-CN" dirty="0" smtClean="0"/>
              <a:t>};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</a:t>
            </a:r>
            <a:r>
              <a:rPr kumimoji="1" lang="en-US" altLang="zh-CN" dirty="0" smtClean="0"/>
              <a:t>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c.a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c.b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d.a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c.b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1;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9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515566"/>
            <a:ext cx="9601200" cy="5275634"/>
          </a:xfrm>
        </p:spPr>
        <p:txBody>
          <a:bodyPr/>
          <a:lstStyle/>
          <a:p>
            <a:r>
              <a:rPr kumimoji="1" lang="zh-CN" altLang="en-US" dirty="0" smtClean="0"/>
              <a:t>如果想根据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来比较大小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第一种，在类内重载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operator&lt;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(node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s.a</a:t>
            </a:r>
            <a:r>
              <a:rPr kumimoji="1" lang="en-US" altLang="zh-CN" dirty="0" smtClean="0"/>
              <a:t>;}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};</a:t>
            </a:r>
          </a:p>
          <a:p>
            <a:r>
              <a:rPr kumimoji="1" lang="zh-CN" altLang="en-US" dirty="0" smtClean="0"/>
              <a:t>第二种，在类外重载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operator&lt;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c.a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d.a</a:t>
            </a:r>
            <a:r>
              <a:rPr kumimoji="1" lang="en-US" altLang="zh-CN" dirty="0" smtClean="0"/>
              <a:t>;}</a:t>
            </a:r>
          </a:p>
          <a:p>
            <a:r>
              <a:rPr kumimoji="1" lang="zh-CN" altLang="en-US" dirty="0" smtClean="0"/>
              <a:t>重载后，就可以直接使用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</a:t>
            </a:r>
            <a:endParaRPr kumimoji="1" lang="en-US" altLang="zh-CN" dirty="0"/>
          </a:p>
          <a:p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号是</a:t>
            </a:r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里经常用到的一个符号，学会重载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号，可以方便地把自定义类型运用到</a:t>
            </a:r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中，比如一个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数组，然后要根据某种比较规则排序，在重载了小于号后，可以直接调用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1127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47468"/>
          </a:xfrm>
        </p:spPr>
        <p:txBody>
          <a:bodyPr/>
          <a:lstStyle/>
          <a:p>
            <a:r>
              <a:rPr kumimoji="1" lang="en-US" altLang="zh-CN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35640"/>
            <a:ext cx="9601200" cy="4455560"/>
          </a:xfrm>
        </p:spPr>
        <p:txBody>
          <a:bodyPr/>
          <a:lstStyle/>
          <a:p>
            <a:r>
              <a:rPr kumimoji="1" lang="zh-CN" altLang="en-US" dirty="0" smtClean="0"/>
              <a:t>想定义一个函数，用于实现两个相同类型相加，然后返回结果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b;}</a:t>
            </a:r>
          </a:p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add(double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b;}</a:t>
            </a:r>
            <a:endParaRPr kumimoji="1" lang="zh-CN" altLang="en-US" dirty="0" smtClean="0"/>
          </a:p>
          <a:p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add(long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b;}</a:t>
            </a:r>
            <a:endParaRPr kumimoji="1" lang="zh-CN" altLang="en-US" dirty="0" smtClean="0"/>
          </a:p>
          <a:p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add(float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b;}</a:t>
            </a:r>
            <a:endParaRPr kumimoji="1" lang="zh-CN" altLang="en-US" dirty="0" smtClean="0"/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这些函数的操作都是一样的，只是某些参数的类型不同</a:t>
            </a:r>
            <a:endParaRPr kumimoji="1" lang="en-US" altLang="zh-CN" dirty="0" smtClean="0"/>
          </a:p>
          <a:p>
            <a:r>
              <a:rPr kumimoji="1" lang="en-US" altLang="zh-CN" dirty="0" smtClean="0"/>
              <a:t>template&lt;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T&gt;</a:t>
            </a:r>
            <a:br>
              <a:rPr kumimoji="1" lang="en-US" altLang="zh-CN" dirty="0" smtClean="0"/>
            </a:b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add(T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b;}</a:t>
            </a:r>
          </a:p>
          <a:p>
            <a:r>
              <a:rPr kumimoji="1" lang="zh-CN" altLang="en-US" dirty="0" smtClean="0"/>
              <a:t>将来不管什么类型，都可以直接调用</a:t>
            </a:r>
            <a:r>
              <a:rPr kumimoji="1" lang="en-US" altLang="zh-CN" dirty="0" smtClean="0"/>
              <a:t>add()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339047"/>
            <a:ext cx="9601200" cy="5287766"/>
          </a:xfrm>
        </p:spPr>
        <p:txBody>
          <a:bodyPr/>
          <a:lstStyle/>
          <a:p>
            <a:r>
              <a:rPr kumimoji="1" lang="zh-CN" altLang="en-US" dirty="0" smtClean="0"/>
              <a:t>除了有函数模板外，还有类模板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和函数模板一样，也是类中绝大部分东西都一样，只是一些参数的类型不同</a:t>
            </a:r>
            <a:endParaRPr kumimoji="1" lang="en-US" altLang="zh-CN" dirty="0" smtClean="0"/>
          </a:p>
          <a:p>
            <a:r>
              <a:rPr kumimoji="1" lang="en-US" altLang="zh-CN" dirty="0" smtClean="0"/>
              <a:t>template&lt;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T&gt;</a:t>
            </a:r>
            <a:br>
              <a:rPr kumimoji="1" lang="en-US" altLang="zh-CN" dirty="0" smtClean="0"/>
            </a:b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</a:t>
            </a:r>
            <a:br>
              <a:rPr kumimoji="1" lang="en-US" altLang="zh-CN" dirty="0" smtClean="0"/>
            </a:br>
            <a:r>
              <a:rPr kumimoji="1" lang="en-US" altLang="zh-CN" dirty="0" smtClean="0"/>
              <a:t>};</a:t>
            </a:r>
          </a:p>
          <a:p>
            <a:r>
              <a:rPr kumimoji="1" lang="zh-CN" altLang="en-US" dirty="0" smtClean="0"/>
              <a:t>将来在声明时，得指出</a:t>
            </a:r>
            <a:r>
              <a:rPr kumimoji="1" lang="en-US" altLang="zh-CN" dirty="0" smtClean="0"/>
              <a:t>T</a:t>
            </a:r>
          </a:p>
          <a:p>
            <a:r>
              <a:rPr kumimoji="1" lang="en-US" altLang="zh-CN" dirty="0" smtClean="0"/>
              <a:t>Person&lt;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s;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r>
              <a:rPr kumimoji="1" lang="zh-CN" altLang="en-US" dirty="0" smtClean="0"/>
              <a:t>除此以外，还可以定义多个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，也可以传入参数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template&lt;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Person{}</a:t>
            </a:r>
            <a:br>
              <a:rPr kumimoji="1" lang="en-US" altLang="zh-CN" dirty="0" smtClean="0"/>
            </a:br>
            <a:r>
              <a:rPr kumimoji="1" lang="en-US" altLang="zh-CN" dirty="0" smtClean="0"/>
              <a:t>Person&lt;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double&gt;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s;</a:t>
            </a:r>
          </a:p>
          <a:p>
            <a:r>
              <a:rPr kumimoji="1" lang="en-US" altLang="zh-CN" dirty="0" smtClean="0"/>
              <a:t>template&lt;</a:t>
            </a:r>
            <a:r>
              <a:rPr kumimoji="1" lang="en-US" altLang="zh-CN" dirty="0" err="1" smtClean="0"/>
              <a:t>typename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Person{}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Person&lt;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s;</a:t>
            </a:r>
          </a:p>
        </p:txBody>
      </p:sp>
    </p:spTree>
    <p:extLst>
      <p:ext uri="{BB962C8B-B14F-4D97-AF65-F5344CB8AC3E}">
        <p14:creationId xmlns:p14="http://schemas.microsoft.com/office/powerpoint/2010/main" val="1890583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(containers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迭代器</a:t>
            </a:r>
            <a:r>
              <a:rPr lang="en-US" altLang="zh-CN" dirty="0"/>
              <a:t>(iterators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空间</a:t>
            </a:r>
            <a:r>
              <a:rPr lang="zh-CN" altLang="en-US" dirty="0"/>
              <a:t>配置器</a:t>
            </a:r>
            <a:r>
              <a:rPr lang="en-US" altLang="zh-CN" dirty="0"/>
              <a:t>(allocator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配接器</a:t>
            </a:r>
            <a:r>
              <a:rPr lang="en-US" altLang="zh-CN" dirty="0"/>
              <a:t>(adapters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算法</a:t>
            </a:r>
            <a:r>
              <a:rPr lang="en-US" altLang="zh-CN" dirty="0"/>
              <a:t>(algorithms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仿函</a:t>
            </a:r>
            <a:r>
              <a:rPr lang="zh-CN" altLang="en-US" dirty="0"/>
              <a:t>数</a:t>
            </a:r>
            <a:r>
              <a:rPr lang="en-US" altLang="zh-CN" dirty="0"/>
              <a:t>(</a:t>
            </a:r>
            <a:r>
              <a:rPr lang="en-US" altLang="zh-CN" dirty="0" err="1"/>
              <a:t>functors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3585682" y="1928117"/>
            <a:ext cx="441788" cy="3904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565134" y="3903324"/>
            <a:ext cx="441788" cy="3904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84739"/>
            <a:ext cx="9601200" cy="606371"/>
          </a:xfrm>
        </p:spPr>
        <p:txBody>
          <a:bodyPr/>
          <a:lstStyle/>
          <a:p>
            <a:r>
              <a:rPr kumimoji="1" lang="en-US" altLang="zh-CN" dirty="0" smtClean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55496"/>
            <a:ext cx="9601200" cy="4414463"/>
          </a:xfrm>
        </p:spPr>
        <p:txBody>
          <a:bodyPr/>
          <a:lstStyle/>
          <a:p>
            <a:r>
              <a:rPr kumimoji="1" lang="zh-CN" altLang="en-US" dirty="0" smtClean="0"/>
              <a:t>不定长数组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kumimoji="1" lang="en-US" altLang="zh-CN" dirty="0" smtClean="0"/>
              <a:t>	vector&lt;T&gt;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	vector&lt;T&gt;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name(5);</a:t>
            </a:r>
            <a:br>
              <a:rPr kumimoji="1" lang="en-US" altLang="zh-CN" dirty="0" smtClean="0"/>
            </a:br>
            <a:r>
              <a:rPr kumimoji="1" lang="en-US" altLang="zh-CN" dirty="0" smtClean="0"/>
              <a:t>	vector&lt;T&gt;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name(5,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0);</a:t>
            </a:r>
          </a:p>
          <a:p>
            <a:r>
              <a:rPr kumimoji="1" lang="zh-CN" altLang="en-US" dirty="0" smtClean="0"/>
              <a:t>可以用下标访问，如</a:t>
            </a:r>
            <a:r>
              <a:rPr kumimoji="1" lang="en-US" altLang="zh-CN" dirty="0" smtClean="0"/>
              <a:t>name[1]</a:t>
            </a:r>
          </a:p>
          <a:p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在末位插入，</a:t>
            </a:r>
            <a:r>
              <a:rPr kumimoji="1" lang="en-US" altLang="zh-CN" dirty="0" err="1" smtClean="0"/>
              <a:t>pop_back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弹出末尾元素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front()——</a:t>
            </a:r>
            <a:r>
              <a:rPr kumimoji="1" lang="zh-CN" altLang="en-US" dirty="0" smtClean="0"/>
              <a:t>获取第一个元素，</a:t>
            </a:r>
            <a:r>
              <a:rPr kumimoji="1" lang="en-US" altLang="zh-CN" dirty="0" smtClean="0"/>
              <a:t>back()——</a:t>
            </a:r>
            <a:r>
              <a:rPr kumimoji="1" lang="zh-CN" altLang="en-US" dirty="0" smtClean="0"/>
              <a:t>获取最后一个元素</a:t>
            </a:r>
            <a:endParaRPr kumimoji="1" lang="en-US" altLang="zh-CN" dirty="0"/>
          </a:p>
          <a:p>
            <a:r>
              <a:rPr kumimoji="1" lang="en-US" altLang="zh-CN" dirty="0" smtClean="0"/>
              <a:t>size()——</a:t>
            </a:r>
            <a:r>
              <a:rPr kumimoji="1" lang="zh-CN" altLang="en-US" dirty="0" smtClean="0"/>
              <a:t>返回数组大小，</a:t>
            </a:r>
            <a:r>
              <a:rPr kumimoji="1" lang="en-US" altLang="zh-CN" dirty="0" smtClean="0"/>
              <a:t>empty()——</a:t>
            </a:r>
            <a:r>
              <a:rPr kumimoji="1" lang="zh-CN" altLang="en-US" dirty="0" smtClean="0"/>
              <a:t>判断是否为空，</a:t>
            </a:r>
            <a:r>
              <a:rPr kumimoji="1" lang="en-US" altLang="zh-CN" dirty="0" smtClean="0"/>
              <a:t>clear()——</a:t>
            </a:r>
            <a:r>
              <a:rPr kumimoji="1" lang="zh-CN" altLang="en-US" dirty="0" smtClean="0"/>
              <a:t>清空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可以用来构造邻接表，如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lj</a:t>
            </a:r>
            <a:r>
              <a:rPr kumimoji="1" lang="en-US" altLang="zh-CN" dirty="0" smtClean="0"/>
              <a:t>[N];</a:t>
            </a:r>
          </a:p>
          <a:p>
            <a:pPr lvl="1"/>
            <a:r>
              <a:rPr kumimoji="1" lang="en-US" altLang="zh-CN" dirty="0" smtClean="0"/>
              <a:t>vector&lt;vector&lt;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lj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22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3206" y="164387"/>
            <a:ext cx="9601200" cy="5359685"/>
          </a:xfrm>
        </p:spPr>
        <p:txBody>
          <a:bodyPr/>
          <a:lstStyle/>
          <a:p>
            <a:r>
              <a:rPr kumimoji="1" lang="en-US" altLang="zh-CN" dirty="0" smtClean="0"/>
              <a:t>begin()——</a:t>
            </a:r>
            <a:r>
              <a:rPr kumimoji="1" lang="zh-CN" altLang="en-US" dirty="0" smtClean="0"/>
              <a:t>返回指向第一个元素的迭代器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end()——</a:t>
            </a:r>
            <a:r>
              <a:rPr kumimoji="1" lang="zh-CN" altLang="en-US" dirty="0" smtClean="0"/>
              <a:t>返回指向最后一个元素的下一位的迭代器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rbegin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返回指向第一个元素上一位的反向迭代器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rend()——</a:t>
            </a:r>
            <a:r>
              <a:rPr kumimoji="1" lang="zh-CN" altLang="en-US" dirty="0" smtClean="0"/>
              <a:t>返回指向最后一个元素的反向迭代器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迭代器 可以看成封装后的指针</a:t>
            </a:r>
            <a:endParaRPr kumimoji="1" lang="en-US" altLang="zh-CN" dirty="0" smtClean="0"/>
          </a:p>
          <a:p>
            <a:r>
              <a:rPr kumimoji="1" lang="en-US" altLang="zh-CN" dirty="0" smtClean="0"/>
              <a:t>sort(</a:t>
            </a:r>
            <a:r>
              <a:rPr kumimoji="1" lang="en-US" altLang="zh-CN" dirty="0" err="1" smtClean="0"/>
              <a:t>name.begin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name.end</a:t>
            </a:r>
            <a:r>
              <a:rPr kumimoji="1" lang="en-US" altLang="zh-CN" dirty="0" smtClean="0"/>
              <a:t>())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unique()——</a:t>
            </a:r>
            <a:r>
              <a:rPr kumimoji="1" lang="zh-CN" altLang="en-US" dirty="0" smtClean="0"/>
              <a:t>去重，需要在排序后才能使用</a:t>
            </a:r>
            <a:endParaRPr kumimoji="1" lang="en-US" altLang="zh-CN" dirty="0"/>
          </a:p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的内存是连续的，所以除了上述的成员函数外，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erase</a:t>
            </a:r>
            <a:r>
              <a:rPr kumimoji="1" lang="zh-CN" altLang="en-US" dirty="0" smtClean="0"/>
              <a:t>等函数不推荐使用，因为它们的复杂度是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是不定长的，所以其内存也是不定的，为了防止越界等问题，它在</a:t>
            </a:r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的时候会预先申请一些额外的内存，因此频繁的</a:t>
            </a:r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会导致额外的时间开销，所以最好在知道了其大小后，先用</a:t>
            </a:r>
            <a:r>
              <a:rPr kumimoji="1" lang="en-US" altLang="zh-CN" dirty="0" smtClean="0"/>
              <a:t>resize()</a:t>
            </a:r>
            <a:r>
              <a:rPr kumimoji="1" lang="zh-CN" altLang="en-US" dirty="0" smtClean="0"/>
              <a:t>直接调整其大小，然后再用下标访问来进行修改等操作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不要使用</a:t>
            </a:r>
            <a:r>
              <a:rPr kumimoji="1" lang="en-US" altLang="zh-CN" dirty="0" smtClean="0"/>
              <a:t>vector&lt;bool&gt;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23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37193"/>
          </a:xfrm>
        </p:spPr>
        <p:txBody>
          <a:bodyPr/>
          <a:lstStyle/>
          <a:p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10301"/>
            <a:ext cx="9601200" cy="4476108"/>
          </a:xfrm>
        </p:spPr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“string”;</a:t>
            </a:r>
          </a:p>
          <a:p>
            <a:r>
              <a:rPr kumimoji="1" lang="zh-CN" altLang="en-US" dirty="0" smtClean="0"/>
              <a:t>支持下标访问，如</a:t>
            </a:r>
            <a:r>
              <a:rPr kumimoji="1" lang="en-US" altLang="zh-CN" dirty="0" smtClean="0"/>
              <a:t>name[1]</a:t>
            </a:r>
          </a:p>
          <a:p>
            <a:r>
              <a:rPr kumimoji="1" lang="zh-CN" altLang="en-US" dirty="0" smtClean="0"/>
              <a:t>支持加法，即拼接</a:t>
            </a:r>
            <a:endParaRPr kumimoji="1" lang="en-US" altLang="zh-CN" dirty="0"/>
          </a:p>
          <a:p>
            <a:r>
              <a:rPr kumimoji="1" lang="zh-CN" altLang="en-US" dirty="0" smtClean="0"/>
              <a:t>支持大于小于等比较符号，按字典序比较大小</a:t>
            </a:r>
            <a:endParaRPr kumimoji="1" lang="en-US" altLang="zh-CN" dirty="0" smtClean="0"/>
          </a:p>
          <a:p>
            <a:r>
              <a:rPr kumimoji="1" lang="en-US" altLang="zh-CN" dirty="0" smtClean="0"/>
              <a:t>length()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返回字符串长度，复杂度</a:t>
            </a:r>
            <a:r>
              <a:rPr kumimoji="1" lang="en-US" altLang="zh-CN" dirty="0" smtClean="0"/>
              <a:t>o(1)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strlen</a:t>
            </a:r>
            <a:r>
              <a:rPr kumimoji="1" lang="en-US" altLang="zh-CN" dirty="0" smtClean="0"/>
              <a:t>(char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的复杂度为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截取子串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内存连续，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erase</a:t>
            </a:r>
            <a:r>
              <a:rPr kumimoji="1" lang="zh-CN" altLang="en-US" dirty="0" smtClean="0"/>
              <a:t>的复杂度为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，不推荐使用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99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16645"/>
          </a:xfrm>
        </p:spPr>
        <p:txBody>
          <a:bodyPr/>
          <a:lstStyle/>
          <a:p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705510"/>
            <a:ext cx="9601200" cy="2887038"/>
          </a:xfrm>
        </p:spPr>
        <p:txBody>
          <a:bodyPr/>
          <a:lstStyle/>
          <a:p>
            <a:r>
              <a:rPr kumimoji="1" lang="zh-CN" altLang="en-US" dirty="0" smtClean="0"/>
              <a:t>双向链表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成员函数和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类似，除了之前提到的外，它还有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pop_front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删除第一个元素，</a:t>
            </a:r>
            <a:r>
              <a:rPr kumimoji="1" lang="en-US" altLang="zh-CN" dirty="0" err="1" smtClean="0"/>
              <a:t>push_front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从头部插入一个元素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其内存是不连续的，</a:t>
            </a:r>
            <a:r>
              <a:rPr kumimoji="1" lang="en-US" altLang="zh-CN" dirty="0" smtClean="0"/>
              <a:t>erase()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insert()</a:t>
            </a:r>
            <a:r>
              <a:rPr kumimoji="1" lang="zh-CN" altLang="en-US" dirty="0" smtClean="0"/>
              <a:t>的复杂度是</a:t>
            </a:r>
            <a:r>
              <a:rPr kumimoji="1" lang="en-US" altLang="zh-CN" dirty="0" smtClean="0"/>
              <a:t>o(1)</a:t>
            </a:r>
            <a:r>
              <a:rPr kumimoji="1" lang="zh-CN" altLang="en-US" dirty="0" smtClean="0"/>
              <a:t>，所以适合在插入，删除操作频繁的时候使用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它不支持随机访问，即不能用下标来访问，如</a:t>
            </a:r>
            <a:r>
              <a:rPr kumimoji="1" lang="en-US" altLang="zh-CN" dirty="0" smtClean="0"/>
              <a:t>name[1]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1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65274"/>
          </a:xfrm>
        </p:spPr>
        <p:txBody>
          <a:bodyPr/>
          <a:lstStyle/>
          <a:p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94544"/>
            <a:ext cx="9601200" cy="4476108"/>
          </a:xfrm>
        </p:spPr>
        <p:txBody>
          <a:bodyPr/>
          <a:lstStyle/>
          <a:p>
            <a:r>
              <a:rPr kumimoji="1" lang="zh-CN" altLang="en-US" dirty="0" smtClean="0"/>
              <a:t>单向队列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:queue&lt;T&gt;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en-US" altLang="zh-CN" dirty="0" smtClean="0"/>
              <a:t>push()——</a:t>
            </a:r>
            <a:r>
              <a:rPr kumimoji="1" lang="zh-CN" altLang="en-US" dirty="0" smtClean="0"/>
              <a:t>入队，在队列末尾插入一个元素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pop()——</a:t>
            </a:r>
            <a:r>
              <a:rPr kumimoji="1" lang="zh-CN" altLang="en-US" dirty="0" smtClean="0"/>
              <a:t>出队，弹出队首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front()——</a:t>
            </a:r>
            <a:r>
              <a:rPr kumimoji="1" lang="zh-CN" altLang="en-US" dirty="0" smtClean="0"/>
              <a:t>访问队首元素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back()——</a:t>
            </a:r>
            <a:r>
              <a:rPr kumimoji="1" lang="zh-CN" altLang="en-US" dirty="0" smtClean="0"/>
              <a:t>访问队尾元素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size()——</a:t>
            </a:r>
            <a:r>
              <a:rPr kumimoji="1" lang="zh-CN" altLang="en-US" dirty="0" smtClean="0"/>
              <a:t>获取队列大小</a:t>
            </a:r>
            <a:endParaRPr kumimoji="1" lang="en-US" altLang="zh-CN" dirty="0" smtClean="0"/>
          </a:p>
          <a:p>
            <a:r>
              <a:rPr kumimoji="1" lang="en-US" altLang="zh-CN" dirty="0" smtClean="0"/>
              <a:t>empty()——</a:t>
            </a:r>
            <a:r>
              <a:rPr kumimoji="1" lang="zh-CN" altLang="en-US" dirty="0" smtClean="0"/>
              <a:t>判断队列是否为空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:BFS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5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的主要区别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001748"/>
            <a:ext cx="9601200" cy="3810000"/>
          </a:xfrm>
        </p:spPr>
        <p:txBody>
          <a:bodyPr/>
          <a:lstStyle/>
          <a:p>
            <a:r>
              <a:rPr kumimoji="1" lang="en-US" altLang="zh-CN" dirty="0" smtClean="0"/>
              <a:t>Class——</a:t>
            </a:r>
            <a:r>
              <a:rPr lang="en-US" altLang="zh-CN" dirty="0" smtClean="0"/>
              <a:t>Object Oriented Programming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，面向对象</a:t>
            </a:r>
            <a:endParaRPr lang="en-US" altLang="zh-CN" dirty="0" smtClean="0"/>
          </a:p>
          <a:p>
            <a:r>
              <a:rPr kumimoji="1" lang="en-US" altLang="zh-CN" dirty="0" smtClean="0"/>
              <a:t>Template——</a:t>
            </a:r>
            <a:r>
              <a:rPr lang="en-US" altLang="zh-CN" dirty="0" smtClean="0"/>
              <a:t>Generic programming</a:t>
            </a:r>
            <a:r>
              <a:rPr lang="zh-CN" altLang="en-US" dirty="0" smtClean="0"/>
              <a:t>，</a:t>
            </a:r>
            <a:r>
              <a:rPr kumimoji="1" lang="zh-CN" altLang="en-US" dirty="0" smtClean="0"/>
              <a:t>泛型编程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STL——</a:t>
            </a:r>
            <a:r>
              <a:rPr lang="en-US" altLang="zh-CN" dirty="0" smtClean="0"/>
              <a:t>Standard Template Library</a:t>
            </a:r>
            <a:r>
              <a:rPr lang="zh-CN" altLang="en-US" dirty="0" smtClean="0"/>
              <a:t>，</a:t>
            </a:r>
            <a:r>
              <a:rPr kumimoji="1" lang="zh-CN" altLang="en-US" dirty="0" smtClean="0"/>
              <a:t>标准模板库</a:t>
            </a:r>
            <a:endParaRPr kumimoji="1" lang="en-US" altLang="zh-CN" dirty="0" smtClean="0"/>
          </a:p>
          <a:p>
            <a:r>
              <a:rPr kumimoji="1" lang="en-US" altLang="zh-CN" dirty="0" smtClean="0"/>
              <a:t>More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r>
              <a:rPr kumimoji="1" lang="en-US" altLang="zh-CN" dirty="0" err="1" smtClean="0"/>
              <a:t>ACMer</a:t>
            </a:r>
            <a:r>
              <a:rPr kumimoji="1" lang="zh-CN" altLang="en-US" dirty="0" smtClean="0"/>
              <a:t>大多用的是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STL</a:t>
            </a:r>
            <a:endParaRPr kumimoji="1" lang="en-US" altLang="zh-CN" dirty="0" smtClean="0"/>
          </a:p>
        </p:txBody>
      </p:sp>
      <p:sp>
        <p:nvSpPr>
          <p:cNvPr id="4" name="五角星 3"/>
          <p:cNvSpPr/>
          <p:nvPr/>
        </p:nvSpPr>
        <p:spPr>
          <a:xfrm>
            <a:off x="7222732" y="2897313"/>
            <a:ext cx="503434" cy="4520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77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26919"/>
          </a:xfrm>
        </p:spPr>
        <p:txBody>
          <a:bodyPr/>
          <a:lstStyle/>
          <a:p>
            <a:r>
              <a:rPr kumimoji="1" lang="en-US" altLang="zh-CN" dirty="0" err="1" smtClean="0"/>
              <a:t>priority_queue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33591"/>
            <a:ext cx="9601200" cy="4342544"/>
          </a:xfrm>
        </p:spPr>
        <p:txBody>
          <a:bodyPr/>
          <a:lstStyle/>
          <a:p>
            <a:r>
              <a:rPr kumimoji="1" lang="zh-CN" altLang="en-US" dirty="0" smtClean="0"/>
              <a:t>优先队列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其成员函数和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一样，除了访问队首元素是</a:t>
            </a:r>
            <a:r>
              <a:rPr kumimoji="1" lang="en-US" altLang="zh-CN" dirty="0" smtClean="0"/>
              <a:t>top()</a:t>
            </a:r>
          </a:p>
          <a:p>
            <a:r>
              <a:rPr kumimoji="1" lang="zh-CN" altLang="en-US" dirty="0" smtClean="0"/>
              <a:t>它会自动维护队列的单调性，默认是从大到小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想要变成从小到大，可以重载小于号为大于，也可以在声明时，写成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priority_queue</a:t>
            </a:r>
            <a:r>
              <a:rPr kumimoji="1" lang="en-US" altLang="zh-CN" dirty="0" smtClean="0"/>
              <a:t>&lt;T,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vector&lt;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&gt;,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greater&lt;T&gt;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，但得提前定义好大于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其内部实现是堆排序（</a:t>
            </a:r>
            <a:r>
              <a:rPr kumimoji="1" lang="en-US" altLang="zh-CN" dirty="0" err="1" smtClean="0"/>
              <a:t>make_heap,sort_heap,pop_heap,push_heap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，所以入队、出队的复杂度都是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dijkstra</a:t>
            </a:r>
            <a:r>
              <a:rPr kumimoji="1" lang="zh-CN" altLang="en-US" dirty="0" smtClean="0"/>
              <a:t>堆优化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5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85823"/>
          </a:xfrm>
        </p:spPr>
        <p:txBody>
          <a:bodyPr/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7285"/>
            <a:ext cx="9601200" cy="4393915"/>
          </a:xfrm>
        </p:spPr>
        <p:txBody>
          <a:bodyPr/>
          <a:lstStyle/>
          <a:p>
            <a:r>
              <a:rPr kumimoji="1" lang="zh-CN" altLang="en-US" dirty="0" smtClean="0"/>
              <a:t>栈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:stack&lt;T&gt;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en-US" altLang="zh-CN" dirty="0" smtClean="0"/>
              <a:t>top()——</a:t>
            </a:r>
            <a:r>
              <a:rPr kumimoji="1" lang="zh-CN" altLang="en-US" dirty="0" smtClean="0"/>
              <a:t>获取栈顶元素</a:t>
            </a:r>
            <a:endParaRPr kumimoji="1" lang="en-US" altLang="zh-CN" dirty="0"/>
          </a:p>
          <a:p>
            <a:r>
              <a:rPr kumimoji="1" lang="en-US" altLang="zh-CN" dirty="0" smtClean="0"/>
              <a:t>push()——</a:t>
            </a:r>
            <a:r>
              <a:rPr kumimoji="1" lang="zh-CN" altLang="en-US" dirty="0" smtClean="0"/>
              <a:t>入栈，将元素放到栈顶</a:t>
            </a:r>
            <a:endParaRPr kumimoji="1" lang="en-US" altLang="zh-CN" dirty="0" smtClean="0"/>
          </a:p>
          <a:p>
            <a:r>
              <a:rPr kumimoji="1" lang="en-US" altLang="zh-CN" dirty="0" smtClean="0"/>
              <a:t>pop()——</a:t>
            </a:r>
            <a:r>
              <a:rPr kumimoji="1" lang="zh-CN" altLang="en-US" dirty="0" smtClean="0"/>
              <a:t>出栈，弹出栈顶元素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empty()——</a:t>
            </a:r>
            <a:r>
              <a:rPr kumimoji="1" lang="zh-CN" altLang="en-US" dirty="0" smtClean="0"/>
              <a:t>判断栈是否为空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size()——</a:t>
            </a:r>
            <a:r>
              <a:rPr kumimoji="1" lang="zh-CN" altLang="en-US" dirty="0" smtClean="0"/>
              <a:t>返回栈的大小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8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481" y="0"/>
            <a:ext cx="9601200" cy="1143000"/>
          </a:xfrm>
        </p:spPr>
        <p:txBody>
          <a:bodyPr/>
          <a:lstStyle/>
          <a:p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481" y="1488040"/>
            <a:ext cx="9601200" cy="4861389"/>
          </a:xfrm>
        </p:spPr>
        <p:txBody>
          <a:bodyPr/>
          <a:lstStyle/>
          <a:p>
            <a:r>
              <a:rPr kumimoji="1" lang="zh-CN" altLang="en-US" dirty="0" smtClean="0"/>
              <a:t>集合，不允许重复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:set&lt;T&gt;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zh-CN" altLang="en-US" dirty="0" smtClean="0"/>
              <a:t>不支持随机访问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begin(),end(),</a:t>
            </a:r>
            <a:r>
              <a:rPr kumimoji="1" lang="en-US" altLang="zh-CN" dirty="0" err="1" smtClean="0"/>
              <a:t>rbegin</a:t>
            </a:r>
            <a:r>
              <a:rPr kumimoji="1" lang="en-US" altLang="zh-CN" dirty="0" smtClean="0"/>
              <a:t>(),rend()</a:t>
            </a:r>
          </a:p>
          <a:p>
            <a:r>
              <a:rPr kumimoji="1" lang="en-US" altLang="zh-CN" dirty="0" smtClean="0"/>
              <a:t>insert(),erase(),clear(),empty()</a:t>
            </a:r>
          </a:p>
          <a:p>
            <a:r>
              <a:rPr kumimoji="1" lang="en-US" altLang="zh-CN" dirty="0" smtClean="0"/>
              <a:t>find()——</a:t>
            </a:r>
            <a:r>
              <a:rPr kumimoji="1" lang="zh-CN" altLang="en-US" dirty="0" smtClean="0"/>
              <a:t>查找集合中是否存在某个元素，找到返回其迭代器，否则返回</a:t>
            </a:r>
            <a:r>
              <a:rPr kumimoji="1" lang="en-US" altLang="zh-CN" dirty="0" smtClean="0"/>
              <a:t>end()</a:t>
            </a:r>
          </a:p>
          <a:p>
            <a:r>
              <a:rPr kumimoji="1" lang="zh-CN" altLang="en-US" dirty="0" smtClean="0"/>
              <a:t>内部用红黑树实现，所以插入，删除，查找的复杂度均为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，适合三者使用频繁的情况</a:t>
            </a:r>
            <a:endParaRPr kumimoji="1" lang="en-US" altLang="zh-CN" dirty="0" smtClean="0"/>
          </a:p>
          <a:p>
            <a:r>
              <a:rPr kumimoji="1" lang="en-US" altLang="zh-CN" dirty="0" smtClean="0"/>
              <a:t>multiset</a:t>
            </a:r>
            <a:r>
              <a:rPr kumimoji="1" lang="zh-CN" altLang="en-US" dirty="0" smtClean="0"/>
              <a:t>允许重复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05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57742"/>
          </a:xfrm>
        </p:spPr>
        <p:txBody>
          <a:bodyPr/>
          <a:lstStyle/>
          <a:p>
            <a:r>
              <a:rPr kumimoji="1" lang="en-US" altLang="zh-CN" dirty="0" smtClean="0"/>
              <a:t>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33" y="1726058"/>
            <a:ext cx="9601200" cy="4383640"/>
          </a:xfrm>
        </p:spPr>
        <p:txBody>
          <a:bodyPr/>
          <a:lstStyle/>
          <a:p>
            <a:r>
              <a:rPr kumimoji="1" lang="zh-CN" altLang="en-US" dirty="0" smtClean="0"/>
              <a:t>键值对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:pair&lt;T,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en-US" altLang="zh-CN" dirty="0" smtClean="0"/>
              <a:t>first——</a:t>
            </a:r>
            <a:r>
              <a:rPr kumimoji="1" lang="zh-CN" altLang="en-US" dirty="0" smtClean="0"/>
              <a:t>获取第一个元素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second——</a:t>
            </a:r>
            <a:r>
              <a:rPr kumimoji="1" lang="zh-CN" altLang="en-US" dirty="0" smtClean="0"/>
              <a:t>获取第二个元素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make_pair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普通函数，构造一个</a:t>
            </a:r>
            <a:r>
              <a:rPr kumimoji="1" lang="en-US" altLang="zh-CN" dirty="0" smtClean="0"/>
              <a:t>pair</a:t>
            </a:r>
          </a:p>
          <a:p>
            <a:r>
              <a:rPr kumimoji="1" lang="zh-CN" altLang="en-US" dirty="0" smtClean="0"/>
              <a:t>支持比较大小，先比较第一个，第一个一样的话再比较第二个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530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47468"/>
          </a:xfrm>
        </p:spPr>
        <p:txBody>
          <a:bodyPr/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13043"/>
            <a:ext cx="9601200" cy="4373366"/>
          </a:xfrm>
        </p:spPr>
        <p:txBody>
          <a:bodyPr/>
          <a:lstStyle/>
          <a:p>
            <a:r>
              <a:rPr kumimoji="1" lang="zh-CN" altLang="en-US" dirty="0" smtClean="0"/>
              <a:t>类似于</a:t>
            </a:r>
            <a:r>
              <a:rPr kumimoji="1" lang="en-US" altLang="zh-CN" dirty="0" smtClean="0"/>
              <a:t>set&lt;pair&lt;T,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，不允许重复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:map&lt;T,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zh-CN" altLang="en-US" dirty="0" smtClean="0"/>
              <a:t>成员函数和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一样，但</a:t>
            </a:r>
            <a:r>
              <a:rPr kumimoji="1" lang="en-US" altLang="zh-CN" dirty="0" smtClean="0"/>
              <a:t>erase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的参数是</a:t>
            </a:r>
            <a:r>
              <a:rPr kumimoji="1" lang="en-US" altLang="zh-CN" dirty="0" smtClean="0"/>
              <a:t>first</a:t>
            </a:r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访问，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内为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，获取的是</a:t>
            </a:r>
            <a:r>
              <a:rPr kumimoji="1" lang="en-US" altLang="zh-CN" dirty="0" smtClean="0"/>
              <a:t>second</a:t>
            </a:r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访问的元素不存在时，会自动创建一个以默认值构造的元素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multimap</a:t>
            </a:r>
            <a:r>
              <a:rPr kumimoji="1" lang="zh-CN" altLang="en-US" dirty="0" smtClean="0"/>
              <a:t>允许重复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631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44726"/>
          </a:xfrm>
        </p:spPr>
        <p:txBody>
          <a:bodyPr/>
          <a:lstStyle/>
          <a:p>
            <a:r>
              <a:rPr kumimoji="1" lang="en-US" altLang="zh-CN" dirty="0" err="1" smtClean="0"/>
              <a:t>bitset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15093"/>
            <a:ext cx="9601200" cy="4404189"/>
          </a:xfrm>
        </p:spPr>
        <p:txBody>
          <a:bodyPr/>
          <a:lstStyle/>
          <a:p>
            <a:r>
              <a:rPr kumimoji="1" lang="zh-CN" altLang="en-US" dirty="0" smtClean="0"/>
              <a:t>位管理，单位是位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bitset</a:t>
            </a:r>
            <a:r>
              <a:rPr kumimoji="1" lang="en-US" altLang="zh-CN" dirty="0" smtClean="0"/>
              <a:t>&lt;N&gt;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name;</a:t>
            </a:r>
          </a:p>
          <a:p>
            <a:r>
              <a:rPr kumimoji="1" lang="zh-CN" altLang="en-US" dirty="0" smtClean="0"/>
              <a:t>可以直接用</a:t>
            </a: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初始化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支持下标访问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&lt;&lt;</a:t>
            </a:r>
            <a:r>
              <a:rPr kumimoji="1" lang="zh-CN" altLang="en-US" dirty="0" smtClean="0"/>
              <a:t>输出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~</a:t>
            </a:r>
            <a:r>
              <a:rPr kumimoji="1" lang="zh-CN" altLang="en-US" dirty="0" smtClean="0"/>
              <a:t>操作符</a:t>
            </a:r>
            <a:endParaRPr kumimoji="1" lang="en-US" altLang="zh-CN" dirty="0" smtClean="0"/>
          </a:p>
          <a:p>
            <a:r>
              <a:rPr kumimoji="1" lang="en-US" altLang="zh-CN" dirty="0" smtClean="0"/>
              <a:t>count()——</a:t>
            </a:r>
            <a:r>
              <a:rPr kumimoji="1" lang="zh-CN" altLang="en-US" dirty="0" smtClean="0"/>
              <a:t>统计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的个数，</a:t>
            </a:r>
            <a:r>
              <a:rPr kumimoji="1" lang="en-US" altLang="zh-CN" dirty="0" smtClean="0"/>
              <a:t>size()——</a:t>
            </a:r>
            <a:r>
              <a:rPr kumimoji="1" lang="zh-CN" altLang="en-US" dirty="0" smtClean="0"/>
              <a:t>获取长度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filp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取反，</a:t>
            </a:r>
            <a:r>
              <a:rPr kumimoji="1" lang="en-US" altLang="zh-CN" dirty="0" smtClean="0"/>
              <a:t>set()——</a:t>
            </a:r>
            <a:r>
              <a:rPr kumimoji="1" lang="zh-CN" altLang="en-US" dirty="0" smtClean="0"/>
              <a:t>置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reset()——</a:t>
            </a:r>
            <a:r>
              <a:rPr kumimoji="1" lang="zh-CN" altLang="en-US" dirty="0" smtClean="0"/>
              <a:t>置</a:t>
            </a:r>
            <a:r>
              <a:rPr kumimoji="1" lang="en-US" altLang="zh-CN" dirty="0" smtClean="0"/>
              <a:t>0</a:t>
            </a:r>
          </a:p>
          <a:p>
            <a:r>
              <a:rPr kumimoji="1" lang="en-US" altLang="zh-CN" dirty="0" err="1" smtClean="0"/>
              <a:t>to_ulong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返回一个</a:t>
            </a:r>
            <a:r>
              <a:rPr kumimoji="1" lang="en-US" altLang="zh-CN" dirty="0" err="1" smtClean="0"/>
              <a:t>unsignend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值，</a:t>
            </a:r>
            <a:r>
              <a:rPr kumimoji="1" lang="en-US" altLang="zh-CN" dirty="0" err="1" smtClean="0"/>
              <a:t>to_string</a:t>
            </a:r>
            <a:r>
              <a:rPr kumimoji="1" lang="en-US" altLang="zh-CN" dirty="0" smtClean="0"/>
              <a:t>(),</a:t>
            </a:r>
            <a:r>
              <a:rPr kumimoji="1" lang="en-US" altLang="zh-CN" dirty="0" err="1" smtClean="0"/>
              <a:t>to_ullong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7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85823"/>
          </a:xfrm>
        </p:spPr>
        <p:txBody>
          <a:bodyPr/>
          <a:lstStyle/>
          <a:p>
            <a:r>
              <a:rPr kumimoji="1" lang="en-US" altLang="zh-CN" dirty="0" err="1" smtClean="0"/>
              <a:t>stringstream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715785"/>
            <a:ext cx="9601200" cy="4517204"/>
          </a:xfrm>
        </p:spPr>
        <p:txBody>
          <a:bodyPr/>
          <a:lstStyle/>
          <a:p>
            <a:r>
              <a:rPr kumimoji="1" lang="zh-CN" altLang="en-US" dirty="0" smtClean="0"/>
              <a:t>字符串流，头文件</a:t>
            </a:r>
            <a:r>
              <a:rPr kumimoji="1" lang="en-US" altLang="zh-CN" dirty="0" err="1" smtClean="0"/>
              <a:t>sstream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可以将某一字符串处理后重新放入缓冲区然后读入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46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26919"/>
          </a:xfrm>
        </p:spPr>
        <p:txBody>
          <a:bodyPr/>
          <a:lstStyle/>
          <a:p>
            <a:r>
              <a:rPr kumimoji="1" lang="en-US" altLang="zh-CN" smtClean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76737"/>
            <a:ext cx="9601200" cy="4414463"/>
          </a:xfrm>
        </p:spPr>
        <p:txBody>
          <a:bodyPr/>
          <a:lstStyle/>
          <a:p>
            <a:r>
              <a:rPr kumimoji="1" lang="en-US" altLang="zh-CN" dirty="0" smtClean="0"/>
              <a:t>find()——</a:t>
            </a:r>
            <a:r>
              <a:rPr kumimoji="1" lang="zh-CN" altLang="en-US" dirty="0" smtClean="0"/>
              <a:t>在容器的一段区间内查找某值，如果存在返回其迭代器，否则返回某尾的迭代器，复杂度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err="1" smtClean="0"/>
              <a:t>find_if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按条件查找</a:t>
            </a:r>
            <a:endParaRPr kumimoji="1" lang="en-US" altLang="zh-CN" dirty="0" smtClean="0"/>
          </a:p>
          <a:p>
            <a:r>
              <a:rPr kumimoji="1" lang="en-US" altLang="zh-CN" dirty="0" smtClean="0"/>
              <a:t>count()——</a:t>
            </a:r>
            <a:r>
              <a:rPr kumimoji="1" lang="zh-CN" altLang="en-US" dirty="0" smtClean="0"/>
              <a:t>统计区间内某值出现的次数，复杂度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。</a:t>
            </a:r>
            <a:r>
              <a:rPr kumimoji="1" lang="en-US" altLang="zh-CN" dirty="0" err="1" smtClean="0"/>
              <a:t>count_if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smtClean="0"/>
              <a:t>equal()——</a:t>
            </a:r>
            <a:r>
              <a:rPr kumimoji="1" lang="zh-CN" altLang="en-US" dirty="0" smtClean="0"/>
              <a:t>判断两区间是否相等，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search()——</a:t>
            </a:r>
            <a:r>
              <a:rPr kumimoji="1" lang="zh-CN" altLang="en-US" dirty="0" smtClean="0"/>
              <a:t>查找某区间内是否出现了另一个区间，即朴素法查找子串，</a:t>
            </a:r>
            <a:r>
              <a:rPr kumimoji="1" lang="en-US" altLang="zh-CN" dirty="0" smtClean="0"/>
              <a:t>o(n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m)</a:t>
            </a:r>
          </a:p>
          <a:p>
            <a:r>
              <a:rPr kumimoji="1" lang="en-US" altLang="zh-CN" dirty="0" smtClean="0"/>
              <a:t>copy()——</a:t>
            </a:r>
            <a:r>
              <a:rPr kumimoji="1" lang="zh-CN" altLang="en-US" dirty="0" smtClean="0"/>
              <a:t>把一个区间的值复制到另一个区间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swap()——</a:t>
            </a:r>
            <a:r>
              <a:rPr kumimoji="1" lang="zh-CN" altLang="en-US" dirty="0" smtClean="0"/>
              <a:t>交换两个值，</a:t>
            </a:r>
            <a:r>
              <a:rPr kumimoji="1" lang="en-US" altLang="zh-CN" dirty="0" smtClean="0"/>
              <a:t>o(1)</a:t>
            </a:r>
          </a:p>
          <a:p>
            <a:r>
              <a:rPr kumimoji="1" lang="en-US" altLang="zh-CN" dirty="0" smtClean="0"/>
              <a:t>fill()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fill_n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填充某一区间为某值，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generate()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generate_n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按某个函数生成一段区间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549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421240"/>
            <a:ext cx="9601200" cy="5369960"/>
          </a:xfrm>
        </p:spPr>
        <p:txBody>
          <a:bodyPr/>
          <a:lstStyle/>
          <a:p>
            <a:r>
              <a:rPr kumimoji="1" lang="en-US" altLang="zh-CN" dirty="0" smtClean="0"/>
              <a:t>reverse()——</a:t>
            </a:r>
            <a:r>
              <a:rPr kumimoji="1" lang="zh-CN" altLang="en-US" dirty="0" smtClean="0"/>
              <a:t>反转一段区间，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rotate()——</a:t>
            </a:r>
            <a:r>
              <a:rPr kumimoji="1" lang="zh-CN" altLang="en-US" dirty="0" smtClean="0"/>
              <a:t>旋转一段区间，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partition()——</a:t>
            </a:r>
            <a:r>
              <a:rPr kumimoji="1" lang="zh-CN" altLang="en-US" dirty="0" smtClean="0"/>
              <a:t>划分区间为两个，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sort()——</a:t>
            </a:r>
            <a:r>
              <a:rPr kumimoji="1" lang="zh-CN" altLang="en-US" dirty="0" smtClean="0"/>
              <a:t>排序，</a:t>
            </a:r>
            <a:r>
              <a:rPr kumimoji="1" lang="en-US" altLang="zh-CN" dirty="0" err="1" smtClean="0"/>
              <a:t>stable_sort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对于判断相同的元素不改变次序的排序，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nth_element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使</a:t>
            </a:r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/>
              <a:t>大元素处于第</a:t>
            </a:r>
            <a:r>
              <a:rPr lang="en-US" altLang="zh-CN" dirty="0"/>
              <a:t>n</a:t>
            </a:r>
            <a:r>
              <a:rPr lang="zh-CN" altLang="en-US" dirty="0" smtClean="0"/>
              <a:t>位置，</a:t>
            </a:r>
            <a:r>
              <a:rPr lang="zh-CN" altLang="en-US" dirty="0"/>
              <a:t>并且比这个元素小的元素都排在这个元素之前，比这个元素大的元素都排在这个元素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o(n)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二分查找函数，需先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):</a:t>
            </a:r>
          </a:p>
          <a:p>
            <a:pPr lvl="1"/>
            <a:r>
              <a:rPr kumimoji="1" lang="en-US" altLang="zh-CN" dirty="0" err="1" smtClean="0"/>
              <a:t>lower_bound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查找第一个大于等于某值的地方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upper_bound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查找第一个大于某值的地方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equal_range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查找等于某值的区间，返回一个</a:t>
            </a:r>
            <a:r>
              <a:rPr kumimoji="1" lang="en-US" altLang="zh-CN" dirty="0" smtClean="0"/>
              <a:t>pair</a:t>
            </a:r>
          </a:p>
          <a:p>
            <a:pPr lvl="1"/>
            <a:r>
              <a:rPr kumimoji="1" lang="en-US" altLang="zh-CN" dirty="0" err="1" smtClean="0"/>
              <a:t>binary_search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查找第一个等于某值的地方</a:t>
            </a:r>
            <a:endParaRPr kumimoji="1" lang="en-US" altLang="zh-CN" dirty="0" smtClean="0"/>
          </a:p>
          <a:p>
            <a:r>
              <a:rPr kumimoji="1" lang="en-US" altLang="zh-CN" dirty="0" smtClean="0"/>
              <a:t>merge()——</a:t>
            </a:r>
            <a:r>
              <a:rPr kumimoji="1" lang="zh-CN" altLang="en-US" dirty="0" smtClean="0"/>
              <a:t>合并两个排好序的区间，</a:t>
            </a:r>
            <a:r>
              <a:rPr kumimoji="1" lang="en-US" altLang="zh-CN" dirty="0" smtClean="0"/>
              <a:t>o(n)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58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4852" y="297950"/>
            <a:ext cx="9601200" cy="5503524"/>
          </a:xfrm>
        </p:spPr>
        <p:txBody>
          <a:bodyPr/>
          <a:lstStyle/>
          <a:p>
            <a:r>
              <a:rPr kumimoji="1" lang="en-US" altLang="zh-CN" dirty="0" smtClean="0"/>
              <a:t>min()——</a:t>
            </a:r>
            <a:r>
              <a:rPr kumimoji="1" lang="zh-CN" altLang="en-US" dirty="0" smtClean="0"/>
              <a:t>返回一些值中的最小值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max()——</a:t>
            </a:r>
            <a:r>
              <a:rPr kumimoji="1" lang="zh-CN" altLang="en-US" dirty="0" smtClean="0"/>
              <a:t>返回一些值中的最大值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min_element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返回一段区间的最小值，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err="1" smtClean="0"/>
              <a:t>max_element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返回一段区间的最大值，</a:t>
            </a:r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err="1" smtClean="0"/>
              <a:t>next_permutation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将区间变为下一个字典序，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后不断调用可以进行全排列</a:t>
            </a:r>
            <a:endParaRPr kumimoji="1"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accumulate()——</a:t>
            </a:r>
            <a:r>
              <a:rPr lang="zh-CN" altLang="en-US" dirty="0" smtClean="0"/>
              <a:t>将一段区间求和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求积等，头文件</a:t>
            </a:r>
            <a:r>
              <a:rPr lang="en-US" altLang="zh-CN" dirty="0" smtClean="0"/>
              <a:t>&lt;numeric&gt;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46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/>
          <a:lstStyle/>
          <a:p>
            <a:r>
              <a:rPr kumimoji="1" lang="zh-CN" altLang="en-US" dirty="0" smtClean="0"/>
              <a:t>面向过程与面向对象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09991"/>
            <a:ext cx="9601200" cy="3810000"/>
          </a:xfrm>
        </p:spPr>
        <p:txBody>
          <a:bodyPr/>
          <a:lstStyle/>
          <a:p>
            <a:r>
              <a:rPr lang="zh-CN" altLang="en-US" dirty="0"/>
              <a:t>面向过程就是分析出解决问题所需要的步骤，然后用函数把这些步骤一步一步实现，使用的时候一个一个依次调用就可以了。面向对象是把构成问题事务分解成各个对象，建立对象的目的不是为了完成一个步骤，而是为了描叙某个事物在整个解决问题的步骤中的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例如五子棋，面向过程的设计思路就是首先分析问题的步骤：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、开始游戏，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、黑子先走，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、绘制画面，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、判断输赢，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、轮到白子，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、绘制画面，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、判断输赢，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、返回步骤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、输出最后结果。</a:t>
            </a:r>
            <a:br>
              <a:rPr lang="zh-CN" altLang="en-US" dirty="0" smtClean="0"/>
            </a:br>
            <a:r>
              <a:rPr lang="zh-CN" altLang="en-US" dirty="0" smtClean="0"/>
              <a:t>把上面每个步骤用分别的函数来实现，问题就解决了。 </a:t>
            </a:r>
            <a:endParaRPr lang="en-US" altLang="zh-CN" dirty="0"/>
          </a:p>
          <a:p>
            <a:r>
              <a:rPr lang="zh-CN" altLang="en-US" dirty="0" smtClean="0"/>
              <a:t>而面向对象的设计则是从另外的思路来解决问题。整个五子棋可以分为：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、黑白双方，这两方的行为是一模一样的，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、棋盘系统，负责绘制画面，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、规则系统，负责判定诸如犯规、输赢等。</a:t>
            </a:r>
            <a:br>
              <a:rPr lang="zh-CN" altLang="en-US" dirty="0" smtClean="0"/>
            </a:br>
            <a:r>
              <a:rPr lang="zh-CN" altLang="en-US" dirty="0" smtClean="0"/>
              <a:t>第一类对象（玩家对象）负责接受用户输入，并告知第二类对象（棋盘对象）棋子布局的变化，棋盘对象接收到了棋子的变化就要负责在屏幕上面显示出这种变化，同时利用第三类对象（规则系统）来对棋局进行判定。</a:t>
            </a:r>
          </a:p>
        </p:txBody>
      </p:sp>
    </p:spTree>
    <p:extLst>
      <p:ext uri="{BB962C8B-B14F-4D97-AF65-F5344CB8AC3E}">
        <p14:creationId xmlns:p14="http://schemas.microsoft.com/office/powerpoint/2010/main" val="44283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65274"/>
          </a:xfrm>
        </p:spPr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15092"/>
            <a:ext cx="9601200" cy="4476108"/>
          </a:xfrm>
        </p:spPr>
        <p:txBody>
          <a:bodyPr/>
          <a:lstStyle/>
          <a:p>
            <a:r>
              <a:rPr kumimoji="1" lang="zh-CN" altLang="en-US" dirty="0" smtClean="0"/>
              <a:t>相同地址的另一个名字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</a:t>
            </a:r>
          </a:p>
          <a:p>
            <a:r>
              <a:rPr kumimoji="1" lang="en-US" altLang="zh-CN" dirty="0" smtClean="0"/>
              <a:t>a++;</a:t>
            </a:r>
          </a:p>
          <a:p>
            <a:r>
              <a:rPr kumimoji="1" lang="zh-CN" altLang="en-US" dirty="0" smtClean="0"/>
              <a:t>可以在函数的参数传递时</a:t>
            </a:r>
            <a:r>
              <a:rPr kumimoji="1" lang="zh-CN" altLang="en-US" dirty="0" smtClean="0"/>
              <a:t>代替指针</a:t>
            </a:r>
            <a:endParaRPr kumimoji="1" lang="en-US" altLang="zh-CN" dirty="0" smtClean="0"/>
          </a:p>
          <a:p>
            <a:r>
              <a:rPr kumimoji="1" lang="en-US" altLang="zh-CN" dirty="0" smtClean="0"/>
              <a:t>swap(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&amp;b);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1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26919"/>
          </a:xfrm>
        </p:spPr>
        <p:txBody>
          <a:bodyPr/>
          <a:lstStyle/>
          <a:p>
            <a:r>
              <a:rPr kumimoji="1" lang="en-US" altLang="zh-CN" dirty="0" smtClean="0"/>
              <a:t>GNU</a:t>
            </a:r>
            <a:r>
              <a:rPr kumimoji="1" lang="zh-CN" altLang="en-US" dirty="0" smtClean="0"/>
              <a:t>中独有的一些东西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73996"/>
            <a:ext cx="9601200" cy="4517204"/>
          </a:xfrm>
        </p:spPr>
        <p:txBody>
          <a:bodyPr/>
          <a:lstStyle/>
          <a:p>
            <a:r>
              <a:rPr kumimoji="1" lang="en-US" altLang="zh-CN" dirty="0" smtClean="0"/>
              <a:t>bits/</a:t>
            </a:r>
            <a:r>
              <a:rPr kumimoji="1" lang="en-US" altLang="zh-CN" dirty="0" err="1" smtClean="0"/>
              <a:t>stdc</a:t>
            </a:r>
            <a:r>
              <a:rPr kumimoji="1" lang="en-US" altLang="zh-CN" dirty="0" smtClean="0"/>
              <a:t>++.h</a:t>
            </a:r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gcd</a:t>
            </a:r>
            <a:r>
              <a:rPr kumimoji="1" lang="en-US" altLang="zh-CN" dirty="0" smtClean="0"/>
              <a:t>()——</a:t>
            </a:r>
            <a:r>
              <a:rPr kumimoji="1" lang="zh-CN" altLang="en-US" dirty="0" smtClean="0"/>
              <a:t>返回两个数的最大公因数</a:t>
            </a:r>
            <a:endParaRPr kumimoji="1" lang="en-US" altLang="zh-CN" dirty="0" smtClean="0"/>
          </a:p>
          <a:p>
            <a:r>
              <a:rPr lang="en-US" altLang="zh-CN" dirty="0"/>
              <a:t>__</a:t>
            </a:r>
            <a:r>
              <a:rPr lang="en-US" altLang="zh-CN" dirty="0" err="1" smtClean="0"/>
              <a:t>builtin_popcount</a:t>
            </a:r>
            <a:r>
              <a:rPr lang="en-US" altLang="zh-CN" dirty="0" smtClean="0"/>
              <a:t>()——</a:t>
            </a:r>
            <a:r>
              <a:rPr lang="zh-CN" altLang="en-US" dirty="0" smtClean="0"/>
              <a:t>统计二进制</a:t>
            </a:r>
            <a:r>
              <a:rPr lang="zh-CN" altLang="en-US" dirty="0"/>
              <a:t>中 </a:t>
            </a:r>
            <a:r>
              <a:rPr lang="en-US" altLang="zh-CN" dirty="0"/>
              <a:t>1 </a:t>
            </a:r>
            <a:r>
              <a:rPr lang="zh-CN" altLang="en-US" dirty="0"/>
              <a:t>的个</a:t>
            </a:r>
            <a:r>
              <a:rPr lang="zh-CN" altLang="en-US" dirty="0" smtClean="0"/>
              <a:t>数，</a:t>
            </a:r>
            <a:r>
              <a:rPr lang="en-US" altLang="zh-CN" dirty="0" smtClean="0"/>
              <a:t>o(1)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builtin_ctz</a:t>
            </a:r>
            <a:r>
              <a:rPr lang="en-US" altLang="zh-CN" dirty="0" smtClean="0"/>
              <a:t>()——</a:t>
            </a:r>
            <a:r>
              <a:rPr lang="zh-CN" altLang="en-US" dirty="0" smtClean="0"/>
              <a:t>统计二进制中末尾</a:t>
            </a:r>
            <a:r>
              <a:rPr lang="zh-CN" altLang="en-US" dirty="0"/>
              <a:t>的 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的个数，</a:t>
            </a:r>
            <a:r>
              <a:rPr lang="en-US" altLang="zh-CN" dirty="0" smtClean="0"/>
              <a:t>o(1)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builtin_clz</a:t>
            </a:r>
            <a:r>
              <a:rPr lang="en-US" altLang="zh-CN" dirty="0" smtClean="0"/>
              <a:t>()——</a:t>
            </a:r>
            <a:r>
              <a:rPr lang="zh-CN" altLang="en-US" dirty="0" smtClean="0"/>
              <a:t>统计二进制中开头</a:t>
            </a:r>
            <a:r>
              <a:rPr lang="zh-CN" altLang="en-US" dirty="0"/>
              <a:t>的 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的个数，</a:t>
            </a:r>
            <a:r>
              <a:rPr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 smtClean="0"/>
              <a:t>power()——</a:t>
            </a:r>
            <a:r>
              <a:rPr kumimoji="1" lang="zh-CN" altLang="en-US" dirty="0" smtClean="0"/>
              <a:t>快速幂，头文件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ext</a:t>
            </a:r>
            <a:r>
              <a:rPr kumimoji="1" lang="en-US" altLang="zh-CN" dirty="0" smtClean="0"/>
              <a:t>/numeric&gt;,using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gnu_cxx</a:t>
            </a:r>
            <a:r>
              <a:rPr kumimoji="1" lang="en-US" altLang="zh-CN" dirty="0" smtClean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0046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709113"/>
          </a:xfrm>
        </p:spPr>
        <p:txBody>
          <a:bodyPr/>
          <a:lstStyle/>
          <a:p>
            <a:r>
              <a:rPr kumimoji="1" lang="en-US" altLang="zh-CN" dirty="0" smtClean="0"/>
              <a:t>C++11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95236"/>
            <a:ext cx="9601200" cy="4352818"/>
          </a:xfrm>
        </p:spPr>
        <p:txBody>
          <a:bodyPr/>
          <a:lstStyle/>
          <a:p>
            <a:r>
              <a:rPr kumimoji="1" lang="en-US" altLang="zh-CN" dirty="0" smtClean="0"/>
              <a:t>auto</a:t>
            </a:r>
            <a:r>
              <a:rPr kumimoji="1" lang="zh-CN" altLang="en-US" dirty="0" smtClean="0"/>
              <a:t>关键字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for-range</a:t>
            </a:r>
          </a:p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表达式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initializer lists</a:t>
            </a:r>
          </a:p>
          <a:p>
            <a:r>
              <a:rPr kumimoji="1" lang="zh-CN" altLang="en-US" dirty="0" smtClean="0"/>
              <a:t>一些新的函数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9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85823"/>
          </a:xfrm>
        </p:spPr>
        <p:txBody>
          <a:bodyPr/>
          <a:lstStyle/>
          <a:p>
            <a:r>
              <a:rPr kumimoji="1" lang="en-US" altLang="zh-CN" dirty="0" smtClean="0"/>
              <a:t>auto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87011"/>
            <a:ext cx="9601200" cy="4404189"/>
          </a:xfrm>
        </p:spPr>
        <p:txBody>
          <a:bodyPr/>
          <a:lstStyle/>
          <a:p>
            <a:r>
              <a:rPr kumimoji="1" lang="zh-CN" altLang="en-US" dirty="0" smtClean="0"/>
              <a:t>根据等号右边的东西自动推导出左边值的类型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vector::iterator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name.begin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auto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name.begin</a:t>
            </a:r>
            <a:r>
              <a:rPr kumimoji="1" lang="en-US" altLang="zh-CN" dirty="0" smtClean="0"/>
              <a:t>();</a:t>
            </a:r>
          </a:p>
          <a:p>
            <a:r>
              <a:rPr kumimoji="1" lang="zh-CN" altLang="en-US" dirty="0" smtClean="0"/>
              <a:t>引用推导出来的不是引用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0646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72282"/>
            <a:ext cx="9601200" cy="50052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如果要遍历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，除了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知道其大小后可以用下标遍历外，其他的都得写成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为例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for(vector::iterator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name.begin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name.end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其中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是迭代器，在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内得通过*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来获取值（相当于指针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很繁琐，但在</a:t>
            </a:r>
            <a:r>
              <a:rPr kumimoji="1" lang="en-US" altLang="zh-CN" dirty="0" err="1" smtClean="0"/>
              <a:t>c++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后，可以直接写成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for(auto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其中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就是值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for(auto&amp;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{}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85823"/>
          </a:xfrm>
        </p:spPr>
        <p:txBody>
          <a:bodyPr/>
          <a:lstStyle/>
          <a:p>
            <a:r>
              <a:rPr kumimoji="1" lang="en-US" altLang="zh-CN" dirty="0" smtClean="0"/>
              <a:t>for-range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67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68016"/>
          </a:xfrm>
        </p:spPr>
        <p:txBody>
          <a:bodyPr/>
          <a:lstStyle/>
          <a:p>
            <a:r>
              <a:rPr kumimoji="1" lang="en-US" altLang="zh-CN" dirty="0" smtClean="0"/>
              <a:t>lambda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20575"/>
            <a:ext cx="9601200" cy="4270625"/>
          </a:xfrm>
        </p:spPr>
        <p:txBody>
          <a:bodyPr/>
          <a:lstStyle/>
          <a:p>
            <a:r>
              <a:rPr kumimoji="1" lang="zh-CN" altLang="en-US" dirty="0" smtClean="0"/>
              <a:t>匿名函数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形式</a:t>
            </a:r>
            <a:endParaRPr kumimoji="1" lang="en-US" altLang="zh-CN" dirty="0" smtClean="0"/>
          </a:p>
          <a:p>
            <a:r>
              <a:rPr lang="en-US" altLang="zh-CN" b="1" dirty="0" smtClean="0"/>
              <a:t>[</a:t>
            </a:r>
            <a:r>
              <a:rPr lang="en-US" altLang="zh-CN" dirty="0"/>
              <a:t> capture </a:t>
            </a:r>
            <a:r>
              <a:rPr lang="en-US" altLang="zh-CN" b="1" dirty="0" smtClean="0"/>
              <a:t>]</a:t>
            </a:r>
            <a:r>
              <a:rPr lang="en-US" altLang="zh-CN" dirty="0"/>
              <a:t> </a:t>
            </a:r>
            <a:r>
              <a:rPr lang="en-US" altLang="zh-CN" b="1" dirty="0" smtClean="0"/>
              <a:t>(</a:t>
            </a:r>
            <a:r>
              <a:rPr lang="en-US" altLang="zh-CN" dirty="0"/>
              <a:t> </a:t>
            </a:r>
            <a:r>
              <a:rPr lang="en-US" altLang="zh-CN" dirty="0" err="1"/>
              <a:t>params</a:t>
            </a:r>
            <a:r>
              <a:rPr lang="en-US" altLang="zh-CN" dirty="0"/>
              <a:t> </a:t>
            </a:r>
            <a:r>
              <a:rPr lang="en-US" altLang="zh-CN" b="1" dirty="0" smtClean="0"/>
              <a:t>)</a:t>
            </a:r>
            <a:r>
              <a:rPr lang="en-US" altLang="zh-CN" dirty="0"/>
              <a:t> mutable exception attribute </a:t>
            </a:r>
            <a:r>
              <a:rPr lang="en-US" altLang="zh-CN" b="1" dirty="0" smtClean="0"/>
              <a:t>-&gt;</a:t>
            </a:r>
            <a:r>
              <a:rPr lang="en-US" altLang="zh-CN" dirty="0"/>
              <a:t> ret </a:t>
            </a:r>
            <a:r>
              <a:rPr lang="en-US" altLang="zh-CN" b="1" dirty="0" smtClean="0"/>
              <a:t>{</a:t>
            </a:r>
            <a:r>
              <a:rPr lang="en-US" altLang="zh-CN" dirty="0"/>
              <a:t> body 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 smtClean="0"/>
              <a:t>[&amp;]</a:t>
            </a:r>
            <a:r>
              <a:rPr lang="zh-CN" altLang="en-US" dirty="0"/>
              <a:t> 以引用的方式捕获所有的</a:t>
            </a:r>
            <a:r>
              <a:rPr lang="zh-CN" altLang="en-US" dirty="0" smtClean="0"/>
              <a:t>外部变量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[=]</a:t>
            </a:r>
            <a:r>
              <a:rPr lang="zh-CN" altLang="en-US" dirty="0"/>
              <a:t> 以值的方式捕获所有的</a:t>
            </a:r>
            <a:r>
              <a:rPr lang="zh-CN" altLang="en-US" dirty="0" smtClean="0"/>
              <a:t>外部变量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[]</a:t>
            </a:r>
            <a:r>
              <a:rPr lang="zh-CN" altLang="en-US" dirty="0"/>
              <a:t> 不捕获外部的任何变量。</a:t>
            </a:r>
          </a:p>
          <a:p>
            <a:r>
              <a:rPr lang="en-US" altLang="zh-CN" b="1" dirty="0" err="1" smtClean="0"/>
              <a:t>params</a:t>
            </a:r>
            <a:r>
              <a:rPr lang="en-US" altLang="zh-CN" b="1" dirty="0"/>
              <a:t> </a:t>
            </a:r>
            <a:r>
              <a:rPr lang="zh-CN" altLang="en-US" dirty="0"/>
              <a:t>指定 </a:t>
            </a:r>
            <a:r>
              <a:rPr lang="en-US" altLang="zh-CN" dirty="0"/>
              <a:t>lambda </a:t>
            </a:r>
            <a:r>
              <a:rPr lang="zh-CN" altLang="en-US" dirty="0"/>
              <a:t>表达式的参数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ret</a:t>
            </a:r>
            <a:r>
              <a:rPr lang="zh-CN" altLang="en-US" dirty="0" smtClean="0"/>
              <a:t>是返回值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83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37193"/>
          </a:xfrm>
        </p:spPr>
        <p:txBody>
          <a:bodyPr/>
          <a:lstStyle/>
          <a:p>
            <a:r>
              <a:rPr kumimoji="1" lang="en-US" altLang="zh-CN" smtClean="0"/>
              <a:t>initializer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56189"/>
            <a:ext cx="9601200" cy="4435011"/>
          </a:xfrm>
        </p:spPr>
        <p:txBody>
          <a:bodyPr/>
          <a:lstStyle/>
          <a:p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5};</a:t>
            </a:r>
          </a:p>
          <a:p>
            <a:r>
              <a:rPr kumimoji="1" lang="en-US" altLang="zh-CN" dirty="0" smtClean="0"/>
              <a:t>node{1,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2};</a:t>
            </a:r>
          </a:p>
          <a:p>
            <a:r>
              <a:rPr kumimoji="1" lang="en-US" altLang="zh-CN" dirty="0" smtClean="0"/>
              <a:t>pair&lt;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2};</a:t>
            </a:r>
          </a:p>
          <a:p>
            <a:r>
              <a:rPr kumimoji="1" lang="en-US" altLang="zh-CN" dirty="0" smtClean="0"/>
              <a:t>max({1,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21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596097"/>
          </a:xfrm>
        </p:spPr>
        <p:txBody>
          <a:bodyPr/>
          <a:lstStyle/>
          <a:p>
            <a:r>
              <a:rPr kumimoji="1" lang="en-US" altLang="zh-CN" dirty="0" smtClean="0"/>
              <a:t>iota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20575"/>
            <a:ext cx="9601200" cy="4270625"/>
          </a:xfrm>
        </p:spPr>
        <p:txBody>
          <a:bodyPr/>
          <a:lstStyle/>
          <a:p>
            <a:r>
              <a:rPr kumimoji="1" lang="zh-CN" altLang="en-US" dirty="0" smtClean="0"/>
              <a:t>生成连续递增的一段区间</a:t>
            </a:r>
            <a:endParaRPr kumimoji="1" lang="en-US" altLang="zh-CN" dirty="0"/>
          </a:p>
          <a:p>
            <a:r>
              <a:rPr lang="en-US" altLang="zh-CN" dirty="0"/>
              <a:t>// iota example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en-US" altLang="zh-CN" dirty="0"/>
              <a:t>include &lt;numeric&gt; // </a:t>
            </a:r>
            <a:r>
              <a:rPr lang="en-US" altLang="zh-CN" dirty="0" err="1"/>
              <a:t>std</a:t>
            </a:r>
            <a:r>
              <a:rPr lang="en-US" altLang="zh-CN" dirty="0"/>
              <a:t>::iota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main () {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numbers[10];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::iota (numbers,numbers+10,100);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"numbers:"; </a:t>
            </a:r>
            <a:br>
              <a:rPr lang="en-US" altLang="zh-CN" dirty="0" smtClean="0"/>
            </a:br>
            <a:r>
              <a:rPr lang="en-US" altLang="zh-CN" dirty="0" smtClean="0"/>
              <a:t>	for (</a:t>
            </a:r>
            <a:r>
              <a:rPr lang="en-US" altLang="zh-CN" dirty="0" err="1"/>
              <a:t>int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i:numbers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' ' &lt;&lt;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'\n'; </a:t>
            </a:r>
            <a:br>
              <a:rPr lang="en-US" altLang="zh-CN" dirty="0" smtClean="0"/>
            </a:br>
            <a:r>
              <a:rPr lang="en-US" altLang="zh-CN" dirty="0" smtClean="0"/>
              <a:t>	return 0; 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numbers: 100 101 102 103 104 105 106 107 108 109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4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98838"/>
          </a:xfrm>
        </p:spPr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469204"/>
            <a:ext cx="9601200" cy="4321996"/>
          </a:xfrm>
        </p:spPr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www.cplusplus.com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查函数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www.sgi.com</a:t>
            </a:r>
            <a:r>
              <a:rPr kumimoji="1" lang="en-US" altLang="zh-CN" dirty="0" smtClean="0"/>
              <a:t>/tech/</a:t>
            </a:r>
            <a:r>
              <a:rPr kumimoji="1" lang="en-US" altLang="zh-CN" dirty="0" err="1" smtClean="0"/>
              <a:t>stl</a:t>
            </a:r>
            <a:r>
              <a:rPr kumimoji="1" lang="en-US" altLang="zh-CN" dirty="0" smtClean="0"/>
              <a:t>/——STL</a:t>
            </a:r>
            <a:r>
              <a:rPr kumimoji="1" lang="zh-CN" altLang="en-US" dirty="0" smtClean="0"/>
              <a:t>源码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相关书籍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Primer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Inside </a:t>
            </a:r>
            <a:r>
              <a:rPr lang="en-US" altLang="zh-CN" dirty="0"/>
              <a:t>the </a:t>
            </a:r>
            <a:r>
              <a:rPr lang="en-US" altLang="zh-CN" dirty="0" smtClean="0"/>
              <a:t>C++ Object Model</a:t>
            </a:r>
          </a:p>
          <a:p>
            <a:pPr lvl="1"/>
            <a:r>
              <a:rPr lang="en-US" altLang="zh-CN" dirty="0"/>
              <a:t>STL</a:t>
            </a:r>
            <a:r>
              <a:rPr lang="zh-CN" altLang="en-US" dirty="0"/>
              <a:t>源码剖析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Effective C++</a:t>
            </a:r>
          </a:p>
          <a:p>
            <a:pPr lvl="1"/>
            <a:r>
              <a:rPr kumimoji="1" lang="en-US" altLang="zh-CN" dirty="0" smtClean="0"/>
              <a:t>More Effective C++</a:t>
            </a:r>
          </a:p>
          <a:p>
            <a:pPr lvl="1"/>
            <a:r>
              <a:rPr kumimoji="1" lang="en-US" altLang="zh-CN" dirty="0" smtClean="0"/>
              <a:t>Effective Modern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C++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659" y="1887166"/>
            <a:ext cx="9601200" cy="1650456"/>
          </a:xfrm>
        </p:spPr>
        <p:txBody>
          <a:bodyPr/>
          <a:lstStyle/>
          <a:p>
            <a:pPr algn="ctr"/>
            <a:r>
              <a:rPr lang="zh-CN" altLang="en-US" b="0" dirty="0"/>
              <a:t>面向过程是编年</a:t>
            </a:r>
            <a:r>
              <a:rPr lang="zh-CN" altLang="en-US" b="0" dirty="0" smtClean="0"/>
              <a:t>体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zh-CN" altLang="en-US" b="0" dirty="0" smtClean="0"/>
              <a:t>面向</a:t>
            </a:r>
            <a:r>
              <a:rPr lang="zh-CN" altLang="en-US" b="0" dirty="0"/>
              <a:t>对象是纪传体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9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5221"/>
            <a:ext cx="9601200" cy="1143000"/>
          </a:xfrm>
        </p:spPr>
        <p:txBody>
          <a:bodyPr/>
          <a:lstStyle/>
          <a:p>
            <a:r>
              <a:rPr kumimoji="1" lang="zh-CN" altLang="en-US" dirty="0" smtClean="0"/>
              <a:t>面向对象的一些基本概念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92092"/>
            <a:ext cx="9601200" cy="4156953"/>
          </a:xfrm>
        </p:spPr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类别。人类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类的实例化。某个人，陈中睿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成员变量（属性）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人的身高，体重，肺活量等。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成员函数（方法）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人的行为，吃饭，睡觉等。可能会改变属性，比如吃饭变胖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三个基本特征：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某些东西对外部不可见。比如一个人的小秘密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继承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人类里可以再分出来一个学生类，也是一个类别，但除了有人类共有的东西外还有自己特有的东西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多态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由于继承的存在，同一类的不同对象可能对同一事物表现出不同的状态。比如动物类里，都是动物，但狗类的叫声和牛类的叫声是不一样的。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15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481" y="-428017"/>
            <a:ext cx="9601200" cy="1143000"/>
          </a:xfrm>
        </p:spPr>
        <p:txBody>
          <a:bodyPr/>
          <a:lstStyle/>
          <a:p>
            <a:r>
              <a:rPr kumimoji="1" lang="en-US" altLang="zh-CN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481" y="714983"/>
            <a:ext cx="9601200" cy="57052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class Person { // </a:t>
            </a:r>
            <a:r>
              <a:rPr kumimoji="1" lang="zh-CN" altLang="en-US" sz="1800" dirty="0" smtClean="0"/>
              <a:t>人类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private: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	string </a:t>
            </a:r>
            <a:r>
              <a:rPr kumimoji="1" lang="en-US" altLang="zh-CN" sz="1800" dirty="0" err="1" smtClean="0"/>
              <a:t>little_secret</a:t>
            </a:r>
            <a:r>
              <a:rPr kumimoji="1" lang="en-US" altLang="zh-CN" sz="1800" dirty="0" smtClean="0"/>
              <a:t>; // </a:t>
            </a:r>
            <a:r>
              <a:rPr kumimoji="1" lang="zh-CN" altLang="en-US" sz="1800" dirty="0" smtClean="0"/>
              <a:t>不可见的小秘密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public: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double height, weight; // </a:t>
            </a:r>
            <a:r>
              <a:rPr kumimoji="1" lang="zh-CN" altLang="en-US" sz="1800" dirty="0" smtClean="0"/>
              <a:t>身高 体重    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void sleep() {} // </a:t>
            </a:r>
            <a:r>
              <a:rPr kumimoji="1" lang="zh-CN" altLang="en-US" sz="1800" dirty="0" smtClean="0"/>
              <a:t>睡觉    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void eat() { // </a:t>
            </a:r>
            <a:r>
              <a:rPr kumimoji="1" lang="zh-CN" altLang="en-US" sz="1800" dirty="0" smtClean="0"/>
              <a:t>吃饭        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	weight++;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}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Person() { // </a:t>
            </a:r>
            <a:r>
              <a:rPr kumimoji="1" lang="zh-CN" altLang="en-US" sz="1800" dirty="0" smtClean="0"/>
              <a:t>构造函数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用于初始化对象       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		</a:t>
            </a:r>
            <a:r>
              <a:rPr kumimoji="1" lang="en-US" altLang="zh-CN" sz="1800" dirty="0" err="1" smtClean="0"/>
              <a:t>little_secret</a:t>
            </a:r>
            <a:r>
              <a:rPr kumimoji="1" lang="en-US" altLang="zh-CN" sz="1800" dirty="0" smtClean="0"/>
              <a:t> = "</a:t>
            </a:r>
            <a:r>
              <a:rPr kumimoji="1" lang="zh-CN" altLang="en-US" sz="1800" dirty="0" smtClean="0"/>
              <a:t>小秘密</a:t>
            </a:r>
            <a:r>
              <a:rPr kumimoji="1" lang="en-US" altLang="zh-CN" sz="1800" dirty="0" smtClean="0"/>
              <a:t>";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	height = 175;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	weight = 65;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class Student : public Person { // </a:t>
            </a:r>
            <a:r>
              <a:rPr kumimoji="1" lang="zh-CN" altLang="en-US" sz="1800" dirty="0" smtClean="0"/>
              <a:t>学生类继承自人类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public: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double grade; // </a:t>
            </a:r>
            <a:r>
              <a:rPr kumimoji="1" lang="zh-CN" altLang="en-US" sz="1800" dirty="0" smtClean="0"/>
              <a:t>学生类独有的属性，成绩   </a:t>
            </a:r>
            <a:endParaRPr kumimoji="1"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Student() {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	grade = 100;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800" dirty="0" smtClean="0"/>
              <a:t>};</a:t>
            </a:r>
            <a:r>
              <a:rPr kumimoji="1" lang="en-US" altLang="zh-CN" sz="1800" dirty="0"/>
              <a:t>	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1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842" y="405318"/>
            <a:ext cx="9601200" cy="526590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main() {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 smtClean="0"/>
              <a:t>	Student </a:t>
            </a:r>
            <a:r>
              <a:rPr kumimoji="1" lang="en-US" altLang="zh-CN" dirty="0" err="1" smtClean="0"/>
              <a:t>czr</a:t>
            </a:r>
            <a:r>
              <a:rPr kumimoji="1" lang="en-US" altLang="zh-CN" dirty="0" smtClean="0"/>
              <a:t>; // </a:t>
            </a:r>
            <a:r>
              <a:rPr kumimoji="1" lang="zh-CN" altLang="en-US" dirty="0" smtClean="0"/>
              <a:t>类实例化出来的对象，陈中睿</a:t>
            </a:r>
            <a:endParaRPr kumimoji="1"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 &lt;&lt; </a:t>
            </a:r>
            <a:r>
              <a:rPr kumimoji="1" lang="en-US" altLang="zh-CN" dirty="0" err="1" smtClean="0"/>
              <a:t>czr.little_secret</a:t>
            </a:r>
            <a:r>
              <a:rPr kumimoji="1" lang="en-US" altLang="zh-CN" dirty="0" smtClean="0"/>
              <a:t>; // </a:t>
            </a:r>
            <a:r>
              <a:rPr kumimoji="1" lang="zh-CN" altLang="en-US" dirty="0" smtClean="0"/>
              <a:t>报错，小秘密不能看    </a:t>
            </a:r>
            <a:endParaRPr kumimoji="1"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 &lt;&lt; </a:t>
            </a:r>
            <a:r>
              <a:rPr kumimoji="1" lang="en-US" altLang="zh-CN" dirty="0" err="1" smtClean="0"/>
              <a:t>czr.weight</a:t>
            </a:r>
            <a:r>
              <a:rPr kumimoji="1" lang="en-US" altLang="zh-CN" dirty="0" smtClean="0"/>
              <a:t>; // no problem,65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 &lt;&lt; </a:t>
            </a:r>
            <a:r>
              <a:rPr kumimoji="1" lang="en-US" altLang="zh-CN" dirty="0" err="1" smtClean="0"/>
              <a:t>czr.grade</a:t>
            </a:r>
            <a:r>
              <a:rPr kumimoji="1" lang="en-US" altLang="zh-CN" dirty="0" smtClean="0"/>
              <a:t>; // no problem, 100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czr.eat</a:t>
            </a:r>
            <a:r>
              <a:rPr kumimoji="1" lang="en-US" altLang="zh-CN" dirty="0" smtClean="0"/>
              <a:t>();   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 &lt;&lt; </a:t>
            </a:r>
            <a:r>
              <a:rPr kumimoji="1" lang="en-US" altLang="zh-CN" dirty="0" err="1" smtClean="0"/>
              <a:t>czr.weight</a:t>
            </a:r>
            <a:r>
              <a:rPr kumimoji="1" lang="en-US" altLang="zh-CN" dirty="0" smtClean="0"/>
              <a:t>; // no problem, 66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18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644626"/>
          </a:xfrm>
        </p:spPr>
        <p:txBody>
          <a:bodyPr/>
          <a:lstStyle/>
          <a:p>
            <a:r>
              <a:rPr kumimoji="1" lang="en-US" altLang="zh-CN" smtClean="0"/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87812"/>
            <a:ext cx="9601200" cy="3810000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中，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也是类，也可以有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，也可以有成员函数，也可以继承等等。</a:t>
            </a:r>
          </a:p>
          <a:p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唯一的区别是，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默认公有，而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默认私有。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在声明时不需要在前面写“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”，直接写名字即可</a:t>
            </a:r>
            <a:endParaRPr kumimoji="1" lang="en-US" altLang="zh-CN" dirty="0"/>
          </a:p>
          <a:p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b;</a:t>
            </a:r>
            <a:br>
              <a:rPr kumimoji="1" lang="en-US" altLang="zh-CN" dirty="0" smtClean="0"/>
            </a:br>
            <a:r>
              <a:rPr kumimoji="1" lang="en-US" altLang="zh-CN" dirty="0" smtClean="0"/>
              <a:t>};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node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hh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hh</a:t>
            </a:r>
            <a:r>
              <a:rPr kumimoji="1" lang="en-US" altLang="zh-CN" dirty="0" smtClean="0"/>
              <a:t>;</a:t>
            </a:r>
            <a:br>
              <a:rPr kumimoji="1" lang="en-US" altLang="zh-CN" dirty="0" smtClean="0"/>
            </a:br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25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91953"/>
            <a:ext cx="9601200" cy="605715"/>
          </a:xfrm>
        </p:spPr>
        <p:txBody>
          <a:bodyPr/>
          <a:lstStyle/>
          <a:p>
            <a:r>
              <a:rPr kumimoji="1" lang="zh-CN" altLang="en-US" dirty="0" smtClean="0"/>
              <a:t>函数的重载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060314"/>
            <a:ext cx="9601200" cy="4730885"/>
          </a:xfrm>
        </p:spPr>
        <p:txBody>
          <a:bodyPr/>
          <a:lstStyle/>
          <a:p>
            <a:r>
              <a:rPr kumimoji="1" lang="zh-CN" altLang="en-US" dirty="0" smtClean="0"/>
              <a:t>如何区分两个函数？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Func2(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a)</a:t>
            </a:r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d)</a:t>
            </a:r>
          </a:p>
          <a:p>
            <a:pPr lvl="1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</a:p>
          <a:p>
            <a:pPr lvl="1"/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a)</a:t>
            </a:r>
          </a:p>
          <a:p>
            <a:pPr lvl="1"/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是一个函数，都是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);1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不是一个函数，但不能共存，会有歧义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参数的类型，个数，顺序不同，但名字一样，这样子的函数称为重载函数，如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4576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2319</Words>
  <Application>Microsoft Macintosh PowerPoint</Application>
  <PresentationFormat>宽屏</PresentationFormat>
  <Paragraphs>302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DengXian</vt:lpstr>
      <vt:lpstr>DengXian Light</vt:lpstr>
      <vt:lpstr>Mangal</vt:lpstr>
      <vt:lpstr>Microsoft YaHei UI</vt:lpstr>
      <vt:lpstr>幼圆</vt:lpstr>
      <vt:lpstr>Arial</vt:lpstr>
      <vt:lpstr>Office 主题</vt:lpstr>
      <vt:lpstr>Diamond Grid 16x9</vt:lpstr>
      <vt:lpstr>C++快速入门手册</vt:lpstr>
      <vt:lpstr>C++与C的主要区别</vt:lpstr>
      <vt:lpstr>面向过程与面向对象</vt:lpstr>
      <vt:lpstr>面向过程是编年体  面向对象是纪传体</vt:lpstr>
      <vt:lpstr>面向对象的一些基本概念</vt:lpstr>
      <vt:lpstr>Example</vt:lpstr>
      <vt:lpstr>PowerPoint 演示文稿</vt:lpstr>
      <vt:lpstr>struct</vt:lpstr>
      <vt:lpstr>函数的重载</vt:lpstr>
      <vt:lpstr>重载运算符</vt:lpstr>
      <vt:lpstr>PowerPoint 演示文稿</vt:lpstr>
      <vt:lpstr>Template</vt:lpstr>
      <vt:lpstr>PowerPoint 演示文稿</vt:lpstr>
      <vt:lpstr>STL</vt:lpstr>
      <vt:lpstr>vector</vt:lpstr>
      <vt:lpstr>PowerPoint 演示文稿</vt:lpstr>
      <vt:lpstr>string</vt:lpstr>
      <vt:lpstr>list</vt:lpstr>
      <vt:lpstr>queue</vt:lpstr>
      <vt:lpstr>priority_queue</vt:lpstr>
      <vt:lpstr>stack</vt:lpstr>
      <vt:lpstr>set</vt:lpstr>
      <vt:lpstr>pair</vt:lpstr>
      <vt:lpstr>map</vt:lpstr>
      <vt:lpstr>bitset</vt:lpstr>
      <vt:lpstr>stringstream</vt:lpstr>
      <vt:lpstr>algorithm</vt:lpstr>
      <vt:lpstr>PowerPoint 演示文稿</vt:lpstr>
      <vt:lpstr>PowerPoint 演示文稿</vt:lpstr>
      <vt:lpstr>引用</vt:lpstr>
      <vt:lpstr>GNU中独有的一些东西</vt:lpstr>
      <vt:lpstr>C++11</vt:lpstr>
      <vt:lpstr>auto</vt:lpstr>
      <vt:lpstr>for-range</vt:lpstr>
      <vt:lpstr>lambda</vt:lpstr>
      <vt:lpstr>initializer lists</vt:lpstr>
      <vt:lpstr>iota</vt:lpstr>
      <vt:lpstr>C++相关资源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C++快速入门手册</dc:title>
  <dc:creator>user</dc:creator>
  <cp:lastModifiedBy>user</cp:lastModifiedBy>
  <cp:revision>34</cp:revision>
  <dcterms:created xsi:type="dcterms:W3CDTF">2017-02-09T19:28:20Z</dcterms:created>
  <dcterms:modified xsi:type="dcterms:W3CDTF">2017-02-10T07:51:05Z</dcterms:modified>
</cp:coreProperties>
</file>