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449" r:id="rId4"/>
    <p:sldId id="450" r:id="rId5"/>
    <p:sldId id="451" r:id="rId6"/>
    <p:sldId id="538" r:id="rId7"/>
    <p:sldId id="533" r:id="rId8"/>
    <p:sldId id="534" r:id="rId9"/>
    <p:sldId id="535" r:id="rId10"/>
    <p:sldId id="537" r:id="rId11"/>
    <p:sldId id="536" r:id="rId12"/>
    <p:sldId id="530" r:id="rId13"/>
    <p:sldId id="539" r:id="rId14"/>
    <p:sldId id="541" r:id="rId15"/>
    <p:sldId id="542" r:id="rId16"/>
    <p:sldId id="543" r:id="rId17"/>
    <p:sldId id="544" r:id="rId18"/>
    <p:sldId id="448" r:id="rId19"/>
  </p:sldIdLst>
  <p:sldSz cx="9144000" cy="5715000" type="screen16x10"/>
  <p:notesSz cx="6858000" cy="9144000"/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4477" autoAdjust="0"/>
  </p:normalViewPr>
  <p:slideViewPr>
    <p:cSldViewPr>
      <p:cViewPr varScale="1">
        <p:scale>
          <a:sx n="101" d="100"/>
          <a:sy n="101" d="100"/>
        </p:scale>
        <p:origin x="1092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defTabSz="912495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defTabSz="912495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defTabSz="912495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18B3CA6-A422-480F-B3B4-1453F64B62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5613" indent="1588" algn="l" defTabSz="912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2813" indent="1588" algn="l" defTabSz="912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0013" indent="1588" algn="l" defTabSz="912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7213" indent="1588" algn="l" defTabSz="912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8B3CA6-A422-480F-B3B4-1453F64B626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05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5" descr="ppt内页-宽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ppt封面-宽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90038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259632" y="4797152"/>
            <a:ext cx="655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14297" y="2353465"/>
            <a:ext cx="4107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居然之家新版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0095" y="3781489"/>
            <a:ext cx="20088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蒋鑫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870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3" y="142856"/>
            <a:ext cx="443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987" y="767584"/>
            <a:ext cx="8203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E-message</a:t>
            </a:r>
            <a:r>
              <a:rPr lang="zh-CN" altLang="en-US" sz="2000" dirty="0">
                <a:solidFill>
                  <a:srgbClr val="FF0000"/>
                </a:solidFill>
              </a:rPr>
              <a:t>介绍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①</a:t>
            </a:r>
            <a:r>
              <a:rPr lang="en-US" altLang="zh-CN" sz="2000" dirty="0">
                <a:solidFill>
                  <a:srgbClr val="FF0000"/>
                </a:solidFill>
              </a:rPr>
              <a:t>E-message</a:t>
            </a:r>
            <a:r>
              <a:rPr lang="zh-CN" altLang="en-US" sz="2000" dirty="0">
                <a:solidFill>
                  <a:srgbClr val="FF0000"/>
                </a:solidFill>
              </a:rPr>
              <a:t>是什么？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②</a:t>
            </a:r>
            <a:r>
              <a:rPr lang="en-US" altLang="zh-CN" sz="2000" dirty="0">
                <a:solidFill>
                  <a:srgbClr val="FF0000"/>
                </a:solidFill>
              </a:rPr>
              <a:t>E-message</a:t>
            </a:r>
            <a:r>
              <a:rPr lang="zh-CN" altLang="en-US" sz="2000" dirty="0">
                <a:solidFill>
                  <a:srgbClr val="FF0000"/>
                </a:solidFill>
              </a:rPr>
              <a:t>如何下载安装？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zh-CN" altLang="en-US" sz="2000" dirty="0"/>
              <a:t>登录</a:t>
            </a:r>
            <a:r>
              <a:rPr lang="en-US" altLang="zh-CN" sz="2000" dirty="0"/>
              <a:t>OA</a:t>
            </a:r>
            <a:r>
              <a:rPr lang="zh-CN" altLang="en-US" sz="2000" dirty="0"/>
              <a:t>后，点击右上角</a:t>
            </a:r>
            <a:r>
              <a:rPr lang="en-US" altLang="zh-CN" sz="2000" dirty="0"/>
              <a:t>e</a:t>
            </a:r>
            <a:r>
              <a:rPr lang="zh-CN" altLang="en-US" sz="2000" dirty="0"/>
              <a:t>图标，按照提示下载安装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③</a:t>
            </a:r>
            <a:r>
              <a:rPr lang="en-US" altLang="zh-CN" sz="2000" dirty="0">
                <a:solidFill>
                  <a:srgbClr val="FF0000"/>
                </a:solidFill>
              </a:rPr>
              <a:t>E-message</a:t>
            </a:r>
            <a:r>
              <a:rPr lang="zh-CN" altLang="en-US" sz="2000" dirty="0">
                <a:solidFill>
                  <a:srgbClr val="FF0000"/>
                </a:solidFill>
              </a:rPr>
              <a:t>特点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/>
              <a:t>    1</a:t>
            </a:r>
            <a:r>
              <a:rPr lang="zh-CN" altLang="en-US" sz="2000" dirty="0"/>
              <a:t>）与</a:t>
            </a:r>
            <a:r>
              <a:rPr lang="en-US" altLang="zh-CN" sz="2000" dirty="0"/>
              <a:t>OA</a:t>
            </a:r>
            <a:r>
              <a:rPr lang="zh-CN" altLang="en-US" sz="2000" dirty="0"/>
              <a:t>集成（消息提醒）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2</a:t>
            </a:r>
            <a:r>
              <a:rPr lang="zh-CN" altLang="en-US" sz="2000" dirty="0"/>
              <a:t>）人员与组织架构管理与</a:t>
            </a:r>
            <a:r>
              <a:rPr lang="en-US" altLang="zh-CN" sz="2000" dirty="0"/>
              <a:t>HR</a:t>
            </a:r>
            <a:r>
              <a:rPr lang="zh-CN" altLang="en-US" sz="2000" dirty="0"/>
              <a:t>系统集成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3</a:t>
            </a:r>
            <a:r>
              <a:rPr lang="zh-CN" altLang="en-US" sz="2000" dirty="0"/>
              <a:t>）群可以通过前台管理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39" y="2184094"/>
            <a:ext cx="1981477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4285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重点模块介绍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1" y="857237"/>
            <a:ext cx="4134427" cy="1762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6" y="2623013"/>
            <a:ext cx="5064759" cy="2447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68090" y="2209455"/>
            <a:ext cx="2592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此部分将以演示的形式介绍，具体详细资料可以从在线文档中获取，资料非常详细。</a:t>
            </a:r>
          </a:p>
        </p:txBody>
      </p:sp>
    </p:spTree>
    <p:extLst>
      <p:ext uri="{BB962C8B-B14F-4D97-AF65-F5344CB8AC3E}">
        <p14:creationId xmlns:p14="http://schemas.microsoft.com/office/powerpoint/2010/main" val="311763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4285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流程模块演示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034" y="769355"/>
            <a:ext cx="8248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、发起流程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①常用流程可以收藏起来，方便发起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②</a:t>
            </a:r>
            <a:r>
              <a:rPr lang="zh-CN" altLang="en-US" b="1" dirty="0">
                <a:solidFill>
                  <a:srgbClr val="FF0000"/>
                </a:solidFill>
              </a:rPr>
              <a:t>在线帮助文档</a:t>
            </a:r>
            <a:r>
              <a:rPr lang="zh-CN" altLang="en-US" dirty="0"/>
              <a:t>（有问题或者建议可以回复）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、审批流程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①批量提交（一般和报表模块结合使用）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、查找流程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①我的请求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②已办事宜（归档、未归档）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③查看审批到哪一步？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、流程代理和流程转发的区别？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、批量打印功能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、流程存为文档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81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4285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知识模块演示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034" y="769355"/>
            <a:ext cx="8248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、目录划分、权限划分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、文档目录和虚拟目录的区别？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、文档概念和附件概念有什么区别？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、文档状态、</a:t>
            </a:r>
            <a:r>
              <a:rPr lang="zh-CN" altLang="en-US" b="1" dirty="0">
                <a:solidFill>
                  <a:srgbClr val="FF0000"/>
                </a:solidFill>
              </a:rPr>
              <a:t>版本控制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、回复、打分、订阅、移动、复制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、文档如何维护？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03194" y="3649555"/>
            <a:ext cx="6016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问题：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居然之家如何进行知识管理（财务）？</a:t>
            </a:r>
          </a:p>
        </p:txBody>
      </p:sp>
    </p:spTree>
    <p:extLst>
      <p:ext uri="{BB962C8B-B14F-4D97-AF65-F5344CB8AC3E}">
        <p14:creationId xmlns:p14="http://schemas.microsoft.com/office/powerpoint/2010/main" val="341265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4285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协作模块演示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034" y="769355"/>
            <a:ext cx="8248256" cy="2773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、协作与腾讯通群的区别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①及时性不同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②协作可定向回复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、以共同解决问题为导向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、消息提醒与未读协作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94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4285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三、优化与建议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034" y="769355"/>
            <a:ext cx="824825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、目前</a:t>
            </a:r>
            <a:r>
              <a:rPr lang="en-US" altLang="zh-CN" dirty="0"/>
              <a:t>OA</a:t>
            </a:r>
            <a:r>
              <a:rPr lang="zh-CN" altLang="en-US" dirty="0"/>
              <a:t>的不足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①移动端体验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②在线帮助文档尚未建立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③应该多使用矩阵管理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④浏览器兼容问题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、意见与优化建议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①可通过协作区回复，不仅是财务类流程，其他流程也可提意见或建议。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②长期性且持续性的工作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10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42856"/>
            <a:ext cx="608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E-message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、邮件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034" y="857237"/>
            <a:ext cx="8248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、各系统间的集成性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①</a:t>
            </a:r>
            <a:r>
              <a:rPr lang="en-US" altLang="zh-CN" dirty="0"/>
              <a:t>OA</a:t>
            </a:r>
            <a:r>
              <a:rPr lang="zh-CN" altLang="en-US" dirty="0"/>
              <a:t>与</a:t>
            </a:r>
            <a:r>
              <a:rPr lang="en-US" altLang="zh-CN" dirty="0"/>
              <a:t>ERP</a:t>
            </a:r>
            <a:r>
              <a:rPr lang="zh-CN" altLang="en-US" dirty="0"/>
              <a:t>的集成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②</a:t>
            </a:r>
            <a:r>
              <a:rPr lang="en-US" altLang="zh-CN" dirty="0"/>
              <a:t>OA</a:t>
            </a:r>
            <a:r>
              <a:rPr lang="zh-CN" altLang="en-US" dirty="0"/>
              <a:t>与</a:t>
            </a:r>
            <a:r>
              <a:rPr lang="en-US" altLang="zh-CN" dirty="0"/>
              <a:t>E-message</a:t>
            </a:r>
            <a:r>
              <a:rPr lang="zh-CN" altLang="en-US" dirty="0"/>
              <a:t>的集成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、不同类型工作适用不同工具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764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61998" y="1993440"/>
            <a:ext cx="547238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500" b="1" cap="none" spc="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3500" b="1" cap="none" spc="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85720" y="2500310"/>
            <a:ext cx="8424936" cy="208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1855870" y="430094"/>
            <a:ext cx="433188" cy="1588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000232" y="714360"/>
            <a:ext cx="144016" cy="134724"/>
          </a:xfrm>
          <a:prstGeom prst="flowChartConnector">
            <a:avLst/>
          </a:prstGeom>
          <a:solidFill>
            <a:srgbClr val="63C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071670" y="1500178"/>
            <a:ext cx="0" cy="297324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71670" y="2071682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联系 10"/>
          <p:cNvSpPr/>
          <p:nvPr/>
        </p:nvSpPr>
        <p:spPr>
          <a:xfrm>
            <a:off x="2000232" y="3571880"/>
            <a:ext cx="144016" cy="134724"/>
          </a:xfrm>
          <a:prstGeom prst="flowChartConnector">
            <a:avLst/>
          </a:prstGeom>
          <a:solidFill>
            <a:srgbClr val="63C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2000232" y="4786326"/>
            <a:ext cx="144016" cy="134724"/>
          </a:xfrm>
          <a:prstGeom prst="flowChartConnector">
            <a:avLst/>
          </a:prstGeom>
          <a:solidFill>
            <a:srgbClr val="63C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071670" y="2643186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71670" y="928674"/>
            <a:ext cx="0" cy="297324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7158" y="357170"/>
            <a:ext cx="18722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1071550"/>
            <a:ext cx="1575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28A7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1500" dirty="0">
              <a:solidFill>
                <a:srgbClr val="28A7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2000232" y="3000376"/>
            <a:ext cx="144016" cy="134724"/>
          </a:xfrm>
          <a:prstGeom prst="flowChartConnector">
            <a:avLst/>
          </a:prstGeom>
          <a:solidFill>
            <a:srgbClr val="63C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2000232" y="1285864"/>
            <a:ext cx="144016" cy="134724"/>
          </a:xfrm>
          <a:prstGeom prst="flowChartConnector">
            <a:avLst/>
          </a:prstGeom>
          <a:solidFill>
            <a:srgbClr val="63C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2000232" y="1857368"/>
            <a:ext cx="144016" cy="134724"/>
          </a:xfrm>
          <a:prstGeom prst="flowChartConnector">
            <a:avLst/>
          </a:prstGeom>
          <a:solidFill>
            <a:srgbClr val="63C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2000232" y="2428872"/>
            <a:ext cx="144016" cy="134724"/>
          </a:xfrm>
          <a:prstGeom prst="flowChartConnector">
            <a:avLst/>
          </a:prstGeom>
          <a:solidFill>
            <a:srgbClr val="63C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071670" y="3214690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2000232" y="4143384"/>
            <a:ext cx="144016" cy="134724"/>
          </a:xfrm>
          <a:prstGeom prst="flowChartConnector">
            <a:avLst/>
          </a:prstGeom>
          <a:solidFill>
            <a:srgbClr val="63C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2071670" y="3786194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071670" y="4429136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1475" y="121874"/>
            <a:ext cx="6000792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 一、新版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E-mobile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E-message</a:t>
            </a:r>
          </a:p>
          <a:p>
            <a:pPr marL="285750" indent="-285750"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重点模块介绍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、流程管理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、知识管理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、协作管理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三、优化与建议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、目前新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的不足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、意见与优化建议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E-message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、邮件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643063" y="2857500"/>
            <a:ext cx="528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3" y="142856"/>
            <a:ext cx="472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033" y="878890"/>
            <a:ext cx="7776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、厂商：泛微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、访问：</a:t>
            </a:r>
            <a:r>
              <a:rPr lang="en-US" altLang="zh-CN" dirty="0"/>
              <a:t>PC</a:t>
            </a:r>
            <a:r>
              <a:rPr lang="zh-CN" altLang="en-US" dirty="0"/>
              <a:t>端、手机端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E-message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3" y="142856"/>
            <a:ext cx="443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987" y="767584"/>
            <a:ext cx="82035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PC</a:t>
            </a:r>
            <a:r>
              <a:rPr lang="zh-CN" altLang="en-US" sz="2000" dirty="0">
                <a:solidFill>
                  <a:srgbClr val="FF0000"/>
                </a:solidFill>
              </a:rPr>
              <a:t>端访问（只能通过内网或</a:t>
            </a:r>
            <a:r>
              <a:rPr lang="en-US" altLang="zh-CN" sz="2000" dirty="0">
                <a:solidFill>
                  <a:srgbClr val="FF0000"/>
                </a:solidFill>
              </a:rPr>
              <a:t>VPN</a:t>
            </a:r>
            <a:r>
              <a:rPr lang="zh-CN" altLang="en-US" sz="2000" dirty="0">
                <a:solidFill>
                  <a:srgbClr val="FF0000"/>
                </a:solidFill>
              </a:rPr>
              <a:t>访问）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、地址：</a:t>
            </a:r>
            <a:r>
              <a:rPr lang="en-US" altLang="zh-CN" dirty="0"/>
              <a:t>192.168.0.197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、浏览器：</a:t>
            </a:r>
            <a:r>
              <a:rPr lang="en-US" altLang="zh-CN" dirty="0"/>
              <a:t>IE8</a:t>
            </a:r>
            <a:r>
              <a:rPr lang="zh-CN" altLang="en-US" dirty="0"/>
              <a:t>以上（包括</a:t>
            </a:r>
            <a:r>
              <a:rPr lang="en-US" altLang="zh-CN" dirty="0"/>
              <a:t>IE8</a:t>
            </a:r>
            <a:r>
              <a:rPr lang="zh-CN" altLang="en-US" dirty="0"/>
              <a:t>），谷歌浏览器、</a:t>
            </a:r>
            <a:r>
              <a:rPr lang="en-US" altLang="zh-CN" dirty="0"/>
              <a:t>360</a:t>
            </a:r>
            <a:r>
              <a:rPr lang="zh-CN" altLang="en-US" dirty="0"/>
              <a:t>浏览器（极速模式）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、用户名为工号，密码请咨询所在门店人事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、首次登录请修改密码，并安装插件（登录</a:t>
            </a:r>
            <a:r>
              <a:rPr lang="en-US" altLang="zh-CN" dirty="0"/>
              <a:t>OA</a:t>
            </a:r>
            <a:r>
              <a:rPr lang="zh-CN" altLang="en-US" dirty="0"/>
              <a:t>后点击右上角菜单）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5" y="3052886"/>
            <a:ext cx="1966765" cy="2016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90" y="3073516"/>
            <a:ext cx="5180948" cy="209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3" y="142856"/>
            <a:ext cx="443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2" y="594154"/>
            <a:ext cx="8755808" cy="4032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43880" y="4657625"/>
            <a:ext cx="495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演示介绍</a:t>
            </a:r>
            <a:r>
              <a:rPr lang="en-US" altLang="zh-CN" b="1" dirty="0"/>
              <a:t>OA</a:t>
            </a:r>
            <a:r>
              <a:rPr lang="zh-CN" altLang="en-US" b="1" dirty="0"/>
              <a:t>主界面由哪些部分组成。</a:t>
            </a:r>
          </a:p>
        </p:txBody>
      </p:sp>
    </p:spTree>
    <p:extLst>
      <p:ext uri="{BB962C8B-B14F-4D97-AF65-F5344CB8AC3E}">
        <p14:creationId xmlns:p14="http://schemas.microsoft.com/office/powerpoint/2010/main" val="280820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3" y="142856"/>
            <a:ext cx="443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987" y="767584"/>
            <a:ext cx="8203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手机端访问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、下载安装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</a:rPr>
              <a:t>点击右上角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图标，选择相应二维码扫描下载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、登录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zh-CN" altLang="en-US" sz="2000" dirty="0">
                <a:solidFill>
                  <a:srgbClr val="FF0000"/>
                </a:solidFill>
              </a:rPr>
              <a:t>服务器地址：</a:t>
            </a:r>
            <a:r>
              <a:rPr lang="en-US" altLang="zh-CN" sz="2000" dirty="0">
                <a:solidFill>
                  <a:srgbClr val="FF0000"/>
                </a:solidFill>
              </a:rPr>
              <a:t>moa.juran.com.cn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zh-CN" altLang="en-US" sz="2000" dirty="0">
                <a:solidFill>
                  <a:srgbClr val="FF0000"/>
                </a:solidFill>
              </a:rPr>
              <a:t>用户名密码与</a:t>
            </a:r>
            <a:r>
              <a:rPr lang="en-US" altLang="zh-CN" sz="2000" dirty="0">
                <a:solidFill>
                  <a:srgbClr val="FF0000"/>
                </a:solidFill>
              </a:rPr>
              <a:t>PC</a:t>
            </a:r>
            <a:r>
              <a:rPr lang="zh-CN" altLang="en-US" sz="2000" dirty="0">
                <a:solidFill>
                  <a:srgbClr val="FF0000"/>
                </a:solidFill>
              </a:rPr>
              <a:t>端一致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05" y="1736635"/>
            <a:ext cx="2057687" cy="6001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05" y="2336794"/>
            <a:ext cx="1515675" cy="26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3" y="142856"/>
            <a:ext cx="443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987" y="767584"/>
            <a:ext cx="82035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手机端访问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、常用功能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①流程消息提醒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②发起、审批、查找流程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③通讯录功能（查找、快速拨打电话、名片导入手机）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3" y="142856"/>
            <a:ext cx="443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769355"/>
            <a:ext cx="2336183" cy="4115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35" y="786925"/>
            <a:ext cx="2311282" cy="41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3" y="142856"/>
            <a:ext cx="443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28596" y="500046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8" y="769355"/>
            <a:ext cx="2290069" cy="40863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40" y="792600"/>
            <a:ext cx="2307051" cy="40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6482"/>
      </p:ext>
    </p:extLst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4BB38"/>
        </a:solidFill>
        <a:ln>
          <a:solidFill>
            <a:srgbClr val="54BB38"/>
          </a:solidFill>
        </a:ln>
      </a:spPr>
      <a:bodyPr anchor="ctr"/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吉祥如意">
  <a:themeElements>
    <a:clrScheme name="1_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1_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</TotalTime>
  <Pages>0</Pages>
  <Words>605</Words>
  <Characters>0</Characters>
  <Application>Microsoft Office PowerPoint</Application>
  <DocSecurity>0</DocSecurity>
  <PresentationFormat>全屏显示(16:10)</PresentationFormat>
  <Lines>0</Lines>
  <Paragraphs>108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1_吉祥如意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FiSh'S WebSite 徐晓维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wl</dc:creator>
  <cp:lastModifiedBy>�¸�</cp:lastModifiedBy>
  <cp:revision>724</cp:revision>
  <dcterms:created xsi:type="dcterms:W3CDTF">2010-10-15T07:40:00Z</dcterms:created>
  <dcterms:modified xsi:type="dcterms:W3CDTF">2016-07-16T10:55:01Z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