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8" r:id="rId3"/>
    <p:sldId id="407" r:id="rId4"/>
    <p:sldId id="424" r:id="rId5"/>
    <p:sldId id="425" r:id="rId6"/>
    <p:sldId id="426" r:id="rId7"/>
    <p:sldId id="399" r:id="rId8"/>
    <p:sldId id="409" r:id="rId9"/>
    <p:sldId id="427" r:id="rId10"/>
    <p:sldId id="428" r:id="rId11"/>
    <p:sldId id="429" r:id="rId12"/>
    <p:sldId id="400" r:id="rId13"/>
    <p:sldId id="416" r:id="rId14"/>
    <p:sldId id="422" r:id="rId15"/>
    <p:sldId id="432" r:id="rId16"/>
    <p:sldId id="433" r:id="rId17"/>
    <p:sldId id="434" r:id="rId18"/>
    <p:sldId id="435" r:id="rId19"/>
    <p:sldId id="423" r:id="rId20"/>
    <p:sldId id="430" r:id="rId21"/>
    <p:sldId id="431" r:id="rId2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DDDDDD"/>
    <a:srgbClr val="3399FF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83"/>
    <p:restoredTop sz="95988"/>
  </p:normalViewPr>
  <p:slideViewPr>
    <p:cSldViewPr>
      <p:cViewPr varScale="1">
        <p:scale>
          <a:sx n="82" d="100"/>
          <a:sy n="82" d="100"/>
        </p:scale>
        <p:origin x="-204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6.xml"/><Relationship Id="rId1" Type="http://schemas.openxmlformats.org/officeDocument/2006/relationships/slide" Target="slides/slide4.xml"/><Relationship Id="rId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68263"/>
            <a:ext cx="8678863" cy="6713537"/>
            <a:chOff x="0" y="43"/>
            <a:chExt cx="5467" cy="4229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auto">
            <a:xfrm>
              <a:off x="692" y="494"/>
              <a:ext cx="4775" cy="9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43"/>
              <a:ext cx="624" cy="4229"/>
              <a:chOff x="0" y="43"/>
              <a:chExt cx="624" cy="4229"/>
            </a:xfrm>
          </p:grpSpPr>
          <p:sp>
            <p:nvSpPr>
              <p:cNvPr id="7" name="Line 5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8" name="Line 6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9" name="Line 7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" name="Line 8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1" name="Line 9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2" name="Line 10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3" name="Line 11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4" name="Line 12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5" name="Line 13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6" name="Line 14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7" name="Line 15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8" name="Line 16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9" name="Line 17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20" name="Line 18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21" name="Line 19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22" name="Line 20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23" name="Line 21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24" name="Line 22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25" name="Line 23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26" name="Line 24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27" name="Line 25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28" name="Line 26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29" name="Line 27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30" name="Line 28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31" name="Line 29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32" name="Line 30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33" name="Line 31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34" name="Line 32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35" name="Line 33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36" name="Line 34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37" name="Line 35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38" name="Line 36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39" name="Line 37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40" name="Line 38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41" name="Line 39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42" name="Line 40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43" name="Line 41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44" name="Line 42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45" name="Line 43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46" name="Line 44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47" name="Line 45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48" name="Line 46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49" name="Line 47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50" name="Line 48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51" name="Line 49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52" name="Line 50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53" name="Line 51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54" name="Line 52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55" name="Line 53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56" name="Line 54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57" name="Line 55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58" name="Line 56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59" name="Line 57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60" name="Line 58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61" name="Line 59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62" name="Line 60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63" name="Line 61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64" name="Line 62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65" name="Line 63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66" name="Line 64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67" name="Line 65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68" name="Line 66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69" name="Line 67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70" name="Line 68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71" name="Line 69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72" name="Line 70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73" name="Line 71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74" name="Line 72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75" name="Line 73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76" name="Line 74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77" name="Line 75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78" name="Line 76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79" name="Line 77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80" name="Line 78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81" name="Line 79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82" name="Line 80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83" name="Line 81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84" name="Line 82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85" name="Line 83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86" name="Line 84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87" name="Line 85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88" name="Line 86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89" name="Line 87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90" name="Line 88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91" name="Line 89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92" name="Line 90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93" name="Line 91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94" name="Line 92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95" name="Line 93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96" name="Line 94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97" name="Line 95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98" name="Line 96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99" name="Line 97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0" name="Line 98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1" name="Line 99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2" name="Line 100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3" name="Line 101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4" name="Line 102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</p:grpSp>
      </p:grpSp>
      <p:sp>
        <p:nvSpPr>
          <p:cNvPr id="105" name="Rectangle 108"/>
          <p:cNvSpPr>
            <a:spLocks noChangeArrowheads="1"/>
          </p:cNvSpPr>
          <p:nvPr/>
        </p:nvSpPr>
        <p:spPr bwMode="auto">
          <a:xfrm>
            <a:off x="3017838" y="2120900"/>
            <a:ext cx="5662612" cy="777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/>
          </a:p>
        </p:txBody>
      </p:sp>
      <p:sp>
        <p:nvSpPr>
          <p:cNvPr id="106" name="Rectangle 109"/>
          <p:cNvSpPr>
            <a:spLocks noChangeArrowheads="1"/>
          </p:cNvSpPr>
          <p:nvPr/>
        </p:nvSpPr>
        <p:spPr bwMode="auto">
          <a:xfrm>
            <a:off x="1098550" y="862013"/>
            <a:ext cx="5662613" cy="7778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/>
          </a:p>
        </p:txBody>
      </p:sp>
      <p:sp>
        <p:nvSpPr>
          <p:cNvPr id="257130" name="Rectangle 106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57131" name="Rectangle 107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07" name="Rectangle 103"/>
          <p:cNvSpPr>
            <a:spLocks noGrp="1" noChangeArrowheads="1"/>
          </p:cNvSpPr>
          <p:nvPr>
            <p:ph type="dt" sz="half" idx="10"/>
          </p:nvPr>
        </p:nvSpPr>
        <p:spPr>
          <a:xfrm>
            <a:off x="1387475" y="6357938"/>
            <a:ext cx="19050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" name="Rectangle 104"/>
          <p:cNvSpPr>
            <a:spLocks noGrp="1" noChangeArrowheads="1"/>
          </p:cNvSpPr>
          <p:nvPr>
            <p:ph type="ftr" sz="quarter" idx="11"/>
          </p:nvPr>
        </p:nvSpPr>
        <p:spPr>
          <a:xfrm>
            <a:off x="3722688" y="6357938"/>
            <a:ext cx="227171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" name="Rectangle 10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64300" y="6361113"/>
            <a:ext cx="1906588" cy="457200"/>
          </a:xfrm>
        </p:spPr>
        <p:txBody>
          <a:bodyPr/>
          <a:lstStyle>
            <a:lvl1pPr>
              <a:defRPr/>
            </a:lvl1pPr>
          </a:lstStyle>
          <a:p>
            <a:fld id="{8C78DE06-1C29-4860-B14A-13DBA174AD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727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 autoUpdateAnimBg="0"/>
      <p:bldP spid="106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436C91-C377-48E0-98D1-B4478270F5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54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8625" y="609600"/>
            <a:ext cx="1989138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9625" y="609600"/>
            <a:ext cx="58166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74C31F-E70C-40C2-9253-1FCB1B04B8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67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1D85B-8D34-436F-A165-D16246FA97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816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1C91D4-4791-45A1-847A-D08EC7C352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705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2214563"/>
            <a:ext cx="3903663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92A038-D295-4625-A2EB-4C441EC7B3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712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07B995-EF35-4BE1-8E5E-CD65FD6E95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27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FF6D8-B16A-4A5D-B229-F805E12740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598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1BBA60-013B-4BB4-B7C4-8F82005B3A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49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6DFEEA-EAD0-4858-8250-B81CECD9F1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046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76D2D6-AA73-48CB-B492-9B59B3837F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423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68263"/>
            <a:ext cx="8915400" cy="6713537"/>
            <a:chOff x="0" y="43"/>
            <a:chExt cx="5616" cy="4229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43"/>
              <a:ext cx="408" cy="4229"/>
              <a:chOff x="0" y="43"/>
              <a:chExt cx="5760" cy="4229"/>
            </a:xfrm>
          </p:grpSpPr>
          <p:sp>
            <p:nvSpPr>
              <p:cNvPr id="1038" name="Line 4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39" name="Line 5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40" name="Line 6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41" name="Line 7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42" name="Line 8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43" name="Line 9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44" name="Line 10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45" name="Line 11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46" name="Line 12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47" name="Line 13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48" name="Line 14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49" name="Line 15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50" name="Line 16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51" name="Line 17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52" name="Line 18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53" name="Line 19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54" name="Line 20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55" name="Line 21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56" name="Line 22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57" name="Line 23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58" name="Line 24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59" name="Line 25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60" name="Line 26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61" name="Line 27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62" name="Line 28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63" name="Line 29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64" name="Line 30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65" name="Line 31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66" name="Line 32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67" name="Line 33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68" name="Line 34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69" name="Line 35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70" name="Line 36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71" name="Line 37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72" name="Line 38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73" name="Line 39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74" name="Line 40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75" name="Line 41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76" name="Line 42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77" name="Line 43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78" name="Line 44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79" name="Line 45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80" name="Line 46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81" name="Line 47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82" name="Line 48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83" name="Line 49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84" name="Line 50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85" name="Line 51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86" name="Line 52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87" name="Line 53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88" name="Line 54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89" name="Line 55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90" name="Line 56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91" name="Line 57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92" name="Line 58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93" name="Line 59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94" name="Line 60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95" name="Line 61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96" name="Line 62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97" name="Line 63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98" name="Line 64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099" name="Line 65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100" name="Line 66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101" name="Line 67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102" name="Line 68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103" name="Line 69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104" name="Line 70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105" name="Line 71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106" name="Line 72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107" name="Line 73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108" name="Line 74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109" name="Line 75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110" name="Line 76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111" name="Line 77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112" name="Line 78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113" name="Line 79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114" name="Line 80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115" name="Line 81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116" name="Line 82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117" name="Line 83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118" name="Line 84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119" name="Line 85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120" name="Line 86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121" name="Line 87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122" name="Line 88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123" name="Line 89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124" name="Line 90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125" name="Line 91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126" name="Line 92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127" name="Line 93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128" name="Line 94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129" name="Line 95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130" name="Line 96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131" name="Line 97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132" name="Line 98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133" name="Line 99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134" name="Line 100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135" name="Line 101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</p:grpSp>
        <p:grpSp>
          <p:nvGrpSpPr>
            <p:cNvPr id="1033" name="Group 102"/>
            <p:cNvGrpSpPr>
              <a:grpSpLocks/>
            </p:cNvGrpSpPr>
            <p:nvPr userDrawn="1"/>
          </p:nvGrpSpPr>
          <p:grpSpPr bwMode="auto">
            <a:xfrm>
              <a:off x="400" y="205"/>
              <a:ext cx="5216" cy="1123"/>
              <a:chOff x="400" y="205"/>
              <a:chExt cx="5216" cy="1123"/>
            </a:xfrm>
          </p:grpSpPr>
          <p:sp>
            <p:nvSpPr>
              <p:cNvPr id="1034" name="Rectangle 103"/>
              <p:cNvSpPr>
                <a:spLocks noChangeArrowheads="1"/>
              </p:cNvSpPr>
              <p:nvPr userDrawn="1"/>
            </p:nvSpPr>
            <p:spPr bwMode="auto">
              <a:xfrm>
                <a:off x="557" y="205"/>
                <a:ext cx="313" cy="91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035" name="Rectangle 104"/>
              <p:cNvSpPr>
                <a:spLocks noChangeArrowheads="1"/>
              </p:cNvSpPr>
              <p:nvPr userDrawn="1"/>
            </p:nvSpPr>
            <p:spPr bwMode="auto">
              <a:xfrm>
                <a:off x="400" y="288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036" name="Rectangle 105"/>
              <p:cNvSpPr>
                <a:spLocks noChangeArrowheads="1"/>
              </p:cNvSpPr>
              <p:nvPr userDrawn="1"/>
            </p:nvSpPr>
            <p:spPr bwMode="auto">
              <a:xfrm>
                <a:off x="4599" y="1115"/>
                <a:ext cx="929" cy="21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037" name="Rectangle 106"/>
              <p:cNvSpPr>
                <a:spLocks noChangeArrowheads="1"/>
              </p:cNvSpPr>
              <p:nvPr userDrawn="1"/>
            </p:nvSpPr>
            <p:spPr bwMode="auto">
              <a:xfrm>
                <a:off x="2049" y="1211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</p:grpSp>
      <p:sp>
        <p:nvSpPr>
          <p:cNvPr id="1027" name="Rectangle 10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2214563"/>
            <a:ext cx="7958138" cy="388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56108" name="Rectangle 10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109" name="Rectangle 10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110" name="Rectangle 1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chemeClr val="folHlink"/>
                </a:solidFill>
              </a:defRPr>
            </a:lvl1pPr>
          </a:lstStyle>
          <a:p>
            <a:fld id="{F392581E-E3EA-4C63-9138-1290EEDBC0C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11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609600"/>
            <a:ext cx="73787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w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library/en-us/dllproc/base/getexitcodethread.asp" TargetMode="External"/><Relationship Id="rId2" Type="http://schemas.openxmlformats.org/officeDocument/2006/relationships/hyperlink" Target="http://msdn.microsoft.com/library/en-us/dllproc/base/getexitcodeprocess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9906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zh-CN" altLang="en-US" sz="5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FKai-SB" pitchFamily="65" charset="-120"/>
                <a:ea typeface="黑体" pitchFamily="49" charset="-122"/>
              </a:rPr>
              <a:t>操作系统原理实验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00400"/>
            <a:ext cx="5867400" cy="2028825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75" tIns="46038" rIns="92075" bIns="46038"/>
          <a:lstStyle/>
          <a:p>
            <a:pPr marL="342900" indent="-342900" eaLnBrk="1" hangingPunct="1"/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浙江工业大学</a:t>
            </a:r>
          </a:p>
          <a:p>
            <a:pPr marL="342900" indent="-342900" eaLnBrk="1" hangingPunct="1"/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计算机科学与技术学院</a:t>
            </a:r>
          </a:p>
          <a:p>
            <a:pPr marL="342900" indent="-342900" eaLnBrk="1" hangingPunct="1"/>
            <a:r>
              <a:rPr lang="zh-CN" altLang="en-US" sz="36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李 波</a:t>
            </a:r>
            <a:endParaRPr lang="zh-TW" altLang="en-US" sz="3600" b="1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3315" name="Picture 6" descr="BD06675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419600"/>
            <a:ext cx="160178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199438" cy="4800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BOOL TerminateProcess( HANDLE </a:t>
            </a:r>
            <a:r>
              <a:rPr lang="en-US" altLang="zh-CN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hProcess</a:t>
            </a: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, UINT </a:t>
            </a:r>
            <a:r>
              <a:rPr lang="en-US" altLang="zh-CN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uExitCode</a:t>
            </a: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 ); 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hProcess[in] Handle to the process to terminate. The handle must have the PROCESS_TERMINATE access right.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uExitCode[in] Exit code to be used by the process and threads terminated as a result of this call. Value 0 means current process. </a:t>
            </a:r>
          </a:p>
        </p:txBody>
      </p:sp>
      <p:sp>
        <p:nvSpPr>
          <p:cNvPr id="269315" name="Rectangle 3"/>
          <p:cNvSpPr>
            <a:spLocks noGrp="1" noRot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TerminateProcess</a:t>
            </a: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()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3563" y="1828800"/>
            <a:ext cx="8580437" cy="4800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typedef struct _PROCESS_INFORMATION {</a:t>
            </a:r>
            <a:b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</a:b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   HANDLE hProcess; </a:t>
            </a:r>
            <a:r>
              <a:rPr lang="en-US" altLang="zh-CN" sz="2800" b="1" smtClean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//</a:t>
            </a:r>
            <a:r>
              <a:rPr lang="en-US" altLang="zh-CN" sz="2800" b="1" smtClean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Handle to the newly created process. </a:t>
            </a:r>
            <a:r>
              <a:rPr lang="en-US" altLang="zh-CN" sz="2800" b="1" smtClean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/>
            </a:r>
            <a:br>
              <a:rPr lang="en-US" altLang="zh-CN" sz="2800" b="1" smtClean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</a:b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   HANDLE hThread; </a:t>
            </a:r>
            <a:r>
              <a:rPr lang="en-US" altLang="zh-CN" sz="2800" b="1" smtClean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//Handle to the primary thread of the newly created process.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/>
            </a:r>
            <a:b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</a:b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   DWORD dwProcessId; </a:t>
            </a:r>
            <a:r>
              <a:rPr lang="en-US" altLang="zh-CN" sz="2800" b="1" smtClean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//Value that can be used to identify a process. </a:t>
            </a:r>
            <a:br>
              <a:rPr lang="en-US" altLang="zh-CN" sz="2800" b="1" smtClean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   DWORD dwThreadId; </a:t>
            </a:r>
            <a:r>
              <a:rPr lang="en-US" altLang="zh-CN" sz="2800" b="1" smtClean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//Value that can be used to identify a thread.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} PROCESS_INFORMATION, </a:t>
            </a:r>
            <a:b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</a:b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 *LPPROCESS_INFORMATION;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70339" name="Rectangle 3"/>
          <p:cNvSpPr>
            <a:spLocks noGrp="1" noRot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PROCESS_INFORMATION</a:t>
            </a:r>
            <a:endParaRPr lang="en-US" altLang="zh-CN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0575" y="1946275"/>
            <a:ext cx="8353425" cy="47593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进程的创建和终止。编写一段程序，可以创建一个进程，并终止当前创建的进程。试观察记录程序执行的结果，并分析原因。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利用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VC++6.0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实现上述程序设计和调试操作，对于进程创建的成功与否、终止进程操作的成功与否提供一定的提示框。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通过阅读和分析实验程序，学习创建进程、观察进程和终止进程的程序设计方法</a:t>
            </a:r>
          </a:p>
        </p:txBody>
      </p:sp>
      <p:sp>
        <p:nvSpPr>
          <p:cNvPr id="236547" name="Rectangle 3"/>
          <p:cNvSpPr>
            <a:spLocks noGrp="1" noRot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实验内容与步骤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6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6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2209800"/>
            <a:ext cx="8120063" cy="39973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在开始本实验之前，请回顾教科书的相关内容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需要做以下准备：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一台运行</a:t>
            </a: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Windows 2000 /XP </a:t>
            </a:r>
            <a:r>
              <a:rPr lang="zh-CN" altLang="en-US" sz="24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操作系统的计算机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计算机中需安装</a:t>
            </a: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Visual C++ 6.0</a:t>
            </a:r>
            <a:r>
              <a:rPr lang="zh-CN" altLang="en-US" sz="24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专业版或企业版</a:t>
            </a:r>
          </a:p>
        </p:txBody>
      </p:sp>
      <p:sp>
        <p:nvSpPr>
          <p:cNvPr id="252931" name="Rectangle 3"/>
          <p:cNvSpPr>
            <a:spLocks noGrp="1" noRot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工具</a:t>
            </a: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/</a:t>
            </a:r>
            <a:r>
              <a:rPr lang="zh-CN" alt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准备工作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2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2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2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0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思考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362200"/>
            <a:ext cx="7772400" cy="2667000"/>
          </a:xfrm>
        </p:spPr>
        <p:txBody>
          <a:bodyPr/>
          <a:lstStyle/>
          <a:p>
            <a:pPr eaLnBrk="1" hangingPunct="1"/>
            <a:r>
              <a:rPr lang="zh-CN" altLang="en-US" smtClean="0"/>
              <a:t>系统是怎样创建进程的？</a:t>
            </a:r>
          </a:p>
          <a:p>
            <a:pPr eaLnBrk="1" hangingPunct="1"/>
            <a:r>
              <a:rPr lang="zh-CN" altLang="en-US" smtClean="0"/>
              <a:t>可执行文件加载时进行了那些处理？</a:t>
            </a:r>
          </a:p>
          <a:p>
            <a:pPr eaLnBrk="1" hangingPunct="1"/>
            <a:r>
              <a:rPr lang="zh-CN" altLang="en-US" smtClean="0"/>
              <a:t>当首次调用新创建进程时，其入口在那里？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Linux</a:t>
            </a:r>
            <a:r>
              <a:rPr lang="zh-CN" altLang="en-US" b="1" dirty="0" smtClean="0"/>
              <a:t>下进程创建（选做）</a:t>
            </a:r>
            <a:endParaRPr lang="zh-CN" altLang="en-US" dirty="0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4000" smtClean="0"/>
              <a:t>掌握进程的概念，明确进程和程序的区别</a:t>
            </a:r>
          </a:p>
          <a:p>
            <a:r>
              <a:rPr lang="zh-CN" altLang="zh-CN" sz="4000" smtClean="0"/>
              <a:t>认识和了解并发执行的实质</a:t>
            </a:r>
          </a:p>
          <a:p>
            <a:r>
              <a:rPr lang="zh-CN" altLang="zh-CN" sz="4000" smtClean="0"/>
              <a:t>了解</a:t>
            </a:r>
            <a:r>
              <a:rPr lang="en-US" altLang="zh-CN" sz="4000" smtClean="0"/>
              <a:t>Linux</a:t>
            </a:r>
            <a:r>
              <a:rPr lang="zh-CN" altLang="zh-CN" sz="4000" smtClean="0"/>
              <a:t>系统下进程创建的原理及方法</a:t>
            </a:r>
          </a:p>
        </p:txBody>
      </p:sp>
    </p:spTree>
    <p:extLst>
      <p:ext uri="{BB962C8B-B14F-4D97-AF65-F5344CB8AC3E}">
        <p14:creationId xmlns:p14="http://schemas.microsoft.com/office/powerpoint/2010/main" val="2765800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实验内容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zh-CN" altLang="zh-CN" sz="2400" dirty="0" smtClean="0"/>
              <a:t>编写</a:t>
            </a:r>
            <a:r>
              <a:rPr lang="zh-CN" altLang="zh-CN" sz="2400" dirty="0"/>
              <a:t>一段程序，使用系统调用</a:t>
            </a:r>
            <a:r>
              <a:rPr lang="en-US" altLang="zh-CN" sz="2400" dirty="0"/>
              <a:t>fork()</a:t>
            </a:r>
            <a:r>
              <a:rPr lang="zh-CN" altLang="zh-CN" sz="2400" dirty="0"/>
              <a:t>创建两个子进程。各进程显示不同的信息，如父进程显示字符“</a:t>
            </a:r>
            <a:r>
              <a:rPr lang="en-US" altLang="zh-CN" sz="2400" dirty="0"/>
              <a:t>a</a:t>
            </a:r>
            <a:r>
              <a:rPr lang="zh-CN" altLang="zh-CN" sz="2400" dirty="0"/>
              <a:t>”，子进程分别显示字符“</a:t>
            </a:r>
            <a:r>
              <a:rPr lang="en-US" altLang="zh-CN" sz="2400" dirty="0"/>
              <a:t>b</a:t>
            </a:r>
            <a:r>
              <a:rPr lang="zh-CN" altLang="zh-CN" sz="2400" dirty="0"/>
              <a:t>”和“</a:t>
            </a:r>
            <a:r>
              <a:rPr lang="en-US" altLang="zh-CN" sz="2400" dirty="0"/>
              <a:t>c</a:t>
            </a:r>
            <a:r>
              <a:rPr lang="zh-CN" altLang="zh-CN" sz="2400" dirty="0"/>
              <a:t>”。多次运行观察显示结果，并分析产生这种执行效果的</a:t>
            </a:r>
            <a:r>
              <a:rPr lang="zh-CN" altLang="zh-CN" sz="2400" dirty="0" smtClean="0"/>
              <a:t>原因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zh-CN" altLang="zh-CN" sz="2400" dirty="0"/>
          </a:p>
          <a:p>
            <a:pPr marL="263525" indent="-263525">
              <a:buFont typeface="Wingdings" pitchFamily="2" charset="2"/>
              <a:buNone/>
              <a:defRPr/>
            </a:pPr>
            <a:r>
              <a:rPr lang="en-US" altLang="zh-CN" sz="2400" dirty="0"/>
              <a:t>2. </a:t>
            </a:r>
            <a:r>
              <a:rPr lang="zh-CN" altLang="zh-CN" sz="2400" dirty="0"/>
              <a:t>修改上面编写的程序，将每个进程的输出由单个字符改为循环输出一句话，如父进程显示：“</a:t>
            </a:r>
            <a:r>
              <a:rPr lang="en-US" altLang="zh-CN" sz="2400" dirty="0"/>
              <a:t>parent</a:t>
            </a:r>
            <a:r>
              <a:rPr lang="zh-CN" altLang="zh-CN" sz="2400" dirty="0"/>
              <a:t>：”加上进程</a:t>
            </a:r>
            <a:r>
              <a:rPr lang="en-US" altLang="zh-CN" sz="2400" dirty="0"/>
              <a:t>ID</a:t>
            </a:r>
            <a:r>
              <a:rPr lang="zh-CN" altLang="zh-CN" sz="2400" dirty="0"/>
              <a:t>，子进程分别显示：“</a:t>
            </a:r>
            <a:r>
              <a:rPr lang="en-US" altLang="zh-CN" sz="2400" dirty="0"/>
              <a:t>Child1</a:t>
            </a:r>
            <a:r>
              <a:rPr lang="zh-CN" altLang="zh-CN" sz="2400" dirty="0"/>
              <a:t>：”（或“</a:t>
            </a:r>
            <a:r>
              <a:rPr lang="en-US" altLang="zh-CN" sz="2400" dirty="0"/>
              <a:t>Child2</a:t>
            </a:r>
            <a:r>
              <a:rPr lang="zh-CN" altLang="zh-CN" sz="2400" dirty="0"/>
              <a:t>：”）加上自己的进程</a:t>
            </a:r>
            <a:r>
              <a:rPr lang="en-US" altLang="zh-CN" sz="2400" dirty="0"/>
              <a:t>ID</a:t>
            </a:r>
            <a:r>
              <a:rPr lang="zh-CN" altLang="zh-CN" sz="2400" dirty="0"/>
              <a:t>。再多次运行观察程序执行时屏幕上出现的现象，并分析</a:t>
            </a:r>
            <a:r>
              <a:rPr lang="zh-CN" altLang="zh-CN" sz="2400" dirty="0" smtClean="0"/>
              <a:t>原因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4857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xfrm>
            <a:off x="809625" y="2214563"/>
            <a:ext cx="6858000" cy="3881437"/>
          </a:xfrm>
        </p:spPr>
        <p:txBody>
          <a:bodyPr/>
          <a:lstStyle/>
          <a:p>
            <a:r>
              <a:rPr lang="en-US" altLang="zh-CN" smtClean="0"/>
              <a:t>3.</a:t>
            </a:r>
            <a:r>
              <a:rPr lang="zh-CN" altLang="zh-CN" smtClean="0"/>
              <a:t>一个父进程创建一个子进程，子进程通过</a:t>
            </a:r>
            <a:r>
              <a:rPr lang="en-US" altLang="zh-CN" smtClean="0"/>
              <a:t>exec</a:t>
            </a:r>
            <a:r>
              <a:rPr lang="zh-CN" altLang="zh-CN" smtClean="0"/>
              <a:t>系统调用执行另一个文件。各自的代码中显示不同的信息，从其运行结果可看出两个进程并发执行的效果。</a:t>
            </a:r>
            <a:endParaRPr lang="en-US" altLang="zh-CN" smtClean="0"/>
          </a:p>
          <a:p>
            <a:r>
              <a:rPr lang="en-US" altLang="zh-CN" smtClean="0"/>
              <a:t>4. </a:t>
            </a:r>
            <a:r>
              <a:rPr lang="zh-CN" altLang="zh-CN" smtClean="0"/>
              <a:t>编写程序创建如图所示的进程树，在每个进程中显示当前进程</a:t>
            </a:r>
            <a:r>
              <a:rPr lang="en-US" altLang="zh-CN" smtClean="0"/>
              <a:t>ID</a:t>
            </a:r>
            <a:r>
              <a:rPr lang="zh-CN" altLang="zh-CN" smtClean="0"/>
              <a:t>和父进程</a:t>
            </a:r>
            <a:r>
              <a:rPr lang="en-US" altLang="zh-CN" smtClean="0"/>
              <a:t>ID </a:t>
            </a:r>
            <a:endParaRPr lang="zh-CN" altLang="zh-CN" smtClean="0"/>
          </a:p>
          <a:p>
            <a:endParaRPr lang="zh-CN" altLang="en-US" smtClean="0"/>
          </a:p>
        </p:txBody>
      </p:sp>
      <p:sp>
        <p:nvSpPr>
          <p:cNvPr id="61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实验内容</a:t>
            </a:r>
            <a:r>
              <a:rPr lang="zh-CN" altLang="en-US" smtClean="0"/>
              <a:t>（续）</a:t>
            </a:r>
          </a:p>
        </p:txBody>
      </p:sp>
      <p:grpSp>
        <p:nvGrpSpPr>
          <p:cNvPr id="6148" name="Group 2"/>
          <p:cNvGrpSpPr>
            <a:grpSpLocks/>
          </p:cNvGrpSpPr>
          <p:nvPr/>
        </p:nvGrpSpPr>
        <p:grpSpPr bwMode="auto">
          <a:xfrm>
            <a:off x="7659688" y="4267200"/>
            <a:ext cx="762000" cy="1447800"/>
            <a:chOff x="3117" y="1736"/>
            <a:chExt cx="1800" cy="3260"/>
          </a:xfrm>
        </p:grpSpPr>
        <p:sp>
          <p:nvSpPr>
            <p:cNvPr id="6149" name="Oval 3"/>
            <p:cNvSpPr>
              <a:spLocks noChangeArrowheads="1"/>
            </p:cNvSpPr>
            <p:nvPr/>
          </p:nvSpPr>
          <p:spPr bwMode="auto">
            <a:xfrm>
              <a:off x="3117" y="1736"/>
              <a:ext cx="480" cy="48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" name="Oval 4"/>
            <p:cNvSpPr>
              <a:spLocks noChangeArrowheads="1"/>
            </p:cNvSpPr>
            <p:nvPr/>
          </p:nvSpPr>
          <p:spPr bwMode="auto">
            <a:xfrm>
              <a:off x="3837" y="2551"/>
              <a:ext cx="480" cy="48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" name="Oval 5"/>
            <p:cNvSpPr>
              <a:spLocks noChangeArrowheads="1"/>
            </p:cNvSpPr>
            <p:nvPr/>
          </p:nvSpPr>
          <p:spPr bwMode="auto">
            <a:xfrm>
              <a:off x="3237" y="3529"/>
              <a:ext cx="480" cy="48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" name="Oval 6"/>
            <p:cNvSpPr>
              <a:spLocks noChangeArrowheads="1"/>
            </p:cNvSpPr>
            <p:nvPr/>
          </p:nvSpPr>
          <p:spPr bwMode="auto">
            <a:xfrm>
              <a:off x="4437" y="3529"/>
              <a:ext cx="480" cy="48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" name="Oval 7"/>
            <p:cNvSpPr>
              <a:spLocks noChangeArrowheads="1"/>
            </p:cNvSpPr>
            <p:nvPr/>
          </p:nvSpPr>
          <p:spPr bwMode="auto">
            <a:xfrm>
              <a:off x="3837" y="4507"/>
              <a:ext cx="480" cy="48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Line 8"/>
            <p:cNvSpPr>
              <a:spLocks noChangeShapeType="1"/>
            </p:cNvSpPr>
            <p:nvPr/>
          </p:nvSpPr>
          <p:spPr bwMode="auto">
            <a:xfrm>
              <a:off x="3558" y="2121"/>
              <a:ext cx="360" cy="4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Line 9"/>
            <p:cNvSpPr>
              <a:spLocks noChangeShapeType="1"/>
            </p:cNvSpPr>
            <p:nvPr/>
          </p:nvSpPr>
          <p:spPr bwMode="auto">
            <a:xfrm>
              <a:off x="4197" y="3040"/>
              <a:ext cx="360" cy="4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Line 10"/>
            <p:cNvSpPr>
              <a:spLocks noChangeShapeType="1"/>
            </p:cNvSpPr>
            <p:nvPr/>
          </p:nvSpPr>
          <p:spPr bwMode="auto">
            <a:xfrm flipH="1">
              <a:off x="3597" y="3040"/>
              <a:ext cx="360" cy="4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Line 11"/>
            <p:cNvSpPr>
              <a:spLocks noChangeShapeType="1"/>
            </p:cNvSpPr>
            <p:nvPr/>
          </p:nvSpPr>
          <p:spPr bwMode="auto">
            <a:xfrm>
              <a:off x="3597" y="4018"/>
              <a:ext cx="360" cy="4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5681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思 考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362200"/>
            <a:ext cx="7772400" cy="2667000"/>
          </a:xfrm>
        </p:spPr>
        <p:txBody>
          <a:bodyPr/>
          <a:lstStyle/>
          <a:p>
            <a:pPr eaLnBrk="1" hangingPunct="1"/>
            <a:r>
              <a:rPr lang="zh-CN" altLang="en-US" smtClean="0"/>
              <a:t>系统是怎样创建进程的？</a:t>
            </a:r>
          </a:p>
          <a:p>
            <a:pPr eaLnBrk="1" hangingPunct="1"/>
            <a:r>
              <a:rPr lang="zh-CN" altLang="en-US" smtClean="0"/>
              <a:t>可执行文件加载时进行了那些处理？</a:t>
            </a:r>
          </a:p>
          <a:p>
            <a:pPr eaLnBrk="1" hangingPunct="1"/>
            <a:r>
              <a:rPr lang="zh-CN" altLang="en-US" smtClean="0"/>
              <a:t>当首次调用新创建进程时，其入口在那里？</a:t>
            </a:r>
          </a:p>
        </p:txBody>
      </p:sp>
    </p:spTree>
    <p:extLst>
      <p:ext uri="{BB962C8B-B14F-4D97-AF65-F5344CB8AC3E}">
        <p14:creationId xmlns:p14="http://schemas.microsoft.com/office/powerpoint/2010/main" val="2489542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ea typeface="黑体" pitchFamily="49" charset="-122"/>
              </a:rPr>
              <a:t>实验报告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958138" cy="4648200"/>
          </a:xfrm>
        </p:spPr>
        <p:txBody>
          <a:bodyPr/>
          <a:lstStyle/>
          <a:p>
            <a:pPr eaLnBrk="1" hangingPunct="1"/>
            <a:r>
              <a:rPr lang="zh-CN" altLang="en-US" sz="2800" b="1" dirty="0" smtClean="0"/>
              <a:t>每人独立一组，需要上交实验报告</a:t>
            </a:r>
          </a:p>
          <a:p>
            <a:pPr eaLnBrk="1" hangingPunct="1"/>
            <a:r>
              <a:rPr lang="zh-CN" altLang="en-US" sz="2800" b="1" dirty="0" smtClean="0"/>
              <a:t>实验报告包括实验目的、实验内容、实验步骤、实验中遇到的问题及解决方法等。</a:t>
            </a:r>
          </a:p>
          <a:p>
            <a:pPr eaLnBrk="1" hangingPunct="1"/>
            <a:r>
              <a:rPr lang="zh-CN" altLang="en-US" sz="2800" b="1" dirty="0" smtClean="0"/>
              <a:t>上交程序源代码。</a:t>
            </a:r>
          </a:p>
          <a:p>
            <a:pPr eaLnBrk="1" hangingPunct="1"/>
            <a:r>
              <a:rPr lang="zh-CN" altLang="en-US" sz="2800" b="1" dirty="0" smtClean="0"/>
              <a:t>源代码和实验报告一并打包后上交，其命名方式为：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班级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_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学号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_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姓名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rar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（注：只需上交源代码，不需要上交生成的目标文件及可执行文件。）</a:t>
            </a:r>
          </a:p>
          <a:p>
            <a:pPr eaLnBrk="1" hangingPunct="1"/>
            <a:r>
              <a:rPr lang="zh-CN" altLang="en-US" sz="2800" b="1" dirty="0" smtClean="0"/>
              <a:t>通过</a:t>
            </a:r>
            <a:r>
              <a:rPr lang="en-US" altLang="zh-CN" sz="2800" b="1" dirty="0" smtClean="0"/>
              <a:t>EMAIL</a:t>
            </a:r>
            <a:r>
              <a:rPr lang="zh-CN" altLang="en-US" sz="2800" b="1" dirty="0" smtClean="0"/>
              <a:t>地址上交，以班为单位：</a:t>
            </a:r>
            <a:r>
              <a:rPr lang="en-US" altLang="zh-CN" sz="2800" dirty="0" smtClean="0">
                <a:effectLst/>
              </a:rPr>
              <a:t>zjutos_lb@126.com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实验一 进程控制与描述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209800"/>
            <a:ext cx="7772400" cy="4343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实验目的：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利用</a:t>
            </a: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Windows</a:t>
            </a: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提供的</a:t>
            </a: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API</a:t>
            </a: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函数，编写程序，实现进程的创建和终止（如创建写字板进程及终止该进程），加深对操作系统进程概念的理解，观察操作系统进程运行的动态性能，获得包含多进程的应用程序编程经验。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附录：</a:t>
            </a:r>
            <a:r>
              <a:rPr lang="zh-CN" altLang="en-US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作业本封面四要素：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专业，班级，学号，姓名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作业要求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每章作业间 </a:t>
            </a:r>
            <a:r>
              <a:rPr lang="zh-CN" altLang="en-US" sz="4000" b="1" dirty="0" smtClean="0"/>
              <a:t>空</a:t>
            </a:r>
            <a:r>
              <a:rPr lang="en-US" altLang="zh-CN" sz="4000" b="1" dirty="0" smtClean="0"/>
              <a:t>2</a:t>
            </a:r>
            <a:r>
              <a:rPr lang="zh-CN" altLang="en-US" sz="4000" b="1" dirty="0" smtClean="0"/>
              <a:t>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以第八版为准，题号写清楚，题目不用抄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字要能识别，识别能力差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75211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1-4</a:t>
            </a:r>
            <a:r>
              <a:rPr lang="zh-CN" altLang="en-US" dirty="0" smtClean="0"/>
              <a:t>章 题目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7617" y="2498016"/>
            <a:ext cx="3834383" cy="388143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800" dirty="0" smtClean="0"/>
              <a:t>第一章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复习题：</a:t>
            </a:r>
            <a:r>
              <a:rPr lang="en-US" altLang="zh-CN" sz="2400" smtClean="0"/>
              <a:t>1.4, </a:t>
            </a:r>
            <a:r>
              <a:rPr lang="en-US" altLang="zh-CN" sz="2400" dirty="0" smtClean="0"/>
              <a:t>1.9</a:t>
            </a:r>
          </a:p>
          <a:p>
            <a:pPr lvl="1"/>
            <a:r>
              <a:rPr lang="zh-CN" altLang="en-US" sz="2400" dirty="0" smtClean="0"/>
              <a:t>习题：</a:t>
            </a:r>
            <a:r>
              <a:rPr lang="en-US" altLang="zh-CN" sz="2400" dirty="0" smtClean="0"/>
              <a:t>1.4, 1.9</a:t>
            </a:r>
          </a:p>
          <a:p>
            <a:r>
              <a:rPr lang="zh-CN" altLang="en-US" sz="2800" dirty="0"/>
              <a:t>第二</a:t>
            </a:r>
            <a:r>
              <a:rPr lang="zh-CN" altLang="en-US" sz="2800" dirty="0" smtClean="0"/>
              <a:t>章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复习题：</a:t>
            </a:r>
            <a:r>
              <a:rPr lang="en-US" altLang="zh-CN" sz="2400" dirty="0" smtClean="0"/>
              <a:t>2.3, 2.4, 2.5</a:t>
            </a:r>
          </a:p>
          <a:p>
            <a:pPr lvl="1"/>
            <a:r>
              <a:rPr lang="zh-CN" altLang="en-US" sz="2400" dirty="0" smtClean="0"/>
              <a:t>习题：</a:t>
            </a:r>
            <a:r>
              <a:rPr lang="en-US" altLang="zh-CN" sz="2400" dirty="0" smtClean="0"/>
              <a:t>2.1,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644008" y="2499891"/>
            <a:ext cx="4176464" cy="3881437"/>
          </a:xfrm>
          <a:prstGeom prst="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800" dirty="0" smtClean="0"/>
              <a:t>第三章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复习题：</a:t>
            </a:r>
            <a:r>
              <a:rPr lang="en-US" altLang="zh-CN" sz="2400" dirty="0" smtClean="0"/>
              <a:t>3.10, 3.11, 3.12, 3.13, 3.14</a:t>
            </a:r>
          </a:p>
          <a:p>
            <a:pPr lvl="1"/>
            <a:r>
              <a:rPr lang="zh-CN" altLang="en-US" sz="2400" dirty="0" smtClean="0"/>
              <a:t>习题：</a:t>
            </a:r>
            <a:r>
              <a:rPr lang="en-US" altLang="zh-CN" sz="2400" dirty="0" smtClean="0"/>
              <a:t>3.1, 3.2, 3.3, 3.12</a:t>
            </a:r>
          </a:p>
          <a:p>
            <a:r>
              <a:rPr lang="zh-CN" altLang="en-US" sz="2800" dirty="0" smtClean="0"/>
              <a:t>第</a:t>
            </a:r>
            <a:r>
              <a:rPr lang="zh-CN" altLang="en-US" sz="2800" dirty="0"/>
              <a:t>四</a:t>
            </a:r>
            <a:r>
              <a:rPr lang="zh-CN" altLang="en-US" sz="2800" dirty="0" smtClean="0"/>
              <a:t>章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复习题：</a:t>
            </a:r>
            <a:r>
              <a:rPr lang="en-US" altLang="zh-CN" sz="2400" dirty="0" smtClean="0"/>
              <a:t>4.1, 4.3, 4.5, 4.6, 4.7</a:t>
            </a:r>
          </a:p>
          <a:p>
            <a:pPr lvl="1"/>
            <a:r>
              <a:rPr lang="zh-CN" altLang="en-US" sz="2400" dirty="0" smtClean="0"/>
              <a:t>习题：</a:t>
            </a:r>
            <a:r>
              <a:rPr lang="en-US" altLang="zh-CN" sz="2400" dirty="0" smtClean="0"/>
              <a:t>4.1, 4.2, 4.4, 4.9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03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2057400"/>
            <a:ext cx="8153400" cy="43434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Windows </a:t>
            </a: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所创建的每个进程都从调用</a:t>
            </a: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CreateProcess() API</a:t>
            </a: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函数开始，该函数的任务是在对象管理器子系统内初始化进程对象；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每一进程都以调用</a:t>
            </a: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ExitProcess() </a:t>
            </a: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或</a:t>
            </a: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TerminateProcess() API</a:t>
            </a: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函数终止。</a:t>
            </a:r>
          </a:p>
        </p:txBody>
      </p:sp>
      <p:sp>
        <p:nvSpPr>
          <p:cNvPr id="243715" name="Rectangle 3"/>
          <p:cNvSpPr>
            <a:spLocks noGrp="1" noRot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背景知识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进程创建实例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7958138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CN" sz="2000"/>
              <a:t>  </a:t>
            </a:r>
            <a:r>
              <a:rPr lang="en-US" altLang="zh-CN" sz="2400" b="1"/>
              <a:t>BOOL CreateProcess(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CN" sz="2400" b="1"/>
              <a:t>      LPCTSTR lpApplicationName,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CN" sz="2400" b="1"/>
              <a:t>      LPTSTR lpCommandLine,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CN" sz="2400" b="1"/>
              <a:t>      LPSECURITY_ATTRIBUTES lpProcessAttributes,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CN" sz="2400" b="1"/>
              <a:t>      LPSECURITY_ATTRIBUTES lpThreadAttributes,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CN" sz="2400" b="1"/>
              <a:t>      BOOL bInheritHandles,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CN" sz="2400" b="1"/>
              <a:t>      DWORD dwCreationFlags,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CN" sz="2400" b="1"/>
              <a:t>      LPVOID lpEnvironment,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CN" sz="2400" b="1"/>
              <a:t>      LPCTSTR lpCurrentDirectory,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CN" sz="2400" b="1"/>
              <a:t>      LPSTARTUPINFO lpStartupInfo,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CN" sz="2400" b="1"/>
              <a:t>      LPPROCESS_INFORMATION lpProcessInformation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CN" sz="2400" b="1"/>
              <a:t>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09600"/>
            <a:ext cx="7378700" cy="914400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各项参数意义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458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FF0000"/>
                </a:solidFill>
              </a:rPr>
              <a:t>lpApplicationName</a:t>
            </a:r>
            <a:r>
              <a:rPr lang="zh-CN" altLang="en-US" sz="2800" smtClean="0">
                <a:solidFill>
                  <a:srgbClr val="FF0000"/>
                </a:solidFill>
              </a:rPr>
              <a:t>：指定要执行的模块，包括可执行代码的</a:t>
            </a:r>
            <a:r>
              <a:rPr lang="en-US" altLang="zh-CN" sz="2800" smtClean="0">
                <a:solidFill>
                  <a:srgbClr val="FF0000"/>
                </a:solidFill>
              </a:rPr>
              <a:t>EXE</a:t>
            </a:r>
            <a:r>
              <a:rPr lang="zh-CN" altLang="en-US" sz="2800" smtClean="0">
                <a:solidFill>
                  <a:srgbClr val="FF0000"/>
                </a:solidFill>
              </a:rPr>
              <a:t>文件的文件名。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FF0000"/>
                </a:solidFill>
              </a:rPr>
              <a:t>lpCommandLine</a:t>
            </a:r>
            <a:r>
              <a:rPr lang="zh-CN" altLang="en-US" sz="2800" smtClean="0">
                <a:solidFill>
                  <a:srgbClr val="FF0000"/>
                </a:solidFill>
              </a:rPr>
              <a:t>：指向一个以空结尾的串，该串定义了要执行的命令行。该命令行是可以在</a:t>
            </a:r>
            <a:r>
              <a:rPr lang="en-US" altLang="zh-CN" sz="2800" smtClean="0">
                <a:solidFill>
                  <a:srgbClr val="FF0000"/>
                </a:solidFill>
              </a:rPr>
              <a:t>Windows</a:t>
            </a:r>
            <a:r>
              <a:rPr lang="zh-CN" altLang="en-US" sz="2800" smtClean="0">
                <a:solidFill>
                  <a:srgbClr val="FF0000"/>
                </a:solidFill>
              </a:rPr>
              <a:t>提示符下执行的命令行。</a:t>
            </a:r>
            <a:endParaRPr lang="zh-CN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lpProcessAttributes</a:t>
            </a:r>
            <a:r>
              <a:rPr lang="zh-CN" altLang="en-US" sz="2800" smtClean="0"/>
              <a:t>：指向一个</a:t>
            </a:r>
            <a:r>
              <a:rPr lang="en-US" altLang="zh-CN" sz="2800" smtClean="0"/>
              <a:t>SECURITY_ATTRIBUTES</a:t>
            </a:r>
            <a:r>
              <a:rPr lang="zh-CN" altLang="en-US" sz="2800" smtClean="0"/>
              <a:t>结构，该结构决定了返回的句柄是否可被子进程继承。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lpThreadAttributes</a:t>
            </a:r>
            <a:r>
              <a:rPr lang="zh-CN" altLang="en-US" sz="2800" smtClean="0"/>
              <a:t>：指向一个</a:t>
            </a:r>
            <a:r>
              <a:rPr lang="en-US" altLang="zh-CN" sz="2800" smtClean="0"/>
              <a:t>SECURITY_ATTRIBUTES</a:t>
            </a:r>
            <a:r>
              <a:rPr lang="zh-CN" altLang="en-US" sz="2800" smtClean="0"/>
              <a:t>结构，该结构决定了返回的句柄是否可被子进程继承。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81200"/>
            <a:ext cx="7958138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600" b="1" smtClean="0"/>
              <a:t>bInheritHandles</a:t>
            </a:r>
            <a:r>
              <a:rPr lang="zh-CN" altLang="en-US" sz="2600" b="1" smtClean="0"/>
              <a:t>：表明新进程是否可继承创建者进程的句柄。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b="1" smtClean="0"/>
              <a:t>dwCreationFlags</a:t>
            </a:r>
            <a:r>
              <a:rPr lang="zh-CN" altLang="en-US" sz="2600" b="1" smtClean="0"/>
              <a:t>：定义控制优先类和进程创建的附加标志。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b="1" smtClean="0"/>
              <a:t>lpEnvironment</a:t>
            </a:r>
            <a:r>
              <a:rPr lang="zh-CN" altLang="en-US" sz="2600" b="1" smtClean="0"/>
              <a:t>：指向一个新进程的环境块。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b="1" smtClean="0"/>
              <a:t>lpCurrentDirectory</a:t>
            </a:r>
            <a:r>
              <a:rPr lang="zh-CN" altLang="en-US" sz="2600" b="1" smtClean="0"/>
              <a:t>：指向一个以空结尾的串，该串定义了子进程的当前驱动器和当前目录。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b="1" smtClean="0"/>
              <a:t>lpStartupInfo</a:t>
            </a:r>
            <a:r>
              <a:rPr lang="zh-CN" altLang="en-US" sz="2600" b="1" smtClean="0"/>
              <a:t>：指向一个</a:t>
            </a:r>
            <a:r>
              <a:rPr lang="en-US" altLang="zh-CN" sz="2600" b="1" smtClean="0"/>
              <a:t>STARTUPINFO</a:t>
            </a:r>
            <a:r>
              <a:rPr lang="zh-CN" altLang="en-US" sz="2600" b="1" smtClean="0"/>
              <a:t>结构，该结构定义了新进程的主窗口将如何显示。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b="1" smtClean="0">
                <a:solidFill>
                  <a:srgbClr val="FF0000"/>
                </a:solidFill>
              </a:rPr>
              <a:t>lpProcessInformation</a:t>
            </a:r>
            <a:r>
              <a:rPr lang="zh-CN" altLang="en-US" sz="2600" b="1" smtClean="0">
                <a:solidFill>
                  <a:srgbClr val="FF0000"/>
                </a:solidFill>
              </a:rPr>
              <a:t>：指向进程信息描述结构，该结构接受关于新进程的描述信息。</a:t>
            </a:r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7378700" cy="1143000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各项参数意义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8363" y="1905000"/>
            <a:ext cx="8275637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可执行文件运行时的文件名及其命令行，如</a:t>
            </a:r>
            <a:r>
              <a:rPr lang="zh-CN" altLang="en-US" b="1" smtClean="0"/>
              <a:t>    </a:t>
            </a:r>
            <a:r>
              <a:rPr lang="en-US" altLang="zh-CN" sz="2600" b="1" smtClean="0"/>
              <a:t>lpCommandLine="c:\\windows\\system32\\cmd.exe”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b="1" smtClean="0"/>
              <a:t>或</a:t>
            </a:r>
            <a:r>
              <a:rPr lang="en-US" altLang="zh-CN" sz="2600" b="1" smtClean="0"/>
              <a:t>lpApplicationName=“c:\windows\system32\cmd.exe”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lpStartupInfor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描述新进程的窗口显示情况。定义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STARTUPINFO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结构，并赋予初始值， 如：</a:t>
            </a:r>
            <a:r>
              <a:rPr lang="en-US" altLang="zh-CN" sz="2600" b="1" smtClean="0"/>
              <a:t>STARTUPINFO si;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b="1" smtClean="0"/>
              <a:t>    memset(&amp;si,0,sizeof(si));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b="1" smtClean="0"/>
              <a:t>    si.cb=sizeof(si);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lpProcessInformation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指向进程信息描述结构，接受关于新进程的描述信息，如：</a:t>
            </a:r>
            <a:r>
              <a:rPr lang="en-US" altLang="zh-CN" sz="2600" b="1" smtClean="0"/>
              <a:t>PROCESS_INFORMATION pi</a:t>
            </a:r>
          </a:p>
        </p:txBody>
      </p:sp>
      <p:sp>
        <p:nvSpPr>
          <p:cNvPr id="235523" name="Rectangle 3"/>
          <p:cNvSpPr>
            <a:spLocks noGrp="1" noRot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CreateProcess() </a:t>
            </a:r>
            <a:r>
              <a:rPr lang="zh-CN" alt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调用的核心参数</a:t>
            </a:r>
            <a:endParaRPr lang="zh-CN" altLang="en-US" sz="4000" b="1" smtClean="0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2163" y="2133600"/>
            <a:ext cx="8199437" cy="38449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所有进程都是以调用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ExitProcess() 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或者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TerminateProcess() 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函数结束的。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TerminateProcess() API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函数只要打开带有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PROCESS_TERMINATE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访问权的进程对象，就可以终止进程，并向系统返回指定的代码。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如果不知道所创建进程中所有线程的状态，最好使用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TerminateProcess() 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终止进程。</a:t>
            </a:r>
          </a:p>
        </p:txBody>
      </p:sp>
      <p:sp>
        <p:nvSpPr>
          <p:cNvPr id="245763" name="Rectangle 3"/>
          <p:cNvSpPr>
            <a:spLocks noGrp="1" noRot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终止进程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8199438" cy="38449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VOID ExitProcess( UINT </a:t>
            </a:r>
            <a:r>
              <a:rPr lang="en-US" altLang="zh-CN" sz="28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uExitCode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</a:rPr>
              <a:t> );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uExitCode 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[in] Exit code for the process and all threads terminated as a result of this call. Use the 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hlinkClick r:id="rId2"/>
              </a:rPr>
              <a:t>GetExitCodeProcess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function to retrieve the process's exit value. Use the 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hlinkClick r:id="rId3"/>
              </a:rPr>
              <a:t>GetExitCodeThread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function to retrieve a thread's exit value.</a:t>
            </a:r>
          </a:p>
        </p:txBody>
      </p:sp>
      <p:sp>
        <p:nvSpPr>
          <p:cNvPr id="268291" name="Rectangle 3"/>
          <p:cNvSpPr>
            <a:spLocks noGrp="1" noRot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ExitProcess()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aight Edge">
  <a:themeElements>
    <a:clrScheme name="Straight Edge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Straight Edg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traight Edg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Designs\Straight Edge.pot</Template>
  <TotalTime>37</TotalTime>
  <Words>1260</Words>
  <Application>Microsoft Office PowerPoint</Application>
  <PresentationFormat>全屏显示(4:3)</PresentationFormat>
  <Paragraphs>111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Straight Edge</vt:lpstr>
      <vt:lpstr>操作系统原理实验</vt:lpstr>
      <vt:lpstr>实验一 进程控制与描述</vt:lpstr>
      <vt:lpstr>背景知识</vt:lpstr>
      <vt:lpstr>进程创建实例</vt:lpstr>
      <vt:lpstr>各项参数意义</vt:lpstr>
      <vt:lpstr>各项参数意义</vt:lpstr>
      <vt:lpstr>CreateProcess() 调用的核心参数</vt:lpstr>
      <vt:lpstr>终止进程</vt:lpstr>
      <vt:lpstr>ExitProcess()</vt:lpstr>
      <vt:lpstr>TerminateProcess()</vt:lpstr>
      <vt:lpstr>PROCESS_INFORMATION</vt:lpstr>
      <vt:lpstr>实验内容与步骤</vt:lpstr>
      <vt:lpstr>工具/准备工作</vt:lpstr>
      <vt:lpstr>思考</vt:lpstr>
      <vt:lpstr>Linux下进程创建（选做）</vt:lpstr>
      <vt:lpstr>实验内容</vt:lpstr>
      <vt:lpstr>实验内容（续）</vt:lpstr>
      <vt:lpstr>思 考</vt:lpstr>
      <vt:lpstr>实验报告</vt:lpstr>
      <vt:lpstr>附录：作业</vt:lpstr>
      <vt:lpstr>1-4章 题目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操作系统原理实验</dc:title>
  <dc:creator>libo</dc:creator>
  <cp:lastModifiedBy>libo</cp:lastModifiedBy>
  <cp:revision>14</cp:revision>
  <dcterms:created xsi:type="dcterms:W3CDTF">2018-10-16T06:28:16Z</dcterms:created>
  <dcterms:modified xsi:type="dcterms:W3CDTF">2019-10-16T05:20:04Z</dcterms:modified>
</cp:coreProperties>
</file>