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8" r:id="rId9"/>
    <p:sldId id="269" r:id="rId10"/>
    <p:sldId id="270" r:id="rId11"/>
    <p:sldId id="262" r:id="rId12"/>
    <p:sldId id="261" r:id="rId13"/>
    <p:sldId id="271" r:id="rId14"/>
    <p:sldId id="26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>
      <p:cViewPr>
        <p:scale>
          <a:sx n="50" d="100"/>
          <a:sy n="50" d="100"/>
        </p:scale>
        <p:origin x="476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D3534-9708-4AB8-9105-0D23A229F0E7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2DF5E-117E-4A73-B01C-5F98E75D9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17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Explain</a:t>
            </a:r>
            <a:r>
              <a:rPr lang="en-US" altLang="zh-TW" baseline="0" dirty="0" smtClean="0"/>
              <a:t> why lane </a:t>
            </a:r>
            <a:r>
              <a:rPr lang="en-US" altLang="zh-TW" baseline="0" smtClean="0"/>
              <a:t>number needed in MSA and BS.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8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為何只有</a:t>
            </a:r>
            <a:r>
              <a:rPr lang="en-US" altLang="zh-TW" dirty="0" smtClean="0"/>
              <a:t>MSA</a:t>
            </a:r>
            <a:r>
              <a:rPr lang="zh-TW" altLang="en-US" dirty="0" smtClean="0"/>
              <a:t>跟</a:t>
            </a:r>
            <a:r>
              <a:rPr lang="en-US" altLang="zh-TW" dirty="0" smtClean="0"/>
              <a:t>BSP</a:t>
            </a:r>
            <a:r>
              <a:rPr lang="zh-TW" altLang="en-US" dirty="0" smtClean="0"/>
              <a:t>需要</a:t>
            </a:r>
            <a:r>
              <a:rPr lang="en-US" altLang="zh-TW" dirty="0" smtClean="0"/>
              <a:t>lane number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82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62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01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69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239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改成一條龍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8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Padding setting?</a:t>
            </a:r>
            <a:br>
              <a:rPr lang="en-US" altLang="zh-TW" dirty="0" smtClean="0"/>
            </a:br>
            <a:r>
              <a:rPr lang="zh-TW" altLang="en-US" dirty="0" smtClean="0"/>
              <a:t>給一下</a:t>
            </a:r>
            <a:r>
              <a:rPr lang="en-US" altLang="zh-TW" dirty="0" err="1" smtClean="0"/>
              <a:t>enum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DF5E-117E-4A73-B01C-5F98E75D958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6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6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91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22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35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71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80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07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66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48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30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5AA-3BCB-47DF-B28E-6560743F28DA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63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85AA-3BCB-47DF-B28E-6560743F28DA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886E-01FF-4E0C-8124-2FA298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qlai/CMode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yqlai/CModel/blob/main/format.txt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qlai/CModel/blob/main/format.t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 Implementation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SD1 </a:t>
            </a:r>
            <a:r>
              <a:rPr lang="zh-TW" altLang="en-US" dirty="0" smtClean="0"/>
              <a:t>實習生 賴宥齊</a:t>
            </a:r>
            <a:endParaRPr lang="en-US" altLang="zh-TW" dirty="0" smtClean="0"/>
          </a:p>
          <a:p>
            <a:r>
              <a:rPr lang="en-US" altLang="zh-TW" dirty="0" smtClean="0"/>
              <a:t>202408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353798" y="6488668"/>
            <a:ext cx="83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hlinkClick r:id="rId2"/>
              </a:rPr>
              <a:t>Github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6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&amp;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56" y="1260500"/>
            <a:ext cx="1216343" cy="54815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25315" y="5401987"/>
            <a:ext cx="1159662" cy="13188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t="78789" r="59934" b="1"/>
          <a:stretch/>
        </p:blipFill>
        <p:spPr>
          <a:xfrm>
            <a:off x="6481019" y="6033119"/>
            <a:ext cx="2182711" cy="287687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81796"/>
            <a:ext cx="2952750" cy="363855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5799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Flow Chart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82" y="1465063"/>
            <a:ext cx="7462501" cy="52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Payload Generation</a:t>
            </a:r>
          </a:p>
          <a:p>
            <a:pPr lvl="1"/>
            <a:r>
              <a:rPr lang="en-US" altLang="zh-TW" dirty="0" smtClean="0"/>
              <a:t>(MSA &amp; BS)  Payload is generated according to the give number of lanes.</a:t>
            </a:r>
          </a:p>
          <a:p>
            <a:pPr lvl="1"/>
            <a:r>
              <a:rPr lang="en-US" altLang="zh-TW" dirty="0" smtClean="0"/>
              <a:t>(VD &amp; SD)     Payload is generated sequentially starting from 00 except the padding bytes which are 0.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Length Field Recalculate (VDP &amp; SDP)</a:t>
            </a:r>
          </a:p>
          <a:p>
            <a:pPr lvl="1"/>
            <a:r>
              <a:rPr lang="en-US" altLang="zh-TW" dirty="0" smtClean="0"/>
              <a:t>After generating payload of TU sets, recalculate the </a:t>
            </a:r>
            <a:r>
              <a:rPr lang="en-US" altLang="zh-TW" dirty="0"/>
              <a:t>L</a:t>
            </a:r>
            <a:r>
              <a:rPr lang="en-US" altLang="zh-TW" dirty="0" smtClean="0"/>
              <a:t>ength field and HEC.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Default Values</a:t>
            </a:r>
          </a:p>
          <a:p>
            <a:pPr lvl="1"/>
            <a:r>
              <a:rPr lang="en-US" altLang="zh-TW" dirty="0" err="1" smtClean="0"/>
              <a:t>HopID</a:t>
            </a:r>
            <a:r>
              <a:rPr lang="en-US" altLang="zh-TW" dirty="0" smtClean="0"/>
              <a:t> = 9, Reserved = </a:t>
            </a:r>
            <a:r>
              <a:rPr lang="en-US" altLang="zh-TW" dirty="0" err="1" smtClean="0"/>
              <a:t>SuppID</a:t>
            </a:r>
            <a:r>
              <a:rPr lang="en-US" altLang="zh-TW" dirty="0" smtClean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0344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61237"/>
              </p:ext>
            </p:extLst>
          </p:nvPr>
        </p:nvGraphicFramePr>
        <p:xfrm>
          <a:off x="1376017" y="1571418"/>
          <a:ext cx="9439965" cy="4820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87993">
                  <a:extLst>
                    <a:ext uri="{9D8B030D-6E8A-4147-A177-3AD203B41FA5}">
                      <a16:colId xmlns:a16="http://schemas.microsoft.com/office/drawing/2014/main" val="3211366129"/>
                    </a:ext>
                  </a:extLst>
                </a:gridCol>
                <a:gridCol w="1887993">
                  <a:extLst>
                    <a:ext uri="{9D8B030D-6E8A-4147-A177-3AD203B41FA5}">
                      <a16:colId xmlns:a16="http://schemas.microsoft.com/office/drawing/2014/main" val="2201486051"/>
                    </a:ext>
                  </a:extLst>
                </a:gridCol>
                <a:gridCol w="1887993">
                  <a:extLst>
                    <a:ext uri="{9D8B030D-6E8A-4147-A177-3AD203B41FA5}">
                      <a16:colId xmlns:a16="http://schemas.microsoft.com/office/drawing/2014/main" val="3402295868"/>
                    </a:ext>
                  </a:extLst>
                </a:gridCol>
                <a:gridCol w="1887993">
                  <a:extLst>
                    <a:ext uri="{9D8B030D-6E8A-4147-A177-3AD203B41FA5}">
                      <a16:colId xmlns:a16="http://schemas.microsoft.com/office/drawing/2014/main" val="1652793189"/>
                    </a:ext>
                  </a:extLst>
                </a:gridCol>
                <a:gridCol w="1887993">
                  <a:extLst>
                    <a:ext uri="{9D8B030D-6E8A-4147-A177-3AD203B41FA5}">
                      <a16:colId xmlns:a16="http://schemas.microsoft.com/office/drawing/2014/main" val="718150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Enum</a:t>
                      </a:r>
                      <a:r>
                        <a:rPr lang="en-US" altLang="zh-TW" baseline="0" dirty="0" smtClean="0"/>
                        <a:t> Values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6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ZERO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VBID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MVID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23:16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MVID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15:8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MVID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7:0 (MVID)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4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8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MAUD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23:16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MAUD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15:8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MAUD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7:0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NVID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23:16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NVID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15:8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0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6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NVID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7:0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HTOTAL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15:8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HTOTAL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7:0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HSTART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15:8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HSTART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7:0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9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4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HWIDTH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15:8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HWIDTH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7:0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VTOTAL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15:8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VTOTAL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7:0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VSTART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15:8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3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8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VSTART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7:0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VHEIGHT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15:8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VHEIGHT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7:0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MISC0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7:0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MISC1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7:0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7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0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HSP,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HSW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14:8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HSW 7:0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VSP, VSW</a:t>
                      </a:r>
                      <a:r>
                        <a:rPr lang="en-US" altLang="zh-TW" baseline="0" dirty="0" smtClean="0"/>
                        <a:t> 14:8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VSW 7:0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7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60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80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TBD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67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Advise</a:t>
            </a:r>
          </a:p>
          <a:p>
            <a:pPr lvl="1"/>
            <a:r>
              <a:rPr lang="en-US" altLang="zh-TW" dirty="0" smtClean="0"/>
              <a:t>Require any modifications to the input format?</a:t>
            </a:r>
          </a:p>
          <a:p>
            <a:pPr lvl="1"/>
            <a:r>
              <a:rPr lang="en-US" altLang="zh-TW" dirty="0" smtClean="0"/>
              <a:t>Are there any other methods for generating payload needed.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Error Handling</a:t>
            </a:r>
          </a:p>
          <a:p>
            <a:pPr lvl="1"/>
            <a:r>
              <a:rPr lang="en-US" altLang="zh-TW" dirty="0" smtClean="0"/>
              <a:t>How should the program handle input that does not match the expected format?</a:t>
            </a:r>
            <a:br>
              <a:rPr lang="en-US" altLang="zh-TW" dirty="0" smtClean="0"/>
            </a:br>
            <a:r>
              <a:rPr lang="en-US" altLang="zh-TW" dirty="0" smtClean="0"/>
              <a:t>(e.g. Missing argument) </a:t>
            </a:r>
          </a:p>
          <a:p>
            <a:pPr lvl="1"/>
            <a:r>
              <a:rPr lang="en-US" altLang="zh-TW" dirty="0" smtClean="0"/>
              <a:t>Should there be a check to ensure that the sum of Video/Secondary Count fields does not exceed 256?</a:t>
            </a:r>
          </a:p>
          <a:p>
            <a:pPr lvl="1"/>
            <a:r>
              <a:rPr lang="en-US" altLang="zh-TW" dirty="0" smtClean="0"/>
              <a:t>Is there a need to set limits for specific input fields?</a:t>
            </a:r>
          </a:p>
        </p:txBody>
      </p:sp>
    </p:spTree>
    <p:extLst>
      <p:ext uri="{BB962C8B-B14F-4D97-AF65-F5344CB8AC3E}">
        <p14:creationId xmlns:p14="http://schemas.microsoft.com/office/powerpoint/2010/main" val="3470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Comparison</a:t>
            </a:r>
          </a:p>
          <a:p>
            <a:r>
              <a:rPr lang="en-US" altLang="zh-TW" dirty="0" smtClean="0"/>
              <a:t>Input &amp; Output</a:t>
            </a:r>
          </a:p>
          <a:p>
            <a:r>
              <a:rPr lang="en-US" altLang="zh-TW" dirty="0" smtClean="0"/>
              <a:t>Methods</a:t>
            </a:r>
          </a:p>
          <a:p>
            <a:pPr lvl="1"/>
            <a:r>
              <a:rPr lang="en-US" altLang="zh-TW" dirty="0" smtClean="0"/>
              <a:t>Payload Generation</a:t>
            </a:r>
          </a:p>
          <a:p>
            <a:pPr lvl="1"/>
            <a:r>
              <a:rPr lang="en-US" altLang="zh-TW" dirty="0" smtClean="0"/>
              <a:t>Length Field Recalculate</a:t>
            </a:r>
          </a:p>
          <a:p>
            <a:pPr lvl="1"/>
            <a:r>
              <a:rPr lang="en-US" altLang="zh-TW" dirty="0" smtClean="0"/>
              <a:t>Default Values</a:t>
            </a:r>
          </a:p>
          <a:p>
            <a:r>
              <a:rPr lang="en-US" altLang="zh-TW" dirty="0" smtClean="0"/>
              <a:t>TBD</a:t>
            </a:r>
          </a:p>
          <a:p>
            <a:pPr lvl="1"/>
            <a:r>
              <a:rPr lang="en-US" altLang="zh-TW" dirty="0" smtClean="0"/>
              <a:t>Advise</a:t>
            </a:r>
          </a:p>
          <a:p>
            <a:pPr lvl="1"/>
            <a:r>
              <a:rPr lang="en-US" altLang="zh-TW" dirty="0" smtClean="0"/>
              <a:t>Error Handling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0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1395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DPTX -&gt; DPIA</a:t>
            </a:r>
          </a:p>
          <a:p>
            <a:pPr lvl="1"/>
            <a:r>
              <a:rPr lang="en-US" altLang="zh-TW" sz="2000" dirty="0" smtClean="0"/>
              <a:t>Given DP signal as input, program transforms the input DP signal into USB4 Tunneled Packet.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Script -&gt; DPIA</a:t>
            </a:r>
          </a:p>
          <a:p>
            <a:pPr lvl="1"/>
            <a:r>
              <a:rPr lang="en-US" altLang="zh-TW" sz="2000" dirty="0" smtClean="0"/>
              <a:t>Program generates the USB4 Tunneled Packet according to the given packet type and value of each fields.</a:t>
            </a:r>
            <a:endParaRPr lang="zh-TW" altLang="en-US" sz="2000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96884"/>
              </p:ext>
            </p:extLst>
          </p:nvPr>
        </p:nvGraphicFramePr>
        <p:xfrm>
          <a:off x="1054551" y="3789628"/>
          <a:ext cx="1008289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780">
                  <a:extLst>
                    <a:ext uri="{9D8B030D-6E8A-4147-A177-3AD203B41FA5}">
                      <a16:colId xmlns:a16="http://schemas.microsoft.com/office/drawing/2014/main" val="2922819089"/>
                    </a:ext>
                  </a:extLst>
                </a:gridCol>
                <a:gridCol w="3397152">
                  <a:extLst>
                    <a:ext uri="{9D8B030D-6E8A-4147-A177-3AD203B41FA5}">
                      <a16:colId xmlns:a16="http://schemas.microsoft.com/office/drawing/2014/main" val="2761760324"/>
                    </a:ext>
                  </a:extLst>
                </a:gridCol>
                <a:gridCol w="3360966">
                  <a:extLst>
                    <a:ext uri="{9D8B030D-6E8A-4147-A177-3AD203B41FA5}">
                      <a16:colId xmlns:a16="http://schemas.microsoft.com/office/drawing/2014/main" val="465586680"/>
                    </a:ext>
                  </a:extLst>
                </a:gridCol>
              </a:tblGrid>
              <a:tr h="21468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DPTX -&gt;</a:t>
                      </a:r>
                      <a:r>
                        <a:rPr lang="en-US" altLang="zh-TW" baseline="0" dirty="0" smtClean="0"/>
                        <a:t> DPIA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Script</a:t>
                      </a:r>
                      <a:r>
                        <a:rPr lang="en-US" altLang="zh-TW" baseline="0" dirty="0" smtClean="0"/>
                        <a:t> -&gt; DPIA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98415"/>
                  </a:ext>
                </a:extLst>
              </a:tr>
              <a:tr h="214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DP 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Self-defined packets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666330"/>
                  </a:ext>
                </a:extLst>
              </a:tr>
              <a:tr h="214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Number</a:t>
                      </a:r>
                      <a:r>
                        <a:rPr lang="en-US" altLang="zh-TW" baseline="0" dirty="0" smtClean="0"/>
                        <a:t> of packets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Acc. DP 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Can be user-defined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32535"/>
                  </a:ext>
                </a:extLst>
              </a:tr>
              <a:tr h="214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Packets order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Acc.</a:t>
                      </a:r>
                      <a:r>
                        <a:rPr lang="en-US" altLang="zh-TW" baseline="0" dirty="0" smtClean="0"/>
                        <a:t> DP 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Can be user-defined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657536"/>
                  </a:ext>
                </a:extLst>
              </a:tr>
              <a:tr h="214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r>
                        <a:rPr lang="en-US" altLang="zh-TW" baseline="0" dirty="0" smtClean="0"/>
                        <a:t> of each fields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Acc. DP 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Can be user-defined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474253"/>
                  </a:ext>
                </a:extLst>
              </a:tr>
              <a:tr h="214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39754"/>
                  </a:ext>
                </a:extLst>
              </a:tr>
              <a:tr h="214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Additional input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r>
                        <a:rPr lang="en-US" altLang="zh-TW" baseline="0" dirty="0" smtClean="0"/>
                        <a:t> need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72735"/>
                  </a:ext>
                </a:extLst>
              </a:tr>
              <a:tr h="214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USB4 Tunneled Packet in txt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USB4 Tunneled Packet in txt file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4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8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8148" cy="4351338"/>
          </a:xfrm>
        </p:spPr>
        <p:txBody>
          <a:bodyPr/>
          <a:lstStyle/>
          <a:p>
            <a:r>
              <a:rPr lang="en-US" altLang="zh-TW" dirty="0" smtClean="0"/>
              <a:t>Input Format: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MSA</a:t>
            </a:r>
            <a:r>
              <a:rPr lang="en-US" altLang="zh-TW" sz="2000" dirty="0" smtClean="0"/>
              <a:t> &lt;Fill Count&gt; &lt;Lane Number&gt;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BSP</a:t>
            </a:r>
            <a:r>
              <a:rPr lang="en-US" altLang="zh-TW" sz="2000" dirty="0" smtClean="0"/>
              <a:t> &lt;SR&gt; &lt;CP&gt; &lt;Fill Count&gt; &lt;Lane Number&gt;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VDP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&lt;EOC_1&gt; &lt;TU_type_1&gt; &lt;L_1&gt; &lt;Fill_Count_1&gt; &lt;Video_Count_1&gt; </a:t>
            </a:r>
            <a:r>
              <a:rPr lang="en-US" altLang="zh-TW" sz="2000" dirty="0" smtClean="0"/>
              <a:t>... </a:t>
            </a:r>
            <a:r>
              <a:rPr lang="en-US" altLang="zh-TW" sz="2000" dirty="0" smtClean="0">
                <a:solidFill>
                  <a:schemeClr val="accent2"/>
                </a:solidFill>
              </a:rPr>
              <a:t>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EOC_n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TU_type_n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</a:t>
            </a:r>
            <a:br>
              <a:rPr lang="en-US" altLang="zh-TW" sz="2000" dirty="0" smtClean="0">
                <a:solidFill>
                  <a:schemeClr val="accent2"/>
                </a:solidFill>
              </a:rPr>
            </a:br>
            <a:r>
              <a:rPr lang="en-US" altLang="zh-TW" sz="2000" dirty="0" smtClean="0">
                <a:solidFill>
                  <a:schemeClr val="accent2"/>
                </a:solidFill>
              </a:rPr>
              <a:t>        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L_n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Fill_Count_n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Video_Count_n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SDP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&lt;EFC/ND_1&gt; &lt;NSS_1&gt; &lt;NSE_1&gt; &lt;L_1&gt; &lt;Fill_Count_1&gt; &lt;Secondary_Count_1&gt;</a:t>
            </a:r>
            <a:r>
              <a:rPr lang="en-US" altLang="zh-TW" sz="2000" dirty="0" smtClean="0"/>
              <a:t> ... </a:t>
            </a:r>
            <a:r>
              <a:rPr lang="en-US" altLang="zh-TW" sz="2000" dirty="0" smtClean="0">
                <a:solidFill>
                  <a:schemeClr val="accent2"/>
                </a:solidFill>
              </a:rPr>
              <a:t>&lt;EFC/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ND_n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</a:t>
            </a:r>
            <a:br>
              <a:rPr lang="en-US" altLang="zh-TW" sz="2000" dirty="0" smtClean="0">
                <a:solidFill>
                  <a:schemeClr val="accent2"/>
                </a:solidFill>
              </a:rPr>
            </a:br>
            <a:r>
              <a:rPr lang="en-US" altLang="zh-TW" sz="2000" dirty="0" smtClean="0">
                <a:solidFill>
                  <a:schemeClr val="accent2"/>
                </a:solidFill>
              </a:rPr>
              <a:t>       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NSS_n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NSE_n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L_n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Fill_Count_n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Secondary_Count_n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</a:t>
            </a:r>
            <a:br>
              <a:rPr lang="en-US" altLang="zh-TW" sz="2000" dirty="0" smtClean="0">
                <a:solidFill>
                  <a:schemeClr val="accent2"/>
                </a:solidFill>
              </a:rPr>
            </a:br>
            <a:endParaRPr lang="en-US" altLang="zh-TW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TW" sz="2000" dirty="0" smtClean="0"/>
              <a:t>Ignore ‘\n’ and ‘#’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accent2"/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959547" y="6488668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Format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158" y="4996207"/>
            <a:ext cx="5994311" cy="1492461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grpSp>
        <p:nvGrpSpPr>
          <p:cNvPr id="12" name="群組 11"/>
          <p:cNvGrpSpPr/>
          <p:nvPr/>
        </p:nvGrpSpPr>
        <p:grpSpPr>
          <a:xfrm>
            <a:off x="96251" y="1690688"/>
            <a:ext cx="11695472" cy="3750404"/>
            <a:chOff x="-1578544" y="1774722"/>
            <a:chExt cx="11695472" cy="3750404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4753" y="2067347"/>
              <a:ext cx="942975" cy="3393653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-1578544" y="1774722"/>
              <a:ext cx="11695472" cy="3750404"/>
              <a:chOff x="330876" y="1515836"/>
              <a:chExt cx="11695472" cy="3750404"/>
            </a:xfrm>
            <a:solidFill>
              <a:schemeClr val="tx2">
                <a:lumMod val="75000"/>
              </a:schemeClr>
            </a:solidFill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876" y="1515836"/>
                <a:ext cx="7774785" cy="3750404"/>
              </a:xfrm>
              <a:prstGeom prst="rect">
                <a:avLst/>
              </a:prstGeom>
              <a:grpFill/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1668" y="1573910"/>
                <a:ext cx="3784680" cy="3682391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6081" y="365125"/>
            <a:ext cx="4042671" cy="62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8148" cy="4351338"/>
          </a:xfrm>
        </p:spPr>
        <p:txBody>
          <a:bodyPr/>
          <a:lstStyle/>
          <a:p>
            <a:r>
              <a:rPr lang="en-US" altLang="zh-TW" dirty="0" smtClean="0"/>
              <a:t>Input Format: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MSA</a:t>
            </a:r>
            <a:r>
              <a:rPr lang="en-US" altLang="zh-TW" sz="2000" dirty="0" smtClean="0"/>
              <a:t> &lt;Fill Count</a:t>
            </a:r>
            <a:r>
              <a:rPr lang="en-US" altLang="zh-TW" sz="2000" dirty="0" smtClean="0"/>
              <a:t>&gt;</a:t>
            </a:r>
            <a:endParaRPr lang="en-US" altLang="zh-TW" sz="2000" dirty="0" smtClean="0"/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BSP</a:t>
            </a:r>
            <a:r>
              <a:rPr lang="en-US" altLang="zh-TW" sz="2000" dirty="0" smtClean="0"/>
              <a:t> &lt;SR&gt; &lt;CP&gt; &lt;Fill </a:t>
            </a:r>
            <a:r>
              <a:rPr lang="en-US" altLang="zh-TW" sz="2000" dirty="0" smtClean="0"/>
              <a:t>Count</a:t>
            </a:r>
            <a:r>
              <a:rPr lang="en-US" altLang="zh-TW" sz="2000" dirty="0"/>
              <a:t>&gt;</a:t>
            </a:r>
            <a:endParaRPr lang="en-US" altLang="zh-TW" sz="2000" dirty="0" smtClean="0"/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VDP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&lt;EOC_1&gt; &lt;TU_type_1&gt; &lt;L_1&gt; &lt;Fill_Count_1&gt; &lt;Video_Count_1&gt; </a:t>
            </a:r>
            <a:r>
              <a:rPr lang="en-US" altLang="zh-TW" sz="2000" dirty="0" smtClean="0"/>
              <a:t>... </a:t>
            </a:r>
            <a:r>
              <a:rPr lang="en-US" altLang="zh-TW" sz="2000" dirty="0" smtClean="0">
                <a:solidFill>
                  <a:schemeClr val="accent2"/>
                </a:solidFill>
              </a:rPr>
              <a:t>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EOC_n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TU_type_n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</a:t>
            </a:r>
            <a:br>
              <a:rPr lang="en-US" altLang="zh-TW" sz="2000" dirty="0" smtClean="0">
                <a:solidFill>
                  <a:schemeClr val="accent2"/>
                </a:solidFill>
              </a:rPr>
            </a:br>
            <a:r>
              <a:rPr lang="en-US" altLang="zh-TW" sz="2000" dirty="0" smtClean="0">
                <a:solidFill>
                  <a:schemeClr val="accent2"/>
                </a:solidFill>
              </a:rPr>
              <a:t>        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L_n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Fill_Count_n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Video_Count_n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SDP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&lt;EFC/ND_1&gt; &lt;NSS_1&gt; &lt;NSE_1&gt; &lt;L_1&gt; &lt;Fill_Count_1&gt; &lt;Secondary_Count_1&gt;</a:t>
            </a:r>
            <a:r>
              <a:rPr lang="en-US" altLang="zh-TW" sz="2000" dirty="0" smtClean="0"/>
              <a:t> ... </a:t>
            </a:r>
            <a:r>
              <a:rPr lang="en-US" altLang="zh-TW" sz="2000" dirty="0" smtClean="0">
                <a:solidFill>
                  <a:schemeClr val="accent2"/>
                </a:solidFill>
              </a:rPr>
              <a:t>&lt;EFC/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ND_n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</a:t>
            </a:r>
            <a:br>
              <a:rPr lang="en-US" altLang="zh-TW" sz="2000" dirty="0" smtClean="0">
                <a:solidFill>
                  <a:schemeClr val="accent2"/>
                </a:solidFill>
              </a:rPr>
            </a:br>
            <a:r>
              <a:rPr lang="en-US" altLang="zh-TW" sz="2000" dirty="0" smtClean="0">
                <a:solidFill>
                  <a:schemeClr val="accent2"/>
                </a:solidFill>
              </a:rPr>
              <a:t>       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NSS_n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NSE_n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L_n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Fill_Count_n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 &lt;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Secondary_Count_n</a:t>
            </a:r>
            <a:r>
              <a:rPr lang="en-US" altLang="zh-TW" sz="2000" dirty="0" smtClean="0">
                <a:solidFill>
                  <a:schemeClr val="accent2"/>
                </a:solidFill>
              </a:rPr>
              <a:t>&gt;</a:t>
            </a:r>
            <a:br>
              <a:rPr lang="en-US" altLang="zh-TW" sz="2000" dirty="0" smtClean="0">
                <a:solidFill>
                  <a:schemeClr val="accent2"/>
                </a:solidFill>
              </a:rPr>
            </a:br>
            <a:endParaRPr lang="en-US" altLang="zh-TW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TW" sz="2000" dirty="0" smtClean="0"/>
              <a:t>Ignore ‘\n’ and ‘#’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accent2"/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959547" y="6488668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Format File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044" y="5108815"/>
            <a:ext cx="6494758" cy="1236525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8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5502965" cy="4351338"/>
          </a:xfrm>
        </p:spPr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/>
              <a:t>Format:</a:t>
            </a:r>
          </a:p>
          <a:p>
            <a:pPr lvl="1"/>
            <a:r>
              <a:rPr lang="en-US" altLang="zh-TW" sz="2000" dirty="0"/>
              <a:t>&lt;Valid&gt; &lt;Header&gt; &lt;B0&gt; &lt;B1&gt; &lt;B2&gt; &lt;B3&gt;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45565"/>
          <a:stretch/>
        </p:blipFill>
        <p:spPr>
          <a:xfrm>
            <a:off x="7460236" y="1444846"/>
            <a:ext cx="2922106" cy="497743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0977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&amp;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56" y="1260500"/>
            <a:ext cx="1216343" cy="54815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25315" y="1278608"/>
            <a:ext cx="1159662" cy="9647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542" y="1278608"/>
            <a:ext cx="3642210" cy="3169475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/>
          <a:srcRect r="82761" b="69477"/>
          <a:stretch/>
        </p:blipFill>
        <p:spPr>
          <a:xfrm>
            <a:off x="6793547" y="5254934"/>
            <a:ext cx="939165" cy="414029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9329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&amp;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56" y="1260500"/>
            <a:ext cx="1216343" cy="54815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25315" y="2264300"/>
            <a:ext cx="1159662" cy="427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l="1" t="27106" r="74263" b="47402"/>
          <a:stretch/>
        </p:blipFill>
        <p:spPr>
          <a:xfrm>
            <a:off x="6532253" y="5161283"/>
            <a:ext cx="1402072" cy="345755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481" y="2835276"/>
            <a:ext cx="3228975" cy="1285875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8191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&amp;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56" y="1260500"/>
            <a:ext cx="1216343" cy="54815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25315" y="2712457"/>
            <a:ext cx="1159662" cy="26782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t="50327" r="13683" b="23457"/>
          <a:stretch/>
        </p:blipFill>
        <p:spPr>
          <a:xfrm>
            <a:off x="7425290" y="4453601"/>
            <a:ext cx="4702391" cy="35560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101" y="112370"/>
            <a:ext cx="2780773" cy="6629717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0733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661</Words>
  <Application>Microsoft Office PowerPoint</Application>
  <PresentationFormat>寬螢幕</PresentationFormat>
  <Paragraphs>159</Paragraphs>
  <Slides>14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C Model Implementation</vt:lpstr>
      <vt:lpstr>Outline</vt:lpstr>
      <vt:lpstr>Introduction</vt:lpstr>
      <vt:lpstr>Input</vt:lpstr>
      <vt:lpstr>Input</vt:lpstr>
      <vt:lpstr>Output</vt:lpstr>
      <vt:lpstr>Input &amp; Output</vt:lpstr>
      <vt:lpstr>Input &amp; Output</vt:lpstr>
      <vt:lpstr>Input &amp; Output</vt:lpstr>
      <vt:lpstr>Input &amp; Output</vt:lpstr>
      <vt:lpstr>Method</vt:lpstr>
      <vt:lpstr>Method</vt:lpstr>
      <vt:lpstr>Method</vt:lpstr>
      <vt:lpstr>TBD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Model Implementation</dc:title>
  <dc:creator>Jeffery Lai</dc:creator>
  <cp:lastModifiedBy>Jeffery Lai</cp:lastModifiedBy>
  <cp:revision>51</cp:revision>
  <dcterms:created xsi:type="dcterms:W3CDTF">2024-08-01T07:59:48Z</dcterms:created>
  <dcterms:modified xsi:type="dcterms:W3CDTF">2024-08-05T10:10:55Z</dcterms:modified>
</cp:coreProperties>
</file>