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6" r:id="rId4"/>
    <p:sldId id="259" r:id="rId5"/>
    <p:sldId id="268" r:id="rId6"/>
    <p:sldId id="267" r:id="rId7"/>
    <p:sldId id="260" r:id="rId8"/>
    <p:sldId id="262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338"/>
    <a:srgbClr val="468F46"/>
    <a:srgbClr val="519C51"/>
    <a:srgbClr val="67A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64BD5-1AD1-8D92-119A-D475C916B2DB}" v="620" dt="2021-06-29T22:29:43.690"/>
    <p1510:client id="{6D1DB9E8-3F9C-4F5E-C4D7-C46FD78C7A7B}" v="2779" dt="2021-06-29T16:31:09.041"/>
    <p1510:client id="{78962FCA-3C9E-65C1-AF7B-939219162CE7}" v="999" dt="2021-06-29T20:29:02.463"/>
    <p1510:client id="{968C31D1-DC53-AE8B-4DD5-DF747CA79251}" v="228" dt="2021-06-29T22:02:23.183"/>
    <p1510:client id="{B4674B8B-4440-D8CF-B696-5B6BDF1A7841}" v="5" dt="2021-06-29T19:40:32.742"/>
    <p1510:client id="{BB4FD70C-28DF-E193-0C08-8DD9E490FDAA}" v="1019" dt="2021-06-29T16:43:34.177"/>
    <p1510:client id="{C8B6F60D-3F6C-47A5-97D1-944146061CC8}" v="922" dt="2021-06-29T21:12:11.464"/>
    <p1510:client id="{C8EB05B0-08AB-4F4F-94B7-8F521F686C1C}" v="1464" dt="2021-06-29T19:00:30.058"/>
    <p1510:client id="{D0576D4C-AADB-5D07-F19B-1598206EAEE2}" v="695" dt="2021-06-29T19:43:41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5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3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ABEFE7-7AF5-4F3C-9A04-9A0EC1766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550" y="3322239"/>
            <a:ext cx="5492608" cy="4214967"/>
          </a:xfrm>
        </p:spPr>
        <p:txBody>
          <a:bodyPr anchor="b">
            <a:normAutofit fontScale="90000"/>
          </a:bodyPr>
          <a:lstStyle/>
          <a:p>
            <a:br>
              <a:rPr lang="en-US" sz="1000">
                <a:cs typeface="Calibri Light"/>
              </a:rPr>
            </a:br>
            <a:br>
              <a:rPr lang="en-US" sz="2000" b="1">
                <a:latin typeface="Times New Roman"/>
                <a:cs typeface="Calibri Light"/>
              </a:rPr>
            </a:br>
            <a:br>
              <a:rPr lang="en-US" sz="2000" b="1">
                <a:latin typeface="Times New Roman"/>
                <a:cs typeface="Calibri Light"/>
              </a:rPr>
            </a:br>
            <a:r>
              <a:rPr lang="en-US" sz="2700" b="1">
                <a:latin typeface="Times New Roman"/>
                <a:cs typeface="Calibri Light"/>
              </a:rPr>
              <a:t>Group 4</a:t>
            </a:r>
            <a:br>
              <a:rPr lang="en-US" sz="2700" b="1">
                <a:latin typeface="Times New Roman"/>
                <a:cs typeface="Calibri Light"/>
              </a:rPr>
            </a:br>
            <a:br>
              <a:rPr lang="en-US" sz="2000" b="1">
                <a:latin typeface="Times New Roman"/>
                <a:cs typeface="Calibri Light"/>
              </a:rPr>
            </a:br>
            <a:r>
              <a:rPr lang="en-US" sz="1600" b="1">
                <a:latin typeface="Times New Roman"/>
                <a:cs typeface="Calibri Light"/>
              </a:rPr>
              <a:t>Yunshan Shi</a:t>
            </a:r>
            <a:br>
              <a:rPr lang="en-US" sz="1600" b="1">
                <a:latin typeface="Times New Roman"/>
                <a:cs typeface="Calibri Light"/>
              </a:rPr>
            </a:br>
            <a:r>
              <a:rPr lang="en-US" sz="1600" b="1" err="1">
                <a:latin typeface="Times New Roman"/>
                <a:cs typeface="Calibri Light"/>
              </a:rPr>
              <a:t>Qingru</a:t>
            </a:r>
            <a:r>
              <a:rPr lang="en-US" sz="1600" b="1">
                <a:latin typeface="Times New Roman"/>
                <a:cs typeface="Calibri Light"/>
              </a:rPr>
              <a:t> Yang</a:t>
            </a:r>
            <a:br>
              <a:rPr lang="en-US" sz="1600" b="1">
                <a:latin typeface="Times New Roman"/>
                <a:cs typeface="Calibri Light"/>
              </a:rPr>
            </a:br>
            <a:r>
              <a:rPr lang="en-US" sz="1600" b="1">
                <a:latin typeface="Times New Roman"/>
                <a:cs typeface="Calibri Light"/>
              </a:rPr>
              <a:t>Yi Sun</a:t>
            </a:r>
            <a:br>
              <a:rPr lang="en-US" sz="1600" b="1">
                <a:latin typeface="Times New Roman"/>
                <a:cs typeface="Calibri Light"/>
              </a:rPr>
            </a:br>
            <a:r>
              <a:rPr lang="en-US" sz="1600" b="1">
                <a:latin typeface="Times New Roman"/>
                <a:cs typeface="Calibri Light"/>
              </a:rPr>
              <a:t>Shuhui Tang</a:t>
            </a:r>
            <a:br>
              <a:rPr lang="en-US" sz="1600" b="1">
                <a:latin typeface="Times New Roman"/>
                <a:cs typeface="Calibri Light"/>
              </a:rPr>
            </a:br>
            <a:r>
              <a:rPr lang="en-US" sz="1600" b="1">
                <a:latin typeface="Times New Roman"/>
                <a:cs typeface="Calibri Light"/>
              </a:rPr>
              <a:t>Le Wang</a:t>
            </a:r>
            <a:br>
              <a:rPr lang="en-US" sz="1600" b="1">
                <a:latin typeface="Times New Roman"/>
                <a:cs typeface="Calibri Light"/>
              </a:rPr>
            </a:br>
            <a:r>
              <a:rPr lang="en-US" sz="1600" b="1">
                <a:latin typeface="Times New Roman"/>
                <a:cs typeface="Calibri Light"/>
              </a:rPr>
              <a:t>Yuting Li</a:t>
            </a:r>
            <a:br>
              <a:rPr lang="en-US" sz="1600" b="1">
                <a:latin typeface="Times New Roman"/>
                <a:cs typeface="Calibri Light"/>
              </a:rPr>
            </a:br>
            <a:br>
              <a:rPr lang="en-US" sz="2000" b="1">
                <a:latin typeface="Times New Roman"/>
                <a:cs typeface="Calibri Light"/>
              </a:rPr>
            </a:br>
            <a:r>
              <a:rPr lang="en-US" sz="2000" b="1">
                <a:latin typeface="Times New Roman"/>
                <a:cs typeface="Calibri Light"/>
              </a:rPr>
              <a:t>June 29, 2021</a:t>
            </a:r>
            <a:br>
              <a:rPr lang="en-US" sz="2000" b="1">
                <a:latin typeface="Times New Roman"/>
                <a:cs typeface="Calibri Light"/>
              </a:rPr>
            </a:br>
            <a:br>
              <a:rPr lang="en-US" sz="2000" b="1">
                <a:latin typeface="Times New Roman"/>
                <a:cs typeface="Calibri Light"/>
              </a:rPr>
            </a:br>
            <a:br>
              <a:rPr lang="en-US" sz="2000" b="1">
                <a:latin typeface="Times New Roman"/>
                <a:cs typeface="Calibri Light"/>
              </a:rPr>
            </a:br>
            <a:br>
              <a:rPr lang="en-US" sz="2000" b="1">
                <a:latin typeface="Times New Roman"/>
                <a:cs typeface="Calibri Light"/>
              </a:rPr>
            </a:br>
            <a:br>
              <a:rPr lang="en-US" sz="2000" b="1">
                <a:latin typeface="Times New Roman"/>
                <a:cs typeface="Calibri Light"/>
              </a:rPr>
            </a:br>
            <a:endParaRPr lang="en-US" sz="2000" b="1">
              <a:latin typeface="Times New Roman"/>
              <a:cs typeface="Calibri Light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33" cy="2535121"/>
            <a:chOff x="-305" y="-1"/>
            <a:chExt cx="3832880" cy="2876136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E25E2333-C7EF-475B-BBD7-D40673CF6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3" y="1009420"/>
            <a:ext cx="2015320" cy="2292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5FA57-BF49-4F93-AC43-02E431E6BD05}"/>
              </a:ext>
            </a:extLst>
          </p:cNvPr>
          <p:cNvSpPr txBox="1"/>
          <p:nvPr/>
        </p:nvSpPr>
        <p:spPr>
          <a:xfrm>
            <a:off x="3177667" y="1300766"/>
            <a:ext cx="810599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6000" b="1">
                <a:solidFill>
                  <a:schemeClr val="accent6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2015 Street Tree Census Report</a:t>
            </a:r>
            <a:endParaRPr lang="en-US" altLang="ja-JP" sz="6000" b="1">
              <a:solidFill>
                <a:schemeClr val="accent6">
                  <a:lumMod val="50000"/>
                </a:schemeClr>
              </a:solidFill>
              <a:ea typeface="游ゴシック"/>
              <a:cs typeface="Calibri" panose="020F0502020204030204"/>
            </a:endParaRPr>
          </a:p>
          <a:p>
            <a:endParaRPr lang="ja-JP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8DB9-5D62-417F-A456-FD0E035E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cs typeface="Calibri Light"/>
              </a:rPr>
              <a:t>References</a:t>
            </a:r>
            <a:endParaRPr lang="en-US" sz="5400">
              <a:latin typeface="Times New Roman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40AC-3EFC-41F9-9D54-6BA7C3C4D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b="1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200" err="1">
                <a:latin typeface="Times New Roman"/>
                <a:ea typeface="+mn-lt"/>
                <a:cs typeface="+mn-lt"/>
              </a:rPr>
              <a:t>Kabacoff</a:t>
            </a:r>
            <a:r>
              <a:rPr lang="en-US" sz="2200">
                <a:latin typeface="Times New Roman"/>
                <a:ea typeface="+mn-lt"/>
                <a:cs typeface="+mn-lt"/>
              </a:rPr>
              <a:t>, R. (2015). </a:t>
            </a:r>
            <a:r>
              <a:rPr lang="en-US" sz="2200" i="1">
                <a:latin typeface="Times New Roman"/>
                <a:ea typeface="+mn-lt"/>
                <a:cs typeface="+mn-lt"/>
              </a:rPr>
              <a:t>R in action: Data analysis and graphics with R.</a:t>
            </a:r>
            <a:r>
              <a:rPr lang="en-US" sz="2200">
                <a:latin typeface="Times New Roman"/>
                <a:ea typeface="+mn-lt"/>
                <a:cs typeface="+mn-lt"/>
              </a:rPr>
              <a:t> Shelter Island, NY: Manning. </a:t>
            </a:r>
            <a:endParaRPr lang="en-US" sz="2200">
              <a:latin typeface="Times New Roman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200" err="1">
                <a:latin typeface="Times New Roman"/>
                <a:ea typeface="+mn-lt"/>
                <a:cs typeface="+mn-lt"/>
              </a:rPr>
              <a:t>Knaflic</a:t>
            </a:r>
            <a:r>
              <a:rPr lang="en-US" sz="2200">
                <a:latin typeface="Times New Roman"/>
                <a:ea typeface="+mn-lt"/>
                <a:cs typeface="+mn-lt"/>
              </a:rPr>
              <a:t>, N. C. (2019). </a:t>
            </a:r>
            <a:r>
              <a:rPr lang="en-US" sz="2200" i="1">
                <a:latin typeface="Times New Roman"/>
                <a:ea typeface="+mn-lt"/>
                <a:cs typeface="+mn-lt"/>
              </a:rPr>
              <a:t>Storytelling with Data: Let’s Practice!</a:t>
            </a:r>
            <a:r>
              <a:rPr lang="en-US" sz="2200">
                <a:latin typeface="Times New Roman"/>
                <a:ea typeface="+mn-lt"/>
                <a:cs typeface="+mn-lt"/>
              </a:rPr>
              <a:t> (1st ed.). Wiley. </a:t>
            </a:r>
            <a:endParaRPr lang="en-US" sz="2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91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D64F-95A2-44FC-8050-4ABF5543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60" y="2962945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latin typeface="Times New Roman"/>
                <a:cs typeface="Calibri" panose="020F0502020204030204"/>
              </a:rPr>
              <a:t>Thanks for watching !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5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759D4A0F-D439-4628-B9D6-CB33C21D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43" y="733007"/>
            <a:ext cx="51595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FE14E-F555-41C9-8452-441DC124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/>
                <a:cs typeface="Calibri Light"/>
              </a:rPr>
              <a:t>OVERVIEW</a:t>
            </a: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8929-0A5A-45A1-AB4B-23A9DC36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946" y="690625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cs typeface="Calibri" panose="020F0502020204030204"/>
              </a:rPr>
              <a:t>Introduction </a:t>
            </a:r>
            <a:endParaRPr lang="en-US">
              <a:latin typeface="Times New Roman"/>
              <a:cs typeface="Calibri"/>
            </a:endParaRP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ea typeface="+mn-lt"/>
                <a:cs typeface="+mn-lt"/>
              </a:rPr>
              <a:t>Residents' concern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cs typeface="Calibri"/>
              </a:rPr>
              <a:t>Government's concern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Times New Roman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526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4F078-88C6-4DF9-A514-52D7DC0D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ea typeface="+mj-lt"/>
                <a:cs typeface="+mj-lt"/>
              </a:rPr>
              <a:t>Introduction </a:t>
            </a:r>
            <a:endParaRPr lang="en-US" sz="5400">
              <a:latin typeface="Times New Roman"/>
              <a:cs typeface="Times New Roman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1928-589D-47E1-B2A0-6E5550FD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9" y="2040625"/>
            <a:ext cx="11094052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200">
                <a:latin typeface="Times New Roman"/>
                <a:ea typeface="+mn-lt"/>
                <a:cs typeface="+mn-lt"/>
              </a:rPr>
              <a:t>The dataset contains 45 variables and 683,788 observations</a:t>
            </a:r>
            <a:endParaRPr lang="en-US" sz="22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200">
                <a:latin typeface="Times New Roman"/>
                <a:cs typeface="Calibri"/>
              </a:rPr>
              <a:t>We have two </a:t>
            </a:r>
            <a:r>
              <a:rPr lang="en-US" sz="2200">
                <a:latin typeface="Times New Roman"/>
                <a:ea typeface="+mn-lt"/>
                <a:cs typeface="+mn-lt"/>
              </a:rPr>
              <a:t>audiences:  residents and government officials 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200">
                <a:latin typeface="Times New Roman"/>
                <a:ea typeface="+mn-lt"/>
                <a:cs typeface="+mn-lt"/>
              </a:rPr>
              <a:t>For Residents: Which borough is the best to live in?</a:t>
            </a:r>
            <a:endParaRPr lang="en-US" sz="2200" b="1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200">
                <a:latin typeface="Times New Roman"/>
                <a:ea typeface="+mn-lt"/>
                <a:cs typeface="+mn-lt"/>
              </a:rPr>
              <a:t>For government officials: Which trees should be planted more or less, which trees should be protected more?</a:t>
            </a:r>
            <a:endParaRPr lang="en-US" sz="22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200">
                <a:latin typeface="Times New Roman"/>
                <a:ea typeface="+mn-lt"/>
                <a:cs typeface="+mn-lt"/>
              </a:rPr>
              <a:t>We will go through species, sidewalk conditions, the health of all street trees in New York City to analysis. </a:t>
            </a:r>
            <a:endParaRPr lang="en-US" sz="2200">
              <a:latin typeface="Times New Roman"/>
              <a:cs typeface="Calibri"/>
            </a:endParaRPr>
          </a:p>
          <a:p>
            <a:endParaRPr lang="en-US" sz="2200">
              <a:latin typeface="Times New Roman"/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54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91A5D1-A07C-4419-A213-ED9A91340AF5}"/>
              </a:ext>
            </a:extLst>
          </p:cNvPr>
          <p:cNvSpPr txBox="1"/>
          <p:nvPr/>
        </p:nvSpPr>
        <p:spPr>
          <a:xfrm>
            <a:off x="664205" y="5611184"/>
            <a:ext cx="958450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ja-JP" sz="2000">
                <a:latin typeface="Times New Roman"/>
                <a:ea typeface="+mn-lt"/>
                <a:cs typeface="+mn-lt"/>
              </a:rPr>
              <a:t>Queens has the most trees</a:t>
            </a:r>
            <a:r>
              <a:rPr lang="en-US" altLang="ja-JP" sz="2000">
                <a:latin typeface="Times New Roman"/>
                <a:ea typeface="+mn-lt"/>
                <a:cs typeface="+mn-lt"/>
              </a:rPr>
              <a:t>( 36.64% ) </a:t>
            </a:r>
            <a:r>
              <a:rPr lang="ja-JP" sz="2000">
                <a:latin typeface="Times New Roman"/>
                <a:ea typeface="+mn-lt"/>
                <a:cs typeface="+mn-lt"/>
              </a:rPr>
              <a:t>and a high percentage of good </a:t>
            </a:r>
            <a:r>
              <a:rPr lang="en-US" altLang="ja-JP" sz="2000">
                <a:latin typeface="Times New Roman"/>
                <a:ea typeface="+mn-lt"/>
                <a:cs typeface="+mn-lt"/>
              </a:rPr>
              <a:t>c</a:t>
            </a:r>
            <a:r>
              <a:rPr lang="ja-JP" sz="2000">
                <a:latin typeface="Times New Roman"/>
                <a:ea typeface="+mn-lt"/>
                <a:cs typeface="+mn-lt"/>
              </a:rPr>
              <a:t>ondition</a:t>
            </a:r>
            <a:r>
              <a:rPr lang="ja-JP" altLang="en-US" sz="2000">
                <a:latin typeface="Times New Roman"/>
                <a:ea typeface="+mn-lt"/>
                <a:cs typeface="+mn-lt"/>
              </a:rPr>
              <a:t> </a:t>
            </a:r>
            <a:r>
              <a:rPr lang="ja-JP" sz="2000">
                <a:latin typeface="Times New Roman"/>
                <a:ea typeface="+mn-lt"/>
                <a:cs typeface="+mn-lt"/>
              </a:rPr>
              <a:t>(81.52%)</a:t>
            </a:r>
            <a:endParaRPr lang="en-US" altLang="ja-JP" sz="2000">
              <a:latin typeface="Times New Roman"/>
              <a:ea typeface="+mn-lt"/>
              <a:cs typeface="+mn-lt"/>
            </a:endParaRPr>
          </a:p>
          <a:p>
            <a:endParaRPr lang="ja-JP">
              <a:cs typeface="Calibri"/>
            </a:endParaRPr>
          </a:p>
          <a:p>
            <a:endParaRPr lang="ja-JP" altLang="en-US">
              <a:cs typeface="Calibri"/>
            </a:endParaRP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0033F54-948B-48C8-B365-E73D793B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9" y="1713104"/>
            <a:ext cx="3094264" cy="2627992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BB12F35-FBD8-46D1-AF05-877048EE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83" y="922770"/>
            <a:ext cx="6824287" cy="38730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7B1DCB-38FF-472E-ACB4-B8EE16B00D5E}"/>
              </a:ext>
            </a:extLst>
          </p:cNvPr>
          <p:cNvSpPr/>
          <p:nvPr/>
        </p:nvSpPr>
        <p:spPr>
          <a:xfrm>
            <a:off x="10311394" y="5154193"/>
            <a:ext cx="1220535" cy="1220535"/>
          </a:xfrm>
          <a:prstGeom prst="ellipse">
            <a:avLst/>
          </a:prstGeom>
          <a:solidFill>
            <a:srgbClr val="519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580D8E35-2558-4CCF-AB39-5827F8A1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923" y="5299605"/>
            <a:ext cx="738132" cy="5985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ADAD9-05F0-46BC-BD52-96F0CFAB8346}"/>
              </a:ext>
            </a:extLst>
          </p:cNvPr>
          <p:cNvSpPr txBox="1"/>
          <p:nvPr/>
        </p:nvSpPr>
        <p:spPr>
          <a:xfrm>
            <a:off x="10457985" y="5893311"/>
            <a:ext cx="912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Queens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04794-6BA7-4ADB-81B7-9F59DFBEF18D}"/>
              </a:ext>
            </a:extLst>
          </p:cNvPr>
          <p:cNvSpPr txBox="1"/>
          <p:nvPr/>
        </p:nvSpPr>
        <p:spPr>
          <a:xfrm>
            <a:off x="352633" y="330385"/>
            <a:ext cx="45230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For </a:t>
            </a:r>
            <a:r>
              <a:rPr lang="en-US" sz="3200">
                <a:latin typeface="Times New Roman"/>
                <a:ea typeface="+mn-lt"/>
                <a:cs typeface="Times New Roman"/>
              </a:rPr>
              <a:t>R</a:t>
            </a:r>
            <a:r>
              <a:rPr lang="en-US" sz="3200">
                <a:latin typeface="Times New Roman"/>
                <a:ea typeface="+mn-lt"/>
                <a:cs typeface="+mn-lt"/>
              </a:rPr>
              <a:t>esidents' C</a:t>
            </a:r>
            <a:r>
              <a:rPr lang="en-US" sz="3200">
                <a:latin typeface="Times New Roman"/>
                <a:ea typeface="+mn-lt"/>
                <a:cs typeface="Times New Roman"/>
              </a:rPr>
              <a:t>oncern</a:t>
            </a:r>
            <a:r>
              <a:rPr lang="en-US" sz="3200">
                <a:latin typeface="Times New Roman"/>
                <a:cs typeface="Times New Roman"/>
              </a:rPr>
              <a:t>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116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0432DC4-3707-479B-A232-DA78F27C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1" y="1487566"/>
            <a:ext cx="7835589" cy="52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B20D21-6737-44FC-A499-EAC676BE034D}"/>
              </a:ext>
            </a:extLst>
          </p:cNvPr>
          <p:cNvSpPr txBox="1"/>
          <p:nvPr/>
        </p:nvSpPr>
        <p:spPr>
          <a:xfrm>
            <a:off x="7705676" y="3159320"/>
            <a:ext cx="40744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b="1" dirty="0">
                <a:latin typeface="Times New Roman"/>
                <a:ea typeface="游ゴシック"/>
                <a:cs typeface="Calibri"/>
              </a:rPr>
              <a:t>What</a:t>
            </a:r>
            <a:r>
              <a:rPr lang="ja-JP" altLang="en-US" sz="2000" b="1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b="1" dirty="0">
                <a:latin typeface="Times New Roman"/>
                <a:ea typeface="游ゴシック"/>
                <a:cs typeface="Calibri"/>
              </a:rPr>
              <a:t>else</a:t>
            </a:r>
            <a:r>
              <a:rPr lang="ja-JP" altLang="en-US" sz="2000" b="1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b="1" dirty="0">
                <a:latin typeface="Times New Roman"/>
                <a:ea typeface="游ゴシック"/>
                <a:cs typeface="Calibri"/>
              </a:rPr>
              <a:t>do</a:t>
            </a:r>
            <a:r>
              <a:rPr lang="ja-JP" altLang="en-US" sz="2000" b="1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b="1" dirty="0">
                <a:latin typeface="Times New Roman"/>
                <a:ea typeface="+mn-lt"/>
                <a:cs typeface="+mn-lt"/>
              </a:rPr>
              <a:t>resident</a:t>
            </a:r>
            <a:r>
              <a:rPr lang="ja-JP" sz="2000" b="1">
                <a:latin typeface="Times New Roman"/>
                <a:ea typeface="+mn-lt"/>
                <a:cs typeface="+mn-lt"/>
              </a:rPr>
              <a:t>s</a:t>
            </a:r>
            <a:r>
              <a:rPr lang="ja-JP" altLang="en-US" sz="2000">
                <a:latin typeface="Calibri"/>
                <a:ea typeface="游ゴシック"/>
                <a:cs typeface="Calibri"/>
              </a:rPr>
              <a:t> </a:t>
            </a:r>
            <a:r>
              <a:rPr lang="en-US" altLang="ja-JP" sz="2000" b="1" dirty="0">
                <a:latin typeface="Times New Roman"/>
                <a:ea typeface="游ゴシック"/>
                <a:cs typeface="Calibri"/>
              </a:rPr>
              <a:t>care</a:t>
            </a:r>
            <a:r>
              <a:rPr lang="ja-JP" altLang="en-US" sz="2000" b="1" dirty="0">
                <a:latin typeface="Times New Roman"/>
                <a:ea typeface="游ゴシック"/>
                <a:cs typeface="Calibri"/>
              </a:rPr>
              <a:t> </a:t>
            </a:r>
            <a:r>
              <a:rPr lang="en-US" altLang="ja-JP" sz="2000" b="1" dirty="0">
                <a:latin typeface="Times New Roman"/>
                <a:ea typeface="游ゴシック"/>
                <a:cs typeface="Calibri"/>
              </a:rPr>
              <a:t>about?</a:t>
            </a:r>
            <a:endParaRPr lang="ja-JP" altLang="en-US" sz="2000" b="1" dirty="0">
              <a:latin typeface="Times New Roman"/>
              <a:ea typeface="游ゴシック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The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amount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of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>
                <a:latin typeface="Times New Roman"/>
                <a:ea typeface="游ゴシック"/>
                <a:cs typeface="Calibri"/>
              </a:rPr>
              <a:t>trees</a:t>
            </a:r>
            <a:r>
              <a:rPr lang="ja-JP" altLang="en-US" sz="2000">
                <a:latin typeface="Times New Roman"/>
                <a:ea typeface="游ゴシック"/>
                <a:cs typeface="Calibri"/>
              </a:rPr>
              <a:t> o</a:t>
            </a:r>
            <a:r>
              <a:rPr lang="en-US" altLang="ja-JP" sz="2000">
                <a:latin typeface="Times New Roman"/>
                <a:ea typeface="游ゴシック"/>
                <a:cs typeface="Calibri"/>
              </a:rPr>
              <a:t>n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the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 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street.</a:t>
            </a:r>
            <a:endParaRPr lang="ja-JP" altLang="en-US" sz="2000" dirty="0">
              <a:latin typeface="Times New Roman"/>
              <a:ea typeface="游ゴシック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The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condition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of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 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sidewalks (whether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it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is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 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damaged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or</a:t>
            </a:r>
            <a:r>
              <a:rPr lang="ja-JP" altLang="en-US" sz="2000" dirty="0">
                <a:latin typeface="Times New Roman"/>
                <a:ea typeface="游ゴシック"/>
                <a:cs typeface="Calibri"/>
              </a:rPr>
              <a:t> </a:t>
            </a:r>
            <a:r>
              <a:rPr lang="en-US" altLang="ja-JP" sz="2000" dirty="0">
                <a:latin typeface="Times New Roman"/>
                <a:ea typeface="游ゴシック"/>
                <a:cs typeface="Calibri"/>
              </a:rPr>
              <a:t>not).</a:t>
            </a:r>
            <a:endParaRPr lang="ja-JP" altLang="en-US" sz="2000" dirty="0">
              <a:latin typeface="Times New Roman"/>
              <a:ea typeface="游ゴシック"/>
              <a:cs typeface="+mn-lt"/>
            </a:endParaRPr>
          </a:p>
          <a:p>
            <a:pPr algn="l"/>
            <a:endParaRPr lang="en-US">
              <a:latin typeface="Times New Roman"/>
              <a:cs typeface="Calibri"/>
            </a:endParaRPr>
          </a:p>
        </p:txBody>
      </p:sp>
      <p:pic>
        <p:nvPicPr>
          <p:cNvPr id="6" name="Picture 6" descr="A picture containing outdoor, ground, cement, curb&#10;&#10;Description automatically generated">
            <a:extLst>
              <a:ext uri="{FF2B5EF4-FFF2-40B4-BE49-F238E27FC236}">
                <a16:creationId xmlns:a16="http://schemas.microsoft.com/office/drawing/2014/main" id="{03AB8810-C3D1-4A97-B5A7-0C1820CA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02" y="-253"/>
            <a:ext cx="5575110" cy="1854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B4BE30-F9F5-49D9-8ACE-F3282BED255E}"/>
              </a:ext>
            </a:extLst>
          </p:cNvPr>
          <p:cNvSpPr txBox="1"/>
          <p:nvPr/>
        </p:nvSpPr>
        <p:spPr>
          <a:xfrm>
            <a:off x="352633" y="330385"/>
            <a:ext cx="45230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For </a:t>
            </a:r>
            <a:r>
              <a:rPr lang="en-US" sz="3200">
                <a:latin typeface="Times New Roman"/>
                <a:ea typeface="+mn-lt"/>
                <a:cs typeface="Times New Roman"/>
              </a:rPr>
              <a:t>R</a:t>
            </a:r>
            <a:r>
              <a:rPr lang="en-US" sz="3200">
                <a:latin typeface="Times New Roman"/>
                <a:ea typeface="+mn-lt"/>
                <a:cs typeface="+mn-lt"/>
              </a:rPr>
              <a:t>esidents' C</a:t>
            </a:r>
            <a:r>
              <a:rPr lang="en-US" sz="3200">
                <a:latin typeface="Times New Roman"/>
                <a:ea typeface="+mn-lt"/>
                <a:cs typeface="Times New Roman"/>
              </a:rPr>
              <a:t>oncern</a:t>
            </a:r>
            <a:r>
              <a:rPr lang="en-US" sz="3200">
                <a:latin typeface="Times New Roman"/>
                <a:cs typeface="Times New Roman"/>
              </a:rPr>
              <a:t>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650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52DC48DF-4560-4290-AD37-E2C9F30A2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60" y="417221"/>
            <a:ext cx="2163832" cy="2151764"/>
          </a:xfrm>
        </p:spPr>
      </p:pic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DD4E3450-3B38-4A80-9F55-4B267124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43" y="417931"/>
            <a:ext cx="2167545" cy="2165602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DEB15F-EAAF-4370-9F82-A2AADDD6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570" y="416120"/>
            <a:ext cx="2236291" cy="2154806"/>
          </a:xfrm>
          <a:prstGeom prst="rect">
            <a:avLst/>
          </a:prstGeom>
        </p:spPr>
      </p:pic>
      <p:pic>
        <p:nvPicPr>
          <p:cNvPr id="7" name="Picture 7" descr="A picture containing map&#10;&#10;Description automatically generated">
            <a:extLst>
              <a:ext uri="{FF2B5EF4-FFF2-40B4-BE49-F238E27FC236}">
                <a16:creationId xmlns:a16="http://schemas.microsoft.com/office/drawing/2014/main" id="{345F2D9B-1B48-40BA-8959-F30478980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76" y="3297444"/>
            <a:ext cx="2139098" cy="2154305"/>
          </a:xfrm>
          <a:prstGeom prst="rect">
            <a:avLst/>
          </a:prstGeom>
        </p:spPr>
      </p:pic>
      <p:pic>
        <p:nvPicPr>
          <p:cNvPr id="10" name="Picture 10" descr="A picture containing map&#10;&#10;Description automatically generated">
            <a:extLst>
              <a:ext uri="{FF2B5EF4-FFF2-40B4-BE49-F238E27FC236}">
                <a16:creationId xmlns:a16="http://schemas.microsoft.com/office/drawing/2014/main" id="{5CDA71B2-6564-40DE-81AA-7835311A0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529" y="3304118"/>
            <a:ext cx="2188182" cy="2169357"/>
          </a:xfrm>
          <a:prstGeom prst="rect">
            <a:avLst/>
          </a:prstGeom>
        </p:spPr>
      </p:pic>
      <p:pic>
        <p:nvPicPr>
          <p:cNvPr id="18" name="Picture 18" descr="Map&#10;&#10;Description automatically generated">
            <a:extLst>
              <a:ext uri="{FF2B5EF4-FFF2-40B4-BE49-F238E27FC236}">
                <a16:creationId xmlns:a16="http://schemas.microsoft.com/office/drawing/2014/main" id="{D14D433E-E586-42A7-929D-734925AB2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995" y="3300215"/>
            <a:ext cx="2193027" cy="2174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18C8B8-C208-4754-8038-7B7C7258CA05}"/>
              </a:ext>
            </a:extLst>
          </p:cNvPr>
          <p:cNvSpPr txBox="1"/>
          <p:nvPr/>
        </p:nvSpPr>
        <p:spPr>
          <a:xfrm>
            <a:off x="489995" y="5447817"/>
            <a:ext cx="2145175" cy="613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latin typeface="Times New Roman"/>
                <a:cs typeface="Times New Roman"/>
              </a:rPr>
              <a:t>79-20 Winchester Boulevard</a:t>
            </a:r>
            <a:endParaRPr lang="en-US" altLang="ja-JP" sz="1200">
              <a:latin typeface="Times New Roman"/>
              <a:ea typeface="游ゴシック"/>
              <a:cs typeface="Times New Roman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latin typeface="Times New Roman"/>
                <a:cs typeface="Times New Roman"/>
              </a:rPr>
              <a:t>79-25 Winchester Boulevard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C3F46-7C0D-4C7E-9720-494813A53405}"/>
              </a:ext>
            </a:extLst>
          </p:cNvPr>
          <p:cNvSpPr txBox="1"/>
          <p:nvPr/>
        </p:nvSpPr>
        <p:spPr>
          <a:xfrm>
            <a:off x="3081435" y="2638373"/>
            <a:ext cx="21741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imes New Roman"/>
                <a:ea typeface="+mn-lt"/>
                <a:cs typeface="+mn-lt"/>
              </a:rPr>
              <a:t>126-002 150 Street </a:t>
            </a:r>
            <a:endParaRPr lang="en-US" sz="1200">
              <a:latin typeface="Times"/>
              <a:cs typeface="Time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67EFF-398D-442B-A9D7-982CE779A1F1}"/>
              </a:ext>
            </a:extLst>
          </p:cNvPr>
          <p:cNvSpPr txBox="1"/>
          <p:nvPr/>
        </p:nvSpPr>
        <p:spPr>
          <a:xfrm>
            <a:off x="5999515" y="2640182"/>
            <a:ext cx="22416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imes New Roman"/>
                <a:ea typeface="+mn-lt"/>
                <a:cs typeface="+mn-lt"/>
              </a:rPr>
              <a:t>146-056 Springfield Boulevard</a:t>
            </a:r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DFEF71-AA25-4253-9536-E840725CF9CC}"/>
              </a:ext>
            </a:extLst>
          </p:cNvPr>
          <p:cNvSpPr txBox="1"/>
          <p:nvPr/>
        </p:nvSpPr>
        <p:spPr>
          <a:xfrm>
            <a:off x="373192" y="2640181"/>
            <a:ext cx="21741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imes New Roman"/>
                <a:ea typeface="+mn-lt"/>
                <a:cs typeface="+mn-lt"/>
              </a:rPr>
              <a:t>69-053 210 Street</a:t>
            </a:r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0D59A-EAD4-4C49-A3C2-A5984E827EAC}"/>
              </a:ext>
            </a:extLst>
          </p:cNvPr>
          <p:cNvSpPr txBox="1"/>
          <p:nvPr/>
        </p:nvSpPr>
        <p:spPr>
          <a:xfrm>
            <a:off x="3178926" y="5586868"/>
            <a:ext cx="21741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imes New Roman"/>
                <a:ea typeface="+mn-lt"/>
                <a:cs typeface="+mn-lt"/>
              </a:rPr>
              <a:t>106 Cross bay Boulevard</a:t>
            </a:r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E5632E-0DBD-41BF-A96D-14D1A545F264}"/>
              </a:ext>
            </a:extLst>
          </p:cNvPr>
          <p:cNvSpPr txBox="1"/>
          <p:nvPr/>
        </p:nvSpPr>
        <p:spPr>
          <a:xfrm>
            <a:off x="6087030" y="5585390"/>
            <a:ext cx="22416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imes New Roman"/>
                <a:cs typeface="Calibri"/>
              </a:rPr>
              <a:t>164-005 96 Street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10743-8BFA-47A1-A417-44D3D6E42602}"/>
              </a:ext>
            </a:extLst>
          </p:cNvPr>
          <p:cNvSpPr txBox="1"/>
          <p:nvPr/>
        </p:nvSpPr>
        <p:spPr>
          <a:xfrm>
            <a:off x="8997387" y="1888602"/>
            <a:ext cx="2743199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Times New Roman"/>
                <a:cs typeface="Times New Roman"/>
              </a:rPr>
              <a:t>Conclusion:</a:t>
            </a:r>
            <a:r>
              <a:rPr lang="en-US" altLang="ja-JP" sz="1200">
                <a:latin typeface="Times New Roman"/>
                <a:ea typeface="游ゴシック"/>
                <a:cs typeface="Times New Roman"/>
              </a:rPr>
              <a:t> </a:t>
            </a:r>
            <a:endParaRPr lang="ja-JP" altLang="en-US" sz="1200">
              <a:latin typeface="Times New Roman"/>
              <a:ea typeface="游ゴシック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Times New Roman"/>
                <a:cs typeface="Times New Roman"/>
              </a:rPr>
              <a:t>There are five streets can be good choices for living:</a:t>
            </a:r>
            <a:r>
              <a:rPr lang="en-US" altLang="ja-JP" sz="1200">
                <a:latin typeface="Times New Roman"/>
                <a:ea typeface="游ゴシック"/>
                <a:cs typeface="Times New Roman"/>
              </a:rPr>
              <a:t> </a:t>
            </a:r>
            <a:endParaRPr lang="ja-JP" altLang="en-US" sz="1200">
              <a:latin typeface="Times New Roman"/>
              <a:ea typeface="游ゴシック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Times New Roman"/>
                <a:cs typeface="Times New Roman"/>
              </a:rPr>
              <a:t>79-20 Winchester Boulevard,</a:t>
            </a:r>
            <a:r>
              <a:rPr lang="en-US" altLang="ja-JP" sz="1200">
                <a:latin typeface="Times New Roman"/>
                <a:ea typeface="游ゴシック"/>
                <a:cs typeface="Times New Roman"/>
              </a:rPr>
              <a:t> </a:t>
            </a:r>
            <a:endParaRPr lang="ja-JP" altLang="en-US" sz="1200">
              <a:latin typeface="Times New Roman"/>
              <a:ea typeface="游ゴシック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Times New Roman"/>
                <a:cs typeface="Times New Roman"/>
              </a:rPr>
              <a:t>79-25 Winchester Boulevard,</a:t>
            </a:r>
            <a:r>
              <a:rPr lang="en-US" altLang="ja-JP" sz="1200">
                <a:latin typeface="Times New Roman"/>
                <a:ea typeface="游ゴシック"/>
                <a:cs typeface="Times New Roman"/>
              </a:rPr>
              <a:t> </a:t>
            </a:r>
            <a:endParaRPr lang="ja-JP" altLang="en-US" sz="1200">
              <a:latin typeface="Times New Roman"/>
              <a:ea typeface="游ゴシック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Times New Roman"/>
                <a:cs typeface="Times New Roman"/>
              </a:rPr>
              <a:t>69-053 210 Street,</a:t>
            </a:r>
            <a:r>
              <a:rPr lang="en-US" altLang="ja-JP" sz="1200">
                <a:latin typeface="Times New Roman"/>
                <a:ea typeface="游ゴシック"/>
                <a:cs typeface="Times New Roman"/>
              </a:rPr>
              <a:t> </a:t>
            </a:r>
            <a:endParaRPr lang="ja-JP" altLang="en-US" sz="1200">
              <a:latin typeface="Times New Roman"/>
              <a:ea typeface="游ゴシック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Times New Roman"/>
                <a:cs typeface="Times New Roman"/>
              </a:rPr>
              <a:t>146-056 Springfield Boulevard, </a:t>
            </a:r>
            <a:endParaRPr lang="en-US" sz="120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Times New Roman"/>
                <a:cs typeface="Times New Roman"/>
              </a:rPr>
              <a:t>126-002 150 Street.</a:t>
            </a:r>
            <a:endParaRPr lang="ja-JP" altLang="en-US" sz="1200">
              <a:latin typeface="Times New Roman"/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FE587-F8EC-439E-A0E4-DDBE33E4C7A7}"/>
              </a:ext>
            </a:extLst>
          </p:cNvPr>
          <p:cNvSpPr txBox="1"/>
          <p:nvPr/>
        </p:nvSpPr>
        <p:spPr>
          <a:xfrm>
            <a:off x="2093901" y="2522179"/>
            <a:ext cx="6741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"/>
                <a:cs typeface="Calibri"/>
              </a:rPr>
              <a:t>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6854B-914F-45A9-BA32-C77A8E96F2ED}"/>
              </a:ext>
            </a:extLst>
          </p:cNvPr>
          <p:cNvSpPr txBox="1"/>
          <p:nvPr/>
        </p:nvSpPr>
        <p:spPr>
          <a:xfrm>
            <a:off x="4812001" y="2520440"/>
            <a:ext cx="733158" cy="4652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Times"/>
                <a:cs typeface="Times"/>
              </a:rPr>
              <a:t>🏡</a:t>
            </a:r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09886-0CD3-455E-9E1C-BBE757AC8F82}"/>
              </a:ext>
            </a:extLst>
          </p:cNvPr>
          <p:cNvSpPr txBox="1"/>
          <p:nvPr/>
        </p:nvSpPr>
        <p:spPr>
          <a:xfrm>
            <a:off x="8075183" y="2518971"/>
            <a:ext cx="5581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Times"/>
                <a:cs typeface="Times"/>
              </a:rPr>
              <a:t>🏡</a:t>
            </a: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F35F-71B3-4E98-8092-3171072A644B}"/>
              </a:ext>
            </a:extLst>
          </p:cNvPr>
          <p:cNvSpPr txBox="1"/>
          <p:nvPr/>
        </p:nvSpPr>
        <p:spPr>
          <a:xfrm>
            <a:off x="2400161" y="5642833"/>
            <a:ext cx="5214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Times"/>
                <a:cs typeface="Times"/>
              </a:rPr>
              <a:t>🏡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11FD2-C9B6-4A57-A072-8E64EA92872E}"/>
              </a:ext>
            </a:extLst>
          </p:cNvPr>
          <p:cNvSpPr txBox="1"/>
          <p:nvPr/>
        </p:nvSpPr>
        <p:spPr>
          <a:xfrm>
            <a:off x="5012583" y="56410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Times"/>
                <a:cs typeface="Times"/>
              </a:rPr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347E6-2C36-4D7F-B997-26274EC8E51B}"/>
              </a:ext>
            </a:extLst>
          </p:cNvPr>
          <p:cNvSpPr txBox="1"/>
          <p:nvPr/>
        </p:nvSpPr>
        <p:spPr>
          <a:xfrm>
            <a:off x="7925356" y="563935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+mn-lt"/>
                <a:cs typeface="+mn-lt"/>
              </a:rPr>
              <a:t>❌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3499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EC47E8D8-BA31-4B9D-9C0B-342D2DE2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25" y="941673"/>
            <a:ext cx="3898490" cy="3582315"/>
          </a:xfrm>
          <a:prstGeom prst="rect">
            <a:avLst/>
          </a:prstGeom>
        </p:spPr>
      </p:pic>
      <p:pic>
        <p:nvPicPr>
          <p:cNvPr id="21" name="Picture 21" descr="Text&#10;&#10;Description automatically generated">
            <a:extLst>
              <a:ext uri="{FF2B5EF4-FFF2-40B4-BE49-F238E27FC236}">
                <a16:creationId xmlns:a16="http://schemas.microsoft.com/office/drawing/2014/main" id="{406C9DDB-B2DC-4EA5-9C08-07C72641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56" y="4964663"/>
            <a:ext cx="2390775" cy="1419225"/>
          </a:xfrm>
          <a:prstGeom prst="rect">
            <a:avLst/>
          </a:prstGeom>
        </p:spPr>
      </p:pic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22E3064-9D3B-449D-82E4-EF2BB05E8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891" y="938487"/>
            <a:ext cx="7341030" cy="3565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F3A6F0-D725-4449-A076-003B7832A934}"/>
              </a:ext>
            </a:extLst>
          </p:cNvPr>
          <p:cNvSpPr txBox="1"/>
          <p:nvPr/>
        </p:nvSpPr>
        <p:spPr>
          <a:xfrm>
            <a:off x="352633" y="330385"/>
            <a:ext cx="48733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For Government's Concern: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271C0-0673-41E2-945D-A4E0A2427769}"/>
              </a:ext>
            </a:extLst>
          </p:cNvPr>
          <p:cNvSpPr txBox="1"/>
          <p:nvPr/>
        </p:nvSpPr>
        <p:spPr>
          <a:xfrm>
            <a:off x="425506" y="5620364"/>
            <a:ext cx="46728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" altLang="ja-JP" sz="1600">
                <a:latin typeface="Times New Roman"/>
                <a:ea typeface="+mn-lt"/>
                <a:cs typeface="Times New Roman"/>
              </a:rPr>
              <a:t>More London planetree, Honey locust, and Pin </a:t>
            </a:r>
            <a:r>
              <a:rPr lang="en" sz="1600">
                <a:latin typeface="Times New Roman"/>
                <a:ea typeface="+mn-lt"/>
                <a:cs typeface="Times New Roman"/>
              </a:rPr>
              <a:t>oak should </a:t>
            </a:r>
            <a:r>
              <a:rPr lang="en" altLang="ja-JP" sz="1600">
                <a:latin typeface="Times New Roman"/>
                <a:ea typeface="+mn-lt"/>
                <a:cs typeface="Times New Roman"/>
              </a:rPr>
              <a:t>be planted.</a:t>
            </a:r>
            <a:endParaRPr lang="en" altLang="ja-JP" sz="1600">
              <a:latin typeface="Times New Roman"/>
              <a:ea typeface="游ゴシック"/>
              <a:cs typeface="Times New Roman"/>
            </a:endParaRPr>
          </a:p>
          <a:p>
            <a:pPr marL="342900" indent="-342900">
              <a:buFont typeface="Wingdings"/>
              <a:buChar char="v"/>
            </a:pPr>
            <a:r>
              <a:rPr lang="en" altLang="ja-JP" sz="1600">
                <a:latin typeface="Times New Roman"/>
                <a:ea typeface="+mn-lt"/>
                <a:cs typeface="Times New Roman"/>
              </a:rPr>
              <a:t>Less Norway maple should be planted.</a:t>
            </a:r>
            <a:endParaRPr lang="ja-JP" sz="1600">
              <a:ea typeface="游ゴシック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B91EB-B11E-4EAD-8770-AD2B4A1F1B8C}"/>
              </a:ext>
            </a:extLst>
          </p:cNvPr>
          <p:cNvSpPr txBox="1"/>
          <p:nvPr/>
        </p:nvSpPr>
        <p:spPr>
          <a:xfrm>
            <a:off x="5645137" y="5121811"/>
            <a:ext cx="33232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altLang="ja-JP" sz="1600">
                <a:latin typeface="Times New Roman"/>
                <a:ea typeface="游ゴシック"/>
                <a:cs typeface="Times New Roman"/>
              </a:rPr>
              <a:t>Using green to mark the species with high health conditions, light green to mark the medium ones, and yellow to mark the species with the lowest health condition </a:t>
            </a:r>
            <a:r>
              <a:rPr lang="en" sz="1600">
                <a:latin typeface="Times New Roman"/>
                <a:ea typeface="+mn-lt"/>
                <a:cs typeface="+mn-lt"/>
              </a:rPr>
              <a:t>for further analysis.</a:t>
            </a:r>
            <a:endParaRPr lang="en-US" sz="1600">
              <a:latin typeface="Times New Roman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7E474-D18C-4ED9-9E0C-90E9D84BD08A}"/>
              </a:ext>
            </a:extLst>
          </p:cNvPr>
          <p:cNvSpPr txBox="1"/>
          <p:nvPr/>
        </p:nvSpPr>
        <p:spPr>
          <a:xfrm>
            <a:off x="379600" y="4702293"/>
            <a:ext cx="49390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ea typeface="+mn-lt"/>
                <a:cs typeface="+mn-lt"/>
              </a:rPr>
              <a:t>The government may be concerned about the health condition of the most existing tree species, and should these trees be planted more or less?</a:t>
            </a:r>
            <a:r>
              <a:rPr lang="en" sz="1600" b="1">
                <a:latin typeface="Times New Roman"/>
                <a:ea typeface="+mn-lt"/>
                <a:cs typeface="+mn-lt"/>
              </a:rPr>
              <a:t> </a:t>
            </a:r>
            <a:endParaRPr 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58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1D3C7-6AFF-46D2-936D-451EAB398427}"/>
              </a:ext>
            </a:extLst>
          </p:cNvPr>
          <p:cNvSpPr txBox="1"/>
          <p:nvPr/>
        </p:nvSpPr>
        <p:spPr>
          <a:xfrm>
            <a:off x="525257" y="422600"/>
            <a:ext cx="3690416" cy="18080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latin typeface="Times New Roman"/>
                <a:ea typeface="+mj-ea"/>
                <a:cs typeface="Times New Roman"/>
              </a:rPr>
              <a:t>For Government's Concern: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E60A-072A-4E46-AFA6-231E482C6FC7}"/>
              </a:ext>
            </a:extLst>
          </p:cNvPr>
          <p:cNvSpPr txBox="1"/>
          <p:nvPr/>
        </p:nvSpPr>
        <p:spPr>
          <a:xfrm>
            <a:off x="640116" y="2807208"/>
            <a:ext cx="3465723" cy="33921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600">
                <a:latin typeface="Times New Roman"/>
                <a:ea typeface="游ゴシック"/>
                <a:cs typeface="Times New Roman"/>
              </a:rPr>
              <a:t>The proportion of the top 6 trees in each borough </a:t>
            </a:r>
            <a:endParaRPr lang="en-US" sz="1600">
              <a:latin typeface="Times New Roman"/>
              <a:ea typeface="游ゴシック"/>
              <a:cs typeface="Times New Roman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600">
                <a:latin typeface="Times New Roman"/>
                <a:ea typeface="游ゴシック"/>
                <a:cs typeface="Times New Roman"/>
              </a:rPr>
              <a:t>The Norway Maple ranked fourth place in Queens at 15.9%. But it is in the worst health condition. It should be paid more attention to protect and plant less when new trees are planted. 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600">
                <a:latin typeface="Times New Roman"/>
                <a:ea typeface="游ゴシック"/>
                <a:cs typeface="Times New Roman"/>
              </a:rPr>
              <a:t>The Callery Pear has a 44.2% on Staten Island. Consider planting three other healthier species when planting new trees. 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600">
                <a:latin typeface="Times New Roman"/>
                <a:ea typeface="游ゴシック"/>
                <a:cs typeface="Times New Roman"/>
              </a:rPr>
              <a:t>Manhattan, Brooklyn, and the Bronx have a healthy distribution of trees. </a:t>
            </a:r>
          </a:p>
        </p:txBody>
      </p:sp>
      <p:pic>
        <p:nvPicPr>
          <p:cNvPr id="8" name="Picture 8" descr="Timeline&#10;&#10;Description automatically generated">
            <a:extLst>
              <a:ext uri="{FF2B5EF4-FFF2-40B4-BE49-F238E27FC236}">
                <a16:creationId xmlns:a16="http://schemas.microsoft.com/office/drawing/2014/main" id="{C5723429-1E68-40A1-9B32-8707717D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73106"/>
            <a:ext cx="6903720" cy="4711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3A89A-DC9E-4EF3-9C30-2514B3AD6D39}"/>
              </a:ext>
            </a:extLst>
          </p:cNvPr>
          <p:cNvSpPr txBox="1"/>
          <p:nvPr/>
        </p:nvSpPr>
        <p:spPr>
          <a:xfrm>
            <a:off x="245992" y="815302"/>
            <a:ext cx="3730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3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5E5BD-B7B0-417C-AC77-F992E838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83" y="231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ea typeface="+mj-lt"/>
                <a:cs typeface="+mj-lt"/>
              </a:rPr>
              <a:t>Conclusion</a:t>
            </a:r>
            <a:endParaRPr lang="en-US" sz="5400">
              <a:latin typeface="Times New Roman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039B-1E7D-4B8A-95BA-ACB4B6C9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>
                <a:latin typeface="Times New Roman"/>
                <a:ea typeface="+mn-lt"/>
                <a:cs typeface="+mn-lt"/>
              </a:rPr>
              <a:t>For residents: Which borough is the best to live in?</a:t>
            </a:r>
            <a:endParaRPr lang="en-US" sz="2200" b="1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i="1">
                <a:latin typeface="Times New Roman"/>
                <a:ea typeface="+mn-lt"/>
                <a:cs typeface="Times New Roman"/>
              </a:rPr>
              <a:t>79-20 Winchester Boulevard, 79-25 Winchester Boulevard, 69-053 210 Street, </a:t>
            </a:r>
            <a:endParaRPr lang="en-US" sz="2200">
              <a:latin typeface="Times New Roman"/>
              <a:ea typeface="+mn-lt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i="1">
                <a:latin typeface="Times New Roman"/>
                <a:ea typeface="+mn-lt"/>
                <a:cs typeface="Times New Roman"/>
              </a:rPr>
              <a:t>146-056 Springfield Boulevard, 126-002 150 Street in </a:t>
            </a:r>
            <a:r>
              <a:rPr lang="en-US" sz="2200" i="1">
                <a:latin typeface="Times New Roman"/>
                <a:ea typeface="+mn-lt"/>
                <a:cs typeface="Calibri"/>
              </a:rPr>
              <a:t>Queens</a:t>
            </a:r>
            <a:r>
              <a:rPr lang="en-US" sz="2200" i="1">
                <a:latin typeface="Times New Roman"/>
                <a:ea typeface="+mn-lt"/>
                <a:cs typeface="+mn-lt"/>
              </a:rPr>
              <a:t> borough</a:t>
            </a:r>
            <a:endParaRPr lang="en-US" sz="2200"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>
                <a:latin typeface="Times New Roman"/>
                <a:ea typeface="+mn-lt"/>
                <a:cs typeface="+mn-lt"/>
              </a:rPr>
              <a:t>For</a:t>
            </a:r>
            <a:r>
              <a:rPr lang="en-US" sz="2200" b="1">
                <a:latin typeface="Times New Roman"/>
                <a:cs typeface="Calibri"/>
              </a:rPr>
              <a:t> </a:t>
            </a:r>
            <a:r>
              <a:rPr lang="en-US" sz="2200" b="1">
                <a:latin typeface="Times New Roman"/>
                <a:ea typeface="+mn-lt"/>
                <a:cs typeface="+mn-lt"/>
              </a:rPr>
              <a:t>government officials: Which tree should be planted more and less?</a:t>
            </a:r>
            <a:endParaRPr lang="en-US" sz="2200">
              <a:latin typeface="Times New Roman"/>
              <a:cs typeface="Calibri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200">
                <a:latin typeface="Times New Roman"/>
                <a:cs typeface="Calibri"/>
              </a:rPr>
              <a:t>Plant more</a:t>
            </a:r>
            <a:r>
              <a:rPr lang="en-US" sz="2200">
                <a:latin typeface="Times New Roman"/>
                <a:ea typeface="+mn-lt"/>
                <a:cs typeface="+mn-lt"/>
              </a:rPr>
              <a:t> </a:t>
            </a:r>
            <a:r>
              <a:rPr lang="en" altLang="ja-JP" sz="2200">
                <a:latin typeface="Times New Roman"/>
                <a:ea typeface="+mn-lt"/>
                <a:cs typeface="Times New Roman"/>
              </a:rPr>
              <a:t>London planetree, </a:t>
            </a:r>
            <a:r>
              <a:rPr lang="en" sz="2200">
                <a:latin typeface="Times New Roman"/>
                <a:ea typeface="+mn-lt"/>
                <a:cs typeface="Times New Roman"/>
              </a:rPr>
              <a:t>Honey locust</a:t>
            </a:r>
            <a:r>
              <a:rPr lang="en" altLang="ja-JP" sz="2200">
                <a:latin typeface="Times New Roman"/>
                <a:ea typeface="+mn-lt"/>
                <a:cs typeface="Times New Roman"/>
              </a:rPr>
              <a:t>, and </a:t>
            </a:r>
            <a:r>
              <a:rPr lang="en" sz="2200">
                <a:latin typeface="Times New Roman"/>
                <a:ea typeface="+mn-lt"/>
                <a:cs typeface="Times New Roman"/>
              </a:rPr>
              <a:t>Pin oak</a:t>
            </a:r>
            <a:r>
              <a:rPr lang="en-US" altLang="ja-JP" sz="2200">
                <a:latin typeface="Times New Roman"/>
                <a:ea typeface="+mn-lt"/>
                <a:cs typeface="+mn-lt"/>
              </a:rPr>
              <a:t>, </a:t>
            </a:r>
            <a:r>
              <a:rPr lang="ja-JP" altLang="en-US" sz="2200">
                <a:latin typeface="Times New Roman"/>
                <a:ea typeface="+mn-lt"/>
                <a:cs typeface="+mn-lt"/>
              </a:rPr>
              <a:t>less </a:t>
            </a:r>
            <a:r>
              <a:rPr lang="ja-JP" sz="2200">
                <a:latin typeface="Times New Roman"/>
                <a:ea typeface="+mn-lt"/>
                <a:cs typeface="+mn-lt"/>
              </a:rPr>
              <a:t>Norway Maple</a:t>
            </a:r>
            <a:r>
              <a:rPr lang="ja-JP" altLang="en-US" sz="2200">
                <a:latin typeface="Times New Roman"/>
                <a:ea typeface="+mn-lt"/>
                <a:cs typeface="+mn-lt"/>
              </a:rPr>
              <a:t> in the future</a:t>
            </a:r>
            <a:r>
              <a:rPr lang="en-US" altLang="ja-JP" sz="2200">
                <a:latin typeface="Times New Roman"/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ja-JP" sz="2200">
                <a:latin typeface="Times New Roman"/>
                <a:ea typeface="游ゴシック"/>
                <a:cs typeface="Calibri"/>
              </a:rPr>
              <a:t>Pay more attention to protecting the existing Norway Maple trees.</a:t>
            </a:r>
            <a:endParaRPr lang="en-US" altLang="ja-JP" sz="220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200">
              <a:latin typeface="Times New Roman"/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514350" indent="-514350">
              <a:buAutoNum type="arabicPeriod"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045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Group 4  Yunshan Shi Qingru Yang Yi Sun Shuhui Tang Le Wang Yuting Li  June 29, 2021     </vt:lpstr>
      <vt:lpstr>OVERVIEW</vt:lpstr>
      <vt:lpstr>Introduction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2021-06-29T09:54:28Z</dcterms:created>
  <dcterms:modified xsi:type="dcterms:W3CDTF">2021-06-29T23:16:15Z</dcterms:modified>
</cp:coreProperties>
</file>