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5" r:id="rId3"/>
    <p:sldId id="296" r:id="rId4"/>
    <p:sldId id="297" r:id="rId5"/>
    <p:sldId id="294" r:id="rId6"/>
    <p:sldId id="295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260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B37-5555-422D-B674-7C861792486E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EC00-3014-477D-8E25-95359CB17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0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B37-5555-422D-B674-7C861792486E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EC00-3014-477D-8E25-95359CB17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14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B37-5555-422D-B674-7C861792486E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EC00-3014-477D-8E25-95359CB174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687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B37-5555-422D-B674-7C861792486E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EC00-3014-477D-8E25-95359CB17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41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B37-5555-422D-B674-7C861792486E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EC00-3014-477D-8E25-95359CB174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289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B37-5555-422D-B674-7C861792486E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EC00-3014-477D-8E25-95359CB17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80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B37-5555-422D-B674-7C861792486E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EC00-3014-477D-8E25-95359CB17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314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B37-5555-422D-B674-7C861792486E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EC00-3014-477D-8E25-95359CB17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B37-5555-422D-B674-7C861792486E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EC00-3014-477D-8E25-95359CB17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94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B37-5555-422D-B674-7C861792486E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EC00-3014-477D-8E25-95359CB17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9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B37-5555-422D-B674-7C861792486E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EC00-3014-477D-8E25-95359CB17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B37-5555-422D-B674-7C861792486E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EC00-3014-477D-8E25-95359CB17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30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B37-5555-422D-B674-7C861792486E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EC00-3014-477D-8E25-95359CB17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7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B37-5555-422D-B674-7C861792486E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EC00-3014-477D-8E25-95359CB17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37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B37-5555-422D-B674-7C861792486E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EC00-3014-477D-8E25-95359CB17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B37-5555-422D-B674-7C861792486E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EC00-3014-477D-8E25-95359CB17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43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AB37-5555-422D-B674-7C861792486E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7BEC00-3014-477D-8E25-95359CB17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7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分治算法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 王聿中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4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多组询问，怎么办？</a:t>
            </a:r>
            <a:endParaRPr lang="en-US" altLang="zh-CN" dirty="0" smtClean="0"/>
          </a:p>
          <a:p>
            <a:r>
              <a:rPr lang="zh-CN" altLang="en-US" dirty="0" smtClean="0"/>
              <a:t>考虑整体二分！</a:t>
            </a:r>
            <a:endParaRPr lang="en-US" altLang="zh-CN" dirty="0" smtClean="0"/>
          </a:p>
          <a:p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表示处理答案可能在</a:t>
            </a:r>
            <a:r>
              <a:rPr lang="en-US" altLang="zh-CN" dirty="0" err="1" smtClean="0"/>
              <a:t>l,r</a:t>
            </a:r>
            <a:r>
              <a:rPr lang="zh-CN" altLang="en-US" dirty="0" smtClean="0"/>
              <a:t>之间的询问。</a:t>
            </a:r>
            <a:endParaRPr lang="en-US" altLang="zh-CN" dirty="0" smtClean="0"/>
          </a:p>
          <a:p>
            <a:r>
              <a:rPr lang="zh-CN" altLang="en-US" dirty="0" smtClean="0"/>
              <a:t>把可能在这段区间的询问传到</a:t>
            </a:r>
            <a:r>
              <a:rPr lang="en-US" altLang="zh-CN" dirty="0" smtClean="0"/>
              <a:t>solve</a:t>
            </a:r>
            <a:r>
              <a:rPr lang="zh-CN" altLang="en-US" dirty="0" smtClean="0"/>
              <a:t>函数里。</a:t>
            </a:r>
            <a:endParaRPr lang="en-US" altLang="zh-CN" dirty="0" smtClean="0"/>
          </a:p>
          <a:p>
            <a:r>
              <a:rPr lang="zh-CN" altLang="en-US" dirty="0" smtClean="0"/>
              <a:t>先判断每个询问的答案是否大于</a:t>
            </a:r>
            <a:r>
              <a:rPr lang="en-US" altLang="zh-CN" dirty="0" smtClean="0"/>
              <a:t>mid</a:t>
            </a:r>
            <a:r>
              <a:rPr lang="zh-CN" altLang="en-US" dirty="0" smtClean="0"/>
              <a:t>，通过这个决定每个询问传到</a:t>
            </a:r>
            <a:r>
              <a:rPr lang="en-US" altLang="zh-CN" dirty="0" smtClean="0"/>
              <a:t>solve(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)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solve(mid+1,r)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r>
              <a:rPr lang="zh-CN" altLang="en-US" dirty="0" smtClean="0"/>
              <a:t>用线段树动态维护需要的时刻的环上的情况。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O(nlog^2n)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36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种金券：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天，第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天两种金券的价格分别为</a:t>
            </a:r>
            <a:r>
              <a:rPr lang="en-US" altLang="zh-CN" dirty="0" smtClean="0"/>
              <a:t>Ai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</a:t>
            </a:r>
            <a:r>
              <a:rPr lang="zh-CN" altLang="en-US" dirty="0" smtClean="0"/>
              <a:t>（单位：元</a:t>
            </a:r>
            <a:r>
              <a:rPr lang="en-US" altLang="zh-CN" dirty="0" smtClean="0"/>
              <a:t>/</a:t>
            </a:r>
            <a:r>
              <a:rPr lang="zh-CN" altLang="en-US" dirty="0" smtClean="0"/>
              <a:t>单位金券）。</a:t>
            </a:r>
            <a:endParaRPr lang="en-US" altLang="zh-CN" dirty="0" smtClean="0"/>
          </a:p>
          <a:p>
            <a:r>
              <a:rPr lang="zh-CN" altLang="en-US" dirty="0" smtClean="0"/>
              <a:t>你初始有</a:t>
            </a:r>
            <a:r>
              <a:rPr lang="en-US" altLang="zh-CN" dirty="0" smtClean="0"/>
              <a:t>S</a:t>
            </a:r>
            <a:r>
              <a:rPr lang="zh-CN" altLang="en-US" dirty="0" smtClean="0"/>
              <a:t>元钱，每天你有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种操作可做：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卖掉手上</a:t>
            </a:r>
            <a:r>
              <a:rPr lang="en-US" altLang="zh-CN" dirty="0" smtClean="0"/>
              <a:t>op%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op%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op</a:t>
            </a:r>
            <a:r>
              <a:rPr lang="zh-CN" altLang="en-US" dirty="0" smtClean="0"/>
              <a:t>是你可以指定的。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支付</a:t>
            </a:r>
            <a:r>
              <a:rPr lang="en-US" altLang="zh-CN" dirty="0" smtClean="0"/>
              <a:t>id</a:t>
            </a:r>
            <a:r>
              <a:rPr lang="zh-CN" altLang="en-US" dirty="0" smtClean="0"/>
              <a:t>元，买入总价值为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，如果你在第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天执行这个操作，那么你获得的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券和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券的比值为</a:t>
            </a:r>
            <a:r>
              <a:rPr lang="en-US" altLang="zh-CN" dirty="0" smtClean="0"/>
              <a:t>Rate[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N</a:t>
            </a:r>
            <a:r>
              <a:rPr lang="zh-CN" altLang="en-US" dirty="0" smtClean="0"/>
              <a:t>天后你最多能获得多少钱。</a:t>
            </a:r>
            <a:endParaRPr lang="en-US" altLang="zh-CN" dirty="0" smtClean="0"/>
          </a:p>
          <a:p>
            <a:r>
              <a:rPr lang="en-US" altLang="zh-CN" dirty="0" smtClean="0"/>
              <a:t>N&lt;=100000</a:t>
            </a:r>
          </a:p>
        </p:txBody>
      </p:sp>
    </p:spTree>
    <p:extLst>
      <p:ext uri="{BB962C8B-B14F-4D97-AF65-F5344CB8AC3E}">
        <p14:creationId xmlns:p14="http://schemas.microsoft.com/office/powerpoint/2010/main" val="29448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首先可以发现，存在一种最优策略，使得每天要么卖完，要么花完钱。</a:t>
            </a:r>
            <a:endParaRPr lang="en-US" altLang="zh-CN" dirty="0" smtClean="0"/>
          </a:p>
          <a:p>
            <a:r>
              <a:rPr lang="zh-CN" altLang="en-US" dirty="0" smtClean="0"/>
              <a:t>于是可以考虑</a:t>
            </a:r>
            <a:r>
              <a:rPr lang="en-US" altLang="zh-CN" dirty="0" smtClean="0"/>
              <a:t>DP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发现可以斜率优化。但是似乎不能直接用队列维护。</a:t>
            </a:r>
            <a:endParaRPr lang="en-US" altLang="zh-CN" dirty="0" smtClean="0"/>
          </a:p>
          <a:p>
            <a:r>
              <a:rPr lang="zh-CN" altLang="en-US" dirty="0" smtClean="0"/>
              <a:t>可以使用</a:t>
            </a:r>
            <a:r>
              <a:rPr lang="en-US" altLang="zh-CN" dirty="0" err="1" smtClean="0"/>
              <a:t>cdq</a:t>
            </a:r>
            <a:r>
              <a:rPr lang="zh-CN" altLang="en-US" dirty="0" smtClean="0"/>
              <a:t>分治！</a:t>
            </a:r>
            <a:endParaRPr lang="en-US" altLang="zh-CN" dirty="0" smtClean="0"/>
          </a:p>
          <a:p>
            <a:r>
              <a:rPr lang="zh-CN" altLang="en-US" dirty="0" smtClean="0"/>
              <a:t>复杂度：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62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个物品，每个物品有单价、收益、限购次数。给定</a:t>
            </a:r>
            <a:r>
              <a:rPr lang="en-US" altLang="zh-CN" dirty="0" smtClean="0"/>
              <a:t>Q</a:t>
            </a:r>
            <a:r>
              <a:rPr lang="zh-CN" altLang="en-US" dirty="0" smtClean="0"/>
              <a:t>个询问，第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个询问问用</a:t>
            </a:r>
            <a:r>
              <a:rPr lang="en-US" altLang="zh-CN" dirty="0" smtClean="0"/>
              <a:t>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的钱，在禁止购买</a:t>
            </a:r>
            <a:r>
              <a:rPr lang="en-US" altLang="zh-CN" dirty="0" smtClean="0"/>
              <a:t>ban[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的情况下，能获得的最大收益。</a:t>
            </a:r>
            <a:endParaRPr lang="en-US" altLang="zh-CN" dirty="0" smtClean="0"/>
          </a:p>
          <a:p>
            <a:r>
              <a:rPr lang="en-US" altLang="zh-CN" dirty="0" smtClean="0"/>
              <a:t>N&lt;=1000</a:t>
            </a:r>
          </a:p>
          <a:p>
            <a:r>
              <a:rPr lang="en-US" altLang="zh-CN" dirty="0" smtClean="0"/>
              <a:t>Q&lt;=10^6</a:t>
            </a:r>
          </a:p>
          <a:p>
            <a:r>
              <a:rPr lang="en-US" altLang="zh-CN" dirty="0" smtClean="0"/>
              <a:t>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]&lt;=1000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直接做完全背包显然不行。</a:t>
            </a:r>
            <a:endParaRPr lang="en-US" altLang="zh-CN" dirty="0" smtClean="0"/>
          </a:p>
          <a:p>
            <a:r>
              <a:rPr lang="zh-CN" altLang="en-US" dirty="0" smtClean="0"/>
              <a:t>考虑分治。</a:t>
            </a:r>
            <a:endParaRPr lang="en-US" altLang="zh-CN" dirty="0" smtClean="0"/>
          </a:p>
          <a:p>
            <a:r>
              <a:rPr lang="en-US" altLang="zh-CN" dirty="0" smtClean="0"/>
              <a:t>Solve(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表示，当前维护的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数组，记录的答案是除去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外的物品的答案。</a:t>
            </a:r>
            <a:endParaRPr lang="en-US" altLang="zh-CN" dirty="0" smtClean="0"/>
          </a:p>
          <a:p>
            <a:r>
              <a:rPr lang="en-US" altLang="zh-CN" dirty="0" smtClean="0"/>
              <a:t>Solve(</a:t>
            </a:r>
            <a:r>
              <a:rPr lang="en-US" altLang="zh-CN" dirty="0" err="1" smtClean="0"/>
              <a:t>l,mid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时，用</a:t>
            </a:r>
            <a:r>
              <a:rPr lang="en-US" altLang="zh-CN" dirty="0" smtClean="0"/>
              <a:t>[mid+1,r]</a:t>
            </a:r>
            <a:r>
              <a:rPr lang="zh-CN" altLang="en-US" dirty="0" smtClean="0"/>
              <a:t>内的物品</a:t>
            </a:r>
            <a:r>
              <a:rPr lang="zh-CN" altLang="en-US" dirty="0"/>
              <a:t>转移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数组。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l=r</a:t>
            </a:r>
            <a:r>
              <a:rPr lang="zh-CN" altLang="en-US" dirty="0" smtClean="0"/>
              <a:t>时，将所有</a:t>
            </a:r>
            <a:r>
              <a:rPr lang="en-US" altLang="zh-CN" dirty="0" smtClean="0"/>
              <a:t>ban=l=r</a:t>
            </a:r>
            <a:r>
              <a:rPr lang="zh-CN" altLang="en-US" dirty="0" smtClean="0"/>
              <a:t>的询问一起（查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数组）求答案。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nwlogn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263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给定一张无向图（</a:t>
            </a:r>
            <a:r>
              <a:rPr lang="en-US" altLang="zh-CN" dirty="0"/>
              <a:t>n&lt;=700</a:t>
            </a:r>
            <a:r>
              <a:rPr lang="zh-CN" altLang="en-US" dirty="0"/>
              <a:t>），每条边都有两个边权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求一棵生成树，</a:t>
            </a:r>
            <a:r>
              <a:rPr lang="zh-CN" altLang="en-US" dirty="0" smtClean="0"/>
              <a:t>使得（所有</a:t>
            </a:r>
            <a:r>
              <a:rPr lang="zh-CN" altLang="en-US" dirty="0"/>
              <a:t>边的</a:t>
            </a:r>
            <a:r>
              <a:rPr lang="en-US" altLang="zh-CN" dirty="0"/>
              <a:t>A</a:t>
            </a:r>
            <a:r>
              <a:rPr lang="zh-CN" altLang="en-US" dirty="0"/>
              <a:t>之</a:t>
            </a:r>
            <a:r>
              <a:rPr lang="zh-CN" altLang="en-US" dirty="0" smtClean="0"/>
              <a:t>和）*（所有</a:t>
            </a:r>
            <a:r>
              <a:rPr lang="zh-CN" altLang="en-US" dirty="0"/>
              <a:t>边的</a:t>
            </a:r>
            <a:r>
              <a:rPr lang="en-US" altLang="zh-CN" dirty="0"/>
              <a:t>B</a:t>
            </a:r>
            <a:r>
              <a:rPr lang="zh-CN" altLang="en-US" dirty="0"/>
              <a:t>之</a:t>
            </a:r>
            <a:r>
              <a:rPr lang="zh-CN" altLang="en-US" dirty="0" smtClean="0"/>
              <a:t>和）最小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66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最小乘积模型：</a:t>
            </a:r>
            <a:endParaRPr lang="en-US" altLang="zh-CN" dirty="0" smtClean="0"/>
          </a:p>
          <a:p>
            <a:r>
              <a:rPr lang="zh-CN" altLang="en-US" dirty="0" smtClean="0"/>
              <a:t>考虑用二维平面上的点表示每一个解，其中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坐标表示其中一维权值和，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坐标表示其中另一维权值和。</a:t>
            </a:r>
            <a:endParaRPr lang="en-US" altLang="zh-CN" dirty="0" smtClean="0"/>
          </a:p>
          <a:p>
            <a:r>
              <a:rPr lang="zh-CN" altLang="en-US" dirty="0"/>
              <a:t>每一</a:t>
            </a:r>
            <a:r>
              <a:rPr lang="zh-CN" altLang="en-US" dirty="0" smtClean="0"/>
              <a:t>个解对应的答案即为该点所在的反比例函数的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值。</a:t>
            </a:r>
            <a:endParaRPr lang="en-US" altLang="zh-CN" dirty="0" smtClean="0"/>
          </a:p>
          <a:p>
            <a:r>
              <a:rPr lang="zh-CN" altLang="en-US" dirty="0"/>
              <a:t>很</a:t>
            </a:r>
            <a:r>
              <a:rPr lang="zh-CN" altLang="en-US" dirty="0" smtClean="0"/>
              <a:t>显然，最优解一定在凸壳上。</a:t>
            </a:r>
            <a:endParaRPr lang="en-US" altLang="zh-CN" dirty="0" smtClean="0"/>
          </a:p>
          <a:p>
            <a:r>
              <a:rPr lang="zh-CN" altLang="en-US" dirty="0" smtClean="0"/>
              <a:t>分治地去求这个凸壳。先求出</a:t>
            </a:r>
            <a:r>
              <a:rPr lang="en-US" altLang="zh-CN" dirty="0" smtClean="0"/>
              <a:t>x</a:t>
            </a:r>
            <a:r>
              <a:rPr lang="zh-CN" altLang="en-US" dirty="0" smtClean="0"/>
              <a:t>最小的解</a:t>
            </a:r>
            <a:r>
              <a:rPr lang="en-US" altLang="zh-CN" dirty="0"/>
              <a:t>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最小的解</a:t>
            </a:r>
            <a:r>
              <a:rPr lang="en-US" altLang="zh-CN" dirty="0" smtClean="0"/>
              <a:t>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找到离</a:t>
            </a:r>
            <a:r>
              <a:rPr lang="en-US" altLang="zh-CN" dirty="0" smtClean="0"/>
              <a:t>AB</a:t>
            </a:r>
            <a:r>
              <a:rPr lang="zh-CN" altLang="en-US" dirty="0" smtClean="0"/>
              <a:t>这条直线最远（靠近原点方向）的解</a:t>
            </a:r>
            <a:r>
              <a:rPr lang="en-US" altLang="zh-CN" dirty="0" smtClean="0"/>
              <a:t>Mid</a:t>
            </a:r>
            <a:r>
              <a:rPr lang="zh-CN" altLang="en-US" dirty="0" smtClean="0"/>
              <a:t>。（想一想，怎么求？）</a:t>
            </a:r>
            <a:endParaRPr lang="en-US" altLang="zh-CN" dirty="0" smtClean="0"/>
          </a:p>
          <a:p>
            <a:r>
              <a:rPr lang="zh-CN" altLang="en-US" dirty="0" smtClean="0"/>
              <a:t>然后不停地分治，直到</a:t>
            </a:r>
            <a:r>
              <a:rPr lang="en-US" altLang="zh-CN" dirty="0" smtClean="0"/>
              <a:t>Mid</a:t>
            </a:r>
            <a:r>
              <a:rPr lang="zh-CN" altLang="en-US" dirty="0" smtClean="0"/>
              <a:t>离</a:t>
            </a:r>
            <a:r>
              <a:rPr lang="en-US" altLang="zh-CN" dirty="0" smtClean="0"/>
              <a:t>AB</a:t>
            </a:r>
            <a:r>
              <a:rPr lang="zh-CN" altLang="en-US" dirty="0" smtClean="0"/>
              <a:t>的距离为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每次求出一个新解时，就更新答案。</a:t>
            </a:r>
            <a:endParaRPr lang="en-US" altLang="zh-CN" dirty="0" smtClean="0"/>
          </a:p>
          <a:p>
            <a:r>
              <a:rPr lang="zh-CN" altLang="en-US" dirty="0"/>
              <a:t>复杂度</a:t>
            </a:r>
            <a:r>
              <a:rPr lang="zh-CN" altLang="en-US" dirty="0" smtClean="0"/>
              <a:t>：玄学（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不大不小）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86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CN" dirty="0" smtClean="0"/>
              <a:t>cogs1752</a:t>
            </a:r>
          </a:p>
          <a:p>
            <a:pPr>
              <a:buFont typeface="+mj-lt"/>
              <a:buAutoNum type="arabicPeriod"/>
            </a:pPr>
            <a:r>
              <a:rPr lang="en-US" altLang="zh-CN" dirty="0" smtClean="0"/>
              <a:t>hdu1007</a:t>
            </a:r>
          </a:p>
          <a:p>
            <a:pPr>
              <a:buFont typeface="+mj-lt"/>
              <a:buAutoNum type="arabicPeriod"/>
            </a:pPr>
            <a:r>
              <a:rPr lang="en-US" altLang="zh-CN" dirty="0"/>
              <a:t>b</a:t>
            </a:r>
            <a:r>
              <a:rPr lang="en-US" altLang="zh-CN" dirty="0" smtClean="0"/>
              <a:t>zoj2527</a:t>
            </a:r>
          </a:p>
          <a:p>
            <a:pPr>
              <a:buFont typeface="+mj-lt"/>
              <a:buAutoNum type="arabicPeriod"/>
            </a:pPr>
            <a:r>
              <a:rPr lang="en-US" altLang="zh-CN" dirty="0" smtClean="0"/>
              <a:t>NOI2007 </a:t>
            </a:r>
            <a:r>
              <a:rPr lang="zh-CN" altLang="en-US" dirty="0" smtClean="0"/>
              <a:t>货币兑换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en-US" altLang="zh-CN" dirty="0" smtClean="0"/>
              <a:t>bzoj3163</a:t>
            </a:r>
          </a:p>
          <a:p>
            <a:pPr>
              <a:buFont typeface="+mj-lt"/>
              <a:buAutoNum type="arabicPeriod"/>
            </a:pPr>
            <a:r>
              <a:rPr lang="en-US" altLang="zh-CN" dirty="0" smtClean="0"/>
              <a:t>bzoj2395</a:t>
            </a:r>
            <a:endParaRPr lang="en-US" altLang="zh-CN" dirty="0"/>
          </a:p>
          <a:p>
            <a:pPr>
              <a:buFont typeface="+mj-lt"/>
              <a:buAutoNum type="arabicPeriod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5883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thx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治是啥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字面意思：分而治之</a:t>
            </a:r>
            <a:endParaRPr lang="en-US" altLang="zh-CN" dirty="0" smtClean="0"/>
          </a:p>
          <a:p>
            <a:r>
              <a:rPr lang="zh-CN" altLang="en-US" dirty="0" smtClean="0"/>
              <a:t>面对一个规模很大的问题，我们可以做一些处理，使其变为一个（或若干个）规模相对更小的问题。</a:t>
            </a:r>
            <a:r>
              <a:rPr lang="zh-CN" altLang="en-US" dirty="0"/>
              <a:t>这样我们就</a:t>
            </a:r>
            <a:r>
              <a:rPr lang="zh-CN" altLang="en-US" dirty="0" smtClean="0"/>
              <a:t>可以递归解决，直到问题规模足够小。</a:t>
            </a:r>
            <a:endParaRPr lang="en-US" altLang="zh-CN" dirty="0" smtClean="0"/>
          </a:p>
          <a:p>
            <a:r>
              <a:rPr lang="zh-CN" altLang="en-US" dirty="0" smtClean="0"/>
              <a:t>较常见的简单的分治：</a:t>
            </a:r>
            <a:endParaRPr lang="en-US" altLang="zh-CN" dirty="0" smtClean="0"/>
          </a:p>
          <a:p>
            <a:r>
              <a:rPr lang="zh-CN" altLang="en-US" dirty="0"/>
              <a:t>二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线段树</a:t>
            </a:r>
            <a:endParaRPr lang="en-US" altLang="zh-CN" dirty="0" smtClean="0"/>
          </a:p>
          <a:p>
            <a:r>
              <a:rPr lang="zh-CN" altLang="en-US" dirty="0"/>
              <a:t>快速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归并排序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66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</a:t>
            </a:r>
            <a:r>
              <a:rPr lang="zh-CN" altLang="en-US" dirty="0" smtClean="0"/>
              <a:t>排序和归并排序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事实上，快速排序和归并排序就是两种分治，并且他们是两种典型的分治。</a:t>
            </a:r>
            <a:endParaRPr lang="en-US" altLang="zh-CN" dirty="0" smtClean="0"/>
          </a:p>
          <a:p>
            <a:r>
              <a:rPr lang="zh-CN" altLang="en-US" dirty="0" smtClean="0"/>
              <a:t>归并排序：对于</a:t>
            </a:r>
            <a:r>
              <a:rPr lang="zh-CN" altLang="en-US" dirty="0"/>
              <a:t>一个需要排序的区间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，不妨先将左边一半、右边一半分别排序，然后进行归并。</a:t>
            </a:r>
          </a:p>
          <a:p>
            <a:r>
              <a:rPr lang="zh-CN" altLang="en-US" dirty="0" smtClean="0"/>
              <a:t>快速排序：随机取一个阈值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，先把不超过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的数放在左边，超过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的数放在右边，然后再分别对左边、右边进行排序。</a:t>
            </a:r>
            <a:endParaRPr lang="en-US" altLang="zh-CN" dirty="0" smtClean="0"/>
          </a:p>
          <a:p>
            <a:r>
              <a:rPr lang="zh-CN" altLang="en-US" dirty="0" smtClean="0"/>
              <a:t>对比一下。发现他们的相同点和不同点。</a:t>
            </a:r>
            <a:endParaRPr lang="en-US" altLang="zh-CN" dirty="0" smtClean="0"/>
          </a:p>
          <a:p>
            <a:r>
              <a:rPr lang="zh-CN" altLang="en-US" dirty="0" smtClean="0"/>
              <a:t>归并排序：先分治，再处理</a:t>
            </a:r>
            <a:endParaRPr lang="en-US" altLang="zh-CN" dirty="0" smtClean="0"/>
          </a:p>
          <a:p>
            <a:r>
              <a:rPr lang="zh-CN" altLang="en-US" dirty="0"/>
              <a:t>快速</a:t>
            </a:r>
            <a:r>
              <a:rPr lang="zh-CN" altLang="en-US" dirty="0" smtClean="0"/>
              <a:t>排序：先处理，再分治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75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二维平面</a:t>
            </a:r>
            <a:r>
              <a:rPr lang="zh-CN" altLang="en-US" dirty="0" smtClean="0"/>
              <a:t>上有一些点。有</a:t>
            </a:r>
            <a:r>
              <a:rPr lang="en-US" altLang="zh-CN" dirty="0" smtClean="0"/>
              <a:t>Q</a:t>
            </a:r>
            <a:r>
              <a:rPr lang="zh-CN" altLang="en-US" dirty="0" smtClean="0"/>
              <a:t>个询问，每个询问问横坐标不超过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，纵坐标不超过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的点的数目。</a:t>
            </a:r>
            <a:r>
              <a:rPr lang="zh-CN" altLang="en-US" dirty="0" smtClean="0">
                <a:solidFill>
                  <a:srgbClr val="C00000"/>
                </a:solidFill>
              </a:rPr>
              <a:t>可以离线。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这题的另一种形式是求逆序对。</a:t>
            </a:r>
            <a:endParaRPr lang="en-US" altLang="zh-CN" dirty="0" smtClean="0"/>
          </a:p>
          <a:p>
            <a:r>
              <a:rPr lang="zh-CN" altLang="en-US" dirty="0" smtClean="0"/>
              <a:t>正解：把所有点和询问排序，然后用树状数组即可求解。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595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在一个初始为空的二维平面上，要求支持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种操作：</a:t>
            </a:r>
            <a:endParaRPr lang="en-US" altLang="zh-CN" dirty="0"/>
          </a:p>
          <a:p>
            <a:r>
              <a:rPr lang="zh-CN" altLang="en-US" dirty="0" smtClean="0"/>
              <a:t>插入一个点</a:t>
            </a:r>
            <a:endParaRPr lang="en-US" altLang="zh-CN" dirty="0" smtClean="0"/>
          </a:p>
          <a:p>
            <a:r>
              <a:rPr lang="zh-CN" altLang="en-US" dirty="0" smtClean="0"/>
              <a:t>查询一个矩形内点的个数</a:t>
            </a:r>
            <a:endParaRPr lang="en-US" altLang="zh-CN" dirty="0" smtClean="0"/>
          </a:p>
          <a:p>
            <a:r>
              <a:rPr lang="zh-CN" altLang="en-US" dirty="0" smtClean="0"/>
              <a:t>坐标</a:t>
            </a:r>
            <a:r>
              <a:rPr lang="en-US" altLang="zh-CN" dirty="0" smtClean="0"/>
              <a:t>&lt;=2*10^6</a:t>
            </a:r>
          </a:p>
          <a:p>
            <a:r>
              <a:rPr lang="zh-CN" altLang="en-US" dirty="0" smtClean="0"/>
              <a:t>操作</a:t>
            </a:r>
            <a:r>
              <a:rPr lang="en-US" altLang="zh-CN" dirty="0" smtClean="0"/>
              <a:t>1</a:t>
            </a:r>
            <a:r>
              <a:rPr lang="zh-CN" altLang="en-US" dirty="0" smtClean="0"/>
              <a:t>数量</a:t>
            </a:r>
            <a:r>
              <a:rPr lang="en-US" altLang="zh-CN" dirty="0" smtClean="0"/>
              <a:t>&lt;=160000</a:t>
            </a:r>
          </a:p>
          <a:p>
            <a:r>
              <a:rPr lang="zh-CN" altLang="en-US" dirty="0" smtClean="0"/>
              <a:t>操作</a:t>
            </a:r>
            <a:r>
              <a:rPr lang="en-US" altLang="zh-CN" dirty="0" smtClean="0"/>
              <a:t>2</a:t>
            </a:r>
            <a:r>
              <a:rPr lang="zh-CN" altLang="en-US" dirty="0" smtClean="0"/>
              <a:t>数量</a:t>
            </a:r>
            <a:r>
              <a:rPr lang="en-US" altLang="zh-CN" dirty="0" smtClean="0"/>
              <a:t>&lt;=10000</a:t>
            </a:r>
          </a:p>
        </p:txBody>
      </p:sp>
    </p:spTree>
    <p:extLst>
      <p:ext uri="{BB962C8B-B14F-4D97-AF65-F5344CB8AC3E}">
        <p14:creationId xmlns:p14="http://schemas.microsoft.com/office/powerpoint/2010/main" val="37855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问题可以转化为：给定一个三维平面，每次求三维坐标在一个范围内的点的个数。</a:t>
            </a:r>
            <a:endParaRPr lang="en-US" altLang="zh-CN" dirty="0" smtClean="0"/>
          </a:p>
          <a:p>
            <a:r>
              <a:rPr lang="zh-CN" altLang="en-US" dirty="0" smtClean="0"/>
              <a:t>按</a:t>
            </a:r>
            <a:r>
              <a:rPr lang="en-US" altLang="zh-CN" dirty="0" smtClean="0"/>
              <a:t>x</a:t>
            </a:r>
            <a:r>
              <a:rPr lang="zh-CN" altLang="en-US" dirty="0" smtClean="0"/>
              <a:t>排序，然后考虑分治。</a:t>
            </a:r>
            <a:endParaRPr lang="en-US" altLang="zh-CN" dirty="0" smtClean="0"/>
          </a:p>
          <a:p>
            <a:r>
              <a:rPr lang="zh-CN" altLang="en-US" dirty="0" smtClean="0"/>
              <a:t>两边内部的答案可以递归计算。我们需要计算左边的点对右边的询问的贡献。</a:t>
            </a:r>
            <a:endParaRPr lang="en-US" altLang="zh-CN" dirty="0" smtClean="0"/>
          </a:p>
          <a:p>
            <a:r>
              <a:rPr lang="zh-CN" altLang="en-US" dirty="0" smtClean="0"/>
              <a:t>分别处理两边后，我们可以把左右按</a:t>
            </a:r>
            <a:r>
              <a:rPr lang="en-US" altLang="zh-CN" dirty="0" smtClean="0"/>
              <a:t>y</a:t>
            </a:r>
            <a:r>
              <a:rPr lang="zh-CN" altLang="en-US" dirty="0" smtClean="0"/>
              <a:t>排序，依次处理。对于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在左半边的点，按</a:t>
            </a:r>
            <a:r>
              <a:rPr lang="en-US" altLang="zh-CN" dirty="0" smtClean="0"/>
              <a:t>z</a:t>
            </a:r>
            <a:r>
              <a:rPr lang="zh-CN" altLang="en-US" dirty="0" smtClean="0"/>
              <a:t>坐标插入树状数组中，这样我们就可以快速统计出</a:t>
            </a:r>
            <a:r>
              <a:rPr lang="en-US" altLang="zh-CN" dirty="0" smtClean="0"/>
              <a:t>x</a:t>
            </a:r>
            <a:r>
              <a:rPr lang="zh-CN" altLang="en-US" dirty="0" smtClean="0"/>
              <a:t>在右半边的询问的答案了。</a:t>
            </a:r>
            <a:endParaRPr lang="en-US" altLang="zh-CN" dirty="0" smtClean="0"/>
          </a:p>
          <a:p>
            <a:r>
              <a:rPr lang="zh-CN" altLang="en-US" dirty="0" smtClean="0"/>
              <a:t>排序可以用归并来完成。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度：</a:t>
            </a:r>
            <a:r>
              <a:rPr lang="en-US" altLang="zh-CN" dirty="0" smtClean="0"/>
              <a:t>O(nlog^2n)</a:t>
            </a:r>
          </a:p>
          <a:p>
            <a:r>
              <a:rPr lang="zh-CN" altLang="en-US" dirty="0" smtClean="0"/>
              <a:t>这个算法是由</a:t>
            </a:r>
            <a:r>
              <a:rPr lang="en-US" altLang="zh-CN" dirty="0" err="1" smtClean="0"/>
              <a:t>cdq</a:t>
            </a:r>
            <a:r>
              <a:rPr lang="zh-CN" altLang="en-US" dirty="0" smtClean="0"/>
              <a:t>提出的，所以叫</a:t>
            </a:r>
            <a:r>
              <a:rPr lang="en-US" altLang="zh-CN" dirty="0" err="1" smtClean="0"/>
              <a:t>cdq</a:t>
            </a:r>
            <a:r>
              <a:rPr lang="zh-CN" altLang="en-US" dirty="0" smtClean="0"/>
              <a:t>分治。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501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给定二维平面上的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个点，求最近点对。</a:t>
            </a:r>
            <a:endParaRPr lang="en-US" altLang="zh-CN" dirty="0" smtClean="0"/>
          </a:p>
          <a:p>
            <a:r>
              <a:rPr lang="en-US" altLang="zh-CN" dirty="0" smtClean="0"/>
              <a:t>N&lt;=10^5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5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考虑分治。</a:t>
            </a:r>
            <a:endParaRPr lang="en-US" altLang="zh-CN" dirty="0" smtClean="0"/>
          </a:p>
          <a:p>
            <a:r>
              <a:rPr lang="zh-CN" altLang="en-US" dirty="0" smtClean="0"/>
              <a:t>按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坐标排序，然后先求出左边一半和右边一半的解。</a:t>
            </a:r>
            <a:endParaRPr lang="en-US" altLang="zh-CN" dirty="0" smtClean="0"/>
          </a:p>
          <a:p>
            <a:r>
              <a:rPr lang="zh-CN" altLang="en-US" dirty="0" smtClean="0"/>
              <a:t>假设当前答案为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，那么找出距离中线（</a:t>
            </a:r>
            <a:r>
              <a:rPr lang="en-US" altLang="zh-CN" dirty="0" smtClean="0"/>
              <a:t>mid</a:t>
            </a:r>
            <a:r>
              <a:rPr lang="zh-CN" altLang="en-US" dirty="0" smtClean="0"/>
              <a:t>）小于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的点。</a:t>
            </a:r>
            <a:endParaRPr lang="en-US" altLang="zh-CN" dirty="0" smtClean="0"/>
          </a:p>
          <a:p>
            <a:r>
              <a:rPr lang="zh-CN" altLang="en-US" dirty="0" smtClean="0"/>
              <a:t>将这些点按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坐标排序。对于每个点，只需要求它和它上面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个点的距离并更新答案即可。</a:t>
            </a:r>
            <a:endParaRPr lang="en-US" altLang="zh-CN" dirty="0" smtClean="0"/>
          </a:p>
          <a:p>
            <a:r>
              <a:rPr lang="zh-CN" altLang="en-US" dirty="0" smtClean="0"/>
              <a:t>想一想，为什么？</a:t>
            </a:r>
            <a:endParaRPr lang="en-US" altLang="zh-CN" dirty="0" smtClean="0"/>
          </a:p>
          <a:p>
            <a:r>
              <a:rPr lang="zh-CN" altLang="en-US" dirty="0" smtClean="0"/>
              <a:t>事实上，这个数字还可以缩小。有兴趣的同学可以自行思考。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01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 smtClean="0"/>
              <a:t>个成员国和一个大小为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的环，节点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上有</a:t>
            </a:r>
            <a:r>
              <a:rPr lang="zh-CN" altLang="en-US" dirty="0"/>
              <a:t>第</a:t>
            </a:r>
            <a:r>
              <a:rPr lang="en-US" altLang="zh-CN" dirty="0"/>
              <a:t>Ai</a:t>
            </a:r>
            <a:r>
              <a:rPr lang="zh-CN" altLang="en-US" dirty="0"/>
              <a:t>个国家的太空站。</a:t>
            </a:r>
          </a:p>
          <a:p>
            <a:r>
              <a:rPr lang="zh-CN" altLang="en-US" dirty="0" smtClean="0"/>
              <a:t>接下来会下</a:t>
            </a:r>
            <a:r>
              <a:rPr lang="en-US" altLang="zh-CN" dirty="0" smtClean="0"/>
              <a:t>K</a:t>
            </a:r>
            <a:r>
              <a:rPr lang="zh-CN" altLang="en-US" dirty="0"/>
              <a:t>场</a:t>
            </a:r>
            <a:r>
              <a:rPr lang="zh-CN" altLang="en-US" dirty="0" smtClean="0"/>
              <a:t>陨石雨，每一场陨石雨会为环上的一段的太空站提供一些陨石样本（不同次不一定相同，同次不同国相同）。第</a:t>
            </a:r>
            <a:r>
              <a:rPr lang="en-US" altLang="zh-CN" dirty="0" err="1"/>
              <a:t>i</a:t>
            </a:r>
            <a:r>
              <a:rPr lang="zh-CN" altLang="en-US" dirty="0"/>
              <a:t>个成员国希望能够收集</a:t>
            </a:r>
            <a:r>
              <a:rPr lang="en-US" altLang="zh-CN" dirty="0"/>
              <a:t>Pi</a:t>
            </a:r>
            <a:r>
              <a:rPr lang="zh-CN" altLang="en-US" dirty="0"/>
              <a:t>单位的陨石样本。你的任务是判断对于每个国家，它需要在第几次陨石雨之后，才能收集足够的</a:t>
            </a:r>
            <a:r>
              <a:rPr lang="zh-CN" altLang="en-US" dirty="0" smtClean="0"/>
              <a:t>陨石（或判断不可能）。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&lt;=</a:t>
            </a:r>
            <a:r>
              <a:rPr lang="en-US" altLang="zh-CN" dirty="0" err="1"/>
              <a:t>n,m,k</a:t>
            </a:r>
            <a:r>
              <a:rPr lang="en-US" altLang="zh-CN" dirty="0"/>
              <a:t>&lt;=</a:t>
            </a:r>
            <a:r>
              <a:rPr lang="en-US" altLang="zh-CN" dirty="0" smtClean="0"/>
              <a:t>3*10^5</a:t>
            </a:r>
          </a:p>
          <a:p>
            <a:r>
              <a:rPr lang="en-US" altLang="zh-CN" dirty="0" smtClean="0"/>
              <a:t>1</a:t>
            </a:r>
            <a:r>
              <a:rPr lang="en-US" altLang="zh-CN" dirty="0"/>
              <a:t>&lt;=Pi&lt;=</a:t>
            </a:r>
            <a:r>
              <a:rPr lang="en-US" altLang="zh-CN" dirty="0" smtClean="0"/>
              <a:t>10^9</a:t>
            </a:r>
          </a:p>
          <a:p>
            <a:r>
              <a:rPr lang="en-US" altLang="zh-CN" dirty="0" smtClean="0"/>
              <a:t>1</a:t>
            </a:r>
            <a:r>
              <a:rPr lang="en-US" altLang="zh-CN" dirty="0"/>
              <a:t>&lt;=Ai&lt;10^9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0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定义 7">
      <a:majorFont>
        <a:latin typeface="Consolas"/>
        <a:ea typeface="宋体"/>
        <a:cs typeface=""/>
      </a:majorFont>
      <a:minorFont>
        <a:latin typeface="Consolas"/>
        <a:ea typeface="宋体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1119</TotalTime>
  <Words>1266</Words>
  <Application>Microsoft Office PowerPoint</Application>
  <PresentationFormat>宽屏</PresentationFormat>
  <Paragraphs>105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Consolas</vt:lpstr>
      <vt:lpstr>Wingdings 3</vt:lpstr>
      <vt:lpstr>平面</vt:lpstr>
      <vt:lpstr>分治算法</vt:lpstr>
      <vt:lpstr>分治是啥</vt:lpstr>
      <vt:lpstr>快速排序和归并排序</vt:lpstr>
      <vt:lpstr>例0</vt:lpstr>
      <vt:lpstr>例1</vt:lpstr>
      <vt:lpstr>例1</vt:lpstr>
      <vt:lpstr>例2</vt:lpstr>
      <vt:lpstr>例2</vt:lpstr>
      <vt:lpstr>例3</vt:lpstr>
      <vt:lpstr>例3</vt:lpstr>
      <vt:lpstr>例4</vt:lpstr>
      <vt:lpstr>例4</vt:lpstr>
      <vt:lpstr>例5</vt:lpstr>
      <vt:lpstr>例5</vt:lpstr>
      <vt:lpstr>例6</vt:lpstr>
      <vt:lpstr>例6</vt:lpstr>
      <vt:lpstr>例题来源</vt:lpstr>
      <vt:lpstr>thx</vt:lpstr>
    </vt:vector>
  </TitlesOfParts>
  <Company>HSASJTU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聿中王</dc:creator>
  <cp:lastModifiedBy>聿中王</cp:lastModifiedBy>
  <cp:revision>128</cp:revision>
  <dcterms:created xsi:type="dcterms:W3CDTF">2017-04-18T03:34:36Z</dcterms:created>
  <dcterms:modified xsi:type="dcterms:W3CDTF">2017-04-28T13:53:54Z</dcterms:modified>
</cp:coreProperties>
</file>