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4.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298" r:id="rId3"/>
    <p:sldId id="300" r:id="rId4"/>
    <p:sldId id="301" r:id="rId5"/>
    <p:sldId id="302" r:id="rId6"/>
    <p:sldId id="337" r:id="rId7"/>
    <p:sldId id="361" r:id="rId8"/>
    <p:sldId id="362" r:id="rId9"/>
    <p:sldId id="363" r:id="rId10"/>
    <p:sldId id="299" r:id="rId11"/>
    <p:sldId id="364" r:id="rId12"/>
    <p:sldId id="357" r:id="rId13"/>
    <p:sldId id="259" r:id="rId14"/>
    <p:sldId id="262" r:id="rId15"/>
    <p:sldId id="365" r:id="rId16"/>
    <p:sldId id="366" r:id="rId17"/>
    <p:sldId id="263" r:id="rId18"/>
    <p:sldId id="264" r:id="rId19"/>
    <p:sldId id="265" r:id="rId20"/>
    <p:sldId id="345" r:id="rId21"/>
    <p:sldId id="266" r:id="rId22"/>
    <p:sldId id="267" r:id="rId23"/>
    <p:sldId id="268" r:id="rId24"/>
    <p:sldId id="1610" r:id="rId25"/>
    <p:sldId id="993" r:id="rId26"/>
    <p:sldId id="392" r:id="rId27"/>
    <p:sldId id="390" r:id="rId28"/>
    <p:sldId id="1613" r:id="rId29"/>
    <p:sldId id="391" r:id="rId30"/>
    <p:sldId id="994" r:id="rId31"/>
    <p:sldId id="995" r:id="rId32"/>
    <p:sldId id="1611" r:id="rId33"/>
    <p:sldId id="294" r:id="rId34"/>
    <p:sldId id="161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13" autoAdjust="0"/>
    <p:restoredTop sz="81972"/>
  </p:normalViewPr>
  <p:slideViewPr>
    <p:cSldViewPr snapToGrid="0">
      <p:cViewPr varScale="1">
        <p:scale>
          <a:sx n="91" d="100"/>
          <a:sy n="91" d="100"/>
        </p:scale>
        <p:origin x="15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CF3111-12D5-44E4-8D43-2DE72AF54089}" type="datetimeFigureOut">
              <a:rPr lang="en-US" smtClean="0"/>
              <a:t>12/18/19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6E00B2-6329-4E81-972E-B215E050EE8E}" type="slidenum">
              <a:rPr lang="en-US" smtClean="0"/>
              <a:t>‹#›</a:t>
            </a:fld>
            <a:endParaRPr lang="en-US"/>
          </a:p>
        </p:txBody>
      </p:sp>
    </p:spTree>
    <p:extLst>
      <p:ext uri="{BB962C8B-B14F-4D97-AF65-F5344CB8AC3E}">
        <p14:creationId xmlns:p14="http://schemas.microsoft.com/office/powerpoint/2010/main" val="165881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aws.amazon.com/IAM/latest/UserGuide/reference_policies_evaluation-logic.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awslabs/aws-well-architected-labs/blob/master/Security/100%20-%20Basic%20Identity%20&amp;%20Access%20Management%20User,%20Group,%20Role/Lab%20Guide.md"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4403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00038" indent="-257175"/>
            <a:endParaRPr lang="en-US" sz="1200" b="1"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1564468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one: log in, then get set up with </a:t>
            </a:r>
            <a:r>
              <a:rPr lang="en-US" dirty="0" err="1"/>
              <a:t>cloudtrail</a:t>
            </a:r>
            <a:r>
              <a:rPr lang="en-US" dirty="0"/>
              <a:t> &amp; config (&amp;also guard duty if you have time)</a:t>
            </a:r>
          </a:p>
          <a:p>
            <a:r>
              <a:rPr lang="en-AU" sz="1200" b="0" i="0" u="none" strike="noStrike" kern="1200" dirty="0">
                <a:solidFill>
                  <a:schemeClr val="tx1"/>
                </a:solidFill>
                <a:effectLst/>
                <a:latin typeface="+mn-lt"/>
                <a:ea typeface="+mn-ea"/>
                <a:cs typeface="+mn-cs"/>
              </a:rPr>
              <a:t>https://</a:t>
            </a:r>
            <a:r>
              <a:rPr lang="en-AU" sz="1200" b="0" i="0" u="none" strike="noStrike" kern="1200" dirty="0" err="1">
                <a:solidFill>
                  <a:schemeClr val="tx1"/>
                </a:solidFill>
                <a:effectLst/>
                <a:latin typeface="+mn-lt"/>
                <a:ea typeface="+mn-ea"/>
                <a:cs typeface="+mn-cs"/>
              </a:rPr>
              <a:t>louay-workshops.com.au</a:t>
            </a:r>
            <a:r>
              <a:rPr lang="en-AU" sz="1200" b="0" i="0" u="none" strike="noStrike" kern="1200" dirty="0">
                <a:solidFill>
                  <a:schemeClr val="tx1"/>
                </a:solidFill>
                <a:effectLst/>
                <a:latin typeface="+mn-lt"/>
                <a:ea typeface="+mn-ea"/>
                <a:cs typeface="+mn-cs"/>
              </a:rPr>
              <a:t>/</a:t>
            </a:r>
            <a:r>
              <a:rPr lang="en-AU" sz="1200" b="0" i="0" u="none" strike="noStrike" kern="1200" dirty="0" err="1">
                <a:solidFill>
                  <a:schemeClr val="tx1"/>
                </a:solidFill>
                <a:effectLst/>
                <a:latin typeface="+mn-lt"/>
                <a:ea typeface="+mn-ea"/>
                <a:cs typeface="+mn-cs"/>
              </a:rPr>
              <a:t>security_automation.html</a:t>
            </a:r>
            <a:endParaRPr lang="en-AU" sz="1200" b="0" i="0" u="none" strike="noStrike" kern="1200" dirty="0">
              <a:solidFill>
                <a:schemeClr val="tx1"/>
              </a:solidFill>
              <a:effectLst/>
              <a:latin typeface="+mn-lt"/>
              <a:ea typeface="+mn-ea"/>
              <a:cs typeface="+mn-cs"/>
            </a:endParaRPr>
          </a:p>
          <a:p>
            <a:endParaRPr lang="en-AU" sz="1200" b="0" i="0" u="none" strike="noStrike" kern="1200" dirty="0">
              <a:solidFill>
                <a:schemeClr val="tx1"/>
              </a:solidFill>
              <a:effectLst/>
              <a:latin typeface="+mn-lt"/>
              <a:ea typeface="+mn-ea"/>
              <a:cs typeface="+mn-cs"/>
            </a:endParaRPr>
          </a:p>
          <a:p>
            <a:r>
              <a:rPr lang="en-US" dirty="0"/>
              <a:t>https://</a:t>
            </a:r>
            <a:r>
              <a:rPr lang="en-US" dirty="0" err="1"/>
              <a:t>wellarchitectedlabs.com</a:t>
            </a:r>
            <a:r>
              <a:rPr lang="en-US" dirty="0"/>
              <a:t>/Security/200_Automated_Deployment_of_Detective_Controls/</a:t>
            </a:r>
            <a:r>
              <a:rPr lang="en-US" dirty="0" err="1"/>
              <a:t>README.html</a:t>
            </a:r>
            <a:endParaRPr lang="en-US" dirty="0"/>
          </a:p>
        </p:txBody>
      </p:sp>
      <p:sp>
        <p:nvSpPr>
          <p:cNvPr id="4" name="Slide Number Placeholder 3"/>
          <p:cNvSpPr>
            <a:spLocks noGrp="1"/>
          </p:cNvSpPr>
          <p:nvPr>
            <p:ph type="sldNum" sz="quarter" idx="5"/>
          </p:nvPr>
        </p:nvSpPr>
        <p:spPr/>
        <p:txBody>
          <a:bodyPr/>
          <a:lstStyle/>
          <a:p>
            <a:fld id="{206E00B2-6329-4E81-972E-B215E050EE8E}" type="slidenum">
              <a:rPr lang="en-US" smtClean="0"/>
              <a:t>15</a:t>
            </a:fld>
            <a:endParaRPr lang="en-US"/>
          </a:p>
        </p:txBody>
      </p:sp>
    </p:spTree>
    <p:extLst>
      <p:ext uri="{BB962C8B-B14F-4D97-AF65-F5344CB8AC3E}">
        <p14:creationId xmlns:p14="http://schemas.microsoft.com/office/powerpoint/2010/main" val="2085651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2606433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buNone/>
            </a:pPr>
            <a:r>
              <a:rPr lang="en-US" sz="1400" dirty="0"/>
              <a:t>The</a:t>
            </a:r>
            <a:r>
              <a:rPr lang="en-US" sz="1400" baseline="0" dirty="0"/>
              <a:t> key takeaway here is that you use different approaches to login to the Console </a:t>
            </a:r>
            <a:r>
              <a:rPr lang="en-US" sz="1400" baseline="0" dirty="0" err="1"/>
              <a:t>vs</a:t>
            </a:r>
            <a:r>
              <a:rPr lang="en-US" sz="1400" baseline="0" dirty="0"/>
              <a:t> API access.</a:t>
            </a:r>
            <a:endParaRPr lang="en-US" sz="140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72556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r>
              <a:rPr lang="en-US" sz="1600" dirty="0"/>
              <a:t>Account Owner</a:t>
            </a:r>
          </a:p>
          <a:p>
            <a:pPr lvl="1">
              <a:spcBef>
                <a:spcPts val="600"/>
              </a:spcBef>
            </a:pPr>
            <a:r>
              <a:rPr lang="en-US" sz="1600" dirty="0"/>
              <a:t>Can do anything</a:t>
            </a:r>
          </a:p>
          <a:p>
            <a:pPr marL="914400" lvl="2" indent="0">
              <a:spcBef>
                <a:spcPts val="600"/>
              </a:spcBef>
              <a:buNone/>
            </a:pPr>
            <a:endParaRPr lang="en-US" sz="1600" dirty="0"/>
          </a:p>
          <a:p>
            <a:pPr marL="914400" lvl="2" indent="0">
              <a:spcBef>
                <a:spcPts val="600"/>
              </a:spcBef>
              <a:buNone/>
            </a:pPr>
            <a:endParaRPr lang="en-US" sz="1600" dirty="0"/>
          </a:p>
          <a:p>
            <a:pPr>
              <a:spcBef>
                <a:spcPts val="600"/>
              </a:spcBef>
            </a:pPr>
            <a:r>
              <a:rPr lang="en-US" sz="1600" dirty="0"/>
              <a:t>IAM Policies</a:t>
            </a:r>
          </a:p>
          <a:p>
            <a:pPr lvl="1">
              <a:spcBef>
                <a:spcPts val="600"/>
              </a:spcBef>
            </a:pPr>
            <a:r>
              <a:rPr lang="en-US" sz="1600" dirty="0"/>
              <a:t>User Level</a:t>
            </a:r>
          </a:p>
          <a:p>
            <a:pPr lvl="1">
              <a:spcBef>
                <a:spcPts val="600"/>
              </a:spcBef>
            </a:pPr>
            <a:r>
              <a:rPr lang="en-US" sz="1600" dirty="0"/>
              <a:t>Resource Level </a:t>
            </a:r>
          </a:p>
          <a:p>
            <a:pPr>
              <a:buFont typeface="Arial" panose="020B0604020202020204" pitchFamily="34" charset="0"/>
              <a:buNone/>
            </a:pPr>
            <a:endParaRPr lang="en-US" sz="2000" dirty="0"/>
          </a:p>
          <a:p>
            <a:pPr>
              <a:buFont typeface="Arial" panose="020B0604020202020204" pitchFamily="34" charset="0"/>
              <a:buNone/>
            </a:pPr>
            <a:r>
              <a:rPr lang="en-US" sz="2000" dirty="0"/>
              <a:t>SCP’s to be discussed later</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2963246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1646831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8925" indent="-288925"/>
            <a:r>
              <a:rPr lang="en-US" sz="1600" dirty="0"/>
              <a:t>A username for each user</a:t>
            </a:r>
          </a:p>
          <a:p>
            <a:pPr marL="288925" indent="-288925"/>
            <a:r>
              <a:rPr lang="en-US" sz="1600" dirty="0"/>
              <a:t>Groups to manage multiple users</a:t>
            </a:r>
          </a:p>
          <a:p>
            <a:pPr marL="288925" indent="-288925"/>
            <a:r>
              <a:rPr lang="en-US" sz="1600" dirty="0"/>
              <a:t>Centralized access control</a:t>
            </a:r>
          </a:p>
          <a:p>
            <a:pPr marL="288925" indent="-288925"/>
            <a:r>
              <a:rPr lang="en-US" sz="1600" dirty="0"/>
              <a:t>Optional provisions:</a:t>
            </a:r>
          </a:p>
          <a:p>
            <a:pPr marL="1031875" lvl="1" indent="-288925"/>
            <a:r>
              <a:rPr lang="en-US" sz="1600" dirty="0"/>
              <a:t>Password for console access</a:t>
            </a:r>
          </a:p>
          <a:p>
            <a:pPr marL="1031875" lvl="1" indent="-288925"/>
            <a:r>
              <a:rPr lang="en-US" sz="1600" dirty="0"/>
              <a:t>Policies to control access to AWS APIs</a:t>
            </a:r>
          </a:p>
          <a:p>
            <a:pPr marL="1031875" lvl="1" indent="-288925"/>
            <a:r>
              <a:rPr lang="en-US" sz="1600" dirty="0"/>
              <a:t>Two methods to sign API calls:</a:t>
            </a:r>
          </a:p>
          <a:p>
            <a:pPr marL="1431925" lvl="2" indent="-288925"/>
            <a:r>
              <a:rPr lang="en-US" sz="1600" dirty="0"/>
              <a:t>X.509 certificate</a:t>
            </a:r>
          </a:p>
          <a:p>
            <a:pPr marL="1431925" lvl="2" indent="-288925"/>
            <a:r>
              <a:rPr lang="en-US" sz="1600" dirty="0"/>
              <a:t>Access Key ID + Secret Access Key</a:t>
            </a:r>
          </a:p>
          <a:p>
            <a:pPr marL="1031875" lvl="1" indent="-288925"/>
            <a:r>
              <a:rPr lang="en-US" sz="1600" dirty="0"/>
              <a:t>Multi-factor Authentication</a:t>
            </a:r>
          </a:p>
          <a:p>
            <a:endParaRPr lang="en-AU"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21</a:t>
            </a:fld>
            <a:endParaRPr lang="en-US" dirty="0"/>
          </a:p>
        </p:txBody>
      </p:sp>
    </p:spTree>
    <p:extLst>
      <p:ext uri="{BB962C8B-B14F-4D97-AF65-F5344CB8AC3E}">
        <p14:creationId xmlns:p14="http://schemas.microsoft.com/office/powerpoint/2010/main" val="3593184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8925" indent="-288925"/>
            <a:r>
              <a:rPr lang="en-US" sz="1600" dirty="0"/>
              <a:t>A username for each user</a:t>
            </a:r>
          </a:p>
          <a:p>
            <a:pPr marL="288925" indent="-288925"/>
            <a:r>
              <a:rPr lang="en-US" sz="1600" dirty="0"/>
              <a:t>Groups to manage multiple users</a:t>
            </a:r>
          </a:p>
          <a:p>
            <a:pPr marL="288925" indent="-288925"/>
            <a:r>
              <a:rPr lang="en-US" sz="1600" dirty="0"/>
              <a:t>Centralized access control</a:t>
            </a:r>
          </a:p>
          <a:p>
            <a:pPr marL="288925" indent="-288925"/>
            <a:r>
              <a:rPr lang="en-US" sz="1600" dirty="0"/>
              <a:t>Optional provisions:</a:t>
            </a:r>
          </a:p>
          <a:p>
            <a:pPr marL="1031875" lvl="1" indent="-288925"/>
            <a:r>
              <a:rPr lang="en-US" sz="1600" dirty="0"/>
              <a:t>Password for console access</a:t>
            </a:r>
          </a:p>
          <a:p>
            <a:pPr marL="1031875" lvl="1" indent="-288925"/>
            <a:r>
              <a:rPr lang="en-US" sz="1600" dirty="0"/>
              <a:t>Policies to control access to AWS APIs</a:t>
            </a:r>
          </a:p>
          <a:p>
            <a:pPr marL="1031875" lvl="1" indent="-288925"/>
            <a:r>
              <a:rPr lang="en-US" sz="1600" dirty="0"/>
              <a:t>Two methods to sign API calls:</a:t>
            </a:r>
          </a:p>
          <a:p>
            <a:pPr marL="1431925" lvl="2" indent="-288925"/>
            <a:r>
              <a:rPr lang="en-US" sz="1600" dirty="0"/>
              <a:t>X.509 certificate</a:t>
            </a:r>
          </a:p>
          <a:p>
            <a:pPr marL="1431925" lvl="2" indent="-288925"/>
            <a:r>
              <a:rPr lang="en-US" sz="1600" dirty="0"/>
              <a:t>Access Key ID + Secret Access Key</a:t>
            </a:r>
          </a:p>
          <a:p>
            <a:pPr marL="1031875" lvl="1" indent="-288925"/>
            <a:r>
              <a:rPr lang="en-US" sz="1600" dirty="0"/>
              <a:t>Multi-factor Authentication</a:t>
            </a:r>
          </a:p>
          <a:p>
            <a:endParaRPr lang="en-AU"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val="4169221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policy evaluation logic is more complicated now, </a:t>
            </a:r>
            <a:r>
              <a:rPr lang="en-US" dirty="0" err="1"/>
              <a:t>esp</a:t>
            </a:r>
            <a:r>
              <a:rPr lang="en-US" dirty="0"/>
              <a:t> with SCPs and Permission boundaries - this is not a complete representation of the actual logic - at the very least permission boundaries should be addressed here but really SCPs should be too. </a:t>
            </a:r>
            <a:r>
              <a:rPr lang="en-US" dirty="0">
                <a:hlinkClick r:id="rId3"/>
              </a:rPr>
              <a:t>https://docs.aws.amazon.com/IAM/latest/UserGuide/reference_policies_evaluation-logic.html</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23</a:t>
            </a:fld>
            <a:endParaRPr lang="en-US" dirty="0"/>
          </a:p>
        </p:txBody>
      </p:sp>
    </p:spTree>
    <p:extLst>
      <p:ext uri="{BB962C8B-B14F-4D97-AF65-F5344CB8AC3E}">
        <p14:creationId xmlns:p14="http://schemas.microsoft.com/office/powerpoint/2010/main" val="4048392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if we stopped there, it would be boring.  </a:t>
            </a:r>
            <a:r>
              <a:rPr lang="en-US" baseline="0" dirty="0"/>
              <a:t> Robots, like humans, need identities too.  And what I mean by that is any workload you’re running – on EC2, on Lambda, on ECS, on any number of things – probably is accessing other things in AWS.  Imagine a service that runs on EC2, or serverless on Lambda, that needs to read data you’re storing in a DynamoDB table.  So it’s going to need to assume an identity with those permissions.  We call that an IAM Role.  Where an IAM Role differs from an IAM User is that it has more functionality, most notably that it authenticates to AWS using short-term credentials.  AWS takes care of the means of distributing and refreshing these short-term credentials; for example, on this picture, you can launch an EC2 instance into an IAM Role, or a Lambda function into an IAM Role, and EC2 or Lambda respectively seamlessly makes up-to-date short-term credentials available to your application code, and it’s seamless, and your application never juggles long-term credentials.  It’s nice, and something you should be using for every workload you run on us.</a:t>
            </a:r>
          </a:p>
          <a:p>
            <a:endParaRPr lang="en-US" baseline="0" dirty="0"/>
          </a:p>
          <a:p>
            <a:r>
              <a:rPr lang="en-US" baseline="0" dirty="0"/>
              <a:t>You’ll also notice that when you give an AWS service permission to operate on your resources, you’re going to be giving it an IAM Role.  Same deal.</a:t>
            </a:r>
          </a:p>
          <a:p>
            <a:endParaRPr lang="en-US" baseline="0" dirty="0"/>
          </a:p>
          <a:p>
            <a:r>
              <a:rPr lang="en-US" baseline="0" dirty="0"/>
              <a:t>So yes, robots get IAM Roles.</a:t>
            </a:r>
            <a:endParaRPr lang="en-US" dirty="0"/>
          </a:p>
        </p:txBody>
      </p:sp>
      <p:sp>
        <p:nvSpPr>
          <p:cNvPr id="4" name="Header Placeholder 3"/>
          <p:cNvSpPr>
            <a:spLocks noGrp="1"/>
          </p:cNvSpPr>
          <p:nvPr>
            <p:ph type="hdr" sz="quarter" idx="10"/>
          </p:nvPr>
        </p:nvSpPr>
        <p:spPr/>
        <p:txBody>
          <a:bodyPr/>
          <a:lstStyle/>
          <a:p>
            <a:r>
              <a:rPr lang="en-US"/>
              <a:t>ReInvent 2018</a:t>
            </a:r>
            <a:endParaRPr lang="en-US" dirty="0"/>
          </a:p>
        </p:txBody>
      </p:sp>
      <p:sp>
        <p:nvSpPr>
          <p:cNvPr id="5" name="Footer Placeholder 4"/>
          <p:cNvSpPr>
            <a:spLocks noGrp="1"/>
          </p:cNvSpPr>
          <p:nvPr>
            <p:ph type="ftr" sz="quarter" idx="11"/>
          </p:nvPr>
        </p:nvSpPr>
        <p:spPr/>
        <p:txBody>
          <a:bodyPr/>
          <a:lstStyle/>
          <a:p>
            <a:r>
              <a:rPr lang="en-US" altLang="x-none" sz="700">
                <a:solidFill>
                  <a:srgbClr val="282828"/>
                </a:solidFill>
                <a:latin typeface="Amazon Ember" charset="0"/>
                <a:ea typeface="Amazon Ember" charset="0"/>
                <a:cs typeface="Amazon Ember" charset="0"/>
              </a:rPr>
              <a:t>© 2018, Amazon Web Services, Inc. or its Affiliates. All rights reserved.</a:t>
            </a:r>
            <a:endParaRPr lang="en-US" altLang="x-none" sz="700" dirty="0">
              <a:solidFill>
                <a:srgbClr val="282828"/>
              </a:solidFill>
              <a:latin typeface="Amazon Ember" charset="0"/>
              <a:ea typeface="Amazon Ember" charset="0"/>
              <a:cs typeface="Amazon Ember" charset="0"/>
            </a:endParaRPr>
          </a:p>
        </p:txBody>
      </p:sp>
      <p:sp>
        <p:nvSpPr>
          <p:cNvPr id="6" name="Date Placeholder 5"/>
          <p:cNvSpPr>
            <a:spLocks noGrp="1"/>
          </p:cNvSpPr>
          <p:nvPr>
            <p:ph type="dt" idx="12"/>
          </p:nvPr>
        </p:nvSpPr>
        <p:spPr/>
        <p:txBody>
          <a:bodyPr/>
          <a:lstStyle/>
          <a:p>
            <a:fld id="{CA8E1BB1-B036-4140-B110-296DC0701D04}" type="datetime8">
              <a:rPr lang="en-US" smtClean="0"/>
              <a:pPr/>
              <a:t>12/18/19 9:12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379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anose="020B0604020202020204" pitchFamily="34" charset="0"/>
                <a:ea typeface="+mn-ea"/>
                <a:cs typeface="Arial" panose="020B0604020202020204" pitchFamily="34" charset="0"/>
              </a:rPr>
              <a:t>Welcome</a:t>
            </a:r>
            <a:r>
              <a:rPr lang="en-US" sz="1200" kern="1200" baseline="0" dirty="0">
                <a:solidFill>
                  <a:schemeClr val="tx1"/>
                </a:solidFill>
                <a:effectLst/>
                <a:latin typeface="Arial" panose="020B0604020202020204" pitchFamily="34" charset="0"/>
                <a:ea typeface="+mn-ea"/>
                <a:cs typeface="Arial" panose="020B0604020202020204" pitchFamily="34" charset="0"/>
              </a:rPr>
              <a:t> everyone to the AWS Security and Compliance Immersion Day. For those of you who don’t know me I’m *** and today we’ll be talking about Security and Compliance on AWS.</a:t>
            </a:r>
            <a:endParaRPr lang="en-US" sz="1200" kern="1200" dirty="0">
              <a:solidFill>
                <a:schemeClr val="tx1"/>
              </a:solidFill>
              <a:effectLst/>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064371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there are really three entities involved with a permissions boundary. There is an initial admin, a delegated admin and the objects and resources that the delegated admin creates. The initial admin attaches a policy to the delegated admin that allows them to create users and or roles but requires that when those principals are created the permissions boundary must be attached. The delegated admin then creates users and or roles and specifies the permissions boundary when creating them (otherwise the creation will fail).  The end result is that the delegated admin is allowed to create users/roles but the effective permissions of the principals are restricted by the permissions boundary. </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Regardless of the permissions assigned to the roles, the permissions boundary restricts the effective permissions.</a:t>
            </a:r>
          </a:p>
          <a:p>
            <a:endParaRPr lang="en-US" dirty="0"/>
          </a:p>
        </p:txBody>
      </p:sp>
      <p:sp>
        <p:nvSpPr>
          <p:cNvPr id="4" name="Slide Number Placeholder 3"/>
          <p:cNvSpPr>
            <a:spLocks noGrp="1"/>
          </p:cNvSpPr>
          <p:nvPr>
            <p:ph type="sldNum" sz="quarter" idx="5"/>
          </p:nvPr>
        </p:nvSpPr>
        <p:spPr/>
        <p:txBody>
          <a:bodyPr/>
          <a:lstStyle/>
          <a:p>
            <a:fld id="{5BC0E835-3BD3-A440-9218-928147173701}" type="slidenum">
              <a:rPr lang="en-US" smtClean="0"/>
              <a:t>25</a:t>
            </a:fld>
            <a:endParaRPr lang="en-US" dirty="0"/>
          </a:p>
        </p:txBody>
      </p:sp>
    </p:spTree>
    <p:extLst>
      <p:ext uri="{BB962C8B-B14F-4D97-AF65-F5344CB8AC3E}">
        <p14:creationId xmlns:p14="http://schemas.microsoft.com/office/powerpoint/2010/main" val="2688410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OU is a logical grouping of different accounts – e.g. by Business unit or Environment type</a:t>
            </a:r>
          </a:p>
        </p:txBody>
      </p:sp>
      <p:sp>
        <p:nvSpPr>
          <p:cNvPr id="4" name="Slide Number Placeholder 3"/>
          <p:cNvSpPr>
            <a:spLocks noGrp="1"/>
          </p:cNvSpPr>
          <p:nvPr>
            <p:ph type="sldNum" sz="quarter" idx="5"/>
          </p:nvPr>
        </p:nvSpPr>
        <p:spPr/>
        <p:txBody>
          <a:bodyPr/>
          <a:lstStyle/>
          <a:p>
            <a:fld id="{206E00B2-6329-4E81-972E-B215E050EE8E}" type="slidenum">
              <a:rPr lang="en-US" smtClean="0"/>
              <a:t>27</a:t>
            </a:fld>
            <a:endParaRPr lang="en-US"/>
          </a:p>
        </p:txBody>
      </p:sp>
    </p:spTree>
    <p:extLst>
      <p:ext uri="{BB962C8B-B14F-4D97-AF65-F5344CB8AC3E}">
        <p14:creationId xmlns:p14="http://schemas.microsoft.com/office/powerpoint/2010/main" val="35933577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OU is a logical grouping of different accounts – e.g. by Business unit or Environment type</a:t>
            </a:r>
          </a:p>
        </p:txBody>
      </p:sp>
      <p:sp>
        <p:nvSpPr>
          <p:cNvPr id="4" name="Slide Number Placeholder 3"/>
          <p:cNvSpPr>
            <a:spLocks noGrp="1"/>
          </p:cNvSpPr>
          <p:nvPr>
            <p:ph type="sldNum" sz="quarter" idx="5"/>
          </p:nvPr>
        </p:nvSpPr>
        <p:spPr/>
        <p:txBody>
          <a:bodyPr/>
          <a:lstStyle/>
          <a:p>
            <a:fld id="{206E00B2-6329-4E81-972E-B215E050EE8E}" type="slidenum">
              <a:rPr lang="en-US" smtClean="0"/>
              <a:t>28</a:t>
            </a:fld>
            <a:endParaRPr lang="en-US"/>
          </a:p>
        </p:txBody>
      </p:sp>
    </p:spTree>
    <p:extLst>
      <p:ext uri="{BB962C8B-B14F-4D97-AF65-F5344CB8AC3E}">
        <p14:creationId xmlns:p14="http://schemas.microsoft.com/office/powerpoint/2010/main" val="2984883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2: </a:t>
            </a:r>
            <a:r>
              <a:rPr lang="en-AU" sz="1200" b="0" i="0" u="none" strike="noStrike" kern="1200" dirty="0">
                <a:solidFill>
                  <a:schemeClr val="tx1"/>
                </a:solidFill>
                <a:effectLst/>
                <a:latin typeface="+mn-lt"/>
                <a:ea typeface="+mn-ea"/>
                <a:cs typeface="+mn-cs"/>
                <a:hlinkClick r:id="rId3"/>
              </a:rPr>
              <a:t>https://github.com/awslabs/aws-well-architected-labs/blob/master/Security/100%20-%20Basic%20Identity%20%26%20Access%20Management%20User%2C%20Group%2C%20Role/Lab%20Guide.md</a:t>
            </a:r>
            <a:r>
              <a:rPr lang="en-AU" sz="1200" b="0" i="0" u="none" strike="noStrike" kern="1200" dirty="0">
                <a:solidFill>
                  <a:schemeClr val="tx1"/>
                </a:solidFill>
                <a:effectLst/>
                <a:latin typeface="+mn-lt"/>
                <a:ea typeface="+mn-ea"/>
                <a:cs typeface="+mn-cs"/>
              </a:rPr>
              <a:t> role &amp; assumptions</a:t>
            </a:r>
          </a:p>
          <a:p>
            <a:endParaRPr lang="en-AU" sz="1200" b="0" i="0" u="none" strike="noStrike" kern="1200" dirty="0">
              <a:solidFill>
                <a:schemeClr val="tx1"/>
              </a:solidFill>
              <a:effectLst/>
              <a:latin typeface="+mn-lt"/>
              <a:ea typeface="+mn-ea"/>
              <a:cs typeface="+mn-cs"/>
            </a:endParaRPr>
          </a:p>
          <a:p>
            <a:r>
              <a:rPr lang="en-AU" sz="1200" b="0" i="0" u="none" strike="noStrike" kern="1200" dirty="0">
                <a:solidFill>
                  <a:schemeClr val="tx1"/>
                </a:solidFill>
                <a:effectLst/>
                <a:latin typeface="+mn-lt"/>
                <a:ea typeface="+mn-ea"/>
                <a:cs typeface="+mn-cs"/>
              </a:rPr>
              <a:t>You could also run: https://</a:t>
            </a:r>
            <a:r>
              <a:rPr lang="en-AU" sz="1200" b="0" i="0" u="none" strike="noStrike" kern="1200" dirty="0" err="1">
                <a:solidFill>
                  <a:schemeClr val="tx1"/>
                </a:solidFill>
                <a:effectLst/>
                <a:latin typeface="+mn-lt"/>
                <a:ea typeface="+mn-ea"/>
                <a:cs typeface="+mn-cs"/>
              </a:rPr>
              <a:t>github.com</a:t>
            </a:r>
            <a:r>
              <a:rPr lang="en-AU" sz="1200" b="0" i="0" u="none" strike="noStrike" kern="1200" dirty="0">
                <a:solidFill>
                  <a:schemeClr val="tx1"/>
                </a:solidFill>
                <a:effectLst/>
                <a:latin typeface="+mn-lt"/>
                <a:ea typeface="+mn-ea"/>
                <a:cs typeface="+mn-cs"/>
              </a:rPr>
              <a:t>/</a:t>
            </a:r>
            <a:r>
              <a:rPr lang="en-AU" sz="1200" b="0" i="0" u="none" strike="noStrike" kern="1200" dirty="0" err="1">
                <a:solidFill>
                  <a:schemeClr val="tx1"/>
                </a:solidFill>
                <a:effectLst/>
                <a:latin typeface="+mn-lt"/>
                <a:ea typeface="+mn-ea"/>
                <a:cs typeface="+mn-cs"/>
              </a:rPr>
              <a:t>awslabs</a:t>
            </a:r>
            <a:r>
              <a:rPr lang="en-AU" sz="1200" b="0" i="0" u="none" strike="noStrike" kern="1200" dirty="0">
                <a:solidFill>
                  <a:schemeClr val="tx1"/>
                </a:solidFill>
                <a:effectLst/>
                <a:latin typeface="+mn-lt"/>
                <a:ea typeface="+mn-ea"/>
                <a:cs typeface="+mn-cs"/>
              </a:rPr>
              <a:t>/</a:t>
            </a:r>
            <a:r>
              <a:rPr lang="en-AU" sz="1200" b="0" i="0" u="none" strike="noStrike" kern="1200" dirty="0" err="1">
                <a:solidFill>
                  <a:schemeClr val="tx1"/>
                </a:solidFill>
                <a:effectLst/>
                <a:latin typeface="+mn-lt"/>
                <a:ea typeface="+mn-ea"/>
                <a:cs typeface="+mn-cs"/>
              </a:rPr>
              <a:t>aws</a:t>
            </a:r>
            <a:r>
              <a:rPr lang="en-AU" sz="1200" b="0" i="0" u="none" strike="noStrike" kern="1200" dirty="0">
                <a:solidFill>
                  <a:schemeClr val="tx1"/>
                </a:solidFill>
                <a:effectLst/>
                <a:latin typeface="+mn-lt"/>
                <a:ea typeface="+mn-ea"/>
                <a:cs typeface="+mn-cs"/>
              </a:rPr>
              <a:t>-well-architected-labs/blob/master/Security/200%20-%20Automated%20Deployment%20of%20IAM%20Groups%20and%20Roles/Lab%20Guide.md to pre-create a role that has different permissions.</a:t>
            </a:r>
            <a:endParaRPr lang="en-US" dirty="0"/>
          </a:p>
        </p:txBody>
      </p:sp>
      <p:sp>
        <p:nvSpPr>
          <p:cNvPr id="4" name="Slide Number Placeholder 3"/>
          <p:cNvSpPr>
            <a:spLocks noGrp="1"/>
          </p:cNvSpPr>
          <p:nvPr>
            <p:ph type="sldNum" sz="quarter" idx="5"/>
          </p:nvPr>
        </p:nvSpPr>
        <p:spPr/>
        <p:txBody>
          <a:bodyPr/>
          <a:lstStyle/>
          <a:p>
            <a:fld id="{206E00B2-6329-4E81-972E-B215E050EE8E}" type="slidenum">
              <a:rPr lang="en-US" smtClean="0"/>
              <a:t>30</a:t>
            </a:fld>
            <a:endParaRPr lang="en-US"/>
          </a:p>
        </p:txBody>
      </p:sp>
    </p:spTree>
    <p:extLst>
      <p:ext uri="{BB962C8B-B14F-4D97-AF65-F5344CB8AC3E}">
        <p14:creationId xmlns:p14="http://schemas.microsoft.com/office/powerpoint/2010/main" val="18458461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stuff logged in cloud trail.</a:t>
            </a:r>
          </a:p>
        </p:txBody>
      </p:sp>
      <p:sp>
        <p:nvSpPr>
          <p:cNvPr id="4" name="Slide Number Placeholder 3"/>
          <p:cNvSpPr>
            <a:spLocks noGrp="1"/>
          </p:cNvSpPr>
          <p:nvPr>
            <p:ph type="sldNum" sz="quarter" idx="5"/>
          </p:nvPr>
        </p:nvSpPr>
        <p:spPr/>
        <p:txBody>
          <a:bodyPr/>
          <a:lstStyle/>
          <a:p>
            <a:fld id="{206E00B2-6329-4E81-972E-B215E050EE8E}" type="slidenum">
              <a:rPr lang="en-US" smtClean="0"/>
              <a:t>31</a:t>
            </a:fld>
            <a:endParaRPr lang="en-US"/>
          </a:p>
        </p:txBody>
      </p:sp>
    </p:spTree>
    <p:extLst>
      <p:ext uri="{BB962C8B-B14F-4D97-AF65-F5344CB8AC3E}">
        <p14:creationId xmlns:p14="http://schemas.microsoft.com/office/powerpoint/2010/main" val="5839664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Pre-immersion day survey</a:t>
            </a:r>
          </a:p>
        </p:txBody>
      </p:sp>
      <p:sp>
        <p:nvSpPr>
          <p:cNvPr id="4" name="Slide Number Placeholder 3"/>
          <p:cNvSpPr>
            <a:spLocks noGrp="1"/>
          </p:cNvSpPr>
          <p:nvPr>
            <p:ph type="sldNum" sz="quarter" idx="10"/>
          </p:nvPr>
        </p:nvSpPr>
        <p:spPr/>
        <p:txBody>
          <a:bodyPr/>
          <a:lstStyle/>
          <a:p>
            <a:fld id="{206E00B2-6329-4E81-972E-B215E050EE8E}" type="slidenum">
              <a:rPr lang="en-US" smtClean="0"/>
              <a:t>33</a:t>
            </a:fld>
            <a:endParaRPr lang="en-US"/>
          </a:p>
        </p:txBody>
      </p:sp>
    </p:spTree>
    <p:extLst>
      <p:ext uri="{BB962C8B-B14F-4D97-AF65-F5344CB8AC3E}">
        <p14:creationId xmlns:p14="http://schemas.microsoft.com/office/powerpoint/2010/main" val="30928701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start off with covering some of the options for identity on AWS, then we’ll log into the AWS console &amp; enable some of the detective controls available (</a:t>
            </a:r>
            <a:r>
              <a:rPr lang="en-US" dirty="0" err="1"/>
              <a:t>CLoudTrail</a:t>
            </a:r>
            <a:r>
              <a:rPr lang="en-US" dirty="0"/>
              <a:t>, </a:t>
            </a:r>
            <a:r>
              <a:rPr lang="en-US" dirty="0" err="1"/>
              <a:t>GuardDuty</a:t>
            </a:r>
            <a:r>
              <a:rPr lang="en-US" dirty="0"/>
              <a:t> &amp; Config)</a:t>
            </a:r>
          </a:p>
          <a:p>
            <a:r>
              <a:rPr lang="en-US" dirty="0"/>
              <a:t>Next we’ll talk about IAM principals &amp; policies. Then we’ll go through a lab that shows how you can enable access to resources for humans &amp; systems.</a:t>
            </a:r>
          </a:p>
          <a:p>
            <a:r>
              <a:rPr lang="en-US" dirty="0"/>
              <a:t>Then we’ll see what we’ve done by looking at the information available in CloudTrail.</a:t>
            </a:r>
          </a:p>
          <a:p>
            <a:r>
              <a:rPr lang="en-US" dirty="0"/>
              <a:t>Finally we’ll wrap up the morning &amp; discuss what we learned</a:t>
            </a:r>
          </a:p>
        </p:txBody>
      </p:sp>
    </p:spTree>
    <p:extLst>
      <p:ext uri="{BB962C8B-B14F-4D97-AF65-F5344CB8AC3E}">
        <p14:creationId xmlns:p14="http://schemas.microsoft.com/office/powerpoint/2010/main" val="584553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start off with covering some of the options for identity on AWS, then we’ll log into the AWS console &amp; enable some of the detective controls available (</a:t>
            </a:r>
            <a:r>
              <a:rPr lang="en-US" dirty="0" err="1"/>
              <a:t>CLoudTrail</a:t>
            </a:r>
            <a:r>
              <a:rPr lang="en-US" dirty="0"/>
              <a:t>, </a:t>
            </a:r>
            <a:r>
              <a:rPr lang="en-US" dirty="0" err="1"/>
              <a:t>GuardDuty</a:t>
            </a:r>
            <a:r>
              <a:rPr lang="en-US" dirty="0"/>
              <a:t> &amp; Config)</a:t>
            </a:r>
          </a:p>
          <a:p>
            <a:r>
              <a:rPr lang="en-US" dirty="0"/>
              <a:t>Next we’ll talk about IAM principals &amp; policies. Then we’ll go through a lab that shows how you can enable access to resources for humans &amp; systems.</a:t>
            </a:r>
          </a:p>
          <a:p>
            <a:r>
              <a:rPr lang="en-US" dirty="0"/>
              <a:t>Then we’ll see what we’ve done by looking at the information available in CloudTrail.</a:t>
            </a:r>
          </a:p>
          <a:p>
            <a:r>
              <a:rPr lang="en-US" dirty="0"/>
              <a:t>Finally we’ll wrap up the morning &amp; discuss what we learned</a:t>
            </a:r>
          </a:p>
        </p:txBody>
      </p:sp>
    </p:spTree>
    <p:extLst>
      <p:ext uri="{BB962C8B-B14F-4D97-AF65-F5344CB8AC3E}">
        <p14:creationId xmlns:p14="http://schemas.microsoft.com/office/powerpoint/2010/main" val="2748140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6E00B2-6329-4E81-972E-B215E050EE8E}" type="slidenum">
              <a:rPr lang="en-US" smtClean="0"/>
              <a:t>7</a:t>
            </a:fld>
            <a:endParaRPr lang="en-US"/>
          </a:p>
        </p:txBody>
      </p:sp>
    </p:spTree>
    <p:extLst>
      <p:ext uri="{BB962C8B-B14F-4D97-AF65-F5344CB8AC3E}">
        <p14:creationId xmlns:p14="http://schemas.microsoft.com/office/powerpoint/2010/main" val="4222772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3506846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 with slide 11</a:t>
            </a:r>
          </a:p>
        </p:txBody>
      </p:sp>
      <p:sp>
        <p:nvSpPr>
          <p:cNvPr id="4" name="Slide Number Placeholder 3"/>
          <p:cNvSpPr>
            <a:spLocks noGrp="1"/>
          </p:cNvSpPr>
          <p:nvPr>
            <p:ph type="sldNum" sz="quarter" idx="10"/>
          </p:nvPr>
        </p:nvSpPr>
        <p:spPr/>
        <p:txBody>
          <a:bodyPr/>
          <a:lstStyle/>
          <a:p>
            <a:fld id="{206E00B2-6329-4E81-972E-B215E050EE8E}" type="slidenum">
              <a:rPr lang="en-US" smtClean="0"/>
              <a:t>10</a:t>
            </a:fld>
            <a:endParaRPr lang="en-US"/>
          </a:p>
        </p:txBody>
      </p:sp>
    </p:spTree>
    <p:extLst>
      <p:ext uri="{BB962C8B-B14F-4D97-AF65-F5344CB8AC3E}">
        <p14:creationId xmlns:p14="http://schemas.microsoft.com/office/powerpoint/2010/main" val="996863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 with slide 11</a:t>
            </a:r>
          </a:p>
        </p:txBody>
      </p:sp>
      <p:sp>
        <p:nvSpPr>
          <p:cNvPr id="4" name="Slide Number Placeholder 3"/>
          <p:cNvSpPr>
            <a:spLocks noGrp="1"/>
          </p:cNvSpPr>
          <p:nvPr>
            <p:ph type="sldNum" sz="quarter" idx="10"/>
          </p:nvPr>
        </p:nvSpPr>
        <p:spPr/>
        <p:txBody>
          <a:bodyPr/>
          <a:lstStyle/>
          <a:p>
            <a:fld id="{206E00B2-6329-4E81-972E-B215E050EE8E}" type="slidenum">
              <a:rPr lang="en-US" smtClean="0"/>
              <a:t>11</a:t>
            </a:fld>
            <a:endParaRPr lang="en-US"/>
          </a:p>
        </p:txBody>
      </p:sp>
    </p:spTree>
    <p:extLst>
      <p:ext uri="{BB962C8B-B14F-4D97-AF65-F5344CB8AC3E}">
        <p14:creationId xmlns:p14="http://schemas.microsoft.com/office/powerpoint/2010/main" val="1977223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 with slide 10</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2760301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18494842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92960" y="-151217"/>
            <a:ext cx="12746063" cy="7211237"/>
          </a:xfrm>
          <a:prstGeom prst="rect">
            <a:avLst/>
          </a:prstGeom>
        </p:spPr>
      </p:pic>
      <p:sp>
        <p:nvSpPr>
          <p:cNvPr id="6" name="Text Placeholder 11"/>
          <p:cNvSpPr>
            <a:spLocks noGrp="1"/>
          </p:cNvSpPr>
          <p:nvPr>
            <p:ph type="body" sz="quarter" idx="10" hasCustomPrompt="1"/>
          </p:nvPr>
        </p:nvSpPr>
        <p:spPr>
          <a:xfrm>
            <a:off x="650532" y="5274697"/>
            <a:ext cx="4910667" cy="577849"/>
          </a:xfrm>
        </p:spPr>
        <p:txBody>
          <a:bodyPr>
            <a:normAutofit/>
          </a:bodyPr>
          <a:lstStyle>
            <a:lvl1pPr marL="0" indent="0" algn="l">
              <a:buNone/>
              <a:defRPr sz="2133"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650532" y="5782697"/>
            <a:ext cx="4910667" cy="493184"/>
          </a:xfrm>
        </p:spPr>
        <p:txBody>
          <a:bodyPr>
            <a:normAutofit/>
          </a:bodyPr>
          <a:lstStyle>
            <a:lvl1pPr marL="0" indent="0" algn="l">
              <a:buNone/>
              <a:defRPr sz="2133"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650532" y="2544305"/>
            <a:ext cx="9766651" cy="992716"/>
          </a:xfrm>
        </p:spPr>
        <p:txBody>
          <a:bodyPr>
            <a:noAutofit/>
          </a:bodyPr>
          <a:lstStyle>
            <a:lvl1pPr marL="0" indent="0" algn="l">
              <a:buNone/>
              <a:defRPr sz="5333" b="1" baseline="0"/>
            </a:lvl1pPr>
          </a:lstStyle>
          <a:p>
            <a:pPr lvl="0"/>
            <a:r>
              <a:rPr lang="en-US" dirty="0"/>
              <a:t>Click to edit Master title style</a:t>
            </a:r>
          </a:p>
        </p:txBody>
      </p:sp>
      <p:sp>
        <p:nvSpPr>
          <p:cNvPr id="12" name="Text Placeholder 11"/>
          <p:cNvSpPr>
            <a:spLocks noGrp="1"/>
          </p:cNvSpPr>
          <p:nvPr>
            <p:ph type="body" sz="quarter" idx="13"/>
          </p:nvPr>
        </p:nvSpPr>
        <p:spPr>
          <a:xfrm>
            <a:off x="650532" y="3544768"/>
            <a:ext cx="8055443" cy="650465"/>
          </a:xfrm>
        </p:spPr>
        <p:txBody>
          <a:bodyPr/>
          <a:lstStyle>
            <a:lvl1pPr marL="0" indent="0" algn="l">
              <a:buNone/>
              <a:defRPr/>
            </a:lvl1pPr>
          </a:lstStyle>
          <a:p>
            <a:pPr lvl="0"/>
            <a:r>
              <a:rPr lang="en-US" dirty="0"/>
              <a:t>Click to edit Master text styles</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82850" y="586202"/>
            <a:ext cx="1295407" cy="777244"/>
          </a:xfrm>
          <a:prstGeom prst="rect">
            <a:avLst/>
          </a:prstGeom>
        </p:spPr>
      </p:pic>
    </p:spTree>
    <p:extLst>
      <p:ext uri="{BB962C8B-B14F-4D97-AF65-F5344CB8AC3E}">
        <p14:creationId xmlns:p14="http://schemas.microsoft.com/office/powerpoint/2010/main" val="3398845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a:t>Click to edit Master title style</a:t>
            </a:r>
            <a:endParaRPr lang="en-US" dirty="0"/>
          </a:p>
        </p:txBody>
      </p:sp>
    </p:spTree>
    <p:extLst>
      <p:ext uri="{BB962C8B-B14F-4D97-AF65-F5344CB8AC3E}">
        <p14:creationId xmlns:p14="http://schemas.microsoft.com/office/powerpoint/2010/main" val="388433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3555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790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90142" y="-9452"/>
            <a:ext cx="12372284" cy="6999768"/>
          </a:xfrm>
          <a:prstGeom prst="rect">
            <a:avLst/>
          </a:prstGeom>
        </p:spPr>
      </p:pic>
      <p:sp>
        <p:nvSpPr>
          <p:cNvPr id="4" name="TextBox 3"/>
          <p:cNvSpPr txBox="1"/>
          <p:nvPr userDrawn="1"/>
        </p:nvSpPr>
        <p:spPr>
          <a:xfrm>
            <a:off x="3763618" y="-3790120"/>
            <a:ext cx="184731" cy="461665"/>
          </a:xfrm>
          <a:prstGeom prst="rect">
            <a:avLst/>
          </a:prstGeom>
          <a:noFill/>
        </p:spPr>
        <p:txBody>
          <a:bodyPr wrap="none" rtlCol="0">
            <a:spAutoFit/>
          </a:bodyPr>
          <a:lstStyle/>
          <a:p>
            <a:endParaRPr lang="en-US" sz="2400" dirty="0"/>
          </a:p>
        </p:txBody>
      </p:sp>
      <p:sp>
        <p:nvSpPr>
          <p:cNvPr id="6" name="TextBox 5"/>
          <p:cNvSpPr txBox="1"/>
          <p:nvPr userDrawn="1"/>
        </p:nvSpPr>
        <p:spPr>
          <a:xfrm>
            <a:off x="9914966" y="8139954"/>
            <a:ext cx="184731" cy="461665"/>
          </a:xfrm>
          <a:prstGeom prst="rect">
            <a:avLst/>
          </a:prstGeom>
          <a:noFill/>
        </p:spPr>
        <p:txBody>
          <a:bodyPr wrap="none" rtlCol="0">
            <a:spAutoFit/>
          </a:bodyPr>
          <a:lstStyle/>
          <a:p>
            <a:endParaRPr lang="en-US" sz="2400"/>
          </a:p>
        </p:txBody>
      </p:sp>
      <p:sp>
        <p:nvSpPr>
          <p:cNvPr id="10" name="Title 1"/>
          <p:cNvSpPr>
            <a:spLocks noGrp="1"/>
          </p:cNvSpPr>
          <p:nvPr>
            <p:ph type="title"/>
          </p:nvPr>
        </p:nvSpPr>
        <p:spPr>
          <a:xfrm>
            <a:off x="548864" y="2232571"/>
            <a:ext cx="8092721" cy="1667557"/>
          </a:xfrm>
        </p:spPr>
        <p:txBody>
          <a:bodyPr anchor="ctr" anchorCtr="0">
            <a:noAutofit/>
          </a:bodyPr>
          <a:lstStyle>
            <a:lvl1pPr algn="l">
              <a:defRPr sz="4000"/>
            </a:lvl1pPr>
          </a:lstStyle>
          <a:p>
            <a:r>
              <a:rPr lang="en-US"/>
              <a:t>Click to edit Master title style</a:t>
            </a:r>
            <a:endParaRPr lang="en-US" dirty="0"/>
          </a:p>
        </p:txBody>
      </p:sp>
      <p:pic>
        <p:nvPicPr>
          <p:cNvPr id="11" name="Picture 10"/>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0803722" y="6275882"/>
            <a:ext cx="587540" cy="352524"/>
          </a:xfrm>
          <a:prstGeom prst="rect">
            <a:avLst/>
          </a:prstGeom>
        </p:spPr>
      </p:pic>
    </p:spTree>
    <p:extLst>
      <p:ext uri="{BB962C8B-B14F-4D97-AF65-F5344CB8AC3E}">
        <p14:creationId xmlns:p14="http://schemas.microsoft.com/office/powerpoint/2010/main" val="3970771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lank - No Logo">
    <p:spTree>
      <p:nvGrpSpPr>
        <p:cNvPr id="1" name=""/>
        <p:cNvGrpSpPr/>
        <p:nvPr/>
      </p:nvGrpSpPr>
      <p:grpSpPr>
        <a:xfrm>
          <a:off x="0" y="0"/>
          <a:ext cx="0" cy="0"/>
          <a:chOff x="0" y="0"/>
          <a:chExt cx="0" cy="0"/>
        </a:xfrm>
      </p:grpSpPr>
      <p:sp>
        <p:nvSpPr>
          <p:cNvPr id="4" name="TextBox 3"/>
          <p:cNvSpPr txBox="1"/>
          <p:nvPr userDrawn="1"/>
        </p:nvSpPr>
        <p:spPr>
          <a:xfrm>
            <a:off x="3763618" y="-3790120"/>
            <a:ext cx="184731" cy="461665"/>
          </a:xfrm>
          <a:prstGeom prst="rect">
            <a:avLst/>
          </a:prstGeom>
          <a:noFill/>
        </p:spPr>
        <p:txBody>
          <a:bodyPr wrap="none" rtlCol="0">
            <a:spAutoFit/>
          </a:bodyPr>
          <a:lstStyle/>
          <a:p>
            <a:endParaRPr lang="en-US" sz="2400" dirty="0"/>
          </a:p>
        </p:txBody>
      </p:sp>
      <p:sp>
        <p:nvSpPr>
          <p:cNvPr id="6" name="TextBox 5"/>
          <p:cNvSpPr txBox="1"/>
          <p:nvPr userDrawn="1"/>
        </p:nvSpPr>
        <p:spPr>
          <a:xfrm>
            <a:off x="9914966" y="8139954"/>
            <a:ext cx="184731" cy="461665"/>
          </a:xfrm>
          <a:prstGeom prst="rect">
            <a:avLst/>
          </a:prstGeom>
          <a:noFill/>
        </p:spPr>
        <p:txBody>
          <a:bodyPr wrap="none" rtlCol="0">
            <a:spAutoFit/>
          </a:bodyPr>
          <a:lstStyle/>
          <a:p>
            <a:endParaRPr lang="en-US" sz="2400"/>
          </a:p>
        </p:txBody>
      </p:sp>
      <p:sp>
        <p:nvSpPr>
          <p:cNvPr id="10" name="Title 1"/>
          <p:cNvSpPr>
            <a:spLocks noGrp="1"/>
          </p:cNvSpPr>
          <p:nvPr>
            <p:ph type="title"/>
          </p:nvPr>
        </p:nvSpPr>
        <p:spPr>
          <a:xfrm>
            <a:off x="3300348" y="1240199"/>
            <a:ext cx="8092721" cy="1667557"/>
          </a:xfrm>
        </p:spPr>
        <p:txBody>
          <a:bodyPr anchor="ctr" anchorCtr="0">
            <a:noAutofit/>
          </a:bodyPr>
          <a:lstStyle>
            <a:lvl1pPr algn="r">
              <a:defRPr sz="4000"/>
            </a:lvl1pPr>
          </a:lstStyle>
          <a:p>
            <a:r>
              <a:rPr lang="en-US" dirty="0"/>
              <a:t>Click to edit Master title style</a:t>
            </a:r>
          </a:p>
        </p:txBody>
      </p:sp>
    </p:spTree>
    <p:extLst>
      <p:ext uri="{BB962C8B-B14F-4D97-AF65-F5344CB8AC3E}">
        <p14:creationId xmlns:p14="http://schemas.microsoft.com/office/powerpoint/2010/main" val="3797373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 No Logo">
    <p:spTree>
      <p:nvGrpSpPr>
        <p:cNvPr id="1" name=""/>
        <p:cNvGrpSpPr/>
        <p:nvPr/>
      </p:nvGrpSpPr>
      <p:grpSpPr>
        <a:xfrm>
          <a:off x="0" y="0"/>
          <a:ext cx="0" cy="0"/>
          <a:chOff x="0" y="0"/>
          <a:chExt cx="0" cy="0"/>
        </a:xfrm>
      </p:grpSpPr>
      <p:sp>
        <p:nvSpPr>
          <p:cNvPr id="4" name="TextBox 3"/>
          <p:cNvSpPr txBox="1"/>
          <p:nvPr userDrawn="1"/>
        </p:nvSpPr>
        <p:spPr>
          <a:xfrm>
            <a:off x="3763618" y="-3790120"/>
            <a:ext cx="184731" cy="461665"/>
          </a:xfrm>
          <a:prstGeom prst="rect">
            <a:avLst/>
          </a:prstGeom>
          <a:noFill/>
        </p:spPr>
        <p:txBody>
          <a:bodyPr wrap="none" rtlCol="0">
            <a:spAutoFit/>
          </a:bodyPr>
          <a:lstStyle/>
          <a:p>
            <a:endParaRPr lang="en-US" sz="2400" dirty="0"/>
          </a:p>
        </p:txBody>
      </p:sp>
      <p:sp>
        <p:nvSpPr>
          <p:cNvPr id="6" name="TextBox 5"/>
          <p:cNvSpPr txBox="1"/>
          <p:nvPr userDrawn="1"/>
        </p:nvSpPr>
        <p:spPr>
          <a:xfrm>
            <a:off x="9914966" y="8139954"/>
            <a:ext cx="184731" cy="461665"/>
          </a:xfrm>
          <a:prstGeom prst="rect">
            <a:avLst/>
          </a:prstGeom>
          <a:noFill/>
        </p:spPr>
        <p:txBody>
          <a:bodyPr wrap="none" rtlCol="0">
            <a:spAutoFit/>
          </a:bodyPr>
          <a:lstStyle/>
          <a:p>
            <a:endParaRPr lang="en-US" sz="2400"/>
          </a:p>
        </p:txBody>
      </p:sp>
      <p:sp>
        <p:nvSpPr>
          <p:cNvPr id="10" name="Title 1"/>
          <p:cNvSpPr>
            <a:spLocks noGrp="1"/>
          </p:cNvSpPr>
          <p:nvPr>
            <p:ph type="title"/>
          </p:nvPr>
        </p:nvSpPr>
        <p:spPr>
          <a:xfrm>
            <a:off x="548864" y="2232571"/>
            <a:ext cx="8092721" cy="1667557"/>
          </a:xfrm>
        </p:spPr>
        <p:txBody>
          <a:bodyPr anchor="ctr" anchorCtr="0">
            <a:noAutofit/>
          </a:bodyPr>
          <a:lstStyle>
            <a:lvl1pPr algn="l">
              <a:defRPr sz="4000"/>
            </a:lvl1pPr>
          </a:lstStyle>
          <a:p>
            <a:r>
              <a:rPr lang="en-US"/>
              <a:t>Click to edit Master title style</a:t>
            </a:r>
            <a:endParaRPr lang="en-US" dirty="0"/>
          </a:p>
        </p:txBody>
      </p:sp>
    </p:spTree>
    <p:extLst>
      <p:ext uri="{BB962C8B-B14F-4D97-AF65-F5344CB8AC3E}">
        <p14:creationId xmlns:p14="http://schemas.microsoft.com/office/powerpoint/2010/main" val="1103494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4269" y="2067775"/>
            <a:ext cx="10363200" cy="1362075"/>
          </a:xfrm>
        </p:spPr>
        <p:txBody>
          <a:bodyPr anchor="ctr">
            <a:noAutofit/>
          </a:bodyPr>
          <a:lstStyle>
            <a:lvl1pPr algn="l">
              <a:defRPr sz="5333" b="1" cap="none"/>
            </a:lvl1pPr>
          </a:lstStyle>
          <a:p>
            <a:r>
              <a:rPr lang="en-US" dirty="0"/>
              <a:t>Thank you!</a:t>
            </a:r>
          </a:p>
        </p:txBody>
      </p:sp>
      <p:sp>
        <p:nvSpPr>
          <p:cNvPr id="3" name="Text Placeholder 11"/>
          <p:cNvSpPr>
            <a:spLocks noGrp="1"/>
          </p:cNvSpPr>
          <p:nvPr>
            <p:ph type="body" sz="quarter" idx="10"/>
          </p:nvPr>
        </p:nvSpPr>
        <p:spPr>
          <a:xfrm>
            <a:off x="650532" y="3429850"/>
            <a:ext cx="4910667" cy="577849"/>
          </a:xfrm>
        </p:spPr>
        <p:txBody>
          <a:bodyPr>
            <a:normAutofit/>
          </a:bodyPr>
          <a:lstStyle>
            <a:lvl1pPr marL="0" indent="0" algn="l">
              <a:buNone/>
              <a:defRPr sz="2133" baseline="0"/>
            </a:lvl1pPr>
          </a:lstStyle>
          <a:p>
            <a:pPr lvl="0"/>
            <a:r>
              <a:rPr lang="en-US"/>
              <a:t>Click to edit Master text styles</a:t>
            </a:r>
          </a:p>
        </p:txBody>
      </p:sp>
    </p:spTree>
    <p:extLst>
      <p:ext uri="{BB962C8B-B14F-4D97-AF65-F5344CB8AC3E}">
        <p14:creationId xmlns:p14="http://schemas.microsoft.com/office/powerpoint/2010/main" val="1694228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4673" y="1021457"/>
            <a:ext cx="10363200" cy="1470025"/>
          </a:xfrm>
        </p:spPr>
        <p:txBody>
          <a:bodyPr anchor="ctr">
            <a:normAutofit/>
          </a:bodyPr>
          <a:lstStyle>
            <a:lvl1pPr>
              <a:defRPr sz="5333">
                <a:solidFill>
                  <a:schemeClr val="tx1"/>
                </a:solidFill>
                <a:latin typeface="Arial"/>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662303" y="2757438"/>
            <a:ext cx="10381487" cy="1228857"/>
          </a:xfrm>
        </p:spPr>
        <p:txBody>
          <a:bodyPr>
            <a:normAutofit/>
          </a:bodyPr>
          <a:lstStyle>
            <a:lvl1pPr marL="0" indent="0" algn="l">
              <a:buNone/>
              <a:defRPr sz="2667" b="0">
                <a:solidFill>
                  <a:schemeClr val="tx2"/>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4011589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4 Content Graphics Orange">
    <p:spTree>
      <p:nvGrpSpPr>
        <p:cNvPr id="1" name=""/>
        <p:cNvGrpSpPr/>
        <p:nvPr/>
      </p:nvGrpSpPr>
      <p:grpSpPr>
        <a:xfrm>
          <a:off x="0" y="0"/>
          <a:ext cx="0" cy="0"/>
          <a:chOff x="0" y="0"/>
          <a:chExt cx="0" cy="0"/>
        </a:xfrm>
      </p:grpSpPr>
      <p:sp>
        <p:nvSpPr>
          <p:cNvPr id="7" name="Content Placeholder 6"/>
          <p:cNvSpPr>
            <a:spLocks noGrp="1"/>
          </p:cNvSpPr>
          <p:nvPr>
            <p:ph sz="quarter" idx="10" hasCustomPrompt="1"/>
          </p:nvPr>
        </p:nvSpPr>
        <p:spPr>
          <a:xfrm>
            <a:off x="490539" y="4815132"/>
            <a:ext cx="2595092" cy="399011"/>
          </a:xfrm>
        </p:spPr>
        <p:txBody>
          <a:bodyPr/>
          <a:lstStyle>
            <a:lvl1pPr>
              <a:defRPr sz="1600" b="0" i="0" spc="67" baseline="0">
                <a:latin typeface="Amazon Ember" charset="0"/>
                <a:ea typeface="Amazon Ember" charset="0"/>
                <a:cs typeface="Amazon Ember" charset="0"/>
              </a:defRPr>
            </a:lvl1pPr>
            <a:lvl2pPr>
              <a:defRPr sz="1600" b="0" i="0" spc="67" baseline="0">
                <a:latin typeface="Roboto Condensed" charset="0"/>
                <a:ea typeface="Roboto Condensed" charset="0"/>
                <a:cs typeface="Roboto Condensed" charset="0"/>
              </a:defRPr>
            </a:lvl2pPr>
            <a:lvl3pPr>
              <a:defRPr sz="1600" b="0" i="0" spc="67" baseline="0">
                <a:latin typeface="Roboto Condensed" charset="0"/>
                <a:ea typeface="Roboto Condensed" charset="0"/>
                <a:cs typeface="Roboto Condensed" charset="0"/>
              </a:defRPr>
            </a:lvl3pPr>
            <a:lvl4pPr>
              <a:defRPr sz="1600" b="0" i="0" spc="67" baseline="0">
                <a:latin typeface="Roboto Condensed" charset="0"/>
                <a:ea typeface="Roboto Condensed" charset="0"/>
                <a:cs typeface="Roboto Condensed" charset="0"/>
              </a:defRPr>
            </a:lvl4pPr>
            <a:lvl5pPr>
              <a:defRPr sz="1600" b="0" i="0" spc="67" baseline="0">
                <a:latin typeface="Roboto Condensed" charset="0"/>
                <a:ea typeface="Roboto Condensed" charset="0"/>
                <a:cs typeface="Roboto Condensed" charset="0"/>
              </a:defRPr>
            </a:lvl5pPr>
          </a:lstStyle>
          <a:p>
            <a:pPr lvl="0"/>
            <a:r>
              <a:rPr lang="en-US" dirty="0"/>
              <a:t>CLICK TO EDIT MASTER TEXT STYLES</a:t>
            </a:r>
          </a:p>
        </p:txBody>
      </p:sp>
      <p:sp>
        <p:nvSpPr>
          <p:cNvPr id="10" name="Content Placeholder 6"/>
          <p:cNvSpPr>
            <a:spLocks noGrp="1"/>
          </p:cNvSpPr>
          <p:nvPr>
            <p:ph sz="quarter" idx="11" hasCustomPrompt="1"/>
          </p:nvPr>
        </p:nvSpPr>
        <p:spPr>
          <a:xfrm>
            <a:off x="3350140" y="4815132"/>
            <a:ext cx="2596896" cy="399011"/>
          </a:xfrm>
        </p:spPr>
        <p:txBody>
          <a:bodyPr/>
          <a:lstStyle>
            <a:lvl1pPr>
              <a:defRPr sz="1600" b="0" i="0" spc="67" baseline="0">
                <a:latin typeface="Amazon Ember" charset="0"/>
                <a:ea typeface="Amazon Ember" charset="0"/>
                <a:cs typeface="Amazon Ember" charset="0"/>
              </a:defRPr>
            </a:lvl1pPr>
            <a:lvl2pPr>
              <a:defRPr sz="1600" b="0" i="0" spc="67" baseline="0">
                <a:latin typeface="Roboto Condensed" charset="0"/>
                <a:ea typeface="Roboto Condensed" charset="0"/>
                <a:cs typeface="Roboto Condensed" charset="0"/>
              </a:defRPr>
            </a:lvl2pPr>
            <a:lvl3pPr>
              <a:defRPr sz="1600" b="0" i="0" spc="67" baseline="0">
                <a:latin typeface="Roboto Condensed" charset="0"/>
                <a:ea typeface="Roboto Condensed" charset="0"/>
                <a:cs typeface="Roboto Condensed" charset="0"/>
              </a:defRPr>
            </a:lvl3pPr>
            <a:lvl4pPr>
              <a:defRPr sz="1600" b="0" i="0" spc="67" baseline="0">
                <a:latin typeface="Roboto Condensed" charset="0"/>
                <a:ea typeface="Roboto Condensed" charset="0"/>
                <a:cs typeface="Roboto Condensed" charset="0"/>
              </a:defRPr>
            </a:lvl4pPr>
            <a:lvl5pPr>
              <a:defRPr sz="1600" b="0" i="0" spc="67" baseline="0">
                <a:latin typeface="Roboto Condensed" charset="0"/>
                <a:ea typeface="Roboto Condensed" charset="0"/>
                <a:cs typeface="Roboto Condensed" charset="0"/>
              </a:defRPr>
            </a:lvl5pPr>
          </a:lstStyle>
          <a:p>
            <a:pPr lvl="0"/>
            <a:r>
              <a:rPr lang="en-US" dirty="0"/>
              <a:t>CLICK TO EDIT MASTER TEXT STYLES</a:t>
            </a:r>
          </a:p>
        </p:txBody>
      </p:sp>
      <p:sp>
        <p:nvSpPr>
          <p:cNvPr id="12" name="Content Placeholder 6"/>
          <p:cNvSpPr>
            <a:spLocks noGrp="1"/>
          </p:cNvSpPr>
          <p:nvPr>
            <p:ph sz="quarter" idx="12" hasCustomPrompt="1"/>
          </p:nvPr>
        </p:nvSpPr>
        <p:spPr>
          <a:xfrm>
            <a:off x="6211547" y="4815132"/>
            <a:ext cx="2596896" cy="399011"/>
          </a:xfrm>
        </p:spPr>
        <p:txBody>
          <a:bodyPr/>
          <a:lstStyle>
            <a:lvl1pPr>
              <a:defRPr sz="1600" b="0" i="0" spc="67" baseline="0">
                <a:latin typeface="Amazon Ember" charset="0"/>
                <a:ea typeface="Amazon Ember" charset="0"/>
                <a:cs typeface="Amazon Ember" charset="0"/>
              </a:defRPr>
            </a:lvl1pPr>
            <a:lvl2pPr>
              <a:defRPr sz="1600" b="0" i="0" spc="67" baseline="0">
                <a:latin typeface="Roboto Condensed" charset="0"/>
                <a:ea typeface="Roboto Condensed" charset="0"/>
                <a:cs typeface="Roboto Condensed" charset="0"/>
              </a:defRPr>
            </a:lvl2pPr>
            <a:lvl3pPr>
              <a:defRPr sz="1600" b="0" i="0" spc="67" baseline="0">
                <a:latin typeface="Roboto Condensed" charset="0"/>
                <a:ea typeface="Roboto Condensed" charset="0"/>
                <a:cs typeface="Roboto Condensed" charset="0"/>
              </a:defRPr>
            </a:lvl3pPr>
            <a:lvl4pPr>
              <a:defRPr sz="1600" b="0" i="0" spc="67" baseline="0">
                <a:latin typeface="Roboto Condensed" charset="0"/>
                <a:ea typeface="Roboto Condensed" charset="0"/>
                <a:cs typeface="Roboto Condensed" charset="0"/>
              </a:defRPr>
            </a:lvl4pPr>
            <a:lvl5pPr>
              <a:defRPr sz="1600" b="0" i="0" spc="67" baseline="0">
                <a:latin typeface="Roboto Condensed" charset="0"/>
                <a:ea typeface="Roboto Condensed" charset="0"/>
                <a:cs typeface="Roboto Condensed" charset="0"/>
              </a:defRPr>
            </a:lvl5pPr>
          </a:lstStyle>
          <a:p>
            <a:pPr lvl="0"/>
            <a:r>
              <a:rPr lang="en-US" dirty="0"/>
              <a:t>CLICK TO EDIT MASTER TEXT STYLES</a:t>
            </a:r>
          </a:p>
        </p:txBody>
      </p:sp>
      <p:sp>
        <p:nvSpPr>
          <p:cNvPr id="9" name="Content Placeholder 6"/>
          <p:cNvSpPr>
            <a:spLocks noGrp="1"/>
          </p:cNvSpPr>
          <p:nvPr>
            <p:ph sz="quarter" idx="13" hasCustomPrompt="1"/>
          </p:nvPr>
        </p:nvSpPr>
        <p:spPr>
          <a:xfrm>
            <a:off x="9072955" y="4815132"/>
            <a:ext cx="2596896" cy="399011"/>
          </a:xfrm>
        </p:spPr>
        <p:txBody>
          <a:bodyPr/>
          <a:lstStyle>
            <a:lvl1pPr>
              <a:defRPr sz="1600" b="0" i="0" spc="67" baseline="0">
                <a:latin typeface="Amazon Ember" charset="0"/>
                <a:ea typeface="Amazon Ember" charset="0"/>
                <a:cs typeface="Amazon Ember" charset="0"/>
              </a:defRPr>
            </a:lvl1pPr>
            <a:lvl2pPr>
              <a:defRPr sz="1600" b="0" i="0" spc="67" baseline="0">
                <a:latin typeface="Roboto Condensed" charset="0"/>
                <a:ea typeface="Roboto Condensed" charset="0"/>
                <a:cs typeface="Roboto Condensed" charset="0"/>
              </a:defRPr>
            </a:lvl2pPr>
            <a:lvl3pPr>
              <a:defRPr sz="1600" b="0" i="0" spc="67" baseline="0">
                <a:latin typeface="Roboto Condensed" charset="0"/>
                <a:ea typeface="Roboto Condensed" charset="0"/>
                <a:cs typeface="Roboto Condensed" charset="0"/>
              </a:defRPr>
            </a:lvl3pPr>
            <a:lvl4pPr>
              <a:defRPr sz="1600" b="0" i="0" spc="67" baseline="0">
                <a:latin typeface="Roboto Condensed" charset="0"/>
                <a:ea typeface="Roboto Condensed" charset="0"/>
                <a:cs typeface="Roboto Condensed" charset="0"/>
              </a:defRPr>
            </a:lvl4pPr>
            <a:lvl5pPr>
              <a:defRPr sz="1600" b="0" i="0" spc="67" baseline="0">
                <a:latin typeface="Roboto Condensed" charset="0"/>
                <a:ea typeface="Roboto Condensed" charset="0"/>
                <a:cs typeface="Roboto Condensed" charset="0"/>
              </a:defRPr>
            </a:lvl5pPr>
          </a:lstStyle>
          <a:p>
            <a:pPr lvl="0"/>
            <a:r>
              <a:rPr lang="en-US" dirty="0"/>
              <a:t>CLICK TO EDIT MASTER TEXT STYLES</a:t>
            </a:r>
          </a:p>
        </p:txBody>
      </p:sp>
      <p:sp>
        <p:nvSpPr>
          <p:cNvPr id="6" name="Picture Placeholder 5"/>
          <p:cNvSpPr>
            <a:spLocks noGrp="1"/>
          </p:cNvSpPr>
          <p:nvPr>
            <p:ph type="pic" sz="quarter" idx="14"/>
          </p:nvPr>
        </p:nvSpPr>
        <p:spPr>
          <a:xfrm>
            <a:off x="617532" y="2197611"/>
            <a:ext cx="2328672" cy="2328672"/>
          </a:xfrm>
        </p:spPr>
        <p:txBody>
          <a:bodyPr/>
          <a:lstStyle>
            <a:lvl1pPr>
              <a:defRPr sz="2400"/>
            </a:lvl1pPr>
          </a:lstStyle>
          <a:p>
            <a:endParaRPr lang="en-US" dirty="0"/>
          </a:p>
        </p:txBody>
      </p:sp>
      <p:sp>
        <p:nvSpPr>
          <p:cNvPr id="13" name="Picture Placeholder 5"/>
          <p:cNvSpPr>
            <a:spLocks noGrp="1" noChangeAspect="1"/>
          </p:cNvSpPr>
          <p:nvPr>
            <p:ph type="pic" sz="quarter" idx="15"/>
          </p:nvPr>
        </p:nvSpPr>
        <p:spPr>
          <a:xfrm>
            <a:off x="3486180" y="2197611"/>
            <a:ext cx="2328672" cy="2328672"/>
          </a:xfrm>
        </p:spPr>
        <p:txBody>
          <a:bodyPr/>
          <a:lstStyle>
            <a:lvl1pPr>
              <a:defRPr sz="2400"/>
            </a:lvl1pPr>
          </a:lstStyle>
          <a:p>
            <a:endParaRPr lang="en-US" dirty="0"/>
          </a:p>
        </p:txBody>
      </p:sp>
      <p:sp>
        <p:nvSpPr>
          <p:cNvPr id="14" name="Picture Placeholder 5"/>
          <p:cNvSpPr>
            <a:spLocks noGrp="1" noChangeAspect="1"/>
          </p:cNvSpPr>
          <p:nvPr>
            <p:ph type="pic" sz="quarter" idx="16"/>
          </p:nvPr>
        </p:nvSpPr>
        <p:spPr>
          <a:xfrm>
            <a:off x="6354828" y="2197611"/>
            <a:ext cx="2328672" cy="2328672"/>
          </a:xfrm>
        </p:spPr>
        <p:txBody>
          <a:bodyPr/>
          <a:lstStyle>
            <a:lvl1pPr>
              <a:defRPr sz="2400"/>
            </a:lvl1pPr>
          </a:lstStyle>
          <a:p>
            <a:endParaRPr lang="en-US" dirty="0"/>
          </a:p>
        </p:txBody>
      </p:sp>
      <p:sp>
        <p:nvSpPr>
          <p:cNvPr id="15" name="Picture Placeholder 5"/>
          <p:cNvSpPr>
            <a:spLocks noGrp="1" noChangeAspect="1"/>
          </p:cNvSpPr>
          <p:nvPr>
            <p:ph type="pic" sz="quarter" idx="17"/>
          </p:nvPr>
        </p:nvSpPr>
        <p:spPr>
          <a:xfrm>
            <a:off x="9223475" y="2197611"/>
            <a:ext cx="2328672" cy="2328672"/>
          </a:xfrm>
        </p:spPr>
        <p:txBody>
          <a:bodyPr/>
          <a:lstStyle>
            <a:lvl1pPr>
              <a:defRPr sz="2400"/>
            </a:lvl1pPr>
          </a:lstStyle>
          <a:p>
            <a:endParaRPr lang="en-US" dirty="0"/>
          </a:p>
        </p:txBody>
      </p:sp>
      <p:sp>
        <p:nvSpPr>
          <p:cNvPr id="17" name="Title 1"/>
          <p:cNvSpPr>
            <a:spLocks noGrp="1"/>
          </p:cNvSpPr>
          <p:nvPr>
            <p:ph type="title" hasCustomPrompt="1"/>
          </p:nvPr>
        </p:nvSpPr>
        <p:spPr>
          <a:xfrm>
            <a:off x="475487" y="463296"/>
            <a:ext cx="11265408" cy="626440"/>
          </a:xfrm>
        </p:spPr>
        <p:txBody>
          <a:bodyPr lIns="91440" tIns="45720" rIns="91440" bIns="45720"/>
          <a:lstStyle>
            <a:lvl1pPr>
              <a:defRPr b="0" i="0" spc="400">
                <a:latin typeface="Amazon Ember Light" charset="0"/>
                <a:ea typeface="Amazon Ember Light" charset="0"/>
                <a:cs typeface="Amazon Ember Light" charset="0"/>
              </a:defRPr>
            </a:lvl1pPr>
          </a:lstStyle>
          <a:p>
            <a:r>
              <a:rPr lang="en-US" dirty="0"/>
              <a:t>CLICK TO EDIT MASTER TITLE STYLE</a:t>
            </a:r>
          </a:p>
        </p:txBody>
      </p:sp>
    </p:spTree>
    <p:extLst>
      <p:ext uri="{BB962C8B-B14F-4D97-AF65-F5344CB8AC3E}">
        <p14:creationId xmlns:p14="http://schemas.microsoft.com/office/powerpoint/2010/main" val="490378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Orange">
    <p:spTree>
      <p:nvGrpSpPr>
        <p:cNvPr id="1" name=""/>
        <p:cNvGrpSpPr/>
        <p:nvPr/>
      </p:nvGrpSpPr>
      <p:grpSpPr>
        <a:xfrm>
          <a:off x="0" y="0"/>
          <a:ext cx="0" cy="0"/>
          <a:chOff x="0" y="0"/>
          <a:chExt cx="0" cy="0"/>
        </a:xfrm>
      </p:grpSpPr>
      <p:sp>
        <p:nvSpPr>
          <p:cNvPr id="9" name="Title 1"/>
          <p:cNvSpPr>
            <a:spLocks noGrp="1"/>
          </p:cNvSpPr>
          <p:nvPr>
            <p:ph type="title"/>
          </p:nvPr>
        </p:nvSpPr>
        <p:spPr>
          <a:xfrm>
            <a:off x="469764" y="463824"/>
            <a:ext cx="11265408" cy="626440"/>
          </a:xfrm>
        </p:spPr>
        <p:txBody>
          <a:bodyPr lIns="91440" tIns="45720" rIns="91440" bIns="45720"/>
          <a:lstStyle>
            <a:lvl1pPr>
              <a:defRPr b="0" i="0" spc="400">
                <a:latin typeface="Amazon Ember Light" charset="0"/>
                <a:ea typeface="Amazon Ember Light" charset="0"/>
                <a:cs typeface="Amazon Ember Light" charset="0"/>
              </a:defRPr>
            </a:lvl1pPr>
          </a:lstStyle>
          <a:p>
            <a:endParaRPr lang="en-US" dirty="0"/>
          </a:p>
        </p:txBody>
      </p:sp>
    </p:spTree>
    <p:extLst>
      <p:ext uri="{BB962C8B-B14F-4D97-AF65-F5344CB8AC3E}">
        <p14:creationId xmlns:p14="http://schemas.microsoft.com/office/powerpoint/2010/main" val="3906829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lstStyle>
            <a:lvl1pPr>
              <a:defRPr>
                <a:solidFill>
                  <a:srgbClr val="414042"/>
                </a:solidFill>
              </a:defRPr>
            </a:lvl1pPr>
          </a:lstStyle>
          <a:p>
            <a:r>
              <a:rPr lang="en-US" dirty="0"/>
              <a:t>Click to edit Master title style</a:t>
            </a:r>
          </a:p>
        </p:txBody>
      </p:sp>
      <p:sp>
        <p:nvSpPr>
          <p:cNvPr id="3" name="Content Placeholder 2"/>
          <p:cNvSpPr>
            <a:spLocks noGrp="1"/>
          </p:cNvSpPr>
          <p:nvPr>
            <p:ph idx="1"/>
          </p:nvPr>
        </p:nvSpPr>
        <p:spPr/>
        <p:txBody>
          <a:bodyPr/>
          <a:lstStyle>
            <a:lvl1pPr marL="0" indent="0">
              <a:buNone/>
              <a:defRPr>
                <a:solidFill>
                  <a:srgbClr val="414042"/>
                </a:solidFill>
              </a:defRPr>
            </a:lvl1pPr>
            <a:lvl2pPr marL="990575" indent="-380990">
              <a:buFont typeface="Arial"/>
              <a:buChar char="•"/>
              <a:defRPr>
                <a:solidFill>
                  <a:srgbClr val="414042"/>
                </a:solidFill>
              </a:defRPr>
            </a:lvl2pPr>
            <a:lvl3pPr marL="1523962" indent="-304792">
              <a:buFont typeface="Arial"/>
              <a:buChar char="•"/>
              <a:defRPr>
                <a:solidFill>
                  <a:srgbClr val="414042"/>
                </a:solidFill>
              </a:defRPr>
            </a:lvl3pPr>
            <a:lvl4pPr>
              <a:defRPr>
                <a:solidFill>
                  <a:srgbClr val="414042"/>
                </a:solidFill>
              </a:defRPr>
            </a:lvl4pPr>
            <a:lvl5pPr>
              <a:defRPr>
                <a:solidFill>
                  <a:srgbClr val="41404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38230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2 Content Orange">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75487" y="1304543"/>
            <a:ext cx="5561732" cy="4303776"/>
          </a:xfrm>
        </p:spPr>
        <p:txBody>
          <a:bodyPr/>
          <a:lstStyle>
            <a:lvl1pPr>
              <a:defRPr sz="1600" b="0" i="0" spc="67" baseline="0">
                <a:latin typeface="Amazon Ember" charset="0"/>
                <a:ea typeface="Amazon Ember" charset="0"/>
                <a:cs typeface="Amazon Ember" charset="0"/>
              </a:defRPr>
            </a:lvl1pPr>
            <a:lvl2pPr>
              <a:defRPr sz="1600" b="0" i="0" spc="67" baseline="0">
                <a:latin typeface="Amazon Ember" charset="0"/>
                <a:ea typeface="Amazon Ember" charset="0"/>
                <a:cs typeface="Amazon Ember" charset="0"/>
              </a:defRPr>
            </a:lvl2pPr>
            <a:lvl3pPr>
              <a:defRPr sz="1600" b="0" i="0" spc="67" baseline="0">
                <a:latin typeface="Amazon Ember" charset="0"/>
                <a:ea typeface="Amazon Ember" charset="0"/>
                <a:cs typeface="Amazon Ember" charset="0"/>
              </a:defRPr>
            </a:lvl3pPr>
            <a:lvl4pPr>
              <a:defRPr sz="1600" b="0" i="0" spc="67" baseline="0">
                <a:latin typeface="Amazon Ember" charset="0"/>
                <a:ea typeface="Amazon Ember" charset="0"/>
                <a:cs typeface="Amazon Ember" charset="0"/>
              </a:defRPr>
            </a:lvl4pPr>
            <a:lvl5pPr>
              <a:defRPr sz="1600" b="0" i="0" spc="67" baseline="0">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6"/>
          <p:cNvSpPr>
            <a:spLocks noGrp="1"/>
          </p:cNvSpPr>
          <p:nvPr>
            <p:ph sz="quarter" idx="11"/>
          </p:nvPr>
        </p:nvSpPr>
        <p:spPr>
          <a:xfrm>
            <a:off x="6122905" y="1304545"/>
            <a:ext cx="5617991" cy="4309447"/>
          </a:xfrm>
        </p:spPr>
        <p:txBody>
          <a:bodyPr/>
          <a:lstStyle>
            <a:lvl1pPr>
              <a:defRPr sz="1600" b="0" i="0" spc="67" baseline="0">
                <a:latin typeface="Amazon Ember" charset="0"/>
                <a:ea typeface="Amazon Ember" charset="0"/>
                <a:cs typeface="Amazon Ember" charset="0"/>
              </a:defRPr>
            </a:lvl1pPr>
            <a:lvl2pPr>
              <a:defRPr sz="1600" b="0" i="0" spc="67" baseline="0">
                <a:latin typeface="Amazon Ember" charset="0"/>
                <a:ea typeface="Amazon Ember" charset="0"/>
                <a:cs typeface="Amazon Ember" charset="0"/>
              </a:defRPr>
            </a:lvl2pPr>
            <a:lvl3pPr>
              <a:defRPr sz="1600" b="0" i="0" spc="67" baseline="0">
                <a:latin typeface="Amazon Ember" charset="0"/>
                <a:ea typeface="Amazon Ember" charset="0"/>
                <a:cs typeface="Amazon Ember" charset="0"/>
              </a:defRPr>
            </a:lvl3pPr>
            <a:lvl4pPr>
              <a:defRPr sz="1600" b="0" i="0" spc="67" baseline="0">
                <a:latin typeface="Amazon Ember" charset="0"/>
                <a:ea typeface="Amazon Ember" charset="0"/>
                <a:cs typeface="Amazon Ember" charset="0"/>
              </a:defRPr>
            </a:lvl4pPr>
            <a:lvl5pPr>
              <a:defRPr sz="1600" b="0" i="0" spc="67" baseline="0">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hasCustomPrompt="1"/>
          </p:nvPr>
        </p:nvSpPr>
        <p:spPr>
          <a:xfrm>
            <a:off x="475487" y="463296"/>
            <a:ext cx="11265408" cy="626440"/>
          </a:xfrm>
        </p:spPr>
        <p:txBody>
          <a:bodyPr lIns="91440" tIns="45720" rIns="91440" bIns="45720"/>
          <a:lstStyle>
            <a:lvl1pPr>
              <a:defRPr b="0" i="0" spc="400">
                <a:latin typeface="Amazon Ember Light" charset="0"/>
                <a:ea typeface="Amazon Ember Light" charset="0"/>
                <a:cs typeface="Amazon Ember Light" charset="0"/>
              </a:defRPr>
            </a:lvl1pPr>
          </a:lstStyle>
          <a:p>
            <a:r>
              <a:rPr lang="en-US" dirty="0"/>
              <a:t>CLICK TO EDIT MASTER TITLE STYLE</a:t>
            </a:r>
          </a:p>
        </p:txBody>
      </p:sp>
    </p:spTree>
    <p:extLst>
      <p:ext uri="{BB962C8B-B14F-4D97-AF65-F5344CB8AC3E}">
        <p14:creationId xmlns:p14="http://schemas.microsoft.com/office/powerpoint/2010/main" val="32600121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pic>
        <p:nvPicPr>
          <p:cNvPr id="3" name="Picture 2" descr="Summit_PPT-Asset_16-9_Background-2-Black.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12187065" cy="6858000"/>
          </a:xfrm>
          <a:prstGeom prst="rect">
            <a:avLst/>
          </a:prstGeom>
        </p:spPr>
      </p:pic>
      <p:sp>
        <p:nvSpPr>
          <p:cNvPr id="4" name="Text Placeholder 8"/>
          <p:cNvSpPr>
            <a:spLocks noGrp="1"/>
          </p:cNvSpPr>
          <p:nvPr>
            <p:ph type="body" sz="quarter" idx="12" hasCustomPrompt="1"/>
          </p:nvPr>
        </p:nvSpPr>
        <p:spPr>
          <a:xfrm>
            <a:off x="1212675" y="1947767"/>
            <a:ext cx="9748836" cy="2571679"/>
          </a:xfrm>
        </p:spPr>
        <p:txBody>
          <a:bodyPr anchor="ctr">
            <a:noAutofit/>
          </a:bodyPr>
          <a:lstStyle>
            <a:lvl1pPr marL="0" indent="0" algn="ctr">
              <a:buNone/>
              <a:defRPr sz="4267" b="0" i="0" baseline="0">
                <a:solidFill>
                  <a:schemeClr val="bg1"/>
                </a:solidFill>
                <a:latin typeface="Amazon Ember Light"/>
                <a:ea typeface="Arial" charset="0"/>
                <a:cs typeface="Amazon Ember Light"/>
              </a:defRPr>
            </a:lvl1pPr>
          </a:lstStyle>
          <a:p>
            <a:pPr lvl="0"/>
            <a:r>
              <a:rPr lang="en-US" dirty="0"/>
              <a:t>Section Page</a:t>
            </a:r>
          </a:p>
        </p:txBody>
      </p:sp>
    </p:spTree>
    <p:extLst>
      <p:ext uri="{BB962C8B-B14F-4D97-AF65-F5344CB8AC3E}">
        <p14:creationId xmlns:p14="http://schemas.microsoft.com/office/powerpoint/2010/main" val="34158935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pic>
        <p:nvPicPr>
          <p:cNvPr id="3" name="Picture 2" descr="Summit_PPT-Asset_16-9_Background-2-Black.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12187065" cy="6858000"/>
          </a:xfrm>
          <a:prstGeom prst="rect">
            <a:avLst/>
          </a:prstGeom>
        </p:spPr>
      </p:pic>
      <p:sp>
        <p:nvSpPr>
          <p:cNvPr id="4" name="Title 1"/>
          <p:cNvSpPr>
            <a:spLocks noGrp="1"/>
          </p:cNvSpPr>
          <p:nvPr>
            <p:ph type="title" hasCustomPrompt="1"/>
          </p:nvPr>
        </p:nvSpPr>
        <p:spPr>
          <a:xfrm>
            <a:off x="449052" y="232274"/>
            <a:ext cx="10940405" cy="727655"/>
          </a:xfrm>
        </p:spPr>
        <p:txBody>
          <a:bodyPr lIns="0"/>
          <a:lstStyle>
            <a:lvl1pPr>
              <a:defRPr>
                <a:solidFill>
                  <a:srgbClr val="FFFFFF"/>
                </a:solidFill>
                <a:latin typeface="Amazon Ember Light"/>
                <a:cs typeface="Amazon Ember Light"/>
              </a:defRPr>
            </a:lvl1pPr>
          </a:lstStyle>
          <a:p>
            <a:pPr lvl="0"/>
            <a:r>
              <a:rPr lang="en-US" dirty="0"/>
              <a:t>Comparison Page</a:t>
            </a:r>
          </a:p>
        </p:txBody>
      </p:sp>
      <p:sp>
        <p:nvSpPr>
          <p:cNvPr id="5" name="Content Placeholder 3"/>
          <p:cNvSpPr>
            <a:spLocks noGrp="1"/>
          </p:cNvSpPr>
          <p:nvPr>
            <p:ph sz="half" idx="12" hasCustomPrompt="1"/>
          </p:nvPr>
        </p:nvSpPr>
        <p:spPr>
          <a:xfrm>
            <a:off x="456056" y="2919171"/>
            <a:ext cx="5384800" cy="3165547"/>
          </a:xfrm>
        </p:spPr>
        <p:txBody>
          <a:bodyPr lIns="0" tIns="0" rIns="0" bIns="0"/>
          <a:lstStyle>
            <a:lvl1pPr>
              <a:defRPr baseline="0">
                <a:solidFill>
                  <a:srgbClr val="FFFFFF"/>
                </a:solidFill>
                <a:latin typeface="Amazon Ember Light"/>
                <a:cs typeface="Amazon Ember Light"/>
              </a:defRPr>
            </a:lvl1pPr>
          </a:lstStyle>
          <a:p>
            <a:r>
              <a:rPr lang="en-US" dirty="0"/>
              <a:t>Body copy here (text in this block should align to top of text box)</a:t>
            </a:r>
          </a:p>
        </p:txBody>
      </p:sp>
      <p:sp>
        <p:nvSpPr>
          <p:cNvPr id="6" name="Content Placeholder 3"/>
          <p:cNvSpPr>
            <a:spLocks noGrp="1"/>
          </p:cNvSpPr>
          <p:nvPr>
            <p:ph sz="half" idx="11" hasCustomPrompt="1"/>
          </p:nvPr>
        </p:nvSpPr>
        <p:spPr>
          <a:xfrm>
            <a:off x="456056" y="2061211"/>
            <a:ext cx="5380301" cy="794880"/>
          </a:xfrm>
        </p:spPr>
        <p:txBody>
          <a:bodyPr lIns="0"/>
          <a:lstStyle>
            <a:lvl1pPr>
              <a:defRPr b="1" i="0" baseline="0">
                <a:solidFill>
                  <a:srgbClr val="FFFFFF"/>
                </a:solidFill>
                <a:latin typeface="Amazon Ember"/>
                <a:cs typeface="Amazon Ember"/>
              </a:defRPr>
            </a:lvl1pPr>
          </a:lstStyle>
          <a:p>
            <a:r>
              <a:rPr lang="en-US" dirty="0"/>
              <a:t>Column 1</a:t>
            </a:r>
          </a:p>
        </p:txBody>
      </p:sp>
      <p:sp>
        <p:nvSpPr>
          <p:cNvPr id="7" name="Content Placeholder 3"/>
          <p:cNvSpPr>
            <a:spLocks noGrp="1"/>
          </p:cNvSpPr>
          <p:nvPr>
            <p:ph sz="half" idx="13" hasCustomPrompt="1"/>
          </p:nvPr>
        </p:nvSpPr>
        <p:spPr>
          <a:xfrm>
            <a:off x="6010189" y="2919171"/>
            <a:ext cx="5384800" cy="3165547"/>
          </a:xfrm>
        </p:spPr>
        <p:txBody>
          <a:bodyPr lIns="0" tIns="0" rIns="0" bIns="0"/>
          <a:lstStyle>
            <a:lvl1pPr>
              <a:defRPr baseline="0">
                <a:solidFill>
                  <a:srgbClr val="FFFFFF"/>
                </a:solidFill>
                <a:latin typeface="Amazon Ember Light"/>
                <a:cs typeface="Amazon Ember Light"/>
              </a:defRPr>
            </a:lvl1pPr>
          </a:lstStyle>
          <a:p>
            <a:r>
              <a:rPr lang="en-US" dirty="0"/>
              <a:t>Body copy here (text in this block should align to top of text box)</a:t>
            </a:r>
          </a:p>
        </p:txBody>
      </p:sp>
      <p:sp>
        <p:nvSpPr>
          <p:cNvPr id="8" name="Content Placeholder 3"/>
          <p:cNvSpPr>
            <a:spLocks noGrp="1"/>
          </p:cNvSpPr>
          <p:nvPr>
            <p:ph sz="half" idx="14" hasCustomPrompt="1"/>
          </p:nvPr>
        </p:nvSpPr>
        <p:spPr>
          <a:xfrm>
            <a:off x="6010190" y="2061211"/>
            <a:ext cx="5380301" cy="794880"/>
          </a:xfrm>
        </p:spPr>
        <p:txBody>
          <a:bodyPr lIns="0"/>
          <a:lstStyle>
            <a:lvl1pPr>
              <a:defRPr b="1" i="0" baseline="0">
                <a:solidFill>
                  <a:srgbClr val="FFFFFF"/>
                </a:solidFill>
                <a:latin typeface="Amazon Ember"/>
                <a:cs typeface="Amazon Ember"/>
              </a:defRPr>
            </a:lvl1pPr>
          </a:lstStyle>
          <a:p>
            <a:r>
              <a:rPr lang="en-US" dirty="0"/>
              <a:t>Column 2</a:t>
            </a:r>
          </a:p>
        </p:txBody>
      </p:sp>
    </p:spTree>
    <p:extLst>
      <p:ext uri="{BB962C8B-B14F-4D97-AF65-F5344CB8AC3E}">
        <p14:creationId xmlns:p14="http://schemas.microsoft.com/office/powerpoint/2010/main" val="6804647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pic>
        <p:nvPicPr>
          <p:cNvPr id="3" name="Picture 2" descr="Summit_PPT-Asset_16-9_Background-2-Black.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12187065" cy="6858000"/>
          </a:xfrm>
          <a:prstGeom prst="rect">
            <a:avLst/>
          </a:prstGeom>
        </p:spPr>
      </p:pic>
      <p:sp>
        <p:nvSpPr>
          <p:cNvPr id="4" name="Title 1"/>
          <p:cNvSpPr>
            <a:spLocks noGrp="1"/>
          </p:cNvSpPr>
          <p:nvPr>
            <p:ph type="title" hasCustomPrompt="1"/>
          </p:nvPr>
        </p:nvSpPr>
        <p:spPr>
          <a:xfrm>
            <a:off x="449052" y="232274"/>
            <a:ext cx="10940405" cy="727655"/>
          </a:xfrm>
        </p:spPr>
        <p:txBody>
          <a:bodyPr lIns="0"/>
          <a:lstStyle>
            <a:lvl1pPr>
              <a:defRPr baseline="0">
                <a:solidFill>
                  <a:schemeClr val="bg1"/>
                </a:solidFill>
                <a:latin typeface="Amazon Ember Light"/>
                <a:cs typeface="Amazon Ember Light"/>
              </a:defRPr>
            </a:lvl1pPr>
          </a:lstStyle>
          <a:p>
            <a:pPr lvl="0"/>
            <a:r>
              <a:rPr lang="en-US" dirty="0"/>
              <a:t>Standard Content Page</a:t>
            </a:r>
          </a:p>
        </p:txBody>
      </p:sp>
      <p:sp>
        <p:nvSpPr>
          <p:cNvPr id="5" name="Content Placeholder 3"/>
          <p:cNvSpPr>
            <a:spLocks noGrp="1"/>
          </p:cNvSpPr>
          <p:nvPr>
            <p:ph sz="half" idx="11" hasCustomPrompt="1"/>
          </p:nvPr>
        </p:nvSpPr>
        <p:spPr>
          <a:xfrm>
            <a:off x="456055" y="2061211"/>
            <a:ext cx="10968300" cy="794880"/>
          </a:xfrm>
        </p:spPr>
        <p:txBody>
          <a:bodyPr lIns="0"/>
          <a:lstStyle>
            <a:lvl1pPr>
              <a:defRPr b="1" i="0" baseline="0">
                <a:solidFill>
                  <a:schemeClr val="bg1"/>
                </a:solidFill>
                <a:latin typeface="Amazon Ember"/>
                <a:cs typeface="Amazon Ember"/>
              </a:defRPr>
            </a:lvl1pPr>
          </a:lstStyle>
          <a:p>
            <a:r>
              <a:rPr lang="en-US" dirty="0"/>
              <a:t>Subtitle</a:t>
            </a:r>
          </a:p>
        </p:txBody>
      </p:sp>
      <p:sp>
        <p:nvSpPr>
          <p:cNvPr id="6" name="Content Placeholder 3"/>
          <p:cNvSpPr>
            <a:spLocks noGrp="1"/>
          </p:cNvSpPr>
          <p:nvPr>
            <p:ph sz="half" idx="12" hasCustomPrompt="1"/>
          </p:nvPr>
        </p:nvSpPr>
        <p:spPr>
          <a:xfrm>
            <a:off x="456055" y="3014133"/>
            <a:ext cx="10968300" cy="3160889"/>
          </a:xfrm>
        </p:spPr>
        <p:txBody>
          <a:bodyPr lIns="0" tIns="0" rIns="0" bIns="0"/>
          <a:lstStyle>
            <a:lvl1pPr>
              <a:defRPr baseline="0">
                <a:solidFill>
                  <a:srgbClr val="FFFFFF"/>
                </a:solidFill>
                <a:latin typeface="Amazon Ember Light"/>
                <a:cs typeface="Amazon Ember Light"/>
              </a:defRPr>
            </a:lvl1pPr>
          </a:lstStyle>
          <a:p>
            <a:r>
              <a:rPr lang="en-US" dirty="0"/>
              <a:t>Body copy here (this text block is vertically centered)</a:t>
            </a:r>
          </a:p>
        </p:txBody>
      </p:sp>
    </p:spTree>
    <p:extLst>
      <p:ext uri="{BB962C8B-B14F-4D97-AF65-F5344CB8AC3E}">
        <p14:creationId xmlns:p14="http://schemas.microsoft.com/office/powerpoint/2010/main" val="38745921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_and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CC7F-A1B5-49B5-821A-D9FB8D49F7B5}"/>
              </a:ext>
            </a:extLst>
          </p:cNvPr>
          <p:cNvSpPr>
            <a:spLocks noGrp="1"/>
          </p:cNvSpPr>
          <p:nvPr>
            <p:ph type="title"/>
          </p:nvPr>
        </p:nvSpPr>
        <p:spPr/>
        <p:txBody>
          <a:bodyPr lIns="182880" tIns="146304" rIns="182880" bIns="146304"/>
          <a:lstStyle/>
          <a:p>
            <a:r>
              <a:rPr lang="en-US"/>
              <a:t>Click to edit Master title style</a:t>
            </a:r>
            <a:endParaRPr lang="en-US" dirty="0"/>
          </a:p>
        </p:txBody>
      </p:sp>
      <p:sp>
        <p:nvSpPr>
          <p:cNvPr id="3" name="Text Placeholder 3">
            <a:extLst>
              <a:ext uri="{FF2B5EF4-FFF2-40B4-BE49-F238E27FC236}">
                <a16:creationId xmlns:a16="http://schemas.microsoft.com/office/drawing/2014/main" id="{236A5EB2-5876-4EAF-8AE0-2E40E818628D}"/>
              </a:ext>
            </a:extLst>
          </p:cNvPr>
          <p:cNvSpPr>
            <a:spLocks noGrp="1"/>
          </p:cNvSpPr>
          <p:nvPr>
            <p:ph idx="1" hasCustomPrompt="1"/>
          </p:nvPr>
        </p:nvSpPr>
        <p:spPr>
          <a:xfrm>
            <a:off x="269242" y="1189180"/>
            <a:ext cx="11653521" cy="2609945"/>
          </a:xfrm>
          <a:prstGeom prst="rect">
            <a:avLst/>
          </a:prstGeom>
        </p:spPr>
        <p:txBody>
          <a:bodyPr vert="horz" wrap="square" lIns="182880" tIns="146304" rIns="182880" bIns="146304"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5489142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lstStyle>
            <a:lvl1pPr>
              <a:defRPr>
                <a:solidFill>
                  <a:srgbClr val="414042"/>
                </a:solidFill>
              </a:defRPr>
            </a:lvl1pPr>
          </a:lstStyle>
          <a:p>
            <a:r>
              <a:rPr lang="en-US" dirty="0"/>
              <a:t>Click to edit Master title style</a:t>
            </a:r>
          </a:p>
        </p:txBody>
      </p:sp>
      <p:sp>
        <p:nvSpPr>
          <p:cNvPr id="6" name="Content Placeholder 3"/>
          <p:cNvSpPr>
            <a:spLocks noGrp="1"/>
          </p:cNvSpPr>
          <p:nvPr>
            <p:ph sz="quarter" idx="11" hasCustomPrompt="1"/>
          </p:nvPr>
        </p:nvSpPr>
        <p:spPr>
          <a:xfrm>
            <a:off x="448817" y="1347211"/>
            <a:ext cx="10943656" cy="4855901"/>
          </a:xfrm>
          <a:noFill/>
        </p:spPr>
        <p:txBody>
          <a:bodyPr/>
          <a:lstStyle>
            <a:lvl1pPr marL="0" indent="0">
              <a:buNone/>
              <a:defRPr lang="en-US" sz="1467">
                <a:solidFill>
                  <a:srgbClr val="3366FF"/>
                </a:solidFill>
                <a:effectLst/>
                <a:latin typeface="Lucida Console" panose="020B0609040504020204" pitchFamily="49" charset="0"/>
              </a:defRPr>
            </a:lvl1pPr>
            <a:lvl2pPr marL="609585" indent="0">
              <a:buNone/>
              <a:defRPr>
                <a:latin typeface="Lucida Console" panose="020B0609040504020204" pitchFamily="49" charset="0"/>
              </a:defRPr>
            </a:lvl2pPr>
            <a:lvl3pPr marL="1219170" indent="0">
              <a:buNone/>
              <a:defRPr>
                <a:latin typeface="Lucida Console" panose="020B0609040504020204" pitchFamily="49" charset="0"/>
              </a:defRPr>
            </a:lvl3pPr>
            <a:lvl4pPr marL="1828754" indent="0">
              <a:buNone/>
              <a:defRPr>
                <a:latin typeface="Lucida Console" panose="020B0609040504020204" pitchFamily="49" charset="0"/>
              </a:defRPr>
            </a:lvl4pPr>
            <a:lvl5pPr marL="2438339" indent="0">
              <a:buNone/>
              <a:defRPr>
                <a:latin typeface="Lucida Console" panose="020B0609040504020204" pitchFamily="49" charset="0"/>
              </a:defRPr>
            </a:lvl5pPr>
          </a:lstStyle>
          <a:p>
            <a:r>
              <a:rPr lang="en-US" sz="1867"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5923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528525" y="2625603"/>
            <a:ext cx="10363200" cy="1240140"/>
          </a:xfrm>
        </p:spPr>
        <p:txBody>
          <a:bodyPr anchor="ctr">
            <a:noAutofit/>
          </a:bodyPr>
          <a:lstStyle>
            <a:lvl1pPr algn="l">
              <a:defRPr sz="5333" b="1" cap="none">
                <a:solidFill>
                  <a:srgbClr val="414042"/>
                </a:solidFill>
              </a:defRPr>
            </a:lvl1pPr>
          </a:lstStyle>
          <a:p>
            <a:r>
              <a:rPr lang="en-US" dirty="0"/>
              <a:t>Click to edit Master title style</a:t>
            </a:r>
          </a:p>
        </p:txBody>
      </p:sp>
    </p:spTree>
    <p:extLst>
      <p:ext uri="{BB962C8B-B14F-4D97-AF65-F5344CB8AC3E}">
        <p14:creationId xmlns:p14="http://schemas.microsoft.com/office/powerpoint/2010/main" val="3878139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normAutofit/>
          </a:bodyPr>
          <a:lstStyle>
            <a:lvl1pPr>
              <a:defRPr sz="3733">
                <a:solidFill>
                  <a:srgbClr val="414042"/>
                </a:solidFill>
              </a:defRPr>
            </a:lvl1pPr>
          </a:lstStyle>
          <a:p>
            <a:r>
              <a:rPr lang="en-US" dirty="0"/>
              <a:t>Click to edit Master title style</a:t>
            </a:r>
          </a:p>
        </p:txBody>
      </p:sp>
      <p:sp>
        <p:nvSpPr>
          <p:cNvPr id="3" name="Content Placeholder 2"/>
          <p:cNvSpPr>
            <a:spLocks noGrp="1"/>
          </p:cNvSpPr>
          <p:nvPr>
            <p:ph sz="half" idx="1"/>
          </p:nvPr>
        </p:nvSpPr>
        <p:spPr>
          <a:xfrm>
            <a:off x="444767" y="1350010"/>
            <a:ext cx="5384800" cy="4629431"/>
          </a:xfrm>
        </p:spPr>
        <p:txBody>
          <a:bodyPr/>
          <a:lstStyle>
            <a:lvl1pPr>
              <a:defRPr sz="2933">
                <a:solidFill>
                  <a:srgbClr val="414042"/>
                </a:solidFill>
              </a:defRPr>
            </a:lvl1pPr>
            <a:lvl2pPr>
              <a:defRPr sz="2667">
                <a:solidFill>
                  <a:srgbClr val="414042"/>
                </a:solidFill>
              </a:defRPr>
            </a:lvl2pPr>
            <a:lvl3pPr>
              <a:defRPr sz="2133">
                <a:solidFill>
                  <a:srgbClr val="414042"/>
                </a:solidFill>
              </a:defRPr>
            </a:lvl3pPr>
            <a:lvl4pPr>
              <a:defRPr sz="2133">
                <a:solidFill>
                  <a:srgbClr val="414042"/>
                </a:solidFill>
              </a:defRPr>
            </a:lvl4pPr>
            <a:lvl5pPr>
              <a:defRPr sz="2133">
                <a:solidFill>
                  <a:srgbClr val="414042"/>
                </a:solidFil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32767" y="1350010"/>
            <a:ext cx="5384800" cy="4629431"/>
          </a:xfrm>
        </p:spPr>
        <p:txBody>
          <a:bodyPr/>
          <a:lstStyle>
            <a:lvl1pPr>
              <a:defRPr sz="2933">
                <a:solidFill>
                  <a:srgbClr val="414042"/>
                </a:solidFill>
              </a:defRPr>
            </a:lvl1pPr>
            <a:lvl2pPr>
              <a:defRPr sz="2667">
                <a:solidFill>
                  <a:srgbClr val="414042"/>
                </a:solidFill>
              </a:defRPr>
            </a:lvl2pPr>
            <a:lvl3pPr>
              <a:defRPr sz="2133">
                <a:solidFill>
                  <a:srgbClr val="414042"/>
                </a:solidFill>
              </a:defRPr>
            </a:lvl3pPr>
            <a:lvl4pPr>
              <a:defRPr sz="2133">
                <a:solidFill>
                  <a:srgbClr val="414042"/>
                </a:solidFill>
              </a:defRPr>
            </a:lvl4pPr>
            <a:lvl5pPr>
              <a:defRPr sz="2133">
                <a:solidFill>
                  <a:srgbClr val="414042"/>
                </a:solidFil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7915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0324" y="1344071"/>
            <a:ext cx="5386917" cy="639763"/>
          </a:xfrm>
        </p:spPr>
        <p:txBody>
          <a:bodyPr anchor="b">
            <a:no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450324" y="1983832"/>
            <a:ext cx="5386917" cy="3951288"/>
          </a:xfrm>
        </p:spPr>
        <p:txBody>
          <a:bodyPr/>
          <a:lstStyle>
            <a:lvl1pPr>
              <a:defRPr sz="2667"/>
            </a:lvl1pPr>
            <a:lvl2pPr>
              <a:defRPr sz="2400"/>
            </a:lvl2pPr>
            <a:lvl3pPr>
              <a:defRPr sz="2400"/>
            </a:lvl3pPr>
            <a:lvl4pPr>
              <a:defRPr sz="2400"/>
            </a:lvl4pPr>
            <a:lvl5pPr>
              <a:defRPr sz="24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449052" y="153249"/>
            <a:ext cx="10940405" cy="727655"/>
          </a:xfrm>
        </p:spPr>
        <p:txBody>
          <a:bodyPr>
            <a:normAutofit/>
          </a:bodyPr>
          <a:lstStyle>
            <a:lvl1pPr>
              <a:defRPr sz="3733">
                <a:solidFill>
                  <a:srgbClr val="414042"/>
                </a:solidFill>
              </a:defRPr>
            </a:lvl1pPr>
          </a:lstStyle>
          <a:p>
            <a:r>
              <a:rPr lang="en-US" dirty="0"/>
              <a:t>Click to edit Master title style</a:t>
            </a:r>
          </a:p>
        </p:txBody>
      </p:sp>
      <p:sp>
        <p:nvSpPr>
          <p:cNvPr id="15" name="Text Placeholder 4"/>
          <p:cNvSpPr>
            <a:spLocks noGrp="1"/>
          </p:cNvSpPr>
          <p:nvPr>
            <p:ph type="body" sz="quarter" idx="3"/>
          </p:nvPr>
        </p:nvSpPr>
        <p:spPr>
          <a:xfrm>
            <a:off x="6034093" y="1344071"/>
            <a:ext cx="5389033" cy="639763"/>
          </a:xfrm>
        </p:spPr>
        <p:txBody>
          <a:bodyPr anchor="b">
            <a:norm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16" name="Content Placeholder 5"/>
          <p:cNvSpPr>
            <a:spLocks noGrp="1"/>
          </p:cNvSpPr>
          <p:nvPr>
            <p:ph sz="quarter" idx="4"/>
          </p:nvPr>
        </p:nvSpPr>
        <p:spPr>
          <a:xfrm>
            <a:off x="6034093" y="1983832"/>
            <a:ext cx="5389033" cy="3951288"/>
          </a:xfrm>
        </p:spPr>
        <p:txBody>
          <a:bodyPr/>
          <a:lstStyle>
            <a:lvl1pPr>
              <a:defRPr sz="2667"/>
            </a:lvl1pPr>
            <a:lvl2pPr>
              <a:defRPr sz="2400"/>
            </a:lvl2pPr>
            <a:lvl3pPr>
              <a:defRPr sz="2400"/>
            </a:lvl3pPr>
            <a:lvl4pPr>
              <a:defRPr sz="2400"/>
            </a:lvl4pPr>
            <a:lvl5pPr>
              <a:defRPr sz="24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178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0025" y="1348723"/>
            <a:ext cx="3256844" cy="4525963"/>
          </a:xfrm>
        </p:spPr>
        <p:txBody>
          <a:bodyPr>
            <a:normAutofit/>
          </a:bodyPr>
          <a:lstStyle>
            <a:lvl1pPr>
              <a:defRPr sz="2667"/>
            </a:lvl1pPr>
            <a:lvl2pPr>
              <a:defRPr sz="2400"/>
            </a:lvl2pPr>
            <a:lvl3pPr>
              <a:defRPr sz="2133"/>
            </a:lvl3pPr>
            <a:lvl4pPr marL="1828754" indent="0">
              <a:buNone/>
              <a:defRPr sz="2133"/>
            </a:lvl4pPr>
            <a:lvl5pPr>
              <a:defRPr sz="2133"/>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4308002" y="1348723"/>
            <a:ext cx="3256844" cy="4525963"/>
          </a:xfrm>
        </p:spPr>
        <p:txBody>
          <a:bodyPr>
            <a:normAutofit/>
          </a:bodyPr>
          <a:lstStyle>
            <a:lvl1pPr>
              <a:defRPr sz="2667"/>
            </a:lvl1pPr>
            <a:lvl2pPr>
              <a:defRPr sz="2400"/>
            </a:lvl2pPr>
            <a:lvl3pPr>
              <a:defRPr sz="2133"/>
            </a:lvl3pPr>
            <a:lvl4pPr marL="1828754" indent="0">
              <a:buNone/>
              <a:defRPr sz="2133"/>
            </a:lvl4pPr>
            <a:lvl5pPr>
              <a:defRPr sz="2133"/>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8165981" y="1348723"/>
            <a:ext cx="3256844" cy="4525963"/>
          </a:xfrm>
        </p:spPr>
        <p:txBody>
          <a:bodyPr>
            <a:normAutofit/>
          </a:bodyPr>
          <a:lstStyle>
            <a:lvl1pPr>
              <a:defRPr sz="2667"/>
            </a:lvl1pPr>
            <a:lvl2pPr>
              <a:defRPr sz="2400"/>
            </a:lvl2pPr>
            <a:lvl3pPr>
              <a:defRPr sz="2133"/>
            </a:lvl3pPr>
            <a:lvl4pPr marL="1828754" indent="0">
              <a:buNone/>
              <a:defRPr sz="2133"/>
            </a:lvl4pPr>
            <a:lvl5pPr>
              <a:defRPr sz="2133"/>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92258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450323" y="4169445"/>
            <a:ext cx="2396067" cy="454587"/>
          </a:xfrm>
        </p:spPr>
        <p:txBody>
          <a:bodyPr>
            <a:noAutofit/>
          </a:bodyPr>
          <a:lstStyle>
            <a:lvl1pPr marL="0" indent="0" algn="ctr">
              <a:buNone/>
              <a:defRPr sz="1867">
                <a:solidFill>
                  <a:srgbClr val="41404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12" name="Text Placeholder 3"/>
          <p:cNvSpPr>
            <a:spLocks noGrp="1"/>
          </p:cNvSpPr>
          <p:nvPr>
            <p:ph type="body" sz="half" idx="11"/>
          </p:nvPr>
        </p:nvSpPr>
        <p:spPr>
          <a:xfrm>
            <a:off x="3328996" y="4169445"/>
            <a:ext cx="2396067" cy="454587"/>
          </a:xfrm>
        </p:spPr>
        <p:txBody>
          <a:bodyPr>
            <a:noAutofit/>
          </a:bodyPr>
          <a:lstStyle>
            <a:lvl1pPr marL="0" indent="0" algn="ctr">
              <a:buNone/>
              <a:defRPr sz="1867">
                <a:solidFill>
                  <a:srgbClr val="41404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13" name="Text Placeholder 3"/>
          <p:cNvSpPr>
            <a:spLocks noGrp="1"/>
          </p:cNvSpPr>
          <p:nvPr>
            <p:ph type="body" sz="half" idx="13"/>
          </p:nvPr>
        </p:nvSpPr>
        <p:spPr>
          <a:xfrm>
            <a:off x="6179447" y="4169445"/>
            <a:ext cx="2396067" cy="454587"/>
          </a:xfrm>
        </p:spPr>
        <p:txBody>
          <a:bodyPr>
            <a:noAutofit/>
          </a:bodyPr>
          <a:lstStyle>
            <a:lvl1pPr marL="0" indent="0" algn="ctr">
              <a:buNone/>
              <a:defRPr sz="1867">
                <a:solidFill>
                  <a:srgbClr val="41404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14" name="Text Placeholder 3"/>
          <p:cNvSpPr>
            <a:spLocks noGrp="1"/>
          </p:cNvSpPr>
          <p:nvPr>
            <p:ph type="body" sz="half" idx="15"/>
          </p:nvPr>
        </p:nvSpPr>
        <p:spPr>
          <a:xfrm>
            <a:off x="9320460" y="4169445"/>
            <a:ext cx="2396067" cy="454587"/>
          </a:xfrm>
        </p:spPr>
        <p:txBody>
          <a:bodyPr>
            <a:noAutofit/>
          </a:bodyPr>
          <a:lstStyle>
            <a:lvl1pPr marL="0" indent="0" algn="ctr">
              <a:buNone/>
              <a:defRPr sz="1867">
                <a:solidFill>
                  <a:srgbClr val="41404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15" name="Picture Placeholder 2"/>
          <p:cNvSpPr>
            <a:spLocks noGrp="1"/>
          </p:cNvSpPr>
          <p:nvPr>
            <p:ph type="pic" sz="quarter" idx="16"/>
          </p:nvPr>
        </p:nvSpPr>
        <p:spPr>
          <a:xfrm>
            <a:off x="450323" y="2139139"/>
            <a:ext cx="2396067" cy="1792816"/>
          </a:xfrm>
        </p:spPr>
        <p:txBody>
          <a:bodyPr>
            <a:normAutofit/>
          </a:bodyPr>
          <a:lstStyle>
            <a:lvl1pPr>
              <a:defRPr sz="1867">
                <a:solidFill>
                  <a:srgbClr val="414042"/>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3328996" y="2139139"/>
            <a:ext cx="2396067" cy="1792816"/>
          </a:xfrm>
        </p:spPr>
        <p:txBody>
          <a:bodyPr>
            <a:normAutofit/>
          </a:bodyPr>
          <a:lstStyle>
            <a:lvl1pPr>
              <a:defRPr sz="1867">
                <a:solidFill>
                  <a:srgbClr val="414042"/>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6179447" y="2139139"/>
            <a:ext cx="2396067" cy="1792816"/>
          </a:xfrm>
        </p:spPr>
        <p:txBody>
          <a:bodyPr>
            <a:normAutofit/>
          </a:bodyPr>
          <a:lstStyle>
            <a:lvl1pPr>
              <a:defRPr sz="1867">
                <a:solidFill>
                  <a:srgbClr val="414042"/>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9320460" y="2139139"/>
            <a:ext cx="2396067" cy="1792816"/>
          </a:xfrm>
        </p:spPr>
        <p:txBody>
          <a:bodyPr>
            <a:normAutofit/>
          </a:bodyPr>
          <a:lstStyle>
            <a:lvl1pPr>
              <a:defRPr sz="1867">
                <a:solidFill>
                  <a:srgbClr val="414042"/>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441735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a:t>Click to edit Master title style</a:t>
            </a:r>
          </a:p>
        </p:txBody>
      </p:sp>
      <p:sp>
        <p:nvSpPr>
          <p:cNvPr id="3" name="Text Placeholder 3"/>
          <p:cNvSpPr>
            <a:spLocks noGrp="1"/>
          </p:cNvSpPr>
          <p:nvPr>
            <p:ph type="body" sz="half" idx="2"/>
          </p:nvPr>
        </p:nvSpPr>
        <p:spPr>
          <a:xfrm>
            <a:off x="453252" y="2869196"/>
            <a:ext cx="2565400" cy="454587"/>
          </a:xfrm>
        </p:spPr>
        <p:txBody>
          <a:bodyPr>
            <a:noAutofit/>
          </a:bodyPr>
          <a:lstStyle>
            <a:lvl1pPr marL="0" indent="0" algn="ctr">
              <a:buNone/>
              <a:defRPr sz="1467" b="0" i="0">
                <a:solidFill>
                  <a:srgbClr val="414042"/>
                </a:solidFill>
                <a:latin typeface="Amazon Ember Light" charset="0"/>
                <a:ea typeface="Amazon Ember Light" charset="0"/>
                <a:cs typeface="Amazon Ember Light"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4" name="Text Placeholder 3"/>
          <p:cNvSpPr>
            <a:spLocks noGrp="1"/>
          </p:cNvSpPr>
          <p:nvPr>
            <p:ph type="body" sz="half" idx="11"/>
          </p:nvPr>
        </p:nvSpPr>
        <p:spPr>
          <a:xfrm>
            <a:off x="4639085" y="2869196"/>
            <a:ext cx="2565400" cy="454587"/>
          </a:xfrm>
        </p:spPr>
        <p:txBody>
          <a:bodyPr>
            <a:noAutofit/>
          </a:bodyPr>
          <a:lstStyle>
            <a:lvl1pPr marL="0" indent="0" algn="ctr">
              <a:buNone/>
              <a:defRPr sz="1467" b="0" i="0">
                <a:solidFill>
                  <a:srgbClr val="414042"/>
                </a:solidFill>
                <a:latin typeface="Amazon Ember Light" charset="0"/>
                <a:ea typeface="Amazon Ember Light" charset="0"/>
                <a:cs typeface="Amazon Ember Light"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Text Placeholder 3"/>
          <p:cNvSpPr>
            <a:spLocks noGrp="1"/>
          </p:cNvSpPr>
          <p:nvPr>
            <p:ph type="body" sz="half" idx="13"/>
          </p:nvPr>
        </p:nvSpPr>
        <p:spPr>
          <a:xfrm>
            <a:off x="8833307" y="2869196"/>
            <a:ext cx="2565400" cy="454587"/>
          </a:xfrm>
        </p:spPr>
        <p:txBody>
          <a:bodyPr>
            <a:noAutofit/>
          </a:bodyPr>
          <a:lstStyle>
            <a:lvl1pPr marL="0" indent="0" algn="ctr">
              <a:buNone/>
              <a:defRPr sz="1467" b="0" i="0">
                <a:solidFill>
                  <a:srgbClr val="414042"/>
                </a:solidFill>
                <a:latin typeface="Amazon Ember Light" charset="0"/>
                <a:ea typeface="Amazon Ember Light" charset="0"/>
                <a:cs typeface="Amazon Ember Light"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6" name="Text Placeholder 3"/>
          <p:cNvSpPr>
            <a:spLocks noGrp="1"/>
          </p:cNvSpPr>
          <p:nvPr>
            <p:ph type="body" sz="half" idx="15"/>
          </p:nvPr>
        </p:nvSpPr>
        <p:spPr>
          <a:xfrm>
            <a:off x="453252" y="5284853"/>
            <a:ext cx="2565400" cy="454587"/>
          </a:xfrm>
        </p:spPr>
        <p:txBody>
          <a:bodyPr>
            <a:noAutofit/>
          </a:bodyPr>
          <a:lstStyle>
            <a:lvl1pPr marL="0" indent="0" algn="ctr">
              <a:buNone/>
              <a:defRPr sz="1467" b="0" i="0">
                <a:solidFill>
                  <a:srgbClr val="414042"/>
                </a:solidFill>
                <a:latin typeface="Amazon Ember Light" charset="0"/>
                <a:ea typeface="Amazon Ember Light" charset="0"/>
                <a:cs typeface="Amazon Ember Light"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7" name="Text Placeholder 3"/>
          <p:cNvSpPr>
            <a:spLocks noGrp="1"/>
          </p:cNvSpPr>
          <p:nvPr>
            <p:ph type="body" sz="half" idx="17"/>
          </p:nvPr>
        </p:nvSpPr>
        <p:spPr>
          <a:xfrm>
            <a:off x="4639077" y="5284853"/>
            <a:ext cx="2565400" cy="454587"/>
          </a:xfrm>
        </p:spPr>
        <p:txBody>
          <a:bodyPr>
            <a:noAutofit/>
          </a:bodyPr>
          <a:lstStyle>
            <a:lvl1pPr marL="0" indent="0" algn="ctr">
              <a:buNone/>
              <a:defRPr sz="1467" b="0" i="0">
                <a:solidFill>
                  <a:srgbClr val="414042"/>
                </a:solidFill>
                <a:latin typeface="Amazon Ember Light" charset="0"/>
                <a:ea typeface="Amazon Ember Light" charset="0"/>
                <a:cs typeface="Amazon Ember Light"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8" name="Text Placeholder 3"/>
          <p:cNvSpPr>
            <a:spLocks noGrp="1"/>
          </p:cNvSpPr>
          <p:nvPr>
            <p:ph type="body" sz="half" idx="19"/>
          </p:nvPr>
        </p:nvSpPr>
        <p:spPr>
          <a:xfrm>
            <a:off x="8833299" y="5284853"/>
            <a:ext cx="2565400" cy="454587"/>
          </a:xfrm>
        </p:spPr>
        <p:txBody>
          <a:bodyPr>
            <a:noAutofit/>
          </a:bodyPr>
          <a:lstStyle>
            <a:lvl1pPr marL="0" indent="0" algn="ctr">
              <a:buNone/>
              <a:defRPr sz="1467" b="0" i="0">
                <a:solidFill>
                  <a:srgbClr val="414042"/>
                </a:solidFill>
                <a:latin typeface="Amazon Ember Light" charset="0"/>
                <a:ea typeface="Amazon Ember Light" charset="0"/>
                <a:cs typeface="Amazon Ember Light"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9" name="Picture Placeholder 2"/>
          <p:cNvSpPr>
            <a:spLocks noGrp="1"/>
          </p:cNvSpPr>
          <p:nvPr>
            <p:ph type="pic" sz="quarter" idx="20"/>
          </p:nvPr>
        </p:nvSpPr>
        <p:spPr>
          <a:xfrm>
            <a:off x="453252" y="1237731"/>
            <a:ext cx="2565400" cy="1467556"/>
          </a:xfrm>
        </p:spPr>
        <p:txBody>
          <a:bodyPr>
            <a:normAutofit/>
          </a:bodyPr>
          <a:lstStyle>
            <a:lvl1pPr>
              <a:defRPr sz="1867">
                <a:solidFill>
                  <a:srgbClr val="414042"/>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4639077" y="1237731"/>
            <a:ext cx="2565400" cy="1467556"/>
          </a:xfrm>
        </p:spPr>
        <p:txBody>
          <a:bodyPr>
            <a:normAutofit/>
          </a:bodyPr>
          <a:lstStyle>
            <a:lvl1pPr>
              <a:defRPr sz="1867">
                <a:solidFill>
                  <a:srgbClr val="414042"/>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8833299" y="1237731"/>
            <a:ext cx="2565400" cy="1467556"/>
          </a:xfrm>
        </p:spPr>
        <p:txBody>
          <a:bodyPr>
            <a:normAutofit/>
          </a:bodyPr>
          <a:lstStyle>
            <a:lvl1pPr>
              <a:defRPr sz="1867">
                <a:solidFill>
                  <a:srgbClr val="414042"/>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453252" y="3709830"/>
            <a:ext cx="2565400" cy="1467556"/>
          </a:xfrm>
        </p:spPr>
        <p:txBody>
          <a:bodyPr>
            <a:normAutofit/>
          </a:bodyPr>
          <a:lstStyle>
            <a:lvl1pPr>
              <a:defRPr sz="1867">
                <a:solidFill>
                  <a:srgbClr val="414042"/>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4639077" y="3709830"/>
            <a:ext cx="2565400" cy="1467556"/>
          </a:xfrm>
        </p:spPr>
        <p:txBody>
          <a:bodyPr>
            <a:normAutofit/>
          </a:bodyPr>
          <a:lstStyle>
            <a:lvl1pPr>
              <a:defRPr sz="1867">
                <a:solidFill>
                  <a:srgbClr val="414042"/>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8833299" y="3709830"/>
            <a:ext cx="2565400" cy="1467556"/>
          </a:xfrm>
        </p:spPr>
        <p:txBody>
          <a:bodyPr>
            <a:normAutofit/>
          </a:bodyPr>
          <a:lstStyle>
            <a:lvl1pPr>
              <a:defRPr sz="1867">
                <a:solidFill>
                  <a:srgbClr val="414042"/>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1376612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4F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9052" y="153248"/>
            <a:ext cx="10940405" cy="11430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454123" y="1345776"/>
            <a:ext cx="10940405" cy="473856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160919" y="6556591"/>
            <a:ext cx="4037032" cy="143565"/>
          </a:xfrm>
          <a:prstGeom prst="rect">
            <a:avLst/>
          </a:prstGeom>
          <a:noFill/>
        </p:spPr>
        <p:txBody>
          <a:bodyPr wrap="square" lIns="0" tIns="0" rIns="0" bIns="0" rtlCol="0">
            <a:spAutoFit/>
          </a:bodyPr>
          <a:lstStyle/>
          <a:p>
            <a:r>
              <a:rPr lang="en-US" sz="933" b="0" i="0" dirty="0">
                <a:solidFill>
                  <a:schemeClr val="accent6">
                    <a:lumMod val="60000"/>
                    <a:lumOff val="40000"/>
                  </a:schemeClr>
                </a:solidFill>
                <a:latin typeface="Amazon Ember Regular" charset="0"/>
              </a:rPr>
              <a:t>© 2018, Amazon Web Services, Inc. or its Affiliates. All rights reserved.</a:t>
            </a:r>
          </a:p>
        </p:txBody>
      </p:sp>
      <p:pic>
        <p:nvPicPr>
          <p:cNvPr id="6" name="Picture 5">
            <a:extLst>
              <a:ext uri="{FF2B5EF4-FFF2-40B4-BE49-F238E27FC236}">
                <a16:creationId xmlns:a16="http://schemas.microsoft.com/office/drawing/2014/main" id="{7FD66310-B06A-7E43-98D7-7CDB76AAC240}"/>
              </a:ext>
            </a:extLst>
          </p:cNvPr>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11015674" y="6292198"/>
            <a:ext cx="440655" cy="264393"/>
          </a:xfrm>
          <a:prstGeom prst="rect">
            <a:avLst/>
          </a:prstGeom>
        </p:spPr>
      </p:pic>
    </p:spTree>
    <p:extLst>
      <p:ext uri="{BB962C8B-B14F-4D97-AF65-F5344CB8AC3E}">
        <p14:creationId xmlns:p14="http://schemas.microsoft.com/office/powerpoint/2010/main" val="37239605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2" r:id="rId21"/>
    <p:sldLayoutId id="2147483683" r:id="rId22"/>
    <p:sldLayoutId id="2147483684" r:id="rId23"/>
    <p:sldLayoutId id="2147483685" r:id="rId24"/>
  </p:sldLayoutIdLst>
  <p:txStyles>
    <p:titleStyle>
      <a:lvl1pPr algn="l" defTabSz="609585" rtl="0" eaLnBrk="1" latinLnBrk="0" hangingPunct="1">
        <a:spcBef>
          <a:spcPct val="0"/>
        </a:spcBef>
        <a:buNone/>
        <a:defRPr sz="3733" b="0" i="0" kern="1200">
          <a:solidFill>
            <a:srgbClr val="0E2735"/>
          </a:solidFill>
          <a:latin typeface="Amazon Ember Regular" charset="0"/>
          <a:ea typeface="+mj-ea"/>
          <a:cs typeface="Amazon Ember Regular" charset="0"/>
        </a:defRPr>
      </a:lvl1pPr>
    </p:titleStyle>
    <p:bodyStyle>
      <a:lvl1pPr marL="0" indent="0" algn="l" defTabSz="609585" rtl="0" eaLnBrk="1" latinLnBrk="0" hangingPunct="1">
        <a:spcBef>
          <a:spcPct val="20000"/>
        </a:spcBef>
        <a:buFontTx/>
        <a:buNone/>
        <a:defRPr sz="3200" b="0" i="0" kern="1200">
          <a:solidFill>
            <a:srgbClr val="414042"/>
          </a:solidFill>
          <a:latin typeface="Amazon Ember Regular" charset="0"/>
          <a:ea typeface="+mn-ea"/>
          <a:cs typeface="Amazon Ember Regular" charset="0"/>
        </a:defRPr>
      </a:lvl1pPr>
      <a:lvl2pPr marL="990575" indent="-380990" algn="l" defTabSz="609585" rtl="0" eaLnBrk="1" latinLnBrk="0" hangingPunct="1">
        <a:spcBef>
          <a:spcPct val="20000"/>
        </a:spcBef>
        <a:buFont typeface="Arial"/>
        <a:buChar char="•"/>
        <a:defRPr sz="2667" b="0" i="0" kern="1200">
          <a:solidFill>
            <a:srgbClr val="414042"/>
          </a:solidFill>
          <a:latin typeface="Amazon Ember Regular" charset="0"/>
          <a:ea typeface="+mn-ea"/>
          <a:cs typeface="Amazon Ember Regular" charset="0"/>
        </a:defRPr>
      </a:lvl2pPr>
      <a:lvl3pPr marL="1523962" indent="-304792" algn="l" defTabSz="609585" rtl="0" eaLnBrk="1" latinLnBrk="0" hangingPunct="1">
        <a:spcBef>
          <a:spcPct val="20000"/>
        </a:spcBef>
        <a:buFont typeface="Arial"/>
        <a:buChar char="•"/>
        <a:defRPr sz="2400" b="0" i="0" kern="1200">
          <a:solidFill>
            <a:srgbClr val="414042"/>
          </a:solidFill>
          <a:latin typeface="Amazon Ember Regular" charset="0"/>
          <a:ea typeface="+mn-ea"/>
          <a:cs typeface="Amazon Ember Regular" charset="0"/>
        </a:defRPr>
      </a:lvl3pPr>
      <a:lvl4pPr marL="2133547" indent="-304792" algn="l" defTabSz="609585" rtl="0" eaLnBrk="1" latinLnBrk="0" hangingPunct="1">
        <a:spcBef>
          <a:spcPct val="20000"/>
        </a:spcBef>
        <a:buFont typeface="Arial"/>
        <a:buChar char="–"/>
        <a:defRPr sz="2133" b="0" i="0" kern="1200">
          <a:solidFill>
            <a:srgbClr val="414042"/>
          </a:solidFill>
          <a:latin typeface="Amazon Ember Regular" charset="0"/>
          <a:ea typeface="+mn-ea"/>
          <a:cs typeface="Amazon Ember Regular" charset="0"/>
        </a:defRPr>
      </a:lvl4pPr>
      <a:lvl5pPr marL="2743131" indent="-304792" algn="l" defTabSz="609585" rtl="0" eaLnBrk="1" latinLnBrk="0" hangingPunct="1">
        <a:spcBef>
          <a:spcPct val="20000"/>
        </a:spcBef>
        <a:buFont typeface="Arial"/>
        <a:buChar char="»"/>
        <a:defRPr sz="2133" b="0" i="0" kern="1200">
          <a:solidFill>
            <a:srgbClr val="414042"/>
          </a:solidFill>
          <a:latin typeface="Amazon Ember Regular" charset="0"/>
          <a:ea typeface="+mn-ea"/>
          <a:cs typeface="Amazon Ember Regular"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svg"/><Relationship Id="rId18" Type="http://schemas.openxmlformats.org/officeDocument/2006/relationships/image" Target="../media/image45.png"/><Relationship Id="rId3" Type="http://schemas.openxmlformats.org/officeDocument/2006/relationships/image" Target="../media/image7.png"/><Relationship Id="rId21" Type="http://schemas.openxmlformats.org/officeDocument/2006/relationships/image" Target="../media/image48.svg"/><Relationship Id="rId7" Type="http://schemas.openxmlformats.org/officeDocument/2006/relationships/image" Target="../media/image34.svg"/><Relationship Id="rId12" Type="http://schemas.openxmlformats.org/officeDocument/2006/relationships/image" Target="../media/image39.png"/><Relationship Id="rId17" Type="http://schemas.openxmlformats.org/officeDocument/2006/relationships/image" Target="../media/image44.svg"/><Relationship Id="rId2" Type="http://schemas.openxmlformats.org/officeDocument/2006/relationships/notesSlide" Target="../notesSlides/notesSlide6.xml"/><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svg"/><Relationship Id="rId5" Type="http://schemas.openxmlformats.org/officeDocument/2006/relationships/image" Target="../media/image22.svg"/><Relationship Id="rId15" Type="http://schemas.openxmlformats.org/officeDocument/2006/relationships/image" Target="../media/image42.svg"/><Relationship Id="rId10" Type="http://schemas.openxmlformats.org/officeDocument/2006/relationships/image" Target="../media/image37.png"/><Relationship Id="rId19" Type="http://schemas.openxmlformats.org/officeDocument/2006/relationships/image" Target="../media/image46.svg"/><Relationship Id="rId4" Type="http://schemas.openxmlformats.org/officeDocument/2006/relationships/image" Target="../media/image21.png"/><Relationship Id="rId9" Type="http://schemas.openxmlformats.org/officeDocument/2006/relationships/image" Target="../media/image36.svg"/><Relationship Id="rId14" Type="http://schemas.openxmlformats.org/officeDocument/2006/relationships/image" Target="../media/image41.png"/></Relationships>
</file>

<file path=ppt/slides/_rels/slide11.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svg"/><Relationship Id="rId3" Type="http://schemas.openxmlformats.org/officeDocument/2006/relationships/image" Target="../media/image7.png"/><Relationship Id="rId7" Type="http://schemas.openxmlformats.org/officeDocument/2006/relationships/image" Target="../media/image52.svg"/><Relationship Id="rId12" Type="http://schemas.openxmlformats.org/officeDocument/2006/relationships/image" Target="../media/image5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svg"/><Relationship Id="rId5" Type="http://schemas.openxmlformats.org/officeDocument/2006/relationships/image" Target="../media/image50.sv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7.png"/><Relationship Id="rId7" Type="http://schemas.openxmlformats.org/officeDocument/2006/relationships/image" Target="../media/image38.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42.sv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1.png"/><Relationship Id="rId4" Type="http://schemas.openxmlformats.org/officeDocument/2006/relationships/image" Target="../media/image60.png"/></Relationships>
</file>

<file path=ppt/slides/_rels/slide1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76.png"/><Relationship Id="rId18" Type="http://schemas.openxmlformats.org/officeDocument/2006/relationships/image" Target="../media/image79.svg"/><Relationship Id="rId3" Type="http://schemas.openxmlformats.org/officeDocument/2006/relationships/image" Target="../media/image68.png"/><Relationship Id="rId21" Type="http://schemas.openxmlformats.org/officeDocument/2006/relationships/image" Target="../media/image82.png"/><Relationship Id="rId7" Type="http://schemas.openxmlformats.org/officeDocument/2006/relationships/image" Target="../media/image23.png"/><Relationship Id="rId12" Type="http://schemas.openxmlformats.org/officeDocument/2006/relationships/image" Target="../media/image75.svg"/><Relationship Id="rId17" Type="http://schemas.openxmlformats.org/officeDocument/2006/relationships/image" Target="../media/image78.png"/><Relationship Id="rId2" Type="http://schemas.openxmlformats.org/officeDocument/2006/relationships/notesSlide" Target="../notesSlides/notesSlide19.xml"/><Relationship Id="rId16" Type="http://schemas.openxmlformats.org/officeDocument/2006/relationships/image" Target="../media/image46.svg"/><Relationship Id="rId20" Type="http://schemas.openxmlformats.org/officeDocument/2006/relationships/image" Target="../media/image81.svg"/><Relationship Id="rId1" Type="http://schemas.openxmlformats.org/officeDocument/2006/relationships/slideLayout" Target="../slideLayouts/slideLayout24.xml"/><Relationship Id="rId6" Type="http://schemas.openxmlformats.org/officeDocument/2006/relationships/image" Target="../media/image71.svg"/><Relationship Id="rId11" Type="http://schemas.openxmlformats.org/officeDocument/2006/relationships/image" Target="../media/image74.png"/><Relationship Id="rId24" Type="http://schemas.openxmlformats.org/officeDocument/2006/relationships/image" Target="../media/image85.svg"/><Relationship Id="rId5" Type="http://schemas.openxmlformats.org/officeDocument/2006/relationships/image" Target="../media/image70.png"/><Relationship Id="rId15" Type="http://schemas.openxmlformats.org/officeDocument/2006/relationships/image" Target="../media/image45.png"/><Relationship Id="rId23" Type="http://schemas.openxmlformats.org/officeDocument/2006/relationships/image" Target="../media/image84.png"/><Relationship Id="rId10" Type="http://schemas.openxmlformats.org/officeDocument/2006/relationships/image" Target="../media/image73.svg"/><Relationship Id="rId19" Type="http://schemas.openxmlformats.org/officeDocument/2006/relationships/image" Target="../media/image80.png"/><Relationship Id="rId4" Type="http://schemas.openxmlformats.org/officeDocument/2006/relationships/image" Target="../media/image69.svg"/><Relationship Id="rId9" Type="http://schemas.openxmlformats.org/officeDocument/2006/relationships/image" Target="../media/image72.png"/><Relationship Id="rId14" Type="http://schemas.openxmlformats.org/officeDocument/2006/relationships/image" Target="../media/image77.svg"/><Relationship Id="rId22" Type="http://schemas.openxmlformats.org/officeDocument/2006/relationships/image" Target="../media/image83.svg"/></Relationships>
</file>

<file path=ppt/slides/_rels/slide25.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86.png"/><Relationship Id="rId7" Type="http://schemas.openxmlformats.org/officeDocument/2006/relationships/image" Target="../media/image25.png"/><Relationship Id="rId12" Type="http://schemas.openxmlformats.org/officeDocument/2006/relationships/image" Target="../media/image75.sv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89.svg"/><Relationship Id="rId11" Type="http://schemas.openxmlformats.org/officeDocument/2006/relationships/image" Target="../media/image74.png"/><Relationship Id="rId5" Type="http://schemas.openxmlformats.org/officeDocument/2006/relationships/image" Target="../media/image88.png"/><Relationship Id="rId10" Type="http://schemas.openxmlformats.org/officeDocument/2006/relationships/image" Target="../media/image24.svg"/><Relationship Id="rId4" Type="http://schemas.openxmlformats.org/officeDocument/2006/relationships/image" Target="../media/image87.svg"/><Relationship Id="rId9"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 Id="rId9" Type="http://schemas.openxmlformats.org/officeDocument/2006/relationships/image" Target="../media/image96.png"/></Relationships>
</file>

<file path=ppt/slides/_rels/slide28.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notesSlide" Target="../notesSlides/notesSlide22.xml"/><Relationship Id="rId1" Type="http://schemas.openxmlformats.org/officeDocument/2006/relationships/slideLayout" Target="../slideLayouts/slideLayout11.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 Id="rId9" Type="http://schemas.openxmlformats.org/officeDocument/2006/relationships/image" Target="../media/image9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26.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3.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994" y="1203138"/>
            <a:ext cx="11760012" cy="5654863"/>
          </a:xfrm>
        </p:spPr>
        <p:txBody>
          <a:bodyPr/>
          <a:lstStyle/>
          <a:p>
            <a:pPr marL="457189" indent="-457189">
              <a:buFont typeface="Arial" panose="020B0604020202020204" pitchFamily="34" charset="0"/>
              <a:buChar char="•"/>
            </a:pPr>
            <a:r>
              <a:rPr lang="en-US" sz="2133" dirty="0"/>
              <a:t>Many slides in this deck are hidden and are likely not needed.   Then why are they there?</a:t>
            </a:r>
          </a:p>
          <a:p>
            <a:pPr marL="1447764" lvl="1" indent="-457189">
              <a:buFont typeface="Arial" panose="020B0604020202020204" pitchFamily="34" charset="0"/>
              <a:buChar char="•"/>
            </a:pPr>
            <a:r>
              <a:rPr lang="en-US" sz="2133" i="1" dirty="0"/>
              <a:t>To provide you with extended materials in the event your attendees ask about them (the hidden slides tend to be the more 100-level materials).  This is a Security Immersion Day set of materials- not an introduction to AWS.  Things like VPC’s should be understood.</a:t>
            </a:r>
          </a:p>
          <a:p>
            <a:pPr marL="1447764" lvl="1" indent="-457189">
              <a:buFont typeface="Arial" panose="020B0604020202020204" pitchFamily="34" charset="0"/>
              <a:buChar char="•"/>
            </a:pPr>
            <a:r>
              <a:rPr lang="en-US" sz="2133" i="1" dirty="0"/>
              <a:t>To encourage you to edit these slides to suit you and your audience. </a:t>
            </a:r>
          </a:p>
          <a:p>
            <a:pPr marL="457189" indent="-457189">
              <a:buFont typeface="Arial" panose="020B0604020202020204" pitchFamily="34" charset="0"/>
              <a:buChar char="•"/>
            </a:pPr>
            <a:r>
              <a:rPr lang="en-US" sz="2133" dirty="0"/>
              <a:t>This deck is not sacred or static - use in part or in whole as you deem appropriate, and feel free to contribute edits/updates.  </a:t>
            </a:r>
          </a:p>
          <a:p>
            <a:pPr marL="457189" indent="-457189">
              <a:buFont typeface="Arial" panose="020B0604020202020204" pitchFamily="34" charset="0"/>
              <a:buChar char="•"/>
            </a:pPr>
            <a:r>
              <a:rPr lang="en-US" sz="2133" dirty="0"/>
              <a:t>Wherever possible, try to reduce the text in each slide.  The goal is to have presenters able to speak to the content - not read what’s on the slides.   We have left some slides more verbose than we’d like for secondary reasons like SA familiarity and limitations of SlideShare.  To the extent that you can, please remove text to the notes area, or however suits you so that we can minimize the slides with paragraphs of content.  </a:t>
            </a:r>
          </a:p>
        </p:txBody>
      </p:sp>
      <p:grpSp>
        <p:nvGrpSpPr>
          <p:cNvPr id="6" name="Group 5">
            <a:extLst>
              <a:ext uri="{FF2B5EF4-FFF2-40B4-BE49-F238E27FC236}">
                <a16:creationId xmlns:a16="http://schemas.microsoft.com/office/drawing/2014/main" id="{B0C354C4-8506-5B41-9401-660566B8857E}"/>
              </a:ext>
            </a:extLst>
          </p:cNvPr>
          <p:cNvGrpSpPr/>
          <p:nvPr/>
        </p:nvGrpSpPr>
        <p:grpSpPr>
          <a:xfrm>
            <a:off x="0" y="-22082"/>
            <a:ext cx="12192000" cy="584775"/>
            <a:chOff x="0" y="314908"/>
            <a:chExt cx="9144000" cy="438581"/>
          </a:xfrm>
        </p:grpSpPr>
        <p:sp>
          <p:nvSpPr>
            <p:cNvPr id="4" name="TextBox 3">
              <a:extLst>
                <a:ext uri="{FF2B5EF4-FFF2-40B4-BE49-F238E27FC236}">
                  <a16:creationId xmlns:a16="http://schemas.microsoft.com/office/drawing/2014/main" id="{1853C337-1D4B-434D-9D72-7BAA7B82B315}"/>
                </a:ext>
              </a:extLst>
            </p:cNvPr>
            <p:cNvSpPr txBox="1"/>
            <p:nvPr/>
          </p:nvSpPr>
          <p:spPr>
            <a:xfrm>
              <a:off x="0" y="314908"/>
              <a:ext cx="9144000" cy="438581"/>
            </a:xfrm>
            <a:prstGeom prst="rect">
              <a:avLst/>
            </a:prstGeom>
            <a:gradFill>
              <a:gsLst>
                <a:gs pos="0">
                  <a:schemeClr val="bg1"/>
                </a:gs>
                <a:gs pos="50000">
                  <a:schemeClr val="bg1">
                    <a:lumMod val="85000"/>
                  </a:schemeClr>
                </a:gs>
                <a:gs pos="100000">
                  <a:schemeClr val="bg1">
                    <a:lumMod val="75000"/>
                  </a:schemeClr>
                </a:gs>
              </a:gsLst>
              <a:lin ang="10800000" scaled="1"/>
            </a:gradFill>
          </p:spPr>
          <p:txBody>
            <a:bodyPr wrap="square" rtlCol="0">
              <a:spAutoFit/>
            </a:bodyPr>
            <a:lstStyle/>
            <a:p>
              <a:pPr defTabSz="609585"/>
              <a:r>
                <a:rPr lang="en-US" altLang="en-US" sz="3200" dirty="0">
                  <a:solidFill>
                    <a:srgbClr val="1D516C"/>
                  </a:solidFill>
                  <a:latin typeface="Apple Symbols" charset="0"/>
                  <a:ea typeface="Apple Symbols" charset="0"/>
                  <a:cs typeface="Apple Symbols" charset="0"/>
                </a:rPr>
                <a:t>   Notes to/for presenters:</a:t>
              </a:r>
              <a:endParaRPr lang="en-GB" altLang="en-US" sz="3200" dirty="0">
                <a:solidFill>
                  <a:srgbClr val="1D516C"/>
                </a:solidFill>
                <a:latin typeface="Apple Symbols" charset="0"/>
                <a:ea typeface="Apple Symbols" charset="0"/>
                <a:cs typeface="Apple Symbols" charset="0"/>
              </a:endParaRPr>
            </a:p>
          </p:txBody>
        </p:sp>
        <p:pic>
          <p:nvPicPr>
            <p:cNvPr id="5" name="Picture 6" descr="elated image">
              <a:extLst>
                <a:ext uri="{FF2B5EF4-FFF2-40B4-BE49-F238E27FC236}">
                  <a16:creationId xmlns:a16="http://schemas.microsoft.com/office/drawing/2014/main" id="{D8C1E0F5-545F-FB49-B38D-0B1720C56223}"/>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5032" y="419271"/>
              <a:ext cx="251026" cy="251026"/>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202942278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4123" y="1019175"/>
            <a:ext cx="5146577" cy="5065169"/>
          </a:xfrm>
        </p:spPr>
        <p:txBody>
          <a:bodyPr/>
          <a:lstStyle/>
          <a:p>
            <a:pPr marL="457200" indent="-457200">
              <a:buFont typeface="Arial" panose="020B0604020202020204" pitchFamily="34" charset="0"/>
              <a:buChar char="•"/>
            </a:pPr>
            <a:r>
              <a:rPr lang="en-US" dirty="0"/>
              <a:t>Identity on AWS</a:t>
            </a:r>
          </a:p>
          <a:p>
            <a:endParaRPr lang="en-US" dirty="0"/>
          </a:p>
          <a:p>
            <a:endParaRPr lang="en-US" dirty="0"/>
          </a:p>
          <a:p>
            <a:pPr marL="457200" indent="-457200">
              <a:buFont typeface="Arial" panose="020B0604020202020204" pitchFamily="34" charset="0"/>
              <a:buChar char="•"/>
            </a:pPr>
            <a:r>
              <a:rPr lang="en-US" dirty="0"/>
              <a:t>Integrating with your existing identity</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Providing Visibility</a:t>
            </a:r>
          </a:p>
        </p:txBody>
      </p:sp>
      <p:grpSp>
        <p:nvGrpSpPr>
          <p:cNvPr id="5" name="Group 4">
            <a:extLst>
              <a:ext uri="{FF2B5EF4-FFF2-40B4-BE49-F238E27FC236}">
                <a16:creationId xmlns:a16="http://schemas.microsoft.com/office/drawing/2014/main" id="{FF7583D0-4F9A-3F41-9AAC-D0914BC9634E}"/>
              </a:ext>
            </a:extLst>
          </p:cNvPr>
          <p:cNvGrpSpPr/>
          <p:nvPr/>
        </p:nvGrpSpPr>
        <p:grpSpPr>
          <a:xfrm>
            <a:off x="0" y="-6649"/>
            <a:ext cx="12192000" cy="584775"/>
            <a:chOff x="0" y="314908"/>
            <a:chExt cx="9144000" cy="438581"/>
          </a:xfrm>
        </p:grpSpPr>
        <p:sp>
          <p:nvSpPr>
            <p:cNvPr id="6" name="TextBox 5">
              <a:extLst>
                <a:ext uri="{FF2B5EF4-FFF2-40B4-BE49-F238E27FC236}">
                  <a16:creationId xmlns:a16="http://schemas.microsoft.com/office/drawing/2014/main" id="{C9679A67-6646-874B-BC50-5303868E572F}"/>
                </a:ext>
              </a:extLst>
            </p:cNvPr>
            <p:cNvSpPr txBox="1"/>
            <p:nvPr/>
          </p:nvSpPr>
          <p:spPr>
            <a:xfrm>
              <a:off x="0" y="314908"/>
              <a:ext cx="9144000" cy="438581"/>
            </a:xfrm>
            <a:prstGeom prst="rect">
              <a:avLst/>
            </a:prstGeom>
            <a:gradFill>
              <a:gsLst>
                <a:gs pos="0">
                  <a:schemeClr val="bg1"/>
                </a:gs>
                <a:gs pos="50000">
                  <a:schemeClr val="bg1">
                    <a:lumMod val="85000"/>
                  </a:schemeClr>
                </a:gs>
                <a:gs pos="100000">
                  <a:schemeClr val="bg1">
                    <a:lumMod val="75000"/>
                  </a:schemeClr>
                </a:gs>
              </a:gsLst>
              <a:lin ang="10800000" scaled="1"/>
            </a:gradFill>
          </p:spPr>
          <p:txBody>
            <a:bodyPr wrap="square" rtlCol="0">
              <a:spAutoFit/>
            </a:bodyPr>
            <a:lstStyle/>
            <a:p>
              <a:pPr defTabSz="609585"/>
              <a:r>
                <a:rPr lang="en-US" altLang="en-US" sz="3200" dirty="0">
                  <a:solidFill>
                    <a:srgbClr val="1D516C"/>
                  </a:solidFill>
                  <a:latin typeface="Apple Symbols" charset="0"/>
                  <a:ea typeface="Apple Symbols" charset="0"/>
                  <a:cs typeface="Apple Symbols" charset="0"/>
                </a:rPr>
                <a:t>   Foundational Services</a:t>
              </a:r>
              <a:endParaRPr lang="en-GB" altLang="en-US" sz="3200" dirty="0">
                <a:solidFill>
                  <a:srgbClr val="1D516C"/>
                </a:solidFill>
                <a:latin typeface="Apple Symbols" charset="0"/>
                <a:ea typeface="Apple Symbols" charset="0"/>
                <a:cs typeface="Apple Symbols" charset="0"/>
              </a:endParaRPr>
            </a:p>
          </p:txBody>
        </p:sp>
        <p:pic>
          <p:nvPicPr>
            <p:cNvPr id="7" name="Picture 6" descr="elated image">
              <a:extLst>
                <a:ext uri="{FF2B5EF4-FFF2-40B4-BE49-F238E27FC236}">
                  <a16:creationId xmlns:a16="http://schemas.microsoft.com/office/drawing/2014/main" id="{A429FF18-C568-5940-A0EB-17505A73C64F}"/>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032" y="419271"/>
              <a:ext cx="251026" cy="251026"/>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extBox 8">
            <a:extLst>
              <a:ext uri="{FF2B5EF4-FFF2-40B4-BE49-F238E27FC236}">
                <a16:creationId xmlns:a16="http://schemas.microsoft.com/office/drawing/2014/main" id="{D7ECF936-B8F2-B944-B1E5-0DC7D3F9AAB9}"/>
              </a:ext>
            </a:extLst>
          </p:cNvPr>
          <p:cNvSpPr txBox="1"/>
          <p:nvPr/>
        </p:nvSpPr>
        <p:spPr>
          <a:xfrm>
            <a:off x="6389956" y="1904273"/>
            <a:ext cx="2301904"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latin typeface="Amazon Ember" panose="02000000000000000000" pitchFamily="2" charset="0"/>
                <a:ea typeface="Amazon Ember" panose="02000000000000000000" pitchFamily="2" charset="0"/>
              </a:rPr>
              <a:t>AWS Identity and Access Management (IAM)</a:t>
            </a:r>
          </a:p>
        </p:txBody>
      </p:sp>
      <p:pic>
        <p:nvPicPr>
          <p:cNvPr id="9" name="Graphic 36">
            <a:extLst>
              <a:ext uri="{FF2B5EF4-FFF2-40B4-BE49-F238E27FC236}">
                <a16:creationId xmlns:a16="http://schemas.microsoft.com/office/drawing/2014/main" id="{0B16542F-4C0D-DE45-99C9-05EC9CD8FE3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85308" y="1172957"/>
            <a:ext cx="711200" cy="711200"/>
          </a:xfrm>
          <a:prstGeom prst="rect">
            <a:avLst/>
          </a:prstGeom>
        </p:spPr>
      </p:pic>
      <p:sp>
        <p:nvSpPr>
          <p:cNvPr id="10" name="TextBox 10">
            <a:extLst>
              <a:ext uri="{FF2B5EF4-FFF2-40B4-BE49-F238E27FC236}">
                <a16:creationId xmlns:a16="http://schemas.microsoft.com/office/drawing/2014/main" id="{99E9A16C-C445-9643-9734-20DB6E5D3E42}"/>
              </a:ext>
            </a:extLst>
          </p:cNvPr>
          <p:cNvSpPr txBox="1"/>
          <p:nvPr/>
        </p:nvSpPr>
        <p:spPr>
          <a:xfrm>
            <a:off x="8847483" y="3586264"/>
            <a:ext cx="1555597"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latin typeface="Amazon Ember" panose="02000000000000000000" pitchFamily="2" charset="0"/>
                <a:ea typeface="Amazon Ember" panose="02000000000000000000" pitchFamily="2" charset="0"/>
              </a:rPr>
              <a:t>AWS SSO</a:t>
            </a:r>
          </a:p>
        </p:txBody>
      </p:sp>
      <p:pic>
        <p:nvPicPr>
          <p:cNvPr id="11" name="Graphic 22">
            <a:extLst>
              <a:ext uri="{FF2B5EF4-FFF2-40B4-BE49-F238E27FC236}">
                <a16:creationId xmlns:a16="http://schemas.microsoft.com/office/drawing/2014/main" id="{0ED8F927-E3DC-E048-B7E4-72C0A456D24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61796" y="2862905"/>
            <a:ext cx="711200" cy="711200"/>
          </a:xfrm>
          <a:prstGeom prst="rect">
            <a:avLst/>
          </a:prstGeom>
        </p:spPr>
      </p:pic>
      <p:sp>
        <p:nvSpPr>
          <p:cNvPr id="12" name="TextBox 4">
            <a:extLst>
              <a:ext uri="{FF2B5EF4-FFF2-40B4-BE49-F238E27FC236}">
                <a16:creationId xmlns:a16="http://schemas.microsoft.com/office/drawing/2014/main" id="{32EA6989-CC6D-7C46-9AF5-5874272CFAA2}"/>
              </a:ext>
            </a:extLst>
          </p:cNvPr>
          <p:cNvSpPr txBox="1"/>
          <p:nvPr/>
        </p:nvSpPr>
        <p:spPr>
          <a:xfrm>
            <a:off x="6389956" y="3597289"/>
            <a:ext cx="230190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latin typeface="Amazon Ember" panose="02000000000000000000" pitchFamily="2" charset="0"/>
                <a:ea typeface="Amazon Ember" panose="02000000000000000000" pitchFamily="2" charset="0"/>
              </a:rPr>
              <a:t>AWS Directory Service</a:t>
            </a:r>
          </a:p>
        </p:txBody>
      </p:sp>
      <p:pic>
        <p:nvPicPr>
          <p:cNvPr id="13" name="Graphic 28">
            <a:extLst>
              <a:ext uri="{FF2B5EF4-FFF2-40B4-BE49-F238E27FC236}">
                <a16:creationId xmlns:a16="http://schemas.microsoft.com/office/drawing/2014/main" id="{BDEFA768-3AA8-B540-83B5-D691924B61E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185308" y="2865973"/>
            <a:ext cx="711200" cy="711200"/>
          </a:xfrm>
          <a:prstGeom prst="rect">
            <a:avLst/>
          </a:prstGeom>
        </p:spPr>
      </p:pic>
      <p:sp>
        <p:nvSpPr>
          <p:cNvPr id="14" name="TextBox 19">
            <a:extLst>
              <a:ext uri="{FF2B5EF4-FFF2-40B4-BE49-F238E27FC236}">
                <a16:creationId xmlns:a16="http://schemas.microsoft.com/office/drawing/2014/main" id="{DF6F5003-3F03-8D4D-B010-810046317792}"/>
              </a:ext>
            </a:extLst>
          </p:cNvPr>
          <p:cNvSpPr txBox="1"/>
          <p:nvPr/>
        </p:nvSpPr>
        <p:spPr>
          <a:xfrm>
            <a:off x="8484429" y="1896311"/>
            <a:ext cx="157102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t>Permissions</a:t>
            </a:r>
          </a:p>
        </p:txBody>
      </p:sp>
      <p:sp>
        <p:nvSpPr>
          <p:cNvPr id="15" name="TextBox 20">
            <a:extLst>
              <a:ext uri="{FF2B5EF4-FFF2-40B4-BE49-F238E27FC236}">
                <a16:creationId xmlns:a16="http://schemas.microsoft.com/office/drawing/2014/main" id="{541C43ED-BD99-224E-B463-09CEE565A4E1}"/>
              </a:ext>
            </a:extLst>
          </p:cNvPr>
          <p:cNvSpPr txBox="1"/>
          <p:nvPr/>
        </p:nvSpPr>
        <p:spPr>
          <a:xfrm>
            <a:off x="9840571" y="1849022"/>
            <a:ext cx="157102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t>Role</a:t>
            </a:r>
          </a:p>
        </p:txBody>
      </p:sp>
      <p:pic>
        <p:nvPicPr>
          <p:cNvPr id="16" name="Graphic 52">
            <a:extLst>
              <a:ext uri="{FF2B5EF4-FFF2-40B4-BE49-F238E27FC236}">
                <a16:creationId xmlns:a16="http://schemas.microsoft.com/office/drawing/2014/main" id="{90D5A9DB-EC7C-6342-9486-0A731DEC214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914603" y="1167007"/>
            <a:ext cx="710679" cy="710679"/>
          </a:xfrm>
          <a:prstGeom prst="rect">
            <a:avLst/>
          </a:prstGeom>
        </p:spPr>
      </p:pic>
      <p:pic>
        <p:nvPicPr>
          <p:cNvPr id="17" name="Graphic 54">
            <a:extLst>
              <a:ext uri="{FF2B5EF4-FFF2-40B4-BE49-F238E27FC236}">
                <a16:creationId xmlns:a16="http://schemas.microsoft.com/office/drawing/2014/main" id="{50E1591F-DA4C-934C-BDCB-2E69767A65B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270340" y="1175960"/>
            <a:ext cx="675097" cy="675097"/>
          </a:xfrm>
          <a:prstGeom prst="rect">
            <a:avLst/>
          </a:prstGeom>
        </p:spPr>
      </p:pic>
      <p:sp>
        <p:nvSpPr>
          <p:cNvPr id="18" name="TextBox 11">
            <a:extLst>
              <a:ext uri="{FF2B5EF4-FFF2-40B4-BE49-F238E27FC236}">
                <a16:creationId xmlns:a16="http://schemas.microsoft.com/office/drawing/2014/main" id="{F35D7CEE-E2AA-1544-8955-AF7B4EC85002}"/>
              </a:ext>
            </a:extLst>
          </p:cNvPr>
          <p:cNvSpPr txBox="1"/>
          <p:nvPr/>
        </p:nvSpPr>
        <p:spPr>
          <a:xfrm>
            <a:off x="5855477" y="5651565"/>
            <a:ext cx="230190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t>AWS CloudTrail</a:t>
            </a:r>
          </a:p>
        </p:txBody>
      </p:sp>
      <p:pic>
        <p:nvPicPr>
          <p:cNvPr id="19" name="Graphic 51">
            <a:extLst>
              <a:ext uri="{FF2B5EF4-FFF2-40B4-BE49-F238E27FC236}">
                <a16:creationId xmlns:a16="http://schemas.microsoft.com/office/drawing/2014/main" id="{C908DA3E-1AF9-E84D-96D9-F3076F3FEBC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880508" y="4905596"/>
            <a:ext cx="711200" cy="711200"/>
          </a:xfrm>
          <a:prstGeom prst="rect">
            <a:avLst/>
          </a:prstGeom>
        </p:spPr>
      </p:pic>
      <p:sp>
        <p:nvSpPr>
          <p:cNvPr id="20" name="TextBox 9">
            <a:extLst>
              <a:ext uri="{FF2B5EF4-FFF2-40B4-BE49-F238E27FC236}">
                <a16:creationId xmlns:a16="http://schemas.microsoft.com/office/drawing/2014/main" id="{729B5B61-AAB2-CD4C-BD0A-DECDDA49FCBB}"/>
              </a:ext>
            </a:extLst>
          </p:cNvPr>
          <p:cNvSpPr txBox="1"/>
          <p:nvPr/>
        </p:nvSpPr>
        <p:spPr>
          <a:xfrm>
            <a:off x="9362910" y="5601485"/>
            <a:ext cx="230190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t>AWS Config</a:t>
            </a:r>
          </a:p>
        </p:txBody>
      </p:sp>
      <p:pic>
        <p:nvPicPr>
          <p:cNvPr id="21" name="Graphic 18">
            <a:extLst>
              <a:ext uri="{FF2B5EF4-FFF2-40B4-BE49-F238E27FC236}">
                <a16:creationId xmlns:a16="http://schemas.microsoft.com/office/drawing/2014/main" id="{CC2A3F8C-8C0F-2F47-AAE1-7A7A1CB8F60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158262" y="4867407"/>
            <a:ext cx="711200" cy="711200"/>
          </a:xfrm>
          <a:prstGeom prst="rect">
            <a:avLst/>
          </a:prstGeom>
        </p:spPr>
      </p:pic>
      <p:sp>
        <p:nvSpPr>
          <p:cNvPr id="22" name="TextBox 5">
            <a:extLst>
              <a:ext uri="{FF2B5EF4-FFF2-40B4-BE49-F238E27FC236}">
                <a16:creationId xmlns:a16="http://schemas.microsoft.com/office/drawing/2014/main" id="{48B11175-8F26-E049-8FCE-A7F653ADEDC5}"/>
              </a:ext>
            </a:extLst>
          </p:cNvPr>
          <p:cNvSpPr txBox="1"/>
          <p:nvPr/>
        </p:nvSpPr>
        <p:spPr>
          <a:xfrm>
            <a:off x="7663637" y="5638613"/>
            <a:ext cx="230190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t>Amazon CloudWatch</a:t>
            </a:r>
          </a:p>
        </p:txBody>
      </p:sp>
      <p:pic>
        <p:nvPicPr>
          <p:cNvPr id="23" name="Graphic 33">
            <a:extLst>
              <a:ext uri="{FF2B5EF4-FFF2-40B4-BE49-F238E27FC236}">
                <a16:creationId xmlns:a16="http://schemas.microsoft.com/office/drawing/2014/main" id="{E8A76DD7-2470-9240-BE0E-8F1412C59C9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458989" y="4890285"/>
            <a:ext cx="711200" cy="711200"/>
          </a:xfrm>
          <a:prstGeom prst="rect">
            <a:avLst/>
          </a:prstGeom>
        </p:spPr>
      </p:pic>
      <p:pic>
        <p:nvPicPr>
          <p:cNvPr id="24" name="Graphic 23">
            <a:extLst>
              <a:ext uri="{FF2B5EF4-FFF2-40B4-BE49-F238E27FC236}">
                <a16:creationId xmlns:a16="http://schemas.microsoft.com/office/drawing/2014/main" id="{45B8FB45-8577-C843-BE8A-A676EDAF0B45}"/>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647901" y="2906121"/>
            <a:ext cx="652380" cy="652380"/>
          </a:xfrm>
          <a:prstGeom prst="rect">
            <a:avLst/>
          </a:prstGeom>
        </p:spPr>
      </p:pic>
      <p:sp>
        <p:nvSpPr>
          <p:cNvPr id="25" name="TextBox 24">
            <a:extLst>
              <a:ext uri="{FF2B5EF4-FFF2-40B4-BE49-F238E27FC236}">
                <a16:creationId xmlns:a16="http://schemas.microsoft.com/office/drawing/2014/main" id="{5D21F2B1-81A7-0543-8FA5-2916B754EB95}"/>
              </a:ext>
            </a:extLst>
          </p:cNvPr>
          <p:cNvSpPr txBox="1"/>
          <p:nvPr/>
        </p:nvSpPr>
        <p:spPr>
          <a:xfrm>
            <a:off x="10403080" y="3549136"/>
            <a:ext cx="1261734" cy="307777"/>
          </a:xfrm>
          <a:prstGeom prst="rect">
            <a:avLst/>
          </a:prstGeom>
          <a:noFill/>
        </p:spPr>
        <p:txBody>
          <a:bodyPr wrap="square" rtlCol="0">
            <a:spAutoFit/>
          </a:bodyPr>
          <a:lstStyle/>
          <a:p>
            <a:pPr algn="ctr"/>
            <a:r>
              <a:rPr lang="en-US" sz="1400" dirty="0"/>
              <a:t>SAML token</a:t>
            </a:r>
          </a:p>
        </p:txBody>
      </p:sp>
    </p:spTree>
    <p:extLst>
      <p:ext uri="{BB962C8B-B14F-4D97-AF65-F5344CB8AC3E}">
        <p14:creationId xmlns:p14="http://schemas.microsoft.com/office/powerpoint/2010/main" val="359113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P spid="15" grpId="0"/>
      <p:bldP spid="18" grpId="0"/>
      <p:bldP spid="20" grpId="0"/>
      <p:bldP spid="22"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4123" y="1019175"/>
            <a:ext cx="5146577" cy="5065169"/>
          </a:xfrm>
        </p:spPr>
        <p:txBody>
          <a:bodyPr/>
          <a:lstStyle/>
          <a:p>
            <a:pPr marL="457200" indent="-457200">
              <a:buFont typeface="Arial" panose="020B0604020202020204" pitchFamily="34" charset="0"/>
              <a:buChar char="•"/>
            </a:pPr>
            <a:r>
              <a:rPr lang="en-US" dirty="0"/>
              <a:t>Multiple Accounts</a:t>
            </a:r>
          </a:p>
          <a:p>
            <a:endParaRPr lang="en-US" dirty="0"/>
          </a:p>
          <a:p>
            <a:endParaRPr lang="en-US" dirty="0"/>
          </a:p>
          <a:p>
            <a:pPr marL="457200" indent="-457200">
              <a:buFont typeface="Arial" panose="020B0604020202020204" pitchFamily="34" charset="0"/>
              <a:buChar char="•"/>
            </a:pPr>
            <a:r>
              <a:rPr lang="en-US" dirty="0"/>
              <a:t>Identity for applications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Credential Management</a:t>
            </a:r>
          </a:p>
        </p:txBody>
      </p:sp>
      <p:grpSp>
        <p:nvGrpSpPr>
          <p:cNvPr id="5" name="Group 4">
            <a:extLst>
              <a:ext uri="{FF2B5EF4-FFF2-40B4-BE49-F238E27FC236}">
                <a16:creationId xmlns:a16="http://schemas.microsoft.com/office/drawing/2014/main" id="{FF7583D0-4F9A-3F41-9AAC-D0914BC9634E}"/>
              </a:ext>
            </a:extLst>
          </p:cNvPr>
          <p:cNvGrpSpPr/>
          <p:nvPr/>
        </p:nvGrpSpPr>
        <p:grpSpPr>
          <a:xfrm>
            <a:off x="0" y="-6649"/>
            <a:ext cx="12192000" cy="584775"/>
            <a:chOff x="0" y="314908"/>
            <a:chExt cx="9144000" cy="438581"/>
          </a:xfrm>
        </p:grpSpPr>
        <p:sp>
          <p:nvSpPr>
            <p:cNvPr id="6" name="TextBox 5">
              <a:extLst>
                <a:ext uri="{FF2B5EF4-FFF2-40B4-BE49-F238E27FC236}">
                  <a16:creationId xmlns:a16="http://schemas.microsoft.com/office/drawing/2014/main" id="{C9679A67-6646-874B-BC50-5303868E572F}"/>
                </a:ext>
              </a:extLst>
            </p:cNvPr>
            <p:cNvSpPr txBox="1"/>
            <p:nvPr/>
          </p:nvSpPr>
          <p:spPr>
            <a:xfrm>
              <a:off x="0" y="314908"/>
              <a:ext cx="9144000" cy="438581"/>
            </a:xfrm>
            <a:prstGeom prst="rect">
              <a:avLst/>
            </a:prstGeom>
            <a:gradFill>
              <a:gsLst>
                <a:gs pos="0">
                  <a:schemeClr val="bg1"/>
                </a:gs>
                <a:gs pos="50000">
                  <a:schemeClr val="bg1">
                    <a:lumMod val="85000"/>
                  </a:schemeClr>
                </a:gs>
                <a:gs pos="100000">
                  <a:schemeClr val="bg1">
                    <a:lumMod val="75000"/>
                  </a:schemeClr>
                </a:gs>
              </a:gsLst>
              <a:lin ang="10800000" scaled="1"/>
            </a:gradFill>
          </p:spPr>
          <p:txBody>
            <a:bodyPr wrap="square" rtlCol="0">
              <a:spAutoFit/>
            </a:bodyPr>
            <a:lstStyle/>
            <a:p>
              <a:pPr defTabSz="609585"/>
              <a:r>
                <a:rPr lang="en-US" altLang="en-US" sz="3200" dirty="0">
                  <a:solidFill>
                    <a:srgbClr val="1D516C"/>
                  </a:solidFill>
                  <a:latin typeface="Apple Symbols" charset="0"/>
                  <a:ea typeface="Apple Symbols" charset="0"/>
                  <a:cs typeface="Apple Symbols" charset="0"/>
                </a:rPr>
                <a:t>   Additional Services</a:t>
              </a:r>
              <a:endParaRPr lang="en-GB" altLang="en-US" sz="3200" dirty="0">
                <a:solidFill>
                  <a:srgbClr val="1D516C"/>
                </a:solidFill>
                <a:latin typeface="Apple Symbols" charset="0"/>
                <a:ea typeface="Apple Symbols" charset="0"/>
                <a:cs typeface="Apple Symbols" charset="0"/>
              </a:endParaRPr>
            </a:p>
          </p:txBody>
        </p:sp>
        <p:pic>
          <p:nvPicPr>
            <p:cNvPr id="7" name="Picture 6" descr="elated image">
              <a:extLst>
                <a:ext uri="{FF2B5EF4-FFF2-40B4-BE49-F238E27FC236}">
                  <a16:creationId xmlns:a16="http://schemas.microsoft.com/office/drawing/2014/main" id="{A429FF18-C568-5940-A0EB-17505A73C64F}"/>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032" y="419271"/>
              <a:ext cx="251026" cy="251026"/>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TextBox 25">
            <a:extLst>
              <a:ext uri="{FF2B5EF4-FFF2-40B4-BE49-F238E27FC236}">
                <a16:creationId xmlns:a16="http://schemas.microsoft.com/office/drawing/2014/main" id="{1C808107-96EC-DD41-A8D0-56FA8CEB38A7}"/>
              </a:ext>
            </a:extLst>
          </p:cNvPr>
          <p:cNvSpPr txBox="1"/>
          <p:nvPr/>
        </p:nvSpPr>
        <p:spPr>
          <a:xfrm>
            <a:off x="6389956" y="1907899"/>
            <a:ext cx="2301904" cy="307777"/>
          </a:xfrm>
          <a:prstGeom prst="rect">
            <a:avLst/>
          </a:prstGeom>
          <a:noFill/>
        </p:spPr>
        <p:txBody>
          <a:bodyPr wrap="square" rtlCol="0">
            <a:spAutoFit/>
          </a:bodyPr>
          <a:lstStyle/>
          <a:p>
            <a:pPr algn="ctr"/>
            <a:r>
              <a:rPr lang="en-US" sz="1400" dirty="0"/>
              <a:t>AWS Organizations</a:t>
            </a:r>
          </a:p>
        </p:txBody>
      </p:sp>
      <p:sp>
        <p:nvSpPr>
          <p:cNvPr id="27" name="TextBox 26">
            <a:extLst>
              <a:ext uri="{FF2B5EF4-FFF2-40B4-BE49-F238E27FC236}">
                <a16:creationId xmlns:a16="http://schemas.microsoft.com/office/drawing/2014/main" id="{60ED5FA8-F786-2D4B-9E09-52F0045F7C4C}"/>
              </a:ext>
            </a:extLst>
          </p:cNvPr>
          <p:cNvSpPr txBox="1"/>
          <p:nvPr/>
        </p:nvSpPr>
        <p:spPr>
          <a:xfrm>
            <a:off x="8182981" y="1710252"/>
            <a:ext cx="2301904" cy="307777"/>
          </a:xfrm>
          <a:prstGeom prst="rect">
            <a:avLst/>
          </a:prstGeom>
          <a:noFill/>
        </p:spPr>
        <p:txBody>
          <a:bodyPr wrap="square" rtlCol="0">
            <a:spAutoFit/>
          </a:bodyPr>
          <a:lstStyle/>
          <a:p>
            <a:pPr algn="ctr"/>
            <a:r>
              <a:rPr lang="en-US" sz="1400" dirty="0"/>
              <a:t>Account</a:t>
            </a:r>
          </a:p>
        </p:txBody>
      </p:sp>
      <p:sp>
        <p:nvSpPr>
          <p:cNvPr id="28" name="TextBox 27">
            <a:extLst>
              <a:ext uri="{FF2B5EF4-FFF2-40B4-BE49-F238E27FC236}">
                <a16:creationId xmlns:a16="http://schemas.microsoft.com/office/drawing/2014/main" id="{E29B5356-9533-F748-9C20-4AA1A66C3C81}"/>
              </a:ext>
            </a:extLst>
          </p:cNvPr>
          <p:cNvSpPr txBox="1"/>
          <p:nvPr/>
        </p:nvSpPr>
        <p:spPr>
          <a:xfrm>
            <a:off x="9888239" y="1738057"/>
            <a:ext cx="2301904" cy="307777"/>
          </a:xfrm>
          <a:prstGeom prst="rect">
            <a:avLst/>
          </a:prstGeom>
          <a:noFill/>
        </p:spPr>
        <p:txBody>
          <a:bodyPr wrap="square" rtlCol="0">
            <a:spAutoFit/>
          </a:bodyPr>
          <a:lstStyle/>
          <a:p>
            <a:pPr algn="ctr"/>
            <a:r>
              <a:rPr lang="en-US" sz="1400" dirty="0"/>
              <a:t>Organizational unit</a:t>
            </a:r>
          </a:p>
        </p:txBody>
      </p:sp>
      <p:pic>
        <p:nvPicPr>
          <p:cNvPr id="29" name="Graphic 28">
            <a:extLst>
              <a:ext uri="{FF2B5EF4-FFF2-40B4-BE49-F238E27FC236}">
                <a16:creationId xmlns:a16="http://schemas.microsoft.com/office/drawing/2014/main" id="{24232B35-CAF6-BC4E-AC8E-25DFA953D2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85308" y="1185997"/>
            <a:ext cx="711200" cy="711200"/>
          </a:xfrm>
          <a:prstGeom prst="rect">
            <a:avLst/>
          </a:prstGeom>
        </p:spPr>
      </p:pic>
      <p:pic>
        <p:nvPicPr>
          <p:cNvPr id="30" name="Graphic 29">
            <a:extLst>
              <a:ext uri="{FF2B5EF4-FFF2-40B4-BE49-F238E27FC236}">
                <a16:creationId xmlns:a16="http://schemas.microsoft.com/office/drawing/2014/main" id="{5E32586F-C9AE-0F45-A7F3-CF6A676923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27960" y="1196660"/>
            <a:ext cx="469900" cy="469900"/>
          </a:xfrm>
          <a:prstGeom prst="rect">
            <a:avLst/>
          </a:prstGeom>
        </p:spPr>
      </p:pic>
      <p:pic>
        <p:nvPicPr>
          <p:cNvPr id="31" name="Graphic 30">
            <a:extLst>
              <a:ext uri="{FF2B5EF4-FFF2-40B4-BE49-F238E27FC236}">
                <a16:creationId xmlns:a16="http://schemas.microsoft.com/office/drawing/2014/main" id="{30E88F87-9D59-304F-80BF-94CFC38AAC0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04241" y="1224465"/>
            <a:ext cx="469900" cy="469900"/>
          </a:xfrm>
          <a:prstGeom prst="rect">
            <a:avLst/>
          </a:prstGeom>
        </p:spPr>
      </p:pic>
      <p:sp>
        <p:nvSpPr>
          <p:cNvPr id="32" name="TextBox 31">
            <a:extLst>
              <a:ext uri="{FF2B5EF4-FFF2-40B4-BE49-F238E27FC236}">
                <a16:creationId xmlns:a16="http://schemas.microsoft.com/office/drawing/2014/main" id="{5E759C9D-0DE1-2B43-BBF3-182EEC471F96}"/>
              </a:ext>
            </a:extLst>
          </p:cNvPr>
          <p:cNvSpPr txBox="1"/>
          <p:nvPr/>
        </p:nvSpPr>
        <p:spPr>
          <a:xfrm>
            <a:off x="6440756" y="3462147"/>
            <a:ext cx="2301904" cy="307777"/>
          </a:xfrm>
          <a:prstGeom prst="rect">
            <a:avLst/>
          </a:prstGeom>
          <a:noFill/>
        </p:spPr>
        <p:txBody>
          <a:bodyPr wrap="square" rtlCol="0">
            <a:spAutoFit/>
          </a:bodyPr>
          <a:lstStyle/>
          <a:p>
            <a:pPr algn="ctr"/>
            <a:r>
              <a:rPr lang="en-US" sz="1400" dirty="0"/>
              <a:t>Amazon Cognito</a:t>
            </a:r>
          </a:p>
        </p:txBody>
      </p:sp>
      <p:pic>
        <p:nvPicPr>
          <p:cNvPr id="33" name="Graphic 32">
            <a:extLst>
              <a:ext uri="{FF2B5EF4-FFF2-40B4-BE49-F238E27FC236}">
                <a16:creationId xmlns:a16="http://schemas.microsoft.com/office/drawing/2014/main" id="{783EBE4F-0F9D-6D4B-9CBA-6A2060A948E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236108" y="2699078"/>
            <a:ext cx="711200" cy="711200"/>
          </a:xfrm>
          <a:prstGeom prst="rect">
            <a:avLst/>
          </a:prstGeom>
        </p:spPr>
      </p:pic>
      <p:sp>
        <p:nvSpPr>
          <p:cNvPr id="34" name="TextBox 33">
            <a:extLst>
              <a:ext uri="{FF2B5EF4-FFF2-40B4-BE49-F238E27FC236}">
                <a16:creationId xmlns:a16="http://schemas.microsoft.com/office/drawing/2014/main" id="{23C3BDDA-21A6-744D-BBCB-46634D2A2196}"/>
              </a:ext>
            </a:extLst>
          </p:cNvPr>
          <p:cNvSpPr txBox="1"/>
          <p:nvPr/>
        </p:nvSpPr>
        <p:spPr>
          <a:xfrm>
            <a:off x="6440756" y="5102668"/>
            <a:ext cx="2301904" cy="307777"/>
          </a:xfrm>
          <a:prstGeom prst="rect">
            <a:avLst/>
          </a:prstGeom>
          <a:noFill/>
        </p:spPr>
        <p:txBody>
          <a:bodyPr wrap="square" rtlCol="0">
            <a:spAutoFit/>
          </a:bodyPr>
          <a:lstStyle/>
          <a:p>
            <a:pPr algn="ctr"/>
            <a:r>
              <a:rPr lang="en-US" sz="1400" dirty="0"/>
              <a:t>AWS Secrets Manager</a:t>
            </a:r>
          </a:p>
        </p:txBody>
      </p:sp>
      <p:pic>
        <p:nvPicPr>
          <p:cNvPr id="35" name="Graphic 34">
            <a:extLst>
              <a:ext uri="{FF2B5EF4-FFF2-40B4-BE49-F238E27FC236}">
                <a16:creationId xmlns:a16="http://schemas.microsoft.com/office/drawing/2014/main" id="{A23DDB92-DBE4-2645-AB51-B58ED6E310F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236108" y="4380766"/>
            <a:ext cx="711200" cy="711200"/>
          </a:xfrm>
          <a:prstGeom prst="rect">
            <a:avLst/>
          </a:prstGeom>
        </p:spPr>
      </p:pic>
    </p:spTree>
    <p:extLst>
      <p:ext uri="{BB962C8B-B14F-4D97-AF65-F5344CB8AC3E}">
        <p14:creationId xmlns:p14="http://schemas.microsoft.com/office/powerpoint/2010/main" val="131552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32" grpId="0"/>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E426B72-CFD2-5448-B2F8-D0C50DA3ADF4}"/>
              </a:ext>
            </a:extLst>
          </p:cNvPr>
          <p:cNvSpPr>
            <a:spLocks noGrp="1"/>
          </p:cNvSpPr>
          <p:nvPr>
            <p:ph type="title" idx="4294967295"/>
          </p:nvPr>
        </p:nvSpPr>
        <p:spPr>
          <a:xfrm>
            <a:off x="0" y="231775"/>
            <a:ext cx="10939463" cy="728663"/>
          </a:xfrm>
        </p:spPr>
        <p:txBody>
          <a:bodyPr/>
          <a:lstStyle/>
          <a:p>
            <a:r>
              <a:rPr lang="en-US" dirty="0"/>
              <a:t>AWS Identity, Directory,</a:t>
            </a:r>
            <a:br>
              <a:rPr lang="en-US" dirty="0"/>
            </a:br>
            <a:r>
              <a:rPr lang="en-US" dirty="0"/>
              <a:t>and Access Services</a:t>
            </a:r>
          </a:p>
        </p:txBody>
      </p:sp>
      <p:graphicFrame>
        <p:nvGraphicFramePr>
          <p:cNvPr id="26" name="Table 25">
            <a:extLst>
              <a:ext uri="{FF2B5EF4-FFF2-40B4-BE49-F238E27FC236}">
                <a16:creationId xmlns:a16="http://schemas.microsoft.com/office/drawing/2014/main" id="{A8E24EB6-CBAD-CC49-B293-6807A2AD02A5}"/>
              </a:ext>
            </a:extLst>
          </p:cNvPr>
          <p:cNvGraphicFramePr>
            <a:graphicFrameLocks noGrp="1"/>
          </p:cNvGraphicFramePr>
          <p:nvPr>
            <p:extLst>
              <p:ext uri="{D42A27DB-BD31-4B8C-83A1-F6EECF244321}">
                <p14:modId xmlns:p14="http://schemas.microsoft.com/office/powerpoint/2010/main" val="1973194496"/>
              </p:ext>
            </p:extLst>
          </p:nvPr>
        </p:nvGraphicFramePr>
        <p:xfrm>
          <a:off x="449052" y="1571719"/>
          <a:ext cx="11469253" cy="4795520"/>
        </p:xfrm>
        <a:graphic>
          <a:graphicData uri="http://schemas.openxmlformats.org/drawingml/2006/table">
            <a:tbl>
              <a:tblPr firstRow="1" bandRow="1">
                <a:tableStyleId>{5940675A-B579-460E-94D1-54222C63F5DA}</a:tableStyleId>
              </a:tblPr>
              <a:tblGrid>
                <a:gridCol w="2867313">
                  <a:extLst>
                    <a:ext uri="{9D8B030D-6E8A-4147-A177-3AD203B41FA5}">
                      <a16:colId xmlns:a16="http://schemas.microsoft.com/office/drawing/2014/main" val="20000"/>
                    </a:ext>
                  </a:extLst>
                </a:gridCol>
                <a:gridCol w="2867313">
                  <a:extLst>
                    <a:ext uri="{9D8B030D-6E8A-4147-A177-3AD203B41FA5}">
                      <a16:colId xmlns:a16="http://schemas.microsoft.com/office/drawing/2014/main" val="20001"/>
                    </a:ext>
                  </a:extLst>
                </a:gridCol>
                <a:gridCol w="2761268">
                  <a:extLst>
                    <a:ext uri="{9D8B030D-6E8A-4147-A177-3AD203B41FA5}">
                      <a16:colId xmlns:a16="http://schemas.microsoft.com/office/drawing/2014/main" val="20002"/>
                    </a:ext>
                  </a:extLst>
                </a:gridCol>
                <a:gridCol w="2973359">
                  <a:extLst>
                    <a:ext uri="{9D8B030D-6E8A-4147-A177-3AD203B41FA5}">
                      <a16:colId xmlns:a16="http://schemas.microsoft.com/office/drawing/2014/main" val="20003"/>
                    </a:ext>
                  </a:extLst>
                </a:gridCol>
              </a:tblGrid>
              <a:tr h="23977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100" b="1" u="none" dirty="0">
                          <a:solidFill>
                            <a:schemeClr val="accent3"/>
                          </a:solidFill>
                          <a:latin typeface="Amazon Ember"/>
                        </a:rPr>
                        <a:t>AWS Identity and Access Management</a:t>
                      </a:r>
                      <a:endParaRPr lang="en-US" sz="2100" b="1" u="none" dirty="0">
                        <a:solidFill>
                          <a:schemeClr val="accent3"/>
                        </a:solidFill>
                        <a:latin typeface="Amazon Ember" panose="02000000000000000000" pitchFamily="2"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2100" dirty="0">
                          <a:solidFill>
                            <a:schemeClr val="bg2">
                              <a:lumMod val="10000"/>
                            </a:schemeClr>
                          </a:solidFill>
                          <a:latin typeface="Amazon Ember"/>
                        </a:rPr>
                        <a:t>Fine-grained</a:t>
                      </a:r>
                      <a:r>
                        <a:rPr lang="en-US" sz="2100" baseline="0" dirty="0">
                          <a:solidFill>
                            <a:schemeClr val="bg2">
                              <a:lumMod val="10000"/>
                            </a:schemeClr>
                          </a:solidFill>
                          <a:latin typeface="Amazon Ember"/>
                        </a:rPr>
                        <a:t> access management for AWS resources.</a:t>
                      </a:r>
                      <a:endParaRPr lang="en-US" sz="2100" b="1" dirty="0">
                        <a:solidFill>
                          <a:schemeClr val="bg2">
                            <a:lumMod val="10000"/>
                          </a:schemeClr>
                        </a:solidFill>
                        <a:latin typeface="Amazon Ember"/>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100" b="1" dirty="0">
                          <a:solidFill>
                            <a:schemeClr val="accent3"/>
                          </a:solidFill>
                          <a:latin typeface="Amazon Ember"/>
                        </a:rPr>
                        <a:t>AWS </a:t>
                      </a:r>
                    </a:p>
                    <a:p>
                      <a:pPr marL="0" marR="0" indent="0" algn="l" defTabSz="457200" rtl="0" eaLnBrk="1" fontAlgn="auto" latinLnBrk="0" hangingPunct="1">
                        <a:lnSpc>
                          <a:spcPct val="100000"/>
                        </a:lnSpc>
                        <a:spcBef>
                          <a:spcPts val="0"/>
                        </a:spcBef>
                        <a:spcAft>
                          <a:spcPts val="0"/>
                        </a:spcAft>
                        <a:buClrTx/>
                        <a:buSzTx/>
                        <a:buFontTx/>
                        <a:buNone/>
                        <a:tabLst/>
                        <a:defRPr/>
                      </a:pPr>
                      <a:r>
                        <a:rPr lang="en-US" sz="2100" b="1" dirty="0">
                          <a:solidFill>
                            <a:schemeClr val="accent3"/>
                          </a:solidFill>
                          <a:latin typeface="Amazon Ember"/>
                        </a:rPr>
                        <a:t>Organizations</a:t>
                      </a:r>
                    </a:p>
                    <a:p>
                      <a:r>
                        <a:rPr lang="en-US" sz="2100" dirty="0">
                          <a:solidFill>
                            <a:schemeClr val="bg2">
                              <a:lumMod val="10000"/>
                            </a:schemeClr>
                          </a:solidFill>
                          <a:latin typeface="Amazon Ember"/>
                        </a:rPr>
                        <a:t>Policy-based management for multiple AWS accounts.</a:t>
                      </a:r>
                    </a:p>
                    <a:p>
                      <a:endParaRPr lang="en-US" sz="2100" b="0" dirty="0">
                        <a:solidFill>
                          <a:schemeClr val="bg1"/>
                        </a:solidFill>
                        <a:latin typeface="Amazon Ember"/>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100" b="1" dirty="0">
                          <a:solidFill>
                            <a:schemeClr val="accent3"/>
                          </a:solidFill>
                          <a:latin typeface="Amazon Ember"/>
                        </a:rPr>
                        <a:t>Amazon </a:t>
                      </a:r>
                      <a:r>
                        <a:rPr lang="en-US" sz="2100" b="1" dirty="0" err="1">
                          <a:solidFill>
                            <a:schemeClr val="accent3"/>
                          </a:solidFill>
                          <a:latin typeface="Amazon Ember"/>
                        </a:rPr>
                        <a:t>Cognito</a:t>
                      </a:r>
                      <a:endParaRPr lang="en-US" sz="2100" b="1" dirty="0">
                        <a:solidFill>
                          <a:schemeClr val="accent3"/>
                        </a:solidFill>
                        <a:latin typeface="Amazon Ember"/>
                      </a:endParaRPr>
                    </a:p>
                    <a:p>
                      <a:r>
                        <a:rPr lang="en-US" sz="2100" u="none" baseline="0" dirty="0">
                          <a:solidFill>
                            <a:schemeClr val="bg2">
                              <a:lumMod val="10000"/>
                            </a:schemeClr>
                          </a:solidFill>
                          <a:latin typeface="Amazon Ember"/>
                        </a:rPr>
                        <a:t>Identity and access management</a:t>
                      </a:r>
                      <a:r>
                        <a:rPr lang="en-US" sz="2100" baseline="0" dirty="0">
                          <a:solidFill>
                            <a:schemeClr val="bg2">
                              <a:lumMod val="10000"/>
                            </a:schemeClr>
                          </a:solidFill>
                          <a:latin typeface="Amazon Ember"/>
                        </a:rPr>
                        <a:t> for your apps </a:t>
                      </a:r>
                      <a:r>
                        <a:rPr lang="en-US" sz="2100" u="none" baseline="0" dirty="0">
                          <a:solidFill>
                            <a:schemeClr val="bg2">
                              <a:lumMod val="10000"/>
                            </a:schemeClr>
                          </a:solidFill>
                          <a:latin typeface="Amazon Ember"/>
                        </a:rPr>
                        <a:t>&amp;</a:t>
                      </a:r>
                      <a:r>
                        <a:rPr lang="en-US" sz="2100" baseline="0" dirty="0">
                          <a:solidFill>
                            <a:schemeClr val="bg2">
                              <a:lumMod val="10000"/>
                            </a:schemeClr>
                          </a:solidFill>
                          <a:latin typeface="Amazon Ember"/>
                        </a:rPr>
                        <a:t> </a:t>
                      </a:r>
                      <a:r>
                        <a:rPr lang="en-US" sz="2100" u="none" baseline="0" dirty="0">
                          <a:solidFill>
                            <a:schemeClr val="bg2">
                              <a:lumMod val="10000"/>
                            </a:schemeClr>
                          </a:solidFill>
                          <a:latin typeface="Amazon Ember"/>
                        </a:rPr>
                        <a:t>APIs</a:t>
                      </a:r>
                      <a:r>
                        <a:rPr lang="en-US" sz="2100" baseline="0" dirty="0">
                          <a:solidFill>
                            <a:schemeClr val="bg2">
                              <a:lumMod val="10000"/>
                            </a:schemeClr>
                          </a:solidFill>
                          <a:latin typeface="Amazon Ember"/>
                        </a:rPr>
                        <a:t>.</a:t>
                      </a:r>
                      <a:endParaRPr lang="en-US" sz="2100" b="1" dirty="0">
                        <a:solidFill>
                          <a:schemeClr val="bg2">
                            <a:lumMod val="10000"/>
                          </a:schemeClr>
                        </a:solidFill>
                        <a:latin typeface="Amazon Ember"/>
                      </a:endParaRPr>
                    </a:p>
                    <a:p>
                      <a:endParaRPr lang="en-US" sz="2100" b="0" dirty="0">
                        <a:solidFill>
                          <a:schemeClr val="bg1"/>
                        </a:solidFill>
                        <a:latin typeface="Amazon Ember"/>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100" b="1" dirty="0">
                          <a:solidFill>
                            <a:schemeClr val="accent3"/>
                          </a:solidFill>
                          <a:latin typeface="Amazon Ember"/>
                        </a:rPr>
                        <a:t>AWS </a:t>
                      </a:r>
                      <a:r>
                        <a:rPr lang="en-US" sz="2100" b="1" u="none" dirty="0">
                          <a:solidFill>
                            <a:schemeClr val="accent3"/>
                          </a:solidFill>
                          <a:latin typeface="Amazon Ember"/>
                        </a:rPr>
                        <a:t>Single Sign-On</a:t>
                      </a:r>
                      <a:endParaRPr lang="en-US" sz="2100" b="1" u="none" baseline="0" dirty="0">
                        <a:solidFill>
                          <a:schemeClr val="accent3"/>
                        </a:solidFill>
                        <a:latin typeface="Amazon Ember" panose="02000000000000000000" pitchFamily="2" charset="0"/>
                      </a:endParaRPr>
                    </a:p>
                    <a:p>
                      <a:r>
                        <a:rPr lang="en-US" sz="2100" b="0" dirty="0">
                          <a:solidFill>
                            <a:schemeClr val="bg2">
                              <a:lumMod val="10000"/>
                            </a:schemeClr>
                          </a:solidFill>
                          <a:latin typeface="Amazon Ember"/>
                        </a:rPr>
                        <a:t>Manage single sign-on (SSO) access to multiple AWS accounts and business applications.</a:t>
                      </a: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97760">
                <a:tc>
                  <a:txBody>
                    <a:bodyPr/>
                    <a:lstStyle/>
                    <a:p>
                      <a:r>
                        <a:rPr lang="en-US" sz="2100" b="1" dirty="0">
                          <a:solidFill>
                            <a:schemeClr val="accent3"/>
                          </a:solidFill>
                          <a:latin typeface="Amazon Ember"/>
                        </a:rPr>
                        <a:t>AWS Directory</a:t>
                      </a:r>
                      <a:r>
                        <a:rPr lang="en-US" sz="2100" b="1" baseline="0" dirty="0">
                          <a:solidFill>
                            <a:schemeClr val="accent3"/>
                          </a:solidFill>
                          <a:latin typeface="Amazon Ember"/>
                        </a:rPr>
                        <a:t> Service</a:t>
                      </a:r>
                    </a:p>
                    <a:p>
                      <a:pPr marL="0" marR="0" indent="0" algn="l" defTabSz="457200" rtl="0" eaLnBrk="1" fontAlgn="auto" latinLnBrk="0" hangingPunct="1">
                        <a:lnSpc>
                          <a:spcPct val="100000"/>
                        </a:lnSpc>
                        <a:spcBef>
                          <a:spcPts val="0"/>
                        </a:spcBef>
                        <a:spcAft>
                          <a:spcPts val="0"/>
                        </a:spcAft>
                        <a:buClrTx/>
                        <a:buSzTx/>
                        <a:buFontTx/>
                        <a:buNone/>
                        <a:tabLst/>
                        <a:defRPr/>
                      </a:pPr>
                      <a:r>
                        <a:rPr lang="en-US" sz="2100" dirty="0">
                          <a:solidFill>
                            <a:schemeClr val="bg2">
                              <a:lumMod val="10000"/>
                            </a:schemeClr>
                          </a:solidFill>
                          <a:latin typeface="Amazon Ember"/>
                        </a:rPr>
                        <a:t>Actual Microsoft</a:t>
                      </a:r>
                      <a:r>
                        <a:rPr lang="en-US" sz="2100" baseline="0" dirty="0">
                          <a:solidFill>
                            <a:schemeClr val="bg2">
                              <a:lumMod val="10000"/>
                            </a:schemeClr>
                          </a:solidFill>
                          <a:latin typeface="Amazon Ember"/>
                        </a:rPr>
                        <a:t> Active Directory as a managed service on the AWS Cloud.</a:t>
                      </a:r>
                      <a:endParaRPr lang="en-US" sz="2100" dirty="0">
                        <a:solidFill>
                          <a:schemeClr val="bg2">
                            <a:lumMod val="10000"/>
                          </a:schemeClr>
                        </a:solidFill>
                        <a:latin typeface="Amazon Ember"/>
                      </a:endParaRPr>
                    </a:p>
                    <a:p>
                      <a:endParaRPr lang="en-US" sz="2100" dirty="0">
                        <a:solidFill>
                          <a:schemeClr val="bg1"/>
                        </a:solidFill>
                        <a:latin typeface="Amazon Ember"/>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100" b="1" dirty="0">
                          <a:solidFill>
                            <a:schemeClr val="accent3"/>
                          </a:solidFill>
                          <a:latin typeface="Amazon Ember"/>
                        </a:rPr>
                        <a:t>Amazon</a:t>
                      </a:r>
                      <a:r>
                        <a:rPr lang="en-US" sz="2100" b="1" baseline="0" dirty="0">
                          <a:solidFill>
                            <a:schemeClr val="accent3"/>
                          </a:solidFill>
                          <a:latin typeface="Amazon Ember"/>
                        </a:rPr>
                        <a:t> Cloud Directory</a:t>
                      </a:r>
                    </a:p>
                    <a:p>
                      <a:r>
                        <a:rPr lang="en-US" sz="2100" dirty="0">
                          <a:solidFill>
                            <a:schemeClr val="bg2">
                              <a:lumMod val="10000"/>
                            </a:schemeClr>
                          </a:solidFill>
                          <a:latin typeface="Amazon Ember"/>
                        </a:rPr>
                        <a:t>Directory for managing</a:t>
                      </a:r>
                      <a:r>
                        <a:rPr lang="en-US" sz="2100" baseline="0" dirty="0">
                          <a:solidFill>
                            <a:schemeClr val="bg2">
                              <a:lumMod val="10000"/>
                            </a:schemeClr>
                          </a:solidFill>
                          <a:latin typeface="Amazon Ember"/>
                        </a:rPr>
                        <a:t> hierarchical data.</a:t>
                      </a:r>
                      <a:endParaRPr lang="en-US" sz="2100" b="1" dirty="0">
                        <a:solidFill>
                          <a:schemeClr val="bg2">
                            <a:lumMod val="10000"/>
                          </a:schemeClr>
                        </a:solidFill>
                        <a:latin typeface="Amazon Ember"/>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100" kern="1200" dirty="0">
                        <a:solidFill>
                          <a:schemeClr val="bg1"/>
                        </a:solidFill>
                        <a:latin typeface="Amazon Ember"/>
                        <a:ea typeface="+mn-ea"/>
                        <a:cs typeface="+mn-cs"/>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100" kern="1200" dirty="0">
                        <a:solidFill>
                          <a:schemeClr val="bg1"/>
                        </a:solidFill>
                        <a:latin typeface="Amazon Ember"/>
                        <a:ea typeface="+mn-ea"/>
                        <a:cs typeface="+mn-cs"/>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Box 3"/>
          <p:cNvSpPr txBox="1"/>
          <p:nvPr/>
        </p:nvSpPr>
        <p:spPr>
          <a:xfrm>
            <a:off x="6183679" y="3969479"/>
            <a:ext cx="2661741" cy="2102820"/>
          </a:xfrm>
          <a:prstGeom prst="rect">
            <a:avLst/>
          </a:prstGeom>
          <a:noFill/>
        </p:spPr>
        <p:txBody>
          <a:bodyPr wrap="square" rtlCol="0">
            <a:spAutoFit/>
          </a:bodyPr>
          <a:lstStyle/>
          <a:p>
            <a:pPr>
              <a:defRPr/>
            </a:pPr>
            <a:r>
              <a:rPr lang="en-US" sz="2133" b="1" dirty="0">
                <a:solidFill>
                  <a:schemeClr val="accent3"/>
                </a:solidFill>
                <a:latin typeface="Amazon Ember"/>
              </a:rPr>
              <a:t>AWS Secrets Manager</a:t>
            </a:r>
            <a:endParaRPr lang="en-US" sz="2133" b="1" dirty="0">
              <a:solidFill>
                <a:srgbClr val="FFC000"/>
              </a:solidFill>
              <a:latin typeface="Amazon Ember"/>
            </a:endParaRPr>
          </a:p>
          <a:p>
            <a:pPr>
              <a:defRPr/>
            </a:pPr>
            <a:r>
              <a:rPr lang="en-US" sz="2133" dirty="0">
                <a:solidFill>
                  <a:schemeClr val="bg2">
                    <a:lumMod val="10000"/>
                  </a:schemeClr>
                </a:solidFill>
                <a:latin typeface="Amazon Ember"/>
              </a:rPr>
              <a:t>Lifecycle management for secrets.</a:t>
            </a:r>
          </a:p>
          <a:p>
            <a:endParaRPr lang="en-US" sz="2400" dirty="0"/>
          </a:p>
        </p:txBody>
      </p:sp>
    </p:spTree>
    <p:extLst>
      <p:ext uri="{BB962C8B-B14F-4D97-AF65-F5344CB8AC3E}">
        <p14:creationId xmlns:p14="http://schemas.microsoft.com/office/powerpoint/2010/main" val="387573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6897" y="2003718"/>
            <a:ext cx="3714351" cy="1544479"/>
          </a:xfrm>
        </p:spPr>
        <p:txBody>
          <a:bodyPr>
            <a:normAutofit fontScale="90000"/>
          </a:bodyPr>
          <a:lstStyle/>
          <a:p>
            <a:pPr algn="ctr"/>
            <a:r>
              <a:rPr lang="en-US" sz="3200" dirty="0"/>
              <a:t>Security, Governance, and Oversight</a:t>
            </a:r>
            <a:br>
              <a:rPr lang="en-US" sz="3200" dirty="0"/>
            </a:br>
            <a:endParaRPr lang="en-US" sz="3200" dirty="0"/>
          </a:p>
        </p:txBody>
      </p:sp>
      <p:sp>
        <p:nvSpPr>
          <p:cNvPr id="5" name="Title 1"/>
          <p:cNvSpPr txBox="1">
            <a:spLocks/>
          </p:cNvSpPr>
          <p:nvPr/>
        </p:nvSpPr>
        <p:spPr>
          <a:xfrm>
            <a:off x="6539259" y="1328236"/>
            <a:ext cx="4042896" cy="4017256"/>
          </a:xfrm>
          <a:prstGeom prst="rect">
            <a:avLst/>
          </a:prstGeom>
        </p:spPr>
        <p:txBody>
          <a:bodyPr vert="horz" lIns="121920" tIns="60960" rIns="121920" bIns="60960" rtlCol="0" anchor="t">
            <a:normAutofit fontScale="97500"/>
          </a:bodyPr>
          <a:lstStyle>
            <a:lvl1pPr algn="l" defTabSz="457200" rtl="0" eaLnBrk="1" latinLnBrk="0" hangingPunct="1">
              <a:spcBef>
                <a:spcPct val="0"/>
              </a:spcBef>
              <a:buNone/>
              <a:defRPr sz="2800" b="0" i="0" kern="1200">
                <a:solidFill>
                  <a:srgbClr val="414042"/>
                </a:solidFill>
                <a:latin typeface="Amazon Ember Regular" charset="0"/>
                <a:ea typeface="+mj-ea"/>
                <a:cs typeface="Amazon Ember Regular" charset="0"/>
              </a:defRPr>
            </a:lvl1pPr>
          </a:lstStyle>
          <a:p>
            <a:pPr algn="ctr"/>
            <a:r>
              <a:rPr lang="en-US" sz="3733" dirty="0"/>
              <a:t>Authentication </a:t>
            </a:r>
          </a:p>
          <a:p>
            <a:pPr algn="ctr"/>
            <a:r>
              <a:rPr lang="en-US" sz="3733" dirty="0"/>
              <a:t>+ </a:t>
            </a:r>
          </a:p>
          <a:p>
            <a:pPr algn="ctr"/>
            <a:r>
              <a:rPr lang="en-US" sz="3733" dirty="0"/>
              <a:t>Authorization</a:t>
            </a:r>
          </a:p>
          <a:p>
            <a:pPr algn="ctr"/>
            <a:r>
              <a:rPr lang="en-US" sz="3733" dirty="0"/>
              <a:t>+</a:t>
            </a:r>
          </a:p>
          <a:p>
            <a:pPr algn="ctr"/>
            <a:r>
              <a:rPr lang="en-US" sz="3733" dirty="0"/>
              <a:t>Audit/Log </a:t>
            </a:r>
          </a:p>
        </p:txBody>
      </p:sp>
      <p:sp>
        <p:nvSpPr>
          <p:cNvPr id="6" name="Equal 5"/>
          <p:cNvSpPr/>
          <p:nvPr/>
        </p:nvSpPr>
        <p:spPr>
          <a:xfrm>
            <a:off x="5041247" y="1903885"/>
            <a:ext cx="1470292" cy="1309511"/>
          </a:xfrm>
          <a:prstGeom prst="mathEqual">
            <a:avLst>
              <a:gd name="adj1" fmla="val 10589"/>
              <a:gd name="adj2" fmla="val 13484"/>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2400" dirty="0">
              <a:solidFill>
                <a:schemeClr val="tx1"/>
              </a:solidFill>
            </a:endParaRPr>
          </a:p>
        </p:txBody>
      </p:sp>
      <p:grpSp>
        <p:nvGrpSpPr>
          <p:cNvPr id="12" name="Group 11">
            <a:extLst>
              <a:ext uri="{FF2B5EF4-FFF2-40B4-BE49-F238E27FC236}">
                <a16:creationId xmlns:a16="http://schemas.microsoft.com/office/drawing/2014/main" id="{F809B78F-9FDB-CF4A-8B7B-4BB816486D80}"/>
              </a:ext>
            </a:extLst>
          </p:cNvPr>
          <p:cNvGrpSpPr/>
          <p:nvPr/>
        </p:nvGrpSpPr>
        <p:grpSpPr>
          <a:xfrm>
            <a:off x="0" y="-6649"/>
            <a:ext cx="12192000" cy="584775"/>
            <a:chOff x="0" y="314908"/>
            <a:chExt cx="9144000" cy="438581"/>
          </a:xfrm>
        </p:grpSpPr>
        <p:sp>
          <p:nvSpPr>
            <p:cNvPr id="13" name="TextBox 12">
              <a:extLst>
                <a:ext uri="{FF2B5EF4-FFF2-40B4-BE49-F238E27FC236}">
                  <a16:creationId xmlns:a16="http://schemas.microsoft.com/office/drawing/2014/main" id="{C5171E05-171C-844E-A3C9-67B04D6B8487}"/>
                </a:ext>
              </a:extLst>
            </p:cNvPr>
            <p:cNvSpPr txBox="1"/>
            <p:nvPr/>
          </p:nvSpPr>
          <p:spPr>
            <a:xfrm>
              <a:off x="0" y="314908"/>
              <a:ext cx="9144000" cy="438581"/>
            </a:xfrm>
            <a:prstGeom prst="rect">
              <a:avLst/>
            </a:prstGeom>
            <a:gradFill>
              <a:gsLst>
                <a:gs pos="0">
                  <a:schemeClr val="bg1"/>
                </a:gs>
                <a:gs pos="50000">
                  <a:schemeClr val="bg1">
                    <a:lumMod val="85000"/>
                  </a:schemeClr>
                </a:gs>
                <a:gs pos="100000">
                  <a:schemeClr val="bg1">
                    <a:lumMod val="75000"/>
                  </a:schemeClr>
                </a:gs>
              </a:gsLst>
              <a:lin ang="10800000" scaled="1"/>
            </a:gradFill>
          </p:spPr>
          <p:txBody>
            <a:bodyPr wrap="square" rtlCol="0">
              <a:spAutoFit/>
            </a:bodyPr>
            <a:lstStyle/>
            <a:p>
              <a:r>
                <a:rPr lang="en-US" sz="3200" dirty="0">
                  <a:latin typeface="Apple Symbols" charset="0"/>
                  <a:ea typeface="Apple Symbols" charset="0"/>
                  <a:cs typeface="Apple Symbols" charset="0"/>
                </a:rPr>
                <a:t>   Authentication and Authorization on AWS</a:t>
              </a:r>
              <a:endParaRPr lang="en-GB" sz="3200" dirty="0">
                <a:latin typeface="Apple Symbols" charset="0"/>
                <a:ea typeface="Apple Symbols" charset="0"/>
                <a:cs typeface="Apple Symbols" charset="0"/>
              </a:endParaRPr>
            </a:p>
          </p:txBody>
        </p:sp>
        <p:pic>
          <p:nvPicPr>
            <p:cNvPr id="14" name="Picture 13" descr="elated image">
              <a:extLst>
                <a:ext uri="{FF2B5EF4-FFF2-40B4-BE49-F238E27FC236}">
                  <a16:creationId xmlns:a16="http://schemas.microsoft.com/office/drawing/2014/main" id="{820A2D52-C4F1-FA4E-B029-1566C0070F7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032" y="419271"/>
              <a:ext cx="251026" cy="251026"/>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extBox 8">
            <a:extLst>
              <a:ext uri="{FF2B5EF4-FFF2-40B4-BE49-F238E27FC236}">
                <a16:creationId xmlns:a16="http://schemas.microsoft.com/office/drawing/2014/main" id="{4313D549-E57C-6943-9804-952E15787BB1}"/>
              </a:ext>
            </a:extLst>
          </p:cNvPr>
          <p:cNvSpPr txBox="1"/>
          <p:nvPr/>
        </p:nvSpPr>
        <p:spPr>
          <a:xfrm>
            <a:off x="1375693" y="5704584"/>
            <a:ext cx="2301904"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latin typeface="Amazon Ember" panose="02000000000000000000" pitchFamily="2" charset="0"/>
                <a:ea typeface="Amazon Ember" panose="02000000000000000000" pitchFamily="2" charset="0"/>
              </a:rPr>
              <a:t>AWS Identity and Access Management (IAM)</a:t>
            </a:r>
          </a:p>
        </p:txBody>
      </p:sp>
      <p:pic>
        <p:nvPicPr>
          <p:cNvPr id="18" name="Graphic 36">
            <a:extLst>
              <a:ext uri="{FF2B5EF4-FFF2-40B4-BE49-F238E27FC236}">
                <a16:creationId xmlns:a16="http://schemas.microsoft.com/office/drawing/2014/main" id="{5416E091-0F38-E64F-B07C-D898894FC7F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71045" y="4973268"/>
            <a:ext cx="711200" cy="711200"/>
          </a:xfrm>
          <a:prstGeom prst="rect">
            <a:avLst/>
          </a:prstGeom>
        </p:spPr>
      </p:pic>
      <p:sp>
        <p:nvSpPr>
          <p:cNvPr id="20" name="TextBox 19">
            <a:extLst>
              <a:ext uri="{FF2B5EF4-FFF2-40B4-BE49-F238E27FC236}">
                <a16:creationId xmlns:a16="http://schemas.microsoft.com/office/drawing/2014/main" id="{14B67243-3296-2B4A-A426-C24180C669D0}"/>
              </a:ext>
            </a:extLst>
          </p:cNvPr>
          <p:cNvSpPr txBox="1"/>
          <p:nvPr/>
        </p:nvSpPr>
        <p:spPr>
          <a:xfrm>
            <a:off x="4968234" y="5703093"/>
            <a:ext cx="157102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t>Permissions</a:t>
            </a:r>
          </a:p>
        </p:txBody>
      </p:sp>
      <p:pic>
        <p:nvPicPr>
          <p:cNvPr id="22" name="Graphic 52">
            <a:extLst>
              <a:ext uri="{FF2B5EF4-FFF2-40B4-BE49-F238E27FC236}">
                <a16:creationId xmlns:a16="http://schemas.microsoft.com/office/drawing/2014/main" id="{935BAF0B-D133-1546-8A02-D3C8BFF0CB6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98408" y="4973789"/>
            <a:ext cx="710679" cy="710679"/>
          </a:xfrm>
          <a:prstGeom prst="rect">
            <a:avLst/>
          </a:prstGeom>
        </p:spPr>
      </p:pic>
      <p:sp>
        <p:nvSpPr>
          <p:cNvPr id="23" name="TextBox 11">
            <a:extLst>
              <a:ext uri="{FF2B5EF4-FFF2-40B4-BE49-F238E27FC236}">
                <a16:creationId xmlns:a16="http://schemas.microsoft.com/office/drawing/2014/main" id="{C9CF677A-111E-814F-95B2-A0493A8CFA0F}"/>
              </a:ext>
            </a:extLst>
          </p:cNvPr>
          <p:cNvSpPr txBox="1"/>
          <p:nvPr/>
        </p:nvSpPr>
        <p:spPr>
          <a:xfrm>
            <a:off x="8421632" y="5684468"/>
            <a:ext cx="230190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t>AWS CloudTrail</a:t>
            </a:r>
          </a:p>
        </p:txBody>
      </p:sp>
      <p:pic>
        <p:nvPicPr>
          <p:cNvPr id="24" name="Graphic 51">
            <a:extLst>
              <a:ext uri="{FF2B5EF4-FFF2-40B4-BE49-F238E27FC236}">
                <a16:creationId xmlns:a16="http://schemas.microsoft.com/office/drawing/2014/main" id="{34B98B00-A300-EA49-A6D2-9337BEA33C9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216984" y="4911200"/>
            <a:ext cx="711200" cy="711200"/>
          </a:xfrm>
          <a:prstGeom prst="rect">
            <a:avLst/>
          </a:prstGeom>
        </p:spPr>
      </p:pic>
    </p:spTree>
    <p:extLst>
      <p:ext uri="{BB962C8B-B14F-4D97-AF65-F5344CB8AC3E}">
        <p14:creationId xmlns:p14="http://schemas.microsoft.com/office/powerpoint/2010/main" val="26847863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Table 32"/>
          <p:cNvGraphicFramePr>
            <a:graphicFrameLocks noGrp="1"/>
          </p:cNvGraphicFramePr>
          <p:nvPr/>
        </p:nvGraphicFramePr>
        <p:xfrm>
          <a:off x="550420" y="1501422"/>
          <a:ext cx="3475325" cy="3730916"/>
        </p:xfrm>
        <a:graphic>
          <a:graphicData uri="http://schemas.openxmlformats.org/drawingml/2006/table">
            <a:tbl>
              <a:tblPr firstRow="1" bandRow="1">
                <a:tableStyleId>{5C22544A-7EE6-4342-B048-85BDC9FD1C3A}</a:tableStyleId>
              </a:tblPr>
              <a:tblGrid>
                <a:gridCol w="3475325">
                  <a:extLst>
                    <a:ext uri="{9D8B030D-6E8A-4147-A177-3AD203B41FA5}">
                      <a16:colId xmlns:a16="http://schemas.microsoft.com/office/drawing/2014/main" val="20000"/>
                    </a:ext>
                  </a:extLst>
                </a:gridCol>
              </a:tblGrid>
              <a:tr h="679797">
                <a:tc>
                  <a:txBody>
                    <a:bodyPr/>
                    <a:lstStyle/>
                    <a:p>
                      <a:pPr algn="ctr"/>
                      <a:r>
                        <a:rPr lang="en-US" sz="3200" dirty="0">
                          <a:solidFill>
                            <a:srgbClr val="FCB64C"/>
                          </a:solidFill>
                        </a:rPr>
                        <a:t>A</a:t>
                      </a:r>
                      <a:r>
                        <a:rPr lang="en-US" sz="3200" dirty="0"/>
                        <a:t>uthenticate</a:t>
                      </a:r>
                      <a:endParaRPr lang="en-US" sz="2700" dirty="0"/>
                    </a:p>
                  </a:txBody>
                  <a:tcPr marL="121920" marR="121920" marT="60960" marB="60960" anchor="ctr">
                    <a:solidFill>
                      <a:srgbClr val="414042"/>
                    </a:solidFill>
                  </a:tcPr>
                </a:tc>
                <a:extLst>
                  <a:ext uri="{0D108BD9-81ED-4DB2-BD59-A6C34878D82A}">
                    <a16:rowId xmlns:a16="http://schemas.microsoft.com/office/drawing/2014/main" val="10000"/>
                  </a:ext>
                </a:extLst>
              </a:tr>
              <a:tr h="3051119">
                <a:tc>
                  <a:txBody>
                    <a:bodyPr/>
                    <a:lstStyle/>
                    <a:p>
                      <a:pPr marL="0" indent="0" algn="ctr">
                        <a:buFont typeface="+mj-lt"/>
                        <a:buNone/>
                      </a:pPr>
                      <a:endParaRPr lang="en-US" sz="2100" dirty="0"/>
                    </a:p>
                    <a:p>
                      <a:pPr marL="0" indent="0" algn="ctr">
                        <a:buFont typeface="+mj-lt"/>
                        <a:buNone/>
                      </a:pPr>
                      <a:r>
                        <a:rPr lang="en-US" sz="2100" dirty="0"/>
                        <a:t>IAM Username/Password</a:t>
                      </a:r>
                    </a:p>
                    <a:p>
                      <a:pPr marL="0" indent="0" algn="ctr">
                        <a:buFont typeface="+mj-lt"/>
                        <a:buNone/>
                      </a:pPr>
                      <a:endParaRPr lang="en-US" sz="2100" dirty="0"/>
                    </a:p>
                    <a:p>
                      <a:pPr marL="0" indent="0" algn="ctr">
                        <a:buFont typeface="+mj-lt"/>
                        <a:buNone/>
                      </a:pPr>
                      <a:r>
                        <a:rPr lang="en-US" sz="2100" dirty="0"/>
                        <a:t>Access Key (+ MFA)</a:t>
                      </a:r>
                    </a:p>
                    <a:p>
                      <a:pPr marL="0" indent="0" algn="ctr">
                        <a:buFont typeface="+mj-lt"/>
                        <a:buNone/>
                      </a:pPr>
                      <a:endParaRPr lang="en-US" sz="2100" dirty="0"/>
                    </a:p>
                    <a:p>
                      <a:pPr marL="0" indent="0" algn="ctr">
                        <a:buFont typeface="+mj-lt"/>
                        <a:buNone/>
                      </a:pPr>
                      <a:r>
                        <a:rPr lang="en-US" sz="2100" dirty="0"/>
                        <a:t>Federation</a:t>
                      </a:r>
                    </a:p>
                    <a:p>
                      <a:pPr marL="342900" indent="-342900" algn="ctr">
                        <a:buFont typeface="+mj-lt"/>
                        <a:buAutoNum type="arabicPeriod"/>
                      </a:pPr>
                      <a:endParaRPr lang="en-US" sz="2100" dirty="0"/>
                    </a:p>
                    <a:p>
                      <a:pPr algn="ctr"/>
                      <a:endParaRPr lang="en-US" sz="2100" dirty="0"/>
                    </a:p>
                  </a:txBody>
                  <a:tcPr marL="121920" marR="121920" marT="60960" marB="60960" anchor="ctr">
                    <a:solidFill>
                      <a:schemeClr val="bg2">
                        <a:lumMod val="90000"/>
                      </a:schemeClr>
                    </a:solidFill>
                  </a:tcPr>
                </a:tc>
                <a:extLst>
                  <a:ext uri="{0D108BD9-81ED-4DB2-BD59-A6C34878D82A}">
                    <a16:rowId xmlns:a16="http://schemas.microsoft.com/office/drawing/2014/main" val="10001"/>
                  </a:ext>
                </a:extLst>
              </a:tr>
            </a:tbl>
          </a:graphicData>
        </a:graphic>
      </p:graphicFrame>
      <p:graphicFrame>
        <p:nvGraphicFramePr>
          <p:cNvPr id="4" name="Table 3"/>
          <p:cNvGraphicFramePr>
            <a:graphicFrameLocks noGrp="1"/>
          </p:cNvGraphicFramePr>
          <p:nvPr/>
        </p:nvGraphicFramePr>
        <p:xfrm>
          <a:off x="8069922" y="1520384"/>
          <a:ext cx="3475325" cy="3711954"/>
        </p:xfrm>
        <a:graphic>
          <a:graphicData uri="http://schemas.openxmlformats.org/drawingml/2006/table">
            <a:tbl>
              <a:tblPr firstRow="1" bandRow="1">
                <a:tableStyleId>{5C22544A-7EE6-4342-B048-85BDC9FD1C3A}</a:tableStyleId>
              </a:tblPr>
              <a:tblGrid>
                <a:gridCol w="3475325">
                  <a:extLst>
                    <a:ext uri="{9D8B030D-6E8A-4147-A177-3AD203B41FA5}">
                      <a16:colId xmlns:a16="http://schemas.microsoft.com/office/drawing/2014/main" val="20000"/>
                    </a:ext>
                  </a:extLst>
                </a:gridCol>
              </a:tblGrid>
              <a:tr h="618659">
                <a:tc>
                  <a:txBody>
                    <a:bodyPr/>
                    <a:lstStyle/>
                    <a:p>
                      <a:pPr algn="ctr"/>
                      <a:r>
                        <a:rPr lang="en-US" sz="3200" dirty="0">
                          <a:solidFill>
                            <a:srgbClr val="FCB64C"/>
                          </a:solidFill>
                        </a:rPr>
                        <a:t>A</a:t>
                      </a:r>
                      <a:r>
                        <a:rPr lang="en-US" sz="3200" dirty="0"/>
                        <a:t>udit</a:t>
                      </a:r>
                    </a:p>
                  </a:txBody>
                  <a:tcPr marL="121920" marR="121920" marT="60960" marB="60960" anchor="ctr">
                    <a:solidFill>
                      <a:srgbClr val="414042"/>
                    </a:solidFill>
                  </a:tcPr>
                </a:tc>
                <a:extLst>
                  <a:ext uri="{0D108BD9-81ED-4DB2-BD59-A6C34878D82A}">
                    <a16:rowId xmlns:a16="http://schemas.microsoft.com/office/drawing/2014/main" val="10000"/>
                  </a:ext>
                </a:extLst>
              </a:tr>
              <a:tr h="309329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2100" dirty="0"/>
                    </a:p>
                    <a:p>
                      <a:pPr marL="0" marR="0" indent="0" algn="ctr" defTabSz="457200" rtl="0" eaLnBrk="1" fontAlgn="auto" latinLnBrk="0" hangingPunct="1">
                        <a:lnSpc>
                          <a:spcPct val="100000"/>
                        </a:lnSpc>
                        <a:spcBef>
                          <a:spcPts val="0"/>
                        </a:spcBef>
                        <a:spcAft>
                          <a:spcPts val="0"/>
                        </a:spcAft>
                        <a:buClrTx/>
                        <a:buSzTx/>
                        <a:buFontTx/>
                        <a:buNone/>
                        <a:tabLst/>
                        <a:defRPr/>
                      </a:pPr>
                      <a:endParaRPr lang="en-US" sz="2100" dirty="0"/>
                    </a:p>
                    <a:p>
                      <a:pPr marL="0" marR="0" indent="0" algn="ctr" defTabSz="457200" rtl="0" eaLnBrk="1" fontAlgn="auto" latinLnBrk="0" hangingPunct="1">
                        <a:lnSpc>
                          <a:spcPct val="100000"/>
                        </a:lnSpc>
                        <a:spcBef>
                          <a:spcPts val="0"/>
                        </a:spcBef>
                        <a:spcAft>
                          <a:spcPts val="0"/>
                        </a:spcAft>
                        <a:buClrTx/>
                        <a:buSzTx/>
                        <a:buFontTx/>
                        <a:buNone/>
                        <a:tabLst/>
                        <a:defRPr/>
                      </a:pPr>
                      <a:r>
                        <a:rPr lang="en-US" sz="2100" dirty="0"/>
                        <a:t>AWS </a:t>
                      </a:r>
                      <a:r>
                        <a:rPr lang="en-US" sz="2100" dirty="0" err="1"/>
                        <a:t>CloudTrail</a:t>
                      </a:r>
                      <a:endParaRPr lang="en-US" sz="2100" dirty="0"/>
                    </a:p>
                    <a:p>
                      <a:pPr marL="0" marR="0" indent="0" algn="ctr" defTabSz="457200" rtl="0" eaLnBrk="1" fontAlgn="auto" latinLnBrk="0" hangingPunct="1">
                        <a:lnSpc>
                          <a:spcPct val="100000"/>
                        </a:lnSpc>
                        <a:spcBef>
                          <a:spcPts val="0"/>
                        </a:spcBef>
                        <a:spcAft>
                          <a:spcPts val="0"/>
                        </a:spcAft>
                        <a:buClrTx/>
                        <a:buSzTx/>
                        <a:buFontTx/>
                        <a:buNone/>
                        <a:tabLst/>
                        <a:defRPr/>
                      </a:pPr>
                      <a:endParaRPr lang="en-US" sz="2100" dirty="0"/>
                    </a:p>
                    <a:p>
                      <a:pPr marL="0" marR="0" indent="0" algn="ctr" defTabSz="457200" rtl="0" eaLnBrk="1" fontAlgn="auto" latinLnBrk="0" hangingPunct="1">
                        <a:lnSpc>
                          <a:spcPct val="100000"/>
                        </a:lnSpc>
                        <a:spcBef>
                          <a:spcPts val="0"/>
                        </a:spcBef>
                        <a:spcAft>
                          <a:spcPts val="0"/>
                        </a:spcAft>
                        <a:buClrTx/>
                        <a:buSzTx/>
                        <a:buFontTx/>
                        <a:buNone/>
                        <a:tabLst/>
                        <a:defRPr/>
                      </a:pPr>
                      <a:r>
                        <a:rPr lang="en-US" sz="2100" dirty="0"/>
                        <a:t>AWS </a:t>
                      </a:r>
                      <a:r>
                        <a:rPr lang="en-US" sz="2100" dirty="0" err="1"/>
                        <a:t>Config</a:t>
                      </a:r>
                      <a:endParaRPr lang="en-US" sz="2100" dirty="0"/>
                    </a:p>
                    <a:p>
                      <a:pPr marL="0" marR="0" indent="0" algn="ctr" defTabSz="457200" rtl="0" eaLnBrk="1" fontAlgn="auto" latinLnBrk="0" hangingPunct="1">
                        <a:lnSpc>
                          <a:spcPct val="100000"/>
                        </a:lnSpc>
                        <a:spcBef>
                          <a:spcPts val="0"/>
                        </a:spcBef>
                        <a:spcAft>
                          <a:spcPts val="0"/>
                        </a:spcAft>
                        <a:buClrTx/>
                        <a:buSzTx/>
                        <a:buFontTx/>
                        <a:buNone/>
                        <a:tabLst/>
                        <a:defRPr/>
                      </a:pPr>
                      <a:endParaRPr lang="en-US" sz="2100" dirty="0"/>
                    </a:p>
                    <a:p>
                      <a:pPr marL="0" marR="0" indent="0" algn="ctr" defTabSz="457200" rtl="0" eaLnBrk="1" fontAlgn="auto" latinLnBrk="0" hangingPunct="1">
                        <a:lnSpc>
                          <a:spcPct val="100000"/>
                        </a:lnSpc>
                        <a:spcBef>
                          <a:spcPts val="0"/>
                        </a:spcBef>
                        <a:spcAft>
                          <a:spcPts val="0"/>
                        </a:spcAft>
                        <a:buClrTx/>
                        <a:buSzTx/>
                        <a:buFontTx/>
                        <a:buNone/>
                        <a:tabLst/>
                        <a:defRPr/>
                      </a:pPr>
                      <a:r>
                        <a:rPr lang="en-US" sz="2100" dirty="0"/>
                        <a:t>Customer </a:t>
                      </a:r>
                      <a:r>
                        <a:rPr lang="en-US" sz="2100" dirty="0" err="1"/>
                        <a:t>IdP</a:t>
                      </a:r>
                      <a:endParaRPr lang="en-US" sz="2100" dirty="0"/>
                    </a:p>
                    <a:p>
                      <a:pPr marL="0" marR="0" indent="0" algn="ctr" defTabSz="457200" rtl="0" eaLnBrk="1" fontAlgn="auto" latinLnBrk="0" hangingPunct="1">
                        <a:lnSpc>
                          <a:spcPct val="100000"/>
                        </a:lnSpc>
                        <a:spcBef>
                          <a:spcPts val="0"/>
                        </a:spcBef>
                        <a:spcAft>
                          <a:spcPts val="0"/>
                        </a:spcAft>
                        <a:buClrTx/>
                        <a:buSzTx/>
                        <a:buFontTx/>
                        <a:buNone/>
                        <a:tabLst/>
                        <a:defRPr/>
                      </a:pPr>
                      <a:endParaRPr lang="en-US" sz="2100" dirty="0"/>
                    </a:p>
                    <a:p>
                      <a:pPr marL="0" marR="0" indent="0" algn="ctr" defTabSz="457200" rtl="0" eaLnBrk="1" fontAlgn="auto" latinLnBrk="0" hangingPunct="1">
                        <a:lnSpc>
                          <a:spcPct val="100000"/>
                        </a:lnSpc>
                        <a:spcBef>
                          <a:spcPts val="0"/>
                        </a:spcBef>
                        <a:spcAft>
                          <a:spcPts val="0"/>
                        </a:spcAft>
                        <a:buClrTx/>
                        <a:buSzTx/>
                        <a:buFontTx/>
                        <a:buNone/>
                        <a:tabLst/>
                        <a:defRPr/>
                      </a:pPr>
                      <a:endParaRPr lang="en-US" sz="2100" dirty="0"/>
                    </a:p>
                  </a:txBody>
                  <a:tcPr marL="121920" marR="121920" marT="60960" marB="60960" anchor="ctr">
                    <a:solidFill>
                      <a:schemeClr val="bg2">
                        <a:lumMod val="90000"/>
                      </a:schemeClr>
                    </a:solidFill>
                  </a:tcPr>
                </a:tc>
                <a:extLst>
                  <a:ext uri="{0D108BD9-81ED-4DB2-BD59-A6C34878D82A}">
                    <a16:rowId xmlns:a16="http://schemas.microsoft.com/office/drawing/2014/main" val="10001"/>
                  </a:ext>
                </a:extLst>
              </a:tr>
            </a:tbl>
          </a:graphicData>
        </a:graphic>
      </p:graphicFrame>
      <p:graphicFrame>
        <p:nvGraphicFramePr>
          <p:cNvPr id="5" name="Table 4">
            <a:extLst>
              <a:ext uri="{FF2B5EF4-FFF2-40B4-BE49-F238E27FC236}">
                <a16:creationId xmlns:a16="http://schemas.microsoft.com/office/drawing/2014/main" id="{1349CCD8-FECF-964E-8533-46448DB8325D}"/>
              </a:ext>
            </a:extLst>
          </p:cNvPr>
          <p:cNvGraphicFramePr>
            <a:graphicFrameLocks noGrp="1"/>
          </p:cNvGraphicFramePr>
          <p:nvPr/>
        </p:nvGraphicFramePr>
        <p:xfrm>
          <a:off x="4310171" y="1501422"/>
          <a:ext cx="3475325" cy="3730917"/>
        </p:xfrm>
        <a:graphic>
          <a:graphicData uri="http://schemas.openxmlformats.org/drawingml/2006/table">
            <a:tbl>
              <a:tblPr firstRow="1" bandRow="1">
                <a:tableStyleId>{5C22544A-7EE6-4342-B048-85BDC9FD1C3A}</a:tableStyleId>
              </a:tblPr>
              <a:tblGrid>
                <a:gridCol w="3475325">
                  <a:extLst>
                    <a:ext uri="{9D8B030D-6E8A-4147-A177-3AD203B41FA5}">
                      <a16:colId xmlns:a16="http://schemas.microsoft.com/office/drawing/2014/main" val="20000"/>
                    </a:ext>
                  </a:extLst>
                </a:gridCol>
              </a:tblGrid>
              <a:tr h="682917">
                <a:tc>
                  <a:txBody>
                    <a:bodyPr/>
                    <a:lstStyle/>
                    <a:p>
                      <a:pPr algn="ctr"/>
                      <a:r>
                        <a:rPr lang="en-US" sz="3200" dirty="0">
                          <a:solidFill>
                            <a:srgbClr val="FCB64C"/>
                          </a:solidFill>
                        </a:rPr>
                        <a:t>A</a:t>
                      </a:r>
                      <a:r>
                        <a:rPr lang="en-US" sz="3200" dirty="0"/>
                        <a:t>uthorize</a:t>
                      </a:r>
                    </a:p>
                  </a:txBody>
                  <a:tcPr marL="121920" marR="121920" marT="60960" marB="60960" anchor="ctr">
                    <a:solidFill>
                      <a:srgbClr val="414042"/>
                    </a:solidFill>
                  </a:tcPr>
                </a:tc>
                <a:extLst>
                  <a:ext uri="{0D108BD9-81ED-4DB2-BD59-A6C34878D82A}">
                    <a16:rowId xmlns:a16="http://schemas.microsoft.com/office/drawing/2014/main" val="10000"/>
                  </a:ext>
                </a:extLst>
              </a:tr>
              <a:tr h="3048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2100" dirty="0"/>
                    </a:p>
                    <a:p>
                      <a:pPr marL="0" marR="0" indent="0" algn="ctr" defTabSz="457200" rtl="0" eaLnBrk="1" fontAlgn="auto" latinLnBrk="0" hangingPunct="1">
                        <a:lnSpc>
                          <a:spcPct val="100000"/>
                        </a:lnSpc>
                        <a:spcBef>
                          <a:spcPts val="0"/>
                        </a:spcBef>
                        <a:spcAft>
                          <a:spcPts val="0"/>
                        </a:spcAft>
                        <a:buClrTx/>
                        <a:buSzTx/>
                        <a:buFontTx/>
                        <a:buNone/>
                        <a:tabLst/>
                        <a:defRPr/>
                      </a:pPr>
                      <a:endParaRPr lang="en-US" sz="2100" dirty="0"/>
                    </a:p>
                    <a:p>
                      <a:pPr marL="0" marR="0" indent="0" algn="ctr" defTabSz="457200" rtl="0" eaLnBrk="1" fontAlgn="auto" latinLnBrk="0" hangingPunct="1">
                        <a:lnSpc>
                          <a:spcPct val="100000"/>
                        </a:lnSpc>
                        <a:spcBef>
                          <a:spcPts val="0"/>
                        </a:spcBef>
                        <a:spcAft>
                          <a:spcPts val="0"/>
                        </a:spcAft>
                        <a:buClrTx/>
                        <a:buSzTx/>
                        <a:buFontTx/>
                        <a:buNone/>
                        <a:tabLst/>
                        <a:defRPr/>
                      </a:pPr>
                      <a:r>
                        <a:rPr lang="en-US" sz="2100" dirty="0"/>
                        <a:t>IAM Policies</a:t>
                      </a:r>
                    </a:p>
                    <a:p>
                      <a:pPr marL="0" marR="0" indent="0" algn="ctr" defTabSz="457200" rtl="0" eaLnBrk="1" fontAlgn="auto" latinLnBrk="0" hangingPunct="1">
                        <a:lnSpc>
                          <a:spcPct val="100000"/>
                        </a:lnSpc>
                        <a:spcBef>
                          <a:spcPts val="0"/>
                        </a:spcBef>
                        <a:spcAft>
                          <a:spcPts val="0"/>
                        </a:spcAft>
                        <a:buClrTx/>
                        <a:buSzTx/>
                        <a:buFontTx/>
                        <a:buNone/>
                        <a:tabLst/>
                        <a:defRPr/>
                      </a:pPr>
                      <a:endParaRPr lang="en-US" sz="2100" dirty="0"/>
                    </a:p>
                    <a:p>
                      <a:pPr marL="0" marR="0" indent="0" algn="ctr" defTabSz="457200" rtl="0" eaLnBrk="1" fontAlgn="auto" latinLnBrk="0" hangingPunct="1">
                        <a:lnSpc>
                          <a:spcPct val="100000"/>
                        </a:lnSpc>
                        <a:spcBef>
                          <a:spcPts val="0"/>
                        </a:spcBef>
                        <a:spcAft>
                          <a:spcPts val="0"/>
                        </a:spcAft>
                        <a:buClrTx/>
                        <a:buSzTx/>
                        <a:buFontTx/>
                        <a:buNone/>
                        <a:tabLst/>
                        <a:defRPr/>
                      </a:pPr>
                      <a:r>
                        <a:rPr lang="en-US" sz="2100" dirty="0"/>
                        <a:t>Resource</a:t>
                      </a:r>
                      <a:r>
                        <a:rPr lang="en-US" sz="2100" baseline="0" dirty="0"/>
                        <a:t> Policies</a:t>
                      </a:r>
                    </a:p>
                    <a:p>
                      <a:pPr marL="0" marR="0" indent="0" algn="ctr" defTabSz="457200" rtl="0" eaLnBrk="1" fontAlgn="auto" latinLnBrk="0" hangingPunct="1">
                        <a:lnSpc>
                          <a:spcPct val="100000"/>
                        </a:lnSpc>
                        <a:spcBef>
                          <a:spcPts val="0"/>
                        </a:spcBef>
                        <a:spcAft>
                          <a:spcPts val="0"/>
                        </a:spcAft>
                        <a:buClrTx/>
                        <a:buSzTx/>
                        <a:buFontTx/>
                        <a:buNone/>
                        <a:tabLst/>
                        <a:defRPr/>
                      </a:pPr>
                      <a:endParaRPr lang="en-US" sz="2100" baseline="0" dirty="0"/>
                    </a:p>
                    <a:p>
                      <a:pPr marL="0" marR="0" indent="0" algn="ctr" defTabSz="457200" rtl="0" eaLnBrk="1" fontAlgn="auto" latinLnBrk="0" hangingPunct="1">
                        <a:lnSpc>
                          <a:spcPct val="100000"/>
                        </a:lnSpc>
                        <a:spcBef>
                          <a:spcPts val="0"/>
                        </a:spcBef>
                        <a:spcAft>
                          <a:spcPts val="0"/>
                        </a:spcAft>
                        <a:buClrTx/>
                        <a:buSzTx/>
                        <a:buFontTx/>
                        <a:buNone/>
                        <a:tabLst/>
                        <a:defRPr/>
                      </a:pPr>
                      <a:r>
                        <a:rPr lang="en-US" sz="2100" dirty="0"/>
                        <a:t>IAM</a:t>
                      </a:r>
                      <a:r>
                        <a:rPr lang="en-US" sz="2100" baseline="0" dirty="0"/>
                        <a:t> Roles</a:t>
                      </a:r>
                      <a:endParaRPr lang="en-US" sz="2100" dirty="0"/>
                    </a:p>
                    <a:p>
                      <a:pPr marL="0" marR="0" indent="0" algn="ctr" defTabSz="457200" rtl="0" eaLnBrk="1" fontAlgn="auto" latinLnBrk="0" hangingPunct="1">
                        <a:lnSpc>
                          <a:spcPct val="100000"/>
                        </a:lnSpc>
                        <a:spcBef>
                          <a:spcPts val="0"/>
                        </a:spcBef>
                        <a:spcAft>
                          <a:spcPts val="0"/>
                        </a:spcAft>
                        <a:buClrTx/>
                        <a:buSzTx/>
                        <a:buFontTx/>
                        <a:buNone/>
                        <a:tabLst/>
                        <a:defRPr/>
                      </a:pPr>
                      <a:endParaRPr lang="en-US" sz="2100" dirty="0"/>
                    </a:p>
                    <a:p>
                      <a:pPr marL="0" marR="0" indent="0" algn="ctr" defTabSz="457200" rtl="0" eaLnBrk="1" fontAlgn="auto" latinLnBrk="0" hangingPunct="1">
                        <a:lnSpc>
                          <a:spcPct val="100000"/>
                        </a:lnSpc>
                        <a:spcBef>
                          <a:spcPts val="0"/>
                        </a:spcBef>
                        <a:spcAft>
                          <a:spcPts val="0"/>
                        </a:spcAft>
                        <a:buClrTx/>
                        <a:buSzTx/>
                        <a:buFontTx/>
                        <a:buNone/>
                        <a:tabLst/>
                        <a:defRPr/>
                      </a:pPr>
                      <a:endParaRPr lang="en-US" sz="2100" dirty="0"/>
                    </a:p>
                  </a:txBody>
                  <a:tcPr marL="121920" marR="121920" marT="60960" marB="60960" anchor="ctr">
                    <a:solidFill>
                      <a:schemeClr val="bg2">
                        <a:lumMod val="90000"/>
                      </a:schemeClr>
                    </a:solidFill>
                  </a:tcPr>
                </a:tc>
                <a:extLst>
                  <a:ext uri="{0D108BD9-81ED-4DB2-BD59-A6C34878D82A}">
                    <a16:rowId xmlns:a16="http://schemas.microsoft.com/office/drawing/2014/main" val="10001"/>
                  </a:ext>
                </a:extLst>
              </a:tr>
            </a:tbl>
          </a:graphicData>
        </a:graphic>
      </p:graphicFrame>
      <p:grpSp>
        <p:nvGrpSpPr>
          <p:cNvPr id="6" name="Group 5">
            <a:extLst>
              <a:ext uri="{FF2B5EF4-FFF2-40B4-BE49-F238E27FC236}">
                <a16:creationId xmlns:a16="http://schemas.microsoft.com/office/drawing/2014/main" id="{4C18F21A-B340-6748-B549-F2A71F84F2C3}"/>
              </a:ext>
            </a:extLst>
          </p:cNvPr>
          <p:cNvGrpSpPr/>
          <p:nvPr/>
        </p:nvGrpSpPr>
        <p:grpSpPr>
          <a:xfrm>
            <a:off x="0" y="-6649"/>
            <a:ext cx="12192000" cy="584775"/>
            <a:chOff x="0" y="314908"/>
            <a:chExt cx="9144000" cy="438581"/>
          </a:xfrm>
        </p:grpSpPr>
        <p:sp>
          <p:nvSpPr>
            <p:cNvPr id="7" name="TextBox 6">
              <a:extLst>
                <a:ext uri="{FF2B5EF4-FFF2-40B4-BE49-F238E27FC236}">
                  <a16:creationId xmlns:a16="http://schemas.microsoft.com/office/drawing/2014/main" id="{820B10B4-0188-E94A-900B-453E52BBDDB5}"/>
                </a:ext>
              </a:extLst>
            </p:cNvPr>
            <p:cNvSpPr txBox="1"/>
            <p:nvPr/>
          </p:nvSpPr>
          <p:spPr>
            <a:xfrm>
              <a:off x="0" y="314908"/>
              <a:ext cx="9144000" cy="438581"/>
            </a:xfrm>
            <a:prstGeom prst="rect">
              <a:avLst/>
            </a:prstGeom>
            <a:gradFill>
              <a:gsLst>
                <a:gs pos="0">
                  <a:schemeClr val="bg1"/>
                </a:gs>
                <a:gs pos="50000">
                  <a:schemeClr val="bg1">
                    <a:lumMod val="85000"/>
                  </a:schemeClr>
                </a:gs>
                <a:gs pos="100000">
                  <a:schemeClr val="bg1">
                    <a:lumMod val="75000"/>
                  </a:schemeClr>
                </a:gs>
              </a:gsLst>
              <a:lin ang="10800000" scaled="1"/>
            </a:gradFill>
          </p:spPr>
          <p:txBody>
            <a:bodyPr wrap="square" rtlCol="0">
              <a:spAutoFit/>
            </a:bodyPr>
            <a:lstStyle/>
            <a:p>
              <a:r>
                <a:rPr lang="en-US" sz="3200" dirty="0">
                  <a:latin typeface="Apple Symbols" charset="0"/>
                  <a:ea typeface="Apple Symbols" charset="0"/>
                  <a:cs typeface="Apple Symbols" charset="0"/>
                </a:rPr>
                <a:t>   AAA</a:t>
              </a:r>
              <a:endParaRPr lang="en-GB" sz="3200" dirty="0">
                <a:latin typeface="Apple Symbols" charset="0"/>
                <a:ea typeface="Apple Symbols" charset="0"/>
                <a:cs typeface="Apple Symbols" charset="0"/>
              </a:endParaRPr>
            </a:p>
          </p:txBody>
        </p:sp>
        <p:pic>
          <p:nvPicPr>
            <p:cNvPr id="8" name="Picture 7" descr="elated image">
              <a:extLst>
                <a:ext uri="{FF2B5EF4-FFF2-40B4-BE49-F238E27FC236}">
                  <a16:creationId xmlns:a16="http://schemas.microsoft.com/office/drawing/2014/main" id="{62C5ED42-D557-BA40-A3B7-6BB4B2ACEBF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032" y="419271"/>
              <a:ext cx="251026" cy="25102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746565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8525" y="2625603"/>
            <a:ext cx="11069777" cy="1240140"/>
          </a:xfrm>
        </p:spPr>
        <p:txBody>
          <a:bodyPr/>
          <a:lstStyle/>
          <a:p>
            <a:pPr algn="ctr"/>
            <a:r>
              <a:rPr lang="en-US" sz="4800" dirty="0"/>
              <a:t>Let’s get hands on – Lab 1</a:t>
            </a:r>
          </a:p>
        </p:txBody>
      </p:sp>
    </p:spTree>
    <p:extLst>
      <p:ext uri="{BB962C8B-B14F-4D97-AF65-F5344CB8AC3E}">
        <p14:creationId xmlns:p14="http://schemas.microsoft.com/office/powerpoint/2010/main" val="1221204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8525" y="2625603"/>
            <a:ext cx="11069777" cy="1240140"/>
          </a:xfrm>
        </p:spPr>
        <p:txBody>
          <a:bodyPr/>
          <a:lstStyle/>
          <a:p>
            <a:pPr algn="ctr"/>
            <a:r>
              <a:rPr lang="en-US" sz="4800" dirty="0"/>
              <a:t>IAM Principals &amp; Policies</a:t>
            </a:r>
          </a:p>
        </p:txBody>
      </p:sp>
    </p:spTree>
    <p:extLst>
      <p:ext uri="{BB962C8B-B14F-4D97-AF65-F5344CB8AC3E}">
        <p14:creationId xmlns:p14="http://schemas.microsoft.com/office/powerpoint/2010/main" val="2617403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445614" y="3311279"/>
            <a:ext cx="11336421" cy="1355188"/>
          </a:xfrm>
          <a:prstGeom prst="roundRect">
            <a:avLst/>
          </a:prstGeom>
        </p:spPr>
        <p:style>
          <a:lnRef idx="2">
            <a:schemeClr val="accent2"/>
          </a:lnRef>
          <a:fillRef idx="1">
            <a:schemeClr val="lt1"/>
          </a:fillRef>
          <a:effectRef idx="0">
            <a:schemeClr val="accent2"/>
          </a:effectRef>
          <a:fontRef idx="minor">
            <a:schemeClr val="dk1"/>
          </a:fontRef>
        </p:style>
        <p:txBody>
          <a:bodyPr tIns="182880" rtlCol="0" anchor="t"/>
          <a:lstStyle/>
          <a:p>
            <a:pPr marL="380990" indent="-380990">
              <a:spcBef>
                <a:spcPct val="0"/>
              </a:spcBef>
              <a:buFont typeface="Arial"/>
              <a:buChar char="•"/>
            </a:pPr>
            <a:r>
              <a:rPr lang="en-US" sz="2133" dirty="0">
                <a:solidFill>
                  <a:srgbClr val="595A5D"/>
                </a:solidFill>
                <a:cs typeface="Arial"/>
              </a:rPr>
              <a:t>Access to specific services</a:t>
            </a:r>
          </a:p>
          <a:p>
            <a:pPr marL="380990" indent="-380990">
              <a:spcBef>
                <a:spcPct val="0"/>
              </a:spcBef>
              <a:buFont typeface="Arial"/>
              <a:buChar char="•"/>
            </a:pPr>
            <a:r>
              <a:rPr lang="en-US" sz="2133" dirty="0">
                <a:solidFill>
                  <a:srgbClr val="595A5D"/>
                </a:solidFill>
                <a:cs typeface="Arial"/>
              </a:rPr>
              <a:t>Access to console and/or APIs</a:t>
            </a:r>
          </a:p>
          <a:p>
            <a:pPr marL="380990" indent="-380990">
              <a:spcBef>
                <a:spcPct val="0"/>
              </a:spcBef>
              <a:buFont typeface="Arial"/>
              <a:buChar char="•"/>
            </a:pPr>
            <a:r>
              <a:rPr lang="en-US" sz="2133" dirty="0">
                <a:solidFill>
                  <a:srgbClr val="595A5D"/>
                </a:solidFill>
                <a:cs typeface="Arial"/>
              </a:rPr>
              <a:t>Access to Customer Support (Business and Enterprise)</a:t>
            </a:r>
          </a:p>
        </p:txBody>
      </p:sp>
      <p:sp>
        <p:nvSpPr>
          <p:cNvPr id="15" name="Rounded Rectangle 14"/>
          <p:cNvSpPr/>
          <p:nvPr/>
        </p:nvSpPr>
        <p:spPr>
          <a:xfrm rot="5400000">
            <a:off x="3353478" y="414155"/>
            <a:ext cx="457825" cy="58603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r>
              <a:rPr lang="en-US" sz="2667" b="1" dirty="0"/>
              <a:t>IAM Users, Roles, Federated Users</a:t>
            </a:r>
          </a:p>
        </p:txBody>
      </p:sp>
      <p:sp>
        <p:nvSpPr>
          <p:cNvPr id="17" name="Rounded Rectangle 16"/>
          <p:cNvSpPr/>
          <p:nvPr/>
        </p:nvSpPr>
        <p:spPr>
          <a:xfrm>
            <a:off x="363148" y="5064427"/>
            <a:ext cx="11469273" cy="982445"/>
          </a:xfrm>
          <a:prstGeom prst="roundRect">
            <a:avLst/>
          </a:prstGeom>
        </p:spPr>
        <p:style>
          <a:lnRef idx="2">
            <a:schemeClr val="dk1"/>
          </a:lnRef>
          <a:fillRef idx="1">
            <a:schemeClr val="lt1"/>
          </a:fillRef>
          <a:effectRef idx="0">
            <a:schemeClr val="dk1"/>
          </a:effectRef>
          <a:fontRef idx="minor">
            <a:schemeClr val="dk1"/>
          </a:fontRef>
        </p:style>
        <p:txBody>
          <a:bodyPr tIns="182880" rtlCol="0" anchor="t"/>
          <a:lstStyle/>
          <a:p>
            <a:pPr marL="380990" indent="-380990">
              <a:spcBef>
                <a:spcPct val="0"/>
              </a:spcBef>
              <a:buFont typeface="Arial"/>
              <a:buChar char="•"/>
            </a:pPr>
            <a:r>
              <a:rPr lang="en-US" sz="2133" dirty="0">
                <a:solidFill>
                  <a:srgbClr val="595A5D"/>
                </a:solidFill>
                <a:cs typeface="Arial"/>
              </a:rPr>
              <a:t>Access to specific services</a:t>
            </a:r>
          </a:p>
          <a:p>
            <a:pPr marL="380990" indent="-380990">
              <a:spcBef>
                <a:spcPct val="0"/>
              </a:spcBef>
              <a:buFont typeface="Arial"/>
              <a:buChar char="•"/>
            </a:pPr>
            <a:r>
              <a:rPr lang="en-US" sz="2133" dirty="0">
                <a:solidFill>
                  <a:srgbClr val="595A5D"/>
                </a:solidFill>
                <a:cs typeface="Arial"/>
              </a:rPr>
              <a:t>Access to console and/or APIs</a:t>
            </a:r>
          </a:p>
        </p:txBody>
      </p:sp>
      <p:sp>
        <p:nvSpPr>
          <p:cNvPr id="18" name="Rounded Rectangle 17"/>
          <p:cNvSpPr/>
          <p:nvPr/>
        </p:nvSpPr>
        <p:spPr>
          <a:xfrm rot="5400000">
            <a:off x="4467161" y="918936"/>
            <a:ext cx="457825" cy="82659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vert="vert270" rtlCol="0" anchor="ctr"/>
          <a:lstStyle/>
          <a:p>
            <a:r>
              <a:rPr lang="en-US" sz="2667" b="1" dirty="0"/>
              <a:t>Temporary Security Credentials for Applications</a:t>
            </a:r>
          </a:p>
        </p:txBody>
      </p:sp>
      <p:sp>
        <p:nvSpPr>
          <p:cNvPr id="7" name="Rounded Rectangle 6"/>
          <p:cNvSpPr/>
          <p:nvPr/>
        </p:nvSpPr>
        <p:spPr>
          <a:xfrm>
            <a:off x="445616" y="1275717"/>
            <a:ext cx="11336421" cy="1683163"/>
          </a:xfrm>
          <a:prstGeom prst="roundRect">
            <a:avLst/>
          </a:prstGeom>
        </p:spPr>
        <p:style>
          <a:lnRef idx="2">
            <a:schemeClr val="accent1"/>
          </a:lnRef>
          <a:fillRef idx="1">
            <a:schemeClr val="lt1"/>
          </a:fillRef>
          <a:effectRef idx="0">
            <a:schemeClr val="accent1"/>
          </a:effectRef>
          <a:fontRef idx="minor">
            <a:schemeClr val="dk1"/>
          </a:fontRef>
        </p:style>
        <p:txBody>
          <a:bodyPr tIns="182880" rtlCol="0" anchor="t"/>
          <a:lstStyle/>
          <a:p>
            <a:pPr marL="380990" indent="-380990">
              <a:spcBef>
                <a:spcPct val="0"/>
              </a:spcBef>
              <a:buFont typeface="Arial"/>
              <a:buChar char="•"/>
            </a:pPr>
            <a:r>
              <a:rPr lang="en-US" sz="2133" dirty="0">
                <a:solidFill>
                  <a:srgbClr val="595A5D"/>
                </a:solidFill>
                <a:cs typeface="Arial"/>
              </a:rPr>
              <a:t>Access to all subscribed services</a:t>
            </a:r>
          </a:p>
          <a:p>
            <a:pPr marL="380990" indent="-380990">
              <a:spcBef>
                <a:spcPct val="0"/>
              </a:spcBef>
              <a:buFont typeface="Arial"/>
              <a:buChar char="•"/>
            </a:pPr>
            <a:r>
              <a:rPr lang="en-US" sz="2133" dirty="0">
                <a:solidFill>
                  <a:srgbClr val="595A5D"/>
                </a:solidFill>
                <a:cs typeface="Arial"/>
              </a:rPr>
              <a:t>Access to billing</a:t>
            </a:r>
          </a:p>
          <a:p>
            <a:pPr marL="380990" indent="-380990">
              <a:spcBef>
                <a:spcPct val="0"/>
              </a:spcBef>
              <a:buFont typeface="Arial"/>
              <a:buChar char="•"/>
            </a:pPr>
            <a:r>
              <a:rPr lang="en-US" sz="2133" dirty="0">
                <a:solidFill>
                  <a:srgbClr val="595A5D"/>
                </a:solidFill>
                <a:cs typeface="Arial"/>
              </a:rPr>
              <a:t>Access to console and APIs</a:t>
            </a:r>
          </a:p>
          <a:p>
            <a:pPr marL="380990" indent="-380990">
              <a:spcBef>
                <a:spcPct val="0"/>
              </a:spcBef>
              <a:buFont typeface="Arial"/>
              <a:buChar char="•"/>
            </a:pPr>
            <a:r>
              <a:rPr lang="en-US" sz="2133" dirty="0">
                <a:solidFill>
                  <a:srgbClr val="595A5D"/>
                </a:solidFill>
                <a:cs typeface="Arial"/>
              </a:rPr>
              <a:t>Access to Customer Support</a:t>
            </a:r>
            <a:endParaRPr lang="en-US" sz="1867" dirty="0">
              <a:solidFill>
                <a:srgbClr val="595A5D"/>
              </a:solidFill>
              <a:cs typeface="Arial"/>
            </a:endParaRPr>
          </a:p>
          <a:p>
            <a:pPr>
              <a:lnSpc>
                <a:spcPct val="80000"/>
              </a:lnSpc>
              <a:spcBef>
                <a:spcPct val="0"/>
              </a:spcBef>
            </a:pPr>
            <a:endParaRPr lang="en-US" sz="2133" dirty="0">
              <a:solidFill>
                <a:srgbClr val="595A5D"/>
              </a:solidFill>
              <a:cs typeface="Arial"/>
            </a:endParaRPr>
          </a:p>
        </p:txBody>
      </p:sp>
      <p:sp>
        <p:nvSpPr>
          <p:cNvPr id="8" name="Rounded Rectangle 7"/>
          <p:cNvSpPr/>
          <p:nvPr/>
        </p:nvSpPr>
        <p:spPr>
          <a:xfrm rot="5400000">
            <a:off x="3234326" y="-1623461"/>
            <a:ext cx="457825" cy="5800269"/>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sz="2667" b="1" dirty="0"/>
              <a:t>Account Owner ID (Root Account)</a:t>
            </a:r>
          </a:p>
        </p:txBody>
      </p:sp>
      <p:pic>
        <p:nvPicPr>
          <p:cNvPr id="4" name="Picture 2"/>
          <p:cNvPicPr>
            <a:picLocks noChangeAspect="1" noChangeArrowheads="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47087" y="1847520"/>
            <a:ext cx="1538879" cy="426733"/>
          </a:xfrm>
          <a:prstGeom prst="rect">
            <a:avLst/>
          </a:prstGeom>
          <a:noFill/>
          <a:ln w="9525">
            <a:noFill/>
            <a:miter lim="800000"/>
            <a:headEnd/>
            <a:tailEnd/>
          </a:ln>
          <a:effectLst/>
        </p:spPr>
      </p:pic>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622348" y="3397200"/>
            <a:ext cx="642777" cy="1113053"/>
          </a:xfrm>
          <a:prstGeom prst="rect">
            <a:avLst/>
          </a:prstGeom>
        </p:spPr>
      </p:pic>
      <p:pic>
        <p:nvPicPr>
          <p:cNvPr id="6" name="Picture 3"/>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268738" y="5133473"/>
            <a:ext cx="1321108" cy="877216"/>
          </a:xfrm>
          <a:prstGeom prst="ellipse">
            <a:avLst/>
          </a:prstGeom>
          <a:ln>
            <a:noFill/>
          </a:ln>
          <a:effectLst>
            <a:softEdge rad="112500"/>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19" name="Group 18">
            <a:extLst>
              <a:ext uri="{FF2B5EF4-FFF2-40B4-BE49-F238E27FC236}">
                <a16:creationId xmlns:a16="http://schemas.microsoft.com/office/drawing/2014/main" id="{BB2099E8-E4C9-6046-B2DF-D95BEB6D180C}"/>
              </a:ext>
            </a:extLst>
          </p:cNvPr>
          <p:cNvGrpSpPr/>
          <p:nvPr/>
        </p:nvGrpSpPr>
        <p:grpSpPr>
          <a:xfrm>
            <a:off x="0" y="-6649"/>
            <a:ext cx="12192000" cy="584775"/>
            <a:chOff x="0" y="314908"/>
            <a:chExt cx="9144000" cy="438581"/>
          </a:xfrm>
        </p:grpSpPr>
        <p:sp>
          <p:nvSpPr>
            <p:cNvPr id="20" name="TextBox 19">
              <a:extLst>
                <a:ext uri="{FF2B5EF4-FFF2-40B4-BE49-F238E27FC236}">
                  <a16:creationId xmlns:a16="http://schemas.microsoft.com/office/drawing/2014/main" id="{255962F0-4138-234D-8295-CFFE7D123D2D}"/>
                </a:ext>
              </a:extLst>
            </p:cNvPr>
            <p:cNvSpPr txBox="1"/>
            <p:nvPr/>
          </p:nvSpPr>
          <p:spPr>
            <a:xfrm>
              <a:off x="0" y="314908"/>
              <a:ext cx="9144000" cy="438581"/>
            </a:xfrm>
            <a:prstGeom prst="rect">
              <a:avLst/>
            </a:prstGeom>
            <a:gradFill>
              <a:gsLst>
                <a:gs pos="0">
                  <a:schemeClr val="bg1"/>
                </a:gs>
                <a:gs pos="50000">
                  <a:schemeClr val="bg1">
                    <a:lumMod val="85000"/>
                  </a:schemeClr>
                </a:gs>
                <a:gs pos="100000">
                  <a:schemeClr val="bg1">
                    <a:lumMod val="75000"/>
                  </a:schemeClr>
                </a:gs>
              </a:gsLst>
              <a:lin ang="10800000" scaled="1"/>
            </a:gradFill>
          </p:spPr>
          <p:txBody>
            <a:bodyPr wrap="square" rtlCol="0">
              <a:spAutoFit/>
            </a:bodyPr>
            <a:lstStyle/>
            <a:p>
              <a:r>
                <a:rPr lang="en-US" sz="3200" dirty="0">
                  <a:latin typeface="Apple Symbols" charset="0"/>
                  <a:ea typeface="Apple Symbols" charset="0"/>
                  <a:cs typeface="Apple Symbols" charset="0"/>
                </a:rPr>
                <a:t>   AWS Principals</a:t>
              </a:r>
              <a:endParaRPr lang="en-GB" sz="3200" dirty="0">
                <a:latin typeface="Apple Symbols" charset="0"/>
                <a:ea typeface="Apple Symbols" charset="0"/>
                <a:cs typeface="Apple Symbols" charset="0"/>
              </a:endParaRPr>
            </a:p>
          </p:txBody>
        </p:sp>
        <p:pic>
          <p:nvPicPr>
            <p:cNvPr id="21" name="Picture 20" descr="elated image">
              <a:extLst>
                <a:ext uri="{FF2B5EF4-FFF2-40B4-BE49-F238E27FC236}">
                  <a16:creationId xmlns:a16="http://schemas.microsoft.com/office/drawing/2014/main" id="{61FF3FDB-FEB6-C148-BC80-981C96D9D90D}"/>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65032" y="419271"/>
              <a:ext cx="251026" cy="25102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9798174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564824"/>
            <a:ext cx="6707285" cy="461665"/>
          </a:xfrm>
          <a:prstGeom prst="rect">
            <a:avLst/>
          </a:prstGeom>
        </p:spPr>
        <p:txBody>
          <a:bodyPr wrap="none">
            <a:spAutoFit/>
          </a:bodyPr>
          <a:lstStyle/>
          <a:p>
            <a:r>
              <a:rPr lang="en-US" sz="2400" i="1" dirty="0"/>
              <a:t>How do we know you are who you say you are?</a:t>
            </a:r>
            <a:endParaRPr lang="en-US" sz="2400" i="1" dirty="0">
              <a:solidFill>
                <a:schemeClr val="accent6">
                  <a:lumMod val="60000"/>
                  <a:lumOff val="40000"/>
                </a:schemeClr>
              </a:solidFill>
            </a:endParaRPr>
          </a:p>
        </p:txBody>
      </p:sp>
      <p:sp>
        <p:nvSpPr>
          <p:cNvPr id="10" name="Rounded Rectangle 9"/>
          <p:cNvSpPr/>
          <p:nvPr/>
        </p:nvSpPr>
        <p:spPr>
          <a:xfrm rot="5400000">
            <a:off x="2878949" y="-791878"/>
            <a:ext cx="547271" cy="50521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2667" b="1" dirty="0"/>
              <a:t>AWS Management Console</a:t>
            </a:r>
          </a:p>
        </p:txBody>
      </p:sp>
      <p:sp>
        <p:nvSpPr>
          <p:cNvPr id="20" name="Rounded Rectangle 19"/>
          <p:cNvSpPr/>
          <p:nvPr/>
        </p:nvSpPr>
        <p:spPr>
          <a:xfrm rot="5400000">
            <a:off x="8661681" y="-687780"/>
            <a:ext cx="547271" cy="484390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2667" b="1" dirty="0"/>
              <a:t>API and CLI access</a:t>
            </a:r>
          </a:p>
        </p:txBody>
      </p:sp>
      <p:sp>
        <p:nvSpPr>
          <p:cNvPr id="5" name="Rectangle 4"/>
          <p:cNvSpPr/>
          <p:nvPr/>
        </p:nvSpPr>
        <p:spPr>
          <a:xfrm>
            <a:off x="6003639" y="3182779"/>
            <a:ext cx="184730" cy="830997"/>
          </a:xfrm>
          <a:prstGeom prst="rect">
            <a:avLst/>
          </a:prstGeom>
        </p:spPr>
        <p:txBody>
          <a:bodyPr wrap="none">
            <a:spAutoFit/>
          </a:bodyPr>
          <a:lstStyle/>
          <a:p>
            <a:pPr algn="ctr"/>
            <a:endParaRPr lang="en-US" sz="2400" dirty="0"/>
          </a:p>
          <a:p>
            <a:pPr algn="ctr"/>
            <a:endParaRPr lang="en-US" sz="2400" dirty="0"/>
          </a:p>
        </p:txBody>
      </p:sp>
      <p:sp>
        <p:nvSpPr>
          <p:cNvPr id="7" name="Rectangle 6"/>
          <p:cNvSpPr/>
          <p:nvPr/>
        </p:nvSpPr>
        <p:spPr>
          <a:xfrm>
            <a:off x="592667" y="2083713"/>
            <a:ext cx="5401733" cy="748795"/>
          </a:xfrm>
          <a:prstGeom prst="rect">
            <a:avLst/>
          </a:prstGeom>
        </p:spPr>
        <p:txBody>
          <a:bodyPr wrap="square">
            <a:spAutoFit/>
          </a:bodyPr>
          <a:lstStyle/>
          <a:p>
            <a:r>
              <a:rPr lang="en-US" sz="2133" dirty="0"/>
              <a:t>Login with </a:t>
            </a:r>
            <a:r>
              <a:rPr lang="en-US" sz="2133" b="1" dirty="0"/>
              <a:t>Username/Password </a:t>
            </a:r>
            <a:r>
              <a:rPr lang="en-US" sz="2133" dirty="0"/>
              <a:t>with optional </a:t>
            </a:r>
            <a:r>
              <a:rPr lang="en-US" sz="2133" b="1" dirty="0"/>
              <a:t>MFA </a:t>
            </a:r>
            <a:r>
              <a:rPr lang="en-US" sz="2133" dirty="0"/>
              <a:t>(recommended)</a:t>
            </a:r>
          </a:p>
        </p:txBody>
      </p:sp>
      <p:pic>
        <p:nvPicPr>
          <p:cNvPr id="31" name="Picture 3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86770" y="3074127"/>
            <a:ext cx="3058697" cy="2226005"/>
          </a:xfrm>
          <a:prstGeom prst="rect">
            <a:avLst/>
          </a:prstGeom>
          <a:ln w="28575" cmpd="sng">
            <a:solidFill>
              <a:schemeClr val="tx1"/>
            </a:solidFill>
          </a:ln>
        </p:spPr>
      </p:pic>
      <p:sp>
        <p:nvSpPr>
          <p:cNvPr id="8" name="Rectangle 7"/>
          <p:cNvSpPr/>
          <p:nvPr/>
        </p:nvSpPr>
        <p:spPr>
          <a:xfrm>
            <a:off x="6519333" y="2117580"/>
            <a:ext cx="4859867" cy="748795"/>
          </a:xfrm>
          <a:prstGeom prst="rect">
            <a:avLst/>
          </a:prstGeom>
        </p:spPr>
        <p:txBody>
          <a:bodyPr wrap="square">
            <a:spAutoFit/>
          </a:bodyPr>
          <a:lstStyle/>
          <a:p>
            <a:r>
              <a:rPr lang="en-US" sz="2133" dirty="0"/>
              <a:t>Access API using </a:t>
            </a:r>
            <a:r>
              <a:rPr lang="en-US" sz="2133" b="1" dirty="0"/>
              <a:t>Access Key + Secret Key</a:t>
            </a:r>
            <a:r>
              <a:rPr lang="en-US" sz="2133" dirty="0"/>
              <a:t>, with optional MFA</a:t>
            </a:r>
          </a:p>
        </p:txBody>
      </p:sp>
      <p:sp>
        <p:nvSpPr>
          <p:cNvPr id="32" name="Rectangle 31"/>
          <p:cNvSpPr/>
          <p:nvPr/>
        </p:nvSpPr>
        <p:spPr>
          <a:xfrm>
            <a:off x="6570133" y="3270937"/>
            <a:ext cx="4809067" cy="1162580"/>
          </a:xfrm>
          <a:prstGeom prst="rect">
            <a:avLst/>
          </a:prstGeom>
          <a:solidFill>
            <a:schemeClr val="bg2"/>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80990" indent="-380990" defTabSz="1219170">
              <a:spcBef>
                <a:spcPct val="20000"/>
              </a:spcBef>
            </a:pPr>
            <a:r>
              <a:rPr lang="en-US" sz="1467" b="1" dirty="0">
                <a:solidFill>
                  <a:srgbClr val="0C9B2E"/>
                </a:solidFill>
                <a:latin typeface="Arial"/>
                <a:cs typeface="Arial"/>
              </a:rPr>
              <a:t>ACCESS KEY ID </a:t>
            </a:r>
          </a:p>
          <a:p>
            <a:pPr marL="380990" indent="-380990" defTabSz="1219170">
              <a:spcBef>
                <a:spcPct val="20000"/>
              </a:spcBef>
            </a:pPr>
            <a:r>
              <a:rPr lang="en-US" sz="1467" dirty="0">
                <a:solidFill>
                  <a:prstClr val="black"/>
                </a:solidFill>
                <a:latin typeface="Arial"/>
                <a:cs typeface="Arial"/>
              </a:rPr>
              <a:t>	Ex: </a:t>
            </a:r>
            <a:r>
              <a:rPr lang="en-US" sz="1467" dirty="0">
                <a:solidFill>
                  <a:prstClr val="black"/>
                </a:solidFill>
                <a:latin typeface="Courier"/>
                <a:cs typeface="Courier"/>
              </a:rPr>
              <a:t>AKIAIOSFODNN7EXAMPLE</a:t>
            </a:r>
          </a:p>
          <a:p>
            <a:pPr marL="380990" indent="-380990" defTabSz="1219170">
              <a:spcBef>
                <a:spcPct val="20000"/>
              </a:spcBef>
            </a:pPr>
            <a:r>
              <a:rPr lang="en-US" sz="1467" b="1" dirty="0">
                <a:solidFill>
                  <a:srgbClr val="0C9B2E"/>
                </a:solidFill>
                <a:latin typeface="Arial"/>
                <a:cs typeface="Arial"/>
              </a:rPr>
              <a:t>SECRET KEY  </a:t>
            </a:r>
          </a:p>
          <a:p>
            <a:pPr marL="380990" indent="-380990" defTabSz="1219170">
              <a:spcBef>
                <a:spcPct val="20000"/>
              </a:spcBef>
            </a:pPr>
            <a:r>
              <a:rPr lang="en-US" sz="1467" dirty="0">
                <a:solidFill>
                  <a:prstClr val="black"/>
                </a:solidFill>
                <a:latin typeface="Courier"/>
                <a:cs typeface="Courier"/>
              </a:rPr>
              <a:t>	</a:t>
            </a:r>
            <a:r>
              <a:rPr lang="en-US" sz="1467" dirty="0">
                <a:solidFill>
                  <a:prstClr val="black"/>
                </a:solidFill>
                <a:latin typeface="Arial"/>
                <a:cs typeface="Arial"/>
              </a:rPr>
              <a:t>Ex: </a:t>
            </a:r>
            <a:r>
              <a:rPr lang="en-US" sz="1467" dirty="0" err="1">
                <a:solidFill>
                  <a:prstClr val="black"/>
                </a:solidFill>
                <a:latin typeface="Courier"/>
                <a:cs typeface="Courier"/>
              </a:rPr>
              <a:t>UtnFEMI</a:t>
            </a:r>
            <a:r>
              <a:rPr lang="en-US" sz="1467" dirty="0">
                <a:solidFill>
                  <a:prstClr val="black"/>
                </a:solidFill>
                <a:latin typeface="Courier"/>
                <a:cs typeface="Courier"/>
              </a:rPr>
              <a:t>/K7MDENG/</a:t>
            </a:r>
            <a:r>
              <a:rPr lang="en-US" sz="1467" dirty="0" err="1">
                <a:solidFill>
                  <a:prstClr val="black"/>
                </a:solidFill>
                <a:latin typeface="Courier"/>
                <a:cs typeface="Courier"/>
              </a:rPr>
              <a:t>bPxRfiCYEXAMPLEKEY</a:t>
            </a:r>
            <a:endParaRPr lang="en-US" sz="1467" dirty="0">
              <a:solidFill>
                <a:prstClr val="black"/>
              </a:solidFill>
              <a:latin typeface="Courier"/>
              <a:cs typeface="Courier"/>
            </a:endParaRPr>
          </a:p>
        </p:txBody>
      </p:sp>
      <p:grpSp>
        <p:nvGrpSpPr>
          <p:cNvPr id="15" name="Group 14">
            <a:extLst>
              <a:ext uri="{FF2B5EF4-FFF2-40B4-BE49-F238E27FC236}">
                <a16:creationId xmlns:a16="http://schemas.microsoft.com/office/drawing/2014/main" id="{B2BBCD33-1018-7640-846F-46F55C1B09F3}"/>
              </a:ext>
            </a:extLst>
          </p:cNvPr>
          <p:cNvGrpSpPr/>
          <p:nvPr/>
        </p:nvGrpSpPr>
        <p:grpSpPr>
          <a:xfrm>
            <a:off x="0" y="-6649"/>
            <a:ext cx="12192000" cy="584775"/>
            <a:chOff x="0" y="314908"/>
            <a:chExt cx="9144000" cy="438581"/>
          </a:xfrm>
        </p:grpSpPr>
        <p:sp>
          <p:nvSpPr>
            <p:cNvPr id="16" name="TextBox 15">
              <a:extLst>
                <a:ext uri="{FF2B5EF4-FFF2-40B4-BE49-F238E27FC236}">
                  <a16:creationId xmlns:a16="http://schemas.microsoft.com/office/drawing/2014/main" id="{A20E1E5A-D642-A842-9E0D-1AD1A17781EC}"/>
                </a:ext>
              </a:extLst>
            </p:cNvPr>
            <p:cNvSpPr txBox="1"/>
            <p:nvPr/>
          </p:nvSpPr>
          <p:spPr>
            <a:xfrm>
              <a:off x="0" y="314908"/>
              <a:ext cx="9144000" cy="438581"/>
            </a:xfrm>
            <a:prstGeom prst="rect">
              <a:avLst/>
            </a:prstGeom>
            <a:gradFill>
              <a:gsLst>
                <a:gs pos="0">
                  <a:schemeClr val="bg1"/>
                </a:gs>
                <a:gs pos="50000">
                  <a:schemeClr val="bg1">
                    <a:lumMod val="85000"/>
                  </a:schemeClr>
                </a:gs>
                <a:gs pos="100000">
                  <a:schemeClr val="bg1">
                    <a:lumMod val="75000"/>
                  </a:schemeClr>
                </a:gs>
              </a:gsLst>
              <a:lin ang="10800000" scaled="1"/>
            </a:gradFill>
          </p:spPr>
          <p:txBody>
            <a:bodyPr wrap="square" rtlCol="0">
              <a:spAutoFit/>
            </a:bodyPr>
            <a:lstStyle/>
            <a:p>
              <a:r>
                <a:rPr lang="en-US" sz="3200" dirty="0">
                  <a:latin typeface="Apple Symbols" charset="0"/>
                  <a:ea typeface="Apple Symbols" charset="0"/>
                  <a:cs typeface="Apple Symbols" charset="0"/>
                </a:rPr>
                <a:t>   AWS Identity Authentication</a:t>
              </a:r>
              <a:endParaRPr lang="en-GB" sz="3200" dirty="0">
                <a:latin typeface="Apple Symbols" charset="0"/>
                <a:ea typeface="Apple Symbols" charset="0"/>
                <a:cs typeface="Apple Symbols" charset="0"/>
              </a:endParaRPr>
            </a:p>
          </p:txBody>
        </p:sp>
        <p:pic>
          <p:nvPicPr>
            <p:cNvPr id="17" name="Picture 16" descr="elated image">
              <a:extLst>
                <a:ext uri="{FF2B5EF4-FFF2-40B4-BE49-F238E27FC236}">
                  <a16:creationId xmlns:a16="http://schemas.microsoft.com/office/drawing/2014/main" id="{D4F1AFF3-944E-1745-A89C-75FD86886E9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5032" y="419271"/>
              <a:ext cx="251026" cy="251026"/>
            </a:xfrm>
            <a:prstGeom prst="rect">
              <a:avLst/>
            </a:prstGeom>
            <a:noFill/>
            <a:extLst>
              <a:ext uri="{909E8E84-426E-40DD-AFC4-6F175D3DCCD1}">
                <a14:hiddenFill xmlns:a14="http://schemas.microsoft.com/office/drawing/2010/main">
                  <a:solidFill>
                    <a:srgbClr val="FFFFFF"/>
                  </a:solidFill>
                </a14:hiddenFill>
              </a:ext>
            </a:extLst>
          </p:spPr>
        </p:pic>
      </p:grpSp>
      <p:pic>
        <p:nvPicPr>
          <p:cNvPr id="47106" name="Picture 2" descr="Image result for aws gemalto token">
            <a:extLst>
              <a:ext uri="{FF2B5EF4-FFF2-40B4-BE49-F238E27FC236}">
                <a16:creationId xmlns:a16="http://schemas.microsoft.com/office/drawing/2014/main" id="{C0B1A042-22A6-E44E-AD01-6FB24FCAD272}"/>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474455" y="3752830"/>
            <a:ext cx="3780675" cy="1758015"/>
          </a:xfrm>
          <a:prstGeom prst="rect">
            <a:avLst/>
          </a:prstGeom>
          <a:noFill/>
          <a:extLst>
            <a:ext uri="{909E8E84-426E-40DD-AFC4-6F175D3DCCD1}">
              <a14:hiddenFill xmlns:a14="http://schemas.microsoft.com/office/drawing/2010/main">
                <a:solidFill>
                  <a:srgbClr val="FFFFFF"/>
                </a:solidFill>
              </a14:hiddenFill>
            </a:ext>
          </a:extLst>
        </p:spPr>
      </p:pic>
      <p:sp>
        <p:nvSpPr>
          <p:cNvPr id="21" name="Up Arrow 20">
            <a:extLst>
              <a:ext uri="{FF2B5EF4-FFF2-40B4-BE49-F238E27FC236}">
                <a16:creationId xmlns:a16="http://schemas.microsoft.com/office/drawing/2014/main" id="{471F1085-AC63-7D49-9A42-3AD7D7B86297}"/>
              </a:ext>
            </a:extLst>
          </p:cNvPr>
          <p:cNvSpPr/>
          <p:nvPr/>
        </p:nvSpPr>
        <p:spPr>
          <a:xfrm rot="19013808">
            <a:off x="6544888" y="5201615"/>
            <a:ext cx="562153" cy="1105408"/>
          </a:xfrm>
          <a:prstGeom prst="upArrow">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2" name="Oval 21">
            <a:extLst>
              <a:ext uri="{FF2B5EF4-FFF2-40B4-BE49-F238E27FC236}">
                <a16:creationId xmlns:a16="http://schemas.microsoft.com/office/drawing/2014/main" id="{E35CE341-B7F9-2847-BA5D-40E5DBFEB21F}"/>
              </a:ext>
            </a:extLst>
          </p:cNvPr>
          <p:cNvSpPr/>
          <p:nvPr/>
        </p:nvSpPr>
        <p:spPr>
          <a:xfrm>
            <a:off x="6948911" y="5451495"/>
            <a:ext cx="3653951" cy="1172375"/>
          </a:xfrm>
          <a:prstGeom prst="ellipse">
            <a:avLst/>
          </a:prstGeom>
          <a:solidFill>
            <a:srgbClr val="FFFF00"/>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Multi-Factor</a:t>
            </a:r>
          </a:p>
          <a:p>
            <a:pPr algn="ctr"/>
            <a:r>
              <a:rPr lang="en-US" sz="2400" dirty="0">
                <a:solidFill>
                  <a:schemeClr val="tx1"/>
                </a:solidFill>
              </a:rPr>
              <a:t>Authentication</a:t>
            </a:r>
          </a:p>
          <a:p>
            <a:pPr algn="ctr"/>
            <a:r>
              <a:rPr lang="en-US" sz="2400" dirty="0">
                <a:solidFill>
                  <a:schemeClr val="tx1"/>
                </a:solidFill>
              </a:rPr>
              <a:t>device </a:t>
            </a:r>
          </a:p>
        </p:txBody>
      </p:sp>
    </p:spTree>
    <p:extLst>
      <p:ext uri="{BB962C8B-B14F-4D97-AF65-F5344CB8AC3E}">
        <p14:creationId xmlns:p14="http://schemas.microsoft.com/office/powerpoint/2010/main" val="858938327"/>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8310596" y="1641444"/>
            <a:ext cx="5375565" cy="661347"/>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2800" b="0" i="0" kern="1200">
                <a:solidFill>
                  <a:srgbClr val="595A5D"/>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rgbClr val="595A5D"/>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rgbClr val="595A5D"/>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800"/>
              </a:spcBef>
              <a:buNone/>
            </a:pPr>
            <a:endParaRPr lang="en-US" sz="1867" dirty="0"/>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765200" y="3398847"/>
            <a:ext cx="5680805" cy="2817435"/>
          </a:xfrm>
          <a:prstGeom prst="rect">
            <a:avLst/>
          </a:prstGeom>
          <a:ln>
            <a:solidFill>
              <a:schemeClr val="bg1">
                <a:lumMod val="75000"/>
              </a:schemeClr>
            </a:solidFill>
          </a:ln>
        </p:spPr>
      </p:pic>
      <p:sp>
        <p:nvSpPr>
          <p:cNvPr id="4" name="Rectangle 3"/>
          <p:cNvSpPr/>
          <p:nvPr/>
        </p:nvSpPr>
        <p:spPr>
          <a:xfrm>
            <a:off x="-25719" y="554366"/>
            <a:ext cx="8534400" cy="461665"/>
          </a:xfrm>
          <a:prstGeom prst="rect">
            <a:avLst/>
          </a:prstGeom>
        </p:spPr>
        <p:txBody>
          <a:bodyPr wrap="square">
            <a:spAutoFit/>
          </a:bodyPr>
          <a:lstStyle/>
          <a:p>
            <a:r>
              <a:rPr lang="en-US" sz="2400" i="1" dirty="0"/>
              <a:t>What are you allowed to do?</a:t>
            </a:r>
          </a:p>
        </p:txBody>
      </p:sp>
      <p:sp>
        <p:nvSpPr>
          <p:cNvPr id="8" name="Rounded Rectangle 7"/>
          <p:cNvSpPr/>
          <p:nvPr/>
        </p:nvSpPr>
        <p:spPr>
          <a:xfrm>
            <a:off x="86709" y="1334329"/>
            <a:ext cx="5397768" cy="8296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vert="horz" rtlCol="0" anchor="ctr"/>
          <a:lstStyle/>
          <a:p>
            <a:r>
              <a:rPr lang="en-US" sz="2400" b="1" dirty="0"/>
              <a:t>Account Owner (Root)</a:t>
            </a:r>
          </a:p>
          <a:p>
            <a:r>
              <a:rPr lang="en-US" sz="1867" dirty="0"/>
              <a:t>Privileged for all actions</a:t>
            </a:r>
          </a:p>
        </p:txBody>
      </p:sp>
      <p:sp>
        <p:nvSpPr>
          <p:cNvPr id="12" name="Rounded Rectangle 11"/>
          <p:cNvSpPr/>
          <p:nvPr/>
        </p:nvSpPr>
        <p:spPr>
          <a:xfrm>
            <a:off x="86709" y="3398847"/>
            <a:ext cx="5397768" cy="93133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vert="horz" rtlCol="0" anchor="ctr"/>
          <a:lstStyle/>
          <a:p>
            <a:r>
              <a:rPr lang="en-US" sz="2400" b="1" dirty="0"/>
              <a:t>IAM and Resource Policies</a:t>
            </a:r>
          </a:p>
          <a:p>
            <a:r>
              <a:rPr lang="en-US" sz="1867" dirty="0"/>
              <a:t>Privileges defined at User and Resource Level</a:t>
            </a:r>
          </a:p>
        </p:txBody>
      </p:sp>
      <p:pic>
        <p:nvPicPr>
          <p:cNvPr id="15" name="Picture 1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765200" y="1334330"/>
            <a:ext cx="5680805" cy="1918783"/>
          </a:xfrm>
          <a:prstGeom prst="rect">
            <a:avLst/>
          </a:prstGeom>
        </p:spPr>
      </p:pic>
      <p:grpSp>
        <p:nvGrpSpPr>
          <p:cNvPr id="10" name="Group 9">
            <a:extLst>
              <a:ext uri="{FF2B5EF4-FFF2-40B4-BE49-F238E27FC236}">
                <a16:creationId xmlns:a16="http://schemas.microsoft.com/office/drawing/2014/main" id="{B8CDF5CB-B9BB-6647-80CA-3C01C5CD5584}"/>
              </a:ext>
            </a:extLst>
          </p:cNvPr>
          <p:cNvGrpSpPr/>
          <p:nvPr/>
        </p:nvGrpSpPr>
        <p:grpSpPr>
          <a:xfrm>
            <a:off x="0" y="-6649"/>
            <a:ext cx="12192000" cy="584775"/>
            <a:chOff x="0" y="314908"/>
            <a:chExt cx="9144000" cy="438581"/>
          </a:xfrm>
        </p:grpSpPr>
        <p:sp>
          <p:nvSpPr>
            <p:cNvPr id="14" name="TextBox 13">
              <a:extLst>
                <a:ext uri="{FF2B5EF4-FFF2-40B4-BE49-F238E27FC236}">
                  <a16:creationId xmlns:a16="http://schemas.microsoft.com/office/drawing/2014/main" id="{F27FFA11-D489-774D-82A7-64BFF85D8845}"/>
                </a:ext>
              </a:extLst>
            </p:cNvPr>
            <p:cNvSpPr txBox="1"/>
            <p:nvPr/>
          </p:nvSpPr>
          <p:spPr>
            <a:xfrm>
              <a:off x="0" y="314908"/>
              <a:ext cx="9144000" cy="438581"/>
            </a:xfrm>
            <a:prstGeom prst="rect">
              <a:avLst/>
            </a:prstGeom>
            <a:gradFill>
              <a:gsLst>
                <a:gs pos="0">
                  <a:schemeClr val="bg1"/>
                </a:gs>
                <a:gs pos="50000">
                  <a:schemeClr val="bg1">
                    <a:lumMod val="85000"/>
                  </a:schemeClr>
                </a:gs>
                <a:gs pos="100000">
                  <a:schemeClr val="bg1">
                    <a:lumMod val="75000"/>
                  </a:schemeClr>
                </a:gs>
              </a:gsLst>
              <a:lin ang="10800000" scaled="1"/>
            </a:gradFill>
          </p:spPr>
          <p:txBody>
            <a:bodyPr wrap="square" rtlCol="0">
              <a:spAutoFit/>
            </a:bodyPr>
            <a:lstStyle/>
            <a:p>
              <a:r>
                <a:rPr lang="en-US" sz="3200" dirty="0">
                  <a:latin typeface="Apple Symbols" charset="0"/>
                  <a:ea typeface="Apple Symbols" charset="0"/>
                  <a:cs typeface="Apple Symbols" charset="0"/>
                </a:rPr>
                <a:t>   AWS Authorization</a:t>
              </a:r>
              <a:endParaRPr lang="en-GB" sz="3200" dirty="0">
                <a:latin typeface="Apple Symbols" charset="0"/>
                <a:ea typeface="Apple Symbols" charset="0"/>
                <a:cs typeface="Apple Symbols" charset="0"/>
              </a:endParaRPr>
            </a:p>
          </p:txBody>
        </p:sp>
        <p:pic>
          <p:nvPicPr>
            <p:cNvPr id="16" name="Picture 15" descr="elated image">
              <a:extLst>
                <a:ext uri="{FF2B5EF4-FFF2-40B4-BE49-F238E27FC236}">
                  <a16:creationId xmlns:a16="http://schemas.microsoft.com/office/drawing/2014/main" id="{99805190-C904-B245-A3EA-3B2FEC897FBD}"/>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5032" y="419271"/>
              <a:ext cx="251026" cy="25102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extBox 1"/>
          <p:cNvSpPr txBox="1"/>
          <p:nvPr/>
        </p:nvSpPr>
        <p:spPr>
          <a:xfrm>
            <a:off x="763783" y="2281707"/>
            <a:ext cx="3728720" cy="830997"/>
          </a:xfrm>
          <a:prstGeom prst="rect">
            <a:avLst/>
          </a:prstGeom>
          <a:noFill/>
        </p:spPr>
        <p:txBody>
          <a:bodyPr wrap="square" rtlCol="0">
            <a:spAutoFit/>
          </a:bodyPr>
          <a:lstStyle/>
          <a:p>
            <a:pPr algn="ctr"/>
            <a:r>
              <a:rPr lang="en-US" sz="2400" dirty="0">
                <a:solidFill>
                  <a:schemeClr val="accent1"/>
                </a:solidFill>
              </a:rPr>
              <a:t>Immediately turn on MFA for Root!</a:t>
            </a:r>
          </a:p>
        </p:txBody>
      </p:sp>
    </p:spTree>
    <p:extLst>
      <p:ext uri="{BB962C8B-B14F-4D97-AF65-F5344CB8AC3E}">
        <p14:creationId xmlns:p14="http://schemas.microsoft.com/office/powerpoint/2010/main" val="19801234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23191" y="5183536"/>
            <a:ext cx="4910667" cy="1760965"/>
          </a:xfrm>
        </p:spPr>
        <p:txBody>
          <a:bodyPr>
            <a:normAutofit/>
          </a:bodyPr>
          <a:lstStyle/>
          <a:p>
            <a:r>
              <a:rPr lang="en-US" dirty="0"/>
              <a:t>&lt;name&gt;</a:t>
            </a:r>
          </a:p>
          <a:p>
            <a:r>
              <a:rPr lang="en-US" dirty="0"/>
              <a:t>&lt;role&gt;</a:t>
            </a:r>
          </a:p>
          <a:p>
            <a:r>
              <a:rPr lang="en-US" dirty="0"/>
              <a:t>&lt;email&gt;</a:t>
            </a:r>
          </a:p>
          <a:p>
            <a:r>
              <a:rPr lang="en-US" dirty="0"/>
              <a:t>&lt;date&gt;</a:t>
            </a:r>
          </a:p>
        </p:txBody>
      </p:sp>
      <p:sp>
        <p:nvSpPr>
          <p:cNvPr id="4" name="Text Placeholder 3"/>
          <p:cNvSpPr>
            <a:spLocks noGrp="1"/>
          </p:cNvSpPr>
          <p:nvPr>
            <p:ph type="body" sz="quarter" idx="12"/>
          </p:nvPr>
        </p:nvSpPr>
        <p:spPr/>
        <p:txBody>
          <a:bodyPr/>
          <a:lstStyle/>
          <a:p>
            <a:r>
              <a:rPr lang="en-US" dirty="0"/>
              <a:t>Security and Compliance</a:t>
            </a:r>
          </a:p>
        </p:txBody>
      </p:sp>
      <p:sp>
        <p:nvSpPr>
          <p:cNvPr id="5" name="Text Placeholder 4"/>
          <p:cNvSpPr>
            <a:spLocks noGrp="1"/>
          </p:cNvSpPr>
          <p:nvPr>
            <p:ph type="body" sz="quarter" idx="13"/>
          </p:nvPr>
        </p:nvSpPr>
        <p:spPr>
          <a:xfrm>
            <a:off x="650532" y="3431641"/>
            <a:ext cx="8055443" cy="650465"/>
          </a:xfrm>
        </p:spPr>
        <p:txBody>
          <a:bodyPr/>
          <a:lstStyle/>
          <a:p>
            <a:r>
              <a:rPr lang="en-US" dirty="0"/>
              <a:t>Immersion Day – Identity </a:t>
            </a:r>
          </a:p>
        </p:txBody>
      </p:sp>
    </p:spTree>
    <p:custDataLst>
      <p:tags r:id="rId1"/>
    </p:custDataLst>
    <p:extLst>
      <p:ext uri="{BB962C8B-B14F-4D97-AF65-F5344CB8AC3E}">
        <p14:creationId xmlns:p14="http://schemas.microsoft.com/office/powerpoint/2010/main" val="52119962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384AB-B172-6F47-A75F-C580F6FFA16D}"/>
              </a:ext>
            </a:extLst>
          </p:cNvPr>
          <p:cNvSpPr>
            <a:spLocks noGrp="1"/>
          </p:cNvSpPr>
          <p:nvPr>
            <p:ph type="title" idx="4294967295"/>
          </p:nvPr>
        </p:nvSpPr>
        <p:spPr>
          <a:xfrm>
            <a:off x="0" y="231775"/>
            <a:ext cx="10939463" cy="728663"/>
          </a:xfrm>
        </p:spPr>
        <p:txBody>
          <a:bodyPr/>
          <a:lstStyle/>
          <a:p>
            <a:r>
              <a:rPr lang="en-US" dirty="0"/>
              <a:t>Application Access to </a:t>
            </a:r>
            <a:r>
              <a:rPr lang="en-US"/>
              <a:t>Data </a:t>
            </a:r>
            <a:r>
              <a:rPr lang="en-US">
                <a:solidFill>
                  <a:srgbClr val="FFFFFF"/>
                </a:solidFill>
              </a:rPr>
              <a:t>&amp;</a:t>
            </a:r>
            <a:r>
              <a:rPr lang="en-US"/>
              <a:t> </a:t>
            </a:r>
            <a:r>
              <a:rPr lang="en-US" dirty="0"/>
              <a:t>Resources</a:t>
            </a:r>
          </a:p>
        </p:txBody>
      </p:sp>
      <p:sp>
        <p:nvSpPr>
          <p:cNvPr id="5" name="Content Placeholder 3">
            <a:extLst>
              <a:ext uri="{FF2B5EF4-FFF2-40B4-BE49-F238E27FC236}">
                <a16:creationId xmlns:a16="http://schemas.microsoft.com/office/drawing/2014/main" id="{A8C16E45-0A3B-964C-AB57-B1405A36E8FC}"/>
              </a:ext>
            </a:extLst>
          </p:cNvPr>
          <p:cNvSpPr txBox="1">
            <a:spLocks/>
          </p:cNvSpPr>
          <p:nvPr/>
        </p:nvSpPr>
        <p:spPr>
          <a:xfrm>
            <a:off x="475487" y="1304261"/>
            <a:ext cx="5883479" cy="430972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133"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Avoid hardcoding credentials in source code. You can use </a:t>
            </a:r>
            <a:r>
              <a:rPr lang="en-US" sz="2133"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IAM roles </a:t>
            </a:r>
            <a:r>
              <a:rPr lang="en-US" sz="2133"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instead.</a:t>
            </a:r>
          </a:p>
          <a:p>
            <a:pPr marL="380990" indent="-380990">
              <a:buFont typeface="Arial" panose="020B0604020202020204" pitchFamily="34" charset="0"/>
              <a:buChar char="•"/>
            </a:pPr>
            <a:r>
              <a:rPr lang="en-US" sz="2133"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AWS distributes and rotates short-term credentials on your behalf automatically.</a:t>
            </a:r>
          </a:p>
          <a:p>
            <a:pPr marL="380990" indent="-380990">
              <a:buFont typeface="Arial" panose="020B0604020202020204" pitchFamily="34" charset="0"/>
              <a:buChar char="•"/>
            </a:pPr>
            <a:r>
              <a:rPr lang="en-US" sz="2133"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IAM roles work with Amazon EC2, Amazon EC2 containers, and AWS Lambda functions.</a:t>
            </a:r>
          </a:p>
          <a:p>
            <a:endParaRPr lang="en-US" sz="2133"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r>
              <a:rPr lang="en-US" sz="2133"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You can define fine-grained permissions to AWS resources using IAM policies.</a:t>
            </a:r>
          </a:p>
        </p:txBody>
      </p:sp>
      <p:pic>
        <p:nvPicPr>
          <p:cNvPr id="4" name="Picture 3">
            <a:extLst>
              <a:ext uri="{FF2B5EF4-FFF2-40B4-BE49-F238E27FC236}">
                <a16:creationId xmlns:a16="http://schemas.microsoft.com/office/drawing/2014/main" id="{A0DCCE78-B047-164A-B059-19B2128735B5}"/>
              </a:ext>
            </a:extLst>
          </p:cNvPr>
          <p:cNvPicPr>
            <a:picLocks noChangeAspect="1"/>
          </p:cNvPicPr>
          <p:nvPr/>
        </p:nvPicPr>
        <p:blipFill rotWithShape="1">
          <a:blip r:embed="rId3"/>
          <a:srcRect l="5909" t="14761" r="6020" b="17359"/>
          <a:stretch/>
        </p:blipFill>
        <p:spPr>
          <a:xfrm>
            <a:off x="6642537" y="1454960"/>
            <a:ext cx="5158435" cy="4087816"/>
          </a:xfrm>
          <a:prstGeom prst="rect">
            <a:avLst/>
          </a:prstGeom>
          <a:effectLst>
            <a:glow rad="63500">
              <a:schemeClr val="accent2">
                <a:satMod val="175000"/>
                <a:alpha val="40000"/>
              </a:schemeClr>
            </a:glow>
            <a:reflection blurRad="6350" stA="52000" endA="300" endPos="35000" dir="5400000" sy="-100000" algn="bl" rotWithShape="0"/>
          </a:effectLst>
          <a:scene3d>
            <a:camera prst="obliqueTopRight"/>
            <a:lightRig rig="threePt" dir="t"/>
          </a:scene3d>
        </p:spPr>
      </p:pic>
    </p:spTree>
    <p:extLst>
      <p:ext uri="{BB962C8B-B14F-4D97-AF65-F5344CB8AC3E}">
        <p14:creationId xmlns:p14="http://schemas.microsoft.com/office/powerpoint/2010/main" val="3548454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86867" y="1174419"/>
            <a:ext cx="5467351" cy="5305732"/>
          </a:xfrm>
          <a:prstGeom prst="rect">
            <a:avLst/>
          </a:prstGeom>
          <a:noFill/>
          <a:ln w="9525" cap="flat">
            <a:noFill/>
            <a:prstDash val="solid"/>
            <a:miter lim="800000"/>
            <a:headEnd/>
            <a:tailEnd/>
          </a:ln>
          <a:extLst>
            <a:ext uri="{909E8E84-426E-40dd-AFC4-6F175D3DCCD1}">
              <a14:hiddenFill xmlns:a14="http://schemas.microsoft.com/office/drawing/2010/main" xmlns="">
                <a:solidFill>
                  <a:srgbClr val="FFFFFF"/>
                </a:solidFill>
              </a14:hiddenFill>
            </a:ext>
          </a:extLst>
        </p:spPr>
      </p:pic>
      <p:sp>
        <p:nvSpPr>
          <p:cNvPr id="2" name="Rectangle 1"/>
          <p:cNvSpPr/>
          <p:nvPr/>
        </p:nvSpPr>
        <p:spPr>
          <a:xfrm>
            <a:off x="0" y="558866"/>
            <a:ext cx="9973733" cy="461665"/>
          </a:xfrm>
          <a:prstGeom prst="rect">
            <a:avLst/>
          </a:prstGeom>
        </p:spPr>
        <p:txBody>
          <a:bodyPr wrap="square">
            <a:spAutoFit/>
          </a:bodyPr>
          <a:lstStyle/>
          <a:p>
            <a:r>
              <a:rPr lang="en-US" sz="2400" i="1" dirty="0"/>
              <a:t>Securely control access to AWS services and resources for your users</a:t>
            </a:r>
          </a:p>
        </p:txBody>
      </p:sp>
      <p:sp>
        <p:nvSpPr>
          <p:cNvPr id="7" name="Rounded Rectangle 6"/>
          <p:cNvSpPr/>
          <p:nvPr/>
        </p:nvSpPr>
        <p:spPr>
          <a:xfrm>
            <a:off x="1404395" y="2397196"/>
            <a:ext cx="2298276" cy="7094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t>Username/User</a:t>
            </a:r>
          </a:p>
        </p:txBody>
      </p:sp>
      <p:sp>
        <p:nvSpPr>
          <p:cNvPr id="9" name="Rounded Rectangle 8"/>
          <p:cNvSpPr/>
          <p:nvPr/>
        </p:nvSpPr>
        <p:spPr>
          <a:xfrm>
            <a:off x="1404396" y="3379039"/>
            <a:ext cx="2298275" cy="675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t>Manage groups of users</a:t>
            </a:r>
          </a:p>
        </p:txBody>
      </p:sp>
      <p:sp>
        <p:nvSpPr>
          <p:cNvPr id="10" name="Rounded Rectangle 9"/>
          <p:cNvSpPr/>
          <p:nvPr/>
        </p:nvSpPr>
        <p:spPr>
          <a:xfrm>
            <a:off x="1425507" y="4327015"/>
            <a:ext cx="2277164" cy="7316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t>Centralized Access Control</a:t>
            </a:r>
          </a:p>
        </p:txBody>
      </p:sp>
      <p:grpSp>
        <p:nvGrpSpPr>
          <p:cNvPr id="8" name="Group 7">
            <a:extLst>
              <a:ext uri="{FF2B5EF4-FFF2-40B4-BE49-F238E27FC236}">
                <a16:creationId xmlns:a16="http://schemas.microsoft.com/office/drawing/2014/main" id="{3CF7338F-50CB-964D-8442-7E4DBE907539}"/>
              </a:ext>
            </a:extLst>
          </p:cNvPr>
          <p:cNvGrpSpPr/>
          <p:nvPr/>
        </p:nvGrpSpPr>
        <p:grpSpPr>
          <a:xfrm>
            <a:off x="0" y="-6649"/>
            <a:ext cx="12192000" cy="584775"/>
            <a:chOff x="0" y="314908"/>
            <a:chExt cx="9144000" cy="438581"/>
          </a:xfrm>
        </p:grpSpPr>
        <p:sp>
          <p:nvSpPr>
            <p:cNvPr id="11" name="TextBox 10">
              <a:extLst>
                <a:ext uri="{FF2B5EF4-FFF2-40B4-BE49-F238E27FC236}">
                  <a16:creationId xmlns:a16="http://schemas.microsoft.com/office/drawing/2014/main" id="{48BEAF7E-CD08-164E-B5FE-2C8E13675CA6}"/>
                </a:ext>
              </a:extLst>
            </p:cNvPr>
            <p:cNvSpPr txBox="1"/>
            <p:nvPr/>
          </p:nvSpPr>
          <p:spPr>
            <a:xfrm>
              <a:off x="0" y="314908"/>
              <a:ext cx="9144000" cy="438581"/>
            </a:xfrm>
            <a:prstGeom prst="rect">
              <a:avLst/>
            </a:prstGeom>
            <a:gradFill>
              <a:gsLst>
                <a:gs pos="0">
                  <a:schemeClr val="bg1"/>
                </a:gs>
                <a:gs pos="50000">
                  <a:schemeClr val="bg1">
                    <a:lumMod val="85000"/>
                  </a:schemeClr>
                </a:gs>
                <a:gs pos="100000">
                  <a:schemeClr val="bg1">
                    <a:lumMod val="75000"/>
                  </a:schemeClr>
                </a:gs>
              </a:gsLst>
              <a:lin ang="10800000" scaled="1"/>
            </a:gradFill>
          </p:spPr>
          <p:txBody>
            <a:bodyPr wrap="square" rtlCol="0">
              <a:spAutoFit/>
            </a:bodyPr>
            <a:lstStyle/>
            <a:p>
              <a:r>
                <a:rPr lang="en-US" sz="3200" dirty="0">
                  <a:latin typeface="Apple Symbols" charset="0"/>
                  <a:ea typeface="Apple Symbols" charset="0"/>
                  <a:cs typeface="Apple Symbols" charset="0"/>
                </a:rPr>
                <a:t>   AWS Identity and Access Management (IAM)</a:t>
              </a:r>
              <a:endParaRPr lang="en-GB" sz="3200" dirty="0">
                <a:latin typeface="Apple Symbols" charset="0"/>
                <a:ea typeface="Apple Symbols" charset="0"/>
                <a:cs typeface="Apple Symbols" charset="0"/>
              </a:endParaRPr>
            </a:p>
          </p:txBody>
        </p:sp>
        <p:pic>
          <p:nvPicPr>
            <p:cNvPr id="13" name="Picture 12" descr="elated image">
              <a:extLst>
                <a:ext uri="{FF2B5EF4-FFF2-40B4-BE49-F238E27FC236}">
                  <a16:creationId xmlns:a16="http://schemas.microsoft.com/office/drawing/2014/main" id="{8EC13ACD-E339-8343-95F2-134FB9E2135C}"/>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5032" y="419271"/>
              <a:ext cx="251026" cy="25102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5068711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58866"/>
            <a:ext cx="9973733" cy="461665"/>
          </a:xfrm>
          <a:prstGeom prst="rect">
            <a:avLst/>
          </a:prstGeom>
        </p:spPr>
        <p:txBody>
          <a:bodyPr wrap="square">
            <a:spAutoFit/>
          </a:bodyPr>
          <a:lstStyle/>
          <a:p>
            <a:r>
              <a:rPr lang="en-US" sz="2400" i="1" dirty="0"/>
              <a:t>Role-based Authorization</a:t>
            </a:r>
          </a:p>
        </p:txBody>
      </p:sp>
      <p:grpSp>
        <p:nvGrpSpPr>
          <p:cNvPr id="8" name="Group 7">
            <a:extLst>
              <a:ext uri="{FF2B5EF4-FFF2-40B4-BE49-F238E27FC236}">
                <a16:creationId xmlns:a16="http://schemas.microsoft.com/office/drawing/2014/main" id="{3CF7338F-50CB-964D-8442-7E4DBE907539}"/>
              </a:ext>
            </a:extLst>
          </p:cNvPr>
          <p:cNvGrpSpPr/>
          <p:nvPr/>
        </p:nvGrpSpPr>
        <p:grpSpPr>
          <a:xfrm>
            <a:off x="0" y="-6649"/>
            <a:ext cx="12192000" cy="584775"/>
            <a:chOff x="0" y="314908"/>
            <a:chExt cx="9144000" cy="438581"/>
          </a:xfrm>
        </p:grpSpPr>
        <p:sp>
          <p:nvSpPr>
            <p:cNvPr id="11" name="TextBox 10">
              <a:extLst>
                <a:ext uri="{FF2B5EF4-FFF2-40B4-BE49-F238E27FC236}">
                  <a16:creationId xmlns:a16="http://schemas.microsoft.com/office/drawing/2014/main" id="{48BEAF7E-CD08-164E-B5FE-2C8E13675CA6}"/>
                </a:ext>
              </a:extLst>
            </p:cNvPr>
            <p:cNvSpPr txBox="1"/>
            <p:nvPr/>
          </p:nvSpPr>
          <p:spPr>
            <a:xfrm>
              <a:off x="0" y="314908"/>
              <a:ext cx="9144000" cy="438581"/>
            </a:xfrm>
            <a:prstGeom prst="rect">
              <a:avLst/>
            </a:prstGeom>
            <a:gradFill>
              <a:gsLst>
                <a:gs pos="0">
                  <a:schemeClr val="bg1"/>
                </a:gs>
                <a:gs pos="50000">
                  <a:schemeClr val="bg1">
                    <a:lumMod val="85000"/>
                  </a:schemeClr>
                </a:gs>
                <a:gs pos="100000">
                  <a:schemeClr val="bg1">
                    <a:lumMod val="75000"/>
                  </a:schemeClr>
                </a:gs>
              </a:gsLst>
              <a:lin ang="10800000" scaled="1"/>
            </a:gradFill>
          </p:spPr>
          <p:txBody>
            <a:bodyPr wrap="square" rtlCol="0">
              <a:spAutoFit/>
            </a:bodyPr>
            <a:lstStyle/>
            <a:p>
              <a:r>
                <a:rPr lang="en-US" sz="3200" dirty="0">
                  <a:latin typeface="Apple Symbols" charset="0"/>
                  <a:ea typeface="Apple Symbols" charset="0"/>
                  <a:cs typeface="Apple Symbols" charset="0"/>
                </a:rPr>
                <a:t>   AWS Identity and Access Management (IAM)</a:t>
              </a:r>
              <a:endParaRPr lang="en-GB" sz="3200" dirty="0">
                <a:latin typeface="Apple Symbols" charset="0"/>
                <a:ea typeface="Apple Symbols" charset="0"/>
                <a:cs typeface="Apple Symbols" charset="0"/>
              </a:endParaRPr>
            </a:p>
          </p:txBody>
        </p:sp>
        <p:pic>
          <p:nvPicPr>
            <p:cNvPr id="13" name="Picture 12" descr="elated image">
              <a:extLst>
                <a:ext uri="{FF2B5EF4-FFF2-40B4-BE49-F238E27FC236}">
                  <a16:creationId xmlns:a16="http://schemas.microsoft.com/office/drawing/2014/main" id="{8EC13ACD-E339-8343-95F2-134FB9E2135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032" y="419271"/>
              <a:ext cx="251026" cy="251026"/>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Rounded Rectangle 13"/>
          <p:cNvSpPr/>
          <p:nvPr/>
        </p:nvSpPr>
        <p:spPr>
          <a:xfrm>
            <a:off x="1191035" y="2167392"/>
            <a:ext cx="2298276" cy="7094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t>User: </a:t>
            </a:r>
            <a:r>
              <a:rPr lang="en-US" sz="1867" dirty="0" err="1"/>
              <a:t>EmployeeA</a:t>
            </a:r>
            <a:endParaRPr lang="en-US" sz="1867" dirty="0"/>
          </a:p>
        </p:txBody>
      </p:sp>
      <p:sp>
        <p:nvSpPr>
          <p:cNvPr id="3" name="TextBox 2"/>
          <p:cNvSpPr txBox="1"/>
          <p:nvPr/>
        </p:nvSpPr>
        <p:spPr>
          <a:xfrm>
            <a:off x="623131" y="4526529"/>
            <a:ext cx="3482249"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IAM Policy:</a:t>
            </a:r>
          </a:p>
          <a:p>
            <a:r>
              <a:rPr lang="en-US" dirty="0"/>
              <a:t>	Allow: </a:t>
            </a:r>
            <a:r>
              <a:rPr lang="en-US" dirty="0" err="1"/>
              <a:t>sts:AssumeRole</a:t>
            </a:r>
            <a:endParaRPr lang="en-US" dirty="0"/>
          </a:p>
          <a:p>
            <a:r>
              <a:rPr lang="en-US" dirty="0"/>
              <a:t>	Deny: Everything Else </a:t>
            </a:r>
          </a:p>
        </p:txBody>
      </p:sp>
      <p:sp>
        <p:nvSpPr>
          <p:cNvPr id="15" name="Rounded Rectangle 14"/>
          <p:cNvSpPr/>
          <p:nvPr/>
        </p:nvSpPr>
        <p:spPr>
          <a:xfrm>
            <a:off x="1191035" y="3591197"/>
            <a:ext cx="2298276" cy="7094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t>Group: </a:t>
            </a:r>
            <a:r>
              <a:rPr lang="en-US" sz="1867" dirty="0" err="1"/>
              <a:t>AccessOnly</a:t>
            </a:r>
            <a:endParaRPr lang="en-US" sz="1867" dirty="0"/>
          </a:p>
        </p:txBody>
      </p:sp>
      <p:cxnSp>
        <p:nvCxnSpPr>
          <p:cNvPr id="5" name="Straight Arrow Connector 4"/>
          <p:cNvCxnSpPr>
            <a:stCxn id="14" idx="2"/>
            <a:endCxn id="15" idx="0"/>
          </p:cNvCxnSpPr>
          <p:nvPr/>
        </p:nvCxnSpPr>
        <p:spPr>
          <a:xfrm>
            <a:off x="2340173" y="2876795"/>
            <a:ext cx="0" cy="7144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127875" y="3005572"/>
            <a:ext cx="1152880" cy="338554"/>
          </a:xfrm>
          <a:prstGeom prst="rect">
            <a:avLst/>
          </a:prstGeom>
          <a:noFill/>
        </p:spPr>
        <p:txBody>
          <a:bodyPr wrap="none" rtlCol="0">
            <a:spAutoFit/>
          </a:bodyPr>
          <a:lstStyle/>
          <a:p>
            <a:r>
              <a:rPr lang="en-US" sz="1600" dirty="0"/>
              <a:t>Belongs to</a:t>
            </a:r>
          </a:p>
        </p:txBody>
      </p:sp>
      <p:sp>
        <p:nvSpPr>
          <p:cNvPr id="16" name="Rounded Rectangle 15"/>
          <p:cNvSpPr/>
          <p:nvPr/>
        </p:nvSpPr>
        <p:spPr>
          <a:xfrm>
            <a:off x="4987185" y="2167392"/>
            <a:ext cx="2298276" cy="7094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t>Role: EC2 Administrator</a:t>
            </a:r>
          </a:p>
        </p:txBody>
      </p:sp>
      <p:sp>
        <p:nvSpPr>
          <p:cNvPr id="17" name="Rounded Rectangle 16"/>
          <p:cNvSpPr/>
          <p:nvPr/>
        </p:nvSpPr>
        <p:spPr>
          <a:xfrm>
            <a:off x="4987185" y="3591197"/>
            <a:ext cx="2298276" cy="7094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t>Policy: EC2AdminPolicy</a:t>
            </a:r>
          </a:p>
        </p:txBody>
      </p:sp>
      <p:sp>
        <p:nvSpPr>
          <p:cNvPr id="18" name="TextBox 17"/>
          <p:cNvSpPr txBox="1"/>
          <p:nvPr/>
        </p:nvSpPr>
        <p:spPr>
          <a:xfrm>
            <a:off x="4418963" y="4534789"/>
            <a:ext cx="3482249" cy="954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IAM Policy:</a:t>
            </a:r>
          </a:p>
          <a:p>
            <a:r>
              <a:rPr lang="en-US" dirty="0"/>
              <a:t>	Allow: ec2:*</a:t>
            </a:r>
          </a:p>
          <a:p>
            <a:r>
              <a:rPr lang="en-US" dirty="0"/>
              <a:t>	Deny: Everything Else </a:t>
            </a:r>
          </a:p>
        </p:txBody>
      </p:sp>
      <p:cxnSp>
        <p:nvCxnSpPr>
          <p:cNvPr id="20" name="Straight Arrow Connector 19"/>
          <p:cNvCxnSpPr>
            <a:stCxn id="14" idx="3"/>
            <a:endCxn id="16" idx="1"/>
          </p:cNvCxnSpPr>
          <p:nvPr/>
        </p:nvCxnSpPr>
        <p:spPr>
          <a:xfrm>
            <a:off x="3489312" y="2522093"/>
            <a:ext cx="149787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3724166" y="1882798"/>
            <a:ext cx="1027845" cy="584775"/>
          </a:xfrm>
          <a:prstGeom prst="rect">
            <a:avLst/>
          </a:prstGeom>
          <a:noFill/>
        </p:spPr>
        <p:txBody>
          <a:bodyPr wrap="none" rtlCol="0">
            <a:spAutoFit/>
          </a:bodyPr>
          <a:lstStyle/>
          <a:p>
            <a:pPr algn="ctr"/>
            <a:r>
              <a:rPr lang="en-US" sz="1600" dirty="0"/>
              <a:t>Assumes</a:t>
            </a:r>
          </a:p>
          <a:p>
            <a:pPr algn="ctr"/>
            <a:r>
              <a:rPr lang="en-US" sz="1600" dirty="0"/>
              <a:t>Role</a:t>
            </a:r>
          </a:p>
        </p:txBody>
      </p:sp>
      <p:cxnSp>
        <p:nvCxnSpPr>
          <p:cNvPr id="22" name="Straight Arrow Connector 21"/>
          <p:cNvCxnSpPr>
            <a:stCxn id="16" idx="2"/>
            <a:endCxn id="17" idx="0"/>
          </p:cNvCxnSpPr>
          <p:nvPr/>
        </p:nvCxnSpPr>
        <p:spPr>
          <a:xfrm>
            <a:off x="6136323" y="2876795"/>
            <a:ext cx="0" cy="7144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946862" y="3005572"/>
            <a:ext cx="1151277" cy="338554"/>
          </a:xfrm>
          <a:prstGeom prst="rect">
            <a:avLst/>
          </a:prstGeom>
          <a:noFill/>
        </p:spPr>
        <p:txBody>
          <a:bodyPr wrap="none" rtlCol="0">
            <a:spAutoFit/>
          </a:bodyPr>
          <a:lstStyle/>
          <a:p>
            <a:r>
              <a:rPr lang="en-US" sz="1600" dirty="0"/>
              <a:t>Has Policy</a:t>
            </a:r>
          </a:p>
        </p:txBody>
      </p:sp>
      <p:sp>
        <p:nvSpPr>
          <p:cNvPr id="26" name="Rounded Rectangle 25"/>
          <p:cNvSpPr/>
          <p:nvPr/>
        </p:nvSpPr>
        <p:spPr>
          <a:xfrm>
            <a:off x="8783334" y="2167392"/>
            <a:ext cx="2298276" cy="7094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t>Action: EC2 Create Instance</a:t>
            </a:r>
          </a:p>
        </p:txBody>
      </p:sp>
      <p:cxnSp>
        <p:nvCxnSpPr>
          <p:cNvPr id="27" name="Straight Arrow Connector 26"/>
          <p:cNvCxnSpPr>
            <a:stCxn id="16" idx="3"/>
            <a:endCxn id="26" idx="1"/>
          </p:cNvCxnSpPr>
          <p:nvPr/>
        </p:nvCxnSpPr>
        <p:spPr>
          <a:xfrm>
            <a:off x="7285461" y="2522093"/>
            <a:ext cx="149787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520099" y="2129019"/>
            <a:ext cx="1018227" cy="338554"/>
          </a:xfrm>
          <a:prstGeom prst="rect">
            <a:avLst/>
          </a:prstGeom>
          <a:noFill/>
        </p:spPr>
        <p:txBody>
          <a:bodyPr wrap="none" rtlCol="0">
            <a:spAutoFit/>
          </a:bodyPr>
          <a:lstStyle/>
          <a:p>
            <a:pPr algn="ctr"/>
            <a:r>
              <a:rPr lang="en-US" sz="1600" dirty="0"/>
              <a:t>Performs</a:t>
            </a:r>
          </a:p>
        </p:txBody>
      </p:sp>
      <p:sp>
        <p:nvSpPr>
          <p:cNvPr id="30" name="TextBox 29"/>
          <p:cNvSpPr txBox="1"/>
          <p:nvPr/>
        </p:nvSpPr>
        <p:spPr>
          <a:xfrm>
            <a:off x="8214796" y="4008368"/>
            <a:ext cx="3672403"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Logs:</a:t>
            </a:r>
          </a:p>
          <a:p>
            <a:r>
              <a:rPr lang="en-US" dirty="0"/>
              <a:t>“</a:t>
            </a:r>
            <a:r>
              <a:rPr lang="en-US" dirty="0" err="1"/>
              <a:t>userIdentity</a:t>
            </a:r>
            <a:r>
              <a:rPr lang="en-US" dirty="0"/>
              <a:t>”: {</a:t>
            </a:r>
          </a:p>
          <a:p>
            <a:r>
              <a:rPr lang="en-US" dirty="0"/>
              <a:t>	“type”:“</a:t>
            </a:r>
            <a:r>
              <a:rPr lang="en-US" dirty="0" err="1"/>
              <a:t>AssumedRole</a:t>
            </a:r>
            <a:r>
              <a:rPr lang="en-US" dirty="0"/>
              <a:t>”,</a:t>
            </a:r>
          </a:p>
          <a:p>
            <a:r>
              <a:rPr lang="en-US" dirty="0"/>
              <a:t>	…</a:t>
            </a:r>
          </a:p>
          <a:p>
            <a:r>
              <a:rPr lang="en-US" dirty="0"/>
              <a:t>	“username”:“</a:t>
            </a:r>
            <a:r>
              <a:rPr lang="en-US" dirty="0" err="1"/>
              <a:t>EmployeeA</a:t>
            </a:r>
            <a:r>
              <a:rPr lang="en-US" dirty="0"/>
              <a:t>”</a:t>
            </a:r>
          </a:p>
        </p:txBody>
      </p:sp>
      <p:cxnSp>
        <p:nvCxnSpPr>
          <p:cNvPr id="32" name="Straight Arrow Connector 31"/>
          <p:cNvCxnSpPr/>
          <p:nvPr/>
        </p:nvCxnSpPr>
        <p:spPr>
          <a:xfrm>
            <a:off x="9932471" y="2858259"/>
            <a:ext cx="0" cy="11315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9973733" y="3005572"/>
            <a:ext cx="628698" cy="338554"/>
          </a:xfrm>
          <a:prstGeom prst="rect">
            <a:avLst/>
          </a:prstGeom>
          <a:noFill/>
        </p:spPr>
        <p:txBody>
          <a:bodyPr wrap="none" rtlCol="0">
            <a:spAutoFit/>
          </a:bodyPr>
          <a:lstStyle/>
          <a:p>
            <a:r>
              <a:rPr lang="en-US" sz="1600" dirty="0"/>
              <a:t>Logs</a:t>
            </a:r>
          </a:p>
        </p:txBody>
      </p:sp>
    </p:spTree>
    <p:extLst>
      <p:ext uri="{BB962C8B-B14F-4D97-AF65-F5344CB8AC3E}">
        <p14:creationId xmlns:p14="http://schemas.microsoft.com/office/powerpoint/2010/main" val="327652656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692323" y="3259333"/>
            <a:ext cx="1943491" cy="1835396"/>
            <a:chOff x="3345441" y="1680587"/>
            <a:chExt cx="1445342" cy="1364954"/>
          </a:xfrm>
        </p:grpSpPr>
        <p:sp>
          <p:nvSpPr>
            <p:cNvPr id="7" name="Flowchart: Terminator 6"/>
            <p:cNvSpPr/>
            <p:nvPr/>
          </p:nvSpPr>
          <p:spPr>
            <a:xfrm>
              <a:off x="3345441" y="2263876"/>
              <a:ext cx="1445342" cy="781665"/>
            </a:xfrm>
            <a:prstGeom prst="flowChartTerminator">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none" lIns="162560" tIns="81280" rIns="162560" bIns="81280" numCol="1" spcCol="0" rtlCol="0" fromWordArt="0" anchor="ctr" anchorCtr="0" forceAA="0" compatLnSpc="1">
              <a:prstTxWarp prst="textNoShape">
                <a:avLst/>
              </a:prstTxWarp>
              <a:noAutofit/>
            </a:bodyPr>
            <a:lstStyle/>
            <a:p>
              <a:pPr algn="ctr"/>
              <a:r>
                <a:rPr lang="en-US" sz="1467" dirty="0">
                  <a:solidFill>
                    <a:schemeClr val="tx1"/>
                  </a:solidFill>
                </a:rPr>
                <a:t>Final </a:t>
              </a:r>
              <a:r>
                <a:rPr lang="en-US" sz="1400" dirty="0">
                  <a:solidFill>
                    <a:schemeClr val="tx1"/>
                  </a:solidFill>
                </a:rPr>
                <a:t>decision</a:t>
              </a:r>
              <a:r>
                <a:rPr lang="en-US" sz="1467" dirty="0">
                  <a:solidFill>
                    <a:schemeClr val="tx1"/>
                  </a:solidFill>
                </a:rPr>
                <a:t> =“Deny”</a:t>
              </a:r>
            </a:p>
            <a:p>
              <a:pPr algn="ctr"/>
              <a:r>
                <a:rPr lang="en-US" sz="1467" dirty="0">
                  <a:solidFill>
                    <a:schemeClr val="tx1"/>
                  </a:solidFill>
                </a:rPr>
                <a:t>(explicit Deny)</a:t>
              </a:r>
            </a:p>
          </p:txBody>
        </p:sp>
        <p:cxnSp>
          <p:nvCxnSpPr>
            <p:cNvPr id="8" name="Straight Arrow Connector 7"/>
            <p:cNvCxnSpPr>
              <a:stCxn id="31" idx="2"/>
              <a:endCxn id="7" idx="0"/>
            </p:cNvCxnSpPr>
            <p:nvPr/>
          </p:nvCxnSpPr>
          <p:spPr>
            <a:xfrm>
              <a:off x="4068112" y="1680587"/>
              <a:ext cx="0" cy="583289"/>
            </a:xfrm>
            <a:prstGeom prst="straightConnector1">
              <a:avLst/>
            </a:prstGeom>
            <a:ln>
              <a:tailEnd type="triangle"/>
            </a:ln>
          </p:spPr>
          <p:style>
            <a:lnRef idx="3">
              <a:schemeClr val="lt1"/>
            </a:lnRef>
            <a:fillRef idx="1">
              <a:schemeClr val="accent1"/>
            </a:fillRef>
            <a:effectRef idx="1">
              <a:schemeClr val="accent1"/>
            </a:effectRef>
            <a:fontRef idx="minor">
              <a:schemeClr val="lt1"/>
            </a:fontRef>
          </p:style>
        </p:cxnSp>
        <p:sp>
          <p:nvSpPr>
            <p:cNvPr id="9" name="TextBox 8"/>
            <p:cNvSpPr txBox="1"/>
            <p:nvPr/>
          </p:nvSpPr>
          <p:spPr>
            <a:xfrm>
              <a:off x="3747200" y="1724622"/>
              <a:ext cx="596351" cy="31276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133" dirty="0">
                  <a:solidFill>
                    <a:schemeClr val="bg1"/>
                  </a:solidFill>
                </a:rPr>
                <a:t>Yes</a:t>
              </a:r>
            </a:p>
          </p:txBody>
        </p:sp>
      </p:grpSp>
      <p:grpSp>
        <p:nvGrpSpPr>
          <p:cNvPr id="10" name="Group 9"/>
          <p:cNvGrpSpPr/>
          <p:nvPr/>
        </p:nvGrpSpPr>
        <p:grpSpPr>
          <a:xfrm>
            <a:off x="7064771" y="3259269"/>
            <a:ext cx="1943491" cy="1835459"/>
            <a:chOff x="5109792" y="1680540"/>
            <a:chExt cx="1445342" cy="1365001"/>
          </a:xfrm>
        </p:grpSpPr>
        <p:sp>
          <p:nvSpPr>
            <p:cNvPr id="11" name="Flowchart: Terminator 10"/>
            <p:cNvSpPr/>
            <p:nvPr/>
          </p:nvSpPr>
          <p:spPr>
            <a:xfrm>
              <a:off x="5109792" y="2263876"/>
              <a:ext cx="1445342" cy="781665"/>
            </a:xfrm>
            <a:prstGeom prst="flowChartTerminator">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none" lIns="162560" tIns="81280" rIns="162560" bIns="81280" numCol="1" spcCol="0" rtlCol="0" fromWordArt="0" anchor="ctr" anchorCtr="0" forceAA="0" compatLnSpc="1">
              <a:prstTxWarp prst="textNoShape">
                <a:avLst/>
              </a:prstTxWarp>
              <a:noAutofit/>
            </a:bodyPr>
            <a:lstStyle/>
            <a:p>
              <a:pPr algn="ctr"/>
              <a:r>
                <a:rPr lang="en-US" sz="1467" dirty="0">
                  <a:solidFill>
                    <a:schemeClr val="tx1"/>
                  </a:solidFill>
                </a:rPr>
                <a:t>Final decision =“</a:t>
              </a:r>
              <a:r>
                <a:rPr lang="en-US" sz="1400" dirty="0">
                  <a:solidFill>
                    <a:schemeClr val="tx1"/>
                  </a:solidFill>
                </a:rPr>
                <a:t>Allow</a:t>
              </a:r>
              <a:r>
                <a:rPr lang="en-US" sz="1467" dirty="0">
                  <a:solidFill>
                    <a:schemeClr val="tx1"/>
                  </a:solidFill>
                </a:rPr>
                <a:t>”</a:t>
              </a:r>
            </a:p>
          </p:txBody>
        </p:sp>
        <p:cxnSp>
          <p:nvCxnSpPr>
            <p:cNvPr id="12" name="Straight Arrow Connector 11"/>
            <p:cNvCxnSpPr>
              <a:stCxn id="18" idx="2"/>
              <a:endCxn id="11" idx="0"/>
            </p:cNvCxnSpPr>
            <p:nvPr/>
          </p:nvCxnSpPr>
          <p:spPr>
            <a:xfrm>
              <a:off x="5832463" y="1680540"/>
              <a:ext cx="0" cy="583336"/>
            </a:xfrm>
            <a:prstGeom prst="straightConnector1">
              <a:avLst/>
            </a:prstGeom>
            <a:ln>
              <a:tailEnd type="triangle"/>
            </a:ln>
          </p:spPr>
          <p:style>
            <a:lnRef idx="3">
              <a:schemeClr val="lt1"/>
            </a:lnRef>
            <a:fillRef idx="1">
              <a:schemeClr val="accent1"/>
            </a:fillRef>
            <a:effectRef idx="1">
              <a:schemeClr val="accent1"/>
            </a:effectRef>
            <a:fontRef idx="minor">
              <a:schemeClr val="lt1"/>
            </a:fontRef>
          </p:style>
        </p:cxnSp>
        <p:sp>
          <p:nvSpPr>
            <p:cNvPr id="13" name="TextBox 12"/>
            <p:cNvSpPr txBox="1"/>
            <p:nvPr/>
          </p:nvSpPr>
          <p:spPr>
            <a:xfrm>
              <a:off x="5510922" y="1732935"/>
              <a:ext cx="596351" cy="31276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133" dirty="0">
                  <a:solidFill>
                    <a:schemeClr val="bg1"/>
                  </a:solidFill>
                </a:rPr>
                <a:t>Yes</a:t>
              </a:r>
            </a:p>
          </p:txBody>
        </p:sp>
      </p:grpSp>
      <p:grpSp>
        <p:nvGrpSpPr>
          <p:cNvPr id="14" name="Group 13"/>
          <p:cNvGrpSpPr/>
          <p:nvPr/>
        </p:nvGrpSpPr>
        <p:grpSpPr>
          <a:xfrm>
            <a:off x="6432540" y="2020203"/>
            <a:ext cx="2372448" cy="1239067"/>
            <a:chOff x="4639612" y="759067"/>
            <a:chExt cx="1764351" cy="921473"/>
          </a:xfrm>
        </p:grpSpPr>
        <p:cxnSp>
          <p:nvCxnSpPr>
            <p:cNvPr id="15" name="Straight Arrow Connector 14"/>
            <p:cNvCxnSpPr>
              <a:stCxn id="31" idx="3"/>
              <a:endCxn id="18" idx="1"/>
            </p:cNvCxnSpPr>
            <p:nvPr/>
          </p:nvCxnSpPr>
          <p:spPr>
            <a:xfrm flipV="1">
              <a:off x="4639612" y="1249150"/>
              <a:ext cx="621351" cy="47"/>
            </a:xfrm>
            <a:prstGeom prst="straightConnector1">
              <a:avLst/>
            </a:prstGeom>
            <a:ln>
              <a:tailEnd type="triangle"/>
            </a:ln>
          </p:spPr>
          <p:style>
            <a:lnRef idx="3">
              <a:schemeClr val="lt1"/>
            </a:lnRef>
            <a:fillRef idx="1">
              <a:schemeClr val="accent1"/>
            </a:fillRef>
            <a:effectRef idx="1">
              <a:schemeClr val="accent1"/>
            </a:effectRef>
            <a:fontRef idx="minor">
              <a:schemeClr val="lt1"/>
            </a:fontRef>
          </p:style>
        </p:cxnSp>
        <p:sp>
          <p:nvSpPr>
            <p:cNvPr id="16" name="TextBox 15"/>
            <p:cNvSpPr txBox="1"/>
            <p:nvPr/>
          </p:nvSpPr>
          <p:spPr>
            <a:xfrm>
              <a:off x="4656238" y="1072490"/>
              <a:ext cx="596351" cy="31276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133" dirty="0"/>
                <a:t>No</a:t>
              </a:r>
            </a:p>
          </p:txBody>
        </p:sp>
        <p:grpSp>
          <p:nvGrpSpPr>
            <p:cNvPr id="17" name="Group 16"/>
            <p:cNvGrpSpPr/>
            <p:nvPr/>
          </p:nvGrpSpPr>
          <p:grpSpPr>
            <a:xfrm>
              <a:off x="5260963" y="759067"/>
              <a:ext cx="1143000" cy="921473"/>
              <a:chOff x="5260963" y="759067"/>
              <a:chExt cx="1143000" cy="921473"/>
            </a:xfrm>
          </p:grpSpPr>
          <p:sp>
            <p:nvSpPr>
              <p:cNvPr id="18" name="Flowchart: Decision 17"/>
              <p:cNvSpPr/>
              <p:nvPr/>
            </p:nvSpPr>
            <p:spPr>
              <a:xfrm>
                <a:off x="5260963" y="817760"/>
                <a:ext cx="1143000" cy="862780"/>
              </a:xfrm>
              <a:prstGeom prst="flowChartDecision">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none" lIns="162560" tIns="81280" rIns="162560" bIns="81280" numCol="1" spcCol="0" rtlCol="0" fromWordArt="0" anchor="t" anchorCtr="0" forceAA="0" compatLnSpc="1">
                <a:prstTxWarp prst="textNoShape">
                  <a:avLst/>
                </a:prstTxWarp>
                <a:noAutofit/>
              </a:bodyPr>
              <a:lstStyle/>
              <a:p>
                <a:pPr algn="ctr"/>
                <a:r>
                  <a:rPr lang="en-US" sz="1400" dirty="0">
                    <a:solidFill>
                      <a:schemeClr val="tx1"/>
                    </a:solidFill>
                  </a:rPr>
                  <a:t>Is there an</a:t>
                </a:r>
              </a:p>
              <a:p>
                <a:pPr algn="ctr"/>
                <a:r>
                  <a:rPr lang="en-US" sz="1400" dirty="0">
                    <a:solidFill>
                      <a:schemeClr val="tx1"/>
                    </a:solidFill>
                  </a:rPr>
                  <a:t>Allow?</a:t>
                </a:r>
              </a:p>
            </p:txBody>
          </p:sp>
          <p:sp>
            <p:nvSpPr>
              <p:cNvPr id="19" name="Oval 18"/>
              <p:cNvSpPr/>
              <p:nvPr/>
            </p:nvSpPr>
            <p:spPr>
              <a:xfrm>
                <a:off x="5733197" y="759067"/>
                <a:ext cx="221226" cy="242727"/>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467" dirty="0">
                    <a:solidFill>
                      <a:schemeClr val="tx1"/>
                    </a:solidFill>
                  </a:rPr>
                  <a:t>4</a:t>
                </a:r>
              </a:p>
            </p:txBody>
          </p:sp>
        </p:grpSp>
      </p:grpSp>
      <p:grpSp>
        <p:nvGrpSpPr>
          <p:cNvPr id="20" name="Group 19"/>
          <p:cNvGrpSpPr/>
          <p:nvPr/>
        </p:nvGrpSpPr>
        <p:grpSpPr>
          <a:xfrm>
            <a:off x="778879" y="2006603"/>
            <a:ext cx="1527028" cy="1253709"/>
            <a:chOff x="435077" y="748952"/>
            <a:chExt cx="1135626" cy="932363"/>
          </a:xfrm>
        </p:grpSpPr>
        <p:sp>
          <p:nvSpPr>
            <p:cNvPr id="21" name="Flowchart: Preparation 20"/>
            <p:cNvSpPr/>
            <p:nvPr/>
          </p:nvSpPr>
          <p:spPr>
            <a:xfrm>
              <a:off x="435077" y="818536"/>
              <a:ext cx="1135626" cy="862779"/>
            </a:xfrm>
            <a:prstGeom prst="flowChartPreparation">
              <a:avLst/>
            </a:prstGeom>
            <a:ln/>
          </p:spPr>
          <p:style>
            <a:lnRef idx="3">
              <a:schemeClr val="lt1"/>
            </a:lnRef>
            <a:fillRef idx="1">
              <a:schemeClr val="accent1"/>
            </a:fillRef>
            <a:effectRef idx="1">
              <a:schemeClr val="accent1"/>
            </a:effectRef>
            <a:fontRef idx="minor">
              <a:schemeClr val="lt1"/>
            </a:fontRef>
          </p:style>
          <p:txBody>
            <a:bodyPr wrap="none" rtlCol="0" anchor="ctr"/>
            <a:lstStyle/>
            <a:p>
              <a:pPr algn="ctr"/>
              <a:r>
                <a:rPr lang="en-US" sz="1400" dirty="0">
                  <a:solidFill>
                    <a:schemeClr val="tx1"/>
                  </a:solidFill>
                </a:rPr>
                <a:t>Decision</a:t>
              </a:r>
            </a:p>
            <a:p>
              <a:pPr algn="ctr"/>
              <a:r>
                <a:rPr lang="en-US" sz="1400" dirty="0">
                  <a:solidFill>
                    <a:schemeClr val="tx1"/>
                  </a:solidFill>
                </a:rPr>
                <a:t>starts at Deny</a:t>
              </a:r>
            </a:p>
          </p:txBody>
        </p:sp>
        <p:sp>
          <p:nvSpPr>
            <p:cNvPr id="22" name="Oval 21"/>
            <p:cNvSpPr/>
            <p:nvPr/>
          </p:nvSpPr>
          <p:spPr>
            <a:xfrm>
              <a:off x="545690" y="748952"/>
              <a:ext cx="221226" cy="242727"/>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467" dirty="0">
                  <a:solidFill>
                    <a:schemeClr val="tx1"/>
                  </a:solidFill>
                </a:rPr>
                <a:t>1</a:t>
              </a:r>
            </a:p>
          </p:txBody>
        </p:sp>
      </p:grpSp>
      <p:grpSp>
        <p:nvGrpSpPr>
          <p:cNvPr id="23" name="Group 22"/>
          <p:cNvGrpSpPr/>
          <p:nvPr/>
        </p:nvGrpSpPr>
        <p:grpSpPr>
          <a:xfrm>
            <a:off x="2305907" y="2006599"/>
            <a:ext cx="1886576" cy="1253711"/>
            <a:chOff x="1570703" y="748951"/>
            <a:chExt cx="1403016" cy="932364"/>
          </a:xfrm>
        </p:grpSpPr>
        <p:cxnSp>
          <p:nvCxnSpPr>
            <p:cNvPr id="24" name="Straight Arrow Connector 23"/>
            <p:cNvCxnSpPr>
              <a:stCxn id="21" idx="3"/>
              <a:endCxn id="26" idx="1"/>
            </p:cNvCxnSpPr>
            <p:nvPr/>
          </p:nvCxnSpPr>
          <p:spPr>
            <a:xfrm>
              <a:off x="1570703" y="1249926"/>
              <a:ext cx="444371" cy="0"/>
            </a:xfrm>
            <a:prstGeom prst="straightConnector1">
              <a:avLst/>
            </a:prstGeom>
            <a:ln>
              <a:tailEnd type="triangle"/>
            </a:ln>
          </p:spPr>
          <p:style>
            <a:lnRef idx="3">
              <a:schemeClr val="lt1"/>
            </a:lnRef>
            <a:fillRef idx="1">
              <a:schemeClr val="accent1"/>
            </a:fillRef>
            <a:effectRef idx="1">
              <a:schemeClr val="accent1"/>
            </a:effectRef>
            <a:fontRef idx="minor">
              <a:schemeClr val="lt1"/>
            </a:fontRef>
          </p:style>
        </p:cxnSp>
        <p:grpSp>
          <p:nvGrpSpPr>
            <p:cNvPr id="25" name="Group 24"/>
            <p:cNvGrpSpPr/>
            <p:nvPr/>
          </p:nvGrpSpPr>
          <p:grpSpPr>
            <a:xfrm>
              <a:off x="1904461" y="748951"/>
              <a:ext cx="1069258" cy="932364"/>
              <a:chOff x="1904461" y="748951"/>
              <a:chExt cx="1069258" cy="932364"/>
            </a:xfrm>
          </p:grpSpPr>
          <p:sp>
            <p:nvSpPr>
              <p:cNvPr id="26" name="Flowchart: Process 25"/>
              <p:cNvSpPr/>
              <p:nvPr/>
            </p:nvSpPr>
            <p:spPr>
              <a:xfrm>
                <a:off x="2015074" y="818536"/>
                <a:ext cx="958645" cy="862779"/>
              </a:xfrm>
              <a:prstGeom prst="flowChartProcess">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none" lIns="162560" tIns="81280" rIns="162560" bIns="81280" numCol="1" spcCol="0" rtlCol="0" fromWordArt="0" anchor="ctr" anchorCtr="0" forceAA="0" compatLnSpc="1">
                <a:prstTxWarp prst="textNoShape">
                  <a:avLst/>
                </a:prstTxWarp>
                <a:noAutofit/>
              </a:bodyPr>
              <a:lstStyle/>
              <a:p>
                <a:pPr algn="ctr"/>
                <a:r>
                  <a:rPr lang="en-US" sz="1400" dirty="0">
                    <a:solidFill>
                      <a:schemeClr val="tx1"/>
                    </a:solidFill>
                  </a:rPr>
                  <a:t>Evaluate all</a:t>
                </a:r>
              </a:p>
              <a:p>
                <a:pPr algn="ctr"/>
                <a:r>
                  <a:rPr lang="en-US" sz="1400" dirty="0">
                    <a:solidFill>
                      <a:schemeClr val="tx1"/>
                    </a:solidFill>
                  </a:rPr>
                  <a:t>applicable </a:t>
                </a:r>
              </a:p>
              <a:p>
                <a:pPr algn="ctr"/>
                <a:r>
                  <a:rPr lang="en-US" sz="1400" dirty="0">
                    <a:solidFill>
                      <a:schemeClr val="tx1"/>
                    </a:solidFill>
                  </a:rPr>
                  <a:t>policies</a:t>
                </a:r>
              </a:p>
            </p:txBody>
          </p:sp>
          <p:sp>
            <p:nvSpPr>
              <p:cNvPr id="27" name="Oval 26"/>
              <p:cNvSpPr/>
              <p:nvPr/>
            </p:nvSpPr>
            <p:spPr>
              <a:xfrm>
                <a:off x="1904461" y="748951"/>
                <a:ext cx="221226" cy="242727"/>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467" dirty="0">
                    <a:solidFill>
                      <a:schemeClr val="tx1"/>
                    </a:solidFill>
                  </a:rPr>
                  <a:t>2</a:t>
                </a:r>
              </a:p>
            </p:txBody>
          </p:sp>
        </p:grpSp>
      </p:grpSp>
      <p:grpSp>
        <p:nvGrpSpPr>
          <p:cNvPr id="28" name="Group 27"/>
          <p:cNvGrpSpPr/>
          <p:nvPr/>
        </p:nvGrpSpPr>
        <p:grpSpPr>
          <a:xfrm>
            <a:off x="4192485" y="2020203"/>
            <a:ext cx="2240056" cy="1239128"/>
            <a:chOff x="2973719" y="759067"/>
            <a:chExt cx="1665893" cy="921520"/>
          </a:xfrm>
        </p:grpSpPr>
        <p:cxnSp>
          <p:nvCxnSpPr>
            <p:cNvPr id="29" name="Straight Arrow Connector 28"/>
            <p:cNvCxnSpPr>
              <a:stCxn id="26" idx="3"/>
              <a:endCxn id="31" idx="1"/>
            </p:cNvCxnSpPr>
            <p:nvPr/>
          </p:nvCxnSpPr>
          <p:spPr>
            <a:xfrm flipV="1">
              <a:off x="2973719" y="1249197"/>
              <a:ext cx="522893" cy="729"/>
            </a:xfrm>
            <a:prstGeom prst="straightConnector1">
              <a:avLst/>
            </a:prstGeom>
            <a:ln>
              <a:tailEnd type="triangle"/>
            </a:ln>
          </p:spPr>
          <p:style>
            <a:lnRef idx="3">
              <a:schemeClr val="lt1"/>
            </a:lnRef>
            <a:fillRef idx="1">
              <a:schemeClr val="accent1"/>
            </a:fillRef>
            <a:effectRef idx="1">
              <a:schemeClr val="accent1"/>
            </a:effectRef>
            <a:fontRef idx="minor">
              <a:schemeClr val="lt1"/>
            </a:fontRef>
          </p:style>
        </p:cxnSp>
        <p:grpSp>
          <p:nvGrpSpPr>
            <p:cNvPr id="30" name="Group 29"/>
            <p:cNvGrpSpPr/>
            <p:nvPr/>
          </p:nvGrpSpPr>
          <p:grpSpPr>
            <a:xfrm>
              <a:off x="3496612" y="759067"/>
              <a:ext cx="1143000" cy="921520"/>
              <a:chOff x="3496612" y="759067"/>
              <a:chExt cx="1143000" cy="921520"/>
            </a:xfrm>
          </p:grpSpPr>
          <p:sp>
            <p:nvSpPr>
              <p:cNvPr id="31" name="Flowchart: Decision 30"/>
              <p:cNvSpPr/>
              <p:nvPr/>
            </p:nvSpPr>
            <p:spPr>
              <a:xfrm>
                <a:off x="3496612" y="817807"/>
                <a:ext cx="1143000" cy="862780"/>
              </a:xfrm>
              <a:prstGeom prst="flowChartDecision">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none" lIns="162560" tIns="81280" rIns="162560" bIns="81280" numCol="1" spcCol="0" rtlCol="0" fromWordArt="0" anchor="t" anchorCtr="0" forceAA="0" compatLnSpc="1">
                <a:prstTxWarp prst="textNoShape">
                  <a:avLst/>
                </a:prstTxWarp>
                <a:noAutofit/>
              </a:bodyPr>
              <a:lstStyle/>
              <a:p>
                <a:pPr algn="ctr"/>
                <a:r>
                  <a:rPr lang="en-US" sz="1400" dirty="0">
                    <a:solidFill>
                      <a:schemeClr val="tx1"/>
                    </a:solidFill>
                  </a:rPr>
                  <a:t>Is there an </a:t>
                </a:r>
              </a:p>
              <a:p>
                <a:pPr algn="ctr"/>
                <a:r>
                  <a:rPr lang="en-US" sz="1400" dirty="0">
                    <a:solidFill>
                      <a:schemeClr val="tx1"/>
                    </a:solidFill>
                  </a:rPr>
                  <a:t>explicit </a:t>
                </a:r>
              </a:p>
              <a:p>
                <a:pPr algn="ctr"/>
                <a:r>
                  <a:rPr lang="en-US" sz="1400" dirty="0">
                    <a:solidFill>
                      <a:schemeClr val="tx1"/>
                    </a:solidFill>
                  </a:rPr>
                  <a:t>Deny?</a:t>
                </a:r>
              </a:p>
            </p:txBody>
          </p:sp>
          <p:sp>
            <p:nvSpPr>
              <p:cNvPr id="32" name="Oval 31"/>
              <p:cNvSpPr/>
              <p:nvPr/>
            </p:nvSpPr>
            <p:spPr>
              <a:xfrm>
                <a:off x="3935380" y="759067"/>
                <a:ext cx="221226" cy="242727"/>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467" dirty="0">
                    <a:solidFill>
                      <a:schemeClr val="tx1"/>
                    </a:solidFill>
                  </a:rPr>
                  <a:t>3</a:t>
                </a:r>
              </a:p>
            </p:txBody>
          </p:sp>
        </p:grpSp>
      </p:grpSp>
      <p:grpSp>
        <p:nvGrpSpPr>
          <p:cNvPr id="33" name="Group 32"/>
          <p:cNvGrpSpPr/>
          <p:nvPr/>
        </p:nvGrpSpPr>
        <p:grpSpPr>
          <a:xfrm>
            <a:off x="8834652" y="2038644"/>
            <a:ext cx="2820505" cy="1134544"/>
            <a:chOff x="6359520" y="769977"/>
            <a:chExt cx="2097564" cy="843742"/>
          </a:xfrm>
        </p:grpSpPr>
        <p:cxnSp>
          <p:nvCxnSpPr>
            <p:cNvPr id="34" name="Straight Arrow Connector 33"/>
            <p:cNvCxnSpPr>
              <a:stCxn id="18" idx="3"/>
              <a:endCxn id="37" idx="1"/>
            </p:cNvCxnSpPr>
            <p:nvPr/>
          </p:nvCxnSpPr>
          <p:spPr>
            <a:xfrm flipV="1">
              <a:off x="6403965" y="1245398"/>
              <a:ext cx="607777" cy="948"/>
            </a:xfrm>
            <a:prstGeom prst="straightConnector1">
              <a:avLst/>
            </a:prstGeom>
            <a:ln>
              <a:tailEnd type="triangle"/>
            </a:ln>
          </p:spPr>
          <p:style>
            <a:lnRef idx="3">
              <a:schemeClr val="lt1"/>
            </a:lnRef>
            <a:fillRef idx="1">
              <a:schemeClr val="accent1"/>
            </a:fillRef>
            <a:effectRef idx="1">
              <a:schemeClr val="accent1"/>
            </a:effectRef>
            <a:fontRef idx="minor">
              <a:schemeClr val="lt1"/>
            </a:fontRef>
          </p:style>
        </p:cxnSp>
        <p:sp>
          <p:nvSpPr>
            <p:cNvPr id="35" name="TextBox 34"/>
            <p:cNvSpPr txBox="1"/>
            <p:nvPr/>
          </p:nvSpPr>
          <p:spPr>
            <a:xfrm>
              <a:off x="6359520" y="1062850"/>
              <a:ext cx="596351" cy="31276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133" dirty="0">
                  <a:solidFill>
                    <a:schemeClr val="bg1"/>
                  </a:solidFill>
                </a:rPr>
                <a:t>No</a:t>
              </a:r>
            </a:p>
          </p:txBody>
        </p:sp>
        <p:grpSp>
          <p:nvGrpSpPr>
            <p:cNvPr id="36" name="Group 35"/>
            <p:cNvGrpSpPr/>
            <p:nvPr/>
          </p:nvGrpSpPr>
          <p:grpSpPr>
            <a:xfrm>
              <a:off x="6941489" y="769977"/>
              <a:ext cx="1515595" cy="843742"/>
              <a:chOff x="6941489" y="769977"/>
              <a:chExt cx="1515595" cy="843742"/>
            </a:xfrm>
          </p:grpSpPr>
          <p:sp>
            <p:nvSpPr>
              <p:cNvPr id="37" name="Flowchart: Terminator 36"/>
              <p:cNvSpPr/>
              <p:nvPr/>
            </p:nvSpPr>
            <p:spPr>
              <a:xfrm>
                <a:off x="7011742" y="877076"/>
                <a:ext cx="1445342" cy="736643"/>
              </a:xfrm>
              <a:prstGeom prst="flowChartTerminator">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none" lIns="243840" tIns="81280" rIns="243840" bIns="81280" numCol="1" spcCol="0" rtlCol="0" fromWordArt="0" anchor="ctr" anchorCtr="0" forceAA="0" compatLnSpc="1">
                <a:prstTxWarp prst="textNoShape">
                  <a:avLst/>
                </a:prstTxWarp>
                <a:noAutofit/>
              </a:bodyPr>
              <a:lstStyle/>
              <a:p>
                <a:pPr algn="ctr"/>
                <a:r>
                  <a:rPr lang="en-US" sz="1400" dirty="0">
                    <a:solidFill>
                      <a:schemeClr val="tx1"/>
                    </a:solidFill>
                  </a:rPr>
                  <a:t>Final decision =“Deny”</a:t>
                </a:r>
              </a:p>
              <a:p>
                <a:pPr algn="ctr"/>
                <a:r>
                  <a:rPr lang="en-US" sz="1400" dirty="0">
                    <a:solidFill>
                      <a:schemeClr val="tx1"/>
                    </a:solidFill>
                  </a:rPr>
                  <a:t>(default Deny)</a:t>
                </a:r>
              </a:p>
            </p:txBody>
          </p:sp>
          <p:sp>
            <p:nvSpPr>
              <p:cNvPr id="38" name="Oval 37"/>
              <p:cNvSpPr/>
              <p:nvPr/>
            </p:nvSpPr>
            <p:spPr>
              <a:xfrm>
                <a:off x="6941489" y="769977"/>
                <a:ext cx="221226" cy="242727"/>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467" dirty="0">
                    <a:solidFill>
                      <a:schemeClr val="tx1"/>
                    </a:solidFill>
                  </a:rPr>
                  <a:t>5</a:t>
                </a:r>
              </a:p>
            </p:txBody>
          </p:sp>
        </p:grpSp>
      </p:grpSp>
      <p:sp>
        <p:nvSpPr>
          <p:cNvPr id="39" name="Content Placeholder 2"/>
          <p:cNvSpPr txBox="1">
            <a:spLocks/>
          </p:cNvSpPr>
          <p:nvPr/>
        </p:nvSpPr>
        <p:spPr>
          <a:xfrm>
            <a:off x="254060" y="4750594"/>
            <a:ext cx="4113560" cy="1238183"/>
          </a:xfrm>
          <a:prstGeom prst="rect">
            <a:avLst/>
          </a:prstGeom>
        </p:spPr>
        <p:style>
          <a:lnRef idx="3">
            <a:schemeClr val="lt1"/>
          </a:lnRef>
          <a:fillRef idx="1">
            <a:schemeClr val="accent1"/>
          </a:fillRef>
          <a:effectRef idx="1">
            <a:schemeClr val="accent1"/>
          </a:effectRef>
          <a:fontRef idx="minor">
            <a:schemeClr val="lt1"/>
          </a:fontRef>
        </p:style>
        <p:txBody>
          <a:bodyPr vert="horz" lIns="162560" tIns="81280" rIns="162560" bIns="81280" rtlCol="0">
            <a:noAutofit/>
          </a:bodyPr>
          <a:lstStyle>
            <a:lvl1pPr marL="342900" indent="-342900" algn="l" defTabSz="457200" rtl="0" eaLnBrk="1" latinLnBrk="0" hangingPunct="1">
              <a:spcBef>
                <a:spcPct val="20000"/>
              </a:spcBef>
              <a:buFont typeface="Arial"/>
              <a:buChar char="•"/>
              <a:defRPr sz="2800" b="0" i="0" kern="1200">
                <a:solidFill>
                  <a:srgbClr val="595A5D"/>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rgbClr val="595A5D"/>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rgbClr val="595A5D"/>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01956" indent="-301956"/>
            <a:r>
              <a:rPr lang="en-US" sz="1467" dirty="0">
                <a:solidFill>
                  <a:schemeClr val="bg1"/>
                </a:solidFill>
              </a:rPr>
              <a:t>AWS retrieves all policies associated with the user and resource.</a:t>
            </a:r>
          </a:p>
          <a:p>
            <a:pPr marL="301956" indent="-301956"/>
            <a:r>
              <a:rPr lang="en-US" sz="1467" dirty="0">
                <a:solidFill>
                  <a:schemeClr val="bg1"/>
                </a:solidFill>
              </a:rPr>
              <a:t>Only policies that match the action, resource and conditions are evaluated.</a:t>
            </a:r>
          </a:p>
        </p:txBody>
      </p:sp>
      <p:grpSp>
        <p:nvGrpSpPr>
          <p:cNvPr id="41" name="Group 40">
            <a:extLst>
              <a:ext uri="{FF2B5EF4-FFF2-40B4-BE49-F238E27FC236}">
                <a16:creationId xmlns:a16="http://schemas.microsoft.com/office/drawing/2014/main" id="{2202E06C-658D-7E4A-8C25-B283E09F14E4}"/>
              </a:ext>
            </a:extLst>
          </p:cNvPr>
          <p:cNvGrpSpPr/>
          <p:nvPr/>
        </p:nvGrpSpPr>
        <p:grpSpPr>
          <a:xfrm>
            <a:off x="0" y="-6649"/>
            <a:ext cx="12192000" cy="584775"/>
            <a:chOff x="0" y="314908"/>
            <a:chExt cx="9144000" cy="438581"/>
          </a:xfrm>
        </p:grpSpPr>
        <p:sp>
          <p:nvSpPr>
            <p:cNvPr id="42" name="TextBox 41">
              <a:extLst>
                <a:ext uri="{FF2B5EF4-FFF2-40B4-BE49-F238E27FC236}">
                  <a16:creationId xmlns:a16="http://schemas.microsoft.com/office/drawing/2014/main" id="{194B7072-3C36-BE41-8FC2-3E110DC557A4}"/>
                </a:ext>
              </a:extLst>
            </p:cNvPr>
            <p:cNvSpPr txBox="1"/>
            <p:nvPr/>
          </p:nvSpPr>
          <p:spPr>
            <a:xfrm>
              <a:off x="0" y="314908"/>
              <a:ext cx="9144000" cy="438581"/>
            </a:xfrm>
            <a:prstGeom prst="rect">
              <a:avLst/>
            </a:prstGeom>
            <a:gradFill>
              <a:gsLst>
                <a:gs pos="0">
                  <a:schemeClr val="bg1"/>
                </a:gs>
                <a:gs pos="50000">
                  <a:schemeClr val="bg1">
                    <a:lumMod val="85000"/>
                  </a:schemeClr>
                </a:gs>
                <a:gs pos="100000">
                  <a:schemeClr val="bg1">
                    <a:lumMod val="75000"/>
                  </a:schemeClr>
                </a:gs>
              </a:gsLst>
              <a:lin ang="10800000" scaled="1"/>
            </a:gradFill>
          </p:spPr>
          <p:txBody>
            <a:bodyPr wrap="square" rtlCol="0">
              <a:spAutoFit/>
            </a:bodyPr>
            <a:lstStyle/>
            <a:p>
              <a:r>
                <a:rPr lang="en-US" sz="3200" dirty="0">
                  <a:latin typeface="Apple Symbols" charset="0"/>
                  <a:ea typeface="Apple Symbols" charset="0"/>
                  <a:cs typeface="Apple Symbols" charset="0"/>
                </a:rPr>
                <a:t>   Basic Policy Enforcement</a:t>
              </a:r>
              <a:endParaRPr lang="en-GB" sz="3200" dirty="0">
                <a:latin typeface="Apple Symbols" charset="0"/>
                <a:ea typeface="Apple Symbols" charset="0"/>
                <a:cs typeface="Apple Symbols" charset="0"/>
              </a:endParaRPr>
            </a:p>
          </p:txBody>
        </p:sp>
        <p:pic>
          <p:nvPicPr>
            <p:cNvPr id="43" name="Picture 42" descr="elated image">
              <a:extLst>
                <a:ext uri="{FF2B5EF4-FFF2-40B4-BE49-F238E27FC236}">
                  <a16:creationId xmlns:a16="http://schemas.microsoft.com/office/drawing/2014/main" id="{7788281F-3BE8-DD4A-99A9-2E6C7956EB0E}"/>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032" y="419271"/>
              <a:ext cx="251026" cy="25102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21190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53170320-D08B-0B4A-8085-96E61DEB5BD0}"/>
              </a:ext>
            </a:extLst>
          </p:cNvPr>
          <p:cNvGrpSpPr/>
          <p:nvPr/>
        </p:nvGrpSpPr>
        <p:grpSpPr>
          <a:xfrm>
            <a:off x="449053" y="2936548"/>
            <a:ext cx="2353733" cy="1015997"/>
            <a:chOff x="336789" y="2202411"/>
            <a:chExt cx="1765300" cy="761998"/>
          </a:xfrm>
          <a:solidFill>
            <a:schemeClr val="tx1"/>
          </a:solidFill>
        </p:grpSpPr>
        <p:sp>
          <p:nvSpPr>
            <p:cNvPr id="41" name="Rectangle 40">
              <a:extLst>
                <a:ext uri="{FF2B5EF4-FFF2-40B4-BE49-F238E27FC236}">
                  <a16:creationId xmlns:a16="http://schemas.microsoft.com/office/drawing/2014/main" id="{7AC7FF03-CAA3-B84E-9BF1-375D9A444CA5}"/>
                </a:ext>
              </a:extLst>
            </p:cNvPr>
            <p:cNvSpPr/>
            <p:nvPr/>
          </p:nvSpPr>
          <p:spPr>
            <a:xfrm>
              <a:off x="336789" y="2202411"/>
              <a:ext cx="1765300" cy="761998"/>
            </a:xfrm>
            <a:prstGeom prst="rect">
              <a:avLst/>
            </a:prstGeom>
            <a:grp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121920" rIns="121920" bIns="60960" numCol="1" spcCol="0" rtlCol="0" fromWordArt="0" anchor="t" anchorCtr="0" forceAA="0" compatLnSpc="1">
              <a:prstTxWarp prst="textNoShape">
                <a:avLst/>
              </a:prstTxWarp>
              <a:noAutofit/>
            </a:bodyPr>
            <a:lstStyle/>
            <a:p>
              <a:pPr algn="ctr"/>
              <a:endParaRPr lang="en-US" sz="1600" dirty="0">
                <a:solidFill>
                  <a:schemeClr val="bg1"/>
                </a:solidFill>
              </a:endParaRPr>
            </a:p>
          </p:txBody>
        </p:sp>
        <p:pic>
          <p:nvPicPr>
            <p:cNvPr id="34" name="Graphic 3">
              <a:extLst>
                <a:ext uri="{FF2B5EF4-FFF2-40B4-BE49-F238E27FC236}">
                  <a16:creationId xmlns:a16="http://schemas.microsoft.com/office/drawing/2014/main" id="{BFDE985B-0802-5B4D-AB14-97608EAD31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93905" y="2348460"/>
              <a:ext cx="469900" cy="469900"/>
            </a:xfrm>
            <a:prstGeom prst="rect">
              <a:avLst/>
            </a:prstGeom>
          </p:spPr>
        </p:pic>
      </p:grpSp>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Applications built on AWS calling AWS resources</a:t>
            </a:r>
          </a:p>
        </p:txBody>
      </p:sp>
      <p:sp>
        <p:nvSpPr>
          <p:cNvPr id="43" name="Rectangle 42">
            <a:extLst>
              <a:ext uri="{FF2B5EF4-FFF2-40B4-BE49-F238E27FC236}">
                <a16:creationId xmlns:a16="http://schemas.microsoft.com/office/drawing/2014/main" id="{60E54D49-90C3-0144-B671-B15C3043B1DB}"/>
              </a:ext>
            </a:extLst>
          </p:cNvPr>
          <p:cNvSpPr/>
          <p:nvPr/>
        </p:nvSpPr>
        <p:spPr>
          <a:xfrm>
            <a:off x="6210570" y="1226471"/>
            <a:ext cx="2353733" cy="4410117"/>
          </a:xfrm>
          <a:prstGeom prst="rect">
            <a:avLst/>
          </a:prstGeom>
          <a:solidFill>
            <a:schemeClr val="tx1"/>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121920" rIns="121920" bIns="60960" numCol="1" spcCol="0" rtlCol="0" fromWordArt="0" anchor="t" anchorCtr="0" forceAA="0" compatLnSpc="1">
            <a:prstTxWarp prst="textNoShape">
              <a:avLst/>
            </a:prstTxWarp>
            <a:noAutofit/>
          </a:bodyPr>
          <a:lstStyle/>
          <a:p>
            <a:pPr algn="ctr"/>
            <a:endParaRPr lang="en-US" sz="1600" dirty="0">
              <a:solidFill>
                <a:schemeClr val="bg1"/>
              </a:solidFill>
            </a:endParaRPr>
          </a:p>
        </p:txBody>
      </p:sp>
      <p:sp>
        <p:nvSpPr>
          <p:cNvPr id="38" name="Rectangle 37">
            <a:extLst>
              <a:ext uri="{FF2B5EF4-FFF2-40B4-BE49-F238E27FC236}">
                <a16:creationId xmlns:a16="http://schemas.microsoft.com/office/drawing/2014/main" id="{0B3D5DB4-D07C-364B-AF6B-BFB8A89FE46D}"/>
              </a:ext>
            </a:extLst>
          </p:cNvPr>
          <p:cNvSpPr/>
          <p:nvPr/>
        </p:nvSpPr>
        <p:spPr>
          <a:xfrm>
            <a:off x="449052" y="4620591"/>
            <a:ext cx="2353733" cy="1015997"/>
          </a:xfrm>
          <a:prstGeom prst="rect">
            <a:avLst/>
          </a:prstGeom>
          <a:solidFill>
            <a:schemeClr val="tx1"/>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121920" rIns="121920" bIns="60960" numCol="1" spcCol="0" rtlCol="0" fromWordArt="0" anchor="t" anchorCtr="0" forceAA="0" compatLnSpc="1">
            <a:prstTxWarp prst="textNoShape">
              <a:avLst/>
            </a:prstTxWarp>
            <a:noAutofit/>
          </a:bodyPr>
          <a:lstStyle/>
          <a:p>
            <a:pPr algn="ctr"/>
            <a:endParaRPr lang="en-US" sz="1600" dirty="0">
              <a:solidFill>
                <a:schemeClr val="bg1"/>
              </a:solidFill>
            </a:endParaRPr>
          </a:p>
        </p:txBody>
      </p:sp>
      <p:pic>
        <p:nvPicPr>
          <p:cNvPr id="17" name="Graphic 1">
            <a:extLst>
              <a:ext uri="{FF2B5EF4-FFF2-40B4-BE49-F238E27FC236}">
                <a16:creationId xmlns:a16="http://schemas.microsoft.com/office/drawing/2014/main" id="{F783B1E8-606B-0746-A360-BDD408A6A4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91874" y="4794794"/>
            <a:ext cx="641967" cy="641967"/>
          </a:xfrm>
          <a:prstGeom prst="rect">
            <a:avLst/>
          </a:prstGeom>
        </p:spPr>
      </p:pic>
      <p:sp>
        <p:nvSpPr>
          <p:cNvPr id="18" name="TextBox 2">
            <a:extLst>
              <a:ext uri="{FF2B5EF4-FFF2-40B4-BE49-F238E27FC236}">
                <a16:creationId xmlns:a16="http://schemas.microsoft.com/office/drawing/2014/main" id="{D56FFC1E-184F-AA43-85E9-26F389EF2147}"/>
              </a:ext>
            </a:extLst>
          </p:cNvPr>
          <p:cNvSpPr txBox="1"/>
          <p:nvPr/>
        </p:nvSpPr>
        <p:spPr>
          <a:xfrm>
            <a:off x="550167" y="4794794"/>
            <a:ext cx="1234456" cy="584775"/>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sz="1600" dirty="0">
                <a:solidFill>
                  <a:schemeClr val="bg1"/>
                </a:solidFill>
              </a:rPr>
              <a:t>Amazon EC2</a:t>
            </a:r>
          </a:p>
        </p:txBody>
      </p:sp>
      <p:pic>
        <p:nvPicPr>
          <p:cNvPr id="32" name="Graphic 1">
            <a:extLst>
              <a:ext uri="{FF2B5EF4-FFF2-40B4-BE49-F238E27FC236}">
                <a16:creationId xmlns:a16="http://schemas.microsoft.com/office/drawing/2014/main" id="{C00FD2A7-8680-7E49-9D54-BFFBD6D0B6A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05047" y="4356715"/>
            <a:ext cx="626533" cy="626533"/>
          </a:xfrm>
          <a:prstGeom prst="rect">
            <a:avLst/>
          </a:prstGeom>
        </p:spPr>
      </p:pic>
      <p:grpSp>
        <p:nvGrpSpPr>
          <p:cNvPr id="59" name="Group 58">
            <a:extLst>
              <a:ext uri="{FF2B5EF4-FFF2-40B4-BE49-F238E27FC236}">
                <a16:creationId xmlns:a16="http://schemas.microsoft.com/office/drawing/2014/main" id="{A727669A-DDEC-CA4E-BC7F-8159F5DDE967}"/>
              </a:ext>
            </a:extLst>
          </p:cNvPr>
          <p:cNvGrpSpPr/>
          <p:nvPr/>
        </p:nvGrpSpPr>
        <p:grpSpPr>
          <a:xfrm>
            <a:off x="449053" y="1219232"/>
            <a:ext cx="2353733" cy="1015997"/>
            <a:chOff x="336789" y="914424"/>
            <a:chExt cx="1765300" cy="761998"/>
          </a:xfrm>
          <a:solidFill>
            <a:schemeClr val="tx1"/>
          </a:solidFill>
        </p:grpSpPr>
        <p:sp>
          <p:nvSpPr>
            <p:cNvPr id="42" name="Rectangle 41">
              <a:extLst>
                <a:ext uri="{FF2B5EF4-FFF2-40B4-BE49-F238E27FC236}">
                  <a16:creationId xmlns:a16="http://schemas.microsoft.com/office/drawing/2014/main" id="{B9751474-0ACD-EE4F-92FD-B9CB7F4F21C8}"/>
                </a:ext>
              </a:extLst>
            </p:cNvPr>
            <p:cNvSpPr/>
            <p:nvPr/>
          </p:nvSpPr>
          <p:spPr>
            <a:xfrm>
              <a:off x="336789" y="914424"/>
              <a:ext cx="1765300" cy="761998"/>
            </a:xfrm>
            <a:prstGeom prst="rect">
              <a:avLst/>
            </a:prstGeom>
            <a:grp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121920" rIns="121920" bIns="60960" numCol="1" spcCol="0" rtlCol="0" fromWordArt="0" anchor="t" anchorCtr="0" forceAA="0" compatLnSpc="1">
              <a:prstTxWarp prst="textNoShape">
                <a:avLst/>
              </a:prstTxWarp>
              <a:noAutofit/>
            </a:bodyPr>
            <a:lstStyle/>
            <a:p>
              <a:pPr algn="ctr"/>
              <a:endParaRPr lang="en-US" sz="1600" dirty="0">
                <a:solidFill>
                  <a:schemeClr val="bg1"/>
                </a:solidFill>
              </a:endParaRPr>
            </a:p>
          </p:txBody>
        </p:sp>
        <p:pic>
          <p:nvPicPr>
            <p:cNvPr id="36" name="Graphic 1">
              <a:extLst>
                <a:ext uri="{FF2B5EF4-FFF2-40B4-BE49-F238E27FC236}">
                  <a16:creationId xmlns:a16="http://schemas.microsoft.com/office/drawing/2014/main" id="{492EACD6-14E2-8040-BBCC-89801147464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505480" y="1060473"/>
              <a:ext cx="469900" cy="469900"/>
            </a:xfrm>
            <a:prstGeom prst="rect">
              <a:avLst/>
            </a:prstGeom>
          </p:spPr>
        </p:pic>
        <p:sp>
          <p:nvSpPr>
            <p:cNvPr id="37" name="TextBox 2">
              <a:extLst>
                <a:ext uri="{FF2B5EF4-FFF2-40B4-BE49-F238E27FC236}">
                  <a16:creationId xmlns:a16="http://schemas.microsoft.com/office/drawing/2014/main" id="{0B1B2671-903F-0A4B-8043-071CA47DC64D}"/>
                </a:ext>
              </a:extLst>
            </p:cNvPr>
            <p:cNvSpPr txBox="1"/>
            <p:nvPr/>
          </p:nvSpPr>
          <p:spPr>
            <a:xfrm>
              <a:off x="412625" y="1069003"/>
              <a:ext cx="964689" cy="438581"/>
            </a:xfrm>
            <a:prstGeom prst="rect">
              <a:avLst/>
            </a:prstGeom>
            <a:grp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sz="1600" dirty="0">
                  <a:solidFill>
                    <a:schemeClr val="bg1"/>
                  </a:solidFill>
                </a:rPr>
                <a:t>Application Code</a:t>
              </a:r>
            </a:p>
          </p:txBody>
        </p:sp>
      </p:grpSp>
      <p:cxnSp>
        <p:nvCxnSpPr>
          <p:cNvPr id="46" name="Elbow Connector 45">
            <a:extLst>
              <a:ext uri="{FF2B5EF4-FFF2-40B4-BE49-F238E27FC236}">
                <a16:creationId xmlns:a16="http://schemas.microsoft.com/office/drawing/2014/main" id="{D2D8582E-5E09-6E4B-BC74-EA48AB8A8EE1}"/>
              </a:ext>
            </a:extLst>
          </p:cNvPr>
          <p:cNvCxnSpPr>
            <a:cxnSpLocks/>
          </p:cNvCxnSpPr>
          <p:nvPr/>
        </p:nvCxnSpPr>
        <p:spPr>
          <a:xfrm>
            <a:off x="2813322" y="3676326"/>
            <a:ext cx="16933" cy="1586861"/>
          </a:xfrm>
          <a:prstGeom prst="bentConnector3">
            <a:avLst>
              <a:gd name="adj1" fmla="val 1800000"/>
            </a:avLst>
          </a:prstGeom>
          <a:ln w="1905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AD276506-7806-5540-B470-7069C7CE44A5}"/>
              </a:ext>
            </a:extLst>
          </p:cNvPr>
          <p:cNvCxnSpPr>
            <a:cxnSpLocks/>
          </p:cNvCxnSpPr>
          <p:nvPr/>
        </p:nvCxnSpPr>
        <p:spPr>
          <a:xfrm>
            <a:off x="2802786" y="2063611"/>
            <a:ext cx="16933" cy="1472011"/>
          </a:xfrm>
          <a:prstGeom prst="bentConnector3">
            <a:avLst>
              <a:gd name="adj1" fmla="val 1800000"/>
            </a:avLst>
          </a:prstGeom>
          <a:ln w="1905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E132DF0-24C0-E846-8736-590834481784}"/>
              </a:ext>
            </a:extLst>
          </p:cNvPr>
          <p:cNvCxnSpPr>
            <a:cxnSpLocks/>
          </p:cNvCxnSpPr>
          <p:nvPr/>
        </p:nvCxnSpPr>
        <p:spPr>
          <a:xfrm>
            <a:off x="2830255" y="1393299"/>
            <a:ext cx="3380315" cy="0"/>
          </a:xfrm>
          <a:prstGeom prst="straightConnector1">
            <a:avLst/>
          </a:prstGeom>
          <a:ln w="19050">
            <a:solidFill>
              <a:srgbClr val="8FA7C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45" name="Graphic 1">
            <a:extLst>
              <a:ext uri="{FF2B5EF4-FFF2-40B4-BE49-F238E27FC236}">
                <a16:creationId xmlns:a16="http://schemas.microsoft.com/office/drawing/2014/main" id="{04BC38C3-9192-AA4D-918C-D4CAE238815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56927" y="1342420"/>
            <a:ext cx="491803" cy="491803"/>
          </a:xfrm>
          <a:prstGeom prst="rect">
            <a:avLst/>
          </a:prstGeom>
        </p:spPr>
      </p:pic>
      <p:sp>
        <p:nvSpPr>
          <p:cNvPr id="48" name="TextBox 2">
            <a:extLst>
              <a:ext uri="{FF2B5EF4-FFF2-40B4-BE49-F238E27FC236}">
                <a16:creationId xmlns:a16="http://schemas.microsoft.com/office/drawing/2014/main" id="{7862A74C-9534-8C41-9958-7FCFBBE4E9EB}"/>
              </a:ext>
            </a:extLst>
          </p:cNvPr>
          <p:cNvSpPr txBox="1"/>
          <p:nvPr/>
        </p:nvSpPr>
        <p:spPr>
          <a:xfrm>
            <a:off x="6171037" y="1396406"/>
            <a:ext cx="1591792" cy="297454"/>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sz="1333" dirty="0">
                <a:solidFill>
                  <a:schemeClr val="bg1"/>
                </a:solidFill>
              </a:rPr>
              <a:t>AWS Lambda</a:t>
            </a:r>
          </a:p>
        </p:txBody>
      </p:sp>
      <p:pic>
        <p:nvPicPr>
          <p:cNvPr id="52" name="Graphic 1">
            <a:extLst>
              <a:ext uri="{FF2B5EF4-FFF2-40B4-BE49-F238E27FC236}">
                <a16:creationId xmlns:a16="http://schemas.microsoft.com/office/drawing/2014/main" id="{10F9F855-0C82-4A48-95BE-504AB01D274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848828" y="1977399"/>
            <a:ext cx="508000" cy="508000"/>
          </a:xfrm>
          <a:prstGeom prst="rect">
            <a:avLst/>
          </a:prstGeom>
        </p:spPr>
      </p:pic>
      <p:sp>
        <p:nvSpPr>
          <p:cNvPr id="53" name="TextBox 2">
            <a:extLst>
              <a:ext uri="{FF2B5EF4-FFF2-40B4-BE49-F238E27FC236}">
                <a16:creationId xmlns:a16="http://schemas.microsoft.com/office/drawing/2014/main" id="{2D2E2F49-B034-294A-8E5E-BB2294647978}"/>
              </a:ext>
            </a:extLst>
          </p:cNvPr>
          <p:cNvSpPr txBox="1"/>
          <p:nvPr/>
        </p:nvSpPr>
        <p:spPr>
          <a:xfrm>
            <a:off x="6300222" y="1867500"/>
            <a:ext cx="1333425" cy="502573"/>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sz="1333" dirty="0">
                <a:solidFill>
                  <a:schemeClr val="bg1"/>
                </a:solidFill>
              </a:rPr>
              <a:t>Amazon DynamoDB</a:t>
            </a:r>
          </a:p>
        </p:txBody>
      </p:sp>
      <p:pic>
        <p:nvPicPr>
          <p:cNvPr id="54" name="Graphic 1">
            <a:extLst>
              <a:ext uri="{FF2B5EF4-FFF2-40B4-BE49-F238E27FC236}">
                <a16:creationId xmlns:a16="http://schemas.microsoft.com/office/drawing/2014/main" id="{760A8B52-AA44-C948-93F0-B1CD165EA58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841943" y="2628575"/>
            <a:ext cx="521771" cy="521771"/>
          </a:xfrm>
          <a:prstGeom prst="rect">
            <a:avLst/>
          </a:prstGeom>
        </p:spPr>
      </p:pic>
      <p:sp>
        <p:nvSpPr>
          <p:cNvPr id="55" name="TextBox 2">
            <a:extLst>
              <a:ext uri="{FF2B5EF4-FFF2-40B4-BE49-F238E27FC236}">
                <a16:creationId xmlns:a16="http://schemas.microsoft.com/office/drawing/2014/main" id="{804E69A5-BC69-8D41-BB89-811DE6AE4C72}"/>
              </a:ext>
            </a:extLst>
          </p:cNvPr>
          <p:cNvSpPr txBox="1"/>
          <p:nvPr/>
        </p:nvSpPr>
        <p:spPr>
          <a:xfrm>
            <a:off x="6112003" y="2543781"/>
            <a:ext cx="1709861" cy="502573"/>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sz="1333" dirty="0">
                <a:solidFill>
                  <a:schemeClr val="bg1"/>
                </a:solidFill>
              </a:rPr>
              <a:t>Amazon CloudWatch</a:t>
            </a:r>
          </a:p>
        </p:txBody>
      </p:sp>
      <p:pic>
        <p:nvPicPr>
          <p:cNvPr id="56" name="Graphic 1">
            <a:extLst>
              <a:ext uri="{FF2B5EF4-FFF2-40B4-BE49-F238E27FC236}">
                <a16:creationId xmlns:a16="http://schemas.microsoft.com/office/drawing/2014/main" id="{434D0553-7492-004F-8B8B-2BD75F7BA4D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845579" y="3293522"/>
            <a:ext cx="514500" cy="514500"/>
          </a:xfrm>
          <a:prstGeom prst="rect">
            <a:avLst/>
          </a:prstGeom>
        </p:spPr>
      </p:pic>
      <p:sp>
        <p:nvSpPr>
          <p:cNvPr id="57" name="TextBox 2">
            <a:extLst>
              <a:ext uri="{FF2B5EF4-FFF2-40B4-BE49-F238E27FC236}">
                <a16:creationId xmlns:a16="http://schemas.microsoft.com/office/drawing/2014/main" id="{01D75F12-609C-6F42-81FF-6F479369A631}"/>
              </a:ext>
            </a:extLst>
          </p:cNvPr>
          <p:cNvSpPr txBox="1"/>
          <p:nvPr/>
        </p:nvSpPr>
        <p:spPr>
          <a:xfrm>
            <a:off x="6131731" y="3220060"/>
            <a:ext cx="1670407" cy="502573"/>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sz="1333" dirty="0">
                <a:solidFill>
                  <a:schemeClr val="bg1"/>
                </a:solidFill>
              </a:rPr>
              <a:t>AWS Systems Manager</a:t>
            </a:r>
          </a:p>
        </p:txBody>
      </p:sp>
      <p:pic>
        <p:nvPicPr>
          <p:cNvPr id="60" name="Graphic 1">
            <a:extLst>
              <a:ext uri="{FF2B5EF4-FFF2-40B4-BE49-F238E27FC236}">
                <a16:creationId xmlns:a16="http://schemas.microsoft.com/office/drawing/2014/main" id="{51101512-76FF-5B4B-BAA1-1459F4340D5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847572" y="3951199"/>
            <a:ext cx="510512" cy="510512"/>
          </a:xfrm>
          <a:prstGeom prst="rect">
            <a:avLst/>
          </a:prstGeom>
        </p:spPr>
      </p:pic>
      <p:sp>
        <p:nvSpPr>
          <p:cNvPr id="62" name="TextBox 2">
            <a:extLst>
              <a:ext uri="{FF2B5EF4-FFF2-40B4-BE49-F238E27FC236}">
                <a16:creationId xmlns:a16="http://schemas.microsoft.com/office/drawing/2014/main" id="{A60B1DA6-DD3B-6F49-8CCE-1AB0A29D00C5}"/>
              </a:ext>
            </a:extLst>
          </p:cNvPr>
          <p:cNvSpPr txBox="1"/>
          <p:nvPr/>
        </p:nvSpPr>
        <p:spPr>
          <a:xfrm>
            <a:off x="6126067" y="3896341"/>
            <a:ext cx="1681733" cy="502573"/>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sz="1333" dirty="0">
                <a:solidFill>
                  <a:schemeClr val="bg1"/>
                </a:solidFill>
              </a:rPr>
              <a:t>Amazon API Gateway</a:t>
            </a:r>
          </a:p>
        </p:txBody>
      </p:sp>
      <p:pic>
        <p:nvPicPr>
          <p:cNvPr id="63" name="Graphic 1">
            <a:extLst>
              <a:ext uri="{FF2B5EF4-FFF2-40B4-BE49-F238E27FC236}">
                <a16:creationId xmlns:a16="http://schemas.microsoft.com/office/drawing/2014/main" id="{B7D1BF40-1889-6341-B8FF-F7C1B171C601}"/>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830899" y="4604889"/>
            <a:ext cx="517831" cy="517831"/>
          </a:xfrm>
          <a:prstGeom prst="rect">
            <a:avLst/>
          </a:prstGeom>
        </p:spPr>
      </p:pic>
      <p:sp>
        <p:nvSpPr>
          <p:cNvPr id="64" name="TextBox 2">
            <a:extLst>
              <a:ext uri="{FF2B5EF4-FFF2-40B4-BE49-F238E27FC236}">
                <a16:creationId xmlns:a16="http://schemas.microsoft.com/office/drawing/2014/main" id="{83066FFC-BFF4-144B-AD71-5390893A078B}"/>
              </a:ext>
            </a:extLst>
          </p:cNvPr>
          <p:cNvSpPr txBox="1"/>
          <p:nvPr/>
        </p:nvSpPr>
        <p:spPr>
          <a:xfrm>
            <a:off x="6130356" y="4572620"/>
            <a:ext cx="1673155" cy="707694"/>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sz="1333" dirty="0">
                <a:solidFill>
                  <a:schemeClr val="bg1"/>
                </a:solidFill>
              </a:rPr>
              <a:t>AWS Key Management Service</a:t>
            </a:r>
          </a:p>
        </p:txBody>
      </p:sp>
      <p:sp>
        <p:nvSpPr>
          <p:cNvPr id="39" name="TextBox 6">
            <a:extLst>
              <a:ext uri="{FF2B5EF4-FFF2-40B4-BE49-F238E27FC236}">
                <a16:creationId xmlns:a16="http://schemas.microsoft.com/office/drawing/2014/main" id="{79E694D8-7C4B-8841-8FB6-C31D82A6D100}"/>
              </a:ext>
            </a:extLst>
          </p:cNvPr>
          <p:cNvSpPr txBox="1"/>
          <p:nvPr/>
        </p:nvSpPr>
        <p:spPr>
          <a:xfrm>
            <a:off x="3782345" y="1457268"/>
            <a:ext cx="1459688" cy="523220"/>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sz="1400" dirty="0"/>
              <a:t>Authorized to call AWS APIs </a:t>
            </a:r>
          </a:p>
        </p:txBody>
      </p:sp>
      <p:pic>
        <p:nvPicPr>
          <p:cNvPr id="33" name="Graphic 3">
            <a:extLst>
              <a:ext uri="{FF2B5EF4-FFF2-40B4-BE49-F238E27FC236}">
                <a16:creationId xmlns:a16="http://schemas.microsoft.com/office/drawing/2014/main" id="{A7534351-31AE-FF4A-9582-FE56B0524F6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997436" y="3131279"/>
            <a:ext cx="626533" cy="626533"/>
          </a:xfrm>
          <a:prstGeom prst="rect">
            <a:avLst/>
          </a:prstGeom>
        </p:spPr>
      </p:pic>
      <p:sp>
        <p:nvSpPr>
          <p:cNvPr id="40" name="TextBox 6">
            <a:extLst>
              <a:ext uri="{FF2B5EF4-FFF2-40B4-BE49-F238E27FC236}">
                <a16:creationId xmlns:a16="http://schemas.microsoft.com/office/drawing/2014/main" id="{B68030BB-EBCD-714F-B8AC-49ACFC298958}"/>
              </a:ext>
            </a:extLst>
          </p:cNvPr>
          <p:cNvSpPr txBox="1"/>
          <p:nvPr/>
        </p:nvSpPr>
        <p:spPr>
          <a:xfrm>
            <a:off x="3055456" y="2400980"/>
            <a:ext cx="1459688" cy="954107"/>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sz="1400" dirty="0"/>
              <a:t>Credentials used by application via SDK</a:t>
            </a:r>
          </a:p>
        </p:txBody>
      </p:sp>
      <p:sp>
        <p:nvSpPr>
          <p:cNvPr id="49" name="TextBox 4">
            <a:extLst>
              <a:ext uri="{FF2B5EF4-FFF2-40B4-BE49-F238E27FC236}">
                <a16:creationId xmlns:a16="http://schemas.microsoft.com/office/drawing/2014/main" id="{DC265C68-63BA-414C-84D9-715EE548912B}"/>
              </a:ext>
            </a:extLst>
          </p:cNvPr>
          <p:cNvSpPr txBox="1"/>
          <p:nvPr/>
        </p:nvSpPr>
        <p:spPr>
          <a:xfrm>
            <a:off x="449052" y="3137858"/>
            <a:ext cx="1618297" cy="584775"/>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sz="1600" dirty="0">
                <a:solidFill>
                  <a:schemeClr val="bg1"/>
                </a:solidFill>
              </a:rPr>
              <a:t>Operating System</a:t>
            </a:r>
          </a:p>
        </p:txBody>
      </p:sp>
      <p:sp>
        <p:nvSpPr>
          <p:cNvPr id="50" name="TextBox 6">
            <a:extLst>
              <a:ext uri="{FF2B5EF4-FFF2-40B4-BE49-F238E27FC236}">
                <a16:creationId xmlns:a16="http://schemas.microsoft.com/office/drawing/2014/main" id="{B8DCACF7-C4BB-F644-8153-8ADC8978004A}"/>
              </a:ext>
            </a:extLst>
          </p:cNvPr>
          <p:cNvSpPr txBox="1"/>
          <p:nvPr/>
        </p:nvSpPr>
        <p:spPr>
          <a:xfrm>
            <a:off x="3211060" y="4365496"/>
            <a:ext cx="1094766" cy="954107"/>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sz="1400" dirty="0"/>
              <a:t>AWS Credentials from IAM Role</a:t>
            </a:r>
          </a:p>
        </p:txBody>
      </p:sp>
    </p:spTree>
    <p:extLst>
      <p:ext uri="{BB962C8B-B14F-4D97-AF65-F5344CB8AC3E}">
        <p14:creationId xmlns:p14="http://schemas.microsoft.com/office/powerpoint/2010/main" val="28608580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50"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D611438-8973-8648-9799-1EE50ABFF76F}"/>
              </a:ext>
            </a:extLst>
          </p:cNvPr>
          <p:cNvSpPr/>
          <p:nvPr/>
        </p:nvSpPr>
        <p:spPr>
          <a:xfrm>
            <a:off x="9408379" y="1617640"/>
            <a:ext cx="2663149" cy="4095865"/>
          </a:xfrm>
          <a:prstGeom prst="rect">
            <a:avLst/>
          </a:prstGeom>
          <a:solidFill>
            <a:schemeClr val="accent1">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67"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41" name="Rectangle 40">
            <a:extLst>
              <a:ext uri="{FF2B5EF4-FFF2-40B4-BE49-F238E27FC236}">
                <a16:creationId xmlns:a16="http://schemas.microsoft.com/office/drawing/2014/main" id="{68489DC2-1168-DA4D-94F5-563870020350}"/>
              </a:ext>
            </a:extLst>
          </p:cNvPr>
          <p:cNvSpPr/>
          <p:nvPr/>
        </p:nvSpPr>
        <p:spPr>
          <a:xfrm>
            <a:off x="118685" y="1624425"/>
            <a:ext cx="2665249" cy="4089080"/>
          </a:xfrm>
          <a:prstGeom prst="rect">
            <a:avLst/>
          </a:prstGeom>
          <a:solidFill>
            <a:schemeClr val="tx1">
              <a:lumMod val="10000"/>
              <a:lumOff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67"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Title 1">
            <a:extLst>
              <a:ext uri="{FF2B5EF4-FFF2-40B4-BE49-F238E27FC236}">
                <a16:creationId xmlns:a16="http://schemas.microsoft.com/office/drawing/2014/main" id="{6F7ABF5C-35CC-1248-8E8B-D1593B427FB2}"/>
              </a:ext>
            </a:extLst>
          </p:cNvPr>
          <p:cNvSpPr>
            <a:spLocks noGrp="1"/>
          </p:cNvSpPr>
          <p:nvPr>
            <p:ph type="title"/>
          </p:nvPr>
        </p:nvSpPr>
        <p:spPr>
          <a:xfrm>
            <a:off x="628952" y="265767"/>
            <a:ext cx="9944837" cy="615584"/>
          </a:xfrm>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Permissions Boundaries – workflow</a:t>
            </a:r>
          </a:p>
        </p:txBody>
      </p:sp>
      <p:sp>
        <p:nvSpPr>
          <p:cNvPr id="10" name="Rectangle 9">
            <a:extLst>
              <a:ext uri="{FF2B5EF4-FFF2-40B4-BE49-F238E27FC236}">
                <a16:creationId xmlns:a16="http://schemas.microsoft.com/office/drawing/2014/main" id="{8BEC12DC-03C5-6941-B7E1-A9BF7E9BD350}"/>
              </a:ext>
            </a:extLst>
          </p:cNvPr>
          <p:cNvSpPr/>
          <p:nvPr/>
        </p:nvSpPr>
        <p:spPr>
          <a:xfrm>
            <a:off x="-34382" y="4772479"/>
            <a:ext cx="2932363" cy="707694"/>
          </a:xfrm>
          <a:prstGeom prst="rect">
            <a:avLst/>
          </a:prstGeom>
        </p:spPr>
        <p:txBody>
          <a:bodyPr wrap="square">
            <a:spAutoFit/>
          </a:bodyPr>
          <a:lstStyle/>
          <a:p>
            <a:pPr algn="ctr"/>
            <a:r>
              <a:rPr lang="en-US" sz="1333" dirty="0">
                <a:latin typeface="Amazon Ember" panose="020B0603020204020204" pitchFamily="34" charset="0"/>
                <a:ea typeface="Amazon Ember" panose="020B0603020204020204" pitchFamily="34" charset="0"/>
                <a:cs typeface="Amazon Ember" panose="020B0603020204020204" pitchFamily="34" charset="0"/>
              </a:rPr>
              <a:t>Requirement: users and roles created by delegated admins must have a permissions boundary</a:t>
            </a:r>
          </a:p>
        </p:txBody>
      </p:sp>
      <p:sp>
        <p:nvSpPr>
          <p:cNvPr id="11" name="Rectangle 10">
            <a:extLst>
              <a:ext uri="{FF2B5EF4-FFF2-40B4-BE49-F238E27FC236}">
                <a16:creationId xmlns:a16="http://schemas.microsoft.com/office/drawing/2014/main" id="{AE7156A3-AECA-5545-B90C-38CF076D51C8}"/>
              </a:ext>
            </a:extLst>
          </p:cNvPr>
          <p:cNvSpPr/>
          <p:nvPr/>
        </p:nvSpPr>
        <p:spPr>
          <a:xfrm>
            <a:off x="3162026" y="4772479"/>
            <a:ext cx="2676633" cy="707694"/>
          </a:xfrm>
          <a:prstGeom prst="rect">
            <a:avLst/>
          </a:prstGeom>
        </p:spPr>
        <p:txBody>
          <a:bodyPr wrap="square">
            <a:spAutoFit/>
          </a:bodyPr>
          <a:lstStyle/>
          <a:p>
            <a:pPr algn="ctr"/>
            <a:r>
              <a:rPr lang="en-US" sz="1333" dirty="0">
                <a:latin typeface="Amazon Ember" panose="020B0603020204020204" pitchFamily="34" charset="0"/>
                <a:ea typeface="Amazon Ember" panose="020B0603020204020204" pitchFamily="34" charset="0"/>
                <a:cs typeface="Amazon Ember" panose="020B0603020204020204" pitchFamily="34" charset="0"/>
              </a:rPr>
              <a:t>Ability: can create users and roles that have permissions boundaries attached</a:t>
            </a:r>
          </a:p>
        </p:txBody>
      </p:sp>
      <p:sp>
        <p:nvSpPr>
          <p:cNvPr id="12" name="Rectangle 11">
            <a:extLst>
              <a:ext uri="{FF2B5EF4-FFF2-40B4-BE49-F238E27FC236}">
                <a16:creationId xmlns:a16="http://schemas.microsoft.com/office/drawing/2014/main" id="{B56AFF8F-3EB2-A34A-AAF6-56FA93DC11DB}"/>
              </a:ext>
            </a:extLst>
          </p:cNvPr>
          <p:cNvSpPr/>
          <p:nvPr/>
        </p:nvSpPr>
        <p:spPr>
          <a:xfrm>
            <a:off x="878777" y="1706322"/>
            <a:ext cx="1137240" cy="379656"/>
          </a:xfrm>
          <a:prstGeom prst="rect">
            <a:avLst/>
          </a:prstGeom>
        </p:spPr>
        <p:txBody>
          <a:bodyPr wrap="square">
            <a:spAutoFit/>
          </a:bodyPr>
          <a:lstStyle/>
          <a:p>
            <a:r>
              <a:rPr lang="en-US" sz="1867" dirty="0">
                <a:latin typeface="Amazon Ember" panose="020B0603020204020204" pitchFamily="34" charset="0"/>
                <a:ea typeface="Amazon Ember" panose="020B0603020204020204" pitchFamily="34" charset="0"/>
                <a:cs typeface="Amazon Ember" panose="020B0603020204020204" pitchFamily="34" charset="0"/>
              </a:rPr>
              <a:t>Admins</a:t>
            </a:r>
          </a:p>
        </p:txBody>
      </p:sp>
      <p:sp>
        <p:nvSpPr>
          <p:cNvPr id="13" name="Rectangle 12">
            <a:extLst>
              <a:ext uri="{FF2B5EF4-FFF2-40B4-BE49-F238E27FC236}">
                <a16:creationId xmlns:a16="http://schemas.microsoft.com/office/drawing/2014/main" id="{B4C3A471-37AC-A34C-87C6-0191782C61BC}"/>
              </a:ext>
            </a:extLst>
          </p:cNvPr>
          <p:cNvSpPr/>
          <p:nvPr/>
        </p:nvSpPr>
        <p:spPr>
          <a:xfrm>
            <a:off x="3841377" y="1562693"/>
            <a:ext cx="1422545" cy="666977"/>
          </a:xfrm>
          <a:prstGeom prst="rect">
            <a:avLst/>
          </a:prstGeom>
        </p:spPr>
        <p:txBody>
          <a:bodyPr wrap="square">
            <a:spAutoFit/>
          </a:bodyPr>
          <a:lstStyle/>
          <a:p>
            <a:pPr algn="ctr"/>
            <a:r>
              <a:rPr lang="en-US" sz="1867" dirty="0">
                <a:latin typeface="Amazon Ember" panose="020B0603020204020204" pitchFamily="34" charset="0"/>
                <a:ea typeface="Amazon Ember" panose="020B0603020204020204" pitchFamily="34" charset="0"/>
                <a:cs typeface="Amazon Ember" panose="020B0603020204020204" pitchFamily="34" charset="0"/>
              </a:rPr>
              <a:t>Delegated </a:t>
            </a:r>
          </a:p>
          <a:p>
            <a:pPr algn="ctr"/>
            <a:r>
              <a:rPr lang="en-US" sz="1867" dirty="0">
                <a:latin typeface="Amazon Ember" panose="020B0603020204020204" pitchFamily="34" charset="0"/>
                <a:ea typeface="Amazon Ember" panose="020B0603020204020204" pitchFamily="34" charset="0"/>
                <a:cs typeface="Amazon Ember" panose="020B0603020204020204" pitchFamily="34" charset="0"/>
              </a:rPr>
              <a:t>admins</a:t>
            </a:r>
          </a:p>
        </p:txBody>
      </p:sp>
      <p:sp>
        <p:nvSpPr>
          <p:cNvPr id="14" name="Rectangle 13">
            <a:extLst>
              <a:ext uri="{FF2B5EF4-FFF2-40B4-BE49-F238E27FC236}">
                <a16:creationId xmlns:a16="http://schemas.microsoft.com/office/drawing/2014/main" id="{E5E56E54-65DE-214F-BE92-F8B30BC3CF3B}"/>
              </a:ext>
            </a:extLst>
          </p:cNvPr>
          <p:cNvSpPr/>
          <p:nvPr/>
        </p:nvSpPr>
        <p:spPr>
          <a:xfrm>
            <a:off x="6707895" y="1562693"/>
            <a:ext cx="1980683" cy="666977"/>
          </a:xfrm>
          <a:prstGeom prst="rect">
            <a:avLst/>
          </a:prstGeom>
        </p:spPr>
        <p:txBody>
          <a:bodyPr wrap="square">
            <a:spAutoFit/>
          </a:bodyPr>
          <a:lstStyle/>
          <a:p>
            <a:pPr algn="ctr"/>
            <a:r>
              <a:rPr lang="en-US" sz="1867" dirty="0">
                <a:latin typeface="Amazon Ember" panose="020B0603020204020204" pitchFamily="34" charset="0"/>
                <a:ea typeface="Amazon Ember" panose="020B0603020204020204" pitchFamily="34" charset="0"/>
                <a:cs typeface="Amazon Ember" panose="020B0603020204020204" pitchFamily="34" charset="0"/>
              </a:rPr>
              <a:t>“Bound” IAM </a:t>
            </a:r>
          </a:p>
          <a:p>
            <a:pPr algn="ctr"/>
            <a:r>
              <a:rPr lang="en-US" sz="1867" dirty="0">
                <a:latin typeface="Amazon Ember" panose="020B0603020204020204" pitchFamily="34" charset="0"/>
                <a:ea typeface="Amazon Ember" panose="020B0603020204020204" pitchFamily="34" charset="0"/>
                <a:cs typeface="Amazon Ember" panose="020B0603020204020204" pitchFamily="34" charset="0"/>
              </a:rPr>
              <a:t>users and roles </a:t>
            </a:r>
          </a:p>
        </p:txBody>
      </p:sp>
      <p:sp>
        <p:nvSpPr>
          <p:cNvPr id="33" name="Rectangle 32">
            <a:extLst>
              <a:ext uri="{FF2B5EF4-FFF2-40B4-BE49-F238E27FC236}">
                <a16:creationId xmlns:a16="http://schemas.microsoft.com/office/drawing/2014/main" id="{ED71A09C-9B83-ED43-8CE9-1F8AC4CD02F3}"/>
              </a:ext>
            </a:extLst>
          </p:cNvPr>
          <p:cNvSpPr/>
          <p:nvPr/>
        </p:nvSpPr>
        <p:spPr>
          <a:xfrm>
            <a:off x="3121007" y="1279827"/>
            <a:ext cx="2758672" cy="405791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67"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4" name="Rectangle 3">
            <a:extLst>
              <a:ext uri="{FF2B5EF4-FFF2-40B4-BE49-F238E27FC236}">
                <a16:creationId xmlns:a16="http://schemas.microsoft.com/office/drawing/2014/main" id="{A4127CFF-7DB5-6C4B-AA84-8F6FDB9DC9A4}"/>
              </a:ext>
            </a:extLst>
          </p:cNvPr>
          <p:cNvSpPr/>
          <p:nvPr/>
        </p:nvSpPr>
        <p:spPr>
          <a:xfrm>
            <a:off x="124172" y="3853460"/>
            <a:ext cx="2582758" cy="338554"/>
          </a:xfrm>
          <a:prstGeom prst="rect">
            <a:avLst/>
          </a:prstGeom>
        </p:spPr>
        <p:txBody>
          <a:bodyPr wrap="none">
            <a:spAutoFit/>
          </a:bodyPr>
          <a:lstStyle/>
          <a:p>
            <a:r>
              <a:rPr lang="en-US" sz="1600" b="1" dirty="0">
                <a:latin typeface="Amazon Ember" panose="020B0603020204020204" pitchFamily="34" charset="0"/>
                <a:ea typeface="Amazon Ember" panose="020B0603020204020204" pitchFamily="34" charset="0"/>
                <a:cs typeface="Amazon Ember" panose="020B0603020204020204" pitchFamily="34" charset="0"/>
              </a:rPr>
              <a:t>Create delegated admins</a:t>
            </a:r>
            <a:endParaRPr lang="en-US" sz="1600" b="1" dirty="0"/>
          </a:p>
        </p:txBody>
      </p:sp>
      <p:sp>
        <p:nvSpPr>
          <p:cNvPr id="35" name="Rectangle 34">
            <a:extLst>
              <a:ext uri="{FF2B5EF4-FFF2-40B4-BE49-F238E27FC236}">
                <a16:creationId xmlns:a16="http://schemas.microsoft.com/office/drawing/2014/main" id="{A16192DA-61E5-024A-B40D-CA48357E4EB2}"/>
              </a:ext>
            </a:extLst>
          </p:cNvPr>
          <p:cNvSpPr/>
          <p:nvPr/>
        </p:nvSpPr>
        <p:spPr>
          <a:xfrm>
            <a:off x="3033807" y="3910704"/>
            <a:ext cx="2983509" cy="338554"/>
          </a:xfrm>
          <a:prstGeom prst="rect">
            <a:avLst/>
          </a:prstGeom>
        </p:spPr>
        <p:txBody>
          <a:bodyPr wrap="none">
            <a:spAutoFit/>
          </a:bodyPr>
          <a:lstStyle/>
          <a:p>
            <a:r>
              <a:rPr lang="en-US" sz="1600" b="1" dirty="0">
                <a:latin typeface="Amazon Ember" panose="020B0603020204020204" pitchFamily="34" charset="0"/>
                <a:ea typeface="Amazon Ember" panose="020B0603020204020204" pitchFamily="34" charset="0"/>
                <a:cs typeface="Amazon Ember" panose="020B0603020204020204" pitchFamily="34" charset="0"/>
              </a:rPr>
              <a:t>Create “bound” users &amp; roles</a:t>
            </a:r>
            <a:endParaRPr lang="en-US" sz="1600" b="1" dirty="0"/>
          </a:p>
        </p:txBody>
      </p:sp>
      <p:sp>
        <p:nvSpPr>
          <p:cNvPr id="36" name="Rectangle 35">
            <a:extLst>
              <a:ext uri="{FF2B5EF4-FFF2-40B4-BE49-F238E27FC236}">
                <a16:creationId xmlns:a16="http://schemas.microsoft.com/office/drawing/2014/main" id="{9AAFCF47-CB10-3944-8977-97BD8E60D6AC}"/>
              </a:ext>
            </a:extLst>
          </p:cNvPr>
          <p:cNvSpPr/>
          <p:nvPr/>
        </p:nvSpPr>
        <p:spPr>
          <a:xfrm>
            <a:off x="6412739" y="3926133"/>
            <a:ext cx="2655011" cy="1077218"/>
          </a:xfrm>
          <a:prstGeom prst="rect">
            <a:avLst/>
          </a:prstGeom>
        </p:spPr>
        <p:txBody>
          <a:bodyPr wrap="square">
            <a:spAutoFit/>
          </a:bodyPr>
          <a:lstStyle/>
          <a:p>
            <a:pPr algn="ctr"/>
            <a:r>
              <a:rPr lang="en-US" sz="1600" b="1" dirty="0">
                <a:latin typeface="Amazon Ember" panose="020B0603020204020204" pitchFamily="34" charset="0"/>
                <a:ea typeface="Amazon Ember" panose="020B0603020204020204" pitchFamily="34" charset="0"/>
                <a:cs typeface="Amazon Ember" panose="020B0603020204020204" pitchFamily="34" charset="0"/>
              </a:rPr>
              <a:t>Users and roles restricted by permissions boundaries </a:t>
            </a:r>
          </a:p>
          <a:p>
            <a:pPr algn="ctr"/>
            <a:r>
              <a:rPr lang="en-US" sz="1600" b="1" dirty="0">
                <a:latin typeface="Amazon Ember" panose="020B0603020204020204" pitchFamily="34" charset="0"/>
                <a:ea typeface="Amazon Ember" panose="020B0603020204020204" pitchFamily="34" charset="0"/>
                <a:cs typeface="Amazon Ember" panose="020B0603020204020204" pitchFamily="34" charset="0"/>
              </a:rPr>
              <a:t> </a:t>
            </a:r>
            <a:endParaRPr lang="en-US" sz="1600" b="1" dirty="0"/>
          </a:p>
        </p:txBody>
      </p:sp>
      <p:sp>
        <p:nvSpPr>
          <p:cNvPr id="37" name="Rectangle 36">
            <a:extLst>
              <a:ext uri="{FF2B5EF4-FFF2-40B4-BE49-F238E27FC236}">
                <a16:creationId xmlns:a16="http://schemas.microsoft.com/office/drawing/2014/main" id="{159C3C86-BEC9-8F44-ABBF-D3F040AB525B}"/>
              </a:ext>
            </a:extLst>
          </p:cNvPr>
          <p:cNvSpPr/>
          <p:nvPr/>
        </p:nvSpPr>
        <p:spPr>
          <a:xfrm>
            <a:off x="6400256" y="4780311"/>
            <a:ext cx="2676633" cy="707694"/>
          </a:xfrm>
          <a:prstGeom prst="rect">
            <a:avLst/>
          </a:prstGeom>
        </p:spPr>
        <p:txBody>
          <a:bodyPr wrap="square">
            <a:spAutoFit/>
          </a:bodyPr>
          <a:lstStyle/>
          <a:p>
            <a:pPr algn="ctr"/>
            <a:r>
              <a:rPr lang="en-US" sz="1333" dirty="0">
                <a:latin typeface="Amazon Ember" panose="020B0603020204020204" pitchFamily="34" charset="0"/>
                <a:ea typeface="Amazon Ember" panose="020B0603020204020204" pitchFamily="34" charset="0"/>
                <a:cs typeface="Amazon Ember" panose="020B0603020204020204" pitchFamily="34" charset="0"/>
              </a:rPr>
              <a:t>Result: Permissions boundary restrict the permissions of the users and roles</a:t>
            </a:r>
          </a:p>
        </p:txBody>
      </p:sp>
      <p:sp>
        <p:nvSpPr>
          <p:cNvPr id="29" name="Rectangle 28">
            <a:extLst>
              <a:ext uri="{FF2B5EF4-FFF2-40B4-BE49-F238E27FC236}">
                <a16:creationId xmlns:a16="http://schemas.microsoft.com/office/drawing/2014/main" id="{8B0F91B2-0CF7-E143-9E79-13826263001E}"/>
              </a:ext>
            </a:extLst>
          </p:cNvPr>
          <p:cNvSpPr/>
          <p:nvPr/>
        </p:nvSpPr>
        <p:spPr>
          <a:xfrm>
            <a:off x="6262555" y="1624427"/>
            <a:ext cx="2867579" cy="371331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67"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2" name="Rectangle 31">
            <a:extLst>
              <a:ext uri="{FF2B5EF4-FFF2-40B4-BE49-F238E27FC236}">
                <a16:creationId xmlns:a16="http://schemas.microsoft.com/office/drawing/2014/main" id="{1B52FBDC-897A-FC4C-A501-95F9FAFB99D2}"/>
              </a:ext>
            </a:extLst>
          </p:cNvPr>
          <p:cNvSpPr/>
          <p:nvPr/>
        </p:nvSpPr>
        <p:spPr>
          <a:xfrm>
            <a:off x="9614463" y="1562694"/>
            <a:ext cx="2238787" cy="666977"/>
          </a:xfrm>
          <a:prstGeom prst="rect">
            <a:avLst/>
          </a:prstGeom>
        </p:spPr>
        <p:txBody>
          <a:bodyPr wrap="square">
            <a:spAutoFit/>
          </a:bodyPr>
          <a:lstStyle/>
          <a:p>
            <a:pPr algn="ctr"/>
            <a:r>
              <a:rPr lang="en-US" sz="1867" dirty="0">
                <a:latin typeface="Amazon Ember" panose="020B0603020204020204" pitchFamily="34" charset="0"/>
                <a:ea typeface="Amazon Ember" panose="020B0603020204020204" pitchFamily="34" charset="0"/>
                <a:cs typeface="Amazon Ember" panose="020B0603020204020204" pitchFamily="34" charset="0"/>
              </a:rPr>
              <a:t>Restricted resources</a:t>
            </a:r>
          </a:p>
        </p:txBody>
      </p:sp>
      <p:sp>
        <p:nvSpPr>
          <p:cNvPr id="43" name="Rectangle 42">
            <a:extLst>
              <a:ext uri="{FF2B5EF4-FFF2-40B4-BE49-F238E27FC236}">
                <a16:creationId xmlns:a16="http://schemas.microsoft.com/office/drawing/2014/main" id="{43E5CAC9-6105-EC4E-AA01-D3BF0DD1638D}"/>
              </a:ext>
            </a:extLst>
          </p:cNvPr>
          <p:cNvSpPr/>
          <p:nvPr/>
        </p:nvSpPr>
        <p:spPr>
          <a:xfrm>
            <a:off x="9405323" y="3910705"/>
            <a:ext cx="2657067" cy="584775"/>
          </a:xfrm>
          <a:prstGeom prst="rect">
            <a:avLst/>
          </a:prstGeom>
        </p:spPr>
        <p:txBody>
          <a:bodyPr wrap="square">
            <a:spAutoFit/>
          </a:bodyPr>
          <a:lstStyle/>
          <a:p>
            <a:pPr algn="ctr"/>
            <a:r>
              <a:rPr lang="en-US" sz="1600" b="1" dirty="0">
                <a:latin typeface="Amazon Ember" panose="020B0603020204020204" pitchFamily="34" charset="0"/>
                <a:ea typeface="Amazon Ember" panose="020B0603020204020204" pitchFamily="34" charset="0"/>
                <a:cs typeface="Amazon Ember" panose="020B0603020204020204" pitchFamily="34" charset="0"/>
              </a:rPr>
              <a:t>Permissions for resources restricted</a:t>
            </a:r>
            <a:endParaRPr lang="en-US" sz="1600" b="1" dirty="0"/>
          </a:p>
        </p:txBody>
      </p:sp>
      <p:sp>
        <p:nvSpPr>
          <p:cNvPr id="44" name="Rectangle 43">
            <a:extLst>
              <a:ext uri="{FF2B5EF4-FFF2-40B4-BE49-F238E27FC236}">
                <a16:creationId xmlns:a16="http://schemas.microsoft.com/office/drawing/2014/main" id="{E438A45B-9C55-A14D-8800-AAF504969B70}"/>
              </a:ext>
            </a:extLst>
          </p:cNvPr>
          <p:cNvSpPr/>
          <p:nvPr/>
        </p:nvSpPr>
        <p:spPr>
          <a:xfrm>
            <a:off x="9242633" y="4780311"/>
            <a:ext cx="2994640" cy="707694"/>
          </a:xfrm>
          <a:prstGeom prst="rect">
            <a:avLst/>
          </a:prstGeom>
        </p:spPr>
        <p:txBody>
          <a:bodyPr wrap="square">
            <a:spAutoFit/>
          </a:bodyPr>
          <a:lstStyle/>
          <a:p>
            <a:pPr algn="ctr"/>
            <a:r>
              <a:rPr lang="en-US" sz="1333" dirty="0">
                <a:latin typeface="Amazon Ember" panose="020B0603020204020204" pitchFamily="34" charset="0"/>
                <a:ea typeface="Amazon Ember" panose="020B0603020204020204" pitchFamily="34" charset="0"/>
                <a:cs typeface="Amazon Ember" panose="020B0603020204020204" pitchFamily="34" charset="0"/>
              </a:rPr>
              <a:t>Permissions of the roles attached to resources like Lambda functions are limited by the permissions boundary</a:t>
            </a:r>
          </a:p>
        </p:txBody>
      </p:sp>
      <p:sp>
        <p:nvSpPr>
          <p:cNvPr id="45" name="Rectangle 44">
            <a:extLst>
              <a:ext uri="{FF2B5EF4-FFF2-40B4-BE49-F238E27FC236}">
                <a16:creationId xmlns:a16="http://schemas.microsoft.com/office/drawing/2014/main" id="{7732891D-3BA7-D142-979B-41B6095E89B4}"/>
              </a:ext>
            </a:extLst>
          </p:cNvPr>
          <p:cNvSpPr/>
          <p:nvPr/>
        </p:nvSpPr>
        <p:spPr>
          <a:xfrm>
            <a:off x="9369695" y="1624427"/>
            <a:ext cx="2867579" cy="371331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67" dirty="0">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67" name="Straight Arrow Connector 66">
            <a:extLst>
              <a:ext uri="{FF2B5EF4-FFF2-40B4-BE49-F238E27FC236}">
                <a16:creationId xmlns:a16="http://schemas.microsoft.com/office/drawing/2014/main" id="{ACDE5704-67A2-6641-860B-C576B2F6FF0F}"/>
              </a:ext>
            </a:extLst>
          </p:cNvPr>
          <p:cNvCxnSpPr>
            <a:cxnSpLocks/>
          </p:cNvCxnSpPr>
          <p:nvPr/>
        </p:nvCxnSpPr>
        <p:spPr>
          <a:xfrm>
            <a:off x="8630118" y="3325615"/>
            <a:ext cx="984345" cy="0"/>
          </a:xfrm>
          <a:prstGeom prst="straightConnector1">
            <a:avLst/>
          </a:prstGeom>
          <a:ln w="12700">
            <a:solidFill>
              <a:schemeClr val="tx1"/>
            </a:solidFill>
            <a:headEnd type="none" w="med" len="sm"/>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D4AB441-88CC-8340-AB17-DD7363C08913}"/>
              </a:ext>
            </a:extLst>
          </p:cNvPr>
          <p:cNvCxnSpPr>
            <a:cxnSpLocks/>
          </p:cNvCxnSpPr>
          <p:nvPr/>
        </p:nvCxnSpPr>
        <p:spPr>
          <a:xfrm>
            <a:off x="5583493" y="3325615"/>
            <a:ext cx="984345" cy="0"/>
          </a:xfrm>
          <a:prstGeom prst="straightConnector1">
            <a:avLst/>
          </a:prstGeom>
          <a:ln w="12700">
            <a:solidFill>
              <a:schemeClr val="tx1"/>
            </a:solidFill>
            <a:headEnd type="none" w="med" len="sm"/>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473CF24-1091-5F43-B188-C25BC968208C}"/>
              </a:ext>
            </a:extLst>
          </p:cNvPr>
          <p:cNvCxnSpPr>
            <a:cxnSpLocks/>
          </p:cNvCxnSpPr>
          <p:nvPr/>
        </p:nvCxnSpPr>
        <p:spPr>
          <a:xfrm>
            <a:off x="2405810" y="3325615"/>
            <a:ext cx="984345" cy="0"/>
          </a:xfrm>
          <a:prstGeom prst="straightConnector1">
            <a:avLst/>
          </a:prstGeom>
          <a:ln w="12700">
            <a:solidFill>
              <a:schemeClr val="tx1"/>
            </a:solidFill>
            <a:headEnd type="none" w="med" len="sm"/>
            <a:tailEnd type="triangle"/>
          </a:ln>
        </p:spPr>
        <p:style>
          <a:lnRef idx="1">
            <a:schemeClr val="accent1"/>
          </a:lnRef>
          <a:fillRef idx="0">
            <a:schemeClr val="accent1"/>
          </a:fillRef>
          <a:effectRef idx="0">
            <a:schemeClr val="accent1"/>
          </a:effectRef>
          <a:fontRef idx="minor">
            <a:schemeClr val="tx1"/>
          </a:fontRef>
        </p:style>
      </p:cxnSp>
      <p:pic>
        <p:nvPicPr>
          <p:cNvPr id="47" name="Graphic 7">
            <a:extLst>
              <a:ext uri="{FF2B5EF4-FFF2-40B4-BE49-F238E27FC236}">
                <a16:creationId xmlns:a16="http://schemas.microsoft.com/office/drawing/2014/main" id="{C455FF27-A32C-D14E-888E-B30D13886A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3954002" y="2384950"/>
            <a:ext cx="1229740" cy="1194937"/>
          </a:xfrm>
          <a:prstGeom prst="rect">
            <a:avLst/>
          </a:prstGeom>
        </p:spPr>
      </p:pic>
      <p:pic>
        <p:nvPicPr>
          <p:cNvPr id="48" name="Graphic 5">
            <a:extLst>
              <a:ext uri="{FF2B5EF4-FFF2-40B4-BE49-F238E27FC236}">
                <a16:creationId xmlns:a16="http://schemas.microsoft.com/office/drawing/2014/main" id="{51823A67-DD38-CA45-9DBC-D4261360E5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8960" y="2427902"/>
            <a:ext cx="1161637" cy="1161637"/>
          </a:xfrm>
          <a:prstGeom prst="rect">
            <a:avLst/>
          </a:prstGeom>
        </p:spPr>
      </p:pic>
      <p:pic>
        <p:nvPicPr>
          <p:cNvPr id="55" name="Graphic 54">
            <a:extLst>
              <a:ext uri="{FF2B5EF4-FFF2-40B4-BE49-F238E27FC236}">
                <a16:creationId xmlns:a16="http://schemas.microsoft.com/office/drawing/2014/main" id="{2701A750-6CAD-F344-B29C-C23583A606B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14593" y="2966191"/>
            <a:ext cx="748823" cy="748823"/>
          </a:xfrm>
          <a:prstGeom prst="rect">
            <a:avLst/>
          </a:prstGeom>
        </p:spPr>
      </p:pic>
      <p:pic>
        <p:nvPicPr>
          <p:cNvPr id="56" name="Graphic 55">
            <a:extLst>
              <a:ext uri="{FF2B5EF4-FFF2-40B4-BE49-F238E27FC236}">
                <a16:creationId xmlns:a16="http://schemas.microsoft.com/office/drawing/2014/main" id="{D2AE21E0-477F-0B48-93FB-0FD598F14B7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25586" y="2466691"/>
            <a:ext cx="805367" cy="805367"/>
          </a:xfrm>
          <a:prstGeom prst="rect">
            <a:avLst/>
          </a:prstGeom>
        </p:spPr>
      </p:pic>
      <p:pic>
        <p:nvPicPr>
          <p:cNvPr id="57" name="Graphic 56">
            <a:extLst>
              <a:ext uri="{FF2B5EF4-FFF2-40B4-BE49-F238E27FC236}">
                <a16:creationId xmlns:a16="http://schemas.microsoft.com/office/drawing/2014/main" id="{F0036E46-8832-984F-A392-676892777E4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200179" y="3070925"/>
            <a:ext cx="748823" cy="748823"/>
          </a:xfrm>
          <a:prstGeom prst="rect">
            <a:avLst/>
          </a:prstGeom>
        </p:spPr>
      </p:pic>
      <p:pic>
        <p:nvPicPr>
          <p:cNvPr id="58" name="Graphic 57">
            <a:extLst>
              <a:ext uri="{FF2B5EF4-FFF2-40B4-BE49-F238E27FC236}">
                <a16:creationId xmlns:a16="http://schemas.microsoft.com/office/drawing/2014/main" id="{71346B60-5FC1-E348-BE11-1150345E87E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411173" y="2571425"/>
            <a:ext cx="805367" cy="805367"/>
          </a:xfrm>
          <a:prstGeom prst="rect">
            <a:avLst/>
          </a:prstGeom>
        </p:spPr>
      </p:pic>
      <p:pic>
        <p:nvPicPr>
          <p:cNvPr id="59" name="Graphic 1">
            <a:extLst>
              <a:ext uri="{FF2B5EF4-FFF2-40B4-BE49-F238E27FC236}">
                <a16:creationId xmlns:a16="http://schemas.microsoft.com/office/drawing/2014/main" id="{31CF1882-35C4-CC43-89C6-100BEE0E944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551083" y="2268471"/>
            <a:ext cx="725804" cy="725804"/>
          </a:xfrm>
          <a:prstGeom prst="rect">
            <a:avLst/>
          </a:prstGeom>
        </p:spPr>
      </p:pic>
    </p:spTree>
    <p:extLst>
      <p:ext uri="{BB962C8B-B14F-4D97-AF65-F5344CB8AC3E}">
        <p14:creationId xmlns:p14="http://schemas.microsoft.com/office/powerpoint/2010/main" val="152304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nodePh="1">
                                  <p:stCondLst>
                                    <p:cond delay="0"/>
                                  </p:stCondLst>
                                  <p:endCondLst>
                                    <p:cond evt="begin" delay="0">
                                      <p:tn val="19"/>
                                    </p:cond>
                                  </p:end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nodePh="1">
                                  <p:stCondLst>
                                    <p:cond delay="0"/>
                                  </p:stCondLst>
                                  <p:endCondLst>
                                    <p:cond evt="begin" delay="0">
                                      <p:tn val="33"/>
                                    </p:cond>
                                  </p:end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grpId="0" nodeType="withEffect" nodePh="1">
                                  <p:stCondLst>
                                    <p:cond delay="0"/>
                                  </p:stCondLst>
                                  <p:endCondLst>
                                    <p:cond evt="begin" delay="0">
                                      <p:tn val="47"/>
                                    </p:cond>
                                  </p:end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10" grpId="0"/>
      <p:bldP spid="11" grpId="0"/>
      <p:bldP spid="12" grpId="0"/>
      <p:bldP spid="13" grpId="0"/>
      <p:bldP spid="14" grpId="0"/>
      <p:bldP spid="33" grpId="0"/>
      <p:bldP spid="4" grpId="0"/>
      <p:bldP spid="35" grpId="0"/>
      <p:bldP spid="36" grpId="0"/>
      <p:bldP spid="37" grpId="0"/>
      <p:bldP spid="29" grpId="0"/>
      <p:bldP spid="32" grpId="0"/>
      <p:bldP spid="43" grpId="0"/>
      <p:bldP spid="44" grpId="0"/>
      <p:bldP spid="4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8525" y="2625603"/>
            <a:ext cx="11069777" cy="1240140"/>
          </a:xfrm>
        </p:spPr>
        <p:txBody>
          <a:bodyPr/>
          <a:lstStyle/>
          <a:p>
            <a:pPr algn="ctr"/>
            <a:r>
              <a:rPr lang="en-US" sz="4800" dirty="0"/>
              <a:t>AWS Organizations</a:t>
            </a:r>
          </a:p>
        </p:txBody>
      </p:sp>
    </p:spTree>
    <p:extLst>
      <p:ext uri="{BB962C8B-B14F-4D97-AF65-F5344CB8AC3E}">
        <p14:creationId xmlns:p14="http://schemas.microsoft.com/office/powerpoint/2010/main" val="3869842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31775"/>
            <a:ext cx="10939463" cy="728663"/>
          </a:xfrm>
        </p:spPr>
        <p:txBody>
          <a:bodyPr/>
          <a:lstStyle/>
          <a:p>
            <a:r>
              <a:rPr lang="en-US" dirty="0"/>
              <a:t>Example 1: OUs by environment</a:t>
            </a:r>
          </a:p>
        </p:txBody>
      </p:sp>
      <p:cxnSp>
        <p:nvCxnSpPr>
          <p:cNvPr id="5" name="Straight Connector 4"/>
          <p:cNvCxnSpPr/>
          <p:nvPr/>
        </p:nvCxnSpPr>
        <p:spPr>
          <a:xfrm flipH="1">
            <a:off x="7348212" y="4194067"/>
            <a:ext cx="808" cy="293811"/>
          </a:xfrm>
          <a:prstGeom prst="line">
            <a:avLst/>
          </a:prstGeom>
          <a:ln cap="rnd">
            <a:prstDash val="dash"/>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3732401" y="5124691"/>
            <a:ext cx="154899" cy="730807"/>
          </a:xfrm>
          <a:prstGeom prst="line">
            <a:avLst/>
          </a:prstGeom>
          <a:ln cap="rnd">
            <a:prstDash val="dash"/>
          </a:ln>
        </p:spPr>
        <p:style>
          <a:lnRef idx="2">
            <a:schemeClr val="accent1"/>
          </a:lnRef>
          <a:fillRef idx="0">
            <a:schemeClr val="accent1"/>
          </a:fillRef>
          <a:effectRef idx="1">
            <a:schemeClr val="accent1"/>
          </a:effectRef>
          <a:fontRef idx="minor">
            <a:schemeClr val="tx1"/>
          </a:fontRef>
        </p:style>
      </p:cxnSp>
      <p:cxnSp>
        <p:nvCxnSpPr>
          <p:cNvPr id="7" name="Straight Connector 6"/>
          <p:cNvCxnSpPr>
            <a:endCxn id="21" idx="0"/>
          </p:cNvCxnSpPr>
          <p:nvPr/>
        </p:nvCxnSpPr>
        <p:spPr>
          <a:xfrm flipH="1">
            <a:off x="1704469" y="5163066"/>
            <a:ext cx="154897" cy="682439"/>
          </a:xfrm>
          <a:prstGeom prst="line">
            <a:avLst/>
          </a:prstGeom>
          <a:ln cap="rnd">
            <a:prstDash val="dash"/>
          </a:ln>
        </p:spPr>
        <p:style>
          <a:lnRef idx="2">
            <a:schemeClr val="accent1"/>
          </a:lnRef>
          <a:fillRef idx="0">
            <a:schemeClr val="accent1"/>
          </a:fillRef>
          <a:effectRef idx="1">
            <a:schemeClr val="accent1"/>
          </a:effectRef>
          <a:fontRef idx="minor">
            <a:schemeClr val="tx1"/>
          </a:fontRef>
        </p:style>
      </p:cxnSp>
      <p:cxnSp>
        <p:nvCxnSpPr>
          <p:cNvPr id="8" name="Straight Connector 7"/>
          <p:cNvCxnSpPr>
            <a:endCxn id="18" idx="0"/>
          </p:cNvCxnSpPr>
          <p:nvPr/>
        </p:nvCxnSpPr>
        <p:spPr>
          <a:xfrm>
            <a:off x="2230055" y="5114698"/>
            <a:ext cx="154899" cy="730807"/>
          </a:xfrm>
          <a:prstGeom prst="line">
            <a:avLst/>
          </a:prstGeom>
          <a:ln cap="rnd">
            <a:prstDash val="dash"/>
          </a:ln>
        </p:spPr>
        <p:style>
          <a:lnRef idx="2">
            <a:schemeClr val="accent1"/>
          </a:lnRef>
          <a:fillRef idx="0">
            <a:schemeClr val="accent1"/>
          </a:fillRef>
          <a:effectRef idx="1">
            <a:schemeClr val="accent1"/>
          </a:effectRef>
          <a:fontRef idx="minor">
            <a:schemeClr val="tx1"/>
          </a:fontRef>
        </p:style>
      </p:cxnSp>
      <p:cxnSp>
        <p:nvCxnSpPr>
          <p:cNvPr id="9" name="Straight Connector 8"/>
          <p:cNvCxnSpPr>
            <a:endCxn id="69" idx="0"/>
          </p:cNvCxnSpPr>
          <p:nvPr/>
        </p:nvCxnSpPr>
        <p:spPr>
          <a:xfrm flipH="1">
            <a:off x="5029331" y="4181904"/>
            <a:ext cx="808" cy="293811"/>
          </a:xfrm>
          <a:prstGeom prst="line">
            <a:avLst/>
          </a:prstGeom>
          <a:ln cap="rnd">
            <a:prstDash val="dash"/>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2186444" y="4043886"/>
            <a:ext cx="281936" cy="537332"/>
          </a:xfrm>
          <a:prstGeom prst="line">
            <a:avLst/>
          </a:prstGeom>
          <a:ln cap="rnd">
            <a:prstDash val="dash"/>
          </a:ln>
        </p:spPr>
        <p:style>
          <a:lnRef idx="2">
            <a:schemeClr val="accent1"/>
          </a:lnRef>
          <a:fillRef idx="0">
            <a:schemeClr val="accent1"/>
          </a:fillRef>
          <a:effectRef idx="1">
            <a:schemeClr val="accent1"/>
          </a:effectRef>
          <a:fontRef idx="minor">
            <a:schemeClr val="tx1"/>
          </a:fontRef>
        </p:style>
      </p:cxnSp>
      <p:grpSp>
        <p:nvGrpSpPr>
          <p:cNvPr id="11" name="Group 10"/>
          <p:cNvGrpSpPr/>
          <p:nvPr/>
        </p:nvGrpSpPr>
        <p:grpSpPr>
          <a:xfrm>
            <a:off x="1704467" y="4475715"/>
            <a:ext cx="679043" cy="791931"/>
            <a:chOff x="3780098" y="772608"/>
            <a:chExt cx="836167" cy="965316"/>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0098" y="772608"/>
              <a:ext cx="836165" cy="965316"/>
            </a:xfrm>
            <a:prstGeom prst="rect">
              <a:avLst/>
            </a:prstGeom>
          </p:spPr>
        </p:pic>
        <p:sp>
          <p:nvSpPr>
            <p:cNvPr id="13" name="TextBox 12"/>
            <p:cNvSpPr txBox="1"/>
            <p:nvPr/>
          </p:nvSpPr>
          <p:spPr>
            <a:xfrm>
              <a:off x="3780098" y="901209"/>
              <a:ext cx="836167" cy="612842"/>
            </a:xfrm>
            <a:prstGeom prst="rect">
              <a:avLst/>
            </a:prstGeom>
            <a:noFill/>
          </p:spPr>
          <p:txBody>
            <a:bodyPr wrap="square" rtlCol="0">
              <a:spAutoFit/>
            </a:bodyPr>
            <a:lstStyle/>
            <a:p>
              <a:r>
                <a:rPr lang="en-AU" sz="2667">
                  <a:solidFill>
                    <a:srgbClr val="414042"/>
                  </a:solidFill>
                  <a:latin typeface="Amazon Ember" panose="020B0603020204020204"/>
                </a:rPr>
                <a:t>A1</a:t>
              </a:r>
            </a:p>
          </p:txBody>
        </p:sp>
      </p:grpSp>
      <p:grpSp>
        <p:nvGrpSpPr>
          <p:cNvPr id="14" name="Group 13"/>
          <p:cNvGrpSpPr/>
          <p:nvPr/>
        </p:nvGrpSpPr>
        <p:grpSpPr>
          <a:xfrm>
            <a:off x="3196821" y="4475715"/>
            <a:ext cx="679043" cy="791931"/>
            <a:chOff x="3780098" y="772608"/>
            <a:chExt cx="836167" cy="965316"/>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0098" y="772608"/>
              <a:ext cx="836165" cy="965316"/>
            </a:xfrm>
            <a:prstGeom prst="rect">
              <a:avLst/>
            </a:prstGeom>
          </p:spPr>
        </p:pic>
        <p:sp>
          <p:nvSpPr>
            <p:cNvPr id="16" name="TextBox 15"/>
            <p:cNvSpPr txBox="1"/>
            <p:nvPr/>
          </p:nvSpPr>
          <p:spPr>
            <a:xfrm>
              <a:off x="3780098" y="901209"/>
              <a:ext cx="836167" cy="612842"/>
            </a:xfrm>
            <a:prstGeom prst="rect">
              <a:avLst/>
            </a:prstGeom>
            <a:noFill/>
          </p:spPr>
          <p:txBody>
            <a:bodyPr wrap="square" rtlCol="0">
              <a:spAutoFit/>
            </a:bodyPr>
            <a:lstStyle/>
            <a:p>
              <a:r>
                <a:rPr lang="en-AU" sz="2667">
                  <a:solidFill>
                    <a:srgbClr val="414042"/>
                  </a:solidFill>
                  <a:latin typeface="Amazon Ember" panose="020B0603020204020204"/>
                </a:rPr>
                <a:t>A2</a:t>
              </a:r>
            </a:p>
          </p:txBody>
        </p:sp>
      </p:grpSp>
      <p:grpSp>
        <p:nvGrpSpPr>
          <p:cNvPr id="17" name="Group 16"/>
          <p:cNvGrpSpPr/>
          <p:nvPr/>
        </p:nvGrpSpPr>
        <p:grpSpPr>
          <a:xfrm>
            <a:off x="2069850" y="5845505"/>
            <a:ext cx="630207" cy="630207"/>
            <a:chOff x="1634832" y="3959505"/>
            <a:chExt cx="472655" cy="472655"/>
          </a:xfrm>
        </p:grpSpPr>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832" y="3959505"/>
              <a:ext cx="472655" cy="472655"/>
            </a:xfrm>
            <a:prstGeom prst="rect">
              <a:avLst/>
            </a:prstGeom>
          </p:spPr>
        </p:pic>
        <p:sp>
          <p:nvSpPr>
            <p:cNvPr id="19" name="Oval 18"/>
            <p:cNvSpPr/>
            <p:nvPr/>
          </p:nvSpPr>
          <p:spPr>
            <a:xfrm>
              <a:off x="1754986" y="4094418"/>
              <a:ext cx="232347" cy="217358"/>
            </a:xfrm>
            <a:prstGeom prst="ellipse">
              <a:avLst/>
            </a:prstGeom>
            <a:solidFill>
              <a:srgbClr val="FCDA6D"/>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2400">
                <a:ln>
                  <a:solidFill>
                    <a:sysClr val="windowText" lastClr="000000"/>
                  </a:solidFill>
                </a:ln>
                <a:solidFill>
                  <a:srgbClr val="FFFFFF"/>
                </a:solidFill>
                <a:latin typeface="Amazon Ember" panose="020B0603020204020204"/>
              </a:endParaRPr>
            </a:p>
          </p:txBody>
        </p:sp>
      </p:grpSp>
      <p:grpSp>
        <p:nvGrpSpPr>
          <p:cNvPr id="20" name="Group 19"/>
          <p:cNvGrpSpPr/>
          <p:nvPr/>
        </p:nvGrpSpPr>
        <p:grpSpPr>
          <a:xfrm>
            <a:off x="1389365" y="5845505"/>
            <a:ext cx="630207" cy="630207"/>
            <a:chOff x="1634832" y="3959505"/>
            <a:chExt cx="472655" cy="472655"/>
          </a:xfrm>
        </p:grpSpPr>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832" y="3959505"/>
              <a:ext cx="472655" cy="472655"/>
            </a:xfrm>
            <a:prstGeom prst="rect">
              <a:avLst/>
            </a:prstGeom>
          </p:spPr>
        </p:pic>
        <p:sp>
          <p:nvSpPr>
            <p:cNvPr id="22" name="Oval 21"/>
            <p:cNvSpPr/>
            <p:nvPr/>
          </p:nvSpPr>
          <p:spPr>
            <a:xfrm>
              <a:off x="1754986" y="4094418"/>
              <a:ext cx="232347" cy="217358"/>
            </a:xfrm>
            <a:prstGeom prst="ellipse">
              <a:avLst/>
            </a:prstGeom>
            <a:solidFill>
              <a:srgbClr val="FCDA6D"/>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2400">
                <a:ln>
                  <a:solidFill>
                    <a:sysClr val="windowText" lastClr="000000"/>
                  </a:solidFill>
                </a:ln>
                <a:solidFill>
                  <a:srgbClr val="FFFFFF"/>
                </a:solidFill>
                <a:latin typeface="Amazon Ember" panose="020B0603020204020204"/>
              </a:endParaRPr>
            </a:p>
          </p:txBody>
        </p:sp>
      </p:grpSp>
      <p:grpSp>
        <p:nvGrpSpPr>
          <p:cNvPr id="23" name="Group 22"/>
          <p:cNvGrpSpPr/>
          <p:nvPr/>
        </p:nvGrpSpPr>
        <p:grpSpPr>
          <a:xfrm>
            <a:off x="3572198" y="5845505"/>
            <a:ext cx="630207" cy="630207"/>
            <a:chOff x="1634832" y="3959505"/>
            <a:chExt cx="472655" cy="472655"/>
          </a:xfrm>
        </p:grpSpPr>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832" y="3959505"/>
              <a:ext cx="472655" cy="472655"/>
            </a:xfrm>
            <a:prstGeom prst="rect">
              <a:avLst/>
            </a:prstGeom>
          </p:spPr>
        </p:pic>
        <p:sp>
          <p:nvSpPr>
            <p:cNvPr id="25" name="Oval 24"/>
            <p:cNvSpPr/>
            <p:nvPr/>
          </p:nvSpPr>
          <p:spPr>
            <a:xfrm>
              <a:off x="1754986" y="4094418"/>
              <a:ext cx="232347" cy="217358"/>
            </a:xfrm>
            <a:prstGeom prst="ellipse">
              <a:avLst/>
            </a:prstGeom>
            <a:solidFill>
              <a:srgbClr val="FCDA6D"/>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2400">
                <a:ln>
                  <a:solidFill>
                    <a:sysClr val="windowText" lastClr="000000"/>
                  </a:solidFill>
                </a:ln>
                <a:solidFill>
                  <a:srgbClr val="FFFFFF"/>
                </a:solidFill>
                <a:latin typeface="Amazon Ember" panose="020B0603020204020204"/>
              </a:endParaRPr>
            </a:p>
          </p:txBody>
        </p:sp>
      </p:grpSp>
      <p:grpSp>
        <p:nvGrpSpPr>
          <p:cNvPr id="26" name="Group 25"/>
          <p:cNvGrpSpPr/>
          <p:nvPr/>
        </p:nvGrpSpPr>
        <p:grpSpPr>
          <a:xfrm>
            <a:off x="2891713" y="5845505"/>
            <a:ext cx="630207" cy="630207"/>
            <a:chOff x="1634832" y="3959505"/>
            <a:chExt cx="472655" cy="472655"/>
          </a:xfrm>
        </p:grpSpPr>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832" y="3959505"/>
              <a:ext cx="472655" cy="472655"/>
            </a:xfrm>
            <a:prstGeom prst="rect">
              <a:avLst/>
            </a:prstGeom>
          </p:spPr>
        </p:pic>
        <p:sp>
          <p:nvSpPr>
            <p:cNvPr id="28" name="Oval 27"/>
            <p:cNvSpPr/>
            <p:nvPr/>
          </p:nvSpPr>
          <p:spPr>
            <a:xfrm>
              <a:off x="1754986" y="4094418"/>
              <a:ext cx="232347" cy="217358"/>
            </a:xfrm>
            <a:prstGeom prst="ellipse">
              <a:avLst/>
            </a:prstGeom>
            <a:solidFill>
              <a:srgbClr val="FCDA6D"/>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2400">
                <a:ln>
                  <a:solidFill>
                    <a:sysClr val="windowText" lastClr="000000"/>
                  </a:solidFill>
                </a:ln>
                <a:solidFill>
                  <a:srgbClr val="FFFFFF"/>
                </a:solidFill>
                <a:latin typeface="Amazon Ember" panose="020B0603020204020204"/>
              </a:endParaRPr>
            </a:p>
          </p:txBody>
        </p:sp>
      </p:grpSp>
      <p:grpSp>
        <p:nvGrpSpPr>
          <p:cNvPr id="29" name="Group 28"/>
          <p:cNvGrpSpPr/>
          <p:nvPr/>
        </p:nvGrpSpPr>
        <p:grpSpPr>
          <a:xfrm>
            <a:off x="6356417" y="4487877"/>
            <a:ext cx="1991177" cy="1987832"/>
            <a:chOff x="5195529" y="3179498"/>
            <a:chExt cx="1493383" cy="1490874"/>
          </a:xfrm>
        </p:grpSpPr>
        <p:cxnSp>
          <p:nvCxnSpPr>
            <p:cNvPr id="30" name="Straight Connector 29"/>
            <p:cNvCxnSpPr>
              <a:endCxn id="37" idx="0"/>
            </p:cNvCxnSpPr>
            <p:nvPr/>
          </p:nvCxnSpPr>
          <p:spPr>
            <a:xfrm>
              <a:off x="6085325" y="3666230"/>
              <a:ext cx="367260" cy="531486"/>
            </a:xfrm>
            <a:prstGeom prst="line">
              <a:avLst/>
            </a:prstGeom>
            <a:ln cap="rnd">
              <a:prstDash val="dash"/>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43" idx="2"/>
              <a:endCxn id="41" idx="0"/>
            </p:cNvCxnSpPr>
            <p:nvPr/>
          </p:nvCxnSpPr>
          <p:spPr>
            <a:xfrm>
              <a:off x="5939983" y="3773446"/>
              <a:ext cx="2238" cy="424271"/>
            </a:xfrm>
            <a:prstGeom prst="line">
              <a:avLst/>
            </a:prstGeom>
            <a:ln cap="rnd">
              <a:prstDash val="dash"/>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a:endCxn id="39" idx="0"/>
            </p:cNvCxnSpPr>
            <p:nvPr/>
          </p:nvCxnSpPr>
          <p:spPr>
            <a:xfrm flipH="1">
              <a:off x="5431857" y="3666230"/>
              <a:ext cx="340402" cy="531487"/>
            </a:xfrm>
            <a:prstGeom prst="line">
              <a:avLst/>
            </a:prstGeom>
            <a:ln cap="rnd">
              <a:prstDash val="dash"/>
            </a:ln>
          </p:spPr>
          <p:style>
            <a:lnRef idx="2">
              <a:schemeClr val="accent1"/>
            </a:lnRef>
            <a:fillRef idx="0">
              <a:schemeClr val="accent1"/>
            </a:fillRef>
            <a:effectRef idx="1">
              <a:schemeClr val="accent1"/>
            </a:effectRef>
            <a:fontRef idx="minor">
              <a:schemeClr val="tx1"/>
            </a:fontRef>
          </p:style>
        </p:cxnSp>
        <p:grpSp>
          <p:nvGrpSpPr>
            <p:cNvPr id="33" name="Group 32"/>
            <p:cNvGrpSpPr/>
            <p:nvPr/>
          </p:nvGrpSpPr>
          <p:grpSpPr>
            <a:xfrm>
              <a:off x="5685342" y="3179498"/>
              <a:ext cx="509282" cy="593948"/>
              <a:chOff x="3780098" y="772608"/>
              <a:chExt cx="836167" cy="965316"/>
            </a:xfrm>
          </p:grpSpPr>
          <p:pic>
            <p:nvPicPr>
              <p:cNvPr id="43" name="Picture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0098" y="772608"/>
                <a:ext cx="836165" cy="965316"/>
              </a:xfrm>
              <a:prstGeom prst="rect">
                <a:avLst/>
              </a:prstGeom>
            </p:spPr>
          </p:pic>
          <p:sp>
            <p:nvSpPr>
              <p:cNvPr id="44" name="TextBox 43"/>
              <p:cNvSpPr txBox="1"/>
              <p:nvPr/>
            </p:nvSpPr>
            <p:spPr>
              <a:xfrm>
                <a:off x="3780098" y="901209"/>
                <a:ext cx="836167" cy="612842"/>
              </a:xfrm>
              <a:prstGeom prst="rect">
                <a:avLst/>
              </a:prstGeom>
              <a:noFill/>
            </p:spPr>
            <p:txBody>
              <a:bodyPr wrap="square" rtlCol="0">
                <a:spAutoFit/>
              </a:bodyPr>
              <a:lstStyle/>
              <a:p>
                <a:r>
                  <a:rPr lang="en-AU" sz="2667">
                    <a:solidFill>
                      <a:srgbClr val="414042"/>
                    </a:solidFill>
                    <a:latin typeface="Amazon Ember" panose="020B0603020204020204"/>
                  </a:rPr>
                  <a:t>A4</a:t>
                </a:r>
              </a:p>
            </p:txBody>
          </p:sp>
        </p:grpSp>
        <p:grpSp>
          <p:nvGrpSpPr>
            <p:cNvPr id="34" name="Group 33"/>
            <p:cNvGrpSpPr/>
            <p:nvPr/>
          </p:nvGrpSpPr>
          <p:grpSpPr>
            <a:xfrm>
              <a:off x="5705893" y="4197717"/>
              <a:ext cx="472655" cy="472655"/>
              <a:chOff x="1634832" y="3959505"/>
              <a:chExt cx="472655" cy="472655"/>
            </a:xfrm>
          </p:grpSpPr>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832" y="3959505"/>
                <a:ext cx="472655" cy="472655"/>
              </a:xfrm>
              <a:prstGeom prst="rect">
                <a:avLst/>
              </a:prstGeom>
            </p:spPr>
          </p:pic>
          <p:sp>
            <p:nvSpPr>
              <p:cNvPr id="42" name="Oval 41"/>
              <p:cNvSpPr/>
              <p:nvPr/>
            </p:nvSpPr>
            <p:spPr>
              <a:xfrm>
                <a:off x="1754986" y="4094418"/>
                <a:ext cx="232347" cy="217358"/>
              </a:xfrm>
              <a:prstGeom prst="ellipse">
                <a:avLst/>
              </a:prstGeom>
              <a:solidFill>
                <a:srgbClr val="FCDA6D"/>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2400">
                  <a:ln>
                    <a:solidFill>
                      <a:sysClr val="windowText" lastClr="000000"/>
                    </a:solidFill>
                  </a:ln>
                  <a:solidFill>
                    <a:srgbClr val="FFFFFF"/>
                  </a:solidFill>
                  <a:latin typeface="Amazon Ember" panose="020B0603020204020204"/>
                </a:endParaRPr>
              </a:p>
            </p:txBody>
          </p:sp>
        </p:grpSp>
        <p:grpSp>
          <p:nvGrpSpPr>
            <p:cNvPr id="35" name="Group 34"/>
            <p:cNvGrpSpPr/>
            <p:nvPr/>
          </p:nvGrpSpPr>
          <p:grpSpPr>
            <a:xfrm>
              <a:off x="5195529" y="4197717"/>
              <a:ext cx="472655" cy="472655"/>
              <a:chOff x="1634832" y="3959505"/>
              <a:chExt cx="472655" cy="472655"/>
            </a:xfrm>
          </p:grpSpPr>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832" y="3959505"/>
                <a:ext cx="472655" cy="472655"/>
              </a:xfrm>
              <a:prstGeom prst="rect">
                <a:avLst/>
              </a:prstGeom>
            </p:spPr>
          </p:pic>
          <p:sp>
            <p:nvSpPr>
              <p:cNvPr id="40" name="Oval 39"/>
              <p:cNvSpPr/>
              <p:nvPr/>
            </p:nvSpPr>
            <p:spPr>
              <a:xfrm>
                <a:off x="1754986" y="4094418"/>
                <a:ext cx="232347" cy="217358"/>
              </a:xfrm>
              <a:prstGeom prst="ellipse">
                <a:avLst/>
              </a:prstGeom>
              <a:solidFill>
                <a:srgbClr val="FCDA6D"/>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2400">
                  <a:ln>
                    <a:solidFill>
                      <a:sysClr val="windowText" lastClr="000000"/>
                    </a:solidFill>
                  </a:ln>
                  <a:solidFill>
                    <a:srgbClr val="FFFFFF"/>
                  </a:solidFill>
                  <a:latin typeface="Amazon Ember" panose="020B0603020204020204"/>
                </a:endParaRPr>
              </a:p>
            </p:txBody>
          </p:sp>
        </p:grpSp>
        <p:grpSp>
          <p:nvGrpSpPr>
            <p:cNvPr id="36" name="Group 35"/>
            <p:cNvGrpSpPr/>
            <p:nvPr/>
          </p:nvGrpSpPr>
          <p:grpSpPr>
            <a:xfrm>
              <a:off x="6216257" y="4197716"/>
              <a:ext cx="472655" cy="472655"/>
              <a:chOff x="1634832" y="3959505"/>
              <a:chExt cx="472655" cy="472655"/>
            </a:xfrm>
          </p:grpSpPr>
          <p:pic>
            <p:nvPicPr>
              <p:cNvPr id="37" name="Pictur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832" y="3959505"/>
                <a:ext cx="472655" cy="472655"/>
              </a:xfrm>
              <a:prstGeom prst="rect">
                <a:avLst/>
              </a:prstGeom>
            </p:spPr>
          </p:pic>
          <p:sp>
            <p:nvSpPr>
              <p:cNvPr id="38" name="Oval 37"/>
              <p:cNvSpPr/>
              <p:nvPr/>
            </p:nvSpPr>
            <p:spPr>
              <a:xfrm>
                <a:off x="1754986" y="4094418"/>
                <a:ext cx="232347" cy="217358"/>
              </a:xfrm>
              <a:prstGeom prst="ellipse">
                <a:avLst/>
              </a:prstGeom>
              <a:solidFill>
                <a:srgbClr val="FCDA6D"/>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2400">
                  <a:ln>
                    <a:solidFill>
                      <a:sysClr val="windowText" lastClr="000000"/>
                    </a:solidFill>
                  </a:ln>
                  <a:solidFill>
                    <a:srgbClr val="FFFFFF"/>
                  </a:solidFill>
                  <a:latin typeface="Amazon Ember" panose="020B0603020204020204"/>
                </a:endParaRPr>
              </a:p>
            </p:txBody>
          </p:sp>
        </p:grpSp>
      </p:grpSp>
      <p:cxnSp>
        <p:nvCxnSpPr>
          <p:cNvPr id="45" name="Elbow Connector 44"/>
          <p:cNvCxnSpPr>
            <a:stCxn id="50" idx="1"/>
            <a:endCxn id="46" idx="0"/>
          </p:cNvCxnSpPr>
          <p:nvPr/>
        </p:nvCxnSpPr>
        <p:spPr>
          <a:xfrm rot="10800000" flipV="1">
            <a:off x="2759472" y="1942998"/>
            <a:ext cx="1712416" cy="1040401"/>
          </a:xfrm>
          <a:prstGeom prst="bentConnector2">
            <a:avLst/>
          </a:prstGeom>
          <a:ln cap="rnd">
            <a:prstDash val="dash"/>
            <a:round/>
          </a:ln>
        </p:spPr>
        <p:style>
          <a:lnRef idx="2">
            <a:schemeClr val="accent1"/>
          </a:lnRef>
          <a:fillRef idx="0">
            <a:schemeClr val="accent1"/>
          </a:fillRef>
          <a:effectRef idx="1">
            <a:schemeClr val="accent1"/>
          </a:effectRef>
          <a:fontRef idx="minor">
            <a:schemeClr val="tx1"/>
          </a:fontRef>
        </p:style>
      </p:cxnSp>
      <p:pic>
        <p:nvPicPr>
          <p:cNvPr id="46" name="Picture 4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6445" y="2983400"/>
            <a:ext cx="1146055" cy="1226867"/>
          </a:xfrm>
          <a:prstGeom prst="rect">
            <a:avLst/>
          </a:prstGeom>
        </p:spPr>
      </p:pic>
      <p:cxnSp>
        <p:nvCxnSpPr>
          <p:cNvPr id="47" name="Elbow Connector 46"/>
          <p:cNvCxnSpPr>
            <a:stCxn id="48" idx="0"/>
            <a:endCxn id="50" idx="3"/>
          </p:cNvCxnSpPr>
          <p:nvPr/>
        </p:nvCxnSpPr>
        <p:spPr>
          <a:xfrm rot="16200000" flipV="1">
            <a:off x="5934365" y="1595408"/>
            <a:ext cx="1063355" cy="1758536"/>
          </a:xfrm>
          <a:prstGeom prst="bentConnector2">
            <a:avLst/>
          </a:prstGeom>
          <a:ln cap="rnd">
            <a:prstDash val="dash"/>
            <a:round/>
          </a:ln>
        </p:spPr>
        <p:style>
          <a:lnRef idx="2">
            <a:schemeClr val="accent1"/>
          </a:lnRef>
          <a:fillRef idx="0">
            <a:schemeClr val="accent1"/>
          </a:fillRef>
          <a:effectRef idx="1">
            <a:schemeClr val="accent1"/>
          </a:effectRef>
          <a:fontRef idx="minor">
            <a:schemeClr val="tx1"/>
          </a:fontRef>
        </p:style>
      </p:cxnSp>
      <p:pic>
        <p:nvPicPr>
          <p:cNvPr id="48" name="Picture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5835" y="3006354"/>
            <a:ext cx="1198951" cy="1283492"/>
          </a:xfrm>
          <a:prstGeom prst="rect">
            <a:avLst/>
          </a:prstGeom>
        </p:spPr>
      </p:pic>
      <p:grpSp>
        <p:nvGrpSpPr>
          <p:cNvPr id="49" name="Group 48"/>
          <p:cNvGrpSpPr/>
          <p:nvPr/>
        </p:nvGrpSpPr>
        <p:grpSpPr>
          <a:xfrm>
            <a:off x="4471889" y="1299455"/>
            <a:ext cx="1114887" cy="1287088"/>
            <a:chOff x="3780098" y="772608"/>
            <a:chExt cx="836165" cy="965316"/>
          </a:xfrm>
        </p:grpSpPr>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0098" y="772608"/>
              <a:ext cx="836165" cy="965316"/>
            </a:xfrm>
            <a:prstGeom prst="rect">
              <a:avLst/>
            </a:prstGeom>
          </p:spPr>
        </p:pic>
        <p:sp>
          <p:nvSpPr>
            <p:cNvPr id="51" name="TextBox 50"/>
            <p:cNvSpPr txBox="1"/>
            <p:nvPr/>
          </p:nvSpPr>
          <p:spPr>
            <a:xfrm>
              <a:off x="3888274" y="883779"/>
              <a:ext cx="498447" cy="684755"/>
            </a:xfrm>
            <a:prstGeom prst="rect">
              <a:avLst/>
            </a:prstGeom>
            <a:noFill/>
          </p:spPr>
          <p:txBody>
            <a:bodyPr wrap="square" rtlCol="0">
              <a:spAutoFit/>
            </a:bodyPr>
            <a:lstStyle/>
            <a:p>
              <a:r>
                <a:rPr lang="en-AU" sz="5333" dirty="0">
                  <a:solidFill>
                    <a:srgbClr val="414042"/>
                  </a:solidFill>
                  <a:latin typeface="Amazon Ember" panose="020B0603020204020204"/>
                </a:rPr>
                <a:t>M</a:t>
              </a:r>
            </a:p>
          </p:txBody>
        </p:sp>
      </p:grpSp>
      <p:cxnSp>
        <p:nvCxnSpPr>
          <p:cNvPr id="52" name="Elbow Connector 51"/>
          <p:cNvCxnSpPr>
            <a:stCxn id="53" idx="0"/>
            <a:endCxn id="50" idx="2"/>
          </p:cNvCxnSpPr>
          <p:nvPr/>
        </p:nvCxnSpPr>
        <p:spPr>
          <a:xfrm rot="16200000" flipV="1">
            <a:off x="4838187" y="2777688"/>
            <a:ext cx="392125" cy="9835"/>
          </a:xfrm>
          <a:prstGeom prst="bentConnector3">
            <a:avLst>
              <a:gd name="adj1" fmla="val 50000"/>
            </a:avLst>
          </a:prstGeom>
          <a:ln cap="rnd">
            <a:prstDash val="dash"/>
            <a:round/>
          </a:ln>
        </p:spPr>
        <p:style>
          <a:lnRef idx="2">
            <a:schemeClr val="accent1"/>
          </a:lnRef>
          <a:fillRef idx="0">
            <a:schemeClr val="accent1"/>
          </a:fillRef>
          <a:effectRef idx="1">
            <a:schemeClr val="accent1"/>
          </a:effectRef>
          <a:fontRef idx="minor">
            <a:schemeClr val="tx1"/>
          </a:fontRef>
        </p:style>
      </p:cxnSp>
      <p:pic>
        <p:nvPicPr>
          <p:cNvPr id="53" name="Picture 5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7573" y="2978668"/>
            <a:ext cx="1183188" cy="1266619"/>
          </a:xfrm>
          <a:prstGeom prst="rect">
            <a:avLst/>
          </a:prstGeom>
        </p:spPr>
      </p:pic>
      <p:cxnSp>
        <p:nvCxnSpPr>
          <p:cNvPr id="54" name="Straight Connector 53"/>
          <p:cNvCxnSpPr/>
          <p:nvPr/>
        </p:nvCxnSpPr>
        <p:spPr>
          <a:xfrm>
            <a:off x="3051918" y="4064333"/>
            <a:ext cx="309796" cy="506892"/>
          </a:xfrm>
          <a:prstGeom prst="line">
            <a:avLst/>
          </a:prstGeom>
          <a:ln cap="rnd">
            <a:prstDash val="dash"/>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endCxn id="27" idx="0"/>
          </p:cNvCxnSpPr>
          <p:nvPr/>
        </p:nvCxnSpPr>
        <p:spPr>
          <a:xfrm flipH="1">
            <a:off x="3206816" y="5163066"/>
            <a:ext cx="141749" cy="682439"/>
          </a:xfrm>
          <a:prstGeom prst="line">
            <a:avLst/>
          </a:prstGeom>
          <a:ln cap="rnd">
            <a:prstDash val="dash"/>
          </a:ln>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a:off x="5717901" y="1226985"/>
            <a:ext cx="6150344" cy="830997"/>
          </a:xfrm>
          <a:prstGeom prst="rect">
            <a:avLst/>
          </a:prstGeom>
        </p:spPr>
        <p:txBody>
          <a:bodyPr wrap="square">
            <a:spAutoFit/>
          </a:bodyPr>
          <a:lstStyle/>
          <a:p>
            <a:r>
              <a:rPr lang="en-AU" sz="2400" dirty="0">
                <a:latin typeface="Amazon Ember" panose="020B0603020204020204"/>
              </a:rPr>
              <a:t>Master account / Administrative root</a:t>
            </a:r>
          </a:p>
          <a:p>
            <a:endParaRPr lang="en-AU" sz="2400" dirty="0">
              <a:latin typeface="Amazon Ember" panose="020B0603020204020204"/>
            </a:endParaRPr>
          </a:p>
        </p:txBody>
      </p:sp>
      <p:sp>
        <p:nvSpPr>
          <p:cNvPr id="58" name="Rectangle 57"/>
          <p:cNvSpPr/>
          <p:nvPr/>
        </p:nvSpPr>
        <p:spPr>
          <a:xfrm>
            <a:off x="8248892" y="3271605"/>
            <a:ext cx="3819849" cy="461665"/>
          </a:xfrm>
          <a:prstGeom prst="rect">
            <a:avLst/>
          </a:prstGeom>
        </p:spPr>
        <p:txBody>
          <a:bodyPr wrap="square">
            <a:spAutoFit/>
          </a:bodyPr>
          <a:lstStyle/>
          <a:p>
            <a:r>
              <a:rPr lang="en-AU" sz="2400" dirty="0">
                <a:latin typeface="Amazon Ember" panose="020B0603020204020204"/>
              </a:rPr>
              <a:t>Organizational unit (OU)</a:t>
            </a:r>
          </a:p>
        </p:txBody>
      </p:sp>
      <p:sp>
        <p:nvSpPr>
          <p:cNvPr id="59" name="Rectangle 58"/>
          <p:cNvSpPr/>
          <p:nvPr/>
        </p:nvSpPr>
        <p:spPr>
          <a:xfrm>
            <a:off x="9325577" y="4525730"/>
            <a:ext cx="2252668" cy="461665"/>
          </a:xfrm>
          <a:prstGeom prst="rect">
            <a:avLst/>
          </a:prstGeom>
        </p:spPr>
        <p:txBody>
          <a:bodyPr wrap="square">
            <a:spAutoFit/>
          </a:bodyPr>
          <a:lstStyle/>
          <a:p>
            <a:r>
              <a:rPr lang="en-AU" sz="2400" dirty="0">
                <a:latin typeface="Amazon Ember" panose="020B0603020204020204"/>
              </a:rPr>
              <a:t>AWS accounts</a:t>
            </a:r>
          </a:p>
        </p:txBody>
      </p:sp>
      <p:sp>
        <p:nvSpPr>
          <p:cNvPr id="60" name="Rectangle 59"/>
          <p:cNvSpPr/>
          <p:nvPr/>
        </p:nvSpPr>
        <p:spPr>
          <a:xfrm>
            <a:off x="197622" y="1668943"/>
            <a:ext cx="2127079" cy="1569660"/>
          </a:xfrm>
          <a:prstGeom prst="rect">
            <a:avLst/>
          </a:prstGeom>
        </p:spPr>
        <p:txBody>
          <a:bodyPr wrap="square">
            <a:spAutoFit/>
          </a:bodyPr>
          <a:lstStyle/>
          <a:p>
            <a:r>
              <a:rPr lang="en-AU" sz="2400" dirty="0">
                <a:latin typeface="Amazon Ember" panose="020B0603020204020204"/>
              </a:rPr>
              <a:t>Service</a:t>
            </a:r>
          </a:p>
          <a:p>
            <a:r>
              <a:rPr lang="en-AU" sz="2400" dirty="0">
                <a:latin typeface="Amazon Ember" panose="020B0603020204020204"/>
              </a:rPr>
              <a:t>Control</a:t>
            </a:r>
          </a:p>
          <a:p>
            <a:r>
              <a:rPr lang="en-AU" sz="2400" dirty="0">
                <a:latin typeface="Amazon Ember" panose="020B0603020204020204"/>
              </a:rPr>
              <a:t>Policies (SCPs)</a:t>
            </a:r>
          </a:p>
        </p:txBody>
      </p:sp>
      <p:sp>
        <p:nvSpPr>
          <p:cNvPr id="62" name="Rectangle 61"/>
          <p:cNvSpPr/>
          <p:nvPr/>
        </p:nvSpPr>
        <p:spPr>
          <a:xfrm>
            <a:off x="9262234" y="5822755"/>
            <a:ext cx="2606012" cy="461665"/>
          </a:xfrm>
          <a:prstGeom prst="rect">
            <a:avLst/>
          </a:prstGeom>
        </p:spPr>
        <p:txBody>
          <a:bodyPr wrap="square">
            <a:spAutoFit/>
          </a:bodyPr>
          <a:lstStyle/>
          <a:p>
            <a:r>
              <a:rPr lang="en-AU" sz="2400" dirty="0">
                <a:latin typeface="Amazon Ember" panose="020B0603020204020204"/>
              </a:rPr>
              <a:t>AWS resources</a:t>
            </a:r>
          </a:p>
        </p:txBody>
      </p:sp>
      <p:grpSp>
        <p:nvGrpSpPr>
          <p:cNvPr id="63" name="Group 62"/>
          <p:cNvGrpSpPr/>
          <p:nvPr/>
        </p:nvGrpSpPr>
        <p:grpSpPr>
          <a:xfrm>
            <a:off x="4689809" y="4475715"/>
            <a:ext cx="679043" cy="1999995"/>
            <a:chOff x="3517357" y="3179498"/>
            <a:chExt cx="509282" cy="1499996"/>
          </a:xfrm>
        </p:grpSpPr>
        <p:cxnSp>
          <p:nvCxnSpPr>
            <p:cNvPr id="64" name="Straight Connector 63"/>
            <p:cNvCxnSpPr>
              <a:stCxn id="69" idx="2"/>
              <a:endCxn id="67" idx="0"/>
            </p:cNvCxnSpPr>
            <p:nvPr/>
          </p:nvCxnSpPr>
          <p:spPr>
            <a:xfrm>
              <a:off x="3771998" y="3773446"/>
              <a:ext cx="7376" cy="433393"/>
            </a:xfrm>
            <a:prstGeom prst="line">
              <a:avLst/>
            </a:prstGeom>
            <a:ln cap="rnd">
              <a:prstDash val="dash"/>
            </a:ln>
          </p:spPr>
          <p:style>
            <a:lnRef idx="2">
              <a:schemeClr val="accent1"/>
            </a:lnRef>
            <a:fillRef idx="0">
              <a:schemeClr val="accent1"/>
            </a:fillRef>
            <a:effectRef idx="1">
              <a:schemeClr val="accent1"/>
            </a:effectRef>
            <a:fontRef idx="minor">
              <a:schemeClr val="tx1"/>
            </a:fontRef>
          </p:style>
        </p:cxnSp>
        <p:grpSp>
          <p:nvGrpSpPr>
            <p:cNvPr id="65" name="Group 64"/>
            <p:cNvGrpSpPr/>
            <p:nvPr/>
          </p:nvGrpSpPr>
          <p:grpSpPr>
            <a:xfrm>
              <a:off x="3517357" y="3179498"/>
              <a:ext cx="509282" cy="593948"/>
              <a:chOff x="3780098" y="772608"/>
              <a:chExt cx="836167" cy="965316"/>
            </a:xfrm>
          </p:grpSpPr>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0098" y="772608"/>
                <a:ext cx="836165" cy="965316"/>
              </a:xfrm>
              <a:prstGeom prst="rect">
                <a:avLst/>
              </a:prstGeom>
            </p:spPr>
          </p:pic>
          <p:sp>
            <p:nvSpPr>
              <p:cNvPr id="70" name="TextBox 69"/>
              <p:cNvSpPr txBox="1"/>
              <p:nvPr/>
            </p:nvSpPr>
            <p:spPr>
              <a:xfrm>
                <a:off x="3780098" y="901209"/>
                <a:ext cx="836167" cy="612841"/>
              </a:xfrm>
              <a:prstGeom prst="rect">
                <a:avLst/>
              </a:prstGeom>
              <a:noFill/>
            </p:spPr>
            <p:txBody>
              <a:bodyPr wrap="square" rtlCol="0">
                <a:spAutoFit/>
              </a:bodyPr>
              <a:lstStyle/>
              <a:p>
                <a:r>
                  <a:rPr lang="en-AU" sz="2667">
                    <a:solidFill>
                      <a:srgbClr val="414042"/>
                    </a:solidFill>
                    <a:latin typeface="Amazon Ember" panose="020B0603020204020204"/>
                  </a:rPr>
                  <a:t>A3</a:t>
                </a:r>
              </a:p>
            </p:txBody>
          </p:sp>
        </p:grpSp>
        <p:grpSp>
          <p:nvGrpSpPr>
            <p:cNvPr id="66" name="Group 65"/>
            <p:cNvGrpSpPr/>
            <p:nvPr/>
          </p:nvGrpSpPr>
          <p:grpSpPr>
            <a:xfrm>
              <a:off x="3543046" y="4206839"/>
              <a:ext cx="472655" cy="472655"/>
              <a:chOff x="1634832" y="3959505"/>
              <a:chExt cx="472655" cy="472655"/>
            </a:xfrm>
          </p:grpSpPr>
          <p:pic>
            <p:nvPicPr>
              <p:cNvPr id="67" name="Picture 6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832" y="3959505"/>
                <a:ext cx="472655" cy="472655"/>
              </a:xfrm>
              <a:prstGeom prst="rect">
                <a:avLst/>
              </a:prstGeom>
            </p:spPr>
          </p:pic>
          <p:sp>
            <p:nvSpPr>
              <p:cNvPr id="68" name="Oval 67"/>
              <p:cNvSpPr/>
              <p:nvPr/>
            </p:nvSpPr>
            <p:spPr>
              <a:xfrm>
                <a:off x="1754986" y="4094418"/>
                <a:ext cx="232347" cy="217358"/>
              </a:xfrm>
              <a:prstGeom prst="ellipse">
                <a:avLst/>
              </a:prstGeom>
              <a:solidFill>
                <a:srgbClr val="FCDA6D"/>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2400">
                  <a:ln>
                    <a:solidFill>
                      <a:sysClr val="windowText" lastClr="000000"/>
                    </a:solidFill>
                  </a:ln>
                  <a:solidFill>
                    <a:srgbClr val="FFFFFF"/>
                  </a:solidFill>
                  <a:latin typeface="Amazon Ember" panose="020B0603020204020204"/>
                </a:endParaRPr>
              </a:p>
            </p:txBody>
          </p:sp>
        </p:grpSp>
      </p:grpSp>
      <p:sp>
        <p:nvSpPr>
          <p:cNvPr id="71" name="Rectangle 70"/>
          <p:cNvSpPr/>
          <p:nvPr/>
        </p:nvSpPr>
        <p:spPr>
          <a:xfrm>
            <a:off x="1449444" y="3313079"/>
            <a:ext cx="865789" cy="461665"/>
          </a:xfrm>
          <a:prstGeom prst="rect">
            <a:avLst/>
          </a:prstGeom>
        </p:spPr>
        <p:txBody>
          <a:bodyPr wrap="square">
            <a:spAutoFit/>
          </a:bodyPr>
          <a:lstStyle/>
          <a:p>
            <a:r>
              <a:rPr lang="en-AU" sz="2400">
                <a:latin typeface="Amazon Ember" panose="020B0603020204020204"/>
              </a:rPr>
              <a:t>Dev</a:t>
            </a:r>
          </a:p>
        </p:txBody>
      </p:sp>
      <p:sp>
        <p:nvSpPr>
          <p:cNvPr id="72" name="Rectangle 71"/>
          <p:cNvSpPr/>
          <p:nvPr/>
        </p:nvSpPr>
        <p:spPr>
          <a:xfrm>
            <a:off x="3670816" y="3320335"/>
            <a:ext cx="865789" cy="461665"/>
          </a:xfrm>
          <a:prstGeom prst="rect">
            <a:avLst/>
          </a:prstGeom>
        </p:spPr>
        <p:txBody>
          <a:bodyPr wrap="square">
            <a:spAutoFit/>
          </a:bodyPr>
          <a:lstStyle/>
          <a:p>
            <a:r>
              <a:rPr lang="en-AU" sz="2400">
                <a:latin typeface="Amazon Ember" panose="020B0603020204020204"/>
              </a:rPr>
              <a:t>Test</a:t>
            </a:r>
          </a:p>
        </p:txBody>
      </p:sp>
      <p:sp>
        <p:nvSpPr>
          <p:cNvPr id="73" name="Rectangle 72"/>
          <p:cNvSpPr/>
          <p:nvPr/>
        </p:nvSpPr>
        <p:spPr>
          <a:xfrm>
            <a:off x="5842257" y="3321154"/>
            <a:ext cx="958399" cy="461665"/>
          </a:xfrm>
          <a:prstGeom prst="rect">
            <a:avLst/>
          </a:prstGeom>
        </p:spPr>
        <p:txBody>
          <a:bodyPr wrap="square">
            <a:spAutoFit/>
          </a:bodyPr>
          <a:lstStyle/>
          <a:p>
            <a:r>
              <a:rPr lang="en-AU" sz="2400">
                <a:latin typeface="Amazon Ember" panose="020B0603020204020204"/>
              </a:rPr>
              <a:t>Prod</a:t>
            </a:r>
          </a:p>
        </p:txBody>
      </p:sp>
      <p:grpSp>
        <p:nvGrpSpPr>
          <p:cNvPr id="74" name="Group 73"/>
          <p:cNvGrpSpPr/>
          <p:nvPr/>
        </p:nvGrpSpPr>
        <p:grpSpPr>
          <a:xfrm>
            <a:off x="1367015" y="5836407"/>
            <a:ext cx="7026988" cy="674317"/>
            <a:chOff x="1025261" y="4212896"/>
            <a:chExt cx="5270241" cy="505738"/>
          </a:xfrm>
        </p:grpSpPr>
        <p:pic>
          <p:nvPicPr>
            <p:cNvPr id="75" name="Picture 7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41042" y="4212896"/>
              <a:ext cx="505738" cy="505738"/>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65403" y="4212896"/>
              <a:ext cx="505738" cy="505738"/>
            </a:xfrm>
            <a:prstGeom prst="rect">
              <a:avLst/>
            </a:prstGeom>
          </p:spPr>
        </p:pic>
        <p:pic>
          <p:nvPicPr>
            <p:cNvPr id="77" name="Picture 7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89764" y="4212896"/>
              <a:ext cx="505738" cy="505738"/>
            </a:xfrm>
            <a:prstGeom prst="rect">
              <a:avLst/>
            </a:prstGeom>
          </p:spPr>
        </p:pic>
        <p:pic>
          <p:nvPicPr>
            <p:cNvPr id="78" name="Picture 7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5261" y="4212896"/>
              <a:ext cx="505738" cy="505738"/>
            </a:xfrm>
            <a:prstGeom prst="rect">
              <a:avLst/>
            </a:prstGeom>
          </p:spPr>
        </p:pic>
        <p:pic>
          <p:nvPicPr>
            <p:cNvPr id="79" name="Picture 7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49622" y="4212896"/>
              <a:ext cx="505738" cy="505738"/>
            </a:xfrm>
            <a:prstGeom prst="rect">
              <a:avLst/>
            </a:prstGeom>
          </p:spPr>
        </p:pic>
        <p:pic>
          <p:nvPicPr>
            <p:cNvPr id="80" name="Picture 7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1110" y="4212896"/>
              <a:ext cx="505738" cy="505738"/>
            </a:xfrm>
            <a:prstGeom prst="rect">
              <a:avLst/>
            </a:prstGeom>
          </p:spPr>
        </p:pic>
        <p:pic>
          <p:nvPicPr>
            <p:cNvPr id="81" name="Picture 8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65471" y="4212896"/>
              <a:ext cx="505738" cy="505738"/>
            </a:xfrm>
            <a:prstGeom prst="rect">
              <a:avLst/>
            </a:prstGeom>
          </p:spPr>
        </p:pic>
        <p:pic>
          <p:nvPicPr>
            <p:cNvPr id="82" name="Picture 8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20900" y="4212896"/>
              <a:ext cx="505738" cy="505738"/>
            </a:xfrm>
            <a:prstGeom prst="rect">
              <a:avLst/>
            </a:prstGeom>
          </p:spPr>
        </p:pic>
      </p:grpSp>
      <p:grpSp>
        <p:nvGrpSpPr>
          <p:cNvPr id="85" name="Group 84"/>
          <p:cNvGrpSpPr/>
          <p:nvPr/>
        </p:nvGrpSpPr>
        <p:grpSpPr>
          <a:xfrm>
            <a:off x="5311865" y="2042390"/>
            <a:ext cx="637791" cy="637791"/>
            <a:chOff x="3109648" y="672320"/>
            <a:chExt cx="478343" cy="478343"/>
          </a:xfrm>
        </p:grpSpPr>
        <p:pic>
          <p:nvPicPr>
            <p:cNvPr id="86" name="Picture 8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09648" y="672320"/>
              <a:ext cx="478343" cy="478343"/>
            </a:xfrm>
            <a:prstGeom prst="rect">
              <a:avLst/>
            </a:prstGeom>
          </p:spPr>
        </p:pic>
        <p:sp>
          <p:nvSpPr>
            <p:cNvPr id="87" name="Double Bracket 86"/>
            <p:cNvSpPr/>
            <p:nvPr/>
          </p:nvSpPr>
          <p:spPr>
            <a:xfrm>
              <a:off x="3185244" y="712924"/>
              <a:ext cx="315417" cy="390971"/>
            </a:xfrm>
            <a:prstGeom prst="bracketPair">
              <a:avLst/>
            </a:prstGeom>
            <a:ln w="47625">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sz="2400">
                <a:solidFill>
                  <a:srgbClr val="414042"/>
                </a:solidFill>
                <a:latin typeface="Amazon Ember" panose="020B0603020204020204"/>
              </a:endParaRPr>
            </a:p>
          </p:txBody>
        </p:sp>
      </p:grpSp>
      <p:grpSp>
        <p:nvGrpSpPr>
          <p:cNvPr id="88" name="Group 87"/>
          <p:cNvGrpSpPr/>
          <p:nvPr/>
        </p:nvGrpSpPr>
        <p:grpSpPr>
          <a:xfrm>
            <a:off x="2337142" y="4546703"/>
            <a:ext cx="637791" cy="637791"/>
            <a:chOff x="3109648" y="672320"/>
            <a:chExt cx="478343" cy="478343"/>
          </a:xfrm>
        </p:grpSpPr>
        <p:pic>
          <p:nvPicPr>
            <p:cNvPr id="89" name="Picture 8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09648" y="672320"/>
              <a:ext cx="478343" cy="478343"/>
            </a:xfrm>
            <a:prstGeom prst="rect">
              <a:avLst/>
            </a:prstGeom>
          </p:spPr>
        </p:pic>
        <p:sp>
          <p:nvSpPr>
            <p:cNvPr id="90" name="Double Bracket 89"/>
            <p:cNvSpPr/>
            <p:nvPr/>
          </p:nvSpPr>
          <p:spPr>
            <a:xfrm>
              <a:off x="3185244" y="712924"/>
              <a:ext cx="315417" cy="390971"/>
            </a:xfrm>
            <a:prstGeom prst="bracketPair">
              <a:avLst/>
            </a:prstGeom>
            <a:ln w="47625">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sz="2400">
                <a:solidFill>
                  <a:srgbClr val="414042"/>
                </a:solidFill>
                <a:latin typeface="Amazon Ember" panose="020B0603020204020204"/>
              </a:endParaRPr>
            </a:p>
          </p:txBody>
        </p:sp>
      </p:grpSp>
      <p:grpSp>
        <p:nvGrpSpPr>
          <p:cNvPr id="91" name="Group 90"/>
          <p:cNvGrpSpPr/>
          <p:nvPr/>
        </p:nvGrpSpPr>
        <p:grpSpPr>
          <a:xfrm>
            <a:off x="3832966" y="4546703"/>
            <a:ext cx="637791" cy="637791"/>
            <a:chOff x="3109648" y="672320"/>
            <a:chExt cx="478343" cy="478343"/>
          </a:xfrm>
        </p:grpSpPr>
        <p:pic>
          <p:nvPicPr>
            <p:cNvPr id="92" name="Picture 9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09648" y="672320"/>
              <a:ext cx="478343" cy="478343"/>
            </a:xfrm>
            <a:prstGeom prst="rect">
              <a:avLst/>
            </a:prstGeom>
          </p:spPr>
        </p:pic>
        <p:sp>
          <p:nvSpPr>
            <p:cNvPr id="93" name="Double Bracket 92"/>
            <p:cNvSpPr/>
            <p:nvPr/>
          </p:nvSpPr>
          <p:spPr>
            <a:xfrm>
              <a:off x="3185244" y="712924"/>
              <a:ext cx="315417" cy="390971"/>
            </a:xfrm>
            <a:prstGeom prst="bracketPair">
              <a:avLst/>
            </a:prstGeom>
            <a:ln w="47625">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sz="2400">
                <a:solidFill>
                  <a:srgbClr val="414042"/>
                </a:solidFill>
                <a:latin typeface="Amazon Ember" panose="020B0603020204020204"/>
              </a:endParaRPr>
            </a:p>
          </p:txBody>
        </p:sp>
      </p:grpSp>
      <p:grpSp>
        <p:nvGrpSpPr>
          <p:cNvPr id="94" name="Group 93"/>
          <p:cNvGrpSpPr/>
          <p:nvPr/>
        </p:nvGrpSpPr>
        <p:grpSpPr>
          <a:xfrm>
            <a:off x="5323998" y="4535205"/>
            <a:ext cx="637791" cy="637791"/>
            <a:chOff x="3109648" y="672320"/>
            <a:chExt cx="478343" cy="478343"/>
          </a:xfrm>
        </p:grpSpPr>
        <p:pic>
          <p:nvPicPr>
            <p:cNvPr id="95" name="Picture 9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09648" y="672320"/>
              <a:ext cx="478343" cy="478343"/>
            </a:xfrm>
            <a:prstGeom prst="rect">
              <a:avLst/>
            </a:prstGeom>
          </p:spPr>
        </p:pic>
        <p:sp>
          <p:nvSpPr>
            <p:cNvPr id="96" name="Double Bracket 95"/>
            <p:cNvSpPr/>
            <p:nvPr/>
          </p:nvSpPr>
          <p:spPr>
            <a:xfrm>
              <a:off x="3185244" y="712924"/>
              <a:ext cx="315417" cy="390971"/>
            </a:xfrm>
            <a:prstGeom prst="bracketPair">
              <a:avLst/>
            </a:prstGeom>
            <a:ln w="47625">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sz="2400">
                <a:solidFill>
                  <a:srgbClr val="414042"/>
                </a:solidFill>
                <a:latin typeface="Amazon Ember" panose="020B0603020204020204"/>
              </a:endParaRPr>
            </a:p>
          </p:txBody>
        </p:sp>
      </p:grpSp>
      <p:grpSp>
        <p:nvGrpSpPr>
          <p:cNvPr id="97" name="Group 96"/>
          <p:cNvGrpSpPr/>
          <p:nvPr/>
        </p:nvGrpSpPr>
        <p:grpSpPr>
          <a:xfrm>
            <a:off x="7638331" y="4571225"/>
            <a:ext cx="637791" cy="637791"/>
            <a:chOff x="3109648" y="672320"/>
            <a:chExt cx="478343" cy="478343"/>
          </a:xfrm>
        </p:grpSpPr>
        <p:pic>
          <p:nvPicPr>
            <p:cNvPr id="98" name="Picture 9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09648" y="672320"/>
              <a:ext cx="478343" cy="478343"/>
            </a:xfrm>
            <a:prstGeom prst="rect">
              <a:avLst/>
            </a:prstGeom>
          </p:spPr>
        </p:pic>
        <p:sp>
          <p:nvSpPr>
            <p:cNvPr id="99" name="Double Bracket 98"/>
            <p:cNvSpPr/>
            <p:nvPr/>
          </p:nvSpPr>
          <p:spPr>
            <a:xfrm>
              <a:off x="3185244" y="712924"/>
              <a:ext cx="315417" cy="390971"/>
            </a:xfrm>
            <a:prstGeom prst="bracketPair">
              <a:avLst/>
            </a:prstGeom>
            <a:ln w="47625">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sz="2400">
                <a:solidFill>
                  <a:srgbClr val="414042"/>
                </a:solidFill>
                <a:latin typeface="Amazon Ember" panose="020B0603020204020204"/>
              </a:endParaRPr>
            </a:p>
          </p:txBody>
        </p:sp>
      </p:grpSp>
      <p:grpSp>
        <p:nvGrpSpPr>
          <p:cNvPr id="103" name="Group 102"/>
          <p:cNvGrpSpPr/>
          <p:nvPr/>
        </p:nvGrpSpPr>
        <p:grpSpPr>
          <a:xfrm>
            <a:off x="5284142" y="3692159"/>
            <a:ext cx="637791" cy="637791"/>
            <a:chOff x="4019092" y="2274584"/>
            <a:chExt cx="478343" cy="478343"/>
          </a:xfrm>
        </p:grpSpPr>
        <p:pic>
          <p:nvPicPr>
            <p:cNvPr id="101" name="Picture 10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19092" y="2274584"/>
              <a:ext cx="478343" cy="478343"/>
            </a:xfrm>
            <a:prstGeom prst="rect">
              <a:avLst/>
            </a:prstGeom>
          </p:spPr>
        </p:pic>
        <p:sp>
          <p:nvSpPr>
            <p:cNvPr id="102" name="Double Bracket 101"/>
            <p:cNvSpPr/>
            <p:nvPr/>
          </p:nvSpPr>
          <p:spPr>
            <a:xfrm>
              <a:off x="4094688" y="2315188"/>
              <a:ext cx="315417" cy="390971"/>
            </a:xfrm>
            <a:prstGeom prst="bracketPair">
              <a:avLst/>
            </a:prstGeom>
            <a:ln w="47625">
              <a:solidFill>
                <a:srgbClr val="0070C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sz="2400">
                <a:solidFill>
                  <a:srgbClr val="414042"/>
                </a:solidFill>
                <a:latin typeface="Amazon Ember" panose="020B0603020204020204"/>
              </a:endParaRPr>
            </a:p>
          </p:txBody>
        </p:sp>
      </p:grpSp>
      <p:grpSp>
        <p:nvGrpSpPr>
          <p:cNvPr id="104" name="Group 103"/>
          <p:cNvGrpSpPr/>
          <p:nvPr/>
        </p:nvGrpSpPr>
        <p:grpSpPr>
          <a:xfrm>
            <a:off x="5851605" y="4564947"/>
            <a:ext cx="637791" cy="637791"/>
            <a:chOff x="4019092" y="2274584"/>
            <a:chExt cx="478343" cy="478343"/>
          </a:xfrm>
        </p:grpSpPr>
        <p:pic>
          <p:nvPicPr>
            <p:cNvPr id="105" name="Picture 10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19092" y="2274584"/>
              <a:ext cx="478343" cy="478343"/>
            </a:xfrm>
            <a:prstGeom prst="rect">
              <a:avLst/>
            </a:prstGeom>
          </p:spPr>
        </p:pic>
        <p:sp>
          <p:nvSpPr>
            <p:cNvPr id="106" name="Double Bracket 105"/>
            <p:cNvSpPr/>
            <p:nvPr/>
          </p:nvSpPr>
          <p:spPr>
            <a:xfrm>
              <a:off x="4094688" y="2315188"/>
              <a:ext cx="315417" cy="390971"/>
            </a:xfrm>
            <a:prstGeom prst="bracketPair">
              <a:avLst/>
            </a:prstGeom>
            <a:ln w="47625">
              <a:solidFill>
                <a:srgbClr val="0070C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sz="2400">
                <a:solidFill>
                  <a:srgbClr val="414042"/>
                </a:solidFill>
                <a:latin typeface="Amazon Ember" panose="020B0603020204020204"/>
              </a:endParaRPr>
            </a:p>
          </p:txBody>
        </p:sp>
      </p:grpSp>
      <p:grpSp>
        <p:nvGrpSpPr>
          <p:cNvPr id="110" name="Group 109"/>
          <p:cNvGrpSpPr/>
          <p:nvPr/>
        </p:nvGrpSpPr>
        <p:grpSpPr>
          <a:xfrm>
            <a:off x="8158897" y="4574787"/>
            <a:ext cx="637791" cy="637791"/>
            <a:chOff x="6119172" y="3253802"/>
            <a:chExt cx="478343" cy="478343"/>
          </a:xfrm>
        </p:grpSpPr>
        <p:pic>
          <p:nvPicPr>
            <p:cNvPr id="108" name="Picture 10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19172" y="3253802"/>
              <a:ext cx="478343" cy="478343"/>
            </a:xfrm>
            <a:prstGeom prst="rect">
              <a:avLst/>
            </a:prstGeom>
          </p:spPr>
        </p:pic>
        <p:sp>
          <p:nvSpPr>
            <p:cNvPr id="109" name="Double Bracket 108"/>
            <p:cNvSpPr/>
            <p:nvPr/>
          </p:nvSpPr>
          <p:spPr>
            <a:xfrm>
              <a:off x="6194768" y="3294406"/>
              <a:ext cx="315417" cy="390971"/>
            </a:xfrm>
            <a:prstGeom prst="bracketPair">
              <a:avLst/>
            </a:prstGeom>
            <a:ln w="47625">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sz="2400">
                <a:solidFill>
                  <a:srgbClr val="414042"/>
                </a:solidFill>
                <a:latin typeface="Amazon Ember" panose="020B0603020204020204"/>
              </a:endParaRPr>
            </a:p>
          </p:txBody>
        </p:sp>
      </p:grpSp>
      <p:pic>
        <p:nvPicPr>
          <p:cNvPr id="112" name="Picture 1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25689" y="1769863"/>
            <a:ext cx="637791" cy="637791"/>
          </a:xfrm>
          <a:prstGeom prst="rect">
            <a:avLst/>
          </a:prstGeom>
        </p:spPr>
      </p:pic>
    </p:spTree>
    <p:extLst>
      <p:ext uri="{BB962C8B-B14F-4D97-AF65-F5344CB8AC3E}">
        <p14:creationId xmlns:p14="http://schemas.microsoft.com/office/powerpoint/2010/main" val="135908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dissolve">
                                      <p:cBhvr>
                                        <p:cTn id="12" dur="500"/>
                                        <p:tgtEl>
                                          <p:spTgt spid="58"/>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dissolve">
                                      <p:cBhvr>
                                        <p:cTn id="16" dur="500"/>
                                        <p:tgtEl>
                                          <p:spTgt spid="71"/>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72"/>
                                        </p:tgtEl>
                                        <p:attrNameLst>
                                          <p:attrName>style.visibility</p:attrName>
                                        </p:attrNameLst>
                                      </p:cBhvr>
                                      <p:to>
                                        <p:strVal val="visible"/>
                                      </p:to>
                                    </p:set>
                                    <p:animEffect transition="in" filter="dissolve">
                                      <p:cBhvr>
                                        <p:cTn id="20" dur="500"/>
                                        <p:tgtEl>
                                          <p:spTgt spid="72"/>
                                        </p:tgtEl>
                                      </p:cBhvr>
                                    </p:animEffect>
                                  </p:childTnLst>
                                </p:cTn>
                              </p:par>
                            </p:childTnLst>
                          </p:cTn>
                        </p:par>
                        <p:par>
                          <p:cTn id="21" fill="hold">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dissolve">
                                      <p:cBhvr>
                                        <p:cTn id="24" dur="500"/>
                                        <p:tgtEl>
                                          <p:spTgt spid="73"/>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dissolve">
                                      <p:cBhvr>
                                        <p:cTn id="29" dur="500"/>
                                        <p:tgtEl>
                                          <p:spTgt spid="5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dissolve">
                                      <p:cBhvr>
                                        <p:cTn id="34" dur="500"/>
                                        <p:tgtEl>
                                          <p:spTgt spid="6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dissolve">
                                      <p:cBhvr>
                                        <p:cTn id="39" dur="500"/>
                                        <p:tgtEl>
                                          <p:spTgt spid="60"/>
                                        </p:tgtEl>
                                      </p:cBhvr>
                                    </p:animEffect>
                                  </p:childTnLst>
                                </p:cTn>
                              </p:par>
                              <p:par>
                                <p:cTn id="40" presetID="1" presetClass="entr" presetSubtype="0" fill="hold" nodeType="withEffect">
                                  <p:stCondLst>
                                    <p:cond delay="0"/>
                                  </p:stCondLst>
                                  <p:childTnLst>
                                    <p:set>
                                      <p:cBhvr>
                                        <p:cTn id="41" dur="1" fill="hold">
                                          <p:stCondLst>
                                            <p:cond delay="0"/>
                                          </p:stCondLst>
                                        </p:cTn>
                                        <p:tgtEl>
                                          <p:spTgt spid="1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8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88"/>
                                        </p:tgtEl>
                                        <p:attrNameLst>
                                          <p:attrName>style.visibility</p:attrName>
                                        </p:attrNameLst>
                                      </p:cBhvr>
                                      <p:to>
                                        <p:strVal val="visible"/>
                                      </p:to>
                                    </p:set>
                                    <p:anim calcmode="lin" valueType="num">
                                      <p:cBhvr additive="base">
                                        <p:cTn id="50" dur="500" fill="hold"/>
                                        <p:tgtEl>
                                          <p:spTgt spid="88"/>
                                        </p:tgtEl>
                                        <p:attrNameLst>
                                          <p:attrName>ppt_x</p:attrName>
                                        </p:attrNameLst>
                                      </p:cBhvr>
                                      <p:tavLst>
                                        <p:tav tm="0">
                                          <p:val>
                                            <p:strVal val="#ppt_x"/>
                                          </p:val>
                                        </p:tav>
                                        <p:tav tm="100000">
                                          <p:val>
                                            <p:strVal val="#ppt_x"/>
                                          </p:val>
                                        </p:tav>
                                      </p:tavLst>
                                    </p:anim>
                                    <p:anim calcmode="lin" valueType="num">
                                      <p:cBhvr additive="base">
                                        <p:cTn id="51" dur="500" fill="hold"/>
                                        <p:tgtEl>
                                          <p:spTgt spid="88"/>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91"/>
                                        </p:tgtEl>
                                        <p:attrNameLst>
                                          <p:attrName>style.visibility</p:attrName>
                                        </p:attrNameLst>
                                      </p:cBhvr>
                                      <p:to>
                                        <p:strVal val="visible"/>
                                      </p:to>
                                    </p:set>
                                    <p:anim calcmode="lin" valueType="num">
                                      <p:cBhvr additive="base">
                                        <p:cTn id="54" dur="500" fill="hold"/>
                                        <p:tgtEl>
                                          <p:spTgt spid="91"/>
                                        </p:tgtEl>
                                        <p:attrNameLst>
                                          <p:attrName>ppt_x</p:attrName>
                                        </p:attrNameLst>
                                      </p:cBhvr>
                                      <p:tavLst>
                                        <p:tav tm="0">
                                          <p:val>
                                            <p:strVal val="#ppt_x"/>
                                          </p:val>
                                        </p:tav>
                                        <p:tav tm="100000">
                                          <p:val>
                                            <p:strVal val="#ppt_x"/>
                                          </p:val>
                                        </p:tav>
                                      </p:tavLst>
                                    </p:anim>
                                    <p:anim calcmode="lin" valueType="num">
                                      <p:cBhvr additive="base">
                                        <p:cTn id="55" dur="500" fill="hold"/>
                                        <p:tgtEl>
                                          <p:spTgt spid="91"/>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94"/>
                                        </p:tgtEl>
                                        <p:attrNameLst>
                                          <p:attrName>style.visibility</p:attrName>
                                        </p:attrNameLst>
                                      </p:cBhvr>
                                      <p:to>
                                        <p:strVal val="visible"/>
                                      </p:to>
                                    </p:set>
                                    <p:anim calcmode="lin" valueType="num">
                                      <p:cBhvr additive="base">
                                        <p:cTn id="58" dur="500" fill="hold"/>
                                        <p:tgtEl>
                                          <p:spTgt spid="94"/>
                                        </p:tgtEl>
                                        <p:attrNameLst>
                                          <p:attrName>ppt_x</p:attrName>
                                        </p:attrNameLst>
                                      </p:cBhvr>
                                      <p:tavLst>
                                        <p:tav tm="0">
                                          <p:val>
                                            <p:strVal val="#ppt_x"/>
                                          </p:val>
                                        </p:tav>
                                        <p:tav tm="100000">
                                          <p:val>
                                            <p:strVal val="#ppt_x"/>
                                          </p:val>
                                        </p:tav>
                                      </p:tavLst>
                                    </p:anim>
                                    <p:anim calcmode="lin" valueType="num">
                                      <p:cBhvr additive="base">
                                        <p:cTn id="59" dur="500" fill="hold"/>
                                        <p:tgtEl>
                                          <p:spTgt spid="94"/>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97"/>
                                        </p:tgtEl>
                                        <p:attrNameLst>
                                          <p:attrName>style.visibility</p:attrName>
                                        </p:attrNameLst>
                                      </p:cBhvr>
                                      <p:to>
                                        <p:strVal val="visible"/>
                                      </p:to>
                                    </p:set>
                                    <p:anim calcmode="lin" valueType="num">
                                      <p:cBhvr additive="base">
                                        <p:cTn id="62" dur="500" fill="hold"/>
                                        <p:tgtEl>
                                          <p:spTgt spid="97"/>
                                        </p:tgtEl>
                                        <p:attrNameLst>
                                          <p:attrName>ppt_x</p:attrName>
                                        </p:attrNameLst>
                                      </p:cBhvr>
                                      <p:tavLst>
                                        <p:tav tm="0">
                                          <p:val>
                                            <p:strVal val="#ppt_x"/>
                                          </p:val>
                                        </p:tav>
                                        <p:tav tm="100000">
                                          <p:val>
                                            <p:strVal val="#ppt_x"/>
                                          </p:val>
                                        </p:tav>
                                      </p:tavLst>
                                    </p:anim>
                                    <p:anim calcmode="lin" valueType="num">
                                      <p:cBhvr additive="base">
                                        <p:cTn id="63"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103"/>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104"/>
                                        </p:tgtEl>
                                        <p:attrNameLst>
                                          <p:attrName>style.visibility</p:attrName>
                                        </p:attrNameLst>
                                      </p:cBhvr>
                                      <p:to>
                                        <p:strVal val="visible"/>
                                      </p:to>
                                    </p:set>
                                    <p:anim calcmode="lin" valueType="num">
                                      <p:cBhvr additive="base">
                                        <p:cTn id="72" dur="500" fill="hold"/>
                                        <p:tgtEl>
                                          <p:spTgt spid="104"/>
                                        </p:tgtEl>
                                        <p:attrNameLst>
                                          <p:attrName>ppt_x</p:attrName>
                                        </p:attrNameLst>
                                      </p:cBhvr>
                                      <p:tavLst>
                                        <p:tav tm="0">
                                          <p:val>
                                            <p:strVal val="#ppt_x"/>
                                          </p:val>
                                        </p:tav>
                                        <p:tav tm="100000">
                                          <p:val>
                                            <p:strVal val="#ppt_x"/>
                                          </p:val>
                                        </p:tav>
                                      </p:tavLst>
                                    </p:anim>
                                    <p:anim calcmode="lin" valueType="num">
                                      <p:cBhvr additive="base">
                                        <p:cTn id="73"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P spid="60" grpId="0"/>
      <p:bldP spid="62" grpId="0"/>
      <p:bldP spid="71" grpId="0"/>
      <p:bldP spid="72" grpId="0"/>
      <p:bldP spid="7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31775"/>
            <a:ext cx="10939463" cy="728663"/>
          </a:xfrm>
        </p:spPr>
        <p:txBody>
          <a:bodyPr/>
          <a:lstStyle/>
          <a:p>
            <a:r>
              <a:rPr lang="en-US" dirty="0"/>
              <a:t>Example: OUs by Business Unit</a:t>
            </a:r>
          </a:p>
        </p:txBody>
      </p:sp>
      <p:cxnSp>
        <p:nvCxnSpPr>
          <p:cNvPr id="5" name="Straight Connector 4"/>
          <p:cNvCxnSpPr/>
          <p:nvPr/>
        </p:nvCxnSpPr>
        <p:spPr>
          <a:xfrm flipH="1">
            <a:off x="7348212" y="4194067"/>
            <a:ext cx="808" cy="293811"/>
          </a:xfrm>
          <a:prstGeom prst="line">
            <a:avLst/>
          </a:prstGeom>
          <a:ln cap="rnd">
            <a:prstDash val="dash"/>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3732401" y="5124691"/>
            <a:ext cx="154899" cy="730807"/>
          </a:xfrm>
          <a:prstGeom prst="line">
            <a:avLst/>
          </a:prstGeom>
          <a:ln cap="rnd">
            <a:prstDash val="dash"/>
          </a:ln>
        </p:spPr>
        <p:style>
          <a:lnRef idx="2">
            <a:schemeClr val="accent1"/>
          </a:lnRef>
          <a:fillRef idx="0">
            <a:schemeClr val="accent1"/>
          </a:fillRef>
          <a:effectRef idx="1">
            <a:schemeClr val="accent1"/>
          </a:effectRef>
          <a:fontRef idx="minor">
            <a:schemeClr val="tx1"/>
          </a:fontRef>
        </p:style>
      </p:cxnSp>
      <p:cxnSp>
        <p:nvCxnSpPr>
          <p:cNvPr id="7" name="Straight Connector 6"/>
          <p:cNvCxnSpPr>
            <a:endCxn id="21" idx="0"/>
          </p:cNvCxnSpPr>
          <p:nvPr/>
        </p:nvCxnSpPr>
        <p:spPr>
          <a:xfrm flipH="1">
            <a:off x="1704469" y="5163066"/>
            <a:ext cx="154897" cy="682439"/>
          </a:xfrm>
          <a:prstGeom prst="line">
            <a:avLst/>
          </a:prstGeom>
          <a:ln cap="rnd">
            <a:prstDash val="dash"/>
          </a:ln>
        </p:spPr>
        <p:style>
          <a:lnRef idx="2">
            <a:schemeClr val="accent1"/>
          </a:lnRef>
          <a:fillRef idx="0">
            <a:schemeClr val="accent1"/>
          </a:fillRef>
          <a:effectRef idx="1">
            <a:schemeClr val="accent1"/>
          </a:effectRef>
          <a:fontRef idx="minor">
            <a:schemeClr val="tx1"/>
          </a:fontRef>
        </p:style>
      </p:cxnSp>
      <p:cxnSp>
        <p:nvCxnSpPr>
          <p:cNvPr id="8" name="Straight Connector 7"/>
          <p:cNvCxnSpPr>
            <a:endCxn id="18" idx="0"/>
          </p:cNvCxnSpPr>
          <p:nvPr/>
        </p:nvCxnSpPr>
        <p:spPr>
          <a:xfrm>
            <a:off x="2230055" y="5114698"/>
            <a:ext cx="154899" cy="730807"/>
          </a:xfrm>
          <a:prstGeom prst="line">
            <a:avLst/>
          </a:prstGeom>
          <a:ln cap="rnd">
            <a:prstDash val="dash"/>
          </a:ln>
        </p:spPr>
        <p:style>
          <a:lnRef idx="2">
            <a:schemeClr val="accent1"/>
          </a:lnRef>
          <a:fillRef idx="0">
            <a:schemeClr val="accent1"/>
          </a:fillRef>
          <a:effectRef idx="1">
            <a:schemeClr val="accent1"/>
          </a:effectRef>
          <a:fontRef idx="minor">
            <a:schemeClr val="tx1"/>
          </a:fontRef>
        </p:style>
      </p:cxnSp>
      <p:cxnSp>
        <p:nvCxnSpPr>
          <p:cNvPr id="9" name="Straight Connector 8"/>
          <p:cNvCxnSpPr>
            <a:endCxn id="69" idx="0"/>
          </p:cNvCxnSpPr>
          <p:nvPr/>
        </p:nvCxnSpPr>
        <p:spPr>
          <a:xfrm flipH="1">
            <a:off x="5029331" y="4181904"/>
            <a:ext cx="808" cy="293811"/>
          </a:xfrm>
          <a:prstGeom prst="line">
            <a:avLst/>
          </a:prstGeom>
          <a:ln cap="rnd">
            <a:prstDash val="dash"/>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2186444" y="4043886"/>
            <a:ext cx="281936" cy="537332"/>
          </a:xfrm>
          <a:prstGeom prst="line">
            <a:avLst/>
          </a:prstGeom>
          <a:ln cap="rnd">
            <a:prstDash val="dash"/>
          </a:ln>
        </p:spPr>
        <p:style>
          <a:lnRef idx="2">
            <a:schemeClr val="accent1"/>
          </a:lnRef>
          <a:fillRef idx="0">
            <a:schemeClr val="accent1"/>
          </a:fillRef>
          <a:effectRef idx="1">
            <a:schemeClr val="accent1"/>
          </a:effectRef>
          <a:fontRef idx="minor">
            <a:schemeClr val="tx1"/>
          </a:fontRef>
        </p:style>
      </p:cxnSp>
      <p:grpSp>
        <p:nvGrpSpPr>
          <p:cNvPr id="11" name="Group 10"/>
          <p:cNvGrpSpPr/>
          <p:nvPr/>
        </p:nvGrpSpPr>
        <p:grpSpPr>
          <a:xfrm>
            <a:off x="1704467" y="4475715"/>
            <a:ext cx="679043" cy="791931"/>
            <a:chOff x="3780098" y="772608"/>
            <a:chExt cx="836167" cy="965316"/>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0098" y="772608"/>
              <a:ext cx="836165" cy="965316"/>
            </a:xfrm>
            <a:prstGeom prst="rect">
              <a:avLst/>
            </a:prstGeom>
          </p:spPr>
        </p:pic>
        <p:sp>
          <p:nvSpPr>
            <p:cNvPr id="13" name="TextBox 12"/>
            <p:cNvSpPr txBox="1"/>
            <p:nvPr/>
          </p:nvSpPr>
          <p:spPr>
            <a:xfrm>
              <a:off x="3780098" y="901209"/>
              <a:ext cx="836167" cy="612842"/>
            </a:xfrm>
            <a:prstGeom prst="rect">
              <a:avLst/>
            </a:prstGeom>
            <a:noFill/>
          </p:spPr>
          <p:txBody>
            <a:bodyPr wrap="square" rtlCol="0">
              <a:spAutoFit/>
            </a:bodyPr>
            <a:lstStyle/>
            <a:p>
              <a:r>
                <a:rPr lang="en-AU" sz="2667">
                  <a:solidFill>
                    <a:srgbClr val="414042"/>
                  </a:solidFill>
                  <a:latin typeface="Amazon Ember" panose="020B0603020204020204"/>
                </a:rPr>
                <a:t>A1</a:t>
              </a:r>
            </a:p>
          </p:txBody>
        </p:sp>
      </p:grpSp>
      <p:grpSp>
        <p:nvGrpSpPr>
          <p:cNvPr id="14" name="Group 13"/>
          <p:cNvGrpSpPr/>
          <p:nvPr/>
        </p:nvGrpSpPr>
        <p:grpSpPr>
          <a:xfrm>
            <a:off x="3196821" y="4475715"/>
            <a:ext cx="679043" cy="791931"/>
            <a:chOff x="3780098" y="772608"/>
            <a:chExt cx="836167" cy="965316"/>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0098" y="772608"/>
              <a:ext cx="836165" cy="965316"/>
            </a:xfrm>
            <a:prstGeom prst="rect">
              <a:avLst/>
            </a:prstGeom>
          </p:spPr>
        </p:pic>
        <p:sp>
          <p:nvSpPr>
            <p:cNvPr id="16" name="TextBox 15"/>
            <p:cNvSpPr txBox="1"/>
            <p:nvPr/>
          </p:nvSpPr>
          <p:spPr>
            <a:xfrm>
              <a:off x="3780098" y="901209"/>
              <a:ext cx="836167" cy="612842"/>
            </a:xfrm>
            <a:prstGeom prst="rect">
              <a:avLst/>
            </a:prstGeom>
            <a:noFill/>
          </p:spPr>
          <p:txBody>
            <a:bodyPr wrap="square" rtlCol="0">
              <a:spAutoFit/>
            </a:bodyPr>
            <a:lstStyle/>
            <a:p>
              <a:r>
                <a:rPr lang="en-AU" sz="2667">
                  <a:solidFill>
                    <a:srgbClr val="414042"/>
                  </a:solidFill>
                  <a:latin typeface="Amazon Ember" panose="020B0603020204020204"/>
                </a:rPr>
                <a:t>A2</a:t>
              </a:r>
            </a:p>
          </p:txBody>
        </p:sp>
      </p:grpSp>
      <p:grpSp>
        <p:nvGrpSpPr>
          <p:cNvPr id="17" name="Group 16"/>
          <p:cNvGrpSpPr/>
          <p:nvPr/>
        </p:nvGrpSpPr>
        <p:grpSpPr>
          <a:xfrm>
            <a:off x="2069850" y="5845505"/>
            <a:ext cx="630207" cy="630207"/>
            <a:chOff x="1634832" y="3959505"/>
            <a:chExt cx="472655" cy="472655"/>
          </a:xfrm>
        </p:grpSpPr>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832" y="3959505"/>
              <a:ext cx="472655" cy="472655"/>
            </a:xfrm>
            <a:prstGeom prst="rect">
              <a:avLst/>
            </a:prstGeom>
          </p:spPr>
        </p:pic>
        <p:sp>
          <p:nvSpPr>
            <p:cNvPr id="19" name="Oval 18"/>
            <p:cNvSpPr/>
            <p:nvPr/>
          </p:nvSpPr>
          <p:spPr>
            <a:xfrm>
              <a:off x="1754986" y="4094418"/>
              <a:ext cx="232347" cy="217358"/>
            </a:xfrm>
            <a:prstGeom prst="ellipse">
              <a:avLst/>
            </a:prstGeom>
            <a:solidFill>
              <a:srgbClr val="FCDA6D"/>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2400">
                <a:ln>
                  <a:solidFill>
                    <a:sysClr val="windowText" lastClr="000000"/>
                  </a:solidFill>
                </a:ln>
                <a:solidFill>
                  <a:srgbClr val="FFFFFF"/>
                </a:solidFill>
                <a:latin typeface="Amazon Ember" panose="020B0603020204020204"/>
              </a:endParaRPr>
            </a:p>
          </p:txBody>
        </p:sp>
      </p:grpSp>
      <p:grpSp>
        <p:nvGrpSpPr>
          <p:cNvPr id="20" name="Group 19"/>
          <p:cNvGrpSpPr/>
          <p:nvPr/>
        </p:nvGrpSpPr>
        <p:grpSpPr>
          <a:xfrm>
            <a:off x="1389365" y="5845505"/>
            <a:ext cx="630207" cy="630207"/>
            <a:chOff x="1634832" y="3959505"/>
            <a:chExt cx="472655" cy="472655"/>
          </a:xfrm>
        </p:grpSpPr>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832" y="3959505"/>
              <a:ext cx="472655" cy="472655"/>
            </a:xfrm>
            <a:prstGeom prst="rect">
              <a:avLst/>
            </a:prstGeom>
          </p:spPr>
        </p:pic>
        <p:sp>
          <p:nvSpPr>
            <p:cNvPr id="22" name="Oval 21"/>
            <p:cNvSpPr/>
            <p:nvPr/>
          </p:nvSpPr>
          <p:spPr>
            <a:xfrm>
              <a:off x="1754986" y="4094418"/>
              <a:ext cx="232347" cy="217358"/>
            </a:xfrm>
            <a:prstGeom prst="ellipse">
              <a:avLst/>
            </a:prstGeom>
            <a:solidFill>
              <a:srgbClr val="FCDA6D"/>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2400">
                <a:ln>
                  <a:solidFill>
                    <a:sysClr val="windowText" lastClr="000000"/>
                  </a:solidFill>
                </a:ln>
                <a:solidFill>
                  <a:srgbClr val="FFFFFF"/>
                </a:solidFill>
                <a:latin typeface="Amazon Ember" panose="020B0603020204020204"/>
              </a:endParaRPr>
            </a:p>
          </p:txBody>
        </p:sp>
      </p:grpSp>
      <p:grpSp>
        <p:nvGrpSpPr>
          <p:cNvPr id="23" name="Group 22"/>
          <p:cNvGrpSpPr/>
          <p:nvPr/>
        </p:nvGrpSpPr>
        <p:grpSpPr>
          <a:xfrm>
            <a:off x="3572198" y="5845505"/>
            <a:ext cx="630207" cy="630207"/>
            <a:chOff x="1634832" y="3959505"/>
            <a:chExt cx="472655" cy="472655"/>
          </a:xfrm>
        </p:grpSpPr>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832" y="3959505"/>
              <a:ext cx="472655" cy="472655"/>
            </a:xfrm>
            <a:prstGeom prst="rect">
              <a:avLst/>
            </a:prstGeom>
          </p:spPr>
        </p:pic>
        <p:sp>
          <p:nvSpPr>
            <p:cNvPr id="25" name="Oval 24"/>
            <p:cNvSpPr/>
            <p:nvPr/>
          </p:nvSpPr>
          <p:spPr>
            <a:xfrm>
              <a:off x="1754986" y="4094418"/>
              <a:ext cx="232347" cy="217358"/>
            </a:xfrm>
            <a:prstGeom prst="ellipse">
              <a:avLst/>
            </a:prstGeom>
            <a:solidFill>
              <a:srgbClr val="FCDA6D"/>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2400">
                <a:ln>
                  <a:solidFill>
                    <a:sysClr val="windowText" lastClr="000000"/>
                  </a:solidFill>
                </a:ln>
                <a:solidFill>
                  <a:srgbClr val="FFFFFF"/>
                </a:solidFill>
                <a:latin typeface="Amazon Ember" panose="020B0603020204020204"/>
              </a:endParaRPr>
            </a:p>
          </p:txBody>
        </p:sp>
      </p:grpSp>
      <p:grpSp>
        <p:nvGrpSpPr>
          <p:cNvPr id="26" name="Group 25"/>
          <p:cNvGrpSpPr/>
          <p:nvPr/>
        </p:nvGrpSpPr>
        <p:grpSpPr>
          <a:xfrm>
            <a:off x="2891713" y="5845505"/>
            <a:ext cx="630207" cy="630207"/>
            <a:chOff x="1634832" y="3959505"/>
            <a:chExt cx="472655" cy="472655"/>
          </a:xfrm>
        </p:grpSpPr>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832" y="3959505"/>
              <a:ext cx="472655" cy="472655"/>
            </a:xfrm>
            <a:prstGeom prst="rect">
              <a:avLst/>
            </a:prstGeom>
          </p:spPr>
        </p:pic>
        <p:sp>
          <p:nvSpPr>
            <p:cNvPr id="28" name="Oval 27"/>
            <p:cNvSpPr/>
            <p:nvPr/>
          </p:nvSpPr>
          <p:spPr>
            <a:xfrm>
              <a:off x="1754986" y="4094418"/>
              <a:ext cx="232347" cy="217358"/>
            </a:xfrm>
            <a:prstGeom prst="ellipse">
              <a:avLst/>
            </a:prstGeom>
            <a:solidFill>
              <a:srgbClr val="FCDA6D"/>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2400">
                <a:ln>
                  <a:solidFill>
                    <a:sysClr val="windowText" lastClr="000000"/>
                  </a:solidFill>
                </a:ln>
                <a:solidFill>
                  <a:srgbClr val="FFFFFF"/>
                </a:solidFill>
                <a:latin typeface="Amazon Ember" panose="020B0603020204020204"/>
              </a:endParaRPr>
            </a:p>
          </p:txBody>
        </p:sp>
      </p:grpSp>
      <p:grpSp>
        <p:nvGrpSpPr>
          <p:cNvPr id="29" name="Group 28"/>
          <p:cNvGrpSpPr/>
          <p:nvPr/>
        </p:nvGrpSpPr>
        <p:grpSpPr>
          <a:xfrm>
            <a:off x="6356417" y="4487877"/>
            <a:ext cx="1991177" cy="1987832"/>
            <a:chOff x="5195529" y="3179498"/>
            <a:chExt cx="1493383" cy="1490874"/>
          </a:xfrm>
        </p:grpSpPr>
        <p:cxnSp>
          <p:nvCxnSpPr>
            <p:cNvPr id="30" name="Straight Connector 29"/>
            <p:cNvCxnSpPr>
              <a:endCxn id="37" idx="0"/>
            </p:cNvCxnSpPr>
            <p:nvPr/>
          </p:nvCxnSpPr>
          <p:spPr>
            <a:xfrm>
              <a:off x="6085325" y="3666230"/>
              <a:ext cx="367260" cy="531486"/>
            </a:xfrm>
            <a:prstGeom prst="line">
              <a:avLst/>
            </a:prstGeom>
            <a:ln cap="rnd">
              <a:prstDash val="dash"/>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43" idx="2"/>
              <a:endCxn id="41" idx="0"/>
            </p:cNvCxnSpPr>
            <p:nvPr/>
          </p:nvCxnSpPr>
          <p:spPr>
            <a:xfrm>
              <a:off x="5939983" y="3773446"/>
              <a:ext cx="2238" cy="424271"/>
            </a:xfrm>
            <a:prstGeom prst="line">
              <a:avLst/>
            </a:prstGeom>
            <a:ln cap="rnd">
              <a:prstDash val="dash"/>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a:endCxn id="39" idx="0"/>
            </p:cNvCxnSpPr>
            <p:nvPr/>
          </p:nvCxnSpPr>
          <p:spPr>
            <a:xfrm flipH="1">
              <a:off x="5431857" y="3666230"/>
              <a:ext cx="340402" cy="531487"/>
            </a:xfrm>
            <a:prstGeom prst="line">
              <a:avLst/>
            </a:prstGeom>
            <a:ln cap="rnd">
              <a:prstDash val="dash"/>
            </a:ln>
          </p:spPr>
          <p:style>
            <a:lnRef idx="2">
              <a:schemeClr val="accent1"/>
            </a:lnRef>
            <a:fillRef idx="0">
              <a:schemeClr val="accent1"/>
            </a:fillRef>
            <a:effectRef idx="1">
              <a:schemeClr val="accent1"/>
            </a:effectRef>
            <a:fontRef idx="minor">
              <a:schemeClr val="tx1"/>
            </a:fontRef>
          </p:style>
        </p:cxnSp>
        <p:grpSp>
          <p:nvGrpSpPr>
            <p:cNvPr id="33" name="Group 32"/>
            <p:cNvGrpSpPr/>
            <p:nvPr/>
          </p:nvGrpSpPr>
          <p:grpSpPr>
            <a:xfrm>
              <a:off x="5685342" y="3179498"/>
              <a:ext cx="509282" cy="593948"/>
              <a:chOff x="3780098" y="772608"/>
              <a:chExt cx="836167" cy="965316"/>
            </a:xfrm>
          </p:grpSpPr>
          <p:pic>
            <p:nvPicPr>
              <p:cNvPr id="43" name="Picture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0098" y="772608"/>
                <a:ext cx="836165" cy="965316"/>
              </a:xfrm>
              <a:prstGeom prst="rect">
                <a:avLst/>
              </a:prstGeom>
            </p:spPr>
          </p:pic>
          <p:sp>
            <p:nvSpPr>
              <p:cNvPr id="44" name="TextBox 43"/>
              <p:cNvSpPr txBox="1"/>
              <p:nvPr/>
            </p:nvSpPr>
            <p:spPr>
              <a:xfrm>
                <a:off x="3780098" y="901209"/>
                <a:ext cx="836167" cy="612842"/>
              </a:xfrm>
              <a:prstGeom prst="rect">
                <a:avLst/>
              </a:prstGeom>
              <a:noFill/>
            </p:spPr>
            <p:txBody>
              <a:bodyPr wrap="square" rtlCol="0">
                <a:spAutoFit/>
              </a:bodyPr>
              <a:lstStyle/>
              <a:p>
                <a:r>
                  <a:rPr lang="en-AU" sz="2667">
                    <a:solidFill>
                      <a:srgbClr val="414042"/>
                    </a:solidFill>
                    <a:latin typeface="Amazon Ember" panose="020B0603020204020204"/>
                  </a:rPr>
                  <a:t>A4</a:t>
                </a:r>
              </a:p>
            </p:txBody>
          </p:sp>
        </p:grpSp>
        <p:grpSp>
          <p:nvGrpSpPr>
            <p:cNvPr id="34" name="Group 33"/>
            <p:cNvGrpSpPr/>
            <p:nvPr/>
          </p:nvGrpSpPr>
          <p:grpSpPr>
            <a:xfrm>
              <a:off x="5705893" y="4197717"/>
              <a:ext cx="472655" cy="472655"/>
              <a:chOff x="1634832" y="3959505"/>
              <a:chExt cx="472655" cy="472655"/>
            </a:xfrm>
          </p:grpSpPr>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832" y="3959505"/>
                <a:ext cx="472655" cy="472655"/>
              </a:xfrm>
              <a:prstGeom prst="rect">
                <a:avLst/>
              </a:prstGeom>
            </p:spPr>
          </p:pic>
          <p:sp>
            <p:nvSpPr>
              <p:cNvPr id="42" name="Oval 41"/>
              <p:cNvSpPr/>
              <p:nvPr/>
            </p:nvSpPr>
            <p:spPr>
              <a:xfrm>
                <a:off x="1754986" y="4094418"/>
                <a:ext cx="232347" cy="217358"/>
              </a:xfrm>
              <a:prstGeom prst="ellipse">
                <a:avLst/>
              </a:prstGeom>
              <a:solidFill>
                <a:srgbClr val="FCDA6D"/>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2400">
                  <a:ln>
                    <a:solidFill>
                      <a:sysClr val="windowText" lastClr="000000"/>
                    </a:solidFill>
                  </a:ln>
                  <a:solidFill>
                    <a:srgbClr val="FFFFFF"/>
                  </a:solidFill>
                  <a:latin typeface="Amazon Ember" panose="020B0603020204020204"/>
                </a:endParaRPr>
              </a:p>
            </p:txBody>
          </p:sp>
        </p:grpSp>
        <p:grpSp>
          <p:nvGrpSpPr>
            <p:cNvPr id="35" name="Group 34"/>
            <p:cNvGrpSpPr/>
            <p:nvPr/>
          </p:nvGrpSpPr>
          <p:grpSpPr>
            <a:xfrm>
              <a:off x="5195529" y="4197717"/>
              <a:ext cx="472655" cy="472655"/>
              <a:chOff x="1634832" y="3959505"/>
              <a:chExt cx="472655" cy="472655"/>
            </a:xfrm>
          </p:grpSpPr>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832" y="3959505"/>
                <a:ext cx="472655" cy="472655"/>
              </a:xfrm>
              <a:prstGeom prst="rect">
                <a:avLst/>
              </a:prstGeom>
            </p:spPr>
          </p:pic>
          <p:sp>
            <p:nvSpPr>
              <p:cNvPr id="40" name="Oval 39"/>
              <p:cNvSpPr/>
              <p:nvPr/>
            </p:nvSpPr>
            <p:spPr>
              <a:xfrm>
                <a:off x="1754986" y="4094418"/>
                <a:ext cx="232347" cy="217358"/>
              </a:xfrm>
              <a:prstGeom prst="ellipse">
                <a:avLst/>
              </a:prstGeom>
              <a:solidFill>
                <a:srgbClr val="FCDA6D"/>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2400">
                  <a:ln>
                    <a:solidFill>
                      <a:sysClr val="windowText" lastClr="000000"/>
                    </a:solidFill>
                  </a:ln>
                  <a:solidFill>
                    <a:srgbClr val="FFFFFF"/>
                  </a:solidFill>
                  <a:latin typeface="Amazon Ember" panose="020B0603020204020204"/>
                </a:endParaRPr>
              </a:p>
            </p:txBody>
          </p:sp>
        </p:grpSp>
        <p:grpSp>
          <p:nvGrpSpPr>
            <p:cNvPr id="36" name="Group 35"/>
            <p:cNvGrpSpPr/>
            <p:nvPr/>
          </p:nvGrpSpPr>
          <p:grpSpPr>
            <a:xfrm>
              <a:off x="6216257" y="4197716"/>
              <a:ext cx="472655" cy="472655"/>
              <a:chOff x="1634832" y="3959505"/>
              <a:chExt cx="472655" cy="472655"/>
            </a:xfrm>
          </p:grpSpPr>
          <p:pic>
            <p:nvPicPr>
              <p:cNvPr id="37" name="Pictur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832" y="3959505"/>
                <a:ext cx="472655" cy="472655"/>
              </a:xfrm>
              <a:prstGeom prst="rect">
                <a:avLst/>
              </a:prstGeom>
            </p:spPr>
          </p:pic>
          <p:sp>
            <p:nvSpPr>
              <p:cNvPr id="38" name="Oval 37"/>
              <p:cNvSpPr/>
              <p:nvPr/>
            </p:nvSpPr>
            <p:spPr>
              <a:xfrm>
                <a:off x="1754986" y="4094418"/>
                <a:ext cx="232347" cy="217358"/>
              </a:xfrm>
              <a:prstGeom prst="ellipse">
                <a:avLst/>
              </a:prstGeom>
              <a:solidFill>
                <a:srgbClr val="FCDA6D"/>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2400">
                  <a:ln>
                    <a:solidFill>
                      <a:sysClr val="windowText" lastClr="000000"/>
                    </a:solidFill>
                  </a:ln>
                  <a:solidFill>
                    <a:srgbClr val="FFFFFF"/>
                  </a:solidFill>
                  <a:latin typeface="Amazon Ember" panose="020B0603020204020204"/>
                </a:endParaRPr>
              </a:p>
            </p:txBody>
          </p:sp>
        </p:grpSp>
      </p:grpSp>
      <p:cxnSp>
        <p:nvCxnSpPr>
          <p:cNvPr id="45" name="Elbow Connector 44"/>
          <p:cNvCxnSpPr>
            <a:stCxn id="50" idx="1"/>
            <a:endCxn id="46" idx="0"/>
          </p:cNvCxnSpPr>
          <p:nvPr/>
        </p:nvCxnSpPr>
        <p:spPr>
          <a:xfrm rot="10800000" flipV="1">
            <a:off x="2759472" y="1942998"/>
            <a:ext cx="1712416" cy="1040401"/>
          </a:xfrm>
          <a:prstGeom prst="bentConnector2">
            <a:avLst/>
          </a:prstGeom>
          <a:ln cap="rnd">
            <a:prstDash val="dash"/>
            <a:round/>
          </a:ln>
        </p:spPr>
        <p:style>
          <a:lnRef idx="2">
            <a:schemeClr val="accent1"/>
          </a:lnRef>
          <a:fillRef idx="0">
            <a:schemeClr val="accent1"/>
          </a:fillRef>
          <a:effectRef idx="1">
            <a:schemeClr val="accent1"/>
          </a:effectRef>
          <a:fontRef idx="minor">
            <a:schemeClr val="tx1"/>
          </a:fontRef>
        </p:style>
      </p:cxnSp>
      <p:pic>
        <p:nvPicPr>
          <p:cNvPr id="46" name="Picture 4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6445" y="2983400"/>
            <a:ext cx="1146055" cy="1226867"/>
          </a:xfrm>
          <a:prstGeom prst="rect">
            <a:avLst/>
          </a:prstGeom>
        </p:spPr>
      </p:pic>
      <p:cxnSp>
        <p:nvCxnSpPr>
          <p:cNvPr id="47" name="Elbow Connector 46"/>
          <p:cNvCxnSpPr>
            <a:stCxn id="48" idx="0"/>
            <a:endCxn id="50" idx="3"/>
          </p:cNvCxnSpPr>
          <p:nvPr/>
        </p:nvCxnSpPr>
        <p:spPr>
          <a:xfrm rot="16200000" flipV="1">
            <a:off x="5934365" y="1595408"/>
            <a:ext cx="1063355" cy="1758536"/>
          </a:xfrm>
          <a:prstGeom prst="bentConnector2">
            <a:avLst/>
          </a:prstGeom>
          <a:ln cap="rnd">
            <a:prstDash val="dash"/>
            <a:round/>
          </a:ln>
        </p:spPr>
        <p:style>
          <a:lnRef idx="2">
            <a:schemeClr val="accent1"/>
          </a:lnRef>
          <a:fillRef idx="0">
            <a:schemeClr val="accent1"/>
          </a:fillRef>
          <a:effectRef idx="1">
            <a:schemeClr val="accent1"/>
          </a:effectRef>
          <a:fontRef idx="minor">
            <a:schemeClr val="tx1"/>
          </a:fontRef>
        </p:style>
      </p:cxnSp>
      <p:pic>
        <p:nvPicPr>
          <p:cNvPr id="48" name="Picture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5835" y="3006354"/>
            <a:ext cx="1198951" cy="1283492"/>
          </a:xfrm>
          <a:prstGeom prst="rect">
            <a:avLst/>
          </a:prstGeom>
        </p:spPr>
      </p:pic>
      <p:grpSp>
        <p:nvGrpSpPr>
          <p:cNvPr id="49" name="Group 48"/>
          <p:cNvGrpSpPr/>
          <p:nvPr/>
        </p:nvGrpSpPr>
        <p:grpSpPr>
          <a:xfrm>
            <a:off x="4471889" y="1299455"/>
            <a:ext cx="1114887" cy="1287088"/>
            <a:chOff x="3780098" y="772608"/>
            <a:chExt cx="836165" cy="965316"/>
          </a:xfrm>
        </p:grpSpPr>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0098" y="772608"/>
              <a:ext cx="836165" cy="965316"/>
            </a:xfrm>
            <a:prstGeom prst="rect">
              <a:avLst/>
            </a:prstGeom>
          </p:spPr>
        </p:pic>
        <p:sp>
          <p:nvSpPr>
            <p:cNvPr id="51" name="TextBox 50"/>
            <p:cNvSpPr txBox="1"/>
            <p:nvPr/>
          </p:nvSpPr>
          <p:spPr>
            <a:xfrm>
              <a:off x="3888274" y="883779"/>
              <a:ext cx="498447" cy="684755"/>
            </a:xfrm>
            <a:prstGeom prst="rect">
              <a:avLst/>
            </a:prstGeom>
            <a:noFill/>
          </p:spPr>
          <p:txBody>
            <a:bodyPr wrap="square" rtlCol="0">
              <a:spAutoFit/>
            </a:bodyPr>
            <a:lstStyle/>
            <a:p>
              <a:r>
                <a:rPr lang="en-AU" sz="5333" dirty="0">
                  <a:solidFill>
                    <a:srgbClr val="414042"/>
                  </a:solidFill>
                  <a:latin typeface="Amazon Ember" panose="020B0603020204020204"/>
                </a:rPr>
                <a:t>M</a:t>
              </a:r>
            </a:p>
          </p:txBody>
        </p:sp>
      </p:grpSp>
      <p:cxnSp>
        <p:nvCxnSpPr>
          <p:cNvPr id="52" name="Elbow Connector 51"/>
          <p:cNvCxnSpPr>
            <a:stCxn id="53" idx="0"/>
            <a:endCxn id="50" idx="2"/>
          </p:cNvCxnSpPr>
          <p:nvPr/>
        </p:nvCxnSpPr>
        <p:spPr>
          <a:xfrm rot="16200000" flipV="1">
            <a:off x="4838187" y="2777688"/>
            <a:ext cx="392125" cy="9835"/>
          </a:xfrm>
          <a:prstGeom prst="bentConnector3">
            <a:avLst>
              <a:gd name="adj1" fmla="val 50000"/>
            </a:avLst>
          </a:prstGeom>
          <a:ln cap="rnd">
            <a:prstDash val="dash"/>
            <a:round/>
          </a:ln>
        </p:spPr>
        <p:style>
          <a:lnRef idx="2">
            <a:schemeClr val="accent1"/>
          </a:lnRef>
          <a:fillRef idx="0">
            <a:schemeClr val="accent1"/>
          </a:fillRef>
          <a:effectRef idx="1">
            <a:schemeClr val="accent1"/>
          </a:effectRef>
          <a:fontRef idx="minor">
            <a:schemeClr val="tx1"/>
          </a:fontRef>
        </p:style>
      </p:cxnSp>
      <p:pic>
        <p:nvPicPr>
          <p:cNvPr id="53" name="Picture 5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7573" y="2978668"/>
            <a:ext cx="1183188" cy="1266619"/>
          </a:xfrm>
          <a:prstGeom prst="rect">
            <a:avLst/>
          </a:prstGeom>
        </p:spPr>
      </p:pic>
      <p:cxnSp>
        <p:nvCxnSpPr>
          <p:cNvPr id="54" name="Straight Connector 53"/>
          <p:cNvCxnSpPr/>
          <p:nvPr/>
        </p:nvCxnSpPr>
        <p:spPr>
          <a:xfrm>
            <a:off x="3051918" y="4064333"/>
            <a:ext cx="309796" cy="506892"/>
          </a:xfrm>
          <a:prstGeom prst="line">
            <a:avLst/>
          </a:prstGeom>
          <a:ln cap="rnd">
            <a:prstDash val="dash"/>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endCxn id="27" idx="0"/>
          </p:cNvCxnSpPr>
          <p:nvPr/>
        </p:nvCxnSpPr>
        <p:spPr>
          <a:xfrm flipH="1">
            <a:off x="3206816" y="5163066"/>
            <a:ext cx="141749" cy="682439"/>
          </a:xfrm>
          <a:prstGeom prst="line">
            <a:avLst/>
          </a:prstGeom>
          <a:ln cap="rnd">
            <a:prstDash val="dash"/>
          </a:ln>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a:off x="5717901" y="1226985"/>
            <a:ext cx="6150344" cy="830997"/>
          </a:xfrm>
          <a:prstGeom prst="rect">
            <a:avLst/>
          </a:prstGeom>
        </p:spPr>
        <p:txBody>
          <a:bodyPr wrap="square">
            <a:spAutoFit/>
          </a:bodyPr>
          <a:lstStyle/>
          <a:p>
            <a:r>
              <a:rPr lang="en-AU" sz="2400" dirty="0">
                <a:latin typeface="Amazon Ember" panose="020B0603020204020204"/>
              </a:rPr>
              <a:t>Master account / Administrative root</a:t>
            </a:r>
          </a:p>
          <a:p>
            <a:endParaRPr lang="en-AU" sz="2400" dirty="0">
              <a:latin typeface="Amazon Ember" panose="020B0603020204020204"/>
            </a:endParaRPr>
          </a:p>
        </p:txBody>
      </p:sp>
      <p:sp>
        <p:nvSpPr>
          <p:cNvPr id="58" name="Rectangle 57"/>
          <p:cNvSpPr/>
          <p:nvPr/>
        </p:nvSpPr>
        <p:spPr>
          <a:xfrm>
            <a:off x="8248892" y="3271605"/>
            <a:ext cx="3819849" cy="461665"/>
          </a:xfrm>
          <a:prstGeom prst="rect">
            <a:avLst/>
          </a:prstGeom>
        </p:spPr>
        <p:txBody>
          <a:bodyPr wrap="square">
            <a:spAutoFit/>
          </a:bodyPr>
          <a:lstStyle/>
          <a:p>
            <a:r>
              <a:rPr lang="en-AU" sz="2400" dirty="0">
                <a:latin typeface="Amazon Ember" panose="020B0603020204020204"/>
              </a:rPr>
              <a:t>Organizational unit (OU)</a:t>
            </a:r>
          </a:p>
        </p:txBody>
      </p:sp>
      <p:sp>
        <p:nvSpPr>
          <p:cNvPr id="59" name="Rectangle 58"/>
          <p:cNvSpPr/>
          <p:nvPr/>
        </p:nvSpPr>
        <p:spPr>
          <a:xfrm>
            <a:off x="9325577" y="4525730"/>
            <a:ext cx="2252668" cy="461665"/>
          </a:xfrm>
          <a:prstGeom prst="rect">
            <a:avLst/>
          </a:prstGeom>
        </p:spPr>
        <p:txBody>
          <a:bodyPr wrap="square">
            <a:spAutoFit/>
          </a:bodyPr>
          <a:lstStyle/>
          <a:p>
            <a:r>
              <a:rPr lang="en-AU" sz="2400" dirty="0">
                <a:latin typeface="Amazon Ember" panose="020B0603020204020204"/>
              </a:rPr>
              <a:t>AWS accounts</a:t>
            </a:r>
          </a:p>
        </p:txBody>
      </p:sp>
      <p:sp>
        <p:nvSpPr>
          <p:cNvPr id="60" name="Rectangle 59"/>
          <p:cNvSpPr/>
          <p:nvPr/>
        </p:nvSpPr>
        <p:spPr>
          <a:xfrm>
            <a:off x="197622" y="1668943"/>
            <a:ext cx="2127079" cy="1569660"/>
          </a:xfrm>
          <a:prstGeom prst="rect">
            <a:avLst/>
          </a:prstGeom>
        </p:spPr>
        <p:txBody>
          <a:bodyPr wrap="square">
            <a:spAutoFit/>
          </a:bodyPr>
          <a:lstStyle/>
          <a:p>
            <a:r>
              <a:rPr lang="en-AU" sz="2400" dirty="0">
                <a:latin typeface="Amazon Ember" panose="020B0603020204020204"/>
              </a:rPr>
              <a:t>Service</a:t>
            </a:r>
          </a:p>
          <a:p>
            <a:r>
              <a:rPr lang="en-AU" sz="2400" dirty="0">
                <a:latin typeface="Amazon Ember" panose="020B0603020204020204"/>
              </a:rPr>
              <a:t>Control</a:t>
            </a:r>
          </a:p>
          <a:p>
            <a:r>
              <a:rPr lang="en-AU" sz="2400" dirty="0">
                <a:latin typeface="Amazon Ember" panose="020B0603020204020204"/>
              </a:rPr>
              <a:t>Policies (SCPs)</a:t>
            </a:r>
          </a:p>
        </p:txBody>
      </p:sp>
      <p:sp>
        <p:nvSpPr>
          <p:cNvPr id="62" name="Rectangle 61"/>
          <p:cNvSpPr/>
          <p:nvPr/>
        </p:nvSpPr>
        <p:spPr>
          <a:xfrm>
            <a:off x="9262234" y="5822755"/>
            <a:ext cx="2606012" cy="461665"/>
          </a:xfrm>
          <a:prstGeom prst="rect">
            <a:avLst/>
          </a:prstGeom>
        </p:spPr>
        <p:txBody>
          <a:bodyPr wrap="square">
            <a:spAutoFit/>
          </a:bodyPr>
          <a:lstStyle/>
          <a:p>
            <a:r>
              <a:rPr lang="en-AU" sz="2400" dirty="0">
                <a:latin typeface="Amazon Ember" panose="020B0603020204020204"/>
              </a:rPr>
              <a:t>AWS resources</a:t>
            </a:r>
          </a:p>
        </p:txBody>
      </p:sp>
      <p:grpSp>
        <p:nvGrpSpPr>
          <p:cNvPr id="63" name="Group 62"/>
          <p:cNvGrpSpPr/>
          <p:nvPr/>
        </p:nvGrpSpPr>
        <p:grpSpPr>
          <a:xfrm>
            <a:off x="4689809" y="4475715"/>
            <a:ext cx="679043" cy="1999995"/>
            <a:chOff x="3517357" y="3179498"/>
            <a:chExt cx="509282" cy="1499996"/>
          </a:xfrm>
        </p:grpSpPr>
        <p:cxnSp>
          <p:nvCxnSpPr>
            <p:cNvPr id="64" name="Straight Connector 63"/>
            <p:cNvCxnSpPr>
              <a:stCxn id="69" idx="2"/>
              <a:endCxn id="67" idx="0"/>
            </p:cNvCxnSpPr>
            <p:nvPr/>
          </p:nvCxnSpPr>
          <p:spPr>
            <a:xfrm>
              <a:off x="3771998" y="3773446"/>
              <a:ext cx="7376" cy="433393"/>
            </a:xfrm>
            <a:prstGeom prst="line">
              <a:avLst/>
            </a:prstGeom>
            <a:ln cap="rnd">
              <a:prstDash val="dash"/>
            </a:ln>
          </p:spPr>
          <p:style>
            <a:lnRef idx="2">
              <a:schemeClr val="accent1"/>
            </a:lnRef>
            <a:fillRef idx="0">
              <a:schemeClr val="accent1"/>
            </a:fillRef>
            <a:effectRef idx="1">
              <a:schemeClr val="accent1"/>
            </a:effectRef>
            <a:fontRef idx="minor">
              <a:schemeClr val="tx1"/>
            </a:fontRef>
          </p:style>
        </p:cxnSp>
        <p:grpSp>
          <p:nvGrpSpPr>
            <p:cNvPr id="65" name="Group 64"/>
            <p:cNvGrpSpPr/>
            <p:nvPr/>
          </p:nvGrpSpPr>
          <p:grpSpPr>
            <a:xfrm>
              <a:off x="3517357" y="3179498"/>
              <a:ext cx="509282" cy="593948"/>
              <a:chOff x="3780098" y="772608"/>
              <a:chExt cx="836167" cy="965316"/>
            </a:xfrm>
          </p:grpSpPr>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0098" y="772608"/>
                <a:ext cx="836165" cy="965316"/>
              </a:xfrm>
              <a:prstGeom prst="rect">
                <a:avLst/>
              </a:prstGeom>
            </p:spPr>
          </p:pic>
          <p:sp>
            <p:nvSpPr>
              <p:cNvPr id="70" name="TextBox 69"/>
              <p:cNvSpPr txBox="1"/>
              <p:nvPr/>
            </p:nvSpPr>
            <p:spPr>
              <a:xfrm>
                <a:off x="3780098" y="901209"/>
                <a:ext cx="836167" cy="612841"/>
              </a:xfrm>
              <a:prstGeom prst="rect">
                <a:avLst/>
              </a:prstGeom>
              <a:noFill/>
            </p:spPr>
            <p:txBody>
              <a:bodyPr wrap="square" rtlCol="0">
                <a:spAutoFit/>
              </a:bodyPr>
              <a:lstStyle/>
              <a:p>
                <a:r>
                  <a:rPr lang="en-AU" sz="2667">
                    <a:solidFill>
                      <a:srgbClr val="414042"/>
                    </a:solidFill>
                    <a:latin typeface="Amazon Ember" panose="020B0603020204020204"/>
                  </a:rPr>
                  <a:t>A3</a:t>
                </a:r>
              </a:p>
            </p:txBody>
          </p:sp>
        </p:grpSp>
        <p:grpSp>
          <p:nvGrpSpPr>
            <p:cNvPr id="66" name="Group 65"/>
            <p:cNvGrpSpPr/>
            <p:nvPr/>
          </p:nvGrpSpPr>
          <p:grpSpPr>
            <a:xfrm>
              <a:off x="3543046" y="4206839"/>
              <a:ext cx="472655" cy="472655"/>
              <a:chOff x="1634832" y="3959505"/>
              <a:chExt cx="472655" cy="472655"/>
            </a:xfrm>
          </p:grpSpPr>
          <p:pic>
            <p:nvPicPr>
              <p:cNvPr id="67" name="Picture 6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832" y="3959505"/>
                <a:ext cx="472655" cy="472655"/>
              </a:xfrm>
              <a:prstGeom prst="rect">
                <a:avLst/>
              </a:prstGeom>
            </p:spPr>
          </p:pic>
          <p:sp>
            <p:nvSpPr>
              <p:cNvPr id="68" name="Oval 67"/>
              <p:cNvSpPr/>
              <p:nvPr/>
            </p:nvSpPr>
            <p:spPr>
              <a:xfrm>
                <a:off x="1754986" y="4094418"/>
                <a:ext cx="232347" cy="217358"/>
              </a:xfrm>
              <a:prstGeom prst="ellipse">
                <a:avLst/>
              </a:prstGeom>
              <a:solidFill>
                <a:srgbClr val="FCDA6D"/>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2400">
                  <a:ln>
                    <a:solidFill>
                      <a:sysClr val="windowText" lastClr="000000"/>
                    </a:solidFill>
                  </a:ln>
                  <a:solidFill>
                    <a:srgbClr val="FFFFFF"/>
                  </a:solidFill>
                  <a:latin typeface="Amazon Ember" panose="020B0603020204020204"/>
                </a:endParaRPr>
              </a:p>
            </p:txBody>
          </p:sp>
        </p:grpSp>
      </p:grpSp>
      <p:sp>
        <p:nvSpPr>
          <p:cNvPr id="71" name="Rectangle 70"/>
          <p:cNvSpPr/>
          <p:nvPr/>
        </p:nvSpPr>
        <p:spPr>
          <a:xfrm>
            <a:off x="1084419" y="3341065"/>
            <a:ext cx="1469889" cy="400110"/>
          </a:xfrm>
          <a:prstGeom prst="rect">
            <a:avLst/>
          </a:prstGeom>
        </p:spPr>
        <p:txBody>
          <a:bodyPr wrap="square">
            <a:spAutoFit/>
          </a:bodyPr>
          <a:lstStyle/>
          <a:p>
            <a:r>
              <a:rPr lang="en-AU" sz="2000" dirty="0">
                <a:latin typeface="Amazon Ember" panose="020B0603020204020204"/>
              </a:rPr>
              <a:t>Finance</a:t>
            </a:r>
          </a:p>
        </p:txBody>
      </p:sp>
      <p:sp>
        <p:nvSpPr>
          <p:cNvPr id="72" name="Rectangle 71"/>
          <p:cNvSpPr/>
          <p:nvPr/>
        </p:nvSpPr>
        <p:spPr>
          <a:xfrm>
            <a:off x="3303444" y="3320335"/>
            <a:ext cx="1580822" cy="400110"/>
          </a:xfrm>
          <a:prstGeom prst="rect">
            <a:avLst/>
          </a:prstGeom>
        </p:spPr>
        <p:txBody>
          <a:bodyPr wrap="square">
            <a:spAutoFit/>
          </a:bodyPr>
          <a:lstStyle/>
          <a:p>
            <a:r>
              <a:rPr lang="en-AU" sz="2000" dirty="0">
                <a:latin typeface="Amazon Ember" panose="020B0603020204020204"/>
              </a:rPr>
              <a:t>Operations</a:t>
            </a:r>
          </a:p>
        </p:txBody>
      </p:sp>
      <p:sp>
        <p:nvSpPr>
          <p:cNvPr id="73" name="Rectangle 72"/>
          <p:cNvSpPr/>
          <p:nvPr/>
        </p:nvSpPr>
        <p:spPr>
          <a:xfrm>
            <a:off x="6151365" y="3335724"/>
            <a:ext cx="958399" cy="369332"/>
          </a:xfrm>
          <a:prstGeom prst="rect">
            <a:avLst/>
          </a:prstGeom>
        </p:spPr>
        <p:txBody>
          <a:bodyPr wrap="square">
            <a:spAutoFit/>
          </a:bodyPr>
          <a:lstStyle/>
          <a:p>
            <a:r>
              <a:rPr lang="en-AU" dirty="0">
                <a:latin typeface="Amazon Ember" panose="020B0603020204020204"/>
              </a:rPr>
              <a:t>HR</a:t>
            </a:r>
          </a:p>
        </p:txBody>
      </p:sp>
      <p:grpSp>
        <p:nvGrpSpPr>
          <p:cNvPr id="74" name="Group 73"/>
          <p:cNvGrpSpPr/>
          <p:nvPr/>
        </p:nvGrpSpPr>
        <p:grpSpPr>
          <a:xfrm>
            <a:off x="1367015" y="5836407"/>
            <a:ext cx="7026988" cy="674317"/>
            <a:chOff x="1025261" y="4212896"/>
            <a:chExt cx="5270241" cy="505738"/>
          </a:xfrm>
        </p:grpSpPr>
        <p:pic>
          <p:nvPicPr>
            <p:cNvPr id="75" name="Picture 7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41042" y="4212896"/>
              <a:ext cx="505738" cy="505738"/>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65403" y="4212896"/>
              <a:ext cx="505738" cy="505738"/>
            </a:xfrm>
            <a:prstGeom prst="rect">
              <a:avLst/>
            </a:prstGeom>
          </p:spPr>
        </p:pic>
        <p:pic>
          <p:nvPicPr>
            <p:cNvPr id="77" name="Picture 7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89764" y="4212896"/>
              <a:ext cx="505738" cy="505738"/>
            </a:xfrm>
            <a:prstGeom prst="rect">
              <a:avLst/>
            </a:prstGeom>
          </p:spPr>
        </p:pic>
        <p:pic>
          <p:nvPicPr>
            <p:cNvPr id="78" name="Picture 7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5261" y="4212896"/>
              <a:ext cx="505738" cy="505738"/>
            </a:xfrm>
            <a:prstGeom prst="rect">
              <a:avLst/>
            </a:prstGeom>
          </p:spPr>
        </p:pic>
        <p:pic>
          <p:nvPicPr>
            <p:cNvPr id="79" name="Picture 7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49622" y="4212896"/>
              <a:ext cx="505738" cy="505738"/>
            </a:xfrm>
            <a:prstGeom prst="rect">
              <a:avLst/>
            </a:prstGeom>
          </p:spPr>
        </p:pic>
        <p:pic>
          <p:nvPicPr>
            <p:cNvPr id="80" name="Picture 7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1110" y="4212896"/>
              <a:ext cx="505738" cy="505738"/>
            </a:xfrm>
            <a:prstGeom prst="rect">
              <a:avLst/>
            </a:prstGeom>
          </p:spPr>
        </p:pic>
        <p:pic>
          <p:nvPicPr>
            <p:cNvPr id="81" name="Picture 8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65471" y="4212896"/>
              <a:ext cx="505738" cy="505738"/>
            </a:xfrm>
            <a:prstGeom prst="rect">
              <a:avLst/>
            </a:prstGeom>
          </p:spPr>
        </p:pic>
        <p:pic>
          <p:nvPicPr>
            <p:cNvPr id="82" name="Picture 8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20900" y="4212896"/>
              <a:ext cx="505738" cy="505738"/>
            </a:xfrm>
            <a:prstGeom prst="rect">
              <a:avLst/>
            </a:prstGeom>
          </p:spPr>
        </p:pic>
      </p:grpSp>
      <p:grpSp>
        <p:nvGrpSpPr>
          <p:cNvPr id="85" name="Group 84"/>
          <p:cNvGrpSpPr/>
          <p:nvPr/>
        </p:nvGrpSpPr>
        <p:grpSpPr>
          <a:xfrm>
            <a:off x="5311865" y="2042390"/>
            <a:ext cx="637791" cy="637791"/>
            <a:chOff x="3109648" y="672320"/>
            <a:chExt cx="478343" cy="478343"/>
          </a:xfrm>
        </p:grpSpPr>
        <p:pic>
          <p:nvPicPr>
            <p:cNvPr id="86" name="Picture 8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09648" y="672320"/>
              <a:ext cx="478343" cy="478343"/>
            </a:xfrm>
            <a:prstGeom prst="rect">
              <a:avLst/>
            </a:prstGeom>
          </p:spPr>
        </p:pic>
        <p:sp>
          <p:nvSpPr>
            <p:cNvPr id="87" name="Double Bracket 86"/>
            <p:cNvSpPr/>
            <p:nvPr/>
          </p:nvSpPr>
          <p:spPr>
            <a:xfrm>
              <a:off x="3185244" y="712924"/>
              <a:ext cx="315417" cy="390971"/>
            </a:xfrm>
            <a:prstGeom prst="bracketPair">
              <a:avLst/>
            </a:prstGeom>
            <a:ln w="47625">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sz="2400">
                <a:solidFill>
                  <a:srgbClr val="414042"/>
                </a:solidFill>
                <a:latin typeface="Amazon Ember" panose="020B0603020204020204"/>
              </a:endParaRPr>
            </a:p>
          </p:txBody>
        </p:sp>
      </p:grpSp>
      <p:grpSp>
        <p:nvGrpSpPr>
          <p:cNvPr id="88" name="Group 87"/>
          <p:cNvGrpSpPr/>
          <p:nvPr/>
        </p:nvGrpSpPr>
        <p:grpSpPr>
          <a:xfrm>
            <a:off x="2337142" y="4546703"/>
            <a:ext cx="637791" cy="637791"/>
            <a:chOff x="3109648" y="672320"/>
            <a:chExt cx="478343" cy="478343"/>
          </a:xfrm>
        </p:grpSpPr>
        <p:pic>
          <p:nvPicPr>
            <p:cNvPr id="89" name="Picture 8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09648" y="672320"/>
              <a:ext cx="478343" cy="478343"/>
            </a:xfrm>
            <a:prstGeom prst="rect">
              <a:avLst/>
            </a:prstGeom>
          </p:spPr>
        </p:pic>
        <p:sp>
          <p:nvSpPr>
            <p:cNvPr id="90" name="Double Bracket 89"/>
            <p:cNvSpPr/>
            <p:nvPr/>
          </p:nvSpPr>
          <p:spPr>
            <a:xfrm>
              <a:off x="3185244" y="712924"/>
              <a:ext cx="315417" cy="390971"/>
            </a:xfrm>
            <a:prstGeom prst="bracketPair">
              <a:avLst/>
            </a:prstGeom>
            <a:ln w="47625">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sz="2400">
                <a:solidFill>
                  <a:srgbClr val="414042"/>
                </a:solidFill>
                <a:latin typeface="Amazon Ember" panose="020B0603020204020204"/>
              </a:endParaRPr>
            </a:p>
          </p:txBody>
        </p:sp>
      </p:grpSp>
      <p:grpSp>
        <p:nvGrpSpPr>
          <p:cNvPr id="91" name="Group 90"/>
          <p:cNvGrpSpPr/>
          <p:nvPr/>
        </p:nvGrpSpPr>
        <p:grpSpPr>
          <a:xfrm>
            <a:off x="3832966" y="4546703"/>
            <a:ext cx="637791" cy="637791"/>
            <a:chOff x="3109648" y="672320"/>
            <a:chExt cx="478343" cy="478343"/>
          </a:xfrm>
        </p:grpSpPr>
        <p:pic>
          <p:nvPicPr>
            <p:cNvPr id="92" name="Picture 9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09648" y="672320"/>
              <a:ext cx="478343" cy="478343"/>
            </a:xfrm>
            <a:prstGeom prst="rect">
              <a:avLst/>
            </a:prstGeom>
          </p:spPr>
        </p:pic>
        <p:sp>
          <p:nvSpPr>
            <p:cNvPr id="93" name="Double Bracket 92"/>
            <p:cNvSpPr/>
            <p:nvPr/>
          </p:nvSpPr>
          <p:spPr>
            <a:xfrm>
              <a:off x="3185244" y="712924"/>
              <a:ext cx="315417" cy="390971"/>
            </a:xfrm>
            <a:prstGeom prst="bracketPair">
              <a:avLst/>
            </a:prstGeom>
            <a:ln w="47625">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sz="2400">
                <a:solidFill>
                  <a:srgbClr val="414042"/>
                </a:solidFill>
                <a:latin typeface="Amazon Ember" panose="020B0603020204020204"/>
              </a:endParaRPr>
            </a:p>
          </p:txBody>
        </p:sp>
      </p:grpSp>
      <p:grpSp>
        <p:nvGrpSpPr>
          <p:cNvPr id="94" name="Group 93"/>
          <p:cNvGrpSpPr/>
          <p:nvPr/>
        </p:nvGrpSpPr>
        <p:grpSpPr>
          <a:xfrm>
            <a:off x="5323998" y="4535205"/>
            <a:ext cx="637791" cy="637791"/>
            <a:chOff x="3109648" y="672320"/>
            <a:chExt cx="478343" cy="478343"/>
          </a:xfrm>
        </p:grpSpPr>
        <p:pic>
          <p:nvPicPr>
            <p:cNvPr id="95" name="Picture 9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09648" y="672320"/>
              <a:ext cx="478343" cy="478343"/>
            </a:xfrm>
            <a:prstGeom prst="rect">
              <a:avLst/>
            </a:prstGeom>
          </p:spPr>
        </p:pic>
        <p:sp>
          <p:nvSpPr>
            <p:cNvPr id="96" name="Double Bracket 95"/>
            <p:cNvSpPr/>
            <p:nvPr/>
          </p:nvSpPr>
          <p:spPr>
            <a:xfrm>
              <a:off x="3185244" y="712924"/>
              <a:ext cx="315417" cy="390971"/>
            </a:xfrm>
            <a:prstGeom prst="bracketPair">
              <a:avLst/>
            </a:prstGeom>
            <a:ln w="47625">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sz="2400">
                <a:solidFill>
                  <a:srgbClr val="414042"/>
                </a:solidFill>
                <a:latin typeface="Amazon Ember" panose="020B0603020204020204"/>
              </a:endParaRPr>
            </a:p>
          </p:txBody>
        </p:sp>
      </p:grpSp>
      <p:grpSp>
        <p:nvGrpSpPr>
          <p:cNvPr id="97" name="Group 96"/>
          <p:cNvGrpSpPr/>
          <p:nvPr/>
        </p:nvGrpSpPr>
        <p:grpSpPr>
          <a:xfrm>
            <a:off x="7638331" y="4571225"/>
            <a:ext cx="637791" cy="637791"/>
            <a:chOff x="3109648" y="672320"/>
            <a:chExt cx="478343" cy="478343"/>
          </a:xfrm>
        </p:grpSpPr>
        <p:pic>
          <p:nvPicPr>
            <p:cNvPr id="98" name="Picture 9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09648" y="672320"/>
              <a:ext cx="478343" cy="478343"/>
            </a:xfrm>
            <a:prstGeom prst="rect">
              <a:avLst/>
            </a:prstGeom>
          </p:spPr>
        </p:pic>
        <p:sp>
          <p:nvSpPr>
            <p:cNvPr id="99" name="Double Bracket 98"/>
            <p:cNvSpPr/>
            <p:nvPr/>
          </p:nvSpPr>
          <p:spPr>
            <a:xfrm>
              <a:off x="3185244" y="712924"/>
              <a:ext cx="315417" cy="390971"/>
            </a:xfrm>
            <a:prstGeom prst="bracketPair">
              <a:avLst/>
            </a:prstGeom>
            <a:ln w="47625">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sz="2400">
                <a:solidFill>
                  <a:srgbClr val="414042"/>
                </a:solidFill>
                <a:latin typeface="Amazon Ember" panose="020B0603020204020204"/>
              </a:endParaRPr>
            </a:p>
          </p:txBody>
        </p:sp>
      </p:grpSp>
      <p:grpSp>
        <p:nvGrpSpPr>
          <p:cNvPr id="103" name="Group 102"/>
          <p:cNvGrpSpPr/>
          <p:nvPr/>
        </p:nvGrpSpPr>
        <p:grpSpPr>
          <a:xfrm>
            <a:off x="5284142" y="3692159"/>
            <a:ext cx="637791" cy="637791"/>
            <a:chOff x="4019092" y="2274584"/>
            <a:chExt cx="478343" cy="478343"/>
          </a:xfrm>
        </p:grpSpPr>
        <p:pic>
          <p:nvPicPr>
            <p:cNvPr id="101" name="Picture 10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19092" y="2274584"/>
              <a:ext cx="478343" cy="478343"/>
            </a:xfrm>
            <a:prstGeom prst="rect">
              <a:avLst/>
            </a:prstGeom>
          </p:spPr>
        </p:pic>
        <p:sp>
          <p:nvSpPr>
            <p:cNvPr id="102" name="Double Bracket 101"/>
            <p:cNvSpPr/>
            <p:nvPr/>
          </p:nvSpPr>
          <p:spPr>
            <a:xfrm>
              <a:off x="4094688" y="2315188"/>
              <a:ext cx="315417" cy="390971"/>
            </a:xfrm>
            <a:prstGeom prst="bracketPair">
              <a:avLst/>
            </a:prstGeom>
            <a:ln w="47625">
              <a:solidFill>
                <a:srgbClr val="0070C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sz="2400">
                <a:solidFill>
                  <a:srgbClr val="414042"/>
                </a:solidFill>
                <a:latin typeface="Amazon Ember" panose="020B0603020204020204"/>
              </a:endParaRPr>
            </a:p>
          </p:txBody>
        </p:sp>
      </p:grpSp>
      <p:grpSp>
        <p:nvGrpSpPr>
          <p:cNvPr id="104" name="Group 103"/>
          <p:cNvGrpSpPr/>
          <p:nvPr/>
        </p:nvGrpSpPr>
        <p:grpSpPr>
          <a:xfrm>
            <a:off x="5851605" y="4564947"/>
            <a:ext cx="637791" cy="637791"/>
            <a:chOff x="4019092" y="2274584"/>
            <a:chExt cx="478343" cy="478343"/>
          </a:xfrm>
        </p:grpSpPr>
        <p:pic>
          <p:nvPicPr>
            <p:cNvPr id="105" name="Picture 10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19092" y="2274584"/>
              <a:ext cx="478343" cy="478343"/>
            </a:xfrm>
            <a:prstGeom prst="rect">
              <a:avLst/>
            </a:prstGeom>
          </p:spPr>
        </p:pic>
        <p:sp>
          <p:nvSpPr>
            <p:cNvPr id="106" name="Double Bracket 105"/>
            <p:cNvSpPr/>
            <p:nvPr/>
          </p:nvSpPr>
          <p:spPr>
            <a:xfrm>
              <a:off x="4094688" y="2315188"/>
              <a:ext cx="315417" cy="390971"/>
            </a:xfrm>
            <a:prstGeom prst="bracketPair">
              <a:avLst/>
            </a:prstGeom>
            <a:ln w="47625">
              <a:solidFill>
                <a:srgbClr val="0070C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sz="2400">
                <a:solidFill>
                  <a:srgbClr val="414042"/>
                </a:solidFill>
                <a:latin typeface="Amazon Ember" panose="020B0603020204020204"/>
              </a:endParaRPr>
            </a:p>
          </p:txBody>
        </p:sp>
      </p:grpSp>
      <p:grpSp>
        <p:nvGrpSpPr>
          <p:cNvPr id="110" name="Group 109"/>
          <p:cNvGrpSpPr/>
          <p:nvPr/>
        </p:nvGrpSpPr>
        <p:grpSpPr>
          <a:xfrm>
            <a:off x="8158897" y="4574787"/>
            <a:ext cx="637791" cy="637791"/>
            <a:chOff x="6119172" y="3253802"/>
            <a:chExt cx="478343" cy="478343"/>
          </a:xfrm>
        </p:grpSpPr>
        <p:pic>
          <p:nvPicPr>
            <p:cNvPr id="108" name="Picture 10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19172" y="3253802"/>
              <a:ext cx="478343" cy="478343"/>
            </a:xfrm>
            <a:prstGeom prst="rect">
              <a:avLst/>
            </a:prstGeom>
          </p:spPr>
        </p:pic>
        <p:sp>
          <p:nvSpPr>
            <p:cNvPr id="109" name="Double Bracket 108"/>
            <p:cNvSpPr/>
            <p:nvPr/>
          </p:nvSpPr>
          <p:spPr>
            <a:xfrm>
              <a:off x="6194768" y="3294406"/>
              <a:ext cx="315417" cy="390971"/>
            </a:xfrm>
            <a:prstGeom prst="bracketPair">
              <a:avLst/>
            </a:prstGeom>
            <a:ln w="47625">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sz="2400">
                <a:solidFill>
                  <a:srgbClr val="414042"/>
                </a:solidFill>
                <a:latin typeface="Amazon Ember" panose="020B0603020204020204"/>
              </a:endParaRPr>
            </a:p>
          </p:txBody>
        </p:sp>
      </p:grpSp>
      <p:pic>
        <p:nvPicPr>
          <p:cNvPr id="112" name="Picture 1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25689" y="1769863"/>
            <a:ext cx="637791" cy="637791"/>
          </a:xfrm>
          <a:prstGeom prst="rect">
            <a:avLst/>
          </a:prstGeom>
        </p:spPr>
      </p:pic>
    </p:spTree>
    <p:extLst>
      <p:ext uri="{BB962C8B-B14F-4D97-AF65-F5344CB8AC3E}">
        <p14:creationId xmlns:p14="http://schemas.microsoft.com/office/powerpoint/2010/main" val="2799843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dissolve">
                                      <p:cBhvr>
                                        <p:cTn id="12" dur="500"/>
                                        <p:tgtEl>
                                          <p:spTgt spid="58"/>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dissolve">
                                      <p:cBhvr>
                                        <p:cTn id="16" dur="500"/>
                                        <p:tgtEl>
                                          <p:spTgt spid="71"/>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72"/>
                                        </p:tgtEl>
                                        <p:attrNameLst>
                                          <p:attrName>style.visibility</p:attrName>
                                        </p:attrNameLst>
                                      </p:cBhvr>
                                      <p:to>
                                        <p:strVal val="visible"/>
                                      </p:to>
                                    </p:set>
                                    <p:animEffect transition="in" filter="dissolve">
                                      <p:cBhvr>
                                        <p:cTn id="20" dur="500"/>
                                        <p:tgtEl>
                                          <p:spTgt spid="72"/>
                                        </p:tgtEl>
                                      </p:cBhvr>
                                    </p:animEffect>
                                  </p:childTnLst>
                                </p:cTn>
                              </p:par>
                            </p:childTnLst>
                          </p:cTn>
                        </p:par>
                        <p:par>
                          <p:cTn id="21" fill="hold">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dissolve">
                                      <p:cBhvr>
                                        <p:cTn id="24" dur="500"/>
                                        <p:tgtEl>
                                          <p:spTgt spid="73"/>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dissolve">
                                      <p:cBhvr>
                                        <p:cTn id="29" dur="500"/>
                                        <p:tgtEl>
                                          <p:spTgt spid="5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dissolve">
                                      <p:cBhvr>
                                        <p:cTn id="34" dur="500"/>
                                        <p:tgtEl>
                                          <p:spTgt spid="6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dissolve">
                                      <p:cBhvr>
                                        <p:cTn id="39" dur="500"/>
                                        <p:tgtEl>
                                          <p:spTgt spid="60"/>
                                        </p:tgtEl>
                                      </p:cBhvr>
                                    </p:animEffect>
                                  </p:childTnLst>
                                </p:cTn>
                              </p:par>
                              <p:par>
                                <p:cTn id="40" presetID="1" presetClass="entr" presetSubtype="0" fill="hold" nodeType="withEffect">
                                  <p:stCondLst>
                                    <p:cond delay="0"/>
                                  </p:stCondLst>
                                  <p:childTnLst>
                                    <p:set>
                                      <p:cBhvr>
                                        <p:cTn id="41" dur="1" fill="hold">
                                          <p:stCondLst>
                                            <p:cond delay="0"/>
                                          </p:stCondLst>
                                        </p:cTn>
                                        <p:tgtEl>
                                          <p:spTgt spid="1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8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88"/>
                                        </p:tgtEl>
                                        <p:attrNameLst>
                                          <p:attrName>style.visibility</p:attrName>
                                        </p:attrNameLst>
                                      </p:cBhvr>
                                      <p:to>
                                        <p:strVal val="visible"/>
                                      </p:to>
                                    </p:set>
                                    <p:anim calcmode="lin" valueType="num">
                                      <p:cBhvr additive="base">
                                        <p:cTn id="50" dur="500" fill="hold"/>
                                        <p:tgtEl>
                                          <p:spTgt spid="88"/>
                                        </p:tgtEl>
                                        <p:attrNameLst>
                                          <p:attrName>ppt_x</p:attrName>
                                        </p:attrNameLst>
                                      </p:cBhvr>
                                      <p:tavLst>
                                        <p:tav tm="0">
                                          <p:val>
                                            <p:strVal val="#ppt_x"/>
                                          </p:val>
                                        </p:tav>
                                        <p:tav tm="100000">
                                          <p:val>
                                            <p:strVal val="#ppt_x"/>
                                          </p:val>
                                        </p:tav>
                                      </p:tavLst>
                                    </p:anim>
                                    <p:anim calcmode="lin" valueType="num">
                                      <p:cBhvr additive="base">
                                        <p:cTn id="51" dur="500" fill="hold"/>
                                        <p:tgtEl>
                                          <p:spTgt spid="88"/>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91"/>
                                        </p:tgtEl>
                                        <p:attrNameLst>
                                          <p:attrName>style.visibility</p:attrName>
                                        </p:attrNameLst>
                                      </p:cBhvr>
                                      <p:to>
                                        <p:strVal val="visible"/>
                                      </p:to>
                                    </p:set>
                                    <p:anim calcmode="lin" valueType="num">
                                      <p:cBhvr additive="base">
                                        <p:cTn id="54" dur="500" fill="hold"/>
                                        <p:tgtEl>
                                          <p:spTgt spid="91"/>
                                        </p:tgtEl>
                                        <p:attrNameLst>
                                          <p:attrName>ppt_x</p:attrName>
                                        </p:attrNameLst>
                                      </p:cBhvr>
                                      <p:tavLst>
                                        <p:tav tm="0">
                                          <p:val>
                                            <p:strVal val="#ppt_x"/>
                                          </p:val>
                                        </p:tav>
                                        <p:tav tm="100000">
                                          <p:val>
                                            <p:strVal val="#ppt_x"/>
                                          </p:val>
                                        </p:tav>
                                      </p:tavLst>
                                    </p:anim>
                                    <p:anim calcmode="lin" valueType="num">
                                      <p:cBhvr additive="base">
                                        <p:cTn id="55" dur="500" fill="hold"/>
                                        <p:tgtEl>
                                          <p:spTgt spid="91"/>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94"/>
                                        </p:tgtEl>
                                        <p:attrNameLst>
                                          <p:attrName>style.visibility</p:attrName>
                                        </p:attrNameLst>
                                      </p:cBhvr>
                                      <p:to>
                                        <p:strVal val="visible"/>
                                      </p:to>
                                    </p:set>
                                    <p:anim calcmode="lin" valueType="num">
                                      <p:cBhvr additive="base">
                                        <p:cTn id="58" dur="500" fill="hold"/>
                                        <p:tgtEl>
                                          <p:spTgt spid="94"/>
                                        </p:tgtEl>
                                        <p:attrNameLst>
                                          <p:attrName>ppt_x</p:attrName>
                                        </p:attrNameLst>
                                      </p:cBhvr>
                                      <p:tavLst>
                                        <p:tav tm="0">
                                          <p:val>
                                            <p:strVal val="#ppt_x"/>
                                          </p:val>
                                        </p:tav>
                                        <p:tav tm="100000">
                                          <p:val>
                                            <p:strVal val="#ppt_x"/>
                                          </p:val>
                                        </p:tav>
                                      </p:tavLst>
                                    </p:anim>
                                    <p:anim calcmode="lin" valueType="num">
                                      <p:cBhvr additive="base">
                                        <p:cTn id="59" dur="500" fill="hold"/>
                                        <p:tgtEl>
                                          <p:spTgt spid="94"/>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97"/>
                                        </p:tgtEl>
                                        <p:attrNameLst>
                                          <p:attrName>style.visibility</p:attrName>
                                        </p:attrNameLst>
                                      </p:cBhvr>
                                      <p:to>
                                        <p:strVal val="visible"/>
                                      </p:to>
                                    </p:set>
                                    <p:anim calcmode="lin" valueType="num">
                                      <p:cBhvr additive="base">
                                        <p:cTn id="62" dur="500" fill="hold"/>
                                        <p:tgtEl>
                                          <p:spTgt spid="97"/>
                                        </p:tgtEl>
                                        <p:attrNameLst>
                                          <p:attrName>ppt_x</p:attrName>
                                        </p:attrNameLst>
                                      </p:cBhvr>
                                      <p:tavLst>
                                        <p:tav tm="0">
                                          <p:val>
                                            <p:strVal val="#ppt_x"/>
                                          </p:val>
                                        </p:tav>
                                        <p:tav tm="100000">
                                          <p:val>
                                            <p:strVal val="#ppt_x"/>
                                          </p:val>
                                        </p:tav>
                                      </p:tavLst>
                                    </p:anim>
                                    <p:anim calcmode="lin" valueType="num">
                                      <p:cBhvr additive="base">
                                        <p:cTn id="63"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103"/>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104"/>
                                        </p:tgtEl>
                                        <p:attrNameLst>
                                          <p:attrName>style.visibility</p:attrName>
                                        </p:attrNameLst>
                                      </p:cBhvr>
                                      <p:to>
                                        <p:strVal val="visible"/>
                                      </p:to>
                                    </p:set>
                                    <p:anim calcmode="lin" valueType="num">
                                      <p:cBhvr additive="base">
                                        <p:cTn id="72" dur="500" fill="hold"/>
                                        <p:tgtEl>
                                          <p:spTgt spid="104"/>
                                        </p:tgtEl>
                                        <p:attrNameLst>
                                          <p:attrName>ppt_x</p:attrName>
                                        </p:attrNameLst>
                                      </p:cBhvr>
                                      <p:tavLst>
                                        <p:tav tm="0">
                                          <p:val>
                                            <p:strVal val="#ppt_x"/>
                                          </p:val>
                                        </p:tav>
                                        <p:tav tm="100000">
                                          <p:val>
                                            <p:strVal val="#ppt_x"/>
                                          </p:val>
                                        </p:tav>
                                      </p:tavLst>
                                    </p:anim>
                                    <p:anim calcmode="lin" valueType="num">
                                      <p:cBhvr additive="base">
                                        <p:cTn id="73"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P spid="60" grpId="0"/>
      <p:bldP spid="62" grpId="0"/>
      <p:bldP spid="71" grpId="0"/>
      <p:bldP spid="72" grpId="0"/>
      <p:bldP spid="7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FB9D9A8B-1211-1546-9A83-090613AD45DB}"/>
              </a:ext>
            </a:extLst>
          </p:cNvPr>
          <p:cNvSpPr/>
          <p:nvPr/>
        </p:nvSpPr>
        <p:spPr>
          <a:xfrm>
            <a:off x="4581832" y="1643563"/>
            <a:ext cx="2910349" cy="3893574"/>
          </a:xfrm>
          <a:prstGeom prst="ellipse">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idx="4294967295"/>
          </p:nvPr>
        </p:nvSpPr>
        <p:spPr>
          <a:xfrm>
            <a:off x="0" y="231775"/>
            <a:ext cx="10939463" cy="728663"/>
          </a:xfrm>
        </p:spPr>
        <p:txBody>
          <a:bodyPr/>
          <a:lstStyle/>
          <a:p>
            <a:r>
              <a:rPr lang="en-US" dirty="0"/>
              <a:t>AWS Organizations: Together with IAM </a:t>
            </a:r>
          </a:p>
        </p:txBody>
      </p:sp>
      <p:sp>
        <p:nvSpPr>
          <p:cNvPr id="6" name="Oval 5"/>
          <p:cNvSpPr/>
          <p:nvPr/>
        </p:nvSpPr>
        <p:spPr>
          <a:xfrm>
            <a:off x="449052" y="1137845"/>
            <a:ext cx="4876800" cy="4876800"/>
          </a:xfrm>
          <a:prstGeom prst="ellipse">
            <a:avLst/>
          </a:prstGeom>
          <a:noFill/>
          <a:ln w="57150">
            <a:solidFill>
              <a:srgbClr val="FCB64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prstClr val="white"/>
              </a:solidFill>
              <a:latin typeface="Amazon Ember" panose="020B0603020204020204"/>
            </a:endParaRPr>
          </a:p>
        </p:txBody>
      </p:sp>
      <p:sp>
        <p:nvSpPr>
          <p:cNvPr id="7" name="Oval 6"/>
          <p:cNvSpPr/>
          <p:nvPr/>
        </p:nvSpPr>
        <p:spPr>
          <a:xfrm>
            <a:off x="7192604" y="1137845"/>
            <a:ext cx="4876800" cy="4876800"/>
          </a:xfrm>
          <a:prstGeom prst="ellipse">
            <a:avLst/>
          </a:prstGeom>
          <a:noFill/>
          <a:ln w="57150">
            <a:solidFill>
              <a:srgbClr val="FCB64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prstClr val="white"/>
              </a:solidFill>
              <a:latin typeface="Amazon Ember" panose="020B0603020204020204"/>
            </a:endParaRPr>
          </a:p>
        </p:txBody>
      </p:sp>
      <p:sp>
        <p:nvSpPr>
          <p:cNvPr id="8" name="TextBox 7"/>
          <p:cNvSpPr txBox="1"/>
          <p:nvPr/>
        </p:nvSpPr>
        <p:spPr>
          <a:xfrm>
            <a:off x="4927325" y="3330022"/>
            <a:ext cx="1946367" cy="461665"/>
          </a:xfrm>
          <a:prstGeom prst="rect">
            <a:avLst/>
          </a:prstGeom>
          <a:noFill/>
        </p:spPr>
        <p:txBody>
          <a:bodyPr wrap="none" rtlCol="0">
            <a:spAutoFit/>
          </a:bodyPr>
          <a:lstStyle/>
          <a:p>
            <a:r>
              <a:rPr lang="en-US" sz="2400" b="1" dirty="0">
                <a:solidFill>
                  <a:prstClr val="white"/>
                </a:solidFill>
                <a:latin typeface="Amazon Ember" panose="020B0603020204020204"/>
                <a:cs typeface="Courier New" panose="02070309020205020404" pitchFamily="49" charset="0"/>
              </a:rPr>
              <a:t>Allow: EC2:*</a:t>
            </a:r>
          </a:p>
        </p:txBody>
      </p:sp>
      <p:sp>
        <p:nvSpPr>
          <p:cNvPr id="9" name="TextBox 8"/>
          <p:cNvSpPr txBox="1"/>
          <p:nvPr/>
        </p:nvSpPr>
        <p:spPr>
          <a:xfrm>
            <a:off x="475224" y="3403032"/>
            <a:ext cx="1579278" cy="420564"/>
          </a:xfrm>
          <a:prstGeom prst="rect">
            <a:avLst/>
          </a:prstGeom>
          <a:noFill/>
        </p:spPr>
        <p:txBody>
          <a:bodyPr wrap="none" rtlCol="0">
            <a:spAutoFit/>
          </a:bodyPr>
          <a:lstStyle/>
          <a:p>
            <a:r>
              <a:rPr lang="en-US" sz="2133" b="1" dirty="0">
                <a:latin typeface="Amazon Ember" panose="020B0603020204020204"/>
                <a:cs typeface="Courier New" panose="02070309020205020404" pitchFamily="49" charset="0"/>
              </a:rPr>
              <a:t>Allow</a:t>
            </a:r>
            <a:r>
              <a:rPr lang="en-US" sz="2133" b="1">
                <a:latin typeface="Amazon Ember" panose="020B0603020204020204"/>
                <a:cs typeface="Courier New" panose="02070309020205020404" pitchFamily="49" charset="0"/>
              </a:rPr>
              <a:t>: S3:*</a:t>
            </a:r>
            <a:endParaRPr lang="en-US" sz="2133" b="1" dirty="0">
              <a:latin typeface="Amazon Ember" panose="020B0603020204020204"/>
              <a:cs typeface="Courier New" panose="02070309020205020404" pitchFamily="49" charset="0"/>
            </a:endParaRPr>
          </a:p>
        </p:txBody>
      </p:sp>
      <p:sp>
        <p:nvSpPr>
          <p:cNvPr id="10" name="TextBox 9"/>
          <p:cNvSpPr txBox="1"/>
          <p:nvPr/>
        </p:nvSpPr>
        <p:spPr>
          <a:xfrm>
            <a:off x="9928474" y="3415879"/>
            <a:ext cx="1797287" cy="420564"/>
          </a:xfrm>
          <a:prstGeom prst="rect">
            <a:avLst/>
          </a:prstGeom>
          <a:noFill/>
        </p:spPr>
        <p:txBody>
          <a:bodyPr wrap="none" rtlCol="0">
            <a:spAutoFit/>
          </a:bodyPr>
          <a:lstStyle/>
          <a:p>
            <a:r>
              <a:rPr lang="en-US" sz="2133" b="1" dirty="0">
                <a:latin typeface="Amazon Ember" panose="020B0603020204020204"/>
                <a:cs typeface="Courier New" panose="02070309020205020404" pitchFamily="49" charset="0"/>
              </a:rPr>
              <a:t>Allow</a:t>
            </a:r>
            <a:r>
              <a:rPr lang="en-US" sz="2133" b="1">
                <a:latin typeface="Amazon Ember" panose="020B0603020204020204"/>
                <a:cs typeface="Courier New" panose="02070309020205020404" pitchFamily="49" charset="0"/>
              </a:rPr>
              <a:t>: SQS:*</a:t>
            </a:r>
            <a:endParaRPr lang="en-US" sz="2133" b="1" dirty="0">
              <a:latin typeface="Amazon Ember" panose="020B0603020204020204"/>
              <a:cs typeface="Courier New" panose="02070309020205020404" pitchFamily="49" charset="0"/>
            </a:endParaRPr>
          </a:p>
        </p:txBody>
      </p:sp>
      <p:sp>
        <p:nvSpPr>
          <p:cNvPr id="11" name="TextBox 10"/>
          <p:cNvSpPr txBox="1"/>
          <p:nvPr/>
        </p:nvSpPr>
        <p:spPr>
          <a:xfrm>
            <a:off x="9928474" y="3145357"/>
            <a:ext cx="1745991" cy="420564"/>
          </a:xfrm>
          <a:prstGeom prst="rect">
            <a:avLst/>
          </a:prstGeom>
          <a:noFill/>
        </p:spPr>
        <p:txBody>
          <a:bodyPr wrap="none" rtlCol="0">
            <a:spAutoFit/>
          </a:bodyPr>
          <a:lstStyle/>
          <a:p>
            <a:r>
              <a:rPr lang="en-US" sz="2133" b="1" dirty="0">
                <a:latin typeface="Amazon Ember" panose="020B0603020204020204"/>
                <a:cs typeface="Courier New" panose="02070309020205020404" pitchFamily="49" charset="0"/>
              </a:rPr>
              <a:t>Allow: EC2:*</a:t>
            </a:r>
          </a:p>
        </p:txBody>
      </p:sp>
      <p:sp>
        <p:nvSpPr>
          <p:cNvPr id="12" name="TextBox 11"/>
          <p:cNvSpPr txBox="1"/>
          <p:nvPr/>
        </p:nvSpPr>
        <p:spPr>
          <a:xfrm>
            <a:off x="475225" y="3145357"/>
            <a:ext cx="1745991" cy="420564"/>
          </a:xfrm>
          <a:prstGeom prst="rect">
            <a:avLst/>
          </a:prstGeom>
          <a:noFill/>
        </p:spPr>
        <p:txBody>
          <a:bodyPr wrap="none" rtlCol="0">
            <a:spAutoFit/>
          </a:bodyPr>
          <a:lstStyle/>
          <a:p>
            <a:r>
              <a:rPr lang="en-US" sz="2133" b="1" dirty="0">
                <a:latin typeface="Amazon Ember" panose="020B0603020204020204"/>
                <a:cs typeface="Courier New" panose="02070309020205020404" pitchFamily="49" charset="0"/>
              </a:rPr>
              <a:t>Allow: EC2:*</a:t>
            </a:r>
          </a:p>
        </p:txBody>
      </p:sp>
      <p:sp>
        <p:nvSpPr>
          <p:cNvPr id="13" name="TextBox 12"/>
          <p:cNvSpPr txBox="1"/>
          <p:nvPr/>
        </p:nvSpPr>
        <p:spPr>
          <a:xfrm>
            <a:off x="1033882" y="1283064"/>
            <a:ext cx="1186631" cy="461665"/>
          </a:xfrm>
          <a:prstGeom prst="rect">
            <a:avLst/>
          </a:prstGeom>
          <a:solidFill>
            <a:schemeClr val="tx1"/>
          </a:solidFill>
        </p:spPr>
        <p:txBody>
          <a:bodyPr wrap="square" rtlCol="0">
            <a:spAutoFit/>
          </a:bodyPr>
          <a:lstStyle/>
          <a:p>
            <a:pPr algn="ctr"/>
            <a:r>
              <a:rPr lang="en-US" sz="2400" dirty="0">
                <a:solidFill>
                  <a:srgbClr val="FCB64C"/>
                </a:solidFill>
                <a:latin typeface="Amazon Ember" panose="020B0603020204020204"/>
              </a:rPr>
              <a:t>SCP</a:t>
            </a:r>
          </a:p>
        </p:txBody>
      </p:sp>
      <p:sp>
        <p:nvSpPr>
          <p:cNvPr id="14" name="TextBox 13"/>
          <p:cNvSpPr txBox="1"/>
          <p:nvPr/>
        </p:nvSpPr>
        <p:spPr>
          <a:xfrm>
            <a:off x="10334935" y="1283063"/>
            <a:ext cx="1653017" cy="789896"/>
          </a:xfrm>
          <a:prstGeom prst="rect">
            <a:avLst/>
          </a:prstGeom>
          <a:solidFill>
            <a:schemeClr val="tx1"/>
          </a:solidFill>
        </p:spPr>
        <p:txBody>
          <a:bodyPr wrap="none" rtlCol="0">
            <a:spAutoFit/>
          </a:bodyPr>
          <a:lstStyle/>
          <a:p>
            <a:pPr algn="ctr"/>
            <a:r>
              <a:rPr lang="en-US" sz="2400" dirty="0">
                <a:solidFill>
                  <a:srgbClr val="FCB64C"/>
                </a:solidFill>
                <a:latin typeface="Amazon Ember" panose="020B0603020204020204"/>
              </a:rPr>
              <a:t>IAM</a:t>
            </a:r>
          </a:p>
          <a:p>
            <a:pPr algn="ctr"/>
            <a:r>
              <a:rPr lang="en-US" sz="2133">
                <a:solidFill>
                  <a:srgbClr val="FCB64C"/>
                </a:solidFill>
                <a:latin typeface="Amazon Ember" panose="020B0603020204020204"/>
              </a:rPr>
              <a:t>permissions</a:t>
            </a:r>
            <a:endParaRPr lang="en-US" sz="2133" dirty="0">
              <a:solidFill>
                <a:srgbClr val="FCB64C"/>
              </a:solidFill>
              <a:latin typeface="Amazon Ember" panose="02000000000000000000" pitchFamily="2" charset="0"/>
            </a:endParaRPr>
          </a:p>
        </p:txBody>
      </p:sp>
    </p:spTree>
    <p:extLst>
      <p:ext uri="{BB962C8B-B14F-4D97-AF65-F5344CB8AC3E}">
        <p14:creationId xmlns:p14="http://schemas.microsoft.com/office/powerpoint/2010/main" val="345562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1" nodeType="clickEffect">
                                  <p:stCondLst>
                                    <p:cond delay="0"/>
                                  </p:stCondLst>
                                  <p:childTnLst>
                                    <p:animMotion origin="layout" path="M 4.44444E-6 -4.93827E-6 L 0.17795 0.00278 " pathEditMode="relative" rAng="0" ptsTypes="AA">
                                      <p:cBhvr>
                                        <p:cTn id="26" dur="2000" fill="hold"/>
                                        <p:tgtEl>
                                          <p:spTgt spid="6"/>
                                        </p:tgtEl>
                                        <p:attrNameLst>
                                          <p:attrName>ppt_x</p:attrName>
                                          <p:attrName>ppt_y</p:attrName>
                                        </p:attrNameLst>
                                      </p:cBhvr>
                                      <p:rCtr x="8889" y="123"/>
                                    </p:animMotion>
                                  </p:childTnLst>
                                </p:cTn>
                              </p:par>
                              <p:par>
                                <p:cTn id="27" presetID="42" presetClass="path" presetSubtype="0" accel="50000" decel="50000" fill="hold" grpId="0" nodeType="withEffect">
                                  <p:stCondLst>
                                    <p:cond delay="0"/>
                                  </p:stCondLst>
                                  <p:childTnLst>
                                    <p:animMotion origin="layout" path="M -2.5E-6 -2.34568E-6 L 0.17587 0.00864 " pathEditMode="relative" rAng="0" ptsTypes="AA">
                                      <p:cBhvr>
                                        <p:cTn id="28" dur="2000" fill="hold"/>
                                        <p:tgtEl>
                                          <p:spTgt spid="9"/>
                                        </p:tgtEl>
                                        <p:attrNameLst>
                                          <p:attrName>ppt_x</p:attrName>
                                          <p:attrName>ppt_y</p:attrName>
                                        </p:attrNameLst>
                                      </p:cBhvr>
                                      <p:rCtr x="8785" y="432"/>
                                    </p:animMotion>
                                  </p:childTnLst>
                                </p:cTn>
                              </p:par>
                              <p:par>
                                <p:cTn id="29" presetID="42" presetClass="path" presetSubtype="0" accel="50000" decel="50000" fill="hold" grpId="1" nodeType="withEffect">
                                  <p:stCondLst>
                                    <p:cond delay="0"/>
                                  </p:stCondLst>
                                  <p:childTnLst>
                                    <p:animMotion origin="layout" path="M -5.55556E-7 -4.93827E-6 L -0.21424 0.00278 " pathEditMode="relative" rAng="0" ptsTypes="AA">
                                      <p:cBhvr>
                                        <p:cTn id="30" dur="2000" fill="hold"/>
                                        <p:tgtEl>
                                          <p:spTgt spid="7"/>
                                        </p:tgtEl>
                                        <p:attrNameLst>
                                          <p:attrName>ppt_x</p:attrName>
                                          <p:attrName>ppt_y</p:attrName>
                                        </p:attrNameLst>
                                      </p:cBhvr>
                                      <p:rCtr x="-10712" y="123"/>
                                    </p:animMotion>
                                  </p:childTnLst>
                                </p:cTn>
                              </p:par>
                              <p:par>
                                <p:cTn id="31" presetID="42" presetClass="path" presetSubtype="0" accel="50000" decel="50000" fill="hold" grpId="0" nodeType="withEffect">
                                  <p:stCondLst>
                                    <p:cond delay="0"/>
                                  </p:stCondLst>
                                  <p:childTnLst>
                                    <p:animMotion origin="layout" path="M 8.33333E-7 -4.19753E-6 L -0.20451 0.01173 " pathEditMode="relative" rAng="0" ptsTypes="AA">
                                      <p:cBhvr>
                                        <p:cTn id="32" dur="2000" fill="hold"/>
                                        <p:tgtEl>
                                          <p:spTgt spid="10"/>
                                        </p:tgtEl>
                                        <p:attrNameLst>
                                          <p:attrName>ppt_x</p:attrName>
                                          <p:attrName>ppt_y</p:attrName>
                                        </p:attrNameLst>
                                      </p:cBhvr>
                                      <p:rCtr x="-10226" y="586"/>
                                    </p:animMotion>
                                  </p:childTnLst>
                                </p:cTn>
                              </p:par>
                              <p:par>
                                <p:cTn id="33" presetID="42" presetClass="path" presetSubtype="0" accel="50000" decel="50000" fill="hold" grpId="0" nodeType="withEffect">
                                  <p:stCondLst>
                                    <p:cond delay="0"/>
                                  </p:stCondLst>
                                  <p:childTnLst>
                                    <p:animMotion origin="layout" path="M 4.16667E-6 1.97531E-6 L -0.40191 0.03302 " pathEditMode="relative" rAng="0" ptsTypes="AA">
                                      <p:cBhvr>
                                        <p:cTn id="34" dur="2000" fill="hold"/>
                                        <p:tgtEl>
                                          <p:spTgt spid="11"/>
                                        </p:tgtEl>
                                        <p:attrNameLst>
                                          <p:attrName>ppt_x</p:attrName>
                                          <p:attrName>ppt_y</p:attrName>
                                        </p:attrNameLst>
                                      </p:cBhvr>
                                      <p:rCtr x="-20104" y="1636"/>
                                    </p:animMotion>
                                  </p:childTnLst>
                                </p:cTn>
                              </p:par>
                              <p:par>
                                <p:cTn id="35" presetID="42" presetClass="path" presetSubtype="0" accel="50000" decel="50000" fill="hold" grpId="0" nodeType="withEffect">
                                  <p:stCondLst>
                                    <p:cond delay="0"/>
                                  </p:stCondLst>
                                  <p:childTnLst>
                                    <p:animMotion origin="layout" path="M 1.38889E-6 1.97531E-6 L 0.37604 0.03302 " pathEditMode="relative" rAng="0" ptsTypes="AA">
                                      <p:cBhvr>
                                        <p:cTn id="36" dur="2000" fill="hold"/>
                                        <p:tgtEl>
                                          <p:spTgt spid="12"/>
                                        </p:tgtEl>
                                        <p:attrNameLst>
                                          <p:attrName>ppt_x</p:attrName>
                                          <p:attrName>ppt_y</p:attrName>
                                        </p:attrNameLst>
                                      </p:cBhvr>
                                      <p:rCtr x="18802" y="1636"/>
                                    </p:animMotion>
                                  </p:childTnLst>
                                </p:cTn>
                              </p:par>
                              <p:par>
                                <p:cTn id="37" presetID="42" presetClass="path" presetSubtype="0" accel="50000" decel="50000" fill="hold" grpId="0" nodeType="withEffect">
                                  <p:stCondLst>
                                    <p:cond delay="0"/>
                                  </p:stCondLst>
                                  <p:childTnLst>
                                    <p:animMotion origin="layout" path="M -3.33333E-6 4.93827E-7 L 0.18021 0.00339 " pathEditMode="relative" rAng="0" ptsTypes="AA">
                                      <p:cBhvr>
                                        <p:cTn id="38" dur="2000" fill="hold"/>
                                        <p:tgtEl>
                                          <p:spTgt spid="13"/>
                                        </p:tgtEl>
                                        <p:attrNameLst>
                                          <p:attrName>ppt_x</p:attrName>
                                          <p:attrName>ppt_y</p:attrName>
                                        </p:attrNameLst>
                                      </p:cBhvr>
                                      <p:rCtr x="9010" y="154"/>
                                    </p:animMotion>
                                  </p:childTnLst>
                                </p:cTn>
                              </p:par>
                              <p:par>
                                <p:cTn id="39" presetID="42" presetClass="path" presetSubtype="0" accel="50000" decel="50000" fill="hold" grpId="0" nodeType="withEffect">
                                  <p:stCondLst>
                                    <p:cond delay="0"/>
                                  </p:stCondLst>
                                  <p:childTnLst>
                                    <p:animMotion origin="layout" path="M -1.38889E-6 -3.58025E-6 L -0.22413 -0.00216 " pathEditMode="relative" rAng="0" ptsTypes="AA">
                                      <p:cBhvr>
                                        <p:cTn id="40" dur="2000" fill="hold"/>
                                        <p:tgtEl>
                                          <p:spTgt spid="14"/>
                                        </p:tgtEl>
                                        <p:attrNameLst>
                                          <p:attrName>ppt_x</p:attrName>
                                          <p:attrName>ppt_y</p:attrName>
                                        </p:attrNameLst>
                                      </p:cBhvr>
                                      <p:rCtr x="-11215" y="-123"/>
                                    </p:animMotion>
                                  </p:childTnLst>
                                </p:cTn>
                              </p:par>
                            </p:childTnLst>
                          </p:cTn>
                        </p:par>
                        <p:par>
                          <p:cTn id="41" fill="hold">
                            <p:stCondLst>
                              <p:cond delay="2000"/>
                            </p:stCondLst>
                            <p:childTnLst>
                              <p:par>
                                <p:cTn id="42" presetID="1" presetClass="entr" presetSubtype="0" fill="hold" grpId="0" nodeType="afterEffect">
                                  <p:stCondLst>
                                    <p:cond delay="0"/>
                                  </p:stCondLst>
                                  <p:childTnLst>
                                    <p:set>
                                      <p:cBhvr>
                                        <p:cTn id="43" dur="1" fill="hold">
                                          <p:stCondLst>
                                            <p:cond delay="0"/>
                                          </p:stCondLst>
                                        </p:cTn>
                                        <p:tgtEl>
                                          <p:spTgt spid="8"/>
                                        </p:tgtEl>
                                        <p:attrNameLst>
                                          <p:attrName>style.visibility</p:attrName>
                                        </p:attrNameLst>
                                      </p:cBhvr>
                                      <p:to>
                                        <p:strVal val="visible"/>
                                      </p:to>
                                    </p:set>
                                  </p:childTnLst>
                                </p:cTn>
                              </p:par>
                            </p:childTnLst>
                          </p:cTn>
                        </p:par>
                        <p:par>
                          <p:cTn id="44" fill="hold">
                            <p:stCondLst>
                              <p:cond delay="2000"/>
                            </p:stCondLst>
                            <p:childTnLst>
                              <p:par>
                                <p:cTn id="45" presetID="1" presetClass="exit" presetSubtype="0" fill="hold" grpId="2" nodeType="afterEffect">
                                  <p:stCondLst>
                                    <p:cond delay="0"/>
                                  </p:stCondLst>
                                  <p:childTnLst>
                                    <p:set>
                                      <p:cBhvr>
                                        <p:cTn id="46" dur="1" fill="hold">
                                          <p:stCondLst>
                                            <p:cond delay="0"/>
                                          </p:stCondLst>
                                        </p:cTn>
                                        <p:tgtEl>
                                          <p:spTgt spid="12"/>
                                        </p:tgtEl>
                                        <p:attrNameLst>
                                          <p:attrName>style.visibility</p:attrName>
                                        </p:attrNameLst>
                                      </p:cBhvr>
                                      <p:to>
                                        <p:strVal val="hidden"/>
                                      </p:to>
                                    </p:set>
                                  </p:childTnLst>
                                </p:cTn>
                              </p:par>
                              <p:par>
                                <p:cTn id="47" presetID="1" presetClass="exit" presetSubtype="0" fill="hold" grpId="2" nodeType="withEffect">
                                  <p:stCondLst>
                                    <p:cond delay="0"/>
                                  </p:stCondLst>
                                  <p:childTnLst>
                                    <p:set>
                                      <p:cBhvr>
                                        <p:cTn id="48" dur="1" fill="hold">
                                          <p:stCondLst>
                                            <p:cond delay="0"/>
                                          </p:stCondLst>
                                        </p:cTn>
                                        <p:tgtEl>
                                          <p:spTgt spid="11"/>
                                        </p:tgtEl>
                                        <p:attrNameLst>
                                          <p:attrName>style.visibility</p:attrName>
                                        </p:attrNameLst>
                                      </p:cBhvr>
                                      <p:to>
                                        <p:strVal val="hidden"/>
                                      </p:to>
                                    </p:set>
                                  </p:childTnLst>
                                </p:cTn>
                              </p:par>
                            </p:childTnLst>
                          </p:cTn>
                        </p:par>
                        <p:par>
                          <p:cTn id="49" fill="hold">
                            <p:stCondLst>
                              <p:cond delay="2000"/>
                            </p:stCondLst>
                            <p:childTnLst>
                              <p:par>
                                <p:cTn id="50" presetID="1" presetClass="entr" presetSubtype="0"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childTnLst>
                                </p:cTn>
                              </p:par>
                              <p:par>
                                <p:cTn id="52" presetID="3" presetClass="emph" presetSubtype="2" fill="hold" grpId="2" nodeType="withEffect">
                                  <p:stCondLst>
                                    <p:cond delay="0"/>
                                  </p:stCondLst>
                                  <p:childTnLst>
                                    <p:animClr clrSpc="rgb" dir="cw">
                                      <p:cBhvr override="childStyle">
                                        <p:cTn id="53" dur="2000" fill="hold"/>
                                        <p:tgtEl>
                                          <p:spTgt spid="9"/>
                                        </p:tgtEl>
                                        <p:attrNameLst>
                                          <p:attrName>style.color</p:attrName>
                                        </p:attrNameLst>
                                      </p:cBhvr>
                                      <p:to>
                                        <a:srgbClr val="FF0000"/>
                                      </p:to>
                                    </p:animClr>
                                  </p:childTnLst>
                                </p:cTn>
                              </p:par>
                              <p:par>
                                <p:cTn id="54" presetID="3" presetClass="emph" presetSubtype="2" fill="hold" grpId="2" nodeType="withEffect">
                                  <p:stCondLst>
                                    <p:cond delay="0"/>
                                  </p:stCondLst>
                                  <p:childTnLst>
                                    <p:animClr clrSpc="rgb" dir="cw">
                                      <p:cBhvr override="childStyle">
                                        <p:cTn id="55" dur="2000" fill="hold"/>
                                        <p:tgtEl>
                                          <p:spTgt spid="10"/>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6" grpId="0" animBg="1"/>
      <p:bldP spid="6" grpId="1" animBg="1"/>
      <p:bldP spid="7" grpId="0" animBg="1"/>
      <p:bldP spid="7" grpId="1" animBg="1"/>
      <p:bldP spid="8" grpId="0"/>
      <p:bldP spid="9" grpId="0"/>
      <p:bldP spid="9" grpId="1"/>
      <p:bldP spid="9" grpId="2"/>
      <p:bldP spid="10" grpId="0"/>
      <p:bldP spid="10" grpId="1"/>
      <p:bldP spid="10" grpId="2"/>
      <p:bldP spid="11" grpId="0"/>
      <p:bldP spid="11" grpId="1"/>
      <p:bldP spid="11" grpId="2"/>
      <p:bldP spid="12" grpId="0"/>
      <p:bldP spid="12" grpId="1"/>
      <p:bldP spid="12" grpId="2"/>
      <p:bldP spid="13" grpId="0" animBg="1"/>
      <p:bldP spid="13" grpId="1" animBg="1"/>
      <p:bldP spid="14" grpId="0" animBg="1"/>
      <p:bldP spid="1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8525" y="2625603"/>
            <a:ext cx="11069777" cy="1240140"/>
          </a:xfrm>
        </p:spPr>
        <p:txBody>
          <a:bodyPr/>
          <a:lstStyle/>
          <a:p>
            <a:pPr algn="ctr"/>
            <a:r>
              <a:rPr lang="en-US" sz="4800" dirty="0"/>
              <a:t>Identity &amp; Visibility are foundations in AWS</a:t>
            </a:r>
          </a:p>
        </p:txBody>
      </p:sp>
    </p:spTree>
    <p:extLst>
      <p:ext uri="{BB962C8B-B14F-4D97-AF65-F5344CB8AC3E}">
        <p14:creationId xmlns:p14="http://schemas.microsoft.com/office/powerpoint/2010/main" val="2586887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8525" y="2625603"/>
            <a:ext cx="11069777" cy="1240140"/>
          </a:xfrm>
        </p:spPr>
        <p:txBody>
          <a:bodyPr/>
          <a:lstStyle/>
          <a:p>
            <a:pPr algn="ctr"/>
            <a:r>
              <a:rPr lang="en-US" sz="4800" dirty="0"/>
              <a:t>Let’s get hands on – Lab 2</a:t>
            </a:r>
          </a:p>
        </p:txBody>
      </p:sp>
    </p:spTree>
    <p:extLst>
      <p:ext uri="{BB962C8B-B14F-4D97-AF65-F5344CB8AC3E}">
        <p14:creationId xmlns:p14="http://schemas.microsoft.com/office/powerpoint/2010/main" val="2602971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8525" y="2625603"/>
            <a:ext cx="11069777" cy="1240140"/>
          </a:xfrm>
        </p:spPr>
        <p:txBody>
          <a:bodyPr/>
          <a:lstStyle/>
          <a:p>
            <a:pPr algn="ctr"/>
            <a:r>
              <a:rPr lang="en-US" sz="4800" dirty="0"/>
              <a:t>Let’s get hands on – Lab 3</a:t>
            </a:r>
          </a:p>
        </p:txBody>
      </p:sp>
    </p:spTree>
    <p:extLst>
      <p:ext uri="{BB962C8B-B14F-4D97-AF65-F5344CB8AC3E}">
        <p14:creationId xmlns:p14="http://schemas.microsoft.com/office/powerpoint/2010/main" val="4170652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8525" y="2625603"/>
            <a:ext cx="11069777" cy="1240140"/>
          </a:xfrm>
        </p:spPr>
        <p:txBody>
          <a:bodyPr/>
          <a:lstStyle/>
          <a:p>
            <a:pPr algn="ctr"/>
            <a:r>
              <a:rPr lang="en-US" sz="4800" dirty="0"/>
              <a:t>Wrap up</a:t>
            </a:r>
          </a:p>
        </p:txBody>
      </p:sp>
    </p:spTree>
    <p:extLst>
      <p:ext uri="{BB962C8B-B14F-4D97-AF65-F5344CB8AC3E}">
        <p14:creationId xmlns:p14="http://schemas.microsoft.com/office/powerpoint/2010/main" val="2838803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53962" y="4040417"/>
            <a:ext cx="11488992" cy="1210009"/>
          </a:xfrm>
        </p:spPr>
        <p:txBody>
          <a:bodyPr/>
          <a:lstStyle/>
          <a:p>
            <a:pPr algn="ctr"/>
            <a:r>
              <a:rPr lang="en-AU" sz="4000" dirty="0"/>
              <a:t>http://</a:t>
            </a:r>
            <a:r>
              <a:rPr lang="en-AU" sz="4000" dirty="0" err="1"/>
              <a:t>bit.ly</a:t>
            </a:r>
            <a:r>
              <a:rPr lang="en-AU" sz="4000" dirty="0"/>
              <a:t>/2uiSO7E</a:t>
            </a:r>
            <a:endParaRPr lang="en-US" sz="3733" dirty="0"/>
          </a:p>
        </p:txBody>
      </p:sp>
      <p:pic>
        <p:nvPicPr>
          <p:cNvPr id="5" name="Picture 4">
            <a:extLst>
              <a:ext uri="{FF2B5EF4-FFF2-40B4-BE49-F238E27FC236}">
                <a16:creationId xmlns:a16="http://schemas.microsoft.com/office/drawing/2014/main" id="{F9C2D862-E5B9-D64E-B937-D90B079E4F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0958" y="582971"/>
            <a:ext cx="3175000" cy="3175000"/>
          </a:xfrm>
          <a:prstGeom prst="rect">
            <a:avLst/>
          </a:prstGeom>
        </p:spPr>
      </p:pic>
    </p:spTree>
    <p:extLst>
      <p:ext uri="{BB962C8B-B14F-4D97-AF65-F5344CB8AC3E}">
        <p14:creationId xmlns:p14="http://schemas.microsoft.com/office/powerpoint/2010/main" val="4111237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1410" y="902691"/>
            <a:ext cx="8177945" cy="5583603"/>
          </a:xfrm>
        </p:spPr>
        <p:txBody>
          <a:bodyPr/>
          <a:lstStyle/>
          <a:p>
            <a:pPr marL="457189" indent="-457189">
              <a:buFont typeface="Arial" panose="020B0604020202020204" pitchFamily="34" charset="0"/>
              <a:buChar char="•"/>
            </a:pPr>
            <a:r>
              <a:rPr lang="en-US" sz="2400" b="1" dirty="0"/>
              <a:t>Identity options – IAM to  Organizations</a:t>
            </a:r>
          </a:p>
          <a:p>
            <a:pPr marL="457189" indent="-457189">
              <a:buFont typeface="Arial" panose="020B0604020202020204" pitchFamily="34" charset="0"/>
              <a:buChar char="•"/>
            </a:pPr>
            <a:endParaRPr lang="en-US" sz="2400" b="1" dirty="0"/>
          </a:p>
          <a:p>
            <a:pPr marL="457189" indent="-457189">
              <a:buFont typeface="Arial" panose="020B0604020202020204" pitchFamily="34" charset="0"/>
              <a:buChar char="•"/>
            </a:pPr>
            <a:r>
              <a:rPr lang="en-US" sz="2400" b="1" dirty="0"/>
              <a:t>Visibility is easier – CloudTrail &amp; Guard Duty</a:t>
            </a:r>
          </a:p>
          <a:p>
            <a:pPr marL="457189" indent="-457189">
              <a:buFont typeface="Arial" panose="020B0604020202020204" pitchFamily="34" charset="0"/>
              <a:buChar char="•"/>
            </a:pPr>
            <a:endParaRPr lang="en-US" sz="2400" b="1" dirty="0"/>
          </a:p>
          <a:p>
            <a:pPr marL="457189" indent="-457189">
              <a:buFont typeface="Arial" panose="020B0604020202020204" pitchFamily="34" charset="0"/>
              <a:buChar char="•"/>
            </a:pPr>
            <a:r>
              <a:rPr lang="en-US" sz="2400" b="1" dirty="0"/>
              <a:t>IAM Principals &amp; Policies – Humans &amp; systems</a:t>
            </a:r>
          </a:p>
          <a:p>
            <a:pPr marL="457189" indent="-457189">
              <a:buFont typeface="Arial" panose="020B0604020202020204" pitchFamily="34" charset="0"/>
              <a:buChar char="•"/>
            </a:pPr>
            <a:endParaRPr lang="en-US" sz="2400" b="1" dirty="0"/>
          </a:p>
          <a:p>
            <a:pPr marL="457189" indent="-457189">
              <a:buFont typeface="Arial" panose="020B0604020202020204" pitchFamily="34" charset="0"/>
              <a:buChar char="•"/>
            </a:pPr>
            <a:r>
              <a:rPr lang="en-US" sz="2400" b="1" dirty="0"/>
              <a:t>Service control policies – hierarchical control</a:t>
            </a:r>
          </a:p>
          <a:p>
            <a:pPr marL="457189" indent="-457189">
              <a:buFont typeface="Arial" panose="020B0604020202020204" pitchFamily="34" charset="0"/>
              <a:buChar char="•"/>
            </a:pPr>
            <a:endParaRPr lang="en-US" sz="2400" b="1" dirty="0"/>
          </a:p>
          <a:p>
            <a:pPr marL="457189" indent="-457189">
              <a:buFont typeface="Arial" panose="020B0604020202020204" pitchFamily="34" charset="0"/>
              <a:buChar char="•"/>
            </a:pPr>
            <a:r>
              <a:rPr lang="en-US" sz="2400" b="1" dirty="0"/>
              <a:t>Auditing is easier – how can you use this?</a:t>
            </a:r>
          </a:p>
          <a:p>
            <a:pPr marL="457189" indent="-457189">
              <a:buFont typeface="Arial" panose="020B0604020202020204" pitchFamily="34" charset="0"/>
              <a:buChar char="•"/>
            </a:pPr>
            <a:endParaRPr lang="en-US" sz="2400" b="1" dirty="0"/>
          </a:p>
        </p:txBody>
      </p:sp>
      <p:grpSp>
        <p:nvGrpSpPr>
          <p:cNvPr id="6" name="Group 5">
            <a:extLst>
              <a:ext uri="{FF2B5EF4-FFF2-40B4-BE49-F238E27FC236}">
                <a16:creationId xmlns:a16="http://schemas.microsoft.com/office/drawing/2014/main" id="{A7C81AF1-6030-4E45-A12A-58F2204EBEB7}"/>
              </a:ext>
            </a:extLst>
          </p:cNvPr>
          <p:cNvGrpSpPr/>
          <p:nvPr/>
        </p:nvGrpSpPr>
        <p:grpSpPr>
          <a:xfrm>
            <a:off x="0" y="-22082"/>
            <a:ext cx="12192000" cy="584775"/>
            <a:chOff x="0" y="314908"/>
            <a:chExt cx="9144000" cy="438581"/>
          </a:xfrm>
        </p:grpSpPr>
        <p:sp>
          <p:nvSpPr>
            <p:cNvPr id="7" name="TextBox 6">
              <a:extLst>
                <a:ext uri="{FF2B5EF4-FFF2-40B4-BE49-F238E27FC236}">
                  <a16:creationId xmlns:a16="http://schemas.microsoft.com/office/drawing/2014/main" id="{C8C1C355-8014-B241-AB40-0FBF48D65089}"/>
                </a:ext>
              </a:extLst>
            </p:cNvPr>
            <p:cNvSpPr txBox="1"/>
            <p:nvPr/>
          </p:nvSpPr>
          <p:spPr>
            <a:xfrm>
              <a:off x="0" y="314908"/>
              <a:ext cx="9144000" cy="438581"/>
            </a:xfrm>
            <a:prstGeom prst="rect">
              <a:avLst/>
            </a:prstGeom>
            <a:gradFill>
              <a:gsLst>
                <a:gs pos="0">
                  <a:schemeClr val="bg1"/>
                </a:gs>
                <a:gs pos="50000">
                  <a:schemeClr val="bg1">
                    <a:lumMod val="85000"/>
                  </a:schemeClr>
                </a:gs>
                <a:gs pos="100000">
                  <a:schemeClr val="bg1">
                    <a:lumMod val="75000"/>
                  </a:schemeClr>
                </a:gs>
              </a:gsLst>
              <a:lin ang="10800000" scaled="1"/>
            </a:gradFill>
          </p:spPr>
          <p:txBody>
            <a:bodyPr wrap="square" rtlCol="0">
              <a:spAutoFit/>
            </a:bodyPr>
            <a:lstStyle/>
            <a:p>
              <a:pPr defTabSz="609585"/>
              <a:r>
                <a:rPr lang="en-US" altLang="en-US" sz="3200" dirty="0">
                  <a:solidFill>
                    <a:srgbClr val="1D516C"/>
                  </a:solidFill>
                  <a:latin typeface="Apple Symbols" charset="0"/>
                  <a:ea typeface="Apple Symbols" charset="0"/>
                  <a:cs typeface="Apple Symbols" charset="0"/>
                </a:rPr>
                <a:t>   What did we do?</a:t>
              </a:r>
              <a:endParaRPr lang="en-GB" altLang="en-US" sz="3200" dirty="0">
                <a:solidFill>
                  <a:srgbClr val="1D516C"/>
                </a:solidFill>
                <a:latin typeface="Apple Symbols" charset="0"/>
                <a:ea typeface="Apple Symbols" charset="0"/>
                <a:cs typeface="Apple Symbols" charset="0"/>
              </a:endParaRPr>
            </a:p>
          </p:txBody>
        </p:sp>
        <p:pic>
          <p:nvPicPr>
            <p:cNvPr id="8" name="Picture 6" descr="elated image">
              <a:extLst>
                <a:ext uri="{FF2B5EF4-FFF2-40B4-BE49-F238E27FC236}">
                  <a16:creationId xmlns:a16="http://schemas.microsoft.com/office/drawing/2014/main" id="{E7C7A75E-D7BF-364E-9FCD-053EF790EA8B}"/>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5032" y="419271"/>
              <a:ext cx="251026" cy="251026"/>
            </a:xfrm>
            <a:prstGeom prst="rect">
              <a:avLst/>
            </a:prstGeom>
            <a:noFill/>
            <a:extLst>
              <a:ext uri="{909E8E84-426E-40DD-AFC4-6F175D3DCCD1}">
                <a14:hiddenFill xmlns:a14="http://schemas.microsoft.com/office/drawing/2010/main">
                  <a:solidFill>
                    <a:srgbClr val="FFFFFF"/>
                  </a:solidFill>
                </a14:hiddenFill>
              </a:ext>
            </a:extLst>
          </p:spPr>
        </p:pic>
      </p:gr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3314" y="704313"/>
            <a:ext cx="1813678" cy="1813678"/>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25665" y="1455953"/>
            <a:ext cx="2124075" cy="2124075"/>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58648" y="2528013"/>
            <a:ext cx="1762125" cy="1762125"/>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97182" y="3580028"/>
            <a:ext cx="2228850" cy="2228850"/>
          </a:xfrm>
          <a:prstGeom prst="rect">
            <a:avLst/>
          </a:prstGeom>
        </p:spPr>
      </p:pic>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58648" y="5475698"/>
            <a:ext cx="1512079" cy="1512079"/>
          </a:xfrm>
          <a:prstGeom prst="rect">
            <a:avLst/>
          </a:prstGeom>
        </p:spPr>
      </p:pic>
    </p:spTree>
    <p:custDataLst>
      <p:tags r:id="rId1"/>
    </p:custDataLst>
    <p:extLst>
      <p:ext uri="{BB962C8B-B14F-4D97-AF65-F5344CB8AC3E}">
        <p14:creationId xmlns:p14="http://schemas.microsoft.com/office/powerpoint/2010/main" val="37853932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1410" y="902691"/>
            <a:ext cx="8177945" cy="5583603"/>
          </a:xfrm>
        </p:spPr>
        <p:txBody>
          <a:bodyPr/>
          <a:lstStyle/>
          <a:p>
            <a:pPr marL="457189" indent="-457189">
              <a:buFont typeface="Arial" panose="020B0604020202020204" pitchFamily="34" charset="0"/>
              <a:buChar char="•"/>
            </a:pPr>
            <a:r>
              <a:rPr lang="en-US" sz="2400" b="1" dirty="0"/>
              <a:t>Identity options</a:t>
            </a:r>
          </a:p>
          <a:p>
            <a:pPr marL="457189" indent="-457189">
              <a:buFont typeface="Arial" panose="020B0604020202020204" pitchFamily="34" charset="0"/>
              <a:buChar char="•"/>
            </a:pPr>
            <a:endParaRPr lang="en-US" sz="2400" b="1" dirty="0"/>
          </a:p>
          <a:p>
            <a:pPr marL="457189" indent="-457189">
              <a:buFont typeface="Arial" panose="020B0604020202020204" pitchFamily="34" charset="0"/>
              <a:buChar char="•"/>
            </a:pPr>
            <a:r>
              <a:rPr lang="en-US" sz="2400" b="1" dirty="0"/>
              <a:t>Lab #1 – Console &amp; enabling logging</a:t>
            </a:r>
          </a:p>
          <a:p>
            <a:pPr marL="457189" indent="-457189">
              <a:buFont typeface="Arial" panose="020B0604020202020204" pitchFamily="34" charset="0"/>
              <a:buChar char="•"/>
            </a:pPr>
            <a:endParaRPr lang="en-US" sz="2400" b="1" dirty="0"/>
          </a:p>
          <a:p>
            <a:pPr marL="457189" indent="-457189">
              <a:buFont typeface="Arial" panose="020B0604020202020204" pitchFamily="34" charset="0"/>
              <a:buChar char="•"/>
            </a:pPr>
            <a:r>
              <a:rPr lang="en-US" sz="2400" b="1" dirty="0"/>
              <a:t>IAM Principals &amp; Policies</a:t>
            </a:r>
          </a:p>
          <a:p>
            <a:pPr marL="457189" indent="-457189">
              <a:buFont typeface="Arial" panose="020B0604020202020204" pitchFamily="34" charset="0"/>
              <a:buChar char="•"/>
            </a:pPr>
            <a:endParaRPr lang="en-US" sz="2400" b="1" dirty="0"/>
          </a:p>
          <a:p>
            <a:pPr marL="457189" indent="-457189">
              <a:buFont typeface="Arial" panose="020B0604020202020204" pitchFamily="34" charset="0"/>
              <a:buChar char="•"/>
            </a:pPr>
            <a:r>
              <a:rPr lang="en-US" sz="2400" b="1" dirty="0"/>
              <a:t>Lab #2 – IAM constructs</a:t>
            </a:r>
          </a:p>
          <a:p>
            <a:pPr marL="457189" indent="-457189">
              <a:buFont typeface="Arial" panose="020B0604020202020204" pitchFamily="34" charset="0"/>
              <a:buChar char="•"/>
            </a:pPr>
            <a:endParaRPr lang="en-US" sz="2400" b="1" dirty="0"/>
          </a:p>
          <a:p>
            <a:pPr marL="457189" indent="-457189">
              <a:buFont typeface="Arial" panose="020B0604020202020204" pitchFamily="34" charset="0"/>
              <a:buChar char="•"/>
            </a:pPr>
            <a:r>
              <a:rPr lang="en-US" sz="2400" b="1" dirty="0"/>
              <a:t>Lab #3 – Lets see what we did</a:t>
            </a:r>
          </a:p>
          <a:p>
            <a:pPr marL="457189" indent="-457189">
              <a:buFont typeface="Arial" panose="020B0604020202020204" pitchFamily="34" charset="0"/>
              <a:buChar char="•"/>
            </a:pPr>
            <a:endParaRPr lang="en-US" sz="2400" b="1" dirty="0"/>
          </a:p>
          <a:p>
            <a:pPr marL="457189" indent="-457189">
              <a:buFont typeface="Arial" panose="020B0604020202020204" pitchFamily="34" charset="0"/>
              <a:buChar char="•"/>
            </a:pPr>
            <a:r>
              <a:rPr lang="en-US" sz="2400" b="1" dirty="0"/>
              <a:t>Wrap up</a:t>
            </a:r>
          </a:p>
          <a:p>
            <a:pPr marL="457189" indent="-457189">
              <a:buFont typeface="Arial" panose="020B0604020202020204" pitchFamily="34" charset="0"/>
              <a:buChar char="•"/>
            </a:pPr>
            <a:endParaRPr lang="en-US" sz="2400" b="1" dirty="0"/>
          </a:p>
        </p:txBody>
      </p:sp>
      <p:grpSp>
        <p:nvGrpSpPr>
          <p:cNvPr id="6" name="Group 5">
            <a:extLst>
              <a:ext uri="{FF2B5EF4-FFF2-40B4-BE49-F238E27FC236}">
                <a16:creationId xmlns:a16="http://schemas.microsoft.com/office/drawing/2014/main" id="{A7C81AF1-6030-4E45-A12A-58F2204EBEB7}"/>
              </a:ext>
            </a:extLst>
          </p:cNvPr>
          <p:cNvGrpSpPr/>
          <p:nvPr/>
        </p:nvGrpSpPr>
        <p:grpSpPr>
          <a:xfrm>
            <a:off x="0" y="-22082"/>
            <a:ext cx="12192000" cy="584775"/>
            <a:chOff x="0" y="314908"/>
            <a:chExt cx="9144000" cy="438581"/>
          </a:xfrm>
        </p:grpSpPr>
        <p:sp>
          <p:nvSpPr>
            <p:cNvPr id="7" name="TextBox 6">
              <a:extLst>
                <a:ext uri="{FF2B5EF4-FFF2-40B4-BE49-F238E27FC236}">
                  <a16:creationId xmlns:a16="http://schemas.microsoft.com/office/drawing/2014/main" id="{C8C1C355-8014-B241-AB40-0FBF48D65089}"/>
                </a:ext>
              </a:extLst>
            </p:cNvPr>
            <p:cNvSpPr txBox="1"/>
            <p:nvPr/>
          </p:nvSpPr>
          <p:spPr>
            <a:xfrm>
              <a:off x="0" y="314908"/>
              <a:ext cx="9144000" cy="438581"/>
            </a:xfrm>
            <a:prstGeom prst="rect">
              <a:avLst/>
            </a:prstGeom>
            <a:gradFill>
              <a:gsLst>
                <a:gs pos="0">
                  <a:schemeClr val="bg1"/>
                </a:gs>
                <a:gs pos="50000">
                  <a:schemeClr val="bg1">
                    <a:lumMod val="85000"/>
                  </a:schemeClr>
                </a:gs>
                <a:gs pos="100000">
                  <a:schemeClr val="bg1">
                    <a:lumMod val="75000"/>
                  </a:schemeClr>
                </a:gs>
              </a:gsLst>
              <a:lin ang="10800000" scaled="1"/>
            </a:gradFill>
          </p:spPr>
          <p:txBody>
            <a:bodyPr wrap="square" rtlCol="0">
              <a:spAutoFit/>
            </a:bodyPr>
            <a:lstStyle/>
            <a:p>
              <a:pPr defTabSz="609585"/>
              <a:r>
                <a:rPr lang="en-US" altLang="en-US" sz="3200" dirty="0">
                  <a:solidFill>
                    <a:srgbClr val="1D516C"/>
                  </a:solidFill>
                  <a:latin typeface="Apple Symbols" charset="0"/>
                  <a:ea typeface="Apple Symbols" charset="0"/>
                  <a:cs typeface="Apple Symbols" charset="0"/>
                </a:rPr>
                <a:t>   What are we doing this morning?</a:t>
              </a:r>
              <a:endParaRPr lang="en-GB" altLang="en-US" sz="3200" dirty="0">
                <a:solidFill>
                  <a:srgbClr val="1D516C"/>
                </a:solidFill>
                <a:latin typeface="Apple Symbols" charset="0"/>
                <a:ea typeface="Apple Symbols" charset="0"/>
                <a:cs typeface="Apple Symbols" charset="0"/>
              </a:endParaRPr>
            </a:p>
          </p:txBody>
        </p:sp>
        <p:pic>
          <p:nvPicPr>
            <p:cNvPr id="8" name="Picture 6" descr="elated image">
              <a:extLst>
                <a:ext uri="{FF2B5EF4-FFF2-40B4-BE49-F238E27FC236}">
                  <a16:creationId xmlns:a16="http://schemas.microsoft.com/office/drawing/2014/main" id="{E7C7A75E-D7BF-364E-9FCD-053EF790EA8B}"/>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5032" y="419271"/>
              <a:ext cx="251026" cy="251026"/>
            </a:xfrm>
            <a:prstGeom prst="rect">
              <a:avLst/>
            </a:prstGeom>
            <a:noFill/>
            <a:extLst>
              <a:ext uri="{909E8E84-426E-40DD-AFC4-6F175D3DCCD1}">
                <a14:hiddenFill xmlns:a14="http://schemas.microsoft.com/office/drawing/2010/main">
                  <a:solidFill>
                    <a:srgbClr val="FFFFFF"/>
                  </a:solidFill>
                </a14:hiddenFill>
              </a:ext>
            </a:extLst>
          </p:spPr>
        </p:pic>
      </p:gr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3314" y="704313"/>
            <a:ext cx="1813678" cy="1813678"/>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25665" y="1455953"/>
            <a:ext cx="2124075" cy="2124075"/>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58648" y="2528013"/>
            <a:ext cx="1762125" cy="1762125"/>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97182" y="3580028"/>
            <a:ext cx="2228850" cy="2228850"/>
          </a:xfrm>
          <a:prstGeom prst="rect">
            <a:avLst/>
          </a:prstGeom>
        </p:spPr>
      </p:pic>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83670" y="4636602"/>
            <a:ext cx="1512079" cy="1512079"/>
          </a:xfrm>
          <a:prstGeom prst="rect">
            <a:avLst/>
          </a:prstGeom>
        </p:spPr>
      </p:pic>
    </p:spTree>
    <p:custDataLst>
      <p:tags r:id="rId1"/>
    </p:custDataLst>
    <p:extLst>
      <p:ext uri="{BB962C8B-B14F-4D97-AF65-F5344CB8AC3E}">
        <p14:creationId xmlns:p14="http://schemas.microsoft.com/office/powerpoint/2010/main" val="16619018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8525" y="2625603"/>
            <a:ext cx="11069777" cy="1240140"/>
          </a:xfrm>
        </p:spPr>
        <p:txBody>
          <a:bodyPr/>
          <a:lstStyle/>
          <a:p>
            <a:pPr algn="ctr"/>
            <a:r>
              <a:rPr lang="en-US" sz="4800" dirty="0"/>
              <a:t>Identity options in AWS</a:t>
            </a:r>
          </a:p>
        </p:txBody>
      </p:sp>
    </p:spTree>
    <p:extLst>
      <p:ext uri="{BB962C8B-B14F-4D97-AF65-F5344CB8AC3E}">
        <p14:creationId xmlns:p14="http://schemas.microsoft.com/office/powerpoint/2010/main" val="953777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7FC5D3C-ADFA-1949-88E7-81A207751E7F}"/>
              </a:ext>
            </a:extLst>
          </p:cNvPr>
          <p:cNvSpPr txBox="1">
            <a:spLocks/>
          </p:cNvSpPr>
          <p:nvPr/>
        </p:nvSpPr>
        <p:spPr>
          <a:xfrm>
            <a:off x="469764" y="1128352"/>
            <a:ext cx="11265408" cy="626440"/>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pPr algn="ctr"/>
            <a:r>
              <a:rPr lang="en-US" sz="3733"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Every AWS Cloud journey is </a:t>
            </a:r>
            <a:r>
              <a:rPr lang="en-US" sz="3733" i="1"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unique.</a:t>
            </a:r>
          </a:p>
        </p:txBody>
      </p:sp>
      <p:grpSp>
        <p:nvGrpSpPr>
          <p:cNvPr id="8" name="Group 7">
            <a:extLst>
              <a:ext uri="{FF2B5EF4-FFF2-40B4-BE49-F238E27FC236}">
                <a16:creationId xmlns:a16="http://schemas.microsoft.com/office/drawing/2014/main" id="{17F7A47A-5C2A-764F-BB46-768D4127C678}"/>
              </a:ext>
            </a:extLst>
          </p:cNvPr>
          <p:cNvGrpSpPr/>
          <p:nvPr/>
        </p:nvGrpSpPr>
        <p:grpSpPr>
          <a:xfrm>
            <a:off x="4975670" y="2308670"/>
            <a:ext cx="2240663" cy="2240663"/>
            <a:chOff x="3599192" y="1054099"/>
            <a:chExt cx="1680497" cy="1680497"/>
          </a:xfrm>
        </p:grpSpPr>
        <p:pic>
          <p:nvPicPr>
            <p:cNvPr id="9" name="Picture 8">
              <a:extLst>
                <a:ext uri="{FF2B5EF4-FFF2-40B4-BE49-F238E27FC236}">
                  <a16:creationId xmlns:a16="http://schemas.microsoft.com/office/drawing/2014/main" id="{4880D9C3-F68C-6B44-85BA-C297168E61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9192" y="1054099"/>
              <a:ext cx="1680497" cy="1680497"/>
            </a:xfrm>
            <a:prstGeom prst="rect">
              <a:avLst/>
            </a:prstGeom>
          </p:spPr>
        </p:pic>
        <p:pic>
          <p:nvPicPr>
            <p:cNvPr id="10" name="Picture 9">
              <a:extLst>
                <a:ext uri="{FF2B5EF4-FFF2-40B4-BE49-F238E27FC236}">
                  <a16:creationId xmlns:a16="http://schemas.microsoft.com/office/drawing/2014/main" id="{ED322018-E0C3-6E47-B682-E83D38D355BB}"/>
                </a:ext>
              </a:extLst>
            </p:cNvPr>
            <p:cNvPicPr>
              <a:picLocks noChangeAspect="1"/>
            </p:cNvPicPr>
            <p:nvPr/>
          </p:nvPicPr>
          <p:blipFill>
            <a:blip r:embed="rId3"/>
            <a:stretch>
              <a:fillRect/>
            </a:stretch>
          </p:blipFill>
          <p:spPr>
            <a:xfrm>
              <a:off x="4074827" y="1796027"/>
              <a:ext cx="729226" cy="437536"/>
            </a:xfrm>
            <a:prstGeom prst="rect">
              <a:avLst/>
            </a:prstGeom>
          </p:spPr>
        </p:pic>
      </p:grpSp>
      <p:sp>
        <p:nvSpPr>
          <p:cNvPr id="6" name="Rectangle 5">
            <a:extLst>
              <a:ext uri="{FF2B5EF4-FFF2-40B4-BE49-F238E27FC236}">
                <a16:creationId xmlns:a16="http://schemas.microsoft.com/office/drawing/2014/main" id="{A398FA91-1C13-1D4E-9C3C-DBAA31B44D68}"/>
              </a:ext>
            </a:extLst>
          </p:cNvPr>
          <p:cNvSpPr/>
          <p:nvPr/>
        </p:nvSpPr>
        <p:spPr>
          <a:xfrm>
            <a:off x="901960" y="3798197"/>
            <a:ext cx="3657600" cy="120032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spAutoFit/>
          </a:bodyPr>
          <a:lstStyle/>
          <a:p>
            <a:pPr algn="ctr"/>
            <a:r>
              <a:rPr lang="en-US" sz="24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Migrating or extending existing infrastructure and applications.</a:t>
            </a:r>
          </a:p>
        </p:txBody>
      </p:sp>
      <p:sp>
        <p:nvSpPr>
          <p:cNvPr id="7" name="Rectangle 6">
            <a:extLst>
              <a:ext uri="{FF2B5EF4-FFF2-40B4-BE49-F238E27FC236}">
                <a16:creationId xmlns:a16="http://schemas.microsoft.com/office/drawing/2014/main" id="{6CB84EC3-884D-034F-AD46-369EC9AB2CD2}"/>
              </a:ext>
            </a:extLst>
          </p:cNvPr>
          <p:cNvSpPr/>
          <p:nvPr/>
        </p:nvSpPr>
        <p:spPr>
          <a:xfrm>
            <a:off x="7850512" y="2308669"/>
            <a:ext cx="3657600" cy="120032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rtlCol="0" anchor="t">
            <a:spAutoFit/>
          </a:bodyPr>
          <a:lstStyle/>
          <a:p>
            <a:pPr algn="ctr"/>
            <a:r>
              <a:rPr lang="en-US" sz="24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Building customer facing cloud-native applications.</a:t>
            </a:r>
          </a:p>
        </p:txBody>
      </p:sp>
      <p:sp>
        <p:nvSpPr>
          <p:cNvPr id="11" name="Rectangle 10">
            <a:extLst>
              <a:ext uri="{FF2B5EF4-FFF2-40B4-BE49-F238E27FC236}">
                <a16:creationId xmlns:a16="http://schemas.microsoft.com/office/drawing/2014/main" id="{949485BD-1D8C-164B-A96F-CD7B7526A86C}"/>
              </a:ext>
            </a:extLst>
          </p:cNvPr>
          <p:cNvSpPr/>
          <p:nvPr/>
        </p:nvSpPr>
        <p:spPr>
          <a:xfrm>
            <a:off x="873640" y="2308669"/>
            <a:ext cx="3657600" cy="120032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rtlCol="0" anchor="t">
            <a:spAutoFit/>
          </a:bodyPr>
          <a:lstStyle/>
          <a:p>
            <a:pPr algn="ctr"/>
            <a:r>
              <a:rPr lang="en-US" sz="24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Going all-in on cloud solutions across the organization.</a:t>
            </a:r>
          </a:p>
        </p:txBody>
      </p:sp>
      <p:sp>
        <p:nvSpPr>
          <p:cNvPr id="12" name="Rectangle 11">
            <a:extLst>
              <a:ext uri="{FF2B5EF4-FFF2-40B4-BE49-F238E27FC236}">
                <a16:creationId xmlns:a16="http://schemas.microsoft.com/office/drawing/2014/main" id="{E3DB79DD-867C-BA4D-A76A-9FA9590900BB}"/>
              </a:ext>
            </a:extLst>
          </p:cNvPr>
          <p:cNvSpPr/>
          <p:nvPr/>
        </p:nvSpPr>
        <p:spPr>
          <a:xfrm>
            <a:off x="7850512" y="3798197"/>
            <a:ext cx="3657600" cy="120032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rtlCol="0" anchor="t">
            <a:spAutoFit/>
          </a:bodyPr>
          <a:lstStyle/>
          <a:p>
            <a:pPr algn="ctr"/>
            <a:r>
              <a:rPr lang="en-US" sz="24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Using the scale of the AWS Cloud to solve new challenges.</a:t>
            </a:r>
          </a:p>
        </p:txBody>
      </p:sp>
      <p:sp>
        <p:nvSpPr>
          <p:cNvPr id="13" name="Title 1">
            <a:extLst>
              <a:ext uri="{FF2B5EF4-FFF2-40B4-BE49-F238E27FC236}">
                <a16:creationId xmlns:a16="http://schemas.microsoft.com/office/drawing/2014/main" id="{C7FC5D3C-ADFA-1949-88E7-81A207751E7F}"/>
              </a:ext>
            </a:extLst>
          </p:cNvPr>
          <p:cNvSpPr txBox="1">
            <a:spLocks/>
          </p:cNvSpPr>
          <p:nvPr/>
        </p:nvSpPr>
        <p:spPr>
          <a:xfrm>
            <a:off x="463297" y="5350423"/>
            <a:ext cx="11271876" cy="626440"/>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pPr algn="ctr"/>
            <a:r>
              <a:rPr lang="en-US" sz="3733"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Requiring </a:t>
            </a:r>
            <a:r>
              <a:rPr lang="en-US" sz="3733" i="1"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unique </a:t>
            </a:r>
            <a:r>
              <a:rPr lang="en-US" sz="3733"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identity and </a:t>
            </a:r>
          </a:p>
          <a:p>
            <a:pPr algn="ctr"/>
            <a:r>
              <a:rPr lang="en-US" sz="3733"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access management solutions.</a:t>
            </a:r>
          </a:p>
        </p:txBody>
      </p:sp>
    </p:spTree>
    <p:extLst>
      <p:ext uri="{BB962C8B-B14F-4D97-AF65-F5344CB8AC3E}">
        <p14:creationId xmlns:p14="http://schemas.microsoft.com/office/powerpoint/2010/main" val="224528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449053" y="1737744"/>
            <a:ext cx="4926153" cy="4607073"/>
          </a:xfrm>
          <a:prstGeom prst="rect">
            <a:avLst/>
          </a:prstGeom>
          <a:noFill/>
          <a:ln w="38100">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9" name="Title 8"/>
          <p:cNvSpPr>
            <a:spLocks noGrp="1"/>
          </p:cNvSpPr>
          <p:nvPr>
            <p:ph type="title" idx="4294967295"/>
          </p:nvPr>
        </p:nvSpPr>
        <p:spPr>
          <a:xfrm>
            <a:off x="0" y="231775"/>
            <a:ext cx="10939463" cy="728663"/>
          </a:xfrm>
        </p:spPr>
        <p:txBody>
          <a:bodyPr/>
          <a:lstStyle/>
          <a:p>
            <a:r>
              <a:rPr lang="en-US" dirty="0"/>
              <a:t>Disambiguation</a:t>
            </a:r>
          </a:p>
        </p:txBody>
      </p:sp>
      <p:sp>
        <p:nvSpPr>
          <p:cNvPr id="5" name="Content Placeholder 4"/>
          <p:cNvSpPr>
            <a:spLocks noGrp="1"/>
          </p:cNvSpPr>
          <p:nvPr>
            <p:ph sz="half" idx="4294967295"/>
          </p:nvPr>
        </p:nvSpPr>
        <p:spPr>
          <a:xfrm>
            <a:off x="-186814" y="1738313"/>
            <a:ext cx="5380038" cy="793750"/>
          </a:xfrm>
        </p:spPr>
        <p:txBody>
          <a:bodyPr/>
          <a:lstStyle/>
          <a:p>
            <a:pPr algn="ctr"/>
            <a:r>
              <a:rPr lang="en-US" dirty="0"/>
              <a:t>IAM</a:t>
            </a:r>
          </a:p>
        </p:txBody>
      </p:sp>
      <p:sp>
        <p:nvSpPr>
          <p:cNvPr id="23" name="Content Placeholder 10"/>
          <p:cNvSpPr>
            <a:spLocks noGrp="1"/>
          </p:cNvSpPr>
          <p:nvPr>
            <p:ph sz="half" idx="4294967295"/>
          </p:nvPr>
        </p:nvSpPr>
        <p:spPr>
          <a:xfrm>
            <a:off x="8264575" y="1738313"/>
            <a:ext cx="2659062" cy="1370012"/>
          </a:xfrm>
        </p:spPr>
        <p:txBody>
          <a:bodyPr/>
          <a:lstStyle/>
          <a:p>
            <a:pPr algn="ctr"/>
            <a:r>
              <a:rPr lang="en-US" dirty="0"/>
              <a:t>AWS IAM (the service)</a:t>
            </a:r>
          </a:p>
        </p:txBody>
      </p:sp>
      <p:sp>
        <p:nvSpPr>
          <p:cNvPr id="19" name="Content Placeholder 4"/>
          <p:cNvSpPr>
            <a:spLocks noGrp="1"/>
          </p:cNvSpPr>
          <p:nvPr>
            <p:ph sz="half" idx="4294967295"/>
          </p:nvPr>
        </p:nvSpPr>
        <p:spPr>
          <a:xfrm>
            <a:off x="-186814" y="2184400"/>
            <a:ext cx="5380038" cy="795338"/>
          </a:xfrm>
        </p:spPr>
        <p:txBody>
          <a:bodyPr/>
          <a:lstStyle/>
          <a:p>
            <a:pPr algn="ctr"/>
            <a:r>
              <a:rPr lang="en-US" dirty="0"/>
              <a:t>(the subject)</a:t>
            </a:r>
          </a:p>
        </p:txBody>
      </p:sp>
      <p:grpSp>
        <p:nvGrpSpPr>
          <p:cNvPr id="28" name="Group 27"/>
          <p:cNvGrpSpPr/>
          <p:nvPr/>
        </p:nvGrpSpPr>
        <p:grpSpPr>
          <a:xfrm>
            <a:off x="707720" y="2838255"/>
            <a:ext cx="4374956" cy="1660200"/>
            <a:chOff x="4841753" y="2259319"/>
            <a:chExt cx="3281217" cy="1245150"/>
          </a:xfrm>
        </p:grpSpPr>
        <p:pic>
          <p:nvPicPr>
            <p:cNvPr id="16" name="Picture 15">
              <a:extLst>
                <a:ext uri="{FF2B5EF4-FFF2-40B4-BE49-F238E27FC236}">
                  <a16:creationId xmlns:a16="http://schemas.microsoft.com/office/drawing/2014/main" id="{F00F53F2-8D38-4148-9F34-B2B0137EED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1753" y="2375584"/>
              <a:ext cx="1128885" cy="1128885"/>
            </a:xfrm>
            <a:prstGeom prst="rect">
              <a:avLst/>
            </a:prstGeom>
          </p:spPr>
        </p:pic>
        <p:pic>
          <p:nvPicPr>
            <p:cNvPr id="17" name="Picture 16">
              <a:extLst>
                <a:ext uri="{FF2B5EF4-FFF2-40B4-BE49-F238E27FC236}">
                  <a16:creationId xmlns:a16="http://schemas.microsoft.com/office/drawing/2014/main" id="{7FF6A2F2-79EA-6C4A-A282-B3C15FF020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7428" y="2461854"/>
              <a:ext cx="895477" cy="895477"/>
            </a:xfrm>
            <a:prstGeom prst="rect">
              <a:avLst/>
            </a:prstGeom>
          </p:spPr>
        </p:pic>
        <p:pic>
          <p:nvPicPr>
            <p:cNvPr id="18" name="Picture 17">
              <a:extLst>
                <a:ext uri="{FF2B5EF4-FFF2-40B4-BE49-F238E27FC236}">
                  <a16:creationId xmlns:a16="http://schemas.microsoft.com/office/drawing/2014/main" id="{DAB02CF8-DE23-A740-8C10-128447B6AE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9493" y="2259319"/>
              <a:ext cx="1193477" cy="1193477"/>
            </a:xfrm>
            <a:prstGeom prst="rect">
              <a:avLst/>
            </a:prstGeom>
          </p:spPr>
        </p:pic>
      </p:grpSp>
      <p:sp>
        <p:nvSpPr>
          <p:cNvPr id="20" name="TextBox 19"/>
          <p:cNvSpPr txBox="1"/>
          <p:nvPr/>
        </p:nvSpPr>
        <p:spPr>
          <a:xfrm>
            <a:off x="856593" y="4758707"/>
            <a:ext cx="4187655" cy="1569660"/>
          </a:xfrm>
          <a:prstGeom prst="rect">
            <a:avLst/>
          </a:prstGeom>
          <a:noFill/>
        </p:spPr>
        <p:txBody>
          <a:bodyPr wrap="square" rtlCol="0">
            <a:spAutoFit/>
          </a:bodyPr>
          <a:lstStyle/>
          <a:p>
            <a:pPr algn="ctr"/>
            <a:r>
              <a:rPr lang="en-US" sz="2400" dirty="0">
                <a:solidFill>
                  <a:schemeClr val="bg2">
                    <a:lumMod val="10000"/>
                  </a:schemeClr>
                </a:solidFill>
                <a:latin typeface="Amazon Ember"/>
              </a:rPr>
              <a:t>Authentication, authorization, audit, and governance for your cloud workloads.</a:t>
            </a:r>
          </a:p>
        </p:txBody>
      </p:sp>
      <p:sp>
        <p:nvSpPr>
          <p:cNvPr id="22" name="TextBox 21"/>
          <p:cNvSpPr txBox="1"/>
          <p:nvPr/>
        </p:nvSpPr>
        <p:spPr>
          <a:xfrm>
            <a:off x="1420702" y="1102888"/>
            <a:ext cx="3054041" cy="461665"/>
          </a:xfrm>
          <a:prstGeom prst="rect">
            <a:avLst/>
          </a:prstGeom>
          <a:noFill/>
        </p:spPr>
        <p:txBody>
          <a:bodyPr wrap="none" rtlCol="0">
            <a:spAutoFit/>
          </a:bodyPr>
          <a:lstStyle/>
          <a:p>
            <a:r>
              <a:rPr lang="en-US" sz="2400" b="1" dirty="0">
                <a:solidFill>
                  <a:srgbClr val="FFC000"/>
                </a:solidFill>
                <a:latin typeface="Amazon Ember" panose="020B0603020204020204"/>
              </a:rPr>
              <a:t>Our scope for today</a:t>
            </a:r>
          </a:p>
        </p:txBody>
      </p:sp>
      <p:grpSp>
        <p:nvGrpSpPr>
          <p:cNvPr id="25" name="Group 24"/>
          <p:cNvGrpSpPr/>
          <p:nvPr/>
        </p:nvGrpSpPr>
        <p:grpSpPr>
          <a:xfrm>
            <a:off x="7995394" y="236044"/>
            <a:ext cx="3197423" cy="1252873"/>
            <a:chOff x="1167503" y="2504722"/>
            <a:chExt cx="2398067" cy="939655"/>
          </a:xfrm>
        </p:grpSpPr>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7503" y="2504722"/>
              <a:ext cx="495928" cy="939655"/>
            </a:xfrm>
            <a:prstGeom prst="rect">
              <a:avLst/>
            </a:prstGeom>
          </p:spPr>
        </p:pic>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39614" y="2557245"/>
              <a:ext cx="625956" cy="834608"/>
            </a:xfrm>
            <a:prstGeom prst="rect">
              <a:avLst/>
            </a:prstGeom>
          </p:spPr>
        </p:pic>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96272" y="2607068"/>
              <a:ext cx="810501" cy="694715"/>
            </a:xfrm>
            <a:prstGeom prst="rect">
              <a:avLst/>
            </a:prstGeom>
          </p:spPr>
        </p:pic>
      </p:grpSp>
      <p:sp>
        <p:nvSpPr>
          <p:cNvPr id="32" name="TextBox 31"/>
          <p:cNvSpPr txBox="1"/>
          <p:nvPr/>
        </p:nvSpPr>
        <p:spPr>
          <a:xfrm>
            <a:off x="7622389" y="4993183"/>
            <a:ext cx="4187655" cy="830997"/>
          </a:xfrm>
          <a:prstGeom prst="rect">
            <a:avLst/>
          </a:prstGeom>
          <a:noFill/>
        </p:spPr>
        <p:txBody>
          <a:bodyPr wrap="square" rtlCol="0">
            <a:spAutoFit/>
          </a:bodyPr>
          <a:lstStyle/>
          <a:p>
            <a:pPr algn="ctr"/>
            <a:r>
              <a:rPr lang="en-US" sz="2400" dirty="0">
                <a:solidFill>
                  <a:schemeClr val="bg2">
                    <a:lumMod val="10000"/>
                  </a:schemeClr>
                </a:solidFill>
                <a:latin typeface="Amazon Ember"/>
              </a:rPr>
              <a:t>Authenticates and authorizes AWS APIs.</a:t>
            </a:r>
          </a:p>
        </p:txBody>
      </p:sp>
      <p:cxnSp>
        <p:nvCxnSpPr>
          <p:cNvPr id="33" name="Straight Arrow Connector 32"/>
          <p:cNvCxnSpPr/>
          <p:nvPr/>
        </p:nvCxnSpPr>
        <p:spPr>
          <a:xfrm flipH="1" flipV="1">
            <a:off x="5400118" y="2165681"/>
            <a:ext cx="1904720" cy="12443"/>
          </a:xfrm>
          <a:prstGeom prst="straightConnector1">
            <a:avLst/>
          </a:prstGeom>
          <a:noFill/>
          <a:ln w="38100">
            <a:solidFill>
              <a:srgbClr val="FFC000"/>
            </a:solidFill>
            <a:headEnd type="triangle"/>
            <a:tailEnd type="none"/>
          </a:ln>
          <a:effectLst/>
        </p:spPr>
        <p:style>
          <a:lnRef idx="1">
            <a:schemeClr val="accent1"/>
          </a:lnRef>
          <a:fillRef idx="3">
            <a:schemeClr val="accent1"/>
          </a:fillRef>
          <a:effectRef idx="2">
            <a:schemeClr val="accent1"/>
          </a:effectRef>
          <a:fontRef idx="minor">
            <a:schemeClr val="lt1"/>
          </a:fontRef>
        </p:style>
      </p:cxnSp>
      <p:sp>
        <p:nvSpPr>
          <p:cNvPr id="34" name="TextBox 33"/>
          <p:cNvSpPr txBox="1"/>
          <p:nvPr/>
        </p:nvSpPr>
        <p:spPr>
          <a:xfrm>
            <a:off x="5607505" y="1697765"/>
            <a:ext cx="1393330" cy="461665"/>
          </a:xfrm>
          <a:prstGeom prst="rect">
            <a:avLst/>
          </a:prstGeom>
          <a:noFill/>
        </p:spPr>
        <p:txBody>
          <a:bodyPr wrap="none" rtlCol="0">
            <a:spAutoFit/>
          </a:bodyPr>
          <a:lstStyle/>
          <a:p>
            <a:r>
              <a:rPr lang="en-US" sz="2400" b="1" dirty="0">
                <a:solidFill>
                  <a:srgbClr val="FFC000"/>
                </a:solidFill>
                <a:latin typeface="Amazon Ember" panose="020B0603020204020204"/>
              </a:rPr>
              <a:t>Includes</a:t>
            </a:r>
          </a:p>
        </p:txBody>
      </p:sp>
      <p:sp>
        <p:nvSpPr>
          <p:cNvPr id="24" name="Rectangle 23">
            <a:extLst>
              <a:ext uri="{FF2B5EF4-FFF2-40B4-BE49-F238E27FC236}">
                <a16:creationId xmlns:a16="http://schemas.microsoft.com/office/drawing/2014/main" id="{3BEC3714-ABF1-BA48-91FE-B51791A60AAD}"/>
              </a:ext>
            </a:extLst>
          </p:cNvPr>
          <p:cNvSpPr/>
          <p:nvPr/>
        </p:nvSpPr>
        <p:spPr>
          <a:xfrm>
            <a:off x="7340377" y="1594728"/>
            <a:ext cx="4697401" cy="4607073"/>
          </a:xfrm>
          <a:prstGeom prst="rect">
            <a:avLst/>
          </a:prstGeom>
          <a:noFill/>
          <a:ln w="38100">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26" name="Graphic 25">
            <a:extLst>
              <a:ext uri="{FF2B5EF4-FFF2-40B4-BE49-F238E27FC236}">
                <a16:creationId xmlns:a16="http://schemas.microsoft.com/office/drawing/2014/main" id="{1446B42A-D4CE-3C4B-BAC2-B9F1556790B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706326" y="3152321"/>
            <a:ext cx="1075550" cy="1075550"/>
          </a:xfrm>
          <a:prstGeom prst="rect">
            <a:avLst/>
          </a:prstGeom>
        </p:spPr>
      </p:pic>
      <p:pic>
        <p:nvPicPr>
          <p:cNvPr id="27" name="Graphic 26">
            <a:extLst>
              <a:ext uri="{FF2B5EF4-FFF2-40B4-BE49-F238E27FC236}">
                <a16:creationId xmlns:a16="http://schemas.microsoft.com/office/drawing/2014/main" id="{9473E49F-7E87-2040-B312-D6AB5143BCB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54580" y="3072057"/>
            <a:ext cx="1230214" cy="1230214"/>
          </a:xfrm>
          <a:prstGeom prst="rect">
            <a:avLst/>
          </a:prstGeom>
        </p:spPr>
      </p:pic>
      <p:pic>
        <p:nvPicPr>
          <p:cNvPr id="35" name="Graphic 34">
            <a:extLst>
              <a:ext uri="{FF2B5EF4-FFF2-40B4-BE49-F238E27FC236}">
                <a16:creationId xmlns:a16="http://schemas.microsoft.com/office/drawing/2014/main" id="{217A3082-F072-0F43-A27B-CE24E8A4DF4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512528" y="3066951"/>
            <a:ext cx="1297516" cy="1297516"/>
          </a:xfrm>
          <a:prstGeom prst="rect">
            <a:avLst/>
          </a:prstGeom>
        </p:spPr>
      </p:pic>
    </p:spTree>
    <p:extLst>
      <p:ext uri="{BB962C8B-B14F-4D97-AF65-F5344CB8AC3E}">
        <p14:creationId xmlns:p14="http://schemas.microsoft.com/office/powerpoint/2010/main" val="129333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build="p"/>
      <p:bldP spid="22" grpId="0"/>
      <p:bldP spid="32" grpId="0"/>
      <p:bldP spid="34" grpId="0"/>
      <p:bldP spid="24" grpId="0" animBg="1"/>
      <p:bldP spid="2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4">
            <a:extLst>
              <a:ext uri="{FF2B5EF4-FFF2-40B4-BE49-F238E27FC236}">
                <a16:creationId xmlns:a16="http://schemas.microsoft.com/office/drawing/2014/main" id="{6D4BC697-0202-D64E-B3E2-1C041F035223}"/>
              </a:ext>
            </a:extLst>
          </p:cNvPr>
          <p:cNvSpPr txBox="1">
            <a:spLocks/>
          </p:cNvSpPr>
          <p:nvPr/>
        </p:nvSpPr>
        <p:spPr>
          <a:xfrm>
            <a:off x="456055" y="2282275"/>
            <a:ext cx="3054788" cy="3165547"/>
          </a:xfrm>
          <a:prstGeom prst="rect">
            <a:avLst/>
          </a:prstGeom>
        </p:spPr>
        <p:txBody>
          <a:bodyPr/>
          <a:lstStyle>
            <a:lvl1pPr marL="0" indent="0" algn="l" defTabSz="609585" rtl="0" eaLnBrk="1" latinLnBrk="0" hangingPunct="1">
              <a:spcBef>
                <a:spcPct val="20000"/>
              </a:spcBef>
              <a:buFontTx/>
              <a:buNone/>
              <a:defRPr sz="3200" b="0" i="0" kern="1200">
                <a:solidFill>
                  <a:srgbClr val="414042"/>
                </a:solidFill>
                <a:latin typeface="Amazon Ember Regular" charset="0"/>
                <a:ea typeface="+mn-ea"/>
                <a:cs typeface="Amazon Ember Regular" charset="0"/>
              </a:defRPr>
            </a:lvl1pPr>
            <a:lvl2pPr marL="990575" indent="-380990" algn="l" defTabSz="609585" rtl="0" eaLnBrk="1" latinLnBrk="0" hangingPunct="1">
              <a:spcBef>
                <a:spcPct val="20000"/>
              </a:spcBef>
              <a:buFont typeface="Arial"/>
              <a:buChar char="•"/>
              <a:defRPr sz="2667" b="0" i="0" kern="1200">
                <a:solidFill>
                  <a:srgbClr val="414042"/>
                </a:solidFill>
                <a:latin typeface="Amazon Ember Regular" charset="0"/>
                <a:ea typeface="+mn-ea"/>
                <a:cs typeface="Amazon Ember Regular" charset="0"/>
              </a:defRPr>
            </a:lvl2pPr>
            <a:lvl3pPr marL="1523962" indent="-304792" algn="l" defTabSz="609585" rtl="0" eaLnBrk="1" latinLnBrk="0" hangingPunct="1">
              <a:spcBef>
                <a:spcPct val="20000"/>
              </a:spcBef>
              <a:buFont typeface="Arial"/>
              <a:buChar char="•"/>
              <a:defRPr sz="2400" b="0" i="0" kern="1200">
                <a:solidFill>
                  <a:srgbClr val="414042"/>
                </a:solidFill>
                <a:latin typeface="Amazon Ember Regular" charset="0"/>
                <a:ea typeface="+mn-ea"/>
                <a:cs typeface="Amazon Ember Regular" charset="0"/>
              </a:defRPr>
            </a:lvl3pPr>
            <a:lvl4pPr marL="2133547" indent="-304792" algn="l" defTabSz="609585" rtl="0" eaLnBrk="1" latinLnBrk="0" hangingPunct="1">
              <a:spcBef>
                <a:spcPct val="20000"/>
              </a:spcBef>
              <a:buFont typeface="Arial"/>
              <a:buChar char="–"/>
              <a:defRPr sz="2133" b="0" i="0" kern="1200">
                <a:solidFill>
                  <a:srgbClr val="414042"/>
                </a:solidFill>
                <a:latin typeface="Amazon Ember Regular" charset="0"/>
                <a:ea typeface="+mn-ea"/>
                <a:cs typeface="Amazon Ember Regular" charset="0"/>
              </a:defRPr>
            </a:lvl4pPr>
            <a:lvl5pPr marL="2743131" indent="-304792" algn="l" defTabSz="609585" rtl="0" eaLnBrk="1" latinLnBrk="0" hangingPunct="1">
              <a:spcBef>
                <a:spcPct val="20000"/>
              </a:spcBef>
              <a:buFont typeface="Arial"/>
              <a:buChar char="»"/>
              <a:defRPr sz="2133" b="0" i="0" kern="1200">
                <a:solidFill>
                  <a:srgbClr val="414042"/>
                </a:solidFill>
                <a:latin typeface="Amazon Ember Regular" charset="0"/>
                <a:ea typeface="+mn-ea"/>
                <a:cs typeface="Amazon Ember Regular"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a:r>
              <a:rPr lang="en-US" sz="2400" dirty="0"/>
              <a:t>Validate identities securely.</a:t>
            </a:r>
          </a:p>
        </p:txBody>
      </p:sp>
      <p:sp>
        <p:nvSpPr>
          <p:cNvPr id="21" name="Content Placeholder 3">
            <a:extLst>
              <a:ext uri="{FF2B5EF4-FFF2-40B4-BE49-F238E27FC236}">
                <a16:creationId xmlns:a16="http://schemas.microsoft.com/office/drawing/2014/main" id="{C2CD728B-B592-2447-B817-C38E27C71606}"/>
              </a:ext>
            </a:extLst>
          </p:cNvPr>
          <p:cNvSpPr txBox="1">
            <a:spLocks/>
          </p:cNvSpPr>
          <p:nvPr/>
        </p:nvSpPr>
        <p:spPr>
          <a:xfrm>
            <a:off x="682927" y="1582359"/>
            <a:ext cx="2601043" cy="569100"/>
          </a:xfrm>
          <a:prstGeom prst="rect">
            <a:avLst/>
          </a:prstGeom>
        </p:spPr>
        <p:txBody>
          <a:bodyPr/>
          <a:lstStyle>
            <a:lvl1pPr marL="0" indent="0" algn="l" defTabSz="609585" rtl="0" eaLnBrk="1" latinLnBrk="0" hangingPunct="1">
              <a:spcBef>
                <a:spcPct val="20000"/>
              </a:spcBef>
              <a:buFontTx/>
              <a:buNone/>
              <a:defRPr sz="3200" b="0" i="0" kern="1200">
                <a:solidFill>
                  <a:srgbClr val="414042"/>
                </a:solidFill>
                <a:latin typeface="Amazon Ember Regular" charset="0"/>
                <a:ea typeface="+mn-ea"/>
                <a:cs typeface="Amazon Ember Regular" charset="0"/>
              </a:defRPr>
            </a:lvl1pPr>
            <a:lvl2pPr marL="990575" indent="-380990" algn="l" defTabSz="609585" rtl="0" eaLnBrk="1" latinLnBrk="0" hangingPunct="1">
              <a:spcBef>
                <a:spcPct val="20000"/>
              </a:spcBef>
              <a:buFont typeface="Arial"/>
              <a:buChar char="•"/>
              <a:defRPr sz="2667" b="0" i="0" kern="1200">
                <a:solidFill>
                  <a:srgbClr val="414042"/>
                </a:solidFill>
                <a:latin typeface="Amazon Ember Regular" charset="0"/>
                <a:ea typeface="+mn-ea"/>
                <a:cs typeface="Amazon Ember Regular" charset="0"/>
              </a:defRPr>
            </a:lvl2pPr>
            <a:lvl3pPr marL="1523962" indent="-304792" algn="l" defTabSz="609585" rtl="0" eaLnBrk="1" latinLnBrk="0" hangingPunct="1">
              <a:spcBef>
                <a:spcPct val="20000"/>
              </a:spcBef>
              <a:buFont typeface="Arial"/>
              <a:buChar char="•"/>
              <a:defRPr sz="2400" b="0" i="0" kern="1200">
                <a:solidFill>
                  <a:srgbClr val="414042"/>
                </a:solidFill>
                <a:latin typeface="Amazon Ember Regular" charset="0"/>
                <a:ea typeface="+mn-ea"/>
                <a:cs typeface="Amazon Ember Regular" charset="0"/>
              </a:defRPr>
            </a:lvl3pPr>
            <a:lvl4pPr marL="2133547" indent="-304792" algn="l" defTabSz="609585" rtl="0" eaLnBrk="1" latinLnBrk="0" hangingPunct="1">
              <a:spcBef>
                <a:spcPct val="20000"/>
              </a:spcBef>
              <a:buFont typeface="Arial"/>
              <a:buChar char="–"/>
              <a:defRPr sz="2133" b="0" i="0" kern="1200">
                <a:solidFill>
                  <a:srgbClr val="414042"/>
                </a:solidFill>
                <a:latin typeface="Amazon Ember Regular" charset="0"/>
                <a:ea typeface="+mn-ea"/>
                <a:cs typeface="Amazon Ember Regular" charset="0"/>
              </a:defRPr>
            </a:lvl4pPr>
            <a:lvl5pPr marL="2743131" indent="-304792" algn="l" defTabSz="609585" rtl="0" eaLnBrk="1" latinLnBrk="0" hangingPunct="1">
              <a:spcBef>
                <a:spcPct val="20000"/>
              </a:spcBef>
              <a:buFont typeface="Arial"/>
              <a:buChar char="»"/>
              <a:defRPr sz="2133" b="0" i="0" kern="1200">
                <a:solidFill>
                  <a:srgbClr val="414042"/>
                </a:solidFill>
                <a:latin typeface="Amazon Ember Regular" charset="0"/>
                <a:ea typeface="+mn-ea"/>
                <a:cs typeface="Amazon Ember Regular"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a:r>
              <a:rPr lang="en-US" sz="2400"/>
              <a:t>Authentication</a:t>
            </a:r>
            <a:endParaRPr lang="en-US" sz="2400" dirty="0"/>
          </a:p>
        </p:txBody>
      </p:sp>
      <p:sp>
        <p:nvSpPr>
          <p:cNvPr id="22" name="Content Placeholder 5">
            <a:extLst>
              <a:ext uri="{FF2B5EF4-FFF2-40B4-BE49-F238E27FC236}">
                <a16:creationId xmlns:a16="http://schemas.microsoft.com/office/drawing/2014/main" id="{6B83C79D-B842-D941-BABB-0FC990A64816}"/>
              </a:ext>
            </a:extLst>
          </p:cNvPr>
          <p:cNvSpPr txBox="1">
            <a:spLocks/>
          </p:cNvSpPr>
          <p:nvPr/>
        </p:nvSpPr>
        <p:spPr>
          <a:xfrm>
            <a:off x="4350722" y="2282275"/>
            <a:ext cx="3054788" cy="3165547"/>
          </a:xfrm>
          <a:prstGeom prst="rect">
            <a:avLst/>
          </a:prstGeom>
        </p:spPr>
        <p:txBody>
          <a:bodyPr/>
          <a:lstStyle>
            <a:lvl1pPr marL="0" indent="0" algn="l" defTabSz="609585" rtl="0" eaLnBrk="1" latinLnBrk="0" hangingPunct="1">
              <a:spcBef>
                <a:spcPct val="20000"/>
              </a:spcBef>
              <a:buFontTx/>
              <a:buNone/>
              <a:defRPr sz="3200" b="0" i="0" kern="1200">
                <a:solidFill>
                  <a:srgbClr val="414042"/>
                </a:solidFill>
                <a:latin typeface="Amazon Ember Regular" charset="0"/>
                <a:ea typeface="+mn-ea"/>
                <a:cs typeface="Amazon Ember Regular" charset="0"/>
              </a:defRPr>
            </a:lvl1pPr>
            <a:lvl2pPr marL="990575" indent="-380990" algn="l" defTabSz="609585" rtl="0" eaLnBrk="1" latinLnBrk="0" hangingPunct="1">
              <a:spcBef>
                <a:spcPct val="20000"/>
              </a:spcBef>
              <a:buFont typeface="Arial"/>
              <a:buChar char="•"/>
              <a:defRPr sz="2667" b="0" i="0" kern="1200">
                <a:solidFill>
                  <a:srgbClr val="414042"/>
                </a:solidFill>
                <a:latin typeface="Amazon Ember Regular" charset="0"/>
                <a:ea typeface="+mn-ea"/>
                <a:cs typeface="Amazon Ember Regular" charset="0"/>
              </a:defRPr>
            </a:lvl2pPr>
            <a:lvl3pPr marL="1523962" indent="-304792" algn="l" defTabSz="609585" rtl="0" eaLnBrk="1" latinLnBrk="0" hangingPunct="1">
              <a:spcBef>
                <a:spcPct val="20000"/>
              </a:spcBef>
              <a:buFont typeface="Arial"/>
              <a:buChar char="•"/>
              <a:defRPr sz="2400" b="0" i="0" kern="1200">
                <a:solidFill>
                  <a:srgbClr val="414042"/>
                </a:solidFill>
                <a:latin typeface="Amazon Ember Regular" charset="0"/>
                <a:ea typeface="+mn-ea"/>
                <a:cs typeface="Amazon Ember Regular" charset="0"/>
              </a:defRPr>
            </a:lvl3pPr>
            <a:lvl4pPr marL="2133547" indent="-304792" algn="l" defTabSz="609585" rtl="0" eaLnBrk="1" latinLnBrk="0" hangingPunct="1">
              <a:spcBef>
                <a:spcPct val="20000"/>
              </a:spcBef>
              <a:buFont typeface="Arial"/>
              <a:buChar char="–"/>
              <a:defRPr sz="2133" b="0" i="0" kern="1200">
                <a:solidFill>
                  <a:srgbClr val="414042"/>
                </a:solidFill>
                <a:latin typeface="Amazon Ember Regular" charset="0"/>
                <a:ea typeface="+mn-ea"/>
                <a:cs typeface="Amazon Ember Regular" charset="0"/>
              </a:defRPr>
            </a:lvl4pPr>
            <a:lvl5pPr marL="2743131" indent="-304792" algn="l" defTabSz="609585" rtl="0" eaLnBrk="1" latinLnBrk="0" hangingPunct="1">
              <a:spcBef>
                <a:spcPct val="20000"/>
              </a:spcBef>
              <a:buFont typeface="Arial"/>
              <a:buChar char="»"/>
              <a:defRPr sz="2133" b="0" i="0" kern="1200">
                <a:solidFill>
                  <a:srgbClr val="414042"/>
                </a:solidFill>
                <a:latin typeface="Amazon Ember Regular" charset="0"/>
                <a:ea typeface="+mn-ea"/>
                <a:cs typeface="Amazon Ember Regular"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a:r>
              <a:rPr lang="en-US" sz="2400"/>
              <a:t>Manage access using fine-grained policies.</a:t>
            </a:r>
            <a:endParaRPr lang="en-US" sz="2400" dirty="0"/>
          </a:p>
        </p:txBody>
      </p:sp>
      <p:sp>
        <p:nvSpPr>
          <p:cNvPr id="23" name="Content Placeholder 6">
            <a:extLst>
              <a:ext uri="{FF2B5EF4-FFF2-40B4-BE49-F238E27FC236}">
                <a16:creationId xmlns:a16="http://schemas.microsoft.com/office/drawing/2014/main" id="{AC401D9F-A2B2-B04F-85B0-CC580C8399CB}"/>
              </a:ext>
            </a:extLst>
          </p:cNvPr>
          <p:cNvSpPr txBox="1">
            <a:spLocks/>
          </p:cNvSpPr>
          <p:nvPr/>
        </p:nvSpPr>
        <p:spPr>
          <a:xfrm>
            <a:off x="4813566" y="1582359"/>
            <a:ext cx="2129100" cy="569100"/>
          </a:xfrm>
          <a:prstGeom prst="rect">
            <a:avLst/>
          </a:prstGeom>
        </p:spPr>
        <p:txBody>
          <a:bodyPr/>
          <a:lstStyle>
            <a:lvl1pPr marL="0" indent="0" algn="l" defTabSz="609585" rtl="0" eaLnBrk="1" latinLnBrk="0" hangingPunct="1">
              <a:spcBef>
                <a:spcPct val="20000"/>
              </a:spcBef>
              <a:buFontTx/>
              <a:buNone/>
              <a:defRPr sz="3200" b="0" i="0" kern="1200">
                <a:solidFill>
                  <a:srgbClr val="414042"/>
                </a:solidFill>
                <a:latin typeface="Amazon Ember Regular" charset="0"/>
                <a:ea typeface="+mn-ea"/>
                <a:cs typeface="Amazon Ember Regular" charset="0"/>
              </a:defRPr>
            </a:lvl1pPr>
            <a:lvl2pPr marL="990575" indent="-380990" algn="l" defTabSz="609585" rtl="0" eaLnBrk="1" latinLnBrk="0" hangingPunct="1">
              <a:spcBef>
                <a:spcPct val="20000"/>
              </a:spcBef>
              <a:buFont typeface="Arial"/>
              <a:buChar char="•"/>
              <a:defRPr sz="2667" b="0" i="0" kern="1200">
                <a:solidFill>
                  <a:srgbClr val="414042"/>
                </a:solidFill>
                <a:latin typeface="Amazon Ember Regular" charset="0"/>
                <a:ea typeface="+mn-ea"/>
                <a:cs typeface="Amazon Ember Regular" charset="0"/>
              </a:defRPr>
            </a:lvl2pPr>
            <a:lvl3pPr marL="1523962" indent="-304792" algn="l" defTabSz="609585" rtl="0" eaLnBrk="1" latinLnBrk="0" hangingPunct="1">
              <a:spcBef>
                <a:spcPct val="20000"/>
              </a:spcBef>
              <a:buFont typeface="Arial"/>
              <a:buChar char="•"/>
              <a:defRPr sz="2400" b="0" i="0" kern="1200">
                <a:solidFill>
                  <a:srgbClr val="414042"/>
                </a:solidFill>
                <a:latin typeface="Amazon Ember Regular" charset="0"/>
                <a:ea typeface="+mn-ea"/>
                <a:cs typeface="Amazon Ember Regular" charset="0"/>
              </a:defRPr>
            </a:lvl3pPr>
            <a:lvl4pPr marL="2133547" indent="-304792" algn="l" defTabSz="609585" rtl="0" eaLnBrk="1" latinLnBrk="0" hangingPunct="1">
              <a:spcBef>
                <a:spcPct val="20000"/>
              </a:spcBef>
              <a:buFont typeface="Arial"/>
              <a:buChar char="–"/>
              <a:defRPr sz="2133" b="0" i="0" kern="1200">
                <a:solidFill>
                  <a:srgbClr val="414042"/>
                </a:solidFill>
                <a:latin typeface="Amazon Ember Regular" charset="0"/>
                <a:ea typeface="+mn-ea"/>
                <a:cs typeface="Amazon Ember Regular" charset="0"/>
              </a:defRPr>
            </a:lvl4pPr>
            <a:lvl5pPr marL="2743131" indent="-304792" algn="l" defTabSz="609585" rtl="0" eaLnBrk="1" latinLnBrk="0" hangingPunct="1">
              <a:spcBef>
                <a:spcPct val="20000"/>
              </a:spcBef>
              <a:buFont typeface="Arial"/>
              <a:buChar char="»"/>
              <a:defRPr sz="2133" b="0" i="0" kern="1200">
                <a:solidFill>
                  <a:srgbClr val="414042"/>
                </a:solidFill>
                <a:latin typeface="Amazon Ember Regular" charset="0"/>
                <a:ea typeface="+mn-ea"/>
                <a:cs typeface="Amazon Ember Regular"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a:r>
              <a:rPr lang="en-US" sz="2400"/>
              <a:t>Authorization</a:t>
            </a:r>
            <a:endParaRPr lang="en-US" sz="2400" dirty="0"/>
          </a:p>
        </p:txBody>
      </p:sp>
      <p:sp>
        <p:nvSpPr>
          <p:cNvPr id="24" name="Content Placeholder 7">
            <a:extLst>
              <a:ext uri="{FF2B5EF4-FFF2-40B4-BE49-F238E27FC236}">
                <a16:creationId xmlns:a16="http://schemas.microsoft.com/office/drawing/2014/main" id="{248C021A-F89C-F34F-86A2-0B4722B63BBB}"/>
              </a:ext>
            </a:extLst>
          </p:cNvPr>
          <p:cNvSpPr txBox="1">
            <a:spLocks/>
          </p:cNvSpPr>
          <p:nvPr/>
        </p:nvSpPr>
        <p:spPr>
          <a:xfrm>
            <a:off x="8267966" y="2282275"/>
            <a:ext cx="3054788" cy="3165547"/>
          </a:xfrm>
          <a:prstGeom prst="rect">
            <a:avLst/>
          </a:prstGeom>
        </p:spPr>
        <p:txBody>
          <a:bodyPr/>
          <a:lstStyle>
            <a:lvl1pPr marL="0" indent="0" algn="l" defTabSz="609585" rtl="0" eaLnBrk="1" latinLnBrk="0" hangingPunct="1">
              <a:spcBef>
                <a:spcPct val="20000"/>
              </a:spcBef>
              <a:buFontTx/>
              <a:buNone/>
              <a:defRPr sz="3200" b="0" i="0" kern="1200">
                <a:solidFill>
                  <a:srgbClr val="414042"/>
                </a:solidFill>
                <a:latin typeface="Amazon Ember Regular" charset="0"/>
                <a:ea typeface="+mn-ea"/>
                <a:cs typeface="Amazon Ember Regular" charset="0"/>
              </a:defRPr>
            </a:lvl1pPr>
            <a:lvl2pPr marL="990575" indent="-380990" algn="l" defTabSz="609585" rtl="0" eaLnBrk="1" latinLnBrk="0" hangingPunct="1">
              <a:spcBef>
                <a:spcPct val="20000"/>
              </a:spcBef>
              <a:buFont typeface="Arial"/>
              <a:buChar char="•"/>
              <a:defRPr sz="2667" b="0" i="0" kern="1200">
                <a:solidFill>
                  <a:srgbClr val="414042"/>
                </a:solidFill>
                <a:latin typeface="Amazon Ember Regular" charset="0"/>
                <a:ea typeface="+mn-ea"/>
                <a:cs typeface="Amazon Ember Regular" charset="0"/>
              </a:defRPr>
            </a:lvl2pPr>
            <a:lvl3pPr marL="1523962" indent="-304792" algn="l" defTabSz="609585" rtl="0" eaLnBrk="1" latinLnBrk="0" hangingPunct="1">
              <a:spcBef>
                <a:spcPct val="20000"/>
              </a:spcBef>
              <a:buFont typeface="Arial"/>
              <a:buChar char="•"/>
              <a:defRPr sz="2400" b="0" i="0" kern="1200">
                <a:solidFill>
                  <a:srgbClr val="414042"/>
                </a:solidFill>
                <a:latin typeface="Amazon Ember Regular" charset="0"/>
                <a:ea typeface="+mn-ea"/>
                <a:cs typeface="Amazon Ember Regular" charset="0"/>
              </a:defRPr>
            </a:lvl3pPr>
            <a:lvl4pPr marL="2133547" indent="-304792" algn="l" defTabSz="609585" rtl="0" eaLnBrk="1" latinLnBrk="0" hangingPunct="1">
              <a:spcBef>
                <a:spcPct val="20000"/>
              </a:spcBef>
              <a:buFont typeface="Arial"/>
              <a:buChar char="–"/>
              <a:defRPr sz="2133" b="0" i="0" kern="1200">
                <a:solidFill>
                  <a:srgbClr val="414042"/>
                </a:solidFill>
                <a:latin typeface="Amazon Ember Regular" charset="0"/>
                <a:ea typeface="+mn-ea"/>
                <a:cs typeface="Amazon Ember Regular" charset="0"/>
              </a:defRPr>
            </a:lvl4pPr>
            <a:lvl5pPr marL="2743131" indent="-304792" algn="l" defTabSz="609585" rtl="0" eaLnBrk="1" latinLnBrk="0" hangingPunct="1">
              <a:spcBef>
                <a:spcPct val="20000"/>
              </a:spcBef>
              <a:buFont typeface="Arial"/>
              <a:buChar char="»"/>
              <a:defRPr sz="2133" b="0" i="0" kern="1200">
                <a:solidFill>
                  <a:srgbClr val="414042"/>
                </a:solidFill>
                <a:latin typeface="Amazon Ember Regular" charset="0"/>
                <a:ea typeface="+mn-ea"/>
                <a:cs typeface="Amazon Ember Regular"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a:r>
              <a:rPr lang="en-US" sz="2400"/>
              <a:t>Meet compliance requirements.</a:t>
            </a:r>
            <a:endParaRPr lang="en-US" sz="2400" dirty="0"/>
          </a:p>
        </p:txBody>
      </p:sp>
      <p:sp>
        <p:nvSpPr>
          <p:cNvPr id="25" name="Content Placeholder 8">
            <a:extLst>
              <a:ext uri="{FF2B5EF4-FFF2-40B4-BE49-F238E27FC236}">
                <a16:creationId xmlns:a16="http://schemas.microsoft.com/office/drawing/2014/main" id="{78FC7D01-09EC-9C41-892F-D0F29D551E23}"/>
              </a:ext>
            </a:extLst>
          </p:cNvPr>
          <p:cNvSpPr txBox="1">
            <a:spLocks/>
          </p:cNvSpPr>
          <p:nvPr/>
        </p:nvSpPr>
        <p:spPr>
          <a:xfrm>
            <a:off x="8267965" y="1582359"/>
            <a:ext cx="3054787" cy="569100"/>
          </a:xfrm>
          <a:prstGeom prst="rect">
            <a:avLst/>
          </a:prstGeom>
        </p:spPr>
        <p:txBody>
          <a:bodyPr/>
          <a:lstStyle>
            <a:lvl1pPr marL="0" indent="0" algn="l" defTabSz="609585" rtl="0" eaLnBrk="1" latinLnBrk="0" hangingPunct="1">
              <a:spcBef>
                <a:spcPct val="20000"/>
              </a:spcBef>
              <a:buFontTx/>
              <a:buNone/>
              <a:defRPr sz="3200" b="0" i="0" kern="1200">
                <a:solidFill>
                  <a:srgbClr val="414042"/>
                </a:solidFill>
                <a:latin typeface="Amazon Ember Regular" charset="0"/>
                <a:ea typeface="+mn-ea"/>
                <a:cs typeface="Amazon Ember Regular" charset="0"/>
              </a:defRPr>
            </a:lvl1pPr>
            <a:lvl2pPr marL="990575" indent="-380990" algn="l" defTabSz="609585" rtl="0" eaLnBrk="1" latinLnBrk="0" hangingPunct="1">
              <a:spcBef>
                <a:spcPct val="20000"/>
              </a:spcBef>
              <a:buFont typeface="Arial"/>
              <a:buChar char="•"/>
              <a:defRPr sz="2667" b="0" i="0" kern="1200">
                <a:solidFill>
                  <a:srgbClr val="414042"/>
                </a:solidFill>
                <a:latin typeface="Amazon Ember Regular" charset="0"/>
                <a:ea typeface="+mn-ea"/>
                <a:cs typeface="Amazon Ember Regular" charset="0"/>
              </a:defRPr>
            </a:lvl2pPr>
            <a:lvl3pPr marL="1523962" indent="-304792" algn="l" defTabSz="609585" rtl="0" eaLnBrk="1" latinLnBrk="0" hangingPunct="1">
              <a:spcBef>
                <a:spcPct val="20000"/>
              </a:spcBef>
              <a:buFont typeface="Arial"/>
              <a:buChar char="•"/>
              <a:defRPr sz="2400" b="0" i="0" kern="1200">
                <a:solidFill>
                  <a:srgbClr val="414042"/>
                </a:solidFill>
                <a:latin typeface="Amazon Ember Regular" charset="0"/>
                <a:ea typeface="+mn-ea"/>
                <a:cs typeface="Amazon Ember Regular" charset="0"/>
              </a:defRPr>
            </a:lvl3pPr>
            <a:lvl4pPr marL="2133547" indent="-304792" algn="l" defTabSz="609585" rtl="0" eaLnBrk="1" latinLnBrk="0" hangingPunct="1">
              <a:spcBef>
                <a:spcPct val="20000"/>
              </a:spcBef>
              <a:buFont typeface="Arial"/>
              <a:buChar char="–"/>
              <a:defRPr sz="2133" b="0" i="0" kern="1200">
                <a:solidFill>
                  <a:srgbClr val="414042"/>
                </a:solidFill>
                <a:latin typeface="Amazon Ember Regular" charset="0"/>
                <a:ea typeface="+mn-ea"/>
                <a:cs typeface="Amazon Ember Regular" charset="0"/>
              </a:defRPr>
            </a:lvl4pPr>
            <a:lvl5pPr marL="2743131" indent="-304792" algn="l" defTabSz="609585" rtl="0" eaLnBrk="1" latinLnBrk="0" hangingPunct="1">
              <a:spcBef>
                <a:spcPct val="20000"/>
              </a:spcBef>
              <a:buFont typeface="Arial"/>
              <a:buChar char="»"/>
              <a:defRPr sz="2133" b="0" i="0" kern="1200">
                <a:solidFill>
                  <a:srgbClr val="414042"/>
                </a:solidFill>
                <a:latin typeface="Amazon Ember Regular" charset="0"/>
                <a:ea typeface="+mn-ea"/>
                <a:cs typeface="Amazon Ember Regular"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a:r>
              <a:rPr lang="en-US" sz="2400"/>
              <a:t>Audit/Governance</a:t>
            </a:r>
            <a:endParaRPr lang="en-US" sz="2400" dirty="0"/>
          </a:p>
        </p:txBody>
      </p:sp>
      <p:pic>
        <p:nvPicPr>
          <p:cNvPr id="26" name="Picture 25">
            <a:extLst>
              <a:ext uri="{FF2B5EF4-FFF2-40B4-BE49-F238E27FC236}">
                <a16:creationId xmlns:a16="http://schemas.microsoft.com/office/drawing/2014/main" id="{70E5B617-7250-F24F-8562-816642058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346" y="3257616"/>
            <a:ext cx="2190205" cy="2190205"/>
          </a:xfrm>
          <a:prstGeom prst="rect">
            <a:avLst/>
          </a:prstGeom>
        </p:spPr>
      </p:pic>
      <p:pic>
        <p:nvPicPr>
          <p:cNvPr id="27" name="Picture 26">
            <a:extLst>
              <a:ext uri="{FF2B5EF4-FFF2-40B4-BE49-F238E27FC236}">
                <a16:creationId xmlns:a16="http://schemas.microsoft.com/office/drawing/2014/main" id="{5FDA86B3-A0CB-9A45-A2EB-18C07FEF96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9435" y="3484039"/>
            <a:ext cx="1737360" cy="1737360"/>
          </a:xfrm>
          <a:prstGeom prst="rect">
            <a:avLst/>
          </a:prstGeom>
        </p:spPr>
      </p:pic>
      <p:pic>
        <p:nvPicPr>
          <p:cNvPr id="28" name="Picture 27">
            <a:extLst>
              <a:ext uri="{FF2B5EF4-FFF2-40B4-BE49-F238E27FC236}">
                <a16:creationId xmlns:a16="http://schemas.microsoft.com/office/drawing/2014/main" id="{1AC0E1E8-4E99-DB48-BAFE-B56C26711C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7598" y="3194957"/>
            <a:ext cx="2315524" cy="2315524"/>
          </a:xfrm>
          <a:prstGeom prst="rect">
            <a:avLst/>
          </a:prstGeom>
        </p:spPr>
      </p:pic>
      <p:sp>
        <p:nvSpPr>
          <p:cNvPr id="29" name="Title 8">
            <a:extLst>
              <a:ext uri="{FF2B5EF4-FFF2-40B4-BE49-F238E27FC236}">
                <a16:creationId xmlns:a16="http://schemas.microsoft.com/office/drawing/2014/main" id="{0355BAB9-1C0A-5C49-B802-5CAA0532B7F0}"/>
              </a:ext>
            </a:extLst>
          </p:cNvPr>
          <p:cNvSpPr txBox="1">
            <a:spLocks/>
          </p:cNvSpPr>
          <p:nvPr/>
        </p:nvSpPr>
        <p:spPr>
          <a:xfrm>
            <a:off x="0" y="231775"/>
            <a:ext cx="10939463" cy="728663"/>
          </a:xfrm>
          <a:prstGeom prst="rect">
            <a:avLst/>
          </a:prstGeom>
        </p:spPr>
        <p:txBody>
          <a:bodyPr vert="horz" lIns="91440" tIns="45720" rIns="91440" bIns="45720" rtlCol="0" anchor="t">
            <a:noAutofit/>
          </a:bodyPr>
          <a:lstStyle>
            <a:lvl1pPr algn="l" defTabSz="609585" rtl="0" eaLnBrk="1" latinLnBrk="0" hangingPunct="1">
              <a:spcBef>
                <a:spcPct val="0"/>
              </a:spcBef>
              <a:buNone/>
              <a:defRPr sz="3733" b="0" i="0" kern="1200">
                <a:solidFill>
                  <a:srgbClr val="0E2735"/>
                </a:solidFill>
                <a:latin typeface="Amazon Ember Regular" charset="0"/>
                <a:ea typeface="+mj-ea"/>
                <a:cs typeface="Amazon Ember Regular" charset="0"/>
              </a:defRPr>
            </a:lvl1pPr>
          </a:lstStyle>
          <a:p>
            <a:r>
              <a:rPr lang="en-US" dirty="0"/>
              <a:t>Identity and Access Management Means …</a:t>
            </a:r>
          </a:p>
        </p:txBody>
      </p:sp>
    </p:spTree>
    <p:extLst>
      <p:ext uri="{BB962C8B-B14F-4D97-AF65-F5344CB8AC3E}">
        <p14:creationId xmlns:p14="http://schemas.microsoft.com/office/powerpoint/2010/main" val="973428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31775"/>
            <a:ext cx="10939463" cy="728663"/>
          </a:xfrm>
        </p:spPr>
        <p:txBody>
          <a:bodyPr/>
          <a:lstStyle/>
          <a:p>
            <a:r>
              <a:rPr lang="en-US"/>
              <a:t>At All </a:t>
            </a:r>
            <a:r>
              <a:rPr lang="en-US" dirty="0"/>
              <a:t>L</a:t>
            </a:r>
            <a:r>
              <a:rPr lang="en-US"/>
              <a:t>evels</a:t>
            </a:r>
            <a:endParaRPr lang="en-US" dirty="0"/>
          </a:p>
        </p:txBody>
      </p:sp>
      <p:sp>
        <p:nvSpPr>
          <p:cNvPr id="14" name="Oval 13"/>
          <p:cNvSpPr/>
          <p:nvPr/>
        </p:nvSpPr>
        <p:spPr>
          <a:xfrm>
            <a:off x="2165949" y="1020476"/>
            <a:ext cx="7912359" cy="4945743"/>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srgbClr val="000000"/>
                </a:solidFill>
                <a:latin typeface="Amazon Ember" panose="02000000000000000000" pitchFamily="2" charset="0"/>
                <a:ea typeface="Amazon Ember" panose="02000000000000000000" pitchFamily="2" charset="0"/>
              </a:rPr>
              <a:t>Identity and Access Management</a:t>
            </a:r>
            <a:r>
              <a:rPr lang="en-US" sz="2400" dirty="0">
                <a:solidFill>
                  <a:schemeClr val="tx1"/>
                </a:solidFill>
                <a:latin typeface="Amazon Ember" panose="02000000000000000000" pitchFamily="2" charset="0"/>
                <a:ea typeface="Amazon Ember" panose="02000000000000000000" pitchFamily="2" charset="0"/>
              </a:rPr>
              <a:t> </a:t>
            </a:r>
          </a:p>
          <a:p>
            <a:pPr algn="ctr"/>
            <a:r>
              <a:rPr lang="en-US" sz="2400" i="1" dirty="0">
                <a:solidFill>
                  <a:schemeClr val="tx1"/>
                </a:solidFill>
                <a:latin typeface="Amazon Ember" panose="02000000000000000000" pitchFamily="2" charset="0"/>
                <a:ea typeface="Amazon Ember" panose="02000000000000000000" pitchFamily="2" charset="0"/>
              </a:rPr>
              <a:t>(the subject)</a:t>
            </a:r>
          </a:p>
        </p:txBody>
      </p:sp>
      <p:sp>
        <p:nvSpPr>
          <p:cNvPr id="5" name="Rectangle 4"/>
          <p:cNvSpPr/>
          <p:nvPr/>
        </p:nvSpPr>
        <p:spPr>
          <a:xfrm>
            <a:off x="3136331" y="4298875"/>
            <a:ext cx="5776229" cy="636051"/>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Amazon Ember" panose="02000000000000000000" pitchFamily="2" charset="0"/>
                <a:ea typeface="Amazon Ember" panose="02000000000000000000" pitchFamily="2" charset="0"/>
              </a:rPr>
              <a:t>AWS Management Console/APIs</a:t>
            </a:r>
          </a:p>
        </p:txBody>
      </p:sp>
      <p:sp>
        <p:nvSpPr>
          <p:cNvPr id="6" name="Rectangle 5"/>
          <p:cNvSpPr/>
          <p:nvPr/>
        </p:nvSpPr>
        <p:spPr>
          <a:xfrm>
            <a:off x="3136333" y="3454474"/>
            <a:ext cx="2826423" cy="787005"/>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Amazon Ember" panose="02000000000000000000" pitchFamily="2" charset="0"/>
                <a:ea typeface="Amazon Ember" panose="02000000000000000000" pitchFamily="2" charset="0"/>
              </a:rPr>
              <a:t>AWS infrastructure</a:t>
            </a:r>
          </a:p>
        </p:txBody>
      </p:sp>
      <p:sp>
        <p:nvSpPr>
          <p:cNvPr id="9" name="Rectangle 8"/>
          <p:cNvSpPr/>
          <p:nvPr/>
        </p:nvSpPr>
        <p:spPr>
          <a:xfrm>
            <a:off x="6086138" y="2610555"/>
            <a:ext cx="2826423" cy="1630921"/>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Amazon Ember" panose="02000000000000000000" pitchFamily="2" charset="0"/>
                <a:ea typeface="Amazon Ember" panose="02000000000000000000" pitchFamily="2" charset="0"/>
              </a:rPr>
              <a:t>AWS applications</a:t>
            </a:r>
          </a:p>
        </p:txBody>
      </p:sp>
      <p:sp>
        <p:nvSpPr>
          <p:cNvPr id="12" name="Rectangle 11"/>
          <p:cNvSpPr/>
          <p:nvPr/>
        </p:nvSpPr>
        <p:spPr>
          <a:xfrm>
            <a:off x="3136331" y="2610555"/>
            <a:ext cx="2826423" cy="787005"/>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Amazon Ember" panose="02000000000000000000" pitchFamily="2" charset="0"/>
                <a:ea typeface="Amazon Ember" panose="02000000000000000000" pitchFamily="2" charset="0"/>
              </a:rPr>
              <a:t>Your applications</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4787" y="2842999"/>
            <a:ext cx="1300693" cy="1300693"/>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471" y="4627146"/>
            <a:ext cx="1300693" cy="1300693"/>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471" y="2842999"/>
            <a:ext cx="1300693" cy="1300693"/>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04327" y="4627146"/>
            <a:ext cx="1300693" cy="1300693"/>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8014" y="1120090"/>
            <a:ext cx="1300693" cy="1300693"/>
          </a:xfrm>
          <a:prstGeom prst="rect">
            <a:avLst/>
          </a:prstGeom>
        </p:spPr>
      </p:pic>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74787" y="1043566"/>
            <a:ext cx="1300693" cy="1300693"/>
          </a:xfrm>
          <a:prstGeom prst="rect">
            <a:avLst/>
          </a:prstGeom>
        </p:spPr>
      </p:pic>
      <p:sp>
        <p:nvSpPr>
          <p:cNvPr id="7" name="TextBox 6"/>
          <p:cNvSpPr txBox="1"/>
          <p:nvPr/>
        </p:nvSpPr>
        <p:spPr>
          <a:xfrm>
            <a:off x="150716" y="5707033"/>
            <a:ext cx="1741182" cy="461665"/>
          </a:xfrm>
          <a:prstGeom prst="rect">
            <a:avLst/>
          </a:prstGeom>
          <a:noFill/>
        </p:spPr>
        <p:txBody>
          <a:bodyPr wrap="none" rtlCol="0">
            <a:spAutoFit/>
          </a:bodyPr>
          <a:lstStyle/>
          <a:p>
            <a:r>
              <a:rPr lang="en-US" sz="2400" dirty="0">
                <a:solidFill>
                  <a:schemeClr val="bg2">
                    <a:lumMod val="10000"/>
                  </a:schemeClr>
                </a:solidFill>
                <a:latin typeface="Amazon Ember" panose="02000000000000000000" pitchFamily="2" charset="0"/>
                <a:ea typeface="Amazon Ember" panose="02000000000000000000" pitchFamily="2" charset="0"/>
              </a:rPr>
              <a:t>Developers</a:t>
            </a:r>
          </a:p>
        </p:txBody>
      </p:sp>
      <p:sp>
        <p:nvSpPr>
          <p:cNvPr id="22" name="TextBox 21"/>
          <p:cNvSpPr txBox="1"/>
          <p:nvPr/>
        </p:nvSpPr>
        <p:spPr>
          <a:xfrm>
            <a:off x="415746" y="3991639"/>
            <a:ext cx="1229824" cy="461665"/>
          </a:xfrm>
          <a:prstGeom prst="rect">
            <a:avLst/>
          </a:prstGeom>
          <a:noFill/>
        </p:spPr>
        <p:txBody>
          <a:bodyPr wrap="none" rtlCol="0">
            <a:spAutoFit/>
          </a:bodyPr>
          <a:lstStyle/>
          <a:p>
            <a:r>
              <a:rPr lang="en-US" sz="2400" dirty="0">
                <a:solidFill>
                  <a:schemeClr val="bg2">
                    <a:lumMod val="10000"/>
                  </a:schemeClr>
                </a:solidFill>
                <a:latin typeface="Amazon Ember" panose="02000000000000000000" pitchFamily="2" charset="0"/>
                <a:ea typeface="Amazon Ember" panose="02000000000000000000" pitchFamily="2" charset="0"/>
              </a:rPr>
              <a:t>Admins</a:t>
            </a:r>
          </a:p>
        </p:txBody>
      </p:sp>
      <p:sp>
        <p:nvSpPr>
          <p:cNvPr id="26" name="TextBox 25"/>
          <p:cNvSpPr txBox="1"/>
          <p:nvPr/>
        </p:nvSpPr>
        <p:spPr>
          <a:xfrm>
            <a:off x="372997" y="2197565"/>
            <a:ext cx="1311578" cy="461665"/>
          </a:xfrm>
          <a:prstGeom prst="rect">
            <a:avLst/>
          </a:prstGeom>
          <a:noFill/>
        </p:spPr>
        <p:txBody>
          <a:bodyPr wrap="none" rtlCol="0">
            <a:spAutoFit/>
          </a:bodyPr>
          <a:lstStyle/>
          <a:p>
            <a:r>
              <a:rPr lang="en-US" sz="2400" dirty="0">
                <a:solidFill>
                  <a:schemeClr val="bg2">
                    <a:lumMod val="10000"/>
                  </a:schemeClr>
                </a:solidFill>
                <a:latin typeface="Amazon Ember" panose="02000000000000000000" pitchFamily="2" charset="0"/>
                <a:ea typeface="Amazon Ember" panose="02000000000000000000" pitchFamily="2" charset="0"/>
              </a:rPr>
              <a:t>Security</a:t>
            </a:r>
          </a:p>
        </p:txBody>
      </p:sp>
      <p:sp>
        <p:nvSpPr>
          <p:cNvPr id="27" name="TextBox 26"/>
          <p:cNvSpPr txBox="1"/>
          <p:nvPr/>
        </p:nvSpPr>
        <p:spPr>
          <a:xfrm>
            <a:off x="10449775" y="2105799"/>
            <a:ext cx="1697901" cy="461665"/>
          </a:xfrm>
          <a:prstGeom prst="rect">
            <a:avLst/>
          </a:prstGeom>
          <a:noFill/>
        </p:spPr>
        <p:txBody>
          <a:bodyPr wrap="none" rtlCol="0">
            <a:spAutoFit/>
          </a:bodyPr>
          <a:lstStyle/>
          <a:p>
            <a:r>
              <a:rPr lang="en-US" sz="2400" dirty="0">
                <a:solidFill>
                  <a:schemeClr val="bg2">
                    <a:lumMod val="10000"/>
                  </a:schemeClr>
                </a:solidFill>
                <a:latin typeface="Amazon Ember" panose="02000000000000000000" pitchFamily="2" charset="0"/>
                <a:ea typeface="Amazon Ember" panose="02000000000000000000" pitchFamily="2" charset="0"/>
              </a:rPr>
              <a:t>Employees</a:t>
            </a:r>
          </a:p>
        </p:txBody>
      </p:sp>
      <p:sp>
        <p:nvSpPr>
          <p:cNvPr id="28" name="TextBox 27"/>
          <p:cNvSpPr txBox="1"/>
          <p:nvPr/>
        </p:nvSpPr>
        <p:spPr>
          <a:xfrm>
            <a:off x="10466873" y="3943472"/>
            <a:ext cx="1664238" cy="461665"/>
          </a:xfrm>
          <a:prstGeom prst="rect">
            <a:avLst/>
          </a:prstGeom>
          <a:noFill/>
        </p:spPr>
        <p:txBody>
          <a:bodyPr wrap="none" rtlCol="0">
            <a:spAutoFit/>
          </a:bodyPr>
          <a:lstStyle/>
          <a:p>
            <a:r>
              <a:rPr lang="en-US" sz="2400" dirty="0">
                <a:solidFill>
                  <a:schemeClr val="bg2">
                    <a:lumMod val="10000"/>
                  </a:schemeClr>
                </a:solidFill>
                <a:latin typeface="Amazon Ember" panose="02000000000000000000" pitchFamily="2" charset="0"/>
                <a:ea typeface="Amazon Ember" panose="02000000000000000000" pitchFamily="2" charset="0"/>
              </a:rPr>
              <a:t>Customers</a:t>
            </a:r>
          </a:p>
        </p:txBody>
      </p:sp>
      <p:sp>
        <p:nvSpPr>
          <p:cNvPr id="29" name="TextBox 28"/>
          <p:cNvSpPr txBox="1"/>
          <p:nvPr/>
        </p:nvSpPr>
        <p:spPr>
          <a:xfrm>
            <a:off x="10638740" y="5704664"/>
            <a:ext cx="1358064" cy="461665"/>
          </a:xfrm>
          <a:prstGeom prst="rect">
            <a:avLst/>
          </a:prstGeom>
          <a:noFill/>
        </p:spPr>
        <p:txBody>
          <a:bodyPr wrap="none" rtlCol="0">
            <a:spAutoFit/>
          </a:bodyPr>
          <a:lstStyle/>
          <a:p>
            <a:r>
              <a:rPr lang="en-US" sz="2400" dirty="0">
                <a:solidFill>
                  <a:schemeClr val="bg2">
                    <a:lumMod val="10000"/>
                  </a:schemeClr>
                </a:solidFill>
                <a:latin typeface="Amazon Ember" panose="02000000000000000000" pitchFamily="2" charset="0"/>
                <a:ea typeface="Amazon Ember" panose="02000000000000000000" pitchFamily="2" charset="0"/>
              </a:rPr>
              <a:t>Partners</a:t>
            </a:r>
          </a:p>
        </p:txBody>
      </p:sp>
      <p:cxnSp>
        <p:nvCxnSpPr>
          <p:cNvPr id="32" name="Straight Arrow Connector 31"/>
          <p:cNvCxnSpPr>
            <a:stCxn id="19" idx="3"/>
            <a:endCxn id="14" idx="2"/>
          </p:cNvCxnSpPr>
          <p:nvPr/>
        </p:nvCxnSpPr>
        <p:spPr>
          <a:xfrm>
            <a:off x="1702164" y="3493347"/>
            <a:ext cx="463784" cy="1"/>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5" idx="1"/>
            <a:endCxn id="14" idx="6"/>
          </p:cNvCxnSpPr>
          <p:nvPr/>
        </p:nvCxnSpPr>
        <p:spPr>
          <a:xfrm flipH="1">
            <a:off x="10078307" y="3493347"/>
            <a:ext cx="596480" cy="1"/>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23" idx="3"/>
          </p:cNvCxnSpPr>
          <p:nvPr/>
        </p:nvCxnSpPr>
        <p:spPr>
          <a:xfrm>
            <a:off x="1718707" y="1770436"/>
            <a:ext cx="1055596" cy="427128"/>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24" idx="1"/>
          </p:cNvCxnSpPr>
          <p:nvPr/>
        </p:nvCxnSpPr>
        <p:spPr>
          <a:xfrm flipH="1">
            <a:off x="9479903" y="1693913"/>
            <a:ext cx="1194884" cy="503652"/>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6" idx="3"/>
          </p:cNvCxnSpPr>
          <p:nvPr/>
        </p:nvCxnSpPr>
        <p:spPr>
          <a:xfrm flipV="1">
            <a:off x="1702164" y="4794535"/>
            <a:ext cx="1072139" cy="482957"/>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21" idx="1"/>
          </p:cNvCxnSpPr>
          <p:nvPr/>
        </p:nvCxnSpPr>
        <p:spPr>
          <a:xfrm flipH="1" flipV="1">
            <a:off x="9479903" y="4769654"/>
            <a:ext cx="1224424" cy="507839"/>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994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2" grpId="0" animBg="1"/>
      <p:bldP spid="7" grpId="0"/>
      <p:bldP spid="22" grpId="0"/>
      <p:bldP spid="26" grpId="0"/>
      <p:bldP spid="27" grpId="0"/>
      <p:bldP spid="28" grpId="0"/>
      <p:bldP spid="29"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4645</TotalTime>
  <Words>2361</Words>
  <Application>Microsoft Macintosh PowerPoint</Application>
  <PresentationFormat>Widescreen</PresentationFormat>
  <Paragraphs>410</Paragraphs>
  <Slides>34</Slides>
  <Notes>26</Notes>
  <HiddenSlides>3</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34</vt:i4>
      </vt:variant>
    </vt:vector>
  </HeadingPairs>
  <TitlesOfParts>
    <vt:vector size="47" baseType="lpstr">
      <vt:lpstr>Amazon Ember</vt:lpstr>
      <vt:lpstr>Amazon Ember Light</vt:lpstr>
      <vt:lpstr>Amazon Ember Regular</vt:lpstr>
      <vt:lpstr>Apple Symbols</vt:lpstr>
      <vt:lpstr>Arial</vt:lpstr>
      <vt:lpstr>Calibri</vt:lpstr>
      <vt:lpstr>Consolas</vt:lpstr>
      <vt:lpstr>Courier</vt:lpstr>
      <vt:lpstr>Courier New</vt:lpstr>
      <vt:lpstr>Lucida Console</vt:lpstr>
      <vt:lpstr>Roboto Condensed</vt:lpstr>
      <vt:lpstr>Times New Roman</vt:lpstr>
      <vt:lpstr>DeckTemplate-AWS</vt:lpstr>
      <vt:lpstr>PowerPoint Presentation</vt:lpstr>
      <vt:lpstr>PowerPoint Presentation</vt:lpstr>
      <vt:lpstr>Identity &amp; Visibility are foundations in AWS</vt:lpstr>
      <vt:lpstr>PowerPoint Presentation</vt:lpstr>
      <vt:lpstr>Identity options in AWS</vt:lpstr>
      <vt:lpstr>PowerPoint Presentation</vt:lpstr>
      <vt:lpstr>Disambiguation</vt:lpstr>
      <vt:lpstr>PowerPoint Presentation</vt:lpstr>
      <vt:lpstr>At All Levels</vt:lpstr>
      <vt:lpstr>PowerPoint Presentation</vt:lpstr>
      <vt:lpstr>PowerPoint Presentation</vt:lpstr>
      <vt:lpstr>AWS Identity, Directory, and Access Services</vt:lpstr>
      <vt:lpstr>Security, Governance, and Oversight </vt:lpstr>
      <vt:lpstr>PowerPoint Presentation</vt:lpstr>
      <vt:lpstr>Let’s get hands on – Lab 1</vt:lpstr>
      <vt:lpstr>IAM Principals &amp; Policies</vt:lpstr>
      <vt:lpstr>PowerPoint Presentation</vt:lpstr>
      <vt:lpstr>PowerPoint Presentation</vt:lpstr>
      <vt:lpstr>PowerPoint Presentation</vt:lpstr>
      <vt:lpstr>Application Access to Data &amp; Resources</vt:lpstr>
      <vt:lpstr>PowerPoint Presentation</vt:lpstr>
      <vt:lpstr>PowerPoint Presentation</vt:lpstr>
      <vt:lpstr>PowerPoint Presentation</vt:lpstr>
      <vt:lpstr>Applications built on AWS calling AWS resources</vt:lpstr>
      <vt:lpstr>Permissions Boundaries – workflow</vt:lpstr>
      <vt:lpstr>AWS Organizations</vt:lpstr>
      <vt:lpstr>Example 1: OUs by environment</vt:lpstr>
      <vt:lpstr>Example: OUs by Business Unit</vt:lpstr>
      <vt:lpstr>AWS Organizations: Together with IAM </vt:lpstr>
      <vt:lpstr>Let’s get hands on – Lab 2</vt:lpstr>
      <vt:lpstr>Let’s get hands on – Lab 3</vt:lpstr>
      <vt:lpstr>Wrap up</vt:lpstr>
      <vt:lpstr>PowerPoint Presentation</vt:lpstr>
      <vt:lpstr>PowerPoint Presentation</vt:lpstr>
    </vt:vector>
  </TitlesOfParts>
  <Company>Amazon Corporate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Wasielewski, Michael</dc:creator>
  <cp:lastModifiedBy>Microsoft Office User</cp:lastModifiedBy>
  <cp:revision>23</cp:revision>
  <dcterms:created xsi:type="dcterms:W3CDTF">2018-12-07T02:57:19Z</dcterms:created>
  <dcterms:modified xsi:type="dcterms:W3CDTF">2019-12-19T13:22:58Z</dcterms:modified>
</cp:coreProperties>
</file>