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1"/>
  </p:notesMasterIdLst>
  <p:sldIdLst>
    <p:sldId id="285" r:id="rId5"/>
    <p:sldId id="310" r:id="rId6"/>
    <p:sldId id="311" r:id="rId7"/>
    <p:sldId id="312" r:id="rId8"/>
    <p:sldId id="313" r:id="rId9"/>
    <p:sldId id="314" r:id="rId10"/>
    <p:sldId id="315" r:id="rId11"/>
    <p:sldId id="293" r:id="rId12"/>
    <p:sldId id="294" r:id="rId13"/>
    <p:sldId id="295" r:id="rId14"/>
    <p:sldId id="316" r:id="rId15"/>
    <p:sldId id="304" r:id="rId16"/>
    <p:sldId id="288" r:id="rId17"/>
    <p:sldId id="305" r:id="rId18"/>
    <p:sldId id="298" r:id="rId19"/>
    <p:sldId id="299" r:id="rId20"/>
    <p:sldId id="317" r:id="rId21"/>
    <p:sldId id="319" r:id="rId22"/>
    <p:sldId id="318" r:id="rId23"/>
    <p:sldId id="306" r:id="rId24"/>
    <p:sldId id="300" r:id="rId25"/>
    <p:sldId id="261" r:id="rId26"/>
    <p:sldId id="309" r:id="rId27"/>
    <p:sldId id="307" r:id="rId28"/>
    <p:sldId id="308" r:id="rId29"/>
    <p:sldId id="301"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Van Deman, Quint" initials="VDQ" lastIdx="3"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CB64C"/>
    <a:srgbClr val="191919"/>
    <a:srgbClr val="505153"/>
    <a:srgbClr val="595A5D"/>
    <a:srgbClr val="414042"/>
    <a:srgbClr val="DCDCDC"/>
    <a:srgbClr val="4F81BD"/>
    <a:srgbClr val="0C9B2E"/>
    <a:srgbClr val="FFFAD0"/>
    <a:srgbClr val="FFF8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4" autoAdjust="0"/>
    <p:restoredTop sz="72779" autoAdjust="0"/>
  </p:normalViewPr>
  <p:slideViewPr>
    <p:cSldViewPr snapToGrid="0" showGuides="1">
      <p:cViewPr varScale="1">
        <p:scale>
          <a:sx n="153" d="100"/>
          <a:sy n="153" d="100"/>
        </p:scale>
        <p:origin x="2496"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12/18/19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After Enterprises have focused controls discussions,</a:t>
            </a:r>
            <a:r>
              <a:rPr lang="en-US" baseline="0" dirty="0"/>
              <a:t> and with consultation with AWS, a multi-account strategy is born</a:t>
            </a:r>
          </a:p>
          <a:p>
            <a:pPr marL="171450" indent="-171450">
              <a:buFont typeface="Arial" charset="0"/>
              <a:buChar char="•"/>
            </a:pPr>
            <a:r>
              <a:rPr lang="en-US" baseline="0" dirty="0"/>
              <a:t>A Single account becomes at least 2, and then 3 or 4</a:t>
            </a:r>
            <a:endParaRPr lang="is-IS" baseline="0" dirty="0"/>
          </a:p>
          <a:p>
            <a:pPr marL="171450" indent="-171450">
              <a:buFont typeface="Arial" charset="0"/>
              <a:buChar char="•"/>
            </a:pPr>
            <a:r>
              <a:rPr lang="is-IS" baseline="0" dirty="0"/>
              <a:t>As part of their education, customers discovered account level features that drove them to create more accounts:</a:t>
            </a:r>
          </a:p>
          <a:p>
            <a:pPr marL="628650" lvl="1" indent="-171450">
              <a:buFont typeface="Arial" charset="0"/>
              <a:buChar char="•"/>
            </a:pPr>
            <a:r>
              <a:rPr lang="is-IS" baseline="0" dirty="0"/>
              <a:t>Resource/Application Isolation</a:t>
            </a:r>
          </a:p>
          <a:p>
            <a:pPr marL="628650" lvl="1" indent="-171450">
              <a:buFont typeface="Arial" charset="0"/>
              <a:buChar char="•"/>
            </a:pPr>
            <a:r>
              <a:rPr lang="is-IS" baseline="0" dirty="0"/>
              <a:t>Spending Controls</a:t>
            </a:r>
          </a:p>
          <a:p>
            <a:pPr marL="628650" lvl="1" indent="-171450">
              <a:buFont typeface="Arial" charset="0"/>
              <a:buChar char="•"/>
            </a:pPr>
            <a:r>
              <a:rPr lang="is-IS" baseline="0" dirty="0"/>
              <a:t>Service Controls</a:t>
            </a:r>
          </a:p>
          <a:p>
            <a:pPr marL="628650" lvl="1" indent="-171450">
              <a:buFont typeface="Arial" charset="0"/>
              <a:buChar char="•"/>
            </a:pPr>
            <a:r>
              <a:rPr lang="is-IS" baseline="0" dirty="0"/>
              <a:t>Identity and Access Controls</a:t>
            </a:r>
          </a:p>
          <a:p>
            <a:pPr marL="628650" marR="0" lvl="1" indent="-171450" algn="l" defTabSz="457200" rtl="0" eaLnBrk="1" fontAlgn="auto" latinLnBrk="0" hangingPunct="1">
              <a:lnSpc>
                <a:spcPct val="100000"/>
              </a:lnSpc>
              <a:spcBef>
                <a:spcPts val="0"/>
              </a:spcBef>
              <a:spcAft>
                <a:spcPts val="0"/>
              </a:spcAft>
              <a:buClrTx/>
              <a:buSzTx/>
              <a:buFont typeface="Arial" charset="0"/>
              <a:buChar char="•"/>
              <a:tabLst/>
              <a:defRPr/>
            </a:pPr>
            <a:r>
              <a:rPr lang="is-IS" baseline="0" dirty="0"/>
              <a:t>Networking Controls</a:t>
            </a:r>
          </a:p>
          <a:p>
            <a:pPr marL="628650" lvl="1" indent="-171450">
              <a:buFont typeface="Arial" charset="0"/>
              <a:buChar char="•"/>
            </a:pPr>
            <a:r>
              <a:rPr lang="is-IS" baseline="0" dirty="0"/>
              <a:t>Soft and Hard Service Limits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6730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As</a:t>
            </a:r>
            <a:r>
              <a:rPr lang="en-US" baseline="0" dirty="0"/>
              <a:t> customers increase adoption, the</a:t>
            </a:r>
            <a:r>
              <a:rPr lang="en-US" dirty="0"/>
              <a:t> team grows </a:t>
            </a:r>
          </a:p>
          <a:p>
            <a:pPr marL="171450" indent="-171450">
              <a:buFont typeface="Arial" charset="0"/>
              <a:buChar char="•"/>
            </a:pPr>
            <a:r>
              <a:rPr lang="en-US" dirty="0"/>
              <a:t>Customers begin</a:t>
            </a:r>
            <a:r>
              <a:rPr lang="en-US" baseline="0" dirty="0"/>
              <a:t> to create more and more accounts with greater specificity</a:t>
            </a:r>
          </a:p>
          <a:p>
            <a:pPr marL="171450" indent="-171450">
              <a:buFont typeface="Arial" charset="0"/>
              <a:buChar char="•"/>
            </a:pPr>
            <a:r>
              <a:rPr lang="en-US" baseline="0" dirty="0"/>
              <a:t>Accounts are commonly segregated by business unit, environment type, IT function, etc.</a:t>
            </a:r>
          </a:p>
          <a:p>
            <a:pPr marL="171450" indent="-171450">
              <a:buFont typeface="Arial" charset="0"/>
              <a:buChar char="•"/>
            </a:pPr>
            <a:r>
              <a:rPr lang="en-US" baseline="0" dirty="0"/>
              <a:t>With a growing number of accounts, several new operational control needs are introduced:</a:t>
            </a:r>
          </a:p>
          <a:p>
            <a:pPr marL="628650" lvl="1" indent="-171450">
              <a:buFont typeface="Arial" charset="0"/>
              <a:buChar char="•"/>
            </a:pPr>
            <a:r>
              <a:rPr lang="en-US" baseline="0" dirty="0"/>
              <a:t>Need to create &amp; manage IAM policies centrally</a:t>
            </a:r>
          </a:p>
          <a:p>
            <a:pPr marL="628650" lvl="1" indent="-171450">
              <a:buFont typeface="Arial" charset="0"/>
              <a:buChar char="•"/>
            </a:pPr>
            <a:r>
              <a:rPr lang="en-US" baseline="0" dirty="0"/>
              <a:t>Need to create various resources (e.g. IAM roles, Policies) or configure various services  (e.g. </a:t>
            </a:r>
            <a:r>
              <a:rPr lang="en-US" baseline="0" dirty="0" err="1"/>
              <a:t>CloudTrail</a:t>
            </a:r>
            <a:r>
              <a:rPr lang="en-US" baseline="0" dirty="0"/>
              <a:t>, </a:t>
            </a:r>
            <a:r>
              <a:rPr lang="en-US" baseline="0" dirty="0" err="1"/>
              <a:t>Config</a:t>
            </a:r>
            <a:r>
              <a:rPr lang="en-US" baseline="0" dirty="0"/>
              <a:t>) centrally</a:t>
            </a:r>
          </a:p>
          <a:p>
            <a:pPr marL="628650" lvl="1" indent="-171450">
              <a:buFont typeface="Arial" charset="0"/>
              <a:buChar char="•"/>
            </a:pPr>
            <a:r>
              <a:rPr lang="en-US" baseline="0" dirty="0"/>
              <a:t>Need to aggregate data from services like </a:t>
            </a:r>
            <a:r>
              <a:rPr lang="en-US" baseline="0" dirty="0" err="1"/>
              <a:t>Config</a:t>
            </a:r>
            <a:r>
              <a:rPr lang="en-US" baseline="0" dirty="0"/>
              <a:t>, Inspector, Trusted Advisor across all accounts.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926498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Customer</a:t>
            </a:r>
            <a:r>
              <a:rPr lang="en-US" baseline="0" dirty="0"/>
              <a:t> priorities drive our features and release plans</a:t>
            </a:r>
          </a:p>
          <a:p>
            <a:pPr marL="228600" indent="-228600">
              <a:buAutoNum type="arabicPeriod"/>
            </a:pPr>
            <a:r>
              <a:rPr lang="en-US" baseline="0" dirty="0"/>
              <a:t>Four stories have been identified and prioritized by the product teams through numerous voice of customer sessions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11943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Account Creation has historically been a manual process</a:t>
            </a:r>
          </a:p>
          <a:p>
            <a:pPr marL="228600" indent="-228600">
              <a:buAutoNum type="arabicPeriod"/>
            </a:pPr>
            <a:r>
              <a:rPr lang="en-US" dirty="0"/>
              <a:t>Policy</a:t>
            </a:r>
            <a:r>
              <a:rPr lang="en-US" baseline="0" dirty="0"/>
              <a:t> replication across accounts has required custom scripting</a:t>
            </a:r>
          </a:p>
          <a:p>
            <a:pPr marL="228600" indent="-228600">
              <a:buAutoNum type="arabicPeriod"/>
            </a:pPr>
            <a:r>
              <a:rPr lang="en-US" baseline="0" dirty="0"/>
              <a:t>Delegating rights has been very black or white</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3334477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These are the three features that AWS Organizations delivers in release 1</a:t>
            </a:r>
          </a:p>
          <a:p>
            <a:pPr marL="228600" indent="-228600">
              <a:buAutoNum type="arabicPeriod"/>
            </a:pPr>
            <a:r>
              <a:rPr lang="en-US" baseline="0" dirty="0"/>
              <a:t>Highlight the fact that Consolidated billing happens automatically</a:t>
            </a:r>
            <a:r>
              <a:rPr lang="is-IS" baseline="0" dirty="0"/>
              <a:t>… no longer are manual tasks required</a:t>
            </a: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4405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1200" b="1" dirty="0"/>
              <a:t>Organization</a:t>
            </a:r>
            <a:r>
              <a:rPr lang="en-US" sz="1200" dirty="0"/>
              <a:t> – a set of AWS accounts which agree to enter into a relationship in either “billing consolidation” or ”full control” mode.</a:t>
            </a:r>
          </a:p>
          <a:p>
            <a:pPr marL="285750" marR="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1200" b="1" dirty="0"/>
              <a:t>Root</a:t>
            </a:r>
            <a:r>
              <a:rPr lang="en-US" sz="1200" dirty="0"/>
              <a:t> – </a:t>
            </a:r>
            <a:r>
              <a:rPr lang="en-US" sz="1200" b="0" i="0" kern="1200" dirty="0">
                <a:solidFill>
                  <a:schemeClr val="tx1"/>
                </a:solidFill>
                <a:effectLst/>
                <a:latin typeface="Arial"/>
                <a:ea typeface="+mn-ea"/>
                <a:cs typeface="+mn-cs"/>
              </a:rPr>
              <a:t>top-level parent node in the hierarchy of an organization that can contain organizational units (OUs) and accounts</a:t>
            </a:r>
          </a:p>
          <a:p>
            <a:pPr marL="285750" marR="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1200" b="1" dirty="0"/>
              <a:t>Master Account </a:t>
            </a:r>
            <a:r>
              <a:rPr lang="en-US" sz="1200" dirty="0"/>
              <a:t>– The top account in an AWS Organization, to which all </a:t>
            </a:r>
            <a:r>
              <a:rPr lang="en-US" sz="1200" i="1" dirty="0"/>
              <a:t>member accounts </a:t>
            </a:r>
            <a:r>
              <a:rPr lang="en-US" sz="1200" dirty="0"/>
              <a:t>are related.  The </a:t>
            </a:r>
            <a:r>
              <a:rPr lang="en-US" sz="1200" i="1" dirty="0"/>
              <a:t>master account </a:t>
            </a:r>
            <a:r>
              <a:rPr lang="en-US" sz="1200" dirty="0"/>
              <a:t>has access to and pays for the consolidated costs of the organization, and can (if enabled) control SCP’s across the Organization and it’s Groups</a:t>
            </a:r>
          </a:p>
          <a:p>
            <a:pPr marL="285750" marR="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1200" b="1" dirty="0"/>
              <a:t>Member Account </a:t>
            </a:r>
            <a:r>
              <a:rPr lang="en-US" sz="1200" dirty="0"/>
              <a:t>– All accounts in an AWS Organization other than the </a:t>
            </a:r>
            <a:r>
              <a:rPr lang="en-US" sz="1200" i="1" dirty="0"/>
              <a:t>master account </a:t>
            </a:r>
            <a:r>
              <a:rPr lang="en-US" sz="1200" dirty="0"/>
              <a:t>are called </a:t>
            </a:r>
            <a:r>
              <a:rPr lang="en-US" sz="1200" i="1" dirty="0"/>
              <a:t>member accounts</a:t>
            </a:r>
            <a:endParaRPr lang="en-US" sz="1200" b="1" dirty="0"/>
          </a:p>
          <a:p>
            <a:pPr marL="285750" marR="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1200" b="1" dirty="0"/>
              <a:t>Organizational Unit </a:t>
            </a:r>
            <a:r>
              <a:rPr lang="en-US" sz="1200" dirty="0"/>
              <a:t>- a subset of accounts in an AWS Organization, created based on shared attributes</a:t>
            </a:r>
          </a:p>
          <a:p>
            <a:pPr marL="285750" indent="-285750">
              <a:buFont typeface="Arial" charset="0"/>
              <a:buChar char="•"/>
            </a:pPr>
            <a:r>
              <a:rPr lang="en-US" sz="1200" b="1" dirty="0"/>
              <a:t>SCP</a:t>
            </a:r>
            <a:r>
              <a:rPr lang="en-US" sz="1200" dirty="0"/>
              <a:t> (Service Control Policy) – policy that centrally controls AWS service use across multiple AWS accounts. SCPs put bounds around the permissions that AWS IAM policies can grant to entities in an account, such as IAM users and roles. Entities can only use the services allowed by both the SCP and the IAM policy for the account.</a:t>
            </a:r>
          </a:p>
          <a:p>
            <a:endParaRPr lang="en-US" dirty="0"/>
          </a:p>
          <a:p>
            <a:endParaRPr lang="en-US" dirty="0"/>
          </a:p>
          <a:p>
            <a:r>
              <a:rPr lang="en-US" dirty="0">
                <a:solidFill>
                  <a:srgbClr val="FF0000"/>
                </a:solidFill>
              </a:rPr>
              <a:t>Make this more complex – add a compliance aspect HIPAA</a:t>
            </a:r>
          </a:p>
          <a:p>
            <a:r>
              <a:rPr lang="en-US" dirty="0">
                <a:solidFill>
                  <a:srgbClr val="FF0000"/>
                </a:solidFill>
              </a:rPr>
              <a:t>Country</a:t>
            </a:r>
          </a:p>
          <a:p>
            <a:endParaRPr lang="en-US" dirty="0"/>
          </a:p>
        </p:txBody>
      </p:sp>
      <p:sp>
        <p:nvSpPr>
          <p:cNvPr id="4" name="Slide Number Placeholder 3"/>
          <p:cNvSpPr>
            <a:spLocks noGrp="1"/>
          </p:cNvSpPr>
          <p:nvPr>
            <p:ph type="sldNum" sz="quarter" idx="10"/>
          </p:nvPr>
        </p:nvSpPr>
        <p:spPr/>
        <p:txBody>
          <a:bodyPr/>
          <a:lstStyle/>
          <a:p>
            <a:pPr>
              <a:defRPr/>
            </a:pPr>
            <a:fld id="{E18BB08B-838F-5C4E-BBBB-C89B3F2EC831}" type="slidenum">
              <a:rPr lang="en-US" smtClean="0"/>
              <a:pPr>
                <a:defRPr/>
              </a:pPr>
              <a:t>11</a:t>
            </a:fld>
            <a:endParaRPr lang="en-US" dirty="0"/>
          </a:p>
        </p:txBody>
      </p:sp>
    </p:spTree>
    <p:extLst>
      <p:ext uri="{BB962C8B-B14F-4D97-AF65-F5344CB8AC3E}">
        <p14:creationId xmlns:p14="http://schemas.microsoft.com/office/powerpoint/2010/main" val="1065049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457200" rtl="0" eaLnBrk="1" fontAlgn="auto" latinLnBrk="0" hangingPunct="1">
              <a:lnSpc>
                <a:spcPct val="100000"/>
              </a:lnSpc>
              <a:spcBef>
                <a:spcPts val="0"/>
              </a:spcBef>
              <a:spcAft>
                <a:spcPts val="0"/>
              </a:spcAft>
              <a:buClrTx/>
              <a:buSzTx/>
              <a:buFontTx/>
              <a:buNone/>
              <a:tabLst/>
              <a:defRPr/>
            </a:pPr>
            <a:r>
              <a:rPr lang="en-US" baseline="0" dirty="0"/>
              <a:t>These are too busy, too much text </a:t>
            </a:r>
            <a:r>
              <a:rPr lang="is-IS" baseline="0" dirty="0"/>
              <a:t>… clean them up</a:t>
            </a: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103251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457200" rtl="0" eaLnBrk="1" fontAlgn="auto" latinLnBrk="0" hangingPunct="1">
              <a:lnSpc>
                <a:spcPct val="100000"/>
              </a:lnSpc>
              <a:spcBef>
                <a:spcPts val="0"/>
              </a:spcBef>
              <a:spcAft>
                <a:spcPts val="0"/>
              </a:spcAft>
              <a:buClrTx/>
              <a:buSzTx/>
              <a:buFontTx/>
              <a:buNone/>
              <a:tabLst/>
              <a:defRPr/>
            </a:pPr>
            <a:r>
              <a:rPr lang="en-US" baseline="0" dirty="0"/>
              <a:t>These are too busy, too much text </a:t>
            </a:r>
            <a:r>
              <a:rPr lang="is-IS" baseline="0" dirty="0"/>
              <a:t>… clean them up</a:t>
            </a: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866749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457200" rtl="0" eaLnBrk="1" fontAlgn="auto" latinLnBrk="0" hangingPunct="1">
              <a:lnSpc>
                <a:spcPct val="100000"/>
              </a:lnSpc>
              <a:spcBef>
                <a:spcPts val="0"/>
              </a:spcBef>
              <a:spcAft>
                <a:spcPts val="0"/>
              </a:spcAft>
              <a:buClrTx/>
              <a:buSzTx/>
              <a:buFontTx/>
              <a:buNone/>
              <a:tabLst/>
              <a:defRPr/>
            </a:pPr>
            <a:r>
              <a:rPr lang="en-US" baseline="0" dirty="0"/>
              <a:t>These are too busy, too much text </a:t>
            </a:r>
            <a:r>
              <a:rPr lang="is-IS" baseline="0" dirty="0"/>
              <a:t>… clean them up</a:t>
            </a: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44314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tx1">
                    <a:lumMod val="50000"/>
                  </a:schemeClr>
                </a:solidFill>
              </a:rPr>
              <a:t>© 2017, Amazon Web Services, Inc. or its Affiliates. All rights reserved.</a:t>
            </a:r>
          </a:p>
        </p:txBody>
      </p:sp>
      <p:pic>
        <p:nvPicPr>
          <p:cNvPr id="8" name="Picture 7"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81678"/>
            <a:ext cx="910897" cy="364359"/>
          </a:xfrm>
          <a:prstGeom prst="rect">
            <a:avLst/>
          </a:prstGeom>
        </p:spPr>
      </p:pic>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F2F2F2"/>
                </a:solidFill>
              </a:defRPr>
            </a:lvl1pPr>
          </a:lstStyle>
          <a:p>
            <a:r>
              <a:rPr lang="en-US"/>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F2F2F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lumMod val="95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 name="Picture 5"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pic>
        <p:nvPicPr>
          <p:cNvPr id="19" name="Picture 18"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pic>
        <p:nvPicPr>
          <p:cNvPr id="15" name="Picture 1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6" r:id="rId12"/>
    <p:sldLayoutId id="2147483687" r:id="rId13"/>
  </p:sldLayoutIdLst>
  <p:txStyles>
    <p:title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ode.amazon.com/packages/Organizations-demos/trees/mainline" TargetMode="External"/><Relationship Id="rId2" Type="http://schemas.openxmlformats.org/officeDocument/2006/relationships/hyperlink" Target="https://trawler.amazon.com/orgsfirstcallfeedbac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487899" y="218870"/>
            <a:ext cx="7324988" cy="744537"/>
          </a:xfrm>
        </p:spPr>
        <p:txBody>
          <a:bodyPr/>
          <a:lstStyle/>
          <a:p>
            <a:r>
              <a:rPr lang="en-US" dirty="0"/>
              <a:t>AWS Organizations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900" y="1657350"/>
            <a:ext cx="5372099" cy="2686050"/>
          </a:xfrm>
          <a:prstGeom prst="rect">
            <a:avLst/>
          </a:prstGeom>
        </p:spPr>
      </p:pic>
      <p:sp>
        <p:nvSpPr>
          <p:cNvPr id="9" name="Text Placeholder 8">
            <a:extLst>
              <a:ext uri="{FF2B5EF4-FFF2-40B4-BE49-F238E27FC236}">
                <a16:creationId xmlns:a16="http://schemas.microsoft.com/office/drawing/2014/main" id="{7C4247CF-02FF-6644-8F78-F282C42091DA}"/>
              </a:ext>
            </a:extLst>
          </p:cNvPr>
          <p:cNvSpPr>
            <a:spLocks noGrp="1"/>
          </p:cNvSpPr>
          <p:nvPr>
            <p:ph type="body" sz="quarter" idx="11"/>
          </p:nvPr>
        </p:nvSpPr>
        <p:spPr/>
        <p:txBody>
          <a:bodyPr/>
          <a:lstStyle/>
          <a:p>
            <a:endParaRPr lang="en-US" dirty="0"/>
          </a:p>
        </p:txBody>
      </p:sp>
      <p:sp>
        <p:nvSpPr>
          <p:cNvPr id="3" name="Text Placeholder 2">
            <a:extLst>
              <a:ext uri="{FF2B5EF4-FFF2-40B4-BE49-F238E27FC236}">
                <a16:creationId xmlns:a16="http://schemas.microsoft.com/office/drawing/2014/main" id="{EF8CECE9-666C-BB43-8E61-DC54759EED7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274425"/>
            <a:ext cx="8205304" cy="545741"/>
          </a:xfrm>
        </p:spPr>
        <p:txBody>
          <a:bodyPr/>
          <a:lstStyle/>
          <a:p>
            <a:r>
              <a:rPr lang="en-US" dirty="0"/>
              <a:t>Typical Use Cases : #3</a:t>
            </a:r>
          </a:p>
        </p:txBody>
      </p:sp>
      <p:sp>
        <p:nvSpPr>
          <p:cNvPr id="3" name="Content Placeholder 2"/>
          <p:cNvSpPr>
            <a:spLocks noGrp="1"/>
          </p:cNvSpPr>
          <p:nvPr>
            <p:ph idx="1"/>
          </p:nvPr>
        </p:nvSpPr>
        <p:spPr>
          <a:xfrm>
            <a:off x="1935835" y="1611866"/>
            <a:ext cx="6606258" cy="2402367"/>
          </a:xfrm>
        </p:spPr>
        <p:txBody>
          <a:bodyPr/>
          <a:lstStyle/>
          <a:p>
            <a:r>
              <a:rPr lang="en-US" b="1" dirty="0">
                <a:solidFill>
                  <a:srgbClr val="FFC000"/>
                </a:solidFill>
              </a:rPr>
              <a:t>Create different groups of AWS accounts</a:t>
            </a:r>
          </a:p>
          <a:p>
            <a:pPr marL="342900" indent="-342900">
              <a:buFont typeface="Arial" panose="020B0604020202020204" pitchFamily="34" charset="0"/>
              <a:buChar char="•"/>
            </a:pPr>
            <a:r>
              <a:rPr lang="en-US" dirty="0"/>
              <a:t>Group AWS accounts according to purpose.</a:t>
            </a:r>
          </a:p>
          <a:p>
            <a:pPr marL="342900" indent="-342900">
              <a:buFont typeface="Arial" panose="020B0604020202020204" pitchFamily="34" charset="0"/>
              <a:buChar char="•"/>
            </a:pPr>
            <a:r>
              <a:rPr lang="en-US" dirty="0"/>
              <a:t>Organize groups of accounts into a hierarchy.</a:t>
            </a:r>
          </a:p>
          <a:p>
            <a:pPr marL="342900" indent="-342900">
              <a:buFont typeface="Arial" panose="020B0604020202020204" pitchFamily="34" charset="0"/>
              <a:buChar char="•"/>
            </a:pPr>
            <a:r>
              <a:rPr lang="en-US" dirty="0"/>
              <a:t>Apply policies at any point in the hierarchy.</a:t>
            </a:r>
          </a:p>
          <a:p>
            <a:pPr marL="342900" indent="-342900">
              <a:buFont typeface="Arial" panose="020B0604020202020204" pitchFamily="34" charset="0"/>
              <a:buChar char="•"/>
            </a:pPr>
            <a:endParaRPr lang="en-US" dirty="0"/>
          </a:p>
        </p:txBody>
      </p:sp>
      <p:pic>
        <p:nvPicPr>
          <p:cNvPr id="6" name="Picture Placeholder 10"/>
          <p:cNvPicPr>
            <a:picLocks noChangeAspect="1"/>
          </p:cNvPicPr>
          <p:nvPr/>
        </p:nvPicPr>
        <p:blipFill>
          <a:blip r:embed="rId2">
            <a:extLst>
              <a:ext uri="{28A0092B-C50C-407E-A947-70E740481C1C}">
                <a14:useLocalDpi xmlns:a14="http://schemas.microsoft.com/office/drawing/2010/main" val="0"/>
              </a:ext>
            </a:extLst>
          </a:blip>
          <a:srcRect t="12588" b="12588"/>
          <a:stretch>
            <a:fillRect/>
          </a:stretch>
        </p:blipFill>
        <p:spPr>
          <a:xfrm>
            <a:off x="138785" y="2140744"/>
            <a:ext cx="1797050" cy="1344612"/>
          </a:xfrm>
          <a:prstGeom prst="rect">
            <a:avLst/>
          </a:prstGeom>
        </p:spPr>
      </p:pic>
    </p:spTree>
    <p:extLst>
      <p:ext uri="{BB962C8B-B14F-4D97-AF65-F5344CB8AC3E}">
        <p14:creationId xmlns:p14="http://schemas.microsoft.com/office/powerpoint/2010/main" val="75701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682835" y="2028061"/>
            <a:ext cx="1627765" cy="2636757"/>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dirty="0">
              <a:solidFill>
                <a:srgbClr val="FF0000"/>
              </a:solidFill>
            </a:endParaRPr>
          </a:p>
        </p:txBody>
      </p:sp>
      <p:sp>
        <p:nvSpPr>
          <p:cNvPr id="30" name="Rounded Rectangle 29"/>
          <p:cNvSpPr/>
          <p:nvPr/>
        </p:nvSpPr>
        <p:spPr>
          <a:xfrm>
            <a:off x="2374021" y="2028061"/>
            <a:ext cx="1609001" cy="2650500"/>
          </a:xfrm>
          <a:prstGeom prst="roundRect">
            <a:avLst/>
          </a:prstGeom>
          <a:solidFill>
            <a:srgbClr val="B1B3B6"/>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dirty="0">
              <a:solidFill>
                <a:srgbClr val="FF0000"/>
              </a:solidFill>
            </a:endParaRPr>
          </a:p>
        </p:txBody>
      </p:sp>
      <p:sp>
        <p:nvSpPr>
          <p:cNvPr id="29" name="Rounded Rectangle 28"/>
          <p:cNvSpPr/>
          <p:nvPr/>
        </p:nvSpPr>
        <p:spPr>
          <a:xfrm>
            <a:off x="4054326" y="2028061"/>
            <a:ext cx="1582684" cy="2636757"/>
          </a:xfrm>
          <a:prstGeom prst="roundRect">
            <a:avLst/>
          </a:prstGeom>
          <a:solidFill>
            <a:srgbClr val="527FFF"/>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dirty="0">
              <a:solidFill>
                <a:srgbClr val="FF0000"/>
              </a:solidFill>
            </a:endParaRPr>
          </a:p>
        </p:txBody>
      </p:sp>
      <p:sp>
        <p:nvSpPr>
          <p:cNvPr id="2" name="Title 1"/>
          <p:cNvSpPr>
            <a:spLocks noGrp="1"/>
          </p:cNvSpPr>
          <p:nvPr>
            <p:ph type="title"/>
          </p:nvPr>
        </p:nvSpPr>
        <p:spPr/>
        <p:txBody>
          <a:bodyPr/>
          <a:lstStyle/>
          <a:p>
            <a:r>
              <a:rPr lang="en-US" dirty="0"/>
              <a:t>Example</a:t>
            </a:r>
          </a:p>
        </p:txBody>
      </p:sp>
      <p:sp>
        <p:nvSpPr>
          <p:cNvPr id="8" name="Rounded Rectangle 7"/>
          <p:cNvSpPr/>
          <p:nvPr/>
        </p:nvSpPr>
        <p:spPr>
          <a:xfrm>
            <a:off x="583674" y="1138511"/>
            <a:ext cx="5187805" cy="3635213"/>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1184875" y="958894"/>
            <a:ext cx="849517" cy="369332"/>
          </a:xfrm>
          <a:prstGeom prst="rect">
            <a:avLst/>
          </a:prstGeom>
          <a:solidFill>
            <a:srgbClr val="181818">
              <a:alpha val="71000"/>
            </a:srgbClr>
          </a:solidFill>
        </p:spPr>
        <p:txBody>
          <a:bodyPr wrap="square" rtlCol="0">
            <a:spAutoFit/>
          </a:bodyPr>
          <a:lstStyle/>
          <a:p>
            <a:r>
              <a:rPr lang="en-US" dirty="0">
                <a:effectLst>
                  <a:glow rad="63500">
                    <a:schemeClr val="accent3">
                      <a:satMod val="175000"/>
                      <a:alpha val="40000"/>
                    </a:schemeClr>
                  </a:glow>
                </a:effectLst>
              </a:rPr>
              <a:t>Root</a:t>
            </a:r>
          </a:p>
        </p:txBody>
      </p:sp>
      <p:sp>
        <p:nvSpPr>
          <p:cNvPr id="27" name="TextBox 26"/>
          <p:cNvSpPr txBox="1"/>
          <p:nvPr/>
        </p:nvSpPr>
        <p:spPr>
          <a:xfrm>
            <a:off x="2760476" y="1440631"/>
            <a:ext cx="1814512" cy="369332"/>
          </a:xfrm>
          <a:prstGeom prst="rect">
            <a:avLst/>
          </a:prstGeom>
          <a:noFill/>
        </p:spPr>
        <p:txBody>
          <a:bodyPr wrap="square" rtlCol="0">
            <a:spAutoFit/>
          </a:bodyPr>
          <a:lstStyle/>
          <a:p>
            <a:r>
              <a:rPr lang="en-US" dirty="0"/>
              <a:t>Master</a:t>
            </a:r>
          </a:p>
        </p:txBody>
      </p:sp>
      <p:sp>
        <p:nvSpPr>
          <p:cNvPr id="31" name="TextBox 30"/>
          <p:cNvSpPr txBox="1"/>
          <p:nvPr/>
        </p:nvSpPr>
        <p:spPr>
          <a:xfrm>
            <a:off x="4441501" y="2575762"/>
            <a:ext cx="1814512" cy="369332"/>
          </a:xfrm>
          <a:prstGeom prst="rect">
            <a:avLst/>
          </a:prstGeom>
          <a:noFill/>
        </p:spPr>
        <p:txBody>
          <a:bodyPr wrap="square" rtlCol="0">
            <a:spAutoFit/>
          </a:bodyPr>
          <a:lstStyle/>
          <a:p>
            <a:r>
              <a:rPr lang="en-US" dirty="0"/>
              <a:t>SS_Prod</a:t>
            </a:r>
          </a:p>
        </p:txBody>
      </p:sp>
      <p:sp>
        <p:nvSpPr>
          <p:cNvPr id="33" name="TextBox 32"/>
          <p:cNvSpPr txBox="1"/>
          <p:nvPr/>
        </p:nvSpPr>
        <p:spPr>
          <a:xfrm>
            <a:off x="4449993" y="3342743"/>
            <a:ext cx="1814512" cy="369332"/>
          </a:xfrm>
          <a:prstGeom prst="rect">
            <a:avLst/>
          </a:prstGeom>
          <a:noFill/>
        </p:spPr>
        <p:txBody>
          <a:bodyPr wrap="square" rtlCol="0">
            <a:spAutoFit/>
          </a:bodyPr>
          <a:lstStyle/>
          <a:p>
            <a:r>
              <a:rPr lang="en-US" dirty="0"/>
              <a:t>SS_Dev</a:t>
            </a:r>
          </a:p>
        </p:txBody>
      </p:sp>
      <p:sp>
        <p:nvSpPr>
          <p:cNvPr id="14" name="TextBox 13"/>
          <p:cNvSpPr txBox="1"/>
          <p:nvPr/>
        </p:nvSpPr>
        <p:spPr>
          <a:xfrm>
            <a:off x="1053362" y="2577015"/>
            <a:ext cx="1237941" cy="369332"/>
          </a:xfrm>
          <a:prstGeom prst="rect">
            <a:avLst/>
          </a:prstGeom>
          <a:noFill/>
        </p:spPr>
        <p:txBody>
          <a:bodyPr wrap="square" rtlCol="0">
            <a:spAutoFit/>
          </a:bodyPr>
          <a:lstStyle/>
          <a:p>
            <a:r>
              <a:rPr lang="en-US" dirty="0"/>
              <a:t>BU1_Prod</a:t>
            </a:r>
          </a:p>
        </p:txBody>
      </p:sp>
      <p:sp>
        <p:nvSpPr>
          <p:cNvPr id="15" name="TextBox 14"/>
          <p:cNvSpPr txBox="1"/>
          <p:nvPr/>
        </p:nvSpPr>
        <p:spPr>
          <a:xfrm>
            <a:off x="1067633" y="3329195"/>
            <a:ext cx="1237941" cy="369332"/>
          </a:xfrm>
          <a:prstGeom prst="rect">
            <a:avLst/>
          </a:prstGeom>
          <a:noFill/>
        </p:spPr>
        <p:txBody>
          <a:bodyPr wrap="square" rtlCol="0">
            <a:spAutoFit/>
          </a:bodyPr>
          <a:lstStyle/>
          <a:p>
            <a:r>
              <a:rPr lang="en-US" dirty="0"/>
              <a:t>BU1_Test</a:t>
            </a:r>
          </a:p>
        </p:txBody>
      </p:sp>
      <p:sp>
        <p:nvSpPr>
          <p:cNvPr id="16" name="TextBox 15"/>
          <p:cNvSpPr txBox="1"/>
          <p:nvPr/>
        </p:nvSpPr>
        <p:spPr>
          <a:xfrm>
            <a:off x="1067633" y="4080894"/>
            <a:ext cx="1237941" cy="369332"/>
          </a:xfrm>
          <a:prstGeom prst="rect">
            <a:avLst/>
          </a:prstGeom>
          <a:noFill/>
        </p:spPr>
        <p:txBody>
          <a:bodyPr wrap="square" rtlCol="0">
            <a:spAutoFit/>
          </a:bodyPr>
          <a:lstStyle/>
          <a:p>
            <a:r>
              <a:rPr lang="en-US" dirty="0"/>
              <a:t>BU1_Dev</a:t>
            </a:r>
          </a:p>
        </p:txBody>
      </p:sp>
      <p:sp>
        <p:nvSpPr>
          <p:cNvPr id="23" name="TextBox 22"/>
          <p:cNvSpPr txBox="1"/>
          <p:nvPr/>
        </p:nvSpPr>
        <p:spPr>
          <a:xfrm>
            <a:off x="2741452" y="2577206"/>
            <a:ext cx="1241570" cy="369332"/>
          </a:xfrm>
          <a:prstGeom prst="rect">
            <a:avLst/>
          </a:prstGeom>
          <a:noFill/>
        </p:spPr>
        <p:txBody>
          <a:bodyPr wrap="square" rtlCol="0">
            <a:spAutoFit/>
          </a:bodyPr>
          <a:lstStyle/>
          <a:p>
            <a:r>
              <a:rPr lang="en-US" dirty="0"/>
              <a:t>BU2_Prod</a:t>
            </a:r>
          </a:p>
        </p:txBody>
      </p:sp>
      <p:sp>
        <p:nvSpPr>
          <p:cNvPr id="24" name="TextBox 23"/>
          <p:cNvSpPr txBox="1"/>
          <p:nvPr/>
        </p:nvSpPr>
        <p:spPr>
          <a:xfrm>
            <a:off x="2741452" y="3317472"/>
            <a:ext cx="1241570" cy="369332"/>
          </a:xfrm>
          <a:prstGeom prst="rect">
            <a:avLst/>
          </a:prstGeom>
          <a:noFill/>
        </p:spPr>
        <p:txBody>
          <a:bodyPr wrap="square" rtlCol="0">
            <a:spAutoFit/>
          </a:bodyPr>
          <a:lstStyle/>
          <a:p>
            <a:r>
              <a:rPr lang="en-US" dirty="0"/>
              <a:t>BU2_Test</a:t>
            </a:r>
          </a:p>
        </p:txBody>
      </p:sp>
      <p:sp>
        <p:nvSpPr>
          <p:cNvPr id="25" name="TextBox 24"/>
          <p:cNvSpPr txBox="1"/>
          <p:nvPr/>
        </p:nvSpPr>
        <p:spPr>
          <a:xfrm>
            <a:off x="2741452" y="4069171"/>
            <a:ext cx="1241570" cy="369332"/>
          </a:xfrm>
          <a:prstGeom prst="rect">
            <a:avLst/>
          </a:prstGeom>
          <a:noFill/>
        </p:spPr>
        <p:txBody>
          <a:bodyPr wrap="square" rtlCol="0">
            <a:spAutoFit/>
          </a:bodyPr>
          <a:lstStyle/>
          <a:p>
            <a:r>
              <a:rPr lang="en-US" dirty="0"/>
              <a:t>BU2_Dev</a:t>
            </a:r>
          </a:p>
        </p:txBody>
      </p:sp>
      <p:grpSp>
        <p:nvGrpSpPr>
          <p:cNvPr id="38" name="Group 37"/>
          <p:cNvGrpSpPr/>
          <p:nvPr/>
        </p:nvGrpSpPr>
        <p:grpSpPr>
          <a:xfrm>
            <a:off x="788804" y="2594558"/>
            <a:ext cx="298394" cy="312132"/>
            <a:chOff x="1446808" y="2768091"/>
            <a:chExt cx="1697725" cy="1775889"/>
          </a:xfrm>
        </p:grpSpPr>
        <p:sp>
          <p:nvSpPr>
            <p:cNvPr id="40" name="Parallelogram 39"/>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Diamond 42"/>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Parallelogram 43"/>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5" name="Group 44"/>
            <p:cNvGrpSpPr/>
            <p:nvPr/>
          </p:nvGrpSpPr>
          <p:grpSpPr>
            <a:xfrm>
              <a:off x="1529539" y="2840151"/>
              <a:ext cx="1529545" cy="1573913"/>
              <a:chOff x="3307105" y="1762298"/>
              <a:chExt cx="1255716" cy="1296795"/>
            </a:xfrm>
          </p:grpSpPr>
          <p:sp>
            <p:nvSpPr>
              <p:cNvPr id="46" name="Diamond 45"/>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Parallelogram 46"/>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Parallelogram 47"/>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49" name="Group 48"/>
          <p:cNvGrpSpPr/>
          <p:nvPr/>
        </p:nvGrpSpPr>
        <p:grpSpPr>
          <a:xfrm>
            <a:off x="788804" y="3367550"/>
            <a:ext cx="298394" cy="312132"/>
            <a:chOff x="1446808" y="2768091"/>
            <a:chExt cx="1697725" cy="1775889"/>
          </a:xfrm>
        </p:grpSpPr>
        <p:sp>
          <p:nvSpPr>
            <p:cNvPr id="50" name="Parallelogram 49"/>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Diamond 50"/>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Parallelogram 51"/>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3" name="Group 52"/>
            <p:cNvGrpSpPr/>
            <p:nvPr/>
          </p:nvGrpSpPr>
          <p:grpSpPr>
            <a:xfrm>
              <a:off x="1529539" y="2840151"/>
              <a:ext cx="1529545" cy="1573913"/>
              <a:chOff x="3307105" y="1762298"/>
              <a:chExt cx="1255716" cy="1296795"/>
            </a:xfrm>
          </p:grpSpPr>
          <p:sp>
            <p:nvSpPr>
              <p:cNvPr id="54" name="Diamond 53"/>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Parallelogram 54"/>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Parallelogram 55"/>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57" name="Group 56"/>
          <p:cNvGrpSpPr/>
          <p:nvPr/>
        </p:nvGrpSpPr>
        <p:grpSpPr>
          <a:xfrm>
            <a:off x="788804" y="4104592"/>
            <a:ext cx="298394" cy="312132"/>
            <a:chOff x="1446808" y="2768091"/>
            <a:chExt cx="1697725" cy="1775889"/>
          </a:xfrm>
        </p:grpSpPr>
        <p:sp>
          <p:nvSpPr>
            <p:cNvPr id="58" name="Parallelogram 57"/>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Diamond 58"/>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Parallelogram 59"/>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1" name="Group 60"/>
            <p:cNvGrpSpPr/>
            <p:nvPr/>
          </p:nvGrpSpPr>
          <p:grpSpPr>
            <a:xfrm>
              <a:off x="1529539" y="2840151"/>
              <a:ext cx="1529545" cy="1573913"/>
              <a:chOff x="3307105" y="1762298"/>
              <a:chExt cx="1255716" cy="1296795"/>
            </a:xfrm>
          </p:grpSpPr>
          <p:sp>
            <p:nvSpPr>
              <p:cNvPr id="62" name="Diamond 61"/>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Parallelogram 62"/>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Parallelogram 63"/>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65" name="Group 64"/>
          <p:cNvGrpSpPr/>
          <p:nvPr/>
        </p:nvGrpSpPr>
        <p:grpSpPr>
          <a:xfrm>
            <a:off x="2462082" y="2588442"/>
            <a:ext cx="298394" cy="312132"/>
            <a:chOff x="1446808" y="2768091"/>
            <a:chExt cx="1697725" cy="1775889"/>
          </a:xfrm>
        </p:grpSpPr>
        <p:sp>
          <p:nvSpPr>
            <p:cNvPr id="66" name="Parallelogram 65"/>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Diamond 66"/>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Parallelogram 67"/>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9" name="Group 68"/>
            <p:cNvGrpSpPr/>
            <p:nvPr/>
          </p:nvGrpSpPr>
          <p:grpSpPr>
            <a:xfrm>
              <a:off x="1529539" y="2840151"/>
              <a:ext cx="1529545" cy="1573913"/>
              <a:chOff x="3307105" y="1762298"/>
              <a:chExt cx="1255716" cy="1296795"/>
            </a:xfrm>
          </p:grpSpPr>
          <p:sp>
            <p:nvSpPr>
              <p:cNvPr id="70" name="Diamond 69"/>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Parallelogram 70"/>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Parallelogram 71"/>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73" name="Group 72"/>
          <p:cNvGrpSpPr/>
          <p:nvPr/>
        </p:nvGrpSpPr>
        <p:grpSpPr>
          <a:xfrm>
            <a:off x="2462082" y="3349859"/>
            <a:ext cx="298394" cy="312132"/>
            <a:chOff x="1446808" y="2768091"/>
            <a:chExt cx="1697725" cy="1775889"/>
          </a:xfrm>
        </p:grpSpPr>
        <p:sp>
          <p:nvSpPr>
            <p:cNvPr id="74" name="Parallelogram 73"/>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Diamond 74"/>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Parallelogram 75"/>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77" name="Group 76"/>
            <p:cNvGrpSpPr/>
            <p:nvPr/>
          </p:nvGrpSpPr>
          <p:grpSpPr>
            <a:xfrm>
              <a:off x="1529539" y="2840151"/>
              <a:ext cx="1529545" cy="1573913"/>
              <a:chOff x="3307105" y="1762298"/>
              <a:chExt cx="1255716" cy="1296795"/>
            </a:xfrm>
          </p:grpSpPr>
          <p:sp>
            <p:nvSpPr>
              <p:cNvPr id="78" name="Diamond 77"/>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Parallelogram 78"/>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Parallelogram 79"/>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81" name="Group 80"/>
          <p:cNvGrpSpPr/>
          <p:nvPr/>
        </p:nvGrpSpPr>
        <p:grpSpPr>
          <a:xfrm>
            <a:off x="2462082" y="4098476"/>
            <a:ext cx="298394" cy="312132"/>
            <a:chOff x="1446808" y="2768091"/>
            <a:chExt cx="1697725" cy="1775889"/>
          </a:xfrm>
        </p:grpSpPr>
        <p:sp>
          <p:nvSpPr>
            <p:cNvPr id="82" name="Parallelogram 81"/>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3" name="Diamond 82"/>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4" name="Parallelogram 83"/>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1529539" y="2840151"/>
              <a:ext cx="1529545" cy="1573913"/>
              <a:chOff x="3307105" y="1762298"/>
              <a:chExt cx="1255716" cy="1296795"/>
            </a:xfrm>
          </p:grpSpPr>
          <p:sp>
            <p:nvSpPr>
              <p:cNvPr id="86" name="Diamond 85"/>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7" name="Parallelogram 86"/>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8" name="Parallelogram 87"/>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89" name="Group 88"/>
          <p:cNvGrpSpPr/>
          <p:nvPr/>
        </p:nvGrpSpPr>
        <p:grpSpPr>
          <a:xfrm>
            <a:off x="4167205" y="2612330"/>
            <a:ext cx="298394" cy="312132"/>
            <a:chOff x="1446808" y="2768091"/>
            <a:chExt cx="1697725" cy="1775889"/>
          </a:xfrm>
        </p:grpSpPr>
        <p:sp>
          <p:nvSpPr>
            <p:cNvPr id="90" name="Parallelogram 89"/>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1" name="Diamond 90"/>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2" name="Parallelogram 91"/>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93" name="Group 92"/>
            <p:cNvGrpSpPr/>
            <p:nvPr/>
          </p:nvGrpSpPr>
          <p:grpSpPr>
            <a:xfrm>
              <a:off x="1529539" y="2840151"/>
              <a:ext cx="1529545" cy="1573913"/>
              <a:chOff x="3307105" y="1762298"/>
              <a:chExt cx="1255716" cy="1296795"/>
            </a:xfrm>
          </p:grpSpPr>
          <p:sp>
            <p:nvSpPr>
              <p:cNvPr id="94" name="Diamond 93"/>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5" name="Parallelogram 94"/>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Parallelogram 95"/>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97" name="Group 96"/>
          <p:cNvGrpSpPr/>
          <p:nvPr/>
        </p:nvGrpSpPr>
        <p:grpSpPr>
          <a:xfrm>
            <a:off x="4167205" y="3373747"/>
            <a:ext cx="298394" cy="312132"/>
            <a:chOff x="1446808" y="2768091"/>
            <a:chExt cx="1697725" cy="1775889"/>
          </a:xfrm>
        </p:grpSpPr>
        <p:sp>
          <p:nvSpPr>
            <p:cNvPr id="98" name="Parallelogram 97"/>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 name="Diamond 98"/>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 name="Parallelogram 99"/>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1" name="Group 100"/>
            <p:cNvGrpSpPr/>
            <p:nvPr/>
          </p:nvGrpSpPr>
          <p:grpSpPr>
            <a:xfrm>
              <a:off x="1529539" y="2840151"/>
              <a:ext cx="1529545" cy="1573913"/>
              <a:chOff x="3307105" y="1762298"/>
              <a:chExt cx="1255716" cy="1296795"/>
            </a:xfrm>
          </p:grpSpPr>
          <p:sp>
            <p:nvSpPr>
              <p:cNvPr id="102" name="Diamond 101"/>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 name="Parallelogram 102"/>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Parallelogram 103"/>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13" name="Group 112"/>
          <p:cNvGrpSpPr/>
          <p:nvPr/>
        </p:nvGrpSpPr>
        <p:grpSpPr>
          <a:xfrm>
            <a:off x="2413297" y="1443268"/>
            <a:ext cx="298394" cy="312132"/>
            <a:chOff x="1446808" y="2768091"/>
            <a:chExt cx="1697725" cy="1775889"/>
          </a:xfrm>
        </p:grpSpPr>
        <p:sp>
          <p:nvSpPr>
            <p:cNvPr id="114" name="Parallelogram 113"/>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5" name="Diamond 114"/>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Parallelogram 115"/>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17" name="Group 116"/>
            <p:cNvGrpSpPr/>
            <p:nvPr/>
          </p:nvGrpSpPr>
          <p:grpSpPr>
            <a:xfrm>
              <a:off x="1529539" y="2840151"/>
              <a:ext cx="1529545" cy="1573913"/>
              <a:chOff x="3307105" y="1762298"/>
              <a:chExt cx="1255716" cy="1296795"/>
            </a:xfrm>
          </p:grpSpPr>
          <p:sp>
            <p:nvSpPr>
              <p:cNvPr id="118" name="Diamond 117"/>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Parallelogram 118"/>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0" name="Parallelogram 119"/>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39" name="Picture Placeholder 13"/>
          <p:cNvPicPr>
            <a:picLocks noChangeAspect="1"/>
          </p:cNvPicPr>
          <p:nvPr/>
        </p:nvPicPr>
        <p:blipFill>
          <a:blip r:embed="rId3">
            <a:extLst>
              <a:ext uri="{28A0092B-C50C-407E-A947-70E740481C1C}">
                <a14:useLocalDpi xmlns:a14="http://schemas.microsoft.com/office/drawing/2010/main" val="0"/>
              </a:ext>
            </a:extLst>
          </a:blip>
          <a:srcRect t="12588" b="12588"/>
          <a:stretch>
            <a:fillRect/>
          </a:stretch>
        </p:blipFill>
        <p:spPr>
          <a:xfrm>
            <a:off x="1614353" y="2049280"/>
            <a:ext cx="676950" cy="506516"/>
          </a:xfrm>
          <a:prstGeom prst="rect">
            <a:avLst/>
          </a:prstGeom>
        </p:spPr>
      </p:pic>
      <p:pic>
        <p:nvPicPr>
          <p:cNvPr id="41" name="Picture Placeholder 13"/>
          <p:cNvPicPr>
            <a:picLocks noChangeAspect="1"/>
          </p:cNvPicPr>
          <p:nvPr/>
        </p:nvPicPr>
        <p:blipFill>
          <a:blip r:embed="rId3">
            <a:extLst>
              <a:ext uri="{28A0092B-C50C-407E-A947-70E740481C1C}">
                <a14:useLocalDpi xmlns:a14="http://schemas.microsoft.com/office/drawing/2010/main" val="0"/>
              </a:ext>
            </a:extLst>
          </a:blip>
          <a:srcRect t="12588" b="12588"/>
          <a:stretch>
            <a:fillRect/>
          </a:stretch>
        </p:blipFill>
        <p:spPr>
          <a:xfrm>
            <a:off x="3316900" y="2049280"/>
            <a:ext cx="676950" cy="506516"/>
          </a:xfrm>
          <a:prstGeom prst="rect">
            <a:avLst/>
          </a:prstGeom>
        </p:spPr>
      </p:pic>
      <p:pic>
        <p:nvPicPr>
          <p:cNvPr id="42" name="Picture Placeholder 13"/>
          <p:cNvPicPr>
            <a:picLocks noChangeAspect="1"/>
          </p:cNvPicPr>
          <p:nvPr/>
        </p:nvPicPr>
        <p:blipFill>
          <a:blip r:embed="rId3">
            <a:extLst>
              <a:ext uri="{28A0092B-C50C-407E-A947-70E740481C1C}">
                <a14:useLocalDpi xmlns:a14="http://schemas.microsoft.com/office/drawing/2010/main" val="0"/>
              </a:ext>
            </a:extLst>
          </a:blip>
          <a:srcRect t="12588" b="12588"/>
          <a:stretch>
            <a:fillRect/>
          </a:stretch>
        </p:blipFill>
        <p:spPr>
          <a:xfrm>
            <a:off x="4970888" y="2062236"/>
            <a:ext cx="676950" cy="506516"/>
          </a:xfrm>
          <a:prstGeom prst="rect">
            <a:avLst/>
          </a:prstGeom>
        </p:spPr>
      </p:pic>
      <p:sp>
        <p:nvSpPr>
          <p:cNvPr id="105" name="Rounded Rectangle 104"/>
          <p:cNvSpPr/>
          <p:nvPr/>
        </p:nvSpPr>
        <p:spPr>
          <a:xfrm>
            <a:off x="459544" y="958893"/>
            <a:ext cx="5459851" cy="3911741"/>
          </a:xfrm>
          <a:prstGeom prst="roundRect">
            <a:avLst>
              <a:gd name="adj" fmla="val 9818"/>
            </a:avLst>
          </a:prstGeom>
          <a:noFill/>
          <a:ln w="25400">
            <a:solidFill>
              <a:srgbClr val="00B0F0"/>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06" name="Content Placeholder 2"/>
          <p:cNvSpPr txBox="1">
            <a:spLocks/>
          </p:cNvSpPr>
          <p:nvPr/>
        </p:nvSpPr>
        <p:spPr>
          <a:xfrm>
            <a:off x="6109014" y="995671"/>
            <a:ext cx="2836865" cy="182259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dirty="0"/>
              <a:t>Organization</a:t>
            </a:r>
          </a:p>
          <a:p>
            <a:endParaRPr lang="en-US" sz="1800" b="1" dirty="0"/>
          </a:p>
          <a:p>
            <a:r>
              <a:rPr lang="en-US" sz="1800" b="1" dirty="0"/>
              <a:t>Root</a:t>
            </a:r>
          </a:p>
          <a:p>
            <a:endParaRPr lang="en-US" sz="1800" b="1" dirty="0"/>
          </a:p>
          <a:p>
            <a:r>
              <a:rPr lang="en-US" sz="1800" b="1"/>
              <a:t>Master account</a:t>
            </a:r>
            <a:endParaRPr lang="en-US" sz="1800" b="1" dirty="0"/>
          </a:p>
        </p:txBody>
      </p:sp>
      <p:sp>
        <p:nvSpPr>
          <p:cNvPr id="109" name="Content Placeholder 2"/>
          <p:cNvSpPr txBox="1">
            <a:spLocks/>
          </p:cNvSpPr>
          <p:nvPr/>
        </p:nvSpPr>
        <p:spPr>
          <a:xfrm>
            <a:off x="6109014" y="2957992"/>
            <a:ext cx="2836865" cy="390352"/>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a:t>Member accounts</a:t>
            </a:r>
            <a:endParaRPr lang="en-US" sz="1800" b="1" dirty="0"/>
          </a:p>
        </p:txBody>
      </p:sp>
      <p:sp>
        <p:nvSpPr>
          <p:cNvPr id="110" name="Content Placeholder 2"/>
          <p:cNvSpPr txBox="1">
            <a:spLocks/>
          </p:cNvSpPr>
          <p:nvPr/>
        </p:nvSpPr>
        <p:spPr>
          <a:xfrm>
            <a:off x="6109015" y="3564222"/>
            <a:ext cx="2836865" cy="390352"/>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a:t>Organizational unit</a:t>
            </a:r>
            <a:endParaRPr lang="en-US" sz="1800" b="1" dirty="0"/>
          </a:p>
        </p:txBody>
      </p:sp>
      <p:sp>
        <p:nvSpPr>
          <p:cNvPr id="111" name="Content Placeholder 2"/>
          <p:cNvSpPr txBox="1">
            <a:spLocks/>
          </p:cNvSpPr>
          <p:nvPr/>
        </p:nvSpPr>
        <p:spPr>
          <a:xfrm>
            <a:off x="6109015" y="4157887"/>
            <a:ext cx="2684465" cy="390352"/>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a:t>Service control </a:t>
            </a:r>
            <a:r>
              <a:rPr lang="en-US" sz="1800" b="1" dirty="0"/>
              <a:t>p</a:t>
            </a:r>
            <a:r>
              <a:rPr lang="en-US" sz="1800" b="1"/>
              <a:t>olicy</a:t>
            </a:r>
            <a:endParaRPr lang="en-US" sz="1800" b="1" dirty="0"/>
          </a:p>
        </p:txBody>
      </p:sp>
      <p:pic>
        <p:nvPicPr>
          <p:cNvPr id="107" name="Picture Placeholder 13"/>
          <p:cNvPicPr>
            <a:picLocks noChangeAspect="1"/>
          </p:cNvPicPr>
          <p:nvPr/>
        </p:nvPicPr>
        <p:blipFill>
          <a:blip r:embed="rId3">
            <a:extLst>
              <a:ext uri="{28A0092B-C50C-407E-A947-70E740481C1C}">
                <a14:useLocalDpi xmlns:a14="http://schemas.microsoft.com/office/drawing/2010/main" val="0"/>
              </a:ext>
            </a:extLst>
          </a:blip>
          <a:srcRect t="12588" b="12588"/>
          <a:stretch>
            <a:fillRect/>
          </a:stretch>
        </p:blipFill>
        <p:spPr>
          <a:xfrm>
            <a:off x="5051512" y="1158071"/>
            <a:ext cx="676950" cy="506516"/>
          </a:xfrm>
          <a:prstGeom prst="rect">
            <a:avLst/>
          </a:prstGeom>
        </p:spPr>
      </p:pic>
    </p:spTree>
    <p:extLst>
      <p:ext uri="{BB962C8B-B14F-4D97-AF65-F5344CB8AC3E}">
        <p14:creationId xmlns:p14="http://schemas.microsoft.com/office/powerpoint/2010/main" val="7759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dissolve">
                                      <p:cBhvr>
                                        <p:cTn id="21" dur="500"/>
                                        <p:tgtEl>
                                          <p:spTgt spid="10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dissolve">
                                      <p:cBhvr>
                                        <p:cTn id="39" dur="500"/>
                                        <p:tgtEl>
                                          <p:spTgt spid="25"/>
                                        </p:tgtEl>
                                      </p:cBhvr>
                                    </p:animEffect>
                                  </p:childTnLst>
                                </p:cTn>
                              </p:par>
                              <p:par>
                                <p:cTn id="40" presetID="9"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dissolve">
                                      <p:cBhvr>
                                        <p:cTn id="42" dur="500"/>
                                        <p:tgtEl>
                                          <p:spTgt spid="38"/>
                                        </p:tgtEl>
                                      </p:cBhvr>
                                    </p:animEffect>
                                  </p:childTnLst>
                                </p:cTn>
                              </p:par>
                              <p:par>
                                <p:cTn id="43" presetID="9"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dissolve">
                                      <p:cBhvr>
                                        <p:cTn id="45" dur="500"/>
                                        <p:tgtEl>
                                          <p:spTgt spid="49"/>
                                        </p:tgtEl>
                                      </p:cBhvr>
                                    </p:animEffect>
                                  </p:childTnLst>
                                </p:cTn>
                              </p:par>
                              <p:par>
                                <p:cTn id="46" presetID="9"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dissolve">
                                      <p:cBhvr>
                                        <p:cTn id="48" dur="500"/>
                                        <p:tgtEl>
                                          <p:spTgt spid="57"/>
                                        </p:tgtEl>
                                      </p:cBhvr>
                                    </p:animEffect>
                                  </p:childTnLst>
                                </p:cTn>
                              </p:par>
                              <p:par>
                                <p:cTn id="49" presetID="9"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dissolve">
                                      <p:cBhvr>
                                        <p:cTn id="51" dur="500"/>
                                        <p:tgtEl>
                                          <p:spTgt spid="65"/>
                                        </p:tgtEl>
                                      </p:cBhvr>
                                    </p:animEffect>
                                  </p:childTnLst>
                                </p:cTn>
                              </p:par>
                              <p:par>
                                <p:cTn id="52" presetID="9"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dissolve">
                                      <p:cBhvr>
                                        <p:cTn id="54" dur="500"/>
                                        <p:tgtEl>
                                          <p:spTgt spid="73"/>
                                        </p:tgtEl>
                                      </p:cBhvr>
                                    </p:animEffect>
                                  </p:childTnLst>
                                </p:cTn>
                              </p:par>
                              <p:par>
                                <p:cTn id="55" presetID="9" presetClass="entr" presetSubtype="0"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dissolve">
                                      <p:cBhvr>
                                        <p:cTn id="57" dur="500"/>
                                        <p:tgtEl>
                                          <p:spTgt spid="81"/>
                                        </p:tgtEl>
                                      </p:cBhvr>
                                    </p:animEffect>
                                  </p:childTnLst>
                                </p:cTn>
                              </p:par>
                              <p:par>
                                <p:cTn id="58" presetID="9" presetClass="entr" presetSubtype="0" fill="hold" nodeType="withEffect">
                                  <p:stCondLst>
                                    <p:cond delay="0"/>
                                  </p:stCondLst>
                                  <p:childTnLst>
                                    <p:set>
                                      <p:cBhvr>
                                        <p:cTn id="59" dur="1" fill="hold">
                                          <p:stCondLst>
                                            <p:cond delay="0"/>
                                          </p:stCondLst>
                                        </p:cTn>
                                        <p:tgtEl>
                                          <p:spTgt spid="89"/>
                                        </p:tgtEl>
                                        <p:attrNameLst>
                                          <p:attrName>style.visibility</p:attrName>
                                        </p:attrNameLst>
                                      </p:cBhvr>
                                      <p:to>
                                        <p:strVal val="visible"/>
                                      </p:to>
                                    </p:set>
                                    <p:animEffect transition="in" filter="dissolve">
                                      <p:cBhvr>
                                        <p:cTn id="60" dur="500"/>
                                        <p:tgtEl>
                                          <p:spTgt spid="89"/>
                                        </p:tgtEl>
                                      </p:cBhvr>
                                    </p:animEffect>
                                  </p:childTnLst>
                                </p:cTn>
                              </p:par>
                              <p:par>
                                <p:cTn id="61" presetID="9" presetClass="entr" presetSubtype="0" fill="hold" nodeType="with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dissolve">
                                      <p:cBhvr>
                                        <p:cTn id="63" dur="500"/>
                                        <p:tgtEl>
                                          <p:spTgt spid="9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dissolve">
                                      <p:cBhvr>
                                        <p:cTn id="66" dur="500"/>
                                        <p:tgtEl>
                                          <p:spTgt spid="3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fill="hold"/>
                                        <p:tgtEl>
                                          <p:spTgt spid="28"/>
                                        </p:tgtEl>
                                        <p:attrNameLst>
                                          <p:attrName>ppt_x</p:attrName>
                                        </p:attrNameLst>
                                      </p:cBhvr>
                                      <p:tavLst>
                                        <p:tav tm="0">
                                          <p:val>
                                            <p:strVal val="#ppt_x"/>
                                          </p:val>
                                        </p:tav>
                                        <p:tav tm="100000">
                                          <p:val>
                                            <p:strVal val="#ppt_x"/>
                                          </p:val>
                                        </p:tav>
                                      </p:tavLst>
                                    </p:anim>
                                    <p:anim calcmode="lin" valueType="num">
                                      <p:cBhvr additive="base">
                                        <p:cTn id="75" dur="500" fill="hold"/>
                                        <p:tgtEl>
                                          <p:spTgt spid="2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additive="base">
                                        <p:cTn id="82" dur="500" fill="hold"/>
                                        <p:tgtEl>
                                          <p:spTgt spid="29"/>
                                        </p:tgtEl>
                                        <p:attrNameLst>
                                          <p:attrName>ppt_x</p:attrName>
                                        </p:attrNameLst>
                                      </p:cBhvr>
                                      <p:tavLst>
                                        <p:tav tm="0">
                                          <p:val>
                                            <p:strVal val="#ppt_x"/>
                                          </p:val>
                                        </p:tav>
                                        <p:tav tm="100000">
                                          <p:val>
                                            <p:strVal val="#ppt_x"/>
                                          </p:val>
                                        </p:tav>
                                      </p:tavLst>
                                    </p:anim>
                                    <p:anim calcmode="lin" valueType="num">
                                      <p:cBhvr additive="base">
                                        <p:cTn id="83" dur="500" fill="hold"/>
                                        <p:tgtEl>
                                          <p:spTgt spid="29"/>
                                        </p:tgtEl>
                                        <p:attrNameLst>
                                          <p:attrName>ppt_y</p:attrName>
                                        </p:attrNameLst>
                                      </p:cBhvr>
                                      <p:tavLst>
                                        <p:tav tm="0">
                                          <p:val>
                                            <p:strVal val="1+#ppt_h/2"/>
                                          </p:val>
                                        </p:tav>
                                        <p:tav tm="100000">
                                          <p:val>
                                            <p:strVal val="#ppt_y"/>
                                          </p:val>
                                        </p:tav>
                                      </p:tavLst>
                                    </p:anim>
                                  </p:childTnLst>
                                </p:cTn>
                              </p:par>
                              <p:par>
                                <p:cTn id="84" presetID="9" presetClass="entr" presetSubtype="0" fill="hold" grpId="0" nodeType="withEffect">
                                  <p:stCondLst>
                                    <p:cond delay="0"/>
                                  </p:stCondLst>
                                  <p:childTnLst>
                                    <p:set>
                                      <p:cBhvr>
                                        <p:cTn id="85" dur="1" fill="hold">
                                          <p:stCondLst>
                                            <p:cond delay="0"/>
                                          </p:stCondLst>
                                        </p:cTn>
                                        <p:tgtEl>
                                          <p:spTgt spid="110"/>
                                        </p:tgtEl>
                                        <p:attrNameLst>
                                          <p:attrName>style.visibility</p:attrName>
                                        </p:attrNameLst>
                                      </p:cBhvr>
                                      <p:to>
                                        <p:strVal val="visible"/>
                                      </p:to>
                                    </p:set>
                                    <p:animEffect transition="in" filter="dissolve">
                                      <p:cBhvr>
                                        <p:cTn id="86" dur="500"/>
                                        <p:tgtEl>
                                          <p:spTgt spid="110"/>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ppt_x"/>
                                          </p:val>
                                        </p:tav>
                                        <p:tav tm="100000">
                                          <p:val>
                                            <p:strVal val="#ppt_x"/>
                                          </p:val>
                                        </p:tav>
                                      </p:tavLst>
                                    </p:anim>
                                    <p:anim calcmode="lin" valueType="num">
                                      <p:cBhvr additive="base">
                                        <p:cTn id="92" dur="500" fill="hold"/>
                                        <p:tgtEl>
                                          <p:spTgt spid="4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500" fill="hold"/>
                                        <p:tgtEl>
                                          <p:spTgt spid="42"/>
                                        </p:tgtEl>
                                        <p:attrNameLst>
                                          <p:attrName>ppt_x</p:attrName>
                                        </p:attrNameLst>
                                      </p:cBhvr>
                                      <p:tavLst>
                                        <p:tav tm="0">
                                          <p:val>
                                            <p:strVal val="#ppt_x"/>
                                          </p:val>
                                        </p:tav>
                                        <p:tav tm="100000">
                                          <p:val>
                                            <p:strVal val="#ppt_x"/>
                                          </p:val>
                                        </p:tav>
                                      </p:tavLst>
                                    </p:anim>
                                    <p:anim calcmode="lin" valueType="num">
                                      <p:cBhvr additive="base">
                                        <p:cTn id="96" dur="500" fill="hold"/>
                                        <p:tgtEl>
                                          <p:spTgt spid="42"/>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additive="base">
                                        <p:cTn id="99" dur="500" fill="hold"/>
                                        <p:tgtEl>
                                          <p:spTgt spid="39"/>
                                        </p:tgtEl>
                                        <p:attrNameLst>
                                          <p:attrName>ppt_x</p:attrName>
                                        </p:attrNameLst>
                                      </p:cBhvr>
                                      <p:tavLst>
                                        <p:tav tm="0">
                                          <p:val>
                                            <p:strVal val="#ppt_x"/>
                                          </p:val>
                                        </p:tav>
                                        <p:tav tm="100000">
                                          <p:val>
                                            <p:strVal val="#ppt_x"/>
                                          </p:val>
                                        </p:tav>
                                      </p:tavLst>
                                    </p:anim>
                                    <p:anim calcmode="lin" valueType="num">
                                      <p:cBhvr additive="base">
                                        <p:cTn id="100" dur="500" fill="hold"/>
                                        <p:tgtEl>
                                          <p:spTgt spid="39"/>
                                        </p:tgtEl>
                                        <p:attrNameLst>
                                          <p:attrName>ppt_y</p:attrName>
                                        </p:attrNameLst>
                                      </p:cBhvr>
                                      <p:tavLst>
                                        <p:tav tm="0">
                                          <p:val>
                                            <p:strVal val="1+#ppt_h/2"/>
                                          </p:val>
                                        </p:tav>
                                        <p:tav tm="100000">
                                          <p:val>
                                            <p:strVal val="#ppt_y"/>
                                          </p:val>
                                        </p:tav>
                                      </p:tavLst>
                                    </p:anim>
                                  </p:childTnLst>
                                </p:cTn>
                              </p:par>
                              <p:par>
                                <p:cTn id="101" presetID="9" presetClass="entr" presetSubtype="0" fill="hold" grpId="0" nodeType="withEffect">
                                  <p:stCondLst>
                                    <p:cond delay="0"/>
                                  </p:stCondLst>
                                  <p:childTnLst>
                                    <p:set>
                                      <p:cBhvr>
                                        <p:cTn id="102" dur="1" fill="hold">
                                          <p:stCondLst>
                                            <p:cond delay="0"/>
                                          </p:stCondLst>
                                        </p:cTn>
                                        <p:tgtEl>
                                          <p:spTgt spid="111"/>
                                        </p:tgtEl>
                                        <p:attrNameLst>
                                          <p:attrName>style.visibility</p:attrName>
                                        </p:attrNameLst>
                                      </p:cBhvr>
                                      <p:to>
                                        <p:strVal val="visible"/>
                                      </p:to>
                                    </p:set>
                                    <p:animEffect transition="in" filter="dissolve">
                                      <p:cBhvr>
                                        <p:cTn id="103" dur="500"/>
                                        <p:tgtEl>
                                          <p:spTgt spid="111"/>
                                        </p:tgtEl>
                                      </p:cBhvr>
                                    </p:animEffect>
                                  </p:childTnLst>
                                </p:cTn>
                              </p:par>
                              <p:par>
                                <p:cTn id="104" presetID="2" presetClass="entr" presetSubtype="4" fill="hold" nodeType="withEffect">
                                  <p:stCondLst>
                                    <p:cond delay="0"/>
                                  </p:stCondLst>
                                  <p:childTnLst>
                                    <p:set>
                                      <p:cBhvr>
                                        <p:cTn id="105" dur="1" fill="hold">
                                          <p:stCondLst>
                                            <p:cond delay="0"/>
                                          </p:stCondLst>
                                        </p:cTn>
                                        <p:tgtEl>
                                          <p:spTgt spid="107"/>
                                        </p:tgtEl>
                                        <p:attrNameLst>
                                          <p:attrName>style.visibility</p:attrName>
                                        </p:attrNameLst>
                                      </p:cBhvr>
                                      <p:to>
                                        <p:strVal val="visible"/>
                                      </p:to>
                                    </p:set>
                                    <p:anim calcmode="lin" valueType="num">
                                      <p:cBhvr additive="base">
                                        <p:cTn id="106" dur="500" fill="hold"/>
                                        <p:tgtEl>
                                          <p:spTgt spid="107"/>
                                        </p:tgtEl>
                                        <p:attrNameLst>
                                          <p:attrName>ppt_x</p:attrName>
                                        </p:attrNameLst>
                                      </p:cBhvr>
                                      <p:tavLst>
                                        <p:tav tm="0">
                                          <p:val>
                                            <p:strVal val="#ppt_x"/>
                                          </p:val>
                                        </p:tav>
                                        <p:tav tm="100000">
                                          <p:val>
                                            <p:strVal val="#ppt_x"/>
                                          </p:val>
                                        </p:tav>
                                      </p:tavLst>
                                    </p:anim>
                                    <p:anim calcmode="lin" valueType="num">
                                      <p:cBhvr additive="base">
                                        <p:cTn id="107"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29" grpId="0" animBg="1"/>
      <p:bldP spid="8" grpId="0" animBg="1"/>
      <p:bldP spid="9" grpId="0" animBg="1"/>
      <p:bldP spid="27" grpId="0"/>
      <p:bldP spid="31" grpId="0"/>
      <p:bldP spid="33" grpId="0"/>
      <p:bldP spid="14" grpId="0"/>
      <p:bldP spid="15" grpId="0"/>
      <p:bldP spid="16" grpId="0"/>
      <p:bldP spid="23" grpId="0"/>
      <p:bldP spid="24" grpId="0"/>
      <p:bldP spid="25" grpId="0"/>
      <p:bldP spid="105" grpId="0" animBg="1"/>
      <p:bldP spid="106" grpId="0"/>
      <p:bldP spid="109" grpId="0"/>
      <p:bldP spid="110" grpId="0"/>
      <p:bldP spid="1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Isosceles Triangle 3"/>
          <p:cNvSpPr/>
          <p:nvPr/>
        </p:nvSpPr>
        <p:spPr>
          <a:xfrm>
            <a:off x="4437712" y="891058"/>
            <a:ext cx="237744" cy="237744"/>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385753" y="1859047"/>
            <a:ext cx="2286000" cy="2286000"/>
          </a:xfrm>
          <a:prstGeom prst="ellipse">
            <a:avLst/>
          </a:prstGeom>
          <a:noFill/>
          <a:ln>
            <a:solidFill>
              <a:srgbClr val="FCB6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3414627" y="1933327"/>
            <a:ext cx="2286000" cy="2286000"/>
          </a:xfrm>
          <a:prstGeom prst="ellipse">
            <a:avLst/>
          </a:prstGeom>
          <a:noFill/>
          <a:ln>
            <a:solidFill>
              <a:srgbClr val="FCB6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6443501" y="1859047"/>
            <a:ext cx="2286000" cy="2286000"/>
          </a:xfrm>
          <a:prstGeom prst="ellipse">
            <a:avLst/>
          </a:prstGeom>
          <a:noFill/>
          <a:ln>
            <a:solidFill>
              <a:srgbClr val="FCB6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7" name="Group 56"/>
          <p:cNvGrpSpPr/>
          <p:nvPr/>
        </p:nvGrpSpPr>
        <p:grpSpPr>
          <a:xfrm>
            <a:off x="4767285" y="2620490"/>
            <a:ext cx="561372" cy="548640"/>
            <a:chOff x="3610767" y="4170796"/>
            <a:chExt cx="561372" cy="548640"/>
          </a:xfrm>
        </p:grpSpPr>
        <p:sp>
          <p:nvSpPr>
            <p:cNvPr id="36" name="Regular Pentagon 35"/>
            <p:cNvSpPr/>
            <p:nvPr/>
          </p:nvSpPr>
          <p:spPr>
            <a:xfrm>
              <a:off x="3610767" y="4170796"/>
              <a:ext cx="548640" cy="548640"/>
            </a:xfrm>
            <a:prstGeom prst="pentagon">
              <a:avLst/>
            </a:prstGeom>
            <a:solidFill>
              <a:srgbClr val="FCB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a:xfrm>
              <a:off x="3610767" y="4241869"/>
              <a:ext cx="561372" cy="461665"/>
            </a:xfrm>
            <a:prstGeom prst="rect">
              <a:avLst/>
            </a:prstGeom>
            <a:noFill/>
          </p:spPr>
          <p:txBody>
            <a:bodyPr wrap="none" rtlCol="0">
              <a:spAutoFit/>
            </a:bodyPr>
            <a:lstStyle/>
            <a:p>
              <a:r>
                <a:rPr lang="en-US" sz="2400" dirty="0"/>
                <a:t>A6</a:t>
              </a:r>
            </a:p>
          </p:txBody>
        </p:sp>
      </p:grpSp>
      <p:cxnSp>
        <p:nvCxnSpPr>
          <p:cNvPr id="39" name="Straight Connector 38"/>
          <p:cNvCxnSpPr>
            <a:stCxn id="5" idx="0"/>
            <a:endCxn id="4" idx="3"/>
          </p:cNvCxnSpPr>
          <p:nvPr/>
        </p:nvCxnSpPr>
        <p:spPr>
          <a:xfrm flipV="1">
            <a:off x="1528753" y="1128802"/>
            <a:ext cx="3027831" cy="7302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6" idx="0"/>
            <a:endCxn id="4" idx="3"/>
          </p:cNvCxnSpPr>
          <p:nvPr/>
        </p:nvCxnSpPr>
        <p:spPr>
          <a:xfrm flipH="1" flipV="1">
            <a:off x="4556584" y="1128802"/>
            <a:ext cx="1043" cy="80452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7" idx="0"/>
            <a:endCxn id="4" idx="3"/>
          </p:cNvCxnSpPr>
          <p:nvPr/>
        </p:nvCxnSpPr>
        <p:spPr>
          <a:xfrm flipH="1" flipV="1">
            <a:off x="4556584" y="1128802"/>
            <a:ext cx="3029917" cy="730245"/>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756747" y="2096791"/>
            <a:ext cx="1544012" cy="369332"/>
          </a:xfrm>
          <a:prstGeom prst="rect">
            <a:avLst/>
          </a:prstGeom>
          <a:noFill/>
        </p:spPr>
        <p:txBody>
          <a:bodyPr wrap="none" rtlCol="0">
            <a:spAutoFit/>
          </a:bodyPr>
          <a:lstStyle/>
          <a:p>
            <a:r>
              <a:rPr lang="en-US" dirty="0"/>
              <a:t>Development</a:t>
            </a:r>
          </a:p>
        </p:txBody>
      </p:sp>
      <p:sp>
        <p:nvSpPr>
          <p:cNvPr id="45" name="TextBox 44"/>
          <p:cNvSpPr txBox="1"/>
          <p:nvPr/>
        </p:nvSpPr>
        <p:spPr>
          <a:xfrm>
            <a:off x="4252622" y="2098010"/>
            <a:ext cx="607923" cy="369332"/>
          </a:xfrm>
          <a:prstGeom prst="rect">
            <a:avLst/>
          </a:prstGeom>
          <a:noFill/>
        </p:spPr>
        <p:txBody>
          <a:bodyPr wrap="none" rtlCol="0">
            <a:spAutoFit/>
          </a:bodyPr>
          <a:lstStyle/>
          <a:p>
            <a:r>
              <a:rPr lang="en-US" dirty="0"/>
              <a:t>Test</a:t>
            </a:r>
          </a:p>
        </p:txBody>
      </p:sp>
      <p:sp>
        <p:nvSpPr>
          <p:cNvPr id="46" name="TextBox 45"/>
          <p:cNvSpPr txBox="1"/>
          <p:nvPr/>
        </p:nvSpPr>
        <p:spPr>
          <a:xfrm>
            <a:off x="6942735" y="2096791"/>
            <a:ext cx="1287532" cy="369332"/>
          </a:xfrm>
          <a:prstGeom prst="rect">
            <a:avLst/>
          </a:prstGeom>
          <a:noFill/>
        </p:spPr>
        <p:txBody>
          <a:bodyPr wrap="none" rtlCol="0">
            <a:spAutoFit/>
          </a:bodyPr>
          <a:lstStyle/>
          <a:p>
            <a:r>
              <a:rPr lang="en-US" dirty="0"/>
              <a:t>Production</a:t>
            </a:r>
          </a:p>
        </p:txBody>
      </p:sp>
      <p:grpSp>
        <p:nvGrpSpPr>
          <p:cNvPr id="58" name="Group 57"/>
          <p:cNvGrpSpPr/>
          <p:nvPr/>
        </p:nvGrpSpPr>
        <p:grpSpPr>
          <a:xfrm>
            <a:off x="7873991" y="2555272"/>
            <a:ext cx="561372" cy="548640"/>
            <a:chOff x="3610767" y="4170796"/>
            <a:chExt cx="561372" cy="548640"/>
          </a:xfrm>
        </p:grpSpPr>
        <p:sp>
          <p:nvSpPr>
            <p:cNvPr id="59" name="Regular Pentagon 58"/>
            <p:cNvSpPr/>
            <p:nvPr/>
          </p:nvSpPr>
          <p:spPr>
            <a:xfrm>
              <a:off x="3610767" y="4170796"/>
              <a:ext cx="548640" cy="548640"/>
            </a:xfrm>
            <a:prstGeom prst="pentagon">
              <a:avLst/>
            </a:prstGeom>
            <a:solidFill>
              <a:srgbClr val="FCB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TextBox 59"/>
            <p:cNvSpPr txBox="1"/>
            <p:nvPr/>
          </p:nvSpPr>
          <p:spPr>
            <a:xfrm>
              <a:off x="3610767" y="4241869"/>
              <a:ext cx="561372" cy="461665"/>
            </a:xfrm>
            <a:prstGeom prst="rect">
              <a:avLst/>
            </a:prstGeom>
            <a:noFill/>
          </p:spPr>
          <p:txBody>
            <a:bodyPr wrap="none" rtlCol="0">
              <a:spAutoFit/>
            </a:bodyPr>
            <a:lstStyle/>
            <a:p>
              <a:r>
                <a:rPr lang="en-US" sz="2400" dirty="0"/>
                <a:t>A8</a:t>
              </a:r>
            </a:p>
          </p:txBody>
        </p:sp>
      </p:grpSp>
      <p:grpSp>
        <p:nvGrpSpPr>
          <p:cNvPr id="61" name="Group 60"/>
          <p:cNvGrpSpPr/>
          <p:nvPr/>
        </p:nvGrpSpPr>
        <p:grpSpPr>
          <a:xfrm>
            <a:off x="686757" y="2527687"/>
            <a:ext cx="561372" cy="548640"/>
            <a:chOff x="3610767" y="4170796"/>
            <a:chExt cx="561372" cy="548640"/>
          </a:xfrm>
        </p:grpSpPr>
        <p:sp>
          <p:nvSpPr>
            <p:cNvPr id="62" name="Regular Pentagon 61"/>
            <p:cNvSpPr/>
            <p:nvPr/>
          </p:nvSpPr>
          <p:spPr>
            <a:xfrm>
              <a:off x="3610767" y="4170796"/>
              <a:ext cx="548640" cy="548640"/>
            </a:xfrm>
            <a:prstGeom prst="pentagon">
              <a:avLst/>
            </a:prstGeom>
            <a:solidFill>
              <a:srgbClr val="FCB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TextBox 62"/>
            <p:cNvSpPr txBox="1"/>
            <p:nvPr/>
          </p:nvSpPr>
          <p:spPr>
            <a:xfrm>
              <a:off x="3610767" y="4241869"/>
              <a:ext cx="561372" cy="461665"/>
            </a:xfrm>
            <a:prstGeom prst="rect">
              <a:avLst/>
            </a:prstGeom>
            <a:noFill/>
          </p:spPr>
          <p:txBody>
            <a:bodyPr wrap="none" rtlCol="0">
              <a:spAutoFit/>
            </a:bodyPr>
            <a:lstStyle/>
            <a:p>
              <a:r>
                <a:rPr lang="en-US" sz="2400" dirty="0"/>
                <a:t>A1</a:t>
              </a:r>
            </a:p>
          </p:txBody>
        </p:sp>
      </p:grpSp>
      <p:grpSp>
        <p:nvGrpSpPr>
          <p:cNvPr id="64" name="Group 63"/>
          <p:cNvGrpSpPr/>
          <p:nvPr/>
        </p:nvGrpSpPr>
        <p:grpSpPr>
          <a:xfrm>
            <a:off x="3743725" y="2976742"/>
            <a:ext cx="561372" cy="548640"/>
            <a:chOff x="3610767" y="4170796"/>
            <a:chExt cx="561372" cy="548640"/>
          </a:xfrm>
        </p:grpSpPr>
        <p:sp>
          <p:nvSpPr>
            <p:cNvPr id="65" name="Regular Pentagon 64"/>
            <p:cNvSpPr/>
            <p:nvPr/>
          </p:nvSpPr>
          <p:spPr>
            <a:xfrm>
              <a:off x="3610767" y="4170796"/>
              <a:ext cx="548640" cy="548640"/>
            </a:xfrm>
            <a:prstGeom prst="pentagon">
              <a:avLst/>
            </a:prstGeom>
            <a:solidFill>
              <a:srgbClr val="FCB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TextBox 65"/>
            <p:cNvSpPr txBox="1"/>
            <p:nvPr/>
          </p:nvSpPr>
          <p:spPr>
            <a:xfrm>
              <a:off x="3610767" y="4241869"/>
              <a:ext cx="561372" cy="461665"/>
            </a:xfrm>
            <a:prstGeom prst="rect">
              <a:avLst/>
            </a:prstGeom>
            <a:noFill/>
          </p:spPr>
          <p:txBody>
            <a:bodyPr wrap="none" rtlCol="0">
              <a:spAutoFit/>
            </a:bodyPr>
            <a:lstStyle/>
            <a:p>
              <a:r>
                <a:rPr lang="en-US" sz="2400" dirty="0"/>
                <a:t>A5</a:t>
              </a:r>
            </a:p>
          </p:txBody>
        </p:sp>
      </p:grpSp>
      <p:grpSp>
        <p:nvGrpSpPr>
          <p:cNvPr id="67" name="Group 66"/>
          <p:cNvGrpSpPr/>
          <p:nvPr/>
        </p:nvGrpSpPr>
        <p:grpSpPr>
          <a:xfrm>
            <a:off x="1738411" y="3164873"/>
            <a:ext cx="561372" cy="548640"/>
            <a:chOff x="3610767" y="4170796"/>
            <a:chExt cx="561372" cy="548640"/>
          </a:xfrm>
        </p:grpSpPr>
        <p:sp>
          <p:nvSpPr>
            <p:cNvPr id="68" name="Regular Pentagon 67"/>
            <p:cNvSpPr/>
            <p:nvPr/>
          </p:nvSpPr>
          <p:spPr>
            <a:xfrm>
              <a:off x="3610767" y="4170796"/>
              <a:ext cx="548640" cy="548640"/>
            </a:xfrm>
            <a:prstGeom prst="pentagon">
              <a:avLst/>
            </a:prstGeom>
            <a:solidFill>
              <a:srgbClr val="FCB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TextBox 68"/>
            <p:cNvSpPr txBox="1"/>
            <p:nvPr/>
          </p:nvSpPr>
          <p:spPr>
            <a:xfrm>
              <a:off x="3610767" y="4241869"/>
              <a:ext cx="561372" cy="461665"/>
            </a:xfrm>
            <a:prstGeom prst="rect">
              <a:avLst/>
            </a:prstGeom>
            <a:noFill/>
          </p:spPr>
          <p:txBody>
            <a:bodyPr wrap="none" rtlCol="0">
              <a:spAutoFit/>
            </a:bodyPr>
            <a:lstStyle/>
            <a:p>
              <a:r>
                <a:rPr lang="en-US" sz="2400" dirty="0"/>
                <a:t>A4</a:t>
              </a:r>
            </a:p>
          </p:txBody>
        </p:sp>
      </p:grpSp>
      <p:grpSp>
        <p:nvGrpSpPr>
          <p:cNvPr id="70" name="Group 69"/>
          <p:cNvGrpSpPr/>
          <p:nvPr/>
        </p:nvGrpSpPr>
        <p:grpSpPr>
          <a:xfrm>
            <a:off x="937129" y="3238925"/>
            <a:ext cx="561372" cy="548640"/>
            <a:chOff x="3610767" y="4170796"/>
            <a:chExt cx="561372" cy="548640"/>
          </a:xfrm>
        </p:grpSpPr>
        <p:sp>
          <p:nvSpPr>
            <p:cNvPr id="71" name="Regular Pentagon 70"/>
            <p:cNvSpPr/>
            <p:nvPr/>
          </p:nvSpPr>
          <p:spPr>
            <a:xfrm>
              <a:off x="3610767" y="4170796"/>
              <a:ext cx="548640" cy="548640"/>
            </a:xfrm>
            <a:prstGeom prst="pentagon">
              <a:avLst/>
            </a:prstGeom>
            <a:solidFill>
              <a:srgbClr val="FCB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TextBox 71"/>
            <p:cNvSpPr txBox="1"/>
            <p:nvPr/>
          </p:nvSpPr>
          <p:spPr>
            <a:xfrm>
              <a:off x="3610767" y="4241869"/>
              <a:ext cx="561372" cy="461665"/>
            </a:xfrm>
            <a:prstGeom prst="rect">
              <a:avLst/>
            </a:prstGeom>
            <a:noFill/>
          </p:spPr>
          <p:txBody>
            <a:bodyPr wrap="none" rtlCol="0">
              <a:spAutoFit/>
            </a:bodyPr>
            <a:lstStyle/>
            <a:p>
              <a:r>
                <a:rPr lang="en-US" sz="2400" dirty="0"/>
                <a:t>A3</a:t>
              </a:r>
            </a:p>
          </p:txBody>
        </p:sp>
      </p:grpSp>
      <p:grpSp>
        <p:nvGrpSpPr>
          <p:cNvPr id="73" name="Group 72"/>
          <p:cNvGrpSpPr/>
          <p:nvPr/>
        </p:nvGrpSpPr>
        <p:grpSpPr>
          <a:xfrm>
            <a:off x="1579071" y="2469541"/>
            <a:ext cx="561372" cy="548640"/>
            <a:chOff x="3610767" y="4170796"/>
            <a:chExt cx="561372" cy="548640"/>
          </a:xfrm>
        </p:grpSpPr>
        <p:sp>
          <p:nvSpPr>
            <p:cNvPr id="74" name="Regular Pentagon 73"/>
            <p:cNvSpPr/>
            <p:nvPr/>
          </p:nvSpPr>
          <p:spPr>
            <a:xfrm>
              <a:off x="3610767" y="4170796"/>
              <a:ext cx="548640" cy="548640"/>
            </a:xfrm>
            <a:prstGeom prst="pentagon">
              <a:avLst/>
            </a:prstGeom>
            <a:solidFill>
              <a:srgbClr val="FCB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TextBox 74"/>
            <p:cNvSpPr txBox="1"/>
            <p:nvPr/>
          </p:nvSpPr>
          <p:spPr>
            <a:xfrm>
              <a:off x="3610767" y="4241869"/>
              <a:ext cx="561372" cy="461665"/>
            </a:xfrm>
            <a:prstGeom prst="rect">
              <a:avLst/>
            </a:prstGeom>
            <a:noFill/>
          </p:spPr>
          <p:txBody>
            <a:bodyPr wrap="none" rtlCol="0">
              <a:spAutoFit/>
            </a:bodyPr>
            <a:lstStyle/>
            <a:p>
              <a:r>
                <a:rPr lang="en-US" sz="2400" dirty="0"/>
                <a:t>A2</a:t>
              </a:r>
            </a:p>
          </p:txBody>
        </p:sp>
      </p:grpSp>
      <p:grpSp>
        <p:nvGrpSpPr>
          <p:cNvPr id="83" name="Group 82"/>
          <p:cNvGrpSpPr/>
          <p:nvPr/>
        </p:nvGrpSpPr>
        <p:grpSpPr>
          <a:xfrm>
            <a:off x="7428194" y="3208633"/>
            <a:ext cx="561372" cy="548640"/>
            <a:chOff x="3610767" y="4170796"/>
            <a:chExt cx="561372" cy="548640"/>
          </a:xfrm>
        </p:grpSpPr>
        <p:sp>
          <p:nvSpPr>
            <p:cNvPr id="84" name="Regular Pentagon 83"/>
            <p:cNvSpPr/>
            <p:nvPr/>
          </p:nvSpPr>
          <p:spPr>
            <a:xfrm>
              <a:off x="3610767" y="4170796"/>
              <a:ext cx="548640" cy="548640"/>
            </a:xfrm>
            <a:prstGeom prst="pentagon">
              <a:avLst/>
            </a:prstGeom>
            <a:solidFill>
              <a:srgbClr val="FCB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5" name="TextBox 84"/>
            <p:cNvSpPr txBox="1"/>
            <p:nvPr/>
          </p:nvSpPr>
          <p:spPr>
            <a:xfrm>
              <a:off x="3610767" y="4241869"/>
              <a:ext cx="561372" cy="461665"/>
            </a:xfrm>
            <a:prstGeom prst="rect">
              <a:avLst/>
            </a:prstGeom>
            <a:noFill/>
          </p:spPr>
          <p:txBody>
            <a:bodyPr wrap="none" rtlCol="0">
              <a:spAutoFit/>
            </a:bodyPr>
            <a:lstStyle/>
            <a:p>
              <a:r>
                <a:rPr lang="en-US" sz="2400" dirty="0"/>
                <a:t>A9</a:t>
              </a:r>
            </a:p>
          </p:txBody>
        </p:sp>
      </p:grpSp>
      <p:grpSp>
        <p:nvGrpSpPr>
          <p:cNvPr id="86" name="Group 85"/>
          <p:cNvGrpSpPr/>
          <p:nvPr/>
        </p:nvGrpSpPr>
        <p:grpSpPr>
          <a:xfrm>
            <a:off x="6773274" y="2565313"/>
            <a:ext cx="561372" cy="548640"/>
            <a:chOff x="3610767" y="4170796"/>
            <a:chExt cx="561372" cy="548640"/>
          </a:xfrm>
        </p:grpSpPr>
        <p:sp>
          <p:nvSpPr>
            <p:cNvPr id="87" name="Regular Pentagon 86"/>
            <p:cNvSpPr/>
            <p:nvPr/>
          </p:nvSpPr>
          <p:spPr>
            <a:xfrm>
              <a:off x="3610767" y="4170796"/>
              <a:ext cx="548640" cy="548640"/>
            </a:xfrm>
            <a:prstGeom prst="pentagon">
              <a:avLst/>
            </a:prstGeom>
            <a:solidFill>
              <a:srgbClr val="FCB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8" name="TextBox 87"/>
            <p:cNvSpPr txBox="1"/>
            <p:nvPr/>
          </p:nvSpPr>
          <p:spPr>
            <a:xfrm>
              <a:off x="3610767" y="4241869"/>
              <a:ext cx="561372" cy="461665"/>
            </a:xfrm>
            <a:prstGeom prst="rect">
              <a:avLst/>
            </a:prstGeom>
            <a:noFill/>
          </p:spPr>
          <p:txBody>
            <a:bodyPr wrap="none" rtlCol="0">
              <a:spAutoFit/>
            </a:bodyPr>
            <a:lstStyle/>
            <a:p>
              <a:r>
                <a:rPr lang="en-US" sz="2400" dirty="0"/>
                <a:t>A7</a:t>
              </a:r>
            </a:p>
          </p:txBody>
        </p:sp>
      </p:grpSp>
      <p:sp>
        <p:nvSpPr>
          <p:cNvPr id="89" name="TextBox 88"/>
          <p:cNvSpPr txBox="1"/>
          <p:nvPr/>
        </p:nvSpPr>
        <p:spPr>
          <a:xfrm>
            <a:off x="4047469" y="468648"/>
            <a:ext cx="1018227" cy="369332"/>
          </a:xfrm>
          <a:prstGeom prst="rect">
            <a:avLst/>
          </a:prstGeom>
          <a:noFill/>
        </p:spPr>
        <p:txBody>
          <a:bodyPr wrap="none" rtlCol="0">
            <a:spAutoFit/>
          </a:bodyPr>
          <a:lstStyle/>
          <a:p>
            <a:r>
              <a:rPr lang="en-US" dirty="0"/>
              <a:t>Security</a:t>
            </a:r>
          </a:p>
        </p:txBody>
      </p:sp>
      <p:grpSp>
        <p:nvGrpSpPr>
          <p:cNvPr id="42" name="Group 41"/>
          <p:cNvGrpSpPr/>
          <p:nvPr/>
        </p:nvGrpSpPr>
        <p:grpSpPr>
          <a:xfrm>
            <a:off x="4010349" y="748165"/>
            <a:ext cx="579069" cy="537259"/>
            <a:chOff x="339903" y="2098548"/>
            <a:chExt cx="1457322" cy="1457322"/>
          </a:xfrm>
        </p:grpSpPr>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098548"/>
              <a:ext cx="1457322" cy="1457322"/>
            </a:xfrm>
            <a:prstGeom prst="rect">
              <a:avLst/>
            </a:prstGeom>
          </p:spPr>
        </p:pic>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grpSp>
        <p:nvGrpSpPr>
          <p:cNvPr id="49" name="Group 48"/>
          <p:cNvGrpSpPr/>
          <p:nvPr/>
        </p:nvGrpSpPr>
        <p:grpSpPr>
          <a:xfrm>
            <a:off x="8230267" y="1973438"/>
            <a:ext cx="579069" cy="537259"/>
            <a:chOff x="339903" y="2098548"/>
            <a:chExt cx="1457322" cy="1457322"/>
          </a:xfrm>
        </p:grpSpPr>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098548"/>
              <a:ext cx="1457322" cy="1457322"/>
            </a:xfrm>
            <a:prstGeom prst="rect">
              <a:avLst/>
            </a:prstGeom>
          </p:spPr>
        </p:pic>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grpSp>
        <p:nvGrpSpPr>
          <p:cNvPr id="52" name="Group 51"/>
          <p:cNvGrpSpPr/>
          <p:nvPr/>
        </p:nvGrpSpPr>
        <p:grpSpPr>
          <a:xfrm>
            <a:off x="7695990" y="3572924"/>
            <a:ext cx="579069" cy="537259"/>
            <a:chOff x="339903" y="2098548"/>
            <a:chExt cx="1457322" cy="1457322"/>
          </a:xfrm>
        </p:grpSpPr>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098548"/>
              <a:ext cx="1457322" cy="1457322"/>
            </a:xfrm>
            <a:prstGeom prst="rect">
              <a:avLst/>
            </a:prstGeom>
          </p:spPr>
        </p:pic>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grpSp>
        <p:nvGrpSpPr>
          <p:cNvPr id="55" name="Group 54"/>
          <p:cNvGrpSpPr/>
          <p:nvPr/>
        </p:nvGrpSpPr>
        <p:grpSpPr>
          <a:xfrm>
            <a:off x="4018045" y="748165"/>
            <a:ext cx="579069" cy="537259"/>
            <a:chOff x="339903" y="2098548"/>
            <a:chExt cx="1457322" cy="1457322"/>
          </a:xfrm>
        </p:grpSpPr>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098548"/>
              <a:ext cx="1457322" cy="1457322"/>
            </a:xfrm>
            <a:prstGeom prst="rect">
              <a:avLst/>
            </a:prstGeom>
          </p:spPr>
        </p:pic>
        <p:pic>
          <p:nvPicPr>
            <p:cNvPr id="76" name="Picture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grpSp>
        <p:nvGrpSpPr>
          <p:cNvPr id="77" name="Group 76"/>
          <p:cNvGrpSpPr/>
          <p:nvPr/>
        </p:nvGrpSpPr>
        <p:grpSpPr>
          <a:xfrm>
            <a:off x="4010349" y="741300"/>
            <a:ext cx="579069" cy="537259"/>
            <a:chOff x="339903" y="2098548"/>
            <a:chExt cx="1457322" cy="1457322"/>
          </a:xfrm>
        </p:grpSpPr>
        <p:pic>
          <p:nvPicPr>
            <p:cNvPr id="78" name="Picture 7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098548"/>
              <a:ext cx="1457322" cy="1457322"/>
            </a:xfrm>
            <a:prstGeom prst="rect">
              <a:avLst/>
            </a:prstGeom>
          </p:spPr>
        </p:pic>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grpSp>
        <p:nvGrpSpPr>
          <p:cNvPr id="90" name="Group 89"/>
          <p:cNvGrpSpPr/>
          <p:nvPr/>
        </p:nvGrpSpPr>
        <p:grpSpPr>
          <a:xfrm>
            <a:off x="8228279" y="1973438"/>
            <a:ext cx="579069" cy="537259"/>
            <a:chOff x="339903" y="2098548"/>
            <a:chExt cx="1457322" cy="1457322"/>
          </a:xfrm>
        </p:grpSpPr>
        <p:pic>
          <p:nvPicPr>
            <p:cNvPr id="91" name="Picture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098548"/>
              <a:ext cx="1457322" cy="1457322"/>
            </a:xfrm>
            <a:prstGeom prst="rect">
              <a:avLst/>
            </a:prstGeom>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grpSp>
        <p:nvGrpSpPr>
          <p:cNvPr id="93" name="Group 92"/>
          <p:cNvGrpSpPr/>
          <p:nvPr/>
        </p:nvGrpSpPr>
        <p:grpSpPr>
          <a:xfrm>
            <a:off x="1165199" y="3597283"/>
            <a:ext cx="579069" cy="537259"/>
            <a:chOff x="339903" y="2098548"/>
            <a:chExt cx="1457322" cy="1457322"/>
          </a:xfrm>
        </p:grpSpPr>
        <p:pic>
          <p:nvPicPr>
            <p:cNvPr id="94" name="Picture 9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098548"/>
              <a:ext cx="1457322" cy="1457322"/>
            </a:xfrm>
            <a:prstGeom prst="rect">
              <a:avLst/>
            </a:prstGeom>
          </p:spPr>
        </p:pic>
        <p:pic>
          <p:nvPicPr>
            <p:cNvPr id="95" name="Picture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grpSp>
        <p:nvGrpSpPr>
          <p:cNvPr id="96" name="Group 95"/>
          <p:cNvGrpSpPr/>
          <p:nvPr/>
        </p:nvGrpSpPr>
        <p:grpSpPr>
          <a:xfrm>
            <a:off x="8231933" y="1975144"/>
            <a:ext cx="579069" cy="537259"/>
            <a:chOff x="339903" y="2098548"/>
            <a:chExt cx="1457322" cy="1457322"/>
          </a:xfrm>
        </p:grpSpPr>
        <p:pic>
          <p:nvPicPr>
            <p:cNvPr id="97" name="Picture 9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098548"/>
              <a:ext cx="1457322" cy="1457322"/>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grpSp>
        <p:nvGrpSpPr>
          <p:cNvPr id="80" name="Group 79"/>
          <p:cNvGrpSpPr/>
          <p:nvPr/>
        </p:nvGrpSpPr>
        <p:grpSpPr>
          <a:xfrm>
            <a:off x="1336649" y="3730633"/>
            <a:ext cx="579069" cy="537259"/>
            <a:chOff x="339903" y="2176059"/>
            <a:chExt cx="1457322" cy="1457322"/>
          </a:xfrm>
        </p:grpSpPr>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176059"/>
              <a:ext cx="1457322" cy="1457322"/>
            </a:xfrm>
            <a:prstGeom prst="rect">
              <a:avLst/>
            </a:prstGeom>
          </p:spPr>
        </p:pic>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grpSp>
        <p:nvGrpSpPr>
          <p:cNvPr id="99" name="Group 98"/>
          <p:cNvGrpSpPr/>
          <p:nvPr/>
        </p:nvGrpSpPr>
        <p:grpSpPr>
          <a:xfrm>
            <a:off x="4991051" y="1969371"/>
            <a:ext cx="579069" cy="537259"/>
            <a:chOff x="339903" y="2098548"/>
            <a:chExt cx="1457322" cy="1457322"/>
          </a:xfrm>
        </p:grpSpPr>
        <p:pic>
          <p:nvPicPr>
            <p:cNvPr id="100" name="Picture 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098548"/>
              <a:ext cx="1457322" cy="1457322"/>
            </a:xfrm>
            <a:prstGeom prst="rect">
              <a:avLst/>
            </a:prstGeom>
          </p:spPr>
        </p:pic>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grpSp>
        <p:nvGrpSpPr>
          <p:cNvPr id="102" name="Group 101"/>
          <p:cNvGrpSpPr/>
          <p:nvPr/>
        </p:nvGrpSpPr>
        <p:grpSpPr>
          <a:xfrm>
            <a:off x="5183358" y="2149869"/>
            <a:ext cx="579069" cy="537259"/>
            <a:chOff x="339903" y="2098548"/>
            <a:chExt cx="1457322" cy="1457322"/>
          </a:xfrm>
        </p:grpSpPr>
        <p:pic>
          <p:nvPicPr>
            <p:cNvPr id="103" name="Picture 1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098548"/>
              <a:ext cx="1457322" cy="1457322"/>
            </a:xfrm>
            <a:prstGeom prst="rect">
              <a:avLst/>
            </a:prstGeom>
          </p:spPr>
        </p:pic>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grpSp>
        <p:nvGrpSpPr>
          <p:cNvPr id="105" name="Group 104"/>
          <p:cNvGrpSpPr/>
          <p:nvPr/>
        </p:nvGrpSpPr>
        <p:grpSpPr>
          <a:xfrm>
            <a:off x="5025332" y="3035665"/>
            <a:ext cx="579069" cy="537259"/>
            <a:chOff x="339903" y="2098548"/>
            <a:chExt cx="1457322" cy="1457322"/>
          </a:xfrm>
        </p:grpSpPr>
        <p:pic>
          <p:nvPicPr>
            <p:cNvPr id="106" name="Picture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098548"/>
              <a:ext cx="1457322" cy="1457322"/>
            </a:xfrm>
            <a:prstGeom prst="rect">
              <a:avLst/>
            </a:prstGeom>
          </p:spPr>
        </p:pic>
        <p:pic>
          <p:nvPicPr>
            <p:cNvPr id="107" name="Picture 10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16" y="2555748"/>
              <a:ext cx="763524" cy="763524"/>
            </a:xfrm>
            <a:prstGeom prst="rect">
              <a:avLst/>
            </a:prstGeom>
          </p:spPr>
        </p:pic>
      </p:grpSp>
    </p:spTree>
    <p:extLst>
      <p:ext uri="{BB962C8B-B14F-4D97-AF65-F5344CB8AC3E}">
        <p14:creationId xmlns:p14="http://schemas.microsoft.com/office/powerpoint/2010/main" val="109025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592" y="231895"/>
            <a:ext cx="8205304" cy="545741"/>
          </a:xfrm>
        </p:spPr>
        <p:txBody>
          <a:bodyPr/>
          <a:lstStyle/>
          <a:p>
            <a:r>
              <a:rPr lang="en-US" dirty="0"/>
              <a:t>Key Features</a:t>
            </a:r>
          </a:p>
        </p:txBody>
      </p:sp>
      <p:sp>
        <p:nvSpPr>
          <p:cNvPr id="3" name="Content Placeholder 2"/>
          <p:cNvSpPr>
            <a:spLocks noGrp="1"/>
          </p:cNvSpPr>
          <p:nvPr>
            <p:ph idx="1"/>
          </p:nvPr>
        </p:nvSpPr>
        <p:spPr>
          <a:xfrm>
            <a:off x="340592" y="1136923"/>
            <a:ext cx="8205304" cy="3553926"/>
          </a:xfrm>
        </p:spPr>
        <p:txBody>
          <a:bodyPr/>
          <a:lstStyle/>
          <a:p>
            <a:pPr marL="342900" indent="-342900">
              <a:buFont typeface="Arial" panose="020B0604020202020204" pitchFamily="34" charset="0"/>
              <a:buChar char="•"/>
            </a:pPr>
            <a:r>
              <a:rPr lang="en-US" dirty="0"/>
              <a:t>Policy framework for </a:t>
            </a:r>
            <a:r>
              <a:rPr lang="en-US" dirty="0">
                <a:solidFill>
                  <a:srgbClr val="FCB64C"/>
                </a:solidFill>
              </a:rPr>
              <a:t>multiple AWS accounts</a:t>
            </a:r>
            <a:r>
              <a:rPr lang="en-US" dirty="0"/>
              <a:t>.</a:t>
            </a:r>
          </a:p>
          <a:p>
            <a:pPr marL="342900" indent="-342900">
              <a:buFont typeface="Arial" panose="020B0604020202020204" pitchFamily="34" charset="0"/>
              <a:buChar char="•"/>
            </a:pPr>
            <a:r>
              <a:rPr lang="en-US" dirty="0"/>
              <a:t>Control the use of </a:t>
            </a:r>
            <a:r>
              <a:rPr lang="en-US" dirty="0">
                <a:solidFill>
                  <a:schemeClr val="accent1"/>
                </a:solidFill>
              </a:rPr>
              <a:t>AWS services down to an API level.</a:t>
            </a:r>
          </a:p>
          <a:p>
            <a:pPr marL="342900" indent="-342900">
              <a:buFont typeface="Arial" panose="020B0604020202020204" pitchFamily="34" charset="0"/>
              <a:buChar char="•"/>
            </a:pPr>
            <a:r>
              <a:rPr lang="en-US" dirty="0">
                <a:solidFill>
                  <a:srgbClr val="FCB64C"/>
                </a:solidFill>
              </a:rPr>
              <a:t>Group-based</a:t>
            </a:r>
            <a:r>
              <a:rPr lang="en-US" dirty="0"/>
              <a:t> account management.</a:t>
            </a:r>
          </a:p>
          <a:p>
            <a:pPr marL="342900" indent="-342900">
              <a:buFont typeface="Arial" panose="020B0604020202020204" pitchFamily="34" charset="0"/>
              <a:buChar char="•"/>
            </a:pPr>
            <a:r>
              <a:rPr lang="en-US" dirty="0"/>
              <a:t>Account creation and management </a:t>
            </a:r>
            <a:r>
              <a:rPr lang="en-US" dirty="0">
                <a:solidFill>
                  <a:srgbClr val="FCB64C"/>
                </a:solidFill>
              </a:rPr>
              <a:t>APIs</a:t>
            </a:r>
            <a:r>
              <a:rPr lang="en-US" dirty="0"/>
              <a:t>.</a:t>
            </a:r>
          </a:p>
          <a:p>
            <a:pPr marL="342900" indent="-342900">
              <a:buFont typeface="Arial" panose="020B0604020202020204" pitchFamily="34" charset="0"/>
              <a:buChar char="•"/>
            </a:pPr>
            <a:r>
              <a:rPr lang="en-US" dirty="0">
                <a:solidFill>
                  <a:srgbClr val="FCB64C"/>
                </a:solidFill>
              </a:rPr>
              <a:t>Consolidated billing</a:t>
            </a:r>
            <a:r>
              <a:rPr lang="en-US" dirty="0"/>
              <a:t> for all AWS accounts in your organization.</a:t>
            </a:r>
          </a:p>
          <a:p>
            <a:pPr marL="342900" indent="-342900">
              <a:buFont typeface="Arial" panose="020B0604020202020204" pitchFamily="34" charset="0"/>
              <a:buChar char="•"/>
            </a:pPr>
            <a:r>
              <a:rPr lang="en-US" dirty="0"/>
              <a:t>Enable </a:t>
            </a:r>
            <a:r>
              <a:rPr lang="en-US" dirty="0">
                <a:solidFill>
                  <a:srgbClr val="FCB64C"/>
                </a:solidFill>
              </a:rPr>
              <a:t>Consolidated Billing Only</a:t>
            </a:r>
            <a:r>
              <a:rPr lang="en-US" dirty="0"/>
              <a:t> or </a:t>
            </a:r>
            <a:r>
              <a:rPr lang="en-US" dirty="0">
                <a:solidFill>
                  <a:srgbClr val="FCB64C"/>
                </a:solidFill>
              </a:rPr>
              <a:t>All Features</a:t>
            </a:r>
            <a:r>
              <a:rPr lang="en-US" dirty="0"/>
              <a:t>.</a:t>
            </a:r>
          </a:p>
        </p:txBody>
      </p:sp>
    </p:spTree>
    <p:extLst>
      <p:ext uri="{BB962C8B-B14F-4D97-AF65-F5344CB8AC3E}">
        <p14:creationId xmlns:p14="http://schemas.microsoft.com/office/powerpoint/2010/main" val="181115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2400" dirty="0"/>
              <a:t>Service Control Policies (SCPs)</a:t>
            </a:r>
          </a:p>
        </p:txBody>
      </p:sp>
      <p:sp>
        <p:nvSpPr>
          <p:cNvPr id="8" name="Content Placeholder 7"/>
          <p:cNvSpPr>
            <a:spLocks noGrp="1"/>
          </p:cNvSpPr>
          <p:nvPr>
            <p:ph idx="1"/>
          </p:nvPr>
        </p:nvSpPr>
        <p:spPr/>
        <p:txBody>
          <a:bodyPr/>
          <a:lstStyle/>
          <a:p>
            <a:pPr marL="342900" indent="-342900">
              <a:buFont typeface="Arial" panose="020B0604020202020204" pitchFamily="34" charset="0"/>
              <a:buChar char="•"/>
            </a:pPr>
            <a:r>
              <a:rPr lang="en-US" dirty="0"/>
              <a:t>Enables you to control which AWS service APIs are accessible.</a:t>
            </a:r>
          </a:p>
          <a:p>
            <a:pPr marL="1085850" lvl="1" indent="-342900">
              <a:buFont typeface="Arial" panose="020B0604020202020204" pitchFamily="34" charset="0"/>
              <a:buChar char="-"/>
            </a:pPr>
            <a:r>
              <a:rPr lang="en-US" dirty="0"/>
              <a:t>Define the list of APIs that are allowed – </a:t>
            </a:r>
            <a:r>
              <a:rPr lang="en-US" i="1" dirty="0">
                <a:solidFill>
                  <a:srgbClr val="FFC000"/>
                </a:solidFill>
              </a:rPr>
              <a:t>whitelisting.</a:t>
            </a:r>
          </a:p>
          <a:p>
            <a:pPr marL="1085850" lvl="1" indent="-342900">
              <a:buFont typeface="Arial" panose="020B0604020202020204" pitchFamily="34" charset="0"/>
              <a:buChar char="-"/>
            </a:pPr>
            <a:r>
              <a:rPr lang="en-US" dirty="0"/>
              <a:t>Define the list of APIs that must be blocked – </a:t>
            </a:r>
            <a:r>
              <a:rPr lang="en-US" i="1" dirty="0">
                <a:solidFill>
                  <a:srgbClr val="FFC000"/>
                </a:solidFill>
              </a:rPr>
              <a:t>blacklisting.</a:t>
            </a:r>
          </a:p>
          <a:p>
            <a:pPr marL="342900" indent="-342900">
              <a:buFont typeface="Arial" panose="020B0604020202020204" pitchFamily="34" charset="0"/>
              <a:buChar char="•"/>
            </a:pPr>
            <a:r>
              <a:rPr lang="en-US" dirty="0"/>
              <a:t>Cannot be overridden by local administrator.</a:t>
            </a:r>
          </a:p>
          <a:p>
            <a:pPr marL="342900" indent="-342900">
              <a:buFont typeface="Arial" panose="020B0604020202020204" pitchFamily="34" charset="0"/>
              <a:buChar char="•"/>
            </a:pPr>
            <a:r>
              <a:rPr lang="en-US" dirty="0"/>
              <a:t>Resultant permission on IAM user/role is the intersection between the SCP and assigned IAM permissions.</a:t>
            </a:r>
          </a:p>
          <a:p>
            <a:pPr marL="342900" indent="-342900">
              <a:buFont typeface="Arial" panose="020B0604020202020204" pitchFamily="34" charset="0"/>
              <a:buChar char="•"/>
            </a:pPr>
            <a:r>
              <a:rPr lang="en-US" dirty="0"/>
              <a:t>Necessary but not sufficient.</a:t>
            </a:r>
          </a:p>
          <a:p>
            <a:pPr marL="342900" indent="-342900">
              <a:buFont typeface="Arial" panose="020B0604020202020204" pitchFamily="34" charset="0"/>
              <a:buChar char="•"/>
            </a:pPr>
            <a:r>
              <a:rPr lang="en-US" dirty="0"/>
              <a:t>IAM policy simulator is SCP aware.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85975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274424"/>
            <a:ext cx="8205304" cy="545741"/>
          </a:xfrm>
        </p:spPr>
        <p:txBody>
          <a:bodyPr/>
          <a:lstStyle/>
          <a:p>
            <a:r>
              <a:rPr lang="en-US" dirty="0"/>
              <a:t>How is Organizations different from IAM?</a:t>
            </a:r>
          </a:p>
        </p:txBody>
      </p:sp>
      <p:sp>
        <p:nvSpPr>
          <p:cNvPr id="3" name="Content Placeholder 2"/>
          <p:cNvSpPr>
            <a:spLocks noGrp="1"/>
          </p:cNvSpPr>
          <p:nvPr>
            <p:ph idx="1"/>
          </p:nvPr>
        </p:nvSpPr>
        <p:spPr>
          <a:xfrm>
            <a:off x="336789" y="1264513"/>
            <a:ext cx="8205304" cy="3553926"/>
          </a:xfrm>
        </p:spPr>
        <p:txBody>
          <a:bodyPr/>
          <a:lstStyle/>
          <a:p>
            <a:pPr marL="342900" indent="-342900">
              <a:buFont typeface="Arial" panose="020B0604020202020204" pitchFamily="34" charset="0"/>
              <a:buChar char="•"/>
            </a:pPr>
            <a:r>
              <a:rPr lang="en-US" dirty="0"/>
              <a:t>Create </a:t>
            </a:r>
            <a:r>
              <a:rPr lang="en-US" dirty="0">
                <a:solidFill>
                  <a:srgbClr val="FCB64C"/>
                </a:solidFill>
              </a:rPr>
              <a:t>groups of AWS accounts</a:t>
            </a:r>
            <a:r>
              <a:rPr lang="en-US" dirty="0"/>
              <a:t> with AWS Organizations.</a:t>
            </a:r>
          </a:p>
          <a:p>
            <a:pPr marL="342900" indent="-342900">
              <a:buFont typeface="Arial" panose="020B0604020202020204" pitchFamily="34" charset="0"/>
              <a:buChar char="•"/>
            </a:pPr>
            <a:r>
              <a:rPr lang="en-US" dirty="0"/>
              <a:t>Use Organizations to </a:t>
            </a:r>
            <a:r>
              <a:rPr lang="en-US" dirty="0">
                <a:solidFill>
                  <a:srgbClr val="FCB64C"/>
                </a:solidFill>
              </a:rPr>
              <a:t>attach SCPs</a:t>
            </a:r>
            <a:r>
              <a:rPr lang="en-US" dirty="0"/>
              <a:t> to those groups to centrally control AWS service use.</a:t>
            </a:r>
          </a:p>
          <a:p>
            <a:pPr marL="342900" indent="-342900">
              <a:buFont typeface="Arial" panose="020B0604020202020204" pitchFamily="34" charset="0"/>
              <a:buChar char="•"/>
            </a:pPr>
            <a:r>
              <a:rPr lang="en-US" dirty="0"/>
              <a:t>Principals in the AWS accounts can only use the AWS APIs </a:t>
            </a:r>
            <a:r>
              <a:rPr lang="en-US" dirty="0">
                <a:solidFill>
                  <a:srgbClr val="FCB64C"/>
                </a:solidFill>
              </a:rPr>
              <a:t>allowed by both</a:t>
            </a:r>
            <a:r>
              <a:rPr lang="en-US" dirty="0"/>
              <a:t> the SCP and the AWS IAM policies attached to them.</a:t>
            </a:r>
          </a:p>
        </p:txBody>
      </p:sp>
    </p:spTree>
    <p:extLst>
      <p:ext uri="{BB962C8B-B14F-4D97-AF65-F5344CB8AC3E}">
        <p14:creationId xmlns:p14="http://schemas.microsoft.com/office/powerpoint/2010/main" val="408752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306322"/>
            <a:ext cx="8205304" cy="545741"/>
          </a:xfrm>
        </p:spPr>
        <p:txBody>
          <a:bodyPr/>
          <a:lstStyle/>
          <a:p>
            <a:r>
              <a:rPr lang="en-US" dirty="0"/>
              <a:t>How to get started?</a:t>
            </a:r>
          </a:p>
        </p:txBody>
      </p:sp>
      <p:sp>
        <p:nvSpPr>
          <p:cNvPr id="3" name="Content Placeholder 2"/>
          <p:cNvSpPr>
            <a:spLocks noGrp="1"/>
          </p:cNvSpPr>
          <p:nvPr>
            <p:ph idx="1"/>
          </p:nvPr>
        </p:nvSpPr>
        <p:spPr>
          <a:xfrm>
            <a:off x="336789" y="1370839"/>
            <a:ext cx="8205304" cy="3553926"/>
          </a:xfrm>
        </p:spPr>
        <p:txBody>
          <a:bodyPr/>
          <a:lstStyle/>
          <a:p>
            <a:pPr marL="342900" indent="-342900">
              <a:buFont typeface="Arial" panose="020B0604020202020204" pitchFamily="34" charset="0"/>
              <a:buChar char="•"/>
            </a:pPr>
            <a:r>
              <a:rPr lang="en-US" dirty="0"/>
              <a:t>Revisit or create your </a:t>
            </a:r>
            <a:r>
              <a:rPr lang="en-US" dirty="0">
                <a:solidFill>
                  <a:srgbClr val="FCB64C"/>
                </a:solidFill>
              </a:rPr>
              <a:t>account segmentation strategy</a:t>
            </a:r>
            <a:r>
              <a:rPr lang="en-US" dirty="0"/>
              <a:t>.</a:t>
            </a:r>
            <a:endParaRPr lang="en-US" dirty="0">
              <a:solidFill>
                <a:srgbClr val="FCB64C"/>
              </a:solidFill>
            </a:endParaRPr>
          </a:p>
          <a:p>
            <a:pPr marL="342900" indent="-342900">
              <a:buFont typeface="Arial" panose="020B0604020202020204" pitchFamily="34" charset="0"/>
              <a:buChar char="•"/>
            </a:pPr>
            <a:r>
              <a:rPr lang="en-US" dirty="0">
                <a:solidFill>
                  <a:srgbClr val="FCB64C"/>
                </a:solidFill>
              </a:rPr>
              <a:t>Decide</a:t>
            </a:r>
            <a:r>
              <a:rPr lang="en-US" dirty="0"/>
              <a:t> which type of organization is right for you.</a:t>
            </a:r>
          </a:p>
          <a:p>
            <a:pPr marL="342900" indent="-342900">
              <a:buFont typeface="Arial" panose="020B0604020202020204" pitchFamily="34" charset="0"/>
              <a:buChar char="•"/>
            </a:pPr>
            <a:r>
              <a:rPr lang="en-US" dirty="0">
                <a:solidFill>
                  <a:srgbClr val="FCB64C"/>
                </a:solidFill>
              </a:rPr>
              <a:t>Organize</a:t>
            </a:r>
            <a:r>
              <a:rPr lang="en-US" dirty="0"/>
              <a:t> your AWS accounts according to it.</a:t>
            </a:r>
          </a:p>
          <a:p>
            <a:pPr marL="342900" indent="-342900">
              <a:buFont typeface="Arial" panose="020B0604020202020204" pitchFamily="34" charset="0"/>
              <a:buChar char="•"/>
            </a:pPr>
            <a:r>
              <a:rPr lang="en-US" dirty="0"/>
              <a:t>Test &amp; </a:t>
            </a:r>
            <a:r>
              <a:rPr lang="en-US" dirty="0">
                <a:solidFill>
                  <a:srgbClr val="FCB64C"/>
                </a:solidFill>
              </a:rPr>
              <a:t>begin to apply SCPs </a:t>
            </a:r>
            <a:r>
              <a:rPr lang="en-US" dirty="0"/>
              <a:t>slowly.</a:t>
            </a:r>
          </a:p>
          <a:p>
            <a:pPr marL="342900" indent="-342900">
              <a:buFont typeface="Arial" panose="020B0604020202020204" pitchFamily="34" charset="0"/>
              <a:buChar char="•"/>
            </a:pPr>
            <a:r>
              <a:rPr lang="en-US" dirty="0">
                <a:solidFill>
                  <a:srgbClr val="FCB64C"/>
                </a:solidFill>
              </a:rPr>
              <a:t>Iterate</a:t>
            </a:r>
            <a:r>
              <a:rPr lang="en-US" dirty="0"/>
              <a:t> on SCPs to achieve your desired state.</a:t>
            </a:r>
          </a:p>
        </p:txBody>
      </p:sp>
    </p:spTree>
    <p:extLst>
      <p:ext uri="{BB962C8B-B14F-4D97-AF65-F5344CB8AC3E}">
        <p14:creationId xmlns:p14="http://schemas.microsoft.com/office/powerpoint/2010/main" val="2124715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compliance </a:t>
            </a:r>
            <a:r>
              <a:rPr lang="en-US" dirty="0"/>
              <a:t>o</a:t>
            </a:r>
            <a:r>
              <a:rPr lang="en-US"/>
              <a:t>fficer</a:t>
            </a:r>
            <a:endParaRPr lang="en-US" dirty="0"/>
          </a:p>
        </p:txBody>
      </p:sp>
      <p:sp>
        <p:nvSpPr>
          <p:cNvPr id="3" name="Content Placeholder 2"/>
          <p:cNvSpPr>
            <a:spLocks noGrp="1"/>
          </p:cNvSpPr>
          <p:nvPr>
            <p:ph idx="1"/>
          </p:nvPr>
        </p:nvSpPr>
        <p:spPr>
          <a:xfrm>
            <a:off x="1265341" y="1139069"/>
            <a:ext cx="7619838" cy="926582"/>
          </a:xfrm>
        </p:spPr>
        <p:txBody>
          <a:bodyPr/>
          <a:lstStyle/>
          <a:p>
            <a:r>
              <a:rPr lang="en-US" sz="2000" dirty="0"/>
              <a:t>As a compliance officer at a life sciences company, I can control the AWS services available to AWS accounts with </a:t>
            </a:r>
            <a:r>
              <a:rPr lang="en-US" sz="2000"/>
              <a:t>HIPAA data </a:t>
            </a:r>
            <a:r>
              <a:rPr lang="en-US" sz="2000" dirty="0"/>
              <a:t>so that guidelines based on the BAA  are </a:t>
            </a:r>
            <a:r>
              <a:rPr lang="en-US" sz="2000"/>
              <a:t>consistently applied.</a:t>
            </a:r>
            <a:endParaRPr lang="en-US" sz="2000" dirty="0"/>
          </a:p>
        </p:txBody>
      </p:sp>
      <p:pic>
        <p:nvPicPr>
          <p:cNvPr id="6" name="Picture Placeholder 10"/>
          <p:cNvPicPr>
            <a:picLocks noChangeAspect="1"/>
          </p:cNvPicPr>
          <p:nvPr/>
        </p:nvPicPr>
        <p:blipFill>
          <a:blip r:embed="rId3">
            <a:extLst>
              <a:ext uri="{28A0092B-C50C-407E-A947-70E740481C1C}">
                <a14:useLocalDpi xmlns:a14="http://schemas.microsoft.com/office/drawing/2010/main" val="0"/>
              </a:ext>
            </a:extLst>
          </a:blip>
          <a:srcRect t="12588" b="12588"/>
          <a:stretch>
            <a:fillRect/>
          </a:stretch>
        </p:blipFill>
        <p:spPr>
          <a:xfrm>
            <a:off x="7668027" y="0"/>
            <a:ext cx="1469345" cy="10994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17" y="1169060"/>
            <a:ext cx="731520" cy="707136"/>
          </a:xfrm>
          <a:prstGeom prst="rect">
            <a:avLst/>
          </a:prstGeom>
        </p:spPr>
      </p:pic>
      <p:sp>
        <p:nvSpPr>
          <p:cNvPr id="4" name="Right Arrow 3"/>
          <p:cNvSpPr/>
          <p:nvPr/>
        </p:nvSpPr>
        <p:spPr>
          <a:xfrm rot="18695437">
            <a:off x="376461" y="2517743"/>
            <a:ext cx="731520" cy="367990"/>
          </a:xfrm>
          <a:prstGeom prst="rightArrow">
            <a:avLst/>
          </a:prstGeom>
          <a:solidFill>
            <a:srgbClr val="0065AF"/>
          </a:solidFill>
          <a:ln w="28575">
            <a:solidFill>
              <a:schemeClr val="bg1">
                <a:lumMod val="50000"/>
              </a:schemeClr>
            </a:solidFill>
          </a:ln>
          <a:effectLst>
            <a:glow rad="25400">
              <a:schemeClr val="accent6">
                <a:satMod val="175000"/>
                <a:alpha val="19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4714" y="3676874"/>
            <a:ext cx="735013" cy="707665"/>
            <a:chOff x="484944" y="-1572488"/>
            <a:chExt cx="3607554" cy="3473334"/>
          </a:xfrm>
          <a:effectLst>
            <a:glow rad="63500">
              <a:schemeClr val="tx1">
                <a:alpha val="20000"/>
              </a:schemeClr>
            </a:glow>
          </a:effectLst>
        </p:grpSpPr>
        <p:sp>
          <p:nvSpPr>
            <p:cNvPr id="8" name="Trapezoid 7"/>
            <p:cNvSpPr/>
            <p:nvPr/>
          </p:nvSpPr>
          <p:spPr>
            <a:xfrm rot="16200000">
              <a:off x="2338218" y="-417801"/>
              <a:ext cx="2305688" cy="1202872"/>
            </a:xfrm>
            <a:prstGeom prst="trapezoid">
              <a:avLst>
                <a:gd name="adj" fmla="val 5930"/>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Diamond 8"/>
            <p:cNvSpPr/>
            <p:nvPr/>
          </p:nvSpPr>
          <p:spPr>
            <a:xfrm>
              <a:off x="484944" y="809512"/>
              <a:ext cx="3607554" cy="1088316"/>
            </a:xfrm>
            <a:prstGeom prst="diamond">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Diamond 9"/>
            <p:cNvSpPr/>
            <p:nvPr/>
          </p:nvSpPr>
          <p:spPr>
            <a:xfrm>
              <a:off x="484944" y="-1569896"/>
              <a:ext cx="3607554" cy="1187550"/>
            </a:xfrm>
            <a:prstGeom prst="diamond">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rapezoid 10"/>
            <p:cNvSpPr/>
            <p:nvPr/>
          </p:nvSpPr>
          <p:spPr>
            <a:xfrm rot="5400000">
              <a:off x="-78656" y="-401777"/>
              <a:ext cx="2305683" cy="1170827"/>
            </a:xfrm>
            <a:prstGeom prst="trapezoid">
              <a:avLst>
                <a:gd name="adj" fmla="val 22799"/>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Diamond 11"/>
            <p:cNvSpPr/>
            <p:nvPr/>
          </p:nvSpPr>
          <p:spPr>
            <a:xfrm>
              <a:off x="1225521" y="-969209"/>
              <a:ext cx="2121140" cy="662791"/>
            </a:xfrm>
            <a:prstGeom prst="diamond">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Parallelogram 12"/>
            <p:cNvSpPr/>
            <p:nvPr/>
          </p:nvSpPr>
          <p:spPr>
            <a:xfrm rot="5400000" flipV="1">
              <a:off x="1872730" y="-225167"/>
              <a:ext cx="1888900" cy="1058965"/>
            </a:xfrm>
            <a:prstGeom prst="parallelogram">
              <a:avLst>
                <a:gd name="adj" fmla="val 29079"/>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Parallelogram 13"/>
            <p:cNvSpPr/>
            <p:nvPr/>
          </p:nvSpPr>
          <p:spPr>
            <a:xfrm rot="16200000" flipH="1" flipV="1">
              <a:off x="812155" y="-226773"/>
              <a:ext cx="1888906" cy="1062174"/>
            </a:xfrm>
            <a:prstGeom prst="parallelogram">
              <a:avLst>
                <a:gd name="adj" fmla="val 29079"/>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403880" y="-795817"/>
              <a:ext cx="1750196" cy="1830770"/>
              <a:chOff x="1446808" y="2768091"/>
              <a:chExt cx="1697725" cy="1775886"/>
            </a:xfrm>
          </p:grpSpPr>
          <p:sp>
            <p:nvSpPr>
              <p:cNvPr id="20" name="Parallelogram 19"/>
              <p:cNvSpPr/>
              <p:nvPr/>
            </p:nvSpPr>
            <p:spPr>
              <a:xfrm rot="5400000">
                <a:off x="1109310" y="3344929"/>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Diamond 20"/>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Parallelogram 21"/>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1529539" y="2840151"/>
                <a:ext cx="1529545" cy="1573913"/>
                <a:chOff x="3307105" y="1762298"/>
                <a:chExt cx="1255716" cy="1296795"/>
              </a:xfrm>
            </p:grpSpPr>
            <p:sp>
              <p:nvSpPr>
                <p:cNvPr id="24" name="Diamond 23"/>
                <p:cNvSpPr/>
                <p:nvPr/>
              </p:nvSpPr>
              <p:spPr>
                <a:xfrm>
                  <a:off x="3449782" y="1762298"/>
                  <a:ext cx="972589" cy="282634"/>
                </a:xfrm>
                <a:prstGeom prst="diamond">
                  <a:avLst/>
                </a:prstGeom>
                <a:solidFill>
                  <a:srgbClr val="008D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Parallelogram 24"/>
                <p:cNvSpPr/>
                <p:nvPr/>
              </p:nvSpPr>
              <p:spPr>
                <a:xfrm rot="5400000" flipV="1">
                  <a:off x="3764488" y="2260757"/>
                  <a:ext cx="1064030" cy="532636"/>
                </a:xfrm>
                <a:prstGeom prst="parallelogram">
                  <a:avLst>
                    <a:gd name="adj" fmla="val 29079"/>
                  </a:avLst>
                </a:prstGeom>
                <a:solidFill>
                  <a:srgbClr val="0065A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Parallelogram 25"/>
                <p:cNvSpPr/>
                <p:nvPr/>
              </p:nvSpPr>
              <p:spPr>
                <a:xfrm rot="5400000">
                  <a:off x="3048072" y="2254094"/>
                  <a:ext cx="1064032" cy="545966"/>
                </a:xfrm>
                <a:prstGeom prst="parallelogram">
                  <a:avLst>
                    <a:gd name="adj" fmla="val 29283"/>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6" name="Trapezoid 15"/>
            <p:cNvSpPr/>
            <p:nvPr/>
          </p:nvSpPr>
          <p:spPr>
            <a:xfrm rot="1014942">
              <a:off x="538323" y="997586"/>
              <a:ext cx="1783759" cy="635780"/>
            </a:xfrm>
            <a:prstGeom prst="trapezoid">
              <a:avLst>
                <a:gd name="adj" fmla="val 33915"/>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2165395" y="1145006"/>
              <a:ext cx="226478" cy="755840"/>
            </a:xfrm>
            <a:prstGeom prst="rect">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rapezoid 17"/>
            <p:cNvSpPr/>
            <p:nvPr/>
          </p:nvSpPr>
          <p:spPr>
            <a:xfrm rot="9623558">
              <a:off x="536960" y="-1280425"/>
              <a:ext cx="1788919" cy="605603"/>
            </a:xfrm>
            <a:prstGeom prst="trapezoid">
              <a:avLst>
                <a:gd name="adj" fmla="val 27346"/>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2153719" y="-1572488"/>
              <a:ext cx="221605" cy="678692"/>
            </a:xfrm>
            <a:prstGeom prst="rect">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Rectangle 26"/>
          <p:cNvSpPr/>
          <p:nvPr/>
        </p:nvSpPr>
        <p:spPr>
          <a:xfrm>
            <a:off x="1002236" y="2347530"/>
            <a:ext cx="7429666" cy="1169551"/>
          </a:xfrm>
          <a:prstGeom prst="rect">
            <a:avLst/>
          </a:prstGeom>
        </p:spPr>
        <p:txBody>
          <a:bodyPr wrap="square">
            <a:spAutoFit/>
          </a:bodyPr>
          <a:lstStyle/>
          <a:p>
            <a:pPr marL="742950" indent="-457200">
              <a:spcAft>
                <a:spcPts val="600"/>
              </a:spcAft>
              <a:buAutoNum type="arabicPeriod"/>
            </a:pPr>
            <a:r>
              <a:rPr lang="en-US" sz="2000" dirty="0"/>
              <a:t>One </a:t>
            </a:r>
            <a:r>
              <a:rPr lang="en-US" sz="2000"/>
              <a:t>SCP is attached </a:t>
            </a:r>
            <a:r>
              <a:rPr lang="en-US" sz="2000" dirty="0"/>
              <a:t>to </a:t>
            </a:r>
            <a:r>
              <a:rPr lang="en-US" sz="2000"/>
              <a:t>multiple accounts.</a:t>
            </a:r>
            <a:endParaRPr lang="en-US" sz="2000" dirty="0"/>
          </a:p>
          <a:p>
            <a:pPr marL="742950" indent="-457200">
              <a:spcAft>
                <a:spcPts val="600"/>
              </a:spcAft>
              <a:buAutoNum type="arabicPeriod"/>
            </a:pPr>
            <a:r>
              <a:rPr lang="en-US" sz="2000" dirty="0"/>
              <a:t>Controls are </a:t>
            </a:r>
            <a:r>
              <a:rPr lang="en-US" sz="2000"/>
              <a:t>consistently enforced.</a:t>
            </a:r>
            <a:endParaRPr lang="en-US" sz="2000" dirty="0"/>
          </a:p>
          <a:p>
            <a:pPr marL="742950" indent="-457200">
              <a:spcAft>
                <a:spcPts val="600"/>
              </a:spcAft>
              <a:buAutoNum type="arabicPeriod"/>
            </a:pPr>
            <a:r>
              <a:rPr lang="en-US" sz="2000" dirty="0"/>
              <a:t>Updates to an SCP are automatically applied in </a:t>
            </a:r>
            <a:r>
              <a:rPr lang="en-US" sz="2000"/>
              <a:t>real time.</a:t>
            </a:r>
            <a:endParaRPr lang="en-US" sz="2000" dirty="0"/>
          </a:p>
        </p:txBody>
      </p:sp>
      <p:sp>
        <p:nvSpPr>
          <p:cNvPr id="28" name="Rectangle 27"/>
          <p:cNvSpPr/>
          <p:nvPr/>
        </p:nvSpPr>
        <p:spPr>
          <a:xfrm>
            <a:off x="1302239" y="3638292"/>
            <a:ext cx="7408609" cy="784830"/>
          </a:xfrm>
          <a:prstGeom prst="rect">
            <a:avLst/>
          </a:prstGeom>
        </p:spPr>
        <p:txBody>
          <a:bodyPr wrap="square">
            <a:spAutoFit/>
          </a:bodyPr>
          <a:lstStyle/>
          <a:p>
            <a:pPr>
              <a:spcAft>
                <a:spcPts val="600"/>
              </a:spcAft>
            </a:pPr>
            <a:r>
              <a:rPr lang="en-US" sz="2000" dirty="0"/>
              <a:t>CreateOrganizationalUnit API</a:t>
            </a:r>
          </a:p>
          <a:p>
            <a:pPr>
              <a:spcAft>
                <a:spcPts val="600"/>
              </a:spcAft>
            </a:pPr>
            <a:r>
              <a:rPr lang="en-US" sz="2000" dirty="0"/>
              <a:t>CreatePolicy, AttachPolicy, UpdatePolicy APIs</a:t>
            </a:r>
          </a:p>
        </p:txBody>
      </p:sp>
    </p:spTree>
    <p:extLst>
      <p:ext uri="{BB962C8B-B14F-4D97-AF65-F5344CB8AC3E}">
        <p14:creationId xmlns:p14="http://schemas.microsoft.com/office/powerpoint/2010/main" val="232472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a:t>IT operations </a:t>
            </a:r>
            <a:r>
              <a:rPr lang="en-US" dirty="0"/>
              <a:t>m</a:t>
            </a:r>
            <a:r>
              <a:rPr lang="en-US"/>
              <a:t>anager</a:t>
            </a:r>
            <a:endParaRPr lang="en-US" dirty="0"/>
          </a:p>
        </p:txBody>
      </p:sp>
      <p:sp>
        <p:nvSpPr>
          <p:cNvPr id="3" name="Content Placeholder 2"/>
          <p:cNvSpPr>
            <a:spLocks noGrp="1"/>
          </p:cNvSpPr>
          <p:nvPr>
            <p:ph idx="1"/>
          </p:nvPr>
        </p:nvSpPr>
        <p:spPr>
          <a:xfrm>
            <a:off x="1265341" y="1116767"/>
            <a:ext cx="7619838" cy="926582"/>
          </a:xfrm>
        </p:spPr>
        <p:txBody>
          <a:bodyPr/>
          <a:lstStyle/>
          <a:p>
            <a:r>
              <a:rPr lang="en-US" sz="2000" dirty="0"/>
              <a:t>As an IT operations manager, I can create development, test, and </a:t>
            </a:r>
            <a:r>
              <a:rPr lang="en-US" sz="2000"/>
              <a:t>production OUs </a:t>
            </a:r>
            <a:r>
              <a:rPr lang="en-US" sz="2000" dirty="0"/>
              <a:t>so that service API controls based on company IT policies are </a:t>
            </a:r>
            <a:r>
              <a:rPr lang="en-US" sz="2000"/>
              <a:t>consistently applied.</a:t>
            </a:r>
            <a:endParaRPr lang="en-US" sz="2000" dirty="0"/>
          </a:p>
        </p:txBody>
      </p:sp>
      <p:pic>
        <p:nvPicPr>
          <p:cNvPr id="6" name="Picture Placeholder 10"/>
          <p:cNvPicPr>
            <a:picLocks noChangeAspect="1"/>
          </p:cNvPicPr>
          <p:nvPr/>
        </p:nvPicPr>
        <p:blipFill>
          <a:blip r:embed="rId3">
            <a:extLst>
              <a:ext uri="{28A0092B-C50C-407E-A947-70E740481C1C}">
                <a14:useLocalDpi xmlns:a14="http://schemas.microsoft.com/office/drawing/2010/main" val="0"/>
              </a:ext>
            </a:extLst>
          </a:blip>
          <a:srcRect t="12588" b="12588"/>
          <a:stretch>
            <a:fillRect/>
          </a:stretch>
        </p:blipFill>
        <p:spPr>
          <a:xfrm>
            <a:off x="7668027" y="0"/>
            <a:ext cx="1469345" cy="10994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17" y="1248792"/>
            <a:ext cx="731520" cy="707136"/>
          </a:xfrm>
          <a:prstGeom prst="rect">
            <a:avLst/>
          </a:prstGeom>
        </p:spPr>
      </p:pic>
      <p:sp>
        <p:nvSpPr>
          <p:cNvPr id="4" name="Right Arrow 3"/>
          <p:cNvSpPr/>
          <p:nvPr/>
        </p:nvSpPr>
        <p:spPr>
          <a:xfrm rot="18695437">
            <a:off x="376461" y="2618578"/>
            <a:ext cx="731520" cy="367990"/>
          </a:xfrm>
          <a:prstGeom prst="rightArrow">
            <a:avLst/>
          </a:prstGeom>
          <a:solidFill>
            <a:srgbClr val="0065AF"/>
          </a:solidFill>
          <a:ln w="28575">
            <a:solidFill>
              <a:schemeClr val="bg1">
                <a:lumMod val="50000"/>
              </a:schemeClr>
            </a:solidFill>
          </a:ln>
          <a:effectLst>
            <a:glow rad="25400">
              <a:schemeClr val="accent6">
                <a:satMod val="175000"/>
                <a:alpha val="19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9646" y="3669512"/>
            <a:ext cx="735013" cy="707665"/>
            <a:chOff x="484944" y="-1572488"/>
            <a:chExt cx="3607554" cy="3473334"/>
          </a:xfrm>
          <a:effectLst>
            <a:glow rad="63500">
              <a:schemeClr val="tx1">
                <a:alpha val="20000"/>
              </a:schemeClr>
            </a:glow>
          </a:effectLst>
        </p:grpSpPr>
        <p:sp>
          <p:nvSpPr>
            <p:cNvPr id="8" name="Trapezoid 7"/>
            <p:cNvSpPr/>
            <p:nvPr/>
          </p:nvSpPr>
          <p:spPr>
            <a:xfrm rot="16200000">
              <a:off x="2338218" y="-417801"/>
              <a:ext cx="2305688" cy="1202872"/>
            </a:xfrm>
            <a:prstGeom prst="trapezoid">
              <a:avLst>
                <a:gd name="adj" fmla="val 5930"/>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Diamond 8"/>
            <p:cNvSpPr/>
            <p:nvPr/>
          </p:nvSpPr>
          <p:spPr>
            <a:xfrm>
              <a:off x="484944" y="809512"/>
              <a:ext cx="3607554" cy="1088316"/>
            </a:xfrm>
            <a:prstGeom prst="diamond">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Diamond 9"/>
            <p:cNvSpPr/>
            <p:nvPr/>
          </p:nvSpPr>
          <p:spPr>
            <a:xfrm>
              <a:off x="484944" y="-1569896"/>
              <a:ext cx="3607554" cy="1187550"/>
            </a:xfrm>
            <a:prstGeom prst="diamond">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rapezoid 10"/>
            <p:cNvSpPr/>
            <p:nvPr/>
          </p:nvSpPr>
          <p:spPr>
            <a:xfrm rot="5400000">
              <a:off x="-78656" y="-401777"/>
              <a:ext cx="2305683" cy="1170827"/>
            </a:xfrm>
            <a:prstGeom prst="trapezoid">
              <a:avLst>
                <a:gd name="adj" fmla="val 22799"/>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Diamond 11"/>
            <p:cNvSpPr/>
            <p:nvPr/>
          </p:nvSpPr>
          <p:spPr>
            <a:xfrm>
              <a:off x="1225521" y="-969209"/>
              <a:ext cx="2121140" cy="662791"/>
            </a:xfrm>
            <a:prstGeom prst="diamond">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Parallelogram 12"/>
            <p:cNvSpPr/>
            <p:nvPr/>
          </p:nvSpPr>
          <p:spPr>
            <a:xfrm rot="5400000" flipV="1">
              <a:off x="1872730" y="-225167"/>
              <a:ext cx="1888900" cy="1058965"/>
            </a:xfrm>
            <a:prstGeom prst="parallelogram">
              <a:avLst>
                <a:gd name="adj" fmla="val 29079"/>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Parallelogram 13"/>
            <p:cNvSpPr/>
            <p:nvPr/>
          </p:nvSpPr>
          <p:spPr>
            <a:xfrm rot="16200000" flipH="1" flipV="1">
              <a:off x="812155" y="-226773"/>
              <a:ext cx="1888906" cy="1062174"/>
            </a:xfrm>
            <a:prstGeom prst="parallelogram">
              <a:avLst>
                <a:gd name="adj" fmla="val 29079"/>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403880" y="-795817"/>
              <a:ext cx="1750196" cy="1830770"/>
              <a:chOff x="1446808" y="2768091"/>
              <a:chExt cx="1697725" cy="1775886"/>
            </a:xfrm>
          </p:grpSpPr>
          <p:sp>
            <p:nvSpPr>
              <p:cNvPr id="20" name="Parallelogram 19"/>
              <p:cNvSpPr/>
              <p:nvPr/>
            </p:nvSpPr>
            <p:spPr>
              <a:xfrm rot="5400000">
                <a:off x="1109310" y="3344929"/>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Diamond 20"/>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Parallelogram 21"/>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1529539" y="2840151"/>
                <a:ext cx="1529545" cy="1573913"/>
                <a:chOff x="3307105" y="1762298"/>
                <a:chExt cx="1255716" cy="1296795"/>
              </a:xfrm>
            </p:grpSpPr>
            <p:sp>
              <p:nvSpPr>
                <p:cNvPr id="24" name="Diamond 23"/>
                <p:cNvSpPr/>
                <p:nvPr/>
              </p:nvSpPr>
              <p:spPr>
                <a:xfrm>
                  <a:off x="3449782" y="1762298"/>
                  <a:ext cx="972589" cy="282634"/>
                </a:xfrm>
                <a:prstGeom prst="diamond">
                  <a:avLst/>
                </a:prstGeom>
                <a:solidFill>
                  <a:srgbClr val="008D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Parallelogram 24"/>
                <p:cNvSpPr/>
                <p:nvPr/>
              </p:nvSpPr>
              <p:spPr>
                <a:xfrm rot="5400000" flipV="1">
                  <a:off x="3764488" y="2260757"/>
                  <a:ext cx="1064030" cy="532636"/>
                </a:xfrm>
                <a:prstGeom prst="parallelogram">
                  <a:avLst>
                    <a:gd name="adj" fmla="val 29079"/>
                  </a:avLst>
                </a:prstGeom>
                <a:solidFill>
                  <a:srgbClr val="0065A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Parallelogram 25"/>
                <p:cNvSpPr/>
                <p:nvPr/>
              </p:nvSpPr>
              <p:spPr>
                <a:xfrm rot="5400000">
                  <a:off x="3048072" y="2254094"/>
                  <a:ext cx="1064032" cy="545966"/>
                </a:xfrm>
                <a:prstGeom prst="parallelogram">
                  <a:avLst>
                    <a:gd name="adj" fmla="val 29283"/>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6" name="Trapezoid 15"/>
            <p:cNvSpPr/>
            <p:nvPr/>
          </p:nvSpPr>
          <p:spPr>
            <a:xfrm rot="1014942">
              <a:off x="538323" y="997586"/>
              <a:ext cx="1783759" cy="635780"/>
            </a:xfrm>
            <a:prstGeom prst="trapezoid">
              <a:avLst>
                <a:gd name="adj" fmla="val 33915"/>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2165395" y="1145006"/>
              <a:ext cx="226478" cy="755840"/>
            </a:xfrm>
            <a:prstGeom prst="rect">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rapezoid 17"/>
            <p:cNvSpPr/>
            <p:nvPr/>
          </p:nvSpPr>
          <p:spPr>
            <a:xfrm rot="9623558">
              <a:off x="536960" y="-1280425"/>
              <a:ext cx="1788919" cy="605603"/>
            </a:xfrm>
            <a:prstGeom prst="trapezoid">
              <a:avLst>
                <a:gd name="adj" fmla="val 27346"/>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2153719" y="-1572488"/>
              <a:ext cx="221605" cy="678692"/>
            </a:xfrm>
            <a:prstGeom prst="rect">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Rectangle 26"/>
          <p:cNvSpPr/>
          <p:nvPr/>
        </p:nvSpPr>
        <p:spPr>
          <a:xfrm>
            <a:off x="1265341" y="2428908"/>
            <a:ext cx="7652008" cy="784830"/>
          </a:xfrm>
          <a:prstGeom prst="rect">
            <a:avLst/>
          </a:prstGeom>
        </p:spPr>
        <p:txBody>
          <a:bodyPr wrap="square">
            <a:spAutoFit/>
          </a:bodyPr>
          <a:lstStyle/>
          <a:p>
            <a:pPr marL="457200" indent="-457200">
              <a:spcAft>
                <a:spcPts val="600"/>
              </a:spcAft>
              <a:buAutoNum type="arabicPeriod"/>
            </a:pPr>
            <a:r>
              <a:rPr lang="en-US" sz="2000" dirty="0"/>
              <a:t>Accounts can be grouped into </a:t>
            </a:r>
            <a:r>
              <a:rPr lang="en-US" sz="2000"/>
              <a:t>an OU.</a:t>
            </a:r>
            <a:endParaRPr lang="en-US" sz="2000" dirty="0"/>
          </a:p>
          <a:p>
            <a:pPr marL="457200" indent="-457200">
              <a:spcAft>
                <a:spcPts val="600"/>
              </a:spcAft>
              <a:buAutoNum type="arabicPeriod"/>
            </a:pPr>
            <a:r>
              <a:rPr lang="en-US" sz="2000"/>
              <a:t>It’s easier </a:t>
            </a:r>
            <a:r>
              <a:rPr lang="en-US" sz="2000" dirty="0"/>
              <a:t>to manage a single policy attached to </a:t>
            </a:r>
            <a:r>
              <a:rPr lang="en-US" sz="2000"/>
              <a:t>an OU.</a:t>
            </a:r>
            <a:endParaRPr lang="en-US" sz="2000" dirty="0"/>
          </a:p>
        </p:txBody>
      </p:sp>
      <p:sp>
        <p:nvSpPr>
          <p:cNvPr id="28" name="Rectangle 27"/>
          <p:cNvSpPr/>
          <p:nvPr/>
        </p:nvSpPr>
        <p:spPr>
          <a:xfrm>
            <a:off x="1302239" y="3638292"/>
            <a:ext cx="7408609" cy="784830"/>
          </a:xfrm>
          <a:prstGeom prst="rect">
            <a:avLst/>
          </a:prstGeom>
        </p:spPr>
        <p:txBody>
          <a:bodyPr wrap="square">
            <a:spAutoFit/>
          </a:bodyPr>
          <a:lstStyle/>
          <a:p>
            <a:pPr>
              <a:spcAft>
                <a:spcPts val="600"/>
              </a:spcAft>
            </a:pPr>
            <a:r>
              <a:rPr lang="en-US" sz="2000" dirty="0"/>
              <a:t>CreateOrganizationalUnit API</a:t>
            </a:r>
          </a:p>
          <a:p>
            <a:pPr>
              <a:spcAft>
                <a:spcPts val="600"/>
              </a:spcAft>
            </a:pPr>
            <a:r>
              <a:rPr lang="en-US" sz="2000" dirty="0"/>
              <a:t>CreatePolicy, AttachPolicy, </a:t>
            </a:r>
            <a:r>
              <a:rPr lang="en-US" sz="2000"/>
              <a:t>UpdatePolicy APIs</a:t>
            </a:r>
            <a:endParaRPr lang="en-US" sz="2000" dirty="0"/>
          </a:p>
        </p:txBody>
      </p:sp>
    </p:spTree>
    <p:extLst>
      <p:ext uri="{BB962C8B-B14F-4D97-AF65-F5344CB8AC3E}">
        <p14:creationId xmlns:p14="http://schemas.microsoft.com/office/powerpoint/2010/main" val="194913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development </a:t>
            </a:r>
            <a:r>
              <a:rPr lang="en-US" dirty="0"/>
              <a:t>t</a:t>
            </a:r>
            <a:r>
              <a:rPr lang="en-US"/>
              <a:t>eam</a:t>
            </a:r>
            <a:endParaRPr lang="en-US" dirty="0"/>
          </a:p>
        </p:txBody>
      </p:sp>
      <p:sp>
        <p:nvSpPr>
          <p:cNvPr id="3" name="Content Placeholder 2"/>
          <p:cNvSpPr>
            <a:spLocks noGrp="1"/>
          </p:cNvSpPr>
          <p:nvPr>
            <p:ph idx="1"/>
          </p:nvPr>
        </p:nvSpPr>
        <p:spPr>
          <a:xfrm>
            <a:off x="1265341" y="1061012"/>
            <a:ext cx="7619838" cy="926582"/>
          </a:xfrm>
        </p:spPr>
        <p:txBody>
          <a:bodyPr/>
          <a:lstStyle/>
          <a:p>
            <a:r>
              <a:rPr lang="en-US" sz="2000" dirty="0"/>
              <a:t>As a development team, we quickly get access to dedicated AWS accounts with the correct </a:t>
            </a:r>
            <a:r>
              <a:rPr lang="en-US" sz="2000"/>
              <a:t>corporate controls </a:t>
            </a:r>
            <a:r>
              <a:rPr lang="en-US" sz="2000" dirty="0"/>
              <a:t>so that resources are isolated and product development </a:t>
            </a:r>
            <a:r>
              <a:rPr lang="en-US" sz="2000"/>
              <a:t>timelines are maintained.</a:t>
            </a:r>
            <a:endParaRPr lang="en-US" sz="2000" dirty="0"/>
          </a:p>
        </p:txBody>
      </p:sp>
      <p:pic>
        <p:nvPicPr>
          <p:cNvPr id="6" name="Picture Placeholder 10"/>
          <p:cNvPicPr>
            <a:picLocks noChangeAspect="1"/>
          </p:cNvPicPr>
          <p:nvPr/>
        </p:nvPicPr>
        <p:blipFill>
          <a:blip r:embed="rId3">
            <a:extLst>
              <a:ext uri="{28A0092B-C50C-407E-A947-70E740481C1C}">
                <a14:useLocalDpi xmlns:a14="http://schemas.microsoft.com/office/drawing/2010/main" val="0"/>
              </a:ext>
            </a:extLst>
          </a:blip>
          <a:srcRect t="12588" b="12588"/>
          <a:stretch>
            <a:fillRect/>
          </a:stretch>
        </p:blipFill>
        <p:spPr>
          <a:xfrm>
            <a:off x="7668027" y="0"/>
            <a:ext cx="1469345" cy="10994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17" y="1226490"/>
            <a:ext cx="731520" cy="707136"/>
          </a:xfrm>
          <a:prstGeom prst="rect">
            <a:avLst/>
          </a:prstGeom>
        </p:spPr>
      </p:pic>
      <p:sp>
        <p:nvSpPr>
          <p:cNvPr id="4" name="Right Arrow 3"/>
          <p:cNvSpPr/>
          <p:nvPr/>
        </p:nvSpPr>
        <p:spPr>
          <a:xfrm rot="18695437">
            <a:off x="376461" y="2708347"/>
            <a:ext cx="731520" cy="367990"/>
          </a:xfrm>
          <a:prstGeom prst="rightArrow">
            <a:avLst/>
          </a:prstGeom>
          <a:solidFill>
            <a:srgbClr val="0065AF"/>
          </a:solidFill>
          <a:ln w="28575">
            <a:solidFill>
              <a:schemeClr val="bg1">
                <a:lumMod val="50000"/>
              </a:schemeClr>
            </a:solidFill>
          </a:ln>
          <a:effectLst>
            <a:glow rad="25400">
              <a:schemeClr val="accent6">
                <a:satMod val="175000"/>
                <a:alpha val="19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4714" y="3796086"/>
            <a:ext cx="735013" cy="707665"/>
            <a:chOff x="484944" y="-1572488"/>
            <a:chExt cx="3607554" cy="3473334"/>
          </a:xfrm>
          <a:effectLst>
            <a:glow rad="63500">
              <a:schemeClr val="tx1">
                <a:alpha val="20000"/>
              </a:schemeClr>
            </a:glow>
          </a:effectLst>
        </p:grpSpPr>
        <p:sp>
          <p:nvSpPr>
            <p:cNvPr id="8" name="Trapezoid 7"/>
            <p:cNvSpPr/>
            <p:nvPr/>
          </p:nvSpPr>
          <p:spPr>
            <a:xfrm rot="16200000">
              <a:off x="2338218" y="-417801"/>
              <a:ext cx="2305688" cy="1202872"/>
            </a:xfrm>
            <a:prstGeom prst="trapezoid">
              <a:avLst>
                <a:gd name="adj" fmla="val 5930"/>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Diamond 8"/>
            <p:cNvSpPr/>
            <p:nvPr/>
          </p:nvSpPr>
          <p:spPr>
            <a:xfrm>
              <a:off x="484944" y="809512"/>
              <a:ext cx="3607554" cy="1088316"/>
            </a:xfrm>
            <a:prstGeom prst="diamond">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Diamond 9"/>
            <p:cNvSpPr/>
            <p:nvPr/>
          </p:nvSpPr>
          <p:spPr>
            <a:xfrm>
              <a:off x="484944" y="-1569896"/>
              <a:ext cx="3607554" cy="1187550"/>
            </a:xfrm>
            <a:prstGeom prst="diamond">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rapezoid 10"/>
            <p:cNvSpPr/>
            <p:nvPr/>
          </p:nvSpPr>
          <p:spPr>
            <a:xfrm rot="5400000">
              <a:off x="-78656" y="-401777"/>
              <a:ext cx="2305683" cy="1170827"/>
            </a:xfrm>
            <a:prstGeom prst="trapezoid">
              <a:avLst>
                <a:gd name="adj" fmla="val 22799"/>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Diamond 11"/>
            <p:cNvSpPr/>
            <p:nvPr/>
          </p:nvSpPr>
          <p:spPr>
            <a:xfrm>
              <a:off x="1225521" y="-969209"/>
              <a:ext cx="2121140" cy="662791"/>
            </a:xfrm>
            <a:prstGeom prst="diamond">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Parallelogram 12"/>
            <p:cNvSpPr/>
            <p:nvPr/>
          </p:nvSpPr>
          <p:spPr>
            <a:xfrm rot="5400000" flipV="1">
              <a:off x="1872730" y="-225167"/>
              <a:ext cx="1888900" cy="1058965"/>
            </a:xfrm>
            <a:prstGeom prst="parallelogram">
              <a:avLst>
                <a:gd name="adj" fmla="val 29079"/>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Parallelogram 13"/>
            <p:cNvSpPr/>
            <p:nvPr/>
          </p:nvSpPr>
          <p:spPr>
            <a:xfrm rot="16200000" flipH="1" flipV="1">
              <a:off x="812155" y="-226773"/>
              <a:ext cx="1888906" cy="1062174"/>
            </a:xfrm>
            <a:prstGeom prst="parallelogram">
              <a:avLst>
                <a:gd name="adj" fmla="val 29079"/>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403880" y="-795817"/>
              <a:ext cx="1750196" cy="1830770"/>
              <a:chOff x="1446808" y="2768091"/>
              <a:chExt cx="1697725" cy="1775886"/>
            </a:xfrm>
          </p:grpSpPr>
          <p:sp>
            <p:nvSpPr>
              <p:cNvPr id="20" name="Parallelogram 19"/>
              <p:cNvSpPr/>
              <p:nvPr/>
            </p:nvSpPr>
            <p:spPr>
              <a:xfrm rot="5400000">
                <a:off x="1109310" y="3344929"/>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Diamond 20"/>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Parallelogram 21"/>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1529539" y="2840151"/>
                <a:ext cx="1529545" cy="1573913"/>
                <a:chOff x="3307105" y="1762298"/>
                <a:chExt cx="1255716" cy="1296795"/>
              </a:xfrm>
            </p:grpSpPr>
            <p:sp>
              <p:nvSpPr>
                <p:cNvPr id="24" name="Diamond 23"/>
                <p:cNvSpPr/>
                <p:nvPr/>
              </p:nvSpPr>
              <p:spPr>
                <a:xfrm>
                  <a:off x="3449782" y="1762298"/>
                  <a:ext cx="972589" cy="282634"/>
                </a:xfrm>
                <a:prstGeom prst="diamond">
                  <a:avLst/>
                </a:prstGeom>
                <a:solidFill>
                  <a:srgbClr val="008D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Parallelogram 24"/>
                <p:cNvSpPr/>
                <p:nvPr/>
              </p:nvSpPr>
              <p:spPr>
                <a:xfrm rot="5400000" flipV="1">
                  <a:off x="3764488" y="2260757"/>
                  <a:ext cx="1064030" cy="532636"/>
                </a:xfrm>
                <a:prstGeom prst="parallelogram">
                  <a:avLst>
                    <a:gd name="adj" fmla="val 29079"/>
                  </a:avLst>
                </a:prstGeom>
                <a:solidFill>
                  <a:srgbClr val="0065A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Parallelogram 25"/>
                <p:cNvSpPr/>
                <p:nvPr/>
              </p:nvSpPr>
              <p:spPr>
                <a:xfrm rot="5400000">
                  <a:off x="3048072" y="2254094"/>
                  <a:ext cx="1064032" cy="545966"/>
                </a:xfrm>
                <a:prstGeom prst="parallelogram">
                  <a:avLst>
                    <a:gd name="adj" fmla="val 29283"/>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6" name="Trapezoid 15"/>
            <p:cNvSpPr/>
            <p:nvPr/>
          </p:nvSpPr>
          <p:spPr>
            <a:xfrm rot="1014942">
              <a:off x="538323" y="997586"/>
              <a:ext cx="1783759" cy="635780"/>
            </a:xfrm>
            <a:prstGeom prst="trapezoid">
              <a:avLst>
                <a:gd name="adj" fmla="val 33915"/>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2165395" y="1145006"/>
              <a:ext cx="226478" cy="755840"/>
            </a:xfrm>
            <a:prstGeom prst="rect">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rapezoid 17"/>
            <p:cNvSpPr/>
            <p:nvPr/>
          </p:nvSpPr>
          <p:spPr>
            <a:xfrm rot="9623558">
              <a:off x="536960" y="-1280425"/>
              <a:ext cx="1788919" cy="605603"/>
            </a:xfrm>
            <a:prstGeom prst="trapezoid">
              <a:avLst>
                <a:gd name="adj" fmla="val 27346"/>
              </a:avLst>
            </a:prstGeom>
            <a:solidFill>
              <a:srgbClr val="01335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2153719" y="-1572488"/>
              <a:ext cx="221605" cy="678692"/>
            </a:xfrm>
            <a:prstGeom prst="rect">
              <a:avLst/>
            </a:prstGeom>
            <a:solidFill>
              <a:srgbClr val="1818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Rectangle 26"/>
          <p:cNvSpPr/>
          <p:nvPr/>
        </p:nvSpPr>
        <p:spPr>
          <a:xfrm>
            <a:off x="1002236" y="2384231"/>
            <a:ext cx="7882944" cy="1169551"/>
          </a:xfrm>
          <a:prstGeom prst="rect">
            <a:avLst/>
          </a:prstGeom>
        </p:spPr>
        <p:txBody>
          <a:bodyPr wrap="square">
            <a:spAutoFit/>
          </a:bodyPr>
          <a:lstStyle/>
          <a:p>
            <a:pPr marL="742950" indent="-457200">
              <a:spcAft>
                <a:spcPts val="600"/>
              </a:spcAft>
              <a:buAutoNum type="arabicPeriod"/>
            </a:pPr>
            <a:r>
              <a:rPr lang="en-US" sz="2000"/>
              <a:t>Scripted account creation.</a:t>
            </a:r>
            <a:endParaRPr lang="en-US" sz="2000" dirty="0"/>
          </a:p>
          <a:p>
            <a:pPr marL="742950" indent="-457200">
              <a:spcAft>
                <a:spcPts val="600"/>
              </a:spcAft>
              <a:buAutoNum type="arabicPeriod"/>
            </a:pPr>
            <a:r>
              <a:rPr lang="en-US" sz="2000" dirty="0"/>
              <a:t>Automatic account enrollment in </a:t>
            </a:r>
            <a:r>
              <a:rPr lang="en-US" sz="2000"/>
              <a:t>consolidated billing.</a:t>
            </a:r>
            <a:endParaRPr lang="en-US" sz="2000" dirty="0"/>
          </a:p>
          <a:p>
            <a:pPr marL="742950" indent="-457200">
              <a:spcAft>
                <a:spcPts val="600"/>
              </a:spcAft>
              <a:buAutoNum type="arabicPeriod"/>
            </a:pPr>
            <a:r>
              <a:rPr lang="en-US" sz="2000" dirty="0"/>
              <a:t>Accounts added to an OU inherit the SCP attached to </a:t>
            </a:r>
            <a:r>
              <a:rPr lang="en-US" sz="2000"/>
              <a:t>the OU.</a:t>
            </a:r>
            <a:endParaRPr lang="en-US" sz="2000" dirty="0"/>
          </a:p>
        </p:txBody>
      </p:sp>
      <p:sp>
        <p:nvSpPr>
          <p:cNvPr id="28" name="Rectangle 27"/>
          <p:cNvSpPr/>
          <p:nvPr/>
        </p:nvSpPr>
        <p:spPr>
          <a:xfrm>
            <a:off x="1300148" y="3753105"/>
            <a:ext cx="7408609" cy="784830"/>
          </a:xfrm>
          <a:prstGeom prst="rect">
            <a:avLst/>
          </a:prstGeom>
        </p:spPr>
        <p:txBody>
          <a:bodyPr wrap="square">
            <a:spAutoFit/>
          </a:bodyPr>
          <a:lstStyle/>
          <a:p>
            <a:pPr>
              <a:spcAft>
                <a:spcPts val="600"/>
              </a:spcAft>
            </a:pPr>
            <a:r>
              <a:rPr lang="en-US" sz="2000" dirty="0"/>
              <a:t>CreateAccount API</a:t>
            </a:r>
          </a:p>
          <a:p>
            <a:pPr>
              <a:spcAft>
                <a:spcPts val="600"/>
              </a:spcAft>
            </a:pPr>
            <a:r>
              <a:rPr lang="en-US" sz="2000" dirty="0"/>
              <a:t>MoveAccount API</a:t>
            </a:r>
          </a:p>
        </p:txBody>
      </p:sp>
    </p:spTree>
    <p:extLst>
      <p:ext uri="{BB962C8B-B14F-4D97-AF65-F5344CB8AC3E}">
        <p14:creationId xmlns:p14="http://schemas.microsoft.com/office/powerpoint/2010/main" val="30290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a:off x="2668866" y="1236965"/>
            <a:ext cx="1200746" cy="369332"/>
          </a:xfrm>
          <a:prstGeom prst="rect">
            <a:avLst/>
          </a:prstGeom>
          <a:solidFill>
            <a:srgbClr val="181818"/>
          </a:solidFill>
        </p:spPr>
        <p:txBody>
          <a:bodyPr wrap="square" rtlCol="0">
            <a:spAutoFit/>
          </a:bodyPr>
          <a:lstStyle/>
          <a:p>
            <a:r>
              <a:rPr lang="en-US" dirty="0"/>
              <a:t>Prod</a:t>
            </a:r>
          </a:p>
        </p:txBody>
      </p:sp>
      <p:sp>
        <p:nvSpPr>
          <p:cNvPr id="2" name="Title 1"/>
          <p:cNvSpPr>
            <a:spLocks noGrp="1"/>
          </p:cNvSpPr>
          <p:nvPr>
            <p:ph type="title"/>
          </p:nvPr>
        </p:nvSpPr>
        <p:spPr/>
        <p:txBody>
          <a:bodyPr/>
          <a:lstStyle/>
          <a:p>
            <a:r>
              <a:rPr lang="en-US" dirty="0"/>
              <a:t>In </a:t>
            </a:r>
            <a:r>
              <a:rPr lang="en-US"/>
              <a:t>the beginning</a:t>
            </a:r>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95" y="2180204"/>
            <a:ext cx="950617" cy="950617"/>
          </a:xfrm>
          <a:prstGeom prst="rect">
            <a:avLst/>
          </a:prstGeom>
        </p:spPr>
      </p:pic>
      <p:sp>
        <p:nvSpPr>
          <p:cNvPr id="5" name="Rounded Rectangle 4"/>
          <p:cNvSpPr/>
          <p:nvPr/>
        </p:nvSpPr>
        <p:spPr>
          <a:xfrm>
            <a:off x="1956017" y="1189793"/>
            <a:ext cx="2238301" cy="324305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t"/>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1" name="Rounded Rectangle 20"/>
          <p:cNvSpPr/>
          <p:nvPr/>
        </p:nvSpPr>
        <p:spPr>
          <a:xfrm>
            <a:off x="4532074" y="1189792"/>
            <a:ext cx="2365684" cy="324306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t"/>
          <a:lstStyle/>
          <a:p>
            <a:pPr algn="ctr" fontAlgn="auto">
              <a:spcBef>
                <a:spcPts val="0"/>
              </a:spcBef>
              <a:spcAft>
                <a:spcPts val="0"/>
              </a:spcAft>
              <a:defRPr/>
            </a:pPr>
            <a:r>
              <a:rPr lang="en-US" dirty="0">
                <a:solidFill>
                  <a:schemeClr val="tx1"/>
                </a:solidFill>
                <a:latin typeface="Helvetica Neue"/>
                <a:cs typeface="Helvetica Neue"/>
              </a:rPr>
              <a:t>Dev-Test</a:t>
            </a:r>
          </a:p>
        </p:txBody>
      </p:sp>
      <p:sp>
        <p:nvSpPr>
          <p:cNvPr id="25" name="Rounded Rectangle 24"/>
          <p:cNvSpPr/>
          <p:nvPr/>
        </p:nvSpPr>
        <p:spPr>
          <a:xfrm>
            <a:off x="2067739" y="2365089"/>
            <a:ext cx="943822" cy="72597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960" y="2100255"/>
            <a:ext cx="599170" cy="391125"/>
          </a:xfrm>
          <a:prstGeom prst="rect">
            <a:avLst/>
          </a:prstGeom>
        </p:spPr>
      </p:pic>
      <p:sp>
        <p:nvSpPr>
          <p:cNvPr id="29" name="Rounded Rectangle 28"/>
          <p:cNvSpPr/>
          <p:nvPr/>
        </p:nvSpPr>
        <p:spPr>
          <a:xfrm>
            <a:off x="3170414" y="2365089"/>
            <a:ext cx="943822" cy="72597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7055" y="922433"/>
            <a:ext cx="603504" cy="393954"/>
          </a:xfrm>
          <a:prstGeom prst="rect">
            <a:avLst/>
          </a:prstGeom>
        </p:spPr>
      </p:pic>
      <p:sp>
        <p:nvSpPr>
          <p:cNvPr id="36" name="Rounded Rectangle 35"/>
          <p:cNvSpPr/>
          <p:nvPr/>
        </p:nvSpPr>
        <p:spPr>
          <a:xfrm>
            <a:off x="2067739" y="3383629"/>
            <a:ext cx="943822" cy="72597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960" y="3118795"/>
            <a:ext cx="599170" cy="391125"/>
          </a:xfrm>
          <a:prstGeom prst="rect">
            <a:avLst/>
          </a:prstGeom>
        </p:spPr>
      </p:pic>
      <p:sp>
        <p:nvSpPr>
          <p:cNvPr id="38" name="Rounded Rectangle 37"/>
          <p:cNvSpPr/>
          <p:nvPr/>
        </p:nvSpPr>
        <p:spPr>
          <a:xfrm>
            <a:off x="3170414" y="3383629"/>
            <a:ext cx="943822" cy="72597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777" y="3118795"/>
            <a:ext cx="599170" cy="391125"/>
          </a:xfrm>
          <a:prstGeom prst="rect">
            <a:avLst/>
          </a:prstGeom>
        </p:spPr>
      </p:pic>
      <p:sp>
        <p:nvSpPr>
          <p:cNvPr id="45" name="Rounded Rectangle 44"/>
          <p:cNvSpPr/>
          <p:nvPr/>
        </p:nvSpPr>
        <p:spPr>
          <a:xfrm>
            <a:off x="4702166" y="2365513"/>
            <a:ext cx="943822" cy="725976"/>
          </a:xfrm>
          <a:prstGeom prst="roundRect">
            <a:avLst>
              <a:gd name="adj" fmla="val 9818"/>
            </a:avLst>
          </a:prstGeom>
          <a:noFill/>
          <a:ln w="6350">
            <a:solidFill>
              <a:schemeClr val="tx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0387" y="2100679"/>
            <a:ext cx="599170" cy="391125"/>
          </a:xfrm>
          <a:prstGeom prst="rect">
            <a:avLst/>
          </a:prstGeom>
        </p:spPr>
      </p:pic>
      <p:sp>
        <p:nvSpPr>
          <p:cNvPr id="47" name="Rounded Rectangle 46"/>
          <p:cNvSpPr/>
          <p:nvPr/>
        </p:nvSpPr>
        <p:spPr>
          <a:xfrm>
            <a:off x="4702166" y="3384053"/>
            <a:ext cx="943822" cy="725976"/>
          </a:xfrm>
          <a:prstGeom prst="roundRect">
            <a:avLst>
              <a:gd name="adj" fmla="val 9818"/>
            </a:avLst>
          </a:prstGeom>
          <a:noFill/>
          <a:ln w="6350">
            <a:solidFill>
              <a:schemeClr val="tx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0387" y="3119219"/>
            <a:ext cx="599170" cy="391125"/>
          </a:xfrm>
          <a:prstGeom prst="rect">
            <a:avLst/>
          </a:prstGeom>
        </p:spPr>
      </p:pic>
      <p:sp>
        <p:nvSpPr>
          <p:cNvPr id="60" name="Rounded Rectangle 59"/>
          <p:cNvSpPr/>
          <p:nvPr/>
        </p:nvSpPr>
        <p:spPr>
          <a:xfrm>
            <a:off x="7253594" y="1193103"/>
            <a:ext cx="1322076" cy="323974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t"/>
          <a:lstStyle/>
          <a:p>
            <a:pPr algn="ctr" fontAlgn="auto">
              <a:spcBef>
                <a:spcPts val="0"/>
              </a:spcBef>
              <a:spcAft>
                <a:spcPts val="0"/>
              </a:spcAft>
              <a:defRPr/>
            </a:pPr>
            <a:r>
              <a:rPr lang="en-US" dirty="0">
                <a:solidFill>
                  <a:schemeClr val="tx1"/>
                </a:solidFill>
                <a:latin typeface="Helvetica Neue"/>
                <a:cs typeface="Helvetica Neue"/>
              </a:rPr>
              <a:t>Sandbox</a:t>
            </a:r>
          </a:p>
        </p:txBody>
      </p:sp>
      <p:sp>
        <p:nvSpPr>
          <p:cNvPr id="61" name="Rounded Rectangle 60"/>
          <p:cNvSpPr/>
          <p:nvPr/>
        </p:nvSpPr>
        <p:spPr>
          <a:xfrm>
            <a:off x="7423686" y="2368824"/>
            <a:ext cx="943822" cy="725976"/>
          </a:xfrm>
          <a:prstGeom prst="roundRect">
            <a:avLst>
              <a:gd name="adj" fmla="val 9818"/>
            </a:avLst>
          </a:prstGeom>
          <a:noFill/>
          <a:ln w="6350">
            <a:solidFill>
              <a:schemeClr val="tx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62" name="Picture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907" y="2103990"/>
            <a:ext cx="599170" cy="391125"/>
          </a:xfrm>
          <a:prstGeom prst="rect">
            <a:avLst/>
          </a:prstGeom>
        </p:spPr>
      </p:pic>
      <p:sp>
        <p:nvSpPr>
          <p:cNvPr id="63" name="Rounded Rectangle 62"/>
          <p:cNvSpPr/>
          <p:nvPr/>
        </p:nvSpPr>
        <p:spPr>
          <a:xfrm>
            <a:off x="7423686" y="3387364"/>
            <a:ext cx="943822" cy="725976"/>
          </a:xfrm>
          <a:prstGeom prst="roundRect">
            <a:avLst>
              <a:gd name="adj" fmla="val 9818"/>
            </a:avLst>
          </a:prstGeom>
          <a:noFill/>
          <a:ln w="6350">
            <a:solidFill>
              <a:schemeClr val="tx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907" y="3122530"/>
            <a:ext cx="599170" cy="391125"/>
          </a:xfrm>
          <a:prstGeom prst="rect">
            <a:avLst/>
          </a:prstGeom>
        </p:spPr>
      </p:pic>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2273" y="893180"/>
            <a:ext cx="603504" cy="393954"/>
          </a:xfrm>
          <a:prstGeom prst="rect">
            <a:avLst/>
          </a:prstGeom>
        </p:spPr>
      </p:pic>
      <p:sp>
        <p:nvSpPr>
          <p:cNvPr id="66" name="Rounded Rectangle 65"/>
          <p:cNvSpPr/>
          <p:nvPr/>
        </p:nvSpPr>
        <p:spPr>
          <a:xfrm>
            <a:off x="5839477" y="2368824"/>
            <a:ext cx="943822" cy="725976"/>
          </a:xfrm>
          <a:prstGeom prst="roundRect">
            <a:avLst>
              <a:gd name="adj" fmla="val 9818"/>
            </a:avLst>
          </a:prstGeom>
          <a:noFill/>
          <a:ln w="6350">
            <a:solidFill>
              <a:schemeClr val="tx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698" y="2103990"/>
            <a:ext cx="599170" cy="391125"/>
          </a:xfrm>
          <a:prstGeom prst="rect">
            <a:avLst/>
          </a:prstGeom>
        </p:spPr>
      </p:pic>
      <p:sp>
        <p:nvSpPr>
          <p:cNvPr id="68" name="Rounded Rectangle 67"/>
          <p:cNvSpPr/>
          <p:nvPr/>
        </p:nvSpPr>
        <p:spPr>
          <a:xfrm>
            <a:off x="5839477" y="3387364"/>
            <a:ext cx="943822" cy="725976"/>
          </a:xfrm>
          <a:prstGeom prst="roundRect">
            <a:avLst>
              <a:gd name="adj" fmla="val 9818"/>
            </a:avLst>
          </a:prstGeom>
          <a:noFill/>
          <a:ln w="6350">
            <a:solidFill>
              <a:schemeClr val="tx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698" y="3122530"/>
            <a:ext cx="599170" cy="391125"/>
          </a:xfrm>
          <a:prstGeom prst="rect">
            <a:avLst/>
          </a:prstGeom>
        </p:spPr>
      </p:pic>
      <p:pic>
        <p:nvPicPr>
          <p:cNvPr id="72" name="Picture 7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7497" y="1514028"/>
            <a:ext cx="364217" cy="312186"/>
          </a:xfrm>
          <a:prstGeom prst="rect">
            <a:avLst/>
          </a:prstGeom>
        </p:spPr>
      </p:pic>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2011" y="1626201"/>
            <a:ext cx="364217" cy="312186"/>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6342" y="1744279"/>
            <a:ext cx="364217" cy="312186"/>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6668" y="1543935"/>
            <a:ext cx="281288" cy="375051"/>
          </a:xfrm>
          <a:prstGeom prst="rect">
            <a:avLst/>
          </a:prstGeom>
        </p:spPr>
      </p:pic>
      <p:pic>
        <p:nvPicPr>
          <p:cNvPr id="76" name="Picture 7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2810" y="1637839"/>
            <a:ext cx="281288" cy="375051"/>
          </a:xfrm>
          <a:prstGeom prst="rect">
            <a:avLst/>
          </a:prstGeom>
          <a:effectLst>
            <a:glow rad="50800">
              <a:schemeClr val="bg1">
                <a:lumMod val="75000"/>
                <a:alpha val="50000"/>
              </a:schemeClr>
            </a:glow>
          </a:effectLst>
        </p:spPr>
      </p:pic>
      <p:pic>
        <p:nvPicPr>
          <p:cNvPr id="77" name="Picture 7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1793" y="1726067"/>
            <a:ext cx="281288" cy="375051"/>
          </a:xfrm>
          <a:prstGeom prst="rect">
            <a:avLst/>
          </a:prstGeom>
          <a:effectLst>
            <a:glow rad="38100">
              <a:schemeClr val="bg1">
                <a:lumMod val="50000"/>
                <a:alpha val="50000"/>
              </a:schemeClr>
            </a:glow>
          </a:effectLst>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777" y="2100255"/>
            <a:ext cx="599170" cy="391125"/>
          </a:xfrm>
          <a:prstGeom prst="rect">
            <a:avLst/>
          </a:prstGeom>
        </p:spPr>
      </p:pic>
      <p:pic>
        <p:nvPicPr>
          <p:cNvPr id="79" name="Picture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491" y="1507404"/>
            <a:ext cx="364217" cy="312186"/>
          </a:xfrm>
          <a:prstGeom prst="rect">
            <a:avLst/>
          </a:prstGeom>
        </p:spPr>
      </p:pic>
      <p:pic>
        <p:nvPicPr>
          <p:cNvPr id="80" name="Picture 7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9005" y="1619577"/>
            <a:ext cx="364217" cy="312186"/>
          </a:xfrm>
          <a:prstGeom prst="rect">
            <a:avLst/>
          </a:prstGeom>
        </p:spPr>
      </p:pic>
      <p:pic>
        <p:nvPicPr>
          <p:cNvPr id="81" name="Picture 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3336" y="1737655"/>
            <a:ext cx="364217" cy="312186"/>
          </a:xfrm>
          <a:prstGeom prst="rect">
            <a:avLst/>
          </a:prstGeom>
        </p:spPr>
      </p:pic>
      <p:pic>
        <p:nvPicPr>
          <p:cNvPr id="82" name="Picture 8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662" y="1537311"/>
            <a:ext cx="281288" cy="375051"/>
          </a:xfrm>
          <a:prstGeom prst="rect">
            <a:avLst/>
          </a:prstGeom>
        </p:spPr>
      </p:pic>
      <p:pic>
        <p:nvPicPr>
          <p:cNvPr id="83" name="Picture 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9804" y="1631215"/>
            <a:ext cx="281288" cy="375051"/>
          </a:xfrm>
          <a:prstGeom prst="rect">
            <a:avLst/>
          </a:prstGeom>
          <a:effectLst>
            <a:glow rad="50800">
              <a:schemeClr val="bg1">
                <a:lumMod val="75000"/>
                <a:alpha val="50000"/>
              </a:schemeClr>
            </a:glow>
          </a:effectLst>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8787" y="1719443"/>
            <a:ext cx="281288" cy="375051"/>
          </a:xfrm>
          <a:prstGeom prst="rect">
            <a:avLst/>
          </a:prstGeom>
          <a:effectLst>
            <a:glow rad="38100">
              <a:schemeClr val="bg1">
                <a:lumMod val="50000"/>
                <a:alpha val="50000"/>
              </a:schemeClr>
            </a:glow>
          </a:effectLst>
        </p:spPr>
      </p:pic>
      <p:pic>
        <p:nvPicPr>
          <p:cNvPr id="85" name="Picture 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0198" y="1596986"/>
            <a:ext cx="379083" cy="324929"/>
          </a:xfrm>
          <a:prstGeom prst="rect">
            <a:avLst/>
          </a:prstGeom>
        </p:spPr>
      </p:pic>
      <p:pic>
        <p:nvPicPr>
          <p:cNvPr id="86" name="Picture 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4712" y="1709159"/>
            <a:ext cx="379083" cy="324929"/>
          </a:xfrm>
          <a:prstGeom prst="rect">
            <a:avLst/>
          </a:prstGeom>
        </p:spPr>
      </p:pic>
      <p:pic>
        <p:nvPicPr>
          <p:cNvPr id="88" name="Picture 8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7257" y="1584265"/>
            <a:ext cx="292961" cy="390615"/>
          </a:xfrm>
          <a:prstGeom prst="rect">
            <a:avLst/>
          </a:prstGeom>
        </p:spPr>
      </p:pic>
      <p:pic>
        <p:nvPicPr>
          <p:cNvPr id="89" name="Picture 8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3399" y="1678169"/>
            <a:ext cx="292961" cy="390615"/>
          </a:xfrm>
          <a:prstGeom prst="rect">
            <a:avLst/>
          </a:prstGeom>
          <a:effectLst>
            <a:glow rad="50800">
              <a:schemeClr val="bg1">
                <a:lumMod val="75000"/>
                <a:alpha val="50000"/>
              </a:schemeClr>
            </a:glow>
          </a:effectLst>
        </p:spPr>
      </p:pic>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0387" y="889869"/>
            <a:ext cx="603504" cy="393954"/>
          </a:xfrm>
          <a:prstGeom prst="rect">
            <a:avLst/>
          </a:prstGeom>
        </p:spPr>
      </p:pic>
      <p:pic>
        <p:nvPicPr>
          <p:cNvPr id="91" name="Picture 9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189" y="1149597"/>
            <a:ext cx="1001291" cy="1001291"/>
          </a:xfrm>
          <a:prstGeom prst="rect">
            <a:avLst/>
          </a:prstGeom>
        </p:spPr>
      </p:pic>
      <p:pic>
        <p:nvPicPr>
          <p:cNvPr id="93" name="Picture 9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2045" y="3158143"/>
            <a:ext cx="997346" cy="997346"/>
          </a:xfrm>
          <a:prstGeom prst="rect">
            <a:avLst/>
          </a:prstGeom>
        </p:spPr>
      </p:pic>
      <p:pic>
        <p:nvPicPr>
          <p:cNvPr id="101" name="Picture 10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01719" y="4164986"/>
            <a:ext cx="538196" cy="564237"/>
          </a:xfrm>
          <a:prstGeom prst="rect">
            <a:avLst/>
          </a:prstGeom>
        </p:spPr>
      </p:pic>
      <p:pic>
        <p:nvPicPr>
          <p:cNvPr id="102" name="Picture 10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63106" y="4188616"/>
            <a:ext cx="538196" cy="564237"/>
          </a:xfrm>
          <a:prstGeom prst="rect">
            <a:avLst/>
          </a:prstGeom>
        </p:spPr>
      </p:pic>
      <p:sp>
        <p:nvSpPr>
          <p:cNvPr id="103" name="TextBox 102"/>
          <p:cNvSpPr txBox="1"/>
          <p:nvPr/>
        </p:nvSpPr>
        <p:spPr>
          <a:xfrm>
            <a:off x="4606129" y="1597161"/>
            <a:ext cx="4552122" cy="338554"/>
          </a:xfrm>
          <a:prstGeom prst="rect">
            <a:avLst/>
          </a:prstGeom>
          <a:noFill/>
        </p:spPr>
        <p:txBody>
          <a:bodyPr wrap="square" rtlCol="0">
            <a:spAutoFit/>
          </a:bodyPr>
          <a:lstStyle/>
          <a:p>
            <a:pPr marL="285750" indent="-285750">
              <a:buFont typeface="Arial" charset="0"/>
              <a:buChar char="•"/>
            </a:pPr>
            <a:r>
              <a:rPr lang="en-US" sz="1600" b="1" dirty="0">
                <a:latin typeface="Helvetica Neue" charset="0"/>
                <a:ea typeface="Helvetica Neue" charset="0"/>
                <a:cs typeface="Helvetica Neue" charset="0"/>
              </a:rPr>
              <a:t>A developer creates an AWS account</a:t>
            </a:r>
          </a:p>
        </p:txBody>
      </p:sp>
      <p:sp>
        <p:nvSpPr>
          <p:cNvPr id="104" name="TextBox 103"/>
          <p:cNvSpPr txBox="1"/>
          <p:nvPr/>
        </p:nvSpPr>
        <p:spPr>
          <a:xfrm>
            <a:off x="4412422" y="2501162"/>
            <a:ext cx="4316908" cy="584775"/>
          </a:xfrm>
          <a:prstGeom prst="rect">
            <a:avLst/>
          </a:prstGeom>
          <a:noFill/>
        </p:spPr>
        <p:txBody>
          <a:bodyPr wrap="square" rtlCol="0">
            <a:spAutoFit/>
          </a:bodyPr>
          <a:lstStyle/>
          <a:p>
            <a:pPr marL="285750" indent="-285750">
              <a:buFont typeface="Arial" charset="0"/>
              <a:buChar char="•"/>
            </a:pPr>
            <a:r>
              <a:rPr lang="en-US" sz="1600" b="1" dirty="0">
                <a:latin typeface="Helvetica Neue" charset="0"/>
                <a:ea typeface="Helvetica Neue" charset="0"/>
                <a:cs typeface="Helvetica Neue" charset="0"/>
              </a:rPr>
              <a:t>A network engineer helps create more VPCs and establishes VPN access</a:t>
            </a:r>
          </a:p>
        </p:txBody>
      </p:sp>
      <p:sp>
        <p:nvSpPr>
          <p:cNvPr id="105" name="TextBox 104"/>
          <p:cNvSpPr txBox="1"/>
          <p:nvPr/>
        </p:nvSpPr>
        <p:spPr>
          <a:xfrm>
            <a:off x="4507238" y="3535527"/>
            <a:ext cx="4552122" cy="523220"/>
          </a:xfrm>
          <a:prstGeom prst="rect">
            <a:avLst/>
          </a:prstGeom>
          <a:noFill/>
        </p:spPr>
        <p:txBody>
          <a:bodyPr wrap="square" rtlCol="0">
            <a:spAutoFit/>
          </a:bodyPr>
          <a:lstStyle/>
          <a:p>
            <a:pPr marL="285750" indent="-285750">
              <a:buFont typeface="Arial" charset="0"/>
              <a:buChar char="•"/>
            </a:pPr>
            <a:r>
              <a:rPr lang="en-US" sz="1400" b="1" dirty="0">
                <a:latin typeface="Helvetica Neue" charset="0"/>
                <a:ea typeface="Helvetica Neue" charset="0"/>
                <a:cs typeface="Helvetica Neue" charset="0"/>
              </a:rPr>
              <a:t>Controls are implemented via roles, policies, tagging, security groups, etc.</a:t>
            </a:r>
          </a:p>
        </p:txBody>
      </p:sp>
    </p:spTree>
    <p:extLst>
      <p:ext uri="{BB962C8B-B14F-4D97-AF65-F5344CB8AC3E}">
        <p14:creationId xmlns:p14="http://schemas.microsoft.com/office/powerpoint/2010/main" val="317336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par>
                                <p:cTn id="13" presetID="9"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dissolve">
                                      <p:cBhvr>
                                        <p:cTn id="15" dur="500"/>
                                        <p:tgtEl>
                                          <p:spTgt spid="30"/>
                                        </p:tgtEl>
                                      </p:cBhvr>
                                    </p:animEffect>
                                  </p:childTnLst>
                                </p:cTn>
                              </p:par>
                              <p:par>
                                <p:cTn id="16" presetID="9"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dissolve">
                                      <p:cBhvr>
                                        <p:cTn id="18" dur="500"/>
                                        <p:tgtEl>
                                          <p:spTgt spid="3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par>
                                <p:cTn id="22" presetID="9"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dissolve">
                                      <p:cBhvr>
                                        <p:cTn id="24" dur="500"/>
                                        <p:tgtEl>
                                          <p:spTgt spid="3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dissolve">
                                      <p:cBhvr>
                                        <p:cTn id="27" dur="500"/>
                                        <p:tgtEl>
                                          <p:spTgt spid="38"/>
                                        </p:tgtEl>
                                      </p:cBhvr>
                                    </p:animEffect>
                                  </p:childTnLst>
                                </p:cTn>
                              </p:par>
                              <p:par>
                                <p:cTn id="28" presetID="1" presetClass="entr" presetSubtype="0"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childTnLst>
                                </p:cTn>
                              </p:par>
                              <p:par>
                                <p:cTn id="30" presetID="2" presetClass="entr" presetSubtype="4" fill="hold" nodeType="withEffect">
                                  <p:stCondLst>
                                    <p:cond delay="0"/>
                                  </p:stCondLst>
                                  <p:childTnLst>
                                    <p:set>
                                      <p:cBhvr>
                                        <p:cTn id="31" dur="1" fill="hold">
                                          <p:stCondLst>
                                            <p:cond delay="0"/>
                                          </p:stCondLst>
                                        </p:cTn>
                                        <p:tgtEl>
                                          <p:spTgt spid="101"/>
                                        </p:tgtEl>
                                        <p:attrNameLst>
                                          <p:attrName>style.visibility</p:attrName>
                                        </p:attrNameLst>
                                      </p:cBhvr>
                                      <p:to>
                                        <p:strVal val="visible"/>
                                      </p:to>
                                    </p:set>
                                    <p:anim calcmode="lin" valueType="num">
                                      <p:cBhvr additive="base">
                                        <p:cTn id="32" dur="500" fill="hold"/>
                                        <p:tgtEl>
                                          <p:spTgt spid="101"/>
                                        </p:tgtEl>
                                        <p:attrNameLst>
                                          <p:attrName>ppt_x</p:attrName>
                                        </p:attrNameLst>
                                      </p:cBhvr>
                                      <p:tavLst>
                                        <p:tav tm="0">
                                          <p:val>
                                            <p:strVal val="#ppt_x"/>
                                          </p:val>
                                        </p:tav>
                                        <p:tav tm="100000">
                                          <p:val>
                                            <p:strVal val="#ppt_x"/>
                                          </p:val>
                                        </p:tav>
                                      </p:tavLst>
                                    </p:anim>
                                    <p:anim calcmode="lin" valueType="num">
                                      <p:cBhvr additive="base">
                                        <p:cTn id="33" dur="500" fill="hold"/>
                                        <p:tgtEl>
                                          <p:spTgt spid="101"/>
                                        </p:tgtEl>
                                        <p:attrNameLst>
                                          <p:attrName>ppt_y</p:attrName>
                                        </p:attrNameLst>
                                      </p:cBhvr>
                                      <p:tavLst>
                                        <p:tav tm="0">
                                          <p:val>
                                            <p:strVal val="1+#ppt_h/2"/>
                                          </p:val>
                                        </p:tav>
                                        <p:tav tm="100000">
                                          <p:val>
                                            <p:strVal val="#ppt_y"/>
                                          </p:val>
                                        </p:tav>
                                      </p:tavLst>
                                    </p:anim>
                                  </p:childTnLst>
                                </p:cTn>
                              </p:par>
                              <p:par>
                                <p:cTn id="34" presetID="9" presetClass="entr" presetSubtype="0" fill="hold" grpId="0" nodeType="with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dissolve">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additive="base">
                                        <p:cTn id="41" dur="500" fill="hold"/>
                                        <p:tgtEl>
                                          <p:spTgt spid="72"/>
                                        </p:tgtEl>
                                        <p:attrNameLst>
                                          <p:attrName>ppt_x</p:attrName>
                                        </p:attrNameLst>
                                      </p:cBhvr>
                                      <p:tavLst>
                                        <p:tav tm="0">
                                          <p:val>
                                            <p:strVal val="#ppt_x"/>
                                          </p:val>
                                        </p:tav>
                                        <p:tav tm="100000">
                                          <p:val>
                                            <p:strVal val="#ppt_x"/>
                                          </p:val>
                                        </p:tav>
                                      </p:tavLst>
                                    </p:anim>
                                    <p:anim calcmode="lin" valueType="num">
                                      <p:cBhvr additive="base">
                                        <p:cTn id="42" dur="500" fill="hold"/>
                                        <p:tgtEl>
                                          <p:spTgt spid="7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anim calcmode="lin" valueType="num">
                                      <p:cBhvr additive="base">
                                        <p:cTn id="45" dur="500" fill="hold"/>
                                        <p:tgtEl>
                                          <p:spTgt spid="73"/>
                                        </p:tgtEl>
                                        <p:attrNameLst>
                                          <p:attrName>ppt_x</p:attrName>
                                        </p:attrNameLst>
                                      </p:cBhvr>
                                      <p:tavLst>
                                        <p:tav tm="0">
                                          <p:val>
                                            <p:strVal val="#ppt_x"/>
                                          </p:val>
                                        </p:tav>
                                        <p:tav tm="100000">
                                          <p:val>
                                            <p:strVal val="#ppt_x"/>
                                          </p:val>
                                        </p:tav>
                                      </p:tavLst>
                                    </p:anim>
                                    <p:anim calcmode="lin" valueType="num">
                                      <p:cBhvr additive="base">
                                        <p:cTn id="46" dur="500" fill="hold"/>
                                        <p:tgtEl>
                                          <p:spTgt spid="7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anim calcmode="lin" valueType="num">
                                      <p:cBhvr additive="base">
                                        <p:cTn id="53" dur="500" fill="hold"/>
                                        <p:tgtEl>
                                          <p:spTgt spid="75"/>
                                        </p:tgtEl>
                                        <p:attrNameLst>
                                          <p:attrName>ppt_x</p:attrName>
                                        </p:attrNameLst>
                                      </p:cBhvr>
                                      <p:tavLst>
                                        <p:tav tm="0">
                                          <p:val>
                                            <p:strVal val="#ppt_x"/>
                                          </p:val>
                                        </p:tav>
                                        <p:tav tm="100000">
                                          <p:val>
                                            <p:strVal val="#ppt_x"/>
                                          </p:val>
                                        </p:tav>
                                      </p:tavLst>
                                    </p:anim>
                                    <p:anim calcmode="lin" valueType="num">
                                      <p:cBhvr additive="base">
                                        <p:cTn id="54" dur="500" fill="hold"/>
                                        <p:tgtEl>
                                          <p:spTgt spid="7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ppt_x"/>
                                          </p:val>
                                        </p:tav>
                                        <p:tav tm="100000">
                                          <p:val>
                                            <p:strVal val="#ppt_x"/>
                                          </p:val>
                                        </p:tav>
                                      </p:tavLst>
                                    </p:anim>
                                    <p:anim calcmode="lin" valueType="num">
                                      <p:cBhvr additive="base">
                                        <p:cTn id="58" dur="500" fill="hold"/>
                                        <p:tgtEl>
                                          <p:spTgt spid="7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7"/>
                                        </p:tgtEl>
                                        <p:attrNameLst>
                                          <p:attrName>style.visibility</p:attrName>
                                        </p:attrNameLst>
                                      </p:cBhvr>
                                      <p:to>
                                        <p:strVal val="visible"/>
                                      </p:to>
                                    </p:set>
                                    <p:anim calcmode="lin" valueType="num">
                                      <p:cBhvr additive="base">
                                        <p:cTn id="61" dur="500" fill="hold"/>
                                        <p:tgtEl>
                                          <p:spTgt spid="77"/>
                                        </p:tgtEl>
                                        <p:attrNameLst>
                                          <p:attrName>ppt_x</p:attrName>
                                        </p:attrNameLst>
                                      </p:cBhvr>
                                      <p:tavLst>
                                        <p:tav tm="0">
                                          <p:val>
                                            <p:strVal val="#ppt_x"/>
                                          </p:val>
                                        </p:tav>
                                        <p:tav tm="100000">
                                          <p:val>
                                            <p:strVal val="#ppt_x"/>
                                          </p:val>
                                        </p:tav>
                                      </p:tavLst>
                                    </p:anim>
                                    <p:anim calcmode="lin" valueType="num">
                                      <p:cBhvr additive="base">
                                        <p:cTn id="62" dur="500" fill="hold"/>
                                        <p:tgtEl>
                                          <p:spTgt spid="77"/>
                                        </p:tgtEl>
                                        <p:attrNameLst>
                                          <p:attrName>ppt_y</p:attrName>
                                        </p:attrNameLst>
                                      </p:cBhvr>
                                      <p:tavLst>
                                        <p:tav tm="0">
                                          <p:val>
                                            <p:strVal val="1+#ppt_h/2"/>
                                          </p:val>
                                        </p:tav>
                                        <p:tav tm="100000">
                                          <p:val>
                                            <p:strVal val="#ppt_y"/>
                                          </p:val>
                                        </p:tav>
                                      </p:tavLst>
                                    </p:anim>
                                  </p:childTnLst>
                                </p:cTn>
                              </p:par>
                              <p:par>
                                <p:cTn id="63" presetID="1" presetClass="entr" presetSubtype="0" fill="hold" nodeType="withEffect">
                                  <p:stCondLst>
                                    <p:cond delay="0"/>
                                  </p:stCondLst>
                                  <p:childTnLst>
                                    <p:set>
                                      <p:cBhvr>
                                        <p:cTn id="64" dur="1" fill="hold">
                                          <p:stCondLst>
                                            <p:cond delay="0"/>
                                          </p:stCondLst>
                                        </p:cTn>
                                        <p:tgtEl>
                                          <p:spTgt spid="91"/>
                                        </p:tgtEl>
                                        <p:attrNameLst>
                                          <p:attrName>style.visibility</p:attrName>
                                        </p:attrNameLst>
                                      </p:cBhvr>
                                      <p:to>
                                        <p:strVal val="visible"/>
                                      </p:to>
                                    </p:set>
                                  </p:childTnLst>
                                </p:cTn>
                              </p:par>
                              <p:par>
                                <p:cTn id="65" presetID="9" presetClass="entr" presetSubtype="0" fill="hold" grpId="0" nodeType="withEffect">
                                  <p:stCondLst>
                                    <p:cond delay="0"/>
                                  </p:stCondLst>
                                  <p:childTnLst>
                                    <p:set>
                                      <p:cBhvr>
                                        <p:cTn id="66" dur="1" fill="hold">
                                          <p:stCondLst>
                                            <p:cond delay="0"/>
                                          </p:stCondLst>
                                        </p:cTn>
                                        <p:tgtEl>
                                          <p:spTgt spid="105"/>
                                        </p:tgtEl>
                                        <p:attrNameLst>
                                          <p:attrName>style.visibility</p:attrName>
                                        </p:attrNameLst>
                                      </p:cBhvr>
                                      <p:to>
                                        <p:strVal val="visible"/>
                                      </p:to>
                                    </p:set>
                                    <p:animEffect transition="in" filter="dissolve">
                                      <p:cBhvr>
                                        <p:cTn id="67" dur="500"/>
                                        <p:tgtEl>
                                          <p:spTgt spid="105"/>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03"/>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04"/>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05"/>
                                        </p:tgtEl>
                                        <p:attrNameLst>
                                          <p:attrName>style.visibility</p:attrName>
                                        </p:attrNameLst>
                                      </p:cBhvr>
                                      <p:to>
                                        <p:strVal val="hidden"/>
                                      </p:to>
                                    </p:set>
                                  </p:childTnLst>
                                </p:cTn>
                              </p:par>
                              <p:par>
                                <p:cTn id="76" presetID="2" presetClass="entr" presetSubtype="4"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additive="base">
                                        <p:cTn id="78" dur="500" fill="hold"/>
                                        <p:tgtEl>
                                          <p:spTgt spid="21"/>
                                        </p:tgtEl>
                                        <p:attrNameLst>
                                          <p:attrName>ppt_x</p:attrName>
                                        </p:attrNameLst>
                                      </p:cBhvr>
                                      <p:tavLst>
                                        <p:tav tm="0">
                                          <p:val>
                                            <p:strVal val="#ppt_x"/>
                                          </p:val>
                                        </p:tav>
                                        <p:tav tm="100000">
                                          <p:val>
                                            <p:strVal val="#ppt_x"/>
                                          </p:val>
                                        </p:tav>
                                      </p:tavLst>
                                    </p:anim>
                                    <p:anim calcmode="lin" valueType="num">
                                      <p:cBhvr additive="base">
                                        <p:cTn id="79" dur="500" fill="hold"/>
                                        <p:tgtEl>
                                          <p:spTgt spid="21"/>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 calcmode="lin" valueType="num">
                                      <p:cBhvr additive="base">
                                        <p:cTn id="82" dur="500" fill="hold"/>
                                        <p:tgtEl>
                                          <p:spTgt spid="45"/>
                                        </p:tgtEl>
                                        <p:attrNameLst>
                                          <p:attrName>ppt_x</p:attrName>
                                        </p:attrNameLst>
                                      </p:cBhvr>
                                      <p:tavLst>
                                        <p:tav tm="0">
                                          <p:val>
                                            <p:strVal val="#ppt_x"/>
                                          </p:val>
                                        </p:tav>
                                        <p:tav tm="100000">
                                          <p:val>
                                            <p:strVal val="#ppt_x"/>
                                          </p:val>
                                        </p:tav>
                                      </p:tavLst>
                                    </p:anim>
                                    <p:anim calcmode="lin" valueType="num">
                                      <p:cBhvr additive="base">
                                        <p:cTn id="83" dur="500" fill="hold"/>
                                        <p:tgtEl>
                                          <p:spTgt spid="45"/>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 calcmode="lin" valueType="num">
                                      <p:cBhvr additive="base">
                                        <p:cTn id="86" dur="500" fill="hold"/>
                                        <p:tgtEl>
                                          <p:spTgt spid="46"/>
                                        </p:tgtEl>
                                        <p:attrNameLst>
                                          <p:attrName>ppt_x</p:attrName>
                                        </p:attrNameLst>
                                      </p:cBhvr>
                                      <p:tavLst>
                                        <p:tav tm="0">
                                          <p:val>
                                            <p:strVal val="#ppt_x"/>
                                          </p:val>
                                        </p:tav>
                                        <p:tav tm="100000">
                                          <p:val>
                                            <p:strVal val="#ppt_x"/>
                                          </p:val>
                                        </p:tav>
                                      </p:tavLst>
                                    </p:anim>
                                    <p:anim calcmode="lin" valueType="num">
                                      <p:cBhvr additive="base">
                                        <p:cTn id="87" dur="500" fill="hold"/>
                                        <p:tgtEl>
                                          <p:spTgt spid="46"/>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47"/>
                                        </p:tgtEl>
                                        <p:attrNameLst>
                                          <p:attrName>style.visibility</p:attrName>
                                        </p:attrNameLst>
                                      </p:cBhvr>
                                      <p:to>
                                        <p:strVal val="visible"/>
                                      </p:to>
                                    </p:set>
                                    <p:anim calcmode="lin" valueType="num">
                                      <p:cBhvr additive="base">
                                        <p:cTn id="90" dur="500" fill="hold"/>
                                        <p:tgtEl>
                                          <p:spTgt spid="47"/>
                                        </p:tgtEl>
                                        <p:attrNameLst>
                                          <p:attrName>ppt_x</p:attrName>
                                        </p:attrNameLst>
                                      </p:cBhvr>
                                      <p:tavLst>
                                        <p:tav tm="0">
                                          <p:val>
                                            <p:strVal val="#ppt_x"/>
                                          </p:val>
                                        </p:tav>
                                        <p:tav tm="100000">
                                          <p:val>
                                            <p:strVal val="#ppt_x"/>
                                          </p:val>
                                        </p:tav>
                                      </p:tavLst>
                                    </p:anim>
                                    <p:anim calcmode="lin" valueType="num">
                                      <p:cBhvr additive="base">
                                        <p:cTn id="91" dur="500" fill="hold"/>
                                        <p:tgtEl>
                                          <p:spTgt spid="47"/>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 calcmode="lin" valueType="num">
                                      <p:cBhvr additive="base">
                                        <p:cTn id="94" dur="500" fill="hold"/>
                                        <p:tgtEl>
                                          <p:spTgt spid="48"/>
                                        </p:tgtEl>
                                        <p:attrNameLst>
                                          <p:attrName>ppt_x</p:attrName>
                                        </p:attrNameLst>
                                      </p:cBhvr>
                                      <p:tavLst>
                                        <p:tav tm="0">
                                          <p:val>
                                            <p:strVal val="#ppt_x"/>
                                          </p:val>
                                        </p:tav>
                                        <p:tav tm="100000">
                                          <p:val>
                                            <p:strVal val="#ppt_x"/>
                                          </p:val>
                                        </p:tav>
                                      </p:tavLst>
                                    </p:anim>
                                    <p:anim calcmode="lin" valueType="num">
                                      <p:cBhvr additive="base">
                                        <p:cTn id="95" dur="500" fill="hold"/>
                                        <p:tgtEl>
                                          <p:spTgt spid="48"/>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53"/>
                                        </p:tgtEl>
                                        <p:attrNameLst>
                                          <p:attrName>style.visibility</p:attrName>
                                        </p:attrNameLst>
                                      </p:cBhvr>
                                      <p:to>
                                        <p:strVal val="visible"/>
                                      </p:to>
                                    </p:set>
                                    <p:anim calcmode="lin" valueType="num">
                                      <p:cBhvr additive="base">
                                        <p:cTn id="98" dur="500" fill="hold"/>
                                        <p:tgtEl>
                                          <p:spTgt spid="53"/>
                                        </p:tgtEl>
                                        <p:attrNameLst>
                                          <p:attrName>ppt_x</p:attrName>
                                        </p:attrNameLst>
                                      </p:cBhvr>
                                      <p:tavLst>
                                        <p:tav tm="0">
                                          <p:val>
                                            <p:strVal val="#ppt_x"/>
                                          </p:val>
                                        </p:tav>
                                        <p:tav tm="100000">
                                          <p:val>
                                            <p:strVal val="#ppt_x"/>
                                          </p:val>
                                        </p:tav>
                                      </p:tavLst>
                                    </p:anim>
                                    <p:anim calcmode="lin" valueType="num">
                                      <p:cBhvr additive="base">
                                        <p:cTn id="99" dur="500" fill="hold"/>
                                        <p:tgtEl>
                                          <p:spTgt spid="53"/>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ppt_x"/>
                                          </p:val>
                                        </p:tav>
                                        <p:tav tm="100000">
                                          <p:val>
                                            <p:strVal val="#ppt_x"/>
                                          </p:val>
                                        </p:tav>
                                      </p:tavLst>
                                    </p:anim>
                                    <p:anim calcmode="lin" valueType="num">
                                      <p:cBhvr additive="base">
                                        <p:cTn id="103" dur="500" fill="hold"/>
                                        <p:tgtEl>
                                          <p:spTgt spid="66"/>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67"/>
                                        </p:tgtEl>
                                        <p:attrNameLst>
                                          <p:attrName>style.visibility</p:attrName>
                                        </p:attrNameLst>
                                      </p:cBhvr>
                                      <p:to>
                                        <p:strVal val="visible"/>
                                      </p:to>
                                    </p:set>
                                    <p:anim calcmode="lin" valueType="num">
                                      <p:cBhvr additive="base">
                                        <p:cTn id="106" dur="500" fill="hold"/>
                                        <p:tgtEl>
                                          <p:spTgt spid="67"/>
                                        </p:tgtEl>
                                        <p:attrNameLst>
                                          <p:attrName>ppt_x</p:attrName>
                                        </p:attrNameLst>
                                      </p:cBhvr>
                                      <p:tavLst>
                                        <p:tav tm="0">
                                          <p:val>
                                            <p:strVal val="#ppt_x"/>
                                          </p:val>
                                        </p:tav>
                                        <p:tav tm="100000">
                                          <p:val>
                                            <p:strVal val="#ppt_x"/>
                                          </p:val>
                                        </p:tav>
                                      </p:tavLst>
                                    </p:anim>
                                    <p:anim calcmode="lin" valueType="num">
                                      <p:cBhvr additive="base">
                                        <p:cTn id="107" dur="500" fill="hold"/>
                                        <p:tgtEl>
                                          <p:spTgt spid="67"/>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68"/>
                                        </p:tgtEl>
                                        <p:attrNameLst>
                                          <p:attrName>style.visibility</p:attrName>
                                        </p:attrNameLst>
                                      </p:cBhvr>
                                      <p:to>
                                        <p:strVal val="visible"/>
                                      </p:to>
                                    </p:set>
                                    <p:anim calcmode="lin" valueType="num">
                                      <p:cBhvr additive="base">
                                        <p:cTn id="110" dur="500" fill="hold"/>
                                        <p:tgtEl>
                                          <p:spTgt spid="68"/>
                                        </p:tgtEl>
                                        <p:attrNameLst>
                                          <p:attrName>ppt_x</p:attrName>
                                        </p:attrNameLst>
                                      </p:cBhvr>
                                      <p:tavLst>
                                        <p:tav tm="0">
                                          <p:val>
                                            <p:strVal val="#ppt_x"/>
                                          </p:val>
                                        </p:tav>
                                        <p:tav tm="100000">
                                          <p:val>
                                            <p:strVal val="#ppt_x"/>
                                          </p:val>
                                        </p:tav>
                                      </p:tavLst>
                                    </p:anim>
                                    <p:anim calcmode="lin" valueType="num">
                                      <p:cBhvr additive="base">
                                        <p:cTn id="111" dur="500" fill="hold"/>
                                        <p:tgtEl>
                                          <p:spTgt spid="68"/>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79"/>
                                        </p:tgtEl>
                                        <p:attrNameLst>
                                          <p:attrName>style.visibility</p:attrName>
                                        </p:attrNameLst>
                                      </p:cBhvr>
                                      <p:to>
                                        <p:strVal val="visible"/>
                                      </p:to>
                                    </p:set>
                                    <p:anim calcmode="lin" valueType="num">
                                      <p:cBhvr additive="base">
                                        <p:cTn id="114" dur="500" fill="hold"/>
                                        <p:tgtEl>
                                          <p:spTgt spid="79"/>
                                        </p:tgtEl>
                                        <p:attrNameLst>
                                          <p:attrName>ppt_x</p:attrName>
                                        </p:attrNameLst>
                                      </p:cBhvr>
                                      <p:tavLst>
                                        <p:tav tm="0">
                                          <p:val>
                                            <p:strVal val="#ppt_x"/>
                                          </p:val>
                                        </p:tav>
                                        <p:tav tm="100000">
                                          <p:val>
                                            <p:strVal val="#ppt_x"/>
                                          </p:val>
                                        </p:tav>
                                      </p:tavLst>
                                    </p:anim>
                                    <p:anim calcmode="lin" valueType="num">
                                      <p:cBhvr additive="base">
                                        <p:cTn id="115" dur="500" fill="hold"/>
                                        <p:tgtEl>
                                          <p:spTgt spid="79"/>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80"/>
                                        </p:tgtEl>
                                        <p:attrNameLst>
                                          <p:attrName>style.visibility</p:attrName>
                                        </p:attrNameLst>
                                      </p:cBhvr>
                                      <p:to>
                                        <p:strVal val="visible"/>
                                      </p:to>
                                    </p:set>
                                    <p:anim calcmode="lin" valueType="num">
                                      <p:cBhvr additive="base">
                                        <p:cTn id="118" dur="500" fill="hold"/>
                                        <p:tgtEl>
                                          <p:spTgt spid="80"/>
                                        </p:tgtEl>
                                        <p:attrNameLst>
                                          <p:attrName>ppt_x</p:attrName>
                                        </p:attrNameLst>
                                      </p:cBhvr>
                                      <p:tavLst>
                                        <p:tav tm="0">
                                          <p:val>
                                            <p:strVal val="#ppt_x"/>
                                          </p:val>
                                        </p:tav>
                                        <p:tav tm="100000">
                                          <p:val>
                                            <p:strVal val="#ppt_x"/>
                                          </p:val>
                                        </p:tav>
                                      </p:tavLst>
                                    </p:anim>
                                    <p:anim calcmode="lin" valueType="num">
                                      <p:cBhvr additive="base">
                                        <p:cTn id="119" dur="500" fill="hold"/>
                                        <p:tgtEl>
                                          <p:spTgt spid="80"/>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81"/>
                                        </p:tgtEl>
                                        <p:attrNameLst>
                                          <p:attrName>style.visibility</p:attrName>
                                        </p:attrNameLst>
                                      </p:cBhvr>
                                      <p:to>
                                        <p:strVal val="visible"/>
                                      </p:to>
                                    </p:set>
                                    <p:anim calcmode="lin" valueType="num">
                                      <p:cBhvr additive="base">
                                        <p:cTn id="122" dur="500" fill="hold"/>
                                        <p:tgtEl>
                                          <p:spTgt spid="81"/>
                                        </p:tgtEl>
                                        <p:attrNameLst>
                                          <p:attrName>ppt_x</p:attrName>
                                        </p:attrNameLst>
                                      </p:cBhvr>
                                      <p:tavLst>
                                        <p:tav tm="0">
                                          <p:val>
                                            <p:strVal val="#ppt_x"/>
                                          </p:val>
                                        </p:tav>
                                        <p:tav tm="100000">
                                          <p:val>
                                            <p:strVal val="#ppt_x"/>
                                          </p:val>
                                        </p:tav>
                                      </p:tavLst>
                                    </p:anim>
                                    <p:anim calcmode="lin" valueType="num">
                                      <p:cBhvr additive="base">
                                        <p:cTn id="123" dur="500" fill="hold"/>
                                        <p:tgtEl>
                                          <p:spTgt spid="81"/>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82"/>
                                        </p:tgtEl>
                                        <p:attrNameLst>
                                          <p:attrName>style.visibility</p:attrName>
                                        </p:attrNameLst>
                                      </p:cBhvr>
                                      <p:to>
                                        <p:strVal val="visible"/>
                                      </p:to>
                                    </p:set>
                                    <p:anim calcmode="lin" valueType="num">
                                      <p:cBhvr additive="base">
                                        <p:cTn id="126" dur="500" fill="hold"/>
                                        <p:tgtEl>
                                          <p:spTgt spid="82"/>
                                        </p:tgtEl>
                                        <p:attrNameLst>
                                          <p:attrName>ppt_x</p:attrName>
                                        </p:attrNameLst>
                                      </p:cBhvr>
                                      <p:tavLst>
                                        <p:tav tm="0">
                                          <p:val>
                                            <p:strVal val="#ppt_x"/>
                                          </p:val>
                                        </p:tav>
                                        <p:tav tm="100000">
                                          <p:val>
                                            <p:strVal val="#ppt_x"/>
                                          </p:val>
                                        </p:tav>
                                      </p:tavLst>
                                    </p:anim>
                                    <p:anim calcmode="lin" valueType="num">
                                      <p:cBhvr additive="base">
                                        <p:cTn id="127" dur="500" fill="hold"/>
                                        <p:tgtEl>
                                          <p:spTgt spid="82"/>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83"/>
                                        </p:tgtEl>
                                        <p:attrNameLst>
                                          <p:attrName>style.visibility</p:attrName>
                                        </p:attrNameLst>
                                      </p:cBhvr>
                                      <p:to>
                                        <p:strVal val="visible"/>
                                      </p:to>
                                    </p:set>
                                    <p:anim calcmode="lin" valueType="num">
                                      <p:cBhvr additive="base">
                                        <p:cTn id="130" dur="500" fill="hold"/>
                                        <p:tgtEl>
                                          <p:spTgt spid="83"/>
                                        </p:tgtEl>
                                        <p:attrNameLst>
                                          <p:attrName>ppt_x</p:attrName>
                                        </p:attrNameLst>
                                      </p:cBhvr>
                                      <p:tavLst>
                                        <p:tav tm="0">
                                          <p:val>
                                            <p:strVal val="#ppt_x"/>
                                          </p:val>
                                        </p:tav>
                                        <p:tav tm="100000">
                                          <p:val>
                                            <p:strVal val="#ppt_x"/>
                                          </p:val>
                                        </p:tav>
                                      </p:tavLst>
                                    </p:anim>
                                    <p:anim calcmode="lin" valueType="num">
                                      <p:cBhvr additive="base">
                                        <p:cTn id="131" dur="500" fill="hold"/>
                                        <p:tgtEl>
                                          <p:spTgt spid="83"/>
                                        </p:tgtEl>
                                        <p:attrNameLst>
                                          <p:attrName>ppt_y</p:attrName>
                                        </p:attrNameLst>
                                      </p:cBhvr>
                                      <p:tavLst>
                                        <p:tav tm="0">
                                          <p:val>
                                            <p:strVal val="1+#ppt_h/2"/>
                                          </p:val>
                                        </p:tav>
                                        <p:tav tm="100000">
                                          <p:val>
                                            <p:strVal val="#ppt_y"/>
                                          </p:val>
                                        </p:tav>
                                      </p:tavLst>
                                    </p:anim>
                                  </p:childTnLst>
                                </p:cTn>
                              </p:par>
                              <p:par>
                                <p:cTn id="132" presetID="2" presetClass="entr" presetSubtype="4" fill="hold" nodeType="withEffect">
                                  <p:stCondLst>
                                    <p:cond delay="0"/>
                                  </p:stCondLst>
                                  <p:childTnLst>
                                    <p:set>
                                      <p:cBhvr>
                                        <p:cTn id="133" dur="1" fill="hold">
                                          <p:stCondLst>
                                            <p:cond delay="0"/>
                                          </p:stCondLst>
                                        </p:cTn>
                                        <p:tgtEl>
                                          <p:spTgt spid="102"/>
                                        </p:tgtEl>
                                        <p:attrNameLst>
                                          <p:attrName>style.visibility</p:attrName>
                                        </p:attrNameLst>
                                      </p:cBhvr>
                                      <p:to>
                                        <p:strVal val="visible"/>
                                      </p:to>
                                    </p:set>
                                    <p:anim calcmode="lin" valueType="num">
                                      <p:cBhvr additive="base">
                                        <p:cTn id="134" dur="500" fill="hold"/>
                                        <p:tgtEl>
                                          <p:spTgt spid="102"/>
                                        </p:tgtEl>
                                        <p:attrNameLst>
                                          <p:attrName>ppt_x</p:attrName>
                                        </p:attrNameLst>
                                      </p:cBhvr>
                                      <p:tavLst>
                                        <p:tav tm="0">
                                          <p:val>
                                            <p:strVal val="#ppt_x"/>
                                          </p:val>
                                        </p:tav>
                                        <p:tav tm="100000">
                                          <p:val>
                                            <p:strVal val="#ppt_x"/>
                                          </p:val>
                                        </p:tav>
                                      </p:tavLst>
                                    </p:anim>
                                    <p:anim calcmode="lin" valueType="num">
                                      <p:cBhvr additive="base">
                                        <p:cTn id="135" dur="500" fill="hold"/>
                                        <p:tgtEl>
                                          <p:spTgt spid="102"/>
                                        </p:tgtEl>
                                        <p:attrNameLst>
                                          <p:attrName>ppt_y</p:attrName>
                                        </p:attrNameLst>
                                      </p:cBhvr>
                                      <p:tavLst>
                                        <p:tav tm="0">
                                          <p:val>
                                            <p:strVal val="1+#ppt_h/2"/>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84"/>
                                        </p:tgtEl>
                                        <p:attrNameLst>
                                          <p:attrName>style.visibility</p:attrName>
                                        </p:attrNameLst>
                                      </p:cBhvr>
                                      <p:to>
                                        <p:strVal val="visible"/>
                                      </p:to>
                                    </p:set>
                                    <p:anim calcmode="lin" valueType="num">
                                      <p:cBhvr additive="base">
                                        <p:cTn id="138" dur="500" fill="hold"/>
                                        <p:tgtEl>
                                          <p:spTgt spid="84"/>
                                        </p:tgtEl>
                                        <p:attrNameLst>
                                          <p:attrName>ppt_x</p:attrName>
                                        </p:attrNameLst>
                                      </p:cBhvr>
                                      <p:tavLst>
                                        <p:tav tm="0">
                                          <p:val>
                                            <p:strVal val="#ppt_x"/>
                                          </p:val>
                                        </p:tav>
                                        <p:tav tm="100000">
                                          <p:val>
                                            <p:strVal val="#ppt_x"/>
                                          </p:val>
                                        </p:tav>
                                      </p:tavLst>
                                    </p:anim>
                                    <p:anim calcmode="lin" valueType="num">
                                      <p:cBhvr additive="base">
                                        <p:cTn id="139" dur="500" fill="hold"/>
                                        <p:tgtEl>
                                          <p:spTgt spid="84"/>
                                        </p:tgtEl>
                                        <p:attrNameLst>
                                          <p:attrName>ppt_y</p:attrName>
                                        </p:attrNameLst>
                                      </p:cBhvr>
                                      <p:tavLst>
                                        <p:tav tm="0">
                                          <p:val>
                                            <p:strVal val="1+#ppt_h/2"/>
                                          </p:val>
                                        </p:tav>
                                        <p:tav tm="100000">
                                          <p:val>
                                            <p:strVal val="#ppt_y"/>
                                          </p:val>
                                        </p:tav>
                                      </p:tavLst>
                                    </p:anim>
                                  </p:childTnLst>
                                </p:cTn>
                              </p:par>
                              <p:par>
                                <p:cTn id="140" presetID="2" presetClass="entr" presetSubtype="4" fill="hold" nodeType="withEffect">
                                  <p:stCondLst>
                                    <p:cond delay="0"/>
                                  </p:stCondLst>
                                  <p:childTnLst>
                                    <p:set>
                                      <p:cBhvr>
                                        <p:cTn id="141" dur="1" fill="hold">
                                          <p:stCondLst>
                                            <p:cond delay="0"/>
                                          </p:stCondLst>
                                        </p:cTn>
                                        <p:tgtEl>
                                          <p:spTgt spid="69"/>
                                        </p:tgtEl>
                                        <p:attrNameLst>
                                          <p:attrName>style.visibility</p:attrName>
                                        </p:attrNameLst>
                                      </p:cBhvr>
                                      <p:to>
                                        <p:strVal val="visible"/>
                                      </p:to>
                                    </p:set>
                                    <p:anim calcmode="lin" valueType="num">
                                      <p:cBhvr additive="base">
                                        <p:cTn id="142" dur="500" fill="hold"/>
                                        <p:tgtEl>
                                          <p:spTgt spid="69"/>
                                        </p:tgtEl>
                                        <p:attrNameLst>
                                          <p:attrName>ppt_x</p:attrName>
                                        </p:attrNameLst>
                                      </p:cBhvr>
                                      <p:tavLst>
                                        <p:tav tm="0">
                                          <p:val>
                                            <p:strVal val="#ppt_x"/>
                                          </p:val>
                                        </p:tav>
                                        <p:tav tm="100000">
                                          <p:val>
                                            <p:strVal val="#ppt_x"/>
                                          </p:val>
                                        </p:tav>
                                      </p:tavLst>
                                    </p:anim>
                                    <p:anim calcmode="lin" valueType="num">
                                      <p:cBhvr additive="base">
                                        <p:cTn id="143" dur="500" fill="hold"/>
                                        <p:tgtEl>
                                          <p:spTgt spid="69"/>
                                        </p:tgtEl>
                                        <p:attrNameLst>
                                          <p:attrName>ppt_y</p:attrName>
                                        </p:attrNameLst>
                                      </p:cBhvr>
                                      <p:tavLst>
                                        <p:tav tm="0">
                                          <p:val>
                                            <p:strVal val="1+#ppt_h/2"/>
                                          </p:val>
                                        </p:tav>
                                        <p:tav tm="100000">
                                          <p:val>
                                            <p:strVal val="#ppt_y"/>
                                          </p:val>
                                        </p:tav>
                                      </p:tavLst>
                                    </p:anim>
                                  </p:childTnLst>
                                </p:cTn>
                              </p:par>
                              <p:par>
                                <p:cTn id="144" presetID="9" presetClass="entr" presetSubtype="0" fill="hold" grpId="0" nodeType="withEffect">
                                  <p:stCondLst>
                                    <p:cond delay="0"/>
                                  </p:stCondLst>
                                  <p:childTnLst>
                                    <p:set>
                                      <p:cBhvr>
                                        <p:cTn id="145" dur="1" fill="hold">
                                          <p:stCondLst>
                                            <p:cond delay="0"/>
                                          </p:stCondLst>
                                        </p:cTn>
                                        <p:tgtEl>
                                          <p:spTgt spid="96"/>
                                        </p:tgtEl>
                                        <p:attrNameLst>
                                          <p:attrName>style.visibility</p:attrName>
                                        </p:attrNameLst>
                                      </p:cBhvr>
                                      <p:to>
                                        <p:strVal val="visible"/>
                                      </p:to>
                                    </p:set>
                                    <p:animEffect transition="in" filter="dissolve">
                                      <p:cBhvr>
                                        <p:cTn id="146" dur="500"/>
                                        <p:tgtEl>
                                          <p:spTgt spid="96"/>
                                        </p:tgtEl>
                                      </p:cBhvr>
                                    </p:animEffect>
                                  </p:childTnLst>
                                </p:cTn>
                              </p:par>
                              <p:par>
                                <p:cTn id="147" presetID="2" presetClass="entr" presetSubtype="4" fill="hold" grpId="0" nodeType="withEffect">
                                  <p:stCondLst>
                                    <p:cond delay="0"/>
                                  </p:stCondLst>
                                  <p:childTnLst>
                                    <p:set>
                                      <p:cBhvr>
                                        <p:cTn id="148" dur="1" fill="hold">
                                          <p:stCondLst>
                                            <p:cond delay="0"/>
                                          </p:stCondLst>
                                        </p:cTn>
                                        <p:tgtEl>
                                          <p:spTgt spid="60"/>
                                        </p:tgtEl>
                                        <p:attrNameLst>
                                          <p:attrName>style.visibility</p:attrName>
                                        </p:attrNameLst>
                                      </p:cBhvr>
                                      <p:to>
                                        <p:strVal val="visible"/>
                                      </p:to>
                                    </p:set>
                                    <p:anim calcmode="lin" valueType="num">
                                      <p:cBhvr additive="base">
                                        <p:cTn id="149" dur="500" fill="hold"/>
                                        <p:tgtEl>
                                          <p:spTgt spid="60"/>
                                        </p:tgtEl>
                                        <p:attrNameLst>
                                          <p:attrName>ppt_x</p:attrName>
                                        </p:attrNameLst>
                                      </p:cBhvr>
                                      <p:tavLst>
                                        <p:tav tm="0">
                                          <p:val>
                                            <p:strVal val="#ppt_x"/>
                                          </p:val>
                                        </p:tav>
                                        <p:tav tm="100000">
                                          <p:val>
                                            <p:strVal val="#ppt_x"/>
                                          </p:val>
                                        </p:tav>
                                      </p:tavLst>
                                    </p:anim>
                                    <p:anim calcmode="lin" valueType="num">
                                      <p:cBhvr additive="base">
                                        <p:cTn id="150" dur="500" fill="hold"/>
                                        <p:tgtEl>
                                          <p:spTgt spid="60"/>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62"/>
                                        </p:tgtEl>
                                        <p:attrNameLst>
                                          <p:attrName>style.visibility</p:attrName>
                                        </p:attrNameLst>
                                      </p:cBhvr>
                                      <p:to>
                                        <p:strVal val="visible"/>
                                      </p:to>
                                    </p:set>
                                    <p:anim calcmode="lin" valueType="num">
                                      <p:cBhvr additive="base">
                                        <p:cTn id="157" dur="500" fill="hold"/>
                                        <p:tgtEl>
                                          <p:spTgt spid="62"/>
                                        </p:tgtEl>
                                        <p:attrNameLst>
                                          <p:attrName>ppt_x</p:attrName>
                                        </p:attrNameLst>
                                      </p:cBhvr>
                                      <p:tavLst>
                                        <p:tav tm="0">
                                          <p:val>
                                            <p:strVal val="#ppt_x"/>
                                          </p:val>
                                        </p:tav>
                                        <p:tav tm="100000">
                                          <p:val>
                                            <p:strVal val="#ppt_x"/>
                                          </p:val>
                                        </p:tav>
                                      </p:tavLst>
                                    </p:anim>
                                    <p:anim calcmode="lin" valueType="num">
                                      <p:cBhvr additive="base">
                                        <p:cTn id="158" dur="500" fill="hold"/>
                                        <p:tgtEl>
                                          <p:spTgt spid="62"/>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63"/>
                                        </p:tgtEl>
                                        <p:attrNameLst>
                                          <p:attrName>style.visibility</p:attrName>
                                        </p:attrNameLst>
                                      </p:cBhvr>
                                      <p:to>
                                        <p:strVal val="visible"/>
                                      </p:to>
                                    </p:set>
                                    <p:anim calcmode="lin" valueType="num">
                                      <p:cBhvr additive="base">
                                        <p:cTn id="161" dur="500" fill="hold"/>
                                        <p:tgtEl>
                                          <p:spTgt spid="63"/>
                                        </p:tgtEl>
                                        <p:attrNameLst>
                                          <p:attrName>ppt_x</p:attrName>
                                        </p:attrNameLst>
                                      </p:cBhvr>
                                      <p:tavLst>
                                        <p:tav tm="0">
                                          <p:val>
                                            <p:strVal val="#ppt_x"/>
                                          </p:val>
                                        </p:tav>
                                        <p:tav tm="100000">
                                          <p:val>
                                            <p:strVal val="#ppt_x"/>
                                          </p:val>
                                        </p:tav>
                                      </p:tavLst>
                                    </p:anim>
                                    <p:anim calcmode="lin" valueType="num">
                                      <p:cBhvr additive="base">
                                        <p:cTn id="162" dur="500" fill="hold"/>
                                        <p:tgtEl>
                                          <p:spTgt spid="63"/>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85"/>
                                        </p:tgtEl>
                                        <p:attrNameLst>
                                          <p:attrName>style.visibility</p:attrName>
                                        </p:attrNameLst>
                                      </p:cBhvr>
                                      <p:to>
                                        <p:strVal val="visible"/>
                                      </p:to>
                                    </p:set>
                                    <p:anim calcmode="lin" valueType="num">
                                      <p:cBhvr additive="base">
                                        <p:cTn id="165" dur="500" fill="hold"/>
                                        <p:tgtEl>
                                          <p:spTgt spid="85"/>
                                        </p:tgtEl>
                                        <p:attrNameLst>
                                          <p:attrName>ppt_x</p:attrName>
                                        </p:attrNameLst>
                                      </p:cBhvr>
                                      <p:tavLst>
                                        <p:tav tm="0">
                                          <p:val>
                                            <p:strVal val="#ppt_x"/>
                                          </p:val>
                                        </p:tav>
                                        <p:tav tm="100000">
                                          <p:val>
                                            <p:strVal val="#ppt_x"/>
                                          </p:val>
                                        </p:tav>
                                      </p:tavLst>
                                    </p:anim>
                                    <p:anim calcmode="lin" valueType="num">
                                      <p:cBhvr additive="base">
                                        <p:cTn id="166" dur="500" fill="hold"/>
                                        <p:tgtEl>
                                          <p:spTgt spid="85"/>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6"/>
                                        </p:tgtEl>
                                        <p:attrNameLst>
                                          <p:attrName>style.visibility</p:attrName>
                                        </p:attrNameLst>
                                      </p:cBhvr>
                                      <p:to>
                                        <p:strVal val="visible"/>
                                      </p:to>
                                    </p:set>
                                    <p:anim calcmode="lin" valueType="num">
                                      <p:cBhvr additive="base">
                                        <p:cTn id="169" dur="500" fill="hold"/>
                                        <p:tgtEl>
                                          <p:spTgt spid="86"/>
                                        </p:tgtEl>
                                        <p:attrNameLst>
                                          <p:attrName>ppt_x</p:attrName>
                                        </p:attrNameLst>
                                      </p:cBhvr>
                                      <p:tavLst>
                                        <p:tav tm="0">
                                          <p:val>
                                            <p:strVal val="#ppt_x"/>
                                          </p:val>
                                        </p:tav>
                                        <p:tav tm="100000">
                                          <p:val>
                                            <p:strVal val="#ppt_x"/>
                                          </p:val>
                                        </p:tav>
                                      </p:tavLst>
                                    </p:anim>
                                    <p:anim calcmode="lin" valueType="num">
                                      <p:cBhvr additive="base">
                                        <p:cTn id="170" dur="500" fill="hold"/>
                                        <p:tgtEl>
                                          <p:spTgt spid="86"/>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8"/>
                                        </p:tgtEl>
                                        <p:attrNameLst>
                                          <p:attrName>style.visibility</p:attrName>
                                        </p:attrNameLst>
                                      </p:cBhvr>
                                      <p:to>
                                        <p:strVal val="visible"/>
                                      </p:to>
                                    </p:set>
                                    <p:anim calcmode="lin" valueType="num">
                                      <p:cBhvr additive="base">
                                        <p:cTn id="173" dur="500" fill="hold"/>
                                        <p:tgtEl>
                                          <p:spTgt spid="88"/>
                                        </p:tgtEl>
                                        <p:attrNameLst>
                                          <p:attrName>ppt_x</p:attrName>
                                        </p:attrNameLst>
                                      </p:cBhvr>
                                      <p:tavLst>
                                        <p:tav tm="0">
                                          <p:val>
                                            <p:strVal val="#ppt_x"/>
                                          </p:val>
                                        </p:tav>
                                        <p:tav tm="100000">
                                          <p:val>
                                            <p:strVal val="#ppt_x"/>
                                          </p:val>
                                        </p:tav>
                                      </p:tavLst>
                                    </p:anim>
                                    <p:anim calcmode="lin" valueType="num">
                                      <p:cBhvr additive="base">
                                        <p:cTn id="174" dur="500" fill="hold"/>
                                        <p:tgtEl>
                                          <p:spTgt spid="88"/>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89"/>
                                        </p:tgtEl>
                                        <p:attrNameLst>
                                          <p:attrName>style.visibility</p:attrName>
                                        </p:attrNameLst>
                                      </p:cBhvr>
                                      <p:to>
                                        <p:strVal val="visible"/>
                                      </p:to>
                                    </p:set>
                                    <p:anim calcmode="lin" valueType="num">
                                      <p:cBhvr additive="base">
                                        <p:cTn id="177" dur="500" fill="hold"/>
                                        <p:tgtEl>
                                          <p:spTgt spid="89"/>
                                        </p:tgtEl>
                                        <p:attrNameLst>
                                          <p:attrName>ppt_x</p:attrName>
                                        </p:attrNameLst>
                                      </p:cBhvr>
                                      <p:tavLst>
                                        <p:tav tm="0">
                                          <p:val>
                                            <p:strVal val="#ppt_x"/>
                                          </p:val>
                                        </p:tav>
                                        <p:tav tm="100000">
                                          <p:val>
                                            <p:strVal val="#ppt_x"/>
                                          </p:val>
                                        </p:tav>
                                      </p:tavLst>
                                    </p:anim>
                                    <p:anim calcmode="lin" valueType="num">
                                      <p:cBhvr additive="base">
                                        <p:cTn id="178" dur="500" fill="hold"/>
                                        <p:tgtEl>
                                          <p:spTgt spid="8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65"/>
                                        </p:tgtEl>
                                        <p:attrNameLst>
                                          <p:attrName>style.visibility</p:attrName>
                                        </p:attrNameLst>
                                      </p:cBhvr>
                                      <p:to>
                                        <p:strVal val="visible"/>
                                      </p:to>
                                    </p:set>
                                    <p:anim calcmode="lin" valueType="num">
                                      <p:cBhvr additive="base">
                                        <p:cTn id="181" dur="500" fill="hold"/>
                                        <p:tgtEl>
                                          <p:spTgt spid="65"/>
                                        </p:tgtEl>
                                        <p:attrNameLst>
                                          <p:attrName>ppt_x</p:attrName>
                                        </p:attrNameLst>
                                      </p:cBhvr>
                                      <p:tavLst>
                                        <p:tav tm="0">
                                          <p:val>
                                            <p:strVal val="#ppt_x"/>
                                          </p:val>
                                        </p:tav>
                                        <p:tav tm="100000">
                                          <p:val>
                                            <p:strVal val="#ppt_x"/>
                                          </p:val>
                                        </p:tav>
                                      </p:tavLst>
                                    </p:anim>
                                    <p:anim calcmode="lin" valueType="num">
                                      <p:cBhvr additive="base">
                                        <p:cTn id="182" dur="500" fill="hold"/>
                                        <p:tgtEl>
                                          <p:spTgt spid="65"/>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64"/>
                                        </p:tgtEl>
                                        <p:attrNameLst>
                                          <p:attrName>style.visibility</p:attrName>
                                        </p:attrNameLst>
                                      </p:cBhvr>
                                      <p:to>
                                        <p:strVal val="visible"/>
                                      </p:to>
                                    </p:set>
                                    <p:anim calcmode="lin" valueType="num">
                                      <p:cBhvr additive="base">
                                        <p:cTn id="185" dur="500" fill="hold"/>
                                        <p:tgtEl>
                                          <p:spTgt spid="64"/>
                                        </p:tgtEl>
                                        <p:attrNameLst>
                                          <p:attrName>ppt_x</p:attrName>
                                        </p:attrNameLst>
                                      </p:cBhvr>
                                      <p:tavLst>
                                        <p:tav tm="0">
                                          <p:val>
                                            <p:strVal val="#ppt_x"/>
                                          </p:val>
                                        </p:tav>
                                        <p:tav tm="100000">
                                          <p:val>
                                            <p:strVal val="#ppt_x"/>
                                          </p:val>
                                        </p:tav>
                                      </p:tavLst>
                                    </p:anim>
                                    <p:anim calcmode="lin" valueType="num">
                                      <p:cBhvr additive="base">
                                        <p:cTn id="18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21" grpId="0" animBg="1"/>
      <p:bldP spid="29" grpId="0" animBg="1"/>
      <p:bldP spid="36" grpId="0" animBg="1"/>
      <p:bldP spid="38" grpId="0" animBg="1"/>
      <p:bldP spid="45" grpId="0" animBg="1"/>
      <p:bldP spid="47" grpId="0" animBg="1"/>
      <p:bldP spid="60" grpId="0" animBg="1"/>
      <p:bldP spid="61" grpId="0" animBg="1"/>
      <p:bldP spid="63" grpId="0" animBg="1"/>
      <p:bldP spid="66" grpId="0" animBg="1"/>
      <p:bldP spid="68" grpId="0" animBg="1"/>
      <p:bldP spid="103" grpId="0"/>
      <p:bldP spid="103" grpId="1"/>
      <p:bldP spid="104" grpId="0"/>
      <p:bldP spid="104" grpId="1"/>
      <p:bldP spid="105" grpId="0"/>
      <p:bldP spid="10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33575" y="528768"/>
            <a:ext cx="4038600" cy="4408997"/>
          </a:xfrm>
          <a:solidFill>
            <a:schemeClr val="bg1"/>
          </a:solidFill>
        </p:spPr>
        <p:txBody>
          <a:bodyPr/>
          <a:lstStyle/>
          <a:p>
            <a:r>
              <a:rPr lang="en-US" sz="1400" dirty="0">
                <a:solidFill>
                  <a:srgbClr val="3366FF"/>
                </a:solidFill>
                <a:latin typeface="Lucida Console"/>
                <a:cs typeface="Lucida Console"/>
              </a:rPr>
              <a:t>{</a:t>
            </a:r>
            <a:endParaRPr lang="en-US" sz="1400" dirty="0">
              <a:solidFill>
                <a:schemeClr val="accent2">
                  <a:lumMod val="60000"/>
                  <a:lumOff val="40000"/>
                </a:schemeClr>
              </a:solidFill>
              <a:latin typeface="Lucida Console"/>
              <a:cs typeface="Lucida Console"/>
            </a:endParaRPr>
          </a:p>
          <a:p>
            <a:r>
              <a:rPr lang="en-US" sz="1400" dirty="0">
                <a:solidFill>
                  <a:schemeClr val="accent2">
                    <a:lumMod val="60000"/>
                    <a:lumOff val="40000"/>
                  </a:schemeClr>
                </a:solidFill>
                <a:latin typeface="Lucida Console"/>
                <a:cs typeface="Lucida Console"/>
              </a:rPr>
              <a:t>  "Version": "2012-10-17",</a:t>
            </a:r>
          </a:p>
          <a:p>
            <a:r>
              <a:rPr lang="en-US" sz="1400" dirty="0">
                <a:solidFill>
                  <a:schemeClr val="accent2">
                    <a:lumMod val="60000"/>
                    <a:lumOff val="40000"/>
                  </a:schemeClr>
                </a:solidFill>
                <a:latin typeface="Lucida Console"/>
                <a:cs typeface="Lucida Console"/>
              </a:rPr>
              <a:t>  "Statement": [{</a:t>
            </a:r>
          </a:p>
          <a:p>
            <a:r>
              <a:rPr lang="en-US" sz="1400" dirty="0">
                <a:solidFill>
                  <a:schemeClr val="accent2">
                    <a:lumMod val="60000"/>
                    <a:lumOff val="40000"/>
                  </a:schemeClr>
                </a:solidFill>
                <a:latin typeface="Lucida Console"/>
                <a:cs typeface="Lucida Console"/>
              </a:rPr>
              <a:t>      "Effect": "</a:t>
            </a:r>
            <a:r>
              <a:rPr lang="en-US" sz="1400" dirty="0">
                <a:solidFill>
                  <a:srgbClr val="00B050"/>
                </a:solidFill>
                <a:latin typeface="Lucida Console"/>
                <a:cs typeface="Lucida Console"/>
              </a:rPr>
              <a:t>Allow</a:t>
            </a:r>
            <a:r>
              <a:rPr lang="en-US" sz="1400" dirty="0">
                <a:solidFill>
                  <a:schemeClr val="accent2">
                    <a:lumMod val="60000"/>
                    <a:lumOff val="40000"/>
                  </a:schemeClr>
                </a:solidFill>
                <a:latin typeface="Lucida Console"/>
                <a:cs typeface="Lucida Console"/>
              </a:rPr>
              <a:t>",</a:t>
            </a:r>
          </a:p>
          <a:p>
            <a:r>
              <a:rPr lang="en-US" sz="1400" dirty="0">
                <a:solidFill>
                  <a:schemeClr val="accent2">
                    <a:lumMod val="60000"/>
                    <a:lumOff val="40000"/>
                  </a:schemeClr>
                </a:solidFill>
                <a:latin typeface="Lucida Console"/>
                <a:cs typeface="Lucida Console"/>
              </a:rPr>
              <a:t>      "Action": "*",</a:t>
            </a:r>
          </a:p>
          <a:p>
            <a:r>
              <a:rPr lang="en-US" sz="1400" dirty="0">
                <a:solidFill>
                  <a:schemeClr val="accent2">
                    <a:lumMod val="60000"/>
                    <a:lumOff val="40000"/>
                  </a:schemeClr>
                </a:solidFill>
                <a:latin typeface="Lucida Console"/>
                <a:cs typeface="Lucida Console"/>
              </a:rPr>
              <a:t>      "Resource": "*"</a:t>
            </a:r>
          </a:p>
          <a:p>
            <a:r>
              <a:rPr lang="en-US" sz="1400" dirty="0">
                <a:solidFill>
                  <a:schemeClr val="accent2">
                    <a:lumMod val="60000"/>
                    <a:lumOff val="40000"/>
                  </a:schemeClr>
                </a:solidFill>
                <a:latin typeface="Lucida Console"/>
                <a:cs typeface="Lucida Console"/>
              </a:rPr>
              <a:t>    },</a:t>
            </a:r>
          </a:p>
          <a:p>
            <a:r>
              <a:rPr lang="en-US" sz="1400" dirty="0">
                <a:solidFill>
                  <a:schemeClr val="accent2">
                    <a:lumMod val="60000"/>
                    <a:lumOff val="40000"/>
                  </a:schemeClr>
                </a:solidFill>
                <a:latin typeface="Lucida Console"/>
                <a:cs typeface="Lucida Console"/>
              </a:rPr>
              <a:t>    {</a:t>
            </a:r>
          </a:p>
          <a:p>
            <a:r>
              <a:rPr lang="en-US" sz="1400" dirty="0">
                <a:solidFill>
                  <a:schemeClr val="accent2">
                    <a:lumMod val="60000"/>
                    <a:lumOff val="40000"/>
                  </a:schemeClr>
                </a:solidFill>
                <a:latin typeface="Lucida Console"/>
                <a:cs typeface="Lucida Console"/>
              </a:rPr>
              <a:t>      "Effect": "</a:t>
            </a:r>
            <a:r>
              <a:rPr lang="en-US" sz="1400" dirty="0">
                <a:solidFill>
                  <a:srgbClr val="FF0000"/>
                </a:solidFill>
                <a:latin typeface="Lucida Console"/>
                <a:cs typeface="Lucida Console"/>
              </a:rPr>
              <a:t>Deny</a:t>
            </a:r>
            <a:r>
              <a:rPr lang="en-US" sz="1400" dirty="0">
                <a:solidFill>
                  <a:schemeClr val="accent2">
                    <a:lumMod val="60000"/>
                    <a:lumOff val="40000"/>
                  </a:schemeClr>
                </a:solidFill>
                <a:latin typeface="Lucida Console"/>
                <a:cs typeface="Lucida Console"/>
              </a:rPr>
              <a:t>",</a:t>
            </a:r>
          </a:p>
          <a:p>
            <a:r>
              <a:rPr lang="en-US" sz="1400" dirty="0">
                <a:solidFill>
                  <a:schemeClr val="accent2">
                    <a:lumMod val="60000"/>
                    <a:lumOff val="40000"/>
                  </a:schemeClr>
                </a:solidFill>
                <a:latin typeface="Lucida Console"/>
                <a:cs typeface="Lucida Console"/>
              </a:rPr>
              <a:t>      "Action": "redshift:*",</a:t>
            </a:r>
          </a:p>
          <a:p>
            <a:r>
              <a:rPr lang="en-US" sz="1400" dirty="0">
                <a:solidFill>
                  <a:schemeClr val="accent2">
                    <a:lumMod val="60000"/>
                    <a:lumOff val="40000"/>
                  </a:schemeClr>
                </a:solidFill>
                <a:latin typeface="Lucida Console"/>
                <a:cs typeface="Lucida Console"/>
              </a:rPr>
              <a:t>      "Resource": "*"</a:t>
            </a:r>
          </a:p>
          <a:p>
            <a:r>
              <a:rPr lang="en-US" sz="1400" dirty="0">
                <a:solidFill>
                  <a:schemeClr val="accent2">
                    <a:lumMod val="60000"/>
                    <a:lumOff val="40000"/>
                  </a:schemeClr>
                </a:solidFill>
                <a:latin typeface="Lucida Console"/>
                <a:cs typeface="Lucida Console"/>
              </a:rPr>
              <a:t>    }</a:t>
            </a:r>
          </a:p>
          <a:p>
            <a:r>
              <a:rPr lang="en-US" sz="1400" dirty="0">
                <a:solidFill>
                  <a:schemeClr val="accent2">
                    <a:lumMod val="60000"/>
                    <a:lumOff val="40000"/>
                  </a:schemeClr>
                </a:solidFill>
                <a:latin typeface="Lucida Console"/>
                <a:cs typeface="Lucida Console"/>
              </a:rPr>
              <a:t>  ]</a:t>
            </a:r>
          </a:p>
          <a:p>
            <a:r>
              <a:rPr lang="en-US" sz="1400" dirty="0">
                <a:solidFill>
                  <a:schemeClr val="accent2">
                    <a:lumMod val="60000"/>
                    <a:lumOff val="40000"/>
                  </a:schemeClr>
                </a:solidFill>
                <a:latin typeface="Lucida Console"/>
                <a:cs typeface="Lucida Console"/>
              </a:rPr>
              <a:t>}</a:t>
            </a:r>
          </a:p>
        </p:txBody>
      </p:sp>
      <p:sp>
        <p:nvSpPr>
          <p:cNvPr id="6" name="Content Placeholder 5"/>
          <p:cNvSpPr>
            <a:spLocks noGrp="1"/>
          </p:cNvSpPr>
          <p:nvPr>
            <p:ph sz="half" idx="2"/>
          </p:nvPr>
        </p:nvSpPr>
        <p:spPr>
          <a:xfrm>
            <a:off x="4524574" y="528768"/>
            <a:ext cx="4371232" cy="4408997"/>
          </a:xfrm>
          <a:solidFill>
            <a:schemeClr val="bg1"/>
          </a:solidFill>
        </p:spPr>
        <p:txBody>
          <a:bodyPr vert="horz" lIns="91440" tIns="45720" rIns="91440" bIns="45720" rtlCol="0">
            <a:noAutofit/>
          </a:bodyPr>
          <a:lstStyle/>
          <a:p>
            <a:r>
              <a:rPr lang="en-US" sz="1400" dirty="0">
                <a:solidFill>
                  <a:srgbClr val="FCB64C"/>
                </a:solidFill>
                <a:latin typeface="Lucida Console"/>
                <a:cs typeface="Lucida Console"/>
              </a:rPr>
              <a:t>{</a:t>
            </a:r>
          </a:p>
          <a:p>
            <a:r>
              <a:rPr lang="en-US" sz="1400" dirty="0">
                <a:solidFill>
                  <a:srgbClr val="FCB64C"/>
                </a:solidFill>
                <a:latin typeface="Lucida Console"/>
                <a:cs typeface="Lucida Console"/>
              </a:rPr>
              <a:t> "Version": "2012-10-17",</a:t>
            </a:r>
          </a:p>
          <a:p>
            <a:r>
              <a:rPr lang="en-US" sz="1400" dirty="0">
                <a:solidFill>
                  <a:srgbClr val="FCB64C"/>
                </a:solidFill>
                <a:latin typeface="Lucida Console"/>
                <a:cs typeface="Lucida Console"/>
              </a:rPr>
              <a:t>   "Statement": [{</a:t>
            </a:r>
          </a:p>
          <a:p>
            <a:r>
              <a:rPr lang="en-US" sz="1400" dirty="0">
                <a:solidFill>
                  <a:srgbClr val="FCB64C"/>
                </a:solidFill>
                <a:latin typeface="Lucida Console"/>
                <a:cs typeface="Lucida Console"/>
              </a:rPr>
              <a:t>      "Effect": "</a:t>
            </a:r>
            <a:r>
              <a:rPr lang="en-US" sz="1400" dirty="0">
                <a:solidFill>
                  <a:srgbClr val="00B050"/>
                </a:solidFill>
                <a:latin typeface="Lucida Console"/>
                <a:cs typeface="Lucida Console"/>
              </a:rPr>
              <a:t>Allow</a:t>
            </a:r>
            <a:r>
              <a:rPr lang="en-US" sz="1400" dirty="0">
                <a:solidFill>
                  <a:srgbClr val="FCB64C"/>
                </a:solidFill>
                <a:latin typeface="Lucida Console"/>
                <a:cs typeface="Lucida Console"/>
              </a:rPr>
              <a:t>",</a:t>
            </a:r>
          </a:p>
          <a:p>
            <a:r>
              <a:rPr lang="en-US" sz="1400" dirty="0">
                <a:solidFill>
                  <a:srgbClr val="FCB64C"/>
                </a:solidFill>
                <a:latin typeface="Lucida Console"/>
                <a:cs typeface="Lucida Console"/>
              </a:rPr>
              <a:t>      "Action": [</a:t>
            </a:r>
          </a:p>
          <a:p>
            <a:r>
              <a:rPr lang="en-US" sz="1400" dirty="0">
                <a:solidFill>
                  <a:srgbClr val="FCB64C"/>
                </a:solidFill>
                <a:latin typeface="Lucida Console"/>
                <a:cs typeface="Lucida Console"/>
              </a:rPr>
              <a:t>		"ec2:RunInstances",</a:t>
            </a:r>
          </a:p>
          <a:p>
            <a:r>
              <a:rPr lang="en-US" sz="1400" dirty="0">
                <a:solidFill>
                  <a:srgbClr val="FCB64C"/>
                </a:solidFill>
                <a:latin typeface="Lucida Console"/>
                <a:cs typeface="Lucida Console"/>
              </a:rPr>
              <a:t>		"ec2:DescribeInstances", </a:t>
            </a:r>
          </a:p>
          <a:p>
            <a:r>
              <a:rPr lang="en-US" sz="1400" dirty="0">
                <a:solidFill>
                  <a:srgbClr val="FCB64C"/>
                </a:solidFill>
                <a:latin typeface="Lucida Console"/>
                <a:cs typeface="Lucida Console"/>
              </a:rPr>
              <a:t>		"ec2:DescribeImages",</a:t>
            </a:r>
          </a:p>
          <a:p>
            <a:r>
              <a:rPr lang="en-US" sz="1400" dirty="0">
                <a:solidFill>
                  <a:srgbClr val="FCB64C"/>
                </a:solidFill>
                <a:latin typeface="Lucida Console"/>
                <a:cs typeface="Lucida Console"/>
              </a:rPr>
              <a:t>		"ec2:DescribeKeyPairs",</a:t>
            </a:r>
          </a:p>
          <a:p>
            <a:r>
              <a:rPr lang="en-US" sz="1400" dirty="0">
                <a:solidFill>
                  <a:srgbClr val="FCB64C"/>
                </a:solidFill>
                <a:latin typeface="Lucida Console"/>
                <a:cs typeface="Lucida Console"/>
              </a:rPr>
              <a:t>		"ec2:DescribeVpcs", </a:t>
            </a:r>
          </a:p>
          <a:p>
            <a:r>
              <a:rPr lang="en-US" sz="1400" dirty="0">
                <a:solidFill>
                  <a:srgbClr val="FCB64C"/>
                </a:solidFill>
                <a:latin typeface="Lucida Console"/>
                <a:cs typeface="Lucida Console"/>
              </a:rPr>
              <a:t>		"ec2:DescribeSubnets",</a:t>
            </a:r>
          </a:p>
          <a:p>
            <a:r>
              <a:rPr lang="en-US" sz="1400" dirty="0">
                <a:solidFill>
                  <a:srgbClr val="FCB64C"/>
                </a:solidFill>
                <a:latin typeface="Lucida Console"/>
                <a:cs typeface="Lucida Console"/>
              </a:rPr>
              <a:t>		"ec2:DescribeSecurityGroups"</a:t>
            </a:r>
          </a:p>
          <a:p>
            <a:r>
              <a:rPr lang="en-US" sz="1400" dirty="0">
                <a:solidFill>
                  <a:srgbClr val="FCB64C"/>
                </a:solidFill>
                <a:latin typeface="Lucida Console"/>
                <a:cs typeface="Lucida Console"/>
              </a:rPr>
              <a:t>      ],</a:t>
            </a:r>
          </a:p>
          <a:p>
            <a:r>
              <a:rPr lang="en-US" sz="1400" dirty="0">
                <a:solidFill>
                  <a:srgbClr val="FCB64C"/>
                </a:solidFill>
                <a:latin typeface="Lucida Console"/>
                <a:cs typeface="Lucida Console"/>
              </a:rPr>
              <a:t>      "Resource": "*"</a:t>
            </a:r>
          </a:p>
          <a:p>
            <a:r>
              <a:rPr lang="en-US" sz="1400" dirty="0">
                <a:solidFill>
                  <a:srgbClr val="FCB64C"/>
                </a:solidFill>
                <a:latin typeface="Lucida Console"/>
                <a:cs typeface="Lucida Console"/>
              </a:rPr>
              <a:t>    }</a:t>
            </a:r>
          </a:p>
          <a:p>
            <a:r>
              <a:rPr lang="en-US" sz="1400" dirty="0">
                <a:solidFill>
                  <a:srgbClr val="FCB64C"/>
                </a:solidFill>
                <a:latin typeface="Lucida Console"/>
                <a:cs typeface="Lucida Console"/>
              </a:rPr>
              <a:t> ]</a:t>
            </a:r>
          </a:p>
          <a:p>
            <a:r>
              <a:rPr lang="en-US" sz="1400" dirty="0">
                <a:solidFill>
                  <a:srgbClr val="FCB64C"/>
                </a:solidFill>
                <a:latin typeface="Lucida Console"/>
                <a:cs typeface="Lucida Console"/>
              </a:rPr>
              <a:t>}</a:t>
            </a:r>
          </a:p>
        </p:txBody>
      </p:sp>
      <p:sp>
        <p:nvSpPr>
          <p:cNvPr id="14" name="TextBox 13"/>
          <p:cNvSpPr txBox="1"/>
          <p:nvPr/>
        </p:nvSpPr>
        <p:spPr>
          <a:xfrm>
            <a:off x="333575" y="135172"/>
            <a:ext cx="2467342" cy="369332"/>
          </a:xfrm>
          <a:prstGeom prst="rect">
            <a:avLst/>
          </a:prstGeom>
          <a:noFill/>
        </p:spPr>
        <p:txBody>
          <a:bodyPr wrap="none" rtlCol="0">
            <a:spAutoFit/>
          </a:bodyPr>
          <a:lstStyle/>
          <a:p>
            <a:r>
              <a:rPr lang="en-US" b="1" dirty="0">
                <a:solidFill>
                  <a:srgbClr val="FCB64C"/>
                </a:solidFill>
              </a:rPr>
              <a:t>Blacklisting example</a:t>
            </a:r>
          </a:p>
        </p:txBody>
      </p:sp>
      <p:sp>
        <p:nvSpPr>
          <p:cNvPr id="15" name="TextBox 14"/>
          <p:cNvSpPr txBox="1"/>
          <p:nvPr/>
        </p:nvSpPr>
        <p:spPr>
          <a:xfrm>
            <a:off x="4524575" y="135172"/>
            <a:ext cx="2480166" cy="369332"/>
          </a:xfrm>
          <a:prstGeom prst="rect">
            <a:avLst/>
          </a:prstGeom>
          <a:noFill/>
        </p:spPr>
        <p:txBody>
          <a:bodyPr wrap="none" rtlCol="0">
            <a:spAutoFit/>
          </a:bodyPr>
          <a:lstStyle/>
          <a:p>
            <a:r>
              <a:rPr lang="en-US" b="1">
                <a:solidFill>
                  <a:srgbClr val="FCB64C"/>
                </a:solidFill>
              </a:rPr>
              <a:t>Whitelisting example</a:t>
            </a:r>
            <a:endParaRPr lang="en-US" b="1" dirty="0">
              <a:solidFill>
                <a:srgbClr val="FCB64C"/>
              </a:solidFill>
            </a:endParaRPr>
          </a:p>
        </p:txBody>
      </p:sp>
    </p:spTree>
    <p:extLst>
      <p:ext uri="{BB962C8B-B14F-4D97-AF65-F5344CB8AC3E}">
        <p14:creationId xmlns:p14="http://schemas.microsoft.com/office/powerpoint/2010/main" val="789853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592" y="263792"/>
            <a:ext cx="8205304" cy="545741"/>
          </a:xfrm>
        </p:spPr>
        <p:txBody>
          <a:bodyPr/>
          <a:lstStyle/>
          <a:p>
            <a:r>
              <a:rPr lang="en-US" dirty="0"/>
              <a:t>Pricing &amp; Availability</a:t>
            </a:r>
          </a:p>
        </p:txBody>
      </p:sp>
      <p:sp>
        <p:nvSpPr>
          <p:cNvPr id="3" name="Content Placeholder 2"/>
          <p:cNvSpPr>
            <a:spLocks noGrp="1"/>
          </p:cNvSpPr>
          <p:nvPr>
            <p:ph idx="1"/>
          </p:nvPr>
        </p:nvSpPr>
        <p:spPr>
          <a:xfrm>
            <a:off x="340592" y="1147555"/>
            <a:ext cx="8205304" cy="3553926"/>
          </a:xfrm>
        </p:spPr>
        <p:txBody>
          <a:bodyPr/>
          <a:lstStyle/>
          <a:p>
            <a:pPr marL="342900" indent="-342900">
              <a:buFont typeface="Arial" panose="020B0604020202020204" pitchFamily="34" charset="0"/>
              <a:buChar char="•"/>
            </a:pPr>
            <a:r>
              <a:rPr lang="en-US" dirty="0"/>
              <a:t>Available at</a:t>
            </a:r>
            <a:r>
              <a:rPr lang="en-US" dirty="0">
                <a:solidFill>
                  <a:srgbClr val="FCB64C"/>
                </a:solidFill>
              </a:rPr>
              <a:t> no additional charge.</a:t>
            </a:r>
          </a:p>
          <a:p>
            <a:pPr marL="342900" indent="-342900">
              <a:buFont typeface="Arial" panose="020B0604020202020204" pitchFamily="34" charset="0"/>
              <a:buChar char="•"/>
            </a:pPr>
            <a:r>
              <a:rPr lang="en-US" dirty="0">
                <a:solidFill>
                  <a:srgbClr val="FCB64C"/>
                </a:solidFill>
              </a:rPr>
              <a:t>Global </a:t>
            </a:r>
            <a:r>
              <a:rPr lang="en-US" dirty="0"/>
              <a:t>service.</a:t>
            </a:r>
          </a:p>
          <a:p>
            <a:pPr marL="342900" indent="-342900">
              <a:buFont typeface="Arial" panose="020B0604020202020204" pitchFamily="34" charset="0"/>
              <a:buChar char="•"/>
            </a:pPr>
            <a:r>
              <a:rPr lang="en-US" dirty="0"/>
              <a:t>Accessed through endpoint in N. Virginia region.</a:t>
            </a:r>
          </a:p>
        </p:txBody>
      </p:sp>
    </p:spTree>
    <p:extLst>
      <p:ext uri="{BB962C8B-B14F-4D97-AF65-F5344CB8AC3E}">
        <p14:creationId xmlns:p14="http://schemas.microsoft.com/office/powerpoint/2010/main" val="1754052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916182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Slides</a:t>
            </a:r>
          </a:p>
        </p:txBody>
      </p:sp>
    </p:spTree>
    <p:extLst>
      <p:ext uri="{BB962C8B-B14F-4D97-AF65-F5344CB8AC3E}">
        <p14:creationId xmlns:p14="http://schemas.microsoft.com/office/powerpoint/2010/main" val="4022260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451" y="1027426"/>
            <a:ext cx="2345810" cy="3375890"/>
          </a:xfrm>
          <a:prstGeom prst="rect">
            <a:avLst/>
          </a:prstGeom>
        </p:spPr>
      </p:pic>
      <p:sp>
        <p:nvSpPr>
          <p:cNvPr id="5" name="Title 4"/>
          <p:cNvSpPr>
            <a:spLocks noGrp="1"/>
          </p:cNvSpPr>
          <p:nvPr>
            <p:ph type="title"/>
          </p:nvPr>
        </p:nvSpPr>
        <p:spPr/>
        <p:txBody>
          <a:bodyPr/>
          <a:lstStyle/>
          <a:p>
            <a:r>
              <a:rPr lang="en-US" dirty="0"/>
              <a:t>SCPs are necessary but not sufficient</a:t>
            </a:r>
          </a:p>
        </p:txBody>
      </p:sp>
      <p:sp>
        <p:nvSpPr>
          <p:cNvPr id="6" name="Oval 5"/>
          <p:cNvSpPr/>
          <p:nvPr/>
        </p:nvSpPr>
        <p:spPr>
          <a:xfrm>
            <a:off x="336789" y="853384"/>
            <a:ext cx="3657600" cy="3657600"/>
          </a:xfrm>
          <a:prstGeom prst="ellipse">
            <a:avLst/>
          </a:prstGeom>
          <a:noFill/>
          <a:ln w="57150">
            <a:solidFill>
              <a:srgbClr val="FCB6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5394453" y="853384"/>
            <a:ext cx="3657600" cy="3657600"/>
          </a:xfrm>
          <a:prstGeom prst="ellipse">
            <a:avLst/>
          </a:prstGeom>
          <a:noFill/>
          <a:ln w="57150">
            <a:solidFill>
              <a:srgbClr val="FCB6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3695493" y="2497516"/>
            <a:ext cx="1838965"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Allow: EC2:*</a:t>
            </a:r>
          </a:p>
        </p:txBody>
      </p:sp>
      <p:sp>
        <p:nvSpPr>
          <p:cNvPr id="21" name="TextBox 20"/>
          <p:cNvSpPr txBox="1"/>
          <p:nvPr/>
        </p:nvSpPr>
        <p:spPr>
          <a:xfrm>
            <a:off x="356418" y="2552274"/>
            <a:ext cx="1542410"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Allow: S3:*</a:t>
            </a:r>
          </a:p>
        </p:txBody>
      </p:sp>
      <p:sp>
        <p:nvSpPr>
          <p:cNvPr id="23" name="TextBox 22"/>
          <p:cNvSpPr txBox="1"/>
          <p:nvPr/>
        </p:nvSpPr>
        <p:spPr>
          <a:xfrm>
            <a:off x="7446355" y="2561909"/>
            <a:ext cx="166584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Allow: SQS:*</a:t>
            </a:r>
          </a:p>
        </p:txBody>
      </p:sp>
      <p:sp>
        <p:nvSpPr>
          <p:cNvPr id="22" name="TextBox 21"/>
          <p:cNvSpPr txBox="1"/>
          <p:nvPr/>
        </p:nvSpPr>
        <p:spPr>
          <a:xfrm>
            <a:off x="7446355" y="2359018"/>
            <a:ext cx="166584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Allow: EC2:*</a:t>
            </a:r>
          </a:p>
        </p:txBody>
      </p:sp>
      <p:sp>
        <p:nvSpPr>
          <p:cNvPr id="16" name="TextBox 15"/>
          <p:cNvSpPr txBox="1"/>
          <p:nvPr/>
        </p:nvSpPr>
        <p:spPr>
          <a:xfrm>
            <a:off x="356418" y="2359018"/>
            <a:ext cx="166584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Allow: EC2:*</a:t>
            </a:r>
          </a:p>
        </p:txBody>
      </p:sp>
      <p:sp>
        <p:nvSpPr>
          <p:cNvPr id="25" name="TextBox 24"/>
          <p:cNvSpPr txBox="1"/>
          <p:nvPr/>
        </p:nvSpPr>
        <p:spPr>
          <a:xfrm>
            <a:off x="775411" y="962297"/>
            <a:ext cx="889973" cy="369332"/>
          </a:xfrm>
          <a:prstGeom prst="rect">
            <a:avLst/>
          </a:prstGeom>
          <a:solidFill>
            <a:srgbClr val="191919"/>
          </a:solidFill>
        </p:spPr>
        <p:txBody>
          <a:bodyPr wrap="square" rtlCol="0">
            <a:spAutoFit/>
          </a:bodyPr>
          <a:lstStyle/>
          <a:p>
            <a:pPr algn="ctr"/>
            <a:r>
              <a:rPr lang="en-US" dirty="0">
                <a:solidFill>
                  <a:schemeClr val="accent1"/>
                </a:solidFill>
              </a:rPr>
              <a:t>SCP</a:t>
            </a:r>
          </a:p>
        </p:txBody>
      </p:sp>
      <p:sp>
        <p:nvSpPr>
          <p:cNvPr id="26" name="TextBox 25"/>
          <p:cNvSpPr txBox="1"/>
          <p:nvPr/>
        </p:nvSpPr>
        <p:spPr>
          <a:xfrm>
            <a:off x="7720905" y="962297"/>
            <a:ext cx="1300356" cy="615553"/>
          </a:xfrm>
          <a:prstGeom prst="rect">
            <a:avLst/>
          </a:prstGeom>
          <a:solidFill>
            <a:srgbClr val="191919"/>
          </a:solidFill>
        </p:spPr>
        <p:txBody>
          <a:bodyPr wrap="none" rtlCol="0">
            <a:spAutoFit/>
          </a:bodyPr>
          <a:lstStyle/>
          <a:p>
            <a:pPr algn="ctr"/>
            <a:r>
              <a:rPr lang="en-US" dirty="0">
                <a:solidFill>
                  <a:schemeClr val="accent1"/>
                </a:solidFill>
              </a:rPr>
              <a:t>IAM</a:t>
            </a:r>
          </a:p>
          <a:p>
            <a:pPr algn="ctr"/>
            <a:r>
              <a:rPr lang="en-US" sz="1600" dirty="0">
                <a:solidFill>
                  <a:schemeClr val="accent1"/>
                </a:solidFill>
              </a:rPr>
              <a:t>Permissions</a:t>
            </a:r>
          </a:p>
        </p:txBody>
      </p:sp>
    </p:spTree>
    <p:extLst>
      <p:ext uri="{BB962C8B-B14F-4D97-AF65-F5344CB8AC3E}">
        <p14:creationId xmlns:p14="http://schemas.microsoft.com/office/powerpoint/2010/main" val="376812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4.44444E-6 -4.93827E-6 L 0.17795 0.00278 " pathEditMode="relative" rAng="0" ptsTypes="AA">
                                      <p:cBhvr>
                                        <p:cTn id="26" dur="2000" fill="hold"/>
                                        <p:tgtEl>
                                          <p:spTgt spid="6"/>
                                        </p:tgtEl>
                                        <p:attrNameLst>
                                          <p:attrName>ppt_x</p:attrName>
                                          <p:attrName>ppt_y</p:attrName>
                                        </p:attrNameLst>
                                      </p:cBhvr>
                                      <p:rCtr x="8889" y="123"/>
                                    </p:animMotion>
                                  </p:childTnLst>
                                </p:cTn>
                              </p:par>
                              <p:par>
                                <p:cTn id="27" presetID="42" presetClass="path" presetSubtype="0" accel="50000" decel="50000" fill="hold" grpId="0" nodeType="withEffect">
                                  <p:stCondLst>
                                    <p:cond delay="0"/>
                                  </p:stCondLst>
                                  <p:childTnLst>
                                    <p:animMotion origin="layout" path="M -3.88889E-6 -2.34568E-6 L 0.17587 0.00864 " pathEditMode="relative" rAng="0" ptsTypes="AA">
                                      <p:cBhvr>
                                        <p:cTn id="28" dur="2000" fill="hold"/>
                                        <p:tgtEl>
                                          <p:spTgt spid="21"/>
                                        </p:tgtEl>
                                        <p:attrNameLst>
                                          <p:attrName>ppt_x</p:attrName>
                                          <p:attrName>ppt_y</p:attrName>
                                        </p:attrNameLst>
                                      </p:cBhvr>
                                      <p:rCtr x="8785" y="432"/>
                                    </p:animMotion>
                                  </p:childTnLst>
                                </p:cTn>
                              </p:par>
                              <p:par>
                                <p:cTn id="29" presetID="42" presetClass="path" presetSubtype="0" accel="50000" decel="50000" fill="hold" grpId="1" nodeType="withEffect">
                                  <p:stCondLst>
                                    <p:cond delay="0"/>
                                  </p:stCondLst>
                                  <p:childTnLst>
                                    <p:animMotion origin="layout" path="M -5.55556E-7 -4.93827E-6 L -0.21424 0.00278 " pathEditMode="relative" rAng="0" ptsTypes="AA">
                                      <p:cBhvr>
                                        <p:cTn id="30" dur="2000" fill="hold"/>
                                        <p:tgtEl>
                                          <p:spTgt spid="7"/>
                                        </p:tgtEl>
                                        <p:attrNameLst>
                                          <p:attrName>ppt_x</p:attrName>
                                          <p:attrName>ppt_y</p:attrName>
                                        </p:attrNameLst>
                                      </p:cBhvr>
                                      <p:rCtr x="-10712" y="123"/>
                                    </p:animMotion>
                                  </p:childTnLst>
                                </p:cTn>
                              </p:par>
                              <p:par>
                                <p:cTn id="31" presetID="42" presetClass="path" presetSubtype="0" accel="50000" decel="50000" fill="hold" grpId="0" nodeType="withEffect">
                                  <p:stCondLst>
                                    <p:cond delay="0"/>
                                  </p:stCondLst>
                                  <p:childTnLst>
                                    <p:animMotion origin="layout" path="M -1.94444E-6 -4.19753E-6 L -0.20451 0.01173 " pathEditMode="relative" rAng="0" ptsTypes="AA">
                                      <p:cBhvr>
                                        <p:cTn id="32" dur="2000" fill="hold"/>
                                        <p:tgtEl>
                                          <p:spTgt spid="23"/>
                                        </p:tgtEl>
                                        <p:attrNameLst>
                                          <p:attrName>ppt_x</p:attrName>
                                          <p:attrName>ppt_y</p:attrName>
                                        </p:attrNameLst>
                                      </p:cBhvr>
                                      <p:rCtr x="-10226" y="586"/>
                                    </p:animMotion>
                                  </p:childTnLst>
                                </p:cTn>
                              </p:par>
                              <p:par>
                                <p:cTn id="33" presetID="42" presetClass="path" presetSubtype="0" accel="50000" decel="50000" fill="hold" grpId="0" nodeType="withEffect">
                                  <p:stCondLst>
                                    <p:cond delay="0"/>
                                  </p:stCondLst>
                                  <p:childTnLst>
                                    <p:animMotion origin="layout" path="M -1.94444E-6 1.97531E-6 L -0.40191 0.03302 " pathEditMode="relative" rAng="0" ptsTypes="AA">
                                      <p:cBhvr>
                                        <p:cTn id="34" dur="2000" fill="hold"/>
                                        <p:tgtEl>
                                          <p:spTgt spid="22"/>
                                        </p:tgtEl>
                                        <p:attrNameLst>
                                          <p:attrName>ppt_x</p:attrName>
                                          <p:attrName>ppt_y</p:attrName>
                                        </p:attrNameLst>
                                      </p:cBhvr>
                                      <p:rCtr x="-20104" y="1636"/>
                                    </p:animMotion>
                                  </p:childTnLst>
                                </p:cTn>
                              </p:par>
                              <p:par>
                                <p:cTn id="35" presetID="42" presetClass="path" presetSubtype="0" accel="50000" decel="50000" fill="hold" grpId="0" nodeType="withEffect">
                                  <p:stCondLst>
                                    <p:cond delay="0"/>
                                  </p:stCondLst>
                                  <p:childTnLst>
                                    <p:animMotion origin="layout" path="M -4.72222E-6 1.97531E-6 L 0.37605 0.03302 " pathEditMode="relative" rAng="0" ptsTypes="AA">
                                      <p:cBhvr>
                                        <p:cTn id="36" dur="2000" fill="hold"/>
                                        <p:tgtEl>
                                          <p:spTgt spid="16"/>
                                        </p:tgtEl>
                                        <p:attrNameLst>
                                          <p:attrName>ppt_x</p:attrName>
                                          <p:attrName>ppt_y</p:attrName>
                                        </p:attrNameLst>
                                      </p:cBhvr>
                                      <p:rCtr x="18802" y="1636"/>
                                    </p:animMotion>
                                  </p:childTnLst>
                                </p:cTn>
                              </p:par>
                              <p:par>
                                <p:cTn id="37" presetID="42" presetClass="path" presetSubtype="0" accel="50000" decel="50000" fill="hold" grpId="0" nodeType="withEffect">
                                  <p:stCondLst>
                                    <p:cond delay="0"/>
                                  </p:stCondLst>
                                  <p:childTnLst>
                                    <p:animMotion origin="layout" path="M -3.33333E-6 4.93827E-7 L 0.18021 0.00339 " pathEditMode="relative" rAng="0" ptsTypes="AA">
                                      <p:cBhvr>
                                        <p:cTn id="38" dur="2000" fill="hold"/>
                                        <p:tgtEl>
                                          <p:spTgt spid="25"/>
                                        </p:tgtEl>
                                        <p:attrNameLst>
                                          <p:attrName>ppt_x</p:attrName>
                                          <p:attrName>ppt_y</p:attrName>
                                        </p:attrNameLst>
                                      </p:cBhvr>
                                      <p:rCtr x="9010" y="154"/>
                                    </p:animMotion>
                                  </p:childTnLst>
                                </p:cTn>
                              </p:par>
                              <p:par>
                                <p:cTn id="39" presetID="42" presetClass="path" presetSubtype="0" accel="50000" decel="50000" fill="hold" grpId="0" nodeType="withEffect">
                                  <p:stCondLst>
                                    <p:cond delay="0"/>
                                  </p:stCondLst>
                                  <p:childTnLst>
                                    <p:animMotion origin="layout" path="M -1.38889E-6 -3.58025E-6 L -0.22413 -0.00216 " pathEditMode="relative" rAng="0" ptsTypes="AA">
                                      <p:cBhvr>
                                        <p:cTn id="40" dur="2000" fill="hold"/>
                                        <p:tgtEl>
                                          <p:spTgt spid="26"/>
                                        </p:tgtEl>
                                        <p:attrNameLst>
                                          <p:attrName>ppt_x</p:attrName>
                                          <p:attrName>ppt_y</p:attrName>
                                        </p:attrNameLst>
                                      </p:cBhvr>
                                      <p:rCtr x="-11215" y="-123"/>
                                    </p:animMotion>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2000"/>
                            </p:stCondLst>
                            <p:childTnLst>
                              <p:par>
                                <p:cTn id="45" presetID="1" presetClass="exit" presetSubtype="0" fill="hold" grpId="2" nodeType="after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22"/>
                                        </p:tgtEl>
                                        <p:attrNameLst>
                                          <p:attrName>style.visibility</p:attrName>
                                        </p:attrNameLst>
                                      </p:cBhvr>
                                      <p:to>
                                        <p:strVal val="hidden"/>
                                      </p:to>
                                    </p:set>
                                  </p:childTnLst>
                                </p:cTn>
                              </p:par>
                            </p:childTnLst>
                          </p:cTn>
                        </p:par>
                        <p:par>
                          <p:cTn id="49" fill="hold">
                            <p:stCondLst>
                              <p:cond delay="2000"/>
                            </p:stCondLst>
                            <p:childTnLst>
                              <p:par>
                                <p:cTn id="50" presetID="1" presetClass="entr" presetSubtype="0"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par>
                                <p:cTn id="52" presetID="3" presetClass="emph" presetSubtype="2" fill="hold" grpId="2" nodeType="withEffect">
                                  <p:stCondLst>
                                    <p:cond delay="0"/>
                                  </p:stCondLst>
                                  <p:childTnLst>
                                    <p:animClr clrSpc="rgb" dir="cw">
                                      <p:cBhvr override="childStyle">
                                        <p:cTn id="53" dur="2000" fill="hold"/>
                                        <p:tgtEl>
                                          <p:spTgt spid="21"/>
                                        </p:tgtEl>
                                        <p:attrNameLst>
                                          <p:attrName>style.color</p:attrName>
                                        </p:attrNameLst>
                                      </p:cBhvr>
                                      <p:to>
                                        <a:srgbClr val="FF0000"/>
                                      </p:to>
                                    </p:animClr>
                                  </p:childTnLst>
                                </p:cTn>
                              </p:par>
                              <p:par>
                                <p:cTn id="54" presetID="3" presetClass="emph" presetSubtype="2" fill="hold" grpId="2" nodeType="withEffect">
                                  <p:stCondLst>
                                    <p:cond delay="0"/>
                                  </p:stCondLst>
                                  <p:childTnLst>
                                    <p:animClr clrSpc="rgb" dir="cw">
                                      <p:cBhvr override="childStyle">
                                        <p:cTn id="55" dur="2000" fill="hold"/>
                                        <p:tgtEl>
                                          <p:spTgt spid="23"/>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20" grpId="0"/>
      <p:bldP spid="21" grpId="0"/>
      <p:bldP spid="21" grpId="1"/>
      <p:bldP spid="21" grpId="2"/>
      <p:bldP spid="23" grpId="0"/>
      <p:bldP spid="23" grpId="1"/>
      <p:bldP spid="23" grpId="2"/>
      <p:bldP spid="22" grpId="0"/>
      <p:bldP spid="22" grpId="1"/>
      <p:bldP spid="22" grpId="2"/>
      <p:bldP spid="16" grpId="0"/>
      <p:bldP spid="16" grpId="1"/>
      <p:bldP spid="16" grpId="2"/>
      <p:bldP spid="25" grpId="0" animBg="1"/>
      <p:bldP spid="25" grpId="1" animBg="1"/>
      <p:bldP spid="26" grpId="0" animBg="1"/>
      <p:bldP spid="26"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40592" y="242527"/>
            <a:ext cx="8205304" cy="545741"/>
          </a:xfrm>
        </p:spPr>
        <p:txBody>
          <a:bodyPr/>
          <a:lstStyle/>
          <a:p>
            <a:r>
              <a:rPr lang="en-US" dirty="0"/>
              <a:t>Best practices – AWS Organizations</a:t>
            </a:r>
          </a:p>
        </p:txBody>
      </p:sp>
      <p:sp>
        <p:nvSpPr>
          <p:cNvPr id="4" name="Content Placeholder 3"/>
          <p:cNvSpPr>
            <a:spLocks noGrp="1"/>
          </p:cNvSpPr>
          <p:nvPr>
            <p:ph idx="1"/>
          </p:nvPr>
        </p:nvSpPr>
        <p:spPr/>
        <p:txBody>
          <a:bodyPr/>
          <a:lstStyle/>
          <a:p>
            <a:pPr marL="457200" indent="-457200">
              <a:buFont typeface="+mj-lt"/>
              <a:buAutoNum type="arabicPeriod"/>
            </a:pPr>
            <a:r>
              <a:rPr lang="en-US" sz="2000" dirty="0"/>
              <a:t>Monitor activity in the master account using </a:t>
            </a:r>
            <a:r>
              <a:rPr lang="en-US" sz="2000" dirty="0" err="1"/>
              <a:t>CloudTrail</a:t>
            </a:r>
            <a:r>
              <a:rPr lang="en-US" sz="2000" dirty="0"/>
              <a:t>.</a:t>
            </a:r>
          </a:p>
          <a:p>
            <a:pPr marL="457200" indent="-457200">
              <a:buFont typeface="+mj-lt"/>
              <a:buAutoNum type="arabicPeriod"/>
            </a:pPr>
            <a:r>
              <a:rPr lang="en-US" sz="2000" dirty="0"/>
              <a:t>Do not manage resources in the master account.</a:t>
            </a:r>
          </a:p>
          <a:p>
            <a:pPr marL="457200" indent="-457200">
              <a:buFont typeface="+mj-lt"/>
              <a:buAutoNum type="arabicPeriod"/>
            </a:pPr>
            <a:r>
              <a:rPr lang="en-US" sz="2000" dirty="0"/>
              <a:t>Manage your organization using the principal of “Least privilege.”</a:t>
            </a:r>
          </a:p>
          <a:p>
            <a:pPr marL="457200" indent="-457200">
              <a:buFont typeface="+mj-lt"/>
              <a:buAutoNum type="arabicPeriod"/>
            </a:pPr>
            <a:r>
              <a:rPr lang="en-US" sz="2000" dirty="0"/>
              <a:t>Use OUs to assign controls.</a:t>
            </a:r>
          </a:p>
          <a:p>
            <a:pPr marL="457200" indent="-457200">
              <a:buFont typeface="+mj-lt"/>
              <a:buAutoNum type="arabicPeriod"/>
            </a:pPr>
            <a:r>
              <a:rPr lang="en-US" sz="2000" dirty="0"/>
              <a:t>Test controls on single AWS account first.</a:t>
            </a:r>
          </a:p>
          <a:p>
            <a:pPr marL="457200" indent="-457200">
              <a:buFont typeface="+mj-lt"/>
              <a:buAutoNum type="arabicPeriod"/>
            </a:pPr>
            <a:r>
              <a:rPr lang="en-US" sz="2000" dirty="0"/>
              <a:t>Only assign controls to root of organization if necessary.</a:t>
            </a:r>
          </a:p>
          <a:p>
            <a:pPr marL="457200" indent="-457200">
              <a:buFont typeface="+mj-lt"/>
              <a:buAutoNum type="arabicPeriod"/>
            </a:pPr>
            <a:r>
              <a:rPr lang="en-US" sz="2000" dirty="0"/>
              <a:t>Avoid mixing “whitelisting” and “blacklisting” SCPs in organization.</a:t>
            </a:r>
          </a:p>
          <a:p>
            <a:pPr marL="457200" indent="-457200">
              <a:buFont typeface="+mj-lt"/>
              <a:buAutoNum type="arabicPeriod"/>
            </a:pPr>
            <a:r>
              <a:rPr lang="en-US" sz="2000" dirty="0"/>
              <a:t>Create new AWS accounts for the right reasons.</a:t>
            </a:r>
          </a:p>
        </p:txBody>
      </p:sp>
    </p:spTree>
    <p:extLst>
      <p:ext uri="{BB962C8B-B14F-4D97-AF65-F5344CB8AC3E}">
        <p14:creationId xmlns:p14="http://schemas.microsoft.com/office/powerpoint/2010/main" val="265273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Amazonians</a:t>
            </a:r>
            <a:r>
              <a:rPr lang="en-US" dirty="0"/>
              <a:t>:</a:t>
            </a:r>
            <a:br>
              <a:rPr lang="en-US" dirty="0"/>
            </a:br>
            <a:r>
              <a:rPr lang="en-US" dirty="0"/>
              <a:t>Please provide </a:t>
            </a:r>
            <a:r>
              <a:rPr lang="en-US" dirty="0">
                <a:hlinkClick r:id="rId2"/>
              </a:rPr>
              <a:t>feedback</a:t>
            </a:r>
            <a:r>
              <a:rPr lang="en-US" dirty="0"/>
              <a:t> on this content.</a:t>
            </a:r>
            <a:br>
              <a:rPr lang="en-US" dirty="0"/>
            </a:br>
            <a:br>
              <a:rPr lang="en-US" dirty="0"/>
            </a:br>
            <a:r>
              <a:rPr lang="en-US" dirty="0"/>
              <a:t>Demo content available </a:t>
            </a:r>
            <a:r>
              <a:rPr lang="en-US" dirty="0">
                <a:hlinkClick r:id="rId3"/>
              </a:rPr>
              <a:t>here</a:t>
            </a:r>
            <a:r>
              <a:rPr lang="en-US" dirty="0"/>
              <a:t>.</a:t>
            </a:r>
          </a:p>
        </p:txBody>
      </p:sp>
    </p:spTree>
    <p:extLst>
      <p:ext uri="{BB962C8B-B14F-4D97-AF65-F5344CB8AC3E}">
        <p14:creationId xmlns:p14="http://schemas.microsoft.com/office/powerpoint/2010/main" val="2961018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37" y="114936"/>
            <a:ext cx="8807211" cy="545741"/>
          </a:xfrm>
        </p:spPr>
        <p:txBody>
          <a:bodyPr/>
          <a:lstStyle/>
          <a:p>
            <a:r>
              <a:rPr lang="en-US" dirty="0"/>
              <a:t>Today – </a:t>
            </a:r>
            <a:r>
              <a:rPr lang="en-US"/>
              <a:t>Cloud adoption at scale</a:t>
            </a:r>
            <a:endParaRPr lang="en-US" dirty="0"/>
          </a:p>
        </p:txBody>
      </p:sp>
      <p:sp>
        <p:nvSpPr>
          <p:cNvPr id="5" name="Rounded Rectangle 4"/>
          <p:cNvSpPr/>
          <p:nvPr/>
        </p:nvSpPr>
        <p:spPr>
          <a:xfrm>
            <a:off x="4790491" y="3864940"/>
            <a:ext cx="1704704" cy="741116"/>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latin typeface="Helvetica Neue"/>
                <a:cs typeface="Helvetica Neue"/>
              </a:rPr>
              <a:t>Logging Account</a:t>
            </a:r>
          </a:p>
        </p:txBody>
      </p:sp>
      <p:sp>
        <p:nvSpPr>
          <p:cNvPr id="6" name="Content Placeholder 2"/>
          <p:cNvSpPr txBox="1">
            <a:spLocks/>
          </p:cNvSpPr>
          <p:nvPr/>
        </p:nvSpPr>
        <p:spPr>
          <a:xfrm>
            <a:off x="334327" y="809802"/>
            <a:ext cx="2091940" cy="251718"/>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a:solidFill>
                  <a:srgbClr val="FFFFFF"/>
                </a:solidFill>
              </a:rPr>
              <a:t>Cloud team</a:t>
            </a:r>
            <a:endParaRPr lang="en-US" sz="1800" dirty="0">
              <a:solidFill>
                <a:srgbClr val="FFFFFF"/>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359" y="1318574"/>
            <a:ext cx="943612" cy="94361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169" y="2724094"/>
            <a:ext cx="847325" cy="847325"/>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872" y="1238068"/>
            <a:ext cx="931336" cy="93133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297" y="2024725"/>
            <a:ext cx="931336" cy="9313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888" y="1714081"/>
            <a:ext cx="931336" cy="931336"/>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2850" y="3047599"/>
            <a:ext cx="931336" cy="931336"/>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2541" y="3030516"/>
            <a:ext cx="931336" cy="931336"/>
          </a:xfrm>
          <a:prstGeom prst="rect">
            <a:avLst/>
          </a:prstGeom>
        </p:spPr>
      </p:pic>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0923" y="2169404"/>
            <a:ext cx="931336" cy="931336"/>
          </a:xfrm>
          <a:prstGeom prst="rect">
            <a:avLst/>
          </a:prstGeom>
        </p:spPr>
      </p:pic>
      <p:pic>
        <p:nvPicPr>
          <p:cNvPr id="29" name="Picture 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87254" y="2467114"/>
            <a:ext cx="851925" cy="851925"/>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4847" y="2302368"/>
            <a:ext cx="808810" cy="808810"/>
          </a:xfrm>
          <a:prstGeom prst="rect">
            <a:avLst/>
          </a:prstGeom>
        </p:spPr>
      </p:pic>
      <p:sp>
        <p:nvSpPr>
          <p:cNvPr id="30" name="Rounded Rectangle 29"/>
          <p:cNvSpPr/>
          <p:nvPr/>
        </p:nvSpPr>
        <p:spPr>
          <a:xfrm>
            <a:off x="3050508" y="1308768"/>
            <a:ext cx="1655994" cy="741297"/>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latin typeface="Helvetica Neue"/>
                <a:cs typeface="Helvetica Neue"/>
              </a:rPr>
              <a:t>US Dev Account</a:t>
            </a:r>
          </a:p>
        </p:txBody>
      </p:sp>
      <p:sp>
        <p:nvSpPr>
          <p:cNvPr id="76" name="Rounded Rectangle 75"/>
          <p:cNvSpPr/>
          <p:nvPr/>
        </p:nvSpPr>
        <p:spPr>
          <a:xfrm>
            <a:off x="3050508" y="2167358"/>
            <a:ext cx="1655994" cy="73746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latin typeface="Helvetica Neue"/>
                <a:cs typeface="Helvetica Neue"/>
              </a:rPr>
              <a:t>US Prod Account</a:t>
            </a:r>
          </a:p>
        </p:txBody>
      </p:sp>
      <p:sp>
        <p:nvSpPr>
          <p:cNvPr id="93" name="Rounded Rectangle 92"/>
          <p:cNvSpPr/>
          <p:nvPr/>
        </p:nvSpPr>
        <p:spPr>
          <a:xfrm>
            <a:off x="4825871" y="1308768"/>
            <a:ext cx="1708057" cy="741297"/>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latin typeface="Helvetica Neue"/>
                <a:cs typeface="Helvetica Neue"/>
              </a:rPr>
              <a:t>Data Science Account</a:t>
            </a:r>
          </a:p>
        </p:txBody>
      </p:sp>
      <p:sp>
        <p:nvSpPr>
          <p:cNvPr id="106" name="Rounded Rectangle 105"/>
          <p:cNvSpPr/>
          <p:nvPr/>
        </p:nvSpPr>
        <p:spPr>
          <a:xfrm>
            <a:off x="4790491" y="3015358"/>
            <a:ext cx="1704704" cy="71434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latin typeface="Helvetica Neue"/>
                <a:cs typeface="Helvetica Neue"/>
              </a:rPr>
              <a:t>Security Account</a:t>
            </a:r>
          </a:p>
        </p:txBody>
      </p:sp>
      <p:sp>
        <p:nvSpPr>
          <p:cNvPr id="141" name="TextBox 140"/>
          <p:cNvSpPr txBox="1"/>
          <p:nvPr/>
        </p:nvSpPr>
        <p:spPr>
          <a:xfrm>
            <a:off x="6722217" y="2212199"/>
            <a:ext cx="2407542" cy="923330"/>
          </a:xfrm>
          <a:prstGeom prst="rect">
            <a:avLst/>
          </a:prstGeom>
          <a:noFill/>
        </p:spPr>
        <p:txBody>
          <a:bodyPr wrap="square" rtlCol="0">
            <a:spAutoFit/>
          </a:bodyPr>
          <a:lstStyle/>
          <a:p>
            <a:pPr algn="ctr"/>
            <a:r>
              <a:rPr lang="en-US" dirty="0">
                <a:ln w="0"/>
                <a:solidFill>
                  <a:schemeClr val="accent1"/>
                </a:solidFill>
                <a:effectLst>
                  <a:outerShdw blurRad="38100" dist="25400" dir="5400000" algn="ctr" rotWithShape="0">
                    <a:srgbClr val="6E747A">
                      <a:alpha val="43000"/>
                    </a:srgbClr>
                  </a:outerShdw>
                </a:effectLst>
              </a:rPr>
              <a:t>Cross-account deployments &amp; </a:t>
            </a:r>
          </a:p>
          <a:p>
            <a:pPr algn="ctr"/>
            <a:r>
              <a:rPr lang="en-US" dirty="0">
                <a:ln w="0"/>
                <a:solidFill>
                  <a:schemeClr val="accent1"/>
                </a:solidFill>
                <a:effectLst>
                  <a:outerShdw blurRad="38100" dist="25400" dir="5400000" algn="ctr" rotWithShape="0">
                    <a:srgbClr val="6E747A">
                      <a:alpha val="43000"/>
                    </a:srgbClr>
                  </a:outerShdw>
                </a:effectLst>
              </a:rPr>
              <a:t>configurations</a:t>
            </a:r>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6348" y="3470279"/>
            <a:ext cx="897512" cy="897512"/>
          </a:xfrm>
          <a:prstGeom prst="rect">
            <a:avLst/>
          </a:prstGeom>
        </p:spPr>
      </p:pic>
      <p:sp>
        <p:nvSpPr>
          <p:cNvPr id="71" name="Rounded Rectangle 70"/>
          <p:cNvSpPr/>
          <p:nvPr/>
        </p:nvSpPr>
        <p:spPr>
          <a:xfrm>
            <a:off x="4825307" y="2146499"/>
            <a:ext cx="1704704" cy="758323"/>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t"/>
          <a:lstStyle/>
          <a:p>
            <a:pPr algn="ctr" fontAlgn="auto">
              <a:spcBef>
                <a:spcPts val="0"/>
              </a:spcBef>
              <a:spcAft>
                <a:spcPts val="0"/>
              </a:spcAft>
              <a:defRPr/>
            </a:pPr>
            <a:r>
              <a:rPr lang="en-US" sz="1600" dirty="0">
                <a:solidFill>
                  <a:schemeClr val="tx1"/>
                </a:solidFill>
                <a:latin typeface="Helvetica Neue"/>
                <a:cs typeface="Helvetica Neue"/>
              </a:rPr>
              <a:t>Shared Service Production</a:t>
            </a:r>
          </a:p>
        </p:txBody>
      </p:sp>
      <p:sp>
        <p:nvSpPr>
          <p:cNvPr id="72" name="Rounded Rectangle 71"/>
          <p:cNvSpPr/>
          <p:nvPr/>
        </p:nvSpPr>
        <p:spPr>
          <a:xfrm>
            <a:off x="3050508" y="3021151"/>
            <a:ext cx="1655994" cy="73746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latin typeface="Helvetica Neue"/>
                <a:cs typeface="Helvetica Neue"/>
              </a:rPr>
              <a:t>US Sandbox Account</a:t>
            </a:r>
          </a:p>
        </p:txBody>
      </p:sp>
      <p:sp>
        <p:nvSpPr>
          <p:cNvPr id="73" name="Rounded Rectangle 72"/>
          <p:cNvSpPr/>
          <p:nvPr/>
        </p:nvSpPr>
        <p:spPr>
          <a:xfrm>
            <a:off x="3051308" y="3868592"/>
            <a:ext cx="1660761" cy="73746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latin typeface="Helvetica Neue"/>
                <a:cs typeface="Helvetica Neue"/>
              </a:rPr>
              <a:t>HIPAA-Prod Account</a:t>
            </a:r>
          </a:p>
        </p:txBody>
      </p:sp>
      <p:sp>
        <p:nvSpPr>
          <p:cNvPr id="75" name="Content Placeholder 2"/>
          <p:cNvSpPr txBox="1">
            <a:spLocks/>
          </p:cNvSpPr>
          <p:nvPr/>
        </p:nvSpPr>
        <p:spPr>
          <a:xfrm>
            <a:off x="6840288" y="1262543"/>
            <a:ext cx="2171401" cy="62804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dirty="0">
                <a:ln w="0"/>
                <a:solidFill>
                  <a:schemeClr val="accent1"/>
                </a:solidFill>
                <a:effectLst>
                  <a:outerShdw blurRad="38100" dist="25400" dir="5400000" algn="ctr" rotWithShape="0">
                    <a:srgbClr val="6E747A">
                      <a:alpha val="43000"/>
                    </a:srgbClr>
                  </a:outerShdw>
                </a:effectLst>
              </a:rPr>
              <a:t>Centralized policy management</a:t>
            </a:r>
          </a:p>
        </p:txBody>
      </p:sp>
      <p:sp>
        <p:nvSpPr>
          <p:cNvPr id="31" name="Content Placeholder 2"/>
          <p:cNvSpPr txBox="1">
            <a:spLocks/>
          </p:cNvSpPr>
          <p:nvPr/>
        </p:nvSpPr>
        <p:spPr>
          <a:xfrm>
            <a:off x="3660532" y="795910"/>
            <a:ext cx="2091940" cy="251718"/>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a:solidFill>
                  <a:srgbClr val="FFFFFF"/>
                </a:solidFill>
              </a:rPr>
              <a:t>Accounts</a:t>
            </a:r>
            <a:endParaRPr lang="en-US" sz="1800" dirty="0">
              <a:solidFill>
                <a:srgbClr val="FFFFFF"/>
              </a:solidFill>
            </a:endParaRPr>
          </a:p>
        </p:txBody>
      </p:sp>
      <p:sp>
        <p:nvSpPr>
          <p:cNvPr id="32" name="Content Placeholder 2"/>
          <p:cNvSpPr txBox="1">
            <a:spLocks/>
          </p:cNvSpPr>
          <p:nvPr/>
        </p:nvSpPr>
        <p:spPr>
          <a:xfrm>
            <a:off x="6880019" y="758896"/>
            <a:ext cx="2091940" cy="251718"/>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a:solidFill>
                  <a:srgbClr val="FFFFFF"/>
                </a:solidFill>
              </a:rPr>
              <a:t>New controls</a:t>
            </a:r>
            <a:endParaRPr lang="en-US" sz="1800" dirty="0">
              <a:solidFill>
                <a:srgbClr val="FFFFFF"/>
              </a:solidFill>
            </a:endParaRPr>
          </a:p>
        </p:txBody>
      </p:sp>
      <p:grpSp>
        <p:nvGrpSpPr>
          <p:cNvPr id="37" name="Group 36"/>
          <p:cNvGrpSpPr/>
          <p:nvPr/>
        </p:nvGrpSpPr>
        <p:grpSpPr>
          <a:xfrm>
            <a:off x="3841575" y="841892"/>
            <a:ext cx="152814" cy="159849"/>
            <a:chOff x="1446808" y="2768091"/>
            <a:chExt cx="1697725" cy="1775889"/>
          </a:xfrm>
        </p:grpSpPr>
        <p:sp>
          <p:nvSpPr>
            <p:cNvPr id="38" name="Parallelogram 37"/>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Diamond 38"/>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Parallelogram 39"/>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1529539" y="2840151"/>
              <a:ext cx="1529545" cy="1573913"/>
              <a:chOff x="3307105" y="1762298"/>
              <a:chExt cx="1255716" cy="1296795"/>
            </a:xfrm>
          </p:grpSpPr>
          <p:sp>
            <p:nvSpPr>
              <p:cNvPr id="42" name="Diamond 41"/>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Parallelogram 42"/>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Parallelogram 43"/>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45" name="Group 44"/>
          <p:cNvGrpSpPr/>
          <p:nvPr/>
        </p:nvGrpSpPr>
        <p:grpSpPr>
          <a:xfrm>
            <a:off x="3919158" y="985980"/>
            <a:ext cx="152814" cy="159849"/>
            <a:chOff x="1446808" y="2768091"/>
            <a:chExt cx="1697725" cy="1775889"/>
          </a:xfrm>
        </p:grpSpPr>
        <p:sp>
          <p:nvSpPr>
            <p:cNvPr id="46" name="Parallelogram 45"/>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Diamond 46"/>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Parallelogram 47"/>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1529539" y="2840151"/>
              <a:ext cx="1529545" cy="1573913"/>
              <a:chOff x="3307105" y="1762298"/>
              <a:chExt cx="1255716" cy="1296795"/>
            </a:xfrm>
          </p:grpSpPr>
          <p:sp>
            <p:nvSpPr>
              <p:cNvPr id="50" name="Diamond 49"/>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Parallelogram 50"/>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Parallelogram 51"/>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53" name="Group 52"/>
          <p:cNvGrpSpPr/>
          <p:nvPr/>
        </p:nvGrpSpPr>
        <p:grpSpPr>
          <a:xfrm>
            <a:off x="3752089" y="985115"/>
            <a:ext cx="152814" cy="159849"/>
            <a:chOff x="1446808" y="2768091"/>
            <a:chExt cx="1697725" cy="1775889"/>
          </a:xfrm>
        </p:grpSpPr>
        <p:sp>
          <p:nvSpPr>
            <p:cNvPr id="54" name="Parallelogram 53"/>
            <p:cNvSpPr/>
            <p:nvPr/>
          </p:nvSpPr>
          <p:spPr>
            <a:xfrm rot="5400000">
              <a:off x="1109310" y="3349164"/>
              <a:ext cx="1532314" cy="857317"/>
            </a:xfrm>
            <a:prstGeom prst="parallelogram">
              <a:avLst>
                <a:gd name="adj" fmla="val 29283"/>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Diamond 54"/>
            <p:cNvSpPr/>
            <p:nvPr/>
          </p:nvSpPr>
          <p:spPr>
            <a:xfrm>
              <a:off x="1462133" y="2768091"/>
              <a:ext cx="1682398" cy="487149"/>
            </a:xfrm>
            <a:prstGeom prst="diamond">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Parallelogram 55"/>
            <p:cNvSpPr/>
            <p:nvPr/>
          </p:nvSpPr>
          <p:spPr>
            <a:xfrm rot="5400000" flipV="1">
              <a:off x="1958175" y="3357620"/>
              <a:ext cx="1532311" cy="840404"/>
            </a:xfrm>
            <a:prstGeom prst="parallelogram">
              <a:avLst>
                <a:gd name="adj" fmla="val 29079"/>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7" name="Group 56"/>
            <p:cNvGrpSpPr/>
            <p:nvPr/>
          </p:nvGrpSpPr>
          <p:grpSpPr>
            <a:xfrm>
              <a:off x="1529539" y="2840151"/>
              <a:ext cx="1529545" cy="1573913"/>
              <a:chOff x="3307105" y="1762298"/>
              <a:chExt cx="1255716" cy="1296795"/>
            </a:xfrm>
          </p:grpSpPr>
          <p:sp>
            <p:nvSpPr>
              <p:cNvPr id="58" name="Diamond 57"/>
              <p:cNvSpPr/>
              <p:nvPr/>
            </p:nvSpPr>
            <p:spPr>
              <a:xfrm>
                <a:off x="3449782" y="1762298"/>
                <a:ext cx="972589" cy="282634"/>
              </a:xfrm>
              <a:prstGeom prst="diamond">
                <a:avLst/>
              </a:prstGeom>
              <a:solidFill>
                <a:srgbClr val="F9B7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Parallelogram 58"/>
              <p:cNvSpPr/>
              <p:nvPr/>
            </p:nvSpPr>
            <p:spPr>
              <a:xfrm rot="5400000" flipV="1">
                <a:off x="3764488" y="2260757"/>
                <a:ext cx="1064030" cy="532636"/>
              </a:xfrm>
              <a:prstGeom prst="parallelogram">
                <a:avLst>
                  <a:gd name="adj" fmla="val 29079"/>
                </a:avLst>
              </a:prstGeom>
              <a:solidFill>
                <a:srgbClr val="DCA2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Parallelogram 59"/>
              <p:cNvSpPr/>
              <p:nvPr/>
            </p:nvSpPr>
            <p:spPr>
              <a:xfrm rot="5400000">
                <a:off x="3048072" y="2254094"/>
                <a:ext cx="1064032" cy="545966"/>
              </a:xfrm>
              <a:prstGeom prst="parallelogram">
                <a:avLst>
                  <a:gd name="adj" fmla="val 29283"/>
                </a:avLst>
              </a:prstGeom>
              <a:solidFill>
                <a:srgbClr val="966D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61" name="TextBox 60"/>
          <p:cNvSpPr txBox="1"/>
          <p:nvPr/>
        </p:nvSpPr>
        <p:spPr>
          <a:xfrm>
            <a:off x="6915272" y="3457144"/>
            <a:ext cx="2021432" cy="923330"/>
          </a:xfrm>
          <a:prstGeom prst="rect">
            <a:avLst/>
          </a:prstGeom>
          <a:noFill/>
        </p:spPr>
        <p:txBody>
          <a:bodyPr wrap="square" rtlCol="0">
            <a:spAutoFit/>
          </a:bodyPr>
          <a:lstStyle/>
          <a:p>
            <a:pPr algn="ctr"/>
            <a:r>
              <a:rPr lang="en-US" dirty="0">
                <a:ln w="0"/>
                <a:solidFill>
                  <a:schemeClr val="accent1"/>
                </a:solidFill>
                <a:effectLst>
                  <a:outerShdw blurRad="38100" dist="25400" dir="5400000" algn="ctr" rotWithShape="0">
                    <a:srgbClr val="6E747A">
                      <a:alpha val="43000"/>
                    </a:srgbClr>
                  </a:outerShdw>
                </a:effectLst>
              </a:rPr>
              <a:t>Data aggregations across accounts</a:t>
            </a:r>
          </a:p>
        </p:txBody>
      </p:sp>
    </p:spTree>
    <p:extLst>
      <p:ext uri="{BB962C8B-B14F-4D97-AF65-F5344CB8AC3E}">
        <p14:creationId xmlns:p14="http://schemas.microsoft.com/office/powerpoint/2010/main" val="382900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75" grpId="0"/>
      <p:bldP spid="32"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8376903" cy="930105"/>
          </a:xfrm>
        </p:spPr>
        <p:txBody>
          <a:bodyPr/>
          <a:lstStyle/>
          <a:p>
            <a:r>
              <a:rPr lang="en-US" dirty="0"/>
              <a:t>Customer challenges</a:t>
            </a:r>
          </a:p>
        </p:txBody>
      </p:sp>
    </p:spTree>
    <p:extLst>
      <p:ext uri="{BB962C8B-B14F-4D97-AF65-F5344CB8AC3E}">
        <p14:creationId xmlns:p14="http://schemas.microsoft.com/office/powerpoint/2010/main" val="379770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19" y="269098"/>
            <a:ext cx="8489971" cy="1106218"/>
          </a:xfrm>
        </p:spPr>
        <p:txBody>
          <a:bodyPr/>
          <a:lstStyle/>
          <a:p>
            <a:r>
              <a:rPr lang="en-US" sz="2400" dirty="0"/>
              <a:t>What do enterprise customers need to scale their AWS accounts effectively?</a:t>
            </a:r>
          </a:p>
        </p:txBody>
      </p:sp>
      <p:sp>
        <p:nvSpPr>
          <p:cNvPr id="4" name="Text Placeholder 3"/>
          <p:cNvSpPr>
            <a:spLocks noGrp="1"/>
          </p:cNvSpPr>
          <p:nvPr>
            <p:ph type="body" sz="half" idx="11"/>
          </p:nvPr>
        </p:nvSpPr>
        <p:spPr>
          <a:xfrm>
            <a:off x="346119" y="3156498"/>
            <a:ext cx="2789587" cy="340940"/>
          </a:xfrm>
        </p:spPr>
        <p:txBody>
          <a:bodyPr/>
          <a:lstStyle/>
          <a:p>
            <a:r>
              <a:rPr lang="en-US" sz="1800" dirty="0"/>
              <a:t>Centrally manage policies across accounts</a:t>
            </a:r>
          </a:p>
        </p:txBody>
      </p:sp>
      <p:sp>
        <p:nvSpPr>
          <p:cNvPr id="6" name="Text Placeholder 5"/>
          <p:cNvSpPr>
            <a:spLocks noGrp="1"/>
          </p:cNvSpPr>
          <p:nvPr>
            <p:ph type="body" sz="half" idx="15"/>
          </p:nvPr>
        </p:nvSpPr>
        <p:spPr>
          <a:xfrm>
            <a:off x="6338073" y="3165829"/>
            <a:ext cx="2585519" cy="340940"/>
          </a:xfrm>
        </p:spPr>
        <p:txBody>
          <a:bodyPr/>
          <a:lstStyle/>
          <a:p>
            <a:r>
              <a:rPr lang="en-US" sz="1800" dirty="0"/>
              <a:t>View charges and usage across accounts</a:t>
            </a:r>
          </a:p>
        </p:txBody>
      </p:sp>
      <p:pic>
        <p:nvPicPr>
          <p:cNvPr id="15" name="Picture Placeholder 14"/>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t="12588" b="12588"/>
          <a:stretch>
            <a:fillRect/>
          </a:stretch>
        </p:blipFill>
        <p:spPr>
          <a:xfrm>
            <a:off x="6593925" y="1548882"/>
            <a:ext cx="1973436" cy="1476590"/>
          </a:xfr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00" y="1466091"/>
            <a:ext cx="1643752" cy="1643752"/>
          </a:xfrm>
          <a:prstGeom prst="rect">
            <a:avLst/>
          </a:prstGeom>
        </p:spPr>
      </p:pic>
      <p:sp>
        <p:nvSpPr>
          <p:cNvPr id="17" name="Text Placeholder 2"/>
          <p:cNvSpPr>
            <a:spLocks noGrp="1"/>
          </p:cNvSpPr>
          <p:nvPr>
            <p:ph type="body" sz="half" idx="2"/>
          </p:nvPr>
        </p:nvSpPr>
        <p:spPr>
          <a:xfrm>
            <a:off x="3281845" y="3168310"/>
            <a:ext cx="2910090" cy="340940"/>
          </a:xfrm>
        </p:spPr>
        <p:txBody>
          <a:bodyPr/>
          <a:lstStyle/>
          <a:p>
            <a:r>
              <a:rPr lang="en-US" sz="1800" dirty="0"/>
              <a:t>Easily create new accounts at scale </a:t>
            </a:r>
          </a:p>
          <a:p>
            <a:r>
              <a:rPr lang="en-US" sz="1800" dirty="0"/>
              <a:t>(for </a:t>
            </a:r>
            <a:r>
              <a:rPr lang="en-US" sz="1800"/>
              <a:t>isolation </a:t>
            </a:r>
            <a:br>
              <a:rPr lang="en-US" sz="1800"/>
            </a:br>
            <a:r>
              <a:rPr lang="en-US" sz="1800"/>
              <a:t>and </a:t>
            </a:r>
            <a:r>
              <a:rPr lang="en-US" sz="1800" dirty="0"/>
              <a:t>grouping)</a:t>
            </a:r>
          </a:p>
        </p:txBody>
      </p:sp>
      <p:pic>
        <p:nvPicPr>
          <p:cNvPr id="12" name="Picture Placeholder 10"/>
          <p:cNvPicPr>
            <a:picLocks noChangeAspect="1"/>
          </p:cNvPicPr>
          <p:nvPr/>
        </p:nvPicPr>
        <p:blipFill>
          <a:blip r:embed="rId5">
            <a:extLst>
              <a:ext uri="{28A0092B-C50C-407E-A947-70E740481C1C}">
                <a14:useLocalDpi xmlns:a14="http://schemas.microsoft.com/office/drawing/2010/main" val="0"/>
              </a:ext>
            </a:extLst>
          </a:blip>
          <a:srcRect t="12588" b="12588"/>
          <a:stretch>
            <a:fillRect/>
          </a:stretch>
        </p:blipFill>
        <p:spPr>
          <a:xfrm>
            <a:off x="3430991" y="1361511"/>
            <a:ext cx="2387917" cy="1786718"/>
          </a:xfrm>
          <a:prstGeom prst="rect">
            <a:avLst/>
          </a:prstGeom>
        </p:spPr>
      </p:pic>
    </p:spTree>
    <p:extLst>
      <p:ext uri="{BB962C8B-B14F-4D97-AF65-F5344CB8AC3E}">
        <p14:creationId xmlns:p14="http://schemas.microsoft.com/office/powerpoint/2010/main" val="212635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1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challenges have customers faced as </a:t>
            </a:r>
            <a:r>
              <a:rPr lang="en-US"/>
              <a:t>they increased their </a:t>
            </a:r>
            <a:r>
              <a:rPr lang="en-US" dirty="0"/>
              <a:t>number of AWS accounts?</a:t>
            </a:r>
          </a:p>
        </p:txBody>
      </p:sp>
      <p:sp>
        <p:nvSpPr>
          <p:cNvPr id="3" name="Text Placeholder 2"/>
          <p:cNvSpPr>
            <a:spLocks noGrp="1"/>
          </p:cNvSpPr>
          <p:nvPr>
            <p:ph type="body" sz="half" idx="2"/>
          </p:nvPr>
        </p:nvSpPr>
        <p:spPr>
          <a:xfrm>
            <a:off x="3424251" y="3170690"/>
            <a:ext cx="2556671" cy="451602"/>
          </a:xfrm>
        </p:spPr>
        <p:txBody>
          <a:bodyPr/>
          <a:lstStyle/>
          <a:p>
            <a:r>
              <a:rPr lang="en-US" sz="1800" dirty="0"/>
              <a:t>Creating a new account involves many manual processes</a:t>
            </a:r>
          </a:p>
        </p:txBody>
      </p:sp>
      <p:sp>
        <p:nvSpPr>
          <p:cNvPr id="4" name="Text Placeholder 3"/>
          <p:cNvSpPr>
            <a:spLocks noGrp="1"/>
          </p:cNvSpPr>
          <p:nvPr>
            <p:ph type="body" sz="half" idx="11"/>
          </p:nvPr>
        </p:nvSpPr>
        <p:spPr>
          <a:xfrm>
            <a:off x="556089" y="3161360"/>
            <a:ext cx="2380335" cy="451602"/>
          </a:xfrm>
        </p:spPr>
        <p:txBody>
          <a:bodyPr/>
          <a:lstStyle/>
          <a:p>
            <a:r>
              <a:rPr lang="en-US" sz="1800" dirty="0"/>
              <a:t>IAM policy replication across accounts requires custom automation</a:t>
            </a:r>
          </a:p>
        </p:txBody>
      </p:sp>
      <p:pic>
        <p:nvPicPr>
          <p:cNvPr id="13" name="Picture Placeholder 12"/>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t="12588" b="12588"/>
          <a:stretch>
            <a:fillRect/>
          </a:stretch>
        </p:blipFill>
        <p:spPr>
          <a:xfrm>
            <a:off x="3855400" y="1638629"/>
            <a:ext cx="1797050" cy="1344612"/>
          </a:xfr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5015" y="2113609"/>
            <a:ext cx="1047750" cy="104775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1026" y="1532128"/>
            <a:ext cx="1451113" cy="1451113"/>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677" y="2371076"/>
            <a:ext cx="736600" cy="736600"/>
          </a:xfrm>
          <a:prstGeom prst="rect">
            <a:avLst/>
          </a:prstGeom>
        </p:spPr>
      </p:pic>
      <p:sp>
        <p:nvSpPr>
          <p:cNvPr id="12" name="Text Placeholder 5"/>
          <p:cNvSpPr>
            <a:spLocks noGrp="1"/>
          </p:cNvSpPr>
          <p:nvPr>
            <p:ph type="body" sz="half" idx="15"/>
          </p:nvPr>
        </p:nvSpPr>
        <p:spPr>
          <a:xfrm>
            <a:off x="6337843" y="3170690"/>
            <a:ext cx="2512929" cy="340940"/>
          </a:xfrm>
        </p:spPr>
        <p:txBody>
          <a:bodyPr/>
          <a:lstStyle/>
          <a:p>
            <a:r>
              <a:rPr lang="en-US" sz="1800" dirty="0"/>
              <a:t>Billing consolidation requires manual tasks in multiple accounts</a:t>
            </a:r>
          </a:p>
        </p:txBody>
      </p:sp>
      <p:pic>
        <p:nvPicPr>
          <p:cNvPr id="14" name="Picture Placeholder 14"/>
          <p:cNvPicPr>
            <a:picLocks noGrp="1" noChangeAspect="1"/>
          </p:cNvPicPr>
          <p:nvPr>
            <p:ph type="pic" sz="quarter" idx="19"/>
          </p:nvPr>
        </p:nvPicPr>
        <p:blipFill>
          <a:blip r:embed="rId7">
            <a:extLst>
              <a:ext uri="{28A0092B-C50C-407E-A947-70E740481C1C}">
                <a14:useLocalDpi xmlns:a14="http://schemas.microsoft.com/office/drawing/2010/main" val="0"/>
              </a:ext>
            </a:extLst>
          </a:blip>
          <a:srcRect t="12588" b="12588"/>
          <a:stretch>
            <a:fillRect/>
          </a:stretch>
        </p:blipFill>
        <p:spPr>
          <a:xfrm>
            <a:off x="6714445" y="1698770"/>
            <a:ext cx="1797050" cy="1344612"/>
          </a:xfr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7137" y="2122940"/>
            <a:ext cx="1047750" cy="1047750"/>
          </a:xfrm>
          <a:prstGeom prst="rect">
            <a:avLst/>
          </a:prstGeom>
        </p:spPr>
      </p:pic>
    </p:spTree>
    <p:extLst>
      <p:ext uri="{BB962C8B-B14F-4D97-AF65-F5344CB8AC3E}">
        <p14:creationId xmlns:p14="http://schemas.microsoft.com/office/powerpoint/2010/main" val="168341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AWS Organizations</a:t>
            </a:r>
          </a:p>
        </p:txBody>
      </p:sp>
      <p:sp>
        <p:nvSpPr>
          <p:cNvPr id="3" name="Text Placeholder 2"/>
          <p:cNvSpPr>
            <a:spLocks noGrp="1"/>
          </p:cNvSpPr>
          <p:nvPr>
            <p:ph type="body" sz="half" idx="2"/>
          </p:nvPr>
        </p:nvSpPr>
        <p:spPr>
          <a:xfrm>
            <a:off x="586059" y="3732147"/>
            <a:ext cx="2380335" cy="451602"/>
          </a:xfrm>
        </p:spPr>
        <p:txBody>
          <a:bodyPr/>
          <a:lstStyle/>
          <a:p>
            <a:r>
              <a:rPr lang="en-US" sz="1800" dirty="0">
                <a:solidFill>
                  <a:srgbClr val="FFC000"/>
                </a:solidFill>
              </a:rPr>
              <a:t>Control</a:t>
            </a:r>
            <a:r>
              <a:rPr lang="en-US" sz="1800" dirty="0"/>
              <a:t> AWS service use </a:t>
            </a:r>
            <a:r>
              <a:rPr lang="en-US" sz="1800" dirty="0">
                <a:solidFill>
                  <a:srgbClr val="FFC000"/>
                </a:solidFill>
              </a:rPr>
              <a:t>across accounts</a:t>
            </a:r>
          </a:p>
        </p:txBody>
      </p:sp>
      <p:sp>
        <p:nvSpPr>
          <p:cNvPr id="4" name="Text Placeholder 3"/>
          <p:cNvSpPr>
            <a:spLocks noGrp="1"/>
          </p:cNvSpPr>
          <p:nvPr>
            <p:ph type="body" sz="half" idx="11"/>
          </p:nvPr>
        </p:nvSpPr>
        <p:spPr>
          <a:xfrm>
            <a:off x="459543" y="746812"/>
            <a:ext cx="8239126" cy="451602"/>
          </a:xfrm>
        </p:spPr>
        <p:txBody>
          <a:bodyPr anchor="ctr"/>
          <a:lstStyle/>
          <a:p>
            <a:r>
              <a:rPr lang="en-US" sz="2400" b="1">
                <a:solidFill>
                  <a:schemeClr val="accent1"/>
                </a:solidFill>
              </a:rPr>
              <a:t>Policy-based Management for Multiple AWS </a:t>
            </a:r>
            <a:r>
              <a:rPr lang="en-US" sz="2400" b="1" dirty="0">
                <a:solidFill>
                  <a:schemeClr val="accent1"/>
                </a:solidFill>
              </a:rPr>
              <a:t>A</a:t>
            </a:r>
            <a:r>
              <a:rPr lang="en-US" sz="2400" b="1">
                <a:solidFill>
                  <a:schemeClr val="accent1"/>
                </a:solidFill>
              </a:rPr>
              <a:t>ccounts</a:t>
            </a:r>
            <a:endParaRPr lang="en-US" sz="2400" b="1" dirty="0">
              <a:solidFill>
                <a:schemeClr val="accent1"/>
              </a:solidFill>
            </a:endParaRPr>
          </a:p>
        </p:txBody>
      </p:sp>
      <p:sp>
        <p:nvSpPr>
          <p:cNvPr id="5" name="Text Placeholder 4"/>
          <p:cNvSpPr>
            <a:spLocks noGrp="1"/>
          </p:cNvSpPr>
          <p:nvPr>
            <p:ph type="body" sz="half" idx="13"/>
          </p:nvPr>
        </p:nvSpPr>
        <p:spPr>
          <a:xfrm>
            <a:off x="6161758" y="3755638"/>
            <a:ext cx="2380335" cy="451602"/>
          </a:xfrm>
        </p:spPr>
        <p:txBody>
          <a:bodyPr/>
          <a:lstStyle/>
          <a:p>
            <a:r>
              <a:rPr lang="en-US" sz="1800" dirty="0">
                <a:solidFill>
                  <a:srgbClr val="FFC000"/>
                </a:solidFill>
              </a:rPr>
              <a:t>Consolidate</a:t>
            </a:r>
            <a:r>
              <a:rPr lang="en-US" sz="1800" dirty="0"/>
              <a:t> billing and usage reporting</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669" y="1698171"/>
            <a:ext cx="1130300" cy="1130300"/>
          </a:xfrm>
          <a:prstGeom prst="rect">
            <a:avLst/>
          </a:prstGeom>
        </p:spPr>
      </p:pic>
      <p:pic>
        <p:nvPicPr>
          <p:cNvPr id="7" name="Picture Placeholder 6"/>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l="2242" r="2242"/>
          <a:stretch>
            <a:fillRect/>
          </a:stretch>
        </p:blipFill>
        <p:spPr>
          <a:xfrm>
            <a:off x="877244" y="2209417"/>
            <a:ext cx="1797050" cy="134461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0040" y="1781271"/>
            <a:ext cx="1874217" cy="1874217"/>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6944" y="2680279"/>
            <a:ext cx="1206500" cy="120650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7570" y="1596112"/>
            <a:ext cx="2215043" cy="2215043"/>
          </a:xfrm>
          <a:prstGeom prst="rect">
            <a:avLst/>
          </a:prstGeom>
        </p:spPr>
      </p:pic>
      <p:sp>
        <p:nvSpPr>
          <p:cNvPr id="13" name="Text Placeholder 2"/>
          <p:cNvSpPr>
            <a:spLocks noGrp="1"/>
          </p:cNvSpPr>
          <p:nvPr>
            <p:ph type="body" sz="half" idx="2"/>
          </p:nvPr>
        </p:nvSpPr>
        <p:spPr>
          <a:xfrm>
            <a:off x="3729670" y="3755638"/>
            <a:ext cx="1907959" cy="451602"/>
          </a:xfrm>
        </p:spPr>
        <p:txBody>
          <a:bodyPr/>
          <a:lstStyle/>
          <a:p>
            <a:r>
              <a:rPr lang="en-US" sz="1800" dirty="0">
                <a:solidFill>
                  <a:srgbClr val="FFC000"/>
                </a:solidFill>
              </a:rPr>
              <a:t>Automate</a:t>
            </a:r>
            <a:r>
              <a:rPr lang="en-US" sz="1800" dirty="0"/>
              <a:t> account creation</a:t>
            </a:r>
          </a:p>
        </p:txBody>
      </p:sp>
    </p:spTree>
    <p:extLst>
      <p:ext uri="{BB962C8B-B14F-4D97-AF65-F5344CB8AC3E}">
        <p14:creationId xmlns:p14="http://schemas.microsoft.com/office/powerpoint/2010/main" val="193180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dissolve">
                                      <p:cBhvr>
                                        <p:cTn id="21" dur="500"/>
                                        <p:tgtEl>
                                          <p:spTgt spid="1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par>
                                <p:cTn id="27" presetID="9"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dissolve">
                                      <p:cBhvr>
                                        <p:cTn id="3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209326"/>
            <a:ext cx="8205304" cy="545741"/>
          </a:xfrm>
        </p:spPr>
        <p:txBody>
          <a:bodyPr/>
          <a:lstStyle/>
          <a:p>
            <a:r>
              <a:rPr lang="en-US" dirty="0"/>
              <a:t>Typical Use Cases: #1</a:t>
            </a:r>
          </a:p>
        </p:txBody>
      </p:sp>
      <p:sp>
        <p:nvSpPr>
          <p:cNvPr id="3" name="Content Placeholder 2"/>
          <p:cNvSpPr>
            <a:spLocks noGrp="1"/>
          </p:cNvSpPr>
          <p:nvPr>
            <p:ph idx="1"/>
          </p:nvPr>
        </p:nvSpPr>
        <p:spPr>
          <a:xfrm>
            <a:off x="1935835" y="1138274"/>
            <a:ext cx="6606258" cy="3178544"/>
          </a:xfrm>
        </p:spPr>
        <p:txBody>
          <a:bodyPr/>
          <a:lstStyle/>
          <a:p>
            <a:r>
              <a:rPr lang="en-US" b="1" dirty="0">
                <a:solidFill>
                  <a:srgbClr val="FFC000"/>
                </a:solidFill>
              </a:rPr>
              <a:t>Control the use of AWS services</a:t>
            </a:r>
          </a:p>
          <a:p>
            <a:pPr marL="342900" indent="-342900">
              <a:buFont typeface="Arial" panose="020B0604020202020204" pitchFamily="34" charset="0"/>
              <a:buChar char="•"/>
            </a:pPr>
            <a:r>
              <a:rPr lang="en-US" dirty="0"/>
              <a:t>Centrally control the use of AWS service APIs across multiple AWS accounts.</a:t>
            </a:r>
          </a:p>
          <a:p>
            <a:pPr marL="342900" indent="-342900">
              <a:buFont typeface="Arial" panose="020B0604020202020204" pitchFamily="34" charset="0"/>
              <a:buChar char="•"/>
            </a:pPr>
            <a:r>
              <a:rPr lang="en-US" dirty="0"/>
              <a:t>Comply with corporate security and compliance policies.</a:t>
            </a:r>
          </a:p>
          <a:p>
            <a:pPr marL="342900" indent="-342900">
              <a:buFont typeface="Arial" panose="020B0604020202020204" pitchFamily="34" charset="0"/>
              <a:buChar char="•"/>
            </a:pPr>
            <a:r>
              <a:rPr lang="en-US" dirty="0"/>
              <a:t>Delegate administration while enforcing centralized guardrails.</a:t>
            </a:r>
          </a:p>
          <a:p>
            <a:endParaRPr lang="en-US" dirty="0"/>
          </a:p>
        </p:txBody>
      </p:sp>
      <p:pic>
        <p:nvPicPr>
          <p:cNvPr id="4" name="Picture Placeholder 13"/>
          <p:cNvPicPr>
            <a:picLocks noChangeAspect="1"/>
          </p:cNvPicPr>
          <p:nvPr/>
        </p:nvPicPr>
        <p:blipFill>
          <a:blip r:embed="rId2">
            <a:extLst>
              <a:ext uri="{28A0092B-C50C-407E-A947-70E740481C1C}">
                <a14:useLocalDpi xmlns:a14="http://schemas.microsoft.com/office/drawing/2010/main" val="0"/>
              </a:ext>
            </a:extLst>
          </a:blip>
          <a:srcRect t="12588" b="12588"/>
          <a:stretch>
            <a:fillRect/>
          </a:stretch>
        </p:blipFill>
        <p:spPr>
          <a:xfrm>
            <a:off x="223846" y="1904687"/>
            <a:ext cx="1797050" cy="1344612"/>
          </a:xfrm>
          <a:prstGeom prst="rect">
            <a:avLst/>
          </a:prstGeom>
        </p:spPr>
      </p:pic>
    </p:spTree>
    <p:extLst>
      <p:ext uri="{BB962C8B-B14F-4D97-AF65-F5344CB8AC3E}">
        <p14:creationId xmlns:p14="http://schemas.microsoft.com/office/powerpoint/2010/main" val="403915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274425"/>
            <a:ext cx="8205304" cy="545741"/>
          </a:xfrm>
        </p:spPr>
        <p:txBody>
          <a:bodyPr/>
          <a:lstStyle/>
          <a:p>
            <a:r>
              <a:rPr lang="en-US" dirty="0"/>
              <a:t>Typical Use Cases : #2</a:t>
            </a:r>
          </a:p>
        </p:txBody>
      </p:sp>
      <p:sp>
        <p:nvSpPr>
          <p:cNvPr id="3" name="Content Placeholder 2"/>
          <p:cNvSpPr>
            <a:spLocks noGrp="1"/>
          </p:cNvSpPr>
          <p:nvPr>
            <p:ph idx="1"/>
          </p:nvPr>
        </p:nvSpPr>
        <p:spPr>
          <a:xfrm>
            <a:off x="1935835" y="1611866"/>
            <a:ext cx="6606258" cy="2402367"/>
          </a:xfrm>
        </p:spPr>
        <p:txBody>
          <a:bodyPr/>
          <a:lstStyle/>
          <a:p>
            <a:r>
              <a:rPr lang="en-US" b="1" dirty="0">
                <a:solidFill>
                  <a:srgbClr val="FFC000"/>
                </a:solidFill>
              </a:rPr>
              <a:t>Automate the creation of AWS accounts</a:t>
            </a:r>
          </a:p>
          <a:p>
            <a:pPr marL="342900" indent="-342900">
              <a:buFont typeface="Arial" panose="020B0604020202020204" pitchFamily="34" charset="0"/>
              <a:buChar char="•"/>
            </a:pPr>
            <a:r>
              <a:rPr lang="en-US" dirty="0"/>
              <a:t>API driven AWS account creation.</a:t>
            </a:r>
          </a:p>
          <a:p>
            <a:pPr marL="342900" indent="-342900">
              <a:buFont typeface="Arial" panose="020B0604020202020204" pitchFamily="34" charset="0"/>
              <a:buChar char="•"/>
            </a:pPr>
            <a:r>
              <a:rPr lang="en-US" dirty="0"/>
              <a:t>Reduced friction allows for greater account granularity.</a:t>
            </a:r>
          </a:p>
          <a:p>
            <a:pPr marL="342900" indent="-342900">
              <a:buFont typeface="Arial" panose="020B0604020202020204" pitchFamily="34" charset="0"/>
              <a:buChar char="•"/>
            </a:pPr>
            <a:r>
              <a:rPr lang="en-US" dirty="0"/>
              <a:t>Easy hooks to trigger additional automation.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79" y="1928958"/>
            <a:ext cx="1768184" cy="1768184"/>
          </a:xfrm>
          <a:prstGeom prst="rect">
            <a:avLst/>
          </a:prstGeom>
        </p:spPr>
      </p:pic>
    </p:spTree>
    <p:extLst>
      <p:ext uri="{BB962C8B-B14F-4D97-AF65-F5344CB8AC3E}">
        <p14:creationId xmlns:p14="http://schemas.microsoft.com/office/powerpoint/2010/main" val="2142694884"/>
      </p:ext>
    </p:extLst>
  </p:cSld>
  <p:clrMapOvr>
    <a:masterClrMapping/>
  </p:clrMapOvr>
</p:sld>
</file>

<file path=ppt/theme/theme1.xml><?xml version="1.0" encoding="utf-8"?>
<a:theme xmlns:a="http://schemas.openxmlformats.org/drawingml/2006/main" name="DeckTemplate-AWS-Dark">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terms/"/>
    <ds:schemaRef ds:uri="http://purl.org/dc/dcmitype/"/>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AWS-Deck-Template-Dark</Template>
  <TotalTime>1290</TotalTime>
  <Words>1437</Words>
  <Application>Microsoft Macintosh PowerPoint</Application>
  <PresentationFormat>On-screen Show (16:9)</PresentationFormat>
  <Paragraphs>235</Paragraphs>
  <Slides>26</Slides>
  <Notes>9</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Consolas</vt:lpstr>
      <vt:lpstr>Courier New</vt:lpstr>
      <vt:lpstr>Helvetica Neue</vt:lpstr>
      <vt:lpstr>Lucida Console</vt:lpstr>
      <vt:lpstr>Times New Roman</vt:lpstr>
      <vt:lpstr>DeckTemplate-AWS-Dark</vt:lpstr>
      <vt:lpstr>PowerPoint Presentation</vt:lpstr>
      <vt:lpstr>In the beginning…</vt:lpstr>
      <vt:lpstr>Today – Cloud adoption at scale</vt:lpstr>
      <vt:lpstr>Customer challenges</vt:lpstr>
      <vt:lpstr>What do enterprise customers need to scale their AWS accounts effectively?</vt:lpstr>
      <vt:lpstr>What challenges have customers faced as they increased their number of AWS accounts?</vt:lpstr>
      <vt:lpstr>Introducing AWS Organizations</vt:lpstr>
      <vt:lpstr>Typical Use Cases: #1</vt:lpstr>
      <vt:lpstr>Typical Use Cases : #2</vt:lpstr>
      <vt:lpstr>Typical Use Cases : #3</vt:lpstr>
      <vt:lpstr>Example</vt:lpstr>
      <vt:lpstr>Example</vt:lpstr>
      <vt:lpstr>Key Features</vt:lpstr>
      <vt:lpstr>Service Control Policies (SCPs)</vt:lpstr>
      <vt:lpstr>How is Organizations different from IAM?</vt:lpstr>
      <vt:lpstr>How to get started?</vt:lpstr>
      <vt:lpstr>The compliance officer</vt:lpstr>
      <vt:lpstr>The IT operations manager</vt:lpstr>
      <vt:lpstr>The development team</vt:lpstr>
      <vt:lpstr>PowerPoint Presentation</vt:lpstr>
      <vt:lpstr>Pricing &amp; Availability</vt:lpstr>
      <vt:lpstr>Questions?</vt:lpstr>
      <vt:lpstr>Backup Slides</vt:lpstr>
      <vt:lpstr>SCPs are necessary but not sufficient</vt:lpstr>
      <vt:lpstr>Best practices – AWS Organizations</vt:lpstr>
      <vt:lpstr>Amazonians: Please provide feedback on this content.  Demo content available here.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80</cp:revision>
  <dcterms:created xsi:type="dcterms:W3CDTF">2016-10-31T14:45:46Z</dcterms:created>
  <dcterms:modified xsi:type="dcterms:W3CDTF">2019-12-18T20:55:03Z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