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0" r:id="rId7"/>
    <p:sldId id="258" r:id="rId8"/>
    <p:sldId id="262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elu6@gmail.com" initials="" lastIdx="5" clrIdx="0">
    <p:extLst>
      <p:ext uri="{19B8F6BF-5375-455C-9EA6-DF929625EA0E}">
        <p15:presenceInfo xmlns:p15="http://schemas.microsoft.com/office/powerpoint/2012/main" userId="e3538905f87c0d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28"/>
  </p:normalViewPr>
  <p:slideViewPr>
    <p:cSldViewPr snapToGrid="0">
      <p:cViewPr varScale="1">
        <p:scale>
          <a:sx n="81" d="100"/>
          <a:sy n="81" d="100"/>
        </p:scale>
        <p:origin x="8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3T15:44:09.084" idx="3">
    <p:pos x="10" y="10"/>
    <p:text>NbN outside and inside a cavity</p:text>
    <p:extLst mod="1">
      <p:ext uri="{C676402C-5697-4E1C-873F-D02D1690AC5C}">
        <p15:threadingInfo xmlns:p15="http://schemas.microsoft.com/office/powerpoint/2012/main" timeZoneBias="-60"/>
      </p:ext>
    </p:extLst>
  </p:cm>
  <p:cm authorId="1" dt="2023-11-23T15:55:53.647" idx="4">
    <p:pos x="146" y="146"/>
    <p:text>Why NbN?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3T15:41:37.328" idx="2">
    <p:pos x="10" y="10"/>
    <p:text>Please put the crystal structure (from VESTA) and plot the band structure (ab initio and wannier-interpolated)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3T15:37:58.802" idx="1">
    <p:pos x="10" y="10"/>
    <p:text>Put the Eliashberg equations here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9205-8876-8036-B0F7-886064233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41000-6B50-9472-604A-933791975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98DD-807E-7EF9-10E1-F402C9E9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4ED-4121-AA40-9678-498761A37A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60CB2-B40E-BBEB-1CF8-67805F7D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0732-5CD5-D781-8D28-51201E45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DA6A-0E8C-2340-9AE6-D15D5F41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A44A-8261-2A5F-986C-0EEB49E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26F1A-C81D-D555-1E78-47F9BDAD8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7437-5C1E-6BD2-171E-075D5B64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4ED-4121-AA40-9678-498761A37A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24DA-71A5-3894-30C5-BB981AA4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65E2-E0EC-86FE-8D24-5C98F49B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DA6A-0E8C-2340-9AE6-D15D5F41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F3C53-828D-A1F2-CC72-6F4D1F6B5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2BB6C-A714-7BAB-B6D2-CA00F0EAA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BD350-E2F2-8A6A-DE78-6191F62C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4ED-4121-AA40-9678-498761A37A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B7EF-9DFD-5A66-BCFC-B0B2D9D1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9023A-414C-15B0-8F6E-EB7670DE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DA6A-0E8C-2340-9AE6-D15D5F41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C2FE-642C-D9C4-EF7F-FD25A3D0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5E61-BEDF-9F5F-36C3-583ECC5B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9FF0-850D-A907-0F1C-239A10EE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4ED-4121-AA40-9678-498761A37A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EECDA-2067-3C33-24A2-C4167096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8532-3443-77CE-CC98-333394FE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DA6A-0E8C-2340-9AE6-D15D5F41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E0E1-0B14-824A-1714-415A100B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C6BE8-A8A7-BEF0-F192-F82E306A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231A-E8B3-97FA-275A-17B795A6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4ED-4121-AA40-9678-498761A37A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FC52D-3D0B-B638-5339-83656000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78AF-2525-63B4-5CED-F2AB7A08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DA6A-0E8C-2340-9AE6-D15D5F41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7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244B-27D1-A557-192A-B5DD0122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8D89-A80A-3AB7-0299-F82CD838A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8AC15-9456-DAC4-38FB-0AE63A951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CDBF1-8E1A-F4BE-2867-A3A7C98F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4ED-4121-AA40-9678-498761A37A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B434B-2D9B-8771-41A6-BB8655D8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DCB51-53BA-4D28-DD69-D45D6DE5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DA6A-0E8C-2340-9AE6-D15D5F41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0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0155-CFFD-C73C-537B-BD5952E5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4FDE3-ED59-B7B4-8F15-7D665F5C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F18AF-7CAD-0F3D-786D-609EEC803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2E0EF-1541-E5DC-8BD0-43EF98D0C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50277-78F2-A09A-B98E-D5C86982E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17341-ADBF-B421-884C-3783236F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4ED-4121-AA40-9678-498761A37A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F5D74-9A88-7D7A-BC9D-BCDF5D3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E9213-4A7B-1F2D-F486-C2D29659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DA6A-0E8C-2340-9AE6-D15D5F41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0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41CD-CE1C-C416-CDE6-9986100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C4341-D747-8B89-A53F-499DFB7D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4ED-4121-AA40-9678-498761A37A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A2F8E-46A1-AA5E-D41B-F06F734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812FB-37C9-110D-EE9E-A57D74DC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DA6A-0E8C-2340-9AE6-D15D5F41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8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B6BB4-2465-350E-CB84-86030B91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4ED-4121-AA40-9678-498761A37A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51CA3-4A18-E1CD-1BA7-E9127E94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C12E3-5B8C-8333-87F9-7ED501F6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DA6A-0E8C-2340-9AE6-D15D5F41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5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3A41-0FBE-84E1-340C-59448BA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CA8F-BAFB-EEC3-A8D8-BD82F249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0B356-099B-3F3E-7B33-95EEB52E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44814-0811-0A80-D710-1EA9DD8A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4ED-4121-AA40-9678-498761A37A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6FB1-4A26-6C18-A8D6-C4A51839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6877D-220E-B1D1-5127-EEEF8C51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DA6A-0E8C-2340-9AE6-D15D5F41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0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E40D-3051-27A0-BAB8-9880EEBE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82111-443C-2929-4780-E3D8E5468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BB32C-1695-1194-E275-A401E641F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6B34A-E54B-4971-17C5-A9AC6E7E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4ED-4121-AA40-9678-498761A37A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61A6D-9271-C3E0-8D8D-849C4E6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156B1-8307-B354-F541-E22FE3AD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DA6A-0E8C-2340-9AE6-D15D5F41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B92C3-66C0-174D-4A96-9FB9EC9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18C8-AD62-501D-374E-F4B28F587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9741-9AA9-EA4A-9E50-CAF45C104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94ED-4121-AA40-9678-498761A37A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E05D-9403-64BF-CD20-7A61E29D0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079D-6487-A545-61EC-5D71279B3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2DA6A-0E8C-2340-9AE6-D15D5F41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5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860F33-4605-60D1-6890-20BF341382A8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7778" y="1536732"/>
                <a:ext cx="11876443" cy="1614412"/>
              </a:xfrm>
            </p:spPr>
            <p:txBody>
              <a:bodyPr>
                <a:noAutofit/>
              </a:bodyPr>
              <a:lstStyle/>
              <a:p>
                <a:r>
                  <a:rPr lang="en-US" sz="4800" dirty="0">
                    <a:latin typeface="Helvetica" pitchFamily="2" charset="0"/>
                  </a:rPr>
                  <a:t>The effect of the non-adiabatic phonon on Tc in </a:t>
                </a:r>
                <a14:m>
                  <m:oMath xmlns:m="http://schemas.openxmlformats.org/officeDocument/2006/math">
                    <m:r>
                      <a:rPr lang="en-US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4800" dirty="0">
                    <a:latin typeface="Helvetica" pitchFamily="2" charset="0"/>
                  </a:rPr>
                  <a:t>-</a:t>
                </a:r>
                <a:r>
                  <a:rPr lang="en-US" sz="4800" dirty="0" err="1">
                    <a:latin typeface="Helvetica" pitchFamily="2" charset="0"/>
                  </a:rPr>
                  <a:t>NbN</a:t>
                </a:r>
                <a:r>
                  <a:rPr lang="en-US" sz="4800" dirty="0">
                    <a:latin typeface="Helvetica" pitchFamily="2" charset="0"/>
                  </a:rPr>
                  <a:t> inside and outside a cavity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860F33-4605-60D1-6890-20BF34138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7778" y="1536732"/>
                <a:ext cx="11876443" cy="1614412"/>
              </a:xfrm>
              <a:blipFill>
                <a:blip r:embed="rId2"/>
                <a:stretch>
                  <a:fillRect l="-748" r="-2137" b="-20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A5812DA7-5AD5-1ADF-B9B9-D58889A18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936" y="3594250"/>
            <a:ext cx="6334126" cy="442837"/>
          </a:xfrm>
        </p:spPr>
        <p:txBody>
          <a:bodyPr/>
          <a:lstStyle/>
          <a:p>
            <a:r>
              <a:rPr lang="en-US" dirty="0" err="1">
                <a:latin typeface="Helvetica" pitchFamily="2" charset="0"/>
              </a:rPr>
              <a:t>Qinyan</a:t>
            </a:r>
            <a:r>
              <a:rPr lang="en-US" dirty="0">
                <a:latin typeface="Helvetica" pitchFamily="2" charset="0"/>
              </a:rPr>
              <a:t> Yi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79D62A-DCED-37C5-22E8-E553F649636B}"/>
              </a:ext>
            </a:extLst>
          </p:cNvPr>
          <p:cNvSpPr txBox="1">
            <a:spLocks/>
          </p:cNvSpPr>
          <p:nvPr/>
        </p:nvSpPr>
        <p:spPr>
          <a:xfrm>
            <a:off x="4448286" y="4141452"/>
            <a:ext cx="3295426" cy="442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Peking University, China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F3ED133-6E58-AE79-DD06-8052601413D4}"/>
              </a:ext>
            </a:extLst>
          </p:cNvPr>
          <p:cNvSpPr txBox="1">
            <a:spLocks/>
          </p:cNvSpPr>
          <p:nvPr/>
        </p:nvSpPr>
        <p:spPr>
          <a:xfrm>
            <a:off x="1216816" y="5425633"/>
            <a:ext cx="9758363" cy="442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(an intern project in Prof. Angel Rubio’s research group from Sep. to Nov. 2023)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70B9287-3A78-60CE-4FDC-0C9ED1DCB281}"/>
              </a:ext>
            </a:extLst>
          </p:cNvPr>
          <p:cNvSpPr txBox="1">
            <a:spLocks/>
          </p:cNvSpPr>
          <p:nvPr/>
        </p:nvSpPr>
        <p:spPr>
          <a:xfrm>
            <a:off x="1934831" y="4982796"/>
            <a:ext cx="8322331" cy="442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Supervised by Dr. I-</a:t>
            </a:r>
            <a:r>
              <a:rPr lang="en-US" dirty="0" err="1">
                <a:latin typeface="Helvetica" pitchFamily="2" charset="0"/>
              </a:rPr>
              <a:t>Te</a:t>
            </a:r>
            <a:r>
              <a:rPr lang="en-US" dirty="0">
                <a:latin typeface="Helvetica" pitchFamily="2" charset="0"/>
              </a:rPr>
              <a:t> Lu, Dr. Hannes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Helvetica" pitchFamily="2" charset="0"/>
              </a:rPr>
              <a:t>Huebener</a:t>
            </a:r>
            <a:r>
              <a:rPr lang="en-US" dirty="0">
                <a:latin typeface="Helvetica" pitchFamily="2" charset="0"/>
              </a:rPr>
              <a:t>, and Prof. Angel Rubio</a:t>
            </a:r>
          </a:p>
        </p:txBody>
      </p:sp>
    </p:spTree>
    <p:extLst>
      <p:ext uri="{BB962C8B-B14F-4D97-AF65-F5344CB8AC3E}">
        <p14:creationId xmlns:p14="http://schemas.microsoft.com/office/powerpoint/2010/main" val="11731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45AA-2226-2962-0E8F-C2BB2EDA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793"/>
          </a:xfrm>
        </p:spPr>
        <p:txBody>
          <a:bodyPr/>
          <a:lstStyle/>
          <a:p>
            <a:pPr algn="ctr"/>
            <a:r>
              <a:rPr lang="en-US" dirty="0">
                <a:latin typeface="Helvetica" pitchFamily="2" charset="0"/>
              </a:rPr>
              <a:t>Introduction (motivation and goal)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628CD-A3C8-9CF0-83E4-22DB4437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370"/>
            <a:ext cx="10794476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Helvetica" pitchFamily="2" charset="0"/>
              </a:rPr>
              <a:t>NbN</a:t>
            </a:r>
            <a:r>
              <a:rPr lang="en-US" sz="2400" dirty="0">
                <a:latin typeface="Helvetica" pitchFamily="2" charset="0"/>
              </a:rPr>
              <a:t> is a good superconducting material with a relatively high transition temperature. Its notable superconductivity and mechanical properties make it have various technological applications.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Helvetica" pitchFamily="2" charset="0"/>
              </a:rPr>
              <a:t>Non-adiabatic (dynamical) phonon takes into account the propagation time for the force acting on nucleus due to the atom displacement. This leads to a change in phonon frequencies, thus change </a:t>
            </a:r>
            <a:r>
              <a:rPr lang="en-US" altLang="zh-CN" sz="2400" dirty="0">
                <a:latin typeface="Helvetica" pitchFamily="2" charset="0"/>
              </a:rPr>
              <a:t>T</a:t>
            </a:r>
            <a:r>
              <a:rPr lang="en-US" altLang="zh-CN" sz="2400" baseline="-25000" dirty="0">
                <a:latin typeface="Helvetica" pitchFamily="2" charset="0"/>
              </a:rPr>
              <a:t>c</a:t>
            </a:r>
            <a:r>
              <a:rPr lang="en-US" altLang="zh-CN" sz="2400" dirty="0">
                <a:latin typeface="Helvetica" pitchFamily="2" charset="0"/>
              </a:rPr>
              <a:t>.</a:t>
            </a:r>
            <a:endParaRPr lang="en-US" sz="2400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Helvetica" pitchFamily="2" charset="0"/>
              </a:rPr>
              <a:t>Light-matter interaction change (adiabatic and non-adiabatic) phonon dispersions, leading to the change in T</a:t>
            </a:r>
            <a:r>
              <a:rPr lang="en-US" sz="2400" baseline="-25000" dirty="0">
                <a:latin typeface="Helvetica" pitchFamily="2" charset="0"/>
              </a:rPr>
              <a:t>c</a:t>
            </a:r>
            <a:r>
              <a:rPr lang="en-US" sz="2400" dirty="0">
                <a:latin typeface="Helvetica" pitchFamily="2" charset="0"/>
              </a:rPr>
              <a:t> of </a:t>
            </a:r>
            <a:r>
              <a:rPr lang="en-US" sz="2400" dirty="0" err="1">
                <a:latin typeface="Helvetica" pitchFamily="2" charset="0"/>
              </a:rPr>
              <a:t>NbN</a:t>
            </a:r>
            <a:r>
              <a:rPr lang="en-US" sz="2400" dirty="0">
                <a:latin typeface="Helvetica" pitchFamily="2" charset="0"/>
              </a:rPr>
              <a:t> inside a cavity.</a:t>
            </a:r>
            <a:endParaRPr lang="en-US" sz="2400" baseline="-25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7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A5EB566A-8F6A-472D-92F2-3497BD3B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6" y="987416"/>
            <a:ext cx="7810246" cy="5231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2845AA-2226-2962-0E8F-C2BB2EDA2B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0051" y="347232"/>
                <a:ext cx="11811897" cy="95293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600" dirty="0">
                    <a:latin typeface="Helvetica" pitchFamily="2" charset="0"/>
                  </a:rPr>
                  <a:t>Crystal structure and electronic band structure of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>
                    <a:latin typeface="Helvetica" pitchFamily="2" charset="0"/>
                  </a:rPr>
                  <a:t>-NbN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2845AA-2226-2962-0E8F-C2BB2EDA2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0051" y="347232"/>
                <a:ext cx="11811897" cy="952931"/>
              </a:xfrm>
              <a:blipFill>
                <a:blip r:embed="rId3"/>
                <a:stretch>
                  <a:fillRect l="-215" r="-21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0BDEB972-B0A0-4EB1-8AD4-F9D3055A2420}"/>
              </a:ext>
            </a:extLst>
          </p:cNvPr>
          <p:cNvGrpSpPr/>
          <p:nvPr/>
        </p:nvGrpSpPr>
        <p:grpSpPr>
          <a:xfrm>
            <a:off x="9904" y="2270395"/>
            <a:ext cx="4374035" cy="3056786"/>
            <a:chOff x="462828" y="1542822"/>
            <a:chExt cx="5877051" cy="4351338"/>
          </a:xfrm>
        </p:grpSpPr>
        <p:pic>
          <p:nvPicPr>
            <p:cNvPr id="5" name="内容占位符 5">
              <a:extLst>
                <a:ext uri="{FF2B5EF4-FFF2-40B4-BE49-F238E27FC236}">
                  <a16:creationId xmlns:a16="http://schemas.microsoft.com/office/drawing/2014/main" id="{83DF4DAE-D821-4D43-837D-7C2D2B73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828" y="1542822"/>
              <a:ext cx="4922360" cy="435133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921DD7D-14C4-41F2-B0FD-D97C7DC68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0432" y="3440291"/>
              <a:ext cx="446452" cy="42295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BEDBD62-32E4-4D7A-8276-87BF8BCB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7562" y="2706090"/>
              <a:ext cx="552191" cy="59331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F42CF84-0E26-45D3-8345-8B06C6FD4D3B}"/>
                </a:ext>
              </a:extLst>
            </p:cNvPr>
            <p:cNvSpPr txBox="1"/>
            <p:nvPr/>
          </p:nvSpPr>
          <p:spPr>
            <a:xfrm flipH="1">
              <a:off x="5598800" y="2786197"/>
              <a:ext cx="741079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/>
                <a:t>Nb</a:t>
              </a:r>
              <a:endParaRPr lang="zh-CN" altLang="en-US" sz="2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4D5F43B-2284-434A-BAB1-92CFC8509CE5}"/>
                </a:ext>
              </a:extLst>
            </p:cNvPr>
            <p:cNvSpPr txBox="1"/>
            <p:nvPr/>
          </p:nvSpPr>
          <p:spPr>
            <a:xfrm>
              <a:off x="5679755" y="3398159"/>
              <a:ext cx="45719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N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BAF73C-928E-470E-8F0F-89ABD0047898}"/>
                  </a:ext>
                </a:extLst>
              </p:cNvPr>
              <p:cNvSpPr txBox="1"/>
              <p:nvPr/>
            </p:nvSpPr>
            <p:spPr>
              <a:xfrm flipH="1">
                <a:off x="799222" y="5223486"/>
                <a:ext cx="2583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unit cell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-NbN</a:t>
                </a:r>
                <a:endParaRPr lang="zh-CN" alt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BAF73C-928E-470E-8F0F-89ABD0047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9222" y="5223486"/>
                <a:ext cx="2583421" cy="369332"/>
              </a:xfrm>
              <a:prstGeom prst="rect">
                <a:avLst/>
              </a:prstGeom>
              <a:blipFill>
                <a:blip r:embed="rId7"/>
                <a:stretch>
                  <a:fillRect l="-18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4A8B180-D0BA-47D2-AAE6-43F8E98B0E57}"/>
                  </a:ext>
                </a:extLst>
              </p:cNvPr>
              <p:cNvSpPr txBox="1"/>
              <p:nvPr/>
            </p:nvSpPr>
            <p:spPr>
              <a:xfrm flipH="1">
                <a:off x="7242545" y="5849960"/>
                <a:ext cx="4013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Band structure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-NbN </a:t>
                </a:r>
                <a:endParaRPr lang="zh-CN" alt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4A8B180-D0BA-47D2-AAE6-43F8E98B0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42545" y="5849960"/>
                <a:ext cx="4013060" cy="369332"/>
              </a:xfrm>
              <a:prstGeom prst="rect">
                <a:avLst/>
              </a:prstGeom>
              <a:blipFill>
                <a:blip r:embed="rId8"/>
                <a:stretch>
                  <a:fillRect l="-121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40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8090EC-1C00-8C9D-B0A4-BE54CD3D3E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81492" y="83667"/>
                <a:ext cx="11605708" cy="8199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Phonon-dispersion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-NbN</a:t>
                </a:r>
                <a:endParaRPr lang="en-US" baseline="-25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8090EC-1C00-8C9D-B0A4-BE54CD3D3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1492" y="83667"/>
                <a:ext cx="11605708" cy="819973"/>
              </a:xfrm>
              <a:blipFill>
                <a:blip r:embed="rId2"/>
                <a:stretch>
                  <a:fillRect t="-1515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7D47364-371C-4B87-B736-E904C5786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545" b="9901"/>
          <a:stretch/>
        </p:blipFill>
        <p:spPr>
          <a:xfrm>
            <a:off x="746234" y="1407459"/>
            <a:ext cx="10218799" cy="492162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DB8B8E-7090-8C62-B33A-B825A1A4A968}"/>
              </a:ext>
            </a:extLst>
          </p:cNvPr>
          <p:cNvSpPr txBox="1"/>
          <p:nvPr/>
        </p:nvSpPr>
        <p:spPr>
          <a:xfrm>
            <a:off x="647252" y="914398"/>
            <a:ext cx="1089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Phonon instability issue can be avoided by using 1) a pseudopotential of </a:t>
            </a:r>
            <a:r>
              <a:rPr lang="en-US" dirty="0" err="1">
                <a:latin typeface="Helvetica" pitchFamily="2" charset="0"/>
              </a:rPr>
              <a:t>Nb</a:t>
            </a:r>
            <a:r>
              <a:rPr lang="en-US" dirty="0">
                <a:latin typeface="Helvetica" pitchFamily="2" charset="0"/>
              </a:rPr>
              <a:t> with 40.5 nuclear charge or 2) electrons taken out from the unit cell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3C6BB2-316C-43C4-8958-EFDEA0956DB9}"/>
              </a:ext>
            </a:extLst>
          </p:cNvPr>
          <p:cNvSpPr txBox="1"/>
          <p:nvPr/>
        </p:nvSpPr>
        <p:spPr>
          <a:xfrm>
            <a:off x="2197549" y="6239435"/>
            <a:ext cx="876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phonon-dispersions calculated by </a:t>
            </a:r>
            <a:r>
              <a:rPr lang="en-US" altLang="zh-CN" dirty="0" err="1"/>
              <a:t>ph.x</a:t>
            </a:r>
            <a:r>
              <a:rPr lang="en-US" altLang="zh-CN" dirty="0"/>
              <a:t> using different smearing and pseudopotentials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52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E48F273-14ED-48BA-9ACE-658EB2E4A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9" b="8511"/>
          <a:stretch/>
        </p:blipFill>
        <p:spPr>
          <a:xfrm>
            <a:off x="706095" y="1639519"/>
            <a:ext cx="10568866" cy="5010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8090EC-1C00-8C9D-B0A4-BE54CD3D3E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81492" y="83667"/>
                <a:ext cx="11605708" cy="8199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Phonon-dispersion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-NbN</a:t>
                </a:r>
                <a:endParaRPr lang="en-US" baseline="-25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8090EC-1C00-8C9D-B0A4-BE54CD3D3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1492" y="83667"/>
                <a:ext cx="11605708" cy="819973"/>
              </a:xfrm>
              <a:blipFill>
                <a:blip r:embed="rId3"/>
                <a:stretch>
                  <a:fillRect t="-1515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D473684-80F7-49BB-B9CC-4F5A58D56D54}"/>
                  </a:ext>
                </a:extLst>
              </p:cNvPr>
              <p:cNvSpPr txBox="1"/>
              <p:nvPr/>
            </p:nvSpPr>
            <p:spPr>
              <a:xfrm>
                <a:off x="3379049" y="6429518"/>
                <a:ext cx="72020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phonon-dispersion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</a:t>
                </a:r>
                <a:r>
                  <a:rPr lang="en-US" altLang="zh-CN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NbN</a:t>
                </a:r>
                <a:r>
                  <a:rPr lang="en-US" altLang="zh-C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inside and outside a cavity </a:t>
                </a:r>
                <a:endParaRPr lang="zh-CN" alt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D473684-80F7-49BB-B9CC-4F5A58D5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049" y="6429518"/>
                <a:ext cx="7202078" cy="369332"/>
              </a:xfrm>
              <a:prstGeom prst="rect">
                <a:avLst/>
              </a:prstGeom>
              <a:blipFill>
                <a:blip r:embed="rId4"/>
                <a:stretch>
                  <a:fillRect l="-67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0A31431-772A-407C-8F05-7B49A9514286}"/>
              </a:ext>
            </a:extLst>
          </p:cNvPr>
          <p:cNvSpPr txBox="1"/>
          <p:nvPr/>
        </p:nvSpPr>
        <p:spPr>
          <a:xfrm>
            <a:off x="560438" y="716189"/>
            <a:ext cx="1132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Adiabatic phonon calculated by 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ph.x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, non-adiabatic phonon calculated by 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EPIq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. Non-zero frequencies at gamma point are probably caused by numerical error. Following 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Eliashberg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function calculations show that this does not affect </a:t>
            </a:r>
            <a:r>
              <a:rPr lang="en-US" altLang="zh-CN" dirty="0">
                <a:latin typeface="Helvetica" pitchFamily="2" charset="0"/>
              </a:rPr>
              <a:t>T</a:t>
            </a:r>
            <a:r>
              <a:rPr lang="en-US" altLang="zh-CN" baseline="-25000" dirty="0">
                <a:latin typeface="Helvetica" pitchFamily="2" charset="0"/>
              </a:rPr>
              <a:t>c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much.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0EDF0C1-2F21-4E47-BB72-CEBB3DA58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330"/>
          <a:stretch/>
        </p:blipFill>
        <p:spPr>
          <a:xfrm>
            <a:off x="6161040" y="1234910"/>
            <a:ext cx="5993252" cy="511670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090EC-1C00-8C9D-B0A4-BE54CD3D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46" y="91071"/>
            <a:ext cx="11605708" cy="8199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Anisotropic superconducting gaps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794CB-728A-E8F7-1CC2-7A27F8505EE3}"/>
              </a:ext>
            </a:extLst>
          </p:cNvPr>
          <p:cNvSpPr txBox="1"/>
          <p:nvPr/>
        </p:nvSpPr>
        <p:spPr>
          <a:xfrm>
            <a:off x="463279" y="911044"/>
            <a:ext cx="1126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Anisotropic superconducting gaps from the anisotropic Midgal-</a:t>
            </a:r>
            <a:r>
              <a:rPr lang="en-US" dirty="0" err="1">
                <a:latin typeface="Helvetica" pitchFamily="2" charset="0"/>
              </a:rPr>
              <a:t>Eliashberg</a:t>
            </a:r>
            <a:r>
              <a:rPr lang="en-US" dirty="0">
                <a:latin typeface="Helvetica" pitchFamily="2" charset="0"/>
              </a:rPr>
              <a:t> equations shows that the superconducting gaps are isotropic =&gt; use the isotropic </a:t>
            </a:r>
            <a:r>
              <a:rPr lang="en-US" dirty="0" err="1">
                <a:latin typeface="Helvetica" pitchFamily="2" charset="0"/>
              </a:rPr>
              <a:t>Eliashberg</a:t>
            </a:r>
            <a:r>
              <a:rPr lang="en-US" dirty="0">
                <a:latin typeface="Helvetica" pitchFamily="2" charset="0"/>
              </a:rPr>
              <a:t> equations to reduce computational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4142C8-10CA-4BD2-9BAE-47BBDAD63134}"/>
                  </a:ext>
                </a:extLst>
              </p:cNvPr>
              <p:cNvSpPr txBox="1"/>
              <p:nvPr/>
            </p:nvSpPr>
            <p:spPr>
              <a:xfrm>
                <a:off x="18852" y="2094789"/>
                <a:ext cx="6900421" cy="2955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Eliashberg equations</a:t>
                </a:r>
              </a:p>
              <a:p>
                <a:endParaRPr lang="en-US" altLang="zh-CN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𝑍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(0)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𝒌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′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′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cs typeface="Helvetica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Helvetica" panose="020B0604020202020204" pitchFamily="34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cs typeface="Helvetica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</m:rad>
                            </m:den>
                          </m:f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′)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𝑍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Δ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(0)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𝛽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𝒌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′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′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𝒌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′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′,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Helvetica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Helvetica" panose="020B0604020202020204" pitchFamily="34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Helvetica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[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4142C8-10CA-4BD2-9BAE-47BBDAD6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" y="2094789"/>
                <a:ext cx="6900421" cy="2955746"/>
              </a:xfrm>
              <a:prstGeom prst="rect">
                <a:avLst/>
              </a:prstGeom>
              <a:blipFill>
                <a:blip r:embed="rId3"/>
                <a:stretch>
                  <a:fillRect l="-707" t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1803D32-3CCF-4007-BF97-0144603F7EFA}"/>
              </a:ext>
            </a:extLst>
          </p:cNvPr>
          <p:cNvSpPr txBox="1"/>
          <p:nvPr/>
        </p:nvSpPr>
        <p:spPr>
          <a:xfrm flipH="1">
            <a:off x="7086232" y="6059225"/>
            <a:ext cx="5105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k-resolved superconducting gap of 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𝛿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NbN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 calculated by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anisotrpic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Eliashberg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 equations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4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8913E86-3203-4024-AF1B-B105DA816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"/>
          <a:stretch/>
        </p:blipFill>
        <p:spPr>
          <a:xfrm>
            <a:off x="29501" y="1085551"/>
            <a:ext cx="8297197" cy="5772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090EC-1C00-8C9D-B0A4-BE54CD3D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92" y="212761"/>
            <a:ext cx="11629016" cy="1207247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Isotropic </a:t>
            </a:r>
            <a:r>
              <a:rPr lang="en-US" sz="3600" dirty="0" err="1">
                <a:latin typeface="Helvetica" pitchFamily="2" charset="0"/>
              </a:rPr>
              <a:t>Eliashberg</a:t>
            </a:r>
            <a:r>
              <a:rPr lang="en-US" sz="3600" dirty="0">
                <a:latin typeface="Helvetica" pitchFamily="2" charset="0"/>
              </a:rPr>
              <a:t> spectral function, electron-phonon couplings, and superconducting temperature</a:t>
            </a:r>
            <a:endParaRPr lang="en-US" sz="3600" baseline="-25000" dirty="0"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7F1237-B21C-49B4-9648-D2B8C04BDA52}"/>
                  </a:ext>
                </a:extLst>
              </p:cNvPr>
              <p:cNvSpPr txBox="1"/>
              <p:nvPr/>
            </p:nvSpPr>
            <p:spPr>
              <a:xfrm>
                <a:off x="7962512" y="1794252"/>
                <a:ext cx="4229488" cy="344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light-matter coupling: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altLang="zh-CN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3 phonon modes: (1,0,0), (0,1,0), (0,0,1)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</a:t>
                </a:r>
                <a:r>
                  <a:rPr lang="en-US" altLang="zh-CN" baseline="-25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</a:t>
                </a:r>
                <a:r>
                  <a:rPr lang="en-US" altLang="zh-C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calculated by McMillan-Allen-Dynes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formula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𝑙𝑜𝑔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1.2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exp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⁡[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−1.04(1+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(1+0.62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7F1237-B21C-49B4-9648-D2B8C04BD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512" y="1794252"/>
                <a:ext cx="4229488" cy="3441840"/>
              </a:xfrm>
              <a:prstGeom prst="rect">
                <a:avLst/>
              </a:prstGeom>
              <a:blipFill>
                <a:blip r:embed="rId3"/>
                <a:stretch>
                  <a:fillRect l="-1153" r="-1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5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54C0-AEB0-15DA-76D1-29CF90EB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pPr algn="ctr"/>
            <a:r>
              <a:rPr lang="en-US" dirty="0">
                <a:latin typeface="Helvetica" pitchFamily="2" charset="0"/>
              </a:rPr>
              <a:t>Summary of this project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73B90-51D6-B229-C031-647E0D7E24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1508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imaginary phonon frequencies in low temperature indicate that pure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NbN</a:t>
                </a:r>
                <a:r>
                  <a:rPr lang="en-US" altLang="zh-CN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would become unstable. The instability is avoided by 1) using a larger smearing or 2) applying virtual crystal approximation through a pseudopotential of 40.5 nuclear charge for </a:t>
                </a:r>
                <a:r>
                  <a:rPr lang="en-US" altLang="zh-CN" sz="24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Nb</a:t>
                </a:r>
                <a:r>
                  <a:rPr lang="en-US" altLang="zh-CN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or taking out 0.5 electron from the unit cell. </a:t>
                </a:r>
                <a:endParaRPr 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Considering the non-adiabatic effect can lower the critical temperature from 23.5K to 21.2K, but it’s still higher than the experiment result 17.3K.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Putting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-NbN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inside a cavity can change its critical temperature by light-matter interaction. For the case in our calculation, </a:t>
                </a:r>
                <a:r>
                  <a:rPr lang="en-US" altLang="zh-CN" sz="2400" dirty="0">
                    <a:latin typeface="Helvetica" pitchFamily="2" charset="0"/>
                  </a:rPr>
                  <a:t>T</a:t>
                </a:r>
                <a:r>
                  <a:rPr lang="en-US" altLang="zh-CN" sz="2400" baseline="-25000" dirty="0">
                    <a:latin typeface="Helvetica" pitchFamily="2" charset="0"/>
                  </a:rPr>
                  <a:t>c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becomes about 0.5K lower.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73B90-51D6-B229-C031-647E0D7E2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1508"/>
                <a:ext cx="10515600" cy="4351338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08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490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Cambria Math</vt:lpstr>
      <vt:lpstr>Helvetica</vt:lpstr>
      <vt:lpstr>Office Theme</vt:lpstr>
      <vt:lpstr>The effect of the non-adiabatic phonon on Tc in δ-NbN inside and outside a cavity</vt:lpstr>
      <vt:lpstr>Introduction (motivation and goal)</vt:lpstr>
      <vt:lpstr>Crystal structure and electronic band structure of δ-NbN </vt:lpstr>
      <vt:lpstr>Phonon-dispersion of δ-NbN</vt:lpstr>
      <vt:lpstr>Phonon-dispersion of δ-NbN</vt:lpstr>
      <vt:lpstr>Anisotropic superconducting gaps</vt:lpstr>
      <vt:lpstr>Isotropic Eliashberg spectral function, electron-phonon couplings, and superconducting temperature</vt:lpstr>
      <vt:lpstr>Summary of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the non-adiabatic phonon on Tc in δ-NbN inside and outside a cavity</dc:title>
  <dc:creator>itelu6@gmail.com</dc:creator>
  <cp:lastModifiedBy>PaleFire</cp:lastModifiedBy>
  <cp:revision>25</cp:revision>
  <dcterms:created xsi:type="dcterms:W3CDTF">2023-11-23T14:22:31Z</dcterms:created>
  <dcterms:modified xsi:type="dcterms:W3CDTF">2023-11-28T13:15:00Z</dcterms:modified>
</cp:coreProperties>
</file>