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handoutMasterIdLst>
    <p:handoutMasterId r:id="rId21"/>
  </p:handoutMasterIdLst>
  <p:sldIdLst>
    <p:sldId id="395" r:id="rId2"/>
    <p:sldId id="515" r:id="rId3"/>
    <p:sldId id="517" r:id="rId4"/>
    <p:sldId id="524" r:id="rId5"/>
    <p:sldId id="526" r:id="rId6"/>
    <p:sldId id="527" r:id="rId7"/>
    <p:sldId id="529" r:id="rId8"/>
    <p:sldId id="528" r:id="rId9"/>
    <p:sldId id="518" r:id="rId10"/>
    <p:sldId id="519" r:id="rId11"/>
    <p:sldId id="520" r:id="rId12"/>
    <p:sldId id="521" r:id="rId13"/>
    <p:sldId id="522" r:id="rId14"/>
    <p:sldId id="525" r:id="rId15"/>
    <p:sldId id="513" r:id="rId16"/>
    <p:sldId id="418" r:id="rId17"/>
    <p:sldId id="516" r:id="rId18"/>
    <p:sldId id="523"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49083436-2E16-48F2-B116-B21B6124704A}">
          <p14:sldIdLst>
            <p14:sldId id="395"/>
            <p14:sldId id="515"/>
            <p14:sldId id="517"/>
            <p14:sldId id="524"/>
            <p14:sldId id="526"/>
            <p14:sldId id="527"/>
            <p14:sldId id="529"/>
            <p14:sldId id="528"/>
            <p14:sldId id="518"/>
            <p14:sldId id="519"/>
            <p14:sldId id="520"/>
            <p14:sldId id="521"/>
            <p14:sldId id="522"/>
            <p14:sldId id="525"/>
            <p14:sldId id="513"/>
            <p14:sldId id="418"/>
            <p14:sldId id="516"/>
          </p14:sldIdLst>
        </p14:section>
        <p14:section name="CNN" id="{E27E0D0B-27B1-4BA0-8619-0B0769AD3DBE}">
          <p14:sldIdLst>
            <p14:sldId id="52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E8E810"/>
    <a:srgbClr val="E3DE00"/>
    <a:srgbClr val="AC23AC"/>
    <a:srgbClr val="0000CC"/>
    <a:srgbClr val="FF0000"/>
    <a:srgbClr val="ECFAFF"/>
    <a:srgbClr val="AFAF00"/>
    <a:srgbClr val="4B4EFB"/>
    <a:srgbClr val="D0CE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89111" autoAdjust="0"/>
  </p:normalViewPr>
  <p:slideViewPr>
    <p:cSldViewPr snapToGrid="0">
      <p:cViewPr>
        <p:scale>
          <a:sx n="75" d="100"/>
          <a:sy n="75" d="100"/>
        </p:scale>
        <p:origin x="1685" y="91"/>
      </p:cViewPr>
      <p:guideLst>
        <p:guide orient="horz" pos="2160"/>
        <p:guide pos="2880"/>
      </p:guideLst>
    </p:cSldViewPr>
  </p:slideViewPr>
  <p:notesTextViewPr>
    <p:cViewPr>
      <p:scale>
        <a:sx n="1" d="1"/>
        <a:sy n="1" d="1"/>
      </p:scale>
      <p:origin x="0" y="0"/>
    </p:cViewPr>
  </p:notesTextViewPr>
  <p:notesViewPr>
    <p:cSldViewPr snapToGrid="0">
      <p:cViewPr varScale="1">
        <p:scale>
          <a:sx n="52" d="100"/>
          <a:sy n="52" d="100"/>
        </p:scale>
        <p:origin x="2680"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99E9A0-8747-49EA-9780-2B3AD1E61482}" type="datetimeFigureOut">
              <a:rPr lang="zh-CN" altLang="en-US" smtClean="0"/>
              <a:t>2021/4/25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900772C-0466-44CB-B282-027A2396C2A8}" type="slidenum">
              <a:rPr lang="zh-CN" altLang="en-US" smtClean="0"/>
              <a:t>‹#›</a:t>
            </a:fld>
            <a:endParaRPr lang="zh-CN" altLang="en-US"/>
          </a:p>
        </p:txBody>
      </p:sp>
    </p:spTree>
    <p:extLst>
      <p:ext uri="{BB962C8B-B14F-4D97-AF65-F5344CB8AC3E}">
        <p14:creationId xmlns:p14="http://schemas.microsoft.com/office/powerpoint/2010/main" val="868950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C3A3A5-2E5F-420B-9333-5CCC593BCAD9}" type="datetimeFigureOut">
              <a:rPr lang="zh-CN" altLang="en-US" smtClean="0"/>
              <a:t>2021/4/25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EA3059-BD93-4B55-9741-1FEBFAD8FC27}" type="slidenum">
              <a:rPr lang="zh-CN" altLang="en-US" smtClean="0"/>
              <a:t>‹#›</a:t>
            </a:fld>
            <a:endParaRPr lang="zh-CN" altLang="en-US"/>
          </a:p>
        </p:txBody>
      </p:sp>
    </p:spTree>
    <p:extLst>
      <p:ext uri="{BB962C8B-B14F-4D97-AF65-F5344CB8AC3E}">
        <p14:creationId xmlns:p14="http://schemas.microsoft.com/office/powerpoint/2010/main" val="2787412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Tree>
    <p:extLst>
      <p:ext uri="{BB962C8B-B14F-4D97-AF65-F5344CB8AC3E}">
        <p14:creationId xmlns:p14="http://schemas.microsoft.com/office/powerpoint/2010/main" val="20080833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AD67F-86B5-4A4D-809C-2178BD2EEAE4}" type="slidenum">
              <a:rPr lang="en-US" altLang="zh-CN"/>
              <a:pPr/>
              <a:t>10</a:t>
            </a:fld>
            <a:endParaRPr lang="en-US" altLang="zh-CN"/>
          </a:p>
        </p:txBody>
      </p:sp>
      <p:sp>
        <p:nvSpPr>
          <p:cNvPr id="819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8195" name="Rectangle 3"/>
          <p:cNvSpPr>
            <a:spLocks noGrp="1" noChangeArrowheads="1"/>
          </p:cNvSpPr>
          <p:nvPr>
            <p:ph type="body" idx="1"/>
          </p:nvPr>
        </p:nvSpPr>
        <p:spPr/>
        <p:txBody>
          <a:bodyPr/>
          <a:lstStyle/>
          <a:p>
            <a:r>
              <a:rPr lang="en-US" dirty="0"/>
              <a:t>AI: </a:t>
            </a:r>
            <a:r>
              <a:rPr lang="zh-CN" altLang="en-US" dirty="0"/>
              <a:t>人工智能是一个非常大的领域，比如知识库；</a:t>
            </a:r>
            <a:r>
              <a:rPr lang="en-US" altLang="zh-CN" dirty="0"/>
              <a:t>ML</a:t>
            </a:r>
            <a:r>
              <a:rPr lang="zh-CN" altLang="en-US" dirty="0"/>
              <a:t>是</a:t>
            </a:r>
            <a:r>
              <a:rPr lang="en-US" altLang="zh-CN" dirty="0"/>
              <a:t>AI</a:t>
            </a:r>
            <a:r>
              <a:rPr lang="zh-CN" altLang="en-US" dirty="0"/>
              <a:t>的一个分支，</a:t>
            </a:r>
            <a:r>
              <a:rPr lang="en-US" altLang="zh-CN" dirty="0"/>
              <a:t>AI</a:t>
            </a:r>
            <a:r>
              <a:rPr lang="zh-CN" altLang="en-US" dirty="0"/>
              <a:t>包括的范围非常广，除了</a:t>
            </a:r>
            <a:r>
              <a:rPr lang="en-US" altLang="zh-CN" dirty="0"/>
              <a:t>ML</a:t>
            </a:r>
            <a:r>
              <a:rPr lang="zh-CN" altLang="en-US" dirty="0"/>
              <a:t>还有机器视觉，自然语言处理等等。</a:t>
            </a:r>
            <a:endParaRPr lang="en-US" altLang="zh-CN" dirty="0"/>
          </a:p>
          <a:p>
            <a:r>
              <a:rPr lang="en-US" dirty="0"/>
              <a:t>ML:</a:t>
            </a:r>
            <a:r>
              <a:rPr lang="zh-CN" altLang="en-US" dirty="0"/>
              <a:t> 也是一个较大的领域，其中的一个方法就是</a:t>
            </a:r>
            <a:r>
              <a:rPr lang="en-US" altLang="zh-CN" dirty="0"/>
              <a:t>Logistic</a:t>
            </a:r>
            <a:r>
              <a:rPr lang="zh-CN" altLang="en-US" dirty="0"/>
              <a:t>回归，逻辑回归。</a:t>
            </a:r>
            <a:r>
              <a:rPr lang="en-US" altLang="zh-CN" dirty="0"/>
              <a:t>ML</a:t>
            </a:r>
            <a:r>
              <a:rPr lang="zh-CN" altLang="en-US" dirty="0"/>
              <a:t>中有一个分支叫做表示学习。表示学习是一种特征的提取。</a:t>
            </a:r>
            <a:endParaRPr lang="en-US" altLang="zh-CN" dirty="0"/>
          </a:p>
          <a:p>
            <a:r>
              <a:rPr lang="en-US" altLang="zh-CN" dirty="0"/>
              <a:t>DL: </a:t>
            </a:r>
            <a:r>
              <a:rPr lang="zh-CN" altLang="en-US" dirty="0"/>
              <a:t>算是表示学习下的一个分支，比如卷积神经网络，循环神经网络等。</a:t>
            </a:r>
            <a:endParaRPr lang="en-US" altLang="zh-CN" dirty="0"/>
          </a:p>
          <a:p>
            <a:endParaRPr lang="en-US" altLang="zh-CN" dirty="0"/>
          </a:p>
          <a:p>
            <a:r>
              <a:rPr lang="zh-CN" altLang="en-US" dirty="0"/>
              <a:t>最原始的是基于规则的机器学习，即中间的过程是一个人为制定的规则，输入内容经过规则之后会产生输出。就像分子对接一样，输入小分子和蛋白的结构，根据一定的打分规则去预测结合亲和力。</a:t>
            </a:r>
            <a:endParaRPr lang="en-US" altLang="zh-CN" dirty="0"/>
          </a:p>
          <a:p>
            <a:r>
              <a:rPr lang="zh-CN" altLang="en-US" dirty="0"/>
              <a:t>接下来是经典的机器学习，即输入数据，人为的对数据提取特征，然后找到</a:t>
            </a:r>
            <a:r>
              <a:rPr lang="en-US" altLang="zh-CN" dirty="0"/>
              <a:t>features</a:t>
            </a:r>
            <a:r>
              <a:rPr lang="zh-CN" altLang="en-US" dirty="0"/>
              <a:t>和输出之间的映射关系。</a:t>
            </a:r>
            <a:endParaRPr lang="en-US" altLang="zh-CN" dirty="0"/>
          </a:p>
          <a:p>
            <a:r>
              <a:rPr lang="zh-CN" altLang="en-US" dirty="0"/>
              <a:t>最后也是最新的方法是表示学习中的深度学习，即是在经典机器学习中增加一步，将深度学习增加一步，使用深度学习神经网络去提取输入的数据的特征。</a:t>
            </a:r>
            <a:endParaRPr lang="en-US" altLang="zh-CN" dirty="0"/>
          </a:p>
          <a:p>
            <a:r>
              <a:rPr lang="zh-CN" altLang="en-US" dirty="0"/>
              <a:t>比如图片中的像素信息，音频中的信息等序列信息。也可以是蛋白的序列信息等等。只需要将这些序列信息转换成数字序列直接输入即可。</a:t>
            </a:r>
            <a:endParaRPr lang="en-US" altLang="zh-CN" dirty="0"/>
          </a:p>
          <a:p>
            <a:endParaRPr lang="en-US" altLang="zh-CN" dirty="0"/>
          </a:p>
          <a:p>
            <a:endParaRPr lang="en-US" altLang="zh-CN" dirty="0"/>
          </a:p>
          <a:p>
            <a:endParaRPr lang="en-US" dirty="0"/>
          </a:p>
        </p:txBody>
      </p:sp>
    </p:spTree>
    <p:extLst>
      <p:ext uri="{BB962C8B-B14F-4D97-AF65-F5344CB8AC3E}">
        <p14:creationId xmlns:p14="http://schemas.microsoft.com/office/powerpoint/2010/main" val="27122939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AD67F-86B5-4A4D-809C-2178BD2EEAE4}" type="slidenum">
              <a:rPr lang="en-US" altLang="zh-CN"/>
              <a:pPr/>
              <a:t>11</a:t>
            </a:fld>
            <a:endParaRPr lang="en-US" altLang="zh-CN"/>
          </a:p>
        </p:txBody>
      </p:sp>
      <p:sp>
        <p:nvSpPr>
          <p:cNvPr id="819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8195" name="Rectangle 3"/>
          <p:cNvSpPr>
            <a:spLocks noGrp="1" noChangeArrowheads="1"/>
          </p:cNvSpPr>
          <p:nvPr>
            <p:ph type="body" idx="1"/>
          </p:nvPr>
        </p:nvSpPr>
        <p:spPr/>
        <p:txBody>
          <a:bodyPr/>
          <a:lstStyle/>
          <a:p>
            <a:r>
              <a:rPr lang="en-US" dirty="0"/>
              <a:t>AI: </a:t>
            </a:r>
            <a:r>
              <a:rPr lang="zh-CN" altLang="en-US" dirty="0"/>
              <a:t>人工智能是一个非常大的领域，比如知识库；</a:t>
            </a:r>
            <a:r>
              <a:rPr lang="en-US" altLang="zh-CN" dirty="0"/>
              <a:t>ML</a:t>
            </a:r>
            <a:r>
              <a:rPr lang="zh-CN" altLang="en-US" dirty="0"/>
              <a:t>是</a:t>
            </a:r>
            <a:r>
              <a:rPr lang="en-US" altLang="zh-CN" dirty="0"/>
              <a:t>AI</a:t>
            </a:r>
            <a:r>
              <a:rPr lang="zh-CN" altLang="en-US" dirty="0"/>
              <a:t>的一个分支，</a:t>
            </a:r>
            <a:r>
              <a:rPr lang="en-US" altLang="zh-CN" dirty="0"/>
              <a:t>AI</a:t>
            </a:r>
            <a:r>
              <a:rPr lang="zh-CN" altLang="en-US" dirty="0"/>
              <a:t>包括的范围非常广，除了</a:t>
            </a:r>
            <a:r>
              <a:rPr lang="en-US" altLang="zh-CN" dirty="0"/>
              <a:t>ML</a:t>
            </a:r>
            <a:r>
              <a:rPr lang="zh-CN" altLang="en-US" dirty="0"/>
              <a:t>还有机器视觉，自然语言处理等等。</a:t>
            </a:r>
            <a:endParaRPr lang="en-US" altLang="zh-CN" dirty="0"/>
          </a:p>
          <a:p>
            <a:r>
              <a:rPr lang="en-US" dirty="0"/>
              <a:t>ML:</a:t>
            </a:r>
            <a:r>
              <a:rPr lang="zh-CN" altLang="en-US" dirty="0"/>
              <a:t> 也是一个较大的领域，其中的一个方法就是</a:t>
            </a:r>
            <a:r>
              <a:rPr lang="en-US" altLang="zh-CN" dirty="0"/>
              <a:t>Logistic</a:t>
            </a:r>
            <a:r>
              <a:rPr lang="zh-CN" altLang="en-US" dirty="0"/>
              <a:t>回归，逻辑回归。</a:t>
            </a:r>
            <a:r>
              <a:rPr lang="en-US" altLang="zh-CN" dirty="0"/>
              <a:t>ML</a:t>
            </a:r>
            <a:r>
              <a:rPr lang="zh-CN" altLang="en-US" dirty="0"/>
              <a:t>中有一个分支叫做表示学习。表示学习是一种特征的提取。</a:t>
            </a:r>
            <a:endParaRPr lang="en-US" altLang="zh-CN" dirty="0"/>
          </a:p>
          <a:p>
            <a:r>
              <a:rPr lang="en-US" altLang="zh-CN" dirty="0"/>
              <a:t>DL: </a:t>
            </a:r>
            <a:r>
              <a:rPr lang="zh-CN" altLang="en-US" dirty="0"/>
              <a:t>算是表示学习下的一个分支，比如卷积神经网络，循环神经网络等。</a:t>
            </a:r>
            <a:endParaRPr lang="en-US" altLang="zh-CN" dirty="0"/>
          </a:p>
          <a:p>
            <a:endParaRPr lang="en-US" altLang="zh-CN" dirty="0"/>
          </a:p>
          <a:p>
            <a:r>
              <a:rPr lang="zh-CN" altLang="en-US" dirty="0"/>
              <a:t>最原始的是基于规则的机器学习，即中间的过程是一个人为制定的规则，输入内容经过规则之后会产生输出。就像分子对接一样，输入小分子和蛋白的结构，根据一定的打分规则去预测结合亲和力。</a:t>
            </a:r>
            <a:endParaRPr lang="en-US" altLang="zh-CN" dirty="0"/>
          </a:p>
          <a:p>
            <a:r>
              <a:rPr lang="zh-CN" altLang="en-US" dirty="0"/>
              <a:t>接下来是经典的机器学习，即输入数据，人为的对数据提取特征，然后找到</a:t>
            </a:r>
            <a:r>
              <a:rPr lang="en-US" altLang="zh-CN" dirty="0"/>
              <a:t>features</a:t>
            </a:r>
            <a:r>
              <a:rPr lang="zh-CN" altLang="en-US" dirty="0"/>
              <a:t>和输出之间的映射关系。</a:t>
            </a:r>
            <a:endParaRPr lang="en-US" altLang="zh-CN" dirty="0"/>
          </a:p>
          <a:p>
            <a:r>
              <a:rPr lang="zh-CN" altLang="en-US" dirty="0"/>
              <a:t>最后也是最新的方法是表示学习中的深度学习，即是在经典机器学习中增加一步，将深度学习增加一步，使用深度学习神经网络去提取输入的数据的特征。</a:t>
            </a:r>
            <a:endParaRPr lang="en-US" altLang="zh-CN" dirty="0"/>
          </a:p>
          <a:p>
            <a:r>
              <a:rPr lang="zh-CN" altLang="en-US" dirty="0"/>
              <a:t>比如图片中的像素信息，音频中的信息等序列信息。也可以是蛋白的序列信息等等。只需要将这些序列信息转换成数字序列直接输入即可。</a:t>
            </a:r>
            <a:endParaRPr lang="en-US" altLang="zh-CN" dirty="0"/>
          </a:p>
          <a:p>
            <a:endParaRPr lang="en-US" altLang="zh-CN" dirty="0"/>
          </a:p>
          <a:p>
            <a:endParaRPr lang="en-US" altLang="zh-CN" dirty="0"/>
          </a:p>
          <a:p>
            <a:endParaRPr lang="en-US" dirty="0"/>
          </a:p>
        </p:txBody>
      </p:sp>
    </p:spTree>
    <p:extLst>
      <p:ext uri="{BB962C8B-B14F-4D97-AF65-F5344CB8AC3E}">
        <p14:creationId xmlns:p14="http://schemas.microsoft.com/office/powerpoint/2010/main" val="34299569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AD67F-86B5-4A4D-809C-2178BD2EEAE4}" type="slidenum">
              <a:rPr lang="en-US" altLang="zh-CN"/>
              <a:pPr/>
              <a:t>12</a:t>
            </a:fld>
            <a:endParaRPr lang="en-US" altLang="zh-CN"/>
          </a:p>
        </p:txBody>
      </p:sp>
      <p:sp>
        <p:nvSpPr>
          <p:cNvPr id="819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8195" name="Rectangle 3"/>
          <p:cNvSpPr>
            <a:spLocks noGrp="1" noChangeArrowheads="1"/>
          </p:cNvSpPr>
          <p:nvPr>
            <p:ph type="body" idx="1"/>
          </p:nvPr>
        </p:nvSpPr>
        <p:spPr/>
        <p:txBody>
          <a:bodyPr/>
          <a:lstStyle/>
          <a:p>
            <a:r>
              <a:rPr lang="en-US" dirty="0"/>
              <a:t>AI: </a:t>
            </a:r>
            <a:r>
              <a:rPr lang="zh-CN" altLang="en-US" dirty="0"/>
              <a:t>人工智能是一个非常大的领域，比如知识库；</a:t>
            </a:r>
            <a:r>
              <a:rPr lang="en-US" altLang="zh-CN" dirty="0"/>
              <a:t>ML</a:t>
            </a:r>
            <a:r>
              <a:rPr lang="zh-CN" altLang="en-US" dirty="0"/>
              <a:t>是</a:t>
            </a:r>
            <a:r>
              <a:rPr lang="en-US" altLang="zh-CN" dirty="0"/>
              <a:t>AI</a:t>
            </a:r>
            <a:r>
              <a:rPr lang="zh-CN" altLang="en-US" dirty="0"/>
              <a:t>的一个分支，</a:t>
            </a:r>
            <a:r>
              <a:rPr lang="en-US" altLang="zh-CN" dirty="0"/>
              <a:t>AI</a:t>
            </a:r>
            <a:r>
              <a:rPr lang="zh-CN" altLang="en-US" dirty="0"/>
              <a:t>包括的范围非常广，除了</a:t>
            </a:r>
            <a:r>
              <a:rPr lang="en-US" altLang="zh-CN" dirty="0"/>
              <a:t>ML</a:t>
            </a:r>
            <a:r>
              <a:rPr lang="zh-CN" altLang="en-US" dirty="0"/>
              <a:t>还有机器视觉，自然语言处理等等。</a:t>
            </a:r>
            <a:endParaRPr lang="en-US" altLang="zh-CN" dirty="0"/>
          </a:p>
          <a:p>
            <a:r>
              <a:rPr lang="en-US" dirty="0"/>
              <a:t>ML:</a:t>
            </a:r>
            <a:r>
              <a:rPr lang="zh-CN" altLang="en-US" dirty="0"/>
              <a:t> 也是一个较大的领域，其中的一个方法就是</a:t>
            </a:r>
            <a:r>
              <a:rPr lang="en-US" altLang="zh-CN" dirty="0"/>
              <a:t>Logistic</a:t>
            </a:r>
            <a:r>
              <a:rPr lang="zh-CN" altLang="en-US" dirty="0"/>
              <a:t>回归，逻辑回归。</a:t>
            </a:r>
            <a:r>
              <a:rPr lang="en-US" altLang="zh-CN" dirty="0"/>
              <a:t>ML</a:t>
            </a:r>
            <a:r>
              <a:rPr lang="zh-CN" altLang="en-US" dirty="0"/>
              <a:t>中有一个分支叫做表示学习。表示学习是一种特征的提取。</a:t>
            </a:r>
            <a:endParaRPr lang="en-US" altLang="zh-CN" dirty="0"/>
          </a:p>
          <a:p>
            <a:r>
              <a:rPr lang="en-US" altLang="zh-CN" dirty="0"/>
              <a:t>DL: </a:t>
            </a:r>
            <a:r>
              <a:rPr lang="zh-CN" altLang="en-US" dirty="0"/>
              <a:t>算是表示学习下的一个分支，比如卷积神经网络，循环神经网络等。</a:t>
            </a:r>
            <a:endParaRPr lang="en-US" altLang="zh-CN" dirty="0"/>
          </a:p>
          <a:p>
            <a:endParaRPr lang="en-US" altLang="zh-CN" dirty="0"/>
          </a:p>
          <a:p>
            <a:r>
              <a:rPr lang="zh-CN" altLang="en-US" dirty="0"/>
              <a:t>最原始的是基于规则的机器学习，即中间的过程是一个人为制定的规则，输入内容经过规则之后会产生输出。就像分子对接一样，输入小分子和蛋白的结构，根据一定的打分规则去预测结合亲和力。</a:t>
            </a:r>
            <a:endParaRPr lang="en-US" altLang="zh-CN" dirty="0"/>
          </a:p>
          <a:p>
            <a:r>
              <a:rPr lang="zh-CN" altLang="en-US" dirty="0"/>
              <a:t>接下来是经典的机器学习，即输入数据，人为的对数据提取特征，然后找到</a:t>
            </a:r>
            <a:r>
              <a:rPr lang="en-US" altLang="zh-CN" dirty="0"/>
              <a:t>features</a:t>
            </a:r>
            <a:r>
              <a:rPr lang="zh-CN" altLang="en-US" dirty="0"/>
              <a:t>和输出之间的映射关系。</a:t>
            </a:r>
            <a:endParaRPr lang="en-US" altLang="zh-CN" dirty="0"/>
          </a:p>
          <a:p>
            <a:r>
              <a:rPr lang="zh-CN" altLang="en-US" dirty="0"/>
              <a:t>最后也是最新的方法是表示学习中的深度学习，即是在经典机器学习中增加一步，将深度学习增加一步，使用深度学习神经网络去提取输入的数据的特征。</a:t>
            </a:r>
            <a:endParaRPr lang="en-US" altLang="zh-CN" dirty="0"/>
          </a:p>
          <a:p>
            <a:r>
              <a:rPr lang="zh-CN" altLang="en-US" dirty="0"/>
              <a:t>比如图片中的像素信息，音频中的信息等序列信息。也可以是蛋白的序列信息等等。只需要将这些序列信息转换成数字序列直接输入即可。</a:t>
            </a:r>
            <a:endParaRPr lang="en-US" altLang="zh-CN" dirty="0"/>
          </a:p>
          <a:p>
            <a:endParaRPr lang="en-US" altLang="zh-CN" dirty="0"/>
          </a:p>
          <a:p>
            <a:endParaRPr lang="en-US" altLang="zh-CN" dirty="0"/>
          </a:p>
          <a:p>
            <a:endParaRPr lang="en-US" dirty="0"/>
          </a:p>
        </p:txBody>
      </p:sp>
    </p:spTree>
    <p:extLst>
      <p:ext uri="{BB962C8B-B14F-4D97-AF65-F5344CB8AC3E}">
        <p14:creationId xmlns:p14="http://schemas.microsoft.com/office/powerpoint/2010/main" val="16863950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AD67F-86B5-4A4D-809C-2178BD2EEAE4}" type="slidenum">
              <a:rPr lang="en-US" altLang="zh-CN"/>
              <a:pPr/>
              <a:t>13</a:t>
            </a:fld>
            <a:endParaRPr lang="en-US" altLang="zh-CN"/>
          </a:p>
        </p:txBody>
      </p:sp>
      <p:sp>
        <p:nvSpPr>
          <p:cNvPr id="819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8195" name="Rectangle 3"/>
          <p:cNvSpPr>
            <a:spLocks noGrp="1" noChangeArrowheads="1"/>
          </p:cNvSpPr>
          <p:nvPr>
            <p:ph type="body" idx="1"/>
          </p:nvPr>
        </p:nvSpPr>
        <p:spPr/>
        <p:txBody>
          <a:bodyPr/>
          <a:lstStyle/>
          <a:p>
            <a:r>
              <a:rPr lang="en-US" dirty="0"/>
              <a:t>AI: </a:t>
            </a:r>
            <a:r>
              <a:rPr lang="zh-CN" altLang="en-US" dirty="0"/>
              <a:t>人工智能是一个非常大的领域，比如知识库；</a:t>
            </a:r>
            <a:r>
              <a:rPr lang="en-US" altLang="zh-CN" dirty="0"/>
              <a:t>ML</a:t>
            </a:r>
            <a:r>
              <a:rPr lang="zh-CN" altLang="en-US" dirty="0"/>
              <a:t>是</a:t>
            </a:r>
            <a:r>
              <a:rPr lang="en-US" altLang="zh-CN" dirty="0"/>
              <a:t>AI</a:t>
            </a:r>
            <a:r>
              <a:rPr lang="zh-CN" altLang="en-US" dirty="0"/>
              <a:t>的一个分支，</a:t>
            </a:r>
            <a:r>
              <a:rPr lang="en-US" altLang="zh-CN" dirty="0"/>
              <a:t>AI</a:t>
            </a:r>
            <a:r>
              <a:rPr lang="zh-CN" altLang="en-US" dirty="0"/>
              <a:t>包括的范围非常广，除了</a:t>
            </a:r>
            <a:r>
              <a:rPr lang="en-US" altLang="zh-CN" dirty="0"/>
              <a:t>ML</a:t>
            </a:r>
            <a:r>
              <a:rPr lang="zh-CN" altLang="en-US" dirty="0"/>
              <a:t>还有机器视觉，自然语言处理等等。</a:t>
            </a:r>
            <a:endParaRPr lang="en-US" altLang="zh-CN" dirty="0"/>
          </a:p>
          <a:p>
            <a:r>
              <a:rPr lang="en-US" dirty="0"/>
              <a:t>ML:</a:t>
            </a:r>
            <a:r>
              <a:rPr lang="zh-CN" altLang="en-US" dirty="0"/>
              <a:t> 也是一个较大的领域，其中的一个方法就是</a:t>
            </a:r>
            <a:r>
              <a:rPr lang="en-US" altLang="zh-CN" dirty="0"/>
              <a:t>Logistic</a:t>
            </a:r>
            <a:r>
              <a:rPr lang="zh-CN" altLang="en-US" dirty="0"/>
              <a:t>回归，逻辑回归。</a:t>
            </a:r>
            <a:r>
              <a:rPr lang="en-US" altLang="zh-CN" dirty="0"/>
              <a:t>ML</a:t>
            </a:r>
            <a:r>
              <a:rPr lang="zh-CN" altLang="en-US" dirty="0"/>
              <a:t>中有一个分支叫做表示学习。表示学习是一种特征的提取。</a:t>
            </a:r>
            <a:endParaRPr lang="en-US" altLang="zh-CN" dirty="0"/>
          </a:p>
          <a:p>
            <a:r>
              <a:rPr lang="en-US" altLang="zh-CN" dirty="0"/>
              <a:t>DL: </a:t>
            </a:r>
            <a:r>
              <a:rPr lang="zh-CN" altLang="en-US" dirty="0"/>
              <a:t>算是表示学习下的一个分支，比如卷积神经网络，循环神经网络等。</a:t>
            </a:r>
            <a:endParaRPr lang="en-US" altLang="zh-CN" dirty="0"/>
          </a:p>
          <a:p>
            <a:endParaRPr lang="en-US" altLang="zh-CN" dirty="0"/>
          </a:p>
          <a:p>
            <a:r>
              <a:rPr lang="zh-CN" altLang="en-US" dirty="0"/>
              <a:t>最原始的是基于规则的机器学习，即中间的过程是一个人为制定的规则，输入内容经过规则之后会产生输出。就像分子对接一样，输入小分子和蛋白的结构，根据一定的打分规则去预测结合亲和力。</a:t>
            </a:r>
            <a:endParaRPr lang="en-US" altLang="zh-CN" dirty="0"/>
          </a:p>
          <a:p>
            <a:r>
              <a:rPr lang="zh-CN" altLang="en-US" dirty="0"/>
              <a:t>接下来是经典的机器学习，即输入数据，人为的对数据提取特征，然后找到</a:t>
            </a:r>
            <a:r>
              <a:rPr lang="en-US" altLang="zh-CN" dirty="0"/>
              <a:t>features</a:t>
            </a:r>
            <a:r>
              <a:rPr lang="zh-CN" altLang="en-US" dirty="0"/>
              <a:t>和输出之间的映射关系。</a:t>
            </a:r>
            <a:endParaRPr lang="en-US" altLang="zh-CN" dirty="0"/>
          </a:p>
          <a:p>
            <a:r>
              <a:rPr lang="zh-CN" altLang="en-US" dirty="0"/>
              <a:t>最后也是最新的方法是表示学习中的深度学习，即是在经典机器学习中增加一步，将深度学习增加一步，使用深度学习神经网络去提取输入的数据的特征。</a:t>
            </a:r>
            <a:endParaRPr lang="en-US" altLang="zh-CN" dirty="0"/>
          </a:p>
          <a:p>
            <a:r>
              <a:rPr lang="zh-CN" altLang="en-US" dirty="0"/>
              <a:t>比如图片中的像素信息，音频中的信息等序列信息。也可以是蛋白的序列信息等等。只需要将这些序列信息转换成数字序列直接输入即可。</a:t>
            </a:r>
            <a:endParaRPr lang="en-US" altLang="zh-CN" dirty="0"/>
          </a:p>
          <a:p>
            <a:endParaRPr lang="en-US" altLang="zh-CN" dirty="0"/>
          </a:p>
          <a:p>
            <a:endParaRPr lang="en-US" altLang="zh-CN" dirty="0"/>
          </a:p>
          <a:p>
            <a:endParaRPr lang="en-US" dirty="0"/>
          </a:p>
        </p:txBody>
      </p:sp>
    </p:spTree>
    <p:extLst>
      <p:ext uri="{BB962C8B-B14F-4D97-AF65-F5344CB8AC3E}">
        <p14:creationId xmlns:p14="http://schemas.microsoft.com/office/powerpoint/2010/main" val="16867053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AD67F-86B5-4A4D-809C-2178BD2EEAE4}" type="slidenum">
              <a:rPr lang="en-US" altLang="zh-CN"/>
              <a:pPr/>
              <a:t>14</a:t>
            </a:fld>
            <a:endParaRPr lang="en-US" altLang="zh-CN"/>
          </a:p>
        </p:txBody>
      </p:sp>
      <p:sp>
        <p:nvSpPr>
          <p:cNvPr id="819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8195" name="Rectangle 3"/>
          <p:cNvSpPr>
            <a:spLocks noGrp="1" noChangeArrowheads="1"/>
          </p:cNvSpPr>
          <p:nvPr>
            <p:ph type="body" idx="1"/>
          </p:nvPr>
        </p:nvSpPr>
        <p:spPr/>
        <p:txBody>
          <a:bodyPr/>
          <a:lstStyle/>
          <a:p>
            <a:r>
              <a:rPr lang="en-US" dirty="0"/>
              <a:t>AI: </a:t>
            </a:r>
            <a:r>
              <a:rPr lang="zh-CN" altLang="en-US" dirty="0"/>
              <a:t>人工智能是一个非常大的领域，比如知识库；</a:t>
            </a:r>
            <a:r>
              <a:rPr lang="en-US" altLang="zh-CN" dirty="0"/>
              <a:t>ML</a:t>
            </a:r>
            <a:r>
              <a:rPr lang="zh-CN" altLang="en-US" dirty="0"/>
              <a:t>是</a:t>
            </a:r>
            <a:r>
              <a:rPr lang="en-US" altLang="zh-CN" dirty="0"/>
              <a:t>AI</a:t>
            </a:r>
            <a:r>
              <a:rPr lang="zh-CN" altLang="en-US" dirty="0"/>
              <a:t>的一个分支，</a:t>
            </a:r>
            <a:r>
              <a:rPr lang="en-US" altLang="zh-CN" dirty="0"/>
              <a:t>AI</a:t>
            </a:r>
            <a:r>
              <a:rPr lang="zh-CN" altLang="en-US" dirty="0"/>
              <a:t>包括的范围非常广，除了</a:t>
            </a:r>
            <a:r>
              <a:rPr lang="en-US" altLang="zh-CN" dirty="0"/>
              <a:t>ML</a:t>
            </a:r>
            <a:r>
              <a:rPr lang="zh-CN" altLang="en-US" dirty="0"/>
              <a:t>还有机器视觉，自然语言处理等等。</a:t>
            </a:r>
            <a:endParaRPr lang="en-US" altLang="zh-CN" dirty="0"/>
          </a:p>
          <a:p>
            <a:r>
              <a:rPr lang="en-US" dirty="0"/>
              <a:t>ML:</a:t>
            </a:r>
            <a:r>
              <a:rPr lang="zh-CN" altLang="en-US" dirty="0"/>
              <a:t> 也是一个较大的领域，其中的一个方法就是</a:t>
            </a:r>
            <a:r>
              <a:rPr lang="en-US" altLang="zh-CN" dirty="0"/>
              <a:t>Logistic</a:t>
            </a:r>
            <a:r>
              <a:rPr lang="zh-CN" altLang="en-US" dirty="0"/>
              <a:t>回归，逻辑回归。</a:t>
            </a:r>
            <a:r>
              <a:rPr lang="en-US" altLang="zh-CN" dirty="0"/>
              <a:t>ML</a:t>
            </a:r>
            <a:r>
              <a:rPr lang="zh-CN" altLang="en-US" dirty="0"/>
              <a:t>中有一个分支叫做表示学习。表示学习是一种特征的提取。</a:t>
            </a:r>
            <a:endParaRPr lang="en-US" altLang="zh-CN" dirty="0"/>
          </a:p>
          <a:p>
            <a:r>
              <a:rPr lang="en-US" altLang="zh-CN" dirty="0"/>
              <a:t>DL: </a:t>
            </a:r>
            <a:r>
              <a:rPr lang="zh-CN" altLang="en-US" dirty="0"/>
              <a:t>算是表示学习下的一个分支，比如卷积神经网络，循环神经网络等。</a:t>
            </a:r>
            <a:endParaRPr lang="en-US" altLang="zh-CN" dirty="0"/>
          </a:p>
          <a:p>
            <a:endParaRPr lang="en-US" altLang="zh-CN" dirty="0"/>
          </a:p>
          <a:p>
            <a:r>
              <a:rPr lang="zh-CN" altLang="en-US" dirty="0"/>
              <a:t>最原始的是基于规则的机器学习，即中间的过程是一个人为制定的规则，输入内容经过规则之后会产生输出。就像分子对接一样，输入小分子和蛋白的结构，根据一定的打分规则去预测结合亲和力。</a:t>
            </a:r>
            <a:endParaRPr lang="en-US" altLang="zh-CN" dirty="0"/>
          </a:p>
          <a:p>
            <a:r>
              <a:rPr lang="zh-CN" altLang="en-US" dirty="0"/>
              <a:t>接下来是经典的机器学习，即输入数据，人为的对数据提取特征，然后找到</a:t>
            </a:r>
            <a:r>
              <a:rPr lang="en-US" altLang="zh-CN" dirty="0"/>
              <a:t>features</a:t>
            </a:r>
            <a:r>
              <a:rPr lang="zh-CN" altLang="en-US" dirty="0"/>
              <a:t>和输出之间的映射关系。</a:t>
            </a:r>
            <a:endParaRPr lang="en-US" altLang="zh-CN" dirty="0"/>
          </a:p>
          <a:p>
            <a:r>
              <a:rPr lang="zh-CN" altLang="en-US" dirty="0"/>
              <a:t>最后也是最新的方法是表示学习中的深度学习，即是在经典机器学习中增加一步，将深度学习增加一步，使用深度学习神经网络去提取输入的数据的特征。</a:t>
            </a:r>
            <a:endParaRPr lang="en-US" altLang="zh-CN" dirty="0"/>
          </a:p>
          <a:p>
            <a:r>
              <a:rPr lang="zh-CN" altLang="en-US" dirty="0"/>
              <a:t>比如图片中的像素信息，音频中的信息等序列信息。也可以是蛋白的序列信息等等。只需要将这些序列信息转换成数字序列直接输入即可。</a:t>
            </a:r>
            <a:endParaRPr lang="en-US" altLang="zh-CN" dirty="0"/>
          </a:p>
          <a:p>
            <a:endParaRPr lang="en-US" altLang="zh-CN" dirty="0"/>
          </a:p>
          <a:p>
            <a:endParaRPr lang="en-US" altLang="zh-CN" dirty="0"/>
          </a:p>
          <a:p>
            <a:endParaRPr lang="en-US" dirty="0"/>
          </a:p>
        </p:txBody>
      </p:sp>
    </p:spTree>
    <p:extLst>
      <p:ext uri="{BB962C8B-B14F-4D97-AF65-F5344CB8AC3E}">
        <p14:creationId xmlns:p14="http://schemas.microsoft.com/office/powerpoint/2010/main" val="39651635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AD67F-86B5-4A4D-809C-2178BD2EEAE4}" type="slidenum">
              <a:rPr lang="en-US" altLang="zh-CN"/>
              <a:pPr/>
              <a:t>15</a:t>
            </a:fld>
            <a:endParaRPr lang="en-US" altLang="zh-CN"/>
          </a:p>
        </p:txBody>
      </p:sp>
      <p:sp>
        <p:nvSpPr>
          <p:cNvPr id="819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81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15562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AD67F-86B5-4A4D-809C-2178BD2EEAE4}" type="slidenum">
              <a:rPr lang="en-US" altLang="zh-CN"/>
              <a:pPr/>
              <a:t>2</a:t>
            </a:fld>
            <a:endParaRPr lang="en-US" altLang="zh-CN"/>
          </a:p>
        </p:txBody>
      </p:sp>
      <p:sp>
        <p:nvSpPr>
          <p:cNvPr id="819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8195" name="Rectangle 3"/>
          <p:cNvSpPr>
            <a:spLocks noGrp="1" noChangeArrowheads="1"/>
          </p:cNvSpPr>
          <p:nvPr>
            <p:ph type="body" idx="1"/>
          </p:nvPr>
        </p:nvSpPr>
        <p:spPr/>
        <p:txBody>
          <a:bodyPr/>
          <a:lstStyle/>
          <a:p>
            <a:r>
              <a:rPr lang="en-US" dirty="0"/>
              <a:t>AI: </a:t>
            </a:r>
            <a:r>
              <a:rPr lang="zh-CN" altLang="en-US" dirty="0"/>
              <a:t>人工智能是一个非常大的领域，比如知识库；</a:t>
            </a:r>
            <a:r>
              <a:rPr lang="en-US" altLang="zh-CN" dirty="0"/>
              <a:t>ML</a:t>
            </a:r>
            <a:r>
              <a:rPr lang="zh-CN" altLang="en-US" dirty="0"/>
              <a:t>是</a:t>
            </a:r>
            <a:r>
              <a:rPr lang="en-US" altLang="zh-CN" dirty="0"/>
              <a:t>AI</a:t>
            </a:r>
            <a:r>
              <a:rPr lang="zh-CN" altLang="en-US" dirty="0"/>
              <a:t>的一个分支，</a:t>
            </a:r>
            <a:r>
              <a:rPr lang="en-US" altLang="zh-CN" dirty="0"/>
              <a:t>AI</a:t>
            </a:r>
            <a:r>
              <a:rPr lang="zh-CN" altLang="en-US" dirty="0"/>
              <a:t>包括的范围非常广，除了</a:t>
            </a:r>
            <a:r>
              <a:rPr lang="en-US" altLang="zh-CN" dirty="0"/>
              <a:t>ML</a:t>
            </a:r>
            <a:r>
              <a:rPr lang="zh-CN" altLang="en-US" dirty="0"/>
              <a:t>还有机器视觉，自然语言处理等等。</a:t>
            </a:r>
            <a:endParaRPr lang="en-US" altLang="zh-CN" dirty="0"/>
          </a:p>
          <a:p>
            <a:r>
              <a:rPr lang="en-US" dirty="0"/>
              <a:t>ML:</a:t>
            </a:r>
            <a:r>
              <a:rPr lang="zh-CN" altLang="en-US" dirty="0"/>
              <a:t> 也是一个较大的领域，其中的一个方法就是</a:t>
            </a:r>
            <a:r>
              <a:rPr lang="en-US" altLang="zh-CN" dirty="0"/>
              <a:t>Logistic</a:t>
            </a:r>
            <a:r>
              <a:rPr lang="zh-CN" altLang="en-US" dirty="0"/>
              <a:t>回归，逻辑回归。</a:t>
            </a:r>
            <a:r>
              <a:rPr lang="en-US" altLang="zh-CN" dirty="0"/>
              <a:t>ML</a:t>
            </a:r>
            <a:r>
              <a:rPr lang="zh-CN" altLang="en-US" dirty="0"/>
              <a:t>中有一个分支叫做表示学习。表示学习是一种特征的提取。</a:t>
            </a:r>
            <a:endParaRPr lang="en-US" altLang="zh-CN" dirty="0"/>
          </a:p>
          <a:p>
            <a:r>
              <a:rPr lang="en-US" altLang="zh-CN" dirty="0"/>
              <a:t>DL: </a:t>
            </a:r>
            <a:r>
              <a:rPr lang="zh-CN" altLang="en-US" dirty="0"/>
              <a:t>算是表示学习下的一个分支，比如卷积神经网络，循环神经网络等。</a:t>
            </a:r>
            <a:endParaRPr lang="en-US" altLang="zh-CN" dirty="0"/>
          </a:p>
          <a:p>
            <a:endParaRPr lang="en-US" altLang="zh-CN" dirty="0"/>
          </a:p>
          <a:p>
            <a:r>
              <a:rPr lang="zh-CN" altLang="en-US" dirty="0"/>
              <a:t>最原始的是基于规则的机器学习，即中间的过程是一个人为制定的规则，输入内容经过规则之后会产生输出。就像分子对接一样，输入小分子和蛋白的结构，根据一定的打分规则去预测结合亲和力。</a:t>
            </a:r>
            <a:endParaRPr lang="en-US" altLang="zh-CN" dirty="0"/>
          </a:p>
          <a:p>
            <a:r>
              <a:rPr lang="zh-CN" altLang="en-US" dirty="0"/>
              <a:t>接下来是经典的机器学习，即输入数据，人为的对数据提取特征，然后找到</a:t>
            </a:r>
            <a:r>
              <a:rPr lang="en-US" altLang="zh-CN" dirty="0"/>
              <a:t>features</a:t>
            </a:r>
            <a:r>
              <a:rPr lang="zh-CN" altLang="en-US" dirty="0"/>
              <a:t>和输出之间的映射关系。</a:t>
            </a:r>
            <a:endParaRPr lang="en-US" altLang="zh-CN" dirty="0"/>
          </a:p>
          <a:p>
            <a:r>
              <a:rPr lang="zh-CN" altLang="en-US" dirty="0"/>
              <a:t>最后也是最新的方法是表示学习中的深度学习，即是在经典机器学习中增加一步，将深度学习增加一步，使用深度学习神经网络去提取输入的数据的特征。</a:t>
            </a:r>
            <a:endParaRPr lang="en-US" altLang="zh-CN" dirty="0"/>
          </a:p>
          <a:p>
            <a:r>
              <a:rPr lang="zh-CN" altLang="en-US" dirty="0"/>
              <a:t>比如图片中的像素信息，音频中的信息等序列信息。也可以是蛋白的序列信息等等。只需要将这些序列信息转换成数字序列直接输入即可。</a:t>
            </a:r>
            <a:endParaRPr lang="en-US" altLang="zh-CN" dirty="0"/>
          </a:p>
          <a:p>
            <a:endParaRPr lang="en-US" altLang="zh-CN" dirty="0"/>
          </a:p>
          <a:p>
            <a:endParaRPr lang="en-US" altLang="zh-CN" dirty="0"/>
          </a:p>
          <a:p>
            <a:endParaRPr lang="en-US" dirty="0"/>
          </a:p>
        </p:txBody>
      </p:sp>
    </p:spTree>
    <p:extLst>
      <p:ext uri="{BB962C8B-B14F-4D97-AF65-F5344CB8AC3E}">
        <p14:creationId xmlns:p14="http://schemas.microsoft.com/office/powerpoint/2010/main" val="827337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AD67F-86B5-4A4D-809C-2178BD2EEAE4}" type="slidenum">
              <a:rPr lang="en-US" altLang="zh-CN"/>
              <a:pPr/>
              <a:t>3</a:t>
            </a:fld>
            <a:endParaRPr lang="en-US" altLang="zh-CN"/>
          </a:p>
        </p:txBody>
      </p:sp>
      <p:sp>
        <p:nvSpPr>
          <p:cNvPr id="819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819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514751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AD67F-86B5-4A4D-809C-2178BD2EEAE4}" type="slidenum">
              <a:rPr lang="en-US" altLang="zh-CN"/>
              <a:pPr/>
              <a:t>4</a:t>
            </a:fld>
            <a:endParaRPr lang="en-US" altLang="zh-CN"/>
          </a:p>
        </p:txBody>
      </p:sp>
      <p:sp>
        <p:nvSpPr>
          <p:cNvPr id="819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819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5498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AD67F-86B5-4A4D-809C-2178BD2EEAE4}" type="slidenum">
              <a:rPr lang="en-US" altLang="zh-CN"/>
              <a:pPr/>
              <a:t>5</a:t>
            </a:fld>
            <a:endParaRPr lang="en-US" altLang="zh-CN"/>
          </a:p>
        </p:txBody>
      </p:sp>
      <p:sp>
        <p:nvSpPr>
          <p:cNvPr id="819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819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4124161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AD67F-86B5-4A4D-809C-2178BD2EEAE4}" type="slidenum">
              <a:rPr lang="en-US" altLang="zh-CN"/>
              <a:pPr/>
              <a:t>6</a:t>
            </a:fld>
            <a:endParaRPr lang="en-US" altLang="zh-CN"/>
          </a:p>
        </p:txBody>
      </p:sp>
      <p:sp>
        <p:nvSpPr>
          <p:cNvPr id="819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819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1718631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AD67F-86B5-4A4D-809C-2178BD2EEAE4}" type="slidenum">
              <a:rPr lang="en-US" altLang="zh-CN"/>
              <a:pPr/>
              <a:t>7</a:t>
            </a:fld>
            <a:endParaRPr lang="en-US" altLang="zh-CN"/>
          </a:p>
        </p:txBody>
      </p:sp>
      <p:sp>
        <p:nvSpPr>
          <p:cNvPr id="819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819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2308421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AD67F-86B5-4A4D-809C-2178BD2EEAE4}" type="slidenum">
              <a:rPr lang="en-US" altLang="zh-CN"/>
              <a:pPr/>
              <a:t>8</a:t>
            </a:fld>
            <a:endParaRPr lang="en-US" altLang="zh-CN"/>
          </a:p>
        </p:txBody>
      </p:sp>
      <p:sp>
        <p:nvSpPr>
          <p:cNvPr id="819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819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411440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AD67F-86B5-4A4D-809C-2178BD2EEAE4}" type="slidenum">
              <a:rPr lang="en-US" altLang="zh-CN"/>
              <a:pPr/>
              <a:t>9</a:t>
            </a:fld>
            <a:endParaRPr lang="en-US" altLang="zh-CN"/>
          </a:p>
        </p:txBody>
      </p:sp>
      <p:sp>
        <p:nvSpPr>
          <p:cNvPr id="819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8195" name="Rectangle 3"/>
          <p:cNvSpPr>
            <a:spLocks noGrp="1" noChangeArrowheads="1"/>
          </p:cNvSpPr>
          <p:nvPr>
            <p:ph type="body" idx="1"/>
          </p:nvPr>
        </p:nvSpPr>
        <p:spPr/>
        <p:txBody>
          <a:bodyPr/>
          <a:lstStyle/>
          <a:p>
            <a:r>
              <a:rPr lang="en-US" dirty="0"/>
              <a:t>AI: </a:t>
            </a:r>
            <a:r>
              <a:rPr lang="zh-CN" altLang="en-US" dirty="0"/>
              <a:t>人工智能是一个非常大的领域，比如知识库；</a:t>
            </a:r>
            <a:r>
              <a:rPr lang="en-US" altLang="zh-CN" dirty="0"/>
              <a:t>ML</a:t>
            </a:r>
            <a:r>
              <a:rPr lang="zh-CN" altLang="en-US" dirty="0"/>
              <a:t>是</a:t>
            </a:r>
            <a:r>
              <a:rPr lang="en-US" altLang="zh-CN" dirty="0"/>
              <a:t>AI</a:t>
            </a:r>
            <a:r>
              <a:rPr lang="zh-CN" altLang="en-US" dirty="0"/>
              <a:t>的一个分支，</a:t>
            </a:r>
            <a:r>
              <a:rPr lang="en-US" altLang="zh-CN" dirty="0"/>
              <a:t>AI</a:t>
            </a:r>
            <a:r>
              <a:rPr lang="zh-CN" altLang="en-US" dirty="0"/>
              <a:t>包括的范围非常广，除了</a:t>
            </a:r>
            <a:r>
              <a:rPr lang="en-US" altLang="zh-CN" dirty="0"/>
              <a:t>ML</a:t>
            </a:r>
            <a:r>
              <a:rPr lang="zh-CN" altLang="en-US" dirty="0"/>
              <a:t>还有机器视觉，自然语言处理等等。</a:t>
            </a:r>
            <a:endParaRPr lang="en-US" altLang="zh-CN" dirty="0"/>
          </a:p>
          <a:p>
            <a:r>
              <a:rPr lang="en-US" dirty="0"/>
              <a:t>ML:</a:t>
            </a:r>
            <a:r>
              <a:rPr lang="zh-CN" altLang="en-US" dirty="0"/>
              <a:t> 也是一个较大的领域，其中的一个方法就是</a:t>
            </a:r>
            <a:r>
              <a:rPr lang="en-US" altLang="zh-CN" dirty="0"/>
              <a:t>Logistic</a:t>
            </a:r>
            <a:r>
              <a:rPr lang="zh-CN" altLang="en-US" dirty="0"/>
              <a:t>回归，逻辑回归。</a:t>
            </a:r>
            <a:r>
              <a:rPr lang="en-US" altLang="zh-CN" dirty="0"/>
              <a:t>ML</a:t>
            </a:r>
            <a:r>
              <a:rPr lang="zh-CN" altLang="en-US" dirty="0"/>
              <a:t>中有一个分支叫做表示学习。表示学习是一种特征的提取。</a:t>
            </a:r>
            <a:endParaRPr lang="en-US" altLang="zh-CN" dirty="0"/>
          </a:p>
          <a:p>
            <a:r>
              <a:rPr lang="en-US" altLang="zh-CN" dirty="0"/>
              <a:t>DL: </a:t>
            </a:r>
            <a:r>
              <a:rPr lang="zh-CN" altLang="en-US" dirty="0"/>
              <a:t>算是表示学习下的一个分支，比如卷积神经网络，循环神经网络等。</a:t>
            </a:r>
            <a:endParaRPr lang="en-US" altLang="zh-CN" dirty="0"/>
          </a:p>
          <a:p>
            <a:endParaRPr lang="en-US" altLang="zh-CN" dirty="0"/>
          </a:p>
          <a:p>
            <a:r>
              <a:rPr lang="zh-CN" altLang="en-US" dirty="0"/>
              <a:t>最原始的是基于规则的机器学习，即中间的过程是一个人为制定的规则，输入内容经过规则之后会产生输出。就像分子对接一样，输入小分子和蛋白的结构，根据一定的打分规则去预测结合亲和力。</a:t>
            </a:r>
            <a:endParaRPr lang="en-US" altLang="zh-CN" dirty="0"/>
          </a:p>
          <a:p>
            <a:r>
              <a:rPr lang="zh-CN" altLang="en-US" dirty="0"/>
              <a:t>接下来是经典的机器学习，即输入数据，人为的对数据提取特征，然后找到</a:t>
            </a:r>
            <a:r>
              <a:rPr lang="en-US" altLang="zh-CN" dirty="0"/>
              <a:t>features</a:t>
            </a:r>
            <a:r>
              <a:rPr lang="zh-CN" altLang="en-US" dirty="0"/>
              <a:t>和输出之间的映射关系。</a:t>
            </a:r>
            <a:endParaRPr lang="en-US" altLang="zh-CN" dirty="0"/>
          </a:p>
          <a:p>
            <a:r>
              <a:rPr lang="zh-CN" altLang="en-US" dirty="0"/>
              <a:t>最后也是最新的方法是表示学习中的深度学习，即是在经典机器学习中增加一步，将深度学习增加一步，使用深度学习神经网络去提取输入的数据的特征。</a:t>
            </a:r>
            <a:endParaRPr lang="en-US" altLang="zh-CN" dirty="0"/>
          </a:p>
          <a:p>
            <a:r>
              <a:rPr lang="zh-CN" altLang="en-US" dirty="0"/>
              <a:t>比如图片中的像素信息，音频中的信息等序列信息。也可以是蛋白的序列信息等等。只需要将这些序列信息转换成数字序列直接输入即可。</a:t>
            </a:r>
            <a:endParaRPr lang="en-US" altLang="zh-CN" dirty="0"/>
          </a:p>
          <a:p>
            <a:endParaRPr lang="en-US" altLang="zh-CN" dirty="0"/>
          </a:p>
          <a:p>
            <a:endParaRPr lang="en-US" altLang="zh-CN" dirty="0"/>
          </a:p>
          <a:p>
            <a:endParaRPr lang="en-US" dirty="0"/>
          </a:p>
        </p:txBody>
      </p:sp>
    </p:spTree>
    <p:extLst>
      <p:ext uri="{BB962C8B-B14F-4D97-AF65-F5344CB8AC3E}">
        <p14:creationId xmlns:p14="http://schemas.microsoft.com/office/powerpoint/2010/main" val="1866923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9544B7A-89B0-4708-90D9-4851185AB967}" type="datetime1">
              <a:rPr lang="zh-CN" altLang="en-US" smtClean="0"/>
              <a:t>2021/4/25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B8AC867-72ED-42EA-92C6-36FC511EE56C}" type="slidenum">
              <a:rPr lang="zh-CN" altLang="en-US" smtClean="0"/>
              <a:t>‹#›</a:t>
            </a:fld>
            <a:endParaRPr lang="zh-CN" altLang="en-US"/>
          </a:p>
        </p:txBody>
      </p:sp>
    </p:spTree>
    <p:extLst>
      <p:ext uri="{BB962C8B-B14F-4D97-AF65-F5344CB8AC3E}">
        <p14:creationId xmlns:p14="http://schemas.microsoft.com/office/powerpoint/2010/main" val="2816851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5CE6E85-5101-4F30-91E0-43D5E4CE8B33}" type="datetime1">
              <a:rPr lang="zh-CN" altLang="en-US" smtClean="0"/>
              <a:t>2021/4/25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B8AC867-72ED-42EA-92C6-36FC511EE56C}" type="slidenum">
              <a:rPr lang="zh-CN" altLang="en-US" smtClean="0"/>
              <a:t>‹#›</a:t>
            </a:fld>
            <a:endParaRPr lang="zh-CN" altLang="en-US"/>
          </a:p>
        </p:txBody>
      </p:sp>
    </p:spTree>
    <p:extLst>
      <p:ext uri="{BB962C8B-B14F-4D97-AF65-F5344CB8AC3E}">
        <p14:creationId xmlns:p14="http://schemas.microsoft.com/office/powerpoint/2010/main" val="355551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D62CA32-954D-41B0-BA0E-73100E0F5945}" type="datetime1">
              <a:rPr lang="zh-CN" altLang="en-US" smtClean="0"/>
              <a:t>2021/4/25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B8AC867-72ED-42EA-92C6-36FC511EE56C}" type="slidenum">
              <a:rPr lang="zh-CN" altLang="en-US" smtClean="0"/>
              <a:t>‹#›</a:t>
            </a:fld>
            <a:endParaRPr lang="zh-CN" altLang="en-US"/>
          </a:p>
        </p:txBody>
      </p:sp>
    </p:spTree>
    <p:extLst>
      <p:ext uri="{BB962C8B-B14F-4D97-AF65-F5344CB8AC3E}">
        <p14:creationId xmlns:p14="http://schemas.microsoft.com/office/powerpoint/2010/main" val="3375522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72C16B0-41EA-4964-9422-BB0F2CF7D4B4}" type="datetime1">
              <a:rPr lang="zh-CN" altLang="en-US" smtClean="0"/>
              <a:t>2021/4/25</a:t>
            </a:fld>
            <a:endParaRPr lang="zh-CN" altLang="en-US"/>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5B8AC867-72ED-42EA-92C6-36FC511EE56C}" type="slidenum">
              <a:rPr lang="zh-CN" altLang="en-US" smtClean="0"/>
              <a:t>‹#›</a:t>
            </a:fld>
            <a:endParaRPr lang="zh-CN" altLang="en-US" dirty="0"/>
          </a:p>
        </p:txBody>
      </p:sp>
    </p:spTree>
    <p:extLst>
      <p:ext uri="{BB962C8B-B14F-4D97-AF65-F5344CB8AC3E}">
        <p14:creationId xmlns:p14="http://schemas.microsoft.com/office/powerpoint/2010/main" val="4108178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ADD84556-FFFA-4F06-B1C0-2145885148D0}" type="datetime1">
              <a:rPr lang="zh-CN" altLang="en-US" smtClean="0"/>
              <a:t>2021/4/25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B8AC867-72ED-42EA-92C6-36FC511EE56C}" type="slidenum">
              <a:rPr lang="zh-CN" altLang="en-US" smtClean="0"/>
              <a:t>‹#›</a:t>
            </a:fld>
            <a:endParaRPr lang="zh-CN" altLang="en-US"/>
          </a:p>
        </p:txBody>
      </p:sp>
    </p:spTree>
    <p:extLst>
      <p:ext uri="{BB962C8B-B14F-4D97-AF65-F5344CB8AC3E}">
        <p14:creationId xmlns:p14="http://schemas.microsoft.com/office/powerpoint/2010/main" val="3372409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53D7A5D9-EB6E-40A7-999E-3636C7FD9FE5}" type="datetime1">
              <a:rPr lang="zh-CN" altLang="en-US" smtClean="0"/>
              <a:t>2021/4/25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B8AC867-72ED-42EA-92C6-36FC511EE56C}" type="slidenum">
              <a:rPr lang="zh-CN" altLang="en-US" smtClean="0"/>
              <a:t>‹#›</a:t>
            </a:fld>
            <a:endParaRPr lang="zh-CN" altLang="en-US"/>
          </a:p>
        </p:txBody>
      </p:sp>
    </p:spTree>
    <p:extLst>
      <p:ext uri="{BB962C8B-B14F-4D97-AF65-F5344CB8AC3E}">
        <p14:creationId xmlns:p14="http://schemas.microsoft.com/office/powerpoint/2010/main" val="887450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789FA6D4-9D2F-41BC-B089-08CE1C7CA19A}" type="datetime1">
              <a:rPr lang="zh-CN" altLang="en-US" smtClean="0"/>
              <a:t>2021/4/25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B8AC867-72ED-42EA-92C6-36FC511EE56C}" type="slidenum">
              <a:rPr lang="zh-CN" altLang="en-US" smtClean="0"/>
              <a:t>‹#›</a:t>
            </a:fld>
            <a:endParaRPr lang="zh-CN" altLang="en-US"/>
          </a:p>
        </p:txBody>
      </p:sp>
    </p:spTree>
    <p:extLst>
      <p:ext uri="{BB962C8B-B14F-4D97-AF65-F5344CB8AC3E}">
        <p14:creationId xmlns:p14="http://schemas.microsoft.com/office/powerpoint/2010/main" val="1750491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21D6D56-92EC-4EC7-AE10-A882F5209FA6}" type="datetime1">
              <a:rPr lang="zh-CN" altLang="en-US" smtClean="0"/>
              <a:t>2021/4/25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B8AC867-72ED-42EA-92C6-36FC511EE56C}" type="slidenum">
              <a:rPr lang="zh-CN" altLang="en-US" smtClean="0"/>
              <a:t>‹#›</a:t>
            </a:fld>
            <a:endParaRPr lang="zh-CN" altLang="en-US"/>
          </a:p>
        </p:txBody>
      </p:sp>
    </p:spTree>
    <p:extLst>
      <p:ext uri="{BB962C8B-B14F-4D97-AF65-F5344CB8AC3E}">
        <p14:creationId xmlns:p14="http://schemas.microsoft.com/office/powerpoint/2010/main" val="523263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C249D4-D4EA-453C-9A5E-4D60B279AEF4}" type="datetime1">
              <a:rPr lang="zh-CN" altLang="en-US" smtClean="0"/>
              <a:t>2021/4/25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B8AC867-72ED-42EA-92C6-36FC511EE56C}" type="slidenum">
              <a:rPr lang="zh-CN" altLang="en-US" smtClean="0"/>
              <a:t>‹#›</a:t>
            </a:fld>
            <a:endParaRPr lang="zh-CN" altLang="en-US"/>
          </a:p>
        </p:txBody>
      </p:sp>
    </p:spTree>
    <p:extLst>
      <p:ext uri="{BB962C8B-B14F-4D97-AF65-F5344CB8AC3E}">
        <p14:creationId xmlns:p14="http://schemas.microsoft.com/office/powerpoint/2010/main" val="1865208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E59B9C2-4314-4738-9763-842DF54F2218}" type="datetime1">
              <a:rPr lang="zh-CN" altLang="en-US" smtClean="0"/>
              <a:t>2021/4/25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B8AC867-72ED-42EA-92C6-36FC511EE56C}" type="slidenum">
              <a:rPr lang="zh-CN" altLang="en-US" smtClean="0"/>
              <a:t>‹#›</a:t>
            </a:fld>
            <a:endParaRPr lang="zh-CN" altLang="en-US"/>
          </a:p>
        </p:txBody>
      </p:sp>
    </p:spTree>
    <p:extLst>
      <p:ext uri="{BB962C8B-B14F-4D97-AF65-F5344CB8AC3E}">
        <p14:creationId xmlns:p14="http://schemas.microsoft.com/office/powerpoint/2010/main" val="2935001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AE112E3-CE56-4101-8F26-B4781A1234B7}" type="datetime1">
              <a:rPr lang="zh-CN" altLang="en-US" smtClean="0"/>
              <a:t>2021/4/25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B8AC867-72ED-42EA-92C6-36FC511EE56C}" type="slidenum">
              <a:rPr lang="zh-CN" altLang="en-US" smtClean="0"/>
              <a:t>‹#›</a:t>
            </a:fld>
            <a:endParaRPr lang="zh-CN" altLang="en-US"/>
          </a:p>
        </p:txBody>
      </p:sp>
    </p:spTree>
    <p:extLst>
      <p:ext uri="{BB962C8B-B14F-4D97-AF65-F5344CB8AC3E}">
        <p14:creationId xmlns:p14="http://schemas.microsoft.com/office/powerpoint/2010/main" val="1501032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descr="SIMM_logo.jpg"/>
          <p:cNvPicPr>
            <a:picLocks noChangeAspect="1"/>
          </p:cNvPicPr>
          <p:nvPr userDrawn="1"/>
        </p:nvPicPr>
        <p:blipFill>
          <a:blip r:embed="rId13" cstate="print"/>
          <a:stretch>
            <a:fillRect/>
          </a:stretch>
        </p:blipFill>
        <p:spPr>
          <a:xfrm>
            <a:off x="8351912" y="0"/>
            <a:ext cx="792088" cy="908431"/>
          </a:xfrm>
          <a:prstGeom prst="rect">
            <a:avLst/>
          </a:prstGeom>
        </p:spPr>
      </p:pic>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B2831D-05F0-48EB-AC61-FDBCF13AF6DD}" type="datetime1">
              <a:rPr lang="zh-CN" altLang="en-US" smtClean="0"/>
              <a:t>2021/4/25</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7012129" y="6448714"/>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8AC867-72ED-42EA-92C6-36FC511EE56C}" type="slidenum">
              <a:rPr lang="zh-CN" altLang="en-US" smtClean="0"/>
              <a:t>‹#›</a:t>
            </a:fld>
            <a:endParaRPr lang="zh-CN" altLang="en-US"/>
          </a:p>
        </p:txBody>
      </p:sp>
    </p:spTree>
    <p:extLst>
      <p:ext uri="{BB962C8B-B14F-4D97-AF65-F5344CB8AC3E}">
        <p14:creationId xmlns:p14="http://schemas.microsoft.com/office/powerpoint/2010/main" val="40084340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SIMM_logo.jpg"/>
          <p:cNvPicPr>
            <a:picLocks noChangeAspect="1"/>
          </p:cNvPicPr>
          <p:nvPr/>
        </p:nvPicPr>
        <p:blipFill>
          <a:blip r:embed="rId3" cstate="print"/>
          <a:stretch>
            <a:fillRect/>
          </a:stretch>
        </p:blipFill>
        <p:spPr>
          <a:xfrm>
            <a:off x="8306052" y="34440"/>
            <a:ext cx="792088" cy="908431"/>
          </a:xfrm>
          <a:prstGeom prst="rect">
            <a:avLst/>
          </a:prstGeom>
        </p:spPr>
      </p:pic>
      <p:sp>
        <p:nvSpPr>
          <p:cNvPr id="2" name="文本框 1">
            <a:extLst>
              <a:ext uri="{FF2B5EF4-FFF2-40B4-BE49-F238E27FC236}">
                <a16:creationId xmlns:a16="http://schemas.microsoft.com/office/drawing/2014/main" id="{A99FB8D4-AA35-47F0-8016-3CFD34864FC9}"/>
              </a:ext>
            </a:extLst>
          </p:cNvPr>
          <p:cNvSpPr txBox="1"/>
          <p:nvPr/>
        </p:nvSpPr>
        <p:spPr>
          <a:xfrm>
            <a:off x="824820" y="2828835"/>
            <a:ext cx="7494359" cy="1200329"/>
          </a:xfrm>
          <a:prstGeom prst="rect">
            <a:avLst/>
          </a:prstGeom>
          <a:noFill/>
        </p:spPr>
        <p:txBody>
          <a:bodyPr wrap="none" rtlCol="0">
            <a:spAutoFit/>
          </a:bodyPr>
          <a:lstStyle/>
          <a:p>
            <a:r>
              <a:rPr lang="en-US" altLang="zh-CN" sz="7200" b="1" dirty="0">
                <a:solidFill>
                  <a:srgbClr val="0000FF"/>
                </a:solidFill>
                <a:effectLst>
                  <a:outerShdw blurRad="38100" dist="38100" dir="2700000" algn="tl">
                    <a:srgbClr val="000000">
                      <a:alpha val="43137"/>
                    </a:srgbClr>
                  </a:outerShdw>
                </a:effectLst>
              </a:rPr>
              <a:t>Machine Learning</a:t>
            </a:r>
            <a:endParaRPr lang="zh-CN" altLang="en-US" sz="7200" b="1" dirty="0">
              <a:solidFill>
                <a:srgbClr val="0000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02214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1"/>
          <p:cNvSpPr txBox="1"/>
          <p:nvPr/>
        </p:nvSpPr>
        <p:spPr>
          <a:xfrm>
            <a:off x="173130" y="260648"/>
            <a:ext cx="7691049" cy="584775"/>
          </a:xfrm>
          <a:prstGeom prst="rect">
            <a:avLst/>
          </a:prstGeom>
          <a:noFill/>
        </p:spPr>
        <p:txBody>
          <a:bodyPr wrap="square" rtlCol="0">
            <a:spAutoFit/>
          </a:bodyPr>
          <a:lstStyle/>
          <a:p>
            <a:r>
              <a:rPr lang="zh-CN" altLang="en-US"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四、</a:t>
            </a:r>
            <a:r>
              <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GD&amp;SGD</a:t>
            </a:r>
            <a:endPar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endParaRPr>
          </a:p>
        </p:txBody>
      </p:sp>
      <p:sp>
        <p:nvSpPr>
          <p:cNvPr id="7" name="AutoShape 12"/>
          <p:cNvSpPr>
            <a:spLocks noChangeArrowheads="1"/>
          </p:cNvSpPr>
          <p:nvPr/>
        </p:nvSpPr>
        <p:spPr bwMode="auto">
          <a:xfrm>
            <a:off x="0" y="955671"/>
            <a:ext cx="8367713" cy="65314"/>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C00000"/>
          </a:solidFill>
          <a:ln w="9525">
            <a:solidFill>
              <a:srgbClr val="C00000"/>
            </a:solidFill>
            <a:round/>
            <a:headEnd/>
            <a:tailEnd/>
          </a:ln>
        </p:spPr>
        <p:txBody>
          <a:bodyPr/>
          <a:lstStyle/>
          <a:p>
            <a:endParaRPr lang="zh-CN" altLang="en-US">
              <a:solidFill>
                <a:prstClr val="black"/>
              </a:solidFill>
            </a:endParaRPr>
          </a:p>
        </p:txBody>
      </p:sp>
      <p:sp>
        <p:nvSpPr>
          <p:cNvPr id="2" name="灯片编号占位符 1"/>
          <p:cNvSpPr>
            <a:spLocks noGrp="1"/>
          </p:cNvSpPr>
          <p:nvPr>
            <p:ph type="sldNum" sz="quarter" idx="12"/>
          </p:nvPr>
        </p:nvSpPr>
        <p:spPr/>
        <p:txBody>
          <a:bodyPr/>
          <a:lstStyle/>
          <a:p>
            <a:fld id="{5B8AC867-72ED-42EA-92C6-36FC511EE56C}" type="slidenum">
              <a:rPr lang="zh-CN" altLang="en-US" smtClean="0"/>
              <a:t>10</a:t>
            </a:fld>
            <a:endParaRPr lang="zh-CN" altLang="en-US"/>
          </a:p>
        </p:txBody>
      </p:sp>
      <p:pic>
        <p:nvPicPr>
          <p:cNvPr id="1025" name="Picture 1">
            <a:extLst>
              <a:ext uri="{FF2B5EF4-FFF2-40B4-BE49-F238E27FC236}">
                <a16:creationId xmlns:a16="http://schemas.microsoft.com/office/drawing/2014/main" id="{B36E1A72-8558-4045-B37C-FF4FE6BF057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282" y="1122536"/>
            <a:ext cx="4114390" cy="2045258"/>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a:extLst>
              <a:ext uri="{FF2B5EF4-FFF2-40B4-BE49-F238E27FC236}">
                <a16:creationId xmlns:a16="http://schemas.microsoft.com/office/drawing/2014/main" id="{1A24F624-2AEA-4D45-82C8-441A7BC73917}"/>
              </a:ext>
            </a:extLst>
          </p:cNvPr>
          <p:cNvGrpSpPr/>
          <p:nvPr/>
        </p:nvGrpSpPr>
        <p:grpSpPr>
          <a:xfrm>
            <a:off x="4572000" y="1570291"/>
            <a:ext cx="4135120" cy="1167141"/>
            <a:chOff x="4409440" y="1578987"/>
            <a:chExt cx="4135120" cy="1167141"/>
          </a:xfrm>
        </p:grpSpPr>
        <p:pic>
          <p:nvPicPr>
            <p:cNvPr id="1026" name="Picture 2">
              <a:extLst>
                <a:ext uri="{FF2B5EF4-FFF2-40B4-BE49-F238E27FC236}">
                  <a16:creationId xmlns:a16="http://schemas.microsoft.com/office/drawing/2014/main" id="{08D76C72-C984-42EC-B5BF-699F25203C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09440" y="1578987"/>
              <a:ext cx="4114390" cy="1149749"/>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26396AEF-64C8-4053-B5AE-0391E7E02DF6}"/>
                </a:ext>
              </a:extLst>
            </p:cNvPr>
            <p:cNvSpPr/>
            <p:nvPr/>
          </p:nvSpPr>
          <p:spPr>
            <a:xfrm>
              <a:off x="7274560" y="2563248"/>
              <a:ext cx="1270000" cy="1828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0" name="图片 9">
            <a:extLst>
              <a:ext uri="{FF2B5EF4-FFF2-40B4-BE49-F238E27FC236}">
                <a16:creationId xmlns:a16="http://schemas.microsoft.com/office/drawing/2014/main" id="{56409CBD-5F43-400C-8787-ABDD3012974E}"/>
              </a:ext>
            </a:extLst>
          </p:cNvPr>
          <p:cNvPicPr>
            <a:picLocks noChangeAspect="1"/>
          </p:cNvPicPr>
          <p:nvPr/>
        </p:nvPicPr>
        <p:blipFill>
          <a:blip r:embed="rId5"/>
          <a:stretch>
            <a:fillRect/>
          </a:stretch>
        </p:blipFill>
        <p:spPr>
          <a:xfrm>
            <a:off x="173130" y="3286739"/>
            <a:ext cx="2670669" cy="2045259"/>
          </a:xfrm>
          <a:prstGeom prst="rect">
            <a:avLst/>
          </a:prstGeom>
        </p:spPr>
      </p:pic>
      <p:pic>
        <p:nvPicPr>
          <p:cNvPr id="14" name="图片 13">
            <a:extLst>
              <a:ext uri="{FF2B5EF4-FFF2-40B4-BE49-F238E27FC236}">
                <a16:creationId xmlns:a16="http://schemas.microsoft.com/office/drawing/2014/main" id="{D46D3B5C-8172-4618-87FC-A7D8DBC2FDF7}"/>
              </a:ext>
            </a:extLst>
          </p:cNvPr>
          <p:cNvPicPr>
            <a:picLocks noChangeAspect="1"/>
          </p:cNvPicPr>
          <p:nvPr/>
        </p:nvPicPr>
        <p:blipFill>
          <a:blip r:embed="rId6"/>
          <a:stretch>
            <a:fillRect/>
          </a:stretch>
        </p:blipFill>
        <p:spPr>
          <a:xfrm>
            <a:off x="2868241" y="3286739"/>
            <a:ext cx="2631229" cy="2045259"/>
          </a:xfrm>
          <a:prstGeom prst="rect">
            <a:avLst/>
          </a:prstGeom>
        </p:spPr>
      </p:pic>
      <p:pic>
        <p:nvPicPr>
          <p:cNvPr id="16" name="图片 15">
            <a:extLst>
              <a:ext uri="{FF2B5EF4-FFF2-40B4-BE49-F238E27FC236}">
                <a16:creationId xmlns:a16="http://schemas.microsoft.com/office/drawing/2014/main" id="{DD76F684-37B8-43FB-B360-910FA965D559}"/>
              </a:ext>
            </a:extLst>
          </p:cNvPr>
          <p:cNvPicPr>
            <a:picLocks noChangeAspect="1"/>
          </p:cNvPicPr>
          <p:nvPr/>
        </p:nvPicPr>
        <p:blipFill>
          <a:blip r:embed="rId7"/>
          <a:stretch>
            <a:fillRect/>
          </a:stretch>
        </p:blipFill>
        <p:spPr>
          <a:xfrm>
            <a:off x="5509227" y="3286739"/>
            <a:ext cx="3461643" cy="2045259"/>
          </a:xfrm>
          <a:prstGeom prst="rect">
            <a:avLst/>
          </a:prstGeom>
        </p:spPr>
      </p:pic>
      <p:pic>
        <p:nvPicPr>
          <p:cNvPr id="18" name="图片 17">
            <a:extLst>
              <a:ext uri="{FF2B5EF4-FFF2-40B4-BE49-F238E27FC236}">
                <a16:creationId xmlns:a16="http://schemas.microsoft.com/office/drawing/2014/main" id="{4A5AADFD-6786-4A9C-A970-554AFC12FEA2}"/>
              </a:ext>
            </a:extLst>
          </p:cNvPr>
          <p:cNvPicPr>
            <a:picLocks noChangeAspect="1"/>
          </p:cNvPicPr>
          <p:nvPr/>
        </p:nvPicPr>
        <p:blipFill>
          <a:blip r:embed="rId8"/>
          <a:stretch>
            <a:fillRect/>
          </a:stretch>
        </p:blipFill>
        <p:spPr>
          <a:xfrm>
            <a:off x="173130" y="5339235"/>
            <a:ext cx="3971542" cy="2045259"/>
          </a:xfrm>
          <a:prstGeom prst="rect">
            <a:avLst/>
          </a:prstGeom>
        </p:spPr>
      </p:pic>
      <p:pic>
        <p:nvPicPr>
          <p:cNvPr id="20" name="图片 19">
            <a:extLst>
              <a:ext uri="{FF2B5EF4-FFF2-40B4-BE49-F238E27FC236}">
                <a16:creationId xmlns:a16="http://schemas.microsoft.com/office/drawing/2014/main" id="{2B7C4E96-218F-42F0-9641-3CD8A8CBC8F7}"/>
              </a:ext>
            </a:extLst>
          </p:cNvPr>
          <p:cNvPicPr>
            <a:picLocks noChangeAspect="1"/>
          </p:cNvPicPr>
          <p:nvPr/>
        </p:nvPicPr>
        <p:blipFill>
          <a:blip r:embed="rId9"/>
          <a:stretch>
            <a:fillRect/>
          </a:stretch>
        </p:blipFill>
        <p:spPr>
          <a:xfrm>
            <a:off x="4185584" y="5339236"/>
            <a:ext cx="3965528" cy="2045258"/>
          </a:xfrm>
          <a:prstGeom prst="rect">
            <a:avLst/>
          </a:prstGeom>
        </p:spPr>
      </p:pic>
      <p:pic>
        <p:nvPicPr>
          <p:cNvPr id="22" name="图片 21">
            <a:extLst>
              <a:ext uri="{FF2B5EF4-FFF2-40B4-BE49-F238E27FC236}">
                <a16:creationId xmlns:a16="http://schemas.microsoft.com/office/drawing/2014/main" id="{FBC4EA57-AB4D-4D89-ABA0-4B4C90AD866B}"/>
              </a:ext>
            </a:extLst>
          </p:cNvPr>
          <p:cNvPicPr>
            <a:picLocks noChangeAspect="1"/>
          </p:cNvPicPr>
          <p:nvPr/>
        </p:nvPicPr>
        <p:blipFill>
          <a:blip r:embed="rId10"/>
          <a:stretch>
            <a:fillRect/>
          </a:stretch>
        </p:blipFill>
        <p:spPr>
          <a:xfrm>
            <a:off x="8192024" y="5331998"/>
            <a:ext cx="4332792" cy="2045258"/>
          </a:xfrm>
          <a:prstGeom prst="rect">
            <a:avLst/>
          </a:prstGeom>
        </p:spPr>
      </p:pic>
      <p:grpSp>
        <p:nvGrpSpPr>
          <p:cNvPr id="31" name="组合 30">
            <a:extLst>
              <a:ext uri="{FF2B5EF4-FFF2-40B4-BE49-F238E27FC236}">
                <a16:creationId xmlns:a16="http://schemas.microsoft.com/office/drawing/2014/main" id="{0B293B81-56B8-4761-BA61-26E810ABC325}"/>
              </a:ext>
            </a:extLst>
          </p:cNvPr>
          <p:cNvGrpSpPr/>
          <p:nvPr/>
        </p:nvGrpSpPr>
        <p:grpSpPr>
          <a:xfrm>
            <a:off x="9144000" y="188843"/>
            <a:ext cx="5224694" cy="4648631"/>
            <a:chOff x="-6187440" y="683367"/>
            <a:chExt cx="5224694" cy="4648631"/>
          </a:xfrm>
        </p:grpSpPr>
        <p:pic>
          <p:nvPicPr>
            <p:cNvPr id="24" name="图片 23">
              <a:extLst>
                <a:ext uri="{FF2B5EF4-FFF2-40B4-BE49-F238E27FC236}">
                  <a16:creationId xmlns:a16="http://schemas.microsoft.com/office/drawing/2014/main" id="{19FFA32C-BA70-4E08-81E5-1628BFDD2130}"/>
                </a:ext>
              </a:extLst>
            </p:cNvPr>
            <p:cNvPicPr>
              <a:picLocks noChangeAspect="1"/>
            </p:cNvPicPr>
            <p:nvPr/>
          </p:nvPicPr>
          <p:blipFill>
            <a:blip r:embed="rId11"/>
            <a:stretch>
              <a:fillRect/>
            </a:stretch>
          </p:blipFill>
          <p:spPr>
            <a:xfrm>
              <a:off x="-6183919" y="683367"/>
              <a:ext cx="4333373" cy="4648631"/>
            </a:xfrm>
            <a:prstGeom prst="rect">
              <a:avLst/>
            </a:prstGeom>
          </p:spPr>
        </p:pic>
        <p:sp>
          <p:nvSpPr>
            <p:cNvPr id="25" name="矩形 24">
              <a:extLst>
                <a:ext uri="{FF2B5EF4-FFF2-40B4-BE49-F238E27FC236}">
                  <a16:creationId xmlns:a16="http://schemas.microsoft.com/office/drawing/2014/main" id="{D5AE07B1-E3B7-4AD1-83DE-208392330C1A}"/>
                </a:ext>
              </a:extLst>
            </p:cNvPr>
            <p:cNvSpPr/>
            <p:nvPr/>
          </p:nvSpPr>
          <p:spPr>
            <a:xfrm>
              <a:off x="-6187440" y="1181100"/>
              <a:ext cx="632460" cy="1676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箭头连接符 26">
              <a:extLst>
                <a:ext uri="{FF2B5EF4-FFF2-40B4-BE49-F238E27FC236}">
                  <a16:creationId xmlns:a16="http://schemas.microsoft.com/office/drawing/2014/main" id="{0FA150D5-77C6-4EDD-8958-30D7B86D8AE7}"/>
                </a:ext>
              </a:extLst>
            </p:cNvPr>
            <p:cNvCxnSpPr>
              <a:cxnSpLocks/>
              <a:stCxn id="25" idx="3"/>
            </p:cNvCxnSpPr>
            <p:nvPr/>
          </p:nvCxnSpPr>
          <p:spPr>
            <a:xfrm>
              <a:off x="-5554980" y="1264920"/>
              <a:ext cx="92964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4761449C-D498-468D-88E4-0A6E17877556}"/>
                </a:ext>
              </a:extLst>
            </p:cNvPr>
            <p:cNvSpPr txBox="1"/>
            <p:nvPr/>
          </p:nvSpPr>
          <p:spPr>
            <a:xfrm>
              <a:off x="-4656757" y="1095643"/>
              <a:ext cx="1418813" cy="338554"/>
            </a:xfrm>
            <a:prstGeom prst="rect">
              <a:avLst/>
            </a:prstGeom>
            <a:noFill/>
          </p:spPr>
          <p:txBody>
            <a:bodyPr wrap="square">
              <a:spAutoFit/>
            </a:bodyPr>
            <a:lstStyle/>
            <a:p>
              <a:r>
                <a:rPr lang="en-US" altLang="zh-CN" sz="1600" dirty="0">
                  <a:solidFill>
                    <a:srgbClr val="FF0000"/>
                  </a:solidFill>
                </a:rPr>
                <a:t>Initial weight</a:t>
              </a:r>
              <a:endParaRPr lang="zh-CN" altLang="en-US" sz="1600" dirty="0">
                <a:solidFill>
                  <a:srgbClr val="FF0000"/>
                </a:solidFill>
              </a:endParaRPr>
            </a:p>
          </p:txBody>
        </p:sp>
        <p:sp>
          <p:nvSpPr>
            <p:cNvPr id="33" name="矩形 32">
              <a:extLst>
                <a:ext uri="{FF2B5EF4-FFF2-40B4-BE49-F238E27FC236}">
                  <a16:creationId xmlns:a16="http://schemas.microsoft.com/office/drawing/2014/main" id="{C63B3DE2-3F25-46E9-9FAB-4C6DFDA537C9}"/>
                </a:ext>
              </a:extLst>
            </p:cNvPr>
            <p:cNvSpPr/>
            <p:nvPr/>
          </p:nvSpPr>
          <p:spPr>
            <a:xfrm>
              <a:off x="-6164580" y="1518016"/>
              <a:ext cx="1196340" cy="32842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箭头连接符 33">
              <a:extLst>
                <a:ext uri="{FF2B5EF4-FFF2-40B4-BE49-F238E27FC236}">
                  <a16:creationId xmlns:a16="http://schemas.microsoft.com/office/drawing/2014/main" id="{C152438C-6CC2-41EA-BC20-951386A24591}"/>
                </a:ext>
              </a:extLst>
            </p:cNvPr>
            <p:cNvCxnSpPr>
              <a:cxnSpLocks/>
            </p:cNvCxnSpPr>
            <p:nvPr/>
          </p:nvCxnSpPr>
          <p:spPr>
            <a:xfrm>
              <a:off x="-4968240" y="1668780"/>
              <a:ext cx="34290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0D99C748-23B0-4DF1-913D-4402AA440B60}"/>
                </a:ext>
              </a:extLst>
            </p:cNvPr>
            <p:cNvSpPr txBox="1"/>
            <p:nvPr/>
          </p:nvSpPr>
          <p:spPr>
            <a:xfrm>
              <a:off x="-4656757" y="1499503"/>
              <a:ext cx="884857" cy="338554"/>
            </a:xfrm>
            <a:prstGeom prst="rect">
              <a:avLst/>
            </a:prstGeom>
            <a:noFill/>
          </p:spPr>
          <p:txBody>
            <a:bodyPr wrap="square">
              <a:spAutoFit/>
            </a:bodyPr>
            <a:lstStyle/>
            <a:p>
              <a:r>
                <a:rPr lang="en-US" altLang="zh-CN" sz="1600" dirty="0">
                  <a:solidFill>
                    <a:srgbClr val="FF0000"/>
                  </a:solidFill>
                </a:rPr>
                <a:t>forward</a:t>
              </a:r>
              <a:endParaRPr lang="zh-CN" altLang="en-US" sz="1600" dirty="0">
                <a:solidFill>
                  <a:srgbClr val="FF0000"/>
                </a:solidFill>
              </a:endParaRPr>
            </a:p>
          </p:txBody>
        </p:sp>
        <p:sp>
          <p:nvSpPr>
            <p:cNvPr id="37" name="矩形 36">
              <a:extLst>
                <a:ext uri="{FF2B5EF4-FFF2-40B4-BE49-F238E27FC236}">
                  <a16:creationId xmlns:a16="http://schemas.microsoft.com/office/drawing/2014/main" id="{A5299BEF-5BCE-4FED-9688-19BEC2F13D7A}"/>
                </a:ext>
              </a:extLst>
            </p:cNvPr>
            <p:cNvSpPr/>
            <p:nvPr/>
          </p:nvSpPr>
          <p:spPr>
            <a:xfrm>
              <a:off x="-6164580" y="1980951"/>
              <a:ext cx="2514600" cy="102892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8" name="直接箭头连接符 37">
              <a:extLst>
                <a:ext uri="{FF2B5EF4-FFF2-40B4-BE49-F238E27FC236}">
                  <a16:creationId xmlns:a16="http://schemas.microsoft.com/office/drawing/2014/main" id="{C3032AFE-194C-4227-AE8B-98BF6B34D166}"/>
                </a:ext>
              </a:extLst>
            </p:cNvPr>
            <p:cNvCxnSpPr>
              <a:cxnSpLocks/>
            </p:cNvCxnSpPr>
            <p:nvPr/>
          </p:nvCxnSpPr>
          <p:spPr>
            <a:xfrm>
              <a:off x="-3649980" y="2491740"/>
              <a:ext cx="34290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CEEC81D2-0853-4D3F-83C6-FB61D0F17073}"/>
                </a:ext>
              </a:extLst>
            </p:cNvPr>
            <p:cNvSpPr txBox="1"/>
            <p:nvPr/>
          </p:nvSpPr>
          <p:spPr>
            <a:xfrm>
              <a:off x="-3331043" y="2322463"/>
              <a:ext cx="1334603" cy="338554"/>
            </a:xfrm>
            <a:prstGeom prst="rect">
              <a:avLst/>
            </a:prstGeom>
            <a:noFill/>
          </p:spPr>
          <p:txBody>
            <a:bodyPr wrap="square">
              <a:spAutoFit/>
            </a:bodyPr>
            <a:lstStyle/>
            <a:p>
              <a:r>
                <a:rPr lang="en-US" altLang="zh-CN" sz="1600" dirty="0">
                  <a:solidFill>
                    <a:srgbClr val="FF0000"/>
                  </a:solidFill>
                </a:rPr>
                <a:t>Cost Function</a:t>
              </a:r>
              <a:endParaRPr lang="zh-CN" altLang="en-US" sz="1600" dirty="0">
                <a:solidFill>
                  <a:srgbClr val="FF0000"/>
                </a:solidFill>
              </a:endParaRPr>
            </a:p>
          </p:txBody>
        </p:sp>
        <p:sp>
          <p:nvSpPr>
            <p:cNvPr id="40" name="矩形 39">
              <a:extLst>
                <a:ext uri="{FF2B5EF4-FFF2-40B4-BE49-F238E27FC236}">
                  <a16:creationId xmlns:a16="http://schemas.microsoft.com/office/drawing/2014/main" id="{DAEAD9BE-9102-4B25-A09A-3CA66DA80C83}"/>
                </a:ext>
              </a:extLst>
            </p:cNvPr>
            <p:cNvSpPr/>
            <p:nvPr/>
          </p:nvSpPr>
          <p:spPr>
            <a:xfrm>
              <a:off x="-6164580" y="3142009"/>
              <a:ext cx="2316480" cy="85087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箭头连接符 40">
              <a:extLst>
                <a:ext uri="{FF2B5EF4-FFF2-40B4-BE49-F238E27FC236}">
                  <a16:creationId xmlns:a16="http://schemas.microsoft.com/office/drawing/2014/main" id="{75367D39-4BA5-4783-88E8-E98124274371}"/>
                </a:ext>
              </a:extLst>
            </p:cNvPr>
            <p:cNvCxnSpPr>
              <a:cxnSpLocks/>
            </p:cNvCxnSpPr>
            <p:nvPr/>
          </p:nvCxnSpPr>
          <p:spPr>
            <a:xfrm>
              <a:off x="-3840480" y="3550920"/>
              <a:ext cx="34290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3CEF35FD-2C6A-4F2F-B627-1F4F62D69303}"/>
                </a:ext>
              </a:extLst>
            </p:cNvPr>
            <p:cNvSpPr txBox="1"/>
            <p:nvPr/>
          </p:nvSpPr>
          <p:spPr>
            <a:xfrm>
              <a:off x="-3559747" y="3380006"/>
              <a:ext cx="915608" cy="338554"/>
            </a:xfrm>
            <a:prstGeom prst="rect">
              <a:avLst/>
            </a:prstGeom>
            <a:noFill/>
          </p:spPr>
          <p:txBody>
            <a:bodyPr wrap="square">
              <a:spAutoFit/>
            </a:bodyPr>
            <a:lstStyle/>
            <a:p>
              <a:r>
                <a:rPr lang="en-US" altLang="zh-CN" sz="1600" dirty="0">
                  <a:solidFill>
                    <a:srgbClr val="FF0000"/>
                  </a:solidFill>
                </a:rPr>
                <a:t>Gradient</a:t>
              </a:r>
              <a:endParaRPr lang="zh-CN" altLang="en-US" sz="1600" dirty="0">
                <a:solidFill>
                  <a:srgbClr val="FF0000"/>
                </a:solidFill>
              </a:endParaRPr>
            </a:p>
          </p:txBody>
        </p:sp>
        <p:sp>
          <p:nvSpPr>
            <p:cNvPr id="43" name="矩形 42">
              <a:extLst>
                <a:ext uri="{FF2B5EF4-FFF2-40B4-BE49-F238E27FC236}">
                  <a16:creationId xmlns:a16="http://schemas.microsoft.com/office/drawing/2014/main" id="{6800974D-9BAF-481E-B566-2ECEA3BA618C}"/>
                </a:ext>
              </a:extLst>
            </p:cNvPr>
            <p:cNvSpPr/>
            <p:nvPr/>
          </p:nvSpPr>
          <p:spPr>
            <a:xfrm>
              <a:off x="-6164580" y="4309369"/>
              <a:ext cx="3101340" cy="68173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4" name="直接箭头连接符 43">
              <a:extLst>
                <a:ext uri="{FF2B5EF4-FFF2-40B4-BE49-F238E27FC236}">
                  <a16:creationId xmlns:a16="http://schemas.microsoft.com/office/drawing/2014/main" id="{D675DF78-F12F-4FC0-91F2-0884530975DC}"/>
                </a:ext>
              </a:extLst>
            </p:cNvPr>
            <p:cNvCxnSpPr>
              <a:cxnSpLocks/>
            </p:cNvCxnSpPr>
            <p:nvPr/>
          </p:nvCxnSpPr>
          <p:spPr>
            <a:xfrm>
              <a:off x="-3063240" y="4655820"/>
              <a:ext cx="34290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EF4DFE31-1836-4740-8036-D0D0F053AE62}"/>
                </a:ext>
              </a:extLst>
            </p:cNvPr>
            <p:cNvSpPr txBox="1"/>
            <p:nvPr/>
          </p:nvSpPr>
          <p:spPr>
            <a:xfrm>
              <a:off x="-2753493" y="4357848"/>
              <a:ext cx="1790747" cy="584775"/>
            </a:xfrm>
            <a:prstGeom prst="rect">
              <a:avLst/>
            </a:prstGeom>
            <a:noFill/>
          </p:spPr>
          <p:txBody>
            <a:bodyPr wrap="square">
              <a:spAutoFit/>
            </a:bodyPr>
            <a:lstStyle/>
            <a:p>
              <a:r>
                <a:rPr lang="en-US" altLang="zh-CN" sz="1600" dirty="0">
                  <a:solidFill>
                    <a:srgbClr val="FF0000"/>
                  </a:solidFill>
                </a:rPr>
                <a:t>Iterate 100 times, </a:t>
              </a:r>
            </a:p>
            <a:p>
              <a:r>
                <a:rPr lang="en-US" altLang="zh-CN" sz="1600" dirty="0">
                  <a:solidFill>
                    <a:srgbClr val="FF0000"/>
                  </a:solidFill>
                </a:rPr>
                <a:t>Learning rate=0.01</a:t>
              </a:r>
              <a:endParaRPr lang="zh-CN" altLang="en-US" sz="1600" dirty="0">
                <a:solidFill>
                  <a:srgbClr val="FF0000"/>
                </a:solidFill>
              </a:endParaRPr>
            </a:p>
          </p:txBody>
        </p:sp>
      </p:grpSp>
    </p:spTree>
    <p:extLst>
      <p:ext uri="{BB962C8B-B14F-4D97-AF65-F5344CB8AC3E}">
        <p14:creationId xmlns:p14="http://schemas.microsoft.com/office/powerpoint/2010/main" val="3972136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1"/>
          <p:cNvSpPr txBox="1"/>
          <p:nvPr/>
        </p:nvSpPr>
        <p:spPr>
          <a:xfrm>
            <a:off x="173130" y="260648"/>
            <a:ext cx="7691049" cy="584775"/>
          </a:xfrm>
          <a:prstGeom prst="rect">
            <a:avLst/>
          </a:prstGeom>
          <a:noFill/>
        </p:spPr>
        <p:txBody>
          <a:bodyPr wrap="square" rtlCol="0">
            <a:spAutoFit/>
          </a:bodyPr>
          <a:lstStyle/>
          <a:p>
            <a:r>
              <a:rPr lang="zh-CN" altLang="en-US"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五、学习率</a:t>
            </a:r>
            <a:endPar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endParaRPr>
          </a:p>
        </p:txBody>
      </p:sp>
      <p:sp>
        <p:nvSpPr>
          <p:cNvPr id="7" name="AutoShape 12"/>
          <p:cNvSpPr>
            <a:spLocks noChangeArrowheads="1"/>
          </p:cNvSpPr>
          <p:nvPr/>
        </p:nvSpPr>
        <p:spPr bwMode="auto">
          <a:xfrm>
            <a:off x="0" y="955671"/>
            <a:ext cx="8367713" cy="65314"/>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C00000"/>
          </a:solidFill>
          <a:ln w="9525">
            <a:solidFill>
              <a:srgbClr val="C00000"/>
            </a:solidFill>
            <a:round/>
            <a:headEnd/>
            <a:tailEnd/>
          </a:ln>
        </p:spPr>
        <p:txBody>
          <a:bodyPr/>
          <a:lstStyle/>
          <a:p>
            <a:endParaRPr lang="zh-CN" altLang="en-US">
              <a:solidFill>
                <a:prstClr val="black"/>
              </a:solidFill>
            </a:endParaRPr>
          </a:p>
        </p:txBody>
      </p:sp>
      <p:sp>
        <p:nvSpPr>
          <p:cNvPr id="2" name="灯片编号占位符 1"/>
          <p:cNvSpPr>
            <a:spLocks noGrp="1"/>
          </p:cNvSpPr>
          <p:nvPr>
            <p:ph type="sldNum" sz="quarter" idx="12"/>
          </p:nvPr>
        </p:nvSpPr>
        <p:spPr/>
        <p:txBody>
          <a:bodyPr/>
          <a:lstStyle/>
          <a:p>
            <a:fld id="{5B8AC867-72ED-42EA-92C6-36FC511EE56C}" type="slidenum">
              <a:rPr lang="zh-CN" altLang="en-US" smtClean="0"/>
              <a:t>11</a:t>
            </a:fld>
            <a:endParaRPr lang="zh-CN" altLang="en-US"/>
          </a:p>
        </p:txBody>
      </p:sp>
    </p:spTree>
    <p:extLst>
      <p:ext uri="{BB962C8B-B14F-4D97-AF65-F5344CB8AC3E}">
        <p14:creationId xmlns:p14="http://schemas.microsoft.com/office/powerpoint/2010/main" val="1899417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1"/>
          <p:cNvSpPr txBox="1"/>
          <p:nvPr/>
        </p:nvSpPr>
        <p:spPr>
          <a:xfrm>
            <a:off x="173130" y="260648"/>
            <a:ext cx="7691049" cy="584775"/>
          </a:xfrm>
          <a:prstGeom prst="rect">
            <a:avLst/>
          </a:prstGeom>
          <a:noFill/>
        </p:spPr>
        <p:txBody>
          <a:bodyPr wrap="square" rtlCol="0">
            <a:spAutoFit/>
          </a:bodyPr>
          <a:lstStyle/>
          <a:p>
            <a:r>
              <a:rPr lang="zh-CN" altLang="en-US"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六、代价函数</a:t>
            </a:r>
            <a:r>
              <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a:t>
            </a:r>
            <a:r>
              <a:rPr lang="zh-CN" altLang="en-US"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损失函数</a:t>
            </a:r>
            <a:endPar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endParaRPr>
          </a:p>
        </p:txBody>
      </p:sp>
      <p:sp>
        <p:nvSpPr>
          <p:cNvPr id="7" name="AutoShape 12"/>
          <p:cNvSpPr>
            <a:spLocks noChangeArrowheads="1"/>
          </p:cNvSpPr>
          <p:nvPr/>
        </p:nvSpPr>
        <p:spPr bwMode="auto">
          <a:xfrm>
            <a:off x="0" y="955671"/>
            <a:ext cx="8367713" cy="65314"/>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C00000"/>
          </a:solidFill>
          <a:ln w="9525">
            <a:solidFill>
              <a:srgbClr val="C00000"/>
            </a:solidFill>
            <a:round/>
            <a:headEnd/>
            <a:tailEnd/>
          </a:ln>
        </p:spPr>
        <p:txBody>
          <a:bodyPr/>
          <a:lstStyle/>
          <a:p>
            <a:endParaRPr lang="zh-CN" altLang="en-US">
              <a:solidFill>
                <a:prstClr val="black"/>
              </a:solidFill>
            </a:endParaRPr>
          </a:p>
        </p:txBody>
      </p:sp>
      <p:sp>
        <p:nvSpPr>
          <p:cNvPr id="2" name="灯片编号占位符 1"/>
          <p:cNvSpPr>
            <a:spLocks noGrp="1"/>
          </p:cNvSpPr>
          <p:nvPr>
            <p:ph type="sldNum" sz="quarter" idx="12"/>
          </p:nvPr>
        </p:nvSpPr>
        <p:spPr/>
        <p:txBody>
          <a:bodyPr/>
          <a:lstStyle/>
          <a:p>
            <a:fld id="{5B8AC867-72ED-42EA-92C6-36FC511EE56C}" type="slidenum">
              <a:rPr lang="zh-CN" altLang="en-US" smtClean="0"/>
              <a:t>12</a:t>
            </a:fld>
            <a:endParaRPr lang="zh-CN" altLang="en-US"/>
          </a:p>
        </p:txBody>
      </p:sp>
    </p:spTree>
    <p:extLst>
      <p:ext uri="{BB962C8B-B14F-4D97-AF65-F5344CB8AC3E}">
        <p14:creationId xmlns:p14="http://schemas.microsoft.com/office/powerpoint/2010/main" val="3303506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1"/>
          <p:cNvSpPr txBox="1"/>
          <p:nvPr/>
        </p:nvSpPr>
        <p:spPr>
          <a:xfrm>
            <a:off x="173130" y="260648"/>
            <a:ext cx="7691049" cy="584775"/>
          </a:xfrm>
          <a:prstGeom prst="rect">
            <a:avLst/>
          </a:prstGeom>
          <a:noFill/>
        </p:spPr>
        <p:txBody>
          <a:bodyPr wrap="square" rtlCol="0">
            <a:spAutoFit/>
          </a:bodyPr>
          <a:lstStyle/>
          <a:p>
            <a:r>
              <a:rPr lang="zh-CN" altLang="en-US"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七、示例一、线性模型</a:t>
            </a:r>
            <a:endPar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endParaRPr>
          </a:p>
        </p:txBody>
      </p:sp>
      <p:sp>
        <p:nvSpPr>
          <p:cNvPr id="7" name="AutoShape 12"/>
          <p:cNvSpPr>
            <a:spLocks noChangeArrowheads="1"/>
          </p:cNvSpPr>
          <p:nvPr/>
        </p:nvSpPr>
        <p:spPr bwMode="auto">
          <a:xfrm>
            <a:off x="0" y="955671"/>
            <a:ext cx="8367713" cy="65314"/>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C00000"/>
          </a:solidFill>
          <a:ln w="9525">
            <a:solidFill>
              <a:srgbClr val="C00000"/>
            </a:solidFill>
            <a:round/>
            <a:headEnd/>
            <a:tailEnd/>
          </a:ln>
        </p:spPr>
        <p:txBody>
          <a:bodyPr/>
          <a:lstStyle/>
          <a:p>
            <a:endParaRPr lang="zh-CN" altLang="en-US">
              <a:solidFill>
                <a:prstClr val="black"/>
              </a:solidFill>
            </a:endParaRPr>
          </a:p>
        </p:txBody>
      </p:sp>
      <p:sp>
        <p:nvSpPr>
          <p:cNvPr id="2" name="灯片编号占位符 1"/>
          <p:cNvSpPr>
            <a:spLocks noGrp="1"/>
          </p:cNvSpPr>
          <p:nvPr>
            <p:ph type="sldNum" sz="quarter" idx="12"/>
          </p:nvPr>
        </p:nvSpPr>
        <p:spPr/>
        <p:txBody>
          <a:bodyPr/>
          <a:lstStyle/>
          <a:p>
            <a:fld id="{5B8AC867-72ED-42EA-92C6-36FC511EE56C}" type="slidenum">
              <a:rPr lang="zh-CN" altLang="en-US" smtClean="0"/>
              <a:t>13</a:t>
            </a:fld>
            <a:endParaRPr lang="zh-CN" altLang="en-US"/>
          </a:p>
        </p:txBody>
      </p:sp>
      <p:pic>
        <p:nvPicPr>
          <p:cNvPr id="4" name="图片 3">
            <a:extLst>
              <a:ext uri="{FF2B5EF4-FFF2-40B4-BE49-F238E27FC236}">
                <a16:creationId xmlns:a16="http://schemas.microsoft.com/office/drawing/2014/main" id="{973A987C-684D-43D3-A5A8-3EB4D96870C7}"/>
              </a:ext>
            </a:extLst>
          </p:cNvPr>
          <p:cNvPicPr>
            <a:picLocks noChangeAspect="1"/>
          </p:cNvPicPr>
          <p:nvPr/>
        </p:nvPicPr>
        <p:blipFill>
          <a:blip r:embed="rId3"/>
          <a:stretch>
            <a:fillRect/>
          </a:stretch>
        </p:blipFill>
        <p:spPr>
          <a:xfrm>
            <a:off x="0" y="1105996"/>
            <a:ext cx="5782879" cy="2238198"/>
          </a:xfrm>
          <a:prstGeom prst="rect">
            <a:avLst/>
          </a:prstGeom>
        </p:spPr>
      </p:pic>
      <p:pic>
        <p:nvPicPr>
          <p:cNvPr id="8" name="图片 7">
            <a:extLst>
              <a:ext uri="{FF2B5EF4-FFF2-40B4-BE49-F238E27FC236}">
                <a16:creationId xmlns:a16="http://schemas.microsoft.com/office/drawing/2014/main" id="{9A943239-5A40-4409-A42E-69AB49D86099}"/>
              </a:ext>
            </a:extLst>
          </p:cNvPr>
          <p:cNvPicPr>
            <a:picLocks noChangeAspect="1"/>
          </p:cNvPicPr>
          <p:nvPr/>
        </p:nvPicPr>
        <p:blipFill>
          <a:blip r:embed="rId4"/>
          <a:stretch>
            <a:fillRect/>
          </a:stretch>
        </p:blipFill>
        <p:spPr>
          <a:xfrm>
            <a:off x="5610225" y="896507"/>
            <a:ext cx="3533775" cy="2419350"/>
          </a:xfrm>
          <a:prstGeom prst="rect">
            <a:avLst/>
          </a:prstGeom>
        </p:spPr>
      </p:pic>
      <p:pic>
        <p:nvPicPr>
          <p:cNvPr id="10" name="图片 9">
            <a:extLst>
              <a:ext uri="{FF2B5EF4-FFF2-40B4-BE49-F238E27FC236}">
                <a16:creationId xmlns:a16="http://schemas.microsoft.com/office/drawing/2014/main" id="{872AB88A-D9A6-4C40-AE85-72CBEDAB61D3}"/>
              </a:ext>
            </a:extLst>
          </p:cNvPr>
          <p:cNvPicPr>
            <a:picLocks noChangeAspect="1"/>
          </p:cNvPicPr>
          <p:nvPr/>
        </p:nvPicPr>
        <p:blipFill>
          <a:blip r:embed="rId5"/>
          <a:stretch>
            <a:fillRect/>
          </a:stretch>
        </p:blipFill>
        <p:spPr>
          <a:xfrm>
            <a:off x="74471" y="3315857"/>
            <a:ext cx="3239620" cy="3513807"/>
          </a:xfrm>
          <a:prstGeom prst="rect">
            <a:avLst/>
          </a:prstGeom>
        </p:spPr>
      </p:pic>
      <p:sp>
        <p:nvSpPr>
          <p:cNvPr id="11" name="矩形 10">
            <a:extLst>
              <a:ext uri="{FF2B5EF4-FFF2-40B4-BE49-F238E27FC236}">
                <a16:creationId xmlns:a16="http://schemas.microsoft.com/office/drawing/2014/main" id="{4C074BED-225F-41CC-B0E1-D1CC84E4C275}"/>
              </a:ext>
            </a:extLst>
          </p:cNvPr>
          <p:cNvSpPr/>
          <p:nvPr/>
        </p:nvSpPr>
        <p:spPr>
          <a:xfrm>
            <a:off x="74471" y="3675888"/>
            <a:ext cx="1437337" cy="26822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箭头连接符 12">
            <a:extLst>
              <a:ext uri="{FF2B5EF4-FFF2-40B4-BE49-F238E27FC236}">
                <a16:creationId xmlns:a16="http://schemas.microsoft.com/office/drawing/2014/main" id="{557ADA21-F73D-40E6-B729-04FC3E874D3A}"/>
              </a:ext>
            </a:extLst>
          </p:cNvPr>
          <p:cNvCxnSpPr>
            <a:stCxn id="11" idx="3"/>
          </p:cNvCxnSpPr>
          <p:nvPr/>
        </p:nvCxnSpPr>
        <p:spPr>
          <a:xfrm>
            <a:off x="1511808" y="3810000"/>
            <a:ext cx="45110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D68DDAAA-B226-488F-946F-8C8B6D99D7C2}"/>
              </a:ext>
            </a:extLst>
          </p:cNvPr>
          <p:cNvSpPr txBox="1"/>
          <p:nvPr/>
        </p:nvSpPr>
        <p:spPr>
          <a:xfrm>
            <a:off x="1961593" y="3625334"/>
            <a:ext cx="1017394" cy="338554"/>
          </a:xfrm>
          <a:prstGeom prst="rect">
            <a:avLst/>
          </a:prstGeom>
          <a:noFill/>
        </p:spPr>
        <p:txBody>
          <a:bodyPr wrap="none" rtlCol="0">
            <a:spAutoFit/>
          </a:bodyPr>
          <a:lstStyle/>
          <a:p>
            <a:r>
              <a:rPr lang="en-US" altLang="zh-CN" sz="1600" dirty="0">
                <a:solidFill>
                  <a:srgbClr val="FF0000"/>
                </a:solidFill>
              </a:rPr>
              <a:t>Train data</a:t>
            </a:r>
            <a:endParaRPr lang="zh-CN" altLang="en-US" sz="1600" dirty="0">
              <a:solidFill>
                <a:srgbClr val="FF0000"/>
              </a:solidFill>
            </a:endParaRPr>
          </a:p>
        </p:txBody>
      </p:sp>
      <p:sp>
        <p:nvSpPr>
          <p:cNvPr id="15" name="矩形 14">
            <a:extLst>
              <a:ext uri="{FF2B5EF4-FFF2-40B4-BE49-F238E27FC236}">
                <a16:creationId xmlns:a16="http://schemas.microsoft.com/office/drawing/2014/main" id="{F5E27AE4-F7C1-478B-AB9C-5AF3410BC242}"/>
              </a:ext>
            </a:extLst>
          </p:cNvPr>
          <p:cNvSpPr/>
          <p:nvPr/>
        </p:nvSpPr>
        <p:spPr>
          <a:xfrm>
            <a:off x="74470" y="4028380"/>
            <a:ext cx="1437337" cy="26822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a:extLst>
              <a:ext uri="{FF2B5EF4-FFF2-40B4-BE49-F238E27FC236}">
                <a16:creationId xmlns:a16="http://schemas.microsoft.com/office/drawing/2014/main" id="{10C704B0-5428-448A-A7DF-CE8E2592663D}"/>
              </a:ext>
            </a:extLst>
          </p:cNvPr>
          <p:cNvCxnSpPr/>
          <p:nvPr/>
        </p:nvCxnSpPr>
        <p:spPr>
          <a:xfrm>
            <a:off x="1511808" y="4159982"/>
            <a:ext cx="45110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B5EAC28A-0B20-4C79-AA04-D4069C4712F3}"/>
              </a:ext>
            </a:extLst>
          </p:cNvPr>
          <p:cNvSpPr txBox="1"/>
          <p:nvPr/>
        </p:nvSpPr>
        <p:spPr>
          <a:xfrm>
            <a:off x="1960273" y="3963848"/>
            <a:ext cx="880369" cy="338554"/>
          </a:xfrm>
          <a:prstGeom prst="rect">
            <a:avLst/>
          </a:prstGeom>
          <a:noFill/>
        </p:spPr>
        <p:txBody>
          <a:bodyPr wrap="none" rtlCol="0">
            <a:spAutoFit/>
          </a:bodyPr>
          <a:lstStyle/>
          <a:p>
            <a:r>
              <a:rPr lang="en-US" altLang="zh-CN" sz="1600" dirty="0">
                <a:solidFill>
                  <a:srgbClr val="FF0000"/>
                </a:solidFill>
              </a:rPr>
              <a:t>Forward</a:t>
            </a:r>
            <a:endParaRPr lang="zh-CN" altLang="en-US" sz="1600" dirty="0">
              <a:solidFill>
                <a:srgbClr val="FF0000"/>
              </a:solidFill>
            </a:endParaRPr>
          </a:p>
        </p:txBody>
      </p:sp>
      <p:sp>
        <p:nvSpPr>
          <p:cNvPr id="18" name="矩形 17">
            <a:extLst>
              <a:ext uri="{FF2B5EF4-FFF2-40B4-BE49-F238E27FC236}">
                <a16:creationId xmlns:a16="http://schemas.microsoft.com/office/drawing/2014/main" id="{6203CCF3-E9AC-4FB6-B9FE-CDCADBA5C447}"/>
              </a:ext>
            </a:extLst>
          </p:cNvPr>
          <p:cNvSpPr/>
          <p:nvPr/>
        </p:nvSpPr>
        <p:spPr>
          <a:xfrm>
            <a:off x="74470" y="4409918"/>
            <a:ext cx="1571450" cy="37544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箭头连接符 18">
            <a:extLst>
              <a:ext uri="{FF2B5EF4-FFF2-40B4-BE49-F238E27FC236}">
                <a16:creationId xmlns:a16="http://schemas.microsoft.com/office/drawing/2014/main" id="{386023F3-AB3B-43A0-B440-B1B8DF02A632}"/>
              </a:ext>
            </a:extLst>
          </p:cNvPr>
          <p:cNvCxnSpPr>
            <a:cxnSpLocks/>
          </p:cNvCxnSpPr>
          <p:nvPr/>
        </p:nvCxnSpPr>
        <p:spPr>
          <a:xfrm>
            <a:off x="1645920" y="4584192"/>
            <a:ext cx="408432"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06D72797-A7C0-42D5-B745-871DE981204C}"/>
              </a:ext>
            </a:extLst>
          </p:cNvPr>
          <p:cNvSpPr txBox="1"/>
          <p:nvPr/>
        </p:nvSpPr>
        <p:spPr>
          <a:xfrm>
            <a:off x="1998252" y="4414915"/>
            <a:ext cx="1354858" cy="338554"/>
          </a:xfrm>
          <a:prstGeom prst="rect">
            <a:avLst/>
          </a:prstGeom>
          <a:noFill/>
        </p:spPr>
        <p:txBody>
          <a:bodyPr wrap="none" rtlCol="0">
            <a:spAutoFit/>
          </a:bodyPr>
          <a:lstStyle/>
          <a:p>
            <a:r>
              <a:rPr lang="en-US" altLang="zh-CN" sz="1600" dirty="0">
                <a:solidFill>
                  <a:srgbClr val="FF0000"/>
                </a:solidFill>
              </a:rPr>
              <a:t>Loss Function</a:t>
            </a:r>
            <a:endParaRPr lang="zh-CN" altLang="en-US" sz="1600" dirty="0">
              <a:solidFill>
                <a:srgbClr val="FF0000"/>
              </a:solidFill>
            </a:endParaRPr>
          </a:p>
        </p:txBody>
      </p:sp>
      <p:sp>
        <p:nvSpPr>
          <p:cNvPr id="24" name="矩形 23">
            <a:extLst>
              <a:ext uri="{FF2B5EF4-FFF2-40B4-BE49-F238E27FC236}">
                <a16:creationId xmlns:a16="http://schemas.microsoft.com/office/drawing/2014/main" id="{266598CF-027E-4490-948E-70F684CCF00D}"/>
              </a:ext>
            </a:extLst>
          </p:cNvPr>
          <p:cNvSpPr/>
          <p:nvPr/>
        </p:nvSpPr>
        <p:spPr>
          <a:xfrm>
            <a:off x="318309" y="5514126"/>
            <a:ext cx="2995781" cy="99233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箭头连接符 24">
            <a:extLst>
              <a:ext uri="{FF2B5EF4-FFF2-40B4-BE49-F238E27FC236}">
                <a16:creationId xmlns:a16="http://schemas.microsoft.com/office/drawing/2014/main" id="{E4B0F462-23D3-4CBC-9519-0D8C0445BF95}"/>
              </a:ext>
            </a:extLst>
          </p:cNvPr>
          <p:cNvCxnSpPr>
            <a:cxnSpLocks/>
          </p:cNvCxnSpPr>
          <p:nvPr/>
        </p:nvCxnSpPr>
        <p:spPr>
          <a:xfrm flipV="1">
            <a:off x="2651835" y="5334000"/>
            <a:ext cx="0" cy="18012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8090D2FF-1987-488F-A8B1-DE448C6D139B}"/>
              </a:ext>
            </a:extLst>
          </p:cNvPr>
          <p:cNvSpPr txBox="1"/>
          <p:nvPr/>
        </p:nvSpPr>
        <p:spPr>
          <a:xfrm>
            <a:off x="2230142" y="5038198"/>
            <a:ext cx="891078" cy="338554"/>
          </a:xfrm>
          <a:prstGeom prst="rect">
            <a:avLst/>
          </a:prstGeom>
          <a:noFill/>
        </p:spPr>
        <p:txBody>
          <a:bodyPr wrap="none" rtlCol="0">
            <a:spAutoFit/>
          </a:bodyPr>
          <a:lstStyle/>
          <a:p>
            <a:r>
              <a:rPr lang="en-US" altLang="zh-CN" sz="1600" dirty="0">
                <a:solidFill>
                  <a:srgbClr val="FF0000"/>
                </a:solidFill>
              </a:rPr>
              <a:t>[w, cost]</a:t>
            </a:r>
            <a:endParaRPr lang="zh-CN" altLang="en-US" sz="1600" dirty="0">
              <a:solidFill>
                <a:srgbClr val="FF0000"/>
              </a:solidFill>
            </a:endParaRPr>
          </a:p>
        </p:txBody>
      </p:sp>
      <p:grpSp>
        <p:nvGrpSpPr>
          <p:cNvPr id="32" name="组合 31">
            <a:extLst>
              <a:ext uri="{FF2B5EF4-FFF2-40B4-BE49-F238E27FC236}">
                <a16:creationId xmlns:a16="http://schemas.microsoft.com/office/drawing/2014/main" id="{E8C6C3C3-3E32-48AA-B35E-C51CF8EF2A2C}"/>
              </a:ext>
            </a:extLst>
          </p:cNvPr>
          <p:cNvGrpSpPr/>
          <p:nvPr/>
        </p:nvGrpSpPr>
        <p:grpSpPr>
          <a:xfrm>
            <a:off x="3382541" y="3375021"/>
            <a:ext cx="2687805" cy="1675746"/>
            <a:chOff x="3407525" y="3375021"/>
            <a:chExt cx="2687805" cy="1675746"/>
          </a:xfrm>
        </p:grpSpPr>
        <p:pic>
          <p:nvPicPr>
            <p:cNvPr id="30" name="图片 29">
              <a:extLst>
                <a:ext uri="{FF2B5EF4-FFF2-40B4-BE49-F238E27FC236}">
                  <a16:creationId xmlns:a16="http://schemas.microsoft.com/office/drawing/2014/main" id="{B5AFA0DC-42DD-433D-B31D-CE357E3A641D}"/>
                </a:ext>
              </a:extLst>
            </p:cNvPr>
            <p:cNvPicPr>
              <a:picLocks noChangeAspect="1"/>
            </p:cNvPicPr>
            <p:nvPr/>
          </p:nvPicPr>
          <p:blipFill rotWithShape="1">
            <a:blip r:embed="rId6"/>
            <a:srcRect l="1122" t="1469" r="2107" b="1028"/>
            <a:stretch/>
          </p:blipFill>
          <p:spPr>
            <a:xfrm>
              <a:off x="3407525" y="3375021"/>
              <a:ext cx="2687805" cy="1675746"/>
            </a:xfrm>
            <a:prstGeom prst="rect">
              <a:avLst/>
            </a:prstGeom>
          </p:spPr>
        </p:pic>
        <p:sp>
          <p:nvSpPr>
            <p:cNvPr id="31" name="椭圆 30">
              <a:extLst>
                <a:ext uri="{FF2B5EF4-FFF2-40B4-BE49-F238E27FC236}">
                  <a16:creationId xmlns:a16="http://schemas.microsoft.com/office/drawing/2014/main" id="{329001B4-7834-4720-9B57-F03A31C694C1}"/>
                </a:ext>
              </a:extLst>
            </p:cNvPr>
            <p:cNvSpPr/>
            <p:nvPr/>
          </p:nvSpPr>
          <p:spPr>
            <a:xfrm>
              <a:off x="4751427" y="4740900"/>
              <a:ext cx="178713" cy="29729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4" name="图片 33">
            <a:extLst>
              <a:ext uri="{FF2B5EF4-FFF2-40B4-BE49-F238E27FC236}">
                <a16:creationId xmlns:a16="http://schemas.microsoft.com/office/drawing/2014/main" id="{6201DE40-7691-4F18-B98E-BD216376310D}"/>
              </a:ext>
            </a:extLst>
          </p:cNvPr>
          <p:cNvPicPr>
            <a:picLocks noChangeAspect="1"/>
          </p:cNvPicPr>
          <p:nvPr/>
        </p:nvPicPr>
        <p:blipFill>
          <a:blip r:embed="rId7"/>
          <a:stretch>
            <a:fillRect/>
          </a:stretch>
        </p:blipFill>
        <p:spPr>
          <a:xfrm>
            <a:off x="3593802" y="5135070"/>
            <a:ext cx="2443993" cy="1371394"/>
          </a:xfrm>
          <a:prstGeom prst="rect">
            <a:avLst/>
          </a:prstGeom>
        </p:spPr>
      </p:pic>
      <p:pic>
        <p:nvPicPr>
          <p:cNvPr id="36" name="图片 35">
            <a:extLst>
              <a:ext uri="{FF2B5EF4-FFF2-40B4-BE49-F238E27FC236}">
                <a16:creationId xmlns:a16="http://schemas.microsoft.com/office/drawing/2014/main" id="{8AAA64DD-0470-4310-8AE1-5C35CA267C60}"/>
              </a:ext>
            </a:extLst>
          </p:cNvPr>
          <p:cNvPicPr>
            <a:picLocks noChangeAspect="1"/>
          </p:cNvPicPr>
          <p:nvPr/>
        </p:nvPicPr>
        <p:blipFill>
          <a:blip r:embed="rId8"/>
          <a:stretch>
            <a:fillRect/>
          </a:stretch>
        </p:blipFill>
        <p:spPr>
          <a:xfrm>
            <a:off x="6245758" y="4409918"/>
            <a:ext cx="2863293" cy="1971065"/>
          </a:xfrm>
          <a:prstGeom prst="rect">
            <a:avLst/>
          </a:prstGeom>
        </p:spPr>
      </p:pic>
    </p:spTree>
    <p:extLst>
      <p:ext uri="{BB962C8B-B14F-4D97-AF65-F5344CB8AC3E}">
        <p14:creationId xmlns:p14="http://schemas.microsoft.com/office/powerpoint/2010/main" val="757903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1"/>
          <p:cNvSpPr txBox="1"/>
          <p:nvPr/>
        </p:nvSpPr>
        <p:spPr>
          <a:xfrm>
            <a:off x="173130" y="260648"/>
            <a:ext cx="7691049" cy="584775"/>
          </a:xfrm>
          <a:prstGeom prst="rect">
            <a:avLst/>
          </a:prstGeom>
          <a:noFill/>
        </p:spPr>
        <p:txBody>
          <a:bodyPr wrap="square" rtlCol="0">
            <a:spAutoFit/>
          </a:bodyPr>
          <a:lstStyle/>
          <a:p>
            <a:r>
              <a:rPr lang="zh-CN" altLang="en-US"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八、</a:t>
            </a:r>
            <a:r>
              <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DL Network</a:t>
            </a:r>
            <a:endPar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endParaRPr>
          </a:p>
        </p:txBody>
      </p:sp>
      <p:sp>
        <p:nvSpPr>
          <p:cNvPr id="7" name="AutoShape 12"/>
          <p:cNvSpPr>
            <a:spLocks noChangeArrowheads="1"/>
          </p:cNvSpPr>
          <p:nvPr/>
        </p:nvSpPr>
        <p:spPr bwMode="auto">
          <a:xfrm>
            <a:off x="0" y="955671"/>
            <a:ext cx="8367713" cy="65314"/>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C00000"/>
          </a:solidFill>
          <a:ln w="9525">
            <a:solidFill>
              <a:srgbClr val="C00000"/>
            </a:solidFill>
            <a:round/>
            <a:headEnd/>
            <a:tailEnd/>
          </a:ln>
        </p:spPr>
        <p:txBody>
          <a:bodyPr/>
          <a:lstStyle/>
          <a:p>
            <a:endParaRPr lang="zh-CN" altLang="en-US">
              <a:solidFill>
                <a:prstClr val="black"/>
              </a:solidFill>
            </a:endParaRPr>
          </a:p>
        </p:txBody>
      </p:sp>
      <p:sp>
        <p:nvSpPr>
          <p:cNvPr id="2" name="灯片编号占位符 1"/>
          <p:cNvSpPr>
            <a:spLocks noGrp="1"/>
          </p:cNvSpPr>
          <p:nvPr>
            <p:ph type="sldNum" sz="quarter" idx="12"/>
          </p:nvPr>
        </p:nvSpPr>
        <p:spPr>
          <a:xfrm>
            <a:off x="9144000" y="6860142"/>
            <a:ext cx="2057400" cy="365125"/>
          </a:xfrm>
        </p:spPr>
        <p:txBody>
          <a:bodyPr/>
          <a:lstStyle/>
          <a:p>
            <a:fld id="{5B8AC867-72ED-42EA-92C6-36FC511EE56C}" type="slidenum">
              <a:rPr lang="zh-CN" altLang="en-US" smtClean="0"/>
              <a:t>14</a:t>
            </a:fld>
            <a:endParaRPr lang="zh-CN" altLang="en-US"/>
          </a:p>
        </p:txBody>
      </p:sp>
      <p:pic>
        <p:nvPicPr>
          <p:cNvPr id="5" name="Picture 1">
            <a:extLst>
              <a:ext uri="{FF2B5EF4-FFF2-40B4-BE49-F238E27FC236}">
                <a16:creationId xmlns:a16="http://schemas.microsoft.com/office/drawing/2014/main" id="{61E5CFD1-0B98-4E0D-9961-68BA41BD32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130" y="1400464"/>
            <a:ext cx="8439150" cy="5048250"/>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FF4F0605-E136-423C-A7C2-33AF1E6922E0}"/>
              </a:ext>
            </a:extLst>
          </p:cNvPr>
          <p:cNvSpPr txBox="1"/>
          <p:nvPr/>
        </p:nvSpPr>
        <p:spPr>
          <a:xfrm>
            <a:off x="312025" y="2025497"/>
            <a:ext cx="646331" cy="369332"/>
          </a:xfrm>
          <a:prstGeom prst="rect">
            <a:avLst/>
          </a:prstGeom>
          <a:noFill/>
        </p:spPr>
        <p:txBody>
          <a:bodyPr wrap="none" rtlCol="0">
            <a:spAutoFit/>
          </a:bodyPr>
          <a:lstStyle/>
          <a:p>
            <a:r>
              <a:rPr lang="zh-CN" altLang="en-US" dirty="0">
                <a:solidFill>
                  <a:srgbClr val="FF0000"/>
                </a:solidFill>
              </a:rPr>
              <a:t>输入</a:t>
            </a:r>
          </a:p>
        </p:txBody>
      </p:sp>
      <p:sp>
        <p:nvSpPr>
          <p:cNvPr id="9" name="文本框 8">
            <a:extLst>
              <a:ext uri="{FF2B5EF4-FFF2-40B4-BE49-F238E27FC236}">
                <a16:creationId xmlns:a16="http://schemas.microsoft.com/office/drawing/2014/main" id="{30B97A4E-E8E0-45AD-B95F-585FE6F36341}"/>
              </a:ext>
            </a:extLst>
          </p:cNvPr>
          <p:cNvSpPr txBox="1"/>
          <p:nvPr/>
        </p:nvSpPr>
        <p:spPr>
          <a:xfrm>
            <a:off x="312024" y="2812046"/>
            <a:ext cx="646331" cy="369332"/>
          </a:xfrm>
          <a:prstGeom prst="rect">
            <a:avLst/>
          </a:prstGeom>
          <a:noFill/>
        </p:spPr>
        <p:txBody>
          <a:bodyPr wrap="none" rtlCol="0">
            <a:spAutoFit/>
          </a:bodyPr>
          <a:lstStyle/>
          <a:p>
            <a:r>
              <a:rPr lang="zh-CN" altLang="en-US" dirty="0">
                <a:solidFill>
                  <a:srgbClr val="FF0000"/>
                </a:solidFill>
              </a:rPr>
              <a:t>输入</a:t>
            </a:r>
          </a:p>
        </p:txBody>
      </p:sp>
      <p:sp>
        <p:nvSpPr>
          <p:cNvPr id="10" name="文本框 9">
            <a:extLst>
              <a:ext uri="{FF2B5EF4-FFF2-40B4-BE49-F238E27FC236}">
                <a16:creationId xmlns:a16="http://schemas.microsoft.com/office/drawing/2014/main" id="{16D73B14-3ADA-43DA-A314-8B704F8EADFB}"/>
              </a:ext>
            </a:extLst>
          </p:cNvPr>
          <p:cNvSpPr txBox="1"/>
          <p:nvPr/>
        </p:nvSpPr>
        <p:spPr>
          <a:xfrm>
            <a:off x="312024" y="3555257"/>
            <a:ext cx="646331" cy="369332"/>
          </a:xfrm>
          <a:prstGeom prst="rect">
            <a:avLst/>
          </a:prstGeom>
          <a:noFill/>
        </p:spPr>
        <p:txBody>
          <a:bodyPr wrap="none" rtlCol="0">
            <a:spAutoFit/>
          </a:bodyPr>
          <a:lstStyle/>
          <a:p>
            <a:r>
              <a:rPr lang="zh-CN" altLang="en-US" dirty="0">
                <a:solidFill>
                  <a:srgbClr val="FF0000"/>
                </a:solidFill>
              </a:rPr>
              <a:t>输入</a:t>
            </a:r>
          </a:p>
        </p:txBody>
      </p:sp>
      <p:sp>
        <p:nvSpPr>
          <p:cNvPr id="11" name="文本框 10">
            <a:extLst>
              <a:ext uri="{FF2B5EF4-FFF2-40B4-BE49-F238E27FC236}">
                <a16:creationId xmlns:a16="http://schemas.microsoft.com/office/drawing/2014/main" id="{B29B443E-3C30-4BC9-BAEE-B0FC68AC5574}"/>
              </a:ext>
            </a:extLst>
          </p:cNvPr>
          <p:cNvSpPr txBox="1"/>
          <p:nvPr/>
        </p:nvSpPr>
        <p:spPr>
          <a:xfrm>
            <a:off x="312023" y="4298468"/>
            <a:ext cx="646331" cy="369332"/>
          </a:xfrm>
          <a:prstGeom prst="rect">
            <a:avLst/>
          </a:prstGeom>
          <a:noFill/>
        </p:spPr>
        <p:txBody>
          <a:bodyPr wrap="none" rtlCol="0">
            <a:spAutoFit/>
          </a:bodyPr>
          <a:lstStyle/>
          <a:p>
            <a:r>
              <a:rPr lang="zh-CN" altLang="en-US" dirty="0">
                <a:solidFill>
                  <a:srgbClr val="FF0000"/>
                </a:solidFill>
              </a:rPr>
              <a:t>输入</a:t>
            </a:r>
          </a:p>
        </p:txBody>
      </p:sp>
      <p:sp>
        <p:nvSpPr>
          <p:cNvPr id="12" name="文本框 11">
            <a:extLst>
              <a:ext uri="{FF2B5EF4-FFF2-40B4-BE49-F238E27FC236}">
                <a16:creationId xmlns:a16="http://schemas.microsoft.com/office/drawing/2014/main" id="{66615F7C-5B9C-4D23-8A7D-A3DB37ED60F1}"/>
              </a:ext>
            </a:extLst>
          </p:cNvPr>
          <p:cNvSpPr txBox="1"/>
          <p:nvPr/>
        </p:nvSpPr>
        <p:spPr>
          <a:xfrm>
            <a:off x="312022" y="5001985"/>
            <a:ext cx="646331" cy="369332"/>
          </a:xfrm>
          <a:prstGeom prst="rect">
            <a:avLst/>
          </a:prstGeom>
          <a:noFill/>
        </p:spPr>
        <p:txBody>
          <a:bodyPr wrap="none" rtlCol="0">
            <a:spAutoFit/>
          </a:bodyPr>
          <a:lstStyle/>
          <a:p>
            <a:r>
              <a:rPr lang="zh-CN" altLang="en-US" dirty="0">
                <a:solidFill>
                  <a:srgbClr val="FF0000"/>
                </a:solidFill>
              </a:rPr>
              <a:t>输入</a:t>
            </a:r>
          </a:p>
        </p:txBody>
      </p:sp>
      <p:sp>
        <p:nvSpPr>
          <p:cNvPr id="13" name="文本框 12">
            <a:extLst>
              <a:ext uri="{FF2B5EF4-FFF2-40B4-BE49-F238E27FC236}">
                <a16:creationId xmlns:a16="http://schemas.microsoft.com/office/drawing/2014/main" id="{2E954821-9769-4EB1-95FD-80C4CE9BA0DC}"/>
              </a:ext>
            </a:extLst>
          </p:cNvPr>
          <p:cNvSpPr txBox="1"/>
          <p:nvPr/>
        </p:nvSpPr>
        <p:spPr>
          <a:xfrm>
            <a:off x="7779625" y="2025497"/>
            <a:ext cx="646331" cy="369332"/>
          </a:xfrm>
          <a:prstGeom prst="rect">
            <a:avLst/>
          </a:prstGeom>
          <a:noFill/>
        </p:spPr>
        <p:txBody>
          <a:bodyPr wrap="none" rtlCol="0">
            <a:spAutoFit/>
          </a:bodyPr>
          <a:lstStyle/>
          <a:p>
            <a:r>
              <a:rPr lang="zh-CN" altLang="en-US" dirty="0">
                <a:solidFill>
                  <a:srgbClr val="FF0000"/>
                </a:solidFill>
              </a:rPr>
              <a:t>输出</a:t>
            </a:r>
          </a:p>
        </p:txBody>
      </p:sp>
      <p:sp>
        <p:nvSpPr>
          <p:cNvPr id="14" name="文本框 13">
            <a:extLst>
              <a:ext uri="{FF2B5EF4-FFF2-40B4-BE49-F238E27FC236}">
                <a16:creationId xmlns:a16="http://schemas.microsoft.com/office/drawing/2014/main" id="{88BD38B0-7921-4C74-BD34-EAB05771171B}"/>
              </a:ext>
            </a:extLst>
          </p:cNvPr>
          <p:cNvSpPr txBox="1"/>
          <p:nvPr/>
        </p:nvSpPr>
        <p:spPr>
          <a:xfrm>
            <a:off x="7779624" y="2812046"/>
            <a:ext cx="646331" cy="369332"/>
          </a:xfrm>
          <a:prstGeom prst="rect">
            <a:avLst/>
          </a:prstGeom>
          <a:noFill/>
        </p:spPr>
        <p:txBody>
          <a:bodyPr wrap="none" rtlCol="0">
            <a:spAutoFit/>
          </a:bodyPr>
          <a:lstStyle/>
          <a:p>
            <a:r>
              <a:rPr lang="zh-CN" altLang="en-US" dirty="0">
                <a:solidFill>
                  <a:srgbClr val="FF0000"/>
                </a:solidFill>
              </a:rPr>
              <a:t>输出</a:t>
            </a:r>
          </a:p>
        </p:txBody>
      </p:sp>
      <p:sp>
        <p:nvSpPr>
          <p:cNvPr id="15" name="文本框 14">
            <a:extLst>
              <a:ext uri="{FF2B5EF4-FFF2-40B4-BE49-F238E27FC236}">
                <a16:creationId xmlns:a16="http://schemas.microsoft.com/office/drawing/2014/main" id="{E7A2EA5B-C1BE-48FB-924D-6FAAB9D021D5}"/>
              </a:ext>
            </a:extLst>
          </p:cNvPr>
          <p:cNvSpPr txBox="1"/>
          <p:nvPr/>
        </p:nvSpPr>
        <p:spPr>
          <a:xfrm>
            <a:off x="7779624" y="3555257"/>
            <a:ext cx="646331" cy="369332"/>
          </a:xfrm>
          <a:prstGeom prst="rect">
            <a:avLst/>
          </a:prstGeom>
          <a:noFill/>
        </p:spPr>
        <p:txBody>
          <a:bodyPr wrap="none" rtlCol="0">
            <a:spAutoFit/>
          </a:bodyPr>
          <a:lstStyle/>
          <a:p>
            <a:r>
              <a:rPr lang="zh-CN" altLang="en-US" dirty="0">
                <a:solidFill>
                  <a:srgbClr val="FF0000"/>
                </a:solidFill>
              </a:rPr>
              <a:t>输出</a:t>
            </a:r>
          </a:p>
        </p:txBody>
      </p:sp>
      <p:sp>
        <p:nvSpPr>
          <p:cNvPr id="16" name="文本框 15">
            <a:extLst>
              <a:ext uri="{FF2B5EF4-FFF2-40B4-BE49-F238E27FC236}">
                <a16:creationId xmlns:a16="http://schemas.microsoft.com/office/drawing/2014/main" id="{A02B3A99-C80B-4EBD-8952-0C04B8602900}"/>
              </a:ext>
            </a:extLst>
          </p:cNvPr>
          <p:cNvSpPr txBox="1"/>
          <p:nvPr/>
        </p:nvSpPr>
        <p:spPr>
          <a:xfrm>
            <a:off x="7779623" y="4298468"/>
            <a:ext cx="646331" cy="369332"/>
          </a:xfrm>
          <a:prstGeom prst="rect">
            <a:avLst/>
          </a:prstGeom>
          <a:noFill/>
        </p:spPr>
        <p:txBody>
          <a:bodyPr wrap="none" rtlCol="0">
            <a:spAutoFit/>
          </a:bodyPr>
          <a:lstStyle/>
          <a:p>
            <a:r>
              <a:rPr lang="zh-CN" altLang="en-US" dirty="0">
                <a:solidFill>
                  <a:srgbClr val="FF0000"/>
                </a:solidFill>
              </a:rPr>
              <a:t>输出</a:t>
            </a:r>
          </a:p>
        </p:txBody>
      </p:sp>
      <p:sp>
        <p:nvSpPr>
          <p:cNvPr id="17" name="文本框 16">
            <a:extLst>
              <a:ext uri="{FF2B5EF4-FFF2-40B4-BE49-F238E27FC236}">
                <a16:creationId xmlns:a16="http://schemas.microsoft.com/office/drawing/2014/main" id="{4EE81C05-517C-4908-8B79-64C2D4303542}"/>
              </a:ext>
            </a:extLst>
          </p:cNvPr>
          <p:cNvSpPr txBox="1"/>
          <p:nvPr/>
        </p:nvSpPr>
        <p:spPr>
          <a:xfrm>
            <a:off x="7779622" y="5001985"/>
            <a:ext cx="646331" cy="369332"/>
          </a:xfrm>
          <a:prstGeom prst="rect">
            <a:avLst/>
          </a:prstGeom>
          <a:noFill/>
        </p:spPr>
        <p:txBody>
          <a:bodyPr wrap="none" rtlCol="0">
            <a:spAutoFit/>
          </a:bodyPr>
          <a:lstStyle/>
          <a:p>
            <a:r>
              <a:rPr lang="zh-CN" altLang="en-US" dirty="0">
                <a:solidFill>
                  <a:srgbClr val="FF0000"/>
                </a:solidFill>
              </a:rPr>
              <a:t>输出</a:t>
            </a:r>
          </a:p>
        </p:txBody>
      </p:sp>
      <p:sp>
        <p:nvSpPr>
          <p:cNvPr id="18" name="文本框 17">
            <a:extLst>
              <a:ext uri="{FF2B5EF4-FFF2-40B4-BE49-F238E27FC236}">
                <a16:creationId xmlns:a16="http://schemas.microsoft.com/office/drawing/2014/main" id="{49EFC0DE-E8E1-478A-811F-B0AA524C303C}"/>
              </a:ext>
            </a:extLst>
          </p:cNvPr>
          <p:cNvSpPr txBox="1"/>
          <p:nvPr/>
        </p:nvSpPr>
        <p:spPr>
          <a:xfrm>
            <a:off x="2036654" y="1400464"/>
            <a:ext cx="761747" cy="369332"/>
          </a:xfrm>
          <a:prstGeom prst="rect">
            <a:avLst/>
          </a:prstGeom>
          <a:noFill/>
        </p:spPr>
        <p:txBody>
          <a:bodyPr wrap="none" rtlCol="0">
            <a:spAutoFit/>
          </a:bodyPr>
          <a:lstStyle/>
          <a:p>
            <a:r>
              <a:rPr lang="en-US" altLang="zh-CN" dirty="0">
                <a:solidFill>
                  <a:srgbClr val="7030A0"/>
                </a:solidFill>
              </a:rPr>
              <a:t>layer1</a:t>
            </a:r>
            <a:endParaRPr lang="zh-CN" altLang="en-US" dirty="0">
              <a:solidFill>
                <a:srgbClr val="7030A0"/>
              </a:solidFill>
            </a:endParaRPr>
          </a:p>
        </p:txBody>
      </p:sp>
      <p:sp>
        <p:nvSpPr>
          <p:cNvPr id="19" name="文本框 18">
            <a:extLst>
              <a:ext uri="{FF2B5EF4-FFF2-40B4-BE49-F238E27FC236}">
                <a16:creationId xmlns:a16="http://schemas.microsoft.com/office/drawing/2014/main" id="{F1560530-3011-4815-BE97-3A3116773B09}"/>
              </a:ext>
            </a:extLst>
          </p:cNvPr>
          <p:cNvSpPr txBox="1"/>
          <p:nvPr/>
        </p:nvSpPr>
        <p:spPr>
          <a:xfrm>
            <a:off x="3346522" y="1065327"/>
            <a:ext cx="761747" cy="369332"/>
          </a:xfrm>
          <a:prstGeom prst="rect">
            <a:avLst/>
          </a:prstGeom>
          <a:noFill/>
        </p:spPr>
        <p:txBody>
          <a:bodyPr wrap="none" rtlCol="0">
            <a:spAutoFit/>
          </a:bodyPr>
          <a:lstStyle/>
          <a:p>
            <a:r>
              <a:rPr lang="en-US" altLang="zh-CN" dirty="0">
                <a:solidFill>
                  <a:srgbClr val="7030A0"/>
                </a:solidFill>
              </a:rPr>
              <a:t>layer2</a:t>
            </a:r>
            <a:endParaRPr lang="zh-CN" altLang="en-US" dirty="0">
              <a:solidFill>
                <a:srgbClr val="7030A0"/>
              </a:solidFill>
            </a:endParaRPr>
          </a:p>
        </p:txBody>
      </p:sp>
      <p:sp>
        <p:nvSpPr>
          <p:cNvPr id="20" name="文本框 19">
            <a:extLst>
              <a:ext uri="{FF2B5EF4-FFF2-40B4-BE49-F238E27FC236}">
                <a16:creationId xmlns:a16="http://schemas.microsoft.com/office/drawing/2014/main" id="{94480399-4635-4B30-85D9-C7CADD61A5E5}"/>
              </a:ext>
            </a:extLst>
          </p:cNvPr>
          <p:cNvSpPr txBox="1"/>
          <p:nvPr/>
        </p:nvSpPr>
        <p:spPr>
          <a:xfrm>
            <a:off x="4656390" y="1070851"/>
            <a:ext cx="761747" cy="369332"/>
          </a:xfrm>
          <a:prstGeom prst="rect">
            <a:avLst/>
          </a:prstGeom>
          <a:noFill/>
        </p:spPr>
        <p:txBody>
          <a:bodyPr wrap="none" rtlCol="0">
            <a:spAutoFit/>
          </a:bodyPr>
          <a:lstStyle/>
          <a:p>
            <a:r>
              <a:rPr lang="en-US" altLang="zh-CN" dirty="0">
                <a:solidFill>
                  <a:srgbClr val="7030A0"/>
                </a:solidFill>
              </a:rPr>
              <a:t>layer3</a:t>
            </a:r>
            <a:endParaRPr lang="zh-CN" altLang="en-US" dirty="0">
              <a:solidFill>
                <a:srgbClr val="7030A0"/>
              </a:solidFill>
            </a:endParaRPr>
          </a:p>
        </p:txBody>
      </p:sp>
      <p:sp>
        <p:nvSpPr>
          <p:cNvPr id="21" name="文本框 20">
            <a:extLst>
              <a:ext uri="{FF2B5EF4-FFF2-40B4-BE49-F238E27FC236}">
                <a16:creationId xmlns:a16="http://schemas.microsoft.com/office/drawing/2014/main" id="{15A4BB67-3765-4786-87A7-644AF229D49A}"/>
              </a:ext>
            </a:extLst>
          </p:cNvPr>
          <p:cNvSpPr txBox="1"/>
          <p:nvPr/>
        </p:nvSpPr>
        <p:spPr>
          <a:xfrm>
            <a:off x="5975651" y="1446234"/>
            <a:ext cx="761747" cy="369332"/>
          </a:xfrm>
          <a:prstGeom prst="rect">
            <a:avLst/>
          </a:prstGeom>
          <a:noFill/>
        </p:spPr>
        <p:txBody>
          <a:bodyPr wrap="none" rtlCol="0">
            <a:spAutoFit/>
          </a:bodyPr>
          <a:lstStyle/>
          <a:p>
            <a:r>
              <a:rPr lang="en-US" altLang="zh-CN" dirty="0">
                <a:solidFill>
                  <a:srgbClr val="7030A0"/>
                </a:solidFill>
              </a:rPr>
              <a:t>layer4</a:t>
            </a:r>
            <a:endParaRPr lang="zh-CN" altLang="en-US" dirty="0">
              <a:solidFill>
                <a:srgbClr val="7030A0"/>
              </a:solidFill>
            </a:endParaRPr>
          </a:p>
        </p:txBody>
      </p:sp>
      <p:sp>
        <p:nvSpPr>
          <p:cNvPr id="22" name="文本框 21">
            <a:extLst>
              <a:ext uri="{FF2B5EF4-FFF2-40B4-BE49-F238E27FC236}">
                <a16:creationId xmlns:a16="http://schemas.microsoft.com/office/drawing/2014/main" id="{F6845B48-E1E3-4F4E-9574-8C583689ECF1}"/>
              </a:ext>
            </a:extLst>
          </p:cNvPr>
          <p:cNvSpPr txBox="1"/>
          <p:nvPr/>
        </p:nvSpPr>
        <p:spPr>
          <a:xfrm>
            <a:off x="1368730" y="1815036"/>
            <a:ext cx="466794" cy="369332"/>
          </a:xfrm>
          <a:prstGeom prst="rect">
            <a:avLst/>
          </a:prstGeom>
          <a:noFill/>
        </p:spPr>
        <p:txBody>
          <a:bodyPr wrap="none" rtlCol="0">
            <a:spAutoFit/>
          </a:bodyPr>
          <a:lstStyle/>
          <a:p>
            <a:r>
              <a:rPr lang="en-US" altLang="zh-CN" dirty="0">
                <a:solidFill>
                  <a:srgbClr val="00B0F0"/>
                </a:solidFill>
              </a:rPr>
              <a:t>w1</a:t>
            </a:r>
            <a:endParaRPr lang="zh-CN" altLang="en-US" dirty="0">
              <a:solidFill>
                <a:srgbClr val="00B0F0"/>
              </a:solidFill>
            </a:endParaRPr>
          </a:p>
        </p:txBody>
      </p:sp>
      <p:sp>
        <p:nvSpPr>
          <p:cNvPr id="23" name="文本框 22">
            <a:extLst>
              <a:ext uri="{FF2B5EF4-FFF2-40B4-BE49-F238E27FC236}">
                <a16:creationId xmlns:a16="http://schemas.microsoft.com/office/drawing/2014/main" id="{1CA4F012-F4BC-477B-887F-8DFD48E0E3C4}"/>
              </a:ext>
            </a:extLst>
          </p:cNvPr>
          <p:cNvSpPr txBox="1"/>
          <p:nvPr/>
        </p:nvSpPr>
        <p:spPr>
          <a:xfrm>
            <a:off x="2863393" y="1446234"/>
            <a:ext cx="466794" cy="369332"/>
          </a:xfrm>
          <a:prstGeom prst="rect">
            <a:avLst/>
          </a:prstGeom>
          <a:noFill/>
        </p:spPr>
        <p:txBody>
          <a:bodyPr wrap="none" rtlCol="0">
            <a:spAutoFit/>
          </a:bodyPr>
          <a:lstStyle/>
          <a:p>
            <a:r>
              <a:rPr lang="en-US" altLang="zh-CN" dirty="0">
                <a:solidFill>
                  <a:srgbClr val="00B0F0"/>
                </a:solidFill>
              </a:rPr>
              <a:t>w2</a:t>
            </a:r>
            <a:endParaRPr lang="zh-CN" altLang="en-US" dirty="0">
              <a:solidFill>
                <a:srgbClr val="00B0F0"/>
              </a:solidFill>
            </a:endParaRPr>
          </a:p>
        </p:txBody>
      </p:sp>
      <p:sp>
        <p:nvSpPr>
          <p:cNvPr id="24" name="文本框 23">
            <a:extLst>
              <a:ext uri="{FF2B5EF4-FFF2-40B4-BE49-F238E27FC236}">
                <a16:creationId xmlns:a16="http://schemas.microsoft.com/office/drawing/2014/main" id="{C5139F24-22E6-4CF0-9602-CB24E5CA1B3D}"/>
              </a:ext>
            </a:extLst>
          </p:cNvPr>
          <p:cNvSpPr txBox="1"/>
          <p:nvPr/>
        </p:nvSpPr>
        <p:spPr>
          <a:xfrm>
            <a:off x="4217016" y="1249993"/>
            <a:ext cx="466794" cy="369332"/>
          </a:xfrm>
          <a:prstGeom prst="rect">
            <a:avLst/>
          </a:prstGeom>
          <a:noFill/>
        </p:spPr>
        <p:txBody>
          <a:bodyPr wrap="none" rtlCol="0">
            <a:spAutoFit/>
          </a:bodyPr>
          <a:lstStyle/>
          <a:p>
            <a:r>
              <a:rPr lang="en-US" altLang="zh-CN" dirty="0">
                <a:solidFill>
                  <a:srgbClr val="00B0F0"/>
                </a:solidFill>
              </a:rPr>
              <a:t>w3</a:t>
            </a:r>
            <a:endParaRPr lang="zh-CN" altLang="en-US" dirty="0">
              <a:solidFill>
                <a:srgbClr val="00B0F0"/>
              </a:solidFill>
            </a:endParaRPr>
          </a:p>
        </p:txBody>
      </p:sp>
      <p:sp>
        <p:nvSpPr>
          <p:cNvPr id="25" name="文本框 24">
            <a:extLst>
              <a:ext uri="{FF2B5EF4-FFF2-40B4-BE49-F238E27FC236}">
                <a16:creationId xmlns:a16="http://schemas.microsoft.com/office/drawing/2014/main" id="{743C32B0-C19C-4833-9758-698B01A69BBF}"/>
              </a:ext>
            </a:extLst>
          </p:cNvPr>
          <p:cNvSpPr txBox="1"/>
          <p:nvPr/>
        </p:nvSpPr>
        <p:spPr>
          <a:xfrm>
            <a:off x="5559281" y="1446234"/>
            <a:ext cx="466794" cy="369332"/>
          </a:xfrm>
          <a:prstGeom prst="rect">
            <a:avLst/>
          </a:prstGeom>
          <a:noFill/>
        </p:spPr>
        <p:txBody>
          <a:bodyPr wrap="none" rtlCol="0">
            <a:spAutoFit/>
          </a:bodyPr>
          <a:lstStyle/>
          <a:p>
            <a:r>
              <a:rPr lang="en-US" altLang="zh-CN" dirty="0">
                <a:solidFill>
                  <a:srgbClr val="00B0F0"/>
                </a:solidFill>
              </a:rPr>
              <a:t>w4</a:t>
            </a:r>
            <a:endParaRPr lang="zh-CN" altLang="en-US" dirty="0">
              <a:solidFill>
                <a:srgbClr val="00B0F0"/>
              </a:solidFill>
            </a:endParaRPr>
          </a:p>
        </p:txBody>
      </p:sp>
      <p:sp>
        <p:nvSpPr>
          <p:cNvPr id="26" name="文本框 25">
            <a:extLst>
              <a:ext uri="{FF2B5EF4-FFF2-40B4-BE49-F238E27FC236}">
                <a16:creationId xmlns:a16="http://schemas.microsoft.com/office/drawing/2014/main" id="{4085BBC3-2B3B-4898-A8A4-33E7FB3C97D6}"/>
              </a:ext>
            </a:extLst>
          </p:cNvPr>
          <p:cNvSpPr txBox="1"/>
          <p:nvPr/>
        </p:nvSpPr>
        <p:spPr>
          <a:xfrm>
            <a:off x="6920666" y="1815036"/>
            <a:ext cx="466794" cy="369332"/>
          </a:xfrm>
          <a:prstGeom prst="rect">
            <a:avLst/>
          </a:prstGeom>
          <a:noFill/>
        </p:spPr>
        <p:txBody>
          <a:bodyPr wrap="none" rtlCol="0">
            <a:spAutoFit/>
          </a:bodyPr>
          <a:lstStyle/>
          <a:p>
            <a:r>
              <a:rPr lang="en-US" altLang="zh-CN" dirty="0">
                <a:solidFill>
                  <a:srgbClr val="00B0F0"/>
                </a:solidFill>
              </a:rPr>
              <a:t>w5</a:t>
            </a:r>
            <a:endParaRPr lang="zh-CN" altLang="en-US" dirty="0">
              <a:solidFill>
                <a:srgbClr val="00B0F0"/>
              </a:solidFill>
            </a:endParaRPr>
          </a:p>
        </p:txBody>
      </p:sp>
      <p:sp>
        <p:nvSpPr>
          <p:cNvPr id="27" name="文本框 26">
            <a:extLst>
              <a:ext uri="{FF2B5EF4-FFF2-40B4-BE49-F238E27FC236}">
                <a16:creationId xmlns:a16="http://schemas.microsoft.com/office/drawing/2014/main" id="{AB5D1734-4F1A-4216-9628-2D0B738B4179}"/>
              </a:ext>
            </a:extLst>
          </p:cNvPr>
          <p:cNvSpPr txBox="1"/>
          <p:nvPr/>
        </p:nvSpPr>
        <p:spPr>
          <a:xfrm>
            <a:off x="-79111" y="6444982"/>
            <a:ext cx="1428596" cy="369332"/>
          </a:xfrm>
          <a:prstGeom prst="rect">
            <a:avLst/>
          </a:prstGeom>
          <a:noFill/>
        </p:spPr>
        <p:txBody>
          <a:bodyPr wrap="none" rtlCol="0">
            <a:spAutoFit/>
          </a:bodyPr>
          <a:lstStyle/>
          <a:p>
            <a:r>
              <a:rPr lang="en-US" altLang="zh-CN" dirty="0">
                <a:solidFill>
                  <a:srgbClr val="FF0000"/>
                </a:solidFill>
              </a:rPr>
              <a:t>Matrix[5 x 1]</a:t>
            </a:r>
            <a:endParaRPr lang="zh-CN" altLang="en-US" dirty="0">
              <a:solidFill>
                <a:srgbClr val="FF0000"/>
              </a:solidFill>
            </a:endParaRPr>
          </a:p>
        </p:txBody>
      </p:sp>
      <p:sp>
        <p:nvSpPr>
          <p:cNvPr id="28" name="文本框 27">
            <a:extLst>
              <a:ext uri="{FF2B5EF4-FFF2-40B4-BE49-F238E27FC236}">
                <a16:creationId xmlns:a16="http://schemas.microsoft.com/office/drawing/2014/main" id="{7E152FA5-7A1D-47A7-A566-7CE86B652782}"/>
              </a:ext>
            </a:extLst>
          </p:cNvPr>
          <p:cNvSpPr txBox="1"/>
          <p:nvPr/>
        </p:nvSpPr>
        <p:spPr>
          <a:xfrm>
            <a:off x="7471121" y="6444982"/>
            <a:ext cx="1428596" cy="369332"/>
          </a:xfrm>
          <a:prstGeom prst="rect">
            <a:avLst/>
          </a:prstGeom>
          <a:noFill/>
        </p:spPr>
        <p:txBody>
          <a:bodyPr wrap="none" rtlCol="0">
            <a:spAutoFit/>
          </a:bodyPr>
          <a:lstStyle/>
          <a:p>
            <a:r>
              <a:rPr lang="en-US" altLang="zh-CN" dirty="0">
                <a:solidFill>
                  <a:srgbClr val="FF0000"/>
                </a:solidFill>
              </a:rPr>
              <a:t>Matrix[5 x 1]</a:t>
            </a:r>
            <a:endParaRPr lang="zh-CN" altLang="en-US" dirty="0">
              <a:solidFill>
                <a:srgbClr val="FF0000"/>
              </a:solidFill>
            </a:endParaRPr>
          </a:p>
        </p:txBody>
      </p:sp>
      <p:sp>
        <p:nvSpPr>
          <p:cNvPr id="29" name="文本框 28">
            <a:extLst>
              <a:ext uri="{FF2B5EF4-FFF2-40B4-BE49-F238E27FC236}">
                <a16:creationId xmlns:a16="http://schemas.microsoft.com/office/drawing/2014/main" id="{B0584EAC-5A4A-465C-BE15-DFF6911290EF}"/>
              </a:ext>
            </a:extLst>
          </p:cNvPr>
          <p:cNvSpPr txBox="1"/>
          <p:nvPr/>
        </p:nvSpPr>
        <p:spPr>
          <a:xfrm>
            <a:off x="1672879" y="6457664"/>
            <a:ext cx="1428596" cy="369332"/>
          </a:xfrm>
          <a:prstGeom prst="rect">
            <a:avLst/>
          </a:prstGeom>
          <a:noFill/>
        </p:spPr>
        <p:txBody>
          <a:bodyPr wrap="none" rtlCol="0">
            <a:spAutoFit/>
          </a:bodyPr>
          <a:lstStyle/>
          <a:p>
            <a:r>
              <a:rPr lang="en-US" altLang="zh-CN" dirty="0">
                <a:solidFill>
                  <a:srgbClr val="7030A0"/>
                </a:solidFill>
              </a:rPr>
              <a:t>Matrix[6 x 1]</a:t>
            </a:r>
            <a:endParaRPr lang="zh-CN" altLang="en-US" dirty="0">
              <a:solidFill>
                <a:srgbClr val="7030A0"/>
              </a:solidFill>
            </a:endParaRPr>
          </a:p>
        </p:txBody>
      </p:sp>
      <p:sp>
        <p:nvSpPr>
          <p:cNvPr id="30" name="文本框 29">
            <a:extLst>
              <a:ext uri="{FF2B5EF4-FFF2-40B4-BE49-F238E27FC236}">
                <a16:creationId xmlns:a16="http://schemas.microsoft.com/office/drawing/2014/main" id="{7A0AC6A4-558B-4B80-82FA-E7B8218ECED1}"/>
              </a:ext>
            </a:extLst>
          </p:cNvPr>
          <p:cNvSpPr txBox="1"/>
          <p:nvPr/>
        </p:nvSpPr>
        <p:spPr>
          <a:xfrm>
            <a:off x="3039082" y="6444402"/>
            <a:ext cx="1428596" cy="369332"/>
          </a:xfrm>
          <a:prstGeom prst="rect">
            <a:avLst/>
          </a:prstGeom>
          <a:noFill/>
        </p:spPr>
        <p:txBody>
          <a:bodyPr wrap="none" rtlCol="0">
            <a:spAutoFit/>
          </a:bodyPr>
          <a:lstStyle/>
          <a:p>
            <a:r>
              <a:rPr lang="en-US" altLang="zh-CN" dirty="0">
                <a:solidFill>
                  <a:srgbClr val="7030A0"/>
                </a:solidFill>
              </a:rPr>
              <a:t>Matrix[7 x 1]</a:t>
            </a:r>
            <a:endParaRPr lang="zh-CN" altLang="en-US" dirty="0">
              <a:solidFill>
                <a:srgbClr val="7030A0"/>
              </a:solidFill>
            </a:endParaRPr>
          </a:p>
        </p:txBody>
      </p:sp>
      <p:sp>
        <p:nvSpPr>
          <p:cNvPr id="31" name="文本框 30">
            <a:extLst>
              <a:ext uri="{FF2B5EF4-FFF2-40B4-BE49-F238E27FC236}">
                <a16:creationId xmlns:a16="http://schemas.microsoft.com/office/drawing/2014/main" id="{246C5C69-D55D-4A35-9EF1-1DF1C20C2E6A}"/>
              </a:ext>
            </a:extLst>
          </p:cNvPr>
          <p:cNvSpPr txBox="1"/>
          <p:nvPr/>
        </p:nvSpPr>
        <p:spPr>
          <a:xfrm>
            <a:off x="4433371" y="6441249"/>
            <a:ext cx="1428596" cy="369332"/>
          </a:xfrm>
          <a:prstGeom prst="rect">
            <a:avLst/>
          </a:prstGeom>
          <a:noFill/>
        </p:spPr>
        <p:txBody>
          <a:bodyPr wrap="none" rtlCol="0">
            <a:spAutoFit/>
          </a:bodyPr>
          <a:lstStyle/>
          <a:p>
            <a:r>
              <a:rPr lang="en-US" altLang="zh-CN" dirty="0">
                <a:solidFill>
                  <a:srgbClr val="7030A0"/>
                </a:solidFill>
              </a:rPr>
              <a:t>Matrix[7 x 1]</a:t>
            </a:r>
            <a:endParaRPr lang="zh-CN" altLang="en-US" dirty="0">
              <a:solidFill>
                <a:srgbClr val="7030A0"/>
              </a:solidFill>
            </a:endParaRPr>
          </a:p>
        </p:txBody>
      </p:sp>
      <p:sp>
        <p:nvSpPr>
          <p:cNvPr id="32" name="文本框 31">
            <a:extLst>
              <a:ext uri="{FF2B5EF4-FFF2-40B4-BE49-F238E27FC236}">
                <a16:creationId xmlns:a16="http://schemas.microsoft.com/office/drawing/2014/main" id="{BA813A30-35D8-4C21-9676-1D1ABC46AC30}"/>
              </a:ext>
            </a:extLst>
          </p:cNvPr>
          <p:cNvSpPr txBox="1"/>
          <p:nvPr/>
        </p:nvSpPr>
        <p:spPr>
          <a:xfrm>
            <a:off x="5781361" y="6438096"/>
            <a:ext cx="1428596" cy="369332"/>
          </a:xfrm>
          <a:prstGeom prst="rect">
            <a:avLst/>
          </a:prstGeom>
          <a:noFill/>
        </p:spPr>
        <p:txBody>
          <a:bodyPr wrap="none" rtlCol="0">
            <a:spAutoFit/>
          </a:bodyPr>
          <a:lstStyle/>
          <a:p>
            <a:r>
              <a:rPr lang="en-US" altLang="zh-CN" dirty="0">
                <a:solidFill>
                  <a:srgbClr val="7030A0"/>
                </a:solidFill>
              </a:rPr>
              <a:t>Matrix[6 x 1]</a:t>
            </a:r>
            <a:endParaRPr lang="zh-CN" altLang="en-US" dirty="0">
              <a:solidFill>
                <a:srgbClr val="7030A0"/>
              </a:solidFill>
            </a:endParaRPr>
          </a:p>
        </p:txBody>
      </p:sp>
      <p:sp>
        <p:nvSpPr>
          <p:cNvPr id="33" name="文本框 32">
            <a:extLst>
              <a:ext uri="{FF2B5EF4-FFF2-40B4-BE49-F238E27FC236}">
                <a16:creationId xmlns:a16="http://schemas.microsoft.com/office/drawing/2014/main" id="{20814B00-8E43-419E-B787-447D93F30AB3}"/>
              </a:ext>
            </a:extLst>
          </p:cNvPr>
          <p:cNvSpPr txBox="1"/>
          <p:nvPr/>
        </p:nvSpPr>
        <p:spPr>
          <a:xfrm>
            <a:off x="654432" y="6960673"/>
            <a:ext cx="1428596" cy="369332"/>
          </a:xfrm>
          <a:prstGeom prst="rect">
            <a:avLst/>
          </a:prstGeom>
          <a:noFill/>
        </p:spPr>
        <p:txBody>
          <a:bodyPr wrap="none" rtlCol="0">
            <a:spAutoFit/>
          </a:bodyPr>
          <a:lstStyle/>
          <a:p>
            <a:r>
              <a:rPr lang="en-US" altLang="zh-CN" dirty="0">
                <a:solidFill>
                  <a:srgbClr val="00B0F0"/>
                </a:solidFill>
              </a:rPr>
              <a:t>Matrix[6 x 5]</a:t>
            </a:r>
            <a:endParaRPr lang="zh-CN" altLang="en-US" dirty="0">
              <a:solidFill>
                <a:srgbClr val="00B0F0"/>
              </a:solidFill>
            </a:endParaRPr>
          </a:p>
        </p:txBody>
      </p:sp>
      <p:sp>
        <p:nvSpPr>
          <p:cNvPr id="34" name="文本框 33">
            <a:extLst>
              <a:ext uri="{FF2B5EF4-FFF2-40B4-BE49-F238E27FC236}">
                <a16:creationId xmlns:a16="http://schemas.microsoft.com/office/drawing/2014/main" id="{5CB9678A-9A85-4657-B587-208243576E71}"/>
              </a:ext>
            </a:extLst>
          </p:cNvPr>
          <p:cNvSpPr txBox="1"/>
          <p:nvPr/>
        </p:nvSpPr>
        <p:spPr>
          <a:xfrm>
            <a:off x="2324784" y="6962817"/>
            <a:ext cx="1428596" cy="369332"/>
          </a:xfrm>
          <a:prstGeom prst="rect">
            <a:avLst/>
          </a:prstGeom>
          <a:noFill/>
        </p:spPr>
        <p:txBody>
          <a:bodyPr wrap="none" rtlCol="0">
            <a:spAutoFit/>
          </a:bodyPr>
          <a:lstStyle/>
          <a:p>
            <a:r>
              <a:rPr lang="en-US" altLang="zh-CN" dirty="0">
                <a:solidFill>
                  <a:srgbClr val="00B0F0"/>
                </a:solidFill>
              </a:rPr>
              <a:t>Matrix[7 x 6]</a:t>
            </a:r>
            <a:endParaRPr lang="zh-CN" altLang="en-US" dirty="0">
              <a:solidFill>
                <a:srgbClr val="00B0F0"/>
              </a:solidFill>
            </a:endParaRPr>
          </a:p>
        </p:txBody>
      </p:sp>
      <p:sp>
        <p:nvSpPr>
          <p:cNvPr id="35" name="文本框 34">
            <a:extLst>
              <a:ext uri="{FF2B5EF4-FFF2-40B4-BE49-F238E27FC236}">
                <a16:creationId xmlns:a16="http://schemas.microsoft.com/office/drawing/2014/main" id="{E04F99B9-B070-4986-996A-77FE77C8907E}"/>
              </a:ext>
            </a:extLst>
          </p:cNvPr>
          <p:cNvSpPr txBox="1"/>
          <p:nvPr/>
        </p:nvSpPr>
        <p:spPr>
          <a:xfrm>
            <a:off x="3753380" y="6990139"/>
            <a:ext cx="1428596" cy="369332"/>
          </a:xfrm>
          <a:prstGeom prst="rect">
            <a:avLst/>
          </a:prstGeom>
          <a:noFill/>
        </p:spPr>
        <p:txBody>
          <a:bodyPr wrap="none" rtlCol="0">
            <a:spAutoFit/>
          </a:bodyPr>
          <a:lstStyle/>
          <a:p>
            <a:r>
              <a:rPr lang="en-US" altLang="zh-CN" dirty="0">
                <a:solidFill>
                  <a:srgbClr val="00B0F0"/>
                </a:solidFill>
              </a:rPr>
              <a:t>Matrix[7 x 7]</a:t>
            </a:r>
            <a:endParaRPr lang="zh-CN" altLang="en-US" dirty="0">
              <a:solidFill>
                <a:srgbClr val="00B0F0"/>
              </a:solidFill>
            </a:endParaRPr>
          </a:p>
        </p:txBody>
      </p:sp>
      <p:sp>
        <p:nvSpPr>
          <p:cNvPr id="36" name="文本框 35">
            <a:extLst>
              <a:ext uri="{FF2B5EF4-FFF2-40B4-BE49-F238E27FC236}">
                <a16:creationId xmlns:a16="http://schemas.microsoft.com/office/drawing/2014/main" id="{E9706EFD-44C7-43E9-9B98-8D112B1E9664}"/>
              </a:ext>
            </a:extLst>
          </p:cNvPr>
          <p:cNvSpPr txBox="1"/>
          <p:nvPr/>
        </p:nvSpPr>
        <p:spPr>
          <a:xfrm>
            <a:off x="5181976" y="7008928"/>
            <a:ext cx="1428596" cy="369332"/>
          </a:xfrm>
          <a:prstGeom prst="rect">
            <a:avLst/>
          </a:prstGeom>
          <a:noFill/>
        </p:spPr>
        <p:txBody>
          <a:bodyPr wrap="none" rtlCol="0">
            <a:spAutoFit/>
          </a:bodyPr>
          <a:lstStyle/>
          <a:p>
            <a:r>
              <a:rPr lang="en-US" altLang="zh-CN" dirty="0">
                <a:solidFill>
                  <a:srgbClr val="00B0F0"/>
                </a:solidFill>
              </a:rPr>
              <a:t>Matrix[6 x 7]</a:t>
            </a:r>
            <a:endParaRPr lang="zh-CN" altLang="en-US" dirty="0">
              <a:solidFill>
                <a:srgbClr val="00B0F0"/>
              </a:solidFill>
            </a:endParaRPr>
          </a:p>
        </p:txBody>
      </p:sp>
      <p:sp>
        <p:nvSpPr>
          <p:cNvPr id="37" name="文本框 36">
            <a:extLst>
              <a:ext uri="{FF2B5EF4-FFF2-40B4-BE49-F238E27FC236}">
                <a16:creationId xmlns:a16="http://schemas.microsoft.com/office/drawing/2014/main" id="{663B05FE-F503-4D79-BD02-4DC644F696A8}"/>
              </a:ext>
            </a:extLst>
          </p:cNvPr>
          <p:cNvSpPr txBox="1"/>
          <p:nvPr/>
        </p:nvSpPr>
        <p:spPr>
          <a:xfrm>
            <a:off x="6785363" y="7017359"/>
            <a:ext cx="1428596" cy="369332"/>
          </a:xfrm>
          <a:prstGeom prst="rect">
            <a:avLst/>
          </a:prstGeom>
          <a:noFill/>
        </p:spPr>
        <p:txBody>
          <a:bodyPr wrap="none" rtlCol="0">
            <a:spAutoFit/>
          </a:bodyPr>
          <a:lstStyle/>
          <a:p>
            <a:r>
              <a:rPr lang="en-US" altLang="zh-CN" dirty="0">
                <a:solidFill>
                  <a:srgbClr val="00B0F0"/>
                </a:solidFill>
              </a:rPr>
              <a:t>Matrix[5 x 6]</a:t>
            </a:r>
            <a:endParaRPr lang="zh-CN" altLang="en-US" dirty="0">
              <a:solidFill>
                <a:srgbClr val="00B0F0"/>
              </a:solidFill>
            </a:endParaRPr>
          </a:p>
        </p:txBody>
      </p:sp>
      <p:sp>
        <p:nvSpPr>
          <p:cNvPr id="3" name="文本框 2">
            <a:extLst>
              <a:ext uri="{FF2B5EF4-FFF2-40B4-BE49-F238E27FC236}">
                <a16:creationId xmlns:a16="http://schemas.microsoft.com/office/drawing/2014/main" id="{7E1DC7B0-2CED-496F-8B64-A63CC046AA7B}"/>
              </a:ext>
            </a:extLst>
          </p:cNvPr>
          <p:cNvSpPr txBox="1"/>
          <p:nvPr/>
        </p:nvSpPr>
        <p:spPr>
          <a:xfrm>
            <a:off x="-1198730" y="7462192"/>
            <a:ext cx="11182870" cy="369332"/>
          </a:xfrm>
          <a:prstGeom prst="rect">
            <a:avLst/>
          </a:prstGeom>
          <a:noFill/>
        </p:spPr>
        <p:txBody>
          <a:bodyPr wrap="none" rtlCol="0">
            <a:spAutoFit/>
          </a:bodyPr>
          <a:lstStyle/>
          <a:p>
            <a:r>
              <a:rPr lang="en-US" altLang="zh-CN" dirty="0"/>
              <a:t>Input1 * w1 -&gt; layer1 = Input2 * w2 -&gt; layer2 = Input3 * w3 -&gt; layer3 = Input4 * w4 -&gt; layer4 =Input5 * w5 -&gt; Output</a:t>
            </a:r>
            <a:endParaRPr lang="zh-CN" altLang="en-US" dirty="0"/>
          </a:p>
        </p:txBody>
      </p:sp>
    </p:spTree>
    <p:extLst>
      <p:ext uri="{BB962C8B-B14F-4D97-AF65-F5344CB8AC3E}">
        <p14:creationId xmlns:p14="http://schemas.microsoft.com/office/powerpoint/2010/main" val="3500806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1162080" y="1606869"/>
            <a:ext cx="741680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nSpc>
                <a:spcPct val="200000"/>
              </a:lnSpc>
              <a:spcBef>
                <a:spcPct val="50000"/>
              </a:spcBef>
            </a:pPr>
            <a:r>
              <a:rPr lang="zh-CN" altLang="en-US" sz="3000" b="1" dirty="0">
                <a:ea typeface="黑体" charset="0"/>
                <a:cs typeface="黑体" charset="0"/>
              </a:rPr>
              <a:t>一、背景</a:t>
            </a:r>
          </a:p>
          <a:p>
            <a:pPr>
              <a:lnSpc>
                <a:spcPct val="200000"/>
              </a:lnSpc>
              <a:spcBef>
                <a:spcPct val="50000"/>
              </a:spcBef>
            </a:pPr>
            <a:r>
              <a:rPr lang="zh-CN" altLang="en-US" sz="3000" b="1" dirty="0">
                <a:solidFill>
                  <a:srgbClr val="C00000"/>
                </a:solidFill>
                <a:ea typeface="黑体" charset="0"/>
                <a:cs typeface="黑体" charset="0"/>
              </a:rPr>
              <a:t>二、研究进展</a:t>
            </a:r>
            <a:endParaRPr lang="en-US" altLang="zh-CN" sz="3000" b="1" dirty="0">
              <a:solidFill>
                <a:srgbClr val="C00000"/>
              </a:solidFill>
              <a:ea typeface="黑体" charset="0"/>
              <a:cs typeface="黑体" charset="0"/>
            </a:endParaRPr>
          </a:p>
          <a:p>
            <a:pPr>
              <a:lnSpc>
                <a:spcPct val="200000"/>
              </a:lnSpc>
              <a:spcBef>
                <a:spcPct val="50000"/>
              </a:spcBef>
            </a:pPr>
            <a:r>
              <a:rPr lang="zh-CN" altLang="en-US" sz="3000" b="1" dirty="0">
                <a:ea typeface="黑体" charset="0"/>
                <a:cs typeface="黑体" charset="0"/>
              </a:rPr>
              <a:t>三、未来计划</a:t>
            </a:r>
            <a:endParaRPr lang="en-US" altLang="zh-CN" sz="3000" b="1" dirty="0">
              <a:ea typeface="黑体" charset="0"/>
              <a:cs typeface="黑体" charset="0"/>
            </a:endParaRPr>
          </a:p>
        </p:txBody>
      </p:sp>
      <p:sp>
        <p:nvSpPr>
          <p:cNvPr id="3" name="TextBox 2"/>
          <p:cNvSpPr txBox="1"/>
          <p:nvPr/>
        </p:nvSpPr>
        <p:spPr>
          <a:xfrm>
            <a:off x="1012190" y="294825"/>
            <a:ext cx="6892290" cy="707886"/>
          </a:xfrm>
          <a:prstGeom prst="rect">
            <a:avLst/>
          </a:prstGeom>
          <a:noFill/>
        </p:spPr>
        <p:txBody>
          <a:bodyPr wrap="square" rtlCol="0">
            <a:spAutoFit/>
          </a:bodyPr>
          <a:lstStyle/>
          <a:p>
            <a:pPr algn="ctr"/>
            <a:r>
              <a:rPr lang="zh-CN" altLang="en-US" sz="4000" b="1" dirty="0">
                <a:solidFill>
                  <a:srgbClr val="C00000"/>
                </a:solidFill>
                <a:latin typeface="黑体" pitchFamily="49" charset="-122"/>
                <a:ea typeface="黑体" pitchFamily="49" charset="-122"/>
              </a:rPr>
              <a:t> 汇报内容</a:t>
            </a:r>
          </a:p>
        </p:txBody>
      </p:sp>
      <p:cxnSp>
        <p:nvCxnSpPr>
          <p:cNvPr id="5" name="直接连接符 4"/>
          <p:cNvCxnSpPr/>
          <p:nvPr/>
        </p:nvCxnSpPr>
        <p:spPr>
          <a:xfrm>
            <a:off x="0" y="1026796"/>
            <a:ext cx="9144000" cy="0"/>
          </a:xfrm>
          <a:prstGeom prst="line">
            <a:avLst/>
          </a:prstGeom>
          <a:ln w="38100">
            <a:solidFill>
              <a:srgbClr val="C00000"/>
            </a:solidFill>
          </a:ln>
        </p:spPr>
        <p:style>
          <a:lnRef idx="2">
            <a:schemeClr val="accent1"/>
          </a:lnRef>
          <a:fillRef idx="0">
            <a:schemeClr val="accent1"/>
          </a:fillRef>
          <a:effectRef idx="1">
            <a:schemeClr val="accent1"/>
          </a:effectRef>
          <a:fontRef idx="minor">
            <a:schemeClr val="tx1"/>
          </a:fontRef>
        </p:style>
      </p:cxnSp>
      <p:sp>
        <p:nvSpPr>
          <p:cNvPr id="2" name="灯片编号占位符 1"/>
          <p:cNvSpPr>
            <a:spLocks noGrp="1"/>
          </p:cNvSpPr>
          <p:nvPr>
            <p:ph type="sldNum" sz="quarter" idx="12"/>
          </p:nvPr>
        </p:nvSpPr>
        <p:spPr/>
        <p:txBody>
          <a:bodyPr/>
          <a:lstStyle/>
          <a:p>
            <a:fld id="{5B8AC867-72ED-42EA-92C6-36FC511EE56C}" type="slidenum">
              <a:rPr lang="zh-CN" altLang="en-US" smtClean="0"/>
              <a:t>15</a:t>
            </a:fld>
            <a:endParaRPr lang="zh-CN" altLang="en-US"/>
          </a:p>
        </p:txBody>
      </p:sp>
    </p:spTree>
    <p:extLst>
      <p:ext uri="{BB962C8B-B14F-4D97-AF65-F5344CB8AC3E}">
        <p14:creationId xmlns:p14="http://schemas.microsoft.com/office/powerpoint/2010/main" val="3058035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9995" y="1022062"/>
            <a:ext cx="7886700" cy="4741430"/>
          </a:xfrm>
        </p:spPr>
        <p:txBody>
          <a:bodyPr>
            <a:normAutofit/>
          </a:bodyPr>
          <a:lstStyle/>
          <a:p>
            <a:pPr marL="0" indent="0">
              <a:lnSpc>
                <a:spcPct val="200000"/>
              </a:lnSpc>
              <a:buNone/>
            </a:pPr>
            <a:r>
              <a:rPr lang="en-US" altLang="zh-CN" kern="100" dirty="0">
                <a:solidFill>
                  <a:srgbClr val="C00000"/>
                </a:solidFill>
                <a:latin typeface="Times New Roman" panose="02020603050405020304" pitchFamily="18" charset="0"/>
                <a:cs typeface="Times New Roman" panose="02020603050405020304" pitchFamily="18" charset="0"/>
              </a:rPr>
              <a:t>2.1.</a:t>
            </a:r>
            <a:endParaRPr lang="en-US" altLang="zh-CN" kern="1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200000"/>
              </a:lnSpc>
              <a:buNone/>
            </a:pPr>
            <a:r>
              <a:rPr lang="en-US" altLang="zh-CN" kern="100" dirty="0">
                <a:latin typeface="Times New Roman" panose="02020603050405020304" pitchFamily="18" charset="0"/>
                <a:cs typeface="Times New Roman" panose="02020603050405020304" pitchFamily="18" charset="0"/>
              </a:rPr>
              <a:t>2.2. </a:t>
            </a:r>
          </a:p>
          <a:p>
            <a:pPr marL="0" indent="0">
              <a:lnSpc>
                <a:spcPct val="200000"/>
              </a:lnSpc>
              <a:buNone/>
            </a:pPr>
            <a:r>
              <a:rPr lang="en-US" altLang="zh-CN" kern="100" dirty="0">
                <a:latin typeface="Times New Roman" panose="02020603050405020304" pitchFamily="18" charset="0"/>
                <a:cs typeface="Times New Roman" panose="02020603050405020304" pitchFamily="18" charset="0"/>
              </a:rPr>
              <a:t>2.3. </a:t>
            </a:r>
            <a:endParaRPr lang="en-US" altLang="zh-CN" kern="100" dirty="0">
              <a:latin typeface="宋体" panose="02010600030101010101" pitchFamily="2" charset="-122"/>
              <a:ea typeface="宋体" panose="02010600030101010101" pitchFamily="2" charset="-122"/>
              <a:cs typeface="Times New Roman" panose="02020603050405020304" pitchFamily="18" charset="0"/>
            </a:endParaRPr>
          </a:p>
          <a:p>
            <a:endParaRPr lang="en-US" altLang="zh-CN" kern="100" dirty="0">
              <a:latin typeface="Times New Roman" panose="02020603050405020304" pitchFamily="18" charset="0"/>
              <a:cs typeface="Times New Roman" panose="02020603050405020304" pitchFamily="18" charset="0"/>
            </a:endParaRPr>
          </a:p>
          <a:p>
            <a:endParaRPr lang="zh-CN" altLang="en-US" dirty="0"/>
          </a:p>
        </p:txBody>
      </p:sp>
      <p:sp>
        <p:nvSpPr>
          <p:cNvPr id="4" name="TextBox 20"/>
          <p:cNvSpPr txBox="1"/>
          <p:nvPr/>
        </p:nvSpPr>
        <p:spPr>
          <a:xfrm>
            <a:off x="107504" y="230320"/>
            <a:ext cx="4580965" cy="584775"/>
          </a:xfrm>
          <a:prstGeom prst="rect">
            <a:avLst/>
          </a:prstGeom>
          <a:noFill/>
        </p:spPr>
        <p:txBody>
          <a:bodyPr wrap="square" rtlCol="0">
            <a:spAutoFit/>
          </a:bodyPr>
          <a:lstStyle/>
          <a:p>
            <a:r>
              <a:rPr lang="zh-CN" altLang="en-US" sz="3200" b="1" dirty="0">
                <a:solidFill>
                  <a:srgbClr val="C00000"/>
                </a:solidFill>
                <a:latin typeface="黑体" panose="02010609060101010101" pitchFamily="49" charset="-122"/>
                <a:ea typeface="黑体" panose="02010609060101010101" pitchFamily="49" charset="-122"/>
                <a:cs typeface="黑体" charset="0"/>
              </a:rPr>
              <a:t>二</a:t>
            </a:r>
            <a:r>
              <a:rPr lang="en-US" altLang="zh-CN" sz="3200" b="1" dirty="0">
                <a:solidFill>
                  <a:srgbClr val="C00000"/>
                </a:solidFill>
                <a:latin typeface="黑体" panose="02010609060101010101" pitchFamily="49" charset="-122"/>
                <a:ea typeface="黑体" panose="02010609060101010101" pitchFamily="49" charset="-122"/>
                <a:cs typeface="黑体" charset="0"/>
              </a:rPr>
              <a:t> </a:t>
            </a:r>
            <a:r>
              <a:rPr lang="zh-CN" altLang="en-US" sz="3200" b="1" dirty="0">
                <a:solidFill>
                  <a:srgbClr val="C00000"/>
                </a:solidFill>
                <a:latin typeface="黑体" panose="02010609060101010101" pitchFamily="49" charset="-122"/>
                <a:ea typeface="黑体" panose="02010609060101010101" pitchFamily="49" charset="-122"/>
                <a:cs typeface="黑体" charset="0"/>
              </a:rPr>
              <a:t>研究进展</a:t>
            </a:r>
          </a:p>
        </p:txBody>
      </p:sp>
      <p:cxnSp>
        <p:nvCxnSpPr>
          <p:cNvPr id="5" name="直接连接符 4"/>
          <p:cNvCxnSpPr/>
          <p:nvPr/>
        </p:nvCxnSpPr>
        <p:spPr>
          <a:xfrm flipV="1">
            <a:off x="-13123" y="904126"/>
            <a:ext cx="9157123" cy="1487"/>
          </a:xfrm>
          <a:prstGeom prst="line">
            <a:avLst/>
          </a:prstGeom>
          <a:ln w="38100">
            <a:solidFill>
              <a:srgbClr val="C00000"/>
            </a:solidFill>
          </a:ln>
        </p:spPr>
        <p:style>
          <a:lnRef idx="2">
            <a:schemeClr val="accent1"/>
          </a:lnRef>
          <a:fillRef idx="0">
            <a:schemeClr val="accent1"/>
          </a:fillRef>
          <a:effectRef idx="1">
            <a:schemeClr val="accent1"/>
          </a:effectRef>
          <a:fontRef idx="minor">
            <a:schemeClr val="tx1"/>
          </a:fontRef>
        </p:style>
      </p:cxnSp>
      <p:sp>
        <p:nvSpPr>
          <p:cNvPr id="2" name="灯片编号占位符 1"/>
          <p:cNvSpPr>
            <a:spLocks noGrp="1"/>
          </p:cNvSpPr>
          <p:nvPr>
            <p:ph type="sldNum" sz="quarter" idx="12"/>
          </p:nvPr>
        </p:nvSpPr>
        <p:spPr/>
        <p:txBody>
          <a:bodyPr/>
          <a:lstStyle/>
          <a:p>
            <a:fld id="{5B8AC867-72ED-42EA-92C6-36FC511EE56C}" type="slidenum">
              <a:rPr lang="zh-CN" altLang="en-US" smtClean="0"/>
              <a:t>16</a:t>
            </a:fld>
            <a:endParaRPr lang="zh-CN" altLang="en-US" dirty="0"/>
          </a:p>
        </p:txBody>
      </p:sp>
    </p:spTree>
    <p:extLst>
      <p:ext uri="{BB962C8B-B14F-4D97-AF65-F5344CB8AC3E}">
        <p14:creationId xmlns:p14="http://schemas.microsoft.com/office/powerpoint/2010/main" val="3291909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9995" y="1022062"/>
            <a:ext cx="7886700" cy="4741430"/>
          </a:xfrm>
        </p:spPr>
        <p:txBody>
          <a:bodyPr>
            <a:normAutofit/>
          </a:bodyPr>
          <a:lstStyle/>
          <a:p>
            <a:endParaRPr lang="en-US" altLang="zh-CN" kern="100" dirty="0">
              <a:latin typeface="Times New Roman" panose="02020603050405020304" pitchFamily="18" charset="0"/>
              <a:cs typeface="Times New Roman" panose="02020603050405020304" pitchFamily="18" charset="0"/>
            </a:endParaRPr>
          </a:p>
          <a:p>
            <a:endParaRPr lang="zh-CN" altLang="en-US" dirty="0"/>
          </a:p>
        </p:txBody>
      </p:sp>
      <p:sp>
        <p:nvSpPr>
          <p:cNvPr id="4" name="TextBox 20"/>
          <p:cNvSpPr txBox="1"/>
          <p:nvPr/>
        </p:nvSpPr>
        <p:spPr>
          <a:xfrm>
            <a:off x="107504" y="230320"/>
            <a:ext cx="4580965" cy="584775"/>
          </a:xfrm>
          <a:prstGeom prst="rect">
            <a:avLst/>
          </a:prstGeom>
          <a:noFill/>
        </p:spPr>
        <p:txBody>
          <a:bodyPr wrap="square" rtlCol="0">
            <a:spAutoFit/>
          </a:bodyPr>
          <a:lstStyle/>
          <a:p>
            <a:pPr lvl="0"/>
            <a:r>
              <a:rPr lang="en-US" altLang="zh-CN" sz="3200" b="1" dirty="0">
                <a:solidFill>
                  <a:srgbClr val="C00000"/>
                </a:solidFill>
                <a:ea typeface="黑体" panose="02010609060101010101" pitchFamily="49" charset="-122"/>
                <a:cs typeface="Times New Roman" pitchFamily="18" charset="0"/>
              </a:rPr>
              <a:t>2.1. </a:t>
            </a:r>
          </a:p>
        </p:txBody>
      </p:sp>
      <p:cxnSp>
        <p:nvCxnSpPr>
          <p:cNvPr id="5" name="直接连接符 4"/>
          <p:cNvCxnSpPr/>
          <p:nvPr/>
        </p:nvCxnSpPr>
        <p:spPr>
          <a:xfrm flipV="1">
            <a:off x="-13123" y="904126"/>
            <a:ext cx="9157123" cy="1487"/>
          </a:xfrm>
          <a:prstGeom prst="line">
            <a:avLst/>
          </a:prstGeom>
          <a:ln w="38100">
            <a:solidFill>
              <a:srgbClr val="C00000"/>
            </a:solidFill>
          </a:ln>
        </p:spPr>
        <p:style>
          <a:lnRef idx="2">
            <a:schemeClr val="accent1"/>
          </a:lnRef>
          <a:fillRef idx="0">
            <a:schemeClr val="accent1"/>
          </a:fillRef>
          <a:effectRef idx="1">
            <a:schemeClr val="accent1"/>
          </a:effectRef>
          <a:fontRef idx="minor">
            <a:schemeClr val="tx1"/>
          </a:fontRef>
        </p:style>
      </p:cxnSp>
      <p:sp>
        <p:nvSpPr>
          <p:cNvPr id="2" name="灯片编号占位符 1"/>
          <p:cNvSpPr>
            <a:spLocks noGrp="1"/>
          </p:cNvSpPr>
          <p:nvPr>
            <p:ph type="sldNum" sz="quarter" idx="12"/>
          </p:nvPr>
        </p:nvSpPr>
        <p:spPr/>
        <p:txBody>
          <a:bodyPr/>
          <a:lstStyle/>
          <a:p>
            <a:fld id="{5B8AC867-72ED-42EA-92C6-36FC511EE56C}" type="slidenum">
              <a:rPr lang="zh-CN" altLang="en-US" smtClean="0"/>
              <a:t>17</a:t>
            </a:fld>
            <a:endParaRPr lang="zh-CN" altLang="en-US" dirty="0"/>
          </a:p>
        </p:txBody>
      </p:sp>
    </p:spTree>
    <p:extLst>
      <p:ext uri="{BB962C8B-B14F-4D97-AF65-F5344CB8AC3E}">
        <p14:creationId xmlns:p14="http://schemas.microsoft.com/office/powerpoint/2010/main" val="796075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7C4DDF51-5A9D-4877-9F00-A48FB2F09006}"/>
              </a:ext>
            </a:extLst>
          </p:cNvPr>
          <p:cNvSpPr>
            <a:spLocks noGrp="1"/>
          </p:cNvSpPr>
          <p:nvPr>
            <p:ph type="sldNum" sz="quarter" idx="12"/>
          </p:nvPr>
        </p:nvSpPr>
        <p:spPr/>
        <p:txBody>
          <a:bodyPr/>
          <a:lstStyle/>
          <a:p>
            <a:fld id="{5B8AC867-72ED-42EA-92C6-36FC511EE56C}" type="slidenum">
              <a:rPr lang="zh-CN" altLang="en-US" smtClean="0"/>
              <a:t>18</a:t>
            </a:fld>
            <a:endParaRPr lang="zh-CN" altLang="en-US" dirty="0"/>
          </a:p>
        </p:txBody>
      </p:sp>
      <p:pic>
        <p:nvPicPr>
          <p:cNvPr id="7" name="图片 6">
            <a:extLst>
              <a:ext uri="{FF2B5EF4-FFF2-40B4-BE49-F238E27FC236}">
                <a16:creationId xmlns:a16="http://schemas.microsoft.com/office/drawing/2014/main" id="{976686F0-5A84-4400-AE7E-947828C9E5C1}"/>
              </a:ext>
            </a:extLst>
          </p:cNvPr>
          <p:cNvPicPr>
            <a:picLocks noChangeAspect="1"/>
          </p:cNvPicPr>
          <p:nvPr/>
        </p:nvPicPr>
        <p:blipFill>
          <a:blip r:embed="rId2"/>
          <a:stretch>
            <a:fillRect/>
          </a:stretch>
        </p:blipFill>
        <p:spPr>
          <a:xfrm>
            <a:off x="0" y="0"/>
            <a:ext cx="8239539" cy="2858616"/>
          </a:xfrm>
          <a:prstGeom prst="rect">
            <a:avLst/>
          </a:prstGeom>
        </p:spPr>
      </p:pic>
      <p:sp>
        <p:nvSpPr>
          <p:cNvPr id="8" name="文本框 7">
            <a:extLst>
              <a:ext uri="{FF2B5EF4-FFF2-40B4-BE49-F238E27FC236}">
                <a16:creationId xmlns:a16="http://schemas.microsoft.com/office/drawing/2014/main" id="{8893BCAC-E9FC-4C22-94F9-114B0C93BACD}"/>
              </a:ext>
            </a:extLst>
          </p:cNvPr>
          <p:cNvSpPr txBox="1"/>
          <p:nvPr/>
        </p:nvSpPr>
        <p:spPr>
          <a:xfrm>
            <a:off x="0" y="3079858"/>
            <a:ext cx="8667757" cy="646331"/>
          </a:xfrm>
          <a:prstGeom prst="rect">
            <a:avLst/>
          </a:prstGeom>
          <a:noFill/>
        </p:spPr>
        <p:txBody>
          <a:bodyPr wrap="none" rtlCol="0">
            <a:spAutoFit/>
          </a:bodyPr>
          <a:lstStyle/>
          <a:p>
            <a:r>
              <a:rPr lang="zh-CN" altLang="en-US" dirty="0"/>
              <a:t>一个卷积层包括了输入、卷积核和输出三个步骤。</a:t>
            </a:r>
            <a:endParaRPr lang="en-US" altLang="zh-CN" dirty="0"/>
          </a:p>
          <a:p>
            <a:r>
              <a:rPr lang="zh-CN" altLang="en-US" dirty="0"/>
              <a:t>每个卷积层的输入数据都是以三维的形式存在的，就相当于多张</a:t>
            </a:r>
            <a:r>
              <a:rPr lang="en-US" altLang="zh-CN" dirty="0"/>
              <a:t>feature map</a:t>
            </a:r>
            <a:r>
              <a:rPr lang="zh-CN" altLang="en-US" dirty="0"/>
              <a:t>的叠加。</a:t>
            </a:r>
            <a:endParaRPr lang="en-US" altLang="zh-CN" dirty="0"/>
          </a:p>
        </p:txBody>
      </p:sp>
      <p:sp>
        <p:nvSpPr>
          <p:cNvPr id="9" name="矩形 8">
            <a:extLst>
              <a:ext uri="{FF2B5EF4-FFF2-40B4-BE49-F238E27FC236}">
                <a16:creationId xmlns:a16="http://schemas.microsoft.com/office/drawing/2014/main" id="{62FD523E-4D94-43C5-B393-62936EA04C9B}"/>
              </a:ext>
            </a:extLst>
          </p:cNvPr>
          <p:cNvSpPr/>
          <p:nvPr/>
        </p:nvSpPr>
        <p:spPr>
          <a:xfrm>
            <a:off x="139148" y="516835"/>
            <a:ext cx="1798982" cy="1779104"/>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箭头连接符 11">
            <a:extLst>
              <a:ext uri="{FF2B5EF4-FFF2-40B4-BE49-F238E27FC236}">
                <a16:creationId xmlns:a16="http://schemas.microsoft.com/office/drawing/2014/main" id="{A43EBBD9-856B-4A07-8F71-5F0E68F073C1}"/>
              </a:ext>
            </a:extLst>
          </p:cNvPr>
          <p:cNvCxnSpPr>
            <a:cxnSpLocks/>
          </p:cNvCxnSpPr>
          <p:nvPr/>
        </p:nvCxnSpPr>
        <p:spPr>
          <a:xfrm>
            <a:off x="1570383" y="2295939"/>
            <a:ext cx="0" cy="365981"/>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66986655-95CD-4946-B43D-1B80963BF00B}"/>
              </a:ext>
            </a:extLst>
          </p:cNvPr>
          <p:cNvSpPr txBox="1"/>
          <p:nvPr/>
        </p:nvSpPr>
        <p:spPr>
          <a:xfrm>
            <a:off x="1038639" y="2560084"/>
            <a:ext cx="1281120" cy="369332"/>
          </a:xfrm>
          <a:prstGeom prst="rect">
            <a:avLst/>
          </a:prstGeom>
          <a:noFill/>
        </p:spPr>
        <p:txBody>
          <a:bodyPr wrap="none" rtlCol="0">
            <a:spAutoFit/>
          </a:bodyPr>
          <a:lstStyle/>
          <a:p>
            <a:r>
              <a:rPr lang="en-US" altLang="zh-CN" dirty="0">
                <a:solidFill>
                  <a:srgbClr val="0000FF"/>
                </a:solidFill>
              </a:rPr>
              <a:t>feature map</a:t>
            </a:r>
            <a:endParaRPr lang="zh-CN" altLang="en-US" dirty="0">
              <a:solidFill>
                <a:srgbClr val="0000FF"/>
              </a:solidFill>
            </a:endParaRPr>
          </a:p>
        </p:txBody>
      </p:sp>
      <p:sp>
        <p:nvSpPr>
          <p:cNvPr id="14" name="矩形 13">
            <a:extLst>
              <a:ext uri="{FF2B5EF4-FFF2-40B4-BE49-F238E27FC236}">
                <a16:creationId xmlns:a16="http://schemas.microsoft.com/office/drawing/2014/main" id="{8A8AFCD5-8258-4B5B-A47E-3DE56962CCD4}"/>
              </a:ext>
            </a:extLst>
          </p:cNvPr>
          <p:cNvSpPr/>
          <p:nvPr/>
        </p:nvSpPr>
        <p:spPr>
          <a:xfrm>
            <a:off x="10160" y="222294"/>
            <a:ext cx="2319753" cy="2341781"/>
          </a:xfrm>
          <a:prstGeom prst="rect">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755582EC-C15E-404C-B36B-A3CE21527AA2}"/>
              </a:ext>
            </a:extLst>
          </p:cNvPr>
          <p:cNvSpPr txBox="1"/>
          <p:nvPr/>
        </p:nvSpPr>
        <p:spPr>
          <a:xfrm>
            <a:off x="807597" y="-309888"/>
            <a:ext cx="724878" cy="400110"/>
          </a:xfrm>
          <a:prstGeom prst="rect">
            <a:avLst/>
          </a:prstGeom>
          <a:noFill/>
        </p:spPr>
        <p:txBody>
          <a:bodyPr wrap="none" rtlCol="0">
            <a:spAutoFit/>
          </a:bodyPr>
          <a:lstStyle/>
          <a:p>
            <a:r>
              <a:rPr lang="en-US" altLang="zh-CN" sz="2000" dirty="0">
                <a:solidFill>
                  <a:srgbClr val="0000FF"/>
                </a:solidFill>
              </a:rPr>
              <a:t>Input</a:t>
            </a:r>
            <a:endParaRPr lang="zh-CN" altLang="en-US" sz="2000" dirty="0">
              <a:solidFill>
                <a:srgbClr val="0000FF"/>
              </a:solidFill>
            </a:endParaRPr>
          </a:p>
        </p:txBody>
      </p:sp>
      <p:sp>
        <p:nvSpPr>
          <p:cNvPr id="17" name="矩形 16">
            <a:extLst>
              <a:ext uri="{FF2B5EF4-FFF2-40B4-BE49-F238E27FC236}">
                <a16:creationId xmlns:a16="http://schemas.microsoft.com/office/drawing/2014/main" id="{7D05B39C-A152-421D-9061-536EF82E3B7F}"/>
              </a:ext>
            </a:extLst>
          </p:cNvPr>
          <p:cNvSpPr/>
          <p:nvPr/>
        </p:nvSpPr>
        <p:spPr>
          <a:xfrm>
            <a:off x="2861658" y="81025"/>
            <a:ext cx="1328378" cy="2580895"/>
          </a:xfrm>
          <a:prstGeom prst="rect">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6F009047-1A56-453C-9336-7E45C23D78B2}"/>
              </a:ext>
            </a:extLst>
          </p:cNvPr>
          <p:cNvSpPr txBox="1"/>
          <p:nvPr/>
        </p:nvSpPr>
        <p:spPr>
          <a:xfrm>
            <a:off x="3113714" y="-309888"/>
            <a:ext cx="824265" cy="400110"/>
          </a:xfrm>
          <a:prstGeom prst="rect">
            <a:avLst/>
          </a:prstGeom>
          <a:noFill/>
        </p:spPr>
        <p:txBody>
          <a:bodyPr wrap="none" rtlCol="0">
            <a:spAutoFit/>
          </a:bodyPr>
          <a:lstStyle/>
          <a:p>
            <a:r>
              <a:rPr lang="en-US" altLang="zh-CN" sz="2000" dirty="0">
                <a:solidFill>
                  <a:srgbClr val="0000FF"/>
                </a:solidFill>
              </a:rPr>
              <a:t>kernel</a:t>
            </a:r>
            <a:endParaRPr lang="zh-CN" altLang="en-US" sz="2000" dirty="0">
              <a:solidFill>
                <a:srgbClr val="0000FF"/>
              </a:solidFill>
            </a:endParaRPr>
          </a:p>
        </p:txBody>
      </p:sp>
      <p:sp>
        <p:nvSpPr>
          <p:cNvPr id="19" name="矩形 18">
            <a:extLst>
              <a:ext uri="{FF2B5EF4-FFF2-40B4-BE49-F238E27FC236}">
                <a16:creationId xmlns:a16="http://schemas.microsoft.com/office/drawing/2014/main" id="{55DC7E46-6867-4C66-8DAA-EFEF1C7482DA}"/>
              </a:ext>
            </a:extLst>
          </p:cNvPr>
          <p:cNvSpPr/>
          <p:nvPr/>
        </p:nvSpPr>
        <p:spPr>
          <a:xfrm>
            <a:off x="4760381" y="81025"/>
            <a:ext cx="3479158" cy="2777591"/>
          </a:xfrm>
          <a:prstGeom prst="rect">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799EA1C7-FA00-4E58-88DC-0CA0BC785B4F}"/>
              </a:ext>
            </a:extLst>
          </p:cNvPr>
          <p:cNvSpPr txBox="1"/>
          <p:nvPr/>
        </p:nvSpPr>
        <p:spPr>
          <a:xfrm>
            <a:off x="6051760" y="-319085"/>
            <a:ext cx="896399" cy="400110"/>
          </a:xfrm>
          <a:prstGeom prst="rect">
            <a:avLst/>
          </a:prstGeom>
          <a:noFill/>
        </p:spPr>
        <p:txBody>
          <a:bodyPr wrap="none" rtlCol="0">
            <a:spAutoFit/>
          </a:bodyPr>
          <a:lstStyle/>
          <a:p>
            <a:r>
              <a:rPr lang="en-US" altLang="zh-CN" sz="2000" dirty="0">
                <a:solidFill>
                  <a:srgbClr val="0000FF"/>
                </a:solidFill>
              </a:rPr>
              <a:t>Output</a:t>
            </a:r>
            <a:endParaRPr lang="zh-CN" altLang="en-US" sz="2000" dirty="0">
              <a:solidFill>
                <a:srgbClr val="0000FF"/>
              </a:solidFill>
            </a:endParaRPr>
          </a:p>
        </p:txBody>
      </p:sp>
      <p:sp>
        <p:nvSpPr>
          <p:cNvPr id="21" name="文本框 20">
            <a:extLst>
              <a:ext uri="{FF2B5EF4-FFF2-40B4-BE49-F238E27FC236}">
                <a16:creationId xmlns:a16="http://schemas.microsoft.com/office/drawing/2014/main" id="{CEE88769-BD0C-4ADF-B5F8-B29BEB4D5495}"/>
              </a:ext>
            </a:extLst>
          </p:cNvPr>
          <p:cNvSpPr txBox="1"/>
          <p:nvPr/>
        </p:nvSpPr>
        <p:spPr>
          <a:xfrm>
            <a:off x="10160" y="3947431"/>
            <a:ext cx="4339650" cy="369332"/>
          </a:xfrm>
          <a:prstGeom prst="rect">
            <a:avLst/>
          </a:prstGeom>
          <a:noFill/>
        </p:spPr>
        <p:txBody>
          <a:bodyPr wrap="none" rtlCol="0">
            <a:spAutoFit/>
          </a:bodyPr>
          <a:lstStyle/>
          <a:p>
            <a:r>
              <a:rPr lang="zh-CN" altLang="en-US" dirty="0"/>
              <a:t>主要用于提取特征。特别是图片的特征。</a:t>
            </a:r>
            <a:endParaRPr lang="en-US" altLang="zh-CN" dirty="0"/>
          </a:p>
        </p:txBody>
      </p:sp>
    </p:spTree>
    <p:extLst>
      <p:ext uri="{BB962C8B-B14F-4D97-AF65-F5344CB8AC3E}">
        <p14:creationId xmlns:p14="http://schemas.microsoft.com/office/powerpoint/2010/main" val="2715077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1"/>
          <p:cNvSpPr txBox="1"/>
          <p:nvPr/>
        </p:nvSpPr>
        <p:spPr>
          <a:xfrm>
            <a:off x="173130" y="260648"/>
            <a:ext cx="7691049" cy="584775"/>
          </a:xfrm>
          <a:prstGeom prst="rect">
            <a:avLst/>
          </a:prstGeom>
          <a:noFill/>
        </p:spPr>
        <p:txBody>
          <a:bodyPr wrap="square" rtlCol="0">
            <a:spAutoFit/>
          </a:bodyPr>
          <a:lstStyle/>
          <a:p>
            <a:r>
              <a:rPr lang="zh-CN" altLang="en-US"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一、</a:t>
            </a:r>
            <a:r>
              <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ML</a:t>
            </a:r>
            <a:r>
              <a:rPr lang="zh-CN" altLang="en-US"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 </a:t>
            </a:r>
            <a:r>
              <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Overview</a:t>
            </a:r>
          </a:p>
        </p:txBody>
      </p:sp>
      <p:sp>
        <p:nvSpPr>
          <p:cNvPr id="7" name="AutoShape 12"/>
          <p:cNvSpPr>
            <a:spLocks noChangeArrowheads="1"/>
          </p:cNvSpPr>
          <p:nvPr/>
        </p:nvSpPr>
        <p:spPr bwMode="auto">
          <a:xfrm>
            <a:off x="0" y="955671"/>
            <a:ext cx="8367713" cy="65314"/>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C00000"/>
          </a:solidFill>
          <a:ln w="9525">
            <a:solidFill>
              <a:srgbClr val="C00000"/>
            </a:solidFill>
            <a:round/>
            <a:headEnd/>
            <a:tailEnd/>
          </a:ln>
        </p:spPr>
        <p:txBody>
          <a:bodyPr/>
          <a:lstStyle/>
          <a:p>
            <a:endParaRPr lang="zh-CN" altLang="en-US">
              <a:solidFill>
                <a:prstClr val="black"/>
              </a:solidFill>
            </a:endParaRPr>
          </a:p>
        </p:txBody>
      </p:sp>
      <p:sp>
        <p:nvSpPr>
          <p:cNvPr id="2" name="灯片编号占位符 1"/>
          <p:cNvSpPr>
            <a:spLocks noGrp="1"/>
          </p:cNvSpPr>
          <p:nvPr>
            <p:ph type="sldNum" sz="quarter" idx="12"/>
          </p:nvPr>
        </p:nvSpPr>
        <p:spPr/>
        <p:txBody>
          <a:bodyPr/>
          <a:lstStyle/>
          <a:p>
            <a:fld id="{5B8AC867-72ED-42EA-92C6-36FC511EE56C}" type="slidenum">
              <a:rPr lang="zh-CN" altLang="en-US" smtClean="0"/>
              <a:t>2</a:t>
            </a:fld>
            <a:endParaRPr lang="zh-CN" altLang="en-US"/>
          </a:p>
        </p:txBody>
      </p:sp>
      <p:pic>
        <p:nvPicPr>
          <p:cNvPr id="8" name="图片 7">
            <a:extLst>
              <a:ext uri="{FF2B5EF4-FFF2-40B4-BE49-F238E27FC236}">
                <a16:creationId xmlns:a16="http://schemas.microsoft.com/office/drawing/2014/main" id="{AE2D5CA7-533E-4EBB-AE62-A303B79B6290}"/>
              </a:ext>
            </a:extLst>
          </p:cNvPr>
          <p:cNvPicPr>
            <a:picLocks noChangeAspect="1"/>
          </p:cNvPicPr>
          <p:nvPr/>
        </p:nvPicPr>
        <p:blipFill>
          <a:blip r:embed="rId3"/>
          <a:stretch>
            <a:fillRect/>
          </a:stretch>
        </p:blipFill>
        <p:spPr>
          <a:xfrm>
            <a:off x="3594218" y="1120110"/>
            <a:ext cx="5425440" cy="2456175"/>
          </a:xfrm>
          <a:prstGeom prst="rect">
            <a:avLst/>
          </a:prstGeom>
        </p:spPr>
      </p:pic>
      <p:grpSp>
        <p:nvGrpSpPr>
          <p:cNvPr id="11" name="组合 10">
            <a:extLst>
              <a:ext uri="{FF2B5EF4-FFF2-40B4-BE49-F238E27FC236}">
                <a16:creationId xmlns:a16="http://schemas.microsoft.com/office/drawing/2014/main" id="{339D033C-F8B4-4EE2-8169-AD0AE7E9AC33}"/>
              </a:ext>
            </a:extLst>
          </p:cNvPr>
          <p:cNvGrpSpPr/>
          <p:nvPr/>
        </p:nvGrpSpPr>
        <p:grpSpPr>
          <a:xfrm>
            <a:off x="-1" y="1120110"/>
            <a:ext cx="3519585" cy="2727632"/>
            <a:chOff x="-1" y="1118466"/>
            <a:chExt cx="4003106" cy="3130682"/>
          </a:xfrm>
        </p:grpSpPr>
        <p:pic>
          <p:nvPicPr>
            <p:cNvPr id="4" name="图片 3">
              <a:extLst>
                <a:ext uri="{FF2B5EF4-FFF2-40B4-BE49-F238E27FC236}">
                  <a16:creationId xmlns:a16="http://schemas.microsoft.com/office/drawing/2014/main" id="{4FDC8B78-D9B6-4095-9038-5646844CC0F2}"/>
                </a:ext>
              </a:extLst>
            </p:cNvPr>
            <p:cNvPicPr>
              <a:picLocks noChangeAspect="1"/>
            </p:cNvPicPr>
            <p:nvPr/>
          </p:nvPicPr>
          <p:blipFill>
            <a:blip r:embed="rId4"/>
            <a:stretch>
              <a:fillRect/>
            </a:stretch>
          </p:blipFill>
          <p:spPr>
            <a:xfrm>
              <a:off x="196915" y="1118466"/>
              <a:ext cx="3616960" cy="2888301"/>
            </a:xfrm>
            <a:prstGeom prst="rect">
              <a:avLst/>
            </a:prstGeom>
          </p:spPr>
        </p:pic>
        <p:sp>
          <p:nvSpPr>
            <p:cNvPr id="10" name="文本框 9">
              <a:extLst>
                <a:ext uri="{FF2B5EF4-FFF2-40B4-BE49-F238E27FC236}">
                  <a16:creationId xmlns:a16="http://schemas.microsoft.com/office/drawing/2014/main" id="{BF5AC948-21BF-4A40-A487-EE5C221E1CA0}"/>
                </a:ext>
              </a:extLst>
            </p:cNvPr>
            <p:cNvSpPr txBox="1"/>
            <p:nvPr/>
          </p:nvSpPr>
          <p:spPr>
            <a:xfrm>
              <a:off x="-1" y="4019532"/>
              <a:ext cx="4003106" cy="229616"/>
            </a:xfrm>
            <a:prstGeom prst="rect">
              <a:avLst/>
            </a:prstGeom>
            <a:noFill/>
          </p:spPr>
          <p:txBody>
            <a:bodyPr wrap="square">
              <a:spAutoFit/>
            </a:bodyPr>
            <a:lstStyle/>
            <a:p>
              <a:r>
                <a:rPr lang="en-US" altLang="zh-CN" sz="700" dirty="0"/>
                <a:t>Ian Goodfellow; </a:t>
              </a:r>
              <a:r>
                <a:rPr lang="en-US" altLang="zh-CN" sz="700" dirty="0" err="1"/>
                <a:t>Yoshua</a:t>
              </a:r>
              <a:r>
                <a:rPr lang="en-US" altLang="zh-CN" sz="700" dirty="0"/>
                <a:t> </a:t>
              </a:r>
              <a:r>
                <a:rPr lang="en-US" altLang="zh-CN" sz="700" dirty="0" err="1"/>
                <a:t>Bengio</a:t>
              </a:r>
              <a:r>
                <a:rPr lang="en-US" altLang="zh-CN" sz="700" dirty="0"/>
                <a:t>; Aaron Courville, DEEP LEARNING, The MIT Press, 2016</a:t>
              </a:r>
              <a:endParaRPr lang="zh-CN" altLang="en-US" sz="700" dirty="0"/>
            </a:p>
          </p:txBody>
        </p:sp>
      </p:grpSp>
      <p:sp>
        <p:nvSpPr>
          <p:cNvPr id="12" name="文本框 11">
            <a:extLst>
              <a:ext uri="{FF2B5EF4-FFF2-40B4-BE49-F238E27FC236}">
                <a16:creationId xmlns:a16="http://schemas.microsoft.com/office/drawing/2014/main" id="{2C0CF8D2-DDBB-4959-B46B-C64562AB1AD6}"/>
              </a:ext>
            </a:extLst>
          </p:cNvPr>
          <p:cNvSpPr txBox="1"/>
          <p:nvPr/>
        </p:nvSpPr>
        <p:spPr>
          <a:xfrm>
            <a:off x="7700273" y="3589575"/>
            <a:ext cx="1334880" cy="200055"/>
          </a:xfrm>
          <a:prstGeom prst="rect">
            <a:avLst/>
          </a:prstGeom>
          <a:noFill/>
        </p:spPr>
        <p:txBody>
          <a:bodyPr wrap="square">
            <a:spAutoFit/>
          </a:bodyPr>
          <a:lstStyle/>
          <a:p>
            <a:r>
              <a:rPr lang="en-US" altLang="zh-CN" sz="700" dirty="0" err="1"/>
              <a:t>Pytorch</a:t>
            </a:r>
            <a:r>
              <a:rPr lang="en-US" altLang="zh-CN" sz="700" dirty="0"/>
              <a:t> </a:t>
            </a:r>
            <a:r>
              <a:rPr lang="zh-CN" altLang="en-US" sz="700" dirty="0"/>
              <a:t>深度学习实践</a:t>
            </a:r>
            <a:r>
              <a:rPr lang="en-US" altLang="zh-CN" sz="700" dirty="0"/>
              <a:t>, </a:t>
            </a:r>
            <a:r>
              <a:rPr lang="en-US" altLang="zh-CN" sz="700" dirty="0" err="1"/>
              <a:t>bilibili</a:t>
            </a:r>
            <a:r>
              <a:rPr lang="en-US" altLang="zh-CN" sz="700" dirty="0"/>
              <a:t> </a:t>
            </a:r>
            <a:endParaRPr lang="zh-CN" altLang="en-US" sz="700" dirty="0"/>
          </a:p>
        </p:txBody>
      </p:sp>
      <p:grpSp>
        <p:nvGrpSpPr>
          <p:cNvPr id="17" name="组合 16">
            <a:extLst>
              <a:ext uri="{FF2B5EF4-FFF2-40B4-BE49-F238E27FC236}">
                <a16:creationId xmlns:a16="http://schemas.microsoft.com/office/drawing/2014/main" id="{2CBABC75-8514-4654-A119-287F7DDA0668}"/>
              </a:ext>
            </a:extLst>
          </p:cNvPr>
          <p:cNvGrpSpPr/>
          <p:nvPr/>
        </p:nvGrpSpPr>
        <p:grpSpPr>
          <a:xfrm>
            <a:off x="0" y="3947620"/>
            <a:ext cx="4714966" cy="2415089"/>
            <a:chOff x="173130" y="4238429"/>
            <a:chExt cx="4714966" cy="2415089"/>
          </a:xfrm>
        </p:grpSpPr>
        <p:pic>
          <p:nvPicPr>
            <p:cNvPr id="14" name="图片 13">
              <a:extLst>
                <a:ext uri="{FF2B5EF4-FFF2-40B4-BE49-F238E27FC236}">
                  <a16:creationId xmlns:a16="http://schemas.microsoft.com/office/drawing/2014/main" id="{DAB012BB-C8D1-481B-B93F-508E909FC210}"/>
                </a:ext>
              </a:extLst>
            </p:cNvPr>
            <p:cNvPicPr>
              <a:picLocks noChangeAspect="1"/>
            </p:cNvPicPr>
            <p:nvPr/>
          </p:nvPicPr>
          <p:blipFill>
            <a:blip r:embed="rId5"/>
            <a:stretch>
              <a:fillRect/>
            </a:stretch>
          </p:blipFill>
          <p:spPr>
            <a:xfrm>
              <a:off x="173130" y="4238429"/>
              <a:ext cx="2057401" cy="2392847"/>
            </a:xfrm>
            <a:prstGeom prst="rect">
              <a:avLst/>
            </a:prstGeom>
          </p:spPr>
        </p:pic>
        <p:pic>
          <p:nvPicPr>
            <p:cNvPr id="16" name="图片 15">
              <a:extLst>
                <a:ext uri="{FF2B5EF4-FFF2-40B4-BE49-F238E27FC236}">
                  <a16:creationId xmlns:a16="http://schemas.microsoft.com/office/drawing/2014/main" id="{856CCD35-2718-4DAF-9BF8-276BA9DBD467}"/>
                </a:ext>
              </a:extLst>
            </p:cNvPr>
            <p:cNvPicPr>
              <a:picLocks noChangeAspect="1"/>
            </p:cNvPicPr>
            <p:nvPr/>
          </p:nvPicPr>
          <p:blipFill>
            <a:blip r:embed="rId6"/>
            <a:stretch>
              <a:fillRect/>
            </a:stretch>
          </p:blipFill>
          <p:spPr>
            <a:xfrm>
              <a:off x="2198951" y="4260672"/>
              <a:ext cx="2689145" cy="2392846"/>
            </a:xfrm>
            <a:prstGeom prst="rect">
              <a:avLst/>
            </a:prstGeom>
          </p:spPr>
        </p:pic>
      </p:grpSp>
      <p:sp>
        <p:nvSpPr>
          <p:cNvPr id="18" name="文本框 17">
            <a:extLst>
              <a:ext uri="{FF2B5EF4-FFF2-40B4-BE49-F238E27FC236}">
                <a16:creationId xmlns:a16="http://schemas.microsoft.com/office/drawing/2014/main" id="{28A887F7-3AC4-4BF1-A126-0CAB260690DE}"/>
              </a:ext>
            </a:extLst>
          </p:cNvPr>
          <p:cNvSpPr txBox="1"/>
          <p:nvPr/>
        </p:nvSpPr>
        <p:spPr>
          <a:xfrm>
            <a:off x="3516416" y="6368144"/>
            <a:ext cx="1334880" cy="200055"/>
          </a:xfrm>
          <a:prstGeom prst="rect">
            <a:avLst/>
          </a:prstGeom>
          <a:noFill/>
        </p:spPr>
        <p:txBody>
          <a:bodyPr wrap="square">
            <a:spAutoFit/>
          </a:bodyPr>
          <a:lstStyle/>
          <a:p>
            <a:r>
              <a:rPr lang="en-US" altLang="zh-CN" sz="700" dirty="0" err="1"/>
              <a:t>Pytorch</a:t>
            </a:r>
            <a:r>
              <a:rPr lang="en-US" altLang="zh-CN" sz="700" dirty="0"/>
              <a:t> </a:t>
            </a:r>
            <a:r>
              <a:rPr lang="zh-CN" altLang="en-US" sz="700" dirty="0"/>
              <a:t>深度学习实践</a:t>
            </a:r>
            <a:r>
              <a:rPr lang="en-US" altLang="zh-CN" sz="700" dirty="0"/>
              <a:t>, </a:t>
            </a:r>
            <a:r>
              <a:rPr lang="en-US" altLang="zh-CN" sz="700" dirty="0" err="1"/>
              <a:t>bilibili</a:t>
            </a:r>
            <a:r>
              <a:rPr lang="en-US" altLang="zh-CN" sz="700" dirty="0"/>
              <a:t> </a:t>
            </a:r>
            <a:endParaRPr lang="zh-CN" altLang="en-US" sz="700" dirty="0"/>
          </a:p>
        </p:txBody>
      </p:sp>
      <p:pic>
        <p:nvPicPr>
          <p:cNvPr id="20" name="图片 19">
            <a:extLst>
              <a:ext uri="{FF2B5EF4-FFF2-40B4-BE49-F238E27FC236}">
                <a16:creationId xmlns:a16="http://schemas.microsoft.com/office/drawing/2014/main" id="{4ACD3A3D-6E61-4930-9B45-39336F3CF167}"/>
              </a:ext>
            </a:extLst>
          </p:cNvPr>
          <p:cNvPicPr>
            <a:picLocks noChangeAspect="1"/>
          </p:cNvPicPr>
          <p:nvPr/>
        </p:nvPicPr>
        <p:blipFill>
          <a:blip r:embed="rId7"/>
          <a:stretch>
            <a:fillRect/>
          </a:stretch>
        </p:blipFill>
        <p:spPr>
          <a:xfrm>
            <a:off x="5004600" y="4019534"/>
            <a:ext cx="4015058" cy="1980762"/>
          </a:xfrm>
          <a:prstGeom prst="rect">
            <a:avLst/>
          </a:prstGeom>
        </p:spPr>
      </p:pic>
      <p:sp>
        <p:nvSpPr>
          <p:cNvPr id="22" name="文本框 21">
            <a:extLst>
              <a:ext uri="{FF2B5EF4-FFF2-40B4-BE49-F238E27FC236}">
                <a16:creationId xmlns:a16="http://schemas.microsoft.com/office/drawing/2014/main" id="{E7484FE8-8F5C-489E-9313-FACCCAE903FA}"/>
              </a:ext>
            </a:extLst>
          </p:cNvPr>
          <p:cNvSpPr txBox="1"/>
          <p:nvPr/>
        </p:nvSpPr>
        <p:spPr>
          <a:xfrm>
            <a:off x="-1" y="6525163"/>
            <a:ext cx="5425440" cy="338554"/>
          </a:xfrm>
          <a:prstGeom prst="rect">
            <a:avLst/>
          </a:prstGeom>
          <a:noFill/>
        </p:spPr>
        <p:txBody>
          <a:bodyPr wrap="square">
            <a:spAutoFit/>
          </a:bodyPr>
          <a:lstStyle/>
          <a:p>
            <a:pPr algn="l"/>
            <a:r>
              <a:rPr lang="zh-CN" altLang="en-US" sz="1600" dirty="0">
                <a:solidFill>
                  <a:srgbClr val="FF0000"/>
                </a:solidFill>
                <a:effectLst/>
              </a:rPr>
              <a:t>神经网络来源于神经科学，深度学习来源于数学和工程学。</a:t>
            </a:r>
          </a:p>
        </p:txBody>
      </p:sp>
      <p:sp>
        <p:nvSpPr>
          <p:cNvPr id="24" name="文本框 23">
            <a:extLst>
              <a:ext uri="{FF2B5EF4-FFF2-40B4-BE49-F238E27FC236}">
                <a16:creationId xmlns:a16="http://schemas.microsoft.com/office/drawing/2014/main" id="{A48E2127-31CC-495B-B313-282F5E0B08A6}"/>
              </a:ext>
            </a:extLst>
          </p:cNvPr>
          <p:cNvSpPr txBox="1"/>
          <p:nvPr/>
        </p:nvSpPr>
        <p:spPr>
          <a:xfrm>
            <a:off x="1962945" y="4362449"/>
            <a:ext cx="739615" cy="1815882"/>
          </a:xfrm>
          <a:prstGeom prst="rect">
            <a:avLst/>
          </a:prstGeom>
          <a:noFill/>
        </p:spPr>
        <p:txBody>
          <a:bodyPr wrap="square">
            <a:spAutoFit/>
          </a:bodyPr>
          <a:lstStyle/>
          <a:p>
            <a:r>
              <a:rPr lang="zh-CN" altLang="en-US" sz="1400" dirty="0">
                <a:solidFill>
                  <a:srgbClr val="0000FF"/>
                </a:solidFill>
              </a:rPr>
              <a:t>神经科学实验发现哺</a:t>
            </a:r>
            <a:endParaRPr lang="en-US" altLang="zh-CN" sz="1400" dirty="0">
              <a:solidFill>
                <a:srgbClr val="0000FF"/>
              </a:solidFill>
            </a:endParaRPr>
          </a:p>
          <a:p>
            <a:endParaRPr lang="en-US" altLang="zh-CN" sz="1400" dirty="0">
              <a:solidFill>
                <a:srgbClr val="0000FF"/>
              </a:solidFill>
            </a:endParaRPr>
          </a:p>
          <a:p>
            <a:r>
              <a:rPr lang="zh-CN" altLang="en-US" sz="1400" dirty="0">
                <a:solidFill>
                  <a:srgbClr val="0000FF"/>
                </a:solidFill>
              </a:rPr>
              <a:t>乳动物的视觉处理是分层的。</a:t>
            </a:r>
          </a:p>
        </p:txBody>
      </p:sp>
    </p:spTree>
    <p:extLst>
      <p:ext uri="{BB962C8B-B14F-4D97-AF65-F5344CB8AC3E}">
        <p14:creationId xmlns:p14="http://schemas.microsoft.com/office/powerpoint/2010/main" val="2287312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1"/>
          <p:cNvSpPr txBox="1"/>
          <p:nvPr/>
        </p:nvSpPr>
        <p:spPr>
          <a:xfrm>
            <a:off x="173130" y="260648"/>
            <a:ext cx="7691049" cy="584775"/>
          </a:xfrm>
          <a:prstGeom prst="rect">
            <a:avLst/>
          </a:prstGeom>
          <a:noFill/>
        </p:spPr>
        <p:txBody>
          <a:bodyPr wrap="square" rtlCol="0">
            <a:spAutoFit/>
          </a:bodyPr>
          <a:lstStyle/>
          <a:p>
            <a:r>
              <a:rPr lang="zh-CN" altLang="en-US"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二、</a:t>
            </a:r>
            <a:r>
              <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Back Propagation</a:t>
            </a:r>
          </a:p>
        </p:txBody>
      </p:sp>
      <p:sp>
        <p:nvSpPr>
          <p:cNvPr id="7" name="AutoShape 12"/>
          <p:cNvSpPr>
            <a:spLocks noChangeArrowheads="1"/>
          </p:cNvSpPr>
          <p:nvPr/>
        </p:nvSpPr>
        <p:spPr bwMode="auto">
          <a:xfrm>
            <a:off x="0" y="955671"/>
            <a:ext cx="8367713" cy="65314"/>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C00000"/>
          </a:solidFill>
          <a:ln w="9525">
            <a:solidFill>
              <a:srgbClr val="C00000"/>
            </a:solidFill>
            <a:round/>
            <a:headEnd/>
            <a:tailEnd/>
          </a:ln>
        </p:spPr>
        <p:txBody>
          <a:bodyPr/>
          <a:lstStyle/>
          <a:p>
            <a:endParaRPr lang="zh-CN" altLang="en-US">
              <a:solidFill>
                <a:prstClr val="black"/>
              </a:solidFill>
            </a:endParaRPr>
          </a:p>
        </p:txBody>
      </p:sp>
      <p:sp>
        <p:nvSpPr>
          <p:cNvPr id="2" name="灯片编号占位符 1"/>
          <p:cNvSpPr>
            <a:spLocks noGrp="1"/>
          </p:cNvSpPr>
          <p:nvPr>
            <p:ph type="sldNum" sz="quarter" idx="12"/>
          </p:nvPr>
        </p:nvSpPr>
        <p:spPr/>
        <p:txBody>
          <a:bodyPr/>
          <a:lstStyle/>
          <a:p>
            <a:fld id="{5B8AC867-72ED-42EA-92C6-36FC511EE56C}" type="slidenum">
              <a:rPr lang="zh-CN" altLang="en-US" smtClean="0"/>
              <a:t>3</a:t>
            </a:fld>
            <a:endParaRPr lang="zh-CN" altLang="en-US"/>
          </a:p>
        </p:txBody>
      </p:sp>
      <p:pic>
        <p:nvPicPr>
          <p:cNvPr id="5" name="图片 4">
            <a:extLst>
              <a:ext uri="{FF2B5EF4-FFF2-40B4-BE49-F238E27FC236}">
                <a16:creationId xmlns:a16="http://schemas.microsoft.com/office/drawing/2014/main" id="{D88A0D96-7B22-41E1-899F-5FEC26D0CBED}"/>
              </a:ext>
            </a:extLst>
          </p:cNvPr>
          <p:cNvPicPr>
            <a:picLocks noChangeAspect="1"/>
          </p:cNvPicPr>
          <p:nvPr/>
        </p:nvPicPr>
        <p:blipFill>
          <a:blip r:embed="rId3"/>
          <a:stretch>
            <a:fillRect/>
          </a:stretch>
        </p:blipFill>
        <p:spPr>
          <a:xfrm>
            <a:off x="173130" y="1131233"/>
            <a:ext cx="6374875" cy="2774501"/>
          </a:xfrm>
          <a:prstGeom prst="rect">
            <a:avLst/>
          </a:prstGeom>
        </p:spPr>
      </p:pic>
      <p:sp>
        <p:nvSpPr>
          <p:cNvPr id="19" name="文本框 18">
            <a:extLst>
              <a:ext uri="{FF2B5EF4-FFF2-40B4-BE49-F238E27FC236}">
                <a16:creationId xmlns:a16="http://schemas.microsoft.com/office/drawing/2014/main" id="{AFA66B10-2D3F-45DB-B040-4F38BF648914}"/>
              </a:ext>
            </a:extLst>
          </p:cNvPr>
          <p:cNvSpPr txBox="1"/>
          <p:nvPr/>
        </p:nvSpPr>
        <p:spPr>
          <a:xfrm>
            <a:off x="6548005" y="1131233"/>
            <a:ext cx="2595995" cy="2585323"/>
          </a:xfrm>
          <a:prstGeom prst="rect">
            <a:avLst/>
          </a:prstGeom>
          <a:noFill/>
        </p:spPr>
        <p:txBody>
          <a:bodyPr wrap="square">
            <a:spAutoFit/>
          </a:bodyPr>
          <a:lstStyle/>
          <a:p>
            <a:pPr algn="just"/>
            <a:r>
              <a:rPr lang="zh-CN" altLang="en-US" dirty="0"/>
              <a:t>根据神经元细胞利用仿生学的方法构建一个神经元的模型就叫感知机。然后把神经元全部连接起来就得到了人工神经网络。能让神经网络工作起来的方法叫反向传播。反向传播的核心叫做计算图。</a:t>
            </a:r>
          </a:p>
        </p:txBody>
      </p:sp>
      <p:sp>
        <p:nvSpPr>
          <p:cNvPr id="20" name="文本框 19">
            <a:extLst>
              <a:ext uri="{FF2B5EF4-FFF2-40B4-BE49-F238E27FC236}">
                <a16:creationId xmlns:a16="http://schemas.microsoft.com/office/drawing/2014/main" id="{2D9054CA-4F86-46C3-B95F-5242EC917AB6}"/>
              </a:ext>
            </a:extLst>
          </p:cNvPr>
          <p:cNvSpPr txBox="1"/>
          <p:nvPr/>
        </p:nvSpPr>
        <p:spPr>
          <a:xfrm>
            <a:off x="173130" y="4148003"/>
            <a:ext cx="4709160" cy="1754326"/>
          </a:xfrm>
          <a:prstGeom prst="rect">
            <a:avLst/>
          </a:prstGeom>
          <a:noFill/>
        </p:spPr>
        <p:txBody>
          <a:bodyPr wrap="square">
            <a:spAutoFit/>
          </a:bodyPr>
          <a:lstStyle/>
          <a:p>
            <a:pPr algn="just"/>
            <a:r>
              <a:rPr lang="zh-CN" altLang="en-US" dirty="0"/>
              <a:t>前馈与反向传播</a:t>
            </a:r>
          </a:p>
          <a:p>
            <a:pPr algn="just"/>
            <a:r>
              <a:rPr lang="zh-CN" altLang="en-US" dirty="0"/>
              <a:t>前馈过程就是如图中所示，从下到上的进行计算，计算的时候不仅计算出来了值，并且还顺带求了偏导。经过中间的一系列过程，然后可以求出最上方对最下方的偏导数。这也就是中间层级存在的原因。</a:t>
            </a:r>
          </a:p>
        </p:txBody>
      </p:sp>
    </p:spTree>
    <p:extLst>
      <p:ext uri="{BB962C8B-B14F-4D97-AF65-F5344CB8AC3E}">
        <p14:creationId xmlns:p14="http://schemas.microsoft.com/office/powerpoint/2010/main" val="2365162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1"/>
          <p:cNvSpPr txBox="1"/>
          <p:nvPr/>
        </p:nvSpPr>
        <p:spPr>
          <a:xfrm>
            <a:off x="173130" y="260648"/>
            <a:ext cx="7691049" cy="584775"/>
          </a:xfrm>
          <a:prstGeom prst="rect">
            <a:avLst/>
          </a:prstGeom>
          <a:noFill/>
        </p:spPr>
        <p:txBody>
          <a:bodyPr wrap="square" rtlCol="0">
            <a:spAutoFit/>
          </a:bodyPr>
          <a:lstStyle/>
          <a:p>
            <a:r>
              <a:rPr lang="zh-CN" altLang="en-US"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二、</a:t>
            </a:r>
            <a:r>
              <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Back Propagation</a:t>
            </a:r>
          </a:p>
        </p:txBody>
      </p:sp>
      <p:sp>
        <p:nvSpPr>
          <p:cNvPr id="7" name="AutoShape 12"/>
          <p:cNvSpPr>
            <a:spLocks noChangeArrowheads="1"/>
          </p:cNvSpPr>
          <p:nvPr/>
        </p:nvSpPr>
        <p:spPr bwMode="auto">
          <a:xfrm>
            <a:off x="0" y="955671"/>
            <a:ext cx="8367713" cy="65314"/>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C00000"/>
          </a:solidFill>
          <a:ln w="9525">
            <a:solidFill>
              <a:srgbClr val="C00000"/>
            </a:solidFill>
            <a:round/>
            <a:headEnd/>
            <a:tailEnd/>
          </a:ln>
        </p:spPr>
        <p:txBody>
          <a:bodyPr/>
          <a:lstStyle/>
          <a:p>
            <a:endParaRPr lang="zh-CN" altLang="en-US">
              <a:solidFill>
                <a:prstClr val="black"/>
              </a:solidFill>
            </a:endParaRPr>
          </a:p>
        </p:txBody>
      </p:sp>
      <p:sp>
        <p:nvSpPr>
          <p:cNvPr id="2" name="灯片编号占位符 1"/>
          <p:cNvSpPr>
            <a:spLocks noGrp="1"/>
          </p:cNvSpPr>
          <p:nvPr>
            <p:ph type="sldNum" sz="quarter" idx="12"/>
          </p:nvPr>
        </p:nvSpPr>
        <p:spPr/>
        <p:txBody>
          <a:bodyPr/>
          <a:lstStyle/>
          <a:p>
            <a:fld id="{5B8AC867-72ED-42EA-92C6-36FC511EE56C}" type="slidenum">
              <a:rPr lang="zh-CN" altLang="en-US" smtClean="0"/>
              <a:t>4</a:t>
            </a:fld>
            <a:endParaRPr lang="zh-CN" altLang="en-US"/>
          </a:p>
        </p:txBody>
      </p:sp>
      <p:sp>
        <p:nvSpPr>
          <p:cNvPr id="3" name="文本框 2">
            <a:extLst>
              <a:ext uri="{FF2B5EF4-FFF2-40B4-BE49-F238E27FC236}">
                <a16:creationId xmlns:a16="http://schemas.microsoft.com/office/drawing/2014/main" id="{14D34D82-E1E2-42CD-98A4-67E4243E2341}"/>
              </a:ext>
            </a:extLst>
          </p:cNvPr>
          <p:cNvSpPr txBox="1"/>
          <p:nvPr/>
        </p:nvSpPr>
        <p:spPr>
          <a:xfrm>
            <a:off x="173130" y="1131233"/>
            <a:ext cx="1864613" cy="369332"/>
          </a:xfrm>
          <a:prstGeom prst="rect">
            <a:avLst/>
          </a:prstGeom>
          <a:noFill/>
        </p:spPr>
        <p:txBody>
          <a:bodyPr wrap="none" rtlCol="0">
            <a:spAutoFit/>
          </a:bodyPr>
          <a:lstStyle/>
          <a:p>
            <a:r>
              <a:rPr lang="zh-CN" altLang="en-US" dirty="0"/>
              <a:t>以线性模型为例</a:t>
            </a:r>
            <a:r>
              <a:rPr lang="en-US" altLang="zh-CN" dirty="0"/>
              <a:t>:</a:t>
            </a:r>
            <a:endParaRPr lang="zh-CN" altLang="en-US" dirty="0"/>
          </a:p>
        </p:txBody>
      </p:sp>
      <p:grpSp>
        <p:nvGrpSpPr>
          <p:cNvPr id="9" name="组合 8">
            <a:extLst>
              <a:ext uri="{FF2B5EF4-FFF2-40B4-BE49-F238E27FC236}">
                <a16:creationId xmlns:a16="http://schemas.microsoft.com/office/drawing/2014/main" id="{5982E988-AE3C-4F9A-88A7-689AAD39EA62}"/>
              </a:ext>
            </a:extLst>
          </p:cNvPr>
          <p:cNvGrpSpPr/>
          <p:nvPr/>
        </p:nvGrpSpPr>
        <p:grpSpPr>
          <a:xfrm>
            <a:off x="43966" y="1663578"/>
            <a:ext cx="9100034" cy="4409955"/>
            <a:chOff x="13665" y="1458410"/>
            <a:chExt cx="9100034" cy="4409955"/>
          </a:xfrm>
        </p:grpSpPr>
        <p:pic>
          <p:nvPicPr>
            <p:cNvPr id="10" name="Picture 1">
              <a:extLst>
                <a:ext uri="{FF2B5EF4-FFF2-40B4-BE49-F238E27FC236}">
                  <a16:creationId xmlns:a16="http://schemas.microsoft.com/office/drawing/2014/main" id="{033A59E0-E373-45DD-99F3-7D31E6ED82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65" y="1458410"/>
              <a:ext cx="9100034" cy="4409955"/>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a:extLst>
                <a:ext uri="{FF2B5EF4-FFF2-40B4-BE49-F238E27FC236}">
                  <a16:creationId xmlns:a16="http://schemas.microsoft.com/office/drawing/2014/main" id="{1358A28D-4F7C-4A80-B3DB-9E5A7497F245}"/>
                </a:ext>
              </a:extLst>
            </p:cNvPr>
            <p:cNvSpPr/>
            <p:nvPr/>
          </p:nvSpPr>
          <p:spPr>
            <a:xfrm>
              <a:off x="1331089" y="3553428"/>
              <a:ext cx="1388962" cy="335666"/>
            </a:xfrm>
            <a:prstGeom prst="rect">
              <a:avLst/>
            </a:prstGeom>
            <a:noFill/>
            <a:ln w="19050">
              <a:solidFill>
                <a:srgbClr val="00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箭头连接符 11">
              <a:extLst>
                <a:ext uri="{FF2B5EF4-FFF2-40B4-BE49-F238E27FC236}">
                  <a16:creationId xmlns:a16="http://schemas.microsoft.com/office/drawing/2014/main" id="{14BF376D-87ED-4EF9-90C1-4086BA633EC6}"/>
                </a:ext>
              </a:extLst>
            </p:cNvPr>
            <p:cNvCxnSpPr>
              <a:stCxn id="11" idx="2"/>
            </p:cNvCxnSpPr>
            <p:nvPr/>
          </p:nvCxnSpPr>
          <p:spPr>
            <a:xfrm flipH="1">
              <a:off x="2013995" y="3889094"/>
              <a:ext cx="11575" cy="555584"/>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8A01445D-F91E-47BF-A385-FFAE3690977B}"/>
                </a:ext>
              </a:extLst>
            </p:cNvPr>
            <p:cNvSpPr txBox="1"/>
            <p:nvPr/>
          </p:nvSpPr>
          <p:spPr>
            <a:xfrm>
              <a:off x="1423482" y="4444678"/>
              <a:ext cx="1204176" cy="369332"/>
            </a:xfrm>
            <a:prstGeom prst="rect">
              <a:avLst/>
            </a:prstGeom>
            <a:noFill/>
          </p:spPr>
          <p:txBody>
            <a:bodyPr wrap="none" rtlCol="0">
              <a:spAutoFit/>
            </a:bodyPr>
            <a:lstStyle/>
            <a:p>
              <a:r>
                <a:rPr lang="en-US" altLang="zh-CN" dirty="0">
                  <a:solidFill>
                    <a:srgbClr val="0000FF"/>
                  </a:solidFill>
                </a:rPr>
                <a:t>First Layer</a:t>
              </a:r>
              <a:endParaRPr lang="zh-CN" altLang="en-US" dirty="0">
                <a:solidFill>
                  <a:srgbClr val="0000FF"/>
                </a:solidFill>
              </a:endParaRPr>
            </a:p>
          </p:txBody>
        </p:sp>
        <p:sp>
          <p:nvSpPr>
            <p:cNvPr id="14" name="矩形 13">
              <a:extLst>
                <a:ext uri="{FF2B5EF4-FFF2-40B4-BE49-F238E27FC236}">
                  <a16:creationId xmlns:a16="http://schemas.microsoft.com/office/drawing/2014/main" id="{5B1416D0-371A-4C50-ACB6-FFC7AC4DDEBA}"/>
                </a:ext>
              </a:extLst>
            </p:cNvPr>
            <p:cNvSpPr/>
            <p:nvPr/>
          </p:nvSpPr>
          <p:spPr>
            <a:xfrm>
              <a:off x="868101" y="3519762"/>
              <a:ext cx="2604304" cy="369332"/>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箭头连接符 14">
              <a:extLst>
                <a:ext uri="{FF2B5EF4-FFF2-40B4-BE49-F238E27FC236}">
                  <a16:creationId xmlns:a16="http://schemas.microsoft.com/office/drawing/2014/main" id="{829C8607-0466-4100-A5AB-A041288C8B78}"/>
                </a:ext>
              </a:extLst>
            </p:cNvPr>
            <p:cNvCxnSpPr/>
            <p:nvPr/>
          </p:nvCxnSpPr>
          <p:spPr>
            <a:xfrm flipH="1">
              <a:off x="3159889" y="3901476"/>
              <a:ext cx="11575" cy="55558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5AA4B666-F8A3-40A7-B5D7-AA7E8176E0E5}"/>
                </a:ext>
              </a:extLst>
            </p:cNvPr>
            <p:cNvSpPr txBox="1"/>
            <p:nvPr/>
          </p:nvSpPr>
          <p:spPr>
            <a:xfrm>
              <a:off x="2569376" y="4444678"/>
              <a:ext cx="1460656" cy="369332"/>
            </a:xfrm>
            <a:prstGeom prst="rect">
              <a:avLst/>
            </a:prstGeom>
            <a:noFill/>
          </p:spPr>
          <p:txBody>
            <a:bodyPr wrap="none" rtlCol="0">
              <a:spAutoFit/>
            </a:bodyPr>
            <a:lstStyle/>
            <a:p>
              <a:r>
                <a:rPr lang="en-US" altLang="zh-CN" dirty="0">
                  <a:solidFill>
                    <a:srgbClr val="FF0000"/>
                  </a:solidFill>
                </a:rPr>
                <a:t>Second Layer</a:t>
              </a:r>
              <a:endParaRPr lang="zh-CN" altLang="en-US" dirty="0">
                <a:solidFill>
                  <a:srgbClr val="FF0000"/>
                </a:solidFill>
              </a:endParaRPr>
            </a:p>
          </p:txBody>
        </p:sp>
      </p:grpSp>
    </p:spTree>
    <p:extLst>
      <p:ext uri="{BB962C8B-B14F-4D97-AF65-F5344CB8AC3E}">
        <p14:creationId xmlns:p14="http://schemas.microsoft.com/office/powerpoint/2010/main" val="2587712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1"/>
          <p:cNvSpPr txBox="1"/>
          <p:nvPr/>
        </p:nvSpPr>
        <p:spPr>
          <a:xfrm>
            <a:off x="173130" y="260648"/>
            <a:ext cx="7691049" cy="584775"/>
          </a:xfrm>
          <a:prstGeom prst="rect">
            <a:avLst/>
          </a:prstGeom>
          <a:noFill/>
        </p:spPr>
        <p:txBody>
          <a:bodyPr wrap="square" rtlCol="0">
            <a:spAutoFit/>
          </a:bodyPr>
          <a:lstStyle/>
          <a:p>
            <a:r>
              <a:rPr lang="zh-CN" altLang="en-US"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二、</a:t>
            </a:r>
            <a:r>
              <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Back Propagation</a:t>
            </a:r>
          </a:p>
        </p:txBody>
      </p:sp>
      <p:sp>
        <p:nvSpPr>
          <p:cNvPr id="7" name="AutoShape 12"/>
          <p:cNvSpPr>
            <a:spLocks noChangeArrowheads="1"/>
          </p:cNvSpPr>
          <p:nvPr/>
        </p:nvSpPr>
        <p:spPr bwMode="auto">
          <a:xfrm>
            <a:off x="0" y="955671"/>
            <a:ext cx="8367713" cy="65314"/>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C00000"/>
          </a:solidFill>
          <a:ln w="9525">
            <a:solidFill>
              <a:srgbClr val="C00000"/>
            </a:solidFill>
            <a:round/>
            <a:headEnd/>
            <a:tailEnd/>
          </a:ln>
        </p:spPr>
        <p:txBody>
          <a:bodyPr/>
          <a:lstStyle/>
          <a:p>
            <a:endParaRPr lang="zh-CN" altLang="en-US">
              <a:solidFill>
                <a:prstClr val="black"/>
              </a:solidFill>
            </a:endParaRPr>
          </a:p>
        </p:txBody>
      </p:sp>
      <p:sp>
        <p:nvSpPr>
          <p:cNvPr id="2" name="灯片编号占位符 1"/>
          <p:cNvSpPr>
            <a:spLocks noGrp="1"/>
          </p:cNvSpPr>
          <p:nvPr>
            <p:ph type="sldNum" sz="quarter" idx="12"/>
          </p:nvPr>
        </p:nvSpPr>
        <p:spPr/>
        <p:txBody>
          <a:bodyPr/>
          <a:lstStyle/>
          <a:p>
            <a:fld id="{5B8AC867-72ED-42EA-92C6-36FC511EE56C}" type="slidenum">
              <a:rPr lang="zh-CN" altLang="en-US" smtClean="0"/>
              <a:t>5</a:t>
            </a:fld>
            <a:endParaRPr lang="zh-CN" altLang="en-US"/>
          </a:p>
        </p:txBody>
      </p:sp>
      <p:sp>
        <p:nvSpPr>
          <p:cNvPr id="3" name="文本框 2">
            <a:extLst>
              <a:ext uri="{FF2B5EF4-FFF2-40B4-BE49-F238E27FC236}">
                <a16:creationId xmlns:a16="http://schemas.microsoft.com/office/drawing/2014/main" id="{14D34D82-E1E2-42CD-98A4-67E4243E2341}"/>
              </a:ext>
            </a:extLst>
          </p:cNvPr>
          <p:cNvSpPr txBox="1"/>
          <p:nvPr/>
        </p:nvSpPr>
        <p:spPr>
          <a:xfrm>
            <a:off x="173130" y="1131233"/>
            <a:ext cx="1864613" cy="369332"/>
          </a:xfrm>
          <a:prstGeom prst="rect">
            <a:avLst/>
          </a:prstGeom>
          <a:noFill/>
        </p:spPr>
        <p:txBody>
          <a:bodyPr wrap="none" rtlCol="0">
            <a:spAutoFit/>
          </a:bodyPr>
          <a:lstStyle/>
          <a:p>
            <a:r>
              <a:rPr lang="zh-CN" altLang="en-US" dirty="0"/>
              <a:t>以线性模型为例</a:t>
            </a:r>
            <a:r>
              <a:rPr lang="en-US" altLang="zh-CN" dirty="0"/>
              <a:t>:</a:t>
            </a:r>
            <a:endParaRPr lang="zh-CN" altLang="en-US" dirty="0"/>
          </a:p>
        </p:txBody>
      </p:sp>
      <p:pic>
        <p:nvPicPr>
          <p:cNvPr id="17" name="Picture 1">
            <a:extLst>
              <a:ext uri="{FF2B5EF4-FFF2-40B4-BE49-F238E27FC236}">
                <a16:creationId xmlns:a16="http://schemas.microsoft.com/office/drawing/2014/main" id="{08D3AD28-5E1D-4BFB-884F-95CD0C3815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89058"/>
            <a:ext cx="8843058" cy="4656449"/>
          </a:xfrm>
          <a:prstGeom prst="rect">
            <a:avLst/>
          </a:prstGeom>
          <a:noFill/>
          <a:extLst>
            <a:ext uri="{909E8E84-426E-40DD-AFC4-6F175D3DCCD1}">
              <a14:hiddenFill xmlns:a14="http://schemas.microsoft.com/office/drawing/2010/main">
                <a:solidFill>
                  <a:srgbClr val="FFFFFF"/>
                </a:solidFill>
              </a14:hiddenFill>
            </a:ext>
          </a:extLst>
        </p:spPr>
      </p:pic>
      <p:sp>
        <p:nvSpPr>
          <p:cNvPr id="18" name="矩形 17">
            <a:extLst>
              <a:ext uri="{FF2B5EF4-FFF2-40B4-BE49-F238E27FC236}">
                <a16:creationId xmlns:a16="http://schemas.microsoft.com/office/drawing/2014/main" id="{EB34F077-563F-42FF-A36E-1E73A053978D}"/>
              </a:ext>
            </a:extLst>
          </p:cNvPr>
          <p:cNvSpPr/>
          <p:nvPr/>
        </p:nvSpPr>
        <p:spPr>
          <a:xfrm>
            <a:off x="81023" y="1793230"/>
            <a:ext cx="4016415" cy="2245489"/>
          </a:xfrm>
          <a:prstGeom prst="rect">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箭头连接符 18">
            <a:extLst>
              <a:ext uri="{FF2B5EF4-FFF2-40B4-BE49-F238E27FC236}">
                <a16:creationId xmlns:a16="http://schemas.microsoft.com/office/drawing/2014/main" id="{2E1FA42F-25C3-48B4-A0AD-2042A9B4820B}"/>
              </a:ext>
            </a:extLst>
          </p:cNvPr>
          <p:cNvCxnSpPr/>
          <p:nvPr/>
        </p:nvCxnSpPr>
        <p:spPr>
          <a:xfrm>
            <a:off x="2071868" y="4038719"/>
            <a:ext cx="0" cy="625033"/>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D93A3134-7C07-4821-982F-94E74324841D}"/>
              </a:ext>
            </a:extLst>
          </p:cNvPr>
          <p:cNvSpPr txBox="1"/>
          <p:nvPr/>
        </p:nvSpPr>
        <p:spPr>
          <a:xfrm>
            <a:off x="611902" y="4731242"/>
            <a:ext cx="2954655" cy="369332"/>
          </a:xfrm>
          <a:prstGeom prst="rect">
            <a:avLst/>
          </a:prstGeom>
          <a:noFill/>
        </p:spPr>
        <p:txBody>
          <a:bodyPr wrap="none" rtlCol="0">
            <a:spAutoFit/>
          </a:bodyPr>
          <a:lstStyle/>
          <a:p>
            <a:r>
              <a:rPr lang="zh-CN" altLang="en-US" dirty="0">
                <a:solidFill>
                  <a:srgbClr val="0000FF"/>
                </a:solidFill>
                <a:latin typeface="Times New Roman" panose="02020603050405020304" pitchFamily="18" charset="0"/>
                <a:ea typeface="楷体" panose="02010609060101010101" pitchFamily="49" charset="-122"/>
              </a:rPr>
              <a:t>两层神经网络就相当于一层</a:t>
            </a:r>
          </a:p>
        </p:txBody>
      </p:sp>
      <p:sp>
        <p:nvSpPr>
          <p:cNvPr id="4" name="文本框 3">
            <a:extLst>
              <a:ext uri="{FF2B5EF4-FFF2-40B4-BE49-F238E27FC236}">
                <a16:creationId xmlns:a16="http://schemas.microsoft.com/office/drawing/2014/main" id="{957D9396-23DE-4E63-B47E-B2A3152AD7C3}"/>
              </a:ext>
            </a:extLst>
          </p:cNvPr>
          <p:cNvSpPr txBox="1"/>
          <p:nvPr/>
        </p:nvSpPr>
        <p:spPr>
          <a:xfrm>
            <a:off x="0" y="6490673"/>
            <a:ext cx="9145332" cy="646331"/>
          </a:xfrm>
          <a:prstGeom prst="rect">
            <a:avLst/>
          </a:prstGeom>
          <a:noFill/>
        </p:spPr>
        <p:txBody>
          <a:bodyPr wrap="square" rtlCol="0">
            <a:spAutoFit/>
          </a:bodyPr>
          <a:lstStyle/>
          <a:p>
            <a:r>
              <a:rPr lang="zh-CN" altLang="en-US" dirty="0"/>
              <a:t>如果只是将神经网络进行简单的叠加层数，其实多层神经网络就相当于是一层神经网络。</a:t>
            </a:r>
            <a:endParaRPr lang="en-US" altLang="zh-CN" dirty="0"/>
          </a:p>
          <a:p>
            <a:r>
              <a:rPr lang="zh-CN" altLang="en-US" dirty="0"/>
              <a:t>所以对每一层的输出都加一个非线性函数，即神经网络中的激活函数。</a:t>
            </a:r>
          </a:p>
        </p:txBody>
      </p:sp>
    </p:spTree>
    <p:extLst>
      <p:ext uri="{BB962C8B-B14F-4D97-AF65-F5344CB8AC3E}">
        <p14:creationId xmlns:p14="http://schemas.microsoft.com/office/powerpoint/2010/main" val="530811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1"/>
          <p:cNvSpPr txBox="1"/>
          <p:nvPr/>
        </p:nvSpPr>
        <p:spPr>
          <a:xfrm>
            <a:off x="173130" y="260648"/>
            <a:ext cx="7691049" cy="584775"/>
          </a:xfrm>
          <a:prstGeom prst="rect">
            <a:avLst/>
          </a:prstGeom>
          <a:noFill/>
        </p:spPr>
        <p:txBody>
          <a:bodyPr wrap="square" rtlCol="0">
            <a:spAutoFit/>
          </a:bodyPr>
          <a:lstStyle/>
          <a:p>
            <a:r>
              <a:rPr lang="zh-CN" altLang="en-US"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二、</a:t>
            </a:r>
            <a:r>
              <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Back Propagation</a:t>
            </a:r>
          </a:p>
        </p:txBody>
      </p:sp>
      <p:sp>
        <p:nvSpPr>
          <p:cNvPr id="7" name="AutoShape 12"/>
          <p:cNvSpPr>
            <a:spLocks noChangeArrowheads="1"/>
          </p:cNvSpPr>
          <p:nvPr/>
        </p:nvSpPr>
        <p:spPr bwMode="auto">
          <a:xfrm>
            <a:off x="0" y="955671"/>
            <a:ext cx="8367713" cy="65314"/>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C00000"/>
          </a:solidFill>
          <a:ln w="9525">
            <a:solidFill>
              <a:srgbClr val="C00000"/>
            </a:solidFill>
            <a:round/>
            <a:headEnd/>
            <a:tailEnd/>
          </a:ln>
        </p:spPr>
        <p:txBody>
          <a:bodyPr/>
          <a:lstStyle/>
          <a:p>
            <a:endParaRPr lang="zh-CN" altLang="en-US">
              <a:solidFill>
                <a:prstClr val="black"/>
              </a:solidFill>
            </a:endParaRPr>
          </a:p>
        </p:txBody>
      </p:sp>
      <p:sp>
        <p:nvSpPr>
          <p:cNvPr id="2" name="灯片编号占位符 1"/>
          <p:cNvSpPr>
            <a:spLocks noGrp="1"/>
          </p:cNvSpPr>
          <p:nvPr>
            <p:ph type="sldNum" sz="quarter" idx="12"/>
          </p:nvPr>
        </p:nvSpPr>
        <p:spPr/>
        <p:txBody>
          <a:bodyPr/>
          <a:lstStyle/>
          <a:p>
            <a:fld id="{5B8AC867-72ED-42EA-92C6-36FC511EE56C}" type="slidenum">
              <a:rPr lang="zh-CN" altLang="en-US" smtClean="0"/>
              <a:t>6</a:t>
            </a:fld>
            <a:endParaRPr lang="zh-CN" altLang="en-US"/>
          </a:p>
        </p:txBody>
      </p:sp>
      <p:sp>
        <p:nvSpPr>
          <p:cNvPr id="3" name="文本框 2">
            <a:extLst>
              <a:ext uri="{FF2B5EF4-FFF2-40B4-BE49-F238E27FC236}">
                <a16:creationId xmlns:a16="http://schemas.microsoft.com/office/drawing/2014/main" id="{14D34D82-E1E2-42CD-98A4-67E4243E2341}"/>
              </a:ext>
            </a:extLst>
          </p:cNvPr>
          <p:cNvSpPr txBox="1"/>
          <p:nvPr/>
        </p:nvSpPr>
        <p:spPr>
          <a:xfrm>
            <a:off x="173130" y="1131233"/>
            <a:ext cx="1864613" cy="369332"/>
          </a:xfrm>
          <a:prstGeom prst="rect">
            <a:avLst/>
          </a:prstGeom>
          <a:noFill/>
        </p:spPr>
        <p:txBody>
          <a:bodyPr wrap="none" rtlCol="0">
            <a:spAutoFit/>
          </a:bodyPr>
          <a:lstStyle/>
          <a:p>
            <a:r>
              <a:rPr lang="zh-CN" altLang="en-US" dirty="0"/>
              <a:t>以线性模型为例</a:t>
            </a:r>
            <a:r>
              <a:rPr lang="en-US" altLang="zh-CN" dirty="0"/>
              <a:t>:</a:t>
            </a:r>
            <a:endParaRPr lang="zh-CN" altLang="en-US" dirty="0"/>
          </a:p>
        </p:txBody>
      </p:sp>
      <p:pic>
        <p:nvPicPr>
          <p:cNvPr id="8" name="图片 7">
            <a:extLst>
              <a:ext uri="{FF2B5EF4-FFF2-40B4-BE49-F238E27FC236}">
                <a16:creationId xmlns:a16="http://schemas.microsoft.com/office/drawing/2014/main" id="{4B89D649-BDBA-4D34-A0C0-508024447634}"/>
              </a:ext>
            </a:extLst>
          </p:cNvPr>
          <p:cNvPicPr>
            <a:picLocks noChangeAspect="1"/>
          </p:cNvPicPr>
          <p:nvPr/>
        </p:nvPicPr>
        <p:blipFill>
          <a:blip r:embed="rId3"/>
          <a:stretch>
            <a:fillRect/>
          </a:stretch>
        </p:blipFill>
        <p:spPr>
          <a:xfrm>
            <a:off x="0" y="1610813"/>
            <a:ext cx="9144000" cy="4716468"/>
          </a:xfrm>
          <a:prstGeom prst="rect">
            <a:avLst/>
          </a:prstGeom>
        </p:spPr>
      </p:pic>
    </p:spTree>
    <p:extLst>
      <p:ext uri="{BB962C8B-B14F-4D97-AF65-F5344CB8AC3E}">
        <p14:creationId xmlns:p14="http://schemas.microsoft.com/office/powerpoint/2010/main" val="2493287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1"/>
          <p:cNvSpPr txBox="1"/>
          <p:nvPr/>
        </p:nvSpPr>
        <p:spPr>
          <a:xfrm>
            <a:off x="173130" y="260648"/>
            <a:ext cx="7691049" cy="584775"/>
          </a:xfrm>
          <a:prstGeom prst="rect">
            <a:avLst/>
          </a:prstGeom>
          <a:noFill/>
        </p:spPr>
        <p:txBody>
          <a:bodyPr wrap="square" rtlCol="0">
            <a:spAutoFit/>
          </a:bodyPr>
          <a:lstStyle/>
          <a:p>
            <a:r>
              <a:rPr lang="zh-CN" altLang="en-US"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二、</a:t>
            </a:r>
            <a:r>
              <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Back Propagation</a:t>
            </a:r>
          </a:p>
        </p:txBody>
      </p:sp>
      <p:sp>
        <p:nvSpPr>
          <p:cNvPr id="7" name="AutoShape 12"/>
          <p:cNvSpPr>
            <a:spLocks noChangeArrowheads="1"/>
          </p:cNvSpPr>
          <p:nvPr/>
        </p:nvSpPr>
        <p:spPr bwMode="auto">
          <a:xfrm>
            <a:off x="0" y="955671"/>
            <a:ext cx="8367713" cy="65314"/>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C00000"/>
          </a:solidFill>
          <a:ln w="9525">
            <a:solidFill>
              <a:srgbClr val="C00000"/>
            </a:solidFill>
            <a:round/>
            <a:headEnd/>
            <a:tailEnd/>
          </a:ln>
        </p:spPr>
        <p:txBody>
          <a:bodyPr/>
          <a:lstStyle/>
          <a:p>
            <a:endParaRPr lang="zh-CN" altLang="en-US">
              <a:solidFill>
                <a:prstClr val="black"/>
              </a:solidFill>
            </a:endParaRPr>
          </a:p>
        </p:txBody>
      </p:sp>
      <p:sp>
        <p:nvSpPr>
          <p:cNvPr id="2" name="灯片编号占位符 1"/>
          <p:cNvSpPr>
            <a:spLocks noGrp="1"/>
          </p:cNvSpPr>
          <p:nvPr>
            <p:ph type="sldNum" sz="quarter" idx="12"/>
          </p:nvPr>
        </p:nvSpPr>
        <p:spPr/>
        <p:txBody>
          <a:bodyPr/>
          <a:lstStyle/>
          <a:p>
            <a:fld id="{5B8AC867-72ED-42EA-92C6-36FC511EE56C}" type="slidenum">
              <a:rPr lang="zh-CN" altLang="en-US" smtClean="0"/>
              <a:t>7</a:t>
            </a:fld>
            <a:endParaRPr lang="zh-CN" altLang="en-US"/>
          </a:p>
        </p:txBody>
      </p:sp>
      <p:sp>
        <p:nvSpPr>
          <p:cNvPr id="4" name="文本框 3">
            <a:extLst>
              <a:ext uri="{FF2B5EF4-FFF2-40B4-BE49-F238E27FC236}">
                <a16:creationId xmlns:a16="http://schemas.microsoft.com/office/drawing/2014/main" id="{F8DE5C87-CFC3-4C4A-B1E7-5159DB3B7A66}"/>
              </a:ext>
            </a:extLst>
          </p:cNvPr>
          <p:cNvSpPr txBox="1"/>
          <p:nvPr/>
        </p:nvSpPr>
        <p:spPr>
          <a:xfrm>
            <a:off x="173130" y="1131233"/>
            <a:ext cx="7503914" cy="923330"/>
          </a:xfrm>
          <a:prstGeom prst="rect">
            <a:avLst/>
          </a:prstGeom>
          <a:noFill/>
        </p:spPr>
        <p:txBody>
          <a:bodyPr wrap="none" rtlCol="0">
            <a:spAutoFit/>
          </a:bodyPr>
          <a:lstStyle/>
          <a:p>
            <a:r>
              <a:rPr lang="en-US" altLang="zh-CN" dirty="0" err="1"/>
              <a:t>PyTorch</a:t>
            </a:r>
            <a:r>
              <a:rPr lang="en-US" altLang="zh-CN" dirty="0"/>
              <a:t>:</a:t>
            </a:r>
          </a:p>
          <a:p>
            <a:r>
              <a:rPr lang="en-US" altLang="zh-CN" dirty="0"/>
              <a:t>Tensor w:</a:t>
            </a:r>
          </a:p>
          <a:p>
            <a:r>
              <a:rPr lang="en-US" altLang="zh-CN" dirty="0"/>
              <a:t>Tensor</a:t>
            </a:r>
            <a:r>
              <a:rPr lang="zh-CN" altLang="en-US" dirty="0"/>
              <a:t>中不仅存储了权重</a:t>
            </a:r>
            <a:r>
              <a:rPr lang="en-US" altLang="zh-CN" dirty="0"/>
              <a:t>w</a:t>
            </a:r>
            <a:r>
              <a:rPr lang="zh-CN" altLang="en-US" dirty="0"/>
              <a:t>的值，还存储了损失函数</a:t>
            </a:r>
            <a:r>
              <a:rPr lang="en-US" altLang="zh-CN" dirty="0"/>
              <a:t>loss</a:t>
            </a:r>
            <a:r>
              <a:rPr lang="zh-CN" altLang="en-US" dirty="0"/>
              <a:t>对权重</a:t>
            </a:r>
            <a:r>
              <a:rPr lang="en-US" altLang="zh-CN" dirty="0"/>
              <a:t>w</a:t>
            </a:r>
            <a:r>
              <a:rPr lang="zh-CN" altLang="en-US" dirty="0"/>
              <a:t>的梯度。</a:t>
            </a:r>
          </a:p>
        </p:txBody>
      </p:sp>
      <p:pic>
        <p:nvPicPr>
          <p:cNvPr id="9" name="图片 8">
            <a:extLst>
              <a:ext uri="{FF2B5EF4-FFF2-40B4-BE49-F238E27FC236}">
                <a16:creationId xmlns:a16="http://schemas.microsoft.com/office/drawing/2014/main" id="{5D5D5D9A-7A96-4BAD-B63A-D8CC0BD3DCA1}"/>
              </a:ext>
            </a:extLst>
          </p:cNvPr>
          <p:cNvPicPr>
            <a:picLocks noChangeAspect="1"/>
          </p:cNvPicPr>
          <p:nvPr/>
        </p:nvPicPr>
        <p:blipFill>
          <a:blip r:embed="rId3"/>
          <a:stretch>
            <a:fillRect/>
          </a:stretch>
        </p:blipFill>
        <p:spPr>
          <a:xfrm>
            <a:off x="173130" y="2304456"/>
            <a:ext cx="3017663" cy="3017663"/>
          </a:xfrm>
          <a:prstGeom prst="rect">
            <a:avLst/>
          </a:prstGeom>
        </p:spPr>
      </p:pic>
    </p:spTree>
    <p:extLst>
      <p:ext uri="{BB962C8B-B14F-4D97-AF65-F5344CB8AC3E}">
        <p14:creationId xmlns:p14="http://schemas.microsoft.com/office/powerpoint/2010/main" val="2145060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1"/>
          <p:cNvSpPr txBox="1"/>
          <p:nvPr/>
        </p:nvSpPr>
        <p:spPr>
          <a:xfrm>
            <a:off x="173130" y="260648"/>
            <a:ext cx="7691049" cy="584775"/>
          </a:xfrm>
          <a:prstGeom prst="rect">
            <a:avLst/>
          </a:prstGeom>
          <a:noFill/>
        </p:spPr>
        <p:txBody>
          <a:bodyPr wrap="square" rtlCol="0">
            <a:spAutoFit/>
          </a:bodyPr>
          <a:lstStyle/>
          <a:p>
            <a:r>
              <a:rPr lang="zh-CN" altLang="en-US"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二、</a:t>
            </a:r>
            <a:r>
              <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Chain derivation rule</a:t>
            </a:r>
          </a:p>
        </p:txBody>
      </p:sp>
      <p:sp>
        <p:nvSpPr>
          <p:cNvPr id="7" name="AutoShape 12"/>
          <p:cNvSpPr>
            <a:spLocks noChangeArrowheads="1"/>
          </p:cNvSpPr>
          <p:nvPr/>
        </p:nvSpPr>
        <p:spPr bwMode="auto">
          <a:xfrm>
            <a:off x="0" y="955671"/>
            <a:ext cx="8367713" cy="65314"/>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C00000"/>
          </a:solidFill>
          <a:ln w="9525">
            <a:solidFill>
              <a:srgbClr val="C00000"/>
            </a:solidFill>
            <a:round/>
            <a:headEnd/>
            <a:tailEnd/>
          </a:ln>
        </p:spPr>
        <p:txBody>
          <a:bodyPr/>
          <a:lstStyle/>
          <a:p>
            <a:endParaRPr lang="zh-CN" altLang="en-US">
              <a:solidFill>
                <a:prstClr val="black"/>
              </a:solidFill>
            </a:endParaRPr>
          </a:p>
        </p:txBody>
      </p:sp>
      <p:sp>
        <p:nvSpPr>
          <p:cNvPr id="2" name="灯片编号占位符 1"/>
          <p:cNvSpPr>
            <a:spLocks noGrp="1"/>
          </p:cNvSpPr>
          <p:nvPr>
            <p:ph type="sldNum" sz="quarter" idx="12"/>
          </p:nvPr>
        </p:nvSpPr>
        <p:spPr/>
        <p:txBody>
          <a:bodyPr/>
          <a:lstStyle/>
          <a:p>
            <a:fld id="{5B8AC867-72ED-42EA-92C6-36FC511EE56C}" type="slidenum">
              <a:rPr lang="zh-CN" altLang="en-US" smtClean="0"/>
              <a:t>8</a:t>
            </a:fld>
            <a:endParaRPr lang="zh-CN" altLang="en-US"/>
          </a:p>
        </p:txBody>
      </p:sp>
      <p:pic>
        <p:nvPicPr>
          <p:cNvPr id="5" name="图片 4">
            <a:extLst>
              <a:ext uri="{FF2B5EF4-FFF2-40B4-BE49-F238E27FC236}">
                <a16:creationId xmlns:a16="http://schemas.microsoft.com/office/drawing/2014/main" id="{36C96B23-BCAD-4957-A53B-2BA0F474673D}"/>
              </a:ext>
            </a:extLst>
          </p:cNvPr>
          <p:cNvPicPr>
            <a:picLocks noChangeAspect="1"/>
          </p:cNvPicPr>
          <p:nvPr/>
        </p:nvPicPr>
        <p:blipFill>
          <a:blip r:embed="rId3"/>
          <a:stretch>
            <a:fillRect/>
          </a:stretch>
        </p:blipFill>
        <p:spPr>
          <a:xfrm>
            <a:off x="0" y="1158824"/>
            <a:ext cx="4500880" cy="1363526"/>
          </a:xfrm>
          <a:prstGeom prst="rect">
            <a:avLst/>
          </a:prstGeom>
        </p:spPr>
      </p:pic>
      <p:pic>
        <p:nvPicPr>
          <p:cNvPr id="10" name="图片 9">
            <a:extLst>
              <a:ext uri="{FF2B5EF4-FFF2-40B4-BE49-F238E27FC236}">
                <a16:creationId xmlns:a16="http://schemas.microsoft.com/office/drawing/2014/main" id="{FC1D140E-EC8A-45F9-A79A-EE2C8190F6EE}"/>
              </a:ext>
            </a:extLst>
          </p:cNvPr>
          <p:cNvPicPr>
            <a:picLocks noChangeAspect="1"/>
          </p:cNvPicPr>
          <p:nvPr/>
        </p:nvPicPr>
        <p:blipFill>
          <a:blip r:embed="rId4"/>
          <a:stretch>
            <a:fillRect/>
          </a:stretch>
        </p:blipFill>
        <p:spPr>
          <a:xfrm>
            <a:off x="74471" y="3611751"/>
            <a:ext cx="6278880" cy="3069049"/>
          </a:xfrm>
          <a:prstGeom prst="rect">
            <a:avLst/>
          </a:prstGeom>
        </p:spPr>
      </p:pic>
      <p:pic>
        <p:nvPicPr>
          <p:cNvPr id="12" name="图片 11">
            <a:extLst>
              <a:ext uri="{FF2B5EF4-FFF2-40B4-BE49-F238E27FC236}">
                <a16:creationId xmlns:a16="http://schemas.microsoft.com/office/drawing/2014/main" id="{33AD3129-6BE1-472C-9C2C-23960BFA24B2}"/>
              </a:ext>
            </a:extLst>
          </p:cNvPr>
          <p:cNvPicPr>
            <a:picLocks noChangeAspect="1"/>
          </p:cNvPicPr>
          <p:nvPr/>
        </p:nvPicPr>
        <p:blipFill>
          <a:blip r:embed="rId5"/>
          <a:stretch>
            <a:fillRect/>
          </a:stretch>
        </p:blipFill>
        <p:spPr>
          <a:xfrm>
            <a:off x="173130" y="2771620"/>
            <a:ext cx="1495425" cy="723900"/>
          </a:xfrm>
          <a:prstGeom prst="rect">
            <a:avLst/>
          </a:prstGeom>
        </p:spPr>
      </p:pic>
      <p:pic>
        <p:nvPicPr>
          <p:cNvPr id="4" name="图片 3">
            <a:extLst>
              <a:ext uri="{FF2B5EF4-FFF2-40B4-BE49-F238E27FC236}">
                <a16:creationId xmlns:a16="http://schemas.microsoft.com/office/drawing/2014/main" id="{51EB041E-9B34-4B52-98E0-06A8D77F2854}"/>
              </a:ext>
            </a:extLst>
          </p:cNvPr>
          <p:cNvPicPr>
            <a:picLocks noChangeAspect="1"/>
          </p:cNvPicPr>
          <p:nvPr/>
        </p:nvPicPr>
        <p:blipFill>
          <a:blip r:embed="rId6"/>
          <a:stretch>
            <a:fillRect/>
          </a:stretch>
        </p:blipFill>
        <p:spPr>
          <a:xfrm>
            <a:off x="4497529" y="1178062"/>
            <a:ext cx="4572000" cy="2068188"/>
          </a:xfrm>
          <a:prstGeom prst="rect">
            <a:avLst/>
          </a:prstGeom>
        </p:spPr>
      </p:pic>
    </p:spTree>
    <p:extLst>
      <p:ext uri="{BB962C8B-B14F-4D97-AF65-F5344CB8AC3E}">
        <p14:creationId xmlns:p14="http://schemas.microsoft.com/office/powerpoint/2010/main" val="2836058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1"/>
          <p:cNvSpPr txBox="1"/>
          <p:nvPr/>
        </p:nvSpPr>
        <p:spPr>
          <a:xfrm>
            <a:off x="173130" y="260648"/>
            <a:ext cx="7691049" cy="584775"/>
          </a:xfrm>
          <a:prstGeom prst="rect">
            <a:avLst/>
          </a:prstGeom>
          <a:noFill/>
        </p:spPr>
        <p:txBody>
          <a:bodyPr wrap="square" rtlCol="0">
            <a:spAutoFit/>
          </a:bodyPr>
          <a:lstStyle/>
          <a:p>
            <a:r>
              <a:rPr lang="zh-CN" altLang="en-US"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三、</a:t>
            </a:r>
            <a:r>
              <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ML P</a:t>
            </a:r>
            <a:r>
              <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rPr>
              <a:t>rotocol</a:t>
            </a:r>
          </a:p>
        </p:txBody>
      </p:sp>
      <p:sp>
        <p:nvSpPr>
          <p:cNvPr id="7" name="AutoShape 12"/>
          <p:cNvSpPr>
            <a:spLocks noChangeArrowheads="1"/>
          </p:cNvSpPr>
          <p:nvPr/>
        </p:nvSpPr>
        <p:spPr bwMode="auto">
          <a:xfrm>
            <a:off x="0" y="955671"/>
            <a:ext cx="8367713" cy="65314"/>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C00000"/>
          </a:solidFill>
          <a:ln w="9525">
            <a:solidFill>
              <a:srgbClr val="C00000"/>
            </a:solidFill>
            <a:round/>
            <a:headEnd/>
            <a:tailEnd/>
          </a:ln>
        </p:spPr>
        <p:txBody>
          <a:bodyPr/>
          <a:lstStyle/>
          <a:p>
            <a:endParaRPr lang="zh-CN" altLang="en-US">
              <a:solidFill>
                <a:prstClr val="black"/>
              </a:solidFill>
            </a:endParaRPr>
          </a:p>
        </p:txBody>
      </p:sp>
      <p:sp>
        <p:nvSpPr>
          <p:cNvPr id="2" name="灯片编号占位符 1"/>
          <p:cNvSpPr>
            <a:spLocks noGrp="1"/>
          </p:cNvSpPr>
          <p:nvPr>
            <p:ph type="sldNum" sz="quarter" idx="12"/>
          </p:nvPr>
        </p:nvSpPr>
        <p:spPr/>
        <p:txBody>
          <a:bodyPr/>
          <a:lstStyle/>
          <a:p>
            <a:fld id="{5B8AC867-72ED-42EA-92C6-36FC511EE56C}" type="slidenum">
              <a:rPr lang="zh-CN" altLang="en-US" smtClean="0"/>
              <a:t>9</a:t>
            </a:fld>
            <a:endParaRPr lang="zh-CN" altLang="en-US"/>
          </a:p>
        </p:txBody>
      </p:sp>
      <p:sp>
        <p:nvSpPr>
          <p:cNvPr id="8" name="文本框 7">
            <a:extLst>
              <a:ext uri="{FF2B5EF4-FFF2-40B4-BE49-F238E27FC236}">
                <a16:creationId xmlns:a16="http://schemas.microsoft.com/office/drawing/2014/main" id="{6E3434A2-C165-4238-9E07-60E4A1436D2D}"/>
              </a:ext>
            </a:extLst>
          </p:cNvPr>
          <p:cNvSpPr txBox="1"/>
          <p:nvPr/>
        </p:nvSpPr>
        <p:spPr>
          <a:xfrm>
            <a:off x="102010" y="1131233"/>
            <a:ext cx="1990950" cy="369332"/>
          </a:xfrm>
          <a:prstGeom prst="rect">
            <a:avLst/>
          </a:prstGeom>
          <a:noFill/>
        </p:spPr>
        <p:txBody>
          <a:bodyPr wrap="square">
            <a:spAutoFit/>
          </a:bodyPr>
          <a:lstStyle/>
          <a:p>
            <a:r>
              <a:rPr lang="en-US" altLang="zh-CN" dirty="0"/>
              <a:t>Step1: </a:t>
            </a:r>
            <a:r>
              <a:rPr lang="zh-CN" altLang="en-US" dirty="0"/>
              <a:t>准备数据集</a:t>
            </a:r>
          </a:p>
        </p:txBody>
      </p:sp>
      <p:sp>
        <p:nvSpPr>
          <p:cNvPr id="9" name="文本框 8">
            <a:extLst>
              <a:ext uri="{FF2B5EF4-FFF2-40B4-BE49-F238E27FC236}">
                <a16:creationId xmlns:a16="http://schemas.microsoft.com/office/drawing/2014/main" id="{A711DB7F-B037-4BC5-A8DC-728FBCC6702E}"/>
              </a:ext>
            </a:extLst>
          </p:cNvPr>
          <p:cNvSpPr txBox="1"/>
          <p:nvPr/>
        </p:nvSpPr>
        <p:spPr>
          <a:xfrm>
            <a:off x="102010" y="1578661"/>
            <a:ext cx="2458720" cy="369332"/>
          </a:xfrm>
          <a:prstGeom prst="rect">
            <a:avLst/>
          </a:prstGeom>
          <a:noFill/>
        </p:spPr>
        <p:txBody>
          <a:bodyPr wrap="square">
            <a:spAutoFit/>
          </a:bodyPr>
          <a:lstStyle/>
          <a:p>
            <a:r>
              <a:rPr lang="en-US" altLang="zh-CN" dirty="0"/>
              <a:t>Step2: </a:t>
            </a:r>
            <a:r>
              <a:rPr lang="zh-CN" altLang="en-US" dirty="0"/>
              <a:t>模型选择和设计</a:t>
            </a:r>
          </a:p>
        </p:txBody>
      </p:sp>
      <p:sp>
        <p:nvSpPr>
          <p:cNvPr id="11" name="文本框 10">
            <a:extLst>
              <a:ext uri="{FF2B5EF4-FFF2-40B4-BE49-F238E27FC236}">
                <a16:creationId xmlns:a16="http://schemas.microsoft.com/office/drawing/2014/main" id="{C989B9EA-B110-472A-97C8-9F0072624BFF}"/>
              </a:ext>
            </a:extLst>
          </p:cNvPr>
          <p:cNvSpPr txBox="1"/>
          <p:nvPr/>
        </p:nvSpPr>
        <p:spPr>
          <a:xfrm>
            <a:off x="102010" y="2026089"/>
            <a:ext cx="1412240" cy="369332"/>
          </a:xfrm>
          <a:prstGeom prst="rect">
            <a:avLst/>
          </a:prstGeom>
          <a:noFill/>
        </p:spPr>
        <p:txBody>
          <a:bodyPr wrap="square">
            <a:spAutoFit/>
          </a:bodyPr>
          <a:lstStyle/>
          <a:p>
            <a:r>
              <a:rPr lang="en-US" altLang="zh-CN" dirty="0"/>
              <a:t>Step3: </a:t>
            </a:r>
            <a:r>
              <a:rPr lang="zh-CN" altLang="en-US" dirty="0"/>
              <a:t>训练</a:t>
            </a:r>
          </a:p>
        </p:txBody>
      </p:sp>
      <p:sp>
        <p:nvSpPr>
          <p:cNvPr id="13" name="文本框 12">
            <a:extLst>
              <a:ext uri="{FF2B5EF4-FFF2-40B4-BE49-F238E27FC236}">
                <a16:creationId xmlns:a16="http://schemas.microsoft.com/office/drawing/2014/main" id="{37AD0DDC-C91E-4A18-9191-D896C09A2B3B}"/>
              </a:ext>
            </a:extLst>
          </p:cNvPr>
          <p:cNvSpPr txBox="1"/>
          <p:nvPr/>
        </p:nvSpPr>
        <p:spPr>
          <a:xfrm>
            <a:off x="102010" y="2473517"/>
            <a:ext cx="2682240" cy="369332"/>
          </a:xfrm>
          <a:prstGeom prst="rect">
            <a:avLst/>
          </a:prstGeom>
          <a:noFill/>
        </p:spPr>
        <p:txBody>
          <a:bodyPr wrap="square">
            <a:spAutoFit/>
          </a:bodyPr>
          <a:lstStyle/>
          <a:p>
            <a:r>
              <a:rPr lang="en-US" altLang="zh-CN" dirty="0"/>
              <a:t>Step4: </a:t>
            </a:r>
            <a:r>
              <a:rPr lang="zh-CN" altLang="en-US" dirty="0"/>
              <a:t>应用，预测之类的</a:t>
            </a:r>
          </a:p>
        </p:txBody>
      </p:sp>
    </p:spTree>
    <p:extLst>
      <p:ext uri="{BB962C8B-B14F-4D97-AF65-F5344CB8AC3E}">
        <p14:creationId xmlns:p14="http://schemas.microsoft.com/office/powerpoint/2010/main" val="1988399742"/>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
      <a:majorFont>
        <a:latin typeface="Times New Roman"/>
        <a:ea typeface="Times New Roman"/>
        <a:cs typeface=""/>
      </a:majorFont>
      <a:minorFont>
        <a:latin typeface="Times New Roman"/>
        <a:ea typeface="Times New Roman"/>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5554</TotalTime>
  <Words>2388</Words>
  <Application>Microsoft Office PowerPoint</Application>
  <PresentationFormat>全屏显示(4:3)</PresentationFormat>
  <Paragraphs>190</Paragraphs>
  <Slides>18</Slides>
  <Notes>15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18</vt:i4>
      </vt:variant>
    </vt:vector>
  </HeadingPairs>
  <TitlesOfParts>
    <vt:vector size="25" baseType="lpstr">
      <vt:lpstr>等线</vt:lpstr>
      <vt:lpstr>黑体</vt:lpstr>
      <vt:lpstr>宋体</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课题一：针对蛋白质机器动态结构进行药物设计的技术</dc:title>
  <dc:creator>dddc-jawang</dc:creator>
  <cp:lastModifiedBy>yang yanqing</cp:lastModifiedBy>
  <cp:revision>562</cp:revision>
  <dcterms:created xsi:type="dcterms:W3CDTF">2016-05-05T01:58:29Z</dcterms:created>
  <dcterms:modified xsi:type="dcterms:W3CDTF">2021-04-25T13:55:59Z</dcterms:modified>
</cp:coreProperties>
</file>