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81C8E11-A825-4EE5-96BD-4B0C715080CF}">
          <p14:sldIdLst>
            <p14:sldId id="259"/>
            <p14:sldId id="256"/>
            <p14:sldId id="257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23AC"/>
    <a:srgbClr val="E8E810"/>
    <a:srgbClr val="E3DE00"/>
    <a:srgbClr val="0000FF"/>
    <a:srgbClr val="0000CC"/>
    <a:srgbClr val="FF0000"/>
    <a:srgbClr val="ECFAFF"/>
    <a:srgbClr val="AFAF00"/>
    <a:srgbClr val="4B4EFB"/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 autoAdjust="0"/>
    <p:restoredTop sz="90545" autoAdjust="0"/>
  </p:normalViewPr>
  <p:slideViewPr>
    <p:cSldViewPr snapToGrid="0">
      <p:cViewPr>
        <p:scale>
          <a:sx n="100" d="100"/>
          <a:sy n="100" d="100"/>
        </p:scale>
        <p:origin x="90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99E9A0-8747-49EA-9780-2B3AD1E61482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0772C-0466-44CB-B282-027A2396C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95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3A3A5-2E5F-420B-9333-5CCC593BCAD9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A3059-BD93-4B55-9741-1FEBFAD8F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412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EA3059-BD93-4B55-9741-1FEBFAD8FC2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398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44B7A-89B0-4708-90D9-4851185AB967}" type="datetime1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C867-72ED-42EA-92C6-36FC511EE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851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6E85-5101-4F30-91E0-43D5E4CE8B33}" type="datetime1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C867-72ED-42EA-92C6-36FC511EE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51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CA32-954D-41B0-BA0E-73100E0F5945}" type="datetime1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C867-72ED-42EA-92C6-36FC511EE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522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16B0-41EA-4964-9422-BB0F2CF7D4B4}" type="datetime1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C867-72ED-42EA-92C6-36FC511EE56C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8178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4556-FFFA-4F06-B1C0-2145885148D0}" type="datetime1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C867-72ED-42EA-92C6-36FC511EE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409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A5D9-EB6E-40A7-999E-3636C7FD9FE5}" type="datetime1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C867-72ED-42EA-92C6-36FC511EE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45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A6D4-9D2F-41BC-B089-08CE1C7CA19A}" type="datetime1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C867-72ED-42EA-92C6-36FC511EE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491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6D56-92EC-4EC7-AE10-A882F5209FA6}" type="datetime1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C867-72ED-42EA-92C6-36FC511EE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26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249D4-D4EA-453C-9A5E-4D60B279AEF4}" type="datetime1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C867-72ED-42EA-92C6-36FC511EE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208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B9C2-4314-4738-9763-842DF54F2218}" type="datetime1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C867-72ED-42EA-92C6-36FC511EE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001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12E3-CE56-4101-8F26-B4781A1234B7}" type="datetime1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C867-72ED-42EA-92C6-36FC511EE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03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SIMM_logo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8351912" y="0"/>
            <a:ext cx="792088" cy="90843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2831D-05F0-48EB-AC61-FDBCF13AF6DD}" type="datetime1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2129" y="644871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AC867-72ED-42EA-92C6-36FC511EE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434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tif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554B60-6940-4D4C-A9B7-21125D49D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C867-72ED-42EA-92C6-36FC511EE56C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7168355-1DFD-41E0-B047-A899A8E0A9E3}"/>
              </a:ext>
            </a:extLst>
          </p:cNvPr>
          <p:cNvSpPr txBox="1"/>
          <p:nvPr/>
        </p:nvSpPr>
        <p:spPr>
          <a:xfrm>
            <a:off x="0" y="44161"/>
            <a:ext cx="79051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Gilmer et al., Neural Message Passing for Quantum Chemistry, </a:t>
            </a:r>
            <a:r>
              <a:rPr lang="en-US" altLang="zh-CN" dirty="0" err="1"/>
              <a:t>arXiv</a:t>
            </a:r>
            <a:r>
              <a:rPr lang="en-US" altLang="zh-CN" dirty="0"/>
              <a:t>, 2017, Google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5C452A-C09D-4AC4-8514-FC31790781AE}"/>
              </a:ext>
            </a:extLst>
          </p:cNvPr>
          <p:cNvSpPr txBox="1"/>
          <p:nvPr/>
        </p:nvSpPr>
        <p:spPr>
          <a:xfrm>
            <a:off x="0" y="581402"/>
            <a:ext cx="70121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第一个阶段称为</a:t>
            </a:r>
            <a:r>
              <a:rPr lang="en-US" altLang="zh-CN" dirty="0"/>
              <a:t>message passing</a:t>
            </a:r>
            <a:r>
              <a:rPr lang="zh-CN" altLang="en-US" dirty="0"/>
              <a:t>（信息传递）阶段，第二个阶段称为</a:t>
            </a:r>
            <a:r>
              <a:rPr lang="en-US" altLang="zh-CN" dirty="0"/>
              <a:t>readout</a:t>
            </a:r>
            <a:r>
              <a:rPr lang="zh-CN" altLang="en-US" dirty="0"/>
              <a:t>（读取）阶段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F97D0E0-2CF9-4E32-B13B-2230AF9CF525}"/>
              </a:ext>
            </a:extLst>
          </p:cNvPr>
          <p:cNvSpPr txBox="1"/>
          <p:nvPr/>
        </p:nvSpPr>
        <p:spPr>
          <a:xfrm>
            <a:off x="0" y="1395642"/>
            <a:ext cx="1595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信息传递阶段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88D5A65-FC43-43F4-A800-AB21A69CF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75" y="1821509"/>
            <a:ext cx="3267075" cy="151447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F1968E7-5E08-4707-AE7E-3A29C9B4A261}"/>
              </a:ext>
            </a:extLst>
          </p:cNvPr>
          <p:cNvSpPr txBox="1"/>
          <p:nvPr/>
        </p:nvSpPr>
        <p:spPr>
          <a:xfrm>
            <a:off x="77275" y="3392519"/>
            <a:ext cx="1251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读取阶段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497949E-FDAD-4FFD-A586-C05C1881C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75" y="3912944"/>
            <a:ext cx="5715000" cy="92392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2C55D10-E510-4FC0-97EE-EA84DEE09D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922622"/>
            <a:ext cx="5943246" cy="193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60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539753-FD7B-4474-B3C9-5C0CBFF6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C867-72ED-42EA-92C6-36FC511EE56C}" type="slidenum">
              <a:rPr lang="zh-CN" altLang="en-US" smtClean="0"/>
              <a:t>10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A3B758-B6C9-4A85-9066-3F812D7D4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98" y="99245"/>
            <a:ext cx="2371725" cy="2095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23DFE56-A52B-4937-A1B1-0DC0E95F5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98" y="648929"/>
            <a:ext cx="5427406" cy="533997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C0EFAC5-174D-463F-8DD7-720BA3431A0E}"/>
              </a:ext>
            </a:extLst>
          </p:cNvPr>
          <p:cNvSpPr txBox="1"/>
          <p:nvPr/>
        </p:nvSpPr>
        <p:spPr>
          <a:xfrm>
            <a:off x="6071420" y="115529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16*64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104A39A-AFC2-4AF2-A3BF-15E80EBBE82A}"/>
              </a:ext>
            </a:extLst>
          </p:cNvPr>
          <p:cNvSpPr txBox="1"/>
          <p:nvPr/>
        </p:nvSpPr>
        <p:spPr>
          <a:xfrm>
            <a:off x="2871020" y="12412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进行非线性变换</a:t>
            </a:r>
          </a:p>
        </p:txBody>
      </p:sp>
    </p:spTree>
    <p:extLst>
      <p:ext uri="{BB962C8B-B14F-4D97-AF65-F5344CB8AC3E}">
        <p14:creationId xmlns:p14="http://schemas.microsoft.com/office/powerpoint/2010/main" val="1922631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5E47DF-1295-4E6A-95B7-7FD44CBC8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C867-72ED-42EA-92C6-36FC511EE56C}" type="slidenum">
              <a:rPr lang="zh-CN" altLang="en-US" smtClean="0"/>
              <a:t>11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C226D0C-F9FF-436E-927D-057548785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14" y="0"/>
            <a:ext cx="3180428" cy="111839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0E19953-1D3F-4B55-9FB8-D7659EAE2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14" y="1189703"/>
            <a:ext cx="4645434" cy="166978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8AF5979-B5BD-4C7F-BD74-28D0F8B49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14" y="2988096"/>
            <a:ext cx="4125572" cy="386990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F4D6C4F-67E8-4FCB-B594-620B00B0C5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2037" y="44161"/>
            <a:ext cx="4440183" cy="367726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66E389B-31E8-4734-BB5C-109D194101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2037" y="3903405"/>
            <a:ext cx="4422862" cy="367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32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44D466-34AD-461C-B9E3-C6655E1D0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C867-72ED-42EA-92C6-36FC511EE56C}" type="slidenum">
              <a:rPr lang="zh-CN" altLang="en-US" smtClean="0"/>
              <a:t>12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0E2E5FB-8757-45E9-9648-FFEFDC5BA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625323" cy="320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411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6ACB43-879B-45D3-A45A-5FB126899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C867-72ED-42EA-92C6-36FC511EE56C}" type="slidenum">
              <a:rPr lang="zh-CN" altLang="en-US" smtClean="0"/>
              <a:t>13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5C71F49-307E-49CC-AE40-C35CF4601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4161"/>
            <a:ext cx="4483510" cy="131867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CD41185-7759-49A7-943C-9131A4625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5496"/>
            <a:ext cx="5388077" cy="70225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9A0F21C-C468-4D24-8E8C-4FF49D367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04283"/>
            <a:ext cx="4354769" cy="97746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0A5E5DA-49B9-4153-88C6-36CA8C8741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308401"/>
            <a:ext cx="3773057" cy="420820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937AB2E-C0C4-4C95-AA12-B90EC81E9B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3820" y="0"/>
            <a:ext cx="3828652" cy="353961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D6BF53D-8046-4B2C-93F6-074407E846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3677496"/>
            <a:ext cx="3925993" cy="321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488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AA93D3-BE6F-419F-B521-93681925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C867-72ED-42EA-92C6-36FC511EE56C}" type="slidenum">
              <a:rPr lang="zh-CN" altLang="en-US" smtClean="0"/>
              <a:t>14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6469BE1-C156-4C67-82BB-274700712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26149" cy="325447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2A62A63-D2C1-46EC-811C-E7FDD2F00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78486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052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498525-9AD6-4536-8066-C92D7FCA5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C867-72ED-42EA-92C6-36FC511EE56C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2444EDF-1623-4827-832E-BAF51F25B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45" y="192759"/>
            <a:ext cx="2566638" cy="118272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C570E36-45D0-476D-BAA3-A123F940CDAF}"/>
              </a:ext>
            </a:extLst>
          </p:cNvPr>
          <p:cNvSpPr txBox="1"/>
          <p:nvPr/>
        </p:nvSpPr>
        <p:spPr>
          <a:xfrm>
            <a:off x="3060910" y="192759"/>
            <a:ext cx="23426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altLang="zh-CN" dirty="0">
                <a:effectLst/>
              </a:rPr>
              <a:t>“CC(C[N+](C)(C)C)C”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384FC01-4B9F-4046-A204-FCF888F479BD}"/>
              </a:ext>
            </a:extLst>
          </p:cNvPr>
          <p:cNvSpPr txBox="1"/>
          <p:nvPr/>
        </p:nvSpPr>
        <p:spPr>
          <a:xfrm>
            <a:off x="260345" y="1671484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Atom Feature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BCF917C-0964-4436-89C2-220D70555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40816"/>
            <a:ext cx="5755701" cy="258034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EF47EAF-A311-438F-8DD5-B7E31352ED89}"/>
              </a:ext>
            </a:extLst>
          </p:cNvPr>
          <p:cNvSpPr txBox="1"/>
          <p:nvPr/>
        </p:nvSpPr>
        <p:spPr>
          <a:xfrm>
            <a:off x="1139277" y="4621161"/>
            <a:ext cx="1687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………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25E549C-345D-473E-B46F-205851B2E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5042854"/>
            <a:ext cx="5755701" cy="1770985"/>
          </a:xfrm>
          <a:prstGeom prst="rect">
            <a:avLst/>
          </a:prstGeom>
        </p:spPr>
      </p:pic>
      <p:sp>
        <p:nvSpPr>
          <p:cNvPr id="14" name="右大括号 13">
            <a:extLst>
              <a:ext uri="{FF2B5EF4-FFF2-40B4-BE49-F238E27FC236}">
                <a16:creationId xmlns:a16="http://schemas.microsoft.com/office/drawing/2014/main" id="{4964E537-2529-4735-999A-22766A2973E1}"/>
              </a:ext>
            </a:extLst>
          </p:cNvPr>
          <p:cNvSpPr/>
          <p:nvPr/>
        </p:nvSpPr>
        <p:spPr>
          <a:xfrm>
            <a:off x="5830530" y="2040816"/>
            <a:ext cx="452284" cy="477302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4A32B18-A41A-4E14-8C69-5A850E915AF5}"/>
              </a:ext>
            </a:extLst>
          </p:cNvPr>
          <p:cNvSpPr txBox="1"/>
          <p:nvPr/>
        </p:nvSpPr>
        <p:spPr>
          <a:xfrm>
            <a:off x="6496603" y="4242661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(400, 39)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1EFE007-0041-4276-BFCF-8D60602AE8C3}"/>
              </a:ext>
            </a:extLst>
          </p:cNvPr>
          <p:cNvSpPr txBox="1"/>
          <p:nvPr/>
        </p:nvSpPr>
        <p:spPr>
          <a:xfrm>
            <a:off x="6282814" y="1671484"/>
            <a:ext cx="295465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CN" dirty="0"/>
              <a:t>400</a:t>
            </a:r>
            <a:r>
              <a:rPr lang="zh-CN" altLang="en-US" dirty="0"/>
              <a:t>行中前</a:t>
            </a:r>
            <a:r>
              <a:rPr lang="en-US" altLang="zh-CN" dirty="0"/>
              <a:t>8</a:t>
            </a:r>
            <a:r>
              <a:rPr lang="zh-CN" altLang="en-US" dirty="0"/>
              <a:t>行代表</a:t>
            </a:r>
            <a:r>
              <a:rPr lang="en-US" altLang="zh-CN" dirty="0"/>
              <a:t>8</a:t>
            </a:r>
            <a:r>
              <a:rPr lang="zh-CN" altLang="en-US" dirty="0"/>
              <a:t>个原子</a:t>
            </a:r>
            <a:endParaRPr lang="en-US" altLang="zh-CN" dirty="0"/>
          </a:p>
          <a:p>
            <a:pPr algn="just"/>
            <a:r>
              <a:rPr lang="en-US" altLang="zh-CN" dirty="0"/>
              <a:t>39</a:t>
            </a:r>
            <a:r>
              <a:rPr lang="zh-CN" altLang="en-US" dirty="0"/>
              <a:t>列代表的是用</a:t>
            </a:r>
            <a:r>
              <a:rPr lang="en-US" altLang="zh-CN" dirty="0" err="1"/>
              <a:t>rdkit</a:t>
            </a:r>
            <a:r>
              <a:rPr lang="zh-CN" altLang="en-US" dirty="0"/>
              <a:t>提取的</a:t>
            </a:r>
            <a:endParaRPr lang="en-US" altLang="zh-CN" dirty="0"/>
          </a:p>
          <a:p>
            <a:pPr algn="just"/>
            <a:r>
              <a:rPr lang="zh-CN" altLang="en-US" dirty="0"/>
              <a:t>原子的性质</a:t>
            </a:r>
            <a:r>
              <a:rPr lang="en-US" altLang="zh-CN" dirty="0"/>
              <a:t>(</a:t>
            </a:r>
            <a:r>
              <a:rPr lang="zh-CN" altLang="en-US" dirty="0"/>
              <a:t>前</a:t>
            </a:r>
            <a:r>
              <a:rPr lang="en-US" altLang="zh-CN" dirty="0"/>
              <a:t>23</a:t>
            </a:r>
            <a:r>
              <a:rPr lang="zh-CN" altLang="en-US" dirty="0"/>
              <a:t>位代表了</a:t>
            </a:r>
            <a:endParaRPr lang="en-US" altLang="zh-CN" dirty="0"/>
          </a:p>
          <a:p>
            <a:pPr algn="just"/>
            <a:r>
              <a:rPr lang="zh-CN" altLang="en-US" dirty="0"/>
              <a:t>原子类型，之后</a:t>
            </a:r>
            <a:r>
              <a:rPr lang="en-US" altLang="zh-CN" dirty="0"/>
              <a:t>6</a:t>
            </a:r>
            <a:r>
              <a:rPr lang="zh-CN" altLang="en-US" dirty="0"/>
              <a:t>位代表该</a:t>
            </a:r>
            <a:endParaRPr lang="en-US" altLang="zh-CN" dirty="0"/>
          </a:p>
          <a:p>
            <a:pPr algn="just"/>
            <a:r>
              <a:rPr lang="zh-CN" altLang="en-US" dirty="0"/>
              <a:t>原子周围的连接原子数目，</a:t>
            </a:r>
            <a:endParaRPr lang="en-US" altLang="zh-CN" dirty="0"/>
          </a:p>
          <a:p>
            <a:pPr algn="just"/>
            <a:r>
              <a:rPr lang="zh-CN" altLang="en-US" dirty="0"/>
              <a:t>之后</a:t>
            </a:r>
            <a:r>
              <a:rPr lang="en-US" altLang="zh-CN" dirty="0"/>
              <a:t>5</a:t>
            </a:r>
            <a:r>
              <a:rPr lang="zh-CN" altLang="en-US" dirty="0"/>
              <a:t>位代表形式电荷，之</a:t>
            </a:r>
            <a:endParaRPr lang="en-US" altLang="zh-CN" dirty="0"/>
          </a:p>
          <a:p>
            <a:pPr algn="just"/>
            <a:r>
              <a:rPr lang="zh-CN" altLang="en-US" dirty="0"/>
              <a:t>后</a:t>
            </a:r>
            <a:r>
              <a:rPr lang="en-US" altLang="zh-CN" dirty="0"/>
              <a:t>4</a:t>
            </a:r>
            <a:r>
              <a:rPr lang="zh-CN" altLang="en-US" dirty="0"/>
              <a:t>位代表手性信息，最后</a:t>
            </a:r>
            <a:endParaRPr lang="en-US" altLang="zh-CN" dirty="0"/>
          </a:p>
          <a:p>
            <a:pPr algn="just"/>
            <a:r>
              <a:rPr lang="zh-CN" altLang="en-US" dirty="0"/>
              <a:t>一位代表芳香性信息。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2948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980B04-FC45-4B45-89B3-216433786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C867-72ED-42EA-92C6-36FC511EE56C}" type="slidenum">
              <a:rPr lang="zh-CN" altLang="en-US" smtClean="0"/>
              <a:t>3</a:t>
            </a:fld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F119055-DF43-4201-A86F-B89E94FFA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9447"/>
            <a:ext cx="5223838" cy="270648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4E22F75-4882-4BD1-AA22-E9666A20D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1" y="0"/>
            <a:ext cx="2566638" cy="118272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F0C864C-2DD5-4DA3-8ECF-FC525A95B451}"/>
              </a:ext>
            </a:extLst>
          </p:cNvPr>
          <p:cNvSpPr txBox="1"/>
          <p:nvPr/>
        </p:nvSpPr>
        <p:spPr>
          <a:xfrm>
            <a:off x="0" y="1180115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Bond Feature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9786103-E7E1-4C67-916B-75345F53C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22650"/>
            <a:ext cx="5223838" cy="1654432"/>
          </a:xfrm>
          <a:prstGeom prst="rect">
            <a:avLst/>
          </a:prstGeom>
        </p:spPr>
      </p:pic>
      <p:sp>
        <p:nvSpPr>
          <p:cNvPr id="9" name="右大括号 8">
            <a:extLst>
              <a:ext uri="{FF2B5EF4-FFF2-40B4-BE49-F238E27FC236}">
                <a16:creationId xmlns:a16="http://schemas.microsoft.com/office/drawing/2014/main" id="{D5C1FD39-113D-465A-94B0-15931BBCCB2F}"/>
              </a:ext>
            </a:extLst>
          </p:cNvPr>
          <p:cNvSpPr/>
          <p:nvPr/>
        </p:nvSpPr>
        <p:spPr>
          <a:xfrm>
            <a:off x="5223838" y="1549447"/>
            <a:ext cx="452284" cy="472763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C7D0A7A-D390-4577-BF94-2AA82E37BDC1}"/>
              </a:ext>
            </a:extLst>
          </p:cNvPr>
          <p:cNvSpPr txBox="1"/>
          <p:nvPr/>
        </p:nvSpPr>
        <p:spPr>
          <a:xfrm>
            <a:off x="5787875" y="372859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(800, 50)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974A8C-D770-4F87-94D9-E5648D8CF20C}"/>
              </a:ext>
            </a:extLst>
          </p:cNvPr>
          <p:cNvSpPr txBox="1"/>
          <p:nvPr/>
        </p:nvSpPr>
        <p:spPr>
          <a:xfrm>
            <a:off x="5449980" y="1835434"/>
            <a:ext cx="34163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CN" dirty="0"/>
              <a:t>800</a:t>
            </a:r>
            <a:r>
              <a:rPr lang="zh-CN" altLang="en-US" dirty="0"/>
              <a:t>行中的</a:t>
            </a:r>
            <a:r>
              <a:rPr lang="en-US" altLang="zh-CN" dirty="0"/>
              <a:t>2-15</a:t>
            </a:r>
            <a:r>
              <a:rPr lang="zh-CN" altLang="en-US" dirty="0"/>
              <a:t>行代表</a:t>
            </a:r>
            <a:r>
              <a:rPr lang="en-US" altLang="zh-CN" dirty="0"/>
              <a:t>14</a:t>
            </a:r>
            <a:r>
              <a:rPr lang="zh-CN" altLang="en-US" dirty="0"/>
              <a:t>根键</a:t>
            </a:r>
            <a:endParaRPr lang="en-US" altLang="zh-CN" dirty="0"/>
          </a:p>
          <a:p>
            <a:pPr algn="just"/>
            <a:r>
              <a:rPr lang="en-US" altLang="zh-CN" dirty="0"/>
              <a:t>50</a:t>
            </a:r>
            <a:r>
              <a:rPr lang="zh-CN" altLang="en-US" dirty="0"/>
              <a:t>列中前</a:t>
            </a:r>
            <a:r>
              <a:rPr lang="en-US" altLang="zh-CN" dirty="0"/>
              <a:t>39</a:t>
            </a:r>
            <a:r>
              <a:rPr lang="zh-CN" altLang="en-US" dirty="0"/>
              <a:t>列是原子的信息。</a:t>
            </a:r>
            <a:endParaRPr lang="en-US" altLang="zh-CN" dirty="0"/>
          </a:p>
          <a:p>
            <a:pPr algn="just"/>
            <a:r>
              <a:rPr lang="zh-CN" altLang="en-US" dirty="0"/>
              <a:t>后</a:t>
            </a:r>
            <a:r>
              <a:rPr lang="en-US" altLang="zh-CN" dirty="0"/>
              <a:t>11</a:t>
            </a:r>
            <a:r>
              <a:rPr lang="zh-CN" altLang="en-US" dirty="0"/>
              <a:t>列才是键的信息，键的信息</a:t>
            </a:r>
            <a:endParaRPr lang="en-US" altLang="zh-CN" dirty="0"/>
          </a:p>
          <a:p>
            <a:pPr algn="just"/>
            <a:r>
              <a:rPr lang="zh-CN" altLang="en-US" dirty="0"/>
              <a:t>中前</a:t>
            </a:r>
            <a:r>
              <a:rPr lang="en-US" altLang="zh-CN" dirty="0"/>
              <a:t>5</a:t>
            </a:r>
            <a:r>
              <a:rPr lang="zh-CN" altLang="en-US" dirty="0"/>
              <a:t>位代表了键的类型，后</a:t>
            </a:r>
            <a:r>
              <a:rPr lang="en-US" altLang="zh-CN" dirty="0"/>
              <a:t>6</a:t>
            </a:r>
            <a:r>
              <a:rPr lang="zh-CN" altLang="en-US" dirty="0"/>
              <a:t>位</a:t>
            </a:r>
            <a:endParaRPr lang="en-US" altLang="zh-CN" dirty="0"/>
          </a:p>
          <a:p>
            <a:pPr algn="just"/>
            <a:r>
              <a:rPr lang="zh-CN" altLang="en-US" dirty="0"/>
              <a:t>代表了顺反异构信息。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A9605D-FA00-426C-96D0-0A0252B24BA1}"/>
              </a:ext>
            </a:extLst>
          </p:cNvPr>
          <p:cNvSpPr txBox="1"/>
          <p:nvPr/>
        </p:nvSpPr>
        <p:spPr>
          <a:xfrm>
            <a:off x="1189807" y="4253318"/>
            <a:ext cx="1687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3721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1E88D3-3C41-4079-8CE9-DFC3433C9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C867-72ED-42EA-92C6-36FC511EE56C}" type="slidenum">
              <a:rPr lang="zh-CN" altLang="en-US" smtClean="0"/>
              <a:t>4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575AF1-A215-4F1A-B235-85962619B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1" y="0"/>
            <a:ext cx="2566638" cy="118272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797E2A8-4E77-402F-9E27-1B9AD085E0D3}"/>
              </a:ext>
            </a:extLst>
          </p:cNvPr>
          <p:cNvSpPr txBox="1"/>
          <p:nvPr/>
        </p:nvSpPr>
        <p:spPr>
          <a:xfrm>
            <a:off x="0" y="118011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agraph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43CD7E8-49F0-491B-99ED-8570259E7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9447"/>
            <a:ext cx="3352800" cy="257372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D74091F-29D2-435E-9628-5183994E3D11}"/>
              </a:ext>
            </a:extLst>
          </p:cNvPr>
          <p:cNvSpPr txBox="1"/>
          <p:nvPr/>
        </p:nvSpPr>
        <p:spPr>
          <a:xfrm>
            <a:off x="924213" y="4120561"/>
            <a:ext cx="1687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………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8648700-442F-4416-9786-67A453AA5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87273"/>
            <a:ext cx="3347881" cy="1597218"/>
          </a:xfrm>
          <a:prstGeom prst="rect">
            <a:avLst/>
          </a:prstGeom>
        </p:spPr>
      </p:pic>
      <p:sp>
        <p:nvSpPr>
          <p:cNvPr id="12" name="右大括号 11">
            <a:extLst>
              <a:ext uri="{FF2B5EF4-FFF2-40B4-BE49-F238E27FC236}">
                <a16:creationId xmlns:a16="http://schemas.microsoft.com/office/drawing/2014/main" id="{BD2D5E91-9223-4166-BAEC-987A38B27483}"/>
              </a:ext>
            </a:extLst>
          </p:cNvPr>
          <p:cNvSpPr/>
          <p:nvPr/>
        </p:nvSpPr>
        <p:spPr>
          <a:xfrm>
            <a:off x="3492179" y="1549447"/>
            <a:ext cx="452284" cy="472763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93E7236-4747-4D75-9959-F4C67066EDA0}"/>
              </a:ext>
            </a:extLst>
          </p:cNvPr>
          <p:cNvSpPr txBox="1"/>
          <p:nvPr/>
        </p:nvSpPr>
        <p:spPr>
          <a:xfrm>
            <a:off x="3706810" y="393589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(400, 6)</a:t>
            </a:r>
            <a:endParaRPr lang="zh-CN" altLang="en-US" dirty="0"/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CB960681-9409-4A3D-834D-1C3549990E69}"/>
              </a:ext>
            </a:extLst>
          </p:cNvPr>
          <p:cNvGrpSpPr/>
          <p:nvPr/>
        </p:nvGrpSpPr>
        <p:grpSpPr>
          <a:xfrm>
            <a:off x="5036152" y="44161"/>
            <a:ext cx="3045735" cy="1754607"/>
            <a:chOff x="4972109" y="302811"/>
            <a:chExt cx="3045735" cy="1754607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3C07DF73-F65C-4CEB-9ED1-F225C0F22200}"/>
                </a:ext>
              </a:extLst>
            </p:cNvPr>
            <p:cNvGrpSpPr/>
            <p:nvPr/>
          </p:nvGrpSpPr>
          <p:grpSpPr>
            <a:xfrm>
              <a:off x="4972109" y="302811"/>
              <a:ext cx="2800191" cy="1754607"/>
              <a:chOff x="-2919127" y="4067519"/>
              <a:chExt cx="2800191" cy="1754607"/>
            </a:xfrm>
          </p:grpSpPr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BAFE11E4-EBE3-4C3D-B752-54043A5825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710745" y="4365356"/>
                <a:ext cx="2568401" cy="1179771"/>
              </a:xfrm>
              <a:prstGeom prst="rect">
                <a:avLst/>
              </a:prstGeom>
            </p:spPr>
          </p:pic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ED35F13-6F86-4FE9-9616-496B185DB4CA}"/>
                  </a:ext>
                </a:extLst>
              </p:cNvPr>
              <p:cNvSpPr txBox="1"/>
              <p:nvPr/>
            </p:nvSpPr>
            <p:spPr>
              <a:xfrm>
                <a:off x="-2919127" y="5360461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</a:t>
                </a:r>
                <a:endParaRPr lang="zh-CN" altLang="en-US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288B1C6-DC0A-4B48-8E5C-72A5D1F27C65}"/>
                  </a:ext>
                </a:extLst>
              </p:cNvPr>
              <p:cNvSpPr txBox="1"/>
              <p:nvPr/>
            </p:nvSpPr>
            <p:spPr>
              <a:xfrm>
                <a:off x="-2186624" y="508346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zh-CN" altLang="en-US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B9AD0D6-CF41-4812-B769-6293C85CC988}"/>
                  </a:ext>
                </a:extLst>
              </p:cNvPr>
              <p:cNvSpPr txBox="1"/>
              <p:nvPr/>
            </p:nvSpPr>
            <p:spPr>
              <a:xfrm>
                <a:off x="-2186624" y="4067519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zh-CN" altLang="en-US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8E85F72-A74C-4AAE-9151-CE14C4BF8C24}"/>
                  </a:ext>
                </a:extLst>
              </p:cNvPr>
              <p:cNvSpPr txBox="1"/>
              <p:nvPr/>
            </p:nvSpPr>
            <p:spPr>
              <a:xfrm>
                <a:off x="-1576586" y="508346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endParaRPr lang="zh-CN" altLang="en-US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2B464FF-8186-4A1B-B059-0307E81E4200}"/>
                  </a:ext>
                </a:extLst>
              </p:cNvPr>
              <p:cNvSpPr txBox="1"/>
              <p:nvPr/>
            </p:nvSpPr>
            <p:spPr>
              <a:xfrm>
                <a:off x="-1148470" y="471413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  <a:endParaRPr lang="zh-CN" altLang="en-US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839DBE9-12AF-42DF-8E42-7CC79520E8F7}"/>
                  </a:ext>
                </a:extLst>
              </p:cNvPr>
              <p:cNvSpPr txBox="1"/>
              <p:nvPr/>
            </p:nvSpPr>
            <p:spPr>
              <a:xfrm>
                <a:off x="-973767" y="407968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  <a:endParaRPr lang="zh-CN" altLang="en-US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5CE163F-8090-4499-81FA-60F2B0E7A81D}"/>
                  </a:ext>
                </a:extLst>
              </p:cNvPr>
              <p:cNvSpPr txBox="1"/>
              <p:nvPr/>
            </p:nvSpPr>
            <p:spPr>
              <a:xfrm>
                <a:off x="-419018" y="441327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zh-CN" altLang="en-US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6F516A5-4D6A-4767-A1DD-62DC792E9F6F}"/>
                  </a:ext>
                </a:extLst>
              </p:cNvPr>
              <p:cNvSpPr txBox="1"/>
              <p:nvPr/>
            </p:nvSpPr>
            <p:spPr>
              <a:xfrm>
                <a:off x="-419018" y="5452794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zh-CN" altLang="en-US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74B2616C-15DB-4071-B701-AA2B88A6DA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2551343" y="5276853"/>
                <a:ext cx="419482" cy="24040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BBC81933-0AD9-4515-B630-C8D0E78FDB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2679377" y="5083153"/>
                <a:ext cx="485340" cy="26519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662A7CF3-BF42-4D98-98E1-2E722E0EDA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2194037" y="4449018"/>
                <a:ext cx="11498" cy="56967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B6A1E678-9545-4F71-9F01-78FEDE6263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915115" y="4484386"/>
                <a:ext cx="0" cy="553968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B0BBED09-54DE-421A-B5F9-75EA5C1B4F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937520" y="5309085"/>
                <a:ext cx="360934" cy="23604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F55BEF79-3688-4ADA-B8FE-35DC74763D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1867462" y="5060908"/>
                <a:ext cx="351970" cy="20722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2979EB69-30A2-4B06-A996-CC11102040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321919" y="5348348"/>
                <a:ext cx="348152" cy="191569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3FE76B77-F7ED-4E61-8F4A-3198606003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1338508" y="5083153"/>
                <a:ext cx="347847" cy="210354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C2E3821C-3231-4FBA-9CCD-5C5A1649BA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958821" y="4365356"/>
                <a:ext cx="0" cy="436138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6B8528C6-FB94-4B5C-A6BA-AED9B87574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691396" y="4430051"/>
                <a:ext cx="7685" cy="4490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B43CFBBD-415A-4FEB-BE52-82C2D0B205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648297" y="4669596"/>
                <a:ext cx="342585" cy="205339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>
                <a:extLst>
                  <a:ext uri="{FF2B5EF4-FFF2-40B4-BE49-F238E27FC236}">
                    <a16:creationId xmlns:a16="http://schemas.microsoft.com/office/drawing/2014/main" id="{AC22E18B-AC20-4854-A27F-4C1B80B1B1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648297" y="4874935"/>
                <a:ext cx="422860" cy="23351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E384C619-ADCE-4F1A-B559-2E637CE2A0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531857" y="5162863"/>
                <a:ext cx="350612" cy="18548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D3F526D2-DB5C-4C9A-9FC7-9CB0D4B09A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648297" y="5347833"/>
                <a:ext cx="291747" cy="16292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0A093BC2-AB9A-455C-B4E3-E21840137D3F}"/>
                </a:ext>
              </a:extLst>
            </p:cNvPr>
            <p:cNvSpPr txBox="1"/>
            <p:nvPr/>
          </p:nvSpPr>
          <p:spPr>
            <a:xfrm>
              <a:off x="5461134" y="156968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AC23A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zh-CN" altLang="en-US" b="1" dirty="0">
                <a:solidFill>
                  <a:srgbClr val="AC23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59688C68-4AC2-4235-AD2D-2853BB57F2E3}"/>
                </a:ext>
              </a:extLst>
            </p:cNvPr>
            <p:cNvSpPr txBox="1"/>
            <p:nvPr/>
          </p:nvSpPr>
          <p:spPr>
            <a:xfrm>
              <a:off x="5255747" y="110606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AC23A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zh-CN" altLang="en-US" b="1" dirty="0">
                <a:solidFill>
                  <a:srgbClr val="AC23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7BCA2919-0B77-4558-B77E-601D06A72ECC}"/>
                </a:ext>
              </a:extLst>
            </p:cNvPr>
            <p:cNvSpPr txBox="1"/>
            <p:nvPr/>
          </p:nvSpPr>
          <p:spPr>
            <a:xfrm>
              <a:off x="5339893" y="79082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AC23A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13</a:t>
              </a:r>
              <a:endParaRPr lang="zh-CN" altLang="en-US" b="1" dirty="0">
                <a:solidFill>
                  <a:srgbClr val="AC23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7D149B2B-936E-4FFE-B71D-EC04AB00A5C9}"/>
                </a:ext>
              </a:extLst>
            </p:cNvPr>
            <p:cNvSpPr txBox="1"/>
            <p:nvPr/>
          </p:nvSpPr>
          <p:spPr>
            <a:xfrm>
              <a:off x="5921334" y="78822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AC23A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14</a:t>
              </a:r>
              <a:endParaRPr lang="zh-CN" altLang="en-US" b="1" dirty="0">
                <a:solidFill>
                  <a:srgbClr val="AC23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85256A8E-C156-44A8-9271-BEE760BDEC65}"/>
                </a:ext>
              </a:extLst>
            </p:cNvPr>
            <p:cNvSpPr txBox="1"/>
            <p:nvPr/>
          </p:nvSpPr>
          <p:spPr>
            <a:xfrm>
              <a:off x="5896912" y="156968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AC23A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zh-CN" altLang="en-US" b="1" dirty="0">
                <a:solidFill>
                  <a:srgbClr val="AC23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B20BA3F8-DD1C-45E6-8102-76E46F8CDB69}"/>
                </a:ext>
              </a:extLst>
            </p:cNvPr>
            <p:cNvSpPr txBox="1"/>
            <p:nvPr/>
          </p:nvSpPr>
          <p:spPr>
            <a:xfrm>
              <a:off x="6139109" y="109017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AC23A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zh-CN" altLang="en-US" b="1" dirty="0">
                <a:solidFill>
                  <a:srgbClr val="AC23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2BC0EDDE-B512-4CBB-97AB-7091EC7D4011}"/>
                </a:ext>
              </a:extLst>
            </p:cNvPr>
            <p:cNvSpPr txBox="1"/>
            <p:nvPr/>
          </p:nvSpPr>
          <p:spPr>
            <a:xfrm>
              <a:off x="6665483" y="15905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AC23A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endParaRPr lang="zh-CN" altLang="en-US" b="1" dirty="0">
                <a:solidFill>
                  <a:srgbClr val="AC23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CD17991A-3A5B-4BFE-B638-D2D91EB29711}"/>
                </a:ext>
              </a:extLst>
            </p:cNvPr>
            <p:cNvSpPr txBox="1"/>
            <p:nvPr/>
          </p:nvSpPr>
          <p:spPr>
            <a:xfrm>
              <a:off x="6550498" y="10817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AC23A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  <a:endParaRPr lang="zh-CN" altLang="en-US" b="1" dirty="0">
                <a:solidFill>
                  <a:srgbClr val="AC23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8E3B978D-7B47-46B6-872C-11D887D9440E}"/>
                </a:ext>
              </a:extLst>
            </p:cNvPr>
            <p:cNvSpPr txBox="1"/>
            <p:nvPr/>
          </p:nvSpPr>
          <p:spPr>
            <a:xfrm>
              <a:off x="6633770" y="69487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AC23A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7</a:t>
              </a:r>
              <a:endParaRPr lang="zh-CN" altLang="en-US" b="1" dirty="0">
                <a:solidFill>
                  <a:srgbClr val="AC23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E62A21C2-D545-42DE-9730-569E6256548E}"/>
                </a:ext>
              </a:extLst>
            </p:cNvPr>
            <p:cNvSpPr txBox="1"/>
            <p:nvPr/>
          </p:nvSpPr>
          <p:spPr>
            <a:xfrm>
              <a:off x="7154287" y="4644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AC23A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8</a:t>
              </a:r>
              <a:endParaRPr lang="zh-CN" altLang="en-US" b="1" dirty="0">
                <a:solidFill>
                  <a:srgbClr val="AC23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D04AF990-8C4A-4645-B063-40A42B760177}"/>
                </a:ext>
              </a:extLst>
            </p:cNvPr>
            <p:cNvSpPr txBox="1"/>
            <p:nvPr/>
          </p:nvSpPr>
          <p:spPr>
            <a:xfrm>
              <a:off x="7265988" y="66419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AC23A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9</a:t>
              </a:r>
              <a:endParaRPr lang="zh-CN" altLang="en-US" b="1" dirty="0">
                <a:solidFill>
                  <a:srgbClr val="AC23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4293DB9C-8EBB-420A-A42E-BE5E921EC182}"/>
                </a:ext>
              </a:extLst>
            </p:cNvPr>
            <p:cNvSpPr txBox="1"/>
            <p:nvPr/>
          </p:nvSpPr>
          <p:spPr>
            <a:xfrm>
              <a:off x="7602346" y="96072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AC23A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zh-CN" altLang="en-US" b="1" dirty="0">
                <a:solidFill>
                  <a:srgbClr val="AC23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C61B7C90-206E-49F8-A167-298618A5451D}"/>
                </a:ext>
              </a:extLst>
            </p:cNvPr>
            <p:cNvSpPr txBox="1"/>
            <p:nvPr/>
          </p:nvSpPr>
          <p:spPr>
            <a:xfrm>
              <a:off x="7611275" y="1257283"/>
              <a:ext cx="402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AC23A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endParaRPr lang="zh-CN" altLang="en-US" b="1" dirty="0">
                <a:solidFill>
                  <a:srgbClr val="AC23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E2587B23-F6DB-46A3-8362-59245B042029}"/>
                </a:ext>
              </a:extLst>
            </p:cNvPr>
            <p:cNvSpPr txBox="1"/>
            <p:nvPr/>
          </p:nvSpPr>
          <p:spPr>
            <a:xfrm>
              <a:off x="7221190" y="159054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AC23A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12</a:t>
              </a:r>
              <a:endParaRPr lang="zh-CN" altLang="en-US" b="1" dirty="0">
                <a:solidFill>
                  <a:srgbClr val="AC23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15EDF8D9-61AA-4F2F-8BB2-8EECDB6749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3873" y="1774255"/>
            <a:ext cx="3416433" cy="2298975"/>
          </a:xfrm>
          <a:prstGeom prst="rect">
            <a:avLst/>
          </a:prstGeom>
        </p:spPr>
      </p:pic>
      <p:sp>
        <p:nvSpPr>
          <p:cNvPr id="55" name="文本框 54">
            <a:extLst>
              <a:ext uri="{FF2B5EF4-FFF2-40B4-BE49-F238E27FC236}">
                <a16:creationId xmlns:a16="http://schemas.microsoft.com/office/drawing/2014/main" id="{F8996C0E-3FC5-4C35-95AF-1EB80D7939E7}"/>
              </a:ext>
            </a:extLst>
          </p:cNvPr>
          <p:cNvSpPr txBox="1"/>
          <p:nvPr/>
        </p:nvSpPr>
        <p:spPr>
          <a:xfrm>
            <a:off x="5546658" y="4120561"/>
            <a:ext cx="1687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………</a:t>
            </a:r>
            <a:endParaRPr lang="zh-CN" altLang="en-US" dirty="0"/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73930FF3-53A7-4B75-8DFF-857E2F4BC1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2445" y="4587273"/>
            <a:ext cx="3347881" cy="1597218"/>
          </a:xfrm>
          <a:prstGeom prst="rect">
            <a:avLst/>
          </a:prstGeom>
        </p:spPr>
      </p:pic>
      <p:sp>
        <p:nvSpPr>
          <p:cNvPr id="57" name="右大括号 56">
            <a:extLst>
              <a:ext uri="{FF2B5EF4-FFF2-40B4-BE49-F238E27FC236}">
                <a16:creationId xmlns:a16="http://schemas.microsoft.com/office/drawing/2014/main" id="{3ED37F9D-E64A-4BCA-9E16-610C40043A36}"/>
              </a:ext>
            </a:extLst>
          </p:cNvPr>
          <p:cNvSpPr/>
          <p:nvPr/>
        </p:nvSpPr>
        <p:spPr>
          <a:xfrm>
            <a:off x="7989404" y="1632188"/>
            <a:ext cx="452284" cy="472763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CDB20AB9-6406-4E5C-B607-287DD6147B59}"/>
              </a:ext>
            </a:extLst>
          </p:cNvPr>
          <p:cNvSpPr txBox="1"/>
          <p:nvPr/>
        </p:nvSpPr>
        <p:spPr>
          <a:xfrm>
            <a:off x="8215546" y="399600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(800, 6)</a:t>
            </a:r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9B377501-0034-4703-A8FA-D384887E348E}"/>
              </a:ext>
            </a:extLst>
          </p:cNvPr>
          <p:cNvSpPr txBox="1"/>
          <p:nvPr/>
        </p:nvSpPr>
        <p:spPr>
          <a:xfrm>
            <a:off x="8215546" y="191262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bgraph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2586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36B421E7-4588-4A95-B05B-E479A58F2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817768"/>
            <a:ext cx="7429500" cy="4829175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9BC3CF-1F72-4D38-9426-94304121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C867-72ED-42EA-92C6-36FC511EE56C}" type="slidenum">
              <a:rPr lang="zh-CN" altLang="en-US" smtClean="0"/>
              <a:t>5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BE1F22F-A625-45B8-BD1E-61AD944CB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3961"/>
            <a:ext cx="5895975" cy="9525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E179422-FEF0-42E3-ACBE-6E6DEC915AC7}"/>
              </a:ext>
            </a:extLst>
          </p:cNvPr>
          <p:cNvSpPr txBox="1"/>
          <p:nvPr/>
        </p:nvSpPr>
        <p:spPr>
          <a:xfrm>
            <a:off x="0" y="-1537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Model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E7DD104-6679-4D1F-B99A-0F601B22E47D}"/>
              </a:ext>
            </a:extLst>
          </p:cNvPr>
          <p:cNvSpPr txBox="1"/>
          <p:nvPr/>
        </p:nvSpPr>
        <p:spPr>
          <a:xfrm>
            <a:off x="-1" y="1357769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Model Input: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32F803D-60F5-4F5D-A718-D229087EA468}"/>
              </a:ext>
            </a:extLst>
          </p:cNvPr>
          <p:cNvSpPr txBox="1"/>
          <p:nvPr/>
        </p:nvSpPr>
        <p:spPr>
          <a:xfrm>
            <a:off x="3488933" y="2057272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Atom feature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4C2F9F6-D579-4E2D-8850-1FA2C5266BFB}"/>
              </a:ext>
            </a:extLst>
          </p:cNvPr>
          <p:cNvSpPr txBox="1"/>
          <p:nvPr/>
        </p:nvSpPr>
        <p:spPr>
          <a:xfrm>
            <a:off x="3488933" y="3196235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Bond feature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BCD023C-CA3B-4BBA-9AF7-0D5F74597768}"/>
              </a:ext>
            </a:extLst>
          </p:cNvPr>
          <p:cNvSpPr txBox="1"/>
          <p:nvPr/>
        </p:nvSpPr>
        <p:spPr>
          <a:xfrm>
            <a:off x="3488933" y="4342173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agraph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89FC49A-8C0C-4CC8-82A4-F34F7D0D83F8}"/>
              </a:ext>
            </a:extLst>
          </p:cNvPr>
          <p:cNvSpPr txBox="1"/>
          <p:nvPr/>
        </p:nvSpPr>
        <p:spPr>
          <a:xfrm>
            <a:off x="3488933" y="5501005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bgraph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9CE6116-8AFA-46D3-9C44-769568D50A00}"/>
              </a:ext>
            </a:extLst>
          </p:cNvPr>
          <p:cNvSpPr txBox="1"/>
          <p:nvPr/>
        </p:nvSpPr>
        <p:spPr>
          <a:xfrm>
            <a:off x="4855815" y="607938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Num_atom_bond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033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9206B5-B4F5-49DE-A7CB-FC5C94776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C867-72ED-42EA-92C6-36FC511EE56C}" type="slidenum">
              <a:rPr lang="zh-CN" altLang="en-US" smtClean="0"/>
              <a:t>6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8C8AC90-12DA-460B-9583-847FA4164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991"/>
            <a:ext cx="5476875" cy="28575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D2D28B4-F8F6-4E06-A337-CAE5371AF38A}"/>
              </a:ext>
            </a:extLst>
          </p:cNvPr>
          <p:cNvSpPr txBox="1"/>
          <p:nvPr/>
        </p:nvSpPr>
        <p:spPr>
          <a:xfrm>
            <a:off x="6534150" y="1082040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这里只有一个分子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D18C9A0-11F4-4340-B04D-C0D7B7FC0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4905"/>
            <a:ext cx="6429375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515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95F984-A454-4050-82BE-2F27333E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C867-72ED-42EA-92C6-36FC511EE56C}" type="slidenum">
              <a:rPr lang="zh-CN" altLang="en-US" smtClean="0"/>
              <a:t>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1094493-C6E8-45A0-9E7C-7E6C83F10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71" y="125207"/>
            <a:ext cx="4495800" cy="9048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0F749C9-A09F-4963-A623-9783DE29E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" y="1128713"/>
            <a:ext cx="4443413" cy="230028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7FDC01C-489B-4B78-A88B-E27544118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87" y="3527632"/>
            <a:ext cx="4443413" cy="41524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FB9FA96-BA26-4D16-92FF-7426CC02D6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7390" y="1128713"/>
            <a:ext cx="4486275" cy="397192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C736CCB-66A7-4473-AD5E-286BC958AA0A}"/>
              </a:ext>
            </a:extLst>
          </p:cNvPr>
          <p:cNvSpPr txBox="1"/>
          <p:nvPr/>
        </p:nvSpPr>
        <p:spPr>
          <a:xfrm>
            <a:off x="4785544" y="254478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不明白为什么把前面分子的原子数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以及键的数目都加上。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B266794-BC55-4CDD-AA73-363A0E072FBA}"/>
              </a:ext>
            </a:extLst>
          </p:cNvPr>
          <p:cNvSpPr/>
          <p:nvPr/>
        </p:nvSpPr>
        <p:spPr>
          <a:xfrm>
            <a:off x="4168877" y="577644"/>
            <a:ext cx="403123" cy="376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7CC2022-9F7E-4DD3-87B3-59C63723082C}"/>
              </a:ext>
            </a:extLst>
          </p:cNvPr>
          <p:cNvCxnSpPr>
            <a:cxnSpLocks/>
          </p:cNvCxnSpPr>
          <p:nvPr/>
        </p:nvCxnSpPr>
        <p:spPr>
          <a:xfrm flipV="1">
            <a:off x="4609486" y="577643"/>
            <a:ext cx="213544" cy="1880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689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F067D7-0EEA-4AAC-9FE8-0ECFF08BB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C867-72ED-42EA-92C6-36FC511EE56C}" type="slidenum">
              <a:rPr lang="zh-CN" altLang="en-US" smtClean="0"/>
              <a:t>8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94E29AF-DDBB-4902-B950-9BDD380CD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63" y="182665"/>
            <a:ext cx="3238500" cy="8096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CE49F76-C4A2-4F5A-BC20-C27B10DB7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63" y="1072485"/>
            <a:ext cx="4153619" cy="22803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4EAD323-5A3B-4841-89A0-40395378F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63" y="3429000"/>
            <a:ext cx="4167151" cy="427211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89E9476-5D09-463F-9A2A-A3C726AC85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6373" y="1072485"/>
            <a:ext cx="40671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946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5BD53D-6F4D-4E52-B594-832A0CDB5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C867-72ED-42EA-92C6-36FC511EE56C}" type="slidenum">
              <a:rPr lang="zh-CN" altLang="en-US" smtClean="0"/>
              <a:t>9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368F3B4-57CA-46ED-A3DC-7E9953362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48" y="114760"/>
            <a:ext cx="2495550" cy="2571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6992B33-502E-4A58-A8A4-619D24595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8" y="588323"/>
            <a:ext cx="5605297" cy="534705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F95DB31-BBC5-40C6-B0D8-2816A51ABDDD}"/>
              </a:ext>
            </a:extLst>
          </p:cNvPr>
          <p:cNvSpPr txBox="1"/>
          <p:nvPr/>
        </p:nvSpPr>
        <p:spPr>
          <a:xfrm>
            <a:off x="5889523" y="100289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16*64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8165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imes New Roman"/>
        <a:ea typeface="Times New Roman"/>
        <a:cs typeface=""/>
      </a:majorFont>
      <a:minorFont>
        <a:latin typeface="Times New Roman"/>
        <a:ea typeface="Times New Roman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6012</TotalTime>
  <Words>281</Words>
  <Application>Microsoft Office PowerPoint</Application>
  <PresentationFormat>全屏显示(4:3)</PresentationFormat>
  <Paragraphs>80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课题一：针对蛋白质机器动态结构进行药物设计的技术</dc:title>
  <dc:creator>dddc-jawang</dc:creator>
  <cp:lastModifiedBy>yang yanqing</cp:lastModifiedBy>
  <cp:revision>548</cp:revision>
  <dcterms:created xsi:type="dcterms:W3CDTF">2016-05-05T01:58:29Z</dcterms:created>
  <dcterms:modified xsi:type="dcterms:W3CDTF">2021-06-02T02:39:00Z</dcterms:modified>
</cp:coreProperties>
</file>