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395" r:id="rId2"/>
    <p:sldId id="515" r:id="rId3"/>
    <p:sldId id="517" r:id="rId4"/>
    <p:sldId id="524" r:id="rId5"/>
    <p:sldId id="526" r:id="rId6"/>
    <p:sldId id="527" r:id="rId7"/>
    <p:sldId id="528" r:id="rId8"/>
    <p:sldId id="518" r:id="rId9"/>
    <p:sldId id="519" r:id="rId10"/>
    <p:sldId id="520" r:id="rId11"/>
    <p:sldId id="521" r:id="rId12"/>
    <p:sldId id="522" r:id="rId13"/>
    <p:sldId id="525" r:id="rId14"/>
    <p:sldId id="513" r:id="rId15"/>
    <p:sldId id="418" r:id="rId16"/>
    <p:sldId id="516" r:id="rId17"/>
    <p:sldId id="52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083436-2E16-48F2-B116-B21B6124704A}">
          <p14:sldIdLst>
            <p14:sldId id="395"/>
            <p14:sldId id="515"/>
            <p14:sldId id="517"/>
            <p14:sldId id="524"/>
            <p14:sldId id="526"/>
            <p14:sldId id="527"/>
            <p14:sldId id="528"/>
            <p14:sldId id="518"/>
            <p14:sldId id="519"/>
            <p14:sldId id="520"/>
            <p14:sldId id="521"/>
            <p14:sldId id="522"/>
            <p14:sldId id="525"/>
            <p14:sldId id="513"/>
            <p14:sldId id="418"/>
            <p14:sldId id="516"/>
          </p14:sldIdLst>
        </p14:section>
        <p14:section name="CNN" id="{E27E0D0B-27B1-4BA0-8619-0B0769AD3DBE}">
          <p14:sldIdLst>
            <p14:sldId id="5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E810"/>
    <a:srgbClr val="E3DE00"/>
    <a:srgbClr val="AC23AC"/>
    <a:srgbClr val="0000CC"/>
    <a:srgbClr val="FF0000"/>
    <a:srgbClr val="ECFAFF"/>
    <a:srgbClr val="AFAF00"/>
    <a:srgbClr val="4B4EFB"/>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9111" autoAdjust="0"/>
  </p:normalViewPr>
  <p:slideViewPr>
    <p:cSldViewPr snapToGrid="0">
      <p:cViewPr varScale="1">
        <p:scale>
          <a:sx n="77" d="100"/>
          <a:sy n="77" d="100"/>
        </p:scale>
        <p:origin x="1637" y="43"/>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99E9A0-8747-49EA-9780-2B3AD1E61482}" type="datetimeFigureOut">
              <a:rPr lang="zh-CN" altLang="en-US" smtClean="0"/>
              <a:t>2021/4/24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00772C-0466-44CB-B282-027A2396C2A8}" type="slidenum">
              <a:rPr lang="zh-CN" altLang="en-US" smtClean="0"/>
              <a:t>‹#›</a:t>
            </a:fld>
            <a:endParaRPr lang="zh-CN" altLang="en-US"/>
          </a:p>
        </p:txBody>
      </p:sp>
    </p:spTree>
    <p:extLst>
      <p:ext uri="{BB962C8B-B14F-4D97-AF65-F5344CB8AC3E}">
        <p14:creationId xmlns:p14="http://schemas.microsoft.com/office/powerpoint/2010/main" val="86895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3A3A5-2E5F-420B-9333-5CCC593BCAD9}" type="datetimeFigureOut">
              <a:rPr lang="zh-CN" altLang="en-US" smtClean="0"/>
              <a:t>2021/4/24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A3059-BD93-4B55-9741-1FEBFAD8FC27}" type="slidenum">
              <a:rPr lang="zh-CN" altLang="en-US" smtClean="0"/>
              <a:t>‹#›</a:t>
            </a:fld>
            <a:endParaRPr lang="zh-CN" altLang="en-US"/>
          </a:p>
        </p:txBody>
      </p:sp>
    </p:spTree>
    <p:extLst>
      <p:ext uri="{BB962C8B-B14F-4D97-AF65-F5344CB8AC3E}">
        <p14:creationId xmlns:p14="http://schemas.microsoft.com/office/powerpoint/2010/main" val="278741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extLst>
      <p:ext uri="{BB962C8B-B14F-4D97-AF65-F5344CB8AC3E}">
        <p14:creationId xmlns:p14="http://schemas.microsoft.com/office/powerpoint/2010/main" val="200808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10</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429956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11</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68639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686705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3965163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14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5562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2</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827337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3</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14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4</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49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5</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24161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6</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71863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7</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144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8</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1866923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AD67F-86B5-4A4D-809C-2178BD2EEAE4}" type="slidenum">
              <a:rPr lang="en-US" altLang="zh-CN"/>
              <a:pPr/>
              <a:t>9</a:t>
            </a:fld>
            <a:endParaRPr lang="en-US" altLang="zh-CN"/>
          </a:p>
        </p:txBody>
      </p:sp>
      <p:sp>
        <p:nvSpPr>
          <p:cNvPr id="81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r>
              <a:rPr lang="en-US" dirty="0"/>
              <a:t>AI: </a:t>
            </a:r>
            <a:r>
              <a:rPr lang="zh-CN" altLang="en-US" dirty="0"/>
              <a:t>人工智能是一个非常大的领域，比如知识库；</a:t>
            </a:r>
            <a:r>
              <a:rPr lang="en-US" altLang="zh-CN" dirty="0"/>
              <a:t>ML</a:t>
            </a:r>
            <a:r>
              <a:rPr lang="zh-CN" altLang="en-US" dirty="0"/>
              <a:t>是</a:t>
            </a:r>
            <a:r>
              <a:rPr lang="en-US" altLang="zh-CN" dirty="0"/>
              <a:t>AI</a:t>
            </a:r>
            <a:r>
              <a:rPr lang="zh-CN" altLang="en-US" dirty="0"/>
              <a:t>的一个分支，</a:t>
            </a:r>
            <a:r>
              <a:rPr lang="en-US" altLang="zh-CN" dirty="0"/>
              <a:t>AI</a:t>
            </a:r>
            <a:r>
              <a:rPr lang="zh-CN" altLang="en-US" dirty="0"/>
              <a:t>包括的范围非常广，除了</a:t>
            </a:r>
            <a:r>
              <a:rPr lang="en-US" altLang="zh-CN" dirty="0"/>
              <a:t>ML</a:t>
            </a:r>
            <a:r>
              <a:rPr lang="zh-CN" altLang="en-US" dirty="0"/>
              <a:t>还有机器视觉，自然语言处理等等。</a:t>
            </a:r>
            <a:endParaRPr lang="en-US" altLang="zh-CN" dirty="0"/>
          </a:p>
          <a:p>
            <a:r>
              <a:rPr lang="en-US" dirty="0"/>
              <a:t>ML:</a:t>
            </a:r>
            <a:r>
              <a:rPr lang="zh-CN" altLang="en-US" dirty="0"/>
              <a:t> 也是一个较大的领域，其中的一个方法就是</a:t>
            </a:r>
            <a:r>
              <a:rPr lang="en-US" altLang="zh-CN" dirty="0"/>
              <a:t>Logistic</a:t>
            </a:r>
            <a:r>
              <a:rPr lang="zh-CN" altLang="en-US" dirty="0"/>
              <a:t>回归，逻辑回归。</a:t>
            </a:r>
            <a:r>
              <a:rPr lang="en-US" altLang="zh-CN" dirty="0"/>
              <a:t>ML</a:t>
            </a:r>
            <a:r>
              <a:rPr lang="zh-CN" altLang="en-US" dirty="0"/>
              <a:t>中有一个分支叫做表示学习。表示学习是一种特征的提取。</a:t>
            </a:r>
            <a:endParaRPr lang="en-US" altLang="zh-CN" dirty="0"/>
          </a:p>
          <a:p>
            <a:r>
              <a:rPr lang="en-US" altLang="zh-CN" dirty="0"/>
              <a:t>DL: </a:t>
            </a:r>
            <a:r>
              <a:rPr lang="zh-CN" altLang="en-US" dirty="0"/>
              <a:t>算是表示学习下的一个分支，比如卷积神经网络，循环神经网络等。</a:t>
            </a:r>
            <a:endParaRPr lang="en-US" altLang="zh-CN" dirty="0"/>
          </a:p>
          <a:p>
            <a:endParaRPr lang="en-US" altLang="zh-CN" dirty="0"/>
          </a:p>
          <a:p>
            <a:r>
              <a:rPr lang="zh-CN" altLang="en-US" dirty="0"/>
              <a:t>最原始的是基于规则的机器学习，即中间的过程是一个人为制定的规则，输入内容经过规则之后会产生输出。就像分子对接一样，输入小分子和蛋白的结构，根据一定的打分规则去预测结合亲和力。</a:t>
            </a:r>
            <a:endParaRPr lang="en-US" altLang="zh-CN" dirty="0"/>
          </a:p>
          <a:p>
            <a:r>
              <a:rPr lang="zh-CN" altLang="en-US" dirty="0"/>
              <a:t>接下来是经典的机器学习，即输入数据，人为的对数据提取特征，然后找到</a:t>
            </a:r>
            <a:r>
              <a:rPr lang="en-US" altLang="zh-CN" dirty="0"/>
              <a:t>features</a:t>
            </a:r>
            <a:r>
              <a:rPr lang="zh-CN" altLang="en-US" dirty="0"/>
              <a:t>和输出之间的映射关系。</a:t>
            </a:r>
            <a:endParaRPr lang="en-US" altLang="zh-CN" dirty="0"/>
          </a:p>
          <a:p>
            <a:r>
              <a:rPr lang="zh-CN" altLang="en-US" dirty="0"/>
              <a:t>最后也是最新的方法是表示学习中的深度学习，即是在经典机器学习中增加一步，将深度学习增加一步，使用深度学习神经网络去提取输入的数据的特征。</a:t>
            </a:r>
            <a:endParaRPr lang="en-US" altLang="zh-CN" dirty="0"/>
          </a:p>
          <a:p>
            <a:r>
              <a:rPr lang="zh-CN" altLang="en-US" dirty="0"/>
              <a:t>比如图片中的像素信息，音频中的信息等序列信息。也可以是蛋白的序列信息等等。只需要将这些序列信息转换成数字序列直接输入即可。</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2712293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9544B7A-89B0-4708-90D9-4851185AB967}"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81685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CE6E85-5101-4F30-91E0-43D5E4CE8B33}"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5555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62CA32-954D-41B0-BA0E-73100E0F5945}"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55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2C16B0-41EA-4964-9422-BB0F2CF7D4B4}"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dirty="0"/>
          </a:p>
        </p:txBody>
      </p:sp>
    </p:spTree>
    <p:extLst>
      <p:ext uri="{BB962C8B-B14F-4D97-AF65-F5344CB8AC3E}">
        <p14:creationId xmlns:p14="http://schemas.microsoft.com/office/powerpoint/2010/main" val="410817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DD84556-FFFA-4F06-B1C0-2145885148D0}" type="datetime1">
              <a:rPr lang="zh-CN" altLang="en-US" smtClean="0"/>
              <a:t>2021/4/24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337240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3D7A5D9-EB6E-40A7-999E-3636C7FD9FE5}" type="datetime1">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88745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89FA6D4-9D2F-41BC-B089-08CE1C7CA19A}" type="datetime1">
              <a:rPr lang="zh-CN" altLang="en-US" smtClean="0"/>
              <a:t>2021/4/24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75049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1D6D56-92EC-4EC7-AE10-A882F5209FA6}" type="datetime1">
              <a:rPr lang="zh-CN" altLang="en-US" smtClean="0"/>
              <a:t>2021/4/24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523263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249D4-D4EA-453C-9A5E-4D60B279AEF4}" type="datetime1">
              <a:rPr lang="zh-CN" altLang="en-US" smtClean="0"/>
              <a:t>2021/4/24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86520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59B9C2-4314-4738-9763-842DF54F2218}" type="datetime1">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293500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AE112E3-CE56-4101-8F26-B4781A1234B7}" type="datetime1">
              <a:rPr lang="zh-CN" altLang="en-US" smtClean="0"/>
              <a:t>2021/4/24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1501032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SIMM_logo.jpg"/>
          <p:cNvPicPr>
            <a:picLocks noChangeAspect="1"/>
          </p:cNvPicPr>
          <p:nvPr userDrawn="1"/>
        </p:nvPicPr>
        <p:blipFill>
          <a:blip r:embed="rId13" cstate="print"/>
          <a:stretch>
            <a:fillRect/>
          </a:stretch>
        </p:blipFill>
        <p:spPr>
          <a:xfrm>
            <a:off x="8351912" y="0"/>
            <a:ext cx="792088" cy="908431"/>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2831D-05F0-48EB-AC61-FDBCF13AF6DD}" type="datetime1">
              <a:rPr lang="zh-CN" altLang="en-US" smtClean="0"/>
              <a:t>2021/4/24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7012129" y="6448714"/>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AC867-72ED-42EA-92C6-36FC511EE56C}" type="slidenum">
              <a:rPr lang="zh-CN" altLang="en-US" smtClean="0"/>
              <a:t>‹#›</a:t>
            </a:fld>
            <a:endParaRPr lang="zh-CN" altLang="en-US"/>
          </a:p>
        </p:txBody>
      </p:sp>
    </p:spTree>
    <p:extLst>
      <p:ext uri="{BB962C8B-B14F-4D97-AF65-F5344CB8AC3E}">
        <p14:creationId xmlns:p14="http://schemas.microsoft.com/office/powerpoint/2010/main" val="4008434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SIMM_logo.jpg"/>
          <p:cNvPicPr>
            <a:picLocks noChangeAspect="1"/>
          </p:cNvPicPr>
          <p:nvPr/>
        </p:nvPicPr>
        <p:blipFill>
          <a:blip r:embed="rId3" cstate="print"/>
          <a:stretch>
            <a:fillRect/>
          </a:stretch>
        </p:blipFill>
        <p:spPr>
          <a:xfrm>
            <a:off x="8306052" y="34440"/>
            <a:ext cx="792088" cy="908431"/>
          </a:xfrm>
          <a:prstGeom prst="rect">
            <a:avLst/>
          </a:prstGeom>
        </p:spPr>
      </p:pic>
      <p:sp>
        <p:nvSpPr>
          <p:cNvPr id="2" name="文本框 1">
            <a:extLst>
              <a:ext uri="{FF2B5EF4-FFF2-40B4-BE49-F238E27FC236}">
                <a16:creationId xmlns:a16="http://schemas.microsoft.com/office/drawing/2014/main" id="{A99FB8D4-AA35-47F0-8016-3CFD34864FC9}"/>
              </a:ext>
            </a:extLst>
          </p:cNvPr>
          <p:cNvSpPr txBox="1"/>
          <p:nvPr/>
        </p:nvSpPr>
        <p:spPr>
          <a:xfrm>
            <a:off x="824820" y="2828835"/>
            <a:ext cx="7494359" cy="1200329"/>
          </a:xfrm>
          <a:prstGeom prst="rect">
            <a:avLst/>
          </a:prstGeom>
          <a:noFill/>
        </p:spPr>
        <p:txBody>
          <a:bodyPr wrap="none" rtlCol="0">
            <a:spAutoFit/>
          </a:bodyPr>
          <a:lstStyle/>
          <a:p>
            <a:r>
              <a:rPr lang="en-US" altLang="zh-CN" sz="7200" b="1" dirty="0">
                <a:solidFill>
                  <a:srgbClr val="0000FF"/>
                </a:solidFill>
                <a:effectLst>
                  <a:outerShdw blurRad="38100" dist="38100" dir="2700000" algn="tl">
                    <a:srgbClr val="000000">
                      <a:alpha val="43137"/>
                    </a:srgbClr>
                  </a:outerShdw>
                </a:effectLst>
              </a:rPr>
              <a:t>Machine Learning</a:t>
            </a:r>
            <a:endParaRPr lang="zh-CN" altLang="en-US" sz="72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2214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五、学习率</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10</a:t>
            </a:fld>
            <a:endParaRPr lang="zh-CN" altLang="en-US"/>
          </a:p>
        </p:txBody>
      </p:sp>
    </p:spTree>
    <p:extLst>
      <p:ext uri="{BB962C8B-B14F-4D97-AF65-F5344CB8AC3E}">
        <p14:creationId xmlns:p14="http://schemas.microsoft.com/office/powerpoint/2010/main" val="189941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六、代价函数</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损失函数</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11</a:t>
            </a:fld>
            <a:endParaRPr lang="zh-CN" altLang="en-US"/>
          </a:p>
        </p:txBody>
      </p:sp>
    </p:spTree>
    <p:extLst>
      <p:ext uri="{BB962C8B-B14F-4D97-AF65-F5344CB8AC3E}">
        <p14:creationId xmlns:p14="http://schemas.microsoft.com/office/powerpoint/2010/main" val="330350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七、示例一、线性模型</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12</a:t>
            </a:fld>
            <a:endParaRPr lang="zh-CN" altLang="en-US"/>
          </a:p>
        </p:txBody>
      </p:sp>
      <p:pic>
        <p:nvPicPr>
          <p:cNvPr id="4" name="图片 3">
            <a:extLst>
              <a:ext uri="{FF2B5EF4-FFF2-40B4-BE49-F238E27FC236}">
                <a16:creationId xmlns:a16="http://schemas.microsoft.com/office/drawing/2014/main" id="{973A987C-684D-43D3-A5A8-3EB4D96870C7}"/>
              </a:ext>
            </a:extLst>
          </p:cNvPr>
          <p:cNvPicPr>
            <a:picLocks noChangeAspect="1"/>
          </p:cNvPicPr>
          <p:nvPr/>
        </p:nvPicPr>
        <p:blipFill>
          <a:blip r:embed="rId3"/>
          <a:stretch>
            <a:fillRect/>
          </a:stretch>
        </p:blipFill>
        <p:spPr>
          <a:xfrm>
            <a:off x="0" y="1105996"/>
            <a:ext cx="5782879" cy="2238198"/>
          </a:xfrm>
          <a:prstGeom prst="rect">
            <a:avLst/>
          </a:prstGeom>
        </p:spPr>
      </p:pic>
      <p:pic>
        <p:nvPicPr>
          <p:cNvPr id="8" name="图片 7">
            <a:extLst>
              <a:ext uri="{FF2B5EF4-FFF2-40B4-BE49-F238E27FC236}">
                <a16:creationId xmlns:a16="http://schemas.microsoft.com/office/drawing/2014/main" id="{9A943239-5A40-4409-A42E-69AB49D86099}"/>
              </a:ext>
            </a:extLst>
          </p:cNvPr>
          <p:cNvPicPr>
            <a:picLocks noChangeAspect="1"/>
          </p:cNvPicPr>
          <p:nvPr/>
        </p:nvPicPr>
        <p:blipFill>
          <a:blip r:embed="rId4"/>
          <a:stretch>
            <a:fillRect/>
          </a:stretch>
        </p:blipFill>
        <p:spPr>
          <a:xfrm>
            <a:off x="5610225" y="896507"/>
            <a:ext cx="3533775" cy="2419350"/>
          </a:xfrm>
          <a:prstGeom prst="rect">
            <a:avLst/>
          </a:prstGeom>
        </p:spPr>
      </p:pic>
      <p:pic>
        <p:nvPicPr>
          <p:cNvPr id="10" name="图片 9">
            <a:extLst>
              <a:ext uri="{FF2B5EF4-FFF2-40B4-BE49-F238E27FC236}">
                <a16:creationId xmlns:a16="http://schemas.microsoft.com/office/drawing/2014/main" id="{872AB88A-D9A6-4C40-AE85-72CBEDAB61D3}"/>
              </a:ext>
            </a:extLst>
          </p:cNvPr>
          <p:cNvPicPr>
            <a:picLocks noChangeAspect="1"/>
          </p:cNvPicPr>
          <p:nvPr/>
        </p:nvPicPr>
        <p:blipFill>
          <a:blip r:embed="rId5"/>
          <a:stretch>
            <a:fillRect/>
          </a:stretch>
        </p:blipFill>
        <p:spPr>
          <a:xfrm>
            <a:off x="74471" y="3315857"/>
            <a:ext cx="3239620" cy="3513807"/>
          </a:xfrm>
          <a:prstGeom prst="rect">
            <a:avLst/>
          </a:prstGeom>
        </p:spPr>
      </p:pic>
      <p:sp>
        <p:nvSpPr>
          <p:cNvPr id="11" name="矩形 10">
            <a:extLst>
              <a:ext uri="{FF2B5EF4-FFF2-40B4-BE49-F238E27FC236}">
                <a16:creationId xmlns:a16="http://schemas.microsoft.com/office/drawing/2014/main" id="{4C074BED-225F-41CC-B0E1-D1CC84E4C275}"/>
              </a:ext>
            </a:extLst>
          </p:cNvPr>
          <p:cNvSpPr/>
          <p:nvPr/>
        </p:nvSpPr>
        <p:spPr>
          <a:xfrm>
            <a:off x="74471" y="3675888"/>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557ADA21-F73D-40E6-B729-04FC3E874D3A}"/>
              </a:ext>
            </a:extLst>
          </p:cNvPr>
          <p:cNvCxnSpPr>
            <a:stCxn id="11" idx="3"/>
          </p:cNvCxnSpPr>
          <p:nvPr/>
        </p:nvCxnSpPr>
        <p:spPr>
          <a:xfrm>
            <a:off x="1511808" y="3810000"/>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68DDAAA-B226-488F-946F-8C8B6D99D7C2}"/>
              </a:ext>
            </a:extLst>
          </p:cNvPr>
          <p:cNvSpPr txBox="1"/>
          <p:nvPr/>
        </p:nvSpPr>
        <p:spPr>
          <a:xfrm>
            <a:off x="1961593" y="3625334"/>
            <a:ext cx="1017394" cy="338554"/>
          </a:xfrm>
          <a:prstGeom prst="rect">
            <a:avLst/>
          </a:prstGeom>
          <a:noFill/>
        </p:spPr>
        <p:txBody>
          <a:bodyPr wrap="none" rtlCol="0">
            <a:spAutoFit/>
          </a:bodyPr>
          <a:lstStyle/>
          <a:p>
            <a:r>
              <a:rPr lang="en-US" altLang="zh-CN" sz="1600" dirty="0">
                <a:solidFill>
                  <a:srgbClr val="FF0000"/>
                </a:solidFill>
              </a:rPr>
              <a:t>Train data</a:t>
            </a:r>
            <a:endParaRPr lang="zh-CN" altLang="en-US" sz="1600" dirty="0">
              <a:solidFill>
                <a:srgbClr val="FF0000"/>
              </a:solidFill>
            </a:endParaRPr>
          </a:p>
        </p:txBody>
      </p:sp>
      <p:sp>
        <p:nvSpPr>
          <p:cNvPr id="15" name="矩形 14">
            <a:extLst>
              <a:ext uri="{FF2B5EF4-FFF2-40B4-BE49-F238E27FC236}">
                <a16:creationId xmlns:a16="http://schemas.microsoft.com/office/drawing/2014/main" id="{F5E27AE4-F7C1-478B-AB9C-5AF3410BC242}"/>
              </a:ext>
            </a:extLst>
          </p:cNvPr>
          <p:cNvSpPr/>
          <p:nvPr/>
        </p:nvSpPr>
        <p:spPr>
          <a:xfrm>
            <a:off x="74470" y="4028380"/>
            <a:ext cx="1437337" cy="26822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0C704B0-5428-448A-A7DF-CE8E2592663D}"/>
              </a:ext>
            </a:extLst>
          </p:cNvPr>
          <p:cNvCxnSpPr/>
          <p:nvPr/>
        </p:nvCxnSpPr>
        <p:spPr>
          <a:xfrm>
            <a:off x="1511808" y="4159982"/>
            <a:ext cx="45110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5EAC28A-0B20-4C79-AA04-D4069C4712F3}"/>
              </a:ext>
            </a:extLst>
          </p:cNvPr>
          <p:cNvSpPr txBox="1"/>
          <p:nvPr/>
        </p:nvSpPr>
        <p:spPr>
          <a:xfrm>
            <a:off x="1960273" y="3963848"/>
            <a:ext cx="880369" cy="338554"/>
          </a:xfrm>
          <a:prstGeom prst="rect">
            <a:avLst/>
          </a:prstGeom>
          <a:noFill/>
        </p:spPr>
        <p:txBody>
          <a:bodyPr wrap="none" rtlCol="0">
            <a:spAutoFit/>
          </a:bodyPr>
          <a:lstStyle/>
          <a:p>
            <a:r>
              <a:rPr lang="en-US" altLang="zh-CN" sz="1600" dirty="0">
                <a:solidFill>
                  <a:srgbClr val="FF0000"/>
                </a:solidFill>
              </a:rPr>
              <a:t>Forward</a:t>
            </a:r>
            <a:endParaRPr lang="zh-CN" altLang="en-US" sz="1600" dirty="0">
              <a:solidFill>
                <a:srgbClr val="FF0000"/>
              </a:solidFill>
            </a:endParaRPr>
          </a:p>
        </p:txBody>
      </p:sp>
      <p:sp>
        <p:nvSpPr>
          <p:cNvPr id="18" name="矩形 17">
            <a:extLst>
              <a:ext uri="{FF2B5EF4-FFF2-40B4-BE49-F238E27FC236}">
                <a16:creationId xmlns:a16="http://schemas.microsoft.com/office/drawing/2014/main" id="{6203CCF3-E9AC-4FB6-B9FE-CDCADBA5C447}"/>
              </a:ext>
            </a:extLst>
          </p:cNvPr>
          <p:cNvSpPr/>
          <p:nvPr/>
        </p:nvSpPr>
        <p:spPr>
          <a:xfrm>
            <a:off x="74470" y="4409918"/>
            <a:ext cx="1571450" cy="3754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386023F3-AB3B-43A0-B440-B1B8DF02A632}"/>
              </a:ext>
            </a:extLst>
          </p:cNvPr>
          <p:cNvCxnSpPr>
            <a:cxnSpLocks/>
          </p:cNvCxnSpPr>
          <p:nvPr/>
        </p:nvCxnSpPr>
        <p:spPr>
          <a:xfrm>
            <a:off x="1645920" y="4584192"/>
            <a:ext cx="40843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6D72797-A7C0-42D5-B745-871DE981204C}"/>
              </a:ext>
            </a:extLst>
          </p:cNvPr>
          <p:cNvSpPr txBox="1"/>
          <p:nvPr/>
        </p:nvSpPr>
        <p:spPr>
          <a:xfrm>
            <a:off x="1998252" y="4414915"/>
            <a:ext cx="1354858" cy="338554"/>
          </a:xfrm>
          <a:prstGeom prst="rect">
            <a:avLst/>
          </a:prstGeom>
          <a:noFill/>
        </p:spPr>
        <p:txBody>
          <a:bodyPr wrap="none" rtlCol="0">
            <a:spAutoFit/>
          </a:bodyPr>
          <a:lstStyle/>
          <a:p>
            <a:r>
              <a:rPr lang="en-US" altLang="zh-CN" sz="1600" dirty="0">
                <a:solidFill>
                  <a:srgbClr val="FF0000"/>
                </a:solidFill>
              </a:rPr>
              <a:t>Loss Function</a:t>
            </a:r>
            <a:endParaRPr lang="zh-CN" altLang="en-US" sz="1600" dirty="0">
              <a:solidFill>
                <a:srgbClr val="FF0000"/>
              </a:solidFill>
            </a:endParaRPr>
          </a:p>
        </p:txBody>
      </p:sp>
      <p:sp>
        <p:nvSpPr>
          <p:cNvPr id="24" name="矩形 23">
            <a:extLst>
              <a:ext uri="{FF2B5EF4-FFF2-40B4-BE49-F238E27FC236}">
                <a16:creationId xmlns:a16="http://schemas.microsoft.com/office/drawing/2014/main" id="{266598CF-027E-4490-948E-70F684CCF00D}"/>
              </a:ext>
            </a:extLst>
          </p:cNvPr>
          <p:cNvSpPr/>
          <p:nvPr/>
        </p:nvSpPr>
        <p:spPr>
          <a:xfrm>
            <a:off x="318309" y="5514126"/>
            <a:ext cx="2995781" cy="99233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E4B0F462-23D3-4CBC-9519-0D8C0445BF95}"/>
              </a:ext>
            </a:extLst>
          </p:cNvPr>
          <p:cNvCxnSpPr>
            <a:cxnSpLocks/>
          </p:cNvCxnSpPr>
          <p:nvPr/>
        </p:nvCxnSpPr>
        <p:spPr>
          <a:xfrm flipV="1">
            <a:off x="2651835" y="5334000"/>
            <a:ext cx="0" cy="1801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090D2FF-1987-488F-A8B1-DE448C6D139B}"/>
              </a:ext>
            </a:extLst>
          </p:cNvPr>
          <p:cNvSpPr txBox="1"/>
          <p:nvPr/>
        </p:nvSpPr>
        <p:spPr>
          <a:xfrm>
            <a:off x="2230142" y="5038198"/>
            <a:ext cx="891078" cy="338554"/>
          </a:xfrm>
          <a:prstGeom prst="rect">
            <a:avLst/>
          </a:prstGeom>
          <a:noFill/>
        </p:spPr>
        <p:txBody>
          <a:bodyPr wrap="none" rtlCol="0">
            <a:spAutoFit/>
          </a:bodyPr>
          <a:lstStyle/>
          <a:p>
            <a:r>
              <a:rPr lang="en-US" altLang="zh-CN" sz="1600" dirty="0">
                <a:solidFill>
                  <a:srgbClr val="FF0000"/>
                </a:solidFill>
              </a:rPr>
              <a:t>[w, cost]</a:t>
            </a:r>
            <a:endParaRPr lang="zh-CN" altLang="en-US" sz="1600" dirty="0">
              <a:solidFill>
                <a:srgbClr val="FF0000"/>
              </a:solidFill>
            </a:endParaRPr>
          </a:p>
        </p:txBody>
      </p:sp>
      <p:grpSp>
        <p:nvGrpSpPr>
          <p:cNvPr id="32" name="组合 31">
            <a:extLst>
              <a:ext uri="{FF2B5EF4-FFF2-40B4-BE49-F238E27FC236}">
                <a16:creationId xmlns:a16="http://schemas.microsoft.com/office/drawing/2014/main" id="{E8C6C3C3-3E32-48AA-B35E-C51CF8EF2A2C}"/>
              </a:ext>
            </a:extLst>
          </p:cNvPr>
          <p:cNvGrpSpPr/>
          <p:nvPr/>
        </p:nvGrpSpPr>
        <p:grpSpPr>
          <a:xfrm>
            <a:off x="3382541" y="3375021"/>
            <a:ext cx="2687805" cy="1675746"/>
            <a:chOff x="3407525" y="3375021"/>
            <a:chExt cx="2687805" cy="1675746"/>
          </a:xfrm>
        </p:grpSpPr>
        <p:pic>
          <p:nvPicPr>
            <p:cNvPr id="30" name="图片 29">
              <a:extLst>
                <a:ext uri="{FF2B5EF4-FFF2-40B4-BE49-F238E27FC236}">
                  <a16:creationId xmlns:a16="http://schemas.microsoft.com/office/drawing/2014/main" id="{B5AFA0DC-42DD-433D-B31D-CE357E3A641D}"/>
                </a:ext>
              </a:extLst>
            </p:cNvPr>
            <p:cNvPicPr>
              <a:picLocks noChangeAspect="1"/>
            </p:cNvPicPr>
            <p:nvPr/>
          </p:nvPicPr>
          <p:blipFill rotWithShape="1">
            <a:blip r:embed="rId6"/>
            <a:srcRect l="1122" t="1469" r="2107" b="1028"/>
            <a:stretch/>
          </p:blipFill>
          <p:spPr>
            <a:xfrm>
              <a:off x="3407525" y="3375021"/>
              <a:ext cx="2687805" cy="1675746"/>
            </a:xfrm>
            <a:prstGeom prst="rect">
              <a:avLst/>
            </a:prstGeom>
          </p:spPr>
        </p:pic>
        <p:sp>
          <p:nvSpPr>
            <p:cNvPr id="31" name="椭圆 30">
              <a:extLst>
                <a:ext uri="{FF2B5EF4-FFF2-40B4-BE49-F238E27FC236}">
                  <a16:creationId xmlns:a16="http://schemas.microsoft.com/office/drawing/2014/main" id="{329001B4-7834-4720-9B57-F03A31C694C1}"/>
                </a:ext>
              </a:extLst>
            </p:cNvPr>
            <p:cNvSpPr/>
            <p:nvPr/>
          </p:nvSpPr>
          <p:spPr>
            <a:xfrm>
              <a:off x="4751427" y="4740900"/>
              <a:ext cx="178713" cy="29729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4" name="图片 33">
            <a:extLst>
              <a:ext uri="{FF2B5EF4-FFF2-40B4-BE49-F238E27FC236}">
                <a16:creationId xmlns:a16="http://schemas.microsoft.com/office/drawing/2014/main" id="{6201DE40-7691-4F18-B98E-BD216376310D}"/>
              </a:ext>
            </a:extLst>
          </p:cNvPr>
          <p:cNvPicPr>
            <a:picLocks noChangeAspect="1"/>
          </p:cNvPicPr>
          <p:nvPr/>
        </p:nvPicPr>
        <p:blipFill>
          <a:blip r:embed="rId7"/>
          <a:stretch>
            <a:fillRect/>
          </a:stretch>
        </p:blipFill>
        <p:spPr>
          <a:xfrm>
            <a:off x="3593802" y="5135070"/>
            <a:ext cx="2443993" cy="1371394"/>
          </a:xfrm>
          <a:prstGeom prst="rect">
            <a:avLst/>
          </a:prstGeom>
        </p:spPr>
      </p:pic>
      <p:pic>
        <p:nvPicPr>
          <p:cNvPr id="36" name="图片 35">
            <a:extLst>
              <a:ext uri="{FF2B5EF4-FFF2-40B4-BE49-F238E27FC236}">
                <a16:creationId xmlns:a16="http://schemas.microsoft.com/office/drawing/2014/main" id="{8AAA64DD-0470-4310-8AE1-5C35CA267C60}"/>
              </a:ext>
            </a:extLst>
          </p:cNvPr>
          <p:cNvPicPr>
            <a:picLocks noChangeAspect="1"/>
          </p:cNvPicPr>
          <p:nvPr/>
        </p:nvPicPr>
        <p:blipFill>
          <a:blip r:embed="rId8"/>
          <a:stretch>
            <a:fillRect/>
          </a:stretch>
        </p:blipFill>
        <p:spPr>
          <a:xfrm>
            <a:off x="6245758" y="4409918"/>
            <a:ext cx="2863293" cy="1971065"/>
          </a:xfrm>
          <a:prstGeom prst="rect">
            <a:avLst/>
          </a:prstGeom>
        </p:spPr>
      </p:pic>
    </p:spTree>
    <p:extLst>
      <p:ext uri="{BB962C8B-B14F-4D97-AF65-F5344CB8AC3E}">
        <p14:creationId xmlns:p14="http://schemas.microsoft.com/office/powerpoint/2010/main" val="75790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八、</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DL Network</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a:xfrm>
            <a:off x="9144000" y="6860142"/>
            <a:ext cx="2057400" cy="365125"/>
          </a:xfrm>
        </p:spPr>
        <p:txBody>
          <a:bodyPr/>
          <a:lstStyle/>
          <a:p>
            <a:fld id="{5B8AC867-72ED-42EA-92C6-36FC511EE56C}" type="slidenum">
              <a:rPr lang="zh-CN" altLang="en-US" smtClean="0"/>
              <a:t>13</a:t>
            </a:fld>
            <a:endParaRPr lang="zh-CN" altLang="en-US"/>
          </a:p>
        </p:txBody>
      </p:sp>
      <p:pic>
        <p:nvPicPr>
          <p:cNvPr id="5" name="Picture 1">
            <a:extLst>
              <a:ext uri="{FF2B5EF4-FFF2-40B4-BE49-F238E27FC236}">
                <a16:creationId xmlns:a16="http://schemas.microsoft.com/office/drawing/2014/main" id="{61E5CFD1-0B98-4E0D-9961-68BA41BD3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30" y="1400464"/>
            <a:ext cx="8439150" cy="504825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F4F0605-E136-423C-A7C2-33AF1E6922E0}"/>
              </a:ext>
            </a:extLst>
          </p:cNvPr>
          <p:cNvSpPr txBox="1"/>
          <p:nvPr/>
        </p:nvSpPr>
        <p:spPr>
          <a:xfrm>
            <a:off x="312025" y="2025497"/>
            <a:ext cx="646331" cy="369332"/>
          </a:xfrm>
          <a:prstGeom prst="rect">
            <a:avLst/>
          </a:prstGeom>
          <a:noFill/>
        </p:spPr>
        <p:txBody>
          <a:bodyPr wrap="none" rtlCol="0">
            <a:spAutoFit/>
          </a:bodyPr>
          <a:lstStyle/>
          <a:p>
            <a:r>
              <a:rPr lang="zh-CN" altLang="en-US" dirty="0">
                <a:solidFill>
                  <a:srgbClr val="FF0000"/>
                </a:solidFill>
              </a:rPr>
              <a:t>输入</a:t>
            </a:r>
          </a:p>
        </p:txBody>
      </p:sp>
      <p:sp>
        <p:nvSpPr>
          <p:cNvPr id="9" name="文本框 8">
            <a:extLst>
              <a:ext uri="{FF2B5EF4-FFF2-40B4-BE49-F238E27FC236}">
                <a16:creationId xmlns:a16="http://schemas.microsoft.com/office/drawing/2014/main" id="{30B97A4E-E8E0-45AD-B95F-585FE6F36341}"/>
              </a:ext>
            </a:extLst>
          </p:cNvPr>
          <p:cNvSpPr txBox="1"/>
          <p:nvPr/>
        </p:nvSpPr>
        <p:spPr>
          <a:xfrm>
            <a:off x="312024" y="2812046"/>
            <a:ext cx="646331" cy="369332"/>
          </a:xfrm>
          <a:prstGeom prst="rect">
            <a:avLst/>
          </a:prstGeom>
          <a:noFill/>
        </p:spPr>
        <p:txBody>
          <a:bodyPr wrap="none" rtlCol="0">
            <a:spAutoFit/>
          </a:bodyPr>
          <a:lstStyle/>
          <a:p>
            <a:r>
              <a:rPr lang="zh-CN" altLang="en-US" dirty="0">
                <a:solidFill>
                  <a:srgbClr val="FF0000"/>
                </a:solidFill>
              </a:rPr>
              <a:t>输入</a:t>
            </a:r>
          </a:p>
        </p:txBody>
      </p:sp>
      <p:sp>
        <p:nvSpPr>
          <p:cNvPr id="10" name="文本框 9">
            <a:extLst>
              <a:ext uri="{FF2B5EF4-FFF2-40B4-BE49-F238E27FC236}">
                <a16:creationId xmlns:a16="http://schemas.microsoft.com/office/drawing/2014/main" id="{16D73B14-3ADA-43DA-A314-8B704F8EADFB}"/>
              </a:ext>
            </a:extLst>
          </p:cNvPr>
          <p:cNvSpPr txBox="1"/>
          <p:nvPr/>
        </p:nvSpPr>
        <p:spPr>
          <a:xfrm>
            <a:off x="312024" y="3555257"/>
            <a:ext cx="646331" cy="369332"/>
          </a:xfrm>
          <a:prstGeom prst="rect">
            <a:avLst/>
          </a:prstGeom>
          <a:noFill/>
        </p:spPr>
        <p:txBody>
          <a:bodyPr wrap="none" rtlCol="0">
            <a:spAutoFit/>
          </a:bodyPr>
          <a:lstStyle/>
          <a:p>
            <a:r>
              <a:rPr lang="zh-CN" altLang="en-US" dirty="0">
                <a:solidFill>
                  <a:srgbClr val="FF0000"/>
                </a:solidFill>
              </a:rPr>
              <a:t>输入</a:t>
            </a:r>
          </a:p>
        </p:txBody>
      </p:sp>
      <p:sp>
        <p:nvSpPr>
          <p:cNvPr id="11" name="文本框 10">
            <a:extLst>
              <a:ext uri="{FF2B5EF4-FFF2-40B4-BE49-F238E27FC236}">
                <a16:creationId xmlns:a16="http://schemas.microsoft.com/office/drawing/2014/main" id="{B29B443E-3C30-4BC9-BAEE-B0FC68AC5574}"/>
              </a:ext>
            </a:extLst>
          </p:cNvPr>
          <p:cNvSpPr txBox="1"/>
          <p:nvPr/>
        </p:nvSpPr>
        <p:spPr>
          <a:xfrm>
            <a:off x="312023" y="4298468"/>
            <a:ext cx="646331" cy="369332"/>
          </a:xfrm>
          <a:prstGeom prst="rect">
            <a:avLst/>
          </a:prstGeom>
          <a:noFill/>
        </p:spPr>
        <p:txBody>
          <a:bodyPr wrap="none" rtlCol="0">
            <a:spAutoFit/>
          </a:bodyPr>
          <a:lstStyle/>
          <a:p>
            <a:r>
              <a:rPr lang="zh-CN" altLang="en-US" dirty="0">
                <a:solidFill>
                  <a:srgbClr val="FF0000"/>
                </a:solidFill>
              </a:rPr>
              <a:t>输入</a:t>
            </a:r>
          </a:p>
        </p:txBody>
      </p:sp>
      <p:sp>
        <p:nvSpPr>
          <p:cNvPr id="12" name="文本框 11">
            <a:extLst>
              <a:ext uri="{FF2B5EF4-FFF2-40B4-BE49-F238E27FC236}">
                <a16:creationId xmlns:a16="http://schemas.microsoft.com/office/drawing/2014/main" id="{66615F7C-5B9C-4D23-8A7D-A3DB37ED60F1}"/>
              </a:ext>
            </a:extLst>
          </p:cNvPr>
          <p:cNvSpPr txBox="1"/>
          <p:nvPr/>
        </p:nvSpPr>
        <p:spPr>
          <a:xfrm>
            <a:off x="312022" y="5001985"/>
            <a:ext cx="646331" cy="369332"/>
          </a:xfrm>
          <a:prstGeom prst="rect">
            <a:avLst/>
          </a:prstGeom>
          <a:noFill/>
        </p:spPr>
        <p:txBody>
          <a:bodyPr wrap="none" rtlCol="0">
            <a:spAutoFit/>
          </a:bodyPr>
          <a:lstStyle/>
          <a:p>
            <a:r>
              <a:rPr lang="zh-CN" altLang="en-US" dirty="0">
                <a:solidFill>
                  <a:srgbClr val="FF0000"/>
                </a:solidFill>
              </a:rPr>
              <a:t>输入</a:t>
            </a:r>
          </a:p>
        </p:txBody>
      </p:sp>
      <p:sp>
        <p:nvSpPr>
          <p:cNvPr id="13" name="文本框 12">
            <a:extLst>
              <a:ext uri="{FF2B5EF4-FFF2-40B4-BE49-F238E27FC236}">
                <a16:creationId xmlns:a16="http://schemas.microsoft.com/office/drawing/2014/main" id="{2E954821-9769-4EB1-95FD-80C4CE9BA0DC}"/>
              </a:ext>
            </a:extLst>
          </p:cNvPr>
          <p:cNvSpPr txBox="1"/>
          <p:nvPr/>
        </p:nvSpPr>
        <p:spPr>
          <a:xfrm>
            <a:off x="7779625" y="2025497"/>
            <a:ext cx="646331" cy="369332"/>
          </a:xfrm>
          <a:prstGeom prst="rect">
            <a:avLst/>
          </a:prstGeom>
          <a:noFill/>
        </p:spPr>
        <p:txBody>
          <a:bodyPr wrap="none" rtlCol="0">
            <a:spAutoFit/>
          </a:bodyPr>
          <a:lstStyle/>
          <a:p>
            <a:r>
              <a:rPr lang="zh-CN" altLang="en-US" dirty="0">
                <a:solidFill>
                  <a:srgbClr val="FF0000"/>
                </a:solidFill>
              </a:rPr>
              <a:t>输出</a:t>
            </a:r>
          </a:p>
        </p:txBody>
      </p:sp>
      <p:sp>
        <p:nvSpPr>
          <p:cNvPr id="14" name="文本框 13">
            <a:extLst>
              <a:ext uri="{FF2B5EF4-FFF2-40B4-BE49-F238E27FC236}">
                <a16:creationId xmlns:a16="http://schemas.microsoft.com/office/drawing/2014/main" id="{88BD38B0-7921-4C74-BD34-EAB05771171B}"/>
              </a:ext>
            </a:extLst>
          </p:cNvPr>
          <p:cNvSpPr txBox="1"/>
          <p:nvPr/>
        </p:nvSpPr>
        <p:spPr>
          <a:xfrm>
            <a:off x="7779624" y="2812046"/>
            <a:ext cx="646331" cy="369332"/>
          </a:xfrm>
          <a:prstGeom prst="rect">
            <a:avLst/>
          </a:prstGeom>
          <a:noFill/>
        </p:spPr>
        <p:txBody>
          <a:bodyPr wrap="none" rtlCol="0">
            <a:spAutoFit/>
          </a:bodyPr>
          <a:lstStyle/>
          <a:p>
            <a:r>
              <a:rPr lang="zh-CN" altLang="en-US" dirty="0">
                <a:solidFill>
                  <a:srgbClr val="FF0000"/>
                </a:solidFill>
              </a:rPr>
              <a:t>输出</a:t>
            </a:r>
          </a:p>
        </p:txBody>
      </p:sp>
      <p:sp>
        <p:nvSpPr>
          <p:cNvPr id="15" name="文本框 14">
            <a:extLst>
              <a:ext uri="{FF2B5EF4-FFF2-40B4-BE49-F238E27FC236}">
                <a16:creationId xmlns:a16="http://schemas.microsoft.com/office/drawing/2014/main" id="{E7A2EA5B-C1BE-48FB-924D-6FAAB9D021D5}"/>
              </a:ext>
            </a:extLst>
          </p:cNvPr>
          <p:cNvSpPr txBox="1"/>
          <p:nvPr/>
        </p:nvSpPr>
        <p:spPr>
          <a:xfrm>
            <a:off x="7779624" y="3555257"/>
            <a:ext cx="646331" cy="369332"/>
          </a:xfrm>
          <a:prstGeom prst="rect">
            <a:avLst/>
          </a:prstGeom>
          <a:noFill/>
        </p:spPr>
        <p:txBody>
          <a:bodyPr wrap="none" rtlCol="0">
            <a:spAutoFit/>
          </a:bodyPr>
          <a:lstStyle/>
          <a:p>
            <a:r>
              <a:rPr lang="zh-CN" altLang="en-US" dirty="0">
                <a:solidFill>
                  <a:srgbClr val="FF0000"/>
                </a:solidFill>
              </a:rPr>
              <a:t>输出</a:t>
            </a:r>
          </a:p>
        </p:txBody>
      </p:sp>
      <p:sp>
        <p:nvSpPr>
          <p:cNvPr id="16" name="文本框 15">
            <a:extLst>
              <a:ext uri="{FF2B5EF4-FFF2-40B4-BE49-F238E27FC236}">
                <a16:creationId xmlns:a16="http://schemas.microsoft.com/office/drawing/2014/main" id="{A02B3A99-C80B-4EBD-8952-0C04B8602900}"/>
              </a:ext>
            </a:extLst>
          </p:cNvPr>
          <p:cNvSpPr txBox="1"/>
          <p:nvPr/>
        </p:nvSpPr>
        <p:spPr>
          <a:xfrm>
            <a:off x="7779623" y="4298468"/>
            <a:ext cx="646331" cy="369332"/>
          </a:xfrm>
          <a:prstGeom prst="rect">
            <a:avLst/>
          </a:prstGeom>
          <a:noFill/>
        </p:spPr>
        <p:txBody>
          <a:bodyPr wrap="none" rtlCol="0">
            <a:spAutoFit/>
          </a:bodyPr>
          <a:lstStyle/>
          <a:p>
            <a:r>
              <a:rPr lang="zh-CN" altLang="en-US" dirty="0">
                <a:solidFill>
                  <a:srgbClr val="FF0000"/>
                </a:solidFill>
              </a:rPr>
              <a:t>输出</a:t>
            </a:r>
          </a:p>
        </p:txBody>
      </p:sp>
      <p:sp>
        <p:nvSpPr>
          <p:cNvPr id="17" name="文本框 16">
            <a:extLst>
              <a:ext uri="{FF2B5EF4-FFF2-40B4-BE49-F238E27FC236}">
                <a16:creationId xmlns:a16="http://schemas.microsoft.com/office/drawing/2014/main" id="{4EE81C05-517C-4908-8B79-64C2D4303542}"/>
              </a:ext>
            </a:extLst>
          </p:cNvPr>
          <p:cNvSpPr txBox="1"/>
          <p:nvPr/>
        </p:nvSpPr>
        <p:spPr>
          <a:xfrm>
            <a:off x="7779622" y="5001985"/>
            <a:ext cx="646331" cy="369332"/>
          </a:xfrm>
          <a:prstGeom prst="rect">
            <a:avLst/>
          </a:prstGeom>
          <a:noFill/>
        </p:spPr>
        <p:txBody>
          <a:bodyPr wrap="none" rtlCol="0">
            <a:spAutoFit/>
          </a:bodyPr>
          <a:lstStyle/>
          <a:p>
            <a:r>
              <a:rPr lang="zh-CN" altLang="en-US" dirty="0">
                <a:solidFill>
                  <a:srgbClr val="FF0000"/>
                </a:solidFill>
              </a:rPr>
              <a:t>输出</a:t>
            </a:r>
          </a:p>
        </p:txBody>
      </p:sp>
      <p:sp>
        <p:nvSpPr>
          <p:cNvPr id="18" name="文本框 17">
            <a:extLst>
              <a:ext uri="{FF2B5EF4-FFF2-40B4-BE49-F238E27FC236}">
                <a16:creationId xmlns:a16="http://schemas.microsoft.com/office/drawing/2014/main" id="{49EFC0DE-E8E1-478A-811F-B0AA524C303C}"/>
              </a:ext>
            </a:extLst>
          </p:cNvPr>
          <p:cNvSpPr txBox="1"/>
          <p:nvPr/>
        </p:nvSpPr>
        <p:spPr>
          <a:xfrm>
            <a:off x="2036654" y="1400464"/>
            <a:ext cx="761747" cy="369332"/>
          </a:xfrm>
          <a:prstGeom prst="rect">
            <a:avLst/>
          </a:prstGeom>
          <a:noFill/>
        </p:spPr>
        <p:txBody>
          <a:bodyPr wrap="none" rtlCol="0">
            <a:spAutoFit/>
          </a:bodyPr>
          <a:lstStyle/>
          <a:p>
            <a:r>
              <a:rPr lang="en-US" altLang="zh-CN" dirty="0">
                <a:solidFill>
                  <a:srgbClr val="7030A0"/>
                </a:solidFill>
              </a:rPr>
              <a:t>layer1</a:t>
            </a:r>
            <a:endParaRPr lang="zh-CN" altLang="en-US" dirty="0">
              <a:solidFill>
                <a:srgbClr val="7030A0"/>
              </a:solidFill>
            </a:endParaRPr>
          </a:p>
        </p:txBody>
      </p:sp>
      <p:sp>
        <p:nvSpPr>
          <p:cNvPr id="19" name="文本框 18">
            <a:extLst>
              <a:ext uri="{FF2B5EF4-FFF2-40B4-BE49-F238E27FC236}">
                <a16:creationId xmlns:a16="http://schemas.microsoft.com/office/drawing/2014/main" id="{F1560530-3011-4815-BE97-3A3116773B09}"/>
              </a:ext>
            </a:extLst>
          </p:cNvPr>
          <p:cNvSpPr txBox="1"/>
          <p:nvPr/>
        </p:nvSpPr>
        <p:spPr>
          <a:xfrm>
            <a:off x="3346522" y="1065327"/>
            <a:ext cx="761747" cy="369332"/>
          </a:xfrm>
          <a:prstGeom prst="rect">
            <a:avLst/>
          </a:prstGeom>
          <a:noFill/>
        </p:spPr>
        <p:txBody>
          <a:bodyPr wrap="none" rtlCol="0">
            <a:spAutoFit/>
          </a:bodyPr>
          <a:lstStyle/>
          <a:p>
            <a:r>
              <a:rPr lang="en-US" altLang="zh-CN" dirty="0">
                <a:solidFill>
                  <a:srgbClr val="7030A0"/>
                </a:solidFill>
              </a:rPr>
              <a:t>layer2</a:t>
            </a:r>
            <a:endParaRPr lang="zh-CN" altLang="en-US" dirty="0">
              <a:solidFill>
                <a:srgbClr val="7030A0"/>
              </a:solidFill>
            </a:endParaRPr>
          </a:p>
        </p:txBody>
      </p:sp>
      <p:sp>
        <p:nvSpPr>
          <p:cNvPr id="20" name="文本框 19">
            <a:extLst>
              <a:ext uri="{FF2B5EF4-FFF2-40B4-BE49-F238E27FC236}">
                <a16:creationId xmlns:a16="http://schemas.microsoft.com/office/drawing/2014/main" id="{94480399-4635-4B30-85D9-C7CADD61A5E5}"/>
              </a:ext>
            </a:extLst>
          </p:cNvPr>
          <p:cNvSpPr txBox="1"/>
          <p:nvPr/>
        </p:nvSpPr>
        <p:spPr>
          <a:xfrm>
            <a:off x="4656390" y="1070851"/>
            <a:ext cx="761747" cy="369332"/>
          </a:xfrm>
          <a:prstGeom prst="rect">
            <a:avLst/>
          </a:prstGeom>
          <a:noFill/>
        </p:spPr>
        <p:txBody>
          <a:bodyPr wrap="none" rtlCol="0">
            <a:spAutoFit/>
          </a:bodyPr>
          <a:lstStyle/>
          <a:p>
            <a:r>
              <a:rPr lang="en-US" altLang="zh-CN" dirty="0">
                <a:solidFill>
                  <a:srgbClr val="7030A0"/>
                </a:solidFill>
              </a:rPr>
              <a:t>layer3</a:t>
            </a:r>
            <a:endParaRPr lang="zh-CN" altLang="en-US" dirty="0">
              <a:solidFill>
                <a:srgbClr val="7030A0"/>
              </a:solidFill>
            </a:endParaRPr>
          </a:p>
        </p:txBody>
      </p:sp>
      <p:sp>
        <p:nvSpPr>
          <p:cNvPr id="21" name="文本框 20">
            <a:extLst>
              <a:ext uri="{FF2B5EF4-FFF2-40B4-BE49-F238E27FC236}">
                <a16:creationId xmlns:a16="http://schemas.microsoft.com/office/drawing/2014/main" id="{15A4BB67-3765-4786-87A7-644AF229D49A}"/>
              </a:ext>
            </a:extLst>
          </p:cNvPr>
          <p:cNvSpPr txBox="1"/>
          <p:nvPr/>
        </p:nvSpPr>
        <p:spPr>
          <a:xfrm>
            <a:off x="5975651" y="1446234"/>
            <a:ext cx="761747" cy="369332"/>
          </a:xfrm>
          <a:prstGeom prst="rect">
            <a:avLst/>
          </a:prstGeom>
          <a:noFill/>
        </p:spPr>
        <p:txBody>
          <a:bodyPr wrap="none" rtlCol="0">
            <a:spAutoFit/>
          </a:bodyPr>
          <a:lstStyle/>
          <a:p>
            <a:r>
              <a:rPr lang="en-US" altLang="zh-CN" dirty="0">
                <a:solidFill>
                  <a:srgbClr val="7030A0"/>
                </a:solidFill>
              </a:rPr>
              <a:t>layer4</a:t>
            </a:r>
            <a:endParaRPr lang="zh-CN" altLang="en-US" dirty="0">
              <a:solidFill>
                <a:srgbClr val="7030A0"/>
              </a:solidFill>
            </a:endParaRPr>
          </a:p>
        </p:txBody>
      </p:sp>
      <p:sp>
        <p:nvSpPr>
          <p:cNvPr id="22" name="文本框 21">
            <a:extLst>
              <a:ext uri="{FF2B5EF4-FFF2-40B4-BE49-F238E27FC236}">
                <a16:creationId xmlns:a16="http://schemas.microsoft.com/office/drawing/2014/main" id="{F6845B48-E1E3-4F4E-9574-8C583689ECF1}"/>
              </a:ext>
            </a:extLst>
          </p:cNvPr>
          <p:cNvSpPr txBox="1"/>
          <p:nvPr/>
        </p:nvSpPr>
        <p:spPr>
          <a:xfrm>
            <a:off x="1368730" y="1815036"/>
            <a:ext cx="466794" cy="369332"/>
          </a:xfrm>
          <a:prstGeom prst="rect">
            <a:avLst/>
          </a:prstGeom>
          <a:noFill/>
        </p:spPr>
        <p:txBody>
          <a:bodyPr wrap="none" rtlCol="0">
            <a:spAutoFit/>
          </a:bodyPr>
          <a:lstStyle/>
          <a:p>
            <a:r>
              <a:rPr lang="en-US" altLang="zh-CN" dirty="0">
                <a:solidFill>
                  <a:srgbClr val="00B0F0"/>
                </a:solidFill>
              </a:rPr>
              <a:t>w1</a:t>
            </a:r>
            <a:endParaRPr lang="zh-CN" altLang="en-US" dirty="0">
              <a:solidFill>
                <a:srgbClr val="00B0F0"/>
              </a:solidFill>
            </a:endParaRPr>
          </a:p>
        </p:txBody>
      </p:sp>
      <p:sp>
        <p:nvSpPr>
          <p:cNvPr id="23" name="文本框 22">
            <a:extLst>
              <a:ext uri="{FF2B5EF4-FFF2-40B4-BE49-F238E27FC236}">
                <a16:creationId xmlns:a16="http://schemas.microsoft.com/office/drawing/2014/main" id="{1CA4F012-F4BC-477B-887F-8DFD48E0E3C4}"/>
              </a:ext>
            </a:extLst>
          </p:cNvPr>
          <p:cNvSpPr txBox="1"/>
          <p:nvPr/>
        </p:nvSpPr>
        <p:spPr>
          <a:xfrm>
            <a:off x="2863393" y="1446234"/>
            <a:ext cx="466794" cy="369332"/>
          </a:xfrm>
          <a:prstGeom prst="rect">
            <a:avLst/>
          </a:prstGeom>
          <a:noFill/>
        </p:spPr>
        <p:txBody>
          <a:bodyPr wrap="none" rtlCol="0">
            <a:spAutoFit/>
          </a:bodyPr>
          <a:lstStyle/>
          <a:p>
            <a:r>
              <a:rPr lang="en-US" altLang="zh-CN" dirty="0">
                <a:solidFill>
                  <a:srgbClr val="00B0F0"/>
                </a:solidFill>
              </a:rPr>
              <a:t>w2</a:t>
            </a:r>
            <a:endParaRPr lang="zh-CN" altLang="en-US" dirty="0">
              <a:solidFill>
                <a:srgbClr val="00B0F0"/>
              </a:solidFill>
            </a:endParaRPr>
          </a:p>
        </p:txBody>
      </p:sp>
      <p:sp>
        <p:nvSpPr>
          <p:cNvPr id="24" name="文本框 23">
            <a:extLst>
              <a:ext uri="{FF2B5EF4-FFF2-40B4-BE49-F238E27FC236}">
                <a16:creationId xmlns:a16="http://schemas.microsoft.com/office/drawing/2014/main" id="{C5139F24-22E6-4CF0-9602-CB24E5CA1B3D}"/>
              </a:ext>
            </a:extLst>
          </p:cNvPr>
          <p:cNvSpPr txBox="1"/>
          <p:nvPr/>
        </p:nvSpPr>
        <p:spPr>
          <a:xfrm>
            <a:off x="4217016" y="1249993"/>
            <a:ext cx="466794" cy="369332"/>
          </a:xfrm>
          <a:prstGeom prst="rect">
            <a:avLst/>
          </a:prstGeom>
          <a:noFill/>
        </p:spPr>
        <p:txBody>
          <a:bodyPr wrap="none" rtlCol="0">
            <a:spAutoFit/>
          </a:bodyPr>
          <a:lstStyle/>
          <a:p>
            <a:r>
              <a:rPr lang="en-US" altLang="zh-CN" dirty="0">
                <a:solidFill>
                  <a:srgbClr val="00B0F0"/>
                </a:solidFill>
              </a:rPr>
              <a:t>w3</a:t>
            </a:r>
            <a:endParaRPr lang="zh-CN" altLang="en-US" dirty="0">
              <a:solidFill>
                <a:srgbClr val="00B0F0"/>
              </a:solidFill>
            </a:endParaRPr>
          </a:p>
        </p:txBody>
      </p:sp>
      <p:sp>
        <p:nvSpPr>
          <p:cNvPr id="25" name="文本框 24">
            <a:extLst>
              <a:ext uri="{FF2B5EF4-FFF2-40B4-BE49-F238E27FC236}">
                <a16:creationId xmlns:a16="http://schemas.microsoft.com/office/drawing/2014/main" id="{743C32B0-C19C-4833-9758-698B01A69BBF}"/>
              </a:ext>
            </a:extLst>
          </p:cNvPr>
          <p:cNvSpPr txBox="1"/>
          <p:nvPr/>
        </p:nvSpPr>
        <p:spPr>
          <a:xfrm>
            <a:off x="5559281" y="1446234"/>
            <a:ext cx="466794" cy="369332"/>
          </a:xfrm>
          <a:prstGeom prst="rect">
            <a:avLst/>
          </a:prstGeom>
          <a:noFill/>
        </p:spPr>
        <p:txBody>
          <a:bodyPr wrap="none" rtlCol="0">
            <a:spAutoFit/>
          </a:bodyPr>
          <a:lstStyle/>
          <a:p>
            <a:r>
              <a:rPr lang="en-US" altLang="zh-CN" dirty="0">
                <a:solidFill>
                  <a:srgbClr val="00B0F0"/>
                </a:solidFill>
              </a:rPr>
              <a:t>w4</a:t>
            </a:r>
            <a:endParaRPr lang="zh-CN" altLang="en-US" dirty="0">
              <a:solidFill>
                <a:srgbClr val="00B0F0"/>
              </a:solidFill>
            </a:endParaRPr>
          </a:p>
        </p:txBody>
      </p:sp>
      <p:sp>
        <p:nvSpPr>
          <p:cNvPr id="26" name="文本框 25">
            <a:extLst>
              <a:ext uri="{FF2B5EF4-FFF2-40B4-BE49-F238E27FC236}">
                <a16:creationId xmlns:a16="http://schemas.microsoft.com/office/drawing/2014/main" id="{4085BBC3-2B3B-4898-A8A4-33E7FB3C97D6}"/>
              </a:ext>
            </a:extLst>
          </p:cNvPr>
          <p:cNvSpPr txBox="1"/>
          <p:nvPr/>
        </p:nvSpPr>
        <p:spPr>
          <a:xfrm>
            <a:off x="6920666" y="1815036"/>
            <a:ext cx="466794" cy="369332"/>
          </a:xfrm>
          <a:prstGeom prst="rect">
            <a:avLst/>
          </a:prstGeom>
          <a:noFill/>
        </p:spPr>
        <p:txBody>
          <a:bodyPr wrap="none" rtlCol="0">
            <a:spAutoFit/>
          </a:bodyPr>
          <a:lstStyle/>
          <a:p>
            <a:r>
              <a:rPr lang="en-US" altLang="zh-CN" dirty="0">
                <a:solidFill>
                  <a:srgbClr val="00B0F0"/>
                </a:solidFill>
              </a:rPr>
              <a:t>w5</a:t>
            </a:r>
            <a:endParaRPr lang="zh-CN" altLang="en-US" dirty="0">
              <a:solidFill>
                <a:srgbClr val="00B0F0"/>
              </a:solidFill>
            </a:endParaRPr>
          </a:p>
        </p:txBody>
      </p:sp>
      <p:sp>
        <p:nvSpPr>
          <p:cNvPr id="27" name="文本框 26">
            <a:extLst>
              <a:ext uri="{FF2B5EF4-FFF2-40B4-BE49-F238E27FC236}">
                <a16:creationId xmlns:a16="http://schemas.microsoft.com/office/drawing/2014/main" id="{AB5D1734-4F1A-4216-9628-2D0B738B4179}"/>
              </a:ext>
            </a:extLst>
          </p:cNvPr>
          <p:cNvSpPr txBox="1"/>
          <p:nvPr/>
        </p:nvSpPr>
        <p:spPr>
          <a:xfrm>
            <a:off x="-7911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8" name="文本框 27">
            <a:extLst>
              <a:ext uri="{FF2B5EF4-FFF2-40B4-BE49-F238E27FC236}">
                <a16:creationId xmlns:a16="http://schemas.microsoft.com/office/drawing/2014/main" id="{7E152FA5-7A1D-47A7-A566-7CE86B652782}"/>
              </a:ext>
            </a:extLst>
          </p:cNvPr>
          <p:cNvSpPr txBox="1"/>
          <p:nvPr/>
        </p:nvSpPr>
        <p:spPr>
          <a:xfrm>
            <a:off x="7471121" y="6444982"/>
            <a:ext cx="1428596" cy="369332"/>
          </a:xfrm>
          <a:prstGeom prst="rect">
            <a:avLst/>
          </a:prstGeom>
          <a:noFill/>
        </p:spPr>
        <p:txBody>
          <a:bodyPr wrap="none" rtlCol="0">
            <a:spAutoFit/>
          </a:bodyPr>
          <a:lstStyle/>
          <a:p>
            <a:r>
              <a:rPr lang="en-US" altLang="zh-CN" dirty="0">
                <a:solidFill>
                  <a:srgbClr val="FF0000"/>
                </a:solidFill>
              </a:rPr>
              <a:t>Matrix[5 x 1]</a:t>
            </a:r>
            <a:endParaRPr lang="zh-CN" altLang="en-US" dirty="0">
              <a:solidFill>
                <a:srgbClr val="FF0000"/>
              </a:solidFill>
            </a:endParaRPr>
          </a:p>
        </p:txBody>
      </p:sp>
      <p:sp>
        <p:nvSpPr>
          <p:cNvPr id="29" name="文本框 28">
            <a:extLst>
              <a:ext uri="{FF2B5EF4-FFF2-40B4-BE49-F238E27FC236}">
                <a16:creationId xmlns:a16="http://schemas.microsoft.com/office/drawing/2014/main" id="{B0584EAC-5A4A-465C-BE15-DFF6911290EF}"/>
              </a:ext>
            </a:extLst>
          </p:cNvPr>
          <p:cNvSpPr txBox="1"/>
          <p:nvPr/>
        </p:nvSpPr>
        <p:spPr>
          <a:xfrm>
            <a:off x="1672879" y="6457664"/>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0" name="文本框 29">
            <a:extLst>
              <a:ext uri="{FF2B5EF4-FFF2-40B4-BE49-F238E27FC236}">
                <a16:creationId xmlns:a16="http://schemas.microsoft.com/office/drawing/2014/main" id="{7A0AC6A4-558B-4B80-82FA-E7B8218ECED1}"/>
              </a:ext>
            </a:extLst>
          </p:cNvPr>
          <p:cNvSpPr txBox="1"/>
          <p:nvPr/>
        </p:nvSpPr>
        <p:spPr>
          <a:xfrm>
            <a:off x="3039082" y="6444402"/>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1" name="文本框 30">
            <a:extLst>
              <a:ext uri="{FF2B5EF4-FFF2-40B4-BE49-F238E27FC236}">
                <a16:creationId xmlns:a16="http://schemas.microsoft.com/office/drawing/2014/main" id="{246C5C69-D55D-4A35-9EF1-1DF1C20C2E6A}"/>
              </a:ext>
            </a:extLst>
          </p:cNvPr>
          <p:cNvSpPr txBox="1"/>
          <p:nvPr/>
        </p:nvSpPr>
        <p:spPr>
          <a:xfrm>
            <a:off x="4433371" y="6441249"/>
            <a:ext cx="1428596" cy="369332"/>
          </a:xfrm>
          <a:prstGeom prst="rect">
            <a:avLst/>
          </a:prstGeom>
          <a:noFill/>
        </p:spPr>
        <p:txBody>
          <a:bodyPr wrap="none" rtlCol="0">
            <a:spAutoFit/>
          </a:bodyPr>
          <a:lstStyle/>
          <a:p>
            <a:r>
              <a:rPr lang="en-US" altLang="zh-CN" dirty="0">
                <a:solidFill>
                  <a:srgbClr val="7030A0"/>
                </a:solidFill>
              </a:rPr>
              <a:t>Matrix[7 x 1]</a:t>
            </a:r>
            <a:endParaRPr lang="zh-CN" altLang="en-US" dirty="0">
              <a:solidFill>
                <a:srgbClr val="7030A0"/>
              </a:solidFill>
            </a:endParaRPr>
          </a:p>
        </p:txBody>
      </p:sp>
      <p:sp>
        <p:nvSpPr>
          <p:cNvPr id="32" name="文本框 31">
            <a:extLst>
              <a:ext uri="{FF2B5EF4-FFF2-40B4-BE49-F238E27FC236}">
                <a16:creationId xmlns:a16="http://schemas.microsoft.com/office/drawing/2014/main" id="{BA813A30-35D8-4C21-9676-1D1ABC46AC30}"/>
              </a:ext>
            </a:extLst>
          </p:cNvPr>
          <p:cNvSpPr txBox="1"/>
          <p:nvPr/>
        </p:nvSpPr>
        <p:spPr>
          <a:xfrm>
            <a:off x="5781361" y="6438096"/>
            <a:ext cx="1428596" cy="369332"/>
          </a:xfrm>
          <a:prstGeom prst="rect">
            <a:avLst/>
          </a:prstGeom>
          <a:noFill/>
        </p:spPr>
        <p:txBody>
          <a:bodyPr wrap="none" rtlCol="0">
            <a:spAutoFit/>
          </a:bodyPr>
          <a:lstStyle/>
          <a:p>
            <a:r>
              <a:rPr lang="en-US" altLang="zh-CN" dirty="0">
                <a:solidFill>
                  <a:srgbClr val="7030A0"/>
                </a:solidFill>
              </a:rPr>
              <a:t>Matrix[6 x 1]</a:t>
            </a:r>
            <a:endParaRPr lang="zh-CN" altLang="en-US" dirty="0">
              <a:solidFill>
                <a:srgbClr val="7030A0"/>
              </a:solidFill>
            </a:endParaRPr>
          </a:p>
        </p:txBody>
      </p:sp>
      <p:sp>
        <p:nvSpPr>
          <p:cNvPr id="33" name="文本框 32">
            <a:extLst>
              <a:ext uri="{FF2B5EF4-FFF2-40B4-BE49-F238E27FC236}">
                <a16:creationId xmlns:a16="http://schemas.microsoft.com/office/drawing/2014/main" id="{20814B00-8E43-419E-B787-447D93F30AB3}"/>
              </a:ext>
            </a:extLst>
          </p:cNvPr>
          <p:cNvSpPr txBox="1"/>
          <p:nvPr/>
        </p:nvSpPr>
        <p:spPr>
          <a:xfrm>
            <a:off x="654432" y="6960673"/>
            <a:ext cx="1428596" cy="369332"/>
          </a:xfrm>
          <a:prstGeom prst="rect">
            <a:avLst/>
          </a:prstGeom>
          <a:noFill/>
        </p:spPr>
        <p:txBody>
          <a:bodyPr wrap="none" rtlCol="0">
            <a:spAutoFit/>
          </a:bodyPr>
          <a:lstStyle/>
          <a:p>
            <a:r>
              <a:rPr lang="en-US" altLang="zh-CN" dirty="0">
                <a:solidFill>
                  <a:srgbClr val="00B0F0"/>
                </a:solidFill>
              </a:rPr>
              <a:t>Matrix[6 x 5]</a:t>
            </a:r>
            <a:endParaRPr lang="zh-CN" altLang="en-US" dirty="0">
              <a:solidFill>
                <a:srgbClr val="00B0F0"/>
              </a:solidFill>
            </a:endParaRPr>
          </a:p>
        </p:txBody>
      </p:sp>
      <p:sp>
        <p:nvSpPr>
          <p:cNvPr id="34" name="文本框 33">
            <a:extLst>
              <a:ext uri="{FF2B5EF4-FFF2-40B4-BE49-F238E27FC236}">
                <a16:creationId xmlns:a16="http://schemas.microsoft.com/office/drawing/2014/main" id="{5CB9678A-9A85-4657-B587-208243576E71}"/>
              </a:ext>
            </a:extLst>
          </p:cNvPr>
          <p:cNvSpPr txBox="1"/>
          <p:nvPr/>
        </p:nvSpPr>
        <p:spPr>
          <a:xfrm>
            <a:off x="2324784" y="6962817"/>
            <a:ext cx="1428596" cy="369332"/>
          </a:xfrm>
          <a:prstGeom prst="rect">
            <a:avLst/>
          </a:prstGeom>
          <a:noFill/>
        </p:spPr>
        <p:txBody>
          <a:bodyPr wrap="none" rtlCol="0">
            <a:spAutoFit/>
          </a:bodyPr>
          <a:lstStyle/>
          <a:p>
            <a:r>
              <a:rPr lang="en-US" altLang="zh-CN" dirty="0">
                <a:solidFill>
                  <a:srgbClr val="00B0F0"/>
                </a:solidFill>
              </a:rPr>
              <a:t>Matrix[7 x 6]</a:t>
            </a:r>
            <a:endParaRPr lang="zh-CN" altLang="en-US" dirty="0">
              <a:solidFill>
                <a:srgbClr val="00B0F0"/>
              </a:solidFill>
            </a:endParaRPr>
          </a:p>
        </p:txBody>
      </p:sp>
      <p:sp>
        <p:nvSpPr>
          <p:cNvPr id="35" name="文本框 34">
            <a:extLst>
              <a:ext uri="{FF2B5EF4-FFF2-40B4-BE49-F238E27FC236}">
                <a16:creationId xmlns:a16="http://schemas.microsoft.com/office/drawing/2014/main" id="{E04F99B9-B070-4986-996A-77FE77C8907E}"/>
              </a:ext>
            </a:extLst>
          </p:cNvPr>
          <p:cNvSpPr txBox="1"/>
          <p:nvPr/>
        </p:nvSpPr>
        <p:spPr>
          <a:xfrm>
            <a:off x="3753380" y="6990139"/>
            <a:ext cx="1428596" cy="369332"/>
          </a:xfrm>
          <a:prstGeom prst="rect">
            <a:avLst/>
          </a:prstGeom>
          <a:noFill/>
        </p:spPr>
        <p:txBody>
          <a:bodyPr wrap="none" rtlCol="0">
            <a:spAutoFit/>
          </a:bodyPr>
          <a:lstStyle/>
          <a:p>
            <a:r>
              <a:rPr lang="en-US" altLang="zh-CN" dirty="0">
                <a:solidFill>
                  <a:srgbClr val="00B0F0"/>
                </a:solidFill>
              </a:rPr>
              <a:t>Matrix[7 x 7]</a:t>
            </a:r>
            <a:endParaRPr lang="zh-CN" altLang="en-US" dirty="0">
              <a:solidFill>
                <a:srgbClr val="00B0F0"/>
              </a:solidFill>
            </a:endParaRPr>
          </a:p>
        </p:txBody>
      </p:sp>
      <p:sp>
        <p:nvSpPr>
          <p:cNvPr id="36" name="文本框 35">
            <a:extLst>
              <a:ext uri="{FF2B5EF4-FFF2-40B4-BE49-F238E27FC236}">
                <a16:creationId xmlns:a16="http://schemas.microsoft.com/office/drawing/2014/main" id="{E9706EFD-44C7-43E9-9B98-8D112B1E9664}"/>
              </a:ext>
            </a:extLst>
          </p:cNvPr>
          <p:cNvSpPr txBox="1"/>
          <p:nvPr/>
        </p:nvSpPr>
        <p:spPr>
          <a:xfrm>
            <a:off x="5181976" y="7008928"/>
            <a:ext cx="1428596" cy="369332"/>
          </a:xfrm>
          <a:prstGeom prst="rect">
            <a:avLst/>
          </a:prstGeom>
          <a:noFill/>
        </p:spPr>
        <p:txBody>
          <a:bodyPr wrap="none" rtlCol="0">
            <a:spAutoFit/>
          </a:bodyPr>
          <a:lstStyle/>
          <a:p>
            <a:r>
              <a:rPr lang="en-US" altLang="zh-CN" dirty="0">
                <a:solidFill>
                  <a:srgbClr val="00B0F0"/>
                </a:solidFill>
              </a:rPr>
              <a:t>Matrix[6 x 7]</a:t>
            </a:r>
            <a:endParaRPr lang="zh-CN" altLang="en-US" dirty="0">
              <a:solidFill>
                <a:srgbClr val="00B0F0"/>
              </a:solidFill>
            </a:endParaRPr>
          </a:p>
        </p:txBody>
      </p:sp>
      <p:sp>
        <p:nvSpPr>
          <p:cNvPr id="37" name="文本框 36">
            <a:extLst>
              <a:ext uri="{FF2B5EF4-FFF2-40B4-BE49-F238E27FC236}">
                <a16:creationId xmlns:a16="http://schemas.microsoft.com/office/drawing/2014/main" id="{663B05FE-F503-4D79-BD02-4DC644F696A8}"/>
              </a:ext>
            </a:extLst>
          </p:cNvPr>
          <p:cNvSpPr txBox="1"/>
          <p:nvPr/>
        </p:nvSpPr>
        <p:spPr>
          <a:xfrm>
            <a:off x="6785363" y="7017359"/>
            <a:ext cx="1428596" cy="369332"/>
          </a:xfrm>
          <a:prstGeom prst="rect">
            <a:avLst/>
          </a:prstGeom>
          <a:noFill/>
        </p:spPr>
        <p:txBody>
          <a:bodyPr wrap="none" rtlCol="0">
            <a:spAutoFit/>
          </a:bodyPr>
          <a:lstStyle/>
          <a:p>
            <a:r>
              <a:rPr lang="en-US" altLang="zh-CN" dirty="0">
                <a:solidFill>
                  <a:srgbClr val="00B0F0"/>
                </a:solidFill>
              </a:rPr>
              <a:t>Matrix[5 x 6]</a:t>
            </a:r>
            <a:endParaRPr lang="zh-CN" altLang="en-US" dirty="0">
              <a:solidFill>
                <a:srgbClr val="00B0F0"/>
              </a:solidFill>
            </a:endParaRPr>
          </a:p>
        </p:txBody>
      </p:sp>
      <p:sp>
        <p:nvSpPr>
          <p:cNvPr id="3" name="文本框 2">
            <a:extLst>
              <a:ext uri="{FF2B5EF4-FFF2-40B4-BE49-F238E27FC236}">
                <a16:creationId xmlns:a16="http://schemas.microsoft.com/office/drawing/2014/main" id="{7E1DC7B0-2CED-496F-8B64-A63CC046AA7B}"/>
              </a:ext>
            </a:extLst>
          </p:cNvPr>
          <p:cNvSpPr txBox="1"/>
          <p:nvPr/>
        </p:nvSpPr>
        <p:spPr>
          <a:xfrm>
            <a:off x="-1198730" y="7462192"/>
            <a:ext cx="11182870" cy="369332"/>
          </a:xfrm>
          <a:prstGeom prst="rect">
            <a:avLst/>
          </a:prstGeom>
          <a:noFill/>
        </p:spPr>
        <p:txBody>
          <a:bodyPr wrap="none" rtlCol="0">
            <a:spAutoFit/>
          </a:bodyPr>
          <a:lstStyle/>
          <a:p>
            <a:r>
              <a:rPr lang="en-US" altLang="zh-CN" dirty="0"/>
              <a:t>Input1 * w1 -&gt; layer1 = Input2 * w2 -&gt; layer2 = Input3 * w3 -&gt; layer3 = Input4 * w4 -&gt; layer4 =Input5 * w5 -&gt; Output</a:t>
            </a:r>
            <a:endParaRPr lang="zh-CN" altLang="en-US" dirty="0"/>
          </a:p>
        </p:txBody>
      </p:sp>
    </p:spTree>
    <p:extLst>
      <p:ext uri="{BB962C8B-B14F-4D97-AF65-F5344CB8AC3E}">
        <p14:creationId xmlns:p14="http://schemas.microsoft.com/office/powerpoint/2010/main" val="3500806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162080" y="1606869"/>
            <a:ext cx="74168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nSpc>
                <a:spcPct val="200000"/>
              </a:lnSpc>
              <a:spcBef>
                <a:spcPct val="50000"/>
              </a:spcBef>
            </a:pPr>
            <a:r>
              <a:rPr lang="zh-CN" altLang="en-US" sz="3000" b="1" dirty="0">
                <a:ea typeface="黑体" charset="0"/>
                <a:cs typeface="黑体" charset="0"/>
              </a:rPr>
              <a:t>一、背景</a:t>
            </a:r>
          </a:p>
          <a:p>
            <a:pPr>
              <a:lnSpc>
                <a:spcPct val="200000"/>
              </a:lnSpc>
              <a:spcBef>
                <a:spcPct val="50000"/>
              </a:spcBef>
            </a:pPr>
            <a:r>
              <a:rPr lang="zh-CN" altLang="en-US" sz="3000" b="1" dirty="0">
                <a:solidFill>
                  <a:srgbClr val="C00000"/>
                </a:solidFill>
                <a:ea typeface="黑体" charset="0"/>
                <a:cs typeface="黑体" charset="0"/>
              </a:rPr>
              <a:t>二、研究进展</a:t>
            </a:r>
            <a:endParaRPr lang="en-US" altLang="zh-CN" sz="3000" b="1" dirty="0">
              <a:solidFill>
                <a:srgbClr val="C00000"/>
              </a:solidFill>
              <a:ea typeface="黑体" charset="0"/>
              <a:cs typeface="黑体" charset="0"/>
            </a:endParaRPr>
          </a:p>
          <a:p>
            <a:pPr>
              <a:lnSpc>
                <a:spcPct val="200000"/>
              </a:lnSpc>
              <a:spcBef>
                <a:spcPct val="50000"/>
              </a:spcBef>
            </a:pPr>
            <a:r>
              <a:rPr lang="zh-CN" altLang="en-US" sz="3000" b="1" dirty="0">
                <a:ea typeface="黑体" charset="0"/>
                <a:cs typeface="黑体" charset="0"/>
              </a:rPr>
              <a:t>三、未来计划</a:t>
            </a:r>
            <a:endParaRPr lang="en-US" altLang="zh-CN" sz="3000" b="1" dirty="0">
              <a:ea typeface="黑体" charset="0"/>
              <a:cs typeface="黑体" charset="0"/>
            </a:endParaRPr>
          </a:p>
        </p:txBody>
      </p:sp>
      <p:sp>
        <p:nvSpPr>
          <p:cNvPr id="3" name="TextBox 2"/>
          <p:cNvSpPr txBox="1"/>
          <p:nvPr/>
        </p:nvSpPr>
        <p:spPr>
          <a:xfrm>
            <a:off x="1012190" y="294825"/>
            <a:ext cx="6892290" cy="707886"/>
          </a:xfrm>
          <a:prstGeom prst="rect">
            <a:avLst/>
          </a:prstGeom>
          <a:noFill/>
        </p:spPr>
        <p:txBody>
          <a:bodyPr wrap="square" rtlCol="0">
            <a:spAutoFit/>
          </a:bodyPr>
          <a:lstStyle/>
          <a:p>
            <a:pPr algn="ctr"/>
            <a:r>
              <a:rPr lang="zh-CN" altLang="en-US" sz="4000" b="1" dirty="0">
                <a:solidFill>
                  <a:srgbClr val="C00000"/>
                </a:solidFill>
                <a:latin typeface="黑体" pitchFamily="49" charset="-122"/>
                <a:ea typeface="黑体" pitchFamily="49" charset="-122"/>
              </a:rPr>
              <a:t> 汇报内容</a:t>
            </a:r>
          </a:p>
        </p:txBody>
      </p:sp>
      <p:cxnSp>
        <p:nvCxnSpPr>
          <p:cNvPr id="5" name="直接连接符 4"/>
          <p:cNvCxnSpPr/>
          <p:nvPr/>
        </p:nvCxnSpPr>
        <p:spPr>
          <a:xfrm>
            <a:off x="0" y="1026796"/>
            <a:ext cx="9144000" cy="0"/>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14</a:t>
            </a:fld>
            <a:endParaRPr lang="zh-CN" altLang="en-US"/>
          </a:p>
        </p:txBody>
      </p:sp>
    </p:spTree>
    <p:extLst>
      <p:ext uri="{BB962C8B-B14F-4D97-AF65-F5344CB8AC3E}">
        <p14:creationId xmlns:p14="http://schemas.microsoft.com/office/powerpoint/2010/main" val="305803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pPr marL="0" indent="0">
              <a:lnSpc>
                <a:spcPct val="200000"/>
              </a:lnSpc>
              <a:buNone/>
            </a:pPr>
            <a:r>
              <a:rPr lang="en-US" altLang="zh-CN" kern="100" dirty="0">
                <a:solidFill>
                  <a:srgbClr val="C00000"/>
                </a:solidFill>
                <a:latin typeface="Times New Roman" panose="02020603050405020304" pitchFamily="18" charset="0"/>
                <a:cs typeface="Times New Roman" panose="02020603050405020304" pitchFamily="18" charset="0"/>
              </a:rPr>
              <a:t>2.1.</a:t>
            </a:r>
            <a:endParaRPr lang="en-US" altLang="zh-CN" kern="1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2.2. </a:t>
            </a:r>
          </a:p>
          <a:p>
            <a:pPr marL="0" indent="0">
              <a:lnSpc>
                <a:spcPct val="200000"/>
              </a:lnSpc>
              <a:buNone/>
            </a:pPr>
            <a:r>
              <a:rPr lang="en-US" altLang="zh-CN" kern="100" dirty="0">
                <a:latin typeface="Times New Roman" panose="02020603050405020304" pitchFamily="18" charset="0"/>
                <a:cs typeface="Times New Roman" panose="02020603050405020304" pitchFamily="18" charset="0"/>
              </a:rPr>
              <a:t>2.3. </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r>
              <a:rPr lang="zh-CN" altLang="en-US" sz="3200" b="1" dirty="0">
                <a:solidFill>
                  <a:srgbClr val="C00000"/>
                </a:solidFill>
                <a:latin typeface="黑体" panose="02010609060101010101" pitchFamily="49" charset="-122"/>
                <a:ea typeface="黑体" panose="02010609060101010101" pitchFamily="49" charset="-122"/>
                <a:cs typeface="黑体" charset="0"/>
              </a:rPr>
              <a:t>二</a:t>
            </a:r>
            <a:r>
              <a:rPr lang="en-US" altLang="zh-CN" sz="3200" b="1" dirty="0">
                <a:solidFill>
                  <a:srgbClr val="C00000"/>
                </a:solidFill>
                <a:latin typeface="黑体" panose="02010609060101010101" pitchFamily="49" charset="-122"/>
                <a:ea typeface="黑体" panose="02010609060101010101" pitchFamily="49" charset="-122"/>
                <a:cs typeface="黑体" charset="0"/>
              </a:rPr>
              <a:t> </a:t>
            </a:r>
            <a:r>
              <a:rPr lang="zh-CN" altLang="en-US" sz="3200" b="1" dirty="0">
                <a:solidFill>
                  <a:srgbClr val="C00000"/>
                </a:solidFill>
                <a:latin typeface="黑体" panose="02010609060101010101" pitchFamily="49" charset="-122"/>
                <a:ea typeface="黑体" panose="02010609060101010101" pitchFamily="49" charset="-122"/>
                <a:cs typeface="黑体" charset="0"/>
              </a:rPr>
              <a:t>研究进展</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15</a:t>
            </a:fld>
            <a:endParaRPr lang="zh-CN" altLang="en-US" dirty="0"/>
          </a:p>
        </p:txBody>
      </p:sp>
    </p:spTree>
    <p:extLst>
      <p:ext uri="{BB962C8B-B14F-4D97-AF65-F5344CB8AC3E}">
        <p14:creationId xmlns:p14="http://schemas.microsoft.com/office/powerpoint/2010/main" val="329190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995" y="1022062"/>
            <a:ext cx="7886700" cy="4741430"/>
          </a:xfrm>
        </p:spPr>
        <p:txBody>
          <a:bodyPr>
            <a:normAutofit/>
          </a:bodyPr>
          <a:lstStyle/>
          <a:p>
            <a:endParaRPr lang="en-US" altLang="zh-CN" kern="100" dirty="0">
              <a:latin typeface="Times New Roman" panose="02020603050405020304" pitchFamily="18" charset="0"/>
              <a:cs typeface="Times New Roman" panose="02020603050405020304" pitchFamily="18" charset="0"/>
            </a:endParaRPr>
          </a:p>
          <a:p>
            <a:endParaRPr lang="zh-CN" altLang="en-US" dirty="0"/>
          </a:p>
        </p:txBody>
      </p:sp>
      <p:sp>
        <p:nvSpPr>
          <p:cNvPr id="4" name="TextBox 20"/>
          <p:cNvSpPr txBox="1"/>
          <p:nvPr/>
        </p:nvSpPr>
        <p:spPr>
          <a:xfrm>
            <a:off x="107504" y="230320"/>
            <a:ext cx="4580965" cy="584775"/>
          </a:xfrm>
          <a:prstGeom prst="rect">
            <a:avLst/>
          </a:prstGeom>
          <a:noFill/>
        </p:spPr>
        <p:txBody>
          <a:bodyPr wrap="square" rtlCol="0">
            <a:spAutoFit/>
          </a:bodyPr>
          <a:lstStyle/>
          <a:p>
            <a:pPr lvl="0"/>
            <a:r>
              <a:rPr lang="en-US" altLang="zh-CN" sz="3200" b="1" dirty="0">
                <a:solidFill>
                  <a:srgbClr val="C00000"/>
                </a:solidFill>
                <a:ea typeface="黑体" panose="02010609060101010101" pitchFamily="49" charset="-122"/>
                <a:cs typeface="Times New Roman" pitchFamily="18" charset="0"/>
              </a:rPr>
              <a:t>2.1. </a:t>
            </a:r>
          </a:p>
        </p:txBody>
      </p:sp>
      <p:cxnSp>
        <p:nvCxnSpPr>
          <p:cNvPr id="5" name="直接连接符 4"/>
          <p:cNvCxnSpPr/>
          <p:nvPr/>
        </p:nvCxnSpPr>
        <p:spPr>
          <a:xfrm flipV="1">
            <a:off x="-13123" y="904126"/>
            <a:ext cx="9157123" cy="1487"/>
          </a:xfrm>
          <a:prstGeom prst="line">
            <a:avLst/>
          </a:prstGeom>
          <a:ln w="38100">
            <a:solidFill>
              <a:srgbClr val="C00000"/>
            </a:solidFill>
          </a:ln>
        </p:spPr>
        <p:style>
          <a:lnRef idx="2">
            <a:schemeClr val="accent1"/>
          </a:lnRef>
          <a:fillRef idx="0">
            <a:schemeClr val="accent1"/>
          </a:fillRef>
          <a:effectRef idx="1">
            <a:schemeClr val="accent1"/>
          </a:effectRef>
          <a:fontRef idx="minor">
            <a:schemeClr val="tx1"/>
          </a:fontRef>
        </p:style>
      </p:cxnSp>
      <p:sp>
        <p:nvSpPr>
          <p:cNvPr id="2" name="灯片编号占位符 1"/>
          <p:cNvSpPr>
            <a:spLocks noGrp="1"/>
          </p:cNvSpPr>
          <p:nvPr>
            <p:ph type="sldNum" sz="quarter" idx="12"/>
          </p:nvPr>
        </p:nvSpPr>
        <p:spPr/>
        <p:txBody>
          <a:bodyPr/>
          <a:lstStyle/>
          <a:p>
            <a:fld id="{5B8AC867-72ED-42EA-92C6-36FC511EE56C}" type="slidenum">
              <a:rPr lang="zh-CN" altLang="en-US" smtClean="0"/>
              <a:t>16</a:t>
            </a:fld>
            <a:endParaRPr lang="zh-CN" altLang="en-US" dirty="0"/>
          </a:p>
        </p:txBody>
      </p:sp>
    </p:spTree>
    <p:extLst>
      <p:ext uri="{BB962C8B-B14F-4D97-AF65-F5344CB8AC3E}">
        <p14:creationId xmlns:p14="http://schemas.microsoft.com/office/powerpoint/2010/main" val="7960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C4DDF51-5A9D-4877-9F00-A48FB2F09006}"/>
              </a:ext>
            </a:extLst>
          </p:cNvPr>
          <p:cNvSpPr>
            <a:spLocks noGrp="1"/>
          </p:cNvSpPr>
          <p:nvPr>
            <p:ph type="sldNum" sz="quarter" idx="12"/>
          </p:nvPr>
        </p:nvSpPr>
        <p:spPr/>
        <p:txBody>
          <a:bodyPr/>
          <a:lstStyle/>
          <a:p>
            <a:fld id="{5B8AC867-72ED-42EA-92C6-36FC511EE56C}" type="slidenum">
              <a:rPr lang="zh-CN" altLang="en-US" smtClean="0"/>
              <a:t>17</a:t>
            </a:fld>
            <a:endParaRPr lang="zh-CN" altLang="en-US" dirty="0"/>
          </a:p>
        </p:txBody>
      </p:sp>
      <p:pic>
        <p:nvPicPr>
          <p:cNvPr id="7" name="图片 6">
            <a:extLst>
              <a:ext uri="{FF2B5EF4-FFF2-40B4-BE49-F238E27FC236}">
                <a16:creationId xmlns:a16="http://schemas.microsoft.com/office/drawing/2014/main" id="{976686F0-5A84-4400-AE7E-947828C9E5C1}"/>
              </a:ext>
            </a:extLst>
          </p:cNvPr>
          <p:cNvPicPr>
            <a:picLocks noChangeAspect="1"/>
          </p:cNvPicPr>
          <p:nvPr/>
        </p:nvPicPr>
        <p:blipFill>
          <a:blip r:embed="rId2"/>
          <a:stretch>
            <a:fillRect/>
          </a:stretch>
        </p:blipFill>
        <p:spPr>
          <a:xfrm>
            <a:off x="0" y="0"/>
            <a:ext cx="8239539" cy="2858616"/>
          </a:xfrm>
          <a:prstGeom prst="rect">
            <a:avLst/>
          </a:prstGeom>
        </p:spPr>
      </p:pic>
      <p:sp>
        <p:nvSpPr>
          <p:cNvPr id="8" name="文本框 7">
            <a:extLst>
              <a:ext uri="{FF2B5EF4-FFF2-40B4-BE49-F238E27FC236}">
                <a16:creationId xmlns:a16="http://schemas.microsoft.com/office/drawing/2014/main" id="{8893BCAC-E9FC-4C22-94F9-114B0C93BACD}"/>
              </a:ext>
            </a:extLst>
          </p:cNvPr>
          <p:cNvSpPr txBox="1"/>
          <p:nvPr/>
        </p:nvSpPr>
        <p:spPr>
          <a:xfrm>
            <a:off x="0" y="3079858"/>
            <a:ext cx="8667757" cy="646331"/>
          </a:xfrm>
          <a:prstGeom prst="rect">
            <a:avLst/>
          </a:prstGeom>
          <a:noFill/>
        </p:spPr>
        <p:txBody>
          <a:bodyPr wrap="none" rtlCol="0">
            <a:spAutoFit/>
          </a:bodyPr>
          <a:lstStyle/>
          <a:p>
            <a:r>
              <a:rPr lang="zh-CN" altLang="en-US" dirty="0"/>
              <a:t>一个卷积层包括了输入、卷积核和输出三个步骤。</a:t>
            </a:r>
            <a:endParaRPr lang="en-US" altLang="zh-CN" dirty="0"/>
          </a:p>
          <a:p>
            <a:r>
              <a:rPr lang="zh-CN" altLang="en-US" dirty="0"/>
              <a:t>每个卷积层的输入数据都是以三维的形式存在的，就相当于多张</a:t>
            </a:r>
            <a:r>
              <a:rPr lang="en-US" altLang="zh-CN" dirty="0"/>
              <a:t>feature map</a:t>
            </a:r>
            <a:r>
              <a:rPr lang="zh-CN" altLang="en-US" dirty="0"/>
              <a:t>的叠加。</a:t>
            </a:r>
            <a:endParaRPr lang="en-US" altLang="zh-CN" dirty="0"/>
          </a:p>
        </p:txBody>
      </p:sp>
      <p:sp>
        <p:nvSpPr>
          <p:cNvPr id="9" name="矩形 8">
            <a:extLst>
              <a:ext uri="{FF2B5EF4-FFF2-40B4-BE49-F238E27FC236}">
                <a16:creationId xmlns:a16="http://schemas.microsoft.com/office/drawing/2014/main" id="{62FD523E-4D94-43C5-B393-62936EA04C9B}"/>
              </a:ext>
            </a:extLst>
          </p:cNvPr>
          <p:cNvSpPr/>
          <p:nvPr/>
        </p:nvSpPr>
        <p:spPr>
          <a:xfrm>
            <a:off x="139148" y="516835"/>
            <a:ext cx="1798982" cy="1779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A43EBBD9-856B-4A07-8F71-5F0E68F073C1}"/>
              </a:ext>
            </a:extLst>
          </p:cNvPr>
          <p:cNvCxnSpPr>
            <a:cxnSpLocks/>
          </p:cNvCxnSpPr>
          <p:nvPr/>
        </p:nvCxnSpPr>
        <p:spPr>
          <a:xfrm>
            <a:off x="1570383" y="2295939"/>
            <a:ext cx="0" cy="36598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66986655-95CD-4946-B43D-1B80963BF00B}"/>
              </a:ext>
            </a:extLst>
          </p:cNvPr>
          <p:cNvSpPr txBox="1"/>
          <p:nvPr/>
        </p:nvSpPr>
        <p:spPr>
          <a:xfrm>
            <a:off x="1038639" y="2560084"/>
            <a:ext cx="1281120" cy="369332"/>
          </a:xfrm>
          <a:prstGeom prst="rect">
            <a:avLst/>
          </a:prstGeom>
          <a:noFill/>
        </p:spPr>
        <p:txBody>
          <a:bodyPr wrap="none" rtlCol="0">
            <a:spAutoFit/>
          </a:bodyPr>
          <a:lstStyle/>
          <a:p>
            <a:r>
              <a:rPr lang="en-US" altLang="zh-CN" dirty="0">
                <a:solidFill>
                  <a:srgbClr val="0000FF"/>
                </a:solidFill>
              </a:rPr>
              <a:t>feature map</a:t>
            </a:r>
            <a:endParaRPr lang="zh-CN" altLang="en-US" dirty="0">
              <a:solidFill>
                <a:srgbClr val="0000FF"/>
              </a:solidFill>
            </a:endParaRPr>
          </a:p>
        </p:txBody>
      </p:sp>
      <p:sp>
        <p:nvSpPr>
          <p:cNvPr id="14" name="矩形 13">
            <a:extLst>
              <a:ext uri="{FF2B5EF4-FFF2-40B4-BE49-F238E27FC236}">
                <a16:creationId xmlns:a16="http://schemas.microsoft.com/office/drawing/2014/main" id="{8A8AFCD5-8258-4B5B-A47E-3DE56962CCD4}"/>
              </a:ext>
            </a:extLst>
          </p:cNvPr>
          <p:cNvSpPr/>
          <p:nvPr/>
        </p:nvSpPr>
        <p:spPr>
          <a:xfrm>
            <a:off x="10160" y="222294"/>
            <a:ext cx="2319753" cy="234178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55582EC-C15E-404C-B36B-A3CE21527AA2}"/>
              </a:ext>
            </a:extLst>
          </p:cNvPr>
          <p:cNvSpPr txBox="1"/>
          <p:nvPr/>
        </p:nvSpPr>
        <p:spPr>
          <a:xfrm>
            <a:off x="807597" y="-309888"/>
            <a:ext cx="724878" cy="400110"/>
          </a:xfrm>
          <a:prstGeom prst="rect">
            <a:avLst/>
          </a:prstGeom>
          <a:noFill/>
        </p:spPr>
        <p:txBody>
          <a:bodyPr wrap="none" rtlCol="0">
            <a:spAutoFit/>
          </a:bodyPr>
          <a:lstStyle/>
          <a:p>
            <a:r>
              <a:rPr lang="en-US" altLang="zh-CN" sz="2000" dirty="0">
                <a:solidFill>
                  <a:srgbClr val="0000FF"/>
                </a:solidFill>
              </a:rPr>
              <a:t>Input</a:t>
            </a:r>
            <a:endParaRPr lang="zh-CN" altLang="en-US" sz="2000" dirty="0">
              <a:solidFill>
                <a:srgbClr val="0000FF"/>
              </a:solidFill>
            </a:endParaRPr>
          </a:p>
        </p:txBody>
      </p:sp>
      <p:sp>
        <p:nvSpPr>
          <p:cNvPr id="17" name="矩形 16">
            <a:extLst>
              <a:ext uri="{FF2B5EF4-FFF2-40B4-BE49-F238E27FC236}">
                <a16:creationId xmlns:a16="http://schemas.microsoft.com/office/drawing/2014/main" id="{7D05B39C-A152-421D-9061-536EF82E3B7F}"/>
              </a:ext>
            </a:extLst>
          </p:cNvPr>
          <p:cNvSpPr/>
          <p:nvPr/>
        </p:nvSpPr>
        <p:spPr>
          <a:xfrm>
            <a:off x="2861658" y="81025"/>
            <a:ext cx="1328378" cy="2580895"/>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F009047-1A56-453C-9336-7E45C23D78B2}"/>
              </a:ext>
            </a:extLst>
          </p:cNvPr>
          <p:cNvSpPr txBox="1"/>
          <p:nvPr/>
        </p:nvSpPr>
        <p:spPr>
          <a:xfrm>
            <a:off x="3113714" y="-309888"/>
            <a:ext cx="824265" cy="400110"/>
          </a:xfrm>
          <a:prstGeom prst="rect">
            <a:avLst/>
          </a:prstGeom>
          <a:noFill/>
        </p:spPr>
        <p:txBody>
          <a:bodyPr wrap="none" rtlCol="0">
            <a:spAutoFit/>
          </a:bodyPr>
          <a:lstStyle/>
          <a:p>
            <a:r>
              <a:rPr lang="en-US" altLang="zh-CN" sz="2000" dirty="0">
                <a:solidFill>
                  <a:srgbClr val="0000FF"/>
                </a:solidFill>
              </a:rPr>
              <a:t>kernel</a:t>
            </a:r>
            <a:endParaRPr lang="zh-CN" altLang="en-US" sz="2000" dirty="0">
              <a:solidFill>
                <a:srgbClr val="0000FF"/>
              </a:solidFill>
            </a:endParaRPr>
          </a:p>
        </p:txBody>
      </p:sp>
      <p:sp>
        <p:nvSpPr>
          <p:cNvPr id="19" name="矩形 18">
            <a:extLst>
              <a:ext uri="{FF2B5EF4-FFF2-40B4-BE49-F238E27FC236}">
                <a16:creationId xmlns:a16="http://schemas.microsoft.com/office/drawing/2014/main" id="{55DC7E46-6867-4C66-8DAA-EFEF1C7482DA}"/>
              </a:ext>
            </a:extLst>
          </p:cNvPr>
          <p:cNvSpPr/>
          <p:nvPr/>
        </p:nvSpPr>
        <p:spPr>
          <a:xfrm>
            <a:off x="4760381" y="81025"/>
            <a:ext cx="3479158" cy="277759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799EA1C7-FA00-4E58-88DC-0CA0BC785B4F}"/>
              </a:ext>
            </a:extLst>
          </p:cNvPr>
          <p:cNvSpPr txBox="1"/>
          <p:nvPr/>
        </p:nvSpPr>
        <p:spPr>
          <a:xfrm>
            <a:off x="6051760" y="-319085"/>
            <a:ext cx="896399" cy="400110"/>
          </a:xfrm>
          <a:prstGeom prst="rect">
            <a:avLst/>
          </a:prstGeom>
          <a:noFill/>
        </p:spPr>
        <p:txBody>
          <a:bodyPr wrap="none" rtlCol="0">
            <a:spAutoFit/>
          </a:bodyPr>
          <a:lstStyle/>
          <a:p>
            <a:r>
              <a:rPr lang="en-US" altLang="zh-CN" sz="2000" dirty="0">
                <a:solidFill>
                  <a:srgbClr val="0000FF"/>
                </a:solidFill>
              </a:rPr>
              <a:t>Output</a:t>
            </a:r>
            <a:endParaRPr lang="zh-CN" altLang="en-US" sz="2000" dirty="0">
              <a:solidFill>
                <a:srgbClr val="0000FF"/>
              </a:solidFill>
            </a:endParaRPr>
          </a:p>
        </p:txBody>
      </p:sp>
      <p:sp>
        <p:nvSpPr>
          <p:cNvPr id="21" name="文本框 20">
            <a:extLst>
              <a:ext uri="{FF2B5EF4-FFF2-40B4-BE49-F238E27FC236}">
                <a16:creationId xmlns:a16="http://schemas.microsoft.com/office/drawing/2014/main" id="{CEE88769-BD0C-4ADF-B5F8-B29BEB4D5495}"/>
              </a:ext>
            </a:extLst>
          </p:cNvPr>
          <p:cNvSpPr txBox="1"/>
          <p:nvPr/>
        </p:nvSpPr>
        <p:spPr>
          <a:xfrm>
            <a:off x="10160" y="3947431"/>
            <a:ext cx="4339650" cy="369332"/>
          </a:xfrm>
          <a:prstGeom prst="rect">
            <a:avLst/>
          </a:prstGeom>
          <a:noFill/>
        </p:spPr>
        <p:txBody>
          <a:bodyPr wrap="none" rtlCol="0">
            <a:spAutoFit/>
          </a:bodyPr>
          <a:lstStyle/>
          <a:p>
            <a:r>
              <a:rPr lang="zh-CN" altLang="en-US" dirty="0"/>
              <a:t>主要用于提取特征。特别是图片的特征。</a:t>
            </a:r>
            <a:endParaRPr lang="en-US" altLang="zh-CN" dirty="0"/>
          </a:p>
        </p:txBody>
      </p:sp>
    </p:spTree>
    <p:extLst>
      <p:ext uri="{BB962C8B-B14F-4D97-AF65-F5344CB8AC3E}">
        <p14:creationId xmlns:p14="http://schemas.microsoft.com/office/powerpoint/2010/main" val="271507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一、</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a:t>
            </a:r>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 </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Overview</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2</a:t>
            </a:fld>
            <a:endParaRPr lang="zh-CN" altLang="en-US"/>
          </a:p>
        </p:txBody>
      </p:sp>
      <p:pic>
        <p:nvPicPr>
          <p:cNvPr id="8" name="图片 7">
            <a:extLst>
              <a:ext uri="{FF2B5EF4-FFF2-40B4-BE49-F238E27FC236}">
                <a16:creationId xmlns:a16="http://schemas.microsoft.com/office/drawing/2014/main" id="{AE2D5CA7-533E-4EBB-AE62-A303B79B6290}"/>
              </a:ext>
            </a:extLst>
          </p:cNvPr>
          <p:cNvPicPr>
            <a:picLocks noChangeAspect="1"/>
          </p:cNvPicPr>
          <p:nvPr/>
        </p:nvPicPr>
        <p:blipFill>
          <a:blip r:embed="rId3"/>
          <a:stretch>
            <a:fillRect/>
          </a:stretch>
        </p:blipFill>
        <p:spPr>
          <a:xfrm>
            <a:off x="3594218" y="1120110"/>
            <a:ext cx="5425440" cy="2456175"/>
          </a:xfrm>
          <a:prstGeom prst="rect">
            <a:avLst/>
          </a:prstGeom>
        </p:spPr>
      </p:pic>
      <p:grpSp>
        <p:nvGrpSpPr>
          <p:cNvPr id="11" name="组合 10">
            <a:extLst>
              <a:ext uri="{FF2B5EF4-FFF2-40B4-BE49-F238E27FC236}">
                <a16:creationId xmlns:a16="http://schemas.microsoft.com/office/drawing/2014/main" id="{339D033C-F8B4-4EE2-8169-AD0AE7E9AC33}"/>
              </a:ext>
            </a:extLst>
          </p:cNvPr>
          <p:cNvGrpSpPr/>
          <p:nvPr/>
        </p:nvGrpSpPr>
        <p:grpSpPr>
          <a:xfrm>
            <a:off x="-1" y="1120110"/>
            <a:ext cx="3519585" cy="2727632"/>
            <a:chOff x="-1" y="1118466"/>
            <a:chExt cx="4003106" cy="3130682"/>
          </a:xfrm>
        </p:grpSpPr>
        <p:pic>
          <p:nvPicPr>
            <p:cNvPr id="4" name="图片 3">
              <a:extLst>
                <a:ext uri="{FF2B5EF4-FFF2-40B4-BE49-F238E27FC236}">
                  <a16:creationId xmlns:a16="http://schemas.microsoft.com/office/drawing/2014/main" id="{4FDC8B78-D9B6-4095-9038-5646844CC0F2}"/>
                </a:ext>
              </a:extLst>
            </p:cNvPr>
            <p:cNvPicPr>
              <a:picLocks noChangeAspect="1"/>
            </p:cNvPicPr>
            <p:nvPr/>
          </p:nvPicPr>
          <p:blipFill>
            <a:blip r:embed="rId4"/>
            <a:stretch>
              <a:fillRect/>
            </a:stretch>
          </p:blipFill>
          <p:spPr>
            <a:xfrm>
              <a:off x="196915" y="1118466"/>
              <a:ext cx="3616960" cy="2888301"/>
            </a:xfrm>
            <a:prstGeom prst="rect">
              <a:avLst/>
            </a:prstGeom>
          </p:spPr>
        </p:pic>
        <p:sp>
          <p:nvSpPr>
            <p:cNvPr id="10" name="文本框 9">
              <a:extLst>
                <a:ext uri="{FF2B5EF4-FFF2-40B4-BE49-F238E27FC236}">
                  <a16:creationId xmlns:a16="http://schemas.microsoft.com/office/drawing/2014/main" id="{BF5AC948-21BF-4A40-A487-EE5C221E1CA0}"/>
                </a:ext>
              </a:extLst>
            </p:cNvPr>
            <p:cNvSpPr txBox="1"/>
            <p:nvPr/>
          </p:nvSpPr>
          <p:spPr>
            <a:xfrm>
              <a:off x="-1" y="4019532"/>
              <a:ext cx="4003106" cy="229616"/>
            </a:xfrm>
            <a:prstGeom prst="rect">
              <a:avLst/>
            </a:prstGeom>
            <a:noFill/>
          </p:spPr>
          <p:txBody>
            <a:bodyPr wrap="square">
              <a:spAutoFit/>
            </a:bodyPr>
            <a:lstStyle/>
            <a:p>
              <a:r>
                <a:rPr lang="en-US" altLang="zh-CN" sz="700" dirty="0"/>
                <a:t>Ian Goodfellow; </a:t>
              </a:r>
              <a:r>
                <a:rPr lang="en-US" altLang="zh-CN" sz="700" dirty="0" err="1"/>
                <a:t>Yoshua</a:t>
              </a:r>
              <a:r>
                <a:rPr lang="en-US" altLang="zh-CN" sz="700" dirty="0"/>
                <a:t> </a:t>
              </a:r>
              <a:r>
                <a:rPr lang="en-US" altLang="zh-CN" sz="700" dirty="0" err="1"/>
                <a:t>Bengio</a:t>
              </a:r>
              <a:r>
                <a:rPr lang="en-US" altLang="zh-CN" sz="700" dirty="0"/>
                <a:t>; Aaron Courville, DEEP LEARNING, The MIT Press, 2016</a:t>
              </a:r>
              <a:endParaRPr lang="zh-CN" altLang="en-US" sz="700" dirty="0"/>
            </a:p>
          </p:txBody>
        </p:sp>
      </p:grpSp>
      <p:sp>
        <p:nvSpPr>
          <p:cNvPr id="12" name="文本框 11">
            <a:extLst>
              <a:ext uri="{FF2B5EF4-FFF2-40B4-BE49-F238E27FC236}">
                <a16:creationId xmlns:a16="http://schemas.microsoft.com/office/drawing/2014/main" id="{2C0CF8D2-DDBB-4959-B46B-C64562AB1AD6}"/>
              </a:ext>
            </a:extLst>
          </p:cNvPr>
          <p:cNvSpPr txBox="1"/>
          <p:nvPr/>
        </p:nvSpPr>
        <p:spPr>
          <a:xfrm>
            <a:off x="7700273" y="3589575"/>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grpSp>
        <p:nvGrpSpPr>
          <p:cNvPr id="17" name="组合 16">
            <a:extLst>
              <a:ext uri="{FF2B5EF4-FFF2-40B4-BE49-F238E27FC236}">
                <a16:creationId xmlns:a16="http://schemas.microsoft.com/office/drawing/2014/main" id="{2CBABC75-8514-4654-A119-287F7DDA0668}"/>
              </a:ext>
            </a:extLst>
          </p:cNvPr>
          <p:cNvGrpSpPr/>
          <p:nvPr/>
        </p:nvGrpSpPr>
        <p:grpSpPr>
          <a:xfrm>
            <a:off x="0" y="3947620"/>
            <a:ext cx="4714966" cy="2415089"/>
            <a:chOff x="173130" y="4238429"/>
            <a:chExt cx="4714966" cy="2415089"/>
          </a:xfrm>
        </p:grpSpPr>
        <p:pic>
          <p:nvPicPr>
            <p:cNvPr id="14" name="图片 13">
              <a:extLst>
                <a:ext uri="{FF2B5EF4-FFF2-40B4-BE49-F238E27FC236}">
                  <a16:creationId xmlns:a16="http://schemas.microsoft.com/office/drawing/2014/main" id="{DAB012BB-C8D1-481B-B93F-508E909FC210}"/>
                </a:ext>
              </a:extLst>
            </p:cNvPr>
            <p:cNvPicPr>
              <a:picLocks noChangeAspect="1"/>
            </p:cNvPicPr>
            <p:nvPr/>
          </p:nvPicPr>
          <p:blipFill>
            <a:blip r:embed="rId5"/>
            <a:stretch>
              <a:fillRect/>
            </a:stretch>
          </p:blipFill>
          <p:spPr>
            <a:xfrm>
              <a:off x="173130" y="4238429"/>
              <a:ext cx="2057401" cy="2392847"/>
            </a:xfrm>
            <a:prstGeom prst="rect">
              <a:avLst/>
            </a:prstGeom>
          </p:spPr>
        </p:pic>
        <p:pic>
          <p:nvPicPr>
            <p:cNvPr id="16" name="图片 15">
              <a:extLst>
                <a:ext uri="{FF2B5EF4-FFF2-40B4-BE49-F238E27FC236}">
                  <a16:creationId xmlns:a16="http://schemas.microsoft.com/office/drawing/2014/main" id="{856CCD35-2718-4DAF-9BF8-276BA9DBD467}"/>
                </a:ext>
              </a:extLst>
            </p:cNvPr>
            <p:cNvPicPr>
              <a:picLocks noChangeAspect="1"/>
            </p:cNvPicPr>
            <p:nvPr/>
          </p:nvPicPr>
          <p:blipFill>
            <a:blip r:embed="rId6"/>
            <a:stretch>
              <a:fillRect/>
            </a:stretch>
          </p:blipFill>
          <p:spPr>
            <a:xfrm>
              <a:off x="2198951" y="4260672"/>
              <a:ext cx="2689145" cy="2392846"/>
            </a:xfrm>
            <a:prstGeom prst="rect">
              <a:avLst/>
            </a:prstGeom>
          </p:spPr>
        </p:pic>
      </p:grpSp>
      <p:sp>
        <p:nvSpPr>
          <p:cNvPr id="18" name="文本框 17">
            <a:extLst>
              <a:ext uri="{FF2B5EF4-FFF2-40B4-BE49-F238E27FC236}">
                <a16:creationId xmlns:a16="http://schemas.microsoft.com/office/drawing/2014/main" id="{28A887F7-3AC4-4BF1-A126-0CAB260690DE}"/>
              </a:ext>
            </a:extLst>
          </p:cNvPr>
          <p:cNvSpPr txBox="1"/>
          <p:nvPr/>
        </p:nvSpPr>
        <p:spPr>
          <a:xfrm>
            <a:off x="3516416" y="6368144"/>
            <a:ext cx="1334880" cy="200055"/>
          </a:xfrm>
          <a:prstGeom prst="rect">
            <a:avLst/>
          </a:prstGeom>
          <a:noFill/>
        </p:spPr>
        <p:txBody>
          <a:bodyPr wrap="square">
            <a:spAutoFit/>
          </a:bodyPr>
          <a:lstStyle/>
          <a:p>
            <a:r>
              <a:rPr lang="en-US" altLang="zh-CN" sz="700" dirty="0" err="1"/>
              <a:t>Pytorch</a:t>
            </a:r>
            <a:r>
              <a:rPr lang="en-US" altLang="zh-CN" sz="700" dirty="0"/>
              <a:t> </a:t>
            </a:r>
            <a:r>
              <a:rPr lang="zh-CN" altLang="en-US" sz="700" dirty="0"/>
              <a:t>深度学习实践</a:t>
            </a:r>
            <a:r>
              <a:rPr lang="en-US" altLang="zh-CN" sz="700" dirty="0"/>
              <a:t>, </a:t>
            </a:r>
            <a:r>
              <a:rPr lang="en-US" altLang="zh-CN" sz="700" dirty="0" err="1"/>
              <a:t>bilibili</a:t>
            </a:r>
            <a:r>
              <a:rPr lang="en-US" altLang="zh-CN" sz="700" dirty="0"/>
              <a:t> </a:t>
            </a:r>
            <a:endParaRPr lang="zh-CN" altLang="en-US" sz="700" dirty="0"/>
          </a:p>
        </p:txBody>
      </p:sp>
      <p:pic>
        <p:nvPicPr>
          <p:cNvPr id="20" name="图片 19">
            <a:extLst>
              <a:ext uri="{FF2B5EF4-FFF2-40B4-BE49-F238E27FC236}">
                <a16:creationId xmlns:a16="http://schemas.microsoft.com/office/drawing/2014/main" id="{4ACD3A3D-6E61-4930-9B45-39336F3CF167}"/>
              </a:ext>
            </a:extLst>
          </p:cNvPr>
          <p:cNvPicPr>
            <a:picLocks noChangeAspect="1"/>
          </p:cNvPicPr>
          <p:nvPr/>
        </p:nvPicPr>
        <p:blipFill>
          <a:blip r:embed="rId7"/>
          <a:stretch>
            <a:fillRect/>
          </a:stretch>
        </p:blipFill>
        <p:spPr>
          <a:xfrm>
            <a:off x="5004600" y="4019534"/>
            <a:ext cx="4015058" cy="1980762"/>
          </a:xfrm>
          <a:prstGeom prst="rect">
            <a:avLst/>
          </a:prstGeom>
        </p:spPr>
      </p:pic>
      <p:sp>
        <p:nvSpPr>
          <p:cNvPr id="22" name="文本框 21">
            <a:extLst>
              <a:ext uri="{FF2B5EF4-FFF2-40B4-BE49-F238E27FC236}">
                <a16:creationId xmlns:a16="http://schemas.microsoft.com/office/drawing/2014/main" id="{E7484FE8-8F5C-489E-9313-FACCCAE903FA}"/>
              </a:ext>
            </a:extLst>
          </p:cNvPr>
          <p:cNvSpPr txBox="1"/>
          <p:nvPr/>
        </p:nvSpPr>
        <p:spPr>
          <a:xfrm>
            <a:off x="-1" y="6525163"/>
            <a:ext cx="5425440" cy="338554"/>
          </a:xfrm>
          <a:prstGeom prst="rect">
            <a:avLst/>
          </a:prstGeom>
          <a:noFill/>
        </p:spPr>
        <p:txBody>
          <a:bodyPr wrap="square">
            <a:spAutoFit/>
          </a:bodyPr>
          <a:lstStyle/>
          <a:p>
            <a:pPr algn="l"/>
            <a:r>
              <a:rPr lang="zh-CN" altLang="en-US" sz="1600" dirty="0">
                <a:solidFill>
                  <a:srgbClr val="FF0000"/>
                </a:solidFill>
                <a:effectLst/>
              </a:rPr>
              <a:t>神经网络来源于神经科学，深度学习来源于数学和工程学。</a:t>
            </a:r>
          </a:p>
        </p:txBody>
      </p:sp>
      <p:sp>
        <p:nvSpPr>
          <p:cNvPr id="24" name="文本框 23">
            <a:extLst>
              <a:ext uri="{FF2B5EF4-FFF2-40B4-BE49-F238E27FC236}">
                <a16:creationId xmlns:a16="http://schemas.microsoft.com/office/drawing/2014/main" id="{A48E2127-31CC-495B-B313-282F5E0B08A6}"/>
              </a:ext>
            </a:extLst>
          </p:cNvPr>
          <p:cNvSpPr txBox="1"/>
          <p:nvPr/>
        </p:nvSpPr>
        <p:spPr>
          <a:xfrm>
            <a:off x="1962945" y="4362449"/>
            <a:ext cx="739615" cy="1815882"/>
          </a:xfrm>
          <a:prstGeom prst="rect">
            <a:avLst/>
          </a:prstGeom>
          <a:noFill/>
        </p:spPr>
        <p:txBody>
          <a:bodyPr wrap="square">
            <a:spAutoFit/>
          </a:bodyPr>
          <a:lstStyle/>
          <a:p>
            <a:r>
              <a:rPr lang="zh-CN" altLang="en-US" sz="1400" dirty="0">
                <a:solidFill>
                  <a:srgbClr val="0000FF"/>
                </a:solidFill>
              </a:rPr>
              <a:t>神经科学实验发现哺</a:t>
            </a:r>
            <a:endParaRPr lang="en-US" altLang="zh-CN" sz="1400" dirty="0">
              <a:solidFill>
                <a:srgbClr val="0000FF"/>
              </a:solidFill>
            </a:endParaRPr>
          </a:p>
          <a:p>
            <a:endParaRPr lang="en-US" altLang="zh-CN" sz="1400" dirty="0">
              <a:solidFill>
                <a:srgbClr val="0000FF"/>
              </a:solidFill>
            </a:endParaRPr>
          </a:p>
          <a:p>
            <a:r>
              <a:rPr lang="zh-CN" altLang="en-US" sz="1400" dirty="0">
                <a:solidFill>
                  <a:srgbClr val="0000FF"/>
                </a:solidFill>
              </a:rPr>
              <a:t>乳动物的视觉处理是分层的。</a:t>
            </a:r>
          </a:p>
        </p:txBody>
      </p:sp>
    </p:spTree>
    <p:extLst>
      <p:ext uri="{BB962C8B-B14F-4D97-AF65-F5344CB8AC3E}">
        <p14:creationId xmlns:p14="http://schemas.microsoft.com/office/powerpoint/2010/main" val="228731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3</a:t>
            </a:fld>
            <a:endParaRPr lang="zh-CN" altLang="en-US"/>
          </a:p>
        </p:txBody>
      </p:sp>
      <p:pic>
        <p:nvPicPr>
          <p:cNvPr id="5" name="图片 4">
            <a:extLst>
              <a:ext uri="{FF2B5EF4-FFF2-40B4-BE49-F238E27FC236}">
                <a16:creationId xmlns:a16="http://schemas.microsoft.com/office/drawing/2014/main" id="{D88A0D96-7B22-41E1-899F-5FEC26D0CBED}"/>
              </a:ext>
            </a:extLst>
          </p:cNvPr>
          <p:cNvPicPr>
            <a:picLocks noChangeAspect="1"/>
          </p:cNvPicPr>
          <p:nvPr/>
        </p:nvPicPr>
        <p:blipFill>
          <a:blip r:embed="rId3"/>
          <a:stretch>
            <a:fillRect/>
          </a:stretch>
        </p:blipFill>
        <p:spPr>
          <a:xfrm>
            <a:off x="173130" y="1131233"/>
            <a:ext cx="6374875" cy="2774501"/>
          </a:xfrm>
          <a:prstGeom prst="rect">
            <a:avLst/>
          </a:prstGeom>
        </p:spPr>
      </p:pic>
      <p:sp>
        <p:nvSpPr>
          <p:cNvPr id="19" name="文本框 18">
            <a:extLst>
              <a:ext uri="{FF2B5EF4-FFF2-40B4-BE49-F238E27FC236}">
                <a16:creationId xmlns:a16="http://schemas.microsoft.com/office/drawing/2014/main" id="{AFA66B10-2D3F-45DB-B040-4F38BF648914}"/>
              </a:ext>
            </a:extLst>
          </p:cNvPr>
          <p:cNvSpPr txBox="1"/>
          <p:nvPr/>
        </p:nvSpPr>
        <p:spPr>
          <a:xfrm>
            <a:off x="6548005" y="1131233"/>
            <a:ext cx="2595995" cy="2585323"/>
          </a:xfrm>
          <a:prstGeom prst="rect">
            <a:avLst/>
          </a:prstGeom>
          <a:noFill/>
        </p:spPr>
        <p:txBody>
          <a:bodyPr wrap="square">
            <a:spAutoFit/>
          </a:bodyPr>
          <a:lstStyle/>
          <a:p>
            <a:pPr algn="just"/>
            <a:r>
              <a:rPr lang="zh-CN" altLang="en-US" dirty="0"/>
              <a:t>根据神经元细胞利用仿生学的方法构建一个神经元的模型就叫感知机。然后把神经元全部连接起来就得到了人工神经网络。能让神经网络工作起来的方法叫反向传播。反向传播的核心叫做计算图。</a:t>
            </a:r>
          </a:p>
        </p:txBody>
      </p:sp>
      <p:sp>
        <p:nvSpPr>
          <p:cNvPr id="20" name="文本框 19">
            <a:extLst>
              <a:ext uri="{FF2B5EF4-FFF2-40B4-BE49-F238E27FC236}">
                <a16:creationId xmlns:a16="http://schemas.microsoft.com/office/drawing/2014/main" id="{2D9054CA-4F86-46C3-B95F-5242EC917AB6}"/>
              </a:ext>
            </a:extLst>
          </p:cNvPr>
          <p:cNvSpPr txBox="1"/>
          <p:nvPr/>
        </p:nvSpPr>
        <p:spPr>
          <a:xfrm>
            <a:off x="173130" y="4148003"/>
            <a:ext cx="4709160" cy="1754326"/>
          </a:xfrm>
          <a:prstGeom prst="rect">
            <a:avLst/>
          </a:prstGeom>
          <a:noFill/>
        </p:spPr>
        <p:txBody>
          <a:bodyPr wrap="square">
            <a:spAutoFit/>
          </a:bodyPr>
          <a:lstStyle/>
          <a:p>
            <a:pPr algn="just"/>
            <a:r>
              <a:rPr lang="zh-CN" altLang="en-US" dirty="0"/>
              <a:t>前馈与反向传播</a:t>
            </a:r>
          </a:p>
          <a:p>
            <a:pPr algn="just"/>
            <a:r>
              <a:rPr lang="zh-CN" altLang="en-US" dirty="0"/>
              <a:t>前馈过程就是如图中所示，从下到上的进行计算，计算的时候不仅计算出来了值，并且还顺带求了偏导。经过中间的一系列过程，然后可以求出最上方对最下方的偏导数。这也就是中间层级存在的原因。</a:t>
            </a:r>
          </a:p>
        </p:txBody>
      </p:sp>
    </p:spTree>
    <p:extLst>
      <p:ext uri="{BB962C8B-B14F-4D97-AF65-F5344CB8AC3E}">
        <p14:creationId xmlns:p14="http://schemas.microsoft.com/office/powerpoint/2010/main" val="2365162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4</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grpSp>
        <p:nvGrpSpPr>
          <p:cNvPr id="9" name="组合 8">
            <a:extLst>
              <a:ext uri="{FF2B5EF4-FFF2-40B4-BE49-F238E27FC236}">
                <a16:creationId xmlns:a16="http://schemas.microsoft.com/office/drawing/2014/main" id="{5982E988-AE3C-4F9A-88A7-689AAD39EA62}"/>
              </a:ext>
            </a:extLst>
          </p:cNvPr>
          <p:cNvGrpSpPr/>
          <p:nvPr/>
        </p:nvGrpSpPr>
        <p:grpSpPr>
          <a:xfrm>
            <a:off x="43966" y="1663578"/>
            <a:ext cx="9100034" cy="4409955"/>
            <a:chOff x="13665" y="1458410"/>
            <a:chExt cx="9100034" cy="4409955"/>
          </a:xfrm>
        </p:grpSpPr>
        <p:pic>
          <p:nvPicPr>
            <p:cNvPr id="10" name="Picture 1">
              <a:extLst>
                <a:ext uri="{FF2B5EF4-FFF2-40B4-BE49-F238E27FC236}">
                  <a16:creationId xmlns:a16="http://schemas.microsoft.com/office/drawing/2014/main" id="{033A59E0-E373-45DD-99F3-7D31E6ED8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5" y="1458410"/>
              <a:ext cx="9100034" cy="4409955"/>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1358A28D-4F7C-4A80-B3DB-9E5A7497F245}"/>
                </a:ext>
              </a:extLst>
            </p:cNvPr>
            <p:cNvSpPr/>
            <p:nvPr/>
          </p:nvSpPr>
          <p:spPr>
            <a:xfrm>
              <a:off x="1331089" y="3553428"/>
              <a:ext cx="1388962" cy="335666"/>
            </a:xfrm>
            <a:prstGeom prst="rect">
              <a:avLst/>
            </a:prstGeom>
            <a:noFill/>
            <a:ln w="19050">
              <a:solidFill>
                <a:srgbClr val="00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14BF376D-87ED-4EF9-90C1-4086BA633EC6}"/>
                </a:ext>
              </a:extLst>
            </p:cNvPr>
            <p:cNvCxnSpPr>
              <a:stCxn id="11" idx="2"/>
            </p:cNvCxnSpPr>
            <p:nvPr/>
          </p:nvCxnSpPr>
          <p:spPr>
            <a:xfrm flipH="1">
              <a:off x="2013995" y="3889094"/>
              <a:ext cx="11575" cy="555584"/>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A01445D-F91E-47BF-A385-FFAE3690977B}"/>
                </a:ext>
              </a:extLst>
            </p:cNvPr>
            <p:cNvSpPr txBox="1"/>
            <p:nvPr/>
          </p:nvSpPr>
          <p:spPr>
            <a:xfrm>
              <a:off x="1423482" y="4444678"/>
              <a:ext cx="1204176" cy="369332"/>
            </a:xfrm>
            <a:prstGeom prst="rect">
              <a:avLst/>
            </a:prstGeom>
            <a:noFill/>
          </p:spPr>
          <p:txBody>
            <a:bodyPr wrap="none" rtlCol="0">
              <a:spAutoFit/>
            </a:bodyPr>
            <a:lstStyle/>
            <a:p>
              <a:r>
                <a:rPr lang="en-US" altLang="zh-CN" dirty="0">
                  <a:solidFill>
                    <a:srgbClr val="0000FF"/>
                  </a:solidFill>
                </a:rPr>
                <a:t>First Layer</a:t>
              </a:r>
              <a:endParaRPr lang="zh-CN" altLang="en-US" dirty="0">
                <a:solidFill>
                  <a:srgbClr val="0000FF"/>
                </a:solidFill>
              </a:endParaRPr>
            </a:p>
          </p:txBody>
        </p:sp>
        <p:sp>
          <p:nvSpPr>
            <p:cNvPr id="14" name="矩形 13">
              <a:extLst>
                <a:ext uri="{FF2B5EF4-FFF2-40B4-BE49-F238E27FC236}">
                  <a16:creationId xmlns:a16="http://schemas.microsoft.com/office/drawing/2014/main" id="{5B1416D0-371A-4C50-ACB6-FFC7AC4DDEBA}"/>
                </a:ext>
              </a:extLst>
            </p:cNvPr>
            <p:cNvSpPr/>
            <p:nvPr/>
          </p:nvSpPr>
          <p:spPr>
            <a:xfrm>
              <a:off x="868101" y="3519762"/>
              <a:ext cx="2604304" cy="36933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829C8607-0466-4100-A5AB-A041288C8B78}"/>
                </a:ext>
              </a:extLst>
            </p:cNvPr>
            <p:cNvCxnSpPr/>
            <p:nvPr/>
          </p:nvCxnSpPr>
          <p:spPr>
            <a:xfrm flipH="1">
              <a:off x="3159889" y="3901476"/>
              <a:ext cx="11575" cy="55558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5AA4B666-F8A3-40A7-B5D7-AA7E8176E0E5}"/>
                </a:ext>
              </a:extLst>
            </p:cNvPr>
            <p:cNvSpPr txBox="1"/>
            <p:nvPr/>
          </p:nvSpPr>
          <p:spPr>
            <a:xfrm>
              <a:off x="2569376" y="4444678"/>
              <a:ext cx="1460656" cy="369332"/>
            </a:xfrm>
            <a:prstGeom prst="rect">
              <a:avLst/>
            </a:prstGeom>
            <a:noFill/>
          </p:spPr>
          <p:txBody>
            <a:bodyPr wrap="none" rtlCol="0">
              <a:spAutoFit/>
            </a:bodyPr>
            <a:lstStyle/>
            <a:p>
              <a:r>
                <a:rPr lang="en-US" altLang="zh-CN" dirty="0">
                  <a:solidFill>
                    <a:srgbClr val="FF0000"/>
                  </a:solidFill>
                </a:rPr>
                <a:t>Second Layer</a:t>
              </a:r>
              <a:endParaRPr lang="zh-CN" altLang="en-US" dirty="0">
                <a:solidFill>
                  <a:srgbClr val="FF0000"/>
                </a:solidFill>
              </a:endParaRPr>
            </a:p>
          </p:txBody>
        </p:sp>
      </p:grpSp>
    </p:spTree>
    <p:extLst>
      <p:ext uri="{BB962C8B-B14F-4D97-AF65-F5344CB8AC3E}">
        <p14:creationId xmlns:p14="http://schemas.microsoft.com/office/powerpoint/2010/main" val="2587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5</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17" name="Picture 1">
            <a:extLst>
              <a:ext uri="{FF2B5EF4-FFF2-40B4-BE49-F238E27FC236}">
                <a16:creationId xmlns:a16="http://schemas.microsoft.com/office/drawing/2014/main" id="{08D3AD28-5E1D-4BFB-884F-95CD0C381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9058"/>
            <a:ext cx="8843058" cy="4656449"/>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a:extLst>
              <a:ext uri="{FF2B5EF4-FFF2-40B4-BE49-F238E27FC236}">
                <a16:creationId xmlns:a16="http://schemas.microsoft.com/office/drawing/2014/main" id="{EB34F077-563F-42FF-A36E-1E73A053978D}"/>
              </a:ext>
            </a:extLst>
          </p:cNvPr>
          <p:cNvSpPr/>
          <p:nvPr/>
        </p:nvSpPr>
        <p:spPr>
          <a:xfrm>
            <a:off x="81023" y="1793230"/>
            <a:ext cx="4016415" cy="2245489"/>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a:extLst>
              <a:ext uri="{FF2B5EF4-FFF2-40B4-BE49-F238E27FC236}">
                <a16:creationId xmlns:a16="http://schemas.microsoft.com/office/drawing/2014/main" id="{2E1FA42F-25C3-48B4-A0AD-2042A9B4820B}"/>
              </a:ext>
            </a:extLst>
          </p:cNvPr>
          <p:cNvCxnSpPr/>
          <p:nvPr/>
        </p:nvCxnSpPr>
        <p:spPr>
          <a:xfrm>
            <a:off x="2071868" y="4038719"/>
            <a:ext cx="0" cy="625033"/>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93A3134-7C07-4821-982F-94E74324841D}"/>
              </a:ext>
            </a:extLst>
          </p:cNvPr>
          <p:cNvSpPr txBox="1"/>
          <p:nvPr/>
        </p:nvSpPr>
        <p:spPr>
          <a:xfrm>
            <a:off x="611902" y="4731242"/>
            <a:ext cx="2954655" cy="369332"/>
          </a:xfrm>
          <a:prstGeom prst="rect">
            <a:avLst/>
          </a:prstGeom>
          <a:noFill/>
        </p:spPr>
        <p:txBody>
          <a:bodyPr wrap="none" rtlCol="0">
            <a:spAutoFit/>
          </a:bodyPr>
          <a:lstStyle/>
          <a:p>
            <a:r>
              <a:rPr lang="zh-CN" altLang="en-US" dirty="0">
                <a:solidFill>
                  <a:srgbClr val="0000FF"/>
                </a:solidFill>
                <a:latin typeface="Times New Roman" panose="02020603050405020304" pitchFamily="18" charset="0"/>
                <a:ea typeface="楷体" panose="02010609060101010101" pitchFamily="49" charset="-122"/>
              </a:rPr>
              <a:t>两层神经网络就相当于一层</a:t>
            </a:r>
          </a:p>
        </p:txBody>
      </p:sp>
      <p:sp>
        <p:nvSpPr>
          <p:cNvPr id="4" name="文本框 3">
            <a:extLst>
              <a:ext uri="{FF2B5EF4-FFF2-40B4-BE49-F238E27FC236}">
                <a16:creationId xmlns:a16="http://schemas.microsoft.com/office/drawing/2014/main" id="{957D9396-23DE-4E63-B47E-B2A3152AD7C3}"/>
              </a:ext>
            </a:extLst>
          </p:cNvPr>
          <p:cNvSpPr txBox="1"/>
          <p:nvPr/>
        </p:nvSpPr>
        <p:spPr>
          <a:xfrm>
            <a:off x="0" y="6490673"/>
            <a:ext cx="9145332" cy="646331"/>
          </a:xfrm>
          <a:prstGeom prst="rect">
            <a:avLst/>
          </a:prstGeom>
          <a:noFill/>
        </p:spPr>
        <p:txBody>
          <a:bodyPr wrap="square" rtlCol="0">
            <a:spAutoFit/>
          </a:bodyPr>
          <a:lstStyle/>
          <a:p>
            <a:r>
              <a:rPr lang="zh-CN" altLang="en-US" dirty="0"/>
              <a:t>如果只是将神经网络进行简单的叠加层数，其实多层神经网络就相当于是一层神经网络。</a:t>
            </a:r>
            <a:endParaRPr lang="en-US" altLang="zh-CN" dirty="0"/>
          </a:p>
          <a:p>
            <a:r>
              <a:rPr lang="zh-CN" altLang="en-US" dirty="0"/>
              <a:t>所以对每一层的输出都加一个非线性函数，即神经网络中的激活函数。</a:t>
            </a:r>
          </a:p>
        </p:txBody>
      </p:sp>
    </p:spTree>
    <p:extLst>
      <p:ext uri="{BB962C8B-B14F-4D97-AF65-F5344CB8AC3E}">
        <p14:creationId xmlns:p14="http://schemas.microsoft.com/office/powerpoint/2010/main" val="53081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Back Propagation</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6</a:t>
            </a:fld>
            <a:endParaRPr lang="zh-CN" altLang="en-US"/>
          </a:p>
        </p:txBody>
      </p:sp>
      <p:sp>
        <p:nvSpPr>
          <p:cNvPr id="3" name="文本框 2">
            <a:extLst>
              <a:ext uri="{FF2B5EF4-FFF2-40B4-BE49-F238E27FC236}">
                <a16:creationId xmlns:a16="http://schemas.microsoft.com/office/drawing/2014/main" id="{14D34D82-E1E2-42CD-98A4-67E4243E2341}"/>
              </a:ext>
            </a:extLst>
          </p:cNvPr>
          <p:cNvSpPr txBox="1"/>
          <p:nvPr/>
        </p:nvSpPr>
        <p:spPr>
          <a:xfrm>
            <a:off x="173130" y="1131233"/>
            <a:ext cx="1864613" cy="369332"/>
          </a:xfrm>
          <a:prstGeom prst="rect">
            <a:avLst/>
          </a:prstGeom>
          <a:noFill/>
        </p:spPr>
        <p:txBody>
          <a:bodyPr wrap="none" rtlCol="0">
            <a:spAutoFit/>
          </a:bodyPr>
          <a:lstStyle/>
          <a:p>
            <a:r>
              <a:rPr lang="zh-CN" altLang="en-US" dirty="0"/>
              <a:t>以线性模型为例</a:t>
            </a:r>
            <a:r>
              <a:rPr lang="en-US" altLang="zh-CN" dirty="0"/>
              <a:t>:</a:t>
            </a:r>
            <a:endParaRPr lang="zh-CN" altLang="en-US" dirty="0"/>
          </a:p>
        </p:txBody>
      </p:sp>
      <p:pic>
        <p:nvPicPr>
          <p:cNvPr id="8" name="图片 7">
            <a:extLst>
              <a:ext uri="{FF2B5EF4-FFF2-40B4-BE49-F238E27FC236}">
                <a16:creationId xmlns:a16="http://schemas.microsoft.com/office/drawing/2014/main" id="{4B89D649-BDBA-4D34-A0C0-508024447634}"/>
              </a:ext>
            </a:extLst>
          </p:cNvPr>
          <p:cNvPicPr>
            <a:picLocks noChangeAspect="1"/>
          </p:cNvPicPr>
          <p:nvPr/>
        </p:nvPicPr>
        <p:blipFill>
          <a:blip r:embed="rId3"/>
          <a:stretch>
            <a:fillRect/>
          </a:stretch>
        </p:blipFill>
        <p:spPr>
          <a:xfrm>
            <a:off x="0" y="1610813"/>
            <a:ext cx="9144000" cy="4716468"/>
          </a:xfrm>
          <a:prstGeom prst="rect">
            <a:avLst/>
          </a:prstGeom>
        </p:spPr>
      </p:pic>
    </p:spTree>
    <p:extLst>
      <p:ext uri="{BB962C8B-B14F-4D97-AF65-F5344CB8AC3E}">
        <p14:creationId xmlns:p14="http://schemas.microsoft.com/office/powerpoint/2010/main" val="249328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二、</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Chain derivation rule</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7</a:t>
            </a:fld>
            <a:endParaRPr lang="zh-CN" altLang="en-US"/>
          </a:p>
        </p:txBody>
      </p:sp>
      <p:pic>
        <p:nvPicPr>
          <p:cNvPr id="5" name="图片 4">
            <a:extLst>
              <a:ext uri="{FF2B5EF4-FFF2-40B4-BE49-F238E27FC236}">
                <a16:creationId xmlns:a16="http://schemas.microsoft.com/office/drawing/2014/main" id="{36C96B23-BCAD-4957-A53B-2BA0F474673D}"/>
              </a:ext>
            </a:extLst>
          </p:cNvPr>
          <p:cNvPicPr>
            <a:picLocks noChangeAspect="1"/>
          </p:cNvPicPr>
          <p:nvPr/>
        </p:nvPicPr>
        <p:blipFill>
          <a:blip r:embed="rId3"/>
          <a:stretch>
            <a:fillRect/>
          </a:stretch>
        </p:blipFill>
        <p:spPr>
          <a:xfrm>
            <a:off x="0" y="1081945"/>
            <a:ext cx="9144000" cy="2770144"/>
          </a:xfrm>
          <a:prstGeom prst="rect">
            <a:avLst/>
          </a:prstGeom>
        </p:spPr>
      </p:pic>
      <p:pic>
        <p:nvPicPr>
          <p:cNvPr id="10" name="图片 9">
            <a:extLst>
              <a:ext uri="{FF2B5EF4-FFF2-40B4-BE49-F238E27FC236}">
                <a16:creationId xmlns:a16="http://schemas.microsoft.com/office/drawing/2014/main" id="{FC1D140E-EC8A-45F9-A79A-EE2C8190F6EE}"/>
              </a:ext>
            </a:extLst>
          </p:cNvPr>
          <p:cNvPicPr>
            <a:picLocks noChangeAspect="1"/>
          </p:cNvPicPr>
          <p:nvPr/>
        </p:nvPicPr>
        <p:blipFill>
          <a:blip r:embed="rId4"/>
          <a:stretch>
            <a:fillRect/>
          </a:stretch>
        </p:blipFill>
        <p:spPr>
          <a:xfrm>
            <a:off x="0" y="4213969"/>
            <a:ext cx="9144000" cy="4469489"/>
          </a:xfrm>
          <a:prstGeom prst="rect">
            <a:avLst/>
          </a:prstGeom>
        </p:spPr>
      </p:pic>
      <p:pic>
        <p:nvPicPr>
          <p:cNvPr id="12" name="图片 11">
            <a:extLst>
              <a:ext uri="{FF2B5EF4-FFF2-40B4-BE49-F238E27FC236}">
                <a16:creationId xmlns:a16="http://schemas.microsoft.com/office/drawing/2014/main" id="{33AD3129-6BE1-472C-9C2C-23960BFA24B2}"/>
              </a:ext>
            </a:extLst>
          </p:cNvPr>
          <p:cNvPicPr>
            <a:picLocks noChangeAspect="1"/>
          </p:cNvPicPr>
          <p:nvPr/>
        </p:nvPicPr>
        <p:blipFill>
          <a:blip r:embed="rId5"/>
          <a:stretch>
            <a:fillRect/>
          </a:stretch>
        </p:blipFill>
        <p:spPr>
          <a:xfrm>
            <a:off x="-991553" y="5414105"/>
            <a:ext cx="1495425" cy="723900"/>
          </a:xfrm>
          <a:prstGeom prst="rect">
            <a:avLst/>
          </a:prstGeom>
        </p:spPr>
      </p:pic>
    </p:spTree>
    <p:extLst>
      <p:ext uri="{BB962C8B-B14F-4D97-AF65-F5344CB8AC3E}">
        <p14:creationId xmlns:p14="http://schemas.microsoft.com/office/powerpoint/2010/main" val="2836058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三、</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ML P</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rPr>
              <a:t>rotocol</a:t>
            </a: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8</a:t>
            </a:fld>
            <a:endParaRPr lang="zh-CN" altLang="en-US"/>
          </a:p>
        </p:txBody>
      </p:sp>
      <p:sp>
        <p:nvSpPr>
          <p:cNvPr id="8" name="文本框 7">
            <a:extLst>
              <a:ext uri="{FF2B5EF4-FFF2-40B4-BE49-F238E27FC236}">
                <a16:creationId xmlns:a16="http://schemas.microsoft.com/office/drawing/2014/main" id="{6E3434A2-C165-4238-9E07-60E4A1436D2D}"/>
              </a:ext>
            </a:extLst>
          </p:cNvPr>
          <p:cNvSpPr txBox="1"/>
          <p:nvPr/>
        </p:nvSpPr>
        <p:spPr>
          <a:xfrm>
            <a:off x="102010" y="1131233"/>
            <a:ext cx="1990950" cy="369332"/>
          </a:xfrm>
          <a:prstGeom prst="rect">
            <a:avLst/>
          </a:prstGeom>
          <a:noFill/>
        </p:spPr>
        <p:txBody>
          <a:bodyPr wrap="square">
            <a:spAutoFit/>
          </a:bodyPr>
          <a:lstStyle/>
          <a:p>
            <a:r>
              <a:rPr lang="en-US" altLang="zh-CN" dirty="0"/>
              <a:t>Step1: </a:t>
            </a:r>
            <a:r>
              <a:rPr lang="zh-CN" altLang="en-US" dirty="0"/>
              <a:t>准备数据集</a:t>
            </a:r>
          </a:p>
        </p:txBody>
      </p:sp>
      <p:sp>
        <p:nvSpPr>
          <p:cNvPr id="9" name="文本框 8">
            <a:extLst>
              <a:ext uri="{FF2B5EF4-FFF2-40B4-BE49-F238E27FC236}">
                <a16:creationId xmlns:a16="http://schemas.microsoft.com/office/drawing/2014/main" id="{A711DB7F-B037-4BC5-A8DC-728FBCC6702E}"/>
              </a:ext>
            </a:extLst>
          </p:cNvPr>
          <p:cNvSpPr txBox="1"/>
          <p:nvPr/>
        </p:nvSpPr>
        <p:spPr>
          <a:xfrm>
            <a:off x="102010" y="1578661"/>
            <a:ext cx="2458720" cy="369332"/>
          </a:xfrm>
          <a:prstGeom prst="rect">
            <a:avLst/>
          </a:prstGeom>
          <a:noFill/>
        </p:spPr>
        <p:txBody>
          <a:bodyPr wrap="square">
            <a:spAutoFit/>
          </a:bodyPr>
          <a:lstStyle/>
          <a:p>
            <a:r>
              <a:rPr lang="en-US" altLang="zh-CN" dirty="0"/>
              <a:t>Step2: </a:t>
            </a:r>
            <a:r>
              <a:rPr lang="zh-CN" altLang="en-US" dirty="0"/>
              <a:t>模型选择和设计</a:t>
            </a:r>
          </a:p>
        </p:txBody>
      </p:sp>
      <p:sp>
        <p:nvSpPr>
          <p:cNvPr id="11" name="文本框 10">
            <a:extLst>
              <a:ext uri="{FF2B5EF4-FFF2-40B4-BE49-F238E27FC236}">
                <a16:creationId xmlns:a16="http://schemas.microsoft.com/office/drawing/2014/main" id="{C989B9EA-B110-472A-97C8-9F0072624BFF}"/>
              </a:ext>
            </a:extLst>
          </p:cNvPr>
          <p:cNvSpPr txBox="1"/>
          <p:nvPr/>
        </p:nvSpPr>
        <p:spPr>
          <a:xfrm>
            <a:off x="102010" y="2026089"/>
            <a:ext cx="1412240" cy="369332"/>
          </a:xfrm>
          <a:prstGeom prst="rect">
            <a:avLst/>
          </a:prstGeom>
          <a:noFill/>
        </p:spPr>
        <p:txBody>
          <a:bodyPr wrap="square">
            <a:spAutoFit/>
          </a:bodyPr>
          <a:lstStyle/>
          <a:p>
            <a:r>
              <a:rPr lang="en-US" altLang="zh-CN" dirty="0"/>
              <a:t>Step3: </a:t>
            </a:r>
            <a:r>
              <a:rPr lang="zh-CN" altLang="en-US" dirty="0"/>
              <a:t>训练</a:t>
            </a:r>
          </a:p>
        </p:txBody>
      </p:sp>
      <p:sp>
        <p:nvSpPr>
          <p:cNvPr id="13" name="文本框 12">
            <a:extLst>
              <a:ext uri="{FF2B5EF4-FFF2-40B4-BE49-F238E27FC236}">
                <a16:creationId xmlns:a16="http://schemas.microsoft.com/office/drawing/2014/main" id="{37AD0DDC-C91E-4A18-9191-D896C09A2B3B}"/>
              </a:ext>
            </a:extLst>
          </p:cNvPr>
          <p:cNvSpPr txBox="1"/>
          <p:nvPr/>
        </p:nvSpPr>
        <p:spPr>
          <a:xfrm>
            <a:off x="102010" y="2473517"/>
            <a:ext cx="2682240" cy="369332"/>
          </a:xfrm>
          <a:prstGeom prst="rect">
            <a:avLst/>
          </a:prstGeom>
          <a:noFill/>
        </p:spPr>
        <p:txBody>
          <a:bodyPr wrap="square">
            <a:spAutoFit/>
          </a:bodyPr>
          <a:lstStyle/>
          <a:p>
            <a:r>
              <a:rPr lang="en-US" altLang="zh-CN" dirty="0"/>
              <a:t>Step4: </a:t>
            </a:r>
            <a:r>
              <a:rPr lang="zh-CN" altLang="en-US" dirty="0"/>
              <a:t>应用，预测之类的</a:t>
            </a:r>
          </a:p>
        </p:txBody>
      </p:sp>
    </p:spTree>
    <p:extLst>
      <p:ext uri="{BB962C8B-B14F-4D97-AF65-F5344CB8AC3E}">
        <p14:creationId xmlns:p14="http://schemas.microsoft.com/office/powerpoint/2010/main" val="198839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81"/>
          <p:cNvSpPr txBox="1"/>
          <p:nvPr/>
        </p:nvSpPr>
        <p:spPr>
          <a:xfrm>
            <a:off x="173130" y="260648"/>
            <a:ext cx="7691049" cy="584775"/>
          </a:xfrm>
          <a:prstGeom prst="rect">
            <a:avLst/>
          </a:prstGeom>
          <a:noFill/>
        </p:spPr>
        <p:txBody>
          <a:bodyPr wrap="square" rtlCol="0">
            <a:spAutoFit/>
          </a:bodyPr>
          <a:lstStyle/>
          <a:p>
            <a:r>
              <a:rPr lang="zh-CN" altLang="en-US"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四、</a:t>
            </a:r>
            <a:r>
              <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cs typeface="黑体" charset="0"/>
              </a:rPr>
              <a:t>GD&amp;SGD</a:t>
            </a:r>
            <a:endParaRPr lang="en-US" altLang="zh-CN" sz="3200" b="1" dirty="0">
              <a:solidFill>
                <a:srgbClr val="C00000"/>
              </a:solidFill>
              <a:effectLst>
                <a:outerShdw blurRad="38100" dist="38100" dir="2700000" algn="tl">
                  <a:srgbClr val="000000">
                    <a:alpha val="43137"/>
                  </a:srgbClr>
                </a:outerShdw>
              </a:effectLst>
              <a:latin typeface="Times New Roman" panose="02020603050405020304" pitchFamily="18" charset="0"/>
              <a:ea typeface="楷体" panose="02010609060101010101" pitchFamily="49" charset="-122"/>
            </a:endParaRPr>
          </a:p>
        </p:txBody>
      </p:sp>
      <p:sp>
        <p:nvSpPr>
          <p:cNvPr id="7" name="AutoShape 12"/>
          <p:cNvSpPr>
            <a:spLocks noChangeArrowheads="1"/>
          </p:cNvSpPr>
          <p:nvPr/>
        </p:nvSpPr>
        <p:spPr bwMode="auto">
          <a:xfrm>
            <a:off x="0" y="955671"/>
            <a:ext cx="8367713" cy="6531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 name="T18" fmla="*/ 0 w 1000"/>
              <a:gd name="T19" fmla="*/ 0 h 1000"/>
              <a:gd name="T20" fmla="*/ 1000 w 1000"/>
              <a:gd name="T21" fmla="*/ 1000 h 1000"/>
            </a:gdLst>
            <a:ahLst/>
            <a:cxnLst>
              <a:cxn ang="T12">
                <a:pos x="T0" y="T1"/>
              </a:cxn>
              <a:cxn ang="T13">
                <a:pos x="T2" y="T3"/>
              </a:cxn>
              <a:cxn ang="T14">
                <a:pos x="T4" y="T5"/>
              </a:cxn>
              <a:cxn ang="T15">
                <a:pos x="T6" y="T7"/>
              </a:cxn>
              <a:cxn ang="T16">
                <a:pos x="T8" y="T9"/>
              </a:cxn>
              <a:cxn ang="T17">
                <a:pos x="T10" y="T11"/>
              </a:cxn>
            </a:cxnLst>
            <a:rect l="T18" t="T19" r="T20" b="T21"/>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rgbClr val="C00000"/>
            </a:solidFill>
            <a:round/>
            <a:headEnd/>
            <a:tailEnd/>
          </a:ln>
        </p:spPr>
        <p:txBody>
          <a:bodyPr/>
          <a:lstStyle/>
          <a:p>
            <a:endParaRPr lang="zh-CN" altLang="en-US">
              <a:solidFill>
                <a:prstClr val="black"/>
              </a:solidFill>
            </a:endParaRPr>
          </a:p>
        </p:txBody>
      </p:sp>
      <p:sp>
        <p:nvSpPr>
          <p:cNvPr id="2" name="灯片编号占位符 1"/>
          <p:cNvSpPr>
            <a:spLocks noGrp="1"/>
          </p:cNvSpPr>
          <p:nvPr>
            <p:ph type="sldNum" sz="quarter" idx="12"/>
          </p:nvPr>
        </p:nvSpPr>
        <p:spPr/>
        <p:txBody>
          <a:bodyPr/>
          <a:lstStyle/>
          <a:p>
            <a:fld id="{5B8AC867-72ED-42EA-92C6-36FC511EE56C}" type="slidenum">
              <a:rPr lang="zh-CN" altLang="en-US" smtClean="0"/>
              <a:t>9</a:t>
            </a:fld>
            <a:endParaRPr lang="zh-CN" altLang="en-US"/>
          </a:p>
        </p:txBody>
      </p:sp>
      <p:pic>
        <p:nvPicPr>
          <p:cNvPr id="1025" name="Picture 1">
            <a:extLst>
              <a:ext uri="{FF2B5EF4-FFF2-40B4-BE49-F238E27FC236}">
                <a16:creationId xmlns:a16="http://schemas.microsoft.com/office/drawing/2014/main" id="{B36E1A72-8558-4045-B37C-FF4FE6BF05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2" y="1122536"/>
            <a:ext cx="4114390" cy="204525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a:extLst>
              <a:ext uri="{FF2B5EF4-FFF2-40B4-BE49-F238E27FC236}">
                <a16:creationId xmlns:a16="http://schemas.microsoft.com/office/drawing/2014/main" id="{1A24F624-2AEA-4D45-82C8-441A7BC73917}"/>
              </a:ext>
            </a:extLst>
          </p:cNvPr>
          <p:cNvGrpSpPr/>
          <p:nvPr/>
        </p:nvGrpSpPr>
        <p:grpSpPr>
          <a:xfrm>
            <a:off x="4572000" y="1570291"/>
            <a:ext cx="4135120" cy="1167141"/>
            <a:chOff x="4409440" y="1578987"/>
            <a:chExt cx="4135120" cy="1167141"/>
          </a:xfrm>
        </p:grpSpPr>
        <p:pic>
          <p:nvPicPr>
            <p:cNvPr id="1026" name="Picture 2">
              <a:extLst>
                <a:ext uri="{FF2B5EF4-FFF2-40B4-BE49-F238E27FC236}">
                  <a16:creationId xmlns:a16="http://schemas.microsoft.com/office/drawing/2014/main" id="{08D76C72-C984-42EC-B5BF-699F25203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440" y="1578987"/>
              <a:ext cx="4114390" cy="114974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26396AEF-64C8-4053-B5AE-0391E7E02DF6}"/>
                </a:ext>
              </a:extLst>
            </p:cNvPr>
            <p:cNvSpPr/>
            <p:nvPr/>
          </p:nvSpPr>
          <p:spPr>
            <a:xfrm>
              <a:off x="7274560" y="2563248"/>
              <a:ext cx="1270000" cy="182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56409CBD-5F43-400C-8787-ABDD3012974E}"/>
              </a:ext>
            </a:extLst>
          </p:cNvPr>
          <p:cNvPicPr>
            <a:picLocks noChangeAspect="1"/>
          </p:cNvPicPr>
          <p:nvPr/>
        </p:nvPicPr>
        <p:blipFill>
          <a:blip r:embed="rId5"/>
          <a:stretch>
            <a:fillRect/>
          </a:stretch>
        </p:blipFill>
        <p:spPr>
          <a:xfrm>
            <a:off x="173130" y="3286739"/>
            <a:ext cx="2670669" cy="2045259"/>
          </a:xfrm>
          <a:prstGeom prst="rect">
            <a:avLst/>
          </a:prstGeom>
        </p:spPr>
      </p:pic>
      <p:pic>
        <p:nvPicPr>
          <p:cNvPr id="14" name="图片 13">
            <a:extLst>
              <a:ext uri="{FF2B5EF4-FFF2-40B4-BE49-F238E27FC236}">
                <a16:creationId xmlns:a16="http://schemas.microsoft.com/office/drawing/2014/main" id="{D46D3B5C-8172-4618-87FC-A7D8DBC2FDF7}"/>
              </a:ext>
            </a:extLst>
          </p:cNvPr>
          <p:cNvPicPr>
            <a:picLocks noChangeAspect="1"/>
          </p:cNvPicPr>
          <p:nvPr/>
        </p:nvPicPr>
        <p:blipFill>
          <a:blip r:embed="rId6"/>
          <a:stretch>
            <a:fillRect/>
          </a:stretch>
        </p:blipFill>
        <p:spPr>
          <a:xfrm>
            <a:off x="2868241" y="3286739"/>
            <a:ext cx="2631229" cy="2045259"/>
          </a:xfrm>
          <a:prstGeom prst="rect">
            <a:avLst/>
          </a:prstGeom>
        </p:spPr>
      </p:pic>
      <p:pic>
        <p:nvPicPr>
          <p:cNvPr id="16" name="图片 15">
            <a:extLst>
              <a:ext uri="{FF2B5EF4-FFF2-40B4-BE49-F238E27FC236}">
                <a16:creationId xmlns:a16="http://schemas.microsoft.com/office/drawing/2014/main" id="{DD76F684-37B8-43FB-B360-910FA965D559}"/>
              </a:ext>
            </a:extLst>
          </p:cNvPr>
          <p:cNvPicPr>
            <a:picLocks noChangeAspect="1"/>
          </p:cNvPicPr>
          <p:nvPr/>
        </p:nvPicPr>
        <p:blipFill>
          <a:blip r:embed="rId7"/>
          <a:stretch>
            <a:fillRect/>
          </a:stretch>
        </p:blipFill>
        <p:spPr>
          <a:xfrm>
            <a:off x="5509227" y="3286739"/>
            <a:ext cx="3461643" cy="2045259"/>
          </a:xfrm>
          <a:prstGeom prst="rect">
            <a:avLst/>
          </a:prstGeom>
        </p:spPr>
      </p:pic>
      <p:pic>
        <p:nvPicPr>
          <p:cNvPr id="18" name="图片 17">
            <a:extLst>
              <a:ext uri="{FF2B5EF4-FFF2-40B4-BE49-F238E27FC236}">
                <a16:creationId xmlns:a16="http://schemas.microsoft.com/office/drawing/2014/main" id="{4A5AADFD-6786-4A9C-A970-554AFC12FEA2}"/>
              </a:ext>
            </a:extLst>
          </p:cNvPr>
          <p:cNvPicPr>
            <a:picLocks noChangeAspect="1"/>
          </p:cNvPicPr>
          <p:nvPr/>
        </p:nvPicPr>
        <p:blipFill>
          <a:blip r:embed="rId8"/>
          <a:stretch>
            <a:fillRect/>
          </a:stretch>
        </p:blipFill>
        <p:spPr>
          <a:xfrm>
            <a:off x="173130" y="5339235"/>
            <a:ext cx="3971542" cy="2045259"/>
          </a:xfrm>
          <a:prstGeom prst="rect">
            <a:avLst/>
          </a:prstGeom>
        </p:spPr>
      </p:pic>
      <p:pic>
        <p:nvPicPr>
          <p:cNvPr id="20" name="图片 19">
            <a:extLst>
              <a:ext uri="{FF2B5EF4-FFF2-40B4-BE49-F238E27FC236}">
                <a16:creationId xmlns:a16="http://schemas.microsoft.com/office/drawing/2014/main" id="{2B7C4E96-218F-42F0-9641-3CD8A8CBC8F7}"/>
              </a:ext>
            </a:extLst>
          </p:cNvPr>
          <p:cNvPicPr>
            <a:picLocks noChangeAspect="1"/>
          </p:cNvPicPr>
          <p:nvPr/>
        </p:nvPicPr>
        <p:blipFill>
          <a:blip r:embed="rId9"/>
          <a:stretch>
            <a:fillRect/>
          </a:stretch>
        </p:blipFill>
        <p:spPr>
          <a:xfrm>
            <a:off x="4185584" y="5339236"/>
            <a:ext cx="3965528" cy="2045258"/>
          </a:xfrm>
          <a:prstGeom prst="rect">
            <a:avLst/>
          </a:prstGeom>
        </p:spPr>
      </p:pic>
      <p:pic>
        <p:nvPicPr>
          <p:cNvPr id="22" name="图片 21">
            <a:extLst>
              <a:ext uri="{FF2B5EF4-FFF2-40B4-BE49-F238E27FC236}">
                <a16:creationId xmlns:a16="http://schemas.microsoft.com/office/drawing/2014/main" id="{FBC4EA57-AB4D-4D89-ABA0-4B4C90AD866B}"/>
              </a:ext>
            </a:extLst>
          </p:cNvPr>
          <p:cNvPicPr>
            <a:picLocks noChangeAspect="1"/>
          </p:cNvPicPr>
          <p:nvPr/>
        </p:nvPicPr>
        <p:blipFill>
          <a:blip r:embed="rId10"/>
          <a:stretch>
            <a:fillRect/>
          </a:stretch>
        </p:blipFill>
        <p:spPr>
          <a:xfrm>
            <a:off x="8192024" y="5331998"/>
            <a:ext cx="4332792" cy="2045258"/>
          </a:xfrm>
          <a:prstGeom prst="rect">
            <a:avLst/>
          </a:prstGeom>
        </p:spPr>
      </p:pic>
      <p:grpSp>
        <p:nvGrpSpPr>
          <p:cNvPr id="31" name="组合 30">
            <a:extLst>
              <a:ext uri="{FF2B5EF4-FFF2-40B4-BE49-F238E27FC236}">
                <a16:creationId xmlns:a16="http://schemas.microsoft.com/office/drawing/2014/main" id="{0B293B81-56B8-4761-BA61-26E810ABC325}"/>
              </a:ext>
            </a:extLst>
          </p:cNvPr>
          <p:cNvGrpSpPr/>
          <p:nvPr/>
        </p:nvGrpSpPr>
        <p:grpSpPr>
          <a:xfrm>
            <a:off x="9144000" y="188843"/>
            <a:ext cx="5224694" cy="4648631"/>
            <a:chOff x="-6187440" y="683367"/>
            <a:chExt cx="5224694" cy="4648631"/>
          </a:xfrm>
        </p:grpSpPr>
        <p:pic>
          <p:nvPicPr>
            <p:cNvPr id="24" name="图片 23">
              <a:extLst>
                <a:ext uri="{FF2B5EF4-FFF2-40B4-BE49-F238E27FC236}">
                  <a16:creationId xmlns:a16="http://schemas.microsoft.com/office/drawing/2014/main" id="{19FFA32C-BA70-4E08-81E5-1628BFDD2130}"/>
                </a:ext>
              </a:extLst>
            </p:cNvPr>
            <p:cNvPicPr>
              <a:picLocks noChangeAspect="1"/>
            </p:cNvPicPr>
            <p:nvPr/>
          </p:nvPicPr>
          <p:blipFill>
            <a:blip r:embed="rId11"/>
            <a:stretch>
              <a:fillRect/>
            </a:stretch>
          </p:blipFill>
          <p:spPr>
            <a:xfrm>
              <a:off x="-6183919" y="683367"/>
              <a:ext cx="4333373" cy="4648631"/>
            </a:xfrm>
            <a:prstGeom prst="rect">
              <a:avLst/>
            </a:prstGeom>
          </p:spPr>
        </p:pic>
        <p:sp>
          <p:nvSpPr>
            <p:cNvPr id="25" name="矩形 24">
              <a:extLst>
                <a:ext uri="{FF2B5EF4-FFF2-40B4-BE49-F238E27FC236}">
                  <a16:creationId xmlns:a16="http://schemas.microsoft.com/office/drawing/2014/main" id="{D5AE07B1-E3B7-4AD1-83DE-208392330C1A}"/>
                </a:ext>
              </a:extLst>
            </p:cNvPr>
            <p:cNvSpPr/>
            <p:nvPr/>
          </p:nvSpPr>
          <p:spPr>
            <a:xfrm>
              <a:off x="-6187440" y="1181100"/>
              <a:ext cx="632460" cy="1676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0FA150D5-77C6-4EDD-8958-30D7B86D8AE7}"/>
                </a:ext>
              </a:extLst>
            </p:cNvPr>
            <p:cNvCxnSpPr>
              <a:cxnSpLocks/>
              <a:stCxn id="25" idx="3"/>
            </p:cNvCxnSpPr>
            <p:nvPr/>
          </p:nvCxnSpPr>
          <p:spPr>
            <a:xfrm>
              <a:off x="-5554980" y="1264920"/>
              <a:ext cx="92964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4761449C-D498-468D-88E4-0A6E17877556}"/>
                </a:ext>
              </a:extLst>
            </p:cNvPr>
            <p:cNvSpPr txBox="1"/>
            <p:nvPr/>
          </p:nvSpPr>
          <p:spPr>
            <a:xfrm>
              <a:off x="-4656757" y="1095643"/>
              <a:ext cx="1418813" cy="338554"/>
            </a:xfrm>
            <a:prstGeom prst="rect">
              <a:avLst/>
            </a:prstGeom>
            <a:noFill/>
          </p:spPr>
          <p:txBody>
            <a:bodyPr wrap="square">
              <a:spAutoFit/>
            </a:bodyPr>
            <a:lstStyle/>
            <a:p>
              <a:r>
                <a:rPr lang="en-US" altLang="zh-CN" sz="1600" dirty="0">
                  <a:solidFill>
                    <a:srgbClr val="FF0000"/>
                  </a:solidFill>
                </a:rPr>
                <a:t>Initial weight</a:t>
              </a:r>
              <a:endParaRPr lang="zh-CN" altLang="en-US" sz="1600" dirty="0">
                <a:solidFill>
                  <a:srgbClr val="FF0000"/>
                </a:solidFill>
              </a:endParaRPr>
            </a:p>
          </p:txBody>
        </p:sp>
        <p:sp>
          <p:nvSpPr>
            <p:cNvPr id="33" name="矩形 32">
              <a:extLst>
                <a:ext uri="{FF2B5EF4-FFF2-40B4-BE49-F238E27FC236}">
                  <a16:creationId xmlns:a16="http://schemas.microsoft.com/office/drawing/2014/main" id="{C63B3DE2-3F25-46E9-9FAB-4C6DFDA537C9}"/>
                </a:ext>
              </a:extLst>
            </p:cNvPr>
            <p:cNvSpPr/>
            <p:nvPr/>
          </p:nvSpPr>
          <p:spPr>
            <a:xfrm>
              <a:off x="-6164580" y="1518016"/>
              <a:ext cx="1196340" cy="328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C152438C-6CC2-41EA-BC20-951386A24591}"/>
                </a:ext>
              </a:extLst>
            </p:cNvPr>
            <p:cNvCxnSpPr>
              <a:cxnSpLocks/>
            </p:cNvCxnSpPr>
            <p:nvPr/>
          </p:nvCxnSpPr>
          <p:spPr>
            <a:xfrm>
              <a:off x="-4968240" y="166878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0D99C748-23B0-4DF1-913D-4402AA440B60}"/>
                </a:ext>
              </a:extLst>
            </p:cNvPr>
            <p:cNvSpPr txBox="1"/>
            <p:nvPr/>
          </p:nvSpPr>
          <p:spPr>
            <a:xfrm>
              <a:off x="-4656757" y="1499503"/>
              <a:ext cx="884857" cy="338554"/>
            </a:xfrm>
            <a:prstGeom prst="rect">
              <a:avLst/>
            </a:prstGeom>
            <a:noFill/>
          </p:spPr>
          <p:txBody>
            <a:bodyPr wrap="square">
              <a:spAutoFit/>
            </a:bodyPr>
            <a:lstStyle/>
            <a:p>
              <a:r>
                <a:rPr lang="en-US" altLang="zh-CN" sz="1600" dirty="0">
                  <a:solidFill>
                    <a:srgbClr val="FF0000"/>
                  </a:solidFill>
                </a:rPr>
                <a:t>forward</a:t>
              </a:r>
              <a:endParaRPr lang="zh-CN" altLang="en-US" sz="1600" dirty="0">
                <a:solidFill>
                  <a:srgbClr val="FF0000"/>
                </a:solidFill>
              </a:endParaRPr>
            </a:p>
          </p:txBody>
        </p:sp>
        <p:sp>
          <p:nvSpPr>
            <p:cNvPr id="37" name="矩形 36">
              <a:extLst>
                <a:ext uri="{FF2B5EF4-FFF2-40B4-BE49-F238E27FC236}">
                  <a16:creationId xmlns:a16="http://schemas.microsoft.com/office/drawing/2014/main" id="{A5299BEF-5BCE-4FED-9688-19BEC2F13D7A}"/>
                </a:ext>
              </a:extLst>
            </p:cNvPr>
            <p:cNvSpPr/>
            <p:nvPr/>
          </p:nvSpPr>
          <p:spPr>
            <a:xfrm>
              <a:off x="-6164580" y="1980951"/>
              <a:ext cx="2514600" cy="10289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a:extLst>
                <a:ext uri="{FF2B5EF4-FFF2-40B4-BE49-F238E27FC236}">
                  <a16:creationId xmlns:a16="http://schemas.microsoft.com/office/drawing/2014/main" id="{C3032AFE-194C-4227-AE8B-98BF6B34D166}"/>
                </a:ext>
              </a:extLst>
            </p:cNvPr>
            <p:cNvCxnSpPr>
              <a:cxnSpLocks/>
            </p:cNvCxnSpPr>
            <p:nvPr/>
          </p:nvCxnSpPr>
          <p:spPr>
            <a:xfrm>
              <a:off x="-3649980" y="249174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CEEC81D2-0853-4D3F-83C6-FB61D0F17073}"/>
                </a:ext>
              </a:extLst>
            </p:cNvPr>
            <p:cNvSpPr txBox="1"/>
            <p:nvPr/>
          </p:nvSpPr>
          <p:spPr>
            <a:xfrm>
              <a:off x="-3331043" y="2322463"/>
              <a:ext cx="1334603" cy="338554"/>
            </a:xfrm>
            <a:prstGeom prst="rect">
              <a:avLst/>
            </a:prstGeom>
            <a:noFill/>
          </p:spPr>
          <p:txBody>
            <a:bodyPr wrap="square">
              <a:spAutoFit/>
            </a:bodyPr>
            <a:lstStyle/>
            <a:p>
              <a:r>
                <a:rPr lang="en-US" altLang="zh-CN" sz="1600" dirty="0">
                  <a:solidFill>
                    <a:srgbClr val="FF0000"/>
                  </a:solidFill>
                </a:rPr>
                <a:t>Cost Function</a:t>
              </a:r>
              <a:endParaRPr lang="zh-CN" altLang="en-US" sz="1600" dirty="0">
                <a:solidFill>
                  <a:srgbClr val="FF0000"/>
                </a:solidFill>
              </a:endParaRPr>
            </a:p>
          </p:txBody>
        </p:sp>
        <p:sp>
          <p:nvSpPr>
            <p:cNvPr id="40" name="矩形 39">
              <a:extLst>
                <a:ext uri="{FF2B5EF4-FFF2-40B4-BE49-F238E27FC236}">
                  <a16:creationId xmlns:a16="http://schemas.microsoft.com/office/drawing/2014/main" id="{DAEAD9BE-9102-4B25-A09A-3CA66DA80C83}"/>
                </a:ext>
              </a:extLst>
            </p:cNvPr>
            <p:cNvSpPr/>
            <p:nvPr/>
          </p:nvSpPr>
          <p:spPr>
            <a:xfrm>
              <a:off x="-6164580" y="3142009"/>
              <a:ext cx="2316480" cy="8508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75367D39-4BA5-4783-88E8-E98124274371}"/>
                </a:ext>
              </a:extLst>
            </p:cNvPr>
            <p:cNvCxnSpPr>
              <a:cxnSpLocks/>
            </p:cNvCxnSpPr>
            <p:nvPr/>
          </p:nvCxnSpPr>
          <p:spPr>
            <a:xfrm>
              <a:off x="-3840480" y="35509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3CEF35FD-2C6A-4F2F-B627-1F4F62D69303}"/>
                </a:ext>
              </a:extLst>
            </p:cNvPr>
            <p:cNvSpPr txBox="1"/>
            <p:nvPr/>
          </p:nvSpPr>
          <p:spPr>
            <a:xfrm>
              <a:off x="-3559747" y="3380006"/>
              <a:ext cx="915608" cy="338554"/>
            </a:xfrm>
            <a:prstGeom prst="rect">
              <a:avLst/>
            </a:prstGeom>
            <a:noFill/>
          </p:spPr>
          <p:txBody>
            <a:bodyPr wrap="square">
              <a:spAutoFit/>
            </a:bodyPr>
            <a:lstStyle/>
            <a:p>
              <a:r>
                <a:rPr lang="en-US" altLang="zh-CN" sz="1600" dirty="0">
                  <a:solidFill>
                    <a:srgbClr val="FF0000"/>
                  </a:solidFill>
                </a:rPr>
                <a:t>Gradient</a:t>
              </a:r>
              <a:endParaRPr lang="zh-CN" altLang="en-US" sz="1600" dirty="0">
                <a:solidFill>
                  <a:srgbClr val="FF0000"/>
                </a:solidFill>
              </a:endParaRPr>
            </a:p>
          </p:txBody>
        </p:sp>
        <p:sp>
          <p:nvSpPr>
            <p:cNvPr id="43" name="矩形 42">
              <a:extLst>
                <a:ext uri="{FF2B5EF4-FFF2-40B4-BE49-F238E27FC236}">
                  <a16:creationId xmlns:a16="http://schemas.microsoft.com/office/drawing/2014/main" id="{6800974D-9BAF-481E-B566-2ECEA3BA618C}"/>
                </a:ext>
              </a:extLst>
            </p:cNvPr>
            <p:cNvSpPr/>
            <p:nvPr/>
          </p:nvSpPr>
          <p:spPr>
            <a:xfrm>
              <a:off x="-6164580" y="4309369"/>
              <a:ext cx="3101340" cy="6817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D675DF78-F12F-4FC0-91F2-0884530975DC}"/>
                </a:ext>
              </a:extLst>
            </p:cNvPr>
            <p:cNvCxnSpPr>
              <a:cxnSpLocks/>
            </p:cNvCxnSpPr>
            <p:nvPr/>
          </p:nvCxnSpPr>
          <p:spPr>
            <a:xfrm>
              <a:off x="-3063240" y="4655820"/>
              <a:ext cx="3429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EF4DFE31-1836-4740-8036-D0D0F053AE62}"/>
                </a:ext>
              </a:extLst>
            </p:cNvPr>
            <p:cNvSpPr txBox="1"/>
            <p:nvPr/>
          </p:nvSpPr>
          <p:spPr>
            <a:xfrm>
              <a:off x="-2753493" y="4357848"/>
              <a:ext cx="1790747" cy="584775"/>
            </a:xfrm>
            <a:prstGeom prst="rect">
              <a:avLst/>
            </a:prstGeom>
            <a:noFill/>
          </p:spPr>
          <p:txBody>
            <a:bodyPr wrap="square">
              <a:spAutoFit/>
            </a:bodyPr>
            <a:lstStyle/>
            <a:p>
              <a:r>
                <a:rPr lang="en-US" altLang="zh-CN" sz="1600" dirty="0">
                  <a:solidFill>
                    <a:srgbClr val="FF0000"/>
                  </a:solidFill>
                </a:rPr>
                <a:t>Iterate 100 times, </a:t>
              </a:r>
            </a:p>
            <a:p>
              <a:r>
                <a:rPr lang="en-US" altLang="zh-CN" sz="1600" dirty="0">
                  <a:solidFill>
                    <a:srgbClr val="FF0000"/>
                  </a:solidFill>
                </a:rPr>
                <a:t>Learning rate=0.01</a:t>
              </a:r>
              <a:endParaRPr lang="zh-CN" altLang="en-US" sz="1600" dirty="0">
                <a:solidFill>
                  <a:srgbClr val="FF0000"/>
                </a:solidFill>
              </a:endParaRPr>
            </a:p>
          </p:txBody>
        </p:sp>
      </p:grpSp>
    </p:spTree>
    <p:extLst>
      <p:ext uri="{BB962C8B-B14F-4D97-AF65-F5344CB8AC3E}">
        <p14:creationId xmlns:p14="http://schemas.microsoft.com/office/powerpoint/2010/main" val="397213632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imes New Roman"/>
        <a:ea typeface="Times New Roman"/>
        <a:cs typeface=""/>
      </a:majorFont>
      <a:minorFont>
        <a:latin typeface="Times New Roman"/>
        <a:ea typeface="Times New Roman"/>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5522</TotalTime>
  <Words>2356</Words>
  <Application>Microsoft Office PowerPoint</Application>
  <PresentationFormat>全屏显示(4:3)</PresentationFormat>
  <Paragraphs>184</Paragraphs>
  <Slides>17</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黑体</vt: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课题一：针对蛋白质机器动态结构进行药物设计的技术</dc:title>
  <dc:creator>dddc-jawang</dc:creator>
  <cp:lastModifiedBy>yang yanqing</cp:lastModifiedBy>
  <cp:revision>557</cp:revision>
  <dcterms:created xsi:type="dcterms:W3CDTF">2016-05-05T01:58:29Z</dcterms:created>
  <dcterms:modified xsi:type="dcterms:W3CDTF">2021-04-24T13:46:38Z</dcterms:modified>
</cp:coreProperties>
</file>