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95" r:id="rId2"/>
    <p:sldId id="515" r:id="rId3"/>
    <p:sldId id="517" r:id="rId4"/>
    <p:sldId id="518" r:id="rId5"/>
    <p:sldId id="519" r:id="rId6"/>
    <p:sldId id="520" r:id="rId7"/>
    <p:sldId id="521" r:id="rId8"/>
    <p:sldId id="522" r:id="rId9"/>
    <p:sldId id="513" r:id="rId10"/>
    <p:sldId id="418" r:id="rId11"/>
    <p:sldId id="516" r:id="rId12"/>
    <p:sldId id="523"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083436-2E16-48F2-B116-B21B6124704A}">
          <p14:sldIdLst>
            <p14:sldId id="395"/>
            <p14:sldId id="515"/>
            <p14:sldId id="517"/>
            <p14:sldId id="518"/>
            <p14:sldId id="519"/>
            <p14:sldId id="520"/>
            <p14:sldId id="521"/>
            <p14:sldId id="522"/>
            <p14:sldId id="513"/>
            <p14:sldId id="418"/>
            <p14:sldId id="516"/>
          </p14:sldIdLst>
        </p14:section>
        <p14:section name="CNN" id="{E27E0D0B-27B1-4BA0-8619-0B0769AD3DBE}">
          <p14:sldIdLst>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E810"/>
    <a:srgbClr val="E3DE00"/>
    <a:srgbClr val="AC23AC"/>
    <a:srgbClr val="0000CC"/>
    <a:srgbClr val="FF0000"/>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5" autoAdjust="0"/>
    <p:restoredTop sz="89111" autoAdjust="0"/>
  </p:normalViewPr>
  <p:slideViewPr>
    <p:cSldViewPr snapToGrid="0">
      <p:cViewPr>
        <p:scale>
          <a:sx n="66" d="100"/>
          <a:sy n="66" d="100"/>
        </p:scale>
        <p:origin x="1934" y="288"/>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2021/4/24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86692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71229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2021/4/24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2021/4/24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2021/4/24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4DDF51-5A9D-4877-9F00-A48FB2F09006}"/>
              </a:ext>
            </a:extLst>
          </p:cNvPr>
          <p:cNvSpPr>
            <a:spLocks noGrp="1"/>
          </p:cNvSpPr>
          <p:nvPr>
            <p:ph type="sldNum" sz="quarter" idx="12"/>
          </p:nvPr>
        </p:nvSpPr>
        <p:spPr/>
        <p:txBody>
          <a:bodyPr/>
          <a:lstStyle/>
          <a:p>
            <a:fld id="{5B8AC867-72ED-42EA-92C6-36FC511EE56C}" type="slidenum">
              <a:rPr lang="zh-CN" altLang="en-US" smtClean="0"/>
              <a:t>12</a:t>
            </a:fld>
            <a:endParaRPr lang="zh-CN" altLang="en-US" dirty="0"/>
          </a:p>
        </p:txBody>
      </p:sp>
      <p:pic>
        <p:nvPicPr>
          <p:cNvPr id="7" name="图片 6">
            <a:extLst>
              <a:ext uri="{FF2B5EF4-FFF2-40B4-BE49-F238E27FC236}">
                <a16:creationId xmlns:a16="http://schemas.microsoft.com/office/drawing/2014/main" id="{976686F0-5A84-4400-AE7E-947828C9E5C1}"/>
              </a:ext>
            </a:extLst>
          </p:cNvPr>
          <p:cNvPicPr>
            <a:picLocks noChangeAspect="1"/>
          </p:cNvPicPr>
          <p:nvPr/>
        </p:nvPicPr>
        <p:blipFill>
          <a:blip r:embed="rId2"/>
          <a:stretch>
            <a:fillRect/>
          </a:stretch>
        </p:blipFill>
        <p:spPr>
          <a:xfrm>
            <a:off x="0" y="0"/>
            <a:ext cx="8239539" cy="2858616"/>
          </a:xfrm>
          <a:prstGeom prst="rect">
            <a:avLst/>
          </a:prstGeom>
        </p:spPr>
      </p:pic>
      <p:sp>
        <p:nvSpPr>
          <p:cNvPr id="8" name="文本框 7">
            <a:extLst>
              <a:ext uri="{FF2B5EF4-FFF2-40B4-BE49-F238E27FC236}">
                <a16:creationId xmlns:a16="http://schemas.microsoft.com/office/drawing/2014/main" id="{8893BCAC-E9FC-4C22-94F9-114B0C93BACD}"/>
              </a:ext>
            </a:extLst>
          </p:cNvPr>
          <p:cNvSpPr txBox="1"/>
          <p:nvPr/>
        </p:nvSpPr>
        <p:spPr>
          <a:xfrm>
            <a:off x="0" y="3079858"/>
            <a:ext cx="8667757" cy="646331"/>
          </a:xfrm>
          <a:prstGeom prst="rect">
            <a:avLst/>
          </a:prstGeom>
          <a:noFill/>
        </p:spPr>
        <p:txBody>
          <a:bodyPr wrap="none" rtlCol="0">
            <a:spAutoFit/>
          </a:bodyPr>
          <a:lstStyle/>
          <a:p>
            <a:r>
              <a:rPr lang="zh-CN" altLang="en-US" dirty="0"/>
              <a:t>一个卷积层包括了输入、卷积核和输出三个步骤。</a:t>
            </a:r>
            <a:endParaRPr lang="en-US" altLang="zh-CN" dirty="0"/>
          </a:p>
          <a:p>
            <a:r>
              <a:rPr lang="zh-CN" altLang="en-US" dirty="0"/>
              <a:t>每个卷积层的输入数据都是以三维的形式存在的，就相当于多张</a:t>
            </a:r>
            <a:r>
              <a:rPr lang="en-US" altLang="zh-CN" dirty="0"/>
              <a:t>feature map</a:t>
            </a:r>
            <a:r>
              <a:rPr lang="zh-CN" altLang="en-US" dirty="0"/>
              <a:t>的叠加。</a:t>
            </a:r>
            <a:endParaRPr lang="en-US" altLang="zh-CN" dirty="0"/>
          </a:p>
        </p:txBody>
      </p:sp>
      <p:sp>
        <p:nvSpPr>
          <p:cNvPr id="9" name="矩形 8">
            <a:extLst>
              <a:ext uri="{FF2B5EF4-FFF2-40B4-BE49-F238E27FC236}">
                <a16:creationId xmlns:a16="http://schemas.microsoft.com/office/drawing/2014/main" id="{62FD523E-4D94-43C5-B393-62936EA04C9B}"/>
              </a:ext>
            </a:extLst>
          </p:cNvPr>
          <p:cNvSpPr/>
          <p:nvPr/>
        </p:nvSpPr>
        <p:spPr>
          <a:xfrm>
            <a:off x="139148" y="516835"/>
            <a:ext cx="1798982" cy="1779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43EBBD9-856B-4A07-8F71-5F0E68F073C1}"/>
              </a:ext>
            </a:extLst>
          </p:cNvPr>
          <p:cNvCxnSpPr>
            <a:cxnSpLocks/>
          </p:cNvCxnSpPr>
          <p:nvPr/>
        </p:nvCxnSpPr>
        <p:spPr>
          <a:xfrm>
            <a:off x="1570383" y="2295939"/>
            <a:ext cx="0" cy="365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986655-95CD-4946-B43D-1B80963BF00B}"/>
              </a:ext>
            </a:extLst>
          </p:cNvPr>
          <p:cNvSpPr txBox="1"/>
          <p:nvPr/>
        </p:nvSpPr>
        <p:spPr>
          <a:xfrm>
            <a:off x="1038639" y="2560084"/>
            <a:ext cx="1281120" cy="369332"/>
          </a:xfrm>
          <a:prstGeom prst="rect">
            <a:avLst/>
          </a:prstGeom>
          <a:noFill/>
        </p:spPr>
        <p:txBody>
          <a:bodyPr wrap="none" rtlCol="0">
            <a:spAutoFit/>
          </a:bodyPr>
          <a:lstStyle/>
          <a:p>
            <a:r>
              <a:rPr lang="en-US" altLang="zh-CN" dirty="0">
                <a:solidFill>
                  <a:srgbClr val="0000FF"/>
                </a:solidFill>
              </a:rPr>
              <a:t>feature map</a:t>
            </a:r>
            <a:endParaRPr lang="zh-CN" altLang="en-US" dirty="0">
              <a:solidFill>
                <a:srgbClr val="0000FF"/>
              </a:solidFill>
            </a:endParaRPr>
          </a:p>
        </p:txBody>
      </p:sp>
      <p:sp>
        <p:nvSpPr>
          <p:cNvPr id="14" name="矩形 13">
            <a:extLst>
              <a:ext uri="{FF2B5EF4-FFF2-40B4-BE49-F238E27FC236}">
                <a16:creationId xmlns:a16="http://schemas.microsoft.com/office/drawing/2014/main" id="{8A8AFCD5-8258-4B5B-A47E-3DE56962CCD4}"/>
              </a:ext>
            </a:extLst>
          </p:cNvPr>
          <p:cNvSpPr/>
          <p:nvPr/>
        </p:nvSpPr>
        <p:spPr>
          <a:xfrm>
            <a:off x="10160" y="222294"/>
            <a:ext cx="2319753" cy="23417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5582EC-C15E-404C-B36B-A3CE21527AA2}"/>
              </a:ext>
            </a:extLst>
          </p:cNvPr>
          <p:cNvSpPr txBox="1"/>
          <p:nvPr/>
        </p:nvSpPr>
        <p:spPr>
          <a:xfrm>
            <a:off x="807597" y="-309888"/>
            <a:ext cx="724878" cy="400110"/>
          </a:xfrm>
          <a:prstGeom prst="rect">
            <a:avLst/>
          </a:prstGeom>
          <a:noFill/>
        </p:spPr>
        <p:txBody>
          <a:bodyPr wrap="none" rtlCol="0">
            <a:spAutoFit/>
          </a:bodyPr>
          <a:lstStyle/>
          <a:p>
            <a:r>
              <a:rPr lang="en-US" altLang="zh-CN" sz="2000" dirty="0">
                <a:solidFill>
                  <a:srgbClr val="0000FF"/>
                </a:solidFill>
              </a:rPr>
              <a:t>Input</a:t>
            </a:r>
            <a:endParaRPr lang="zh-CN" altLang="en-US" sz="2000" dirty="0">
              <a:solidFill>
                <a:srgbClr val="0000FF"/>
              </a:solidFill>
            </a:endParaRPr>
          </a:p>
        </p:txBody>
      </p:sp>
      <p:sp>
        <p:nvSpPr>
          <p:cNvPr id="17" name="矩形 16">
            <a:extLst>
              <a:ext uri="{FF2B5EF4-FFF2-40B4-BE49-F238E27FC236}">
                <a16:creationId xmlns:a16="http://schemas.microsoft.com/office/drawing/2014/main" id="{7D05B39C-A152-421D-9061-536EF82E3B7F}"/>
              </a:ext>
            </a:extLst>
          </p:cNvPr>
          <p:cNvSpPr/>
          <p:nvPr/>
        </p:nvSpPr>
        <p:spPr>
          <a:xfrm>
            <a:off x="2861658" y="81025"/>
            <a:ext cx="1328378" cy="2580895"/>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F009047-1A56-453C-9336-7E45C23D78B2}"/>
              </a:ext>
            </a:extLst>
          </p:cNvPr>
          <p:cNvSpPr txBox="1"/>
          <p:nvPr/>
        </p:nvSpPr>
        <p:spPr>
          <a:xfrm>
            <a:off x="3113714" y="-309888"/>
            <a:ext cx="824265" cy="400110"/>
          </a:xfrm>
          <a:prstGeom prst="rect">
            <a:avLst/>
          </a:prstGeom>
          <a:noFill/>
        </p:spPr>
        <p:txBody>
          <a:bodyPr wrap="none" rtlCol="0">
            <a:spAutoFit/>
          </a:bodyPr>
          <a:lstStyle/>
          <a:p>
            <a:r>
              <a:rPr lang="en-US" altLang="zh-CN" sz="2000" dirty="0">
                <a:solidFill>
                  <a:srgbClr val="0000FF"/>
                </a:solidFill>
              </a:rPr>
              <a:t>kernel</a:t>
            </a:r>
            <a:endParaRPr lang="zh-CN" altLang="en-US" sz="2000" dirty="0">
              <a:solidFill>
                <a:srgbClr val="0000FF"/>
              </a:solidFill>
            </a:endParaRPr>
          </a:p>
        </p:txBody>
      </p:sp>
      <p:sp>
        <p:nvSpPr>
          <p:cNvPr id="19" name="矩形 18">
            <a:extLst>
              <a:ext uri="{FF2B5EF4-FFF2-40B4-BE49-F238E27FC236}">
                <a16:creationId xmlns:a16="http://schemas.microsoft.com/office/drawing/2014/main" id="{55DC7E46-6867-4C66-8DAA-EFEF1C7482DA}"/>
              </a:ext>
            </a:extLst>
          </p:cNvPr>
          <p:cNvSpPr/>
          <p:nvPr/>
        </p:nvSpPr>
        <p:spPr>
          <a:xfrm>
            <a:off x="4760381" y="81025"/>
            <a:ext cx="3479158" cy="27775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99EA1C7-FA00-4E58-88DC-0CA0BC785B4F}"/>
              </a:ext>
            </a:extLst>
          </p:cNvPr>
          <p:cNvSpPr txBox="1"/>
          <p:nvPr/>
        </p:nvSpPr>
        <p:spPr>
          <a:xfrm>
            <a:off x="6051760" y="-319085"/>
            <a:ext cx="896399" cy="400110"/>
          </a:xfrm>
          <a:prstGeom prst="rect">
            <a:avLst/>
          </a:prstGeom>
          <a:noFill/>
        </p:spPr>
        <p:txBody>
          <a:bodyPr wrap="none" rtlCol="0">
            <a:spAutoFit/>
          </a:bodyPr>
          <a:lstStyle/>
          <a:p>
            <a:r>
              <a:rPr lang="en-US" altLang="zh-CN" sz="2000" dirty="0">
                <a:solidFill>
                  <a:srgbClr val="0000FF"/>
                </a:solidFill>
              </a:rPr>
              <a:t>Output</a:t>
            </a:r>
            <a:endParaRPr lang="zh-CN" altLang="en-US" sz="2000" dirty="0">
              <a:solidFill>
                <a:srgbClr val="0000FF"/>
              </a:solidFill>
            </a:endParaRPr>
          </a:p>
        </p:txBody>
      </p:sp>
      <p:sp>
        <p:nvSpPr>
          <p:cNvPr id="21" name="文本框 20">
            <a:extLst>
              <a:ext uri="{FF2B5EF4-FFF2-40B4-BE49-F238E27FC236}">
                <a16:creationId xmlns:a16="http://schemas.microsoft.com/office/drawing/2014/main" id="{CEE88769-BD0C-4ADF-B5F8-B29BEB4D5495}"/>
              </a:ext>
            </a:extLst>
          </p:cNvPr>
          <p:cNvSpPr txBox="1"/>
          <p:nvPr/>
        </p:nvSpPr>
        <p:spPr>
          <a:xfrm>
            <a:off x="10160" y="3947431"/>
            <a:ext cx="4339650" cy="369332"/>
          </a:xfrm>
          <a:prstGeom prst="rect">
            <a:avLst/>
          </a:prstGeom>
          <a:noFill/>
        </p:spPr>
        <p:txBody>
          <a:bodyPr wrap="none" rtlCol="0">
            <a:spAutoFit/>
          </a:bodyPr>
          <a:lstStyle/>
          <a:p>
            <a:r>
              <a:rPr lang="zh-CN" altLang="en-US" dirty="0"/>
              <a:t>主要用于提取特征。特别是图片的特征。</a:t>
            </a:r>
            <a:endParaRPr lang="en-US" altLang="zh-CN" dirty="0"/>
          </a:p>
        </p:txBody>
      </p:sp>
    </p:spTree>
    <p:extLst>
      <p:ext uri="{BB962C8B-B14F-4D97-AF65-F5344CB8AC3E}">
        <p14:creationId xmlns:p14="http://schemas.microsoft.com/office/powerpoint/2010/main" val="271507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3972441"/>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前馈过程就是如图中所示，从下到上的进行计算，计算的时候不仅计算出来了值，并且还顺带求了偏导。经过中间的一系列过程吗，然后可以求出最上方对最下方的偏导数。这也就是中间层级存在的原因。</a:t>
            </a:r>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spTree>
    <p:extLst>
      <p:ext uri="{BB962C8B-B14F-4D97-AF65-F5344CB8AC3E}">
        <p14:creationId xmlns:p14="http://schemas.microsoft.com/office/powerpoint/2010/main" val="305803589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5470</TotalTime>
  <Words>2144</Words>
  <Application>Microsoft Office PowerPoint</Application>
  <PresentationFormat>全屏显示(4:3)</PresentationFormat>
  <Paragraphs>130</Paragraphs>
  <Slides>12</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553</cp:revision>
  <dcterms:created xsi:type="dcterms:W3CDTF">2016-05-05T01:58:29Z</dcterms:created>
  <dcterms:modified xsi:type="dcterms:W3CDTF">2021-04-24T06:59:42Z</dcterms:modified>
</cp:coreProperties>
</file>