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28"/>
  </p:notesMasterIdLst>
  <p:sldIdLst>
    <p:sldId id="282" r:id="rId2"/>
    <p:sldId id="392" r:id="rId3"/>
    <p:sldId id="455" r:id="rId4"/>
    <p:sldId id="319" r:id="rId5"/>
    <p:sldId id="441" r:id="rId6"/>
    <p:sldId id="456" r:id="rId7"/>
    <p:sldId id="457" r:id="rId8"/>
    <p:sldId id="464" r:id="rId9"/>
    <p:sldId id="465" r:id="rId10"/>
    <p:sldId id="466" r:id="rId11"/>
    <p:sldId id="467" r:id="rId12"/>
    <p:sldId id="468" r:id="rId13"/>
    <p:sldId id="469" r:id="rId14"/>
    <p:sldId id="470" r:id="rId15"/>
    <p:sldId id="471" r:id="rId16"/>
    <p:sldId id="462" r:id="rId17"/>
    <p:sldId id="458" r:id="rId18"/>
    <p:sldId id="463" r:id="rId19"/>
    <p:sldId id="478" r:id="rId20"/>
    <p:sldId id="474" r:id="rId21"/>
    <p:sldId id="473" r:id="rId22"/>
    <p:sldId id="475" r:id="rId23"/>
    <p:sldId id="472" r:id="rId24"/>
    <p:sldId id="476" r:id="rId25"/>
    <p:sldId id="477" r:id="rId26"/>
    <p:sldId id="4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7"/>
    <p:restoredTop sz="77858" autoAdjust="0"/>
  </p:normalViewPr>
  <p:slideViewPr>
    <p:cSldViewPr snapToGrid="0" snapToObjects="1">
      <p:cViewPr varScale="1">
        <p:scale>
          <a:sx n="72" d="100"/>
          <a:sy n="72" d="100"/>
        </p:scale>
        <p:origin x="113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29BED159-1BFC-8942-B2D9-BC8E359F35CB}" type="datetimeFigureOut">
              <a:rPr lang="en-US" smtClean="0"/>
              <a:pPr/>
              <a:t>5/21/24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35A6FE7F-D794-8341-9572-E71E457CB0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3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8686" rtl="0" eaLnBrk="1" latinLnBrk="0" hangingPunct="1">
      <a:defRPr sz="144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548686" algn="l" defTabSz="548686" rtl="0" eaLnBrk="1" latinLnBrk="0" hangingPunct="1">
      <a:defRPr sz="144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097371" algn="l" defTabSz="548686" rtl="0" eaLnBrk="1" latinLnBrk="0" hangingPunct="1">
      <a:defRPr sz="144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646057" algn="l" defTabSz="548686" rtl="0" eaLnBrk="1" latinLnBrk="0" hangingPunct="1">
      <a:defRPr sz="144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194743" algn="l" defTabSz="548686" rtl="0" eaLnBrk="1" latinLnBrk="0" hangingPunct="1">
      <a:defRPr sz="144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743429" algn="l" defTabSz="54868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2114" algn="l" defTabSz="54868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800" algn="l" defTabSz="54868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486" algn="l" defTabSz="54868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38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6FE7F-D794-8341-9572-E71E457CB03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16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6FE7F-D794-8341-9572-E71E457CB03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1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6FE7F-D794-8341-9572-E71E457CB03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2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>
            <a:extLst>
              <a:ext uri="{FF2B5EF4-FFF2-40B4-BE49-F238E27FC236}">
                <a16:creationId xmlns:a16="http://schemas.microsoft.com/office/drawing/2014/main" id="{A7C8286B-658E-7450-0D2F-EC374F3A7B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06" y="4872814"/>
            <a:ext cx="6095206" cy="19626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290F13-CD21-3242-466D-25DA65BC99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46"/>
            <a:ext cx="3226591" cy="1060853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59A3EE21-29A1-29D5-47DF-8CF2791B96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422" y="1582716"/>
            <a:ext cx="10051570" cy="876741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399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7" name="内容占位符 25">
            <a:extLst>
              <a:ext uri="{FF2B5EF4-FFF2-40B4-BE49-F238E27FC236}">
                <a16:creationId xmlns:a16="http://schemas.microsoft.com/office/drawing/2014/main" id="{F0B76301-902F-E542-B6AB-6111142783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3741" y="3641398"/>
            <a:ext cx="2902933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D07E14EC-D428-8864-2348-336A27F42D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385" y="2851876"/>
            <a:ext cx="4121644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2E8A752-3A97-5FCC-9983-D37E8081F1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3637653" y="220390"/>
            <a:ext cx="4381760" cy="600824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402CFAD5-DD73-0DEB-B3D6-D598C8D38FAD}"/>
              </a:ext>
            </a:extLst>
          </p:cNvPr>
          <p:cNvGrpSpPr/>
          <p:nvPr userDrawn="1"/>
        </p:nvGrpSpPr>
        <p:grpSpPr>
          <a:xfrm>
            <a:off x="6980986" y="6501158"/>
            <a:ext cx="4677128" cy="251750"/>
            <a:chOff x="2328587" y="6073254"/>
            <a:chExt cx="7554800" cy="40659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3B0D3A4-CD16-A8D0-0EFD-743F51FDECA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D29AA59-6FC6-B9C9-C152-0CCB4DB27904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17" name="直接连接符 12">
              <a:extLst>
                <a:ext uri="{FF2B5EF4-FFF2-40B4-BE49-F238E27FC236}">
                  <a16:creationId xmlns:a16="http://schemas.microsoft.com/office/drawing/2014/main" id="{F0FEF4CF-4831-8760-5BA5-5D43DBAAF4F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3">
              <a:extLst>
                <a:ext uri="{FF2B5EF4-FFF2-40B4-BE49-F238E27FC236}">
                  <a16:creationId xmlns:a16="http://schemas.microsoft.com/office/drawing/2014/main" id="{DED14A23-FD16-9EEA-87B2-AE8C022DFE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FDAD68AE-CB4F-036E-8524-774A49069603}"/>
              </a:ext>
            </a:extLst>
          </p:cNvPr>
          <p:cNvSpPr/>
          <p:nvPr userDrawn="1"/>
        </p:nvSpPr>
        <p:spPr>
          <a:xfrm>
            <a:off x="0" y="1004688"/>
            <a:ext cx="12190413" cy="113220"/>
          </a:xfrm>
          <a:prstGeom prst="rect">
            <a:avLst/>
          </a:prstGeom>
          <a:gradFill>
            <a:gsLst>
              <a:gs pos="50000">
                <a:schemeClr val="bg1">
                  <a:alpha val="80000"/>
                </a:schemeClr>
              </a:gs>
              <a:gs pos="90000">
                <a:srgbClr val="C00000"/>
              </a:gs>
              <a:gs pos="10000">
                <a:srgbClr val="C00000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88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>
            <a:extLst>
              <a:ext uri="{FF2B5EF4-FFF2-40B4-BE49-F238E27FC236}">
                <a16:creationId xmlns:a16="http://schemas.microsoft.com/office/drawing/2014/main" id="{A5F9A67E-B803-50F5-69AF-8D3B0CC6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17" y="115495"/>
            <a:ext cx="8939268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0" name="内容占位符 4">
            <a:extLst>
              <a:ext uri="{FF2B5EF4-FFF2-40B4-BE49-F238E27FC236}">
                <a16:creationId xmlns:a16="http://schemas.microsoft.com/office/drawing/2014/main" id="{C29B416E-DAA6-E3EA-8AF3-A6D45B5646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088135"/>
            <a:ext cx="12190412" cy="5488062"/>
          </a:xfrm>
          <a:prstGeom prst="rect">
            <a:avLst/>
          </a:prstGeom>
        </p:spPr>
        <p:txBody>
          <a:bodyPr>
            <a:normAutofit/>
          </a:bodyPr>
          <a:lstStyle>
            <a:lvl1pPr marL="241903" indent="-241903">
              <a:lnSpc>
                <a:spcPct val="120000"/>
              </a:lnSpc>
              <a:buClr>
                <a:srgbClr val="C00000"/>
              </a:buClr>
              <a:buSzPct val="5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20000"/>
              </a:lnSpc>
              <a:buClr>
                <a:srgbClr val="C00000"/>
              </a:buClr>
              <a:defRPr sz="211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buClr>
                <a:srgbClr val="C00000"/>
              </a:buClr>
              <a:defRPr sz="190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buClr>
                <a:srgbClr val="C00000"/>
              </a:buClr>
              <a:defRPr sz="1693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buClr>
                <a:srgbClr val="C00000"/>
              </a:buClr>
              <a:defRPr sz="1693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59DC14E-F69A-B905-676D-009B9D216E88}"/>
              </a:ext>
            </a:extLst>
          </p:cNvPr>
          <p:cNvSpPr txBox="1"/>
          <p:nvPr userDrawn="1"/>
        </p:nvSpPr>
        <p:spPr>
          <a:xfrm>
            <a:off x="-2" y="6576198"/>
            <a:ext cx="25832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张洳源 </a:t>
            </a:r>
            <a:r>
              <a:rPr lang="en-US" altLang="zh-CN" sz="1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ruyuanzhang@sjtu.edu.cn</a:t>
            </a:r>
            <a:endParaRPr lang="zh-CN" altLang="en-US" sz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B6513AF-8A30-56AC-FD99-EA8C8C748D34}"/>
              </a:ext>
            </a:extLst>
          </p:cNvPr>
          <p:cNvSpPr txBox="1"/>
          <p:nvPr userDrawn="1"/>
        </p:nvSpPr>
        <p:spPr>
          <a:xfrm>
            <a:off x="3692975" y="6588724"/>
            <a:ext cx="48044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Neuroscience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Neuroimaging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zh-CN" altLang="en-US" sz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1F55B62-206F-FE79-B37D-DDF66DF63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03324" y="6613692"/>
            <a:ext cx="234106" cy="23279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AD0038E-5E7F-C6B8-D899-2A9796DC89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782520" y="6613692"/>
            <a:ext cx="234106" cy="232791"/>
          </a:xfrm>
          <a:prstGeom prst="rect">
            <a:avLst/>
          </a:prstGeom>
        </p:spPr>
      </p:pic>
      <p:sp>
        <p:nvSpPr>
          <p:cNvPr id="26" name="灯片编号占位符 32">
            <a:extLst>
              <a:ext uri="{FF2B5EF4-FFF2-40B4-BE49-F238E27FC236}">
                <a16:creationId xmlns:a16="http://schemas.microsoft.com/office/drawing/2014/main" id="{43917C1A-48E9-C6F3-CE64-EF4DB708BA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08662" y="6576198"/>
            <a:ext cx="402622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sz="1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F9AB4FEA-6321-424B-AFC1-854643CA7A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61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建筑物, 圆屋顶, 地板&#10;&#10;描述已自动生成">
            <a:extLst>
              <a:ext uri="{FF2B5EF4-FFF2-40B4-BE49-F238E27FC236}">
                <a16:creationId xmlns:a16="http://schemas.microsoft.com/office/drawing/2014/main" id="{32C61E04-9C57-4412-9EA5-8082A6789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1" cy="6858000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:a16="http://schemas.microsoft.com/office/drawing/2014/main" id="{C5A6C460-C718-4155-A390-E0273AFCB62A}"/>
              </a:ext>
            </a:extLst>
          </p:cNvPr>
          <p:cNvSpPr/>
          <p:nvPr/>
        </p:nvSpPr>
        <p:spPr>
          <a:xfrm>
            <a:off x="4144710" y="1537752"/>
            <a:ext cx="8047290" cy="3189811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 descr="图片包含 建筑物&#10;&#10;自动生成的说明">
            <a:extLst>
              <a:ext uri="{FF2B5EF4-FFF2-40B4-BE49-F238E27FC236}">
                <a16:creationId xmlns:a16="http://schemas.microsoft.com/office/drawing/2014/main" id="{DC463E02-403D-4EDF-904F-C4102C9C3D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86" y="2142500"/>
            <a:ext cx="8047290" cy="259093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9AF74CDA-19DD-45C1-88FF-237973683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1297" y="2602229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981273AB-3D30-4A7E-951D-B80D318521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1281" y="4870090"/>
            <a:ext cx="224470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fld id="{C6124F18-99FF-4E25-B026-C95B196756F6}" type="datetime2">
              <a:rPr lang="zh-CN" altLang="en-US" smtClean="0"/>
              <a:t>2019年1月28日</a:t>
            </a:fld>
            <a:endParaRPr lang="zh-CN" altLang="en-US" dirty="0"/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F905EEBF-8ACE-4D30-A4F5-C5796F834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19584" y="3810704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73862409-EB7F-40D8-9600-B7C8CE927E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19384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63D107-02BD-4A0D-9132-36E8D944F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559" y="4410383"/>
            <a:ext cx="3935296" cy="20929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D92EBD5-2225-4D92-B6FB-5F42D4CF9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4" y="51177"/>
            <a:ext cx="2169174" cy="71309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F038EC1-5530-4400-9F4D-38CB7EE61EE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rcRect r="1346"/>
          <a:stretch/>
        </p:blipFill>
        <p:spPr>
          <a:xfrm>
            <a:off x="516" y="6041799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97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7C66039A-3D15-4D27-8FD3-6ADF01C34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1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5D47FDF-63E1-442F-8001-E72FBC10D88D}"/>
              </a:ext>
            </a:extLst>
          </p:cNvPr>
          <p:cNvGrpSpPr/>
          <p:nvPr/>
        </p:nvGrpSpPr>
        <p:grpSpPr>
          <a:xfrm>
            <a:off x="304800" y="2455636"/>
            <a:ext cx="4122059" cy="1462680"/>
            <a:chOff x="304800" y="2709636"/>
            <a:chExt cx="4122059" cy="146268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022DE15-F0A7-4081-B20E-F56AF7E8D451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68AF075-1EBE-4100-82B6-D1B2511E27A3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D1F02EB-A5F5-4A25-8E13-33D76C3997D5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0"/>
                </a:p>
              </p:txBody>
            </p:sp>
            <p:pic>
              <p:nvPicPr>
                <p:cNvPr id="11" name="图片 10" descr="图片包含 建筑物&#10;&#10;自动生成的说明">
                  <a:extLst>
                    <a:ext uri="{FF2B5EF4-FFF2-40B4-BE49-F238E27FC236}">
                      <a16:creationId xmlns:a16="http://schemas.microsoft.com/office/drawing/2014/main" id="{27CDB2F7-E7B6-465A-921A-BD30952F7D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901EB5B-A305-4D12-8523-8654B0DF8D3C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399" b="1" dirty="0">
                    <a:solidFill>
                      <a:schemeClr val="accent1"/>
                    </a:solidFill>
                  </a:rPr>
                  <a:t>目  录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DBDFDE5-938B-46BA-BF04-52626678C645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C96E7EA-26DC-40A9-97DD-57F90BFFB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86D2A06B-94AC-4433-BBC3-A98A9F2FD4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72150" y="0"/>
            <a:ext cx="6419850" cy="685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1AFFB6-310A-466D-BAD1-F84A11C9C967}"/>
              </a:ext>
            </a:extLst>
          </p:cNvPr>
          <p:cNvSpPr/>
          <p:nvPr/>
        </p:nvSpPr>
        <p:spPr>
          <a:xfrm flipV="1">
            <a:off x="5672624" y="0"/>
            <a:ext cx="90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60721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建筑物, 圆屋顶, 地板&#10;&#10;描述已自动生成">
            <a:extLst>
              <a:ext uri="{FF2B5EF4-FFF2-40B4-BE49-F238E27FC236}">
                <a16:creationId xmlns:a16="http://schemas.microsoft.com/office/drawing/2014/main" id="{1CF278BF-7BDF-4094-9C1D-962B78BFD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1" cy="6858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CBE5229-6D64-4AB4-BD32-C5A9C0A25B3D}"/>
              </a:ext>
            </a:extLst>
          </p:cNvPr>
          <p:cNvGrpSpPr/>
          <p:nvPr/>
        </p:nvGrpSpPr>
        <p:grpSpPr>
          <a:xfrm>
            <a:off x="4034971" y="685800"/>
            <a:ext cx="4122060" cy="1462680"/>
            <a:chOff x="667655" y="1497651"/>
            <a:chExt cx="4122060" cy="146268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6977AD1-FB29-49DB-B293-6E501C63653E}"/>
                </a:ext>
              </a:extLst>
            </p:cNvPr>
            <p:cNvGrpSpPr/>
            <p:nvPr/>
          </p:nvGrpSpPr>
          <p:grpSpPr>
            <a:xfrm>
              <a:off x="667656" y="1497651"/>
              <a:ext cx="4122059" cy="1438728"/>
              <a:chOff x="537028" y="1493158"/>
              <a:chExt cx="4122059" cy="143872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2C25A7C-283B-4D59-8088-0D173FD791A1}"/>
                  </a:ext>
                </a:extLst>
              </p:cNvPr>
              <p:cNvSpPr/>
              <p:nvPr/>
            </p:nvSpPr>
            <p:spPr>
              <a:xfrm>
                <a:off x="537029" y="1493158"/>
                <a:ext cx="4122058" cy="1438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pic>
            <p:nvPicPr>
              <p:cNvPr id="11" name="图片 10" descr="图片包含 建筑物&#10;&#10;自动生成的说明">
                <a:extLst>
                  <a:ext uri="{FF2B5EF4-FFF2-40B4-BE49-F238E27FC236}">
                    <a16:creationId xmlns:a16="http://schemas.microsoft.com/office/drawing/2014/main" id="{909D8670-2666-4A27-A0FE-9BF4BFDA7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alphaModFix amt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028" y="1604731"/>
                <a:ext cx="4122058" cy="1327155"/>
              </a:xfrm>
              <a:prstGeom prst="rect">
                <a:avLst/>
              </a:prstGeom>
              <a:effectLst/>
            </p:spPr>
          </p:pic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0563126-3B82-41C3-959D-6EE0A64FB1C8}"/>
                </a:ext>
              </a:extLst>
            </p:cNvPr>
            <p:cNvSpPr txBox="1"/>
            <p:nvPr/>
          </p:nvSpPr>
          <p:spPr>
            <a:xfrm>
              <a:off x="667655" y="1755350"/>
              <a:ext cx="41220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999" b="1" dirty="0">
                  <a:solidFill>
                    <a:schemeClr val="accent1"/>
                  </a:solidFill>
                </a:rPr>
                <a:t>目         录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1F06D8F-A998-4957-BCDD-C5D37E948A62}"/>
                </a:ext>
              </a:extLst>
            </p:cNvPr>
            <p:cNvSpPr/>
            <p:nvPr/>
          </p:nvSpPr>
          <p:spPr>
            <a:xfrm rot="16200000">
              <a:off x="2683685" y="854302"/>
              <a:ext cx="90000" cy="412205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F63F420-5C8B-4249-B74B-AB25DACFA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48" y="797375"/>
            <a:ext cx="1590855" cy="1114981"/>
          </a:xfrm>
          <a:prstGeom prst="rect">
            <a:avLst/>
          </a:prstGeom>
        </p:spPr>
      </p:pic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E9A5540C-0F48-4B7F-B5D6-F8A8EDA2E8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9050" y="3429001"/>
            <a:ext cx="12211050" cy="342899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9484F6-57FB-4D78-BAC6-3A0A97C9E850}"/>
              </a:ext>
            </a:extLst>
          </p:cNvPr>
          <p:cNvSpPr/>
          <p:nvPr/>
        </p:nvSpPr>
        <p:spPr>
          <a:xfrm rot="16200000" flipV="1">
            <a:off x="6051001" y="-2738344"/>
            <a:ext cx="90000" cy="121989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29004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圆屋顶, 地板&#10;&#10;描述已自动生成">
            <a:extLst>
              <a:ext uri="{FF2B5EF4-FFF2-40B4-BE49-F238E27FC236}">
                <a16:creationId xmlns:a16="http://schemas.microsoft.com/office/drawing/2014/main" id="{BCB8885F-CCB9-4EC9-AC5C-83B4329CC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75" y="3047030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465DB092-56FD-4A68-9D16-CFF0FD3DE8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1346"/>
          <a:stretch/>
        </p:blipFill>
        <p:spPr>
          <a:xfrm>
            <a:off x="516" y="6041799"/>
            <a:ext cx="12166903" cy="411617"/>
          </a:xfrm>
          <a:prstGeom prst="rect">
            <a:avLst/>
          </a:prstGeom>
        </p:spPr>
      </p:pic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7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9468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过渡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, 圆屋顶, 地板&#10;&#10;描述已自动生成">
            <a:extLst>
              <a:ext uri="{FF2B5EF4-FFF2-40B4-BE49-F238E27FC236}">
                <a16:creationId xmlns:a16="http://schemas.microsoft.com/office/drawing/2014/main" id="{CA20EC42-E2DC-453A-A334-D1D7BD3BE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1" cy="6858000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/>
        </p:nvSpPr>
        <p:spPr>
          <a:xfrm rot="10800000">
            <a:off x="5885901" y="-45000"/>
            <a:ext cx="90000" cy="694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9050"/>
            <a:ext cx="5842000" cy="68770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5" y="3047030"/>
            <a:ext cx="5648325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75" y="4054687"/>
            <a:ext cx="5648325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251A89-E640-49C6-A3E7-63D9665175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49487" r="1345"/>
          <a:stretch/>
        </p:blipFill>
        <p:spPr>
          <a:xfrm>
            <a:off x="6238430" y="6041799"/>
            <a:ext cx="592044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42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B46500FD-D914-4D54-A821-089660309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227868-C0F1-41FC-A8C9-A533B4E114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1346"/>
          <a:stretch/>
        </p:blipFill>
        <p:spPr>
          <a:xfrm>
            <a:off x="516" y="6041799"/>
            <a:ext cx="12166903" cy="411617"/>
          </a:xfrm>
          <a:prstGeom prst="rect">
            <a:avLst/>
          </a:prstGeom>
        </p:spPr>
      </p:pic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1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/>
        </p:nvSpPr>
        <p:spPr>
          <a:xfrm>
            <a:off x="1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21" name="文本占位符 31">
            <a:extLst>
              <a:ext uri="{FF2B5EF4-FFF2-40B4-BE49-F238E27FC236}">
                <a16:creationId xmlns:a16="http://schemas.microsoft.com/office/drawing/2014/main" id="{C2D49473-9331-4572-8AFC-3A905D765C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352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E2A174E-0D40-4C44-A4CB-067A3AD3E27A}"/>
              </a:ext>
            </a:extLst>
          </p:cNvPr>
          <p:cNvSpPr/>
          <p:nvPr/>
        </p:nvSpPr>
        <p:spPr>
          <a:xfrm>
            <a:off x="11428835" y="119858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B6623D7A-6A25-4FAF-BE38-10BE0650BF71}"/>
              </a:ext>
            </a:extLst>
          </p:cNvPr>
          <p:cNvSpPr/>
          <p:nvPr/>
        </p:nvSpPr>
        <p:spPr>
          <a:xfrm>
            <a:off x="11016783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02769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(标题导航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包含 建筑物, 圆屋顶, 地板&#10;&#10;描述已自动生成">
            <a:extLst>
              <a:ext uri="{FF2B5EF4-FFF2-40B4-BE49-F238E27FC236}">
                <a16:creationId xmlns:a16="http://schemas.microsoft.com/office/drawing/2014/main" id="{FCB44420-1668-4CDF-B7B1-BF6494090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1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9AE407FD-1006-4AC4-B10B-CB7686E66A86}"/>
              </a:ext>
            </a:extLst>
          </p:cNvPr>
          <p:cNvSpPr/>
          <p:nvPr/>
        </p:nvSpPr>
        <p:spPr>
          <a:xfrm>
            <a:off x="1" y="1"/>
            <a:ext cx="12191483" cy="685800"/>
          </a:xfrm>
          <a:prstGeom prst="parallelogram">
            <a:avLst>
              <a:gd name="adj" fmla="val 430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pic>
        <p:nvPicPr>
          <p:cNvPr id="20" name="图片 19" descr="图片包含 户外, 标牌, 黑色&#10;&#10;自动生成的说明">
            <a:extLst>
              <a:ext uri="{FF2B5EF4-FFF2-40B4-BE49-F238E27FC236}">
                <a16:creationId xmlns:a16="http://schemas.microsoft.com/office/drawing/2014/main" id="{D5338ABA-2308-412D-96F5-DE590FFF9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B0646154-6233-4139-B550-A28CDF04E3FA}"/>
              </a:ext>
            </a:extLst>
          </p:cNvPr>
          <p:cNvSpPr/>
          <p:nvPr/>
        </p:nvSpPr>
        <p:spPr>
          <a:xfrm>
            <a:off x="995330" y="105512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</a:rPr>
              <a:t>标题一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DB662845-A8FE-4E13-82B8-ABEE9422A575}"/>
              </a:ext>
            </a:extLst>
          </p:cNvPr>
          <p:cNvSpPr/>
          <p:nvPr/>
        </p:nvSpPr>
        <p:spPr>
          <a:xfrm>
            <a:off x="2831521" y="105512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标题二</a:t>
            </a: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44330A7B-15B1-4D7C-8EFE-B8A0161426A0}"/>
              </a:ext>
            </a:extLst>
          </p:cNvPr>
          <p:cNvSpPr/>
          <p:nvPr/>
        </p:nvSpPr>
        <p:spPr>
          <a:xfrm>
            <a:off x="4645216" y="105512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标题三</a:t>
            </a: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FAB9E410-8F4C-4E41-B027-DFC233733AB7}"/>
              </a:ext>
            </a:extLst>
          </p:cNvPr>
          <p:cNvSpPr/>
          <p:nvPr/>
        </p:nvSpPr>
        <p:spPr>
          <a:xfrm>
            <a:off x="6481407" y="105512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标题四</a:t>
            </a: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9F88429B-B890-4CEE-A503-4E91AAB2562D}"/>
              </a:ext>
            </a:extLst>
          </p:cNvPr>
          <p:cNvSpPr/>
          <p:nvPr/>
        </p:nvSpPr>
        <p:spPr>
          <a:xfrm>
            <a:off x="8295101" y="105512"/>
            <a:ext cx="1957419" cy="512879"/>
          </a:xfrm>
          <a:prstGeom prst="parallelogram">
            <a:avLst>
              <a:gd name="adj" fmla="val 430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标题五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AC3C199-AD82-4263-B8E8-8D1CD35372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r="1346"/>
          <a:stretch/>
        </p:blipFill>
        <p:spPr>
          <a:xfrm>
            <a:off x="516" y="6041799"/>
            <a:ext cx="12166903" cy="411617"/>
          </a:xfrm>
          <a:prstGeom prst="rect">
            <a:avLst/>
          </a:prstGeom>
        </p:spPr>
      </p:pic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2051FE92-34E2-4DFE-BC0D-28D53B1BE4ED}"/>
              </a:ext>
            </a:extLst>
          </p:cNvPr>
          <p:cNvSpPr/>
          <p:nvPr/>
        </p:nvSpPr>
        <p:spPr>
          <a:xfrm>
            <a:off x="11428835" y="119858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EE8F87D0-86D3-40A7-B41A-5B19E1D5D4CF}"/>
              </a:ext>
            </a:extLst>
          </p:cNvPr>
          <p:cNvSpPr/>
          <p:nvPr/>
        </p:nvSpPr>
        <p:spPr>
          <a:xfrm>
            <a:off x="11016783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78086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建筑物, 圆屋顶, 地板&#10;&#10;描述已自动生成">
            <a:extLst>
              <a:ext uri="{FF2B5EF4-FFF2-40B4-BE49-F238E27FC236}">
                <a16:creationId xmlns:a16="http://schemas.microsoft.com/office/drawing/2014/main" id="{AABAA2F6-CE8B-4D0C-9DA1-7AFD8C0E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1" cy="6858000"/>
          </a:xfrm>
          <a:prstGeom prst="rect">
            <a:avLst/>
          </a:prstGeom>
        </p:spPr>
      </p:pic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55B5EF86-CD68-45F5-B469-E0C751A7F1CE}"/>
              </a:ext>
            </a:extLst>
          </p:cNvPr>
          <p:cNvSpPr/>
          <p:nvPr/>
        </p:nvSpPr>
        <p:spPr>
          <a:xfrm>
            <a:off x="1" y="1"/>
            <a:ext cx="12191483" cy="685800"/>
          </a:xfrm>
          <a:prstGeom prst="parallelogram">
            <a:avLst>
              <a:gd name="adj" fmla="val 444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图片包含 户外, 标牌, 黑色&#10;&#10;自动生成的说明">
            <a:extLst>
              <a:ext uri="{FF2B5EF4-FFF2-40B4-BE49-F238E27FC236}">
                <a16:creationId xmlns:a16="http://schemas.microsoft.com/office/drawing/2014/main" id="{BBD19A13-D175-4468-834D-FE213A533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0E3A7107-0A14-4195-8DEB-51F0B46D6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352" y="43657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56FC8349-67FC-4E3B-B988-7A27FDAE9D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56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85368C87-925C-44AC-B001-5C4EE6F00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8941" y="6438900"/>
            <a:ext cx="4151344" cy="4191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FF6FEE6-2A34-4756-8F6B-3232EC375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9056" y="766712"/>
            <a:ext cx="11568144" cy="4765791"/>
          </a:xfrm>
          <a:prstGeom prst="rect">
            <a:avLst/>
          </a:prstGeom>
        </p:spPr>
        <p:txBody>
          <a:bodyPr/>
          <a:lstStyle>
            <a:lvl1pPr marL="228577" indent="-228577">
              <a:lnSpc>
                <a:spcPct val="130000"/>
              </a:lnSpc>
              <a:buFontTx/>
              <a:buBlip>
                <a:blip r:embed="rId4"/>
              </a:buBlip>
              <a:defRPr sz="2000">
                <a:solidFill>
                  <a:schemeClr val="accent2"/>
                </a:solidFill>
              </a:defRPr>
            </a:lvl1pPr>
            <a:lvl2pPr>
              <a:lnSpc>
                <a:spcPct val="130000"/>
              </a:lnSpc>
              <a:defRPr sz="2000">
                <a:solidFill>
                  <a:schemeClr val="accent2"/>
                </a:solidFill>
              </a:defRPr>
            </a:lvl2pPr>
            <a:lvl3pPr>
              <a:lnSpc>
                <a:spcPct val="13000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4pPr>
            <a:lvl5pPr>
              <a:lnSpc>
                <a:spcPct val="130000"/>
              </a:lnSpc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93235BFC-8F08-4C25-988C-FCB706C52ACD}"/>
              </a:ext>
            </a:extLst>
          </p:cNvPr>
          <p:cNvSpPr/>
          <p:nvPr/>
        </p:nvSpPr>
        <p:spPr>
          <a:xfrm>
            <a:off x="11428835" y="119858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A14A4014-5A08-40D8-A5CC-B2FF9962A739}"/>
              </a:ext>
            </a:extLst>
          </p:cNvPr>
          <p:cNvSpPr/>
          <p:nvPr/>
        </p:nvSpPr>
        <p:spPr>
          <a:xfrm>
            <a:off x="11016783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2C3C1CA-869D-4F70-8C72-BC72214F5E6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r="1346"/>
          <a:stretch/>
        </p:blipFill>
        <p:spPr>
          <a:xfrm>
            <a:off x="516" y="6041799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片包含 建筑物&#10;&#10;自动生成的说明">
            <a:extLst>
              <a:ext uri="{FF2B5EF4-FFF2-40B4-BE49-F238E27FC236}">
                <a16:creationId xmlns:a16="http://schemas.microsoft.com/office/drawing/2014/main" id="{59C76395-F18A-42DC-A156-F93BFCD8E4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51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/>
        </p:nvCxnSpPr>
        <p:spPr>
          <a:xfrm>
            <a:off x="30480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/>
        </p:nvCxnSpPr>
        <p:spPr>
          <a:xfrm>
            <a:off x="9689690" y="3429000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户外, 标牌, 黑色&#10;&#10;自动生成的说明">
            <a:extLst>
              <a:ext uri="{FF2B5EF4-FFF2-40B4-BE49-F238E27FC236}">
                <a16:creationId xmlns:a16="http://schemas.microsoft.com/office/drawing/2014/main" id="{EC48E4B1-8892-4D66-885C-B3B81823A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28" y="853340"/>
            <a:ext cx="1656344" cy="1656344"/>
          </a:xfrm>
          <a:prstGeom prst="rect">
            <a:avLst/>
          </a:prstGeom>
        </p:spPr>
      </p:pic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55163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999" b="1" spc="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079C22-C965-4A93-8C7F-F7C26F71D8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3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1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AE02A4D7-E021-95B1-01E6-2E31E7DA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17" y="115495"/>
            <a:ext cx="8939268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D4F8742-A968-7081-0087-8E3C6C0322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088135"/>
            <a:ext cx="12190412" cy="5488062"/>
          </a:xfrm>
          <a:prstGeom prst="rect">
            <a:avLst/>
          </a:prstGeom>
        </p:spPr>
        <p:txBody>
          <a:bodyPr>
            <a:normAutofit/>
          </a:bodyPr>
          <a:lstStyle>
            <a:lvl1pPr marL="241903" indent="-241903">
              <a:lnSpc>
                <a:spcPct val="120000"/>
              </a:lnSpc>
              <a:buClr>
                <a:srgbClr val="C00000"/>
              </a:buClr>
              <a:buSzPct val="5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20000"/>
              </a:lnSpc>
              <a:buClr>
                <a:srgbClr val="C00000"/>
              </a:buClr>
              <a:defRPr sz="211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buClr>
                <a:srgbClr val="C00000"/>
              </a:buClr>
              <a:defRPr sz="190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buClr>
                <a:srgbClr val="C00000"/>
              </a:buClr>
              <a:defRPr sz="1693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buClr>
                <a:srgbClr val="C00000"/>
              </a:buClr>
              <a:defRPr sz="1693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0AB71A-97F6-8C09-AAF6-1A8B05212F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/>
        </p:blipFill>
        <p:spPr>
          <a:xfrm>
            <a:off x="0" y="59031"/>
            <a:ext cx="2583208" cy="411617"/>
          </a:xfrm>
          <a:prstGeom prst="rect">
            <a:avLst/>
          </a:prstGeom>
          <a:noFill/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4688B82-D90A-9167-84D0-07BDBC1BDB80}"/>
              </a:ext>
            </a:extLst>
          </p:cNvPr>
          <p:cNvSpPr txBox="1"/>
          <p:nvPr userDrawn="1"/>
        </p:nvSpPr>
        <p:spPr>
          <a:xfrm>
            <a:off x="-2" y="6576198"/>
            <a:ext cx="25832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张洳源 </a:t>
            </a:r>
            <a:r>
              <a:rPr lang="en-US" altLang="zh-CN" sz="1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ruyuanzhang@sjtu.edu.cn</a:t>
            </a:r>
            <a:endParaRPr lang="zh-CN" altLang="en-US" sz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C32498-C550-0120-3B94-8A17D26783AB}"/>
              </a:ext>
            </a:extLst>
          </p:cNvPr>
          <p:cNvSpPr txBox="1"/>
          <p:nvPr userDrawn="1"/>
        </p:nvSpPr>
        <p:spPr>
          <a:xfrm>
            <a:off x="3692975" y="6588724"/>
            <a:ext cx="48044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Neuroscience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Neuroimaging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zh-CN" altLang="en-US" sz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C9FA88-CA24-8E99-CDBE-008AAAA13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03324" y="6613692"/>
            <a:ext cx="234106" cy="2327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32EF1BD-CE6E-FEC5-9854-913896BBDF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782520" y="6613692"/>
            <a:ext cx="234106" cy="232791"/>
          </a:xfrm>
          <a:prstGeom prst="rect">
            <a:avLst/>
          </a:prstGeom>
        </p:spPr>
      </p:pic>
      <p:sp>
        <p:nvSpPr>
          <p:cNvPr id="13" name="灯片编号占位符 32">
            <a:extLst>
              <a:ext uri="{FF2B5EF4-FFF2-40B4-BE49-F238E27FC236}">
                <a16:creationId xmlns:a16="http://schemas.microsoft.com/office/drawing/2014/main" id="{78EB5E86-ABB5-4FAF-623B-7FE8489AE3B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08662" y="6576198"/>
            <a:ext cx="402622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sz="1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F9AB4FEA-6321-424B-AFC1-854643CA7A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450B1D-922F-09F9-3B9A-FCC262EBC35A}"/>
              </a:ext>
            </a:extLst>
          </p:cNvPr>
          <p:cNvSpPr/>
          <p:nvPr userDrawn="1"/>
        </p:nvSpPr>
        <p:spPr>
          <a:xfrm>
            <a:off x="0" y="874061"/>
            <a:ext cx="12190413" cy="113220"/>
          </a:xfrm>
          <a:prstGeom prst="rect">
            <a:avLst/>
          </a:prstGeom>
          <a:gradFill>
            <a:gsLst>
              <a:gs pos="50000">
                <a:schemeClr val="bg1"/>
              </a:gs>
              <a:gs pos="90000">
                <a:srgbClr val="C00000"/>
              </a:gs>
              <a:gs pos="10000">
                <a:srgbClr val="C00000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sz="1800" dirty="0">
              <a:solidFill>
                <a:schemeClr val="tx2"/>
              </a:solidFill>
            </a:endParaRPr>
          </a:p>
        </p:txBody>
      </p:sp>
      <p:pic>
        <p:nvPicPr>
          <p:cNvPr id="4" name="图片 3" descr="图片包含 建筑物&#10;&#10;自动生成的说明">
            <a:extLst>
              <a:ext uri="{FF2B5EF4-FFF2-40B4-BE49-F238E27FC236}">
                <a16:creationId xmlns:a16="http://schemas.microsoft.com/office/drawing/2014/main" id="{51F82457-2457-D404-9A78-B30C9CB0460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06" y="4872814"/>
            <a:ext cx="6095206" cy="196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85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底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51"/>
            <a:ext cx="12292835" cy="395785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8C8E8E9-B6E9-4C9E-A8E5-EC39920274FE}"/>
              </a:ext>
            </a:extLst>
          </p:cNvPr>
          <p:cNvCxnSpPr/>
          <p:nvPr/>
        </p:nvCxnSpPr>
        <p:spPr>
          <a:xfrm>
            <a:off x="7322504" y="1488254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A6D4021-94E1-4E9F-90EB-E54E5216CA6E}"/>
              </a:ext>
            </a:extLst>
          </p:cNvPr>
          <p:cNvCxnSpPr/>
          <p:nvPr/>
        </p:nvCxnSpPr>
        <p:spPr>
          <a:xfrm>
            <a:off x="7322504" y="4146847"/>
            <a:ext cx="21975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3474" y="2496180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999" b="1" spc="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861CDE-5CCC-4EC9-AAE6-4DDC185E1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02" y="1860735"/>
            <a:ext cx="2858911" cy="23322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7B15C4-0524-4A21-A6CE-F7DA7DA15B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3" y="6146610"/>
            <a:ext cx="5486876" cy="4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961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底-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离页连接符 1">
            <a:extLst>
              <a:ext uri="{FF2B5EF4-FFF2-40B4-BE49-F238E27FC236}">
                <a16:creationId xmlns:a16="http://schemas.microsoft.com/office/drawing/2014/main" id="{3D05038B-8A32-4BD0-A068-AFE03E6FF8D3}"/>
              </a:ext>
            </a:extLst>
          </p:cNvPr>
          <p:cNvSpPr/>
          <p:nvPr/>
        </p:nvSpPr>
        <p:spPr>
          <a:xfrm>
            <a:off x="3419386" y="2"/>
            <a:ext cx="5353229" cy="5219695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文本占位符 31">
            <a:extLst>
              <a:ext uri="{FF2B5EF4-FFF2-40B4-BE49-F238E27FC236}">
                <a16:creationId xmlns:a16="http://schemas.microsoft.com/office/drawing/2014/main" id="{4EB0A957-E3E4-47EE-9713-82509E17F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399" b="1" spc="6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9B0529-EE67-44AA-BAF8-7E78156B3D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9831" b="36385"/>
          <a:stretch/>
        </p:blipFill>
        <p:spPr>
          <a:xfrm>
            <a:off x="3352563" y="6146610"/>
            <a:ext cx="5486876" cy="406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A12E6D-1EC4-4BB8-BCAB-668C213B8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1" y="188997"/>
            <a:ext cx="3019180" cy="2116050"/>
          </a:xfrm>
          <a:prstGeom prst="rect">
            <a:avLst/>
          </a:pr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5B543617-7E5E-4360-A155-0CA2B7AF9E10}"/>
              </a:ext>
            </a:extLst>
          </p:cNvPr>
          <p:cNvSpPr/>
          <p:nvPr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pic>
        <p:nvPicPr>
          <p:cNvPr id="9" name="图片 8" descr="图片包含 建筑物&#10;&#10;自动生成的说明">
            <a:extLst>
              <a:ext uri="{FF2B5EF4-FFF2-40B4-BE49-F238E27FC236}">
                <a16:creationId xmlns:a16="http://schemas.microsoft.com/office/drawing/2014/main" id="{D3C2EE1F-0BF9-49E9-859D-A8611895DEE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51"/>
            <a:ext cx="12292835" cy="39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99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079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（lowpoly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建筑物, 圆屋顶, 地板&#10;&#10;描述已自动生成">
            <a:extLst>
              <a:ext uri="{FF2B5EF4-FFF2-40B4-BE49-F238E27FC236}">
                <a16:creationId xmlns:a16="http://schemas.microsoft.com/office/drawing/2014/main" id="{0E7CEFF4-3933-40D2-928B-A28B021C1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1" cy="685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5E491-4859-47A4-8F29-DAACA1914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781C-E1F6-4315-A39D-61273F2E059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1632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0604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72589" y="759873"/>
            <a:ext cx="1402001" cy="202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使用说明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53011" y="759873"/>
            <a:ext cx="70743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0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模板为作者原创，著作权归作者所有。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91430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您仅可以个人非商业用途使用本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模板，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charset="0"/>
                <a:cs typeface="+mn-cs"/>
              </a:rPr>
              <a:t>未经权利人书面明确授权，不可将信息内容的全部或部分用于出售，或以出租、出借、转让、分销、发布等其他任何方式供他人使用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，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charset="0"/>
                <a:cs typeface="+mn-cs"/>
              </a:rPr>
              <a:t>否则将承担法律责任。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OfficePLUS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尊重知识产权并注重保护用户享有的各项权利。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OfficePLUS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拥有对本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模板进行展示、报道、宣传及用于市场活动的权利，若在比赛或商业应用过程中发生版权纠纷，其法律责任由作者本人承担。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0603" y="182447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0144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 descr="图片包含 建筑物&#10;&#10;自动生成的说明">
            <a:extLst>
              <a:ext uri="{FF2B5EF4-FFF2-40B4-BE49-F238E27FC236}">
                <a16:creationId xmlns:a16="http://schemas.microsoft.com/office/drawing/2014/main" id="{1BD61166-2FB3-814E-7504-9CFBD8E574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06" y="4872814"/>
            <a:ext cx="6095206" cy="196269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DB9D05E-6FD7-1B98-2DC5-954EC45DA4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46"/>
            <a:ext cx="3226591" cy="1060853"/>
          </a:xfrm>
          <a:prstGeom prst="rect">
            <a:avLst/>
          </a:prstGeom>
        </p:spPr>
      </p:pic>
      <p:sp>
        <p:nvSpPr>
          <p:cNvPr id="33" name="标题 1">
            <a:extLst>
              <a:ext uri="{FF2B5EF4-FFF2-40B4-BE49-F238E27FC236}">
                <a16:creationId xmlns:a16="http://schemas.microsoft.com/office/drawing/2014/main" id="{5271CBA9-9F28-A40A-D22F-2011300415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422" y="1582716"/>
            <a:ext cx="10051570" cy="87674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399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34" name="内容占位符 25">
            <a:extLst>
              <a:ext uri="{FF2B5EF4-FFF2-40B4-BE49-F238E27FC236}">
                <a16:creationId xmlns:a16="http://schemas.microsoft.com/office/drawing/2014/main" id="{DB10BCD7-2E90-C471-07EC-895BB86593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3741" y="3641398"/>
            <a:ext cx="2902933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5" name="文本占位符 31">
            <a:extLst>
              <a:ext uri="{FF2B5EF4-FFF2-40B4-BE49-F238E27FC236}">
                <a16:creationId xmlns:a16="http://schemas.microsoft.com/office/drawing/2014/main" id="{4FAF9039-00B9-1BD6-7D7D-E4551B1510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385" y="2851876"/>
            <a:ext cx="4121644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5392D09F-2C11-6081-5CBB-DD65F2B31D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3637653" y="220390"/>
            <a:ext cx="4381760" cy="600824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15B80D97-3A29-9F33-3A3A-C05F2C8839D1}"/>
              </a:ext>
            </a:extLst>
          </p:cNvPr>
          <p:cNvGrpSpPr/>
          <p:nvPr userDrawn="1"/>
        </p:nvGrpSpPr>
        <p:grpSpPr>
          <a:xfrm>
            <a:off x="6980986" y="6501158"/>
            <a:ext cx="4677128" cy="251750"/>
            <a:chOff x="2328587" y="6073254"/>
            <a:chExt cx="7554800" cy="406590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0FEC410C-F487-9C57-B2CF-6870A17272D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83A69E4-397A-9EE8-0FF7-459E3C242538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40" name="直接连接符 12">
              <a:extLst>
                <a:ext uri="{FF2B5EF4-FFF2-40B4-BE49-F238E27FC236}">
                  <a16:creationId xmlns:a16="http://schemas.microsoft.com/office/drawing/2014/main" id="{A3633D63-A02E-0EAC-7727-F4220C98DF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13">
              <a:extLst>
                <a:ext uri="{FF2B5EF4-FFF2-40B4-BE49-F238E27FC236}">
                  <a16:creationId xmlns:a16="http://schemas.microsoft.com/office/drawing/2014/main" id="{60FE823B-A1F5-3624-DA36-CEA6377F65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2AC6AB32-9E45-9BAC-1DD3-6EA08328B660}"/>
              </a:ext>
            </a:extLst>
          </p:cNvPr>
          <p:cNvSpPr/>
          <p:nvPr userDrawn="1"/>
        </p:nvSpPr>
        <p:spPr>
          <a:xfrm>
            <a:off x="0" y="1004688"/>
            <a:ext cx="12190413" cy="113220"/>
          </a:xfrm>
          <a:prstGeom prst="rect">
            <a:avLst/>
          </a:prstGeom>
          <a:gradFill>
            <a:gsLst>
              <a:gs pos="50000">
                <a:schemeClr val="bg1">
                  <a:alpha val="80000"/>
                </a:schemeClr>
              </a:gs>
              <a:gs pos="90000">
                <a:schemeClr val="tx2"/>
              </a:gs>
              <a:gs pos="10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63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B395F08D-2589-F98C-7A60-24135EAB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17" y="115495"/>
            <a:ext cx="8939268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53907FFA-E74A-DBC7-F701-A19D201E16F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1088135"/>
            <a:ext cx="12190412" cy="5488062"/>
          </a:xfrm>
          <a:prstGeom prst="rect">
            <a:avLst/>
          </a:prstGeom>
        </p:spPr>
        <p:txBody>
          <a:bodyPr>
            <a:normAutofit/>
          </a:bodyPr>
          <a:lstStyle>
            <a:lvl1pPr marL="241903" indent="-241903">
              <a:lnSpc>
                <a:spcPct val="120000"/>
              </a:lnSpc>
              <a:buSzPct val="5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0000"/>
              </a:lnSpc>
              <a:defRPr sz="211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defRPr sz="190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 sz="16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defRPr sz="16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AB3A25-91B2-6CE4-85B1-F38B76DCF0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/>
        </p:blipFill>
        <p:spPr>
          <a:xfrm>
            <a:off x="0" y="59031"/>
            <a:ext cx="2583208" cy="411617"/>
          </a:xfrm>
          <a:prstGeom prst="rect">
            <a:avLst/>
          </a:prstGeom>
          <a:noFill/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EA5365D-E84A-5BB9-5C9D-07C52A88269C}"/>
              </a:ext>
            </a:extLst>
          </p:cNvPr>
          <p:cNvSpPr txBox="1"/>
          <p:nvPr userDrawn="1"/>
        </p:nvSpPr>
        <p:spPr>
          <a:xfrm>
            <a:off x="-1" y="6576198"/>
            <a:ext cx="20071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ruyuanzhang@sjtu.edu.cn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3A746D-FE55-610B-17C4-6480791D7922}"/>
              </a:ext>
            </a:extLst>
          </p:cNvPr>
          <p:cNvSpPr txBox="1"/>
          <p:nvPr userDrawn="1"/>
        </p:nvSpPr>
        <p:spPr>
          <a:xfrm>
            <a:off x="3692975" y="6588724"/>
            <a:ext cx="48044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</a:t>
            </a:r>
            <a:r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Neuroscience</a:t>
            </a:r>
            <a:r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Neuroimaging</a:t>
            </a:r>
            <a:r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E2F7C89-FF41-3BB3-FA3C-BD7981D369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03324" y="6613692"/>
            <a:ext cx="234106" cy="2327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9BE5B54-826D-4405-BAD9-0FB635CD70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782520" y="6613692"/>
            <a:ext cx="234106" cy="232791"/>
          </a:xfrm>
          <a:prstGeom prst="rect">
            <a:avLst/>
          </a:prstGeom>
        </p:spPr>
      </p:pic>
      <p:sp>
        <p:nvSpPr>
          <p:cNvPr id="14" name="灯片编号占位符 32">
            <a:extLst>
              <a:ext uri="{FF2B5EF4-FFF2-40B4-BE49-F238E27FC236}">
                <a16:creationId xmlns:a16="http://schemas.microsoft.com/office/drawing/2014/main" id="{B6C040D9-A9AC-888F-2BD9-18CA946739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08662" y="6576198"/>
            <a:ext cx="402622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F9AB4FEA-6321-424B-AFC1-854643CA7A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397B631-08AC-693F-B4B1-287E77BF8FB7}"/>
              </a:ext>
            </a:extLst>
          </p:cNvPr>
          <p:cNvSpPr/>
          <p:nvPr userDrawn="1"/>
        </p:nvSpPr>
        <p:spPr>
          <a:xfrm>
            <a:off x="0" y="874061"/>
            <a:ext cx="12190413" cy="113220"/>
          </a:xfrm>
          <a:prstGeom prst="rect">
            <a:avLst/>
          </a:prstGeom>
          <a:gradFill>
            <a:gsLst>
              <a:gs pos="50000">
                <a:schemeClr val="bg1">
                  <a:alpha val="80000"/>
                </a:schemeClr>
              </a:gs>
              <a:gs pos="90000">
                <a:schemeClr val="tx2"/>
              </a:gs>
              <a:gs pos="10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68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0228" y="115496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0" y="1088135"/>
            <a:ext cx="12192000" cy="5488062"/>
          </a:xfrm>
          <a:prstGeom prst="rect">
            <a:avLst/>
          </a:prstGeom>
        </p:spPr>
        <p:txBody>
          <a:bodyPr>
            <a:normAutofit/>
          </a:bodyPr>
          <a:lstStyle>
            <a:lvl1pPr marL="241903" indent="-241903">
              <a:lnSpc>
                <a:spcPct val="120000"/>
              </a:lnSpc>
              <a:buSzPct val="5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0000"/>
              </a:lnSpc>
              <a:defRPr sz="211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defRPr sz="190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 sz="16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defRPr sz="16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D43C20-4F27-4C91-AEAA-CF5C31A807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/>
        </p:blipFill>
        <p:spPr>
          <a:xfrm>
            <a:off x="1" y="59032"/>
            <a:ext cx="2583544" cy="411617"/>
          </a:xfrm>
          <a:prstGeom prst="rect">
            <a:avLst/>
          </a:prstGeom>
          <a:noFill/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530E292-1289-47A7-B19B-DBEC054F4388}"/>
              </a:ext>
            </a:extLst>
          </p:cNvPr>
          <p:cNvSpPr txBox="1"/>
          <p:nvPr userDrawn="1"/>
        </p:nvSpPr>
        <p:spPr>
          <a:xfrm>
            <a:off x="-1" y="6576199"/>
            <a:ext cx="20074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ruyuanzhang@sjtu.edu.cn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252410-E9C5-0559-EE48-30514D42EBCC}"/>
              </a:ext>
            </a:extLst>
          </p:cNvPr>
          <p:cNvSpPr txBox="1"/>
          <p:nvPr userDrawn="1"/>
        </p:nvSpPr>
        <p:spPr>
          <a:xfrm>
            <a:off x="3693456" y="6588725"/>
            <a:ext cx="480508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</a:t>
            </a:r>
            <a:r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Neuroscience</a:t>
            </a:r>
            <a:r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Neuroimaging</a:t>
            </a:r>
            <a:r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50D4D8-E171-B5B2-F0A6-22F3798213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04783" y="6613693"/>
            <a:ext cx="234136" cy="2327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F43B900-DE31-4B36-0EC5-70031A579D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784055" y="6613693"/>
            <a:ext cx="234136" cy="232791"/>
          </a:xfrm>
          <a:prstGeom prst="rect">
            <a:avLst/>
          </a:prstGeom>
        </p:spPr>
      </p:pic>
      <p:sp>
        <p:nvSpPr>
          <p:cNvPr id="13" name="灯片编号占位符 32">
            <a:extLst>
              <a:ext uri="{FF2B5EF4-FFF2-40B4-BE49-F238E27FC236}">
                <a16:creationId xmlns:a16="http://schemas.microsoft.com/office/drawing/2014/main" id="{32CFDDF4-F32F-A49F-40EE-BA32D9FDA1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10148" y="6576199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F9AB4FEA-6321-424B-AFC1-854643CA7A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F42ED7-7824-B9A4-8548-481470183DB3}"/>
              </a:ext>
            </a:extLst>
          </p:cNvPr>
          <p:cNvSpPr/>
          <p:nvPr userDrawn="1"/>
        </p:nvSpPr>
        <p:spPr>
          <a:xfrm>
            <a:off x="-1" y="874061"/>
            <a:ext cx="12192001" cy="113220"/>
          </a:xfrm>
          <a:prstGeom prst="rect">
            <a:avLst/>
          </a:prstGeom>
          <a:gradFill>
            <a:gsLst>
              <a:gs pos="50000">
                <a:schemeClr val="bg1">
                  <a:alpha val="80000"/>
                </a:schemeClr>
              </a:gs>
              <a:gs pos="90000">
                <a:schemeClr val="tx2"/>
              </a:gs>
              <a:gs pos="10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0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>
            <a:extLst>
              <a:ext uri="{FF2B5EF4-FFF2-40B4-BE49-F238E27FC236}">
                <a16:creationId xmlns:a16="http://schemas.microsoft.com/office/drawing/2014/main" id="{A5F9A67E-B803-50F5-69AF-8D3B0CC6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17" y="115495"/>
            <a:ext cx="8939268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0" name="内容占位符 4">
            <a:extLst>
              <a:ext uri="{FF2B5EF4-FFF2-40B4-BE49-F238E27FC236}">
                <a16:creationId xmlns:a16="http://schemas.microsoft.com/office/drawing/2014/main" id="{C29B416E-DAA6-E3EA-8AF3-A6D45B5646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088135"/>
            <a:ext cx="12190412" cy="5488062"/>
          </a:xfrm>
          <a:prstGeom prst="rect">
            <a:avLst/>
          </a:prstGeom>
        </p:spPr>
        <p:txBody>
          <a:bodyPr>
            <a:normAutofit/>
          </a:bodyPr>
          <a:lstStyle>
            <a:lvl1pPr marL="241903" indent="-241903">
              <a:lnSpc>
                <a:spcPct val="120000"/>
              </a:lnSpc>
              <a:buClr>
                <a:srgbClr val="C00000"/>
              </a:buClr>
              <a:buSzPct val="5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20000"/>
              </a:lnSpc>
              <a:buClr>
                <a:srgbClr val="C00000"/>
              </a:buClr>
              <a:defRPr sz="211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buClr>
                <a:srgbClr val="C00000"/>
              </a:buClr>
              <a:defRPr sz="190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buClr>
                <a:srgbClr val="C00000"/>
              </a:buClr>
              <a:defRPr sz="1693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buClr>
                <a:srgbClr val="C00000"/>
              </a:buClr>
              <a:defRPr sz="1693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FF58B63-06C9-EE67-30FE-AEEF9425CC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/>
        </p:blipFill>
        <p:spPr>
          <a:xfrm>
            <a:off x="0" y="59031"/>
            <a:ext cx="2583208" cy="411617"/>
          </a:xfrm>
          <a:prstGeom prst="rect">
            <a:avLst/>
          </a:prstGeom>
          <a:noFill/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59DC14E-F69A-B905-676D-009B9D216E88}"/>
              </a:ext>
            </a:extLst>
          </p:cNvPr>
          <p:cNvSpPr txBox="1"/>
          <p:nvPr userDrawn="1"/>
        </p:nvSpPr>
        <p:spPr>
          <a:xfrm>
            <a:off x="-2" y="6576198"/>
            <a:ext cx="25832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张洳源 </a:t>
            </a:r>
            <a:r>
              <a:rPr lang="en-US" altLang="zh-CN" sz="1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ruyuanzhang@sjtu.edu.cn</a:t>
            </a:r>
            <a:endParaRPr lang="zh-CN" altLang="en-US" sz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B6513AF-8A30-56AC-FD99-EA8C8C748D34}"/>
              </a:ext>
            </a:extLst>
          </p:cNvPr>
          <p:cNvSpPr txBox="1"/>
          <p:nvPr userDrawn="1"/>
        </p:nvSpPr>
        <p:spPr>
          <a:xfrm>
            <a:off x="3692975" y="6588724"/>
            <a:ext cx="48044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Neuroscience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Neuroimaging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zh-CN" altLang="en-US" sz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1F55B62-206F-FE79-B37D-DDF66DF63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03324" y="6613692"/>
            <a:ext cx="234106" cy="23279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AD0038E-5E7F-C6B8-D899-2A9796DC89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782520" y="6613692"/>
            <a:ext cx="234106" cy="232791"/>
          </a:xfrm>
          <a:prstGeom prst="rect">
            <a:avLst/>
          </a:prstGeom>
        </p:spPr>
      </p:pic>
      <p:sp>
        <p:nvSpPr>
          <p:cNvPr id="26" name="灯片编号占位符 32">
            <a:extLst>
              <a:ext uri="{FF2B5EF4-FFF2-40B4-BE49-F238E27FC236}">
                <a16:creationId xmlns:a16="http://schemas.microsoft.com/office/drawing/2014/main" id="{43917C1A-48E9-C6F3-CE64-EF4DB708BA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08662" y="6576198"/>
            <a:ext cx="402622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sz="1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F9AB4FEA-6321-424B-AFC1-854643CA7A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07DF21A-D781-3508-FE80-B2AED29594F2}"/>
              </a:ext>
            </a:extLst>
          </p:cNvPr>
          <p:cNvSpPr/>
          <p:nvPr userDrawn="1"/>
        </p:nvSpPr>
        <p:spPr>
          <a:xfrm>
            <a:off x="0" y="874061"/>
            <a:ext cx="12190413" cy="113220"/>
          </a:xfrm>
          <a:prstGeom prst="rect">
            <a:avLst/>
          </a:prstGeom>
          <a:gradFill>
            <a:gsLst>
              <a:gs pos="50000">
                <a:schemeClr val="bg1"/>
              </a:gs>
              <a:gs pos="90000">
                <a:srgbClr val="C00000"/>
              </a:gs>
              <a:gs pos="10000">
                <a:srgbClr val="C00000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28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>
            <a:extLst>
              <a:ext uri="{FF2B5EF4-FFF2-40B4-BE49-F238E27FC236}">
                <a16:creationId xmlns:a16="http://schemas.microsoft.com/office/drawing/2014/main" id="{A5F9A67E-B803-50F5-69AF-8D3B0CC6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17" y="115495"/>
            <a:ext cx="8939268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0" name="内容占位符 4">
            <a:extLst>
              <a:ext uri="{FF2B5EF4-FFF2-40B4-BE49-F238E27FC236}">
                <a16:creationId xmlns:a16="http://schemas.microsoft.com/office/drawing/2014/main" id="{C29B416E-DAA6-E3EA-8AF3-A6D45B5646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088135"/>
            <a:ext cx="12190412" cy="5488062"/>
          </a:xfrm>
          <a:prstGeom prst="rect">
            <a:avLst/>
          </a:prstGeom>
        </p:spPr>
        <p:txBody>
          <a:bodyPr>
            <a:normAutofit/>
          </a:bodyPr>
          <a:lstStyle>
            <a:lvl1pPr marL="241903" indent="-241903">
              <a:lnSpc>
                <a:spcPct val="120000"/>
              </a:lnSpc>
              <a:buClr>
                <a:srgbClr val="C00000"/>
              </a:buClr>
              <a:buSzPct val="5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20000"/>
              </a:lnSpc>
              <a:buClr>
                <a:srgbClr val="C00000"/>
              </a:buClr>
              <a:defRPr sz="211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buClr>
                <a:srgbClr val="C00000"/>
              </a:buClr>
              <a:defRPr sz="190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buClr>
                <a:srgbClr val="C00000"/>
              </a:buClr>
              <a:defRPr sz="1693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buClr>
                <a:srgbClr val="C00000"/>
              </a:buClr>
              <a:defRPr sz="1693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59DC14E-F69A-B905-676D-009B9D216E88}"/>
              </a:ext>
            </a:extLst>
          </p:cNvPr>
          <p:cNvSpPr txBox="1"/>
          <p:nvPr userDrawn="1"/>
        </p:nvSpPr>
        <p:spPr>
          <a:xfrm>
            <a:off x="-2" y="6576198"/>
            <a:ext cx="25832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张洳源 </a:t>
            </a:r>
            <a:r>
              <a:rPr lang="en-US" altLang="zh-CN" sz="1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ruyuanzhang@sjtu.edu.cn</a:t>
            </a:r>
            <a:endParaRPr lang="zh-CN" altLang="en-US" sz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B6513AF-8A30-56AC-FD99-EA8C8C748D34}"/>
              </a:ext>
            </a:extLst>
          </p:cNvPr>
          <p:cNvSpPr txBox="1"/>
          <p:nvPr userDrawn="1"/>
        </p:nvSpPr>
        <p:spPr>
          <a:xfrm>
            <a:off x="3692975" y="6588724"/>
            <a:ext cx="48044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Neuroscience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Neuroimaging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zh-CN" altLang="en-US" sz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1F55B62-206F-FE79-B37D-DDF66DF63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03324" y="6613692"/>
            <a:ext cx="234106" cy="23279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AD0038E-5E7F-C6B8-D899-2A9796DC89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782520" y="6613692"/>
            <a:ext cx="234106" cy="232791"/>
          </a:xfrm>
          <a:prstGeom prst="rect">
            <a:avLst/>
          </a:prstGeom>
        </p:spPr>
      </p:pic>
      <p:sp>
        <p:nvSpPr>
          <p:cNvPr id="26" name="灯片编号占位符 32">
            <a:extLst>
              <a:ext uri="{FF2B5EF4-FFF2-40B4-BE49-F238E27FC236}">
                <a16:creationId xmlns:a16="http://schemas.microsoft.com/office/drawing/2014/main" id="{43917C1A-48E9-C6F3-CE64-EF4DB708BA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08662" y="6576198"/>
            <a:ext cx="402622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sz="1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F9AB4FEA-6321-424B-AFC1-854643CA7A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90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9A3EE21-29A1-29D5-47DF-8CF2791B96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422" y="1582716"/>
            <a:ext cx="10051570" cy="876741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399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7" name="内容占位符 25">
            <a:extLst>
              <a:ext uri="{FF2B5EF4-FFF2-40B4-BE49-F238E27FC236}">
                <a16:creationId xmlns:a16="http://schemas.microsoft.com/office/drawing/2014/main" id="{F0B76301-902F-E542-B6AB-6111142783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3741" y="3641398"/>
            <a:ext cx="2902933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D07E14EC-D428-8864-2348-336A27F42D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385" y="2851876"/>
            <a:ext cx="4121644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DAD68AE-CB4F-036E-8524-774A49069603}"/>
              </a:ext>
            </a:extLst>
          </p:cNvPr>
          <p:cNvSpPr/>
          <p:nvPr userDrawn="1"/>
        </p:nvSpPr>
        <p:spPr>
          <a:xfrm>
            <a:off x="0" y="1004688"/>
            <a:ext cx="12190413" cy="113220"/>
          </a:xfrm>
          <a:prstGeom prst="rect">
            <a:avLst/>
          </a:prstGeom>
          <a:gradFill>
            <a:gsLst>
              <a:gs pos="50000">
                <a:schemeClr val="bg1">
                  <a:alpha val="80000"/>
                </a:schemeClr>
              </a:gs>
              <a:gs pos="90000">
                <a:srgbClr val="C00000"/>
              </a:gs>
              <a:gs pos="10000">
                <a:srgbClr val="C00000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21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>
            <a:extLst>
              <a:ext uri="{FF2B5EF4-FFF2-40B4-BE49-F238E27FC236}">
                <a16:creationId xmlns:a16="http://schemas.microsoft.com/office/drawing/2014/main" id="{A5F9A67E-B803-50F5-69AF-8D3B0CC6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17" y="115495"/>
            <a:ext cx="8939268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0" name="内容占位符 4">
            <a:extLst>
              <a:ext uri="{FF2B5EF4-FFF2-40B4-BE49-F238E27FC236}">
                <a16:creationId xmlns:a16="http://schemas.microsoft.com/office/drawing/2014/main" id="{C29B416E-DAA6-E3EA-8AF3-A6D45B5646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088135"/>
            <a:ext cx="12190412" cy="5488062"/>
          </a:xfrm>
          <a:prstGeom prst="rect">
            <a:avLst/>
          </a:prstGeom>
        </p:spPr>
        <p:txBody>
          <a:bodyPr>
            <a:normAutofit/>
          </a:bodyPr>
          <a:lstStyle>
            <a:lvl1pPr marL="241903" indent="-241903">
              <a:lnSpc>
                <a:spcPct val="120000"/>
              </a:lnSpc>
              <a:buClr>
                <a:srgbClr val="C00000"/>
              </a:buClr>
              <a:buSzPct val="5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20000"/>
              </a:lnSpc>
              <a:buClr>
                <a:srgbClr val="C00000"/>
              </a:buClr>
              <a:defRPr sz="211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buClr>
                <a:srgbClr val="C00000"/>
              </a:buClr>
              <a:defRPr sz="190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buClr>
                <a:srgbClr val="C00000"/>
              </a:buClr>
              <a:defRPr sz="1693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buClr>
                <a:srgbClr val="C00000"/>
              </a:buClr>
              <a:defRPr sz="1693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59DC14E-F69A-B905-676D-009B9D216E88}"/>
              </a:ext>
            </a:extLst>
          </p:cNvPr>
          <p:cNvSpPr txBox="1"/>
          <p:nvPr userDrawn="1"/>
        </p:nvSpPr>
        <p:spPr>
          <a:xfrm>
            <a:off x="-2" y="6576198"/>
            <a:ext cx="25832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张洳源 </a:t>
            </a:r>
            <a:r>
              <a:rPr lang="en-US" altLang="zh-CN" sz="1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ruyuanzhang@sjtu.edu.cn</a:t>
            </a:r>
            <a:endParaRPr lang="zh-CN" altLang="en-US" sz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B6513AF-8A30-56AC-FD99-EA8C8C748D34}"/>
              </a:ext>
            </a:extLst>
          </p:cNvPr>
          <p:cNvSpPr txBox="1"/>
          <p:nvPr userDrawn="1"/>
        </p:nvSpPr>
        <p:spPr>
          <a:xfrm>
            <a:off x="3692975" y="6588724"/>
            <a:ext cx="48044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Neuroscience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Neuroimaging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zh-CN" altLang="en-US" sz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1F55B62-206F-FE79-B37D-DDF66DF63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03324" y="6613692"/>
            <a:ext cx="234106" cy="23279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AD0038E-5E7F-C6B8-D899-2A9796DC89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782520" y="6613692"/>
            <a:ext cx="234106" cy="232791"/>
          </a:xfrm>
          <a:prstGeom prst="rect">
            <a:avLst/>
          </a:prstGeom>
        </p:spPr>
      </p:pic>
      <p:sp>
        <p:nvSpPr>
          <p:cNvPr id="26" name="灯片编号占位符 32">
            <a:extLst>
              <a:ext uri="{FF2B5EF4-FFF2-40B4-BE49-F238E27FC236}">
                <a16:creationId xmlns:a16="http://schemas.microsoft.com/office/drawing/2014/main" id="{43917C1A-48E9-C6F3-CE64-EF4DB708BA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08662" y="6576198"/>
            <a:ext cx="402622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sz="1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F9AB4FEA-6321-424B-AFC1-854643CA7A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07DF21A-D781-3508-FE80-B2AED29594F2}"/>
              </a:ext>
            </a:extLst>
          </p:cNvPr>
          <p:cNvSpPr/>
          <p:nvPr userDrawn="1"/>
        </p:nvSpPr>
        <p:spPr>
          <a:xfrm>
            <a:off x="0" y="874061"/>
            <a:ext cx="12190413" cy="113220"/>
          </a:xfrm>
          <a:prstGeom prst="rect">
            <a:avLst/>
          </a:prstGeom>
          <a:gradFill>
            <a:gsLst>
              <a:gs pos="50000">
                <a:schemeClr val="bg1"/>
              </a:gs>
              <a:gs pos="90000">
                <a:srgbClr val="C00000"/>
              </a:gs>
              <a:gs pos="10000">
                <a:srgbClr val="C00000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6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>
            <a:extLst>
              <a:ext uri="{FF2B5EF4-FFF2-40B4-BE49-F238E27FC236}">
                <a16:creationId xmlns:a16="http://schemas.microsoft.com/office/drawing/2014/main" id="{A5F9A67E-B803-50F5-69AF-8D3B0CC6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17" y="115495"/>
            <a:ext cx="8939268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0" name="内容占位符 4">
            <a:extLst>
              <a:ext uri="{FF2B5EF4-FFF2-40B4-BE49-F238E27FC236}">
                <a16:creationId xmlns:a16="http://schemas.microsoft.com/office/drawing/2014/main" id="{C29B416E-DAA6-E3EA-8AF3-A6D45B5646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088135"/>
            <a:ext cx="12190412" cy="5488062"/>
          </a:xfrm>
          <a:prstGeom prst="rect">
            <a:avLst/>
          </a:prstGeom>
        </p:spPr>
        <p:txBody>
          <a:bodyPr>
            <a:normAutofit/>
          </a:bodyPr>
          <a:lstStyle>
            <a:lvl1pPr marL="241903" indent="-241903">
              <a:lnSpc>
                <a:spcPct val="120000"/>
              </a:lnSpc>
              <a:buClr>
                <a:srgbClr val="C00000"/>
              </a:buClr>
              <a:buSzPct val="5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20000"/>
              </a:lnSpc>
              <a:buClr>
                <a:srgbClr val="C00000"/>
              </a:buClr>
              <a:defRPr sz="211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buClr>
                <a:srgbClr val="C00000"/>
              </a:buClr>
              <a:defRPr sz="190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buClr>
                <a:srgbClr val="C00000"/>
              </a:buClr>
              <a:defRPr sz="1693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buClr>
                <a:srgbClr val="C00000"/>
              </a:buClr>
              <a:defRPr sz="1693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1F55B62-206F-FE79-B37D-DDF66DF63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03324" y="6613692"/>
            <a:ext cx="234106" cy="23279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AD0038E-5E7F-C6B8-D899-2A9796DC89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782520" y="6613692"/>
            <a:ext cx="234106" cy="232791"/>
          </a:xfrm>
          <a:prstGeom prst="rect">
            <a:avLst/>
          </a:prstGeom>
        </p:spPr>
      </p:pic>
      <p:sp>
        <p:nvSpPr>
          <p:cNvPr id="26" name="灯片编号占位符 32">
            <a:extLst>
              <a:ext uri="{FF2B5EF4-FFF2-40B4-BE49-F238E27FC236}">
                <a16:creationId xmlns:a16="http://schemas.microsoft.com/office/drawing/2014/main" id="{43917C1A-48E9-C6F3-CE64-EF4DB708BA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08662" y="6576198"/>
            <a:ext cx="402622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sz="1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F9AB4FEA-6321-424B-AFC1-854643CA7A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07DF21A-D781-3508-FE80-B2AED29594F2}"/>
              </a:ext>
            </a:extLst>
          </p:cNvPr>
          <p:cNvSpPr/>
          <p:nvPr userDrawn="1"/>
        </p:nvSpPr>
        <p:spPr>
          <a:xfrm>
            <a:off x="0" y="874061"/>
            <a:ext cx="12190413" cy="113220"/>
          </a:xfrm>
          <a:prstGeom prst="rect">
            <a:avLst/>
          </a:prstGeom>
          <a:gradFill>
            <a:gsLst>
              <a:gs pos="50000">
                <a:schemeClr val="bg1"/>
              </a:gs>
              <a:gs pos="90000">
                <a:srgbClr val="C00000"/>
              </a:gs>
              <a:gs pos="10000">
                <a:srgbClr val="C00000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2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>
            <a:extLst>
              <a:ext uri="{FF2B5EF4-FFF2-40B4-BE49-F238E27FC236}">
                <a16:creationId xmlns:a16="http://schemas.microsoft.com/office/drawing/2014/main" id="{A5F9A67E-B803-50F5-69AF-8D3B0CC6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17" y="115495"/>
            <a:ext cx="8939268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59DC14E-F69A-B905-676D-009B9D216E88}"/>
              </a:ext>
            </a:extLst>
          </p:cNvPr>
          <p:cNvSpPr txBox="1"/>
          <p:nvPr userDrawn="1"/>
        </p:nvSpPr>
        <p:spPr>
          <a:xfrm>
            <a:off x="-2" y="6576198"/>
            <a:ext cx="25832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张洳源 </a:t>
            </a:r>
            <a:r>
              <a:rPr lang="en-US" altLang="zh-CN" sz="1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ruyuanzhang@sjtu.edu.cn</a:t>
            </a:r>
            <a:endParaRPr lang="zh-CN" altLang="en-US" sz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B6513AF-8A30-56AC-FD99-EA8C8C748D34}"/>
              </a:ext>
            </a:extLst>
          </p:cNvPr>
          <p:cNvSpPr txBox="1"/>
          <p:nvPr userDrawn="1"/>
        </p:nvSpPr>
        <p:spPr>
          <a:xfrm>
            <a:off x="3692975" y="6588724"/>
            <a:ext cx="48044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Neuroscience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Neuroimaging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zh-CN" altLang="en-US" sz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1F55B62-206F-FE79-B37D-DDF66DF63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03324" y="6613692"/>
            <a:ext cx="234106" cy="23279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AD0038E-5E7F-C6B8-D899-2A9796DC89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782520" y="6613692"/>
            <a:ext cx="234106" cy="232791"/>
          </a:xfrm>
          <a:prstGeom prst="rect">
            <a:avLst/>
          </a:prstGeom>
        </p:spPr>
      </p:pic>
      <p:sp>
        <p:nvSpPr>
          <p:cNvPr id="26" name="灯片编号占位符 32">
            <a:extLst>
              <a:ext uri="{FF2B5EF4-FFF2-40B4-BE49-F238E27FC236}">
                <a16:creationId xmlns:a16="http://schemas.microsoft.com/office/drawing/2014/main" id="{43917C1A-48E9-C6F3-CE64-EF4DB708BA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08662" y="6576198"/>
            <a:ext cx="402622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sz="1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F9AB4FEA-6321-424B-AFC1-854643CA7A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07DF21A-D781-3508-FE80-B2AED29594F2}"/>
              </a:ext>
            </a:extLst>
          </p:cNvPr>
          <p:cNvSpPr/>
          <p:nvPr userDrawn="1"/>
        </p:nvSpPr>
        <p:spPr>
          <a:xfrm>
            <a:off x="0" y="874061"/>
            <a:ext cx="12190413" cy="113220"/>
          </a:xfrm>
          <a:prstGeom prst="rect">
            <a:avLst/>
          </a:prstGeom>
          <a:gradFill>
            <a:gsLst>
              <a:gs pos="50000">
                <a:schemeClr val="bg1"/>
              </a:gs>
              <a:gs pos="90000">
                <a:srgbClr val="C00000"/>
              </a:gs>
              <a:gs pos="10000">
                <a:srgbClr val="C00000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30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>
            <a:extLst>
              <a:ext uri="{FF2B5EF4-FFF2-40B4-BE49-F238E27FC236}">
                <a16:creationId xmlns:a16="http://schemas.microsoft.com/office/drawing/2014/main" id="{A5F9A67E-B803-50F5-69AF-8D3B0CC6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17" y="115495"/>
            <a:ext cx="8939268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1F55B62-206F-FE79-B37D-DDF66DF63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03324" y="6613692"/>
            <a:ext cx="234106" cy="23279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AD0038E-5E7F-C6B8-D899-2A9796DC89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782520" y="6613692"/>
            <a:ext cx="234106" cy="232791"/>
          </a:xfrm>
          <a:prstGeom prst="rect">
            <a:avLst/>
          </a:prstGeom>
        </p:spPr>
      </p:pic>
      <p:sp>
        <p:nvSpPr>
          <p:cNvPr id="26" name="灯片编号占位符 32">
            <a:extLst>
              <a:ext uri="{FF2B5EF4-FFF2-40B4-BE49-F238E27FC236}">
                <a16:creationId xmlns:a16="http://schemas.microsoft.com/office/drawing/2014/main" id="{43917C1A-48E9-C6F3-CE64-EF4DB708BA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08662" y="6576198"/>
            <a:ext cx="402622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>
              <a:defRPr sz="1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F9AB4FEA-6321-424B-AFC1-854643CA7A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07DF21A-D781-3508-FE80-B2AED29594F2}"/>
              </a:ext>
            </a:extLst>
          </p:cNvPr>
          <p:cNvSpPr/>
          <p:nvPr userDrawn="1"/>
        </p:nvSpPr>
        <p:spPr>
          <a:xfrm>
            <a:off x="0" y="874061"/>
            <a:ext cx="12190413" cy="113220"/>
          </a:xfrm>
          <a:prstGeom prst="rect">
            <a:avLst/>
          </a:prstGeom>
          <a:gradFill>
            <a:gsLst>
              <a:gs pos="50000">
                <a:schemeClr val="bg1"/>
              </a:gs>
              <a:gs pos="90000">
                <a:srgbClr val="C00000"/>
              </a:gs>
              <a:gs pos="10000">
                <a:srgbClr val="C00000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6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6411B-55E1-4CE5-B9CA-4734B17A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9970" y="65151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04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730" r:id="rId3"/>
    <p:sldLayoutId id="2147483731" r:id="rId4"/>
    <p:sldLayoutId id="2147483732" r:id="rId5"/>
    <p:sldLayoutId id="2147483733" r:id="rId6"/>
    <p:sldLayoutId id="2147483737" r:id="rId7"/>
    <p:sldLayoutId id="2147483735" r:id="rId8"/>
    <p:sldLayoutId id="2147483736" r:id="rId9"/>
    <p:sldLayoutId id="214748373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650" r:id="rId26"/>
    <p:sldLayoutId id="2147483729" r:id="rId27"/>
  </p:sldLayoutIdLst>
  <p:hf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pos="7487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  <p15:guide id="4" orient="horz" pos="472" userDrawn="1">
          <p15:clr>
            <a:srgbClr val="F26B43"/>
          </p15:clr>
        </p15:guide>
        <p15:guide id="5" orient="horz" pos="4104" userDrawn="1">
          <p15:clr>
            <a:srgbClr val="F26B43"/>
          </p15:clr>
        </p15:guide>
        <p15:guide id="6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9.xml"/><Relationship Id="rId4" Type="http://schemas.openxmlformats.org/officeDocument/2006/relationships/hyperlink" Target="mailto:https://www.lesswrong.com/posts/wpZJvgQ4HvJE2bysy/god-help-us-let-s-try-to-understand-friston-on-free-energy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11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8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05ECC-F19C-469E-BAA3-7810EC50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914" y="1211018"/>
            <a:ext cx="8939268" cy="657713"/>
          </a:xfrm>
        </p:spPr>
        <p:txBody>
          <a:bodyPr>
            <a:noAutofit/>
          </a:bodyPr>
          <a:lstStyle/>
          <a:p>
            <a:r>
              <a:rPr lang="en-US" altLang="zh-CN" sz="3000" dirty="0"/>
              <a:t>Mathematical</a:t>
            </a:r>
            <a:r>
              <a:rPr lang="zh-CN" altLang="en-US" sz="3000" dirty="0"/>
              <a:t> </a:t>
            </a:r>
            <a:r>
              <a:rPr lang="en-US" altLang="zh-CN" sz="3000" dirty="0"/>
              <a:t>Modeling</a:t>
            </a:r>
            <a:r>
              <a:rPr lang="zh-CN" altLang="en-US" sz="3000" dirty="0"/>
              <a:t> </a:t>
            </a:r>
            <a:br>
              <a:rPr lang="en-US" altLang="zh-CN" sz="3000" dirty="0"/>
            </a:br>
            <a:r>
              <a:rPr lang="en-US" altLang="zh-CN" sz="3000" dirty="0"/>
              <a:t>(for</a:t>
            </a:r>
            <a:r>
              <a:rPr lang="zh-CN" altLang="en-US" sz="3000" dirty="0"/>
              <a:t> </a:t>
            </a:r>
            <a:r>
              <a:rPr lang="en-US" altLang="zh-CN" sz="3000" dirty="0"/>
              <a:t>psychology</a:t>
            </a:r>
            <a:r>
              <a:rPr lang="zh-CN" altLang="en-US" sz="3000" dirty="0"/>
              <a:t> </a:t>
            </a:r>
            <a:r>
              <a:rPr lang="en-US" altLang="zh-CN" sz="3000" dirty="0"/>
              <a:t>students…)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5F1DE-2DCC-43FF-880E-DD129209120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645025" y="5494338"/>
            <a:ext cx="2901950" cy="45402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zh-CN" dirty="0">
                <a:solidFill>
                  <a:srgbClr val="1F497D"/>
                </a:solidFill>
              </a:rPr>
              <a:t>2024/04/11</a:t>
            </a:r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53CAF1-A9D1-4E1E-932D-D7D1FAD8553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34631" y="4719638"/>
            <a:ext cx="4122738" cy="59848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zh-CN" altLang="en-US" dirty="0">
                <a:solidFill>
                  <a:srgbClr val="1F497D"/>
                </a:solidFill>
              </a:rPr>
              <a:t>张洳源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E9587FE-2EB6-177E-3E8F-27647381BFA7}"/>
              </a:ext>
            </a:extLst>
          </p:cNvPr>
          <p:cNvSpPr txBox="1">
            <a:spLocks/>
          </p:cNvSpPr>
          <p:nvPr/>
        </p:nvSpPr>
        <p:spPr>
          <a:xfrm>
            <a:off x="20548" y="2990630"/>
            <a:ext cx="12192000" cy="87674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6771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2500" dirty="0">
                <a:solidFill>
                  <a:srgbClr val="C00000"/>
                </a:solidFill>
              </a:rPr>
              <a:t>Approximate</a:t>
            </a:r>
            <a:r>
              <a:rPr lang="zh-CN" altLang="en-US" sz="2500" dirty="0">
                <a:solidFill>
                  <a:srgbClr val="C00000"/>
                </a:solidFill>
              </a:rPr>
              <a:t> </a:t>
            </a:r>
            <a:r>
              <a:rPr lang="en-US" altLang="zh-CN" sz="2500" dirty="0">
                <a:solidFill>
                  <a:srgbClr val="C00000"/>
                </a:solidFill>
              </a:rPr>
              <a:t>inference</a:t>
            </a:r>
            <a:r>
              <a:rPr lang="zh-CN" altLang="en-US" sz="2500" dirty="0">
                <a:solidFill>
                  <a:srgbClr val="C00000"/>
                </a:solidFill>
              </a:rPr>
              <a:t> </a:t>
            </a:r>
            <a:r>
              <a:rPr lang="en-US" altLang="zh-CN" sz="2500" dirty="0">
                <a:solidFill>
                  <a:srgbClr val="C00000"/>
                </a:solidFill>
              </a:rPr>
              <a:t>(3)—Variational</a:t>
            </a:r>
            <a:r>
              <a:rPr lang="zh-CN" altLang="en-US" sz="2500" dirty="0">
                <a:solidFill>
                  <a:srgbClr val="C00000"/>
                </a:solidFill>
              </a:rPr>
              <a:t> </a:t>
            </a:r>
            <a:r>
              <a:rPr lang="en-US" altLang="zh-CN" sz="2500" dirty="0">
                <a:solidFill>
                  <a:srgbClr val="C00000"/>
                </a:solidFill>
              </a:rPr>
              <a:t>Inference</a:t>
            </a:r>
            <a:endParaRPr lang="zh-CN" altLang="en-US" sz="2500" dirty="0">
              <a:solidFill>
                <a:srgbClr val="C00000"/>
              </a:solidFill>
            </a:endParaRP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D2A396B9-7D39-06E2-F63F-0F731D29C268}"/>
              </a:ext>
            </a:extLst>
          </p:cNvPr>
          <p:cNvSpPr txBox="1">
            <a:spLocks/>
          </p:cNvSpPr>
          <p:nvPr/>
        </p:nvSpPr>
        <p:spPr>
          <a:xfrm>
            <a:off x="3685292" y="6103972"/>
            <a:ext cx="5148846" cy="754028"/>
          </a:xfrm>
          <a:prstGeom prst="rect">
            <a:avLst/>
          </a:prstGeom>
        </p:spPr>
        <p:txBody>
          <a:bodyPr anchor="ctr"/>
          <a:lstStyle>
            <a:lvl1pPr marL="0" indent="0" algn="ctr" defTabSz="967710" rtl="0" eaLnBrk="1" latinLnBrk="0" hangingPunct="1">
              <a:lnSpc>
                <a:spcPct val="100000"/>
              </a:lnSpc>
              <a:spcBef>
                <a:spcPts val="1058"/>
              </a:spcBef>
              <a:buFontTx/>
              <a:buNone/>
              <a:defRPr sz="24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2578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37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117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49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34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0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05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91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765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0" dirty="0">
                <a:solidFill>
                  <a:srgbClr val="1F497D"/>
                </a:solidFill>
              </a:rPr>
              <a:t>上海交通大学心理与行为科学研究院</a:t>
            </a:r>
            <a:endParaRPr lang="en-US" altLang="zh-CN" sz="1800" b="0" dirty="0">
              <a:solidFill>
                <a:srgbClr val="1F497D"/>
              </a:solidFill>
            </a:endParaRPr>
          </a:p>
          <a:p>
            <a:r>
              <a:rPr lang="zh-CN" altLang="en-US" sz="1800" b="0" dirty="0">
                <a:solidFill>
                  <a:srgbClr val="1F497D"/>
                </a:solidFill>
              </a:rPr>
              <a:t>上海交通大学医学院附属精神卫生中心</a:t>
            </a:r>
          </a:p>
        </p:txBody>
      </p:sp>
    </p:spTree>
    <p:extLst>
      <p:ext uri="{BB962C8B-B14F-4D97-AF65-F5344CB8AC3E}">
        <p14:creationId xmlns:p14="http://schemas.microsoft.com/office/powerpoint/2010/main" val="191941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C6070-FBFF-2CFD-CCD4-92C381D0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993C87-ABF2-B016-3DA8-799D4D2875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AB4FEA-6321-424B-AFC1-854643CA7AD7}" type="slidenum">
              <a:rPr lang="zh-CN" altLang="en-US" smtClean="0"/>
              <a:pPr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7181980-3B4E-96CC-A572-2D440F0F75F6}"/>
                  </a:ext>
                </a:extLst>
              </p:cNvPr>
              <p:cNvSpPr txBox="1"/>
              <p:nvPr/>
            </p:nvSpPr>
            <p:spPr>
              <a:xfrm>
                <a:off x="2121373" y="1357953"/>
                <a:ext cx="3630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KL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divergence: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7181980-3B4E-96CC-A572-2D440F0F7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373" y="1357953"/>
                <a:ext cx="3630304" cy="369332"/>
              </a:xfrm>
              <a:prstGeom prst="rect">
                <a:avLst/>
              </a:prstGeom>
              <a:blipFill>
                <a:blip r:embed="rId2"/>
                <a:stretch>
                  <a:fillRect t="-13793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AB4E7B34-0E07-2FEE-3E0D-E9D0249F6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827" y="1975661"/>
            <a:ext cx="2933700" cy="7874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B74B634-EC75-787E-C859-4CB1DA190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525" y="2998526"/>
            <a:ext cx="38100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B1320FC-6F64-5866-2BC6-5FD6712D6D08}"/>
                  </a:ext>
                </a:extLst>
              </p:cNvPr>
              <p:cNvSpPr txBox="1"/>
              <p:nvPr/>
            </p:nvSpPr>
            <p:spPr>
              <a:xfrm>
                <a:off x="614149" y="3608126"/>
                <a:ext cx="111971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我们的要求的是后验概率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zh-CN" altLang="en-US" dirty="0"/>
                  <a:t>，因为这个概率分布很难求，我们引入另外一个关于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zh-CN" altLang="en-US" dirty="0"/>
                  <a:t>的分布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，那么我们只要让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尽可能的去近似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zh-CN" altLang="en-US" dirty="0"/>
                  <a:t>，那么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就可以代替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zh-CN" altLang="en-US" dirty="0"/>
                  <a:t>成为我们要求的解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B1320FC-6F64-5866-2BC6-5FD6712D6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49" y="3608126"/>
                <a:ext cx="11197135" cy="646331"/>
              </a:xfrm>
              <a:prstGeom prst="rect">
                <a:avLst/>
              </a:prstGeom>
              <a:blipFill>
                <a:blip r:embed="rId5"/>
                <a:stretch>
                  <a:fillRect l="-453" t="-7692" b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AE14A7-0194-8BA9-8176-39B86643F288}"/>
                  </a:ext>
                </a:extLst>
              </p:cNvPr>
              <p:cNvSpPr txBox="1"/>
              <p:nvPr/>
            </p:nvSpPr>
            <p:spPr>
              <a:xfrm>
                <a:off x="614149" y="4508878"/>
                <a:ext cx="111971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让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尽可能的去近似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zh-CN" altLang="en-US" dirty="0"/>
                  <a:t>，即最小化</a:t>
                </a:r>
                <a:r>
                  <a:rPr kumimoji="1" lang="en-US" altLang="zh-CN" dirty="0"/>
                  <a:t>KL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divergence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dirty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b="0" i="0" dirty="0" smtClean="0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kumimoji="1" lang="en-US" altLang="zh-CN" dirty="0"/>
                  <a:t>||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en-US" altLang="zh-CN" dirty="0"/>
                  <a:t>]</a:t>
                </a:r>
                <a:r>
                  <a:rPr kumimoji="1" lang="zh-CN" altLang="en-US" dirty="0"/>
                  <a:t>，因为</a:t>
                </a:r>
                <a:r>
                  <a:rPr kumimoji="1" lang="en-US" altLang="zh-CN" dirty="0"/>
                  <a:t>log(p(s))</a:t>
                </a:r>
                <a:r>
                  <a:rPr kumimoji="1" lang="zh-CN" altLang="en-US" dirty="0"/>
                  <a:t>是一个定值，这就转化成</a:t>
                </a:r>
                <a:r>
                  <a:rPr kumimoji="1" lang="en-US" altLang="zh-CN" dirty="0"/>
                  <a:t>L</a:t>
                </a:r>
                <a:r>
                  <a:rPr kumimoji="1" lang="zh-CN" altLang="en-US" dirty="0"/>
                  <a:t>最大。这里的</a:t>
                </a:r>
                <a:r>
                  <a:rPr kumimoji="1" lang="en-US" altLang="zh-CN" dirty="0"/>
                  <a:t>L</a:t>
                </a:r>
                <a:r>
                  <a:rPr kumimoji="1" lang="zh-CN" altLang="en-US" dirty="0"/>
                  <a:t>就叫做</a:t>
                </a:r>
                <a:r>
                  <a:rPr kumimoji="1" lang="en-US" altLang="zh-CN" dirty="0">
                    <a:solidFill>
                      <a:srgbClr val="C00000"/>
                    </a:solidFill>
                  </a:rPr>
                  <a:t>Evidence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C00000"/>
                    </a:solidFill>
                  </a:rPr>
                  <a:t>Lower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C00000"/>
                    </a:solidFill>
                  </a:rPr>
                  <a:t>Bound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C00000"/>
                    </a:solidFill>
                  </a:rPr>
                  <a:t>(ELBO)</a:t>
                </a:r>
                <a:endParaRPr kumimoji="1"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AE14A7-0194-8BA9-8176-39B86643F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49" y="4508878"/>
                <a:ext cx="11197135" cy="646331"/>
              </a:xfrm>
              <a:prstGeom prst="rect">
                <a:avLst/>
              </a:prstGeom>
              <a:blipFill>
                <a:blip r:embed="rId6"/>
                <a:stretch>
                  <a:fillRect l="-453" t="-7692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5BA4425A-3AD2-71C3-DDB4-A81DF9E80F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971" y="1175823"/>
            <a:ext cx="4394200" cy="8128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C590F4B-A74B-F8C2-4F34-A46F79F95AF7}"/>
              </a:ext>
            </a:extLst>
          </p:cNvPr>
          <p:cNvCxnSpPr>
            <a:stCxn id="16" idx="3"/>
          </p:cNvCxnSpPr>
          <p:nvPr/>
        </p:nvCxnSpPr>
        <p:spPr>
          <a:xfrm>
            <a:off x="7218527" y="2369361"/>
            <a:ext cx="874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424505F-0424-92BB-6CC6-981CD96B0372}"/>
              </a:ext>
            </a:extLst>
          </p:cNvPr>
          <p:cNvSpPr txBox="1"/>
          <p:nvPr/>
        </p:nvSpPr>
        <p:spPr>
          <a:xfrm>
            <a:off x="8174441" y="2191177"/>
            <a:ext cx="355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Evidence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Lower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Bound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(ELBO)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D7A65F3-7A98-6B8F-DCF0-5CEC91407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7703" y="5135013"/>
            <a:ext cx="4731486" cy="16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5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810CFA4-D2A4-C33F-F07F-E3AAAF113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54" y="4308185"/>
            <a:ext cx="6007100" cy="21336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D5C6070-FBFF-2CFD-CCD4-92C381D0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993C87-ABF2-B016-3DA8-799D4D2875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AB4FEA-6321-424B-AFC1-854643CA7AD7}" type="slidenum">
              <a:rPr lang="zh-CN" altLang="en-US" smtClean="0"/>
              <a:pPr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7181980-3B4E-96CC-A572-2D440F0F75F6}"/>
                  </a:ext>
                </a:extLst>
              </p:cNvPr>
              <p:cNvSpPr txBox="1"/>
              <p:nvPr/>
            </p:nvSpPr>
            <p:spPr>
              <a:xfrm>
                <a:off x="2121373" y="1357953"/>
                <a:ext cx="3630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KL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divergence: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7181980-3B4E-96CC-A572-2D440F0F7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373" y="1357953"/>
                <a:ext cx="3630304" cy="369332"/>
              </a:xfrm>
              <a:prstGeom prst="rect">
                <a:avLst/>
              </a:prstGeom>
              <a:blipFill>
                <a:blip r:embed="rId3"/>
                <a:stretch>
                  <a:fillRect t="-13793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AB4E7B34-0E07-2FEE-3E0D-E9D0249F6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827" y="1975661"/>
            <a:ext cx="2933700" cy="7874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B74B634-EC75-787E-C859-4CB1DA190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525" y="2998526"/>
            <a:ext cx="38100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AE14A7-0194-8BA9-8176-39B86643F288}"/>
                  </a:ext>
                </a:extLst>
              </p:cNvPr>
              <p:cNvSpPr txBox="1"/>
              <p:nvPr/>
            </p:nvSpPr>
            <p:spPr>
              <a:xfrm>
                <a:off x="614149" y="3608126"/>
                <a:ext cx="111971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让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尽可能的去近似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zh-CN" altLang="en-US" dirty="0"/>
                  <a:t>，即最小化</a:t>
                </a:r>
                <a:r>
                  <a:rPr kumimoji="1" lang="en-US" altLang="zh-CN" dirty="0"/>
                  <a:t>KL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divergence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dirty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b="0" i="0" dirty="0" smtClean="0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kumimoji="1" lang="en-US" altLang="zh-CN" dirty="0"/>
                  <a:t>||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en-US" altLang="zh-CN" dirty="0"/>
                  <a:t>]</a:t>
                </a:r>
                <a:r>
                  <a:rPr kumimoji="1" lang="zh-CN" altLang="en-US" dirty="0"/>
                  <a:t>最小，因为</a:t>
                </a:r>
                <a:r>
                  <a:rPr kumimoji="1" lang="en-US" altLang="zh-CN" dirty="0"/>
                  <a:t>log(p(s))</a:t>
                </a:r>
                <a:r>
                  <a:rPr kumimoji="1" lang="zh-CN" altLang="en-US" dirty="0"/>
                  <a:t>是一个定值，这就转化成</a:t>
                </a:r>
                <a:r>
                  <a:rPr kumimoji="1" lang="en-US" altLang="zh-CN" dirty="0"/>
                  <a:t>L</a:t>
                </a:r>
                <a:r>
                  <a:rPr kumimoji="1" lang="zh-CN" altLang="en-US" dirty="0"/>
                  <a:t>最大。这里的</a:t>
                </a:r>
                <a:r>
                  <a:rPr kumimoji="1" lang="en-US" altLang="zh-CN" dirty="0"/>
                  <a:t>L</a:t>
                </a:r>
                <a:r>
                  <a:rPr kumimoji="1" lang="zh-CN" altLang="en-US" dirty="0"/>
                  <a:t>就叫做</a:t>
                </a:r>
                <a:r>
                  <a:rPr kumimoji="1" lang="en-US" altLang="zh-CN" dirty="0">
                    <a:solidFill>
                      <a:srgbClr val="C00000"/>
                    </a:solidFill>
                  </a:rPr>
                  <a:t>Evidence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C00000"/>
                    </a:solidFill>
                  </a:rPr>
                  <a:t>Lower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C00000"/>
                    </a:solidFill>
                  </a:rPr>
                  <a:t>Bound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C00000"/>
                    </a:solidFill>
                  </a:rPr>
                  <a:t>(ELBO)</a:t>
                </a:r>
                <a:endParaRPr kumimoji="1"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AE14A7-0194-8BA9-8176-39B86643F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49" y="3608126"/>
                <a:ext cx="11197135" cy="646331"/>
              </a:xfrm>
              <a:prstGeom prst="rect">
                <a:avLst/>
              </a:prstGeom>
              <a:blipFill>
                <a:blip r:embed="rId6"/>
                <a:stretch>
                  <a:fillRect l="-453" t="-7692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5BA4425A-3AD2-71C3-DDB4-A81DF9E80F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971" y="1175823"/>
            <a:ext cx="4394200" cy="8128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C590F4B-A74B-F8C2-4F34-A46F79F95AF7}"/>
              </a:ext>
            </a:extLst>
          </p:cNvPr>
          <p:cNvCxnSpPr>
            <a:stCxn id="16" idx="3"/>
          </p:cNvCxnSpPr>
          <p:nvPr/>
        </p:nvCxnSpPr>
        <p:spPr>
          <a:xfrm>
            <a:off x="7218527" y="2369361"/>
            <a:ext cx="874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424505F-0424-92BB-6CC6-981CD96B0372}"/>
              </a:ext>
            </a:extLst>
          </p:cNvPr>
          <p:cNvSpPr txBox="1"/>
          <p:nvPr/>
        </p:nvSpPr>
        <p:spPr>
          <a:xfrm>
            <a:off x="8174441" y="2191177"/>
            <a:ext cx="355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Evidence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Lower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Bound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(ELBO)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4449A2-3E72-445B-E6E5-1EE903FBF805}"/>
              </a:ext>
            </a:extLst>
          </p:cNvPr>
          <p:cNvSpPr txBox="1"/>
          <p:nvPr/>
        </p:nvSpPr>
        <p:spPr>
          <a:xfrm>
            <a:off x="5514123" y="6473025"/>
            <a:ext cx="115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likelihood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7D3649-91B2-C310-3117-EB2F0B43BB50}"/>
              </a:ext>
            </a:extLst>
          </p:cNvPr>
          <p:cNvSpPr txBox="1"/>
          <p:nvPr/>
        </p:nvSpPr>
        <p:spPr>
          <a:xfrm>
            <a:off x="7287193" y="5488967"/>
            <a:ext cx="67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prior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B1375D0-8C66-5A9F-B7A5-EE6D66998A84}"/>
              </a:ext>
            </a:extLst>
          </p:cNvPr>
          <p:cNvCxnSpPr/>
          <p:nvPr/>
        </p:nvCxnSpPr>
        <p:spPr>
          <a:xfrm flipH="1">
            <a:off x="5841525" y="6181802"/>
            <a:ext cx="136194" cy="32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D51E48CD-4A36-4288-9B34-D0D263D49B6D}"/>
              </a:ext>
            </a:extLst>
          </p:cNvPr>
          <p:cNvCxnSpPr>
            <a:cxnSpLocks/>
          </p:cNvCxnSpPr>
          <p:nvPr/>
        </p:nvCxnSpPr>
        <p:spPr>
          <a:xfrm flipV="1">
            <a:off x="7014083" y="5673633"/>
            <a:ext cx="25859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F0BDD035-8D9F-A18B-9EA6-2AFD3A9C529F}"/>
              </a:ext>
            </a:extLst>
          </p:cNvPr>
          <p:cNvCxnSpPr>
            <a:cxnSpLocks/>
          </p:cNvCxnSpPr>
          <p:nvPr/>
        </p:nvCxnSpPr>
        <p:spPr>
          <a:xfrm>
            <a:off x="7808252" y="6196316"/>
            <a:ext cx="395217" cy="30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2991AFA-CE08-1531-E3B1-57DCEFCB2BE5}"/>
              </a:ext>
            </a:extLst>
          </p:cNvPr>
          <p:cNvSpPr txBox="1"/>
          <p:nvPr/>
        </p:nvSpPr>
        <p:spPr>
          <a:xfrm>
            <a:off x="8242536" y="6430663"/>
            <a:ext cx="24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Variational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distribution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96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C6070-FBFF-2CFD-CCD4-92C381D0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993C87-ABF2-B016-3DA8-799D4D2875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AB4FEA-6321-424B-AFC1-854643CA7AD7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EC956A-E9C1-893A-F72D-6071F8CFD7A5}"/>
              </a:ext>
            </a:extLst>
          </p:cNvPr>
          <p:cNvSpPr txBox="1"/>
          <p:nvPr/>
        </p:nvSpPr>
        <p:spPr>
          <a:xfrm>
            <a:off x="272956" y="1255594"/>
            <a:ext cx="237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最后的最后总结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8813E5-060A-5068-3C1F-8C5D1FC83C7C}"/>
              </a:ext>
            </a:extLst>
          </p:cNvPr>
          <p:cNvSpPr txBox="1"/>
          <p:nvPr/>
        </p:nvSpPr>
        <p:spPr>
          <a:xfrm>
            <a:off x="922036" y="1764887"/>
            <a:ext cx="2228652" cy="6848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98EC2E-904F-62F0-945B-D4ED92D11814}"/>
              </a:ext>
            </a:extLst>
          </p:cNvPr>
          <p:cNvSpPr txBox="1"/>
          <p:nvPr/>
        </p:nvSpPr>
        <p:spPr>
          <a:xfrm>
            <a:off x="922036" y="1935662"/>
            <a:ext cx="146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目的是求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1E45591-BF57-7FCA-E646-EF54A1A0B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926" y="1796162"/>
            <a:ext cx="914400" cy="622300"/>
          </a:xfrm>
          <a:prstGeom prst="rect">
            <a:avLst/>
          </a:prstGeom>
        </p:spPr>
      </p:pic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7DC74D28-0A92-29B3-D8EA-16CCB66B1FF8}"/>
              </a:ext>
            </a:extLst>
          </p:cNvPr>
          <p:cNvCxnSpPr/>
          <p:nvPr/>
        </p:nvCxnSpPr>
        <p:spPr>
          <a:xfrm>
            <a:off x="3480179" y="2115403"/>
            <a:ext cx="1583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AB8C7EC-68A0-32C0-85D9-5769053F8622}"/>
              </a:ext>
            </a:extLst>
          </p:cNvPr>
          <p:cNvSpPr txBox="1"/>
          <p:nvPr/>
        </p:nvSpPr>
        <p:spPr>
          <a:xfrm>
            <a:off x="5221079" y="1733611"/>
            <a:ext cx="5704469" cy="6848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222E268-3E50-B63E-42F5-B8C392040610}"/>
              </a:ext>
            </a:extLst>
          </p:cNvPr>
          <p:cNvSpPr txBox="1"/>
          <p:nvPr/>
        </p:nvSpPr>
        <p:spPr>
          <a:xfrm>
            <a:off x="5316615" y="1935662"/>
            <a:ext cx="146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最大化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D268861-0D71-49C7-4920-4B493F97FAB3}"/>
                  </a:ext>
                </a:extLst>
              </p:cNvPr>
              <p:cNvSpPr txBox="1"/>
              <p:nvPr/>
            </p:nvSpPr>
            <p:spPr>
              <a:xfrm>
                <a:off x="1280826" y="2645530"/>
                <a:ext cx="9541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/>
                  <a:t>这里有个积分很难求怎么办？？ </a:t>
                </a:r>
                <a:r>
                  <a:rPr kumimoji="1" lang="zh-CN" altLang="en-US" dirty="0">
                    <a:solidFill>
                      <a:srgbClr val="00B050"/>
                    </a:solidFill>
                  </a:rPr>
                  <a:t>蒙特卡洛法暴力解决问题！！！</a:t>
                </a:r>
                <a:r>
                  <a:rPr kumimoji="1" lang="zh-CN" altLang="en-US" dirty="0"/>
                  <a:t>从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里面采样然后做近似</a:t>
                </a: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D268861-0D71-49C7-4920-4B493F97F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826" y="2645530"/>
                <a:ext cx="9541469" cy="369332"/>
              </a:xfrm>
              <a:prstGeom prst="rect">
                <a:avLst/>
              </a:prstGeom>
              <a:blipFill>
                <a:blip r:embed="rId3"/>
                <a:stretch>
                  <a:fillRect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5A00C5F6-E4E7-321A-D79E-727BD55A0D4C}"/>
              </a:ext>
            </a:extLst>
          </p:cNvPr>
          <p:cNvSpPr txBox="1"/>
          <p:nvPr/>
        </p:nvSpPr>
        <p:spPr>
          <a:xfrm>
            <a:off x="64441" y="5875517"/>
            <a:ext cx="279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利用变分推断估计一个难估计的概率</a:t>
            </a:r>
            <a:r>
              <a:rPr kumimoji="1" lang="en-US" altLang="zh-CN" dirty="0"/>
              <a:t>VI1.ipynb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65AE21-9EAD-3896-8AEA-082FEE994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862" y="1870582"/>
            <a:ext cx="4507725" cy="5151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FE94AC-E518-B858-79B4-05522744A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802" y="4444086"/>
            <a:ext cx="6070600" cy="2286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E05A3C-B196-D907-0CFC-5A14C6027D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6323" y="3003803"/>
            <a:ext cx="50165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15" grpId="0"/>
      <p:bldP spid="26" grpId="0" animBg="1"/>
      <p:bldP spid="27" grpId="0"/>
      <p:bldP spid="30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847C5-502F-3952-86E1-6E7D3A8E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ED076-87DE-408A-C69E-7978902F35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为什么我们需要</a:t>
            </a:r>
            <a:r>
              <a:rPr kumimoji="1" lang="en-US" altLang="zh-CN" dirty="0"/>
              <a:t>Variational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Inference?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从效率上来讲，</a:t>
            </a:r>
            <a:r>
              <a:rPr kumimoji="1" lang="en-US" altLang="zh-CN" dirty="0"/>
              <a:t>Variational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r>
              <a:rPr kumimoji="1" lang="zh-CN" altLang="en-US" dirty="0"/>
              <a:t>要比</a:t>
            </a:r>
            <a:r>
              <a:rPr kumimoji="1" lang="en-US" altLang="zh-CN" dirty="0"/>
              <a:t>MCMC</a:t>
            </a:r>
            <a:r>
              <a:rPr kumimoji="1" lang="zh-CN" altLang="en-US" dirty="0"/>
              <a:t>快得多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在目前真实的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研究中，几乎没有人用</a:t>
            </a:r>
            <a:r>
              <a:rPr kumimoji="1" lang="en-US" altLang="zh-CN" dirty="0"/>
              <a:t>MCMC</a:t>
            </a:r>
            <a:r>
              <a:rPr kumimoji="1" lang="zh-CN" altLang="en-US" dirty="0"/>
              <a:t>，实在太慢了。。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 从理论上讲，很多时候我们永远无法知道真实的</a:t>
            </a:r>
            <a:r>
              <a:rPr kumimoji="1" lang="en-US" altLang="zh-CN" dirty="0"/>
              <a:t>generative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是什么。。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629B37-7BD2-B39B-B8EF-0F5D30A80B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AB4FEA-6321-424B-AFC1-854643CA7AD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7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847C5-502F-3952-86E1-6E7D3A8E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Variational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estimation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629B37-7BD2-B39B-B8EF-0F5D30A80B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AB4FEA-6321-424B-AFC1-854643CA7AD7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BF60BDA-C838-7825-E46E-2137B43938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5555" y="1071537"/>
            <a:ext cx="12190412" cy="5488062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causal</a:t>
            </a:r>
            <a:r>
              <a:rPr lang="zh-CN" altLang="en-US" dirty="0"/>
              <a:t> </a:t>
            </a:r>
            <a:r>
              <a:rPr lang="en-US" altLang="zh-CN" dirty="0"/>
              <a:t>modeling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neuroimaging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23543E-B729-EF43-7E1F-65BE32C63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37" y="1839497"/>
            <a:ext cx="6240757" cy="35104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381E07-F22F-9A0D-45AC-12569F7FC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600" y="2099363"/>
            <a:ext cx="4616373" cy="343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85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847C5-502F-3952-86E1-6E7D3A8E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Variational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cognitive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629B37-7BD2-B39B-B8EF-0F5D30A80B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AB4FEA-6321-424B-AFC1-854643CA7AD7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BF60BDA-C838-7825-E46E-2137B43938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5555" y="1071537"/>
            <a:ext cx="12190412" cy="5488062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Free-energy</a:t>
            </a:r>
            <a:r>
              <a:rPr lang="zh-CN" altLang="en-US" dirty="0"/>
              <a:t> </a:t>
            </a:r>
            <a:r>
              <a:rPr lang="en-US" altLang="zh-CN" dirty="0"/>
              <a:t>principle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31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23AAC-1351-616A-56CA-D2867F82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“Bayesian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brain”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Hypothesis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54B090-7E79-0F6E-E5F0-CF828019A8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AB4FEA-6321-424B-AFC1-854643CA7AD7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6D3C2746-D7D8-F80F-79FA-EB33AF33B32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087438"/>
            <a:ext cx="12190413" cy="548798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 如果人脑是按照贝叶斯推断的方式来完成各项认知功能，那么我们脑子里需要表征</a:t>
            </a:r>
            <a:r>
              <a:rPr lang="en-US" altLang="zh-CN" dirty="0"/>
              <a:t>prior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r>
              <a:rPr lang="zh-CN" altLang="en-US" dirty="0"/>
              <a:t>，</a:t>
            </a:r>
            <a:r>
              <a:rPr lang="en-US" altLang="zh-CN" dirty="0"/>
              <a:t>likelihood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和</a:t>
            </a:r>
            <a:r>
              <a:rPr lang="en-US" altLang="zh-CN" dirty="0"/>
              <a:t>posterior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</a:p>
          <a:p>
            <a:endParaRPr lang="en-US" altLang="zh-CN" dirty="0"/>
          </a:p>
          <a:p>
            <a:r>
              <a:rPr lang="zh-CN" altLang="en-US" dirty="0"/>
              <a:t> 人脑如何表征这些成分是当前计算神经科学最前沿的研究之一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A5EB00-2308-1D2F-8632-C06B5F3B2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482" y="4540888"/>
            <a:ext cx="3609117" cy="92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23AAC-1351-616A-56CA-D2867F82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Free-Energy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54B090-7E79-0F6E-E5F0-CF828019A8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AB4FEA-6321-424B-AFC1-854643CA7AD7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DCC66C-3667-E020-7F47-84BD9BB31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17" y="997278"/>
            <a:ext cx="6905766" cy="38844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A0564E-82D4-1A19-D674-2B30348A7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302" y="5105841"/>
            <a:ext cx="7772400" cy="169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9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23AAC-1351-616A-56CA-D2867F82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Free-Energy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54B090-7E79-0F6E-E5F0-CF828019A8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AB4FEA-6321-424B-AFC1-854643CA7AD7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DCC66C-3667-E020-7F47-84BD9BB31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66" y="2213139"/>
            <a:ext cx="4323062" cy="24317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DD6ADF-76A7-67C3-1399-2431930D7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473" y="1836572"/>
            <a:ext cx="64135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5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23AAC-1351-616A-56CA-D2867F82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Free-Energy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54B090-7E79-0F6E-E5F0-CF828019A8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AB4FEA-6321-424B-AFC1-854643CA7AD7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DCC66C-3667-E020-7F47-84BD9BB31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1" y="1098613"/>
            <a:ext cx="4992937" cy="28085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CF5A45-588A-B9AB-A2AE-389A138D4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432" y="1109962"/>
            <a:ext cx="4845080" cy="26780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895A8B-68BB-040B-0674-FE40DCA3A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038" y="4191836"/>
            <a:ext cx="3921490" cy="22783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ABE6210-7C77-DFCE-C843-9B315309E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432" y="4191836"/>
            <a:ext cx="4829237" cy="221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6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AF9C226-BE3B-473F-737B-8F7839F5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Generative</a:t>
            </a:r>
            <a:r>
              <a:rPr lang="zh-CN" altLang="en-US" dirty="0">
                <a:latin typeface="+mj-ea"/>
              </a:rPr>
              <a:t> </a:t>
            </a:r>
            <a:r>
              <a:rPr lang="en-US" altLang="zh-CN" dirty="0">
                <a:latin typeface="+mj-ea"/>
              </a:rPr>
              <a:t>Process</a:t>
            </a:r>
            <a:r>
              <a:rPr lang="zh-CN" altLang="en-US" dirty="0">
                <a:latin typeface="+mj-ea"/>
              </a:rPr>
              <a:t> </a:t>
            </a:r>
            <a:r>
              <a:rPr lang="en-US" altLang="zh-CN" dirty="0">
                <a:latin typeface="+mj-ea"/>
              </a:rPr>
              <a:t>and</a:t>
            </a:r>
            <a:r>
              <a:rPr lang="zh-CN" altLang="en-US" dirty="0">
                <a:latin typeface="+mj-ea"/>
              </a:rPr>
              <a:t> </a:t>
            </a:r>
            <a:r>
              <a:rPr lang="en-US" altLang="zh-CN" dirty="0">
                <a:latin typeface="+mj-ea"/>
              </a:rPr>
              <a:t>Reverse</a:t>
            </a:r>
            <a:r>
              <a:rPr lang="zh-CN" altLang="en-US" dirty="0">
                <a:latin typeface="+mj-ea"/>
              </a:rPr>
              <a:t> </a:t>
            </a:r>
            <a:r>
              <a:rPr lang="en-US" altLang="zh-CN" dirty="0">
                <a:latin typeface="+mj-ea"/>
              </a:rPr>
              <a:t>Inference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1202E83-C221-4B37-B1AB-96A99CFF79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AB4FEA-6321-424B-AFC1-854643CA7AD7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A9A5B-5741-40AD-CAB4-A475008E439E}"/>
              </a:ext>
            </a:extLst>
          </p:cNvPr>
          <p:cNvSpPr txBox="1">
            <a:spLocks/>
          </p:cNvSpPr>
          <p:nvPr/>
        </p:nvSpPr>
        <p:spPr>
          <a:xfrm>
            <a:off x="794" y="1094272"/>
            <a:ext cx="12190413" cy="5763282"/>
          </a:xfrm>
          <a:prstGeom prst="rect">
            <a:avLst/>
          </a:prstGeom>
        </p:spPr>
        <p:txBody>
          <a:bodyPr vert="horz" lIns="109714" tIns="54857" rIns="109714" bIns="54857" rtlCol="0">
            <a:normAutofit/>
          </a:bodyPr>
          <a:lstStyle>
            <a:lvl1pPr marL="0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355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7995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311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15990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3985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2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1980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2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39975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2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47970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2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55964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2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63959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2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426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FD5CFE0-D85C-0AC8-42F0-FD0BE49C8258}"/>
              </a:ext>
            </a:extLst>
          </p:cNvPr>
          <p:cNvSpPr txBox="1">
            <a:spLocks/>
          </p:cNvSpPr>
          <p:nvPr/>
        </p:nvSpPr>
        <p:spPr>
          <a:xfrm>
            <a:off x="794" y="1155327"/>
            <a:ext cx="12190413" cy="5763282"/>
          </a:xfrm>
          <a:prstGeom prst="rect">
            <a:avLst/>
          </a:prstGeom>
        </p:spPr>
        <p:txBody>
          <a:bodyPr vert="horz" lIns="109714" tIns="54857" rIns="109714" bIns="54857" rtlCol="0">
            <a:normAutofit/>
          </a:bodyPr>
          <a:lstStyle>
            <a:lvl1pPr marL="0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355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7995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311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15990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3985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2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1980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2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39975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2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47970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2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55964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2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63959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2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731" indent="-685731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由原因生成观察数据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85731" indent="-685731" algn="l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731" indent="-685731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由观察数据反推原因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E40533A-5674-C757-1AF1-8476CA239EDA}"/>
              </a:ext>
            </a:extLst>
          </p:cNvPr>
          <p:cNvSpPr/>
          <p:nvPr/>
        </p:nvSpPr>
        <p:spPr>
          <a:xfrm>
            <a:off x="2530307" y="3180530"/>
            <a:ext cx="1712878" cy="1712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592" dirty="0"/>
              <a:t>Cause</a:t>
            </a:r>
            <a:endParaRPr kumimoji="1" lang="zh-CN" altLang="en-US" sz="2592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1D37384-0440-B1D9-5B48-B028E5987AE4}"/>
              </a:ext>
            </a:extLst>
          </p:cNvPr>
          <p:cNvSpPr/>
          <p:nvPr/>
        </p:nvSpPr>
        <p:spPr>
          <a:xfrm>
            <a:off x="6763055" y="3180530"/>
            <a:ext cx="1712878" cy="1712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592" dirty="0"/>
              <a:t>Observation</a:t>
            </a:r>
            <a:endParaRPr kumimoji="1" lang="zh-CN" altLang="en-US" sz="2592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14ECB9F-5369-D386-A0E0-0E3F8BC03325}"/>
              </a:ext>
            </a:extLst>
          </p:cNvPr>
          <p:cNvCxnSpPr>
            <a:cxnSpLocks/>
          </p:cNvCxnSpPr>
          <p:nvPr/>
        </p:nvCxnSpPr>
        <p:spPr>
          <a:xfrm>
            <a:off x="4422310" y="3852245"/>
            <a:ext cx="2161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066B599-80DE-063C-B16F-696D789FEAF0}"/>
              </a:ext>
            </a:extLst>
          </p:cNvPr>
          <p:cNvSpPr txBox="1"/>
          <p:nvPr/>
        </p:nvSpPr>
        <p:spPr>
          <a:xfrm>
            <a:off x="4422310" y="3348459"/>
            <a:ext cx="2273573" cy="49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592" dirty="0"/>
              <a:t>生成</a:t>
            </a:r>
            <a:r>
              <a:rPr kumimoji="1" lang="en-US" altLang="zh-CN" sz="2592" dirty="0"/>
              <a:t>(generate)</a:t>
            </a:r>
            <a:endParaRPr kumimoji="1" lang="zh-CN" altLang="en-US" sz="2592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C6490A-876E-74B6-B5F3-2660E81FF040}"/>
              </a:ext>
            </a:extLst>
          </p:cNvPr>
          <p:cNvSpPr txBox="1"/>
          <p:nvPr/>
        </p:nvSpPr>
        <p:spPr>
          <a:xfrm>
            <a:off x="4276771" y="4304166"/>
            <a:ext cx="2486284" cy="889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592" dirty="0"/>
              <a:t>反向推断</a:t>
            </a:r>
            <a:r>
              <a:rPr kumimoji="1" lang="en-US" altLang="zh-CN" sz="2592" dirty="0"/>
              <a:t>Inference</a:t>
            </a:r>
            <a:endParaRPr kumimoji="1" lang="zh-CN" altLang="en-US" sz="2592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D74BB86-DAB4-2D63-2248-B94ADC356334}"/>
              </a:ext>
            </a:extLst>
          </p:cNvPr>
          <p:cNvCxnSpPr>
            <a:cxnSpLocks/>
          </p:cNvCxnSpPr>
          <p:nvPr/>
        </p:nvCxnSpPr>
        <p:spPr>
          <a:xfrm flipH="1">
            <a:off x="4422310" y="4132126"/>
            <a:ext cx="2161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86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"/>
    </mc:Choice>
    <mc:Fallback xmlns="">
      <p:transition spd="slow" advTm="92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23AAC-1351-616A-56CA-D2867F82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Free-Energy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54B090-7E79-0F6E-E5F0-CF828019A8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AB4FEA-6321-424B-AFC1-854643CA7AD7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DCC66C-3667-E020-7F47-84BD9BB31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8" y="1290705"/>
            <a:ext cx="4323062" cy="24317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9F2D90-7768-370B-6C46-AB2F7A008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859" y="1323833"/>
            <a:ext cx="5173438" cy="479718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5350B89-2060-0A6A-3263-2C2C49872C8D}"/>
              </a:ext>
            </a:extLst>
          </p:cNvPr>
          <p:cNvSpPr txBox="1"/>
          <p:nvPr/>
        </p:nvSpPr>
        <p:spPr>
          <a:xfrm>
            <a:off x="380716" y="6302314"/>
            <a:ext cx="1201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hlinkClick r:id="rId4"/>
              </a:rPr>
              <a:t>https://</a:t>
            </a:r>
            <a:r>
              <a:rPr kumimoji="1" lang="en-US" altLang="zh-CN" dirty="0" err="1">
                <a:hlinkClick r:id="rId4"/>
              </a:rPr>
              <a:t>www.lesswrong.com</a:t>
            </a:r>
            <a:r>
              <a:rPr kumimoji="1" lang="en-US" altLang="zh-CN" dirty="0">
                <a:hlinkClick r:id="rId4"/>
              </a:rPr>
              <a:t>/posts/wpZJvgQ4HvJE2bysy/god-help-us-let-s-try-to-understand-</a:t>
            </a:r>
            <a:r>
              <a:rPr kumimoji="1" lang="en-US" altLang="zh-CN" dirty="0" err="1">
                <a:hlinkClick r:id="rId4"/>
              </a:rPr>
              <a:t>friston</a:t>
            </a:r>
            <a:r>
              <a:rPr kumimoji="1" lang="en-US" altLang="zh-CN" dirty="0">
                <a:hlinkClick r:id="rId4"/>
              </a:rPr>
              <a:t>-on-free-energy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23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23AAC-1351-616A-56CA-D2867F82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Free-Energy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54B090-7E79-0F6E-E5F0-CF828019A8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AB4FEA-6321-424B-AFC1-854643CA7AD7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DCC66C-3667-E020-7F47-84BD9BB31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31" y="1196279"/>
            <a:ext cx="5316820" cy="29907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EED0E4-EE44-6CFE-406D-EAE9882D0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300" y="1019927"/>
            <a:ext cx="2670589" cy="577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2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23AAC-1351-616A-56CA-D2867F82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Free-Energy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54B090-7E79-0F6E-E5F0-CF828019A8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AB4FEA-6321-424B-AFC1-854643CA7AD7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DCC66C-3667-E020-7F47-84BD9BB31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6" y="1307619"/>
            <a:ext cx="4992937" cy="28085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8FC3088-A316-7538-5F75-E0F3EE538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473" y="1307619"/>
            <a:ext cx="3372812" cy="33728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C651709-9955-8318-AE8A-F62A6E9313D9}"/>
              </a:ext>
            </a:extLst>
          </p:cNvPr>
          <p:cNvSpPr txBox="1"/>
          <p:nvPr/>
        </p:nvSpPr>
        <p:spPr>
          <a:xfrm>
            <a:off x="6529137" y="5021179"/>
            <a:ext cx="462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Trevor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Robbins</a:t>
            </a:r>
          </a:p>
          <a:p>
            <a:pPr algn="ctr"/>
            <a:r>
              <a:rPr kumimoji="1" lang="en-US" altLang="zh-CN" dirty="0"/>
              <a:t>Cambridge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2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23AAC-1351-616A-56CA-D2867F82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Free-Energy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54B090-7E79-0F6E-E5F0-CF828019A8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AB4FEA-6321-424B-AFC1-854643CA7AD7}" type="slidenum">
              <a:rPr lang="zh-CN" altLang="en-US" smtClean="0"/>
              <a:pPr/>
              <a:t>23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23E219-FC82-56F0-4898-13C4AC85C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78" y="1149065"/>
            <a:ext cx="3810000" cy="609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775159-0BFA-24B4-965A-B13413B5D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15" y="1060165"/>
            <a:ext cx="2933700" cy="787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4CA8742-1DEC-5D81-9311-F3DC25E9AC94}"/>
              </a:ext>
            </a:extLst>
          </p:cNvPr>
          <p:cNvSpPr txBox="1"/>
          <p:nvPr/>
        </p:nvSpPr>
        <p:spPr>
          <a:xfrm>
            <a:off x="8637612" y="1269199"/>
            <a:ext cx="355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Evidence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Lower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Bound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(ELBO)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009A59-9671-EA5E-5ED8-0750912BF07B}"/>
              </a:ext>
            </a:extLst>
          </p:cNvPr>
          <p:cNvSpPr/>
          <p:nvPr/>
        </p:nvSpPr>
        <p:spPr>
          <a:xfrm>
            <a:off x="2920621" y="1149065"/>
            <a:ext cx="436728" cy="609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1FC0C4-B11E-28B8-0CF8-EEF8702794DC}"/>
              </a:ext>
            </a:extLst>
          </p:cNvPr>
          <p:cNvSpPr txBox="1"/>
          <p:nvPr/>
        </p:nvSpPr>
        <p:spPr>
          <a:xfrm>
            <a:off x="1780178" y="1978925"/>
            <a:ext cx="287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Free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energy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!!!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46660B-0ED7-8E44-2B3C-4CE149873977}"/>
              </a:ext>
            </a:extLst>
          </p:cNvPr>
          <p:cNvSpPr txBox="1"/>
          <p:nvPr/>
        </p:nvSpPr>
        <p:spPr>
          <a:xfrm>
            <a:off x="3714748" y="2568517"/>
            <a:ext cx="588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energy</a:t>
            </a:r>
            <a:r>
              <a:rPr kumimoji="1" lang="zh-CN" altLang="en-US" dirty="0"/>
              <a:t>就是</a:t>
            </a:r>
            <a:r>
              <a:rPr kumimoji="1" lang="en-US" altLang="zh-CN" dirty="0"/>
              <a:t>ELBO</a:t>
            </a:r>
            <a:r>
              <a:rPr kumimoji="1" lang="zh-CN" altLang="en-US" dirty="0"/>
              <a:t>的负数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最小化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energy</a:t>
            </a:r>
            <a:r>
              <a:rPr kumimoji="1" lang="zh-CN" altLang="en-US" dirty="0"/>
              <a:t>就是最大化</a:t>
            </a:r>
            <a:r>
              <a:rPr kumimoji="1" lang="en-US" altLang="zh-CN" dirty="0"/>
              <a:t>ELBO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FE623E-A86D-DB68-D6DB-B762CC633D02}"/>
              </a:ext>
            </a:extLst>
          </p:cNvPr>
          <p:cNvSpPr txBox="1"/>
          <p:nvPr/>
        </p:nvSpPr>
        <p:spPr>
          <a:xfrm>
            <a:off x="846759" y="4433469"/>
            <a:ext cx="1096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Variational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r>
              <a:rPr kumimoji="1" lang="zh-CN" altLang="en-US" dirty="0"/>
              <a:t>的思想是不去直接求复杂的后验分布，而是另外假设一个简单的分布去近似后延分布，当两者距离足够小的时候，简单分布就是所求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7020D5-8A21-2605-29E6-D674727BB2C8}"/>
              </a:ext>
            </a:extLst>
          </p:cNvPr>
          <p:cNvSpPr txBox="1"/>
          <p:nvPr/>
        </p:nvSpPr>
        <p:spPr>
          <a:xfrm>
            <a:off x="607388" y="5507826"/>
            <a:ext cx="1096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Free-energy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principle</a:t>
            </a:r>
            <a:r>
              <a:rPr kumimoji="1" lang="zh-CN" altLang="en-US" dirty="0">
                <a:solidFill>
                  <a:srgbClr val="FF0000"/>
                </a:solidFill>
              </a:rPr>
              <a:t>认为人脑也是这么做的！！！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1653CAE-2125-AE03-5EB6-231101AB9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578" y="3214848"/>
            <a:ext cx="4013200" cy="1130300"/>
          </a:xfrm>
          <a:prstGeom prst="rect">
            <a:avLst/>
          </a:prstGeom>
        </p:spPr>
      </p:pic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70AF34D-1A87-7CE9-D106-A3FA8DC1C8AE}"/>
              </a:ext>
            </a:extLst>
          </p:cNvPr>
          <p:cNvCxnSpPr/>
          <p:nvPr/>
        </p:nvCxnSpPr>
        <p:spPr>
          <a:xfrm>
            <a:off x="7789333" y="3429000"/>
            <a:ext cx="848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EF5F215-FFFC-E0D3-21E4-924FD774F032}"/>
              </a:ext>
            </a:extLst>
          </p:cNvPr>
          <p:cNvSpPr txBox="1"/>
          <p:nvPr/>
        </p:nvSpPr>
        <p:spPr>
          <a:xfrm>
            <a:off x="8760248" y="3226000"/>
            <a:ext cx="226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最大化</a:t>
            </a:r>
            <a:r>
              <a:rPr kumimoji="1" lang="en-US" altLang="zh-CN" dirty="0"/>
              <a:t>ELBO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5CA5C28-1042-0B0C-E985-1086DCA201D1}"/>
              </a:ext>
            </a:extLst>
          </p:cNvPr>
          <p:cNvCxnSpPr/>
          <p:nvPr/>
        </p:nvCxnSpPr>
        <p:spPr>
          <a:xfrm>
            <a:off x="7806266" y="4004734"/>
            <a:ext cx="848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A3F53BC-77F6-5708-F073-410A1A9AE757}"/>
              </a:ext>
            </a:extLst>
          </p:cNvPr>
          <p:cNvSpPr txBox="1"/>
          <p:nvPr/>
        </p:nvSpPr>
        <p:spPr>
          <a:xfrm>
            <a:off x="8777182" y="3818666"/>
            <a:ext cx="226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最小化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energy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03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6" grpId="0"/>
      <p:bldP spid="12" grpId="0"/>
      <p:bldP spid="17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23AAC-1351-616A-56CA-D2867F82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日心说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地心说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54B090-7E79-0F6E-E5F0-CF828019A8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AB4FEA-6321-424B-AFC1-854643CA7AD7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5D10CB9-E6F7-102A-A33F-B0815B9C4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616" y="1131388"/>
            <a:ext cx="3462069" cy="22976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05E5A02-B833-44C5-A1C4-419D59A37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975" y="3550950"/>
            <a:ext cx="6666049" cy="3333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AE02BC7-30EC-FF2C-8EDA-5BAE9D6E59DC}"/>
                  </a:ext>
                </a:extLst>
              </p:cNvPr>
              <p:cNvSpPr txBox="1"/>
              <p:nvPr/>
            </p:nvSpPr>
            <p:spPr>
              <a:xfrm>
                <a:off x="1123404" y="3670664"/>
                <a:ext cx="23513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</a:rPr>
                  <a:t>Generative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AE02BC7-30EC-FF2C-8EDA-5BAE9D6E5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404" y="3670664"/>
                <a:ext cx="2351315" cy="646331"/>
              </a:xfrm>
              <a:prstGeom prst="rect">
                <a:avLst/>
              </a:prstGeom>
              <a:blipFill>
                <a:blip r:embed="rId4"/>
                <a:stretch>
                  <a:fillRect t="-1923" b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16A5871-A2EB-160B-2F9B-D35EC8A841EF}"/>
                  </a:ext>
                </a:extLst>
              </p:cNvPr>
              <p:cNvSpPr txBox="1"/>
              <p:nvPr/>
            </p:nvSpPr>
            <p:spPr>
              <a:xfrm>
                <a:off x="8765175" y="3683727"/>
                <a:ext cx="23513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</a:rPr>
                  <a:t>Inference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16A5871-A2EB-160B-2F9B-D35EC8A84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175" y="3683727"/>
                <a:ext cx="2351315" cy="646331"/>
              </a:xfrm>
              <a:prstGeom prst="rect">
                <a:avLst/>
              </a:prstGeom>
              <a:blipFill>
                <a:blip r:embed="rId5"/>
                <a:stretch>
                  <a:fillRect t="-1923" b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96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CAE81-102B-6B08-59AD-B66494EE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Free-Energy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030040-5111-B76D-6622-18518E1364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AB4FEA-6321-424B-AFC1-854643CA7AD7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4A8D5E-9A08-6C1F-32EA-DCA719ED3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102870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07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6D4F6-1075-1AB5-FCD3-63CA21C5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Free-Energy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A2F87-34E4-9247-FB21-9B6BF889FC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Problems???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 </a:t>
            </a:r>
            <a:r>
              <a:rPr kumimoji="1" lang="en-US" altLang="zh-CN" dirty="0"/>
              <a:t>Unfalsifiable</a:t>
            </a:r>
          </a:p>
          <a:p>
            <a:pPr lvl="1"/>
            <a:r>
              <a:rPr kumimoji="1" lang="zh-CN" altLang="en-US" dirty="0"/>
              <a:t>要么证明人不是在做贝叶</a:t>
            </a:r>
            <a:r>
              <a:rPr kumimoji="1" lang="zh-CN" altLang="en-US"/>
              <a:t>斯推断？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要么证明人做贝叶斯推断不是用的变分推断的形式？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8EF290-9E8E-414A-5C8A-60D46D95DE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AB4FEA-6321-424B-AFC1-854643CA7AD7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34376B-632C-8249-7249-AEFD1E46F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18" y="3429000"/>
            <a:ext cx="5880100" cy="1993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D9272C-C60C-6596-55B9-8C9FC9DA2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718" y="3429000"/>
            <a:ext cx="4109567" cy="152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8C01258-14AB-C073-E99A-2DB02F24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频率学派 </a:t>
            </a:r>
            <a:r>
              <a:rPr lang="en-US" altLang="zh-CN" dirty="0"/>
              <a:t>vs.</a:t>
            </a:r>
            <a:r>
              <a:rPr lang="zh-CN" altLang="en-US" dirty="0"/>
              <a:t> 贝叶斯学派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8704D9-1C9E-8CB0-C09B-A0328DD985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AB4FEA-6321-424B-AFC1-854643CA7AD7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CB54FF-BB73-ADD4-8D2E-64D6492B124A}"/>
              </a:ext>
            </a:extLst>
          </p:cNvPr>
          <p:cNvSpPr txBox="1"/>
          <p:nvPr/>
        </p:nvSpPr>
        <p:spPr>
          <a:xfrm>
            <a:off x="5082638" y="1375216"/>
            <a:ext cx="1793174" cy="36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最大似然估计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5CDE35-DB58-BB42-A706-E446E0117B86}"/>
              </a:ext>
            </a:extLst>
          </p:cNvPr>
          <p:cNvSpPr txBox="1"/>
          <p:nvPr/>
        </p:nvSpPr>
        <p:spPr>
          <a:xfrm>
            <a:off x="5094514" y="2182739"/>
            <a:ext cx="1793174" cy="36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最大后验估计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6A96AC-16EC-0F81-76BF-3F7E9634B047}"/>
              </a:ext>
            </a:extLst>
          </p:cNvPr>
          <p:cNvSpPr txBox="1"/>
          <p:nvPr/>
        </p:nvSpPr>
        <p:spPr>
          <a:xfrm>
            <a:off x="5147952" y="3077833"/>
            <a:ext cx="215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马尔科夫链蒙特卡洛采样 </a:t>
            </a:r>
            <a:r>
              <a:rPr kumimoji="1" lang="en-US" altLang="zh-CN" dirty="0"/>
              <a:t>(MCMC)</a:t>
            </a:r>
            <a:endParaRPr kumimoji="1" lang="zh-CN" altLang="en-US" dirty="0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D6BC9885-8EA5-C898-2412-13B5232F7F4D}"/>
              </a:ext>
            </a:extLst>
          </p:cNvPr>
          <p:cNvSpPr/>
          <p:nvPr/>
        </p:nvSpPr>
        <p:spPr>
          <a:xfrm>
            <a:off x="7243946" y="3238407"/>
            <a:ext cx="142505" cy="1394008"/>
          </a:xfrm>
          <a:prstGeom prst="righ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31BEE2-219B-716E-295D-FD603DEF5A18}"/>
              </a:ext>
            </a:extLst>
          </p:cNvPr>
          <p:cNvSpPr txBox="1"/>
          <p:nvPr/>
        </p:nvSpPr>
        <p:spPr>
          <a:xfrm>
            <a:off x="3319151" y="3066443"/>
            <a:ext cx="1793174" cy="36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贝叶斯学派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5A3D9E27-4156-6C90-B2D1-3F022F2DEC87}"/>
              </a:ext>
            </a:extLst>
          </p:cNvPr>
          <p:cNvSpPr/>
          <p:nvPr/>
        </p:nvSpPr>
        <p:spPr>
          <a:xfrm rot="10800000">
            <a:off x="5017322" y="2384393"/>
            <a:ext cx="142505" cy="1795720"/>
          </a:xfrm>
          <a:prstGeom prst="righ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6E5A3B-A817-D0B7-7AE1-AE1078D579F6}"/>
              </a:ext>
            </a:extLst>
          </p:cNvPr>
          <p:cNvSpPr txBox="1"/>
          <p:nvPr/>
        </p:nvSpPr>
        <p:spPr>
          <a:xfrm>
            <a:off x="6679869" y="1798204"/>
            <a:ext cx="1793174" cy="36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参数点估计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E46BE9-D536-BD7C-6C99-F8401ECE05D3}"/>
              </a:ext>
            </a:extLst>
          </p:cNvPr>
          <p:cNvSpPr txBox="1"/>
          <p:nvPr/>
        </p:nvSpPr>
        <p:spPr>
          <a:xfrm>
            <a:off x="3164775" y="1355821"/>
            <a:ext cx="1793174" cy="36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频率学派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B5B7B0D-4175-7E8F-6AA3-D6A24C54DB41}"/>
              </a:ext>
            </a:extLst>
          </p:cNvPr>
          <p:cNvCxnSpPr/>
          <p:nvPr/>
        </p:nvCxnSpPr>
        <p:spPr>
          <a:xfrm flipH="1">
            <a:off x="4678877" y="1572494"/>
            <a:ext cx="55814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4FF25EE-6933-DF03-DBB4-EFD92D1AC342}"/>
              </a:ext>
            </a:extLst>
          </p:cNvPr>
          <p:cNvSpPr txBox="1"/>
          <p:nvPr/>
        </p:nvSpPr>
        <p:spPr>
          <a:xfrm>
            <a:off x="5159828" y="3968483"/>
            <a:ext cx="1848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变分推断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(Variational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Inference)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8C21A12-2962-B9A0-8D59-DB0C5A93D792}"/>
              </a:ext>
            </a:extLst>
          </p:cNvPr>
          <p:cNvSpPr txBox="1"/>
          <p:nvPr/>
        </p:nvSpPr>
        <p:spPr>
          <a:xfrm>
            <a:off x="7386451" y="3540096"/>
            <a:ext cx="1793174" cy="36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贝叶斯参数估计</a:t>
            </a: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31655013-F78D-AF94-70CB-4E65D5C9912D}"/>
              </a:ext>
            </a:extLst>
          </p:cNvPr>
          <p:cNvSpPr/>
          <p:nvPr/>
        </p:nvSpPr>
        <p:spPr>
          <a:xfrm>
            <a:off x="6768933" y="1504610"/>
            <a:ext cx="142505" cy="1046261"/>
          </a:xfrm>
          <a:prstGeom prst="righ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E838BCF-E828-7217-FFAD-2DF1D706B11D}"/>
              </a:ext>
            </a:extLst>
          </p:cNvPr>
          <p:cNvSpPr txBox="1"/>
          <p:nvPr/>
        </p:nvSpPr>
        <p:spPr>
          <a:xfrm>
            <a:off x="6768933" y="2175894"/>
            <a:ext cx="1793174" cy="36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Exact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5A6D15-00E1-5AB0-C7BB-B76921640608}"/>
              </a:ext>
            </a:extLst>
          </p:cNvPr>
          <p:cNvSpPr txBox="1"/>
          <p:nvPr/>
        </p:nvSpPr>
        <p:spPr>
          <a:xfrm>
            <a:off x="7386451" y="4025852"/>
            <a:ext cx="179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Approximate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E5EA58C-3B6A-A0D6-23B1-DFD2F7E40855}"/>
              </a:ext>
            </a:extLst>
          </p:cNvPr>
          <p:cNvSpPr txBox="1"/>
          <p:nvPr/>
        </p:nvSpPr>
        <p:spPr>
          <a:xfrm>
            <a:off x="1448788" y="5628482"/>
            <a:ext cx="955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马尔科夫链蒙特卡洛采样 </a:t>
            </a:r>
            <a:r>
              <a:rPr kumimoji="1" lang="en-US" altLang="zh-CN" dirty="0"/>
              <a:t>(MCMC)</a:t>
            </a:r>
            <a:r>
              <a:rPr kumimoji="1" lang="zh-CN" altLang="en-US" dirty="0"/>
              <a:t>和变分推断</a:t>
            </a:r>
            <a:r>
              <a:rPr kumimoji="1" lang="en-US" altLang="zh-CN" dirty="0"/>
              <a:t>(Variational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Inference)</a:t>
            </a:r>
            <a:r>
              <a:rPr kumimoji="1" lang="zh-CN" altLang="en-US" dirty="0"/>
              <a:t>后面的内容会说到</a:t>
            </a:r>
          </a:p>
        </p:txBody>
      </p:sp>
    </p:spTree>
    <p:extLst>
      <p:ext uri="{BB962C8B-B14F-4D97-AF65-F5344CB8AC3E}">
        <p14:creationId xmlns:p14="http://schemas.microsoft.com/office/powerpoint/2010/main" val="335124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"/>
    </mc:Choice>
    <mc:Fallback xmlns="">
      <p:transition spd="slow" advTm="92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23AAC-1351-616A-56CA-D2867F82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54B090-7E79-0F6E-E5F0-CF828019A8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AB4FEA-6321-424B-AFC1-854643CA7AD7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A7089-87F4-0B09-42EC-760ACBF6752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087438"/>
            <a:ext cx="12190413" cy="5487987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 </a:t>
            </a:r>
            <a:r>
              <a:rPr kumimoji="1" lang="en-US" altLang="zh-CN" dirty="0"/>
              <a:t>Variational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estimation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 </a:t>
            </a:r>
            <a:r>
              <a:rPr kumimoji="1" lang="en-US" altLang="zh-CN" dirty="0"/>
              <a:t>Variational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Cognitive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242400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78C01258-14AB-C073-E99A-2DB02F24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Bayesian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8704D9-1C9E-8CB0-C09B-A0328DD985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AB4FEA-6321-424B-AFC1-854643CA7AD7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A9A5B-5741-40AD-CAB4-A475008E439E}"/>
              </a:ext>
            </a:extLst>
          </p:cNvPr>
          <p:cNvSpPr txBox="1">
            <a:spLocks/>
          </p:cNvSpPr>
          <p:nvPr/>
        </p:nvSpPr>
        <p:spPr>
          <a:xfrm>
            <a:off x="794" y="1094272"/>
            <a:ext cx="12190413" cy="5763282"/>
          </a:xfrm>
          <a:prstGeom prst="rect">
            <a:avLst/>
          </a:prstGeom>
        </p:spPr>
        <p:txBody>
          <a:bodyPr vert="horz" lIns="109714" tIns="54857" rIns="109714" bIns="54857" rtlCol="0">
            <a:normAutofit/>
          </a:bodyPr>
          <a:lstStyle>
            <a:lvl1pPr marL="0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355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7995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311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15990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3985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2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1980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2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39975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2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47970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2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55964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2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63959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2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426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FD5CFE0-D85C-0AC8-42F0-FD0BE49C8258}"/>
              </a:ext>
            </a:extLst>
          </p:cNvPr>
          <p:cNvSpPr txBox="1">
            <a:spLocks/>
          </p:cNvSpPr>
          <p:nvPr/>
        </p:nvSpPr>
        <p:spPr>
          <a:xfrm>
            <a:off x="794" y="1155327"/>
            <a:ext cx="12190413" cy="5763282"/>
          </a:xfrm>
          <a:prstGeom prst="rect">
            <a:avLst/>
          </a:prstGeom>
        </p:spPr>
        <p:txBody>
          <a:bodyPr vert="horz" lIns="109714" tIns="54857" rIns="109714" bIns="54857" rtlCol="0">
            <a:normAutofit/>
          </a:bodyPr>
          <a:lstStyle>
            <a:lvl1pPr marL="0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355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7995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311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15990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3985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2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1980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2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39975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2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47970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2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55964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2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63959" indent="0" algn="ctr" defTabSz="507995" rtl="0" eaLnBrk="1" latinLnBrk="0" hangingPunct="1">
              <a:spcBef>
                <a:spcPct val="20000"/>
              </a:spcBef>
              <a:buFont typeface="Arial"/>
              <a:buNone/>
              <a:defRPr sz="22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66" indent="-342866" algn="l">
              <a:buFont typeface="Arial" panose="020B0604020202020204" pitchFamily="34" charset="0"/>
              <a:buChar char="•"/>
            </a:pPr>
            <a:endParaRPr kumimoji="1" lang="zh-CN" altLang="en-US" sz="2520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5903277-EF9A-DEC0-528D-20A64AEB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044" y="2331055"/>
            <a:ext cx="4279900" cy="1092200"/>
          </a:xfrm>
          <a:prstGeom prst="rect">
            <a:avLst/>
          </a:prstGeom>
        </p:spPr>
      </p:pic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8717698-E6AC-4500-396A-5B4DA5D7EBB9}"/>
              </a:ext>
            </a:extLst>
          </p:cNvPr>
          <p:cNvCxnSpPr/>
          <p:nvPr/>
        </p:nvCxnSpPr>
        <p:spPr>
          <a:xfrm flipV="1">
            <a:off x="6222669" y="1597590"/>
            <a:ext cx="0" cy="5818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D3F4A4B-9D4D-587F-A8D6-0E56DBAC7742}"/>
              </a:ext>
            </a:extLst>
          </p:cNvPr>
          <p:cNvSpPr txBox="1"/>
          <p:nvPr/>
        </p:nvSpPr>
        <p:spPr>
          <a:xfrm>
            <a:off x="5587343" y="1155327"/>
            <a:ext cx="127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似然函数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55E168-C258-C118-8AF9-B338B2832BEB}"/>
              </a:ext>
            </a:extLst>
          </p:cNvPr>
          <p:cNvSpPr txBox="1"/>
          <p:nvPr/>
        </p:nvSpPr>
        <p:spPr>
          <a:xfrm>
            <a:off x="7024257" y="1128701"/>
            <a:ext cx="127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先验分布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6ACCE1E-8343-4558-B62B-8C5861A11297}"/>
              </a:ext>
            </a:extLst>
          </p:cNvPr>
          <p:cNvCxnSpPr/>
          <p:nvPr/>
        </p:nvCxnSpPr>
        <p:spPr>
          <a:xfrm flipV="1">
            <a:off x="7659583" y="1597590"/>
            <a:ext cx="0" cy="5818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5D164CA-583D-FC2C-2E0D-9F9E639FB351}"/>
              </a:ext>
            </a:extLst>
          </p:cNvPr>
          <p:cNvSpPr txBox="1"/>
          <p:nvPr/>
        </p:nvSpPr>
        <p:spPr>
          <a:xfrm>
            <a:off x="3766044" y="1182139"/>
            <a:ext cx="127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后验分布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8060694-4D89-D8D9-E024-F61968E63755}"/>
              </a:ext>
            </a:extLst>
          </p:cNvPr>
          <p:cNvCxnSpPr>
            <a:cxnSpLocks/>
          </p:cNvCxnSpPr>
          <p:nvPr/>
        </p:nvCxnSpPr>
        <p:spPr>
          <a:xfrm>
            <a:off x="7338949" y="3200758"/>
            <a:ext cx="623867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3DACA31-079D-460C-6B92-6CA2BC901629}"/>
              </a:ext>
            </a:extLst>
          </p:cNvPr>
          <p:cNvSpPr txBox="1"/>
          <p:nvPr/>
        </p:nvSpPr>
        <p:spPr>
          <a:xfrm>
            <a:off x="7855528" y="3016092"/>
            <a:ext cx="16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归一化因子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474B1C6-287D-9E71-D919-7B4322ADB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044" y="4471414"/>
            <a:ext cx="4178300" cy="469900"/>
          </a:xfrm>
          <a:prstGeom prst="rect">
            <a:avLst/>
          </a:prstGeom>
        </p:spPr>
      </p:pic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CB8DCAA-CB08-F73C-821B-1A0A094B14B8}"/>
              </a:ext>
            </a:extLst>
          </p:cNvPr>
          <p:cNvCxnSpPr/>
          <p:nvPr/>
        </p:nvCxnSpPr>
        <p:spPr>
          <a:xfrm flipV="1">
            <a:off x="4322617" y="1645091"/>
            <a:ext cx="0" cy="5818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CBCAE69-9479-AF77-B1CD-1474DC55AE46}"/>
              </a:ext>
            </a:extLst>
          </p:cNvPr>
          <p:cNvSpPr txBox="1"/>
          <p:nvPr/>
        </p:nvSpPr>
        <p:spPr>
          <a:xfrm>
            <a:off x="2333502" y="4084871"/>
            <a:ext cx="163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有时候写成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7DD535B-CD6C-8F50-FC9F-B4BCF87731E2}"/>
                  </a:ext>
                </a:extLst>
              </p:cNvPr>
              <p:cNvSpPr txBox="1"/>
              <p:nvPr/>
            </p:nvSpPr>
            <p:spPr>
              <a:xfrm>
                <a:off x="2862943" y="5394396"/>
                <a:ext cx="6625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dirty="0">
                    <a:solidFill>
                      <a:schemeClr val="accent1"/>
                    </a:solidFill>
                  </a:rPr>
                  <a:t>认知心理学中概率模型的本质就是求解后验概率分布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7DD535B-CD6C-8F50-FC9F-B4BCF8773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943" y="5394396"/>
                <a:ext cx="6625440" cy="369332"/>
              </a:xfrm>
              <a:prstGeom prst="rect">
                <a:avLst/>
              </a:prstGeom>
              <a:blipFill>
                <a:blip r:embed="rId4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21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"/>
    </mc:Choice>
    <mc:Fallback xmlns="">
      <p:transition spd="slow" advTm="92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23AAC-1351-616A-56CA-D2867F82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MCMC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54B090-7E79-0F6E-E5F0-CF828019A8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AB4FEA-6321-424B-AFC1-854643CA7AD7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A7089-87F4-0B09-42EC-760ACBF6752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087438"/>
            <a:ext cx="12190413" cy="5487987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MCMC</a:t>
            </a:r>
            <a:r>
              <a:rPr kumimoji="1" lang="zh-CN" altLang="en-US" dirty="0"/>
              <a:t> 是通过对后验概率采样的方式来求得后验概率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107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EC0F2D6C-7D45-ABDD-25F9-7789454C177F}"/>
              </a:ext>
            </a:extLst>
          </p:cNvPr>
          <p:cNvSpPr txBox="1"/>
          <p:nvPr/>
        </p:nvSpPr>
        <p:spPr>
          <a:xfrm>
            <a:off x="50524" y="1139411"/>
            <a:ext cx="2228652" cy="6848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B23AAC-1351-616A-56CA-D2867F82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54B090-7E79-0F6E-E5F0-CF828019A8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AB4FEA-6321-424B-AFC1-854643CA7AD7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A682B4-D6E9-6768-E963-C836FAFA2843}"/>
              </a:ext>
            </a:extLst>
          </p:cNvPr>
          <p:cNvSpPr txBox="1"/>
          <p:nvPr/>
        </p:nvSpPr>
        <p:spPr>
          <a:xfrm>
            <a:off x="50524" y="1310186"/>
            <a:ext cx="146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目的是求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CAC3CB9-784E-70E2-166D-162A9F208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14" y="1170686"/>
            <a:ext cx="914400" cy="622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8F2A480-8995-4E10-9DF1-F7CD543E0989}"/>
                  </a:ext>
                </a:extLst>
              </p:cNvPr>
              <p:cNvSpPr txBox="1"/>
              <p:nvPr/>
            </p:nvSpPr>
            <p:spPr>
              <a:xfrm>
                <a:off x="928048" y="3111690"/>
                <a:ext cx="8748215" cy="376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公式右边引入一个分布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注意无论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kumimoji="1" lang="zh-CN" altLang="en-US" dirty="0"/>
                  <a:t>是什么上式还是成立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8F2A480-8995-4E10-9DF1-F7CD543E0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48" y="3111690"/>
                <a:ext cx="8748215" cy="376261"/>
              </a:xfrm>
              <a:prstGeom prst="rect">
                <a:avLst/>
              </a:prstGeom>
              <a:blipFill>
                <a:blip r:embed="rId5"/>
                <a:stretch>
                  <a:fillRect l="-435" t="-967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B8D50A8-5964-FAD8-C280-55F140F91335}"/>
                  </a:ext>
                </a:extLst>
              </p:cNvPr>
              <p:cNvSpPr txBox="1"/>
              <p:nvPr/>
            </p:nvSpPr>
            <p:spPr>
              <a:xfrm>
                <a:off x="955343" y="4749421"/>
                <a:ext cx="8748215" cy="376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在公式两边，我们对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kumimoji="1" lang="zh-CN" altLang="en-US" dirty="0"/>
                  <a:t>求期望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B8D50A8-5964-FAD8-C280-55F140F91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43" y="4749421"/>
                <a:ext cx="8748215" cy="376261"/>
              </a:xfrm>
              <a:prstGeom prst="rect">
                <a:avLst/>
              </a:prstGeom>
              <a:blipFill>
                <a:blip r:embed="rId7"/>
                <a:stretch>
                  <a:fillRect l="-580" t="-6452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0B3B65-88EB-4290-580C-CC725CAE588B}"/>
                  </a:ext>
                </a:extLst>
              </p:cNvPr>
              <p:cNvSpPr txBox="1"/>
              <p:nvPr/>
            </p:nvSpPr>
            <p:spPr>
              <a:xfrm>
                <a:off x="50524" y="1953420"/>
                <a:ext cx="2228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是</a:t>
                </a:r>
                <a:r>
                  <a:rPr kumimoji="1" lang="en-US" altLang="zh-CN" dirty="0"/>
                  <a:t>cause,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zh-CN" altLang="en-US" dirty="0"/>
                  <a:t>是</a:t>
                </a:r>
                <a:r>
                  <a:rPr kumimoji="1" lang="en-US" altLang="zh-CN" dirty="0"/>
                  <a:t>data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0B3B65-88EB-4290-580C-CC725CAE5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4" y="1953420"/>
                <a:ext cx="2228652" cy="369332"/>
              </a:xfrm>
              <a:prstGeom prst="rect">
                <a:avLst/>
              </a:prstGeom>
              <a:blipFill>
                <a:blip r:embed="rId8"/>
                <a:stretch>
                  <a:fillRect l="-56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8C5B0FA-876E-2E7D-A508-C863C50539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1158" y="5306693"/>
            <a:ext cx="7772400" cy="14197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587547-0BDB-6FD0-B3C8-B246C23A9D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4301" y="1058555"/>
            <a:ext cx="6921500" cy="1905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0662663-B63F-F9EF-20E5-8AC23586EE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04409" y="3472542"/>
            <a:ext cx="68834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C6070-FBFF-2CFD-CCD4-92C381D0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993C87-ABF2-B016-3DA8-799D4D2875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AB4FEA-6321-424B-AFC1-854643CA7AD7}" type="slidenum">
              <a:rPr lang="zh-CN" altLang="en-US" smtClean="0"/>
              <a:pPr/>
              <a:t>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7181980-3B4E-96CC-A572-2D440F0F75F6}"/>
                  </a:ext>
                </a:extLst>
              </p:cNvPr>
              <p:cNvSpPr txBox="1"/>
              <p:nvPr/>
            </p:nvSpPr>
            <p:spPr>
              <a:xfrm>
                <a:off x="2121373" y="3350527"/>
                <a:ext cx="3630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KL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divergence: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7181980-3B4E-96CC-A572-2D440F0F7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373" y="3350527"/>
                <a:ext cx="3630304" cy="369332"/>
              </a:xfrm>
              <a:prstGeom prst="rect">
                <a:avLst/>
              </a:prstGeom>
              <a:blipFill>
                <a:blip r:embed="rId3"/>
                <a:stretch>
                  <a:fillRect t="-13793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AB4E7B34-0E07-2FEE-3E0D-E9D0249F6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827" y="3968235"/>
            <a:ext cx="2933700" cy="787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007DE9F-FE18-3B7B-CF72-B243CA00E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272" y="3091349"/>
            <a:ext cx="4521200" cy="8636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B74B634-EC75-787E-C859-4CB1DA1900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6525" y="4991100"/>
            <a:ext cx="38100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B1320FC-6F64-5866-2BC6-5FD6712D6D08}"/>
                  </a:ext>
                </a:extLst>
              </p:cNvPr>
              <p:cNvSpPr txBox="1"/>
              <p:nvPr/>
            </p:nvSpPr>
            <p:spPr>
              <a:xfrm>
                <a:off x="614149" y="5600700"/>
                <a:ext cx="111971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我们的要求的是后验概率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zh-CN" altLang="en-US" dirty="0"/>
                  <a:t>，因为这个概率分布很难求，我们引入另外一个关于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zh-CN" altLang="en-US" dirty="0"/>
                  <a:t>的分布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，那么我们只要让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尽可能的去近似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zh-CN" altLang="en-US" dirty="0"/>
                  <a:t>，那么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就可以代替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zh-CN" altLang="en-US" dirty="0"/>
                  <a:t>成为我们要求的解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B1320FC-6F64-5866-2BC6-5FD6712D6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49" y="5600700"/>
                <a:ext cx="11197135" cy="646331"/>
              </a:xfrm>
              <a:prstGeom prst="rect">
                <a:avLst/>
              </a:prstGeom>
              <a:blipFill>
                <a:blip r:embed="rId8"/>
                <a:stretch>
                  <a:fillRect l="-453" t="-7692" b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8E0B2666-8482-AAE9-D6DC-9E07F45D9F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6937" y="1534262"/>
            <a:ext cx="7340600" cy="685800"/>
          </a:xfrm>
          <a:prstGeom prst="rect">
            <a:avLst/>
          </a:prstGeom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167F39A-2412-9E57-0DD2-1F070E34CB15}"/>
              </a:ext>
            </a:extLst>
          </p:cNvPr>
          <p:cNvCxnSpPr>
            <a:cxnSpLocks/>
          </p:cNvCxnSpPr>
          <p:nvPr/>
        </p:nvCxnSpPr>
        <p:spPr>
          <a:xfrm>
            <a:off x="7493730" y="2445018"/>
            <a:ext cx="716605" cy="56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459652C-049C-03E0-17F5-50D908FBA287}"/>
              </a:ext>
            </a:extLst>
          </p:cNvPr>
          <p:cNvSpPr/>
          <p:nvPr/>
        </p:nvSpPr>
        <p:spPr>
          <a:xfrm>
            <a:off x="6195783" y="1303867"/>
            <a:ext cx="2457151" cy="10837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83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C6070-FBFF-2CFD-CCD4-92C381D0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993C87-ABF2-B016-3DA8-799D4D2875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AB4FEA-6321-424B-AFC1-854643CA7AD7}" type="slidenum">
              <a:rPr lang="zh-CN" altLang="en-US" smtClean="0"/>
              <a:pPr/>
              <a:t>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7181980-3B4E-96CC-A572-2D440F0F75F6}"/>
                  </a:ext>
                </a:extLst>
              </p:cNvPr>
              <p:cNvSpPr txBox="1"/>
              <p:nvPr/>
            </p:nvSpPr>
            <p:spPr>
              <a:xfrm>
                <a:off x="2121373" y="1357953"/>
                <a:ext cx="3630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KL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divergence: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7181980-3B4E-96CC-A572-2D440F0F7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373" y="1357953"/>
                <a:ext cx="3630304" cy="369332"/>
              </a:xfrm>
              <a:prstGeom prst="rect">
                <a:avLst/>
              </a:prstGeom>
              <a:blipFill>
                <a:blip r:embed="rId2"/>
                <a:stretch>
                  <a:fillRect t="-13793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AB4E7B34-0E07-2FEE-3E0D-E9D0249F6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827" y="1975661"/>
            <a:ext cx="2933700" cy="7874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B74B634-EC75-787E-C859-4CB1DA190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525" y="2998526"/>
            <a:ext cx="38100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B1320FC-6F64-5866-2BC6-5FD6712D6D08}"/>
                  </a:ext>
                </a:extLst>
              </p:cNvPr>
              <p:cNvSpPr txBox="1"/>
              <p:nvPr/>
            </p:nvSpPr>
            <p:spPr>
              <a:xfrm>
                <a:off x="614149" y="3608126"/>
                <a:ext cx="111971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我们的要求的是后验概率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zh-CN" altLang="en-US" dirty="0"/>
                  <a:t>，因为这个概率分布很难求，我们引入另外一个关于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zh-CN" altLang="en-US" dirty="0"/>
                  <a:t>的分布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，那么我们只要让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尽可能的去近似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zh-CN" altLang="en-US" dirty="0"/>
                  <a:t>，那么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就可以代替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zh-CN" altLang="en-US" dirty="0"/>
                  <a:t>成为我们要求的解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B1320FC-6F64-5866-2BC6-5FD6712D6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49" y="3608126"/>
                <a:ext cx="11197135" cy="646331"/>
              </a:xfrm>
              <a:prstGeom prst="rect">
                <a:avLst/>
              </a:prstGeom>
              <a:blipFill>
                <a:blip r:embed="rId5"/>
                <a:stretch>
                  <a:fillRect l="-453" t="-7692" b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AE14A7-0194-8BA9-8176-39B86643F288}"/>
                  </a:ext>
                </a:extLst>
              </p:cNvPr>
              <p:cNvSpPr txBox="1"/>
              <p:nvPr/>
            </p:nvSpPr>
            <p:spPr>
              <a:xfrm>
                <a:off x="614149" y="4549822"/>
                <a:ext cx="111971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让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尽可能的去近似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zh-CN" altLang="en-US" dirty="0"/>
                  <a:t>，即最小化</a:t>
                </a:r>
                <a:r>
                  <a:rPr kumimoji="1" lang="en-US" altLang="zh-CN" dirty="0"/>
                  <a:t>KL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divergence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dirty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b="0" i="0" dirty="0" smtClean="0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kumimoji="1" lang="en-US" altLang="zh-CN" dirty="0"/>
                  <a:t>||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1" lang="en-US" altLang="zh-CN" dirty="0"/>
                  <a:t>]</a:t>
                </a:r>
                <a:r>
                  <a:rPr kumimoji="1" lang="zh-CN" altLang="en-US" dirty="0"/>
                  <a:t>，因为</a:t>
                </a:r>
                <a:r>
                  <a:rPr kumimoji="1" lang="en-US" altLang="zh-CN" dirty="0"/>
                  <a:t>log(p(s))</a:t>
                </a:r>
                <a:r>
                  <a:rPr kumimoji="1" lang="zh-CN" altLang="en-US" dirty="0"/>
                  <a:t>是一个定值，这就转化成</a:t>
                </a:r>
                <a:r>
                  <a:rPr kumimoji="1" lang="en-US" altLang="zh-CN" dirty="0"/>
                  <a:t>L</a:t>
                </a:r>
                <a:r>
                  <a:rPr kumimoji="1" lang="zh-CN" altLang="en-US" dirty="0"/>
                  <a:t>最大。这里的</a:t>
                </a:r>
                <a:r>
                  <a:rPr kumimoji="1" lang="en-US" altLang="zh-CN" dirty="0"/>
                  <a:t>L</a:t>
                </a:r>
                <a:r>
                  <a:rPr kumimoji="1" lang="zh-CN" altLang="en-US" dirty="0"/>
                  <a:t>就叫做</a:t>
                </a:r>
                <a:r>
                  <a:rPr kumimoji="1" lang="en-US" altLang="zh-CN" dirty="0">
                    <a:solidFill>
                      <a:srgbClr val="C00000"/>
                    </a:solidFill>
                  </a:rPr>
                  <a:t>Evidence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C00000"/>
                    </a:solidFill>
                  </a:rPr>
                  <a:t>Lower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C00000"/>
                    </a:solidFill>
                  </a:rPr>
                  <a:t>Bound</a:t>
                </a:r>
                <a:r>
                  <a:rPr kumimoji="1"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C00000"/>
                    </a:solidFill>
                  </a:rPr>
                  <a:t>(ELBO)</a:t>
                </a:r>
                <a:endParaRPr kumimoji="1"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AE14A7-0194-8BA9-8176-39B86643F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49" y="4549822"/>
                <a:ext cx="11197135" cy="646331"/>
              </a:xfrm>
              <a:prstGeom prst="rect">
                <a:avLst/>
              </a:prstGeom>
              <a:blipFill>
                <a:blip r:embed="rId6"/>
                <a:stretch>
                  <a:fillRect l="-453" t="-5882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5BA4425A-3AD2-71C3-DDB4-A81DF9E80F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971" y="1175823"/>
            <a:ext cx="4394200" cy="8128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C590F4B-A74B-F8C2-4F34-A46F79F95AF7}"/>
              </a:ext>
            </a:extLst>
          </p:cNvPr>
          <p:cNvCxnSpPr>
            <a:stCxn id="16" idx="3"/>
          </p:cNvCxnSpPr>
          <p:nvPr/>
        </p:nvCxnSpPr>
        <p:spPr>
          <a:xfrm>
            <a:off x="7218527" y="2369361"/>
            <a:ext cx="874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424505F-0424-92BB-6CC6-981CD96B0372}"/>
              </a:ext>
            </a:extLst>
          </p:cNvPr>
          <p:cNvSpPr txBox="1"/>
          <p:nvPr/>
        </p:nvSpPr>
        <p:spPr>
          <a:xfrm>
            <a:off x="8174441" y="2191177"/>
            <a:ext cx="355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Evidence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Lower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Bound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(ELBO)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99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" grpId="0"/>
      <p:bldP spid="11" grpId="0"/>
    </p:bldLst>
  </p:timing>
</p:sld>
</file>

<file path=ppt/theme/theme1.xml><?xml version="1.0" encoding="utf-8"?>
<a:theme xmlns:a="http://schemas.openxmlformats.org/drawingml/2006/main" name="sjtu2">
  <a:themeElements>
    <a:clrScheme name="SJTU-2019">
      <a:dk1>
        <a:srgbClr val="000000"/>
      </a:dk1>
      <a:lt1>
        <a:srgbClr val="FFFFFF"/>
      </a:lt1>
      <a:dk2>
        <a:srgbClr val="1B1C21"/>
      </a:dk2>
      <a:lt2>
        <a:srgbClr val="DBDBDB"/>
      </a:lt2>
      <a:accent1>
        <a:srgbClr val="C8161E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2" id="{85781EC0-441C-F74B-9F18-128E9B1BBF72}" vid="{5588EFD3-B60A-0C4D-B565-9CE20F684A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sjtu2</Template>
  <TotalTime>1332</TotalTime>
  <Words>1055</Words>
  <Application>Microsoft Macintosh PowerPoint</Application>
  <PresentationFormat>宽屏</PresentationFormat>
  <Paragraphs>146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Microsoft YaHei</vt:lpstr>
      <vt:lpstr>Microsoft YaHei</vt:lpstr>
      <vt:lpstr>Arial</vt:lpstr>
      <vt:lpstr>Arial Black</vt:lpstr>
      <vt:lpstr>Cambria Math</vt:lpstr>
      <vt:lpstr>Segoe UI Light</vt:lpstr>
      <vt:lpstr>Wingdings</vt:lpstr>
      <vt:lpstr>sjtu2</vt:lpstr>
      <vt:lpstr>Mathematical Modeling  (for psychology students…)</vt:lpstr>
      <vt:lpstr>Generative Process and Reverse Inference</vt:lpstr>
      <vt:lpstr>频率学派 vs. 贝叶斯学派</vt:lpstr>
      <vt:lpstr>Outlines</vt:lpstr>
      <vt:lpstr>Bayesian Theory</vt:lpstr>
      <vt:lpstr>MCMC</vt:lpstr>
      <vt:lpstr>Variational Inference</vt:lpstr>
      <vt:lpstr>Variational Inference</vt:lpstr>
      <vt:lpstr>Variational Inference</vt:lpstr>
      <vt:lpstr>Variational Inference</vt:lpstr>
      <vt:lpstr>Variational Inference</vt:lpstr>
      <vt:lpstr>Variational Inference</vt:lpstr>
      <vt:lpstr>Variational Inference</vt:lpstr>
      <vt:lpstr>Variational Inference for parameter estimation</vt:lpstr>
      <vt:lpstr>Variational Inference as a cognitive theory</vt:lpstr>
      <vt:lpstr>The “Bayesian brain” Hypothesis</vt:lpstr>
      <vt:lpstr>The Free-Energy Theory</vt:lpstr>
      <vt:lpstr>The Free-Energy Theory</vt:lpstr>
      <vt:lpstr>The Free-Energy Theory</vt:lpstr>
      <vt:lpstr>The Free-Energy Theory</vt:lpstr>
      <vt:lpstr>The Free-Energy Theory</vt:lpstr>
      <vt:lpstr>The Free-Energy Theory</vt:lpstr>
      <vt:lpstr>The Free-Energy Theory</vt:lpstr>
      <vt:lpstr>日心说 vs. 地心说</vt:lpstr>
      <vt:lpstr>The Free-Energy Theory</vt:lpstr>
      <vt:lpstr>The Free-Energy Theory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psychiatry and neuroimaging</dc:title>
  <dc:creator>Ru-Yuan Zhang</dc:creator>
  <cp:lastModifiedBy>Ru-Yuan Zhang</cp:lastModifiedBy>
  <cp:revision>531</cp:revision>
  <cp:lastPrinted>2024-04-11T05:19:49Z</cp:lastPrinted>
  <dcterms:created xsi:type="dcterms:W3CDTF">2020-11-17T12:41:46Z</dcterms:created>
  <dcterms:modified xsi:type="dcterms:W3CDTF">2024-05-21T13:47:44Z</dcterms:modified>
</cp:coreProperties>
</file>