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5"/>
  </p:handoutMasterIdLst>
  <p:sldIdLst>
    <p:sldId id="379" r:id="rId4"/>
    <p:sldId id="392" r:id="rId6"/>
    <p:sldId id="552" r:id="rId7"/>
    <p:sldId id="466" r:id="rId8"/>
    <p:sldId id="520" r:id="rId9"/>
    <p:sldId id="576" r:id="rId10"/>
    <p:sldId id="522" r:id="rId11"/>
    <p:sldId id="524" r:id="rId12"/>
    <p:sldId id="529" r:id="rId13"/>
    <p:sldId id="525" r:id="rId14"/>
    <p:sldId id="582" r:id="rId15"/>
    <p:sldId id="583" r:id="rId16"/>
    <p:sldId id="602" r:id="rId17"/>
    <p:sldId id="526" r:id="rId18"/>
    <p:sldId id="543" r:id="rId19"/>
    <p:sldId id="584" r:id="rId20"/>
    <p:sldId id="544" r:id="rId21"/>
    <p:sldId id="540" r:id="rId22"/>
    <p:sldId id="541" r:id="rId23"/>
    <p:sldId id="527" r:id="rId24"/>
    <p:sldId id="532" r:id="rId25"/>
    <p:sldId id="542" r:id="rId26"/>
    <p:sldId id="619" r:id="rId27"/>
    <p:sldId id="545" r:id="rId28"/>
    <p:sldId id="579" r:id="rId29"/>
    <p:sldId id="531" r:id="rId30"/>
    <p:sldId id="533" r:id="rId31"/>
    <p:sldId id="530" r:id="rId32"/>
    <p:sldId id="577" r:id="rId33"/>
    <p:sldId id="372" r:id="rId34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567"/>
    <a:srgbClr val="F0000B"/>
    <a:srgbClr val="2E3091"/>
    <a:srgbClr val="2E3092"/>
    <a:srgbClr val="1F6B97"/>
    <a:srgbClr val="00AEEF"/>
    <a:srgbClr val="00B1F2"/>
    <a:srgbClr val="257FB3"/>
    <a:srgbClr val="19C1FF"/>
    <a:srgbClr val="2C3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40" y="40"/>
      </p:cViewPr>
      <p:guideLst>
        <p:guide orient="horz" pos="2035"/>
        <p:guide pos="41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1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2E565-8355-465A-A0C2-17A5CF0E15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ADA03-BEDB-482E-86E2-055D816346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2E68-CA77-4D90-AE71-2C68649B65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222"/>
          <p:cNvPicPr>
            <a:picLocks noChangeAspect="1"/>
          </p:cNvPicPr>
          <p:nvPr userDrawn="1"/>
        </p:nvPicPr>
        <p:blipFill>
          <a:blip r:embed="rId2"/>
          <a:srcRect t="546" b="88164"/>
          <a:stretch>
            <a:fillRect/>
          </a:stretch>
        </p:blipFill>
        <p:spPr>
          <a:xfrm>
            <a:off x="0" y="0"/>
            <a:ext cx="12190095" cy="774065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" hasCustomPrompt="1"/>
          </p:nvPr>
        </p:nvSpPr>
        <p:spPr>
          <a:xfrm>
            <a:off x="5879932" y="1153479"/>
            <a:ext cx="5383696" cy="673415"/>
          </a:xfrm>
        </p:spPr>
        <p:txBody>
          <a:bodyPr/>
          <a:lstStyle>
            <a:lvl1pPr marL="0" indent="0" algn="l">
              <a:buNone/>
              <a:defRPr sz="2800">
                <a:latin typeface="Verdana" panose="020B0604030504040204" pitchFamily="34" charset="0"/>
                <a:ea typeface="思源黑体 CN Normal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pic>
        <p:nvPicPr>
          <p:cNvPr id="2" name="图片 1" descr="calterah_logo_text_320x132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6520" y="-158745"/>
            <a:ext cx="2379980" cy="9810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" y="0"/>
            <a:ext cx="530308" cy="7620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76" y="5848077"/>
            <a:ext cx="914324" cy="137758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837243" y="6553445"/>
            <a:ext cx="45371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Classified - No Distribution Without Approval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©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2020, </a:t>
            </a:r>
            <a:r>
              <a:rPr lang="en-US" altLang="zh-CN" sz="900" u="none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Calterah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 Semiconductor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标题 5"/>
          <p:cNvSpPr>
            <a:spLocks noGrp="1"/>
          </p:cNvSpPr>
          <p:nvPr>
            <p:ph type="ctrTitle" hasCustomPrompt="1"/>
          </p:nvPr>
        </p:nvSpPr>
        <p:spPr>
          <a:xfrm>
            <a:off x="731159" y="-37327"/>
            <a:ext cx="7613373" cy="859726"/>
          </a:xfrm>
        </p:spPr>
        <p:txBody>
          <a:bodyPr anchor="b"/>
          <a:lstStyle>
            <a:lvl1pPr algn="l">
              <a:defRPr sz="3600">
                <a:latin typeface="Verdana" panose="020B0604030504040204" pitchFamily="34" charset="0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5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2038" y="2057400"/>
            <a:ext cx="11176000" cy="3806825"/>
          </a:xfrm>
          <a:prstGeom prst="rect">
            <a:avLst/>
          </a:prstGeom>
        </p:spPr>
        <p:txBody>
          <a:bodyPr/>
          <a:lstStyle>
            <a:lvl1pPr>
              <a:defRPr lang="en-US" altLang="zh-CN" sz="2400" b="0" i="0" smtClean="0">
                <a:effectLst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Text content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222"/>
          <p:cNvPicPr>
            <a:picLocks noChangeAspect="1"/>
          </p:cNvPicPr>
          <p:nvPr userDrawn="1"/>
        </p:nvPicPr>
        <p:blipFill>
          <a:blip r:embed="rId2"/>
          <a:srcRect t="546" b="88164"/>
          <a:stretch>
            <a:fillRect/>
          </a:stretch>
        </p:blipFill>
        <p:spPr>
          <a:xfrm>
            <a:off x="0" y="0"/>
            <a:ext cx="12190095" cy="774065"/>
          </a:xfrm>
          <a:prstGeom prst="rect">
            <a:avLst/>
          </a:prstGeom>
        </p:spPr>
      </p:pic>
      <p:pic>
        <p:nvPicPr>
          <p:cNvPr id="5" name="图片 4" descr="calterah_logo_text_320x132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6520" y="-158745"/>
            <a:ext cx="2379980" cy="981069"/>
          </a:xfrm>
          <a:prstGeom prst="rect">
            <a:avLst/>
          </a:prstGeom>
        </p:spPr>
      </p:pic>
      <p:sp>
        <p:nvSpPr>
          <p:cNvPr id="15" name="副标题 3"/>
          <p:cNvSpPr>
            <a:spLocks noGrp="1"/>
          </p:cNvSpPr>
          <p:nvPr>
            <p:ph type="subTitle" idx="1" hasCustomPrompt="1"/>
          </p:nvPr>
        </p:nvSpPr>
        <p:spPr>
          <a:xfrm>
            <a:off x="5879932" y="1153479"/>
            <a:ext cx="5383696" cy="673415"/>
          </a:xfrm>
        </p:spPr>
        <p:txBody>
          <a:bodyPr/>
          <a:lstStyle>
            <a:lvl1pPr marL="0" indent="0" algn="l">
              <a:buNone/>
              <a:defRPr sz="2800">
                <a:latin typeface="Verdana" panose="020B0604030504040204" pitchFamily="34" charset="0"/>
                <a:ea typeface="思源黑体 CN Normal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2038" y="2057400"/>
            <a:ext cx="11176000" cy="3806825"/>
          </a:xfrm>
          <a:prstGeom prst="rect">
            <a:avLst/>
          </a:prstGeom>
        </p:spPr>
        <p:txBody>
          <a:bodyPr/>
          <a:lstStyle>
            <a:lvl1pPr>
              <a:defRPr lang="en-US" altLang="zh-CN" sz="2400" b="0" i="0" smtClean="0">
                <a:effectLst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Text content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" y="0"/>
            <a:ext cx="530308" cy="7620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76" y="5848077"/>
            <a:ext cx="914324" cy="137758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731159" y="-37327"/>
            <a:ext cx="7613373" cy="859726"/>
          </a:xfrm>
        </p:spPr>
        <p:txBody>
          <a:bodyPr anchor="b"/>
          <a:lstStyle>
            <a:lvl1pPr algn="l">
              <a:defRPr sz="3600">
                <a:latin typeface="Verdana" panose="020B0604030504040204" pitchFamily="34" charset="0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3837243" y="6553445"/>
            <a:ext cx="45371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Classified - No Distribution Without Approval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©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2020, </a:t>
            </a:r>
            <a:r>
              <a:rPr lang="en-US" altLang="zh-CN" sz="900" u="none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Calterah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 Semiconductor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222"/>
          <p:cNvPicPr>
            <a:picLocks noChangeAspect="1"/>
          </p:cNvPicPr>
          <p:nvPr userDrawn="1"/>
        </p:nvPicPr>
        <p:blipFill>
          <a:blip r:embed="rId2"/>
          <a:srcRect t="546" b="88164"/>
          <a:stretch>
            <a:fillRect/>
          </a:stretch>
        </p:blipFill>
        <p:spPr>
          <a:xfrm>
            <a:off x="0" y="0"/>
            <a:ext cx="12190095" cy="7740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" y="0"/>
            <a:ext cx="530308" cy="762006"/>
          </a:xfrm>
          <a:prstGeom prst="rect">
            <a:avLst/>
          </a:prstGeom>
        </p:spPr>
      </p:pic>
      <p:pic>
        <p:nvPicPr>
          <p:cNvPr id="5" name="图片 4" descr="calterah_logo_text_320x132-0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56520" y="-158745"/>
            <a:ext cx="2379980" cy="981069"/>
          </a:xfrm>
          <a:prstGeom prst="rect">
            <a:avLst/>
          </a:prstGeom>
        </p:spPr>
      </p:pic>
      <p:sp>
        <p:nvSpPr>
          <p:cNvPr id="15" name="副标题 3"/>
          <p:cNvSpPr>
            <a:spLocks noGrp="1"/>
          </p:cNvSpPr>
          <p:nvPr>
            <p:ph type="subTitle" idx="1" hasCustomPrompt="1"/>
          </p:nvPr>
        </p:nvSpPr>
        <p:spPr>
          <a:xfrm>
            <a:off x="5879932" y="1153479"/>
            <a:ext cx="5383696" cy="673415"/>
          </a:xfrm>
        </p:spPr>
        <p:txBody>
          <a:bodyPr/>
          <a:lstStyle>
            <a:lvl1pPr marL="0" indent="0" algn="l">
              <a:buNone/>
              <a:defRPr sz="2800">
                <a:latin typeface="Verdana" panose="020B0604030504040204" pitchFamily="34" charset="0"/>
                <a:ea typeface="思源黑体 CN Normal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2038" y="2057400"/>
            <a:ext cx="11176000" cy="3806825"/>
          </a:xfrm>
          <a:prstGeom prst="rect">
            <a:avLst/>
          </a:prstGeom>
        </p:spPr>
        <p:txBody>
          <a:bodyPr/>
          <a:lstStyle>
            <a:lvl1pPr>
              <a:defRPr lang="en-US" altLang="zh-CN" sz="2400" b="0" i="0" smtClean="0">
                <a:effectLst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Text content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76" y="5848077"/>
            <a:ext cx="914324" cy="137758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 hasCustomPrompt="1"/>
          </p:nvPr>
        </p:nvSpPr>
        <p:spPr>
          <a:xfrm>
            <a:off x="731159" y="-37327"/>
            <a:ext cx="7613373" cy="859726"/>
          </a:xfrm>
        </p:spPr>
        <p:txBody>
          <a:bodyPr anchor="b"/>
          <a:lstStyle>
            <a:lvl1pPr algn="l">
              <a:defRPr sz="3600">
                <a:latin typeface="Verdana" panose="020B0604030504040204" pitchFamily="34" charset="0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3837243" y="6553445"/>
            <a:ext cx="45371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Classified - No Distribution Without Approval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©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2020, </a:t>
            </a:r>
            <a:r>
              <a:rPr lang="en-US" altLang="zh-CN" sz="900" u="none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Calterah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 Semiconductor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837243" y="6553445"/>
            <a:ext cx="45371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Classified - No Distribution Without Approval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©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2020, </a:t>
            </a:r>
            <a:r>
              <a:rPr lang="en-US" altLang="zh-CN" sz="900" u="none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Calterah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 Semiconductor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49476">
            <a:off x="3161369" y="3160378"/>
            <a:ext cx="2796286" cy="361870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dist"/>
            <a:endParaRPr lang="zh-CN" altLang="en-US" b="1" i="1" dirty="0">
              <a:solidFill>
                <a:schemeClr val="bg1"/>
              </a:solidFill>
              <a:latin typeface="思源黑体" panose="020B0400000000000000" pitchFamily="34" charset="-122"/>
              <a:ea typeface="思源黑体" panose="020B0400000000000000" pitchFamily="34" charset="-122"/>
              <a:cs typeface="Arial" panose="020B060402020202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3780" y="4524375"/>
            <a:ext cx="737235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Python Introduction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1155" y="926465"/>
            <a:ext cx="3027045" cy="481965"/>
          </a:xfrm>
        </p:spPr>
        <p:txBody>
          <a:bodyPr/>
          <a:p>
            <a:r>
              <a:rPr lang="zh-CN" altLang="en-US" sz="2000"/>
              <a:t>默认参数</a:t>
            </a:r>
            <a:endParaRPr lang="zh-CN" altLang="en-US" sz="2000"/>
          </a:p>
        </p:txBody>
      </p:sp>
      <p:sp>
        <p:nvSpPr>
          <p:cNvPr id="12" name="Subtitle 10"/>
          <p:cNvSpPr>
            <a:spLocks noGrp="1"/>
          </p:cNvSpPr>
          <p:nvPr/>
        </p:nvSpPr>
        <p:spPr>
          <a:xfrm>
            <a:off x="3174365" y="897255"/>
            <a:ext cx="3027045" cy="377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可变参数</a:t>
            </a:r>
            <a:endParaRPr lang="zh-CN" altLang="en-US" sz="2000"/>
          </a:p>
        </p:txBody>
      </p:sp>
      <p:sp>
        <p:nvSpPr>
          <p:cNvPr id="13" name="Subtitle 10"/>
          <p:cNvSpPr>
            <a:spLocks noGrp="1"/>
          </p:cNvSpPr>
          <p:nvPr/>
        </p:nvSpPr>
        <p:spPr>
          <a:xfrm>
            <a:off x="6266815" y="907415"/>
            <a:ext cx="3380105" cy="36766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*</a:t>
            </a:r>
            <a:r>
              <a:rPr lang="zh-CN" altLang="en-US" sz="2000"/>
              <a:t>后</a:t>
            </a:r>
            <a:r>
              <a:rPr lang="zh-CN" altLang="en-US" sz="2000"/>
              <a:t>只接受关键字参数</a:t>
            </a:r>
            <a:endParaRPr lang="zh-CN" altLang="en-US" sz="2000"/>
          </a:p>
        </p:txBody>
      </p:sp>
      <p:sp>
        <p:nvSpPr>
          <p:cNvPr id="15" name="Text Box 14"/>
          <p:cNvSpPr txBox="1"/>
          <p:nvPr/>
        </p:nvSpPr>
        <p:spPr>
          <a:xfrm>
            <a:off x="257175" y="3733800"/>
            <a:ext cx="59442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匿名函数</a:t>
            </a:r>
            <a:r>
              <a:rPr lang="zh-CN" altLang="en-US" b="1"/>
              <a:t>：</a:t>
            </a:r>
            <a:r>
              <a:rPr lang="en-US" altLang="zh-CN" b="1"/>
              <a:t>lambda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主体是一个表达式，而不是一个代码块。仅仅能在 lambda 表达式中封装有限的逻辑进去。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常用于简短的回调函数</a:t>
            </a:r>
            <a:endParaRPr lang="zh-CN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246505"/>
            <a:ext cx="2495550" cy="1666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245870"/>
            <a:ext cx="1876425" cy="1152525"/>
          </a:xfrm>
          <a:prstGeom prst="rect">
            <a:avLst/>
          </a:prstGeom>
        </p:spPr>
      </p:pic>
      <p:sp>
        <p:nvSpPr>
          <p:cNvPr id="22" name="Subtitle 10"/>
          <p:cNvSpPr>
            <a:spLocks noGrp="1"/>
          </p:cNvSpPr>
          <p:nvPr/>
        </p:nvSpPr>
        <p:spPr>
          <a:xfrm>
            <a:off x="9185275" y="897255"/>
            <a:ext cx="2408555" cy="36766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/</a:t>
            </a:r>
            <a:r>
              <a:rPr lang="zh-CN" altLang="en-US" sz="2000"/>
              <a:t>前</a:t>
            </a:r>
            <a:r>
              <a:rPr lang="zh-CN" altLang="en-US" sz="2000"/>
              <a:t>只接受位置</a:t>
            </a:r>
            <a:r>
              <a:rPr lang="zh-CN" altLang="en-US" sz="2000"/>
              <a:t>参数</a:t>
            </a:r>
            <a:endParaRPr lang="zh-CN" altLang="en-US" sz="2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780" y="1294130"/>
            <a:ext cx="1743075" cy="114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5" y="5104130"/>
            <a:ext cx="471487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475" y="1236980"/>
            <a:ext cx="2790825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7325" y="3586480"/>
            <a:ext cx="1066800" cy="177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325" y="5579745"/>
            <a:ext cx="1200150" cy="609600"/>
          </a:xfrm>
          <a:prstGeom prst="rect">
            <a:avLst/>
          </a:prstGeom>
        </p:spPr>
      </p:pic>
      <p:sp>
        <p:nvSpPr>
          <p:cNvPr id="8" name="Subtitle 10"/>
          <p:cNvSpPr>
            <a:spLocks noGrp="1"/>
          </p:cNvSpPr>
          <p:nvPr/>
        </p:nvSpPr>
        <p:spPr>
          <a:xfrm>
            <a:off x="5949315" y="3149600"/>
            <a:ext cx="1208405" cy="36576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参数传递</a:t>
            </a:r>
            <a:endParaRPr lang="zh-CN" altLang="en-US" sz="2000"/>
          </a:p>
        </p:txBody>
      </p:sp>
      <p:sp>
        <p:nvSpPr>
          <p:cNvPr id="10" name="Subtitle 10"/>
          <p:cNvSpPr>
            <a:spLocks noGrp="1"/>
          </p:cNvSpPr>
          <p:nvPr/>
        </p:nvSpPr>
        <p:spPr>
          <a:xfrm>
            <a:off x="10211435" y="2913380"/>
            <a:ext cx="1970405" cy="6731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默认参数为可变类型时的陷阱</a:t>
            </a:r>
            <a:endParaRPr lang="zh-CN" alt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6315" y="3515360"/>
            <a:ext cx="3905250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11" grpId="0" build="p"/>
      <p:bldP spid="8" grpId="0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装饰器</a:t>
            </a:r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97840" y="937895"/>
            <a:ext cx="7783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在代码运行期间动态增加功能的方式，称之为“装饰器”（Decorator）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2136775"/>
            <a:ext cx="4048125" cy="41814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28715" y="150114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修正被装饰的</a:t>
            </a:r>
            <a:r>
              <a:rPr lang="zh-CN" altLang="en-US">
                <a:sym typeface="+mn-ea"/>
              </a:rPr>
              <a:t>函数属性</a:t>
            </a:r>
            <a:endParaRPr lang="zh-CN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7840" y="1491615"/>
            <a:ext cx="5085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例子：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run</a:t>
            </a:r>
            <a:r>
              <a:rPr lang="zh-CN" altLang="en-US">
                <a:sym typeface="+mn-ea"/>
              </a:rPr>
              <a:t>函数</a:t>
            </a:r>
            <a:r>
              <a:rPr lang="zh-CN" altLang="en-US">
                <a:sym typeface="+mn-ea"/>
              </a:rPr>
              <a:t>不修改的情况下，打印它</a:t>
            </a:r>
            <a:r>
              <a:rPr lang="zh-CN" altLang="en-US">
                <a:sym typeface="+mn-ea"/>
              </a:rPr>
              <a:t>被调用的时间</a:t>
            </a:r>
            <a:endParaRPr lang="zh-CN" alt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163310" y="352107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带参数的装饰器</a:t>
            </a:r>
            <a:endParaRPr lang="zh-CN" altLang="en-US"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3898900"/>
            <a:ext cx="4419600" cy="2486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869440"/>
            <a:ext cx="4029075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8650" y="29845"/>
            <a:ext cx="7613650" cy="716280"/>
          </a:xfrm>
        </p:spPr>
        <p:txBody>
          <a:bodyPr/>
          <a:p>
            <a:r>
              <a:rPr lang="zh-CN" altLang="en-US"/>
              <a:t>常用工具函数</a:t>
            </a:r>
            <a:endParaRPr lang="zh-CN" altLang="en-US"/>
          </a:p>
        </p:txBody>
      </p:sp>
      <p:graphicFrame>
        <p:nvGraphicFramePr>
          <p:cNvPr id="12" name="Table 11"/>
          <p:cNvGraphicFramePr/>
          <p:nvPr/>
        </p:nvGraphicFramePr>
        <p:xfrm>
          <a:off x="384175" y="1024255"/>
          <a:ext cx="1141095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035"/>
                <a:gridCol w="4011295"/>
                <a:gridCol w="508762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函数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range(stop)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range(start, stop[, step])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创建一个整数</a:t>
                      </a:r>
                      <a:r>
                        <a:rPr lang="zh-CN" altLang="en-US" sz="1400"/>
                        <a:t>序列</a:t>
                      </a:r>
                      <a:r>
                        <a:rPr lang="en-US" altLang="zh-CN" sz="1400"/>
                        <a:t>，一般用在 for 循环中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enume</a:t>
                      </a:r>
                      <a:r>
                        <a:rPr lang="en-US" sz="1400"/>
                        <a:t>rate(iterable, start=0)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遍历时，可同时获得索引和值。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zip(*iterables)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将可迭代的对象作为参数，将对象中对应的元素打包成一个个元组，然后返回由这些元组组成的列表</a:t>
                      </a:r>
                      <a:r>
                        <a:rPr lang="zh-CN" altLang="en-US" sz="1400"/>
                        <a:t>。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如果各个迭代器的元素个数不一致，则返回列表长度与最短的对象相同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map(func, iterable)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将传入的函数依次作用到序列的每个元素，并把结果作为新的</a:t>
                      </a:r>
                      <a:r>
                        <a:rPr lang="zh-CN" altLang="en-US" sz="1400">
                          <a:sym typeface="+mn-ea"/>
                        </a:rPr>
                        <a:t>迭代器</a:t>
                      </a:r>
                      <a:r>
                        <a:rPr lang="en-US" sz="1400">
                          <a:sym typeface="+mn-ea"/>
                        </a:rPr>
                        <a:t>返回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filter(func, iterable)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将</a:t>
                      </a:r>
                      <a:r>
                        <a:rPr lang="en-US" sz="1400">
                          <a:sym typeface="+mn-ea"/>
                        </a:rPr>
                        <a:t>传入的函数依次作用于每个元素，然后根据返回值是True还是False决定保留还是丢弃该元素。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functools.</a:t>
                      </a:r>
                      <a:r>
                        <a:rPr lang="en-US" sz="1400">
                          <a:sym typeface="+mn-ea"/>
                        </a:rPr>
                        <a:t>reduce(func, iterable)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将传入的函数</a:t>
                      </a:r>
                      <a:r>
                        <a:rPr lang="zh-CN" sz="1400"/>
                        <a:t>（接受两个参数</a:t>
                      </a:r>
                      <a:r>
                        <a:rPr lang="zh-CN" sz="1400"/>
                        <a:t>）</a:t>
                      </a:r>
                      <a:r>
                        <a:rPr sz="1400"/>
                        <a:t>依次作用到序列的每个元素，并把结果作为新的Iterator返回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673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functools.paratial(func, *args, **keywords)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把一个函数的某些参数给固定住（也就是设置默认值），返回一个新的函数，调用这个新函数会更简单。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125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id(obj)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返回对象的</a:t>
                      </a:r>
                      <a:r>
                        <a:rPr lang="en-US" altLang="zh-CN" sz="1400"/>
                        <a:t>id</a:t>
                      </a:r>
                      <a:r>
                        <a:rPr lang="zh-CN" altLang="en-US" sz="1400"/>
                        <a:t>（整形）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Cpython</a:t>
                      </a:r>
                      <a:r>
                        <a:rPr lang="zh-CN" altLang="en-US" sz="1400"/>
                        <a:t>中是对象的内存地址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0370" y="4656455"/>
            <a:ext cx="3914775" cy="400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70" y="5288280"/>
            <a:ext cx="2990850" cy="371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70" y="3606165"/>
            <a:ext cx="2524125" cy="400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0" y="4137660"/>
            <a:ext cx="3781425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370" y="1948815"/>
            <a:ext cx="4286250" cy="3619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370" y="2512695"/>
            <a:ext cx="1771650" cy="9429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370" y="1433830"/>
            <a:ext cx="1295400" cy="3619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9305" y="1433830"/>
            <a:ext cx="1704975" cy="3619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0370" y="5917565"/>
            <a:ext cx="1143000" cy="35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Tips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9090" y="1221740"/>
            <a:ext cx="3600450" cy="2095500"/>
          </a:xfrm>
          <a:prstGeom prst="rect">
            <a:avLst/>
          </a:prstGeom>
        </p:spPr>
      </p:pic>
      <p:sp>
        <p:nvSpPr>
          <p:cNvPr id="12" name="Subtitle 10"/>
          <p:cNvSpPr>
            <a:spLocks noGrp="1"/>
          </p:cNvSpPr>
          <p:nvPr/>
        </p:nvSpPr>
        <p:spPr>
          <a:xfrm>
            <a:off x="6594475" y="843915"/>
            <a:ext cx="3027045" cy="377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推导式</a:t>
            </a:r>
            <a:endParaRPr lang="zh-CN" altLang="en-US" sz="2000"/>
          </a:p>
        </p:txBody>
      </p:sp>
      <p:sp>
        <p:nvSpPr>
          <p:cNvPr id="9" name="Subtitle 10"/>
          <p:cNvSpPr>
            <a:spLocks noGrp="1"/>
          </p:cNvSpPr>
          <p:nvPr/>
        </p:nvSpPr>
        <p:spPr>
          <a:xfrm>
            <a:off x="407035" y="843915"/>
            <a:ext cx="3027045" cy="377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三元表达式</a:t>
            </a:r>
            <a:endParaRPr lang="zh-CN" altLang="en-US" sz="2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" y="5647055"/>
            <a:ext cx="2228850" cy="752475"/>
          </a:xfrm>
          <a:prstGeom prst="rect">
            <a:avLst/>
          </a:prstGeom>
        </p:spPr>
      </p:pic>
      <p:sp>
        <p:nvSpPr>
          <p:cNvPr id="14" name="Subtitle 10"/>
          <p:cNvSpPr>
            <a:spLocks noGrp="1"/>
          </p:cNvSpPr>
          <p:nvPr/>
        </p:nvSpPr>
        <p:spPr>
          <a:xfrm>
            <a:off x="407035" y="5269230"/>
            <a:ext cx="3027045" cy="377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没有</a:t>
            </a:r>
            <a:r>
              <a:rPr lang="en-US" altLang="zh-CN" sz="2000"/>
              <a:t>switch</a:t>
            </a:r>
            <a:endParaRPr lang="en-US" altLang="zh-CN" sz="2000"/>
          </a:p>
        </p:txBody>
      </p:sp>
      <p:sp>
        <p:nvSpPr>
          <p:cNvPr id="16" name="Title 2"/>
          <p:cNvSpPr>
            <a:spLocks noGrp="1"/>
          </p:cNvSpPr>
          <p:nvPr/>
        </p:nvSpPr>
        <p:spPr>
          <a:xfrm>
            <a:off x="731159" y="-46217"/>
            <a:ext cx="7613373" cy="859726"/>
          </a:xfr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思源黑体 CN Bold" panose="020B0800000000000000" pitchFamily="34" charset="-122"/>
                <a:cs typeface="+mj-cs"/>
              </a:defRPr>
            </a:lvl1pPr>
          </a:lstStyle>
          <a:p>
            <a:r>
              <a:rPr lang="en-US"/>
              <a:t>Tips</a:t>
            </a:r>
            <a:endParaRPr lang="en-US"/>
          </a:p>
        </p:txBody>
      </p:sp>
      <p:sp>
        <p:nvSpPr>
          <p:cNvPr id="2" name="Subtitle 10"/>
          <p:cNvSpPr>
            <a:spLocks noGrp="1"/>
          </p:cNvSpPr>
          <p:nvPr/>
        </p:nvSpPr>
        <p:spPr>
          <a:xfrm>
            <a:off x="6594475" y="3918585"/>
            <a:ext cx="3027045" cy="377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is</a:t>
            </a:r>
            <a:r>
              <a:rPr lang="zh-CN" altLang="en-US" sz="2000"/>
              <a:t>和</a:t>
            </a:r>
            <a:r>
              <a:rPr lang="en-US" altLang="zh-CN" sz="2000"/>
              <a:t>==</a:t>
            </a:r>
            <a:endParaRPr lang="en-US" altLang="zh-CN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090" y="4296410"/>
            <a:ext cx="41148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" y="1221740"/>
            <a:ext cx="1905000" cy="20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40" y="2145030"/>
            <a:ext cx="3981450" cy="2857500"/>
          </a:xfrm>
          <a:prstGeom prst="rect">
            <a:avLst/>
          </a:prstGeom>
        </p:spPr>
      </p:pic>
      <p:sp>
        <p:nvSpPr>
          <p:cNvPr id="8" name="Subtitle 10"/>
          <p:cNvSpPr>
            <a:spLocks noGrp="1"/>
          </p:cNvSpPr>
          <p:nvPr/>
        </p:nvSpPr>
        <p:spPr>
          <a:xfrm>
            <a:off x="407035" y="1767205"/>
            <a:ext cx="3027045" cy="377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短路赋值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4" grpId="0"/>
      <p:bldP spid="1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面向对象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47015" y="1029335"/>
            <a:ext cx="1162939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两个</a:t>
            </a:r>
            <a:r>
              <a:rPr lang="en-US"/>
              <a:t>基本概念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类</a:t>
            </a:r>
            <a:r>
              <a:rPr lang="zh-CN" altLang="en-US"/>
              <a:t>：</a:t>
            </a:r>
            <a:r>
              <a:rPr lang="en-US"/>
              <a:t>用来描述具有相同的属性和方法的对象的集合。它定义了该集合中每个对象所共有的属性和方法。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对象</a:t>
            </a:r>
            <a:r>
              <a:rPr lang="zh-CN" altLang="en-US"/>
              <a:t>：</a:t>
            </a:r>
            <a:r>
              <a:rPr lang="en-US"/>
              <a:t>是类的实例。</a:t>
            </a:r>
            <a:endParaRPr lang="en-US"/>
          </a:p>
          <a:p>
            <a:pPr marL="285750" indent="-285750"/>
            <a:endParaRPr lang="en-US"/>
          </a:p>
          <a:p>
            <a:r>
              <a:rPr lang="en-US"/>
              <a:t>三个基本特征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封装</a:t>
            </a:r>
            <a:endParaRPr lang="en-US"/>
          </a:p>
          <a:p>
            <a:pPr lvl="1"/>
            <a:r>
              <a:rPr lang="en-US"/>
              <a:t>把客观事物封装成抽象的类，并且类可以把自己的数据和方法只让可信的类或者对象操作，对不可信的进行信息隐藏。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继承</a:t>
            </a:r>
            <a:endParaRPr lang="en-US"/>
          </a:p>
          <a:p>
            <a:pPr lvl="1"/>
            <a:r>
              <a:rPr lang="en-US"/>
              <a:t>它可以使用现有类的所有功能，并在无需重新编写原来的类的情况下对这些功能进行扩展。</a:t>
            </a:r>
            <a:endParaRPr lang="en-US"/>
          </a:p>
          <a:p>
            <a:pPr lvl="1"/>
            <a:r>
              <a:rPr lang="en-US"/>
              <a:t>通过继承创建的新类称为“子类”或“派生类”，被继承的类称为“基类”、“父类”或“超类”。</a:t>
            </a:r>
            <a:endParaRPr lang="en-US"/>
          </a:p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多态性</a:t>
            </a:r>
            <a:endParaRPr lang="en-US"/>
          </a:p>
          <a:p>
            <a:pPr lvl="1"/>
            <a:r>
              <a:rPr lang="en-US"/>
              <a:t>多态性（polymorphisn）是允许将父对象设置成为和一个或更多的他的子对象相等的技术，赋值之后，父对象就可以根据当前赋值给它的子对象的特性以不同的方式运作。简单的说，就是</a:t>
            </a:r>
            <a:r>
              <a:rPr lang="zh-CN" altLang="en-US"/>
              <a:t>：</a:t>
            </a:r>
            <a:r>
              <a:rPr lang="en-US"/>
              <a:t>允许将子类类型的指针赋值给父类类型的指针。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Python</a:t>
            </a:r>
            <a:r>
              <a:rPr lang="zh-CN" altLang="en-US"/>
              <a:t>中的类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1209675"/>
            <a:ext cx="4162425" cy="4924425"/>
          </a:xfrm>
          <a:prstGeom prst="rect">
            <a:avLst/>
          </a:prstGeom>
        </p:spPr>
      </p:pic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61670" y="860425"/>
            <a:ext cx="5383530" cy="349250"/>
          </a:xfrm>
        </p:spPr>
        <p:txBody>
          <a:bodyPr/>
          <a:p>
            <a:r>
              <a:rPr lang="zh-CN" altLang="en-US" sz="2000"/>
              <a:t>定义</a:t>
            </a:r>
            <a:endParaRPr lang="zh-CN" altLang="en-US" sz="2000"/>
          </a:p>
        </p:txBody>
      </p:sp>
      <p:sp>
        <p:nvSpPr>
          <p:cNvPr id="16" name="Subtitle 12"/>
          <p:cNvSpPr>
            <a:spLocks noGrp="1"/>
          </p:cNvSpPr>
          <p:nvPr/>
        </p:nvSpPr>
        <p:spPr>
          <a:xfrm>
            <a:off x="6201410" y="927100"/>
            <a:ext cx="5383530" cy="50165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实例化、访问属性、调用方法</a:t>
            </a:r>
            <a:endParaRPr lang="zh-C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85" y="1295400"/>
            <a:ext cx="4285615" cy="419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101340" y="875030"/>
            <a:ext cx="2506980" cy="404495"/>
          </a:xfrm>
        </p:spPr>
        <p:txBody>
          <a:bodyPr/>
          <a:p>
            <a:r>
              <a:rPr lang="zh-CN" altLang="en-US" sz="2400"/>
              <a:t>多重继承</a:t>
            </a:r>
            <a:endParaRPr lang="zh-CN" altLang="en-US" sz="240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5475" y="-80010"/>
            <a:ext cx="8181340" cy="859790"/>
          </a:xfrm>
        </p:spPr>
        <p:txBody>
          <a:bodyPr/>
          <a:p>
            <a:r>
              <a:rPr lang="zh-CN" altLang="en-US"/>
              <a:t>继承、多态、</a:t>
            </a:r>
            <a:r>
              <a:rPr lang="en-US" altLang="zh-CN"/>
              <a:t>__slots__</a:t>
            </a:r>
            <a:r>
              <a:rPr lang="zh-CN" altLang="en-US"/>
              <a:t>、</a:t>
            </a:r>
            <a:r>
              <a:rPr lang="en-US" altLang="zh-CN"/>
              <a:t>@property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065" y="1240790"/>
            <a:ext cx="1933575" cy="2867025"/>
          </a:xfrm>
          <a:prstGeom prst="rect">
            <a:avLst/>
          </a:prstGeom>
        </p:spPr>
      </p:pic>
      <p:sp>
        <p:nvSpPr>
          <p:cNvPr id="8" name="Subtitle 1"/>
          <p:cNvSpPr>
            <a:spLocks noGrp="1"/>
          </p:cNvSpPr>
          <p:nvPr/>
        </p:nvSpPr>
        <p:spPr>
          <a:xfrm>
            <a:off x="268605" y="847090"/>
            <a:ext cx="2121535" cy="3841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多态</a:t>
            </a:r>
            <a:endParaRPr lang="zh-CN" altLang="en-US" sz="2400"/>
          </a:p>
        </p:txBody>
      </p:sp>
      <p:sp>
        <p:nvSpPr>
          <p:cNvPr id="11" name="Subtitle 1"/>
          <p:cNvSpPr>
            <a:spLocks noGrp="1"/>
          </p:cNvSpPr>
          <p:nvPr/>
        </p:nvSpPr>
        <p:spPr>
          <a:xfrm>
            <a:off x="2977515" y="4300855"/>
            <a:ext cx="3555365" cy="46101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/>
              <a:t>__solts__</a:t>
            </a:r>
            <a:r>
              <a:rPr lang="zh-CN" altLang="en-US" sz="2400"/>
              <a:t>限定实例属性</a:t>
            </a:r>
            <a:endParaRPr lang="zh-CN" altLang="en-US" sz="2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40" y="4694555"/>
            <a:ext cx="3971925" cy="21145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723380" y="847090"/>
            <a:ext cx="46583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@property</a:t>
            </a:r>
            <a:r>
              <a:rPr lang="zh-CN" altLang="en-US" sz="2400">
                <a:sym typeface="+mn-ea"/>
              </a:rPr>
              <a:t>：把方法变成属性调用</a:t>
            </a:r>
            <a:endParaRPr lang="zh-CN" altLang="en-US" sz="2400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5" y="1307465"/>
            <a:ext cx="3990975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" y="1231265"/>
            <a:ext cx="2538095" cy="556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魔术方法</a:t>
            </a:r>
            <a:r>
              <a:rPr lang="en-US"/>
              <a:t> &amp; </a:t>
            </a:r>
            <a:r>
              <a:rPr lang="zh-CN" altLang="en-US"/>
              <a:t>工具函数</a:t>
            </a:r>
            <a:r>
              <a:rPr lang="en-US"/>
              <a:t> 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5984240" y="1236345"/>
          <a:ext cx="620649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695"/>
                <a:gridCol w="382079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工具</a:t>
                      </a:r>
                      <a:r>
                        <a:rPr lang="zh-CN" altLang="en-US" sz="1600"/>
                        <a:t>函数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type(obj)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来获取对象的相应类型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isinstance(obj, type)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判断对象是否为指定的 type 类型的实例</a:t>
                      </a:r>
                      <a:endParaRPr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hasattr(obj, attr)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判断对象是否具有指定属性/方法</a:t>
                      </a:r>
                      <a:endParaRPr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getattr(obj, attr[, default])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获取属性/方法的值, 要是没有对应的属性则返回 default 值（前提是设置了 default），否则会抛出 AttributeError 异常</a:t>
                      </a:r>
                      <a:endParaRPr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setattr(obj, attr, value)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设定该属性/方法的值，类似于 obj.attr=value</a:t>
                      </a:r>
                      <a:endParaRPr lang="zh-CN" altLang="en-US" sz="1400" b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dir(obj)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获取相应对象的所有属性和方法名的列表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133985" y="1236345"/>
          <a:ext cx="5666740" cy="503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/>
                <a:gridCol w="308864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常用魔术方法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__new__(cls [,...])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构造函数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__init__(self [,...])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初始化方法</a:t>
                      </a:r>
                      <a:endParaRPr lang="zh-CN" altLang="en-US" sz="1400"/>
                    </a:p>
                  </a:txBody>
                  <a:tcPr/>
                </a:tc>
              </a:tr>
              <a:tr h="295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__str__(self)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打印类的实例对象时，调用该方法</a:t>
                      </a:r>
                      <a:endParaRPr lang="zh-CN" altLang="en-US" sz="1400"/>
                    </a:p>
                  </a:txBody>
                  <a:tcPr/>
                </a:tc>
              </a:tr>
              <a:tr h="295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__slots__ = (“v1”, “v2”)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限定实例</a:t>
                      </a:r>
                      <a:r>
                        <a:rPr lang="zh-CN" altLang="en-US" sz="1400"/>
                        <a:t>属性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__getattr__(self, name)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该方法定义了访问一个不存在的属性时的行为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__setattr__(self, name, value)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定义了对属性进行赋值和修改操作时的行为</a:t>
                      </a:r>
                      <a:endParaRPr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__getattribute__(self, name)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定义了你的属性被访问时的行为</a:t>
                      </a:r>
                      <a:endParaRPr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__iter__(self)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迭代时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__contains__(self, value)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使用 in 操作测试关系时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__call__(self [,...])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调用”对象时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__enter__(self)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with 语句环境管理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__exit__(self, exc, val, trace)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with 语句环境管理</a:t>
                      </a:r>
                      <a:endParaRPr lang="en-US" sz="1400"/>
                    </a:p>
                  </a:txBody>
                  <a:tcPr/>
                </a:tc>
              </a:tr>
              <a:tr h="314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__eq__(self, other)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==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__ne__(self, other)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sym typeface="+mn-ea"/>
                        </a:rPr>
                        <a:t>!=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设计模式（</a:t>
            </a:r>
            <a:r>
              <a:rPr lang="zh-CN" altLang="en-US"/>
              <a:t>模板方法）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27660" y="822325"/>
            <a:ext cx="6159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模板方法模式在一个方法中定义一个算法的骨架，将一些步骤延迟到子类中</a:t>
            </a:r>
            <a:r>
              <a:rPr lang="zh-CN" altLang="en-US"/>
              <a:t>，由子类负责实现</a:t>
            </a:r>
            <a:r>
              <a:rPr lang="en-US"/>
              <a:t>。使得子类可以在不改变算法结构的情况下，重新定义算法中的某些步骤。</a:t>
            </a:r>
            <a:endParaRPr lang="zh-CN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1744345"/>
            <a:ext cx="6000750" cy="4981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95" y="1744345"/>
            <a:ext cx="5686425" cy="437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设计模式（观察者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3792220"/>
            <a:ext cx="4505325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15" y="2445385"/>
            <a:ext cx="4505325" cy="38862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92125" y="930910"/>
            <a:ext cx="69018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问题：</a:t>
            </a:r>
            <a:endParaRPr lang="en-US"/>
          </a:p>
          <a:p>
            <a:r>
              <a:rPr lang="en-US"/>
              <a:t>顾客对某个特定品牌的产品非常感兴趣 （例如最新型号的 iPhone 手机）， 而该产品很快将会在商店里出售。</a:t>
            </a:r>
            <a:endParaRPr lang="en-US"/>
          </a:p>
          <a:p>
            <a:endParaRPr lang="en-US"/>
          </a:p>
          <a:p>
            <a:r>
              <a:rPr lang="en-US"/>
              <a:t>顾客可以每天来商店看看产品是否到货。 但如果商品尚未到货时， 绝大多数来到商店的顾客都会空手而归。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另一方面， 每次新产品到货时， 商店可以向所有顾客发送邮件</a:t>
            </a:r>
            <a:r>
              <a:rPr lang="zh-CN" altLang="en-US">
                <a:sym typeface="+mn-ea"/>
              </a:rPr>
              <a:t>，</a:t>
            </a:r>
            <a:r>
              <a:rPr lang="en-US">
                <a:sym typeface="+mn-ea"/>
              </a:rPr>
              <a:t>这样，部分顾客就无需反复前往商店了， 但也可能会惹恼对新产品没有兴趣的其他顾客。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34620" y="5782310"/>
            <a:ext cx="70446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https://refactoringguru.cn/design-patterns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《设计模式：可复用面向对象软件的基础》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Head First</a:t>
            </a:r>
            <a:r>
              <a:rPr lang="zh-CN" altLang="en-US"/>
              <a:t> 设计模式</a:t>
            </a:r>
            <a:r>
              <a:rPr lang="zh-CN" altLang="en-US"/>
              <a:t>》</a:t>
            </a:r>
            <a:endParaRPr lang="zh-C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506970" y="1188085"/>
            <a:ext cx="43021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观察者模式允许你定义一种订阅机制， 可在对象事件发生时通知多个 “观察” 该对象的其他对象。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8560" y="1670685"/>
            <a:ext cx="69710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zh-CN" sz="3200" dirty="0"/>
              <a:t> Python</a:t>
            </a:r>
            <a:r>
              <a:rPr lang="zh-CN" altLang="en-US" sz="3200" dirty="0"/>
              <a:t>语言介绍</a:t>
            </a:r>
            <a:endParaRPr lang="zh-CN" alt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内置类型：列表、字典、字符串</a:t>
            </a:r>
            <a:endParaRPr lang="en-US" sz="32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函数</a:t>
            </a:r>
            <a:endParaRPr lang="zh-CN" altLang="en-US" sz="32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 面向对象</a:t>
            </a:r>
            <a:endParaRPr lang="zh-CN" altLang="en-US" sz="32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 模块和包</a:t>
            </a:r>
            <a:endParaRPr lang="zh-CN" altLang="en-US" sz="32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 异常 </a:t>
            </a:r>
            <a:endParaRPr lang="zh-CN" altLang="en-US" sz="32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 常用库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模块与包</a:t>
            </a:r>
            <a:r>
              <a:rPr lang="en-US" altLang="zh-CN"/>
              <a:t>(Module &amp; Package)</a:t>
            </a:r>
            <a:endParaRPr lang="en-US" alt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1975" y="913130"/>
            <a:ext cx="11176000" cy="5772150"/>
          </a:xfrm>
        </p:spPr>
        <p:txBody>
          <a:bodyPr/>
          <a:p>
            <a:pPr marL="0" indent="0">
              <a:buNone/>
            </a:pPr>
            <a:r>
              <a:rPr lang="zh-CN" altLang="en-US" sz="2000" b="1">
                <a:sym typeface="+mn-ea"/>
              </a:rPr>
              <a:t>为什么需要模块和包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代码重用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系统命名空间的划分</a:t>
            </a:r>
            <a:endParaRPr lang="en-US" sz="2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zh-CN" altLang="en-US" sz="2000" b="1"/>
              <a:t>模块（</a:t>
            </a:r>
            <a:r>
              <a:rPr sz="2000" b="1"/>
              <a:t>module</a:t>
            </a:r>
            <a:r>
              <a:rPr lang="zh-CN" altLang="en-US" sz="2000" b="1">
                <a:ea typeface="宋体" panose="02010600030101010101" pitchFamily="2" charset="-122"/>
              </a:rPr>
              <a:t>）</a:t>
            </a:r>
            <a:r>
              <a:rPr lang="zh-CN" altLang="en-US" sz="2000"/>
              <a:t>：</a:t>
            </a:r>
            <a:endParaRPr lang="zh-CN" altLang="en-US" sz="2000"/>
          </a:p>
          <a:p>
            <a:pPr marL="0" indent="0">
              <a:buNone/>
            </a:pPr>
            <a:r>
              <a:rPr sz="2000"/>
              <a:t>一个 .py 文件就是个 module</a:t>
            </a:r>
            <a:endParaRPr sz="2000"/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zh-CN" altLang="en-US" sz="2000" b="1"/>
              <a:t>包（</a:t>
            </a:r>
            <a:r>
              <a:rPr lang="en-US" sz="2000" b="1"/>
              <a:t>package</a:t>
            </a:r>
            <a:r>
              <a:rPr lang="zh-CN" altLang="en-US" sz="2000" b="1">
                <a:ea typeface="宋体" panose="02010600030101010101" pitchFamily="2" charset="-122"/>
              </a:rPr>
              <a:t>）</a:t>
            </a:r>
            <a:r>
              <a:rPr lang="en-US" sz="2000"/>
              <a:t>：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一个包含__init__.py 文件的目录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endParaRPr lang="zh-CN" altLang="en-US" sz="20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ea typeface="宋体" panose="02010600030101010101" pitchFamily="2" charset="-122"/>
              </a:rPr>
              <a:t>通常还包含其他的</a:t>
            </a:r>
            <a:r>
              <a:rPr sz="2000">
                <a:ea typeface="宋体" panose="02010600030101010101" pitchFamily="2" charset="-122"/>
              </a:rPr>
              <a:t>module</a:t>
            </a:r>
            <a:r>
              <a:rPr lang="zh-CN" altLang="en-US" sz="2000">
                <a:ea typeface="宋体" panose="02010600030101010101" pitchFamily="2" charset="-122"/>
              </a:rPr>
              <a:t>或子包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b="1"/>
              <a:t>模块</a:t>
            </a:r>
            <a:r>
              <a:rPr lang="en-US" sz="2000" b="1"/>
              <a:t>搜索路径存储在sys.path变量</a:t>
            </a:r>
            <a:r>
              <a:rPr sz="2000" b="1"/>
              <a:t>中</a:t>
            </a:r>
            <a:r>
              <a:rPr lang="en-US" sz="2000" b="1"/>
              <a:t>。</a:t>
            </a:r>
            <a:endParaRPr lang="en-US" sz="2000"/>
          </a:p>
          <a:p>
            <a:pPr marL="114300" lvl="1" indent="-342900" algn="l">
              <a:spcBef>
                <a:spcPts val="1000"/>
              </a:spcBef>
              <a:buClrTx/>
              <a:buSzTx/>
            </a:pPr>
            <a:r>
              <a:rPr lang="zh-CN" altLang="en-US" sz="1800" smtClean="0"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通过环境变量PYTHONPATH添加搜索路径</a:t>
            </a:r>
            <a:endParaRPr lang="zh-CN" altLang="en-US" sz="1800" smtClean="0"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114300" lvl="1" indent="-342900" algn="l">
              <a:spcBef>
                <a:spcPts val="1000"/>
              </a:spcBef>
              <a:buClrTx/>
              <a:buSzTx/>
            </a:pPr>
            <a:r>
              <a:rPr lang="zh-CN" altLang="en-US" sz="1800" smtClean="0"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代码中动态添加新的路径到sys.path中</a:t>
            </a:r>
            <a:endParaRPr lang="zh-CN" altLang="en-US" sz="1800" smtClean="0"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3170" y="4332605"/>
            <a:ext cx="54673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70" y="913130"/>
            <a:ext cx="3390900" cy="3419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70" y="5133975"/>
            <a:ext cx="5076825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1165" y="4714240"/>
            <a:ext cx="3719830" cy="1353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最佳实践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zh-CN" altLang="en-US" sz="1600">
                <a:sym typeface="+mn-ea"/>
              </a:rPr>
              <a:t>只捕获当前程序片段能处理的异常</a:t>
            </a:r>
            <a:endParaRPr lang="zh-CN" altLang="en-US" sz="16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zh-CN" altLang="en-US" sz="1600">
                <a:sym typeface="+mn-ea"/>
              </a:rPr>
              <a:t>对于无法处理的异常，打印堆栈信息</a:t>
            </a:r>
            <a:endParaRPr lang="zh-CN" altLang="en-US" sz="16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traceback.print_exc</a:t>
            </a:r>
            <a:r>
              <a:rPr lang="en-US" altLang="zh-CN" sz="1600">
                <a:sym typeface="+mn-ea"/>
              </a:rPr>
              <a:t>()</a:t>
            </a:r>
            <a:endParaRPr lang="zh-CN" altLang="en-US" sz="16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logging.exception()</a:t>
            </a:r>
            <a:endParaRPr lang="en-US" altLang="zh-CN" sz="1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055745" y="258445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自定义异常</a:t>
            </a:r>
            <a:endParaRPr lang="zh-CN" altLang="en-US">
              <a:sym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405" y="2952750"/>
            <a:ext cx="1866900" cy="18764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054215" y="107696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例子：尝试打开串口</a:t>
            </a:r>
            <a:endParaRPr lang="zh-CN" altLang="en-US">
              <a:sym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1445260"/>
            <a:ext cx="2667000" cy="742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95" y="1445260"/>
            <a:ext cx="2314575" cy="89535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512445" y="107696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抛出异常</a:t>
            </a:r>
            <a:endParaRPr lang="zh-CN" altLang="en-US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055745" y="107696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捕获异常并重新抛出</a:t>
            </a:r>
            <a:endParaRPr lang="zh-CN" altLang="en-US">
              <a:sym typeface="+mn-e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" y="2952750"/>
            <a:ext cx="2876550" cy="149542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512445" y="25844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处理异常</a:t>
            </a:r>
            <a:endParaRPr lang="zh-CN" altLang="en-US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880" y="1445260"/>
            <a:ext cx="4514850" cy="481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  <p:bldP spid="11" grpId="0"/>
      <p:bldP spid="8" grpId="0"/>
      <p:bldP spid="19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with</a:t>
            </a:r>
            <a:r>
              <a:rPr lang="zh-CN" altLang="en-US"/>
              <a:t>关键字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1273175"/>
            <a:ext cx="1743075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" y="2943225"/>
            <a:ext cx="189547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535" y="2419350"/>
            <a:ext cx="3133725" cy="210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65" y="2390775"/>
            <a:ext cx="3381375" cy="38100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004945" y="2022475"/>
            <a:ext cx="367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方式一：</a:t>
            </a:r>
            <a:r>
              <a:rPr lang="zh-CN" altLang="en-US">
                <a:sym typeface="+mn-ea"/>
              </a:rPr>
              <a:t>添加</a:t>
            </a:r>
            <a:r>
              <a:rPr lang="en-US" altLang="zh-CN">
                <a:sym typeface="+mn-ea"/>
              </a:rPr>
              <a:t>__enter__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__exit__</a:t>
            </a:r>
            <a:endParaRPr lang="en-US" altLang="zh-CN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262620" y="2022475"/>
            <a:ext cx="2519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方式二：</a:t>
            </a:r>
            <a:r>
              <a:rPr lang="zh-CN" altLang="en-US"/>
              <a:t>通过</a:t>
            </a:r>
            <a:r>
              <a:rPr lang="en-US" altLang="zh-CN"/>
              <a:t>contextlib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1016635" y="90487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读取文件并处理</a:t>
            </a:r>
            <a:endParaRPr lang="zh-CN" alt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81710" y="258445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确保关闭文件</a:t>
            </a:r>
            <a:endParaRPr lang="zh-CN" alt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27735" y="4740275"/>
            <a:ext cx="173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with</a:t>
            </a:r>
            <a:r>
              <a:rPr lang="zh-CN" altLang="en-US">
                <a:sym typeface="+mn-ea"/>
              </a:rPr>
              <a:t>关键字</a:t>
            </a:r>
            <a:endParaRPr lang="zh-CN" altLang="en-US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145" y="5108575"/>
            <a:ext cx="2181225" cy="55245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610860" y="1273175"/>
            <a:ext cx="3132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如何让对象支持</a:t>
            </a:r>
            <a:r>
              <a:rPr lang="en-US" altLang="zh-CN">
                <a:sym typeface="+mn-ea"/>
              </a:rPr>
              <a:t>with</a:t>
            </a:r>
            <a:r>
              <a:rPr lang="zh-CN" altLang="en-US">
                <a:sym typeface="+mn-ea"/>
              </a:rPr>
              <a:t>关键字？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1" grpId="0"/>
      <p:bldP spid="12" grpId="0"/>
      <p:bldP spid="13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yield</a:t>
            </a:r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8000" y="822325"/>
            <a:ext cx="11176000" cy="2459355"/>
          </a:xfrm>
        </p:spPr>
        <p:txBody>
          <a:bodyPr/>
          <a:p>
            <a:r>
              <a:rPr lang="en-US" sz="2000"/>
              <a:t>一个带有 yield 的函数就是一个 generator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en-US" sz="2000"/>
              <a:t>它和普通函数不同，生成一个 generator 看起来像函数调用，但不会执行任何函数代码，直到对其调用 next()（在 for 循环中会自动调用 next()）才开始执行。</a:t>
            </a:r>
            <a:endParaRPr lang="en-US" sz="2000"/>
          </a:p>
          <a:p>
            <a:r>
              <a:rPr lang="en-US" sz="2000"/>
              <a:t>执行流程仍按函数的流程执行，但每执行到一个yield 语句就会中断，并返回一个迭代值，下次执行时从 yield 的下一个语句继续执行。</a:t>
            </a:r>
            <a:endParaRPr lang="en-US" sz="2000"/>
          </a:p>
          <a:p>
            <a:r>
              <a:rPr lang="en-US" sz="2000"/>
              <a:t>看起来就好像一个函数在正常执行的过程中被 yield 中断了数次，每次中断都会通过 yield 返回当前的迭代值。</a:t>
            </a:r>
            <a:endParaRPr lang="en-US" sz="2000"/>
          </a:p>
          <a:p>
            <a:pPr>
              <a:buNone/>
            </a:pPr>
            <a:endParaRPr lang="en-US"/>
          </a:p>
          <a:p>
            <a:pPr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3914140"/>
            <a:ext cx="2695575" cy="2533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63575" y="3545840"/>
            <a:ext cx="3712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en-US"/>
              <a:t>例子：读取大容量文件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typing</a:t>
            </a:r>
            <a:r>
              <a:rPr lang="en-US" altLang="zh-CN"/>
              <a:t>(</a:t>
            </a:r>
            <a:r>
              <a:rPr lang="zh-CN" altLang="en-US"/>
              <a:t>类型提示</a:t>
            </a:r>
            <a:r>
              <a:rPr lang="en-US"/>
              <a:t>)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1975" y="1000125"/>
            <a:ext cx="11176000" cy="1538605"/>
          </a:xfrm>
        </p:spPr>
        <p:txBody>
          <a:bodyPr/>
          <a:p>
            <a:r>
              <a:rPr lang="en-US" sz="2000"/>
              <a:t>易于理解代码</a:t>
            </a:r>
            <a:r>
              <a:rPr lang="zh-CN" altLang="en-US" sz="2000">
                <a:ea typeface="宋体" panose="02010600030101010101" pitchFamily="2" charset="-122"/>
              </a:rPr>
              <a:t>：了解参数的类型，可以使得理解和维护代码库变得更加容易。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en-US" sz="2000"/>
              <a:t>易于重构</a:t>
            </a:r>
            <a:r>
              <a:rPr lang="zh-CN" altLang="en-US" sz="2000">
                <a:ea typeface="宋体" panose="02010600030101010101" pitchFamily="2" charset="-122"/>
              </a:rPr>
              <a:t>：更好得帮助我们定位类的位置。。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en-US" sz="2000"/>
              <a:t>易于使用库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IDE可以拥有更准确、更智能的提示。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2538095"/>
            <a:ext cx="3724275" cy="416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2898140"/>
            <a:ext cx="422910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5191125"/>
            <a:ext cx="3438525" cy="9525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534025" y="2529840"/>
            <a:ext cx="3132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自定义类</a:t>
            </a:r>
            <a:endParaRPr lang="zh-CN" alt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72760" y="482282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类型别名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logging(</a:t>
            </a:r>
            <a:r>
              <a:rPr lang="zh-CN" altLang="en-US"/>
              <a:t>日志</a:t>
            </a:r>
            <a:r>
              <a:rPr lang="en-US"/>
              <a:t>)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175" y="1203960"/>
            <a:ext cx="4479925" cy="5430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5650230"/>
            <a:ext cx="4657725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1804035"/>
            <a:ext cx="3848100" cy="3038475"/>
          </a:xfrm>
          <a:prstGeom prst="rect">
            <a:avLst/>
          </a:prstGeom>
        </p:spPr>
      </p:pic>
      <p:sp>
        <p:nvSpPr>
          <p:cNvPr id="12" name="Subtitle 1"/>
          <p:cNvSpPr>
            <a:spLocks noGrp="1"/>
          </p:cNvSpPr>
          <p:nvPr/>
        </p:nvSpPr>
        <p:spPr>
          <a:xfrm>
            <a:off x="577215" y="5268595"/>
            <a:ext cx="5383530" cy="38163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基础配置</a:t>
            </a:r>
            <a:endParaRPr lang="zh-CN" altLang="en-US" sz="2400"/>
          </a:p>
        </p:txBody>
      </p:sp>
      <p:sp>
        <p:nvSpPr>
          <p:cNvPr id="13" name="Subtitle 1"/>
          <p:cNvSpPr>
            <a:spLocks noGrp="1"/>
          </p:cNvSpPr>
          <p:nvPr/>
        </p:nvSpPr>
        <p:spPr>
          <a:xfrm>
            <a:off x="6508750" y="822325"/>
            <a:ext cx="1409700" cy="38163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高级</a:t>
            </a:r>
            <a:r>
              <a:rPr lang="zh-CN" altLang="en-US" sz="2400"/>
              <a:t>配置</a:t>
            </a:r>
            <a:endParaRPr lang="zh-CN" altLang="en-US" sz="2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490" y="822325"/>
            <a:ext cx="1924050" cy="381000"/>
          </a:xfrm>
          <a:prstGeom prst="rect">
            <a:avLst/>
          </a:prstGeom>
        </p:spPr>
      </p:pic>
      <p:sp>
        <p:nvSpPr>
          <p:cNvPr id="16" name="Subtitle 1"/>
          <p:cNvSpPr>
            <a:spLocks noGrp="1"/>
          </p:cNvSpPr>
          <p:nvPr/>
        </p:nvSpPr>
        <p:spPr>
          <a:xfrm>
            <a:off x="509270" y="909955"/>
            <a:ext cx="5383530" cy="68961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思源黑体 CN Normal" panose="020B0400000000000000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日志用于记录软件运行过程中的信息，用于分析和调试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re(</a:t>
            </a:r>
            <a:r>
              <a:rPr lang="zh-CN" altLang="en-US"/>
              <a:t>正则表达式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9" name="Table 8"/>
          <p:cNvGraphicFramePr/>
          <p:nvPr/>
        </p:nvGraphicFramePr>
        <p:xfrm>
          <a:off x="6341110" y="928370"/>
          <a:ext cx="5685790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/>
                <a:gridCol w="404114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常用符号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匹配除了换行的任意字符。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^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sym typeface="+mn-ea"/>
                        </a:rPr>
                        <a:t>匹配字符串的开头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$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匹配字符串尾</a:t>
                      </a:r>
                      <a:endParaRPr lang="zh-CN" altLang="en-US" sz="1400"/>
                    </a:p>
                  </a:txBody>
                  <a:tcPr/>
                </a:tc>
              </a:tr>
              <a:tr h="256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*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对它前面的正则式匹配0到任意次重复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/>
                        <a:t>对它前面的正则式匹配1到任意次重复</a:t>
                      </a:r>
                      <a:endParaRPr 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?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/>
                        <a:t>对它前面的正则式匹配0到1次重复</a:t>
                      </a:r>
                      <a:endParaRPr 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{m}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对其之前的正则式指定匹配 m 个重复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{m,n}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对正则式进行 m 到 n 次匹配</a:t>
                      </a:r>
                      <a:endParaRPr lang="zh-CN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\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转义特殊字符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sym typeface="+mn-ea"/>
                        </a:rPr>
                        <a:t>[]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用于表示一个字符集合</a:t>
                      </a:r>
                      <a:endParaRPr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sym typeface="+mn-ea"/>
                        </a:rPr>
                        <a:t>|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A|B， A 和 B 可以是任意正则表达式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\d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匹配任何十进制数，</a:t>
                      </a:r>
                      <a:r>
                        <a:rPr lang="zh-CN" altLang="en-US" sz="1400">
                          <a:sym typeface="+mn-ea"/>
                        </a:rPr>
                        <a:t>即</a:t>
                      </a:r>
                      <a:r>
                        <a:rPr lang="zh-CN" altLang="en-US" sz="1400"/>
                        <a:t> [0-9]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\w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数字、字母和下划线，即</a:t>
                      </a:r>
                      <a:r>
                        <a:rPr lang="zh-CN" altLang="en-US" sz="1400"/>
                        <a:t>[a-zA-Z0-9_</a:t>
                      </a:r>
                      <a:r>
                        <a:rPr lang="en-US" altLang="zh-CN" sz="1400"/>
                        <a:t>]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\S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匹配任何非空白字符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(...)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匹配括号内的任意正则表达式，并捕获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(?:…)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正则括号的非捕获版本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3"/>
          <p:cNvSpPr>
            <a:spLocks noGrp="1"/>
          </p:cNvSpPr>
          <p:nvPr/>
        </p:nvSpPr>
        <p:spPr>
          <a:xfrm>
            <a:off x="798195" y="928370"/>
            <a:ext cx="4772025" cy="711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zh-CN" sz="2400" b="0" i="0" kern="120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/>
              <a:t>检查某个字符串是否跟给定的正则表达式匹配</a:t>
            </a:r>
            <a:r>
              <a:rPr lang="zh-CN" altLang="en-US" sz="2000">
                <a:ea typeface="宋体" panose="02010600030101010101" pitchFamily="2" charset="-122"/>
              </a:rPr>
              <a:t>，捕获匹配结果，还可进行替换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05" y="1582420"/>
            <a:ext cx="4483735" cy="494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os.path &amp; pathlib(</a:t>
            </a:r>
            <a:r>
              <a:rPr lang="zh-CN" altLang="en-US"/>
              <a:t>文件路径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235" y="1276350"/>
            <a:ext cx="5067300" cy="534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915" y="1869440"/>
            <a:ext cx="541972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subprocess(</a:t>
            </a:r>
            <a:r>
              <a:rPr lang="zh-CN" altLang="en-US"/>
              <a:t>子进程调用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8000" y="960120"/>
            <a:ext cx="11176000" cy="436245"/>
          </a:xfrm>
        </p:spPr>
        <p:txBody>
          <a:bodyPr/>
          <a:p>
            <a:pPr marL="0" indent="0">
              <a:buNone/>
            </a:pPr>
            <a:r>
              <a:rPr>
                <a:sym typeface="+mn-ea"/>
              </a:rPr>
              <a:t>subprocess主要功能是执行外部的命令和程序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396365"/>
            <a:ext cx="5257800" cy="512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1939290"/>
            <a:ext cx="5534025" cy="4581525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/>
        </p:nvSpPr>
        <p:spPr>
          <a:xfrm>
            <a:off x="6066790" y="1503045"/>
            <a:ext cx="5922010" cy="4362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zh-CN" sz="2400" b="0" i="0" kern="120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/>
              <a:t>例子：在子进程中执行</a:t>
            </a:r>
            <a:r>
              <a:rPr sz="2000"/>
              <a:t>firmware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常用库介绍</a:t>
            </a:r>
            <a:endParaRPr lang="zh-C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24460" y="822325"/>
          <a:ext cx="568579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80"/>
                <a:gridCol w="260731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常用标准库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struct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二进制数据解析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time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时间相关库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正则表达式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enum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枚举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math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/>
                        <a:t>数学函数</a:t>
                      </a:r>
                      <a:endParaRPr 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random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/>
                        <a:t>随机数</a:t>
                      </a:r>
                      <a:endParaRPr 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itertools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生成可迭代对象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pathlib, os.path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文件路径操作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shutil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文件拷贝、移动、删除等操作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csv</a:t>
                      </a:r>
                      <a:r>
                        <a:rPr lang="zh-CN" altLang="en-US" sz="1400"/>
                        <a:t>，</a:t>
                      </a:r>
                      <a:r>
                        <a:rPr lang="en-US" sz="1400">
                          <a:sym typeface="+mn-ea"/>
                        </a:rPr>
                        <a:t>configparser</a:t>
                      </a:r>
                      <a:r>
                        <a:rPr lang="zh-CN" altLang="en-US" sz="1400">
                          <a:sym typeface="+mn-ea"/>
                        </a:rPr>
                        <a:t>，</a:t>
                      </a:r>
                      <a:r>
                        <a:rPr lang="en-US" altLang="zh-CN" sz="1400">
                          <a:sym typeface="+mn-ea"/>
                        </a:rPr>
                        <a:t>json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csv, ini, json</a:t>
                      </a:r>
                      <a:r>
                        <a:rPr lang="zh-CN" altLang="en-US" sz="1400"/>
                        <a:t>格式文件读写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queue</a:t>
                      </a:r>
                      <a:r>
                        <a:rPr lang="zh-CN" altLang="en-US" sz="1400">
                          <a:sym typeface="+mn-ea"/>
                        </a:rPr>
                        <a:t>，</a:t>
                      </a:r>
                      <a:r>
                        <a:rPr lang="en-US" altLang="zh-CN" sz="1400">
                          <a:sym typeface="+mn-ea"/>
                        </a:rPr>
                        <a:t>collections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队列，集合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os</a:t>
                      </a:r>
                      <a:r>
                        <a:rPr lang="zh-CN" altLang="en-US" sz="1400"/>
                        <a:t>，</a:t>
                      </a:r>
                      <a:r>
                        <a:rPr lang="en-US" sz="1400"/>
                        <a:t>sys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操作系统、解释器</a:t>
                      </a:r>
                      <a:r>
                        <a:rPr lang="zh-CN" altLang="en-US" sz="1400"/>
                        <a:t>相关函数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ctypes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调用</a:t>
                      </a:r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动态链接库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argparse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命令行参数解析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logging</a:t>
                      </a:r>
                      <a:r>
                        <a:rPr lang="zh-CN" altLang="en-US" sz="1400"/>
                        <a:t>，</a:t>
                      </a:r>
                      <a:r>
                        <a:rPr lang="en-US" sz="1400">
                          <a:sym typeface="+mn-ea"/>
                        </a:rPr>
                        <a:t>pprint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日志输出，</a:t>
                      </a:r>
                      <a:r>
                        <a:rPr lang="zh-CN" altLang="en-US" sz="1400">
                          <a:sym typeface="+mn-ea"/>
                        </a:rPr>
                        <a:t>漂亮的格式输出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unittest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单元测试</a:t>
                      </a:r>
                      <a:endParaRPr lang="zh-CN" altLang="en-US" sz="1400"/>
                    </a:p>
                  </a:txBody>
                  <a:tcPr/>
                </a:tc>
              </a:tr>
              <a:tr h="248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inspect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检查对象，获取各类信息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threading, multiprocessing, concurrent, subprocess, asyncio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并发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异步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90640" y="822325"/>
          <a:ext cx="568579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80"/>
                <a:gridCol w="260731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常用第三方库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numpy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scipy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科学计算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matplotlib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画图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pyserial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串口通信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pydantic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基于类型提示的数据验证和设置管理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http</a:t>
                      </a:r>
                      <a:r>
                        <a:rPr lang="zh-CN" altLang="en-US" sz="1400"/>
                        <a:t>库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paramiko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ssh</a:t>
                      </a:r>
                      <a:r>
                        <a:rPr lang="zh-CN" altLang="en-US" sz="1400"/>
                        <a:t>库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Django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FastApi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Flask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Tornado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Web</a:t>
                      </a:r>
                      <a:r>
                        <a:rPr lang="zh-CN" altLang="en-US" sz="1400"/>
                        <a:t>框架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Scrapy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爬虫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PyQt</a:t>
                      </a:r>
                      <a:r>
                        <a:rPr lang="zh-CN" altLang="en-US" sz="1400">
                          <a:sym typeface="+mn-ea"/>
                        </a:rPr>
                        <a:t>，</a:t>
                      </a:r>
                      <a:r>
                        <a:rPr lang="en-US" altLang="zh-CN" sz="1400">
                          <a:sym typeface="+mn-ea"/>
                        </a:rPr>
                        <a:t>PySide</a:t>
                      </a:r>
                      <a:r>
                        <a:rPr lang="zh-CN" altLang="en-US" sz="1400">
                          <a:sym typeface="+mn-ea"/>
                        </a:rPr>
                        <a:t>，</a:t>
                      </a:r>
                      <a:r>
                        <a:rPr lang="en-US" altLang="zh-CN" sz="1400">
                          <a:sym typeface="+mn-ea"/>
                        </a:rPr>
                        <a:t>WxWidgets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GUI</a:t>
                      </a:r>
                      <a:r>
                        <a:rPr lang="zh-CN" altLang="en-US" sz="1400"/>
                        <a:t>开发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PyInstaller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打包成可执行文件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pipenv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python</a:t>
                      </a:r>
                      <a:r>
                        <a:rPr lang="zh-CN" altLang="en-US" sz="1400"/>
                        <a:t>虚拟环境管理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jinja2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html</a:t>
                      </a:r>
                      <a:r>
                        <a:rPr lang="zh-CN" altLang="en-US" sz="1400"/>
                        <a:t>模板语言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lxml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pyyaml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xml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yaml</a:t>
                      </a:r>
                      <a:r>
                        <a:rPr lang="zh-CN" altLang="en-US" sz="1400"/>
                        <a:t>读写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SQLAlchemy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ORM</a:t>
                      </a:r>
                      <a:r>
                        <a:rPr lang="zh-CN" altLang="en-US" sz="1400"/>
                        <a:t>（对象关系映射）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6390640" y="5839460"/>
            <a:ext cx="4636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https://github.com/vinta/awesome-python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Python</a:t>
            </a:r>
            <a:r>
              <a:rPr lang="zh-CN" altLang="en-US"/>
              <a:t>语言情况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1125855"/>
            <a:ext cx="5916930" cy="55124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69150" y="822325"/>
            <a:ext cx="43027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Python</a:t>
            </a:r>
            <a:r>
              <a:rPr lang="zh-CN" altLang="en-US">
                <a:sym typeface="+mn-ea"/>
              </a:rPr>
              <a:t>适合做什么？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Web 程序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桌面程序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自动化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网络爬虫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数据分析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科学计算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人工智能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...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6700" y="7575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TIOBE 编程语言排行榜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169150" y="3554730"/>
            <a:ext cx="34277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Python</a:t>
            </a:r>
            <a:r>
              <a:rPr lang="zh-CN" altLang="en-US">
                <a:sym typeface="+mn-ea"/>
              </a:rPr>
              <a:t>是动态类型语言，即</a:t>
            </a:r>
            <a:r>
              <a:rPr lang="en-US">
                <a:sym typeface="+mn-ea"/>
              </a:rPr>
              <a:t>编写代码的时候可以不指定变量的数据类型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69150" y="4791710"/>
            <a:ext cx="37211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缺点：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zh-CN" altLang="en-US">
                <a:sym typeface="+mn-ea"/>
              </a:rPr>
              <a:t>动态类型一时爽，代码重构火葬场</a:t>
            </a:r>
            <a:endParaRPr lang="en-US"/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zh-CN" altLang="en-US">
                <a:sym typeface="+mn-ea"/>
              </a:rPr>
              <a:t>运行速度慢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需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C/</a:t>
            </a:r>
            <a:r>
              <a:rPr lang="zh-CN" altLang="en-US">
                <a:sym typeface="+mn-ea"/>
              </a:rPr>
              <a:t>C++改写关键部分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pypy(JIT)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1025" y="-37465"/>
            <a:ext cx="8729345" cy="859790"/>
          </a:xfrm>
        </p:spPr>
        <p:txBody>
          <a:bodyPr/>
          <a:p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1025" y="1201420"/>
            <a:ext cx="11176000" cy="5615305"/>
          </a:xfrm>
        </p:spPr>
        <p:txBody>
          <a:bodyPr/>
          <a:p>
            <a:r>
              <a:rPr lang="en-US" sz="2000"/>
              <a:t>推荐使用3.6.5以上版本，安装包下载路径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https://www.python.org/downloads/</a:t>
            </a:r>
            <a:endParaRPr lang="en-US" sz="2000"/>
          </a:p>
          <a:p>
            <a:pPr marL="0" indent="0">
              <a:buNone/>
            </a:pPr>
            <a:endParaRPr lang="en-US"/>
          </a:p>
          <a:p>
            <a:r>
              <a:rPr lang="en-US" sz="2000"/>
              <a:t>切换pip源，用以加速安装第三方库</a:t>
            </a:r>
            <a:endParaRPr lang="en-US" sz="2000"/>
          </a:p>
          <a:p>
            <a:pPr marL="0" indent="0">
              <a:buNone/>
            </a:pPr>
            <a:r>
              <a:rPr lang="en-US" sz="1600"/>
              <a:t>   C:\ProgramData\pip\pip.ini</a:t>
            </a:r>
            <a:endParaRPr lang="en-US" sz="2000"/>
          </a:p>
          <a:p>
            <a:pPr marL="0" indent="0">
              <a:buNone/>
            </a:pPr>
            <a:r>
              <a:rPr lang="en-US"/>
              <a:t>   	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2000"/>
              <a:t>第三方库检索：https://pypi.org/</a:t>
            </a:r>
            <a:endParaRPr lang="en-US" sz="2000"/>
          </a:p>
          <a:p>
            <a:endParaRPr lang="zh-CN" altLang="en-US"/>
          </a:p>
          <a:p>
            <a:r>
              <a:rPr lang="zh-CN" altLang="en-US" sz="2000"/>
              <a:t>第三方库安装：</a:t>
            </a:r>
            <a:r>
              <a:rPr sz="2000"/>
              <a:t>pip install ...</a:t>
            </a:r>
            <a:r>
              <a:rPr lang="zh-CN" altLang="en-US" sz="2000">
                <a:ea typeface="宋体" panose="02010600030101010101" pitchFamily="2" charset="-122"/>
              </a:rPr>
              <a:t>， 第三方库安装</a:t>
            </a:r>
            <a:r>
              <a:rPr lang="zh-CN" altLang="en-US" sz="2000">
                <a:ea typeface="宋体" panose="02010600030101010101" pitchFamily="2" charset="-122"/>
              </a:rPr>
              <a:t>在C:\Python</a:t>
            </a:r>
            <a:r>
              <a:rPr sz="2000">
                <a:ea typeface="宋体" panose="02010600030101010101" pitchFamily="2" charset="-122"/>
              </a:rPr>
              <a:t>37</a:t>
            </a:r>
            <a:r>
              <a:rPr lang="zh-CN" altLang="en-US" sz="2000">
                <a:ea typeface="宋体" panose="02010600030101010101" pitchFamily="2" charset="-122"/>
              </a:rPr>
              <a:t>\Lib\site-packages中</a:t>
            </a:r>
            <a:endParaRPr lang="zh-CN" altLang="en-US" sz="2000">
              <a:ea typeface="宋体" panose="02010600030101010101" pitchFamily="2" charset="-122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sz="2000">
                <a:sym typeface="+mn-ea"/>
              </a:rPr>
              <a:t>集成开发环境</a:t>
            </a:r>
            <a:r>
              <a:rPr sz="2000">
                <a:sym typeface="+mn-ea"/>
              </a:rPr>
              <a:t>(IDE): https://www.jetbrains.com/pycharm/download/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115" y="1201420"/>
            <a:ext cx="5253990" cy="32372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3605" y="3139440"/>
            <a:ext cx="586994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[global]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trusted-host =  mirrors.aliyun.com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index-url = https://mirrors.aliyun.com/pypi/simple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帮助手册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" y="1190625"/>
            <a:ext cx="10053320" cy="5487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30885" y="822325"/>
            <a:ext cx="7999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帮助手册在安装路径的</a:t>
            </a:r>
            <a:r>
              <a:rPr lang="en-US" altLang="zh-CN"/>
              <a:t>Doc</a:t>
            </a:r>
            <a:r>
              <a:rPr lang="zh-CN" altLang="en-US"/>
              <a:t>目录中，例如</a:t>
            </a:r>
            <a:r>
              <a:rPr lang="zh-CN" altLang="en-US"/>
              <a:t>：</a:t>
            </a:r>
            <a:r>
              <a:rPr lang="en-US"/>
              <a:t>C:\Python37\Doc\python374.chm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代码</a:t>
            </a:r>
            <a:r>
              <a:rPr lang="zh-CN" altLang="en-US"/>
              <a:t>规范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60680" y="930275"/>
            <a:ext cx="812863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格式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缩进：统一使用 4 个空格进行缩进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行宽：每行代码尽量不超过 80 个字符，但最长不得超过120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空行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模块级函数和类定义之间空两行；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类成员函数之间空一行；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命名规范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模块: 模块使用小写命名，首字母保持小写，如有多个单词，用下划线隔开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类名：类名使用驼峰(CamelCase)命名风格，首字母大写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函数</a:t>
            </a:r>
            <a:r>
              <a:rPr lang="zh-CN" altLang="en-US">
                <a:sym typeface="+mn-ea"/>
              </a:rPr>
              <a:t>和方法</a:t>
            </a:r>
            <a:r>
              <a:rPr lang="en-US">
                <a:sym typeface="+mn-ea"/>
              </a:rPr>
              <a:t>：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函数名一律小写，如有多个单词，用下划线隔开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Protected</a:t>
            </a:r>
            <a:r>
              <a:rPr lang="zh-CN" altLang="en-US">
                <a:sym typeface="+mn-ea"/>
              </a:rPr>
              <a:t>方法</a:t>
            </a:r>
            <a:r>
              <a:rPr lang="en-US">
                <a:sym typeface="+mn-ea"/>
              </a:rPr>
              <a:t>在前</a:t>
            </a:r>
            <a:r>
              <a:rPr lang="zh-CN" altLang="en-US">
                <a:sym typeface="+mn-ea"/>
              </a:rPr>
              <a:t>面</a:t>
            </a:r>
            <a:r>
              <a:rPr lang="en-US">
                <a:sym typeface="+mn-ea"/>
              </a:rPr>
              <a:t>加一个下划线_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Private</a:t>
            </a:r>
            <a:r>
              <a:rPr lang="zh-CN" altLang="en-US">
                <a:sym typeface="+mn-ea"/>
              </a:rPr>
              <a:t>方法</a:t>
            </a:r>
            <a:r>
              <a:rPr lang="en-US">
                <a:sym typeface="+mn-ea"/>
              </a:rPr>
              <a:t>在前</a:t>
            </a:r>
            <a:r>
              <a:rPr lang="zh-CN" altLang="en-US">
                <a:sym typeface="+mn-ea"/>
              </a:rPr>
              <a:t>面</a:t>
            </a:r>
            <a:r>
              <a:rPr lang="en-US">
                <a:sym typeface="+mn-ea"/>
              </a:rPr>
              <a:t>加两个下划线__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变量名小写</a:t>
            </a:r>
            <a:r>
              <a:rPr lang="en-US">
                <a:sym typeface="+mn-ea"/>
              </a:rPr>
              <a:t>，</a:t>
            </a:r>
            <a:r>
              <a:rPr lang="en-US">
                <a:sym typeface="+mn-ea"/>
              </a:rPr>
              <a:t>如有多个单词，用下划线隔开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常量采用全大写，如有多个单词，使用下划线隔开</a:t>
            </a:r>
            <a:endParaRPr 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b="1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b="1">
                <a:sym typeface="+mn-ea"/>
              </a:rPr>
              <a:t>Python</a:t>
            </a:r>
            <a:r>
              <a:rPr lang="zh-CN" altLang="en-US" b="1">
                <a:sym typeface="+mn-ea"/>
              </a:rPr>
              <a:t>官方编码规范</a:t>
            </a:r>
            <a:r>
              <a:rPr lang="zh-CN" altLang="en-US" b="1">
                <a:sym typeface="+mn-ea"/>
              </a:rPr>
              <a:t>： </a:t>
            </a:r>
            <a:r>
              <a:rPr lang="en-US">
                <a:sym typeface="+mn-ea"/>
              </a:rPr>
              <a:t>https://www.python.org/dev/peps/pep-0008/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065" y="822325"/>
            <a:ext cx="3876040" cy="596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列表</a:t>
            </a:r>
            <a:r>
              <a:rPr lang="en-US" altLang="zh-CN"/>
              <a:t>(list)</a:t>
            </a:r>
            <a:endParaRPr lang="en-US" alt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8000" y="941070"/>
            <a:ext cx="11176000" cy="5558155"/>
          </a:xfrm>
        </p:spPr>
        <p:txBody>
          <a:bodyPr/>
          <a:p>
            <a:pPr marL="0" indent="0">
              <a:buNone/>
            </a:pPr>
            <a:r>
              <a:rPr lang="zh-CN" altLang="en-US"/>
              <a:t>一种</a:t>
            </a:r>
            <a:r>
              <a:rPr lang="en-US"/>
              <a:t>有序集合，可以</a:t>
            </a:r>
            <a:r>
              <a:rPr lang="zh-CN" altLang="en-US"/>
              <a:t>进行</a:t>
            </a:r>
            <a:r>
              <a:rPr lang="zh-CN" altLang="en-US"/>
              <a:t>增、删、改、查等操作</a:t>
            </a:r>
            <a:r>
              <a:rPr lang="en-US"/>
              <a:t>。</a:t>
            </a:r>
            <a:endParaRPr lang="en-US"/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4218940" y="1632585"/>
          <a:ext cx="798449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615"/>
                <a:gridCol w="560387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函数</a:t>
                      </a:r>
                      <a:r>
                        <a:rPr lang="en-US" altLang="zh-CN" sz="1600"/>
                        <a:t>&amp;</a:t>
                      </a:r>
                      <a:r>
                        <a:rPr lang="zh-CN" altLang="en-US" sz="1600"/>
                        <a:t>方法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len(list)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列表元素个数</a:t>
                      </a:r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list.append(obj)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在列表末尾添加新的对象</a:t>
                      </a:r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list.count(obj)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统计某个元素在列表中出现的次数</a:t>
                      </a:r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list.extend(seq)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在列表末尾一次性追加另一个序列中的多个值</a:t>
                      </a:r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list.index(obj)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从列表中找出某个值第一个匹配项的索引位置</a:t>
                      </a:r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list.insert(index, obj)	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将对象插入列表</a:t>
                      </a:r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list.pop(obj=list[-1])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移除列表中的一个元素（默认最后一个元素），并且返回该元素的值</a:t>
                      </a:r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list.remove(obj)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移除列表中的一个元素（参数是列表中元素），并且不返回任何值</a:t>
                      </a:r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list.reverse()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反向列表中元素</a:t>
                      </a:r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list.sort([func])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对原列表进行排序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339850"/>
            <a:ext cx="2657475" cy="53911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" y="1815465"/>
            <a:ext cx="4772025" cy="4438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字典</a:t>
            </a:r>
            <a:r>
              <a:rPr lang="en-US"/>
              <a:t>(dict</a:t>
            </a:r>
            <a:r>
              <a:rPr lang="en-US"/>
              <a:t>)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986530" y="2718435"/>
          <a:ext cx="7984490" cy="392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710"/>
                <a:gridCol w="547878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函数</a:t>
                      </a:r>
                      <a:r>
                        <a:rPr lang="en-US" altLang="zh-CN" sz="1600"/>
                        <a:t>&amp;</a:t>
                      </a:r>
                      <a:r>
                        <a:rPr lang="zh-CN" altLang="en-US" sz="1600"/>
                        <a:t>方法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len(dict)</a:t>
                      </a:r>
                      <a:endParaRPr 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字典元素个数</a:t>
                      </a: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dict.get(key[, default])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基于键获取值，如果键不存在则返回</a:t>
                      </a:r>
                      <a:r>
                        <a:rPr lang="en-US" altLang="zh-CN" sz="1400" i="1"/>
                        <a:t>default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 i="1"/>
                        <a:t>default</a:t>
                      </a:r>
                      <a:r>
                        <a:rPr lang="zh-CN" altLang="en-US" sz="1400"/>
                        <a:t>值默认为</a:t>
                      </a:r>
                      <a:r>
                        <a:rPr lang="en-US" altLang="zh-CN" sz="1400"/>
                        <a:t>None</a:t>
                      </a:r>
                      <a:endParaRPr lang="en-US" altLang="zh-CN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dict.copy()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浅拷贝</a:t>
                      </a:r>
                      <a:endParaRPr lang="zh-CN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dict.items()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返回字典中的所有键值对</a:t>
                      </a:r>
                      <a:endParaRPr lang="zh-CN" altLang="en-US" sz="1400"/>
                    </a:p>
                  </a:txBody>
                  <a:tcPr/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dict.keys()</a:t>
                      </a:r>
                      <a:endParaRPr 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返回字典中的所有键</a:t>
                      </a:r>
                      <a:endParaRPr lang="zh-CN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dict.values()</a:t>
                      </a:r>
                      <a:endParaRPr lang="en-US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返回字典中的所有值</a:t>
                      </a:r>
                      <a:endParaRPr lang="zh-CN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dict.pop(key[, default])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移除</a:t>
                      </a:r>
                      <a:r>
                        <a:rPr lang="zh-CN" altLang="en-US" sz="1400"/>
                        <a:t>字典中指定的键对应的键值对</a:t>
                      </a:r>
                      <a:r>
                        <a:rPr lang="en-US" sz="1400"/>
                        <a:t>，</a:t>
                      </a:r>
                      <a:r>
                        <a:rPr lang="zh-CN" altLang="en-US" sz="1400"/>
                        <a:t>并返回</a:t>
                      </a:r>
                      <a:r>
                        <a:rPr lang="en-US" sz="1400"/>
                        <a:t>值</a:t>
                      </a:r>
                      <a:r>
                        <a:rPr lang="zh-CN" altLang="en-US" sz="1400"/>
                        <a:t>；如果未设置</a:t>
                      </a:r>
                      <a:r>
                        <a:rPr lang="en-US" altLang="zh-CN" sz="1400"/>
                        <a:t>default</a:t>
                      </a:r>
                      <a:r>
                        <a:rPr lang="zh-CN" altLang="en-US" sz="1400"/>
                        <a:t>值，那么键不存在时会抛出</a:t>
                      </a:r>
                      <a:r>
                        <a:rPr lang="en-US" altLang="zh-CN" sz="1400"/>
                        <a:t>KeyError</a:t>
                      </a:r>
                      <a:r>
                        <a:rPr lang="zh-CN" altLang="en-US" sz="1400"/>
                        <a:t>异常。</a:t>
                      </a:r>
                      <a:endParaRPr lang="zh-CN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dict.popitem()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移除</a:t>
                      </a:r>
                      <a:r>
                        <a:rPr lang="zh-CN" altLang="en-US" sz="1400"/>
                        <a:t>字典中的最后一个键值对</a:t>
                      </a:r>
                      <a:r>
                        <a:rPr lang="en-US" sz="1400"/>
                        <a:t>，并且返回</a:t>
                      </a:r>
                      <a:r>
                        <a:rPr lang="zh-CN" altLang="en-US" sz="1400"/>
                        <a:t>该键值对</a:t>
                      </a:r>
                      <a:endParaRPr lang="zh-CN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dict.update(other</a:t>
                      </a:r>
                      <a:r>
                        <a:rPr lang="en-US" sz="1400"/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从另一个字典中更新本地键值对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dict.setdefault(key</a:t>
                      </a:r>
                      <a:r>
                        <a:rPr lang="en-US" sz="1400">
                          <a:sym typeface="+mn-ea"/>
                        </a:rPr>
                        <a:t>[, default])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如果键在字典中，返回值；否则，创建键值对，值为</a:t>
                      </a:r>
                      <a:r>
                        <a:rPr lang="en-US" altLang="zh-CN" sz="1400" i="1"/>
                        <a:t>default</a:t>
                      </a:r>
                      <a:r>
                        <a:rPr lang="zh-CN" altLang="en-US" sz="1400"/>
                        <a:t>所设定值</a:t>
                      </a:r>
                      <a:r>
                        <a:rPr lang="zh-CN" altLang="en-US" sz="1400" i="1"/>
                        <a:t>，</a:t>
                      </a:r>
                      <a:r>
                        <a:rPr lang="en-US" altLang="zh-CN" sz="1400" i="1"/>
                        <a:t>default</a:t>
                      </a:r>
                      <a:r>
                        <a:rPr lang="zh-CN" altLang="en-US" sz="1400" b="0"/>
                        <a:t>默认为</a:t>
                      </a:r>
                      <a:r>
                        <a:rPr lang="en-US" altLang="zh-CN" sz="1400" b="0"/>
                        <a:t>None</a:t>
                      </a:r>
                      <a:endParaRPr lang="en-US" altLang="zh-CN" sz="14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5562600" y="1815465"/>
            <a:ext cx="6408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注意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zh-CN" altLang="en-US"/>
              <a:t>从</a:t>
            </a:r>
            <a:r>
              <a:rPr lang="en-US" altLang="zh-CN"/>
              <a:t>P</a:t>
            </a:r>
            <a:r>
              <a:rPr lang="en-US"/>
              <a:t>ython3.6</a:t>
            </a:r>
            <a:r>
              <a:rPr lang="zh-CN" altLang="en-US"/>
              <a:t>版本开始，</a:t>
            </a:r>
            <a:r>
              <a:rPr lang="en-US" altLang="zh-CN"/>
              <a:t>dict</a:t>
            </a:r>
            <a:r>
              <a:rPr lang="zh-CN" altLang="en-US"/>
              <a:t>默认是</a:t>
            </a:r>
            <a:r>
              <a:rPr lang="zh-CN" altLang="en-US"/>
              <a:t>有序的。</a:t>
            </a:r>
            <a:endParaRPr lang="en-US" altLang="zh-CN"/>
          </a:p>
        </p:txBody>
      </p:sp>
      <p:sp>
        <p:nvSpPr>
          <p:cNvPr id="2" name="Text Box 1"/>
          <p:cNvSpPr txBox="1"/>
          <p:nvPr/>
        </p:nvSpPr>
        <p:spPr>
          <a:xfrm>
            <a:off x="342265" y="1024255"/>
            <a:ext cx="7023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在其他语言中也称为map</a:t>
            </a:r>
            <a:r>
              <a:rPr lang="zh-CN" altLang="en-US"/>
              <a:t>，</a:t>
            </a:r>
            <a:r>
              <a:rPr lang="en-US"/>
              <a:t>使用键-值（key-value）存储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字符串</a:t>
            </a:r>
            <a:r>
              <a:rPr lang="en-US" altLang="zh-CN"/>
              <a:t>(str)</a:t>
            </a:r>
            <a:endParaRPr lang="en-US" altLang="zh-CN"/>
          </a:p>
        </p:txBody>
      </p:sp>
      <p:graphicFrame>
        <p:nvGraphicFramePr>
          <p:cNvPr id="5" name="Table 4"/>
          <p:cNvGraphicFramePr/>
          <p:nvPr/>
        </p:nvGraphicFramePr>
        <p:xfrm>
          <a:off x="5128895" y="1032510"/>
          <a:ext cx="695579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260"/>
                <a:gridCol w="373253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常用</a:t>
                      </a:r>
                      <a:r>
                        <a:rPr lang="zh-CN" altLang="en-US" sz="1600"/>
                        <a:t>方法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str</a:t>
                      </a:r>
                      <a:r>
                        <a:rPr lang="en-US" sz="1400"/>
                        <a:t>.encode()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 to bytes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str.strip([chars])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在不提供</a:t>
                      </a:r>
                      <a:r>
                        <a:rPr lang="en-US" altLang="zh-CN" sz="1400"/>
                        <a:t>chars</a:t>
                      </a:r>
                      <a:r>
                        <a:rPr lang="zh-CN" altLang="en-US" sz="1400"/>
                        <a:t>的情况下，</a:t>
                      </a:r>
                      <a:r>
                        <a:rPr lang="zh-CN" altLang="en-US" sz="1400"/>
                        <a:t>默认移除前后的不可见字符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str.</a:t>
                      </a:r>
                      <a:r>
                        <a:rPr lang="en-US" sz="1400"/>
                        <a:t>startswith(prefix[, start[, end]])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字符串是否以</a:t>
                      </a:r>
                      <a:r>
                        <a:rPr lang="en-US" altLang="zh-CN" sz="1400"/>
                        <a:t>prefix</a:t>
                      </a:r>
                      <a:r>
                        <a:rPr lang="zh-CN" altLang="en-US" sz="1400"/>
                        <a:t>开始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str.</a:t>
                      </a:r>
                      <a:r>
                        <a:rPr lang="en-US" sz="1400"/>
                        <a:t>endswith(suffix[, start[, end]])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字符串是否以</a:t>
                      </a:r>
                      <a:r>
                        <a:rPr lang="en-US" altLang="zh-CN" sz="1400"/>
                        <a:t>suffix</a:t>
                      </a:r>
                      <a:r>
                        <a:rPr lang="zh-CN" altLang="en-US" sz="1400"/>
                        <a:t>结束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str</a:t>
                      </a:r>
                      <a:r>
                        <a:rPr lang="en-US" sz="1400"/>
                        <a:t>.split(sep)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字符串按照</a:t>
                      </a:r>
                      <a:r>
                        <a:rPr lang="en-US" altLang="zh-CN" sz="1400"/>
                        <a:t>sep</a:t>
                      </a:r>
                      <a:r>
                        <a:rPr lang="zh-CN" altLang="en-US" sz="1400"/>
                        <a:t>切割</a:t>
                      </a:r>
                      <a:endParaRPr lang="zh-CN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str</a:t>
                      </a:r>
                      <a:r>
                        <a:rPr lang="en-US" sz="1400"/>
                        <a:t>.replace(old, new)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替换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str.join(iterable)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针对</a:t>
                      </a:r>
                      <a:r>
                        <a:rPr lang="en-US" altLang="zh-CN" sz="1400"/>
                        <a:t>iterable</a:t>
                      </a:r>
                      <a:r>
                        <a:rPr lang="zh-CN" altLang="en-US" sz="1400"/>
                        <a:t>进行合并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str.upper()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转换成大写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str.lower()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转换成小写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5070475" y="5038090"/>
            <a:ext cx="58527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注意：</a:t>
            </a:r>
            <a:endParaRPr lang="zh-CN" altLang="en-US" b="1"/>
          </a:p>
          <a:p>
            <a:r>
              <a:rPr lang="en-US" altLang="zh-CN"/>
              <a:t>P</a:t>
            </a:r>
            <a:r>
              <a:rPr lang="en-US"/>
              <a:t>ython中字符串是不可变对象</a:t>
            </a:r>
            <a:r>
              <a:rPr lang="zh-CN" altLang="en-US"/>
              <a:t>，</a:t>
            </a:r>
            <a:r>
              <a:rPr lang="en-US"/>
              <a:t>所有修改和生成字符串的操作</a:t>
            </a:r>
            <a:r>
              <a:rPr lang="zh-CN" altLang="en-US"/>
              <a:t>都返回</a:t>
            </a:r>
            <a:r>
              <a:rPr lang="en-US"/>
              <a:t>一个</a:t>
            </a:r>
            <a:r>
              <a:rPr lang="zh-CN" altLang="en-US"/>
              <a:t>新的</a:t>
            </a:r>
            <a:r>
              <a:rPr lang="en-US"/>
              <a:t>字符串对象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899795"/>
            <a:ext cx="4182110" cy="5761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6198</Words>
  <Application>WPS Presentation</Application>
  <PresentationFormat>宽屏</PresentationFormat>
  <Paragraphs>761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Verdana</vt:lpstr>
      <vt:lpstr>思源黑体 CN Normal</vt:lpstr>
      <vt:lpstr>黑体</vt:lpstr>
      <vt:lpstr>思源黑体 CN Bold</vt:lpstr>
      <vt:lpstr>思源黑体</vt:lpstr>
      <vt:lpstr>Wingdings</vt:lpstr>
      <vt:lpstr>微软雅黑</vt:lpstr>
      <vt:lpstr>Arial Unicode MS</vt:lpstr>
      <vt:lpstr>等线</vt:lpstr>
      <vt:lpstr>第一PPT，www.1ppt.com</vt:lpstr>
      <vt:lpstr>自定义设计方案</vt:lpstr>
      <vt:lpstr>PowerPoint 演示文稿</vt:lpstr>
      <vt:lpstr>PowerPoint 演示文稿</vt:lpstr>
      <vt:lpstr>Python语言情况</vt:lpstr>
      <vt:lpstr>安装</vt:lpstr>
      <vt:lpstr>帮助手册</vt:lpstr>
      <vt:lpstr>代码规范</vt:lpstr>
      <vt:lpstr>列表(list)</vt:lpstr>
      <vt:lpstr>字典(dict)</vt:lpstr>
      <vt:lpstr>字符串(str)</vt:lpstr>
      <vt:lpstr>函数</vt:lpstr>
      <vt:lpstr>装饰器</vt:lpstr>
      <vt:lpstr>常用工具函数</vt:lpstr>
      <vt:lpstr>Tips</vt:lpstr>
      <vt:lpstr>面向对象</vt:lpstr>
      <vt:lpstr>Python中的类</vt:lpstr>
      <vt:lpstr>继承、多态、__slots__、@property</vt:lpstr>
      <vt:lpstr>魔术方法 &amp; 工具函数 </vt:lpstr>
      <vt:lpstr>设计模式（模板方法）</vt:lpstr>
      <vt:lpstr>设计模式（观察者）</vt:lpstr>
      <vt:lpstr>模块与包(Module &amp; Package)</vt:lpstr>
      <vt:lpstr>异常处理</vt:lpstr>
      <vt:lpstr>with关键字</vt:lpstr>
      <vt:lpstr>yield关键字</vt:lpstr>
      <vt:lpstr>typing(类型提示)</vt:lpstr>
      <vt:lpstr>logging(日志)</vt:lpstr>
      <vt:lpstr>re(正则表达式)</vt:lpstr>
      <vt:lpstr>os.path &amp; pathlib(文件路径)</vt:lpstr>
      <vt:lpstr>subprocess(子进程调用)</vt:lpstr>
      <vt:lpstr>常用库介绍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1364</cp:revision>
  <dcterms:created xsi:type="dcterms:W3CDTF">2020-03-30T01:28:00Z</dcterms:created>
  <dcterms:modified xsi:type="dcterms:W3CDTF">2020-06-12T04:28:18Z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