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9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箭头连接符 42"/>
          <p:cNvCxnSpPr>
            <a:stCxn id="16" idx="0"/>
            <a:endCxn id="42" idx="1"/>
          </p:cNvCxnSpPr>
          <p:nvPr/>
        </p:nvCxnSpPr>
        <p:spPr>
          <a:xfrm flipV="1">
            <a:off x="1737995" y="1089025"/>
            <a:ext cx="2864485" cy="10109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97230" y="2865120"/>
            <a:ext cx="3442335" cy="115570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4715" y="3263265"/>
            <a:ext cx="930275" cy="359410"/>
            <a:chOff x="1418" y="5139"/>
            <a:chExt cx="1465" cy="566"/>
          </a:xfrm>
        </p:grpSpPr>
        <p:sp>
          <p:nvSpPr>
            <p:cNvPr id="6" name="圆角矩形 5"/>
            <p:cNvSpPr/>
            <p:nvPr/>
          </p:nvSpPr>
          <p:spPr>
            <a:xfrm>
              <a:off x="1418" y="5139"/>
              <a:ext cx="567" cy="567"/>
            </a:xfrm>
            <a:prstGeom prst="roundRec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317" y="5139"/>
              <a:ext cx="567" cy="567"/>
            </a:xfrm>
            <a:prstGeom prst="roundRect">
              <a:avLst/>
            </a:prstGeom>
            <a:ln w="3810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lt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219450" y="3262970"/>
            <a:ext cx="360000" cy="360000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+mn-lt"/>
            </a:endParaRPr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1825625" y="3443605"/>
            <a:ext cx="1393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7230" y="4020820"/>
            <a:ext cx="2811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cs typeface="+mn-lt"/>
              </a:rPr>
              <a:t>End system (host: client/server)</a:t>
            </a:r>
            <a:endParaRPr lang="en-US" altLang="zh-CN" sz="1400">
              <a:cs typeface="+mn-lt"/>
            </a:endParaRPr>
          </a:p>
          <a:p>
            <a:pPr algn="l"/>
            <a:r>
              <a:rPr lang="en-US" altLang="zh-CN" sz="1400">
                <a:cs typeface="+mn-lt"/>
              </a:rPr>
              <a:t>Identified by </a:t>
            </a:r>
            <a:r>
              <a:rPr lang="en-US" altLang="zh-CN" sz="1400" b="1">
                <a:cs typeface="+mn-lt"/>
              </a:rPr>
              <a:t>IP</a:t>
            </a:r>
            <a:endParaRPr lang="en-US" altLang="zh-CN" sz="1400" b="1">
              <a:cs typeface="+mn-lt"/>
            </a:endParaRPr>
          </a:p>
        </p:txBody>
      </p:sp>
      <p:cxnSp>
        <p:nvCxnSpPr>
          <p:cNvPr id="27" name="直接箭头连接符 26"/>
          <p:cNvCxnSpPr>
            <a:stCxn id="6" idx="0"/>
            <a:endCxn id="13" idx="2"/>
          </p:cNvCxnSpPr>
          <p:nvPr/>
        </p:nvCxnSpPr>
        <p:spPr>
          <a:xfrm flipH="1" flipV="1">
            <a:off x="725805" y="812165"/>
            <a:ext cx="349250" cy="2451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14300" y="120650"/>
            <a:ext cx="4432300" cy="1075690"/>
            <a:chOff x="738" y="333"/>
            <a:chExt cx="6980" cy="1694"/>
          </a:xfrm>
        </p:grpSpPr>
        <p:sp>
          <p:nvSpPr>
            <p:cNvPr id="17" name="文本框 16"/>
            <p:cNvSpPr txBox="1"/>
            <p:nvPr/>
          </p:nvSpPr>
          <p:spPr>
            <a:xfrm>
              <a:off x="4822" y="939"/>
              <a:ext cx="289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cs typeface="+mn-lt"/>
                </a:rPr>
                <a:t>Identified by </a:t>
              </a:r>
              <a:r>
                <a:rPr lang="en-US" altLang="zh-CN" sz="1400" b="1">
                  <a:cs typeface="+mn-lt"/>
                </a:rPr>
                <a:t>port</a:t>
              </a:r>
              <a:endParaRPr lang="en-US" altLang="zh-CN" sz="1400" b="1">
                <a:cs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8" y="939"/>
              <a:ext cx="19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cs typeface="+mn-lt"/>
                </a:rPr>
                <a:t>Application</a:t>
              </a:r>
              <a:endParaRPr lang="en-US" altLang="zh-CN" sz="1400" b="1">
                <a:cs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 rot="0">
              <a:off x="2740" y="333"/>
              <a:ext cx="1865" cy="1694"/>
              <a:chOff x="8074" y="2383"/>
              <a:chExt cx="1865" cy="169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8227" y="2383"/>
                <a:ext cx="1712" cy="1694"/>
                <a:chOff x="3285" y="1416"/>
                <a:chExt cx="1712" cy="1694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85" y="1416"/>
                  <a:ext cx="171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cs typeface="+mn-lt"/>
                    </a:rPr>
                    <a:t>Process 1</a:t>
                  </a:r>
                  <a:endParaRPr lang="en-US" altLang="zh-CN" sz="1400">
                    <a:cs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3285" y="2022"/>
                  <a:ext cx="171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cs typeface="+mn-lt"/>
                    </a:rPr>
                    <a:t>Process 2</a:t>
                  </a:r>
                  <a:endParaRPr lang="en-US" altLang="zh-CN" sz="1400">
                    <a:cs typeface="+mn-lt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3285" y="2628"/>
                  <a:ext cx="171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cs typeface="+mn-lt"/>
                    </a:rPr>
                    <a:t>......</a:t>
                  </a:r>
                  <a:endParaRPr lang="en-US" altLang="zh-CN" sz="1400">
                    <a:cs typeface="+mn-lt"/>
                  </a:endParaRPr>
                </a:p>
              </p:txBody>
            </p:sp>
          </p:grpSp>
          <p:sp>
            <p:nvSpPr>
              <p:cNvPr id="24" name="左大括号 23"/>
              <p:cNvSpPr/>
              <p:nvPr/>
            </p:nvSpPr>
            <p:spPr>
              <a:xfrm>
                <a:off x="8074" y="2383"/>
                <a:ext cx="144" cy="169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lt"/>
                </a:endParaRPr>
              </a:p>
            </p:txBody>
          </p:sp>
        </p:grpSp>
        <p:sp>
          <p:nvSpPr>
            <p:cNvPr id="29" name="右大括号 28"/>
            <p:cNvSpPr/>
            <p:nvPr/>
          </p:nvSpPr>
          <p:spPr>
            <a:xfrm>
              <a:off x="4606" y="333"/>
              <a:ext cx="142" cy="16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62330" y="1776095"/>
            <a:ext cx="5966460" cy="953770"/>
            <a:chOff x="2626" y="2300"/>
            <a:chExt cx="9396" cy="1502"/>
          </a:xfrm>
        </p:grpSpPr>
        <p:sp>
          <p:nvSpPr>
            <p:cNvPr id="16" name="文本框 15"/>
            <p:cNvSpPr txBox="1"/>
            <p:nvPr/>
          </p:nvSpPr>
          <p:spPr>
            <a:xfrm>
              <a:off x="2626" y="2810"/>
              <a:ext cx="27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cs typeface="+mn-lt"/>
                </a:rPr>
                <a:t>Application layer</a:t>
              </a:r>
              <a:endParaRPr lang="en-US" altLang="zh-CN" sz="1400" b="1">
                <a:cs typeface="+mn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436" y="2300"/>
              <a:ext cx="6586" cy="1502"/>
              <a:chOff x="7203" y="2399"/>
              <a:chExt cx="6586" cy="150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347" y="2399"/>
                <a:ext cx="6442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 algn="l">
                  <a:buFont typeface="Wingdings" panose="05000000000000000000" charset="0"/>
                  <a:buChar char="l"/>
                </a:pPr>
                <a:r>
                  <a:rPr lang="en-US" altLang="zh-CN" sz="1400">
                    <a:cs typeface="+mn-lt"/>
                  </a:rPr>
                  <a:t>HTTP: web document request and transfer</a:t>
                </a:r>
                <a:endParaRPr lang="en-US" altLang="zh-CN" sz="1400">
                  <a:cs typeface="+mn-lt"/>
                </a:endParaRPr>
              </a:p>
              <a:p>
                <a:pPr marL="285750" indent="-285750" algn="l">
                  <a:buFont typeface="Wingdings" panose="05000000000000000000" charset="0"/>
                  <a:buChar char="l"/>
                </a:pPr>
                <a:r>
                  <a:rPr lang="en-US" altLang="zh-CN" sz="1400">
                    <a:cs typeface="+mn-lt"/>
                  </a:rPr>
                  <a:t>SMTP: the transfer of e-mail messages</a:t>
                </a:r>
                <a:endParaRPr lang="en-US" altLang="zh-CN" sz="1400">
                  <a:cs typeface="+mn-lt"/>
                </a:endParaRPr>
              </a:p>
              <a:p>
                <a:pPr marL="285750" indent="-285750" algn="l">
                  <a:buFont typeface="Wingdings" panose="05000000000000000000" charset="0"/>
                  <a:buChar char="l"/>
                </a:pPr>
                <a:r>
                  <a:rPr lang="en-US" altLang="zh-CN" sz="1400">
                    <a:cs typeface="+mn-lt"/>
                  </a:rPr>
                  <a:t>FTP: the transfer of files</a:t>
                </a:r>
                <a:endParaRPr lang="en-US" altLang="zh-CN" sz="1400">
                  <a:cs typeface="+mn-lt"/>
                </a:endParaRPr>
              </a:p>
              <a:p>
                <a:pPr marL="285750" indent="-285750" algn="l">
                  <a:buFont typeface="Wingdings" panose="05000000000000000000" charset="0"/>
                  <a:buChar char="l"/>
                </a:pPr>
                <a:r>
                  <a:rPr lang="en-US" altLang="zh-CN" sz="1400">
                    <a:cs typeface="+mn-lt"/>
                  </a:rPr>
                  <a:t>......</a:t>
                </a:r>
                <a:endParaRPr lang="en-US" altLang="zh-CN" sz="1400">
                  <a:cs typeface="+mn-lt"/>
                </a:endParaRPr>
              </a:p>
            </p:txBody>
          </p:sp>
          <p:sp>
            <p:nvSpPr>
              <p:cNvPr id="31" name="左大括号 30"/>
              <p:cNvSpPr/>
              <p:nvPr/>
            </p:nvSpPr>
            <p:spPr>
              <a:xfrm>
                <a:off x="7203" y="2399"/>
                <a:ext cx="144" cy="1502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lt"/>
                </a:endParaRPr>
              </a:p>
            </p:txBody>
          </p:sp>
        </p:grpSp>
      </p:grpSp>
      <p:cxnSp>
        <p:nvCxnSpPr>
          <p:cNvPr id="34" name="直接箭头连接符 33"/>
          <p:cNvCxnSpPr>
            <a:stCxn id="7" idx="0"/>
            <a:endCxn id="16" idx="2"/>
          </p:cNvCxnSpPr>
          <p:nvPr/>
        </p:nvCxnSpPr>
        <p:spPr>
          <a:xfrm flipV="1">
            <a:off x="1645920" y="2406650"/>
            <a:ext cx="92075" cy="8566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98830" y="3204845"/>
            <a:ext cx="1122045" cy="474980"/>
          </a:xfrm>
          <a:prstGeom prst="roundRect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+mn-lt"/>
            </a:endParaRPr>
          </a:p>
        </p:txBody>
      </p:sp>
      <p:cxnSp>
        <p:nvCxnSpPr>
          <p:cNvPr id="39" name="直接箭头连接符 38"/>
          <p:cNvCxnSpPr>
            <a:stCxn id="20" idx="2"/>
            <a:endCxn id="16" idx="0"/>
          </p:cNvCxnSpPr>
          <p:nvPr/>
        </p:nvCxnSpPr>
        <p:spPr>
          <a:xfrm flipH="1">
            <a:off x="1737995" y="812165"/>
            <a:ext cx="288925" cy="1287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054860" y="3136900"/>
            <a:ext cx="1031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cs typeface="+mn-lt"/>
              </a:rPr>
              <a:t>Messages</a:t>
            </a:r>
            <a:endParaRPr lang="en-US" altLang="zh-CN" sz="1400"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02480" y="935355"/>
            <a:ext cx="2987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rgbClr val="FF0000"/>
                </a:solidFill>
                <a:cs typeface="+mn-lt"/>
              </a:rPr>
              <a:t>Provide web APIs to applications</a:t>
            </a:r>
            <a:endParaRPr lang="en-US" altLang="zh-CN" sz="1400" b="1">
              <a:solidFill>
                <a:srgbClr val="FF0000"/>
              </a:solidFill>
              <a:cs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800" y="1447800"/>
            <a:ext cx="2626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cs typeface="+mn-lt"/>
              </a:rPr>
              <a:t>Some process implements this</a:t>
            </a:r>
            <a:endParaRPr lang="en-US" altLang="zh-CN" sz="1400">
              <a:cs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351020" y="2252980"/>
            <a:ext cx="5256530" cy="952500"/>
            <a:chOff x="6760" y="3922"/>
            <a:chExt cx="8278" cy="1500"/>
          </a:xfrm>
        </p:grpSpPr>
        <p:sp>
          <p:nvSpPr>
            <p:cNvPr id="44" name="文本框 43"/>
            <p:cNvSpPr txBox="1"/>
            <p:nvPr/>
          </p:nvSpPr>
          <p:spPr>
            <a:xfrm>
              <a:off x="6760" y="4262"/>
              <a:ext cx="241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cs typeface="+mn-lt"/>
                </a:rPr>
                <a:t>Transport layer</a:t>
              </a:r>
              <a:endParaRPr lang="en-US" altLang="zh-CN" sz="1400" b="1">
                <a:cs typeface="+mn-lt"/>
              </a:endParaRPr>
            </a:p>
            <a:p>
              <a:pPr algn="ctr"/>
              <a:r>
                <a:rPr lang="en-US" altLang="zh-CN" sz="1400">
                  <a:cs typeface="+mn-lt"/>
                </a:rPr>
                <a:t>(e.g., TCP, UDP)</a:t>
              </a:r>
              <a:endParaRPr lang="en-US" altLang="zh-CN" sz="1400">
                <a:cs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818" y="3922"/>
              <a:ext cx="5221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 b="1">
                  <a:solidFill>
                    <a:srgbClr val="FF0000"/>
                  </a:solidFill>
                  <a:cs typeface="+mn-lt"/>
                </a:rPr>
                <a:t>Break the application messages into smaller chunks and add a transport layer header to each chunk to create transport-layer segments</a:t>
              </a:r>
              <a:endParaRPr lang="en-US" altLang="zh-CN" sz="1400" b="1">
                <a:solidFill>
                  <a:srgbClr val="FF0000"/>
                </a:solidFill>
                <a:cs typeface="+mn-lt"/>
              </a:endParaRPr>
            </a:p>
          </p:txBody>
        </p:sp>
        <p:cxnSp>
          <p:nvCxnSpPr>
            <p:cNvPr id="46" name="直接箭头连接符 45"/>
            <p:cNvCxnSpPr>
              <a:stCxn id="44" idx="3"/>
              <a:endCxn id="45" idx="1"/>
            </p:cNvCxnSpPr>
            <p:nvPr/>
          </p:nvCxnSpPr>
          <p:spPr>
            <a:xfrm>
              <a:off x="9170" y="4673"/>
              <a:ext cx="6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>
            <a:stCxn id="8" idx="0"/>
            <a:endCxn id="44" idx="1"/>
          </p:cNvCxnSpPr>
          <p:nvPr/>
        </p:nvCxnSpPr>
        <p:spPr>
          <a:xfrm flipV="1">
            <a:off x="3399790" y="2729865"/>
            <a:ext cx="95123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19830" y="3136900"/>
            <a:ext cx="1031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cs typeface="+mn-lt"/>
              </a:rPr>
              <a:t>Segments</a:t>
            </a:r>
            <a:endParaRPr lang="en-US" altLang="zh-CN" sz="1400">
              <a:cs typeface="+mn-lt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890770" y="3262970"/>
            <a:ext cx="360000" cy="360000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+mn-lt"/>
            </a:endParaRPr>
          </a:p>
        </p:txBody>
      </p:sp>
      <p:cxnSp>
        <p:nvCxnSpPr>
          <p:cNvPr id="52" name="直接箭头连接符 51"/>
          <p:cNvCxnSpPr>
            <a:stCxn id="8" idx="3"/>
            <a:endCxn id="51" idx="1"/>
          </p:cNvCxnSpPr>
          <p:nvPr/>
        </p:nvCxnSpPr>
        <p:spPr>
          <a:xfrm>
            <a:off x="3579495" y="3443605"/>
            <a:ext cx="13112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367530" y="3921443"/>
            <a:ext cx="1414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cs typeface="+mn-lt"/>
              </a:rPr>
              <a:t>Network layer</a:t>
            </a:r>
            <a:endParaRPr lang="en-US" altLang="zh-CN" sz="1400" b="1">
              <a:cs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153150" y="3813810"/>
            <a:ext cx="2704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rgbClr val="FF0000"/>
                </a:solidFill>
                <a:cs typeface="+mn-lt"/>
              </a:rPr>
              <a:t>Encapsulate each segment within a network layer packet</a:t>
            </a:r>
            <a:endParaRPr lang="en-US" altLang="zh-CN" sz="1400" b="1">
              <a:solidFill>
                <a:srgbClr val="FF0000"/>
              </a:solidFill>
              <a:cs typeface="+mn-lt"/>
            </a:endParaRPr>
          </a:p>
        </p:txBody>
      </p:sp>
      <p:cxnSp>
        <p:nvCxnSpPr>
          <p:cNvPr id="55" name="直接箭头连接符 54"/>
          <p:cNvCxnSpPr>
            <a:stCxn id="53" idx="3"/>
            <a:endCxn id="54" idx="1"/>
          </p:cNvCxnSpPr>
          <p:nvPr/>
        </p:nvCxnSpPr>
        <p:spPr>
          <a:xfrm flipV="1">
            <a:off x="5782310" y="4074795"/>
            <a:ext cx="370840" cy="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2"/>
            <a:endCxn id="53" idx="0"/>
          </p:cNvCxnSpPr>
          <p:nvPr/>
        </p:nvCxnSpPr>
        <p:spPr>
          <a:xfrm>
            <a:off x="5071110" y="3623310"/>
            <a:ext cx="3810" cy="298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90515" y="3136265"/>
            <a:ext cx="1078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cs typeface="+mn-lt"/>
              </a:rPr>
              <a:t>Datagrams</a:t>
            </a:r>
            <a:endParaRPr lang="en-US" altLang="zh-CN" sz="1400">
              <a:cs typeface="+mn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308850" y="152400"/>
            <a:ext cx="4753610" cy="1823085"/>
            <a:chOff x="5558" y="7271"/>
            <a:chExt cx="7486" cy="2871"/>
          </a:xfrm>
        </p:grpSpPr>
        <p:sp>
          <p:nvSpPr>
            <p:cNvPr id="68" name="文本框 67"/>
            <p:cNvSpPr txBox="1"/>
            <p:nvPr/>
          </p:nvSpPr>
          <p:spPr>
            <a:xfrm>
              <a:off x="6023" y="7271"/>
              <a:ext cx="6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cs typeface="+mn-lt"/>
                </a:rPr>
                <a:t>Forwarding (data plane): move the arrived packet to the appropriate output link</a:t>
              </a:r>
              <a:endParaRPr lang="en-US" altLang="zh-CN" sz="1400" b="1">
                <a:cs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558" y="9320"/>
              <a:ext cx="74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cs typeface="+mn-lt"/>
                </a:rPr>
                <a:t>Routing (control plane): determine the route or path taken by packets as they flow from a sender to a receiver</a:t>
              </a:r>
              <a:endParaRPr lang="en-US" altLang="zh-CN" sz="1400" b="1">
                <a:cs typeface="+mn-lt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 rot="0">
              <a:off x="7005" y="8472"/>
              <a:ext cx="4593" cy="486"/>
              <a:chOff x="6693" y="9000"/>
              <a:chExt cx="4593" cy="486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8394" y="9014"/>
                <a:ext cx="1192" cy="471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cs typeface="+mn-lt"/>
                  </a:rPr>
                  <a:t>Router</a:t>
                </a:r>
                <a:endParaRPr lang="en-US" altLang="zh-CN" sz="1400">
                  <a:cs typeface="+mn-lt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6693" y="9249"/>
                <a:ext cx="17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9586" y="9249"/>
                <a:ext cx="17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1" idx="0"/>
                <a:endCxn id="62" idx="0"/>
              </p:cNvCxnSpPr>
              <p:nvPr/>
            </p:nvCxnSpPr>
            <p:spPr>
              <a:xfrm rot="16200000" flipH="1">
                <a:off x="8991" y="7556"/>
                <a:ext cx="5" cy="2893"/>
              </a:xfrm>
              <a:prstGeom prst="curvedConnector3">
                <a:avLst>
                  <a:gd name="adj1" fmla="val -746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9619" y="9002"/>
                <a:ext cx="163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cs typeface="+mn-lt"/>
                  </a:rPr>
                  <a:t>Output link</a:t>
                </a:r>
                <a:endParaRPr lang="en-US" altLang="zh-CN" sz="1400" b="1">
                  <a:cs typeface="+mn-lt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6818" y="9002"/>
                <a:ext cx="145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cs typeface="+mn-lt"/>
                  </a:rPr>
                  <a:t>Input link</a:t>
                </a:r>
                <a:endParaRPr lang="en-US" altLang="zh-CN" sz="1400" b="1">
                  <a:cs typeface="+mn-lt"/>
                </a:endParaRPr>
              </a:p>
            </p:txBody>
          </p:sp>
          <p:cxnSp>
            <p:nvCxnSpPr>
              <p:cNvPr id="71" name="曲线连接符 70"/>
              <p:cNvCxnSpPr>
                <a:stCxn id="61" idx="2"/>
                <a:endCxn id="62" idx="2"/>
              </p:cNvCxnSpPr>
              <p:nvPr/>
            </p:nvCxnSpPr>
            <p:spPr>
              <a:xfrm rot="5400000" flipV="1">
                <a:off x="8990" y="8038"/>
                <a:ext cx="5" cy="2893"/>
              </a:xfrm>
              <a:prstGeom prst="curvedConnector3">
                <a:avLst>
                  <a:gd name="adj1" fmla="val 754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肘形连接符 75"/>
          <p:cNvCxnSpPr>
            <a:stCxn id="53" idx="2"/>
            <a:endCxn id="69" idx="2"/>
          </p:cNvCxnSpPr>
          <p:nvPr/>
        </p:nvCxnSpPr>
        <p:spPr>
          <a:xfrm rot="5400000" flipH="1" flipV="1">
            <a:off x="6254115" y="796290"/>
            <a:ext cx="2252980" cy="4611370"/>
          </a:xfrm>
          <a:prstGeom prst="bentConnector3">
            <a:avLst>
              <a:gd name="adj1" fmla="val -1056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697230" y="4543425"/>
            <a:ext cx="5083175" cy="2787015"/>
            <a:chOff x="2863" y="4294"/>
            <a:chExt cx="8005" cy="4389"/>
          </a:xfrm>
        </p:grpSpPr>
        <p:sp>
          <p:nvSpPr>
            <p:cNvPr id="87" name="椭圆 86"/>
            <p:cNvSpPr/>
            <p:nvPr/>
          </p:nvSpPr>
          <p:spPr>
            <a:xfrm>
              <a:off x="4725" y="5117"/>
              <a:ext cx="567" cy="567"/>
            </a:xfrm>
            <a:prstGeom prst="ellipse">
              <a:avLst/>
            </a:prstGeom>
            <a:ln w="3810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6583" y="5117"/>
              <a:ext cx="566" cy="567"/>
            </a:xfrm>
            <a:prstGeom prst="ellipse">
              <a:avLst/>
            </a:prstGeom>
            <a:ln w="3810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440" y="5117"/>
              <a:ext cx="566" cy="567"/>
            </a:xfrm>
            <a:prstGeom prst="ellipse">
              <a:avLst/>
            </a:prstGeom>
            <a:ln w="3810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b="1">
                <a:cs typeface="+mn-lt"/>
              </a:endParaRPr>
            </a:p>
          </p:txBody>
        </p:sp>
        <p:cxnSp>
          <p:nvCxnSpPr>
            <p:cNvPr id="90" name="直接箭头连接符 89"/>
            <p:cNvCxnSpPr>
              <a:stCxn id="88" idx="6"/>
              <a:endCxn id="89" idx="2"/>
            </p:cNvCxnSpPr>
            <p:nvPr/>
          </p:nvCxnSpPr>
          <p:spPr>
            <a:xfrm>
              <a:off x="7149" y="5400"/>
              <a:ext cx="12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7" idx="6"/>
              <a:endCxn id="88" idx="2"/>
            </p:cNvCxnSpPr>
            <p:nvPr/>
          </p:nvCxnSpPr>
          <p:spPr>
            <a:xfrm>
              <a:off x="5292" y="5400"/>
              <a:ext cx="12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9006" y="5400"/>
              <a:ext cx="12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3566" y="4294"/>
              <a:ext cx="66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cs typeface="+mn-lt"/>
                </a:rPr>
                <a:t>Nodes</a:t>
              </a:r>
              <a:endParaRPr lang="en-US" altLang="zh-CN" sz="1400">
                <a:cs typeface="+mn-lt"/>
              </a:endParaRPr>
            </a:p>
            <a:p>
              <a:pPr algn="ctr"/>
              <a:r>
                <a:rPr lang="en-US" altLang="zh-CN" sz="1400">
                  <a:cs typeface="+mn-lt"/>
                </a:rPr>
                <a:t>(e.g., hosts, routers, switches, WiFi access points)</a:t>
              </a:r>
              <a:endParaRPr lang="en-US" altLang="zh-CN" sz="1400">
                <a:cs typeface="+mn-lt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863" y="5681"/>
              <a:ext cx="800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 b="1">
                  <a:cs typeface="+mn-lt"/>
                </a:rPr>
                <a:t>Link layer:</a:t>
              </a:r>
              <a:r>
                <a:rPr lang="en-US" altLang="zh-CN" sz="1400">
                  <a:cs typeface="+mn-lt"/>
                </a:rPr>
                <a:t> refer to the communication channels that connect adjcent nodes along the communication path as links; o</a:t>
              </a:r>
              <a:r>
                <a:rPr lang="en-US" altLang="zh-CN" sz="1400">
                  <a:cs typeface="+mn-lt"/>
                  <a:sym typeface="+mn-ea"/>
                </a:rPr>
                <a:t>ver a given link, a transmitting node encapsulates the datagram in a link-layer frame and transmits the frame into the link</a:t>
              </a:r>
              <a:endParaRPr lang="en-US" altLang="zh-CN" sz="1400">
                <a:cs typeface="+mn-lt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863" y="7182"/>
              <a:ext cx="743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 b="1">
                  <a:cs typeface="+mn-lt"/>
                </a:rPr>
                <a:t>Physical layer:</a:t>
              </a:r>
              <a:r>
                <a:rPr lang="en-US" altLang="zh-CN" sz="1400">
                  <a:cs typeface="+mn-lt"/>
                </a:rPr>
                <a:t> move the individual bits within the frame from one node to the next</a:t>
              </a:r>
              <a:endParaRPr lang="en-US" altLang="zh-CN" sz="1400">
                <a:cs typeface="+mn-lt"/>
              </a:endParaRPr>
            </a:p>
            <a:p>
              <a:pPr algn="l"/>
              <a:r>
                <a:rPr lang="en-US" altLang="zh-CN" sz="1400">
                  <a:cs typeface="+mn-lt"/>
                </a:rPr>
                <a:t>(e.g., twisted-pair copper wire, coaxial cable, optical fiber, radio waves, macrowaves, infrared, laser)</a:t>
              </a:r>
              <a:endParaRPr lang="en-US" altLang="zh-CN" sz="1400">
                <a:cs typeface="+mn-lt"/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5992495" y="5245735"/>
            <a:ext cx="57753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cs typeface="+mn-lt"/>
              </a:rPr>
              <a:t>Protocol driving computer networking</a:t>
            </a:r>
            <a:endParaRPr lang="en-US" altLang="zh-CN" sz="2400" b="1">
              <a:cs typeface="+mn-lt"/>
            </a:endParaRPr>
          </a:p>
          <a:p>
            <a:pPr algn="ctr"/>
            <a:r>
              <a:rPr lang="en-US" altLang="zh-CN" sz="1400">
                <a:cs typeface="+mn-lt"/>
              </a:rPr>
              <a:t>Protocols are implemented either in sorfwares or in hardwares or both</a:t>
            </a:r>
            <a:endParaRPr lang="en-US" altLang="zh-CN" sz="1400">
              <a:cs typeface="+mn-lt"/>
            </a:endParaRPr>
          </a:p>
        </p:txBody>
      </p:sp>
      <p:cxnSp>
        <p:nvCxnSpPr>
          <p:cNvPr id="100" name="曲线连接符 99"/>
          <p:cNvCxnSpPr>
            <a:stCxn id="51" idx="3"/>
            <a:endCxn id="87" idx="2"/>
          </p:cNvCxnSpPr>
          <p:nvPr/>
        </p:nvCxnSpPr>
        <p:spPr>
          <a:xfrm flipH="1">
            <a:off x="1879600" y="3443605"/>
            <a:ext cx="3371215" cy="1802765"/>
          </a:xfrm>
          <a:prstGeom prst="curvedConnector5">
            <a:avLst>
              <a:gd name="adj1" fmla="val -61781"/>
              <a:gd name="adj2" fmla="val 57802"/>
              <a:gd name="adj3" fmla="val 13533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ZGYxZmIxNTM0NWUzZjBmZjA5M2M5ZTY5OWE5MmUyNT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WPS 演示</Application>
  <PresentationFormat>宽屏</PresentationFormat>
  <Paragraphs>60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inerdc</cp:lastModifiedBy>
  <cp:revision>158</cp:revision>
  <dcterms:created xsi:type="dcterms:W3CDTF">2019-06-19T02:08:00Z</dcterms:created>
  <dcterms:modified xsi:type="dcterms:W3CDTF">2024-04-13T15:32:20Z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ED0A3C28109F4C709FC833A6661994D9_11</vt:lpwstr>
  </property>
</Properties>
</file>