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632D98-4604-432B-8711-81EFD7570771}">
  <a:tblStyle styleId="{B7632D98-4604-432B-8711-81EFD757077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49edb0f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49edb0f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49edb0f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49edb0f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49edb0f6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49edb0f6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49edb0f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49edb0f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49edb0f6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49edb0f6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49edb0f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49edb0f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49edb0f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49edb0f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50450" y="1045200"/>
            <a:ext cx="8520600" cy="986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ts val="891"/>
              <a:buNone/>
            </a:pPr>
            <a:r>
              <a:rPr lang="en" sz="4180"/>
              <a:t>Additional Link and Port Channel Configuration</a:t>
            </a:r>
            <a:endParaRPr sz="4180"/>
          </a:p>
        </p:txBody>
      </p:sp>
      <p:sp>
        <p:nvSpPr>
          <p:cNvPr id="86" name="Google Shape;86;p13"/>
          <p:cNvSpPr txBox="1"/>
          <p:nvPr>
            <p:ph idx="1" type="subTitle"/>
          </p:nvPr>
        </p:nvSpPr>
        <p:spPr>
          <a:xfrm>
            <a:off x="417750" y="2681050"/>
            <a:ext cx="8520600" cy="20439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400"/>
              <a:buNone/>
            </a:pPr>
            <a:r>
              <a:rPr lang="en" sz="1700"/>
              <a:t>                                                                                            </a:t>
            </a:r>
            <a:br>
              <a:rPr lang="en" sz="1700"/>
            </a:br>
            <a:br>
              <a:rPr lang="en" sz="1700"/>
            </a:br>
            <a:br>
              <a:rPr lang="en" sz="1700"/>
            </a:br>
            <a:r>
              <a:rPr lang="en" sz="1700"/>
              <a:t>	</a:t>
            </a:r>
            <a:br>
              <a:rPr lang="en" sz="1700"/>
            </a:br>
            <a:r>
              <a:rPr lang="en" sz="1700"/>
              <a:t>Guide - Dr. V.M Gayathri</a:t>
            </a:r>
            <a:br>
              <a:rPr lang="en" sz="1700"/>
            </a:br>
            <a:r>
              <a:rPr lang="en" sz="1700"/>
              <a:t>Yash Rawat (</a:t>
            </a:r>
            <a:r>
              <a:rPr lang="en" sz="1700"/>
              <a:t>RA1911031010029)</a:t>
            </a:r>
            <a:br>
              <a:rPr lang="en" sz="1700"/>
            </a:br>
            <a:r>
              <a:rPr lang="en" sz="1700"/>
              <a:t>                                                                                           </a:t>
            </a:r>
            <a:r>
              <a:rPr lang="en" sz="1700"/>
              <a:t>Angad Singh(RA1911031010053</a:t>
            </a:r>
            <a:endParaRPr sz="1700"/>
          </a:p>
        </p:txBody>
      </p:sp>
      <p:pic>
        <p:nvPicPr>
          <p:cNvPr id="87" name="Google Shape;87;p13"/>
          <p:cNvPicPr preferRelativeResize="0"/>
          <p:nvPr/>
        </p:nvPicPr>
        <p:blipFill rotWithShape="1">
          <a:blip r:embed="rId3">
            <a:alphaModFix/>
          </a:blip>
          <a:srcRect b="0" l="0" r="0" t="0"/>
          <a:stretch/>
        </p:blipFill>
        <p:spPr>
          <a:xfrm>
            <a:off x="417750" y="152388"/>
            <a:ext cx="1447800" cy="485775"/>
          </a:xfrm>
          <a:prstGeom prst="rect">
            <a:avLst/>
          </a:prstGeom>
          <a:noFill/>
          <a:ln>
            <a:noFill/>
          </a:ln>
        </p:spPr>
      </p:pic>
      <p:sp>
        <p:nvSpPr>
          <p:cNvPr id="88" name="Google Shape;88;p13"/>
          <p:cNvSpPr txBox="1"/>
          <p:nvPr/>
        </p:nvSpPr>
        <p:spPr>
          <a:xfrm>
            <a:off x="5317025" y="11875"/>
            <a:ext cx="3704100" cy="766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850"/>
              <a:buFont typeface="Arial"/>
              <a:buNone/>
            </a:pPr>
            <a:r>
              <a:rPr b="1" i="0" lang="en" sz="850" u="none" cap="none" strike="noStrike">
                <a:solidFill>
                  <a:schemeClr val="dk1"/>
                </a:solidFill>
                <a:highlight>
                  <a:srgbClr val="EDEBE9"/>
                </a:highlight>
                <a:latin typeface="Arial"/>
                <a:ea typeface="Arial"/>
                <a:cs typeface="Arial"/>
                <a:sym typeface="Arial"/>
              </a:rPr>
              <a:t>SRM INSTITUTE OF SCIENCE AND TECHNOLOGY ​</a:t>
            </a:r>
            <a:endParaRPr b="1" i="0" sz="850" u="none" cap="none" strike="noStrike">
              <a:solidFill>
                <a:schemeClr val="dk1"/>
              </a:solidFill>
              <a:highlight>
                <a:srgbClr val="EDEBE9"/>
              </a:highlight>
              <a:latin typeface="Arial"/>
              <a:ea typeface="Arial"/>
              <a:cs typeface="Arial"/>
              <a:sym typeface="Arial"/>
            </a:endParaRPr>
          </a:p>
          <a:p>
            <a:pPr indent="0" lvl="0" marL="0" marR="0" rtl="0" algn="ctr">
              <a:lnSpc>
                <a:spcPct val="115000"/>
              </a:lnSpc>
              <a:spcBef>
                <a:spcPts val="0"/>
              </a:spcBef>
              <a:spcAft>
                <a:spcPts val="0"/>
              </a:spcAft>
              <a:buClr>
                <a:srgbClr val="000000"/>
              </a:buClr>
              <a:buSzPts val="850"/>
              <a:buFont typeface="Arial"/>
              <a:buNone/>
            </a:pPr>
            <a:r>
              <a:rPr b="1" i="0" lang="en" sz="850" u="none" cap="none" strike="noStrike">
                <a:solidFill>
                  <a:schemeClr val="dk1"/>
                </a:solidFill>
                <a:highlight>
                  <a:srgbClr val="EDEBE9"/>
                </a:highlight>
                <a:latin typeface="Arial"/>
                <a:ea typeface="Arial"/>
                <a:cs typeface="Arial"/>
                <a:sym typeface="Arial"/>
              </a:rPr>
              <a:t>COLLEGE OF ENGINEERING AND TECHNOLOGY​</a:t>
            </a:r>
            <a:endParaRPr b="1" i="0" sz="850" u="none" cap="none" strike="noStrike">
              <a:solidFill>
                <a:schemeClr val="dk1"/>
              </a:solidFill>
              <a:highlight>
                <a:srgbClr val="EDEBE9"/>
              </a:highlight>
              <a:latin typeface="Arial"/>
              <a:ea typeface="Arial"/>
              <a:cs typeface="Arial"/>
              <a:sym typeface="Arial"/>
            </a:endParaRPr>
          </a:p>
          <a:p>
            <a:pPr indent="0" lvl="0" marL="0" marR="0" rtl="0" algn="ctr">
              <a:lnSpc>
                <a:spcPct val="115000"/>
              </a:lnSpc>
              <a:spcBef>
                <a:spcPts val="0"/>
              </a:spcBef>
              <a:spcAft>
                <a:spcPts val="0"/>
              </a:spcAft>
              <a:buClr>
                <a:srgbClr val="000000"/>
              </a:buClr>
              <a:buSzPts val="850"/>
              <a:buFont typeface="Arial"/>
              <a:buNone/>
            </a:pPr>
            <a:r>
              <a:rPr b="1" i="0" lang="en" sz="850" u="none" cap="none" strike="noStrike">
                <a:solidFill>
                  <a:schemeClr val="dk1"/>
                </a:solidFill>
                <a:highlight>
                  <a:srgbClr val="EDEBE9"/>
                </a:highlight>
                <a:latin typeface="Arial"/>
                <a:ea typeface="Arial"/>
                <a:cs typeface="Arial"/>
                <a:sym typeface="Arial"/>
              </a:rPr>
              <a:t>DEPARTMENT OF COMPUTING TECHNOLOGIES</a:t>
            </a:r>
            <a:endParaRPr b="1" i="0" sz="850" u="none" cap="none" strike="noStrike">
              <a:solidFill>
                <a:schemeClr val="dk1"/>
              </a:solidFill>
              <a:highlight>
                <a:srgbClr val="EDEBE9"/>
              </a:highlight>
              <a:latin typeface="Arial"/>
              <a:ea typeface="Arial"/>
              <a:cs typeface="Arial"/>
              <a:sym typeface="Arial"/>
            </a:endParaRPr>
          </a:p>
          <a:p>
            <a:pPr indent="0" lvl="0" marL="0" marR="0" rtl="0" algn="ctr">
              <a:lnSpc>
                <a:spcPct val="115000"/>
              </a:lnSpc>
              <a:spcBef>
                <a:spcPts val="0"/>
              </a:spcBef>
              <a:spcAft>
                <a:spcPts val="0"/>
              </a:spcAft>
              <a:buClr>
                <a:srgbClr val="000000"/>
              </a:buClr>
              <a:buSzPts val="850"/>
              <a:buFont typeface="Arial"/>
              <a:buNone/>
            </a:pPr>
            <a:r>
              <a:rPr b="1" i="0" lang="en" sz="850" u="none" cap="none" strike="noStrike">
                <a:solidFill>
                  <a:schemeClr val="dk1"/>
                </a:solidFill>
                <a:highlight>
                  <a:srgbClr val="EDEBE9"/>
                </a:highlight>
                <a:latin typeface="Arial"/>
                <a:ea typeface="Arial"/>
                <a:cs typeface="Arial"/>
                <a:sym typeface="Arial"/>
              </a:rPr>
              <a:t>18CSP111L/18CSP112L- MAJOR  PROJECT / INTERNSHIP​</a:t>
            </a:r>
            <a:endParaRPr b="1" i="0" sz="850" u="none" cap="none" strike="noStrike">
              <a:solidFill>
                <a:schemeClr val="dk1"/>
              </a:solidFill>
              <a:highlight>
                <a:srgbClr val="EDEBE9"/>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4300"/>
              <a:t>Problem Identification</a:t>
            </a:r>
            <a:endParaRPr sz="4300"/>
          </a:p>
        </p:txBody>
      </p:sp>
      <p:sp>
        <p:nvSpPr>
          <p:cNvPr id="137" name="Google Shape;137;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We are working with a project named </a:t>
            </a:r>
            <a:r>
              <a:rPr b="1" lang="en"/>
              <a:t>Daimler</a:t>
            </a:r>
            <a:r>
              <a:rPr lang="en"/>
              <a:t> based in Germany , our company </a:t>
            </a:r>
            <a:r>
              <a:rPr lang="en"/>
              <a:t>provides</a:t>
            </a:r>
            <a:r>
              <a:rPr lang="en"/>
              <a:t> all IT services to Daimler including security as well.</a:t>
            </a:r>
            <a:endParaRPr/>
          </a:p>
          <a:p>
            <a:pPr indent="-342900" lvl="0" marL="457200" rtl="0" algn="l">
              <a:lnSpc>
                <a:spcPct val="115000"/>
              </a:lnSpc>
              <a:spcBef>
                <a:spcPts val="0"/>
              </a:spcBef>
              <a:spcAft>
                <a:spcPts val="0"/>
              </a:spcAft>
              <a:buSzPts val="1800"/>
              <a:buChar char="●"/>
            </a:pPr>
            <a:r>
              <a:rPr lang="en"/>
              <a:t>During regular checks our team noticed that the </a:t>
            </a:r>
            <a:r>
              <a:rPr lang="en"/>
              <a:t>firewall</a:t>
            </a:r>
            <a:r>
              <a:rPr lang="en"/>
              <a:t> installed isn’t working at an optimal speed .</a:t>
            </a:r>
            <a:endParaRPr/>
          </a:p>
          <a:p>
            <a:pPr indent="-342900" lvl="0" marL="457200" rtl="0" algn="l">
              <a:lnSpc>
                <a:spcPct val="115000"/>
              </a:lnSpc>
              <a:spcBef>
                <a:spcPts val="0"/>
              </a:spcBef>
              <a:spcAft>
                <a:spcPts val="0"/>
              </a:spcAft>
              <a:buSzPts val="1800"/>
              <a:buChar char="●"/>
            </a:pPr>
            <a:r>
              <a:rPr lang="en"/>
              <a:t>A ticket was raised in a portal called </a:t>
            </a:r>
            <a:r>
              <a:rPr b="1" lang="en"/>
              <a:t>Service Now</a:t>
            </a:r>
            <a:r>
              <a:rPr lang="en"/>
              <a:t>, through </a:t>
            </a:r>
            <a:r>
              <a:rPr lang="en"/>
              <a:t>which</a:t>
            </a:r>
            <a:r>
              <a:rPr lang="en"/>
              <a:t> a member of our team contacted the person from Daimler via </a:t>
            </a:r>
            <a:r>
              <a:rPr b="1" lang="en"/>
              <a:t>MS Teams</a:t>
            </a:r>
            <a:r>
              <a:rPr lang="en"/>
              <a:t> .</a:t>
            </a:r>
            <a:endParaRPr/>
          </a:p>
          <a:p>
            <a:pPr indent="-342900" lvl="0" marL="457200" rtl="0" algn="l">
              <a:lnSpc>
                <a:spcPct val="115000"/>
              </a:lnSpc>
              <a:spcBef>
                <a:spcPts val="0"/>
              </a:spcBef>
              <a:spcAft>
                <a:spcPts val="0"/>
              </a:spcAft>
              <a:buSzPts val="1800"/>
              <a:buChar char="●"/>
            </a:pPr>
            <a:r>
              <a:rPr lang="en"/>
              <a:t>After </a:t>
            </a:r>
            <a:r>
              <a:rPr lang="en"/>
              <a:t>verifying</a:t>
            </a:r>
            <a:r>
              <a:rPr lang="en"/>
              <a:t> the issue the </a:t>
            </a:r>
            <a:r>
              <a:rPr lang="en"/>
              <a:t>analyst</a:t>
            </a:r>
            <a:r>
              <a:rPr lang="en"/>
              <a:t> re assigned the ticket to security team in order to further troubleshoot the issue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143" name="Google Shape;14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issue was was identified that the </a:t>
            </a:r>
            <a:r>
              <a:rPr lang="en"/>
              <a:t>data</a:t>
            </a:r>
            <a:r>
              <a:rPr lang="en"/>
              <a:t> </a:t>
            </a:r>
            <a:r>
              <a:rPr lang="en"/>
              <a:t>flowing</a:t>
            </a:r>
            <a:r>
              <a:rPr lang="en"/>
              <a:t> </a:t>
            </a:r>
            <a:r>
              <a:rPr lang="en"/>
              <a:t>through</a:t>
            </a:r>
            <a:r>
              <a:rPr lang="en"/>
              <a:t> the firewall wasnt at an optimal speed.</a:t>
            </a:r>
            <a:endParaRPr/>
          </a:p>
          <a:p>
            <a:pPr indent="-342900" lvl="0" marL="457200" rtl="0" algn="l">
              <a:spcBef>
                <a:spcPts val="0"/>
              </a:spcBef>
              <a:spcAft>
                <a:spcPts val="0"/>
              </a:spcAft>
              <a:buSzPts val="1800"/>
              <a:buChar char="●"/>
            </a:pPr>
            <a:r>
              <a:rPr lang="en"/>
              <a:t>The security team then further contacted the SPOC at Daimler and checked the criticality of the problem.</a:t>
            </a:r>
            <a:endParaRPr/>
          </a:p>
          <a:p>
            <a:pPr indent="-342900" lvl="0" marL="457200" rtl="0" algn="l">
              <a:spcBef>
                <a:spcPts val="0"/>
              </a:spcBef>
              <a:spcAft>
                <a:spcPts val="0"/>
              </a:spcAft>
              <a:buSzPts val="1800"/>
              <a:buChar char="●"/>
            </a:pPr>
            <a:r>
              <a:rPr lang="en"/>
              <a:t>Another ticket was raised and given the priority as </a:t>
            </a:r>
            <a:r>
              <a:rPr b="1" lang="en"/>
              <a:t>P2 </a:t>
            </a:r>
            <a:r>
              <a:rPr lang="en"/>
              <a:t>according to the criticality of the issue .</a:t>
            </a:r>
            <a:endParaRPr/>
          </a:p>
          <a:p>
            <a:pPr indent="-342900" lvl="0" marL="457200" rtl="0" algn="l">
              <a:spcBef>
                <a:spcPts val="0"/>
              </a:spcBef>
              <a:spcAft>
                <a:spcPts val="0"/>
              </a:spcAft>
              <a:buSzPts val="1800"/>
              <a:buChar char="●"/>
            </a:pPr>
            <a:r>
              <a:rPr lang="en"/>
              <a:t>A </a:t>
            </a:r>
            <a:r>
              <a:rPr b="1" lang="en"/>
              <a:t>CAB </a:t>
            </a:r>
            <a:r>
              <a:rPr lang="en"/>
              <a:t>(</a:t>
            </a:r>
            <a:r>
              <a:rPr b="1" lang="en"/>
              <a:t>C</a:t>
            </a:r>
            <a:r>
              <a:rPr lang="en"/>
              <a:t>hange </a:t>
            </a:r>
            <a:r>
              <a:rPr b="1" lang="en"/>
              <a:t>A</a:t>
            </a:r>
            <a:r>
              <a:rPr lang="en"/>
              <a:t>dvisory </a:t>
            </a:r>
            <a:r>
              <a:rPr b="1" lang="en"/>
              <a:t>B</a:t>
            </a:r>
            <a:r>
              <a:rPr lang="en"/>
              <a:t>oard )meeting was scheduled to discuss the </a:t>
            </a:r>
            <a:r>
              <a:rPr lang="en"/>
              <a:t>timing</a:t>
            </a:r>
            <a:r>
              <a:rPr lang="en"/>
              <a:t> and impact of the issue .</a:t>
            </a:r>
            <a:endParaRPr/>
          </a:p>
          <a:p>
            <a:pPr indent="-342900" lvl="0" marL="457200" rtl="0" algn="l">
              <a:spcBef>
                <a:spcPts val="0"/>
              </a:spcBef>
              <a:spcAft>
                <a:spcPts val="0"/>
              </a:spcAft>
              <a:buSzPts val="1800"/>
              <a:buChar char="●"/>
            </a:pPr>
            <a:r>
              <a:rPr lang="en"/>
              <a:t>Further after the CAB approval the team added an additional link layer to </a:t>
            </a:r>
            <a:r>
              <a:rPr lang="en"/>
              <a:t>the</a:t>
            </a:r>
            <a:r>
              <a:rPr lang="en"/>
              <a:t> </a:t>
            </a:r>
            <a:r>
              <a:rPr lang="en"/>
              <a:t>firewall</a:t>
            </a:r>
            <a:r>
              <a:rPr lang="en"/>
              <a:t> to </a:t>
            </a:r>
            <a:r>
              <a:rPr lang="en"/>
              <a:t>increase</a:t>
            </a:r>
            <a:r>
              <a:rPr lang="en"/>
              <a:t> its </a:t>
            </a:r>
            <a:r>
              <a:rPr lang="en"/>
              <a:t>speed</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Requirements</a:t>
            </a:r>
            <a:endParaRPr/>
          </a:p>
        </p:txBody>
      </p:sp>
      <p:sp>
        <p:nvSpPr>
          <p:cNvPr id="149" name="Google Shape;149;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SERVICENOW PORTAL</a:t>
            </a:r>
            <a:endParaRPr/>
          </a:p>
          <a:p>
            <a:pPr indent="-342900" lvl="0" marL="457200" rtl="0" algn="l">
              <a:lnSpc>
                <a:spcPct val="115000"/>
              </a:lnSpc>
              <a:spcBef>
                <a:spcPts val="0"/>
              </a:spcBef>
              <a:spcAft>
                <a:spcPts val="0"/>
              </a:spcAft>
              <a:buSzPts val="1800"/>
              <a:buChar char="●"/>
            </a:pPr>
            <a:r>
              <a:rPr lang="en"/>
              <a:t>WCP PORTAL </a:t>
            </a:r>
            <a:endParaRPr/>
          </a:p>
          <a:p>
            <a:pPr indent="-342900" lvl="0" marL="457200" rtl="0" algn="l">
              <a:lnSpc>
                <a:spcPct val="115000"/>
              </a:lnSpc>
              <a:spcBef>
                <a:spcPts val="0"/>
              </a:spcBef>
              <a:spcAft>
                <a:spcPts val="0"/>
              </a:spcAft>
              <a:buSzPts val="1800"/>
              <a:buChar char="●"/>
            </a:pPr>
            <a:r>
              <a:rPr lang="en"/>
              <a:t>DAIMLER OS</a:t>
            </a:r>
            <a:endParaRPr/>
          </a:p>
          <a:p>
            <a:pPr indent="-342900" lvl="0" marL="457200" rtl="0" algn="l">
              <a:lnSpc>
                <a:spcPct val="115000"/>
              </a:lnSpc>
              <a:spcBef>
                <a:spcPts val="0"/>
              </a:spcBef>
              <a:spcAft>
                <a:spcPts val="0"/>
              </a:spcAft>
              <a:buSzPts val="1800"/>
              <a:buChar char="●"/>
            </a:pPr>
            <a:r>
              <a:rPr lang="en"/>
              <a:t>MONITORING TOOL</a:t>
            </a:r>
            <a:br>
              <a:rPr lang="en"/>
            </a:br>
            <a:r>
              <a:rPr lang="en"/>
              <a:t>CCOPS</a:t>
            </a:r>
            <a:br>
              <a:rPr lang="en"/>
            </a:br>
            <a:r>
              <a:rPr lang="en"/>
              <a:t>SPECTRUM</a:t>
            </a:r>
            <a:endParaRPr/>
          </a:p>
          <a:p>
            <a:pPr indent="-342900" lvl="0" marL="457200" rtl="0" algn="l">
              <a:lnSpc>
                <a:spcPct val="115000"/>
              </a:lnSpc>
              <a:spcBef>
                <a:spcPts val="0"/>
              </a:spcBef>
              <a:spcAft>
                <a:spcPts val="0"/>
              </a:spcAft>
              <a:buSzPts val="1800"/>
              <a:buChar char="●"/>
            </a:pPr>
            <a:r>
              <a:rPr lang="en"/>
              <a:t>DAIMLER MICROSOFT TEAMS</a:t>
            </a:r>
            <a:endParaRPr/>
          </a:p>
          <a:p>
            <a:pPr indent="-342900" lvl="0" marL="457200" rtl="0" algn="l">
              <a:lnSpc>
                <a:spcPct val="115000"/>
              </a:lnSpc>
              <a:spcBef>
                <a:spcPts val="0"/>
              </a:spcBef>
              <a:spcAft>
                <a:spcPts val="0"/>
              </a:spcAft>
              <a:buSzPts val="1800"/>
              <a:buChar char="●"/>
            </a:pPr>
            <a:r>
              <a:rPr lang="en"/>
              <a:t>VPN</a:t>
            </a:r>
            <a:endParaRPr/>
          </a:p>
          <a:p>
            <a:pPr indent="0" lvl="0" marL="0" rtl="0" algn="l">
              <a:lnSpc>
                <a:spcPct val="115000"/>
              </a:lnSpc>
              <a:spcBef>
                <a:spcPts val="0"/>
              </a:spcBef>
              <a:spcAft>
                <a:spcPts val="0"/>
              </a:spcAft>
              <a:buNone/>
            </a:pPr>
            <a:br>
              <a:rPr lang="e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System </a:t>
            </a:r>
            <a:r>
              <a:rPr lang="en"/>
              <a:t>Architecture &amp; Design</a:t>
            </a:r>
            <a:endParaRPr/>
          </a:p>
        </p:txBody>
      </p:sp>
      <p:pic>
        <p:nvPicPr>
          <p:cNvPr id="155" name="Google Shape;155;p25"/>
          <p:cNvPicPr preferRelativeResize="0"/>
          <p:nvPr/>
        </p:nvPicPr>
        <p:blipFill rotWithShape="1">
          <a:blip r:embed="rId3">
            <a:alphaModFix/>
          </a:blip>
          <a:srcRect b="0" l="0" r="0" t="0"/>
          <a:stretch/>
        </p:blipFill>
        <p:spPr>
          <a:xfrm>
            <a:off x="1796909" y="1017725"/>
            <a:ext cx="5389890" cy="370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Modules Description and Implementation</a:t>
            </a:r>
            <a:endParaRPr/>
          </a:p>
        </p:txBody>
      </p:sp>
      <p:sp>
        <p:nvSpPr>
          <p:cNvPr id="161" name="Google Shape;161;p2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b="1" lang="en"/>
              <a:t>Modules-</a:t>
            </a:r>
            <a:endParaRPr b="1"/>
          </a:p>
          <a:p>
            <a:pPr indent="-325755" lvl="0" marL="457200" rtl="0" algn="l">
              <a:lnSpc>
                <a:spcPct val="115000"/>
              </a:lnSpc>
              <a:spcBef>
                <a:spcPts val="0"/>
              </a:spcBef>
              <a:spcAft>
                <a:spcPts val="0"/>
              </a:spcAft>
              <a:buSzPct val="100000"/>
              <a:buChar char="●"/>
            </a:pPr>
            <a:r>
              <a:rPr b="1" lang="en"/>
              <a:t>Servicenow(Tickets)</a:t>
            </a:r>
            <a:endParaRPr b="1"/>
          </a:p>
          <a:p>
            <a:pPr indent="-325755" lvl="0" marL="457200" rtl="0" algn="l">
              <a:lnSpc>
                <a:spcPct val="115000"/>
              </a:lnSpc>
              <a:spcBef>
                <a:spcPts val="0"/>
              </a:spcBef>
              <a:spcAft>
                <a:spcPts val="0"/>
              </a:spcAft>
              <a:buSzPct val="100000"/>
              <a:buChar char="●"/>
            </a:pPr>
            <a:r>
              <a:rPr b="1" lang="en"/>
              <a:t>Spectrum/ccops</a:t>
            </a:r>
            <a:endParaRPr b="1"/>
          </a:p>
          <a:p>
            <a:pPr indent="-325755" lvl="0" marL="457200" rtl="0" algn="l">
              <a:lnSpc>
                <a:spcPct val="115000"/>
              </a:lnSpc>
              <a:spcBef>
                <a:spcPts val="0"/>
              </a:spcBef>
              <a:spcAft>
                <a:spcPts val="0"/>
              </a:spcAft>
              <a:buSzPct val="100000"/>
              <a:buChar char="●"/>
            </a:pPr>
            <a:r>
              <a:rPr b="1" lang="en"/>
              <a:t>Primary Firewall and Secondary Firewall</a:t>
            </a:r>
            <a:endParaRPr b="1"/>
          </a:p>
          <a:p>
            <a:pPr indent="0" lvl="0" marL="457200" rtl="0" algn="l">
              <a:lnSpc>
                <a:spcPct val="115000"/>
              </a:lnSpc>
              <a:spcBef>
                <a:spcPts val="0"/>
              </a:spcBef>
              <a:spcAft>
                <a:spcPts val="0"/>
              </a:spcAft>
              <a:buSzPct val="100000"/>
              <a:buNone/>
            </a:pPr>
            <a:r>
              <a:rPr lang="en"/>
              <a:t>Steps in this module-</a:t>
            </a:r>
            <a:endParaRPr/>
          </a:p>
          <a:p>
            <a:pPr indent="0" lvl="0" marL="457200" rtl="0" algn="l">
              <a:lnSpc>
                <a:spcPct val="115000"/>
              </a:lnSpc>
              <a:spcBef>
                <a:spcPts val="0"/>
              </a:spcBef>
              <a:spcAft>
                <a:spcPts val="0"/>
              </a:spcAft>
              <a:buSzPct val="100000"/>
              <a:buNone/>
            </a:pPr>
            <a:r>
              <a:rPr lang="en"/>
              <a:t>1.  Bond Interface Creation</a:t>
            </a:r>
            <a:endParaRPr/>
          </a:p>
          <a:p>
            <a:pPr indent="0" lvl="0" marL="457200" rtl="0" algn="l">
              <a:lnSpc>
                <a:spcPct val="115000"/>
              </a:lnSpc>
              <a:spcBef>
                <a:spcPts val="0"/>
              </a:spcBef>
              <a:spcAft>
                <a:spcPts val="0"/>
              </a:spcAft>
              <a:buSzPct val="100000"/>
              <a:buNone/>
            </a:pPr>
            <a:r>
              <a:rPr lang="en"/>
              <a:t>2. Configuring the bond interface</a:t>
            </a:r>
            <a:endParaRPr/>
          </a:p>
          <a:p>
            <a:pPr indent="0" lvl="0" marL="457200" rtl="0" algn="l">
              <a:lnSpc>
                <a:spcPct val="115000"/>
              </a:lnSpc>
              <a:spcBef>
                <a:spcPts val="0"/>
              </a:spcBef>
              <a:spcAft>
                <a:spcPts val="0"/>
              </a:spcAft>
              <a:buSzPct val="100000"/>
              <a:buNone/>
            </a:pPr>
            <a:r>
              <a:rPr lang="en"/>
              <a:t>3. Addition of IP to the newly created bond</a:t>
            </a:r>
            <a:endParaRPr/>
          </a:p>
          <a:p>
            <a:pPr indent="-325755" lvl="0" marL="457200" rtl="0" algn="l">
              <a:lnSpc>
                <a:spcPct val="115000"/>
              </a:lnSpc>
              <a:spcBef>
                <a:spcPts val="0"/>
              </a:spcBef>
              <a:spcAft>
                <a:spcPts val="0"/>
              </a:spcAft>
              <a:buSzPct val="100000"/>
              <a:buChar char="●"/>
            </a:pPr>
            <a:r>
              <a:rPr b="1" lang="en"/>
              <a:t>Rollback Plan for the Firewalls</a:t>
            </a:r>
            <a:endParaRPr b="1"/>
          </a:p>
          <a:p>
            <a:pPr indent="0" lvl="0" marL="457200" rtl="0" algn="l">
              <a:lnSpc>
                <a:spcPct val="115000"/>
              </a:lnSpc>
              <a:spcBef>
                <a:spcPts val="0"/>
              </a:spcBef>
              <a:spcAft>
                <a:spcPts val="0"/>
              </a:spcAft>
              <a:buSzPct val="100000"/>
              <a:buNone/>
            </a:pPr>
            <a:r>
              <a:rPr lang="en"/>
              <a:t>In this process, the ip address of the newly created bond is removed and an ip  address is added to the ethernet. Similarly, the interface in the bond group is removed and mgmt interface is added to the ethernet.</a:t>
            </a:r>
            <a:endParaRPr/>
          </a:p>
          <a:p>
            <a:pPr indent="0" lvl="0" marL="457200" rtl="0" algn="l">
              <a:lnSpc>
                <a:spcPct val="115000"/>
              </a:lnSpc>
              <a:spcBef>
                <a:spcPts val="0"/>
              </a:spcBef>
              <a:spcAft>
                <a:spcPts val="0"/>
              </a:spcAft>
              <a:buSzPct val="100000"/>
              <a:buNone/>
            </a:pPr>
            <a:r>
              <a:rPr lang="en"/>
              <a:t>At last the snmp configurations and the interface in the bond are deleted and a snmp interface is added on the ethernet.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Modules Description and Implementation</a:t>
            </a:r>
            <a:endParaRPr/>
          </a:p>
        </p:txBody>
      </p:sp>
      <p:sp>
        <p:nvSpPr>
          <p:cNvPr id="167" name="Google Shape;167;p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77500" lnSpcReduction="10000"/>
          </a:bodyPr>
          <a:lstStyle/>
          <a:p>
            <a:pPr indent="-317182" lvl="0" marL="457200" rtl="0" algn="l">
              <a:lnSpc>
                <a:spcPct val="115000"/>
              </a:lnSpc>
              <a:spcBef>
                <a:spcPts val="0"/>
              </a:spcBef>
              <a:spcAft>
                <a:spcPts val="0"/>
              </a:spcAft>
              <a:buSzPct val="100000"/>
              <a:buChar char="●"/>
            </a:pPr>
            <a:r>
              <a:rPr lang="en"/>
              <a:t>Port channel configuration, also known as link aggregation or trunking, involves combining multiple physical interfaces into a single logical interface to increase bandwidth, improve fault tolerance, and optimize network performance.</a:t>
            </a:r>
            <a:endParaRPr/>
          </a:p>
          <a:p>
            <a:pPr indent="-317182" lvl="0" marL="457200" rtl="0" algn="l">
              <a:lnSpc>
                <a:spcPct val="115000"/>
              </a:lnSpc>
              <a:spcBef>
                <a:spcPts val="0"/>
              </a:spcBef>
              <a:spcAft>
                <a:spcPts val="0"/>
              </a:spcAft>
              <a:buSzPct val="100000"/>
              <a:buChar char="●"/>
            </a:pPr>
            <a:r>
              <a:rPr lang="en"/>
              <a:t>Here are the steps for configuring port channels on Checkpoint firewalls and switches:</a:t>
            </a:r>
            <a:endParaRPr/>
          </a:p>
          <a:p>
            <a:pPr indent="0" lvl="0" marL="457200" rtl="0" algn="l">
              <a:lnSpc>
                <a:spcPct val="115000"/>
              </a:lnSpc>
              <a:spcBef>
                <a:spcPts val="0"/>
              </a:spcBef>
              <a:spcAft>
                <a:spcPts val="0"/>
              </a:spcAft>
              <a:buSzPct val="129031"/>
              <a:buNone/>
            </a:pPr>
            <a:r>
              <a:rPr lang="en"/>
              <a:t>1. Identify the physical interfaces that will participate in the port channel. The interfaces must have the same speed and duplex settings and be connected to the same switch or firewall.</a:t>
            </a:r>
            <a:endParaRPr/>
          </a:p>
          <a:p>
            <a:pPr indent="0" lvl="0" marL="457200" rtl="0" algn="l">
              <a:lnSpc>
                <a:spcPct val="115000"/>
              </a:lnSpc>
              <a:spcBef>
                <a:spcPts val="0"/>
              </a:spcBef>
              <a:spcAft>
                <a:spcPts val="0"/>
              </a:spcAft>
              <a:buSzPct val="129031"/>
              <a:buNone/>
            </a:pPr>
            <a:r>
              <a:rPr lang="en"/>
              <a:t>2. Creates port channels on Checkpoint firewalls and switches. A port channel configuration must specify the channel protocol, such as Link Aggregation Control Protocol (LACP) or Port Aggregation Protocol (PAgP), and the load balancing algorithm, such as source-destination MAC address, IP address or port number.</a:t>
            </a:r>
            <a:endParaRPr/>
          </a:p>
          <a:p>
            <a:pPr indent="0" lvl="0" marL="457200" rtl="0" algn="l">
              <a:lnSpc>
                <a:spcPct val="115000"/>
              </a:lnSpc>
              <a:spcBef>
                <a:spcPts val="0"/>
              </a:spcBef>
              <a:spcAft>
                <a:spcPts val="0"/>
              </a:spcAft>
              <a:buSzPct val="129031"/>
              <a:buNone/>
            </a:pPr>
            <a:r>
              <a:rPr lang="en"/>
              <a:t>3. Assign physical interfaces to port channels on firewalls and switches. The interface configuration must specify the channel group number and the channel mode, such as active or passive.</a:t>
            </a:r>
            <a:endParaRPr/>
          </a:p>
          <a:p>
            <a:pPr indent="0" lvl="0" marL="457200" rtl="0" algn="l">
              <a:lnSpc>
                <a:spcPct val="115000"/>
              </a:lnSpc>
              <a:spcBef>
                <a:spcPts val="0"/>
              </a:spcBef>
              <a:spcAft>
                <a:spcPts val="0"/>
              </a:spcAft>
              <a:buSzPct val="129031"/>
              <a:buNone/>
            </a:pPr>
            <a:r>
              <a:rPr lang="en"/>
              <a:t>4. Use the show interfaces port-channel command or equivalent to verify the port channel configuration on the firewall and switch.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Servicenow</a:t>
            </a:r>
            <a:endParaRPr/>
          </a:p>
        </p:txBody>
      </p:sp>
      <p:sp>
        <p:nvSpPr>
          <p:cNvPr id="173" name="Google Shape;17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74" name="Google Shape;174;p28"/>
          <p:cNvPicPr preferRelativeResize="0"/>
          <p:nvPr/>
        </p:nvPicPr>
        <p:blipFill>
          <a:blip r:embed="rId3">
            <a:alphaModFix/>
          </a:blip>
          <a:stretch>
            <a:fillRect/>
          </a:stretch>
        </p:blipFill>
        <p:spPr>
          <a:xfrm>
            <a:off x="344750" y="1017800"/>
            <a:ext cx="8487550" cy="377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Daimler </a:t>
            </a:r>
            <a:r>
              <a:rPr lang="en"/>
              <a:t>virtual</a:t>
            </a:r>
            <a:r>
              <a:rPr lang="en"/>
              <a:t> desktop </a:t>
            </a:r>
            <a:endParaRPr/>
          </a:p>
        </p:txBody>
      </p:sp>
      <p:sp>
        <p:nvSpPr>
          <p:cNvPr id="180" name="Google Shape;180;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81" name="Google Shape;181;p29"/>
          <p:cNvPicPr preferRelativeResize="0"/>
          <p:nvPr/>
        </p:nvPicPr>
        <p:blipFill>
          <a:blip r:embed="rId3">
            <a:alphaModFix/>
          </a:blip>
          <a:stretch>
            <a:fillRect/>
          </a:stretch>
        </p:blipFill>
        <p:spPr>
          <a:xfrm>
            <a:off x="311700" y="688550"/>
            <a:ext cx="8520600" cy="403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Spectrum</a:t>
            </a:r>
            <a:endParaRPr/>
          </a:p>
        </p:txBody>
      </p:sp>
      <p:sp>
        <p:nvSpPr>
          <p:cNvPr id="187" name="Google Shape;187;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88" name="Google Shape;188;p30"/>
          <p:cNvPicPr preferRelativeResize="0"/>
          <p:nvPr/>
        </p:nvPicPr>
        <p:blipFill>
          <a:blip r:embed="rId3">
            <a:alphaModFix/>
          </a:blip>
          <a:stretch>
            <a:fillRect/>
          </a:stretch>
        </p:blipFill>
        <p:spPr>
          <a:xfrm>
            <a:off x="130725" y="1109700"/>
            <a:ext cx="8864749" cy="3576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CCOPS</a:t>
            </a:r>
            <a:endParaRPr/>
          </a:p>
        </p:txBody>
      </p:sp>
      <p:sp>
        <p:nvSpPr>
          <p:cNvPr id="194" name="Google Shape;194;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5" name="Google Shape;195;p31"/>
          <p:cNvPicPr preferRelativeResize="0"/>
          <p:nvPr/>
        </p:nvPicPr>
        <p:blipFill>
          <a:blip r:embed="rId3">
            <a:alphaModFix/>
          </a:blip>
          <a:stretch>
            <a:fillRect/>
          </a:stretch>
        </p:blipFill>
        <p:spPr>
          <a:xfrm>
            <a:off x="311700" y="1229875"/>
            <a:ext cx="8520602" cy="342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CONTENTS</a:t>
            </a:r>
            <a:endParaRPr/>
          </a:p>
        </p:txBody>
      </p:sp>
      <p:sp>
        <p:nvSpPr>
          <p:cNvPr id="94" name="Google Shape;94;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Clr>
                <a:srgbClr val="595959"/>
              </a:buClr>
              <a:buSzPts val="1600"/>
              <a:buFont typeface="Lato"/>
              <a:buChar char="●"/>
            </a:pPr>
            <a:r>
              <a:rPr lang="en" sz="1600">
                <a:solidFill>
                  <a:srgbClr val="595959"/>
                </a:solidFill>
                <a:latin typeface="Lato"/>
                <a:ea typeface="Lato"/>
                <a:cs typeface="Lato"/>
                <a:sym typeface="Lato"/>
              </a:rPr>
              <a:t>Abstract</a:t>
            </a:r>
            <a:endParaRPr sz="1600">
              <a:solidFill>
                <a:srgbClr val="595959"/>
              </a:solidFill>
              <a:latin typeface="Lato"/>
              <a:ea typeface="Lato"/>
              <a:cs typeface="Lato"/>
              <a:sym typeface="Lato"/>
            </a:endParaRPr>
          </a:p>
          <a:p>
            <a:pPr indent="-330200" lvl="0" marL="457200" rtl="0" algn="l">
              <a:spcBef>
                <a:spcPts val="0"/>
              </a:spcBef>
              <a:spcAft>
                <a:spcPts val="0"/>
              </a:spcAft>
              <a:buClr>
                <a:srgbClr val="595959"/>
              </a:buClr>
              <a:buSzPts val="1600"/>
              <a:buFont typeface="Lato"/>
              <a:buChar char="●"/>
            </a:pPr>
            <a:r>
              <a:rPr lang="en" sz="1600">
                <a:solidFill>
                  <a:srgbClr val="595959"/>
                </a:solidFill>
                <a:latin typeface="Lato"/>
                <a:ea typeface="Lato"/>
                <a:cs typeface="Lato"/>
                <a:sym typeface="Lato"/>
              </a:rPr>
              <a:t>Literature Survey</a:t>
            </a:r>
            <a:endParaRPr sz="1600">
              <a:solidFill>
                <a:srgbClr val="595959"/>
              </a:solidFill>
              <a:latin typeface="Lato"/>
              <a:ea typeface="Lato"/>
              <a:cs typeface="Lato"/>
              <a:sym typeface="Lato"/>
            </a:endParaRPr>
          </a:p>
          <a:p>
            <a:pPr indent="-330200" lvl="0" marL="457200" rtl="0" algn="l">
              <a:spcBef>
                <a:spcPts val="0"/>
              </a:spcBef>
              <a:spcAft>
                <a:spcPts val="0"/>
              </a:spcAft>
              <a:buClr>
                <a:srgbClr val="595959"/>
              </a:buClr>
              <a:buSzPts val="1600"/>
              <a:buFont typeface="Lato"/>
              <a:buChar char="●"/>
            </a:pPr>
            <a:r>
              <a:rPr lang="en" sz="1600">
                <a:solidFill>
                  <a:srgbClr val="595959"/>
                </a:solidFill>
                <a:latin typeface="Lato"/>
                <a:ea typeface="Lato"/>
                <a:cs typeface="Lato"/>
                <a:sym typeface="Lato"/>
              </a:rPr>
              <a:t>Existing and Proposed Methodologies</a:t>
            </a:r>
            <a:endParaRPr sz="1600">
              <a:solidFill>
                <a:srgbClr val="595959"/>
              </a:solidFill>
              <a:latin typeface="Lato"/>
              <a:ea typeface="Lato"/>
              <a:cs typeface="Lato"/>
              <a:sym typeface="Lato"/>
            </a:endParaRPr>
          </a:p>
          <a:p>
            <a:pPr indent="-330200" lvl="0" marL="457200" rtl="0" algn="l">
              <a:spcBef>
                <a:spcPts val="0"/>
              </a:spcBef>
              <a:spcAft>
                <a:spcPts val="0"/>
              </a:spcAft>
              <a:buClr>
                <a:srgbClr val="595959"/>
              </a:buClr>
              <a:buSzPts val="1600"/>
              <a:buFont typeface="Lato"/>
              <a:buChar char="●"/>
            </a:pPr>
            <a:r>
              <a:rPr lang="en" sz="1600">
                <a:solidFill>
                  <a:srgbClr val="595959"/>
                </a:solidFill>
                <a:latin typeface="Lato"/>
                <a:ea typeface="Lato"/>
                <a:cs typeface="Lato"/>
                <a:sym typeface="Lato"/>
              </a:rPr>
              <a:t>Problem Identification and Description</a:t>
            </a:r>
            <a:endParaRPr sz="1600">
              <a:solidFill>
                <a:srgbClr val="595959"/>
              </a:solidFill>
              <a:latin typeface="Lato"/>
              <a:ea typeface="Lato"/>
              <a:cs typeface="Lato"/>
              <a:sym typeface="Lato"/>
            </a:endParaRPr>
          </a:p>
          <a:p>
            <a:pPr indent="-330200" lvl="0" marL="457200" rtl="0" algn="l">
              <a:spcBef>
                <a:spcPts val="0"/>
              </a:spcBef>
              <a:spcAft>
                <a:spcPts val="0"/>
              </a:spcAft>
              <a:buClr>
                <a:srgbClr val="595959"/>
              </a:buClr>
              <a:buSzPts val="1600"/>
              <a:buFont typeface="Lato"/>
              <a:buChar char="●"/>
            </a:pPr>
            <a:r>
              <a:rPr lang="en" sz="1600">
                <a:solidFill>
                  <a:srgbClr val="595959"/>
                </a:solidFill>
                <a:latin typeface="Lato"/>
                <a:ea typeface="Lato"/>
                <a:cs typeface="Lato"/>
                <a:sym typeface="Lato"/>
              </a:rPr>
              <a:t>Requirements </a:t>
            </a:r>
            <a:endParaRPr sz="1600">
              <a:solidFill>
                <a:srgbClr val="595959"/>
              </a:solidFill>
              <a:latin typeface="Lato"/>
              <a:ea typeface="Lato"/>
              <a:cs typeface="Lato"/>
              <a:sym typeface="Lato"/>
            </a:endParaRPr>
          </a:p>
          <a:p>
            <a:pPr indent="-330200" lvl="0" marL="457200" rtl="0" algn="l">
              <a:spcBef>
                <a:spcPts val="0"/>
              </a:spcBef>
              <a:spcAft>
                <a:spcPts val="0"/>
              </a:spcAft>
              <a:buClr>
                <a:srgbClr val="595959"/>
              </a:buClr>
              <a:buSzPts val="1600"/>
              <a:buFont typeface="Lato"/>
              <a:buChar char="●"/>
            </a:pPr>
            <a:r>
              <a:rPr lang="en" sz="1600">
                <a:solidFill>
                  <a:srgbClr val="595959"/>
                </a:solidFill>
                <a:latin typeface="Lato"/>
                <a:ea typeface="Lato"/>
                <a:cs typeface="Lato"/>
                <a:sym typeface="Lato"/>
              </a:rPr>
              <a:t>System Architecture</a:t>
            </a:r>
            <a:r>
              <a:rPr lang="en" sz="1600">
                <a:solidFill>
                  <a:srgbClr val="595959"/>
                </a:solidFill>
                <a:latin typeface="Lato"/>
                <a:ea typeface="Lato"/>
                <a:cs typeface="Lato"/>
                <a:sym typeface="Lato"/>
              </a:rPr>
              <a:t> </a:t>
            </a:r>
            <a:r>
              <a:rPr lang="en" sz="1600">
                <a:solidFill>
                  <a:srgbClr val="595959"/>
                </a:solidFill>
                <a:latin typeface="Lato"/>
                <a:ea typeface="Lato"/>
                <a:cs typeface="Lato"/>
                <a:sym typeface="Lato"/>
              </a:rPr>
              <a:t>and Design</a:t>
            </a:r>
            <a:endParaRPr sz="1600">
              <a:solidFill>
                <a:srgbClr val="595959"/>
              </a:solidFill>
              <a:latin typeface="Lato"/>
              <a:ea typeface="Lato"/>
              <a:cs typeface="Lato"/>
              <a:sym typeface="Lato"/>
            </a:endParaRPr>
          </a:p>
          <a:p>
            <a:pPr indent="-330200" lvl="0" marL="457200" rtl="0" algn="l">
              <a:spcBef>
                <a:spcPts val="0"/>
              </a:spcBef>
              <a:spcAft>
                <a:spcPts val="0"/>
              </a:spcAft>
              <a:buClr>
                <a:srgbClr val="595959"/>
              </a:buClr>
              <a:buSzPts val="1600"/>
              <a:buFont typeface="Lato"/>
              <a:buChar char="●"/>
            </a:pPr>
            <a:r>
              <a:rPr lang="en" sz="1600">
                <a:solidFill>
                  <a:srgbClr val="595959"/>
                </a:solidFill>
                <a:latin typeface="Lato"/>
                <a:ea typeface="Lato"/>
                <a:cs typeface="Lato"/>
                <a:sym typeface="Lato"/>
              </a:rPr>
              <a:t>Propose Methodologies and Module Description</a:t>
            </a:r>
            <a:endParaRPr sz="1600">
              <a:solidFill>
                <a:srgbClr val="595959"/>
              </a:solidFill>
              <a:latin typeface="Lato"/>
              <a:ea typeface="Lato"/>
              <a:cs typeface="Lato"/>
              <a:sym typeface="Lato"/>
            </a:endParaRPr>
          </a:p>
          <a:p>
            <a:pPr indent="-330200" lvl="0" marL="457200" rtl="0" algn="l">
              <a:spcBef>
                <a:spcPts val="0"/>
              </a:spcBef>
              <a:spcAft>
                <a:spcPts val="0"/>
              </a:spcAft>
              <a:buClr>
                <a:srgbClr val="595959"/>
              </a:buClr>
              <a:buSzPts val="1600"/>
              <a:buFont typeface="Lato"/>
              <a:buChar char="●"/>
            </a:pPr>
            <a:r>
              <a:rPr lang="en" sz="1600">
                <a:solidFill>
                  <a:srgbClr val="595959"/>
                </a:solidFill>
                <a:latin typeface="Lato"/>
                <a:ea typeface="Lato"/>
                <a:cs typeface="Lato"/>
                <a:sym typeface="Lato"/>
              </a:rPr>
              <a:t>Performance Measure and Evaluation</a:t>
            </a:r>
            <a:endParaRPr sz="1600">
              <a:solidFill>
                <a:srgbClr val="595959"/>
              </a:solidFill>
              <a:latin typeface="Lato"/>
              <a:ea typeface="Lato"/>
              <a:cs typeface="Lato"/>
              <a:sym typeface="Lato"/>
            </a:endParaRPr>
          </a:p>
          <a:p>
            <a:pPr indent="-330200" lvl="0" marL="457200" rtl="0" algn="l">
              <a:spcBef>
                <a:spcPts val="0"/>
              </a:spcBef>
              <a:spcAft>
                <a:spcPts val="0"/>
              </a:spcAft>
              <a:buClr>
                <a:srgbClr val="595959"/>
              </a:buClr>
              <a:buSzPts val="1600"/>
              <a:buFont typeface="Lato"/>
              <a:buChar char="●"/>
            </a:pPr>
            <a:r>
              <a:rPr lang="en" sz="1600">
                <a:solidFill>
                  <a:srgbClr val="595959"/>
                </a:solidFill>
                <a:latin typeface="Lato"/>
                <a:ea typeface="Lato"/>
                <a:cs typeface="Lato"/>
                <a:sym typeface="Lato"/>
              </a:rPr>
              <a:t>Result and Analysis</a:t>
            </a:r>
            <a:endParaRPr sz="1600">
              <a:solidFill>
                <a:srgbClr val="595959"/>
              </a:solidFill>
              <a:latin typeface="Lato"/>
              <a:ea typeface="Lato"/>
              <a:cs typeface="Lato"/>
              <a:sym typeface="Lato"/>
            </a:endParaRPr>
          </a:p>
          <a:p>
            <a:pPr indent="0" lvl="0" marL="457200" rtl="0" algn="l">
              <a:lnSpc>
                <a:spcPct val="115000"/>
              </a:lnSpc>
              <a:spcBef>
                <a:spcPts val="12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 And Evaluation</a:t>
            </a:r>
            <a:endParaRPr/>
          </a:p>
        </p:txBody>
      </p:sp>
      <p:sp>
        <p:nvSpPr>
          <p:cNvPr id="201" name="Google Shape;201;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measuring the performance of the device and firewall we first login into the </a:t>
            </a:r>
            <a:r>
              <a:rPr b="1" lang="en"/>
              <a:t>cmd</a:t>
            </a:r>
            <a:r>
              <a:rPr lang="en"/>
              <a:t> prompt in the </a:t>
            </a:r>
            <a:r>
              <a:rPr b="1" lang="en"/>
              <a:t>D</a:t>
            </a:r>
            <a:r>
              <a:rPr b="1" lang="en"/>
              <a:t>aimler Desktop</a:t>
            </a:r>
            <a:r>
              <a:rPr lang="en"/>
              <a:t> and then check for the for the connectivity in the network using basic </a:t>
            </a:r>
            <a:r>
              <a:rPr b="1" lang="en"/>
              <a:t>CLI</a:t>
            </a:r>
            <a:r>
              <a:rPr lang="en"/>
              <a:t> commands.</a:t>
            </a:r>
            <a:endParaRPr/>
          </a:p>
          <a:p>
            <a:pPr indent="-342900" lvl="0" marL="457200" rtl="0" algn="l">
              <a:spcBef>
                <a:spcPts val="0"/>
              </a:spcBef>
              <a:spcAft>
                <a:spcPts val="0"/>
              </a:spcAft>
              <a:buSzPts val="1800"/>
              <a:buChar char="●"/>
            </a:pPr>
            <a:r>
              <a:rPr lang="en"/>
              <a:t>After confirming from our side we contact the customer/user for the confirmation by following the </a:t>
            </a:r>
            <a:r>
              <a:rPr b="1" lang="en"/>
              <a:t>3 strike rule.</a:t>
            </a:r>
            <a:endParaRPr b="1"/>
          </a:p>
          <a:p>
            <a:pPr indent="-342900" lvl="0" marL="457200" rtl="0" algn="l">
              <a:spcBef>
                <a:spcPts val="0"/>
              </a:spcBef>
              <a:spcAft>
                <a:spcPts val="0"/>
              </a:spcAft>
              <a:buSzPts val="1800"/>
              <a:buChar char="●"/>
            </a:pPr>
            <a:r>
              <a:rPr lang="en"/>
              <a:t>After successful completion and evaluation, a report is made </a:t>
            </a:r>
            <a:r>
              <a:rPr lang="en"/>
              <a:t>which</a:t>
            </a:r>
            <a:r>
              <a:rPr lang="en"/>
              <a:t> contains the information regarding device name,ip,access points etc and update in the </a:t>
            </a:r>
            <a:r>
              <a:rPr b="1" lang="en"/>
              <a:t>servicenow portal</a:t>
            </a:r>
            <a:r>
              <a:rPr lang="en"/>
              <a:t>.</a:t>
            </a:r>
            <a:endParaRPr/>
          </a:p>
          <a:p>
            <a:pPr indent="-342900" lvl="0" marL="457200" rtl="0" algn="l">
              <a:spcBef>
                <a:spcPts val="0"/>
              </a:spcBef>
              <a:spcAft>
                <a:spcPts val="0"/>
              </a:spcAft>
              <a:buSzPts val="1800"/>
              <a:buChar char="●"/>
            </a:pPr>
            <a:r>
              <a:rPr lang="en"/>
              <a:t>After creation of the report ,the ticket is </a:t>
            </a:r>
            <a:r>
              <a:rPr b="1" lang="en"/>
              <a:t>closed</a:t>
            </a:r>
            <a:r>
              <a:rPr lang="en"/>
              <a:t> in the servicenow portal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Testing/Result Analysis</a:t>
            </a:r>
            <a:endParaRPr/>
          </a:p>
        </p:txBody>
      </p:sp>
      <p:sp>
        <p:nvSpPr>
          <p:cNvPr id="207" name="Google Shape;207;p3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200">
                <a:solidFill>
                  <a:srgbClr val="000000"/>
                </a:solidFill>
              </a:rPr>
              <a:t>Successfully complete the task assigned by removing the existing link and adding a new back post to configure the additional 1g link. This has resulted in both links taking an equal load and all slave and master interfaces having similar aggregate IDs, allowing for communication to switches via port channel without any issues. The throughput has increased to 2g, and we have confirmed with the provider team that after rebooting switches, everything is working fine. Overall, we were able to resolve the load balancing issue within the given time frame through necessary configurations.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213" name="Google Shape;213;p3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63500" marR="176530" rtl="0" algn="just">
              <a:lnSpc>
                <a:spcPct val="150000"/>
              </a:lnSpc>
              <a:spcBef>
                <a:spcPts val="0"/>
              </a:spcBef>
              <a:spcAft>
                <a:spcPts val="0"/>
              </a:spcAft>
              <a:buSzPts val="1800"/>
              <a:buNone/>
            </a:pPr>
            <a:r>
              <a:rPr lang="en" sz="1200">
                <a:solidFill>
                  <a:srgbClr val="1F1F1F"/>
                </a:solidFill>
              </a:rPr>
              <a:t>In conclusion, the experience with Computacenter and the network team was valuable and rewarding. During the time with the organization, we gained valuable experience with and had the opportunity to work on several projects related to network and security domain. One of the most valuable aspects of my experience was the opportunity to work with and learn from experienced seniors who provided guidance and mentorship to help in developing networking skills. Their support allowed us to enhance the skills and also learn new technologies.Grateful for the experience and look forward to applying the skills and knowledge that has been gained will help in future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Publication Proof</a:t>
            </a:r>
            <a:endParaRPr/>
          </a:p>
        </p:txBody>
      </p:sp>
      <p:pic>
        <p:nvPicPr>
          <p:cNvPr id="219" name="Google Shape;219;p35"/>
          <p:cNvPicPr preferRelativeResize="0"/>
          <p:nvPr/>
        </p:nvPicPr>
        <p:blipFill rotWithShape="1">
          <a:blip r:embed="rId3">
            <a:alphaModFix/>
          </a:blip>
          <a:srcRect b="0" l="0" r="0" t="0"/>
          <a:stretch/>
        </p:blipFill>
        <p:spPr>
          <a:xfrm>
            <a:off x="512100" y="1017800"/>
            <a:ext cx="7967527" cy="2237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n"/>
              <a:t>Publication Proof</a:t>
            </a:r>
            <a:endParaRPr/>
          </a:p>
          <a:p>
            <a:pPr indent="0" lvl="0" marL="0" rtl="0" algn="l">
              <a:spcBef>
                <a:spcPts val="0"/>
              </a:spcBef>
              <a:spcAft>
                <a:spcPts val="0"/>
              </a:spcAft>
              <a:buNone/>
            </a:pPr>
            <a:r>
              <a:t/>
            </a:r>
            <a:endParaRPr/>
          </a:p>
        </p:txBody>
      </p:sp>
      <p:sp>
        <p:nvSpPr>
          <p:cNvPr id="225" name="Google Shape;225;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26" name="Google Shape;226;p36"/>
          <p:cNvPicPr preferRelativeResize="0"/>
          <p:nvPr/>
        </p:nvPicPr>
        <p:blipFill>
          <a:blip r:embed="rId3">
            <a:alphaModFix/>
          </a:blip>
          <a:stretch>
            <a:fillRect/>
          </a:stretch>
        </p:blipFill>
        <p:spPr>
          <a:xfrm>
            <a:off x="311700" y="1269900"/>
            <a:ext cx="8520599" cy="34644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21595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rotWithShape="1">
          <a:blip r:embed="rId3">
            <a:alphaModFix/>
          </a:blip>
          <a:srcRect b="0" l="0" r="0" t="0"/>
          <a:stretch/>
        </p:blipFill>
        <p:spPr>
          <a:xfrm>
            <a:off x="152400" y="377200"/>
            <a:ext cx="8903649" cy="4570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Abstract</a:t>
            </a:r>
            <a:endParaRPr/>
          </a:p>
        </p:txBody>
      </p:sp>
      <p:sp>
        <p:nvSpPr>
          <p:cNvPr id="105" name="Google Shape;105;p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300">
                <a:solidFill>
                  <a:srgbClr val="595959"/>
                </a:solidFill>
                <a:latin typeface="Lato"/>
                <a:ea typeface="Lato"/>
                <a:cs typeface="Lato"/>
                <a:sym typeface="Lato"/>
              </a:rPr>
              <a:t>The growing complexity of networks and the need to make them more open due to the growing importance and attractiveness of the Internet as a medium for business transactions means that networks are increasingly vulnerable to attacks from the exterior and interior.A firewall is essentially a barrier between a private internal network and the public Internet. The main purpose of a firewall is to let in non-threatening traffic and block dangerous traffic. </a:t>
            </a:r>
            <a:br>
              <a:rPr lang="en" sz="1300">
                <a:solidFill>
                  <a:srgbClr val="595959"/>
                </a:solidFill>
                <a:latin typeface="Lato"/>
                <a:ea typeface="Lato"/>
                <a:cs typeface="Lato"/>
                <a:sym typeface="Lato"/>
              </a:rPr>
            </a:br>
            <a:r>
              <a:rPr lang="en" sz="1300">
                <a:solidFill>
                  <a:srgbClr val="595959"/>
                </a:solidFill>
                <a:latin typeface="Lato"/>
                <a:ea typeface="Lato"/>
                <a:cs typeface="Lato"/>
                <a:sym typeface="Lato"/>
              </a:rPr>
              <a:t>In our project we have worked on existing firewalls,switches,LAN cables,WAN,Ports etc by removing the existing link and adding back post configuring the additional 1G link after which both the links take the load and all the slave and master interfaces have similar aggregate ID allowing them to communicate to the switches via port channel without any issues. As a result the throughput is converted to 2G as expected and have made the necessary configuration on the firewall end LAN cables and necessary configuration in load balancing issue stands resolved.We have also made successful firewall failover to test the load. And we also confirmed from the WAN side through the provider team and confirmed that after rebooting switches are also working efficiently. </a:t>
            </a:r>
            <a:endParaRPr sz="1300">
              <a:solidFill>
                <a:srgbClr val="595959"/>
              </a:solidFill>
              <a:latin typeface="Lato"/>
              <a:ea typeface="Lato"/>
              <a:cs typeface="Lato"/>
              <a:sym typeface="Lato"/>
            </a:endParaRPr>
          </a:p>
          <a:p>
            <a:pPr indent="0" lvl="0" marL="457200" rtl="0" algn="just">
              <a:lnSpc>
                <a:spcPct val="150000"/>
              </a:lnSpc>
              <a:spcBef>
                <a:spcPts val="1200"/>
              </a:spcBef>
              <a:spcAft>
                <a:spcPts val="8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Literature Survey</a:t>
            </a:r>
            <a:endParaRPr/>
          </a:p>
        </p:txBody>
      </p:sp>
      <p:graphicFrame>
        <p:nvGraphicFramePr>
          <p:cNvPr id="111" name="Google Shape;111;p17"/>
          <p:cNvGraphicFramePr/>
          <p:nvPr/>
        </p:nvGraphicFramePr>
        <p:xfrm>
          <a:off x="952500" y="1158925"/>
          <a:ext cx="3000000" cy="3000000"/>
        </p:xfrm>
        <a:graphic>
          <a:graphicData uri="http://schemas.openxmlformats.org/drawingml/2006/table">
            <a:tbl>
              <a:tblPr>
                <a:noFill/>
                <a:tableStyleId>{B7632D98-4604-432B-8711-81EFD7570771}</a:tableStyleId>
              </a:tblPr>
              <a:tblGrid>
                <a:gridCol w="755825"/>
                <a:gridCol w="2459925"/>
                <a:gridCol w="40232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Objective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Habtamu Abie - Norwegian Computing Center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search is on techniques for the protection of internal networks from such attacks. One of the protective mechanisms under serious consideration is the firewall. A firewall protects a network by guarding the points of entry to it.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They continue to change and develop, and new features are regularly added as the need arises. If developments follow the present trend, they will continue to combine configurable access control and authentication mechanisms with their traditional functions, thus providing more powerful and flexible protection for networks to make them secure.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18"/>
          <p:cNvGraphicFramePr/>
          <p:nvPr/>
        </p:nvGraphicFramePr>
        <p:xfrm>
          <a:off x="952500" y="721175"/>
          <a:ext cx="3000000" cy="3000000"/>
        </p:xfrm>
        <a:graphic>
          <a:graphicData uri="http://schemas.openxmlformats.org/drawingml/2006/table">
            <a:tbl>
              <a:tblPr>
                <a:noFill/>
                <a:tableStyleId>{B7632D98-4604-432B-8711-81EFD7570771}</a:tableStyleId>
              </a:tblPr>
              <a:tblGrid>
                <a:gridCol w="849625"/>
                <a:gridCol w="2629150"/>
                <a:gridCol w="37602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Objective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Survey of Firewall Technologies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[W. Richard Stevens, Gary R. Wright]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Year - 1994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This paper provides a useful introduction to firewall technology and is still relevant today as a historical reference for the development of firewall technology.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The field of network security has evolved considerably since the publication of this paper, and modern firewalls incorporate additional security features such as intrusion detection and prevention, deep packet inspection, and more sophisticated filtering mechanisms.</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aphicFrame>
        <p:nvGraphicFramePr>
          <p:cNvPr id="121" name="Google Shape;121;p19"/>
          <p:cNvGraphicFramePr/>
          <p:nvPr/>
        </p:nvGraphicFramePr>
        <p:xfrm>
          <a:off x="952500" y="580475"/>
          <a:ext cx="3000000" cy="3000000"/>
        </p:xfrm>
        <a:graphic>
          <a:graphicData uri="http://schemas.openxmlformats.org/drawingml/2006/table">
            <a:tbl>
              <a:tblPr>
                <a:noFill/>
                <a:tableStyleId>{B7632D98-4604-432B-8711-81EFD7570771}</a:tableStyleId>
              </a:tblPr>
              <a:tblGrid>
                <a:gridCol w="724550"/>
                <a:gridCol w="2600625"/>
                <a:gridCol w="3913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Objective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Comparative Study of Firewall Technologies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[Mustafa Hammad, Seyed Mehdi Nasehi]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Year - 2011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paper highlights the advantages and disadvantages of each type of firewall technology, such as their processing performance, granularity of control, and resistance to attacks.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The paper concludes with a discussion of the challenges faced by firewall technologies, including the need to keep pace with the evolving nature of network threats, the difficulty of managing complex firewall configurations, and the need to balance security with performance.</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aphicFrame>
        <p:nvGraphicFramePr>
          <p:cNvPr id="126" name="Google Shape;126;p20"/>
          <p:cNvGraphicFramePr/>
          <p:nvPr/>
        </p:nvGraphicFramePr>
        <p:xfrm>
          <a:off x="952500" y="596125"/>
          <a:ext cx="3000000" cy="3000000"/>
        </p:xfrm>
        <a:graphic>
          <a:graphicData uri="http://schemas.openxmlformats.org/drawingml/2006/table">
            <a:tbl>
              <a:tblPr>
                <a:noFill/>
                <a:tableStyleId>{B7632D98-4604-432B-8711-81EFD7570771}</a:tableStyleId>
              </a:tblPr>
              <a:tblGrid>
                <a:gridCol w="708925"/>
                <a:gridCol w="2710050"/>
                <a:gridCol w="38200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Objective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 Link Layer Firewall for Cloud Computing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[Xu Chen, Qingwei Zhang, Tao Wang]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Year - 2014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paper proposes a data link layer firewall for cloud computing that can improve the security of data transmission. The proposed firewall can detect and prevent attacks at the data link layer, which provides a higher level of security for cloud computing environments.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The proposed firewall can detect and prevent attacks at the data link layer and improve the security of data transmission. The experimental results showed that the proposed firewall is effective in detecting and preventing various attacks.</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1"/>
          <p:cNvGraphicFramePr/>
          <p:nvPr/>
        </p:nvGraphicFramePr>
        <p:xfrm>
          <a:off x="952500" y="643000"/>
          <a:ext cx="3000000" cy="3000000"/>
        </p:xfrm>
        <a:graphic>
          <a:graphicData uri="http://schemas.openxmlformats.org/drawingml/2006/table">
            <a:tbl>
              <a:tblPr>
                <a:noFill/>
                <a:tableStyleId>{B7632D98-4604-432B-8711-81EFD7570771}</a:tableStyleId>
              </a:tblPr>
              <a:tblGrid>
                <a:gridCol w="724550"/>
                <a:gridCol w="2631875"/>
                <a:gridCol w="3882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Objective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 Survey on Ethernet Local Area Networks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[K. Karthik, V. K. Pandey]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Year -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paper provides a comprehensive survey of Ethernet LANs, covering their history, architecture, standards, and protocols. The authors also highlight some of the emerging trends and challenges in Ethernet LAN technology, making this paper a useful resource for researchers and practitioners in the field.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