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30"/>
  </p:notesMasterIdLst>
  <p:handoutMasterIdLst>
    <p:handoutMasterId r:id="rId31"/>
  </p:handoutMasterIdLst>
  <p:sldIdLst>
    <p:sldId id="378" r:id="rId2"/>
    <p:sldId id="715" r:id="rId3"/>
    <p:sldId id="838" r:id="rId4"/>
    <p:sldId id="898" r:id="rId5"/>
    <p:sldId id="874" r:id="rId6"/>
    <p:sldId id="895" r:id="rId7"/>
    <p:sldId id="875" r:id="rId8"/>
    <p:sldId id="876" r:id="rId9"/>
    <p:sldId id="844" r:id="rId10"/>
    <p:sldId id="883" r:id="rId11"/>
    <p:sldId id="884" r:id="rId12"/>
    <p:sldId id="905" r:id="rId13"/>
    <p:sldId id="886" r:id="rId14"/>
    <p:sldId id="887" r:id="rId15"/>
    <p:sldId id="891" r:id="rId16"/>
    <p:sldId id="892" r:id="rId17"/>
    <p:sldId id="893" r:id="rId18"/>
    <p:sldId id="889" r:id="rId19"/>
    <p:sldId id="890" r:id="rId20"/>
    <p:sldId id="866" r:id="rId21"/>
    <p:sldId id="894" r:id="rId22"/>
    <p:sldId id="899" r:id="rId23"/>
    <p:sldId id="900" r:id="rId24"/>
    <p:sldId id="901" r:id="rId25"/>
    <p:sldId id="902" r:id="rId26"/>
    <p:sldId id="903" r:id="rId27"/>
    <p:sldId id="904" r:id="rId28"/>
    <p:sldId id="87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9900"/>
    <a:srgbClr val="FF3300"/>
    <a:srgbClr val="CC0066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2" autoAdjust="0"/>
    <p:restoredTop sz="71768" autoAdjust="0"/>
  </p:normalViewPr>
  <p:slideViewPr>
    <p:cSldViewPr>
      <p:cViewPr varScale="1">
        <p:scale>
          <a:sx n="82" d="100"/>
          <a:sy n="82" d="100"/>
        </p:scale>
        <p:origin x="18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782C9E2-54FD-40FC-B616-F57471A80100}" type="slidenum">
              <a:rPr lang="zh-CN" altLang="en-US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782C9E2-54FD-40FC-B616-F57471A80100}" type="slidenum">
              <a:rPr lang="zh-CN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59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908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489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438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79602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0369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63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这是一个结构应用示例：定义一个学生结构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结构的名字是：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studeng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是关键字，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是自定义的标识符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030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结构定义的一般语法是这样的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45EA2-597E-4E5D-BA5C-8C85B33E3DEC}" type="slidenum">
              <a:rPr lang="zh-CN" altLang="en-US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04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我们看一些简单的结构定义的例子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40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另外一些例子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7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44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86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95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600" dirty="0" smtClean="0"/>
              <a:t>程序设计专题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>
                <a:solidFill>
                  <a:schemeClr val="tx1"/>
                </a:solidFill>
              </a:rPr>
              <a:t>结构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264696" cy="1800200"/>
          </a:xfrm>
        </p:spPr>
        <p:txBody>
          <a:bodyPr anchor="ctr"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  <a:endParaRPr lang="en-US" altLang="zh-CN" dirty="0" smtClean="0">
              <a:solidFill>
                <a:srgbClr val="92D050"/>
              </a:solidFill>
              <a:latin typeface="方正古隶简体" pitchFamily="65" charset="-122"/>
              <a:ea typeface="方正古隶简体" pitchFamily="65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solidFill>
                <a:srgbClr val="92D050"/>
              </a:solidFill>
              <a:latin typeface="方正古隶简体" pitchFamily="65" charset="-122"/>
              <a:ea typeface="方正古隶简体" pitchFamily="65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浙江大</a:t>
            </a:r>
            <a:r>
              <a:rPr lang="zh-CN" altLang="en-US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学计算机科学与技术学院</a:t>
            </a:r>
            <a:endParaRPr lang="en-US" altLang="zh-CN" dirty="0" smtClean="0">
              <a:solidFill>
                <a:srgbClr val="92D050"/>
              </a:solidFill>
              <a:latin typeface="方正古隶简体" pitchFamily="65" charset="-122"/>
              <a:ea typeface="方正古隶简体" pitchFamily="65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solidFill>
                <a:srgbClr val="92D050"/>
              </a:solidFill>
              <a:latin typeface="方正古隶简体" pitchFamily="65" charset="-122"/>
              <a:ea typeface="方正古隶简体" pitchFamily="65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CAD&amp;CG</a:t>
            </a:r>
            <a:r>
              <a:rPr lang="zh-CN" altLang="en-US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国家重点实验室</a:t>
            </a:r>
            <a:endParaRPr lang="en-US" altLang="zh-CN" dirty="0" smtClean="0">
              <a:solidFill>
                <a:srgbClr val="92D050"/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结构变量的定义和初始化</a:t>
            </a:r>
            <a:endParaRPr lang="zh-CN" altLang="en-US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混合定义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struct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student 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{</a:t>
            </a:r>
            <a:endParaRPr lang="en-US" altLang="zh-CN" dirty="0">
              <a:solidFill>
                <a:srgbClr val="FFFF00"/>
              </a:solidFill>
            </a:endParaRP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                    /*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char name[10];                /*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computer, 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, math; /*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double average;               /*</a:t>
            </a:r>
            <a:r>
              <a:rPr lang="zh-CN" altLang="en-US" dirty="0" smtClean="0"/>
              <a:t>平均成绩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} </a:t>
            </a:r>
            <a:r>
              <a:rPr lang="en-US" altLang="zh-CN" dirty="0"/>
              <a:t>s1, s2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数据类型是</a:t>
            </a:r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student</a:t>
            </a:r>
          </a:p>
          <a:p>
            <a:pPr marL="0" indent="0">
              <a:buNone/>
            </a:pPr>
            <a:r>
              <a:rPr lang="zh-CN" altLang="en-US" dirty="0"/>
              <a:t>结构变量是</a:t>
            </a:r>
            <a:r>
              <a:rPr lang="en-US" altLang="zh-CN" dirty="0" smtClean="0">
                <a:solidFill>
                  <a:srgbClr val="FFFF00"/>
                </a:solidFill>
              </a:rPr>
              <a:t>s1, 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456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结构变量的定义和初始化</a:t>
            </a:r>
            <a:endParaRPr lang="zh-CN" altLang="en-US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无名定义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struct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{</a:t>
            </a:r>
            <a:endParaRPr lang="en-US" altLang="zh-CN" dirty="0">
              <a:solidFill>
                <a:srgbClr val="FFFF00"/>
              </a:solidFill>
            </a:endParaRP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                    /*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char name[10];                /*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computer, 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, math; /*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double average;               /*</a:t>
            </a:r>
            <a:r>
              <a:rPr lang="zh-CN" altLang="en-US" dirty="0" smtClean="0"/>
              <a:t>平均成绩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} </a:t>
            </a:r>
            <a:r>
              <a:rPr lang="en-US" altLang="zh-CN" dirty="0"/>
              <a:t>s1, s2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数据类型</a:t>
            </a:r>
            <a:r>
              <a:rPr lang="zh-CN" altLang="en-US" dirty="0" smtClean="0"/>
              <a:t>是一种结构类型，但是没有给它名字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结构变量是</a:t>
            </a:r>
            <a:r>
              <a:rPr lang="en-US" altLang="zh-CN" dirty="0" smtClean="0">
                <a:solidFill>
                  <a:srgbClr val="FFFF00"/>
                </a:solidFill>
              </a:rPr>
              <a:t>s1, 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479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结构变量的定义和初始化</a:t>
            </a:r>
            <a:endParaRPr lang="zh-CN" altLang="en-US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结构变量初始化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struct</a:t>
            </a:r>
            <a:r>
              <a:rPr lang="en-US" altLang="zh-CN" dirty="0" smtClean="0">
                <a:solidFill>
                  <a:srgbClr val="FFFF00"/>
                </a:solidFill>
              </a:rPr>
              <a:t> student s1 = {101,</a:t>
            </a:r>
            <a:r>
              <a:rPr lang="zh-CN" altLang="en-US" dirty="0" smtClean="0">
                <a:solidFill>
                  <a:srgbClr val="FFFF00"/>
                </a:solidFill>
              </a:rPr>
              <a:t>“</a:t>
            </a:r>
            <a:r>
              <a:rPr lang="en-US" altLang="zh-CN" dirty="0" smtClean="0">
                <a:solidFill>
                  <a:srgbClr val="FFFF00"/>
                </a:solidFill>
              </a:rPr>
              <a:t>Zhang</a:t>
            </a:r>
            <a:r>
              <a:rPr lang="zh-CN" altLang="en-US" dirty="0" smtClean="0">
                <a:solidFill>
                  <a:srgbClr val="FFFF00"/>
                </a:solidFill>
              </a:rPr>
              <a:t>”，</a:t>
            </a:r>
            <a:r>
              <a:rPr lang="en-US" altLang="zh-CN" dirty="0" smtClean="0">
                <a:solidFill>
                  <a:srgbClr val="FFFF00"/>
                </a:solidFill>
              </a:rPr>
              <a:t>78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altLang="zh-CN" dirty="0" smtClean="0">
                <a:solidFill>
                  <a:srgbClr val="FFFF00"/>
                </a:solidFill>
              </a:rPr>
              <a:t>87</a:t>
            </a:r>
            <a:r>
              <a:rPr lang="zh-CN" altLang="en-US" dirty="0" smtClean="0">
                <a:solidFill>
                  <a:srgbClr val="FFFF00"/>
                </a:solidFill>
              </a:rPr>
              <a:t>， </a:t>
            </a:r>
            <a:r>
              <a:rPr lang="en-US" altLang="zh-CN" dirty="0" smtClean="0">
                <a:solidFill>
                  <a:srgbClr val="FFFF00"/>
                </a:solidFill>
              </a:rPr>
              <a:t>85 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按照成员变量的定义顺序，对应初始化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各个数据项用逗号隔开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struct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student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en-US" altLang="zh-CN" dirty="0" err="1" smtClean="0">
                <a:solidFill>
                  <a:srgbClr val="FFFF00"/>
                </a:solidFill>
              </a:rPr>
              <a:t>num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char name[10];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 computer, </a:t>
            </a:r>
            <a:r>
              <a:rPr lang="en-US" altLang="zh-CN" dirty="0" err="1" smtClean="0">
                <a:solidFill>
                  <a:srgbClr val="FFFF00"/>
                </a:solidFill>
              </a:rPr>
              <a:t>english</a:t>
            </a:r>
            <a:r>
              <a:rPr lang="en-US" altLang="zh-CN" dirty="0" smtClean="0">
                <a:solidFill>
                  <a:srgbClr val="FFFF00"/>
                </a:solidFill>
              </a:rPr>
              <a:t>, math;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double average;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195736" y="2348880"/>
            <a:ext cx="1872208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15816" y="2348880"/>
            <a:ext cx="2016224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131840" y="2348880"/>
            <a:ext cx="3168352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3928" y="2348880"/>
            <a:ext cx="3096344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472100" y="2348880"/>
            <a:ext cx="2376264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2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6" presetClass="emph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结构的使用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引用结构成员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结构变量名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  <a:r>
              <a:rPr lang="zh-CN" altLang="en-US" dirty="0" smtClean="0">
                <a:solidFill>
                  <a:srgbClr val="FFFF00"/>
                </a:solidFill>
              </a:rPr>
              <a:t>结构成员名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s1.num = 101;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strcpy</a:t>
            </a:r>
            <a:r>
              <a:rPr lang="en-US" altLang="zh-CN" dirty="0" smtClean="0">
                <a:solidFill>
                  <a:srgbClr val="FFC000"/>
                </a:solidFill>
              </a:rPr>
              <a:t>(s1.name, “</a:t>
            </a:r>
            <a:r>
              <a:rPr lang="en-US" altLang="zh-CN" dirty="0" err="1" smtClean="0">
                <a:solidFill>
                  <a:srgbClr val="FFC000"/>
                </a:solidFill>
              </a:rPr>
              <a:t>zhang</a:t>
            </a:r>
            <a:r>
              <a:rPr lang="en-US" altLang="zh-CN" dirty="0" smtClean="0">
                <a:solidFill>
                  <a:srgbClr val="FFC00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s2.num = s1.num;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strcpy</a:t>
            </a:r>
            <a:r>
              <a:rPr lang="en-US" altLang="zh-CN" dirty="0" smtClean="0">
                <a:solidFill>
                  <a:srgbClr val="FFC000"/>
                </a:solidFill>
              </a:rPr>
              <a:t>(s2.name, s1.name);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结构整体赋值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C000"/>
                </a:solidFill>
              </a:rPr>
              <a:t>s2 = s1;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相当于将</a:t>
            </a:r>
            <a:r>
              <a:rPr lang="en-US" altLang="zh-CN" dirty="0" smtClean="0">
                <a:solidFill>
                  <a:srgbClr val="FFFF00"/>
                </a:solidFill>
              </a:rPr>
              <a:t>s1</a:t>
            </a:r>
            <a:r>
              <a:rPr lang="zh-CN" altLang="en-US" dirty="0" smtClean="0">
                <a:solidFill>
                  <a:srgbClr val="FFFF00"/>
                </a:solidFill>
              </a:rPr>
              <a:t>中所有字节中内容复制到</a:t>
            </a:r>
            <a:r>
              <a:rPr lang="en-US" altLang="zh-CN" dirty="0" smtClean="0">
                <a:solidFill>
                  <a:srgbClr val="FFFF00"/>
                </a:solidFill>
              </a:rPr>
              <a:t>s2</a:t>
            </a:r>
            <a:r>
              <a:rPr lang="zh-CN" altLang="en-US" dirty="0" smtClean="0">
                <a:solidFill>
                  <a:srgbClr val="FFFF00"/>
                </a:solidFill>
              </a:rPr>
              <a:t>中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87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结构的</a:t>
            </a:r>
            <a:r>
              <a:rPr lang="zh-CN" altLang="en-US" dirty="0"/>
              <a:t>使用</a:t>
            </a:r>
            <a:endParaRPr lang="zh-CN" altLang="en-US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定义结构数组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err="1" smtClean="0">
                <a:solidFill>
                  <a:srgbClr val="FFFF00"/>
                </a:solidFill>
              </a:rPr>
              <a:t>struct</a:t>
            </a:r>
            <a:r>
              <a:rPr lang="en-US" altLang="zh-CN" dirty="0" smtClean="0">
                <a:solidFill>
                  <a:srgbClr val="FFFF00"/>
                </a:solidFill>
              </a:rPr>
              <a:t> student students[50];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结构类型的参数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3200" dirty="0" smtClean="0"/>
              <a:t> void </a:t>
            </a:r>
            <a:r>
              <a:rPr lang="en-US" altLang="zh-CN" sz="3200" dirty="0" err="1" smtClean="0"/>
              <a:t>print_student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student s);</a:t>
            </a:r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结构变量作为返回值</a:t>
            </a:r>
            <a:endParaRPr lang="en-US" altLang="zh-CN" dirty="0" smtClean="0"/>
          </a:p>
          <a:p>
            <a:pPr marL="990600" lvl="1" indent="-533400">
              <a:buNone/>
            </a:pPr>
            <a:r>
              <a:rPr lang="zh-CN" altLang="en-US" dirty="0" smtClean="0">
                <a:solidFill>
                  <a:srgbClr val="FFC000"/>
                </a:solidFill>
                <a:latin typeface="宋体" pitchFamily="2" charset="-122"/>
              </a:rPr>
              <a:t>当</a:t>
            </a:r>
            <a:r>
              <a:rPr lang="zh-CN" altLang="en-US" dirty="0">
                <a:solidFill>
                  <a:srgbClr val="FFC000"/>
                </a:solidFill>
                <a:latin typeface="宋体" pitchFamily="2" charset="-122"/>
              </a:rPr>
              <a:t>程序的规模较大，功能较多时，需要以函数的形式进行功能模块的划分和实现；</a:t>
            </a:r>
          </a:p>
          <a:p>
            <a:pPr marL="990600" lvl="1" indent="-533400">
              <a:buNone/>
            </a:pPr>
            <a:r>
              <a:rPr lang="zh-CN" altLang="en-US" dirty="0">
                <a:solidFill>
                  <a:srgbClr val="FFC000"/>
                </a:solidFill>
                <a:latin typeface="宋体" pitchFamily="2" charset="-122"/>
              </a:rPr>
              <a:t>如果在函数间传递结构数据，则需用结构变量作为函数的参数或返回值。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539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67287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 smtClean="0"/>
              <a:t>结构数组的定义方法与结构变量相同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 smtClean="0"/>
              <a:t>     </a:t>
            </a:r>
            <a:r>
              <a:rPr lang="en-US" altLang="zh-CN" sz="2800" b="0" dirty="0" err="1" smtClean="0"/>
              <a:t>struct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friends_list</a:t>
            </a:r>
            <a:endParaRPr lang="en-US" altLang="zh-CN" sz="2800" b="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b="0" dirty="0" smtClean="0"/>
              <a:t>{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 smtClean="0"/>
              <a:t>      char name[10];      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 smtClean="0"/>
              <a:t>      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age;   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 smtClean="0"/>
              <a:t>      char telephone[14];  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 smtClean="0"/>
              <a:t>  </a:t>
            </a:r>
            <a:r>
              <a:rPr lang="en-US" altLang="zh-CN" b="0" dirty="0" smtClean="0">
                <a:solidFill>
                  <a:schemeClr val="tx1"/>
                </a:solidFill>
              </a:rPr>
              <a:t>}</a:t>
            </a:r>
            <a:r>
              <a:rPr lang="en-US" altLang="zh-CN" b="0" dirty="0" smtClean="0"/>
              <a:t> </a:t>
            </a:r>
            <a:r>
              <a:rPr lang="en-US" altLang="zh-CN" b="0" dirty="0" smtClean="0">
                <a:solidFill>
                  <a:srgbClr val="CC0066"/>
                </a:solidFill>
              </a:rPr>
              <a:t>friends[10]</a:t>
            </a:r>
            <a:r>
              <a:rPr lang="en-US" altLang="zh-CN" b="0" dirty="0" smtClean="0"/>
              <a:t>;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b="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</a:rPr>
              <a:t>了</a:t>
            </a:r>
            <a:r>
              <a:rPr lang="zh-CN" altLang="en-US" sz="2400" dirty="0" smtClean="0">
                <a:solidFill>
                  <a:schemeClr val="tx1"/>
                </a:solidFill>
              </a:rPr>
              <a:t>结构数组</a:t>
            </a:r>
            <a:r>
              <a:rPr lang="en-US" altLang="zh-CN" sz="2400" dirty="0" smtClean="0">
                <a:solidFill>
                  <a:schemeClr val="tx1"/>
                </a:solidFill>
              </a:rPr>
              <a:t> friends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它有</a:t>
            </a:r>
            <a:r>
              <a:rPr lang="en-US" altLang="zh-CN" sz="2400" dirty="0" smtClean="0">
                <a:solidFill>
                  <a:schemeClr val="tx1"/>
                </a:solidFill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</a:rPr>
              <a:t>个数组元素，从</a:t>
            </a:r>
            <a:r>
              <a:rPr lang="en-US" altLang="zh-CN" sz="2400" dirty="0" smtClean="0">
                <a:solidFill>
                  <a:schemeClr val="tx1"/>
                </a:solidFill>
              </a:rPr>
              <a:t>friends[0]</a:t>
            </a:r>
            <a:r>
              <a:rPr lang="zh-CN" altLang="en-US" sz="2400" dirty="0" smtClean="0">
                <a:solidFill>
                  <a:schemeClr val="tx1"/>
                </a:solidFill>
              </a:rPr>
              <a:t>到</a:t>
            </a:r>
            <a:r>
              <a:rPr lang="en-US" altLang="zh-CN" sz="2400" dirty="0" smtClean="0">
                <a:solidFill>
                  <a:schemeClr val="tx1"/>
                </a:solidFill>
              </a:rPr>
              <a:t>friends[9]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每个数组元素都是结构类型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friends_list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5. </a:t>
            </a:r>
            <a:r>
              <a:rPr lang="zh-CN" altLang="en-US" dirty="0" smtClean="0"/>
              <a:t>结构数组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8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结构数组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friends_list</a:t>
            </a:r>
            <a:r>
              <a:rPr lang="en-US" altLang="zh-CN" dirty="0" smtClean="0"/>
              <a:t> friends[10] = 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 smtClean="0"/>
              <a:t>    { "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 san", 26, "0571-85271880"},</a:t>
            </a:r>
          </a:p>
          <a:p>
            <a:pPr marL="0" indent="0">
              <a:buNone/>
            </a:pPr>
            <a:r>
              <a:rPr lang="en-US" altLang="zh-CN" dirty="0" smtClean="0"/>
              <a:t>    { "Li Si", 30, "13605732436"}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初始化了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个元素：</a:t>
            </a:r>
            <a:r>
              <a:rPr lang="en-US" altLang="zh-CN" dirty="0" smtClean="0"/>
              <a:t>friends[0]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friends[1]</a:t>
            </a:r>
          </a:p>
          <a:p>
            <a:pPr lvl="1"/>
            <a:r>
              <a:rPr lang="zh-CN" altLang="en-US" dirty="0" smtClean="0"/>
              <a:t>规则：数组初始化规则</a:t>
            </a:r>
            <a:r>
              <a:rPr lang="en-US" altLang="zh-CN" dirty="0" smtClean="0"/>
              <a:t>+</a:t>
            </a:r>
            <a:r>
              <a:rPr lang="zh-CN" altLang="en-US" dirty="0" smtClean="0"/>
              <a:t>结构初始化规则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91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 </a:t>
            </a:r>
            <a:r>
              <a:rPr lang="zh-CN" altLang="en-US" smtClean="0"/>
              <a:t>结构数组</a:t>
            </a:r>
            <a:r>
              <a:rPr lang="en-US" altLang="zh-CN" smtClean="0"/>
              <a:t> </a:t>
            </a:r>
            <a:endParaRPr lang="zh-CN" altLang="en-US" dirty="0" smtClean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一个结构变量只能表示一个实体的信息，如果有许多相同类型的实体，就需要使用结构数组。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结构数组是结构与数组的结合，与普通数组的不同之处在于每个数组元素都是一个结构类型的数据。 </a:t>
            </a:r>
          </a:p>
        </p:txBody>
      </p:sp>
    </p:spTree>
    <p:extLst>
      <p:ext uri="{BB962C8B-B14F-4D97-AF65-F5344CB8AC3E}">
        <p14:creationId xmlns:p14="http://schemas.microsoft.com/office/powerpoint/2010/main" val="329768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9-3]  </a:t>
            </a:r>
            <a:r>
              <a:rPr lang="zh-CN" altLang="en-US" dirty="0" smtClean="0"/>
              <a:t>结构数组</a:t>
            </a:r>
            <a:r>
              <a:rPr lang="zh-CN" altLang="en-US" dirty="0"/>
              <a:t>排序</a:t>
            </a:r>
            <a:endParaRPr lang="zh-CN" altLang="en-US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student </a:t>
            </a:r>
            <a:r>
              <a:rPr lang="en-US" altLang="zh-CN" sz="2400" dirty="0" err="1" smtClean="0"/>
              <a:t>sa</a:t>
            </a:r>
            <a:r>
              <a:rPr lang="en-US" altLang="zh-CN" sz="2400" dirty="0" smtClean="0"/>
              <a:t>[50];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n, i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/</a:t>
            </a:r>
            <a:r>
              <a:rPr lang="zh-CN" altLang="en-US" sz="2400" dirty="0" smtClean="0"/>
              <a:t>* 输入一批学生和成绩 *</a:t>
            </a:r>
            <a:r>
              <a:rPr lang="en-US" altLang="zh-CN" sz="2400" dirty="0" smtClean="0"/>
              <a:t>/</a:t>
            </a:r>
          </a:p>
          <a:p>
            <a:pPr marL="0" indent="0">
              <a:buNone/>
            </a:pP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(“%d”, &amp;n);</a:t>
            </a:r>
          </a:p>
          <a:p>
            <a:pPr marL="0" indent="0">
              <a:buNone/>
            </a:pPr>
            <a:r>
              <a:rPr lang="en-US" altLang="zh-CN" sz="2400" dirty="0" smtClean="0"/>
              <a:t>for( i=0; i&lt;n; i++ )</a:t>
            </a:r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(“%d”, &amp;</a:t>
            </a:r>
            <a:r>
              <a:rPr lang="en-US" altLang="zh-CN" sz="2400" dirty="0" err="1" smtClean="0"/>
              <a:t>sa</a:t>
            </a:r>
            <a:r>
              <a:rPr lang="en-US" altLang="zh-CN" sz="2400" dirty="0" smtClean="0"/>
              <a:t>[i].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(“%s”, </a:t>
            </a:r>
            <a:r>
              <a:rPr lang="en-US" altLang="zh-CN" sz="2400" dirty="0" err="1" smtClean="0"/>
              <a:t>sa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].name);</a:t>
            </a:r>
          </a:p>
          <a:p>
            <a:pPr marL="0" indent="0">
              <a:buNone/>
            </a:pPr>
            <a:r>
              <a:rPr lang="en-US" altLang="zh-CN" sz="2400" dirty="0" smtClean="0"/>
              <a:t>   ……/*</a:t>
            </a:r>
            <a:r>
              <a:rPr lang="zh-CN" altLang="en-US" sz="2400" dirty="0" smtClean="0"/>
              <a:t>成绩略</a:t>
            </a:r>
            <a:r>
              <a:rPr lang="en-US" altLang="zh-CN" sz="2400" dirty="0" smtClean="0"/>
              <a:t>*/</a:t>
            </a:r>
          </a:p>
          <a:p>
            <a:pPr marL="0" indent="0">
              <a:buNone/>
            </a:pPr>
            <a:r>
              <a:rPr lang="en-US" altLang="zh-CN" sz="2400" dirty="0" smtClean="0"/>
              <a:t>   as[i].average = …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572000" y="1542271"/>
            <a:ext cx="4464496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struct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student </a:t>
            </a:r>
          </a:p>
          <a:p>
            <a:pPr marL="0" indent="0">
              <a:buNone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num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   char name[10];</a:t>
            </a:r>
          </a:p>
          <a:p>
            <a:pPr marL="0" indent="0">
              <a:buNone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computer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english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, math;</a:t>
            </a:r>
          </a:p>
          <a:p>
            <a:pPr marL="0" indent="0">
              <a:buNone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   double average;</a:t>
            </a:r>
          </a:p>
          <a:p>
            <a:pPr marL="0" indent="0">
              <a:buNone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3649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7776000" cy="1143000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9-3]  </a:t>
            </a:r>
            <a:r>
              <a:rPr lang="zh-CN" altLang="en-US" dirty="0"/>
              <a:t>结构数组排序</a:t>
            </a:r>
            <a:endParaRPr lang="zh-CN" altLang="en-US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6264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* 按照平均分对学生数组排序 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void sort(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int</a:t>
            </a:r>
            <a:r>
              <a:rPr lang="en-US" altLang="zh-CN" dirty="0" smtClean="0">
                <a:solidFill>
                  <a:srgbClr val="00B0F0"/>
                </a:solidFill>
              </a:rPr>
              <a:t> i, j, index;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</a:t>
            </a:r>
            <a:r>
              <a:rPr lang="en-US" altLang="zh-CN" dirty="0" err="1" smtClean="0">
                <a:solidFill>
                  <a:srgbClr val="00B0F0"/>
                </a:solidFill>
              </a:rPr>
              <a:t>struct</a:t>
            </a:r>
            <a:r>
              <a:rPr lang="en-US" altLang="zh-CN" dirty="0" smtClean="0">
                <a:solidFill>
                  <a:srgbClr val="00B0F0"/>
                </a:solidFill>
              </a:rPr>
              <a:t> student temp;</a:t>
            </a:r>
          </a:p>
          <a:p>
            <a:pPr marL="0" indent="0">
              <a:buNone/>
            </a:pPr>
            <a:r>
              <a:rPr lang="en-US" altLang="zh-CN" dirty="0" smtClean="0"/>
              <a:t>   for( i=0; i&lt;n-1; i++ 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index = i;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FF00"/>
                </a:solidFill>
              </a:rPr>
              <a:t>for( j=i+1; j&lt;n; j++ 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if( s[j].average &gt; s[index].average 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  index = j;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   temp = s[index];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   s[index] = s[i];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   s[i] = temp;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60032" y="4725144"/>
            <a:ext cx="3168352" cy="826629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结果是从高到低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 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22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 结构</a:t>
            </a:r>
            <a:r>
              <a:rPr lang="en-US" altLang="zh-CN" dirty="0" smtClean="0"/>
              <a:t>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什么是结构？</a:t>
            </a:r>
            <a:endParaRPr lang="en-US" altLang="zh-CN" dirty="0" smtClean="0"/>
          </a:p>
          <a:p>
            <a:r>
              <a:rPr lang="zh-CN" altLang="en-US" dirty="0" smtClean="0"/>
              <a:t>定义和使用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139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结构指针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CN" altLang="en-US" dirty="0"/>
              <a:t>结构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400050" lvl="1" indent="0" algn="just">
              <a:buNone/>
            </a:pPr>
            <a:r>
              <a:rPr lang="zh-CN" altLang="en-US" dirty="0" smtClean="0"/>
              <a:t>指向</a:t>
            </a:r>
            <a:r>
              <a:rPr lang="zh-CN" altLang="en-US" dirty="0"/>
              <a:t>结构类型变量的</a:t>
            </a:r>
            <a:r>
              <a:rPr lang="zh-CN" altLang="en-US" dirty="0" smtClean="0"/>
              <a:t>指针</a:t>
            </a:r>
            <a:endParaRPr lang="en-US" altLang="zh-CN" dirty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err="1" smtClean="0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student 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[50], s1, s2, *p;</a:t>
            </a:r>
          </a:p>
          <a:p>
            <a:pPr marL="0" indent="0" algn="just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struct</a:t>
            </a:r>
            <a:r>
              <a:rPr lang="en-US" altLang="zh-CN" dirty="0" smtClean="0">
                <a:solidFill>
                  <a:srgbClr val="FFC000"/>
                </a:solidFill>
              </a:rPr>
              <a:t> student *p2 = &amp;s2;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en-US" altLang="zh-CN" dirty="0" smtClean="0"/>
              <a:t>p = &amp;s1;</a:t>
            </a:r>
          </a:p>
          <a:p>
            <a:pPr marL="0" indent="0" algn="just">
              <a:buNone/>
            </a:pPr>
            <a:r>
              <a:rPr lang="en-US" altLang="zh-CN" dirty="0" smtClean="0"/>
              <a:t>p = &amp;s2;</a:t>
            </a:r>
          </a:p>
          <a:p>
            <a:pPr marL="0" indent="0" algn="just">
              <a:buNone/>
            </a:pPr>
            <a:r>
              <a:rPr lang="en-US" altLang="zh-CN" dirty="0" smtClean="0"/>
              <a:t>p = 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 + 5;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921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结构指针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zh-CN" altLang="en-US" dirty="0"/>
              <a:t>使用</a:t>
            </a:r>
            <a:r>
              <a:rPr lang="zh-CN" altLang="en-US" dirty="0" smtClean="0"/>
              <a:t>结构指针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 s1, s2, *p = &amp;s1;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(*p).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101;</a:t>
            </a:r>
          </a:p>
          <a:p>
            <a:pPr marL="0" indent="0" algn="just">
              <a:buNone/>
            </a:pPr>
            <a:r>
              <a:rPr lang="zh-CN" altLang="en-US" dirty="0" smtClean="0"/>
              <a:t>或者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p-&gt;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101;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/>
              <a:t> </a:t>
            </a:r>
            <a:r>
              <a:rPr lang="zh-CN" altLang="en-US" dirty="0"/>
              <a:t>箭头运算符（减号</a:t>
            </a:r>
            <a:r>
              <a:rPr lang="en-US" altLang="zh-CN" dirty="0"/>
              <a:t>+</a:t>
            </a:r>
            <a:r>
              <a:rPr lang="zh-CN" altLang="en-US" dirty="0"/>
              <a:t>大于号）</a:t>
            </a:r>
            <a:endParaRPr lang="en-US" altLang="zh-CN" dirty="0"/>
          </a:p>
          <a:p>
            <a:pPr lvl="1"/>
            <a:r>
              <a:rPr lang="zh-CN" altLang="en-US" dirty="0"/>
              <a:t>访问指针所指向的结构的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</a:t>
            </a:r>
            <a:r>
              <a:rPr lang="zh-CN" altLang="en-US" dirty="0"/>
              <a:t>非常</a:t>
            </a:r>
            <a:r>
              <a:rPr lang="zh-CN" altLang="en-US" dirty="0" smtClean="0"/>
              <a:t>高，和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运算符是一样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373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7.【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建立学生信息库</a:t>
            </a:r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5715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9-1] </a:t>
            </a:r>
            <a:r>
              <a:rPr lang="zh-CN" altLang="en-US" dirty="0" smtClean="0"/>
              <a:t>建立</a:t>
            </a:r>
            <a:r>
              <a:rPr lang="zh-CN" altLang="en-US" dirty="0"/>
              <a:t>一个学生信息库</a:t>
            </a:r>
            <a:endParaRPr lang="en-US" altLang="zh-CN" dirty="0"/>
          </a:p>
          <a:p>
            <a:pPr marL="57150" indent="0"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5715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student 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{</a:t>
            </a: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                    /*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char name[10];                /*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computer, 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, math; /*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double average;               /*</a:t>
            </a:r>
            <a:r>
              <a:rPr lang="zh-CN" altLang="en-US" dirty="0" smtClean="0"/>
              <a:t>平均成绩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r>
              <a:rPr lang="zh-CN" altLang="en-US" dirty="0" smtClean="0">
                <a:solidFill>
                  <a:srgbClr val="FFFF00"/>
                </a:solidFill>
              </a:rPr>
              <a:t>；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33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.1</a:t>
            </a:r>
            <a:r>
              <a:rPr lang="zh-CN" altLang="en-US" dirty="0" smtClean="0"/>
              <a:t> 变量定义</a:t>
            </a:r>
            <a:endParaRPr lang="en-US" altLang="zh-CN" dirty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 50</a:t>
            </a:r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50"/>
                </a:solidFill>
              </a:rPr>
              <a:t>student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students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count = 0;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Rectangle 18"/>
          <p:cNvSpPr txBox="1">
            <a:spLocks noChangeArrowheads="1"/>
          </p:cNvSpPr>
          <p:nvPr/>
        </p:nvSpPr>
        <p:spPr>
          <a:xfrm>
            <a:off x="539552" y="3861048"/>
            <a:ext cx="6192688" cy="233285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rtlCol="0">
            <a:normAutofit fontScale="77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dirty="0" err="1" smtClean="0"/>
              <a:t>MaxSize</a:t>
            </a:r>
            <a:r>
              <a:rPr lang="zh-CN" altLang="en-US" dirty="0" smtClean="0"/>
              <a:t>是一个宏，定义为</a:t>
            </a:r>
            <a:r>
              <a:rPr lang="en-US" altLang="zh-CN" dirty="0" smtClean="0"/>
              <a:t>50</a:t>
            </a:r>
          </a:p>
          <a:p>
            <a:pPr marL="0" indent="0">
              <a:buFont typeface="Wingdings 2"/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宏定义的一般格式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zh-CN" altLang="en-US" dirty="0" smtClean="0">
                <a:solidFill>
                  <a:srgbClr val="FF0000"/>
                </a:solidFill>
              </a:rPr>
              <a:t>宏名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宏体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Font typeface="Wingdings 2"/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之后所有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宏名</a:t>
            </a:r>
            <a:r>
              <a:rPr lang="zh-CN" altLang="en-US" dirty="0" smtClean="0"/>
              <a:t>都</a:t>
            </a:r>
            <a:r>
              <a:rPr lang="zh-CN" altLang="en-US" dirty="0"/>
              <a:t>会被</a:t>
            </a:r>
            <a:r>
              <a:rPr lang="zh-CN" altLang="en-US" dirty="0">
                <a:solidFill>
                  <a:srgbClr val="FFC000"/>
                </a:solidFill>
              </a:rPr>
              <a:t>编译器替换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00B050"/>
                </a:solidFill>
              </a:rPr>
              <a:t>宏体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3635896" y="3356992"/>
            <a:ext cx="5184576" cy="1670483"/>
          </a:xfrm>
          <a:prstGeom prst="wedgeEllipseCallout">
            <a:avLst>
              <a:gd name="adj1" fmla="val -43854"/>
              <a:gd name="adj2" fmla="val -8864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用结构</a:t>
            </a:r>
            <a:r>
              <a:rPr lang="en-US" altLang="zh-CN" sz="2400" dirty="0" err="1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struct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 student </a:t>
            </a:r>
          </a:p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定义了一个数组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students</a:t>
            </a:r>
          </a:p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长度为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50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942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.2</a:t>
            </a:r>
            <a:r>
              <a:rPr lang="zh-CN" altLang="en-US" dirty="0" smtClean="0"/>
              <a:t> 函数 </a:t>
            </a:r>
            <a:r>
              <a:rPr lang="en-US" altLang="zh-CN" dirty="0" smtClean="0"/>
              <a:t>-</a:t>
            </a:r>
            <a:r>
              <a:rPr lang="zh-CN" altLang="en-US" dirty="0" smtClean="0"/>
              <a:t> 新建学生记录</a:t>
            </a:r>
            <a:endParaRPr lang="en-US" altLang="zh-CN" dirty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5172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new_student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student </a:t>
            </a:r>
            <a:r>
              <a:rPr lang="en-US" altLang="zh-CN" dirty="0" smtClean="0"/>
              <a:t>s;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if( count==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 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array is full\n");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("%d", &amp;</a:t>
            </a:r>
            <a:r>
              <a:rPr lang="en-US" altLang="zh-CN" dirty="0" err="1" smtClean="0">
                <a:solidFill>
                  <a:srgbClr val="FFFF00"/>
                </a:solidFill>
              </a:rPr>
              <a:t>s.num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scanf</a:t>
            </a:r>
            <a:r>
              <a:rPr lang="en-US" altLang="zh-CN" dirty="0" smtClean="0"/>
              <a:t>("%s", </a:t>
            </a:r>
            <a:r>
              <a:rPr lang="en-US" altLang="zh-CN" dirty="0" smtClean="0">
                <a:solidFill>
                  <a:srgbClr val="FFFF00"/>
                </a:solidFill>
              </a:rPr>
              <a:t>s.name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scanf</a:t>
            </a:r>
            <a:r>
              <a:rPr lang="en-US" altLang="zh-CN" dirty="0"/>
              <a:t>("%d", </a:t>
            </a:r>
            <a:r>
              <a:rPr lang="en-US" altLang="zh-CN" dirty="0" smtClean="0"/>
              <a:t>&amp;</a:t>
            </a:r>
            <a:r>
              <a:rPr lang="en-US" altLang="zh-CN" sz="3100" dirty="0" err="1">
                <a:solidFill>
                  <a:srgbClr val="FFFF00"/>
                </a:solidFill>
              </a:rPr>
              <a:t>s.math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scanf</a:t>
            </a:r>
            <a:r>
              <a:rPr lang="en-US" altLang="zh-CN" dirty="0"/>
              <a:t>("%d",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s</a:t>
            </a:r>
            <a:r>
              <a:rPr lang="en-US" altLang="zh-CN" sz="3100" dirty="0" err="1">
                <a:solidFill>
                  <a:srgbClr val="FFFF00"/>
                </a:solidFill>
              </a:rPr>
              <a:t>.computer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/>
              <a:t>("%d", </a:t>
            </a:r>
            <a:r>
              <a:rPr lang="en-US" altLang="zh-CN" dirty="0" smtClean="0"/>
              <a:t>&amp;</a:t>
            </a:r>
            <a:r>
              <a:rPr lang="en-US" altLang="zh-CN" sz="3100" dirty="0" err="1">
                <a:solidFill>
                  <a:srgbClr val="FFFF00"/>
                </a:solidFill>
              </a:rPr>
              <a:t>s.english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3100" dirty="0" err="1">
                <a:solidFill>
                  <a:srgbClr val="FFFF00"/>
                </a:solidFill>
              </a:rPr>
              <a:t>s.verage</a:t>
            </a:r>
            <a:r>
              <a:rPr lang="en-US" altLang="zh-CN" dirty="0" smtClean="0"/>
              <a:t> = ( </a:t>
            </a:r>
            <a:r>
              <a:rPr lang="en-US" altLang="zh-CN" sz="3100" dirty="0" err="1">
                <a:solidFill>
                  <a:srgbClr val="FFFF00"/>
                </a:solidFill>
              </a:rPr>
              <a:t>s.math</a:t>
            </a:r>
            <a:r>
              <a:rPr lang="en-US" altLang="zh-CN" sz="3100" dirty="0">
                <a:solidFill>
                  <a:srgbClr val="FFFF00"/>
                </a:solidFill>
              </a:rPr>
              <a:t> + </a:t>
            </a:r>
            <a:r>
              <a:rPr lang="en-US" altLang="zh-CN" sz="3100" dirty="0" err="1">
                <a:solidFill>
                  <a:srgbClr val="FFFF00"/>
                </a:solidFill>
              </a:rPr>
              <a:t>s.computer</a:t>
            </a:r>
            <a:r>
              <a:rPr lang="en-US" altLang="zh-CN" sz="3100" dirty="0">
                <a:solidFill>
                  <a:srgbClr val="FFFF00"/>
                </a:solidFill>
              </a:rPr>
              <a:t> + </a:t>
            </a:r>
            <a:r>
              <a:rPr lang="en-US" altLang="zh-CN" sz="3100" dirty="0" err="1">
                <a:solidFill>
                  <a:srgbClr val="FFFF00"/>
                </a:solidFill>
              </a:rPr>
              <a:t>s.english</a:t>
            </a:r>
            <a:r>
              <a:rPr lang="en-US" altLang="zh-CN" sz="3100" dirty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) / 3.0;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students[count ++] = 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60032" y="3789040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C000"/>
                </a:solidFill>
              </a:rPr>
              <a:t>用运算符 </a:t>
            </a:r>
            <a:r>
              <a:rPr lang="en-US" altLang="zh-CN" sz="3200" dirty="0" smtClean="0">
                <a:solidFill>
                  <a:srgbClr val="FFC000"/>
                </a:solidFill>
              </a:rPr>
              <a:t>. </a:t>
            </a:r>
          </a:p>
          <a:p>
            <a:r>
              <a:rPr lang="zh-CN" altLang="en-US" sz="3200" dirty="0" smtClean="0">
                <a:solidFill>
                  <a:srgbClr val="FFC000"/>
                </a:solidFill>
              </a:rPr>
              <a:t>使用结构成员变量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587727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C000"/>
                </a:solidFill>
              </a:rPr>
              <a:t>结构变量可以整体赋值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79" y="1772816"/>
            <a:ext cx="5080441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结构数组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指针作为形式参数</a:t>
            </a:r>
          </a:p>
          <a:p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等价于</a:t>
            </a:r>
            <a:r>
              <a:rPr lang="en-US" altLang="zh-CN" sz="2400" dirty="0" err="1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struct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student *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</a:rPr>
              <a:t>students</a:t>
            </a:r>
            <a:endParaRPr lang="en-US" altLang="zh-CN" sz="2400" dirty="0">
              <a:solidFill>
                <a:schemeClr val="tx1">
                  <a:lumMod val="9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975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</a:t>
            </a:r>
            <a:r>
              <a:rPr lang="zh-CN" altLang="en-US" dirty="0" smtClean="0"/>
              <a:t> 函数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打印学生记录</a:t>
            </a:r>
            <a:endParaRPr lang="en-US" altLang="zh-CN" dirty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输出一个学生的信息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print_student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Num</a:t>
            </a:r>
            <a:r>
              <a:rPr lang="en-US" altLang="zh-CN" dirty="0"/>
              <a:t>: %d", </a:t>
            </a:r>
            <a:r>
              <a:rPr lang="en-US" altLang="zh-CN" dirty="0" err="1"/>
              <a:t>s.num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("Name: %s", s.name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("Math: </a:t>
            </a:r>
            <a:r>
              <a:rPr lang="en-US" altLang="zh-CN" dirty="0"/>
              <a:t>%d", </a:t>
            </a:r>
            <a:r>
              <a:rPr lang="en-US" altLang="zh-CN" dirty="0" err="1" smtClean="0"/>
              <a:t>s.math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("Computer: %d", </a:t>
            </a:r>
            <a:r>
              <a:rPr lang="en-US" altLang="zh-CN" dirty="0" err="1" smtClean="0"/>
              <a:t>s.computer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("English: </a:t>
            </a:r>
            <a:r>
              <a:rPr lang="en-US" altLang="zh-CN" dirty="0"/>
              <a:t>%d", </a:t>
            </a:r>
            <a:r>
              <a:rPr lang="en-US" altLang="zh-CN" dirty="0" err="1" smtClean="0"/>
              <a:t>s.english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("Average: %.2f\n", </a:t>
            </a:r>
            <a:r>
              <a:rPr lang="en-US" altLang="zh-CN" dirty="0" err="1" smtClean="0"/>
              <a:t>s.average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27984" y="234888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C000"/>
                </a:solidFill>
              </a:rPr>
              <a:t>结构类型的形式参数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</a:t>
            </a:r>
            <a:r>
              <a:rPr lang="zh-CN" altLang="en-US" dirty="0" smtClean="0"/>
              <a:t> 函数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查找学生记录</a:t>
            </a:r>
            <a:endParaRPr lang="en-US" altLang="zh-CN" dirty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根据学号查找学生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search_student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smtClean="0"/>
              <a:t>student students[],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i=0; i&lt;count; i++ )</a:t>
            </a:r>
          </a:p>
          <a:p>
            <a:pPr marL="0" indent="0">
              <a:buNone/>
            </a:pPr>
            <a:r>
              <a:rPr lang="en-US" altLang="zh-CN" dirty="0" smtClean="0"/>
              <a:t>       if( students[i].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print_student</a:t>
            </a:r>
            <a:r>
              <a:rPr lang="en-US" altLang="zh-CN" dirty="0" smtClean="0"/>
              <a:t>( students[i] );</a:t>
            </a:r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}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("Not Found\n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r>
              <a:rPr lang="en-US" altLang="zh-CN" dirty="0" smtClean="0"/>
              <a:t>   return -1;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17444" y="4941168"/>
            <a:ext cx="3969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C000"/>
                </a:solidFill>
              </a:rPr>
              <a:t>结构数组的第</a:t>
            </a:r>
            <a:r>
              <a:rPr lang="en-US" altLang="zh-CN" sz="3200" dirty="0" smtClean="0">
                <a:solidFill>
                  <a:srgbClr val="FFC000"/>
                </a:solidFill>
              </a:rPr>
              <a:t>i</a:t>
            </a:r>
            <a:r>
              <a:rPr lang="zh-CN" altLang="en-US" sz="3200" dirty="0" smtClean="0">
                <a:solidFill>
                  <a:srgbClr val="FFC000"/>
                </a:solidFill>
              </a:rPr>
              <a:t>个元素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r>
              <a:rPr lang="zh-CN" altLang="en-US" sz="3200" dirty="0" smtClean="0">
                <a:solidFill>
                  <a:srgbClr val="FFC000"/>
                </a:solidFill>
              </a:rPr>
              <a:t>作为实际参数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05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.5</a:t>
            </a:r>
            <a:r>
              <a:rPr lang="zh-CN" altLang="en-US" dirty="0" smtClean="0"/>
              <a:t> 函数</a:t>
            </a:r>
            <a:r>
              <a:rPr lang="zh-CN" altLang="en-US" dirty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输出学生记录</a:t>
            </a:r>
            <a:endParaRPr lang="en-US" altLang="zh-CN" dirty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99"/>
            <a:ext cx="8229600" cy="50405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根据学好查找学生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output_student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if( count==0 )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 of student is zero\n");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return;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for( i=0; i&lt;count; i++ )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print_student</a:t>
            </a:r>
            <a:r>
              <a:rPr lang="en-US" altLang="zh-CN" dirty="0" smtClean="0"/>
              <a:t>( students[i]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3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62950" cy="4327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什么是结构？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定义形式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结构嵌套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结构变量和结构成员变量，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引用结构成员变量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结构</a:t>
            </a:r>
            <a:r>
              <a:rPr lang="zh-CN" altLang="en-US" sz="2800" dirty="0"/>
              <a:t>在函数参数中</a:t>
            </a:r>
            <a:r>
              <a:rPr lang="zh-CN" altLang="en-US" sz="2800" dirty="0" smtClean="0"/>
              <a:t>使用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结构数组，如何定义和使用结构数组？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结构指针，通过结构指针访问结构成员</a:t>
            </a:r>
          </a:p>
        </p:txBody>
      </p:sp>
    </p:spTree>
    <p:extLst>
      <p:ext uri="{BB962C8B-B14F-4D97-AF65-F5344CB8AC3E}">
        <p14:creationId xmlns:p14="http://schemas.microsoft.com/office/powerpoint/2010/main" val="1405779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语言基本数据类型</a:t>
            </a:r>
            <a:endParaRPr lang="en-US" altLang="zh-CN" dirty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语言基本数据类型</a:t>
            </a:r>
            <a:endParaRPr lang="en-US" altLang="zh-CN" dirty="0" smtClean="0"/>
          </a:p>
          <a:p>
            <a:pPr lvl="1"/>
            <a:r>
              <a:rPr lang="zh-CN" altLang="en-US" dirty="0"/>
              <a:t>整数：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/>
              <a:t>浮点数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</a:p>
          <a:p>
            <a:pPr lvl="1"/>
            <a:r>
              <a:rPr lang="zh-CN" altLang="en-US" dirty="0" smtClean="0"/>
              <a:t>字符：</a:t>
            </a:r>
            <a:r>
              <a:rPr lang="en-US" altLang="zh-CN" dirty="0" smtClean="0"/>
              <a:t>char</a:t>
            </a:r>
            <a:endParaRPr lang="en-US" altLang="zh-CN" dirty="0"/>
          </a:p>
          <a:p>
            <a:pPr lvl="1"/>
            <a:r>
              <a:rPr lang="zh-CN" altLang="en-US" dirty="0" smtClean="0"/>
              <a:t>数组：各种类型、维度、长度的数组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结构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一种组合体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用户自定义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4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结构定义和使用</a:t>
            </a:r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2267744"/>
            <a:ext cx="8686800" cy="459025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sz="2800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student </a:t>
            </a:r>
          </a:p>
          <a:p>
            <a:pPr marL="5715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{</a:t>
            </a:r>
          </a:p>
          <a:p>
            <a:pPr marL="5715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;                     /*</a:t>
            </a:r>
            <a:r>
              <a:rPr lang="zh-CN" altLang="en-US" sz="2800" dirty="0"/>
              <a:t>学号</a:t>
            </a:r>
            <a:r>
              <a:rPr lang="en-US" altLang="zh-CN" sz="2800" dirty="0"/>
              <a:t>*/</a:t>
            </a:r>
          </a:p>
          <a:p>
            <a:pPr marL="57150" indent="0">
              <a:buNone/>
            </a:pPr>
            <a:r>
              <a:rPr lang="en-US" altLang="zh-CN" sz="2800" dirty="0"/>
              <a:t>    char name[10];                /*</a:t>
            </a:r>
            <a:r>
              <a:rPr lang="zh-CN" altLang="en-US" sz="2800" dirty="0"/>
              <a:t>姓名</a:t>
            </a:r>
            <a:r>
              <a:rPr lang="en-US" altLang="zh-CN" sz="2800" dirty="0"/>
              <a:t>*/</a:t>
            </a:r>
          </a:p>
          <a:p>
            <a:pPr marL="5715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computer, </a:t>
            </a:r>
            <a:r>
              <a:rPr lang="en-US" altLang="zh-CN" sz="2800" dirty="0" err="1"/>
              <a:t>english</a:t>
            </a:r>
            <a:r>
              <a:rPr lang="en-US" altLang="zh-CN" sz="2800" dirty="0"/>
              <a:t>, math; /*</a:t>
            </a:r>
            <a:r>
              <a:rPr lang="zh-CN" altLang="en-US" sz="2800" dirty="0"/>
              <a:t>成绩</a:t>
            </a:r>
            <a:r>
              <a:rPr lang="en-US" altLang="zh-CN" sz="2800" dirty="0"/>
              <a:t>*/</a:t>
            </a:r>
          </a:p>
          <a:p>
            <a:pPr marL="57150" indent="0">
              <a:buNone/>
            </a:pPr>
            <a:r>
              <a:rPr lang="en-US" altLang="zh-CN" sz="2800" dirty="0"/>
              <a:t>    double average;               /*</a:t>
            </a:r>
            <a:r>
              <a:rPr lang="zh-CN" altLang="en-US" sz="2800" dirty="0"/>
              <a:t>平均成绩</a:t>
            </a:r>
            <a:r>
              <a:rPr lang="en-US" altLang="zh-CN" sz="2800" dirty="0"/>
              <a:t>*/</a:t>
            </a:r>
          </a:p>
          <a:p>
            <a:pPr marL="5715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}</a:t>
            </a:r>
            <a:r>
              <a:rPr lang="zh-CN" altLang="en-US" sz="2800" dirty="0">
                <a:solidFill>
                  <a:srgbClr val="FFFF00"/>
                </a:solidFill>
              </a:rPr>
              <a:t>；</a:t>
            </a:r>
            <a:r>
              <a:rPr lang="en-US" altLang="zh-CN" sz="2800" dirty="0">
                <a:solidFill>
                  <a:srgbClr val="FFFF00"/>
                </a:solidFill>
              </a:rPr>
              <a:t>/</a:t>
            </a:r>
            <a:r>
              <a:rPr lang="zh-CN" altLang="en-US" sz="2800" dirty="0">
                <a:solidFill>
                  <a:srgbClr val="FFFF00"/>
                </a:solidFill>
              </a:rPr>
              <a:t>* 不要遗漏</a:t>
            </a:r>
            <a:r>
              <a:rPr lang="zh-CN" altLang="en-US" sz="2800" dirty="0">
                <a:solidFill>
                  <a:srgbClr val="FF0000"/>
                </a:solidFill>
              </a:rPr>
              <a:t>分号</a:t>
            </a:r>
            <a:r>
              <a:rPr lang="zh-CN" altLang="en-US" sz="2800" dirty="0">
                <a:solidFill>
                  <a:srgbClr val="FFFF00"/>
                </a:solidFill>
              </a:rPr>
              <a:t> *</a:t>
            </a:r>
            <a:r>
              <a:rPr lang="en-US" altLang="zh-CN" sz="2800" dirty="0">
                <a:solidFill>
                  <a:srgbClr val="FFFF00"/>
                </a:solidFill>
              </a:rPr>
              <a:t>/</a:t>
            </a:r>
            <a:r>
              <a:rPr lang="zh-CN" altLang="en-US" sz="2800" dirty="0">
                <a:solidFill>
                  <a:srgbClr val="FFFF00"/>
                </a:solidFill>
              </a:rPr>
              <a:t>                       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1"/>
            <a:endParaRPr lang="en-US" altLang="zh-CN" dirty="0" smtClean="0"/>
          </a:p>
          <a:p>
            <a:pPr lvl="2"/>
            <a:endParaRPr lang="zh-CN" altLang="en-US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4345200" y="1417639"/>
            <a:ext cx="3963734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struct</a:t>
            </a:r>
            <a:r>
              <a:rPr lang="zh-CN" altLang="en-US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语言关键字</a:t>
            </a:r>
            <a:endParaRPr lang="en-US" altLang="zh-CN" sz="2400" dirty="0" smtClean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student</a:t>
            </a:r>
            <a:r>
              <a:rPr lang="zh-CN" altLang="en-US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是用户定义的标识符，作为结构的名字，必须和</a:t>
            </a:r>
            <a:r>
              <a:rPr lang="en-US" altLang="zh-CN" sz="2400" dirty="0" err="1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struct</a:t>
            </a:r>
            <a:r>
              <a:rPr lang="zh-CN" altLang="en-US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联合使用。</a:t>
            </a:r>
            <a:endParaRPr lang="zh-CN" altLang="en-US" sz="24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3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结构定义和使用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结构名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457200" lvl="1" indent="0">
              <a:buNone/>
            </a:pPr>
            <a:r>
              <a:rPr lang="zh-CN" altLang="en-US" dirty="0" smtClean="0"/>
              <a:t>类型名 结构成员名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</a:p>
          <a:p>
            <a:pPr marL="457200" lvl="1" indent="0">
              <a:buNone/>
            </a:pPr>
            <a:r>
              <a:rPr lang="zh-CN" altLang="en-US" dirty="0" smtClean="0"/>
              <a:t>类型名 结构成员名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zh-CN" altLang="en-US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zh-CN" altLang="en-US" dirty="0" smtClean="0">
                <a:sym typeface="Symbol" pitchFamily="18" charset="2"/>
              </a:rPr>
              <a:t>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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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 smtClean="0"/>
              <a:t>类型名 结构成员名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和结构名一起，构成一个数据类型</a:t>
            </a:r>
            <a:endParaRPr lang="en-US" altLang="zh-CN" dirty="0" smtClean="0"/>
          </a:p>
          <a:p>
            <a:r>
              <a:rPr lang="zh-CN" altLang="en-US" dirty="0" smtClean="0"/>
              <a:t>结构的定义以分号结束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个结构体所占的字节数可以</a:t>
            </a:r>
            <a:r>
              <a:rPr lang="en-US" altLang="zh-CN" dirty="0" err="1" smtClean="0">
                <a:solidFill>
                  <a:srgbClr val="FFFF00"/>
                </a:solidFill>
              </a:rPr>
              <a:t>sizeof</a:t>
            </a:r>
            <a:r>
              <a:rPr lang="zh-CN" altLang="en-US" dirty="0" smtClean="0">
                <a:solidFill>
                  <a:srgbClr val="FFFF00"/>
                </a:solidFill>
              </a:rPr>
              <a:t>运算符</a:t>
            </a:r>
            <a:r>
              <a:rPr lang="zh-CN" altLang="en-US" dirty="0" smtClean="0"/>
              <a:t>确定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62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课后延伸阅读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如何确定结构体的字节数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运算符 ！！！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与成员变量所占用字节数是什么关系？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非简单的相加求和（常常会大于成员之和）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与字节对齐有关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为了提高数据的访问速度，数据的起始地址需要是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32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64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的倍数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968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结构定义示例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定义平面坐标结构：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point 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smtClean="0"/>
              <a:t>    double  x;</a:t>
            </a:r>
          </a:p>
          <a:p>
            <a:pPr marL="457200" lvl="1" indent="0">
              <a:buNone/>
            </a:pPr>
            <a:r>
              <a:rPr lang="en-US" altLang="zh-CN" dirty="0" smtClean="0"/>
              <a:t>    double  y;</a:t>
            </a:r>
          </a:p>
          <a:p>
            <a:pPr marL="457200" lvl="1" indent="0">
              <a:buNone/>
            </a:pPr>
            <a:r>
              <a:rPr lang="en-US" altLang="zh-CN" dirty="0" smtClean="0"/>
              <a:t>}; </a:t>
            </a:r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point 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smtClean="0"/>
              <a:t>    double  x, y;</a:t>
            </a:r>
          </a:p>
          <a:p>
            <a:pPr marL="457200" lvl="1" indent="0">
              <a:buNone/>
            </a:pPr>
            <a:r>
              <a:rPr lang="en-US" altLang="zh-CN" dirty="0" smtClean="0"/>
              <a:t>}; 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定义一</a:t>
            </a:r>
            <a:r>
              <a:rPr lang="zh-CN" altLang="en-US" dirty="0" smtClean="0"/>
              <a:t>个图像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image</a:t>
            </a:r>
          </a:p>
          <a:p>
            <a:pPr marL="400050" lvl="1" indent="0">
              <a:buNone/>
            </a:pPr>
            <a:r>
              <a:rPr lang="en-US" altLang="zh-CN" dirty="0" smtClean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width, height;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format;</a:t>
            </a:r>
          </a:p>
          <a:p>
            <a:pPr marL="400050" lvl="1" indent="0">
              <a:buNone/>
            </a:pPr>
            <a:r>
              <a:rPr lang="en-US" altLang="zh-CN" dirty="0" smtClean="0"/>
              <a:t>   char * pixels;</a:t>
            </a:r>
          </a:p>
          <a:p>
            <a:pPr marL="400050" lvl="1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产</a:t>
            </a:r>
            <a:r>
              <a:rPr lang="zh-CN" altLang="en-US" dirty="0" smtClean="0"/>
              <a:t>品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prooduct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smtClean="0"/>
              <a:t>id;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smtClean="0"/>
              <a:t>type;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char </a:t>
            </a:r>
            <a:r>
              <a:rPr lang="en-US" altLang="zh-CN" dirty="0" smtClean="0"/>
              <a:t>name[100];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price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07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结构定义示例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4038600" cy="5141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定义一个复数：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complex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smtClean="0"/>
              <a:t>    double  real, image;</a:t>
            </a:r>
          </a:p>
          <a:p>
            <a:pPr marL="457200" lvl="1" indent="0">
              <a:buNone/>
            </a:pPr>
            <a:r>
              <a:rPr lang="en-US" altLang="zh-CN" dirty="0" smtClean="0"/>
              <a:t>}; </a:t>
            </a:r>
          </a:p>
          <a:p>
            <a:pPr marL="57150" indent="0">
              <a:buNone/>
            </a:pPr>
            <a:r>
              <a:rPr lang="zh-CN" altLang="en-US" dirty="0"/>
              <a:t>定义一个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address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smtClean="0"/>
              <a:t>   char city[20];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street[20];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code;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zip;   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定义一</a:t>
            </a:r>
            <a:r>
              <a:rPr lang="zh-CN" altLang="en-US" dirty="0" smtClean="0"/>
              <a:t>个</a:t>
            </a:r>
            <a:r>
              <a:rPr lang="zh-CN" altLang="en-US" dirty="0"/>
              <a:t>朋友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friend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char name[10];</a:t>
            </a:r>
          </a:p>
          <a:p>
            <a:pPr marL="457200" lvl="1" indent="0">
              <a:buNone/>
            </a:pPr>
            <a:r>
              <a:rPr lang="en-US" altLang="zh-CN" dirty="0" smtClean="0"/>
              <a:t>    char </a:t>
            </a:r>
            <a:r>
              <a:rPr lang="en-US" altLang="zh-CN" dirty="0"/>
              <a:t>phone[13];</a:t>
            </a: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/>
              <a:t>age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dirty="0" smtClean="0">
                <a:solidFill>
                  <a:srgbClr val="00B050"/>
                </a:solidFill>
              </a:rPr>
              <a:t> address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char memo[100];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};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结构嵌套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28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结构变量的定义和初始化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单独定义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struct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student 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{</a:t>
            </a:r>
            <a:endParaRPr lang="en-US" altLang="zh-CN" dirty="0">
              <a:solidFill>
                <a:srgbClr val="FFFF00"/>
              </a:solidFill>
            </a:endParaRP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                    /*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char name[10];                /*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computer, 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, math; /*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/>
              <a:t>    double average;               /*</a:t>
            </a:r>
            <a:r>
              <a:rPr lang="zh-CN" altLang="en-US" dirty="0" smtClean="0"/>
              <a:t>平均成绩</a:t>
            </a:r>
            <a:r>
              <a:rPr lang="en-US" altLang="zh-CN" dirty="0" smtClean="0"/>
              <a:t>*/</a:t>
            </a:r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r>
              <a:rPr lang="zh-CN" altLang="en-US" dirty="0" smtClean="0">
                <a:solidFill>
                  <a:srgbClr val="FFFF00"/>
                </a:solidFill>
              </a:rPr>
              <a:t>；</a:t>
            </a:r>
            <a:endParaRPr lang="en-US" altLang="zh-CN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 s1;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3851920" y="5445223"/>
            <a:ext cx="45720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数据类型是</a:t>
            </a:r>
            <a:r>
              <a:rPr lang="en-US" altLang="zh-CN" sz="2800" dirty="0" err="1">
                <a:solidFill>
                  <a:srgbClr val="FFFF00"/>
                </a:solidFill>
              </a:rPr>
              <a:t>struct</a:t>
            </a:r>
            <a:r>
              <a:rPr lang="en-US" altLang="zh-CN" sz="2800" dirty="0">
                <a:solidFill>
                  <a:srgbClr val="FFFF00"/>
                </a:solidFill>
              </a:rPr>
              <a:t> student</a:t>
            </a:r>
          </a:p>
          <a:p>
            <a:pPr marL="0" indent="0">
              <a:buNone/>
            </a:pPr>
            <a:r>
              <a:rPr lang="zh-CN" altLang="en-US" sz="2800" dirty="0" smtClean="0"/>
              <a:t>结构</a:t>
            </a:r>
            <a:r>
              <a:rPr lang="zh-CN" altLang="en-US" sz="2800" dirty="0"/>
              <a:t>变量是</a:t>
            </a:r>
            <a:r>
              <a:rPr lang="en-US" altLang="zh-CN" sz="2800" dirty="0" smtClean="0">
                <a:solidFill>
                  <a:srgbClr val="FFFF00"/>
                </a:solidFill>
              </a:rPr>
              <a:t>s1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888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14019</TotalTime>
  <Words>1961</Words>
  <Application>Microsoft Macintosh PowerPoint</Application>
  <PresentationFormat>全屏显示(4:3)</PresentationFormat>
  <Paragraphs>390</Paragraphs>
  <Slides>28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 Black</vt:lpstr>
      <vt:lpstr>Footlight MT Light</vt:lpstr>
      <vt:lpstr>Mangal</vt:lpstr>
      <vt:lpstr>Symbol</vt:lpstr>
      <vt:lpstr>Times New Roman</vt:lpstr>
      <vt:lpstr>Wingdings</vt:lpstr>
      <vt:lpstr>Wingdings 2</vt:lpstr>
      <vt:lpstr>方正古隶简体</vt:lpstr>
      <vt:lpstr>华文新魏</vt:lpstr>
      <vt:lpstr>楷体</vt:lpstr>
      <vt:lpstr>宋体</vt:lpstr>
      <vt:lpstr>Arial</vt:lpstr>
      <vt:lpstr>凤舞九天</vt:lpstr>
      <vt:lpstr>程序设计专题 结构</vt:lpstr>
      <vt:lpstr>第9章  结构 </vt:lpstr>
      <vt:lpstr>C语言基本数据类型</vt:lpstr>
      <vt:lpstr>1 结构定义和使用</vt:lpstr>
      <vt:lpstr>1 结构定义和使用</vt:lpstr>
      <vt:lpstr>课后延伸阅读</vt:lpstr>
      <vt:lpstr>2. 结构定义示例</vt:lpstr>
      <vt:lpstr>2. 结构定义示例</vt:lpstr>
      <vt:lpstr>3. 结构变量的定义和初始化</vt:lpstr>
      <vt:lpstr>3. 结构变量的定义和初始化</vt:lpstr>
      <vt:lpstr>3. 结构变量的定义和初始化</vt:lpstr>
      <vt:lpstr>3. 结构变量的定义和初始化</vt:lpstr>
      <vt:lpstr>4. 结构的使用</vt:lpstr>
      <vt:lpstr>4. 结构的使用</vt:lpstr>
      <vt:lpstr>5. 结构数组 </vt:lpstr>
      <vt:lpstr>5. 结构数组</vt:lpstr>
      <vt:lpstr>5. 结构数组 </vt:lpstr>
      <vt:lpstr>[例9-3]  结构数组排序</vt:lpstr>
      <vt:lpstr>[例9-3]  结构数组排序</vt:lpstr>
      <vt:lpstr>6. 结构指针 </vt:lpstr>
      <vt:lpstr>6. 结构指针 </vt:lpstr>
      <vt:lpstr>7.【应用】建立学生信息库</vt:lpstr>
      <vt:lpstr>7.1 变量定义</vt:lpstr>
      <vt:lpstr>7.2 函数 - 新建学生记录</vt:lpstr>
      <vt:lpstr>7.3 函数 – 打印学生记录</vt:lpstr>
      <vt:lpstr>7.4 函数 – 查找学生记录</vt:lpstr>
      <vt:lpstr>7.5 函数 – 输出学生记录</vt:lpstr>
      <vt:lpstr>本章要点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max</cp:lastModifiedBy>
  <cp:revision>1343</cp:revision>
  <dcterms:created xsi:type="dcterms:W3CDTF">1998-02-11T08:33:02Z</dcterms:created>
  <dcterms:modified xsi:type="dcterms:W3CDTF">2020-02-27T01:22:08Z</dcterms:modified>
</cp:coreProperties>
</file>