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11/2/2022</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‹nº›</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40404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8000" b="0" i="0">
                <a:solidFill>
                  <a:srgbClr val="24242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11/2/2022</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‹nº›</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40404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11/2/2022</a:t>
            </a:fld>
            <a:endParaRPr lang="en-US"/>
          </a:p>
        </p:txBody>
      </p:sp>
      <p:sp>
        <p:nvSpPr>
          <p:cNvPr id="7" name="Holder 7"/>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‹nº›</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a:p>
        </p:txBody>
      </p:sp>
      <p:sp>
        <p:nvSpPr>
          <p:cNvPr id="17" name="bg object 17"/>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sp>
        <p:nvSpPr>
          <p:cNvPr id="18" name="bg object 18"/>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0" i="0">
                <a:solidFill>
                  <a:srgbClr val="40404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11/2/2022</a:t>
            </a:fld>
            <a:endParaRPr lang="en-US"/>
          </a:p>
        </p:txBody>
      </p:sp>
      <p:sp>
        <p:nvSpPr>
          <p:cNvPr id="5" name="Holder 5"/>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‹nº›</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a:p>
        </p:txBody>
      </p:sp>
      <p:sp>
        <p:nvSpPr>
          <p:cNvPr id="17" name="bg object 17"/>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sp>
        <p:nvSpPr>
          <p:cNvPr id="18" name="bg object 18"/>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11/2/2022</a:t>
            </a:fld>
            <a:endParaRPr lang="en-US"/>
          </a:p>
        </p:txBody>
      </p:sp>
      <p:sp>
        <p:nvSpPr>
          <p:cNvPr id="4" name="Holder 4"/>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‹nº›</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0798"/>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BB562C"/>
          </a:solidFill>
        </p:spPr>
        <p:txBody>
          <a:bodyPr wrap="square" lIns="0" tIns="0" rIns="0" bIns="0" rtlCol="0"/>
          <a:lstStyle/>
          <a:p>
            <a:endParaRPr/>
          </a:p>
        </p:txBody>
      </p:sp>
      <p:sp>
        <p:nvSpPr>
          <p:cNvPr id="17" name="bg object 17"/>
          <p:cNvSpPr/>
          <p:nvPr/>
        </p:nvSpPr>
        <p:spPr>
          <a:xfrm>
            <a:off x="0" y="6333744"/>
            <a:ext cx="12192000" cy="67310"/>
          </a:xfrm>
          <a:custGeom>
            <a:avLst/>
            <a:gdLst/>
            <a:ahLst/>
            <a:cxnLst/>
            <a:rect l="l" t="t" r="r" b="b"/>
            <a:pathLst>
              <a:path w="12192000" h="67310">
                <a:moveTo>
                  <a:pt x="12192000" y="0"/>
                </a:moveTo>
                <a:lnTo>
                  <a:pt x="0" y="0"/>
                </a:lnTo>
                <a:lnTo>
                  <a:pt x="0" y="66801"/>
                </a:lnTo>
                <a:lnTo>
                  <a:pt x="12192000" y="66801"/>
                </a:lnTo>
                <a:lnTo>
                  <a:pt x="12192000" y="0"/>
                </a:lnTo>
                <a:close/>
              </a:path>
            </a:pathLst>
          </a:custGeom>
          <a:solidFill>
            <a:srgbClr val="E28312"/>
          </a:solidFill>
        </p:spPr>
        <p:txBody>
          <a:bodyPr wrap="square" lIns="0" tIns="0" rIns="0" bIns="0" rtlCol="0"/>
          <a:lstStyle/>
          <a:p>
            <a:endParaRPr/>
          </a:p>
        </p:txBody>
      </p:sp>
      <p:sp>
        <p:nvSpPr>
          <p:cNvPr id="2" name="Holder 2"/>
          <p:cNvSpPr>
            <a:spLocks noGrp="1"/>
          </p:cNvSpPr>
          <p:nvPr>
            <p:ph type="title"/>
          </p:nvPr>
        </p:nvSpPr>
        <p:spPr>
          <a:xfrm>
            <a:off x="1019149" y="260984"/>
            <a:ext cx="10153700" cy="1380489"/>
          </a:xfrm>
          <a:prstGeom prst="rect">
            <a:avLst/>
          </a:prstGeom>
        </p:spPr>
        <p:txBody>
          <a:bodyPr wrap="square" lIns="0" tIns="0" rIns="0" bIns="0">
            <a:spAutoFit/>
          </a:bodyPr>
          <a:lstStyle>
            <a:lvl1pPr>
              <a:defRPr sz="4800" b="0" i="0">
                <a:solidFill>
                  <a:srgbClr val="404040"/>
                </a:solidFill>
                <a:latin typeface="Arial"/>
                <a:cs typeface="Arial"/>
              </a:defRPr>
            </a:lvl1pPr>
          </a:lstStyle>
          <a:p>
            <a:endParaRPr/>
          </a:p>
        </p:txBody>
      </p:sp>
      <p:sp>
        <p:nvSpPr>
          <p:cNvPr id="3" name="Holder 3"/>
          <p:cNvSpPr>
            <a:spLocks noGrp="1"/>
          </p:cNvSpPr>
          <p:nvPr>
            <p:ph type="body" idx="1"/>
          </p:nvPr>
        </p:nvSpPr>
        <p:spPr>
          <a:xfrm>
            <a:off x="1171575" y="1622485"/>
            <a:ext cx="9848849" cy="4559935"/>
          </a:xfrm>
          <a:prstGeom prst="rect">
            <a:avLst/>
          </a:prstGeom>
        </p:spPr>
        <p:txBody>
          <a:bodyPr wrap="square" lIns="0" tIns="0" rIns="0" bIns="0">
            <a:spAutoFit/>
          </a:bodyPr>
          <a:lstStyle>
            <a:lvl1pPr>
              <a:defRPr sz="8000" b="0" i="0">
                <a:solidFill>
                  <a:srgbClr val="242424"/>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11/2/2022</a:t>
            </a:fld>
            <a:endParaRPr lang="en-US"/>
          </a:p>
        </p:txBody>
      </p:sp>
      <p:sp>
        <p:nvSpPr>
          <p:cNvPr id="6" name="Holder 6"/>
          <p:cNvSpPr>
            <a:spLocks noGrp="1"/>
          </p:cNvSpPr>
          <p:nvPr>
            <p:ph type="sldNum" sz="quarter" idx="7"/>
          </p:nvPr>
        </p:nvSpPr>
        <p:spPr>
          <a:xfrm>
            <a:off x="10948416" y="6568541"/>
            <a:ext cx="213359" cy="160020"/>
          </a:xfrm>
          <a:prstGeom prst="rect">
            <a:avLst/>
          </a:prstGeom>
        </p:spPr>
        <p:txBody>
          <a:bodyPr wrap="square" lIns="0" tIns="0" rIns="0" bIns="0">
            <a:spAutoFit/>
          </a:bodyPr>
          <a:lstStyle>
            <a:lvl1pPr>
              <a:defRPr sz="1050" b="0" i="0">
                <a:solidFill>
                  <a:schemeClr val="bg1"/>
                </a:solidFill>
                <a:latin typeface="Carlito"/>
                <a:cs typeface="Carlito"/>
              </a:defRPr>
            </a:lvl1pPr>
          </a:lstStyle>
          <a:p>
            <a:pPr marL="38100">
              <a:lnSpc>
                <a:spcPts val="1100"/>
              </a:lnSpc>
            </a:pPr>
            <a:fld id="{81D60167-4931-47E6-BA6A-407CBD079E47}" type="slidenum">
              <a:rPr dirty="0"/>
              <a:t>‹nº›</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yraio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yraion/IBM-Data-Science/blob/master/03-labs-jupyter-spacex-Data%20wrangling.ipyn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yraion/IBM-Data-Science/blob/master/06-jupyter-labs-eda-dataviz.ipyn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yraion/IBM-Data-Science/blob/master/04-jupyter-labs-eda-sql-coursera.ipyn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yraion/IBM-Data-Science/blob/master/07-lab_jupyter_launch_site_location.ipyn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yraion/IBM-Data-Science/blob/master/06-jupyter-labs-eda-dataviz.ipynb"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yraion/IBM-Data-Science/blob/master/08-SpaceX_Machine%20Learning%20Prediction_Part_5.ipynb"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coursera.org/professional-certificates/ibm-data-science?&amp;instructors" TargetMode="External"/><Relationship Id="rId2" Type="http://schemas.openxmlformats.org/officeDocument/2006/relationships/hyperlink" Target="https://github.com/yraion/IBM-Data-Scien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hyperlink" Target="https://github.com/yraion/IBM-Data-Science/blob/master/01-jupyter-labs-spacex-data-collection-api.ipynb"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yraion/IBM-Data-Science/blob/master/02-jupyter-labs-webscraping.ipynb"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5"/>
            <a:ext cx="12192000" cy="524510"/>
            <a:chOff x="0" y="6333745"/>
            <a:chExt cx="12192000" cy="524510"/>
          </a:xfrm>
        </p:grpSpPr>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6" name="object 6"/>
          <p:cNvSpPr txBox="1">
            <a:spLocks noGrp="1"/>
          </p:cNvSpPr>
          <p:nvPr>
            <p:ph type="body" idx="1"/>
          </p:nvPr>
        </p:nvSpPr>
        <p:spPr>
          <a:xfrm>
            <a:off x="1171575" y="1622485"/>
            <a:ext cx="9848849" cy="2589365"/>
          </a:xfrm>
          <a:prstGeom prst="rect">
            <a:avLst/>
          </a:prstGeom>
        </p:spPr>
        <p:txBody>
          <a:bodyPr vert="horz" wrap="square" lIns="0" tIns="481523" rIns="0" bIns="0" rtlCol="0">
            <a:spAutoFit/>
          </a:bodyPr>
          <a:lstStyle/>
          <a:p>
            <a:pPr marL="16510" marR="5080">
              <a:lnSpc>
                <a:spcPts val="8200"/>
              </a:lnSpc>
              <a:spcBef>
                <a:spcPts val="1540"/>
              </a:spcBef>
            </a:pPr>
            <a:r>
              <a:rPr sz="8800" spc="-535" dirty="0">
                <a:solidFill>
                  <a:srgbClr val="000000"/>
                </a:solidFill>
                <a:latin typeface="Bahnschrift Light SemiCondensed" panose="020B0502040204020203" pitchFamily="34" charset="0"/>
              </a:rPr>
              <a:t>Data </a:t>
            </a:r>
            <a:r>
              <a:rPr sz="8800" spc="-630" dirty="0">
                <a:solidFill>
                  <a:srgbClr val="000000"/>
                </a:solidFill>
                <a:latin typeface="Bahnschrift Light SemiCondensed" panose="020B0502040204020203" pitchFamily="34" charset="0"/>
              </a:rPr>
              <a:t>Science</a:t>
            </a:r>
            <a:r>
              <a:rPr sz="8800" spc="-869" dirty="0">
                <a:solidFill>
                  <a:srgbClr val="000000"/>
                </a:solidFill>
                <a:latin typeface="Bahnschrift Light SemiCondensed" panose="020B0502040204020203" pitchFamily="34" charset="0"/>
              </a:rPr>
              <a:t> </a:t>
            </a:r>
            <a:r>
              <a:rPr sz="8800" spc="-565" dirty="0">
                <a:solidFill>
                  <a:srgbClr val="000000"/>
                </a:solidFill>
                <a:latin typeface="Bahnschrift Light SemiCondensed" panose="020B0502040204020203" pitchFamily="34" charset="0"/>
              </a:rPr>
              <a:t>Capstone  </a:t>
            </a:r>
            <a:r>
              <a:rPr sz="8800" spc="-360" dirty="0">
                <a:solidFill>
                  <a:srgbClr val="000000"/>
                </a:solidFill>
                <a:latin typeface="Bahnschrift Light SemiCondensed" panose="020B0502040204020203" pitchFamily="34" charset="0"/>
              </a:rPr>
              <a:t>Project</a:t>
            </a:r>
          </a:p>
        </p:txBody>
      </p:sp>
      <p:sp>
        <p:nvSpPr>
          <p:cNvPr id="7" name="object 7"/>
          <p:cNvSpPr txBox="1"/>
          <p:nvPr/>
        </p:nvSpPr>
        <p:spPr>
          <a:xfrm>
            <a:off x="1176019" y="4300220"/>
            <a:ext cx="5885180" cy="1422825"/>
          </a:xfrm>
          <a:prstGeom prst="rect">
            <a:avLst/>
          </a:prstGeom>
        </p:spPr>
        <p:txBody>
          <a:bodyPr vert="horz" wrap="square" lIns="0" tIns="108585" rIns="0" bIns="0" rtlCol="0">
            <a:spAutoFit/>
          </a:bodyPr>
          <a:lstStyle/>
          <a:p>
            <a:pPr marL="12700">
              <a:lnSpc>
                <a:spcPct val="100000"/>
              </a:lnSpc>
              <a:spcBef>
                <a:spcPts val="855"/>
              </a:spcBef>
            </a:pPr>
            <a:r>
              <a:rPr lang="pt-BR" sz="2400" spc="-175" dirty="0">
                <a:solidFill>
                  <a:srgbClr val="616E52"/>
                </a:solidFill>
                <a:latin typeface="Arial"/>
                <a:cs typeface="Arial"/>
              </a:rPr>
              <a:t>Robson Leite da Cruz</a:t>
            </a:r>
            <a:endParaRPr lang="pt-BR" sz="2400" dirty="0">
              <a:latin typeface="Arial"/>
              <a:cs typeface="Arial"/>
            </a:endParaRPr>
          </a:p>
          <a:p>
            <a:pPr marL="12700">
              <a:lnSpc>
                <a:spcPct val="100000"/>
              </a:lnSpc>
              <a:spcBef>
                <a:spcPts val="755"/>
              </a:spcBef>
            </a:pPr>
            <a:r>
              <a:rPr lang="en-IN" sz="2400" spc="70" dirty="0">
                <a:solidFill>
                  <a:srgbClr val="616E52"/>
                </a:solidFill>
                <a:latin typeface="Arial"/>
                <a:cs typeface="Arial"/>
                <a:hlinkClick r:id="rId2"/>
              </a:rPr>
              <a:t>https://github.com/yraion</a:t>
            </a:r>
            <a:endParaRPr lang="en-IN" sz="2400" spc="70" dirty="0">
              <a:solidFill>
                <a:srgbClr val="616E52"/>
              </a:solidFill>
              <a:latin typeface="Arial"/>
              <a:cs typeface="Arial"/>
            </a:endParaRPr>
          </a:p>
          <a:p>
            <a:pPr marL="12700">
              <a:lnSpc>
                <a:spcPct val="100000"/>
              </a:lnSpc>
              <a:spcBef>
                <a:spcPts val="755"/>
              </a:spcBef>
            </a:pPr>
            <a:r>
              <a:rPr lang="pt-BR" sz="2400" spc="130" dirty="0">
                <a:solidFill>
                  <a:srgbClr val="616E52"/>
                </a:solidFill>
                <a:latin typeface="Arial"/>
                <a:cs typeface="Arial"/>
              </a:rPr>
              <a:t>01/11/2022</a:t>
            </a:r>
            <a:endParaRPr sz="24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615822"/>
            <a:ext cx="7236765" cy="751488"/>
          </a:xfrm>
          <a:prstGeom prst="rect">
            <a:avLst/>
          </a:prstGeom>
        </p:spPr>
        <p:txBody>
          <a:bodyPr vert="horz" wrap="square" lIns="0" tIns="12700" rIns="0" bIns="0" rtlCol="0">
            <a:spAutoFit/>
          </a:bodyPr>
          <a:lstStyle/>
          <a:p>
            <a:pPr marL="12700">
              <a:lnSpc>
                <a:spcPct val="100000"/>
              </a:lnSpc>
              <a:spcBef>
                <a:spcPts val="100"/>
              </a:spcBef>
            </a:pPr>
            <a:r>
              <a:rPr lang="pt-BR" spc="-340" dirty="0"/>
              <a:t>Disputa de dados</a:t>
            </a:r>
            <a:endParaRPr spc="-27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10</a:t>
            </a:fld>
            <a:endParaRPr dirty="0"/>
          </a:p>
        </p:txBody>
      </p:sp>
      <p:sp>
        <p:nvSpPr>
          <p:cNvPr id="4" name="object 4"/>
          <p:cNvSpPr txBox="1">
            <a:spLocks noGrp="1"/>
          </p:cNvSpPr>
          <p:nvPr>
            <p:ph type="body" idx="1"/>
          </p:nvPr>
        </p:nvSpPr>
        <p:spPr>
          <a:xfrm>
            <a:off x="467361" y="2091819"/>
            <a:ext cx="11734799" cy="3998018"/>
          </a:xfrm>
          <a:prstGeom prst="rect">
            <a:avLst/>
          </a:prstGeom>
        </p:spPr>
        <p:txBody>
          <a:bodyPr vert="horz" wrap="square" lIns="0" tIns="162560" rIns="0" bIns="0" rtlCol="0">
            <a:spAutoFit/>
          </a:bodyPr>
          <a:lstStyle/>
          <a:p>
            <a:pPr marL="16510">
              <a:lnSpc>
                <a:spcPct val="100000"/>
              </a:lnSpc>
              <a:spcBef>
                <a:spcPts val="1280"/>
              </a:spcBef>
            </a:pPr>
            <a:r>
              <a:rPr lang="pt-BR" sz="2000" spc="-15" dirty="0">
                <a:solidFill>
                  <a:srgbClr val="404040"/>
                </a:solidFill>
                <a:latin typeface="Carlito"/>
                <a:cs typeface="Carlito"/>
              </a:rPr>
              <a:t>Crie um rótulo de treinamento com resultados de pouso em que sucesso = 1 e falha = 0.</a:t>
            </a:r>
          </a:p>
          <a:p>
            <a:pPr marL="16510">
              <a:lnSpc>
                <a:spcPct val="100000"/>
              </a:lnSpc>
              <a:spcBef>
                <a:spcPts val="1280"/>
              </a:spcBef>
            </a:pPr>
            <a:r>
              <a:rPr lang="pt-BR" sz="2000" spc="-15" dirty="0">
                <a:solidFill>
                  <a:srgbClr val="404040"/>
                </a:solidFill>
                <a:latin typeface="Carlito"/>
                <a:cs typeface="Carlito"/>
              </a:rPr>
              <a:t>A coluna de resultado tem dois componentes: 'Resultado da missão' 'Local de aterrissagem'</a:t>
            </a:r>
          </a:p>
          <a:p>
            <a:pPr marL="16510">
              <a:lnSpc>
                <a:spcPct val="100000"/>
              </a:lnSpc>
              <a:spcBef>
                <a:spcPts val="1280"/>
              </a:spcBef>
            </a:pPr>
            <a:r>
              <a:rPr lang="pt-BR" sz="2000" spc="-15" dirty="0">
                <a:solidFill>
                  <a:srgbClr val="404040"/>
                </a:solidFill>
                <a:latin typeface="Carlito"/>
                <a:cs typeface="Carlito"/>
              </a:rPr>
              <a:t>Nova coluna de rótulo de treinamento '</a:t>
            </a:r>
            <a:r>
              <a:rPr lang="pt-BR" sz="2000" spc="-15" dirty="0" err="1">
                <a:solidFill>
                  <a:srgbClr val="404040"/>
                </a:solidFill>
                <a:latin typeface="Carlito"/>
                <a:cs typeface="Carlito"/>
              </a:rPr>
              <a:t>class</a:t>
            </a:r>
            <a:r>
              <a:rPr lang="pt-BR" sz="2000" spc="-15" dirty="0">
                <a:solidFill>
                  <a:srgbClr val="404040"/>
                </a:solidFill>
                <a:latin typeface="Carlito"/>
                <a:cs typeface="Carlito"/>
              </a:rPr>
              <a:t>' com valor 1 se 'Resultado da missão' for </a:t>
            </a:r>
            <a:r>
              <a:rPr lang="pt-BR" sz="2000" spc="-15" dirty="0" err="1">
                <a:solidFill>
                  <a:srgbClr val="404040"/>
                </a:solidFill>
                <a:latin typeface="Carlito"/>
                <a:cs typeface="Carlito"/>
              </a:rPr>
              <a:t>True</a:t>
            </a:r>
            <a:r>
              <a:rPr lang="pt-BR" sz="2000" spc="-15" dirty="0">
                <a:solidFill>
                  <a:srgbClr val="404040"/>
                </a:solidFill>
                <a:latin typeface="Carlito"/>
                <a:cs typeface="Carlito"/>
              </a:rPr>
              <a:t> e 0 caso contrário. Mapeamento de valor:</a:t>
            </a:r>
          </a:p>
          <a:p>
            <a:pPr marL="16510">
              <a:lnSpc>
                <a:spcPct val="100000"/>
              </a:lnSpc>
              <a:spcBef>
                <a:spcPts val="1280"/>
              </a:spcBef>
            </a:pPr>
            <a:r>
              <a:rPr lang="pt-BR" sz="2000" spc="-15" dirty="0" err="1">
                <a:solidFill>
                  <a:srgbClr val="404040"/>
                </a:solidFill>
                <a:latin typeface="Carlito"/>
                <a:cs typeface="Carlito"/>
              </a:rPr>
              <a:t>True</a:t>
            </a:r>
            <a:r>
              <a:rPr lang="pt-BR" sz="2000" spc="-15" dirty="0">
                <a:solidFill>
                  <a:srgbClr val="404040"/>
                </a:solidFill>
                <a:latin typeface="Carlito"/>
                <a:cs typeface="Carlito"/>
              </a:rPr>
              <a:t> ASDS, </a:t>
            </a:r>
            <a:r>
              <a:rPr lang="pt-BR" sz="2000" spc="-15" dirty="0" err="1">
                <a:solidFill>
                  <a:srgbClr val="404040"/>
                </a:solidFill>
                <a:latin typeface="Carlito"/>
                <a:cs typeface="Carlito"/>
              </a:rPr>
              <a:t>True</a:t>
            </a:r>
            <a:r>
              <a:rPr lang="pt-BR" sz="2000" spc="-15" dirty="0">
                <a:solidFill>
                  <a:srgbClr val="404040"/>
                </a:solidFill>
                <a:latin typeface="Carlito"/>
                <a:cs typeface="Carlito"/>
              </a:rPr>
              <a:t> RTLS e </a:t>
            </a:r>
            <a:r>
              <a:rPr lang="pt-BR" sz="2000" spc="-15" dirty="0" err="1">
                <a:solidFill>
                  <a:srgbClr val="404040"/>
                </a:solidFill>
                <a:latin typeface="Carlito"/>
                <a:cs typeface="Carlito"/>
              </a:rPr>
              <a:t>True</a:t>
            </a:r>
            <a:r>
              <a:rPr lang="pt-BR" sz="2000" spc="-15" dirty="0">
                <a:solidFill>
                  <a:srgbClr val="404040"/>
                </a:solidFill>
                <a:latin typeface="Carlito"/>
                <a:cs typeface="Carlito"/>
              </a:rPr>
              <a:t> </a:t>
            </a:r>
            <a:r>
              <a:rPr lang="pt-BR" sz="2000" spc="-15" dirty="0" err="1">
                <a:solidFill>
                  <a:srgbClr val="404040"/>
                </a:solidFill>
                <a:latin typeface="Carlito"/>
                <a:cs typeface="Carlito"/>
              </a:rPr>
              <a:t>Ocean</a:t>
            </a:r>
            <a:r>
              <a:rPr lang="pt-BR" sz="2000" spc="-15" dirty="0">
                <a:solidFill>
                  <a:srgbClr val="404040"/>
                </a:solidFill>
                <a:latin typeface="Carlito"/>
                <a:cs typeface="Carlito"/>
              </a:rPr>
              <a:t> - definido como -&gt; 1</a:t>
            </a:r>
          </a:p>
          <a:p>
            <a:pPr marL="16510">
              <a:lnSpc>
                <a:spcPct val="100000"/>
              </a:lnSpc>
              <a:spcBef>
                <a:spcPts val="1280"/>
              </a:spcBef>
            </a:pPr>
            <a:r>
              <a:rPr lang="pt-BR" sz="2000" spc="-15" dirty="0">
                <a:solidFill>
                  <a:srgbClr val="404040"/>
                </a:solidFill>
                <a:latin typeface="Carlito"/>
                <a:cs typeface="Carlito"/>
              </a:rPr>
              <a:t>Nenhum </a:t>
            </a:r>
            <a:r>
              <a:rPr lang="pt-BR" sz="2000" spc="-15" dirty="0" err="1">
                <a:solidFill>
                  <a:srgbClr val="404040"/>
                </a:solidFill>
                <a:latin typeface="Carlito"/>
                <a:cs typeface="Carlito"/>
              </a:rPr>
              <a:t>Nenhum</a:t>
            </a:r>
            <a:r>
              <a:rPr lang="pt-BR" sz="2000" spc="-15" dirty="0">
                <a:solidFill>
                  <a:srgbClr val="404040"/>
                </a:solidFill>
                <a:latin typeface="Carlito"/>
                <a:cs typeface="Carlito"/>
              </a:rPr>
              <a:t>, Falso ASDS, Nenhum ASDS, Falso Oceano, Falso RTLS – definido como -&gt; 0</a:t>
            </a:r>
            <a:endParaRPr sz="2550" dirty="0">
              <a:latin typeface="Carlito"/>
              <a:cs typeface="Carlito"/>
            </a:endParaRPr>
          </a:p>
          <a:p>
            <a:pPr marL="16510" marR="1900555">
              <a:lnSpc>
                <a:spcPct val="148000"/>
              </a:lnSpc>
            </a:pPr>
            <a:r>
              <a:rPr sz="2000" u="heavy" spc="-5" dirty="0">
                <a:solidFill>
                  <a:srgbClr val="404040"/>
                </a:solidFill>
                <a:uFill>
                  <a:solidFill>
                    <a:srgbClr val="404040"/>
                  </a:solidFill>
                </a:uFill>
                <a:latin typeface="Carlito"/>
                <a:cs typeface="Carlito"/>
              </a:rPr>
              <a:t>GitHub url: </a:t>
            </a:r>
            <a:r>
              <a:rPr sz="2000" spc="-5" dirty="0">
                <a:solidFill>
                  <a:srgbClr val="404040"/>
                </a:solidFill>
                <a:latin typeface="Carlito"/>
                <a:cs typeface="Carlito"/>
              </a:rPr>
              <a:t> </a:t>
            </a:r>
            <a:endParaRPr lang="pt-BR" sz="2000" spc="-5" dirty="0">
              <a:solidFill>
                <a:srgbClr val="404040"/>
              </a:solidFill>
              <a:latin typeface="Carlito"/>
              <a:cs typeface="Carlito"/>
            </a:endParaRPr>
          </a:p>
          <a:p>
            <a:pPr marL="16510" marR="1900555">
              <a:lnSpc>
                <a:spcPct val="148000"/>
              </a:lnSpc>
            </a:pPr>
            <a:r>
              <a:rPr lang="en-IN" sz="2000" u="heavy" spc="-5" dirty="0">
                <a:solidFill>
                  <a:srgbClr val="2996E1"/>
                </a:solidFill>
                <a:uFill>
                  <a:solidFill>
                    <a:srgbClr val="2996E1"/>
                  </a:solidFill>
                </a:uFill>
                <a:latin typeface="Carlito"/>
                <a:cs typeface="Carlito"/>
                <a:hlinkClick r:id="rId2"/>
              </a:rPr>
              <a:t>https://github.com/yraion/IBM-Data-Science/blob/master/03-labs-jupyter-spacex-Data%20wrangling.ipynb</a:t>
            </a:r>
            <a:endParaRPr sz="2000" dirty="0">
              <a:latin typeface="Carlito"/>
              <a:cs typeface="Carlito"/>
            </a:endParaRPr>
          </a:p>
        </p:txBody>
      </p:sp>
      <p:grpSp>
        <p:nvGrpSpPr>
          <p:cNvPr id="6" name="object 2">
            <a:extLst>
              <a:ext uri="{FF2B5EF4-FFF2-40B4-BE49-F238E27FC236}">
                <a16:creationId xmlns:a16="http://schemas.microsoft.com/office/drawing/2014/main" id="{D0259B92-385E-471D-43CE-60E8231276C9}"/>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753D039D-1C6B-A35C-E205-91FF4145D621}"/>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D83F122C-900B-992A-A6B3-8AF923703D46}"/>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4" y="543559"/>
            <a:ext cx="7541565" cy="756920"/>
          </a:xfrm>
          <a:prstGeom prst="rect">
            <a:avLst/>
          </a:prstGeom>
        </p:spPr>
        <p:txBody>
          <a:bodyPr vert="horz" wrap="square" lIns="0" tIns="12700" rIns="0" bIns="0" rtlCol="0">
            <a:spAutoFit/>
          </a:bodyPr>
          <a:lstStyle/>
          <a:p>
            <a:pPr marL="12700">
              <a:lnSpc>
                <a:spcPct val="100000"/>
              </a:lnSpc>
              <a:spcBef>
                <a:spcPts val="100"/>
              </a:spcBef>
            </a:pPr>
            <a:r>
              <a:rPr lang="pt-BR" spc="-670" dirty="0"/>
              <a:t>EDA com visualização de dados</a:t>
            </a:r>
            <a:endParaRPr spc="-27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11</a:t>
            </a:fld>
            <a:endParaRPr dirty="0"/>
          </a:p>
        </p:txBody>
      </p:sp>
      <p:sp>
        <p:nvSpPr>
          <p:cNvPr id="4" name="object 4"/>
          <p:cNvSpPr txBox="1"/>
          <p:nvPr/>
        </p:nvSpPr>
        <p:spPr>
          <a:xfrm>
            <a:off x="1176019" y="1824608"/>
            <a:ext cx="9963150" cy="4313360"/>
          </a:xfrm>
          <a:prstGeom prst="rect">
            <a:avLst/>
          </a:prstGeom>
        </p:spPr>
        <p:txBody>
          <a:bodyPr vert="horz" wrap="square" lIns="0" tIns="42545" rIns="0" bIns="0" rtlCol="0">
            <a:spAutoFit/>
          </a:bodyPr>
          <a:lstStyle/>
          <a:p>
            <a:pPr marL="12700" marR="556260">
              <a:lnSpc>
                <a:spcPts val="2210"/>
              </a:lnSpc>
              <a:spcBef>
                <a:spcPts val="335"/>
              </a:spcBef>
            </a:pPr>
            <a:r>
              <a:rPr lang="pt-BR" sz="2000" spc="-20" dirty="0">
                <a:solidFill>
                  <a:srgbClr val="404040"/>
                </a:solidFill>
                <a:latin typeface="Carlito"/>
                <a:cs typeface="Carlito"/>
              </a:rPr>
              <a:t>Análise Exploratória de Dados realizada nas variáveis ​​</a:t>
            </a:r>
            <a:r>
              <a:rPr lang="pt-BR" sz="2000" spc="-20" dirty="0" err="1">
                <a:solidFill>
                  <a:srgbClr val="404040"/>
                </a:solidFill>
                <a:latin typeface="Carlito"/>
                <a:cs typeface="Carlito"/>
              </a:rPr>
              <a:t>Flight</a:t>
            </a:r>
            <a:r>
              <a:rPr lang="pt-BR" sz="2000" spc="-20" dirty="0">
                <a:solidFill>
                  <a:srgbClr val="404040"/>
                </a:solidFill>
                <a:latin typeface="Carlito"/>
                <a:cs typeface="Carlito"/>
              </a:rPr>
              <a:t> </a:t>
            </a:r>
            <a:r>
              <a:rPr lang="pt-BR" sz="2000" spc="-20" dirty="0" err="1">
                <a:solidFill>
                  <a:srgbClr val="404040"/>
                </a:solidFill>
                <a:latin typeface="Carlito"/>
                <a:cs typeface="Carlito"/>
              </a:rPr>
              <a:t>Number</a:t>
            </a:r>
            <a:r>
              <a:rPr lang="pt-BR" sz="2000" spc="-20" dirty="0">
                <a:solidFill>
                  <a:srgbClr val="404040"/>
                </a:solidFill>
                <a:latin typeface="Carlito"/>
                <a:cs typeface="Carlito"/>
              </a:rPr>
              <a:t>, </a:t>
            </a:r>
            <a:r>
              <a:rPr lang="pt-BR" sz="2000" spc="-20" dirty="0" err="1">
                <a:solidFill>
                  <a:srgbClr val="404040"/>
                </a:solidFill>
                <a:latin typeface="Carlito"/>
                <a:cs typeface="Carlito"/>
              </a:rPr>
              <a:t>Payload</a:t>
            </a:r>
            <a:r>
              <a:rPr lang="pt-BR" sz="2000" spc="-20" dirty="0">
                <a:solidFill>
                  <a:srgbClr val="404040"/>
                </a:solidFill>
                <a:latin typeface="Carlito"/>
                <a:cs typeface="Carlito"/>
              </a:rPr>
              <a:t> Mass, </a:t>
            </a:r>
            <a:r>
              <a:rPr lang="pt-BR" sz="2000" spc="-20" dirty="0" err="1">
                <a:solidFill>
                  <a:srgbClr val="404040"/>
                </a:solidFill>
                <a:latin typeface="Carlito"/>
                <a:cs typeface="Carlito"/>
              </a:rPr>
              <a:t>Launch</a:t>
            </a:r>
            <a:r>
              <a:rPr lang="pt-BR" sz="2000" spc="-20" dirty="0">
                <a:solidFill>
                  <a:srgbClr val="404040"/>
                </a:solidFill>
                <a:latin typeface="Carlito"/>
                <a:cs typeface="Carlito"/>
              </a:rPr>
              <a:t> Site, </a:t>
            </a:r>
            <a:r>
              <a:rPr lang="pt-BR" sz="2000" spc="-20" dirty="0" err="1">
                <a:solidFill>
                  <a:srgbClr val="404040"/>
                </a:solidFill>
                <a:latin typeface="Carlito"/>
                <a:cs typeface="Carlito"/>
              </a:rPr>
              <a:t>Orbit</a:t>
            </a:r>
            <a:r>
              <a:rPr lang="pt-BR" sz="2000" spc="-20" dirty="0">
                <a:solidFill>
                  <a:srgbClr val="404040"/>
                </a:solidFill>
                <a:latin typeface="Carlito"/>
                <a:cs typeface="Carlito"/>
              </a:rPr>
              <a:t>, </a:t>
            </a:r>
            <a:r>
              <a:rPr lang="pt-BR" sz="2000" spc="-20" dirty="0" err="1">
                <a:solidFill>
                  <a:srgbClr val="404040"/>
                </a:solidFill>
                <a:latin typeface="Carlito"/>
                <a:cs typeface="Carlito"/>
              </a:rPr>
              <a:t>Class</a:t>
            </a:r>
            <a:r>
              <a:rPr lang="pt-BR" sz="2000" spc="-20" dirty="0">
                <a:solidFill>
                  <a:srgbClr val="404040"/>
                </a:solidFill>
                <a:latin typeface="Carlito"/>
                <a:cs typeface="Carlito"/>
              </a:rPr>
              <a:t> e Year.</a:t>
            </a:r>
            <a:endParaRPr sz="2000" dirty="0">
              <a:latin typeface="Carlito"/>
              <a:cs typeface="Carlito"/>
            </a:endParaRPr>
          </a:p>
          <a:p>
            <a:pPr marL="12700">
              <a:lnSpc>
                <a:spcPct val="100000"/>
              </a:lnSpc>
              <a:spcBef>
                <a:spcPts val="1050"/>
              </a:spcBef>
            </a:pPr>
            <a:r>
              <a:rPr sz="2000" u="heavy" spc="-5" dirty="0">
                <a:solidFill>
                  <a:srgbClr val="404040"/>
                </a:solidFill>
                <a:uFill>
                  <a:solidFill>
                    <a:srgbClr val="404040"/>
                  </a:solidFill>
                </a:uFill>
                <a:latin typeface="Carlito"/>
                <a:cs typeface="Carlito"/>
              </a:rPr>
              <a:t>Plots</a:t>
            </a:r>
            <a:r>
              <a:rPr sz="2000" u="heavy" spc="-5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Used:</a:t>
            </a:r>
            <a:endParaRPr sz="2000" dirty="0">
              <a:latin typeface="Carlito"/>
              <a:cs typeface="Carlito"/>
            </a:endParaRPr>
          </a:p>
          <a:p>
            <a:pPr marL="12700" marR="405765">
              <a:lnSpc>
                <a:spcPts val="2210"/>
              </a:lnSpc>
              <a:spcBef>
                <a:spcPts val="1430"/>
              </a:spcBef>
            </a:pPr>
            <a:r>
              <a:rPr lang="pt-BR" sz="2000" spc="-15" dirty="0">
                <a:solidFill>
                  <a:srgbClr val="404040"/>
                </a:solidFill>
                <a:latin typeface="Carlito"/>
                <a:cs typeface="Carlito"/>
              </a:rPr>
              <a:t>Número do voo versus massa da carga, número do voo versus local de lançamento, massa da carga versus local de lançamento, órbita versus taxa de sucesso, número do voo versus órbita, carga útil versus órbita e tendência anual de sucesso</a:t>
            </a:r>
          </a:p>
          <a:p>
            <a:pPr marL="12700" marR="405765">
              <a:lnSpc>
                <a:spcPts val="2210"/>
              </a:lnSpc>
              <a:spcBef>
                <a:spcPts val="1430"/>
              </a:spcBef>
            </a:pPr>
            <a:r>
              <a:rPr lang="pt-BR" sz="2000" spc="-15" dirty="0">
                <a:solidFill>
                  <a:srgbClr val="404040"/>
                </a:solidFill>
                <a:latin typeface="Carlito"/>
                <a:cs typeface="Carlito"/>
              </a:rPr>
              <a:t>Gráficos de dispersão, gráficos de linhas e gráficos de barras foram usados ​​para comparar as relações entre as variáveis ​​para</a:t>
            </a:r>
          </a:p>
          <a:p>
            <a:pPr marL="12700" marR="405765">
              <a:lnSpc>
                <a:spcPts val="2210"/>
              </a:lnSpc>
              <a:spcBef>
                <a:spcPts val="1430"/>
              </a:spcBef>
            </a:pPr>
            <a:r>
              <a:rPr lang="pt-BR" sz="2000" spc="-15" dirty="0">
                <a:solidFill>
                  <a:srgbClr val="404040"/>
                </a:solidFill>
                <a:latin typeface="Carlito"/>
                <a:cs typeface="Carlito"/>
              </a:rPr>
              <a:t>decidir se existe um relacionamento para que eles possam ser usados ​​no treinamento do modelo de aprendizado de máquina</a:t>
            </a:r>
          </a:p>
          <a:p>
            <a:pPr marL="12700" marR="405765">
              <a:lnSpc>
                <a:spcPts val="2210"/>
              </a:lnSpc>
              <a:spcBef>
                <a:spcPts val="1430"/>
              </a:spcBef>
            </a:pPr>
            <a:r>
              <a:rPr sz="2000" u="heavy" dirty="0">
                <a:solidFill>
                  <a:srgbClr val="404040"/>
                </a:solidFill>
                <a:uFill>
                  <a:solidFill>
                    <a:srgbClr val="404040"/>
                  </a:solidFill>
                </a:uFill>
                <a:latin typeface="Carlito"/>
                <a:cs typeface="Carlito"/>
              </a:rPr>
              <a:t>GitHub </a:t>
            </a:r>
            <a:r>
              <a:rPr sz="2000" u="heavy" spc="-5" dirty="0">
                <a:solidFill>
                  <a:srgbClr val="404040"/>
                </a:solidFill>
                <a:uFill>
                  <a:solidFill>
                    <a:srgbClr val="404040"/>
                  </a:solidFill>
                </a:uFill>
                <a:latin typeface="Carlito"/>
                <a:cs typeface="Carlito"/>
              </a:rPr>
              <a:t>url:</a:t>
            </a:r>
            <a:r>
              <a:rPr lang="pt-BR" sz="2000" u="heavy" spc="-5" dirty="0">
                <a:solidFill>
                  <a:srgbClr val="404040"/>
                </a:solidFill>
                <a:uFill>
                  <a:solidFill>
                    <a:srgbClr val="404040"/>
                  </a:solidFill>
                </a:uFill>
                <a:latin typeface="Carlito"/>
                <a:cs typeface="Carlito"/>
              </a:rPr>
              <a:t> </a:t>
            </a:r>
            <a:r>
              <a:rPr lang="pt-BR" sz="2000" u="heavy" spc="-5" dirty="0">
                <a:solidFill>
                  <a:srgbClr val="404040"/>
                </a:solidFill>
                <a:uFill>
                  <a:solidFill>
                    <a:srgbClr val="404040"/>
                  </a:solidFill>
                </a:uFill>
                <a:latin typeface="Carlito"/>
                <a:cs typeface="Carlito"/>
                <a:hlinkClick r:id="rId2"/>
              </a:rPr>
              <a:t>https://github.com/yraion/IBM-Data-Science/blob/master/06-jupyter-labs-eda-dataviz.ipynb</a:t>
            </a:r>
            <a:endParaRPr sz="2000" dirty="0">
              <a:latin typeface="Carlito"/>
              <a:cs typeface="Carlito"/>
            </a:endParaRPr>
          </a:p>
        </p:txBody>
      </p:sp>
      <p:grpSp>
        <p:nvGrpSpPr>
          <p:cNvPr id="6" name="object 2">
            <a:extLst>
              <a:ext uri="{FF2B5EF4-FFF2-40B4-BE49-F238E27FC236}">
                <a16:creationId xmlns:a16="http://schemas.microsoft.com/office/drawing/2014/main" id="{EFA25611-2281-1AB4-4B00-759A9633E4BC}"/>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CC0124F8-3628-8832-6CDB-2C899E7EA1BE}"/>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8DE200E9-E06E-40F2-939F-5A680C9448F3}"/>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3245485" cy="756920"/>
          </a:xfrm>
          <a:prstGeom prst="rect">
            <a:avLst/>
          </a:prstGeom>
        </p:spPr>
        <p:txBody>
          <a:bodyPr vert="horz" wrap="square" lIns="0" tIns="12700" rIns="0" bIns="0" rtlCol="0">
            <a:spAutoFit/>
          </a:bodyPr>
          <a:lstStyle/>
          <a:p>
            <a:pPr marL="12700">
              <a:lnSpc>
                <a:spcPct val="100000"/>
              </a:lnSpc>
              <a:spcBef>
                <a:spcPts val="100"/>
              </a:spcBef>
            </a:pPr>
            <a:r>
              <a:rPr spc="-670" dirty="0"/>
              <a:t>EDA </a:t>
            </a:r>
            <a:r>
              <a:rPr spc="-45" dirty="0"/>
              <a:t>with</a:t>
            </a:r>
            <a:r>
              <a:rPr spc="-280" dirty="0"/>
              <a:t> </a:t>
            </a:r>
            <a:r>
              <a:rPr spc="-770" dirty="0"/>
              <a:t>SQL</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12</a:t>
            </a:fld>
            <a:endParaRPr dirty="0"/>
          </a:p>
        </p:txBody>
      </p:sp>
      <p:sp>
        <p:nvSpPr>
          <p:cNvPr id="4" name="object 4"/>
          <p:cNvSpPr txBox="1"/>
          <p:nvPr/>
        </p:nvSpPr>
        <p:spPr>
          <a:xfrm>
            <a:off x="1176019" y="1622485"/>
            <a:ext cx="9687560" cy="3073405"/>
          </a:xfrm>
          <a:prstGeom prst="rect">
            <a:avLst/>
          </a:prstGeom>
        </p:spPr>
        <p:txBody>
          <a:bodyPr vert="horz" wrap="square" lIns="0" tIns="162560" rIns="0" bIns="0" rtlCol="0">
            <a:spAutoFit/>
          </a:bodyPr>
          <a:lstStyle/>
          <a:p>
            <a:pPr marL="12700">
              <a:lnSpc>
                <a:spcPct val="100000"/>
              </a:lnSpc>
              <a:spcBef>
                <a:spcPts val="1280"/>
              </a:spcBef>
            </a:pPr>
            <a:r>
              <a:rPr lang="pt-BR" sz="2000" spc="-5" dirty="0">
                <a:solidFill>
                  <a:srgbClr val="404040"/>
                </a:solidFill>
                <a:latin typeface="Carlito"/>
                <a:cs typeface="Carlito"/>
              </a:rPr>
              <a:t>Conjunto de dados carregado no banco de dados IBM DB2.</a:t>
            </a:r>
          </a:p>
          <a:p>
            <a:pPr marL="12700">
              <a:lnSpc>
                <a:spcPct val="100000"/>
              </a:lnSpc>
              <a:spcBef>
                <a:spcPts val="1280"/>
              </a:spcBef>
            </a:pPr>
            <a:r>
              <a:rPr lang="pt-BR" sz="2000" spc="-5" dirty="0">
                <a:solidFill>
                  <a:srgbClr val="404040"/>
                </a:solidFill>
                <a:latin typeface="Carlito"/>
                <a:cs typeface="Carlito"/>
              </a:rPr>
              <a:t>Consultado usando a integração SQL Python.</a:t>
            </a:r>
          </a:p>
          <a:p>
            <a:pPr marL="12700">
              <a:lnSpc>
                <a:spcPct val="100000"/>
              </a:lnSpc>
              <a:spcBef>
                <a:spcPts val="1280"/>
              </a:spcBef>
            </a:pPr>
            <a:r>
              <a:rPr lang="pt-BR" sz="2000" spc="-5" dirty="0">
                <a:solidFill>
                  <a:srgbClr val="404040"/>
                </a:solidFill>
                <a:latin typeface="Carlito"/>
                <a:cs typeface="Carlito"/>
              </a:rPr>
              <a:t>As consultas foram feitas para obter uma melhor compreensão do conjunto de dados.</a:t>
            </a:r>
          </a:p>
          <a:p>
            <a:pPr marL="12700">
              <a:lnSpc>
                <a:spcPct val="100000"/>
              </a:lnSpc>
              <a:spcBef>
                <a:spcPts val="1280"/>
              </a:spcBef>
            </a:pPr>
            <a:r>
              <a:rPr lang="pt-BR" sz="2000" spc="-5" dirty="0">
                <a:solidFill>
                  <a:srgbClr val="404040"/>
                </a:solidFill>
                <a:latin typeface="Carlito"/>
                <a:cs typeface="Carlito"/>
              </a:rPr>
              <a:t>Informações consultadas sobre nomes de sites de lançamento, resultados de missões, vários tamanhos de carga útil de clientes e versões de reforço e resultados de pouso</a:t>
            </a:r>
            <a:endParaRPr sz="2450" dirty="0">
              <a:latin typeface="Carlito"/>
              <a:cs typeface="Carlito"/>
            </a:endParaRPr>
          </a:p>
          <a:p>
            <a:pPr marL="12700" marR="5080">
              <a:lnSpc>
                <a:spcPct val="149000"/>
              </a:lnSpc>
            </a:pPr>
            <a:r>
              <a:rPr sz="2000" u="heavy" dirty="0">
                <a:solidFill>
                  <a:srgbClr val="404040"/>
                </a:solidFill>
                <a:uFill>
                  <a:solidFill>
                    <a:srgbClr val="404040"/>
                  </a:solidFill>
                </a:uFill>
                <a:latin typeface="Carlito"/>
                <a:cs typeface="Carlito"/>
              </a:rPr>
              <a:t>GitHub </a:t>
            </a:r>
            <a:r>
              <a:rPr sz="2000" u="heavy" spc="-5" dirty="0">
                <a:solidFill>
                  <a:srgbClr val="404040"/>
                </a:solidFill>
                <a:uFill>
                  <a:solidFill>
                    <a:srgbClr val="404040"/>
                  </a:solidFill>
                </a:uFill>
                <a:latin typeface="Carlito"/>
                <a:cs typeface="Carlito"/>
              </a:rPr>
              <a:t>url: </a:t>
            </a:r>
            <a:r>
              <a:rPr sz="2000" spc="-5" dirty="0">
                <a:solidFill>
                  <a:srgbClr val="404040"/>
                </a:solidFill>
                <a:latin typeface="Carlito"/>
                <a:cs typeface="Carlito"/>
              </a:rPr>
              <a:t> </a:t>
            </a:r>
            <a:r>
              <a:rPr lang="en-IN" sz="2000" u="heavy" spc="-5" dirty="0">
                <a:solidFill>
                  <a:srgbClr val="2996E1"/>
                </a:solidFill>
                <a:uFill>
                  <a:solidFill>
                    <a:srgbClr val="2996E1"/>
                  </a:solidFill>
                </a:uFill>
                <a:latin typeface="Carlito"/>
                <a:cs typeface="Carlito"/>
                <a:hlinkClick r:id="rId2"/>
              </a:rPr>
              <a:t>https://github.com/yraion/IBM-Data-Science/blob/master/04-jupyter-labs-eda-sql-coursera.ipynb</a:t>
            </a:r>
            <a:endParaRPr sz="2000" dirty="0">
              <a:latin typeface="Carlito"/>
              <a:cs typeface="Carlito"/>
            </a:endParaRPr>
          </a:p>
        </p:txBody>
      </p:sp>
      <p:grpSp>
        <p:nvGrpSpPr>
          <p:cNvPr id="6" name="object 2">
            <a:extLst>
              <a:ext uri="{FF2B5EF4-FFF2-40B4-BE49-F238E27FC236}">
                <a16:creationId xmlns:a16="http://schemas.microsoft.com/office/drawing/2014/main" id="{6D2209BB-EED4-E065-A8D1-0E5BF996F6D1}"/>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122C669B-C85F-07E5-1B11-6522360536CD}"/>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5F27960D-298B-AD65-CC39-924EC334F801}"/>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8733790" cy="756920"/>
          </a:xfrm>
          <a:prstGeom prst="rect">
            <a:avLst/>
          </a:prstGeom>
        </p:spPr>
        <p:txBody>
          <a:bodyPr vert="horz" wrap="square" lIns="0" tIns="12700" rIns="0" bIns="0" rtlCol="0">
            <a:spAutoFit/>
          </a:bodyPr>
          <a:lstStyle/>
          <a:p>
            <a:pPr marL="12700">
              <a:lnSpc>
                <a:spcPct val="100000"/>
              </a:lnSpc>
              <a:spcBef>
                <a:spcPts val="100"/>
              </a:spcBef>
            </a:pPr>
            <a:r>
              <a:rPr spc="-245" dirty="0"/>
              <a:t>Build </a:t>
            </a:r>
            <a:r>
              <a:rPr spc="-315" dirty="0"/>
              <a:t>an </a:t>
            </a:r>
            <a:r>
              <a:rPr spc="-190" dirty="0"/>
              <a:t>interactive </a:t>
            </a:r>
            <a:r>
              <a:rPr spc="-295" dirty="0"/>
              <a:t>map </a:t>
            </a:r>
            <a:r>
              <a:rPr spc="-45" dirty="0"/>
              <a:t>with</a:t>
            </a:r>
            <a:r>
              <a:rPr spc="-780" dirty="0"/>
              <a:t> </a:t>
            </a:r>
            <a:r>
              <a:rPr spc="-270" dirty="0"/>
              <a:t>Folium</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13</a:t>
            </a:fld>
            <a:endParaRPr dirty="0"/>
          </a:p>
        </p:txBody>
      </p:sp>
      <p:sp>
        <p:nvSpPr>
          <p:cNvPr id="4" name="object 4"/>
          <p:cNvSpPr txBox="1"/>
          <p:nvPr/>
        </p:nvSpPr>
        <p:spPr>
          <a:xfrm>
            <a:off x="1176019" y="1824608"/>
            <a:ext cx="9765665" cy="2133276"/>
          </a:xfrm>
          <a:prstGeom prst="rect">
            <a:avLst/>
          </a:prstGeom>
        </p:spPr>
        <p:txBody>
          <a:bodyPr vert="horz" wrap="square" lIns="0" tIns="42545" rIns="0" bIns="0" rtlCol="0">
            <a:spAutoFit/>
          </a:bodyPr>
          <a:lstStyle/>
          <a:p>
            <a:pPr marL="12700" marR="5080">
              <a:lnSpc>
                <a:spcPts val="2210"/>
              </a:lnSpc>
              <a:spcBef>
                <a:spcPts val="335"/>
              </a:spcBef>
            </a:pPr>
            <a:r>
              <a:rPr lang="pt-BR" sz="2000" spc="-15" dirty="0">
                <a:solidFill>
                  <a:srgbClr val="404040"/>
                </a:solidFill>
                <a:latin typeface="Carlito"/>
                <a:cs typeface="Carlito"/>
              </a:rPr>
              <a:t>Os mapas </a:t>
            </a:r>
            <a:r>
              <a:rPr lang="pt-BR" sz="2000" spc="-15" dirty="0" err="1">
                <a:solidFill>
                  <a:srgbClr val="404040"/>
                </a:solidFill>
                <a:latin typeface="Carlito"/>
                <a:cs typeface="Carlito"/>
              </a:rPr>
              <a:t>Folium</a:t>
            </a:r>
            <a:r>
              <a:rPr lang="pt-BR" sz="2000" spc="-15" dirty="0">
                <a:solidFill>
                  <a:srgbClr val="404040"/>
                </a:solidFill>
                <a:latin typeface="Carlito"/>
                <a:cs typeface="Carlito"/>
              </a:rPr>
              <a:t> marcam os Locais de Lançamento, pousos bem-sucedidos e malsucedidos e um exemplo de proximidade a locais-chave: Ferrovia, Rodovia, Costa e Cidade.</a:t>
            </a:r>
          </a:p>
          <a:p>
            <a:pPr marL="12700" marR="5080">
              <a:lnSpc>
                <a:spcPts val="2210"/>
              </a:lnSpc>
              <a:spcBef>
                <a:spcPts val="335"/>
              </a:spcBef>
            </a:pPr>
            <a:r>
              <a:rPr lang="pt-BR" sz="2000" spc="-15" dirty="0">
                <a:solidFill>
                  <a:srgbClr val="404040"/>
                </a:solidFill>
                <a:latin typeface="Carlito"/>
                <a:cs typeface="Carlito"/>
              </a:rPr>
              <a:t>Isso nos permite entender por que os sites de lançamento podem estar localizados onde estão. Também visualiza pousos bem-sucedidos em relação à localização.</a:t>
            </a:r>
          </a:p>
          <a:p>
            <a:pPr marL="12700" marR="5080">
              <a:lnSpc>
                <a:spcPts val="2210"/>
              </a:lnSpc>
              <a:spcBef>
                <a:spcPts val="335"/>
              </a:spcBef>
            </a:pPr>
            <a:endParaRPr lang="pt-BR" sz="2000" u="heavy" spc="-15" dirty="0">
              <a:solidFill>
                <a:srgbClr val="404040"/>
              </a:solidFill>
              <a:uFill>
                <a:solidFill>
                  <a:srgbClr val="404040"/>
                </a:solidFill>
              </a:uFill>
              <a:latin typeface="Carlito"/>
              <a:cs typeface="Carlito"/>
            </a:endParaRPr>
          </a:p>
          <a:p>
            <a:pPr marL="12700" marR="5080">
              <a:lnSpc>
                <a:spcPts val="2210"/>
              </a:lnSpc>
              <a:spcBef>
                <a:spcPts val="335"/>
              </a:spcBef>
            </a:pPr>
            <a:r>
              <a:rPr sz="2000" u="heavy" dirty="0">
                <a:solidFill>
                  <a:srgbClr val="404040"/>
                </a:solidFill>
                <a:uFill>
                  <a:solidFill>
                    <a:srgbClr val="404040"/>
                  </a:solidFill>
                </a:uFill>
                <a:latin typeface="Carlito"/>
                <a:cs typeface="Carlito"/>
              </a:rPr>
              <a:t>GitHub</a:t>
            </a:r>
            <a:r>
              <a:rPr sz="2000" u="heavy" spc="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url</a:t>
            </a:r>
            <a:r>
              <a:rPr sz="2000" u="heavy" spc="-5" dirty="0">
                <a:solidFill>
                  <a:srgbClr val="404040"/>
                </a:solidFill>
                <a:uFill>
                  <a:solidFill>
                    <a:srgbClr val="404040"/>
                  </a:solidFill>
                </a:uFill>
                <a:latin typeface="Carlito"/>
                <a:cs typeface="Carlito"/>
                <a:hlinkClick r:id="rId2"/>
              </a:rPr>
              <a:t>:</a:t>
            </a:r>
            <a:r>
              <a:rPr lang="pt-BR" sz="2000" u="heavy" spc="-5" dirty="0">
                <a:solidFill>
                  <a:srgbClr val="404040"/>
                </a:solidFill>
                <a:uFill>
                  <a:solidFill>
                    <a:srgbClr val="404040"/>
                  </a:solidFill>
                </a:uFill>
                <a:latin typeface="Carlito"/>
                <a:cs typeface="Carlito"/>
                <a:hlinkClick r:id="rId2"/>
              </a:rPr>
              <a:t> https://github.com/yraion/IBM-Data-Science/blob/master/07-lab_jupyter_launch_site_location.ipynb</a:t>
            </a:r>
            <a:endParaRPr sz="2000" dirty="0">
              <a:latin typeface="Carlito"/>
              <a:cs typeface="Carlito"/>
            </a:endParaRPr>
          </a:p>
        </p:txBody>
      </p:sp>
      <p:grpSp>
        <p:nvGrpSpPr>
          <p:cNvPr id="6" name="object 2">
            <a:extLst>
              <a:ext uri="{FF2B5EF4-FFF2-40B4-BE49-F238E27FC236}">
                <a16:creationId xmlns:a16="http://schemas.microsoft.com/office/drawing/2014/main" id="{362D1E68-22A7-00D1-B01E-3B882BCDC576}"/>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FBA1F12A-8C88-54C7-9E68-38E01DE025BC}"/>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B56EAA63-44BB-D3B2-2DA3-16F3CCF541BB}"/>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8329295" cy="756920"/>
          </a:xfrm>
          <a:prstGeom prst="rect">
            <a:avLst/>
          </a:prstGeom>
        </p:spPr>
        <p:txBody>
          <a:bodyPr vert="horz" wrap="square" lIns="0" tIns="12700" rIns="0" bIns="0" rtlCol="0">
            <a:spAutoFit/>
          </a:bodyPr>
          <a:lstStyle/>
          <a:p>
            <a:pPr marL="12700">
              <a:lnSpc>
                <a:spcPct val="100000"/>
              </a:lnSpc>
              <a:spcBef>
                <a:spcPts val="100"/>
              </a:spcBef>
            </a:pPr>
            <a:r>
              <a:rPr spc="-245" dirty="0"/>
              <a:t>Build </a:t>
            </a:r>
            <a:r>
              <a:rPr spc="-415" dirty="0"/>
              <a:t>a </a:t>
            </a:r>
            <a:r>
              <a:rPr spc="-340" dirty="0"/>
              <a:t>Dashboard </a:t>
            </a:r>
            <a:r>
              <a:rPr spc="-45" dirty="0"/>
              <a:t>with </a:t>
            </a:r>
            <a:r>
              <a:rPr spc="-210" dirty="0"/>
              <a:t>Plotly</a:t>
            </a:r>
            <a:r>
              <a:rPr spc="-800" dirty="0"/>
              <a:t> </a:t>
            </a:r>
            <a:r>
              <a:rPr spc="-450" dirty="0"/>
              <a:t>Dash</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14</a:t>
            </a:fld>
            <a:endParaRPr dirty="0"/>
          </a:p>
        </p:txBody>
      </p:sp>
      <p:sp>
        <p:nvSpPr>
          <p:cNvPr id="4" name="object 4"/>
          <p:cNvSpPr txBox="1"/>
          <p:nvPr/>
        </p:nvSpPr>
        <p:spPr>
          <a:xfrm>
            <a:off x="609600" y="1676247"/>
            <a:ext cx="11430000" cy="4001095"/>
          </a:xfrm>
          <a:prstGeom prst="rect">
            <a:avLst/>
          </a:prstGeom>
        </p:spPr>
        <p:txBody>
          <a:bodyPr vert="horz" wrap="square" lIns="0" tIns="152400" rIns="0" bIns="0" rtlCol="0">
            <a:spAutoFit/>
          </a:bodyPr>
          <a:lstStyle/>
          <a:p>
            <a:pPr marL="12700">
              <a:lnSpc>
                <a:spcPct val="100000"/>
              </a:lnSpc>
              <a:spcBef>
                <a:spcPts val="1200"/>
              </a:spcBef>
            </a:pPr>
            <a:r>
              <a:rPr lang="pt-BR" sz="2000" spc="-10" dirty="0">
                <a:solidFill>
                  <a:srgbClr val="404040"/>
                </a:solidFill>
                <a:latin typeface="Carlito"/>
                <a:cs typeface="Carlito"/>
              </a:rPr>
              <a:t>O painel inclui um gráfico de pizza e um gráfico de dispersão.</a:t>
            </a:r>
          </a:p>
          <a:p>
            <a:pPr marL="12700">
              <a:lnSpc>
                <a:spcPct val="100000"/>
              </a:lnSpc>
              <a:spcBef>
                <a:spcPts val="1200"/>
              </a:spcBef>
            </a:pPr>
            <a:r>
              <a:rPr lang="pt-BR" sz="2000" spc="-10" dirty="0">
                <a:solidFill>
                  <a:srgbClr val="404040"/>
                </a:solidFill>
                <a:latin typeface="Carlito"/>
                <a:cs typeface="Carlito"/>
              </a:rPr>
              <a:t>O gráfico de pizza pode ser selecionado para mostrar a distribuição de pousos bem-sucedidos em todos os locais de lançamento e pode ser selecionado para mostrar as taxas de sucesso do local de lançamento individual.</a:t>
            </a:r>
          </a:p>
          <a:p>
            <a:pPr marL="12700">
              <a:lnSpc>
                <a:spcPct val="100000"/>
              </a:lnSpc>
              <a:spcBef>
                <a:spcPts val="1200"/>
              </a:spcBef>
            </a:pPr>
            <a:r>
              <a:rPr lang="pt-BR" sz="2000" spc="-10" dirty="0">
                <a:solidFill>
                  <a:srgbClr val="404040"/>
                </a:solidFill>
                <a:latin typeface="Carlito"/>
                <a:cs typeface="Carlito"/>
              </a:rPr>
              <a:t>O gráfico de dispersão recebe duas entradas: Todos os sites ou site individual e massa de carga útil em um controle deslizante entre 0 e 10.000 kg.</a:t>
            </a:r>
          </a:p>
          <a:p>
            <a:pPr marL="12700">
              <a:lnSpc>
                <a:spcPct val="100000"/>
              </a:lnSpc>
              <a:spcBef>
                <a:spcPts val="1200"/>
              </a:spcBef>
            </a:pPr>
            <a:r>
              <a:rPr lang="pt-BR" sz="2000" spc="-10" dirty="0">
                <a:solidFill>
                  <a:srgbClr val="404040"/>
                </a:solidFill>
                <a:latin typeface="Carlito"/>
                <a:cs typeface="Carlito"/>
              </a:rPr>
              <a:t>O gráfico de pizza é usado para visualizar a taxa de sucesso do site de lançamento.</a:t>
            </a:r>
          </a:p>
          <a:p>
            <a:pPr marL="12700">
              <a:lnSpc>
                <a:spcPct val="100000"/>
              </a:lnSpc>
              <a:spcBef>
                <a:spcPts val="1200"/>
              </a:spcBef>
            </a:pPr>
            <a:r>
              <a:rPr lang="pt-BR" sz="2000" spc="-10" dirty="0">
                <a:solidFill>
                  <a:srgbClr val="404040"/>
                </a:solidFill>
                <a:latin typeface="Carlito"/>
                <a:cs typeface="Carlito"/>
              </a:rPr>
              <a:t>O gráfico de dispersão pode nos ajudar a ver como o sucesso varia entre os locais de lançamento, massa de carga útil e categoria de versão de reforço.</a:t>
            </a:r>
          </a:p>
          <a:p>
            <a:pPr marL="12700">
              <a:lnSpc>
                <a:spcPct val="100000"/>
              </a:lnSpc>
              <a:spcBef>
                <a:spcPts val="1200"/>
              </a:spcBef>
            </a:pPr>
            <a:r>
              <a:rPr sz="2000" u="heavy" dirty="0">
                <a:solidFill>
                  <a:srgbClr val="404040"/>
                </a:solidFill>
                <a:uFill>
                  <a:solidFill>
                    <a:srgbClr val="404040"/>
                  </a:solidFill>
                </a:uFill>
                <a:latin typeface="Carlito"/>
                <a:cs typeface="Carlito"/>
              </a:rPr>
              <a:t>GitHub</a:t>
            </a:r>
            <a:r>
              <a:rPr sz="2000" u="heavy" spc="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url:</a:t>
            </a:r>
            <a:r>
              <a:rPr lang="pt-BR" sz="2000" u="heavy" spc="-5" dirty="0">
                <a:solidFill>
                  <a:srgbClr val="404040"/>
                </a:solidFill>
                <a:uFill>
                  <a:solidFill>
                    <a:srgbClr val="404040"/>
                  </a:solidFill>
                </a:uFill>
                <a:latin typeface="Carlito"/>
                <a:cs typeface="Carlito"/>
                <a:hlinkClick r:id="rId2"/>
              </a:rPr>
              <a:t>https://github.com/yraion/IBM-Data-Science/blob/master/06-jupyter-labs-eda-dataviz.ipynb</a:t>
            </a:r>
            <a:endParaRPr sz="2000" dirty="0">
              <a:latin typeface="Carlito"/>
              <a:cs typeface="Carlito"/>
            </a:endParaRPr>
          </a:p>
        </p:txBody>
      </p:sp>
      <p:grpSp>
        <p:nvGrpSpPr>
          <p:cNvPr id="6" name="object 2">
            <a:extLst>
              <a:ext uri="{FF2B5EF4-FFF2-40B4-BE49-F238E27FC236}">
                <a16:creationId xmlns:a16="http://schemas.microsoft.com/office/drawing/2014/main" id="{D05A9BF9-055A-D02B-8BCB-4B6AF30B3C6F}"/>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25EA5804-DDE3-C8B2-1A6B-79F6A558343C}"/>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81289912-9197-C2CA-9C9B-83E535362907}"/>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919084" cy="756920"/>
          </a:xfrm>
          <a:prstGeom prst="rect">
            <a:avLst/>
          </a:prstGeom>
        </p:spPr>
        <p:txBody>
          <a:bodyPr vert="horz" wrap="square" lIns="0" tIns="12700" rIns="0" bIns="0" rtlCol="0">
            <a:spAutoFit/>
          </a:bodyPr>
          <a:lstStyle/>
          <a:p>
            <a:pPr marL="12700">
              <a:lnSpc>
                <a:spcPct val="100000"/>
              </a:lnSpc>
              <a:spcBef>
                <a:spcPts val="100"/>
              </a:spcBef>
            </a:pPr>
            <a:r>
              <a:rPr spc="-250" dirty="0"/>
              <a:t>Predictive </a:t>
            </a:r>
            <a:r>
              <a:rPr spc="-355" dirty="0"/>
              <a:t>analysis</a:t>
            </a:r>
            <a:r>
              <a:rPr spc="-555" dirty="0"/>
              <a:t> </a:t>
            </a:r>
            <a:r>
              <a:rPr spc="-280" dirty="0"/>
              <a:t>(Classification)</a:t>
            </a:r>
          </a:p>
        </p:txBody>
      </p:sp>
      <p:sp>
        <p:nvSpPr>
          <p:cNvPr id="4" name="object 4"/>
          <p:cNvSpPr txBox="1"/>
          <p:nvPr/>
        </p:nvSpPr>
        <p:spPr>
          <a:xfrm>
            <a:off x="154871" y="2514256"/>
            <a:ext cx="3617721" cy="1552348"/>
          </a:xfrm>
          <a:prstGeom prst="rect">
            <a:avLst/>
          </a:prstGeom>
        </p:spPr>
        <p:txBody>
          <a:bodyPr vert="horz" wrap="square" lIns="0" tIns="13335" rIns="0" bIns="0" rtlCol="0">
            <a:spAutoFit/>
          </a:bodyPr>
          <a:lstStyle/>
          <a:p>
            <a:pPr marL="12700">
              <a:lnSpc>
                <a:spcPct val="100000"/>
              </a:lnSpc>
              <a:spcBef>
                <a:spcPts val="105"/>
              </a:spcBef>
            </a:pPr>
            <a:r>
              <a:rPr sz="2000" u="heavy" dirty="0">
                <a:solidFill>
                  <a:srgbClr val="404040"/>
                </a:solidFill>
                <a:uFill>
                  <a:solidFill>
                    <a:srgbClr val="404040"/>
                  </a:solidFill>
                </a:uFill>
                <a:latin typeface="Carlito"/>
                <a:cs typeface="Carlito"/>
              </a:rPr>
              <a:t>GitHub</a:t>
            </a:r>
            <a:r>
              <a:rPr lang="pt-BR" sz="2000" u="heavy"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hlinkClick r:id="rId2"/>
              </a:rPr>
              <a:t>url:</a:t>
            </a:r>
            <a:r>
              <a:rPr lang="pt-BR" sz="2000" u="heavy" spc="-5" dirty="0">
                <a:solidFill>
                  <a:srgbClr val="404040"/>
                </a:solidFill>
                <a:uFill>
                  <a:solidFill>
                    <a:srgbClr val="404040"/>
                  </a:solidFill>
                </a:uFill>
                <a:latin typeface="Carlito"/>
                <a:cs typeface="Carlito"/>
                <a:hlinkClick r:id="rId2"/>
              </a:rPr>
              <a:t>https://github.com/yraion/IBM-Data-Science/blob/master/08-SpaceX_Machine%20Learning%20Prediction_Part_5.ipynb</a:t>
            </a:r>
            <a:endParaRPr lang="en-IN" sz="2000" u="heavy" spc="-5" dirty="0">
              <a:solidFill>
                <a:srgbClr val="404040"/>
              </a:solidFill>
              <a:uFill>
                <a:solidFill>
                  <a:srgbClr val="404040"/>
                </a:solidFill>
              </a:uFill>
              <a:latin typeface="Carlito"/>
              <a:cs typeface="Carlito"/>
            </a:endParaRPr>
          </a:p>
        </p:txBody>
      </p:sp>
      <p:grpSp>
        <p:nvGrpSpPr>
          <p:cNvPr id="5" name="object 5"/>
          <p:cNvGrpSpPr/>
          <p:nvPr/>
        </p:nvGrpSpPr>
        <p:grpSpPr>
          <a:xfrm>
            <a:off x="3822191" y="1933955"/>
            <a:ext cx="1938655" cy="1728470"/>
            <a:chOff x="3822191" y="1933955"/>
            <a:chExt cx="1938655" cy="1728470"/>
          </a:xfrm>
        </p:grpSpPr>
        <p:sp>
          <p:nvSpPr>
            <p:cNvPr id="6" name="object 6"/>
            <p:cNvSpPr/>
            <p:nvPr/>
          </p:nvSpPr>
          <p:spPr>
            <a:xfrm>
              <a:off x="4133087" y="2229611"/>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solidFill>
              <a:srgbClr val="EDC1AA"/>
            </a:solidFill>
          </p:spPr>
          <p:txBody>
            <a:bodyPr wrap="square" lIns="0" tIns="0" rIns="0" bIns="0" rtlCol="0"/>
            <a:lstStyle/>
            <a:p>
              <a:endParaRPr/>
            </a:p>
          </p:txBody>
        </p:sp>
        <p:sp>
          <p:nvSpPr>
            <p:cNvPr id="7" name="object 7"/>
            <p:cNvSpPr/>
            <p:nvPr/>
          </p:nvSpPr>
          <p:spPr>
            <a:xfrm>
              <a:off x="3829811" y="1941575"/>
              <a:ext cx="1923414" cy="1153795"/>
            </a:xfrm>
            <a:custGeom>
              <a:avLst/>
              <a:gdLst/>
              <a:ahLst/>
              <a:cxnLst/>
              <a:rect l="l" t="t" r="r" b="b"/>
              <a:pathLst>
                <a:path w="1923414" h="1153795">
                  <a:moveTo>
                    <a:pt x="1807845" y="0"/>
                  </a:moveTo>
                  <a:lnTo>
                    <a:pt x="115315" y="0"/>
                  </a:lnTo>
                  <a:lnTo>
                    <a:pt x="70485" y="9016"/>
                  </a:lnTo>
                  <a:lnTo>
                    <a:pt x="33782" y="33782"/>
                  </a:lnTo>
                  <a:lnTo>
                    <a:pt x="9016" y="70485"/>
                  </a:lnTo>
                  <a:lnTo>
                    <a:pt x="0" y="115315"/>
                  </a:lnTo>
                  <a:lnTo>
                    <a:pt x="0" y="1038225"/>
                  </a:lnTo>
                  <a:lnTo>
                    <a:pt x="9016" y="1083056"/>
                  </a:lnTo>
                  <a:lnTo>
                    <a:pt x="33782" y="1119759"/>
                  </a:lnTo>
                  <a:lnTo>
                    <a:pt x="70485" y="1144524"/>
                  </a:lnTo>
                  <a:lnTo>
                    <a:pt x="115315" y="1153540"/>
                  </a:lnTo>
                  <a:lnTo>
                    <a:pt x="1807845" y="1153540"/>
                  </a:lnTo>
                  <a:lnTo>
                    <a:pt x="1852676" y="1144524"/>
                  </a:lnTo>
                  <a:lnTo>
                    <a:pt x="1889378" y="1119759"/>
                  </a:lnTo>
                  <a:lnTo>
                    <a:pt x="1914143" y="1083056"/>
                  </a:lnTo>
                  <a:lnTo>
                    <a:pt x="1923161" y="1038225"/>
                  </a:lnTo>
                  <a:lnTo>
                    <a:pt x="1923161" y="115315"/>
                  </a:lnTo>
                  <a:lnTo>
                    <a:pt x="1914143" y="70485"/>
                  </a:lnTo>
                  <a:lnTo>
                    <a:pt x="1889378" y="33782"/>
                  </a:lnTo>
                  <a:lnTo>
                    <a:pt x="1852676" y="9016"/>
                  </a:lnTo>
                  <a:lnTo>
                    <a:pt x="1807845" y="0"/>
                  </a:lnTo>
                  <a:close/>
                </a:path>
              </a:pathLst>
            </a:custGeom>
            <a:solidFill>
              <a:srgbClr val="E28312"/>
            </a:solidFill>
          </p:spPr>
          <p:txBody>
            <a:bodyPr wrap="square" lIns="0" tIns="0" rIns="0" bIns="0" rtlCol="0"/>
            <a:lstStyle/>
            <a:p>
              <a:endParaRPr/>
            </a:p>
          </p:txBody>
        </p:sp>
        <p:sp>
          <p:nvSpPr>
            <p:cNvPr id="8" name="object 8"/>
            <p:cNvSpPr/>
            <p:nvPr/>
          </p:nvSpPr>
          <p:spPr>
            <a:xfrm>
              <a:off x="3829811" y="1941575"/>
              <a:ext cx="1923414" cy="1153795"/>
            </a:xfrm>
            <a:custGeom>
              <a:avLst/>
              <a:gdLst/>
              <a:ahLst/>
              <a:cxnLst/>
              <a:rect l="l" t="t" r="r" b="b"/>
              <a:pathLst>
                <a:path w="1923414" h="1153795">
                  <a:moveTo>
                    <a:pt x="0" y="115315"/>
                  </a:moveTo>
                  <a:lnTo>
                    <a:pt x="9016" y="70485"/>
                  </a:lnTo>
                  <a:lnTo>
                    <a:pt x="33782" y="33782"/>
                  </a:lnTo>
                  <a:lnTo>
                    <a:pt x="70485" y="9016"/>
                  </a:lnTo>
                  <a:lnTo>
                    <a:pt x="115315" y="0"/>
                  </a:lnTo>
                  <a:lnTo>
                    <a:pt x="1807845" y="0"/>
                  </a:lnTo>
                  <a:lnTo>
                    <a:pt x="1852676" y="9016"/>
                  </a:lnTo>
                  <a:lnTo>
                    <a:pt x="1889378" y="33782"/>
                  </a:lnTo>
                  <a:lnTo>
                    <a:pt x="1914143" y="70485"/>
                  </a:lnTo>
                  <a:lnTo>
                    <a:pt x="1923161" y="115315"/>
                  </a:lnTo>
                  <a:lnTo>
                    <a:pt x="1923161" y="1038225"/>
                  </a:lnTo>
                  <a:lnTo>
                    <a:pt x="1914143" y="1083056"/>
                  </a:lnTo>
                  <a:lnTo>
                    <a:pt x="1889378" y="1119759"/>
                  </a:lnTo>
                  <a:lnTo>
                    <a:pt x="1852676" y="1144524"/>
                  </a:lnTo>
                  <a:lnTo>
                    <a:pt x="1807845" y="1153540"/>
                  </a:lnTo>
                  <a:lnTo>
                    <a:pt x="115315" y="1153540"/>
                  </a:lnTo>
                  <a:lnTo>
                    <a:pt x="70485" y="1144524"/>
                  </a:lnTo>
                  <a:lnTo>
                    <a:pt x="33782" y="1119759"/>
                  </a:lnTo>
                  <a:lnTo>
                    <a:pt x="9016" y="1083056"/>
                  </a:lnTo>
                  <a:lnTo>
                    <a:pt x="0" y="1038225"/>
                  </a:lnTo>
                  <a:lnTo>
                    <a:pt x="0" y="115315"/>
                  </a:lnTo>
                  <a:close/>
                </a:path>
              </a:pathLst>
            </a:custGeom>
            <a:ln w="15240">
              <a:solidFill>
                <a:srgbClr val="FFFFFF"/>
              </a:solidFill>
            </a:ln>
          </p:spPr>
          <p:txBody>
            <a:bodyPr wrap="square" lIns="0" tIns="0" rIns="0" bIns="0" rtlCol="0"/>
            <a:lstStyle/>
            <a:p>
              <a:endParaRPr/>
            </a:p>
          </p:txBody>
        </p:sp>
      </p:grpSp>
      <p:sp>
        <p:nvSpPr>
          <p:cNvPr id="9" name="object 9"/>
          <p:cNvSpPr txBox="1"/>
          <p:nvPr/>
        </p:nvSpPr>
        <p:spPr>
          <a:xfrm>
            <a:off x="3998721" y="2219960"/>
            <a:ext cx="1568450" cy="285115"/>
          </a:xfrm>
          <a:prstGeom prst="rect">
            <a:avLst/>
          </a:prstGeom>
        </p:spPr>
        <p:txBody>
          <a:bodyPr vert="horz" wrap="square" lIns="0" tIns="13335" rIns="0" bIns="0" rtlCol="0">
            <a:spAutoFit/>
          </a:bodyPr>
          <a:lstStyle/>
          <a:p>
            <a:pPr marL="12700">
              <a:lnSpc>
                <a:spcPct val="100000"/>
              </a:lnSpc>
              <a:spcBef>
                <a:spcPts val="105"/>
              </a:spcBef>
            </a:pPr>
            <a:r>
              <a:rPr lang="pt-BR" sz="1700" spc="-5" dirty="0">
                <a:solidFill>
                  <a:srgbClr val="FFFFFF"/>
                </a:solidFill>
                <a:latin typeface="Carlito"/>
                <a:cs typeface="Carlito"/>
              </a:rPr>
              <a:t>Separar a coluna</a:t>
            </a:r>
            <a:endParaRPr sz="1700" dirty="0">
              <a:latin typeface="Carlito"/>
              <a:cs typeface="Carlito"/>
            </a:endParaRPr>
          </a:p>
        </p:txBody>
      </p:sp>
      <p:sp>
        <p:nvSpPr>
          <p:cNvPr id="10" name="object 10"/>
          <p:cNvSpPr txBox="1"/>
          <p:nvPr/>
        </p:nvSpPr>
        <p:spPr>
          <a:xfrm>
            <a:off x="3917950" y="2456180"/>
            <a:ext cx="1722755" cy="53668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‘Class’ </a:t>
            </a:r>
            <a:r>
              <a:rPr lang="pt-BR" sz="1700" spc="-15" dirty="0">
                <a:solidFill>
                  <a:srgbClr val="FFFFFF"/>
                </a:solidFill>
                <a:latin typeface="Carlito"/>
                <a:cs typeface="Carlito"/>
              </a:rPr>
              <a:t>do conjunto de dados</a:t>
            </a:r>
            <a:endParaRPr sz="1700" dirty="0">
              <a:latin typeface="Carlito"/>
              <a:cs typeface="Carlito"/>
            </a:endParaRPr>
          </a:p>
        </p:txBody>
      </p:sp>
      <p:grpSp>
        <p:nvGrpSpPr>
          <p:cNvPr id="11" name="object 11"/>
          <p:cNvGrpSpPr/>
          <p:nvPr/>
        </p:nvGrpSpPr>
        <p:grpSpPr>
          <a:xfrm>
            <a:off x="3822191" y="3375659"/>
            <a:ext cx="1938655" cy="1729739"/>
            <a:chOff x="3822191" y="3375659"/>
            <a:chExt cx="1938655" cy="1729739"/>
          </a:xfrm>
        </p:grpSpPr>
        <p:sp>
          <p:nvSpPr>
            <p:cNvPr id="12" name="object 12"/>
            <p:cNvSpPr/>
            <p:nvPr/>
          </p:nvSpPr>
          <p:spPr>
            <a:xfrm>
              <a:off x="4133087" y="3672839"/>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solidFill>
              <a:srgbClr val="EDC1AA"/>
            </a:solidFill>
          </p:spPr>
          <p:txBody>
            <a:bodyPr wrap="square" lIns="0" tIns="0" rIns="0" bIns="0" rtlCol="0"/>
            <a:lstStyle/>
            <a:p>
              <a:endParaRPr/>
            </a:p>
          </p:txBody>
        </p:sp>
        <p:sp>
          <p:nvSpPr>
            <p:cNvPr id="13" name="object 13"/>
            <p:cNvSpPr/>
            <p:nvPr/>
          </p:nvSpPr>
          <p:spPr>
            <a:xfrm>
              <a:off x="3829811" y="3383279"/>
              <a:ext cx="1923414" cy="1155065"/>
            </a:xfrm>
            <a:custGeom>
              <a:avLst/>
              <a:gdLst/>
              <a:ahLst/>
              <a:cxnLst/>
              <a:rect l="l" t="t" r="r" b="b"/>
              <a:pathLst>
                <a:path w="1923414" h="1155064">
                  <a:moveTo>
                    <a:pt x="1807590" y="0"/>
                  </a:moveTo>
                  <a:lnTo>
                    <a:pt x="115570" y="0"/>
                  </a:lnTo>
                  <a:lnTo>
                    <a:pt x="70612" y="9017"/>
                  </a:lnTo>
                  <a:lnTo>
                    <a:pt x="33782" y="33782"/>
                  </a:lnTo>
                  <a:lnTo>
                    <a:pt x="9016" y="70485"/>
                  </a:lnTo>
                  <a:lnTo>
                    <a:pt x="0" y="115570"/>
                  </a:lnTo>
                  <a:lnTo>
                    <a:pt x="0" y="1039114"/>
                  </a:lnTo>
                  <a:lnTo>
                    <a:pt x="9016" y="1084199"/>
                  </a:lnTo>
                  <a:lnTo>
                    <a:pt x="33782" y="1120902"/>
                  </a:lnTo>
                  <a:lnTo>
                    <a:pt x="70612" y="1145667"/>
                  </a:lnTo>
                  <a:lnTo>
                    <a:pt x="115570" y="1154684"/>
                  </a:lnTo>
                  <a:lnTo>
                    <a:pt x="1807590" y="1154684"/>
                  </a:lnTo>
                  <a:lnTo>
                    <a:pt x="1852549" y="1145667"/>
                  </a:lnTo>
                  <a:lnTo>
                    <a:pt x="1889378" y="1120902"/>
                  </a:lnTo>
                  <a:lnTo>
                    <a:pt x="1914143" y="1084199"/>
                  </a:lnTo>
                  <a:lnTo>
                    <a:pt x="1923161" y="1039114"/>
                  </a:lnTo>
                  <a:lnTo>
                    <a:pt x="1923161" y="115570"/>
                  </a:lnTo>
                  <a:lnTo>
                    <a:pt x="1914143" y="70485"/>
                  </a:lnTo>
                  <a:lnTo>
                    <a:pt x="1889378" y="33782"/>
                  </a:lnTo>
                  <a:lnTo>
                    <a:pt x="1852549" y="9017"/>
                  </a:lnTo>
                  <a:lnTo>
                    <a:pt x="1807590" y="0"/>
                  </a:lnTo>
                  <a:close/>
                </a:path>
              </a:pathLst>
            </a:custGeom>
            <a:solidFill>
              <a:srgbClr val="E28312"/>
            </a:solidFill>
          </p:spPr>
          <p:txBody>
            <a:bodyPr wrap="square" lIns="0" tIns="0" rIns="0" bIns="0" rtlCol="0"/>
            <a:lstStyle/>
            <a:p>
              <a:endParaRPr/>
            </a:p>
          </p:txBody>
        </p:sp>
        <p:sp>
          <p:nvSpPr>
            <p:cNvPr id="14" name="object 14"/>
            <p:cNvSpPr/>
            <p:nvPr/>
          </p:nvSpPr>
          <p:spPr>
            <a:xfrm>
              <a:off x="3829811" y="3383279"/>
              <a:ext cx="1923414" cy="1155065"/>
            </a:xfrm>
            <a:custGeom>
              <a:avLst/>
              <a:gdLst/>
              <a:ahLst/>
              <a:cxnLst/>
              <a:rect l="l" t="t" r="r" b="b"/>
              <a:pathLst>
                <a:path w="1923414" h="1155064">
                  <a:moveTo>
                    <a:pt x="0" y="115570"/>
                  </a:moveTo>
                  <a:lnTo>
                    <a:pt x="9016" y="70485"/>
                  </a:lnTo>
                  <a:lnTo>
                    <a:pt x="33782" y="33782"/>
                  </a:lnTo>
                  <a:lnTo>
                    <a:pt x="70612" y="9017"/>
                  </a:lnTo>
                  <a:lnTo>
                    <a:pt x="115570" y="0"/>
                  </a:lnTo>
                  <a:lnTo>
                    <a:pt x="1807590" y="0"/>
                  </a:lnTo>
                  <a:lnTo>
                    <a:pt x="1852549" y="9017"/>
                  </a:lnTo>
                  <a:lnTo>
                    <a:pt x="1889378" y="33782"/>
                  </a:lnTo>
                  <a:lnTo>
                    <a:pt x="1914143" y="70485"/>
                  </a:lnTo>
                  <a:lnTo>
                    <a:pt x="1923161" y="115570"/>
                  </a:lnTo>
                  <a:lnTo>
                    <a:pt x="1923161" y="1039114"/>
                  </a:lnTo>
                  <a:lnTo>
                    <a:pt x="1914143" y="1084199"/>
                  </a:lnTo>
                  <a:lnTo>
                    <a:pt x="1889378" y="1120902"/>
                  </a:lnTo>
                  <a:lnTo>
                    <a:pt x="1852549" y="1145667"/>
                  </a:lnTo>
                  <a:lnTo>
                    <a:pt x="1807590" y="1154684"/>
                  </a:lnTo>
                  <a:lnTo>
                    <a:pt x="115570" y="1154684"/>
                  </a:lnTo>
                  <a:lnTo>
                    <a:pt x="70612" y="1145667"/>
                  </a:lnTo>
                  <a:lnTo>
                    <a:pt x="33782" y="1120902"/>
                  </a:lnTo>
                  <a:lnTo>
                    <a:pt x="9016" y="1084199"/>
                  </a:lnTo>
                  <a:lnTo>
                    <a:pt x="0" y="1039114"/>
                  </a:lnTo>
                  <a:lnTo>
                    <a:pt x="0" y="115570"/>
                  </a:lnTo>
                  <a:close/>
                </a:path>
              </a:pathLst>
            </a:custGeom>
            <a:ln w="15240">
              <a:solidFill>
                <a:srgbClr val="FFFFFF"/>
              </a:solidFill>
            </a:ln>
          </p:spPr>
          <p:txBody>
            <a:bodyPr wrap="square" lIns="0" tIns="0" rIns="0" bIns="0" rtlCol="0"/>
            <a:lstStyle/>
            <a:p>
              <a:endParaRPr/>
            </a:p>
          </p:txBody>
        </p:sp>
      </p:grpSp>
      <p:sp>
        <p:nvSpPr>
          <p:cNvPr id="15" name="object 15"/>
          <p:cNvSpPr txBox="1"/>
          <p:nvPr/>
        </p:nvSpPr>
        <p:spPr>
          <a:xfrm>
            <a:off x="4010914" y="3544315"/>
            <a:ext cx="1524635" cy="285115"/>
          </a:xfrm>
          <a:prstGeom prst="rect">
            <a:avLst/>
          </a:prstGeom>
        </p:spPr>
        <p:txBody>
          <a:bodyPr vert="horz" wrap="square" lIns="0" tIns="13335" rIns="0" bIns="0" rtlCol="0">
            <a:spAutoFit/>
          </a:bodyPr>
          <a:lstStyle/>
          <a:p>
            <a:pPr marL="12700">
              <a:lnSpc>
                <a:spcPct val="100000"/>
              </a:lnSpc>
              <a:spcBef>
                <a:spcPts val="105"/>
              </a:spcBef>
            </a:pPr>
            <a:r>
              <a:rPr lang="pt-BR" sz="1700" spc="-5" dirty="0">
                <a:solidFill>
                  <a:srgbClr val="FFFFFF"/>
                </a:solidFill>
                <a:latin typeface="Carlito"/>
                <a:cs typeface="Carlito"/>
              </a:rPr>
              <a:t>Fit </a:t>
            </a:r>
            <a:r>
              <a:rPr lang="pt-BR" sz="1700" dirty="0">
                <a:solidFill>
                  <a:srgbClr val="FFFFFF"/>
                </a:solidFill>
                <a:latin typeface="Carlito"/>
                <a:cs typeface="Carlito"/>
              </a:rPr>
              <a:t>e</a:t>
            </a:r>
            <a:r>
              <a:rPr lang="pt-BR" sz="1700" spc="-170" dirty="0">
                <a:solidFill>
                  <a:srgbClr val="FFFFFF"/>
                </a:solidFill>
                <a:latin typeface="Carlito"/>
                <a:cs typeface="Carlito"/>
              </a:rPr>
              <a:t> </a:t>
            </a:r>
            <a:r>
              <a:rPr lang="pt-BR" sz="1700" spc="-45" dirty="0" err="1">
                <a:solidFill>
                  <a:srgbClr val="FFFFFF"/>
                </a:solidFill>
                <a:latin typeface="Carlito"/>
                <a:cs typeface="Carlito"/>
              </a:rPr>
              <a:t>Transform</a:t>
            </a:r>
            <a:endParaRPr sz="1700" dirty="0">
              <a:latin typeface="Carlito"/>
              <a:cs typeface="Carlito"/>
            </a:endParaRPr>
          </a:p>
        </p:txBody>
      </p:sp>
      <p:sp>
        <p:nvSpPr>
          <p:cNvPr id="16" name="object 16"/>
          <p:cNvSpPr txBox="1"/>
          <p:nvPr/>
        </p:nvSpPr>
        <p:spPr>
          <a:xfrm>
            <a:off x="3984022" y="3818845"/>
            <a:ext cx="1764155" cy="274434"/>
          </a:xfrm>
          <a:prstGeom prst="rect">
            <a:avLst/>
          </a:prstGeom>
        </p:spPr>
        <p:txBody>
          <a:bodyPr vert="horz" wrap="square" lIns="0" tIns="12700" rIns="0" bIns="0" rtlCol="0">
            <a:spAutoFit/>
          </a:bodyPr>
          <a:lstStyle/>
          <a:p>
            <a:pPr marL="12700">
              <a:lnSpc>
                <a:spcPct val="100000"/>
              </a:lnSpc>
              <a:spcBef>
                <a:spcPts val="100"/>
              </a:spcBef>
            </a:pPr>
            <a:r>
              <a:rPr lang="pt-BR" sz="1700" spc="-15" dirty="0">
                <a:solidFill>
                  <a:srgbClr val="FFFFFF"/>
                </a:solidFill>
                <a:latin typeface="Carlito"/>
                <a:cs typeface="Carlito"/>
              </a:rPr>
              <a:t>Das </a:t>
            </a:r>
            <a:r>
              <a:rPr lang="pt-BR" sz="1700" spc="-15" dirty="0" err="1">
                <a:solidFill>
                  <a:srgbClr val="FFFFFF"/>
                </a:solidFill>
                <a:latin typeface="Carlito"/>
                <a:cs typeface="Carlito"/>
              </a:rPr>
              <a:t>Features</a:t>
            </a:r>
            <a:r>
              <a:rPr lang="pt-BR" sz="1700" spc="-15" dirty="0">
                <a:solidFill>
                  <a:srgbClr val="FFFFFF"/>
                </a:solidFill>
                <a:latin typeface="Carlito"/>
                <a:cs typeface="Carlito"/>
              </a:rPr>
              <a:t> com</a:t>
            </a:r>
            <a:endParaRPr sz="1700" dirty="0">
              <a:latin typeface="Carlito"/>
              <a:cs typeface="Carlito"/>
            </a:endParaRPr>
          </a:p>
        </p:txBody>
      </p:sp>
      <p:sp>
        <p:nvSpPr>
          <p:cNvPr id="17" name="object 17"/>
          <p:cNvSpPr txBox="1"/>
          <p:nvPr/>
        </p:nvSpPr>
        <p:spPr>
          <a:xfrm>
            <a:off x="3965772" y="4037838"/>
            <a:ext cx="1367790" cy="285115"/>
          </a:xfrm>
          <a:prstGeom prst="rect">
            <a:avLst/>
          </a:prstGeom>
        </p:spPr>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Standard</a:t>
            </a:r>
            <a:r>
              <a:rPr sz="1700" spc="-200" dirty="0">
                <a:solidFill>
                  <a:srgbClr val="FFFFFF"/>
                </a:solidFill>
                <a:latin typeface="Carlito"/>
                <a:cs typeface="Carlito"/>
              </a:rPr>
              <a:t> </a:t>
            </a:r>
            <a:r>
              <a:rPr sz="1700" spc="-5" dirty="0">
                <a:solidFill>
                  <a:srgbClr val="FFFFFF"/>
                </a:solidFill>
                <a:latin typeface="Carlito"/>
                <a:cs typeface="Carlito"/>
              </a:rPr>
              <a:t>Scaler</a:t>
            </a:r>
            <a:endParaRPr sz="1700" dirty="0">
              <a:latin typeface="Carlito"/>
              <a:cs typeface="Carlito"/>
            </a:endParaRPr>
          </a:p>
        </p:txBody>
      </p:sp>
      <p:grpSp>
        <p:nvGrpSpPr>
          <p:cNvPr id="18" name="object 18"/>
          <p:cNvGrpSpPr/>
          <p:nvPr/>
        </p:nvGrpSpPr>
        <p:grpSpPr>
          <a:xfrm>
            <a:off x="3822191" y="4818888"/>
            <a:ext cx="2950845" cy="1169035"/>
            <a:chOff x="3822191" y="4818888"/>
            <a:chExt cx="2950845" cy="1169035"/>
          </a:xfrm>
        </p:grpSpPr>
        <p:sp>
          <p:nvSpPr>
            <p:cNvPr id="19" name="object 19"/>
            <p:cNvSpPr/>
            <p:nvPr/>
          </p:nvSpPr>
          <p:spPr>
            <a:xfrm>
              <a:off x="4224527" y="5023104"/>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solidFill>
              <a:srgbClr val="EDC1AA"/>
            </a:solidFill>
          </p:spPr>
          <p:txBody>
            <a:bodyPr wrap="square" lIns="0" tIns="0" rIns="0" bIns="0" rtlCol="0"/>
            <a:lstStyle/>
            <a:p>
              <a:endParaRPr/>
            </a:p>
          </p:txBody>
        </p:sp>
        <p:sp>
          <p:nvSpPr>
            <p:cNvPr id="20" name="object 20"/>
            <p:cNvSpPr/>
            <p:nvPr/>
          </p:nvSpPr>
          <p:spPr>
            <a:xfrm>
              <a:off x="3829811" y="4826508"/>
              <a:ext cx="1923414" cy="1153795"/>
            </a:xfrm>
            <a:custGeom>
              <a:avLst/>
              <a:gdLst/>
              <a:ahLst/>
              <a:cxnLst/>
              <a:rect l="l" t="t" r="r" b="b"/>
              <a:pathLst>
                <a:path w="1923414" h="1153795">
                  <a:moveTo>
                    <a:pt x="1807845" y="0"/>
                  </a:moveTo>
                  <a:lnTo>
                    <a:pt x="115315" y="0"/>
                  </a:lnTo>
                  <a:lnTo>
                    <a:pt x="70485" y="9017"/>
                  </a:lnTo>
                  <a:lnTo>
                    <a:pt x="33782" y="33782"/>
                  </a:lnTo>
                  <a:lnTo>
                    <a:pt x="9016" y="70485"/>
                  </a:lnTo>
                  <a:lnTo>
                    <a:pt x="0" y="115316"/>
                  </a:lnTo>
                  <a:lnTo>
                    <a:pt x="0" y="1038186"/>
                  </a:lnTo>
                  <a:lnTo>
                    <a:pt x="9016" y="1083081"/>
                  </a:lnTo>
                  <a:lnTo>
                    <a:pt x="33782" y="1119759"/>
                  </a:lnTo>
                  <a:lnTo>
                    <a:pt x="70485" y="1144473"/>
                  </a:lnTo>
                  <a:lnTo>
                    <a:pt x="115315" y="1153541"/>
                  </a:lnTo>
                  <a:lnTo>
                    <a:pt x="1807845" y="1153541"/>
                  </a:lnTo>
                  <a:lnTo>
                    <a:pt x="1852676" y="1144473"/>
                  </a:lnTo>
                  <a:lnTo>
                    <a:pt x="1889378" y="1119759"/>
                  </a:lnTo>
                  <a:lnTo>
                    <a:pt x="1914143" y="1083081"/>
                  </a:lnTo>
                  <a:lnTo>
                    <a:pt x="1923161" y="1038186"/>
                  </a:lnTo>
                  <a:lnTo>
                    <a:pt x="1923161" y="115316"/>
                  </a:lnTo>
                  <a:lnTo>
                    <a:pt x="1914143" y="70485"/>
                  </a:lnTo>
                  <a:lnTo>
                    <a:pt x="1889378" y="33782"/>
                  </a:lnTo>
                  <a:lnTo>
                    <a:pt x="1852676" y="9017"/>
                  </a:lnTo>
                  <a:lnTo>
                    <a:pt x="1807845" y="0"/>
                  </a:lnTo>
                  <a:close/>
                </a:path>
              </a:pathLst>
            </a:custGeom>
            <a:solidFill>
              <a:srgbClr val="E28312"/>
            </a:solidFill>
          </p:spPr>
          <p:txBody>
            <a:bodyPr wrap="square" lIns="0" tIns="0" rIns="0" bIns="0" rtlCol="0"/>
            <a:lstStyle/>
            <a:p>
              <a:endParaRPr/>
            </a:p>
          </p:txBody>
        </p:sp>
        <p:sp>
          <p:nvSpPr>
            <p:cNvPr id="21" name="object 21"/>
            <p:cNvSpPr/>
            <p:nvPr/>
          </p:nvSpPr>
          <p:spPr>
            <a:xfrm>
              <a:off x="3829811" y="4826508"/>
              <a:ext cx="1923414" cy="1153795"/>
            </a:xfrm>
            <a:custGeom>
              <a:avLst/>
              <a:gdLst/>
              <a:ahLst/>
              <a:cxnLst/>
              <a:rect l="l" t="t" r="r" b="b"/>
              <a:pathLst>
                <a:path w="1923414" h="1153795">
                  <a:moveTo>
                    <a:pt x="0" y="115316"/>
                  </a:moveTo>
                  <a:lnTo>
                    <a:pt x="9016" y="70485"/>
                  </a:lnTo>
                  <a:lnTo>
                    <a:pt x="33782" y="33782"/>
                  </a:lnTo>
                  <a:lnTo>
                    <a:pt x="70485" y="9017"/>
                  </a:lnTo>
                  <a:lnTo>
                    <a:pt x="115315" y="0"/>
                  </a:lnTo>
                  <a:lnTo>
                    <a:pt x="1807845" y="0"/>
                  </a:lnTo>
                  <a:lnTo>
                    <a:pt x="1852676" y="9017"/>
                  </a:lnTo>
                  <a:lnTo>
                    <a:pt x="1889378" y="33782"/>
                  </a:lnTo>
                  <a:lnTo>
                    <a:pt x="1914143" y="70485"/>
                  </a:lnTo>
                  <a:lnTo>
                    <a:pt x="1923161" y="115316"/>
                  </a:lnTo>
                  <a:lnTo>
                    <a:pt x="1923161" y="1038186"/>
                  </a:lnTo>
                  <a:lnTo>
                    <a:pt x="1914143" y="1083081"/>
                  </a:lnTo>
                  <a:lnTo>
                    <a:pt x="1889378" y="1119759"/>
                  </a:lnTo>
                  <a:lnTo>
                    <a:pt x="1852676" y="1144473"/>
                  </a:lnTo>
                  <a:lnTo>
                    <a:pt x="1807845" y="1153541"/>
                  </a:lnTo>
                  <a:lnTo>
                    <a:pt x="115315" y="1153541"/>
                  </a:lnTo>
                  <a:lnTo>
                    <a:pt x="70485" y="1144473"/>
                  </a:lnTo>
                  <a:lnTo>
                    <a:pt x="33782" y="1119759"/>
                  </a:lnTo>
                  <a:lnTo>
                    <a:pt x="9016" y="1083081"/>
                  </a:lnTo>
                  <a:lnTo>
                    <a:pt x="0" y="1038186"/>
                  </a:lnTo>
                  <a:lnTo>
                    <a:pt x="0" y="115316"/>
                  </a:lnTo>
                  <a:close/>
                </a:path>
              </a:pathLst>
            </a:custGeom>
            <a:ln w="15240">
              <a:solidFill>
                <a:srgbClr val="FFFFFF"/>
              </a:solidFill>
            </a:ln>
          </p:spPr>
          <p:txBody>
            <a:bodyPr wrap="square" lIns="0" tIns="0" rIns="0" bIns="0" rtlCol="0"/>
            <a:lstStyle/>
            <a:p>
              <a:endParaRPr/>
            </a:p>
          </p:txBody>
        </p:sp>
      </p:grpSp>
      <p:sp>
        <p:nvSpPr>
          <p:cNvPr id="22" name="object 22"/>
          <p:cNvSpPr txBox="1"/>
          <p:nvPr/>
        </p:nvSpPr>
        <p:spPr>
          <a:xfrm>
            <a:off x="4103878" y="5104841"/>
            <a:ext cx="1344930" cy="285750"/>
          </a:xfrm>
          <a:prstGeom prst="rect">
            <a:avLst/>
          </a:prstGeom>
        </p:spPr>
        <p:txBody>
          <a:bodyPr vert="horz" wrap="square" lIns="0" tIns="13335" rIns="0" bIns="0" rtlCol="0">
            <a:spAutoFit/>
          </a:bodyPr>
          <a:lstStyle/>
          <a:p>
            <a:pPr marL="12700">
              <a:lnSpc>
                <a:spcPct val="100000"/>
              </a:lnSpc>
              <a:spcBef>
                <a:spcPts val="105"/>
              </a:spcBef>
            </a:pPr>
            <a:r>
              <a:rPr sz="1700" spc="-30" dirty="0">
                <a:solidFill>
                  <a:srgbClr val="FFFFFF"/>
                </a:solidFill>
                <a:latin typeface="Carlito"/>
                <a:cs typeface="Carlito"/>
              </a:rPr>
              <a:t>Train_test_split</a:t>
            </a:r>
            <a:endParaRPr sz="1700">
              <a:latin typeface="Carlito"/>
              <a:cs typeface="Carlito"/>
            </a:endParaRPr>
          </a:p>
        </p:txBody>
      </p:sp>
      <p:sp>
        <p:nvSpPr>
          <p:cNvPr id="23" name="object 23"/>
          <p:cNvSpPr txBox="1"/>
          <p:nvPr/>
        </p:nvSpPr>
        <p:spPr>
          <a:xfrm>
            <a:off x="4583938" y="5341747"/>
            <a:ext cx="411480"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a:t>
            </a:r>
            <a:r>
              <a:rPr sz="1700" spc="-25" dirty="0">
                <a:solidFill>
                  <a:srgbClr val="FFFFFF"/>
                </a:solidFill>
                <a:latin typeface="Carlito"/>
                <a:cs typeface="Carlito"/>
              </a:rPr>
              <a:t>a</a:t>
            </a:r>
            <a:r>
              <a:rPr sz="1700" spc="-45" dirty="0">
                <a:solidFill>
                  <a:srgbClr val="FFFFFF"/>
                </a:solidFill>
                <a:latin typeface="Carlito"/>
                <a:cs typeface="Carlito"/>
              </a:rPr>
              <a:t>t</a:t>
            </a:r>
            <a:r>
              <a:rPr sz="1700" dirty="0">
                <a:solidFill>
                  <a:srgbClr val="FFFFFF"/>
                </a:solidFill>
                <a:latin typeface="Carlito"/>
                <a:cs typeface="Carlito"/>
              </a:rPr>
              <a:t>a</a:t>
            </a:r>
            <a:endParaRPr sz="1700">
              <a:latin typeface="Carlito"/>
              <a:cs typeface="Carlito"/>
            </a:endParaRPr>
          </a:p>
        </p:txBody>
      </p:sp>
      <p:grpSp>
        <p:nvGrpSpPr>
          <p:cNvPr id="24" name="object 24"/>
          <p:cNvGrpSpPr/>
          <p:nvPr/>
        </p:nvGrpSpPr>
        <p:grpSpPr>
          <a:xfrm>
            <a:off x="6380988" y="3672840"/>
            <a:ext cx="1938655" cy="2315210"/>
            <a:chOff x="6380988" y="3672840"/>
            <a:chExt cx="1938655" cy="2315210"/>
          </a:xfrm>
        </p:grpSpPr>
        <p:sp>
          <p:nvSpPr>
            <p:cNvPr id="25" name="object 25"/>
            <p:cNvSpPr/>
            <p:nvPr/>
          </p:nvSpPr>
          <p:spPr>
            <a:xfrm>
              <a:off x="6691884" y="3672840"/>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solidFill>
              <a:srgbClr val="EDC1AA"/>
            </a:solidFill>
          </p:spPr>
          <p:txBody>
            <a:bodyPr wrap="square" lIns="0" tIns="0" rIns="0" bIns="0" rtlCol="0"/>
            <a:lstStyle/>
            <a:p>
              <a:endParaRPr/>
            </a:p>
          </p:txBody>
        </p:sp>
        <p:sp>
          <p:nvSpPr>
            <p:cNvPr id="26" name="object 26"/>
            <p:cNvSpPr/>
            <p:nvPr/>
          </p:nvSpPr>
          <p:spPr>
            <a:xfrm>
              <a:off x="6388608" y="4826508"/>
              <a:ext cx="1923414" cy="1153795"/>
            </a:xfrm>
            <a:custGeom>
              <a:avLst/>
              <a:gdLst/>
              <a:ahLst/>
              <a:cxnLst/>
              <a:rect l="l" t="t" r="r" b="b"/>
              <a:pathLst>
                <a:path w="1923415" h="1153795">
                  <a:moveTo>
                    <a:pt x="1807844" y="0"/>
                  </a:moveTo>
                  <a:lnTo>
                    <a:pt x="115315" y="0"/>
                  </a:lnTo>
                  <a:lnTo>
                    <a:pt x="70484" y="9017"/>
                  </a:lnTo>
                  <a:lnTo>
                    <a:pt x="33781" y="33782"/>
                  </a:lnTo>
                  <a:lnTo>
                    <a:pt x="9016" y="70485"/>
                  </a:lnTo>
                  <a:lnTo>
                    <a:pt x="0" y="115316"/>
                  </a:lnTo>
                  <a:lnTo>
                    <a:pt x="0" y="1038186"/>
                  </a:lnTo>
                  <a:lnTo>
                    <a:pt x="9016" y="1083081"/>
                  </a:lnTo>
                  <a:lnTo>
                    <a:pt x="33781" y="1119759"/>
                  </a:lnTo>
                  <a:lnTo>
                    <a:pt x="70484" y="1144473"/>
                  </a:lnTo>
                  <a:lnTo>
                    <a:pt x="115315" y="1153541"/>
                  </a:lnTo>
                  <a:lnTo>
                    <a:pt x="1807844" y="1153541"/>
                  </a:lnTo>
                  <a:lnTo>
                    <a:pt x="1852675" y="1144473"/>
                  </a:lnTo>
                  <a:lnTo>
                    <a:pt x="1889378" y="1119759"/>
                  </a:lnTo>
                  <a:lnTo>
                    <a:pt x="1914143" y="1083081"/>
                  </a:lnTo>
                  <a:lnTo>
                    <a:pt x="1923161" y="1038186"/>
                  </a:lnTo>
                  <a:lnTo>
                    <a:pt x="1923161" y="115316"/>
                  </a:lnTo>
                  <a:lnTo>
                    <a:pt x="1914143" y="70485"/>
                  </a:lnTo>
                  <a:lnTo>
                    <a:pt x="1889378" y="33782"/>
                  </a:lnTo>
                  <a:lnTo>
                    <a:pt x="1852675" y="9017"/>
                  </a:lnTo>
                  <a:lnTo>
                    <a:pt x="1807844" y="0"/>
                  </a:lnTo>
                  <a:close/>
                </a:path>
              </a:pathLst>
            </a:custGeom>
            <a:solidFill>
              <a:srgbClr val="E28312"/>
            </a:solidFill>
          </p:spPr>
          <p:txBody>
            <a:bodyPr wrap="square" lIns="0" tIns="0" rIns="0" bIns="0" rtlCol="0"/>
            <a:lstStyle/>
            <a:p>
              <a:endParaRPr/>
            </a:p>
          </p:txBody>
        </p:sp>
        <p:sp>
          <p:nvSpPr>
            <p:cNvPr id="27" name="object 27"/>
            <p:cNvSpPr/>
            <p:nvPr/>
          </p:nvSpPr>
          <p:spPr>
            <a:xfrm>
              <a:off x="6388608" y="4826508"/>
              <a:ext cx="1923414" cy="1153795"/>
            </a:xfrm>
            <a:custGeom>
              <a:avLst/>
              <a:gdLst/>
              <a:ahLst/>
              <a:cxnLst/>
              <a:rect l="l" t="t" r="r" b="b"/>
              <a:pathLst>
                <a:path w="1923415" h="1153795">
                  <a:moveTo>
                    <a:pt x="0" y="115316"/>
                  </a:moveTo>
                  <a:lnTo>
                    <a:pt x="9016" y="70485"/>
                  </a:lnTo>
                  <a:lnTo>
                    <a:pt x="33781" y="33782"/>
                  </a:lnTo>
                  <a:lnTo>
                    <a:pt x="70484" y="9017"/>
                  </a:lnTo>
                  <a:lnTo>
                    <a:pt x="115315" y="0"/>
                  </a:lnTo>
                  <a:lnTo>
                    <a:pt x="1807844" y="0"/>
                  </a:lnTo>
                  <a:lnTo>
                    <a:pt x="1852675" y="9017"/>
                  </a:lnTo>
                  <a:lnTo>
                    <a:pt x="1889378" y="33782"/>
                  </a:lnTo>
                  <a:lnTo>
                    <a:pt x="1914143" y="70485"/>
                  </a:lnTo>
                  <a:lnTo>
                    <a:pt x="1923161" y="115316"/>
                  </a:lnTo>
                  <a:lnTo>
                    <a:pt x="1923161" y="1038186"/>
                  </a:lnTo>
                  <a:lnTo>
                    <a:pt x="1914143" y="1083081"/>
                  </a:lnTo>
                  <a:lnTo>
                    <a:pt x="1889378" y="1119759"/>
                  </a:lnTo>
                  <a:lnTo>
                    <a:pt x="1852675" y="1144473"/>
                  </a:lnTo>
                  <a:lnTo>
                    <a:pt x="1807844" y="1153541"/>
                  </a:lnTo>
                  <a:lnTo>
                    <a:pt x="115315" y="1153541"/>
                  </a:lnTo>
                  <a:lnTo>
                    <a:pt x="70484" y="1144473"/>
                  </a:lnTo>
                  <a:lnTo>
                    <a:pt x="33781" y="1119759"/>
                  </a:lnTo>
                  <a:lnTo>
                    <a:pt x="9016" y="1083081"/>
                  </a:lnTo>
                  <a:lnTo>
                    <a:pt x="0" y="1038186"/>
                  </a:lnTo>
                  <a:lnTo>
                    <a:pt x="0" y="115316"/>
                  </a:lnTo>
                  <a:close/>
                </a:path>
              </a:pathLst>
            </a:custGeom>
            <a:ln w="15240">
              <a:solidFill>
                <a:srgbClr val="FFFFFF"/>
              </a:solidFill>
            </a:ln>
          </p:spPr>
          <p:txBody>
            <a:bodyPr wrap="square" lIns="0" tIns="0" rIns="0" bIns="0" rtlCol="0"/>
            <a:lstStyle/>
            <a:p>
              <a:endParaRPr/>
            </a:p>
          </p:txBody>
        </p:sp>
      </p:grpSp>
      <p:sp>
        <p:nvSpPr>
          <p:cNvPr id="28" name="object 28"/>
          <p:cNvSpPr txBox="1"/>
          <p:nvPr/>
        </p:nvSpPr>
        <p:spPr>
          <a:xfrm>
            <a:off x="6546594" y="4962283"/>
            <a:ext cx="1219835" cy="285115"/>
          </a:xfrm>
          <a:prstGeom prst="rect">
            <a:avLst/>
          </a:prstGeom>
        </p:spPr>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GridSearchCV</a:t>
            </a:r>
            <a:endParaRPr sz="1700" dirty="0">
              <a:latin typeface="Carlito"/>
              <a:cs typeface="Carlito"/>
            </a:endParaRPr>
          </a:p>
        </p:txBody>
      </p:sp>
      <p:sp>
        <p:nvSpPr>
          <p:cNvPr id="29" name="object 29"/>
          <p:cNvSpPr txBox="1"/>
          <p:nvPr/>
        </p:nvSpPr>
        <p:spPr>
          <a:xfrm>
            <a:off x="6464554" y="5132583"/>
            <a:ext cx="2124710" cy="795089"/>
          </a:xfrm>
          <a:prstGeom prst="rect">
            <a:avLst/>
          </a:prstGeom>
        </p:spPr>
        <p:txBody>
          <a:bodyPr vert="horz" wrap="square" lIns="0" tIns="25400" rIns="0" bIns="0" rtlCol="0">
            <a:spAutoFit/>
          </a:bodyPr>
          <a:lstStyle/>
          <a:p>
            <a:pPr marL="12700" marR="5080" indent="223520">
              <a:lnSpc>
                <a:spcPts val="2000"/>
              </a:lnSpc>
              <a:spcBef>
                <a:spcPts val="200"/>
              </a:spcBef>
            </a:pPr>
            <a:r>
              <a:rPr sz="1700" spc="-5" dirty="0">
                <a:solidFill>
                  <a:srgbClr val="FFFFFF"/>
                </a:solidFill>
                <a:latin typeface="Carlito"/>
                <a:cs typeface="Carlito"/>
              </a:rPr>
              <a:t>(cv=10) </a:t>
            </a:r>
            <a:r>
              <a:rPr lang="pt-BR" sz="1700" spc="-5" dirty="0">
                <a:solidFill>
                  <a:srgbClr val="FFFFFF"/>
                </a:solidFill>
                <a:latin typeface="Carlito"/>
                <a:cs typeface="Carlito"/>
              </a:rPr>
              <a:t>para encontrar</a:t>
            </a:r>
            <a:r>
              <a:rPr sz="1700" spc="-5" dirty="0">
                <a:solidFill>
                  <a:srgbClr val="FFFFFF"/>
                </a:solidFill>
                <a:latin typeface="Carlito"/>
                <a:cs typeface="Carlito"/>
              </a:rPr>
              <a:t>  </a:t>
            </a:r>
            <a:r>
              <a:rPr lang="pt-BR" sz="1700" spc="-5" dirty="0">
                <a:solidFill>
                  <a:srgbClr val="FFFFFF"/>
                </a:solidFill>
                <a:latin typeface="Carlito"/>
                <a:cs typeface="Carlito"/>
              </a:rPr>
              <a:t>melhores parâmetros</a:t>
            </a:r>
            <a:r>
              <a:rPr sz="1700" spc="-155" dirty="0">
                <a:solidFill>
                  <a:srgbClr val="FFFFFF"/>
                </a:solidFill>
                <a:latin typeface="Carlito"/>
                <a:cs typeface="Carlito"/>
              </a:rPr>
              <a:t> </a:t>
            </a:r>
            <a:endParaRPr sz="1700" dirty="0">
              <a:latin typeface="Carlito"/>
              <a:cs typeface="Carlito"/>
            </a:endParaRPr>
          </a:p>
        </p:txBody>
      </p:sp>
      <p:grpSp>
        <p:nvGrpSpPr>
          <p:cNvPr id="30" name="object 30"/>
          <p:cNvGrpSpPr/>
          <p:nvPr/>
        </p:nvGrpSpPr>
        <p:grpSpPr>
          <a:xfrm>
            <a:off x="6380988" y="2229611"/>
            <a:ext cx="1938655" cy="2316480"/>
            <a:chOff x="6380988" y="2229611"/>
            <a:chExt cx="1938655" cy="2316480"/>
          </a:xfrm>
        </p:grpSpPr>
        <p:sp>
          <p:nvSpPr>
            <p:cNvPr id="31" name="object 31"/>
            <p:cNvSpPr/>
            <p:nvPr/>
          </p:nvSpPr>
          <p:spPr>
            <a:xfrm>
              <a:off x="6691884" y="2229611"/>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solidFill>
              <a:srgbClr val="EDC1AA"/>
            </a:solidFill>
          </p:spPr>
          <p:txBody>
            <a:bodyPr wrap="square" lIns="0" tIns="0" rIns="0" bIns="0" rtlCol="0"/>
            <a:lstStyle/>
            <a:p>
              <a:endParaRPr/>
            </a:p>
          </p:txBody>
        </p:sp>
        <p:sp>
          <p:nvSpPr>
            <p:cNvPr id="32" name="object 32"/>
            <p:cNvSpPr/>
            <p:nvPr/>
          </p:nvSpPr>
          <p:spPr>
            <a:xfrm>
              <a:off x="6388608" y="3383279"/>
              <a:ext cx="1923414" cy="1155065"/>
            </a:xfrm>
            <a:custGeom>
              <a:avLst/>
              <a:gdLst/>
              <a:ahLst/>
              <a:cxnLst/>
              <a:rect l="l" t="t" r="r" b="b"/>
              <a:pathLst>
                <a:path w="1923415" h="1155064">
                  <a:moveTo>
                    <a:pt x="1807590" y="0"/>
                  </a:moveTo>
                  <a:lnTo>
                    <a:pt x="115569" y="0"/>
                  </a:lnTo>
                  <a:lnTo>
                    <a:pt x="70612" y="9017"/>
                  </a:lnTo>
                  <a:lnTo>
                    <a:pt x="33781" y="33782"/>
                  </a:lnTo>
                  <a:lnTo>
                    <a:pt x="9016" y="70485"/>
                  </a:lnTo>
                  <a:lnTo>
                    <a:pt x="0" y="115570"/>
                  </a:lnTo>
                  <a:lnTo>
                    <a:pt x="0" y="1039114"/>
                  </a:lnTo>
                  <a:lnTo>
                    <a:pt x="9016" y="1084199"/>
                  </a:lnTo>
                  <a:lnTo>
                    <a:pt x="33781" y="1120902"/>
                  </a:lnTo>
                  <a:lnTo>
                    <a:pt x="70612" y="1145667"/>
                  </a:lnTo>
                  <a:lnTo>
                    <a:pt x="115569" y="1154684"/>
                  </a:lnTo>
                  <a:lnTo>
                    <a:pt x="1807590" y="1154684"/>
                  </a:lnTo>
                  <a:lnTo>
                    <a:pt x="1852548" y="1145667"/>
                  </a:lnTo>
                  <a:lnTo>
                    <a:pt x="1889378" y="1120902"/>
                  </a:lnTo>
                  <a:lnTo>
                    <a:pt x="1914143" y="1084199"/>
                  </a:lnTo>
                  <a:lnTo>
                    <a:pt x="1923161" y="1039114"/>
                  </a:lnTo>
                  <a:lnTo>
                    <a:pt x="1923161" y="115570"/>
                  </a:lnTo>
                  <a:lnTo>
                    <a:pt x="1914143" y="70485"/>
                  </a:lnTo>
                  <a:lnTo>
                    <a:pt x="1889378" y="33782"/>
                  </a:lnTo>
                  <a:lnTo>
                    <a:pt x="1852548" y="9017"/>
                  </a:lnTo>
                  <a:lnTo>
                    <a:pt x="1807590" y="0"/>
                  </a:lnTo>
                  <a:close/>
                </a:path>
              </a:pathLst>
            </a:custGeom>
            <a:solidFill>
              <a:srgbClr val="E28312"/>
            </a:solidFill>
          </p:spPr>
          <p:txBody>
            <a:bodyPr wrap="square" lIns="0" tIns="0" rIns="0" bIns="0" rtlCol="0"/>
            <a:lstStyle/>
            <a:p>
              <a:endParaRPr/>
            </a:p>
          </p:txBody>
        </p:sp>
        <p:sp>
          <p:nvSpPr>
            <p:cNvPr id="33" name="object 33"/>
            <p:cNvSpPr/>
            <p:nvPr/>
          </p:nvSpPr>
          <p:spPr>
            <a:xfrm>
              <a:off x="6388608" y="3383279"/>
              <a:ext cx="1923414" cy="1155065"/>
            </a:xfrm>
            <a:custGeom>
              <a:avLst/>
              <a:gdLst/>
              <a:ahLst/>
              <a:cxnLst/>
              <a:rect l="l" t="t" r="r" b="b"/>
              <a:pathLst>
                <a:path w="1923415" h="1155064">
                  <a:moveTo>
                    <a:pt x="0" y="115570"/>
                  </a:moveTo>
                  <a:lnTo>
                    <a:pt x="9016" y="70485"/>
                  </a:lnTo>
                  <a:lnTo>
                    <a:pt x="33781" y="33782"/>
                  </a:lnTo>
                  <a:lnTo>
                    <a:pt x="70612" y="9017"/>
                  </a:lnTo>
                  <a:lnTo>
                    <a:pt x="115569" y="0"/>
                  </a:lnTo>
                  <a:lnTo>
                    <a:pt x="1807590" y="0"/>
                  </a:lnTo>
                  <a:lnTo>
                    <a:pt x="1852548" y="9017"/>
                  </a:lnTo>
                  <a:lnTo>
                    <a:pt x="1889378" y="33782"/>
                  </a:lnTo>
                  <a:lnTo>
                    <a:pt x="1914143" y="70485"/>
                  </a:lnTo>
                  <a:lnTo>
                    <a:pt x="1923161" y="115570"/>
                  </a:lnTo>
                  <a:lnTo>
                    <a:pt x="1923161" y="1039114"/>
                  </a:lnTo>
                  <a:lnTo>
                    <a:pt x="1914143" y="1084199"/>
                  </a:lnTo>
                  <a:lnTo>
                    <a:pt x="1889378" y="1120902"/>
                  </a:lnTo>
                  <a:lnTo>
                    <a:pt x="1852548" y="1145667"/>
                  </a:lnTo>
                  <a:lnTo>
                    <a:pt x="1807590" y="1154684"/>
                  </a:lnTo>
                  <a:lnTo>
                    <a:pt x="115569" y="1154684"/>
                  </a:lnTo>
                  <a:lnTo>
                    <a:pt x="70612" y="1145667"/>
                  </a:lnTo>
                  <a:lnTo>
                    <a:pt x="33781" y="1120902"/>
                  </a:lnTo>
                  <a:lnTo>
                    <a:pt x="9016" y="1084199"/>
                  </a:lnTo>
                  <a:lnTo>
                    <a:pt x="0" y="1039114"/>
                  </a:lnTo>
                  <a:lnTo>
                    <a:pt x="0" y="115570"/>
                  </a:lnTo>
                  <a:close/>
                </a:path>
              </a:pathLst>
            </a:custGeom>
            <a:ln w="15240">
              <a:solidFill>
                <a:srgbClr val="FFFFFF"/>
              </a:solidFill>
            </a:ln>
          </p:spPr>
          <p:txBody>
            <a:bodyPr wrap="square" lIns="0" tIns="0" rIns="0" bIns="0" rtlCol="0"/>
            <a:lstStyle/>
            <a:p>
              <a:endParaRPr/>
            </a:p>
          </p:txBody>
        </p:sp>
      </p:grpSp>
      <p:sp>
        <p:nvSpPr>
          <p:cNvPr id="34" name="object 34"/>
          <p:cNvSpPr txBox="1"/>
          <p:nvPr/>
        </p:nvSpPr>
        <p:spPr>
          <a:xfrm>
            <a:off x="6546594" y="3425444"/>
            <a:ext cx="1739393" cy="275075"/>
          </a:xfrm>
          <a:prstGeom prst="rect">
            <a:avLst/>
          </a:prstGeom>
        </p:spPr>
        <p:txBody>
          <a:bodyPr vert="horz" wrap="square" lIns="0" tIns="13335" rIns="0" bIns="0" rtlCol="0">
            <a:spAutoFit/>
          </a:bodyPr>
          <a:lstStyle/>
          <a:p>
            <a:pPr marL="12700">
              <a:lnSpc>
                <a:spcPct val="100000"/>
              </a:lnSpc>
              <a:spcBef>
                <a:spcPts val="105"/>
              </a:spcBef>
            </a:pPr>
            <a:r>
              <a:rPr lang="pt-BR" sz="1700" dirty="0">
                <a:solidFill>
                  <a:srgbClr val="FFFFFF"/>
                </a:solidFill>
                <a:latin typeface="Carlito"/>
                <a:cs typeface="Carlito"/>
              </a:rPr>
              <a:t>Usar</a:t>
            </a:r>
            <a:r>
              <a:rPr sz="1700" spc="-100" dirty="0">
                <a:solidFill>
                  <a:srgbClr val="FFFFFF"/>
                </a:solidFill>
                <a:latin typeface="Carlito"/>
                <a:cs typeface="Carlito"/>
              </a:rPr>
              <a:t> </a:t>
            </a:r>
            <a:r>
              <a:rPr sz="1700" spc="-10" dirty="0">
                <a:solidFill>
                  <a:srgbClr val="FFFFFF"/>
                </a:solidFill>
                <a:latin typeface="Carlito"/>
                <a:cs typeface="Carlito"/>
              </a:rPr>
              <a:t>GridSearchCV</a:t>
            </a:r>
            <a:endParaRPr sz="1700" dirty="0">
              <a:latin typeface="Carlito"/>
              <a:cs typeface="Carlito"/>
            </a:endParaRPr>
          </a:p>
        </p:txBody>
      </p:sp>
      <p:sp>
        <p:nvSpPr>
          <p:cNvPr id="35" name="object 35"/>
          <p:cNvSpPr txBox="1"/>
          <p:nvPr/>
        </p:nvSpPr>
        <p:spPr>
          <a:xfrm>
            <a:off x="6602983" y="3661028"/>
            <a:ext cx="1483995" cy="285115"/>
          </a:xfrm>
          <a:prstGeom prst="rect">
            <a:avLst/>
          </a:prstGeom>
        </p:spPr>
        <p:txBody>
          <a:bodyPr vert="horz" wrap="square" lIns="0" tIns="12700" rIns="0" bIns="0" rtlCol="0">
            <a:spAutoFit/>
          </a:bodyPr>
          <a:lstStyle/>
          <a:p>
            <a:pPr marL="12700">
              <a:lnSpc>
                <a:spcPct val="100000"/>
              </a:lnSpc>
              <a:spcBef>
                <a:spcPts val="100"/>
              </a:spcBef>
            </a:pPr>
            <a:r>
              <a:rPr lang="pt-BR" sz="1700" dirty="0">
                <a:solidFill>
                  <a:srgbClr val="FFFFFF"/>
                </a:solidFill>
                <a:latin typeface="Carlito"/>
                <a:cs typeface="Carlito"/>
              </a:rPr>
              <a:t>no</a:t>
            </a:r>
            <a:r>
              <a:rPr sz="1700" dirty="0">
                <a:solidFill>
                  <a:srgbClr val="FFFFFF"/>
                </a:solidFill>
                <a:latin typeface="Carlito"/>
                <a:cs typeface="Carlito"/>
              </a:rPr>
              <a:t> LogReg,</a:t>
            </a:r>
            <a:r>
              <a:rPr sz="1700" spc="-200" dirty="0">
                <a:solidFill>
                  <a:srgbClr val="FFFFFF"/>
                </a:solidFill>
                <a:latin typeface="Carlito"/>
                <a:cs typeface="Carlito"/>
              </a:rPr>
              <a:t> </a:t>
            </a:r>
            <a:r>
              <a:rPr sz="1700" spc="-5" dirty="0">
                <a:solidFill>
                  <a:srgbClr val="FFFFFF"/>
                </a:solidFill>
                <a:latin typeface="Carlito"/>
                <a:cs typeface="Carlito"/>
              </a:rPr>
              <a:t>SVM,</a:t>
            </a:r>
            <a:endParaRPr sz="1700" dirty="0">
              <a:latin typeface="Carlito"/>
              <a:cs typeface="Carlito"/>
            </a:endParaRPr>
          </a:p>
        </p:txBody>
      </p:sp>
      <p:sp>
        <p:nvSpPr>
          <p:cNvPr id="36" name="object 36"/>
          <p:cNvSpPr txBox="1"/>
          <p:nvPr/>
        </p:nvSpPr>
        <p:spPr>
          <a:xfrm>
            <a:off x="6535928" y="3899408"/>
            <a:ext cx="1602740"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Decision </a:t>
            </a:r>
            <a:r>
              <a:rPr sz="1700" spc="-45" dirty="0">
                <a:solidFill>
                  <a:srgbClr val="FFFFFF"/>
                </a:solidFill>
                <a:latin typeface="Carlito"/>
                <a:cs typeface="Carlito"/>
              </a:rPr>
              <a:t>Tree,</a:t>
            </a:r>
            <a:r>
              <a:rPr sz="1700" spc="-235" dirty="0">
                <a:solidFill>
                  <a:srgbClr val="FFFFFF"/>
                </a:solidFill>
                <a:latin typeface="Carlito"/>
                <a:cs typeface="Carlito"/>
              </a:rPr>
              <a:t> </a:t>
            </a:r>
            <a:r>
              <a:rPr lang="pt-BR" sz="1700" dirty="0">
                <a:solidFill>
                  <a:srgbClr val="FFFFFF"/>
                </a:solidFill>
                <a:latin typeface="Carlito"/>
                <a:cs typeface="Carlito"/>
              </a:rPr>
              <a:t>e</a:t>
            </a:r>
            <a:endParaRPr sz="1700" dirty="0">
              <a:latin typeface="Carlito"/>
              <a:cs typeface="Carlito"/>
            </a:endParaRPr>
          </a:p>
        </p:txBody>
      </p:sp>
      <p:sp>
        <p:nvSpPr>
          <p:cNvPr id="37" name="object 37"/>
          <p:cNvSpPr txBox="1"/>
          <p:nvPr/>
        </p:nvSpPr>
        <p:spPr>
          <a:xfrm>
            <a:off x="6602983" y="4152718"/>
            <a:ext cx="1646683" cy="274434"/>
          </a:xfrm>
          <a:prstGeom prst="rect">
            <a:avLst/>
          </a:prstGeom>
        </p:spPr>
        <p:txBody>
          <a:bodyPr vert="horz" wrap="square" lIns="0" tIns="12700" rIns="0" bIns="0" rtlCol="0">
            <a:spAutoFit/>
          </a:bodyPr>
          <a:lstStyle/>
          <a:p>
            <a:pPr marL="12700">
              <a:lnSpc>
                <a:spcPct val="100000"/>
              </a:lnSpc>
              <a:spcBef>
                <a:spcPts val="100"/>
              </a:spcBef>
            </a:pPr>
            <a:r>
              <a:rPr lang="pt-BR" sz="1700" dirty="0">
                <a:solidFill>
                  <a:srgbClr val="FFFFFF"/>
                </a:solidFill>
                <a:latin typeface="Carlito"/>
                <a:cs typeface="Carlito"/>
              </a:rPr>
              <a:t>Modelos KNN</a:t>
            </a:r>
            <a:endParaRPr sz="1700" dirty="0">
              <a:latin typeface="Carlito"/>
              <a:cs typeface="Carlito"/>
            </a:endParaRPr>
          </a:p>
        </p:txBody>
      </p:sp>
      <p:grpSp>
        <p:nvGrpSpPr>
          <p:cNvPr id="38" name="object 38"/>
          <p:cNvGrpSpPr/>
          <p:nvPr/>
        </p:nvGrpSpPr>
        <p:grpSpPr>
          <a:xfrm>
            <a:off x="6380988" y="1933955"/>
            <a:ext cx="2950845" cy="1169035"/>
            <a:chOff x="6380988" y="1933955"/>
            <a:chExt cx="2950845" cy="1169035"/>
          </a:xfrm>
        </p:grpSpPr>
        <p:sp>
          <p:nvSpPr>
            <p:cNvPr id="39" name="object 39"/>
            <p:cNvSpPr/>
            <p:nvPr/>
          </p:nvSpPr>
          <p:spPr>
            <a:xfrm>
              <a:off x="6783324" y="2138171"/>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solidFill>
              <a:srgbClr val="EDC1AA"/>
            </a:solidFill>
          </p:spPr>
          <p:txBody>
            <a:bodyPr wrap="square" lIns="0" tIns="0" rIns="0" bIns="0" rtlCol="0"/>
            <a:lstStyle/>
            <a:p>
              <a:endParaRPr/>
            </a:p>
          </p:txBody>
        </p:sp>
        <p:sp>
          <p:nvSpPr>
            <p:cNvPr id="40" name="object 40"/>
            <p:cNvSpPr/>
            <p:nvPr/>
          </p:nvSpPr>
          <p:spPr>
            <a:xfrm>
              <a:off x="6388608" y="1941575"/>
              <a:ext cx="1923414" cy="1153795"/>
            </a:xfrm>
            <a:custGeom>
              <a:avLst/>
              <a:gdLst/>
              <a:ahLst/>
              <a:cxnLst/>
              <a:rect l="l" t="t" r="r" b="b"/>
              <a:pathLst>
                <a:path w="1923415" h="1153795">
                  <a:moveTo>
                    <a:pt x="1807844" y="0"/>
                  </a:moveTo>
                  <a:lnTo>
                    <a:pt x="115315" y="0"/>
                  </a:lnTo>
                  <a:lnTo>
                    <a:pt x="70484" y="9016"/>
                  </a:lnTo>
                  <a:lnTo>
                    <a:pt x="33781" y="33782"/>
                  </a:lnTo>
                  <a:lnTo>
                    <a:pt x="9016" y="70485"/>
                  </a:lnTo>
                  <a:lnTo>
                    <a:pt x="0" y="115315"/>
                  </a:lnTo>
                  <a:lnTo>
                    <a:pt x="0" y="1038225"/>
                  </a:lnTo>
                  <a:lnTo>
                    <a:pt x="9016" y="1083056"/>
                  </a:lnTo>
                  <a:lnTo>
                    <a:pt x="33781" y="1119759"/>
                  </a:lnTo>
                  <a:lnTo>
                    <a:pt x="70484" y="1144524"/>
                  </a:lnTo>
                  <a:lnTo>
                    <a:pt x="115315" y="1153540"/>
                  </a:lnTo>
                  <a:lnTo>
                    <a:pt x="1807844" y="1153540"/>
                  </a:lnTo>
                  <a:lnTo>
                    <a:pt x="1852675" y="1144524"/>
                  </a:lnTo>
                  <a:lnTo>
                    <a:pt x="1889378" y="1119759"/>
                  </a:lnTo>
                  <a:lnTo>
                    <a:pt x="1914143" y="1083056"/>
                  </a:lnTo>
                  <a:lnTo>
                    <a:pt x="1923161" y="1038225"/>
                  </a:lnTo>
                  <a:lnTo>
                    <a:pt x="1923161" y="115315"/>
                  </a:lnTo>
                  <a:lnTo>
                    <a:pt x="1914143" y="70485"/>
                  </a:lnTo>
                  <a:lnTo>
                    <a:pt x="1889378" y="33782"/>
                  </a:lnTo>
                  <a:lnTo>
                    <a:pt x="1852675" y="9016"/>
                  </a:lnTo>
                  <a:lnTo>
                    <a:pt x="1807844" y="0"/>
                  </a:lnTo>
                  <a:close/>
                </a:path>
              </a:pathLst>
            </a:custGeom>
            <a:solidFill>
              <a:srgbClr val="E28312"/>
            </a:solidFill>
          </p:spPr>
          <p:txBody>
            <a:bodyPr wrap="square" lIns="0" tIns="0" rIns="0" bIns="0" rtlCol="0"/>
            <a:lstStyle/>
            <a:p>
              <a:endParaRPr/>
            </a:p>
          </p:txBody>
        </p:sp>
        <p:sp>
          <p:nvSpPr>
            <p:cNvPr id="41" name="object 41"/>
            <p:cNvSpPr/>
            <p:nvPr/>
          </p:nvSpPr>
          <p:spPr>
            <a:xfrm>
              <a:off x="6388608" y="1941575"/>
              <a:ext cx="1923414" cy="1153795"/>
            </a:xfrm>
            <a:custGeom>
              <a:avLst/>
              <a:gdLst/>
              <a:ahLst/>
              <a:cxnLst/>
              <a:rect l="l" t="t" r="r" b="b"/>
              <a:pathLst>
                <a:path w="1923415" h="1153795">
                  <a:moveTo>
                    <a:pt x="0" y="115315"/>
                  </a:moveTo>
                  <a:lnTo>
                    <a:pt x="9016" y="70485"/>
                  </a:lnTo>
                  <a:lnTo>
                    <a:pt x="33781" y="33782"/>
                  </a:lnTo>
                  <a:lnTo>
                    <a:pt x="70484" y="9016"/>
                  </a:lnTo>
                  <a:lnTo>
                    <a:pt x="115315" y="0"/>
                  </a:lnTo>
                  <a:lnTo>
                    <a:pt x="1807844" y="0"/>
                  </a:lnTo>
                  <a:lnTo>
                    <a:pt x="1852675" y="9016"/>
                  </a:lnTo>
                  <a:lnTo>
                    <a:pt x="1889378" y="33782"/>
                  </a:lnTo>
                  <a:lnTo>
                    <a:pt x="1914143" y="70485"/>
                  </a:lnTo>
                  <a:lnTo>
                    <a:pt x="1923161" y="115315"/>
                  </a:lnTo>
                  <a:lnTo>
                    <a:pt x="1923161" y="1038225"/>
                  </a:lnTo>
                  <a:lnTo>
                    <a:pt x="1914143" y="1083056"/>
                  </a:lnTo>
                  <a:lnTo>
                    <a:pt x="1889378" y="1119759"/>
                  </a:lnTo>
                  <a:lnTo>
                    <a:pt x="1852675" y="1144524"/>
                  </a:lnTo>
                  <a:lnTo>
                    <a:pt x="1807844" y="1153540"/>
                  </a:lnTo>
                  <a:lnTo>
                    <a:pt x="115315" y="1153540"/>
                  </a:lnTo>
                  <a:lnTo>
                    <a:pt x="70484" y="1144524"/>
                  </a:lnTo>
                  <a:lnTo>
                    <a:pt x="33781" y="1119759"/>
                  </a:lnTo>
                  <a:lnTo>
                    <a:pt x="9016" y="1083056"/>
                  </a:lnTo>
                  <a:lnTo>
                    <a:pt x="0" y="1038225"/>
                  </a:lnTo>
                  <a:lnTo>
                    <a:pt x="0" y="115315"/>
                  </a:lnTo>
                  <a:close/>
                </a:path>
              </a:pathLst>
            </a:custGeom>
            <a:ln w="15240">
              <a:solidFill>
                <a:srgbClr val="FFFFFF"/>
              </a:solidFill>
            </a:ln>
          </p:spPr>
          <p:txBody>
            <a:bodyPr wrap="square" lIns="0" tIns="0" rIns="0" bIns="0" rtlCol="0"/>
            <a:lstStyle/>
            <a:p>
              <a:endParaRPr/>
            </a:p>
          </p:txBody>
        </p:sp>
      </p:grpSp>
      <p:sp>
        <p:nvSpPr>
          <p:cNvPr id="42" name="object 42"/>
          <p:cNvSpPr txBox="1"/>
          <p:nvPr/>
        </p:nvSpPr>
        <p:spPr>
          <a:xfrm>
            <a:off x="6613906" y="2219960"/>
            <a:ext cx="1455420" cy="285115"/>
          </a:xfrm>
          <a:prstGeom prst="rect">
            <a:avLst/>
          </a:prstGeom>
        </p:spPr>
        <p:txBody>
          <a:bodyPr vert="horz" wrap="square" lIns="0" tIns="13335" rIns="0" bIns="0" rtlCol="0">
            <a:spAutoFit/>
          </a:bodyPr>
          <a:lstStyle/>
          <a:p>
            <a:pPr marL="12700">
              <a:lnSpc>
                <a:spcPct val="100000"/>
              </a:lnSpc>
              <a:spcBef>
                <a:spcPts val="105"/>
              </a:spcBef>
            </a:pPr>
            <a:r>
              <a:rPr sz="1700" spc="-20" dirty="0">
                <a:solidFill>
                  <a:srgbClr val="FFFFFF"/>
                </a:solidFill>
                <a:latin typeface="Carlito"/>
                <a:cs typeface="Carlito"/>
              </a:rPr>
              <a:t>Score </a:t>
            </a:r>
            <a:r>
              <a:rPr sz="1700" dirty="0">
                <a:solidFill>
                  <a:srgbClr val="FFFFFF"/>
                </a:solidFill>
                <a:latin typeface="Carlito"/>
                <a:cs typeface="Carlito"/>
              </a:rPr>
              <a:t>models</a:t>
            </a:r>
            <a:r>
              <a:rPr sz="1700" spc="-185" dirty="0">
                <a:solidFill>
                  <a:srgbClr val="FFFFFF"/>
                </a:solidFill>
                <a:latin typeface="Carlito"/>
                <a:cs typeface="Carlito"/>
              </a:rPr>
              <a:t> </a:t>
            </a:r>
            <a:r>
              <a:rPr sz="1700" dirty="0">
                <a:solidFill>
                  <a:srgbClr val="FFFFFF"/>
                </a:solidFill>
                <a:latin typeface="Carlito"/>
                <a:cs typeface="Carlito"/>
              </a:rPr>
              <a:t>on</a:t>
            </a:r>
            <a:endParaRPr sz="1700">
              <a:latin typeface="Carlito"/>
              <a:cs typeface="Carlito"/>
            </a:endParaRPr>
          </a:p>
        </p:txBody>
      </p:sp>
      <p:sp>
        <p:nvSpPr>
          <p:cNvPr id="43" name="object 43"/>
          <p:cNvSpPr txBox="1"/>
          <p:nvPr/>
        </p:nvSpPr>
        <p:spPr>
          <a:xfrm>
            <a:off x="6805930" y="2456180"/>
            <a:ext cx="1071880"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split </a:t>
            </a:r>
            <a:r>
              <a:rPr sz="1700" spc="-20" dirty="0">
                <a:solidFill>
                  <a:srgbClr val="FFFFFF"/>
                </a:solidFill>
                <a:latin typeface="Carlito"/>
                <a:cs typeface="Carlito"/>
              </a:rPr>
              <a:t>test</a:t>
            </a:r>
            <a:r>
              <a:rPr sz="1700" spc="-190" dirty="0">
                <a:solidFill>
                  <a:srgbClr val="FFFFFF"/>
                </a:solidFill>
                <a:latin typeface="Carlito"/>
                <a:cs typeface="Carlito"/>
              </a:rPr>
              <a:t> </a:t>
            </a:r>
            <a:r>
              <a:rPr sz="1700" spc="-5" dirty="0">
                <a:solidFill>
                  <a:srgbClr val="FFFFFF"/>
                </a:solidFill>
                <a:latin typeface="Carlito"/>
                <a:cs typeface="Carlito"/>
              </a:rPr>
              <a:t>set</a:t>
            </a:r>
            <a:endParaRPr sz="1700">
              <a:latin typeface="Carlito"/>
              <a:cs typeface="Carlito"/>
            </a:endParaRPr>
          </a:p>
        </p:txBody>
      </p:sp>
      <p:grpSp>
        <p:nvGrpSpPr>
          <p:cNvPr id="44" name="object 44"/>
          <p:cNvGrpSpPr/>
          <p:nvPr/>
        </p:nvGrpSpPr>
        <p:grpSpPr>
          <a:xfrm>
            <a:off x="8938259" y="1933955"/>
            <a:ext cx="1938655" cy="1728470"/>
            <a:chOff x="8938259" y="1933955"/>
            <a:chExt cx="1938655" cy="1728470"/>
          </a:xfrm>
        </p:grpSpPr>
        <p:sp>
          <p:nvSpPr>
            <p:cNvPr id="45" name="object 45"/>
            <p:cNvSpPr/>
            <p:nvPr/>
          </p:nvSpPr>
          <p:spPr>
            <a:xfrm>
              <a:off x="9249155" y="2229611"/>
              <a:ext cx="173990" cy="1432560"/>
            </a:xfrm>
            <a:custGeom>
              <a:avLst/>
              <a:gdLst/>
              <a:ahLst/>
              <a:cxnLst/>
              <a:rect l="l" t="t" r="r" b="b"/>
              <a:pathLst>
                <a:path w="173990" h="1432560">
                  <a:moveTo>
                    <a:pt x="173481" y="0"/>
                  </a:moveTo>
                  <a:lnTo>
                    <a:pt x="0" y="0"/>
                  </a:lnTo>
                  <a:lnTo>
                    <a:pt x="0" y="1432560"/>
                  </a:lnTo>
                  <a:lnTo>
                    <a:pt x="173481" y="1432560"/>
                  </a:lnTo>
                  <a:lnTo>
                    <a:pt x="173481" y="0"/>
                  </a:lnTo>
                  <a:close/>
                </a:path>
              </a:pathLst>
            </a:custGeom>
            <a:solidFill>
              <a:srgbClr val="EDC1AA"/>
            </a:solidFill>
          </p:spPr>
          <p:txBody>
            <a:bodyPr wrap="square" lIns="0" tIns="0" rIns="0" bIns="0" rtlCol="0"/>
            <a:lstStyle/>
            <a:p>
              <a:endParaRPr/>
            </a:p>
          </p:txBody>
        </p:sp>
        <p:sp>
          <p:nvSpPr>
            <p:cNvPr id="46" name="object 46"/>
            <p:cNvSpPr/>
            <p:nvPr/>
          </p:nvSpPr>
          <p:spPr>
            <a:xfrm>
              <a:off x="8945879" y="1941575"/>
              <a:ext cx="1923414" cy="1153795"/>
            </a:xfrm>
            <a:custGeom>
              <a:avLst/>
              <a:gdLst/>
              <a:ahLst/>
              <a:cxnLst/>
              <a:rect l="l" t="t" r="r" b="b"/>
              <a:pathLst>
                <a:path w="1923415" h="1153795">
                  <a:moveTo>
                    <a:pt x="1807845" y="0"/>
                  </a:moveTo>
                  <a:lnTo>
                    <a:pt x="115316" y="0"/>
                  </a:lnTo>
                  <a:lnTo>
                    <a:pt x="70485" y="9016"/>
                  </a:lnTo>
                  <a:lnTo>
                    <a:pt x="33781" y="33782"/>
                  </a:lnTo>
                  <a:lnTo>
                    <a:pt x="9017" y="70485"/>
                  </a:lnTo>
                  <a:lnTo>
                    <a:pt x="0" y="115315"/>
                  </a:lnTo>
                  <a:lnTo>
                    <a:pt x="0" y="1038225"/>
                  </a:lnTo>
                  <a:lnTo>
                    <a:pt x="9017" y="1083056"/>
                  </a:lnTo>
                  <a:lnTo>
                    <a:pt x="33781" y="1119759"/>
                  </a:lnTo>
                  <a:lnTo>
                    <a:pt x="70485" y="1144524"/>
                  </a:lnTo>
                  <a:lnTo>
                    <a:pt x="115316" y="1153540"/>
                  </a:lnTo>
                  <a:lnTo>
                    <a:pt x="1807845" y="1153540"/>
                  </a:lnTo>
                  <a:lnTo>
                    <a:pt x="1852676" y="1144524"/>
                  </a:lnTo>
                  <a:lnTo>
                    <a:pt x="1889378" y="1119759"/>
                  </a:lnTo>
                  <a:lnTo>
                    <a:pt x="1914144" y="1083056"/>
                  </a:lnTo>
                  <a:lnTo>
                    <a:pt x="1923161" y="1038225"/>
                  </a:lnTo>
                  <a:lnTo>
                    <a:pt x="1923161" y="115315"/>
                  </a:lnTo>
                  <a:lnTo>
                    <a:pt x="1914144" y="70485"/>
                  </a:lnTo>
                  <a:lnTo>
                    <a:pt x="1889378" y="33782"/>
                  </a:lnTo>
                  <a:lnTo>
                    <a:pt x="1852676" y="9016"/>
                  </a:lnTo>
                  <a:lnTo>
                    <a:pt x="1807845" y="0"/>
                  </a:lnTo>
                  <a:close/>
                </a:path>
              </a:pathLst>
            </a:custGeom>
            <a:solidFill>
              <a:srgbClr val="E28312"/>
            </a:solidFill>
          </p:spPr>
          <p:txBody>
            <a:bodyPr wrap="square" lIns="0" tIns="0" rIns="0" bIns="0" rtlCol="0"/>
            <a:lstStyle/>
            <a:p>
              <a:endParaRPr/>
            </a:p>
          </p:txBody>
        </p:sp>
        <p:sp>
          <p:nvSpPr>
            <p:cNvPr id="47" name="object 47"/>
            <p:cNvSpPr/>
            <p:nvPr/>
          </p:nvSpPr>
          <p:spPr>
            <a:xfrm>
              <a:off x="8945879" y="1941575"/>
              <a:ext cx="1923414" cy="1153795"/>
            </a:xfrm>
            <a:custGeom>
              <a:avLst/>
              <a:gdLst/>
              <a:ahLst/>
              <a:cxnLst/>
              <a:rect l="l" t="t" r="r" b="b"/>
              <a:pathLst>
                <a:path w="1923415" h="1153795">
                  <a:moveTo>
                    <a:pt x="0" y="115315"/>
                  </a:moveTo>
                  <a:lnTo>
                    <a:pt x="9017" y="70485"/>
                  </a:lnTo>
                  <a:lnTo>
                    <a:pt x="33781" y="33782"/>
                  </a:lnTo>
                  <a:lnTo>
                    <a:pt x="70485" y="9016"/>
                  </a:lnTo>
                  <a:lnTo>
                    <a:pt x="115316" y="0"/>
                  </a:lnTo>
                  <a:lnTo>
                    <a:pt x="1807845" y="0"/>
                  </a:lnTo>
                  <a:lnTo>
                    <a:pt x="1852676" y="9016"/>
                  </a:lnTo>
                  <a:lnTo>
                    <a:pt x="1889378" y="33782"/>
                  </a:lnTo>
                  <a:lnTo>
                    <a:pt x="1914144" y="70485"/>
                  </a:lnTo>
                  <a:lnTo>
                    <a:pt x="1923161" y="115315"/>
                  </a:lnTo>
                  <a:lnTo>
                    <a:pt x="1923161" y="1038225"/>
                  </a:lnTo>
                  <a:lnTo>
                    <a:pt x="1914144" y="1083056"/>
                  </a:lnTo>
                  <a:lnTo>
                    <a:pt x="1889378" y="1119759"/>
                  </a:lnTo>
                  <a:lnTo>
                    <a:pt x="1852676" y="1144524"/>
                  </a:lnTo>
                  <a:lnTo>
                    <a:pt x="1807845" y="1153540"/>
                  </a:lnTo>
                  <a:lnTo>
                    <a:pt x="115316" y="1153540"/>
                  </a:lnTo>
                  <a:lnTo>
                    <a:pt x="70485" y="1144524"/>
                  </a:lnTo>
                  <a:lnTo>
                    <a:pt x="33781" y="1119759"/>
                  </a:lnTo>
                  <a:lnTo>
                    <a:pt x="9017" y="1083056"/>
                  </a:lnTo>
                  <a:lnTo>
                    <a:pt x="0" y="1038225"/>
                  </a:lnTo>
                  <a:lnTo>
                    <a:pt x="0" y="115315"/>
                  </a:lnTo>
                  <a:close/>
                </a:path>
              </a:pathLst>
            </a:custGeom>
            <a:ln w="15240">
              <a:solidFill>
                <a:srgbClr val="FFFFFF"/>
              </a:solidFill>
            </a:ln>
          </p:spPr>
          <p:txBody>
            <a:bodyPr wrap="square" lIns="0" tIns="0" rIns="0" bIns="0" rtlCol="0"/>
            <a:lstStyle/>
            <a:p>
              <a:endParaRPr/>
            </a:p>
          </p:txBody>
        </p:sp>
      </p:grpSp>
      <p:sp>
        <p:nvSpPr>
          <p:cNvPr id="48" name="object 48"/>
          <p:cNvSpPr txBox="1"/>
          <p:nvPr/>
        </p:nvSpPr>
        <p:spPr>
          <a:xfrm>
            <a:off x="9140697" y="2219960"/>
            <a:ext cx="1519555"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Confusion</a:t>
            </a:r>
            <a:r>
              <a:rPr sz="1700" spc="-170" dirty="0">
                <a:solidFill>
                  <a:srgbClr val="FFFFFF"/>
                </a:solidFill>
                <a:latin typeface="Carlito"/>
                <a:cs typeface="Carlito"/>
              </a:rPr>
              <a:t> </a:t>
            </a:r>
            <a:r>
              <a:rPr sz="1700" spc="-5" dirty="0">
                <a:solidFill>
                  <a:srgbClr val="FFFFFF"/>
                </a:solidFill>
                <a:latin typeface="Carlito"/>
                <a:cs typeface="Carlito"/>
              </a:rPr>
              <a:t>Matrix</a:t>
            </a:r>
            <a:endParaRPr sz="1700">
              <a:latin typeface="Carlito"/>
              <a:cs typeface="Carlito"/>
            </a:endParaRPr>
          </a:p>
        </p:txBody>
      </p:sp>
      <p:sp>
        <p:nvSpPr>
          <p:cNvPr id="49" name="object 49"/>
          <p:cNvSpPr txBox="1"/>
          <p:nvPr/>
        </p:nvSpPr>
        <p:spPr>
          <a:xfrm>
            <a:off x="9299193" y="2456180"/>
            <a:ext cx="1202690" cy="536685"/>
          </a:xfrm>
          <a:prstGeom prst="rect">
            <a:avLst/>
          </a:prstGeom>
        </p:spPr>
        <p:txBody>
          <a:bodyPr vert="horz" wrap="square" lIns="0" tIns="13335" rIns="0" bIns="0" rtlCol="0">
            <a:spAutoFit/>
          </a:bodyPr>
          <a:lstStyle/>
          <a:p>
            <a:pPr marL="12700">
              <a:lnSpc>
                <a:spcPct val="100000"/>
              </a:lnSpc>
              <a:spcBef>
                <a:spcPts val="105"/>
              </a:spcBef>
            </a:pPr>
            <a:r>
              <a:rPr lang="pt-BR" sz="1700" spc="-25" dirty="0">
                <a:solidFill>
                  <a:srgbClr val="FFFFFF"/>
                </a:solidFill>
                <a:latin typeface="Carlito"/>
                <a:cs typeface="Carlito"/>
              </a:rPr>
              <a:t>Para todos os modelos</a:t>
            </a:r>
            <a:endParaRPr sz="1700" dirty="0">
              <a:latin typeface="Carlito"/>
              <a:cs typeface="Carlito"/>
            </a:endParaRPr>
          </a:p>
        </p:txBody>
      </p:sp>
      <p:grpSp>
        <p:nvGrpSpPr>
          <p:cNvPr id="50" name="object 50"/>
          <p:cNvGrpSpPr/>
          <p:nvPr/>
        </p:nvGrpSpPr>
        <p:grpSpPr>
          <a:xfrm>
            <a:off x="8938259" y="3375659"/>
            <a:ext cx="1938655" cy="1170305"/>
            <a:chOff x="8938259" y="3375659"/>
            <a:chExt cx="1938655" cy="1170305"/>
          </a:xfrm>
        </p:grpSpPr>
        <p:sp>
          <p:nvSpPr>
            <p:cNvPr id="51" name="object 51"/>
            <p:cNvSpPr/>
            <p:nvPr/>
          </p:nvSpPr>
          <p:spPr>
            <a:xfrm>
              <a:off x="8945879" y="3383279"/>
              <a:ext cx="1923414" cy="1155065"/>
            </a:xfrm>
            <a:custGeom>
              <a:avLst/>
              <a:gdLst/>
              <a:ahLst/>
              <a:cxnLst/>
              <a:rect l="l" t="t" r="r" b="b"/>
              <a:pathLst>
                <a:path w="1923415" h="1155064">
                  <a:moveTo>
                    <a:pt x="1807591" y="0"/>
                  </a:moveTo>
                  <a:lnTo>
                    <a:pt x="115570" y="0"/>
                  </a:lnTo>
                  <a:lnTo>
                    <a:pt x="70612" y="9017"/>
                  </a:lnTo>
                  <a:lnTo>
                    <a:pt x="33781" y="33782"/>
                  </a:lnTo>
                  <a:lnTo>
                    <a:pt x="9017" y="70485"/>
                  </a:lnTo>
                  <a:lnTo>
                    <a:pt x="0" y="115570"/>
                  </a:lnTo>
                  <a:lnTo>
                    <a:pt x="0" y="1039114"/>
                  </a:lnTo>
                  <a:lnTo>
                    <a:pt x="9017" y="1084199"/>
                  </a:lnTo>
                  <a:lnTo>
                    <a:pt x="33781" y="1120902"/>
                  </a:lnTo>
                  <a:lnTo>
                    <a:pt x="70612" y="1145667"/>
                  </a:lnTo>
                  <a:lnTo>
                    <a:pt x="115570" y="1154684"/>
                  </a:lnTo>
                  <a:lnTo>
                    <a:pt x="1807591" y="1154684"/>
                  </a:lnTo>
                  <a:lnTo>
                    <a:pt x="1852549" y="1145667"/>
                  </a:lnTo>
                  <a:lnTo>
                    <a:pt x="1889378" y="1120902"/>
                  </a:lnTo>
                  <a:lnTo>
                    <a:pt x="1914144" y="1084199"/>
                  </a:lnTo>
                  <a:lnTo>
                    <a:pt x="1923161" y="1039114"/>
                  </a:lnTo>
                  <a:lnTo>
                    <a:pt x="1923161" y="115570"/>
                  </a:lnTo>
                  <a:lnTo>
                    <a:pt x="1914144" y="70485"/>
                  </a:lnTo>
                  <a:lnTo>
                    <a:pt x="1889378" y="33782"/>
                  </a:lnTo>
                  <a:lnTo>
                    <a:pt x="1852549" y="9017"/>
                  </a:lnTo>
                  <a:lnTo>
                    <a:pt x="1807591" y="0"/>
                  </a:lnTo>
                  <a:close/>
                </a:path>
              </a:pathLst>
            </a:custGeom>
            <a:solidFill>
              <a:srgbClr val="E28312"/>
            </a:solidFill>
          </p:spPr>
          <p:txBody>
            <a:bodyPr wrap="square" lIns="0" tIns="0" rIns="0" bIns="0" rtlCol="0"/>
            <a:lstStyle/>
            <a:p>
              <a:endParaRPr/>
            </a:p>
          </p:txBody>
        </p:sp>
        <p:sp>
          <p:nvSpPr>
            <p:cNvPr id="52" name="object 52"/>
            <p:cNvSpPr/>
            <p:nvPr/>
          </p:nvSpPr>
          <p:spPr>
            <a:xfrm>
              <a:off x="8945879" y="3383279"/>
              <a:ext cx="1923414" cy="1155065"/>
            </a:xfrm>
            <a:custGeom>
              <a:avLst/>
              <a:gdLst/>
              <a:ahLst/>
              <a:cxnLst/>
              <a:rect l="l" t="t" r="r" b="b"/>
              <a:pathLst>
                <a:path w="1923415" h="1155064">
                  <a:moveTo>
                    <a:pt x="0" y="115570"/>
                  </a:moveTo>
                  <a:lnTo>
                    <a:pt x="9017" y="70485"/>
                  </a:lnTo>
                  <a:lnTo>
                    <a:pt x="33781" y="33782"/>
                  </a:lnTo>
                  <a:lnTo>
                    <a:pt x="70612" y="9017"/>
                  </a:lnTo>
                  <a:lnTo>
                    <a:pt x="115570" y="0"/>
                  </a:lnTo>
                  <a:lnTo>
                    <a:pt x="1807591" y="0"/>
                  </a:lnTo>
                  <a:lnTo>
                    <a:pt x="1852549" y="9017"/>
                  </a:lnTo>
                  <a:lnTo>
                    <a:pt x="1889378" y="33782"/>
                  </a:lnTo>
                  <a:lnTo>
                    <a:pt x="1914144" y="70485"/>
                  </a:lnTo>
                  <a:lnTo>
                    <a:pt x="1923161" y="115570"/>
                  </a:lnTo>
                  <a:lnTo>
                    <a:pt x="1923161" y="1039114"/>
                  </a:lnTo>
                  <a:lnTo>
                    <a:pt x="1914144" y="1084199"/>
                  </a:lnTo>
                  <a:lnTo>
                    <a:pt x="1889378" y="1120902"/>
                  </a:lnTo>
                  <a:lnTo>
                    <a:pt x="1852549" y="1145667"/>
                  </a:lnTo>
                  <a:lnTo>
                    <a:pt x="1807591" y="1154684"/>
                  </a:lnTo>
                  <a:lnTo>
                    <a:pt x="115570" y="1154684"/>
                  </a:lnTo>
                  <a:lnTo>
                    <a:pt x="70612" y="1145667"/>
                  </a:lnTo>
                  <a:lnTo>
                    <a:pt x="33781" y="1120902"/>
                  </a:lnTo>
                  <a:lnTo>
                    <a:pt x="9017" y="1084199"/>
                  </a:lnTo>
                  <a:lnTo>
                    <a:pt x="0" y="1039114"/>
                  </a:lnTo>
                  <a:lnTo>
                    <a:pt x="0" y="115570"/>
                  </a:lnTo>
                  <a:close/>
                </a:path>
              </a:pathLst>
            </a:custGeom>
            <a:ln w="15239">
              <a:solidFill>
                <a:srgbClr val="FFFFFF"/>
              </a:solidFill>
            </a:ln>
          </p:spPr>
          <p:txBody>
            <a:bodyPr wrap="square" lIns="0" tIns="0" rIns="0" bIns="0" rtlCol="0"/>
            <a:lstStyle/>
            <a:p>
              <a:endParaRPr/>
            </a:p>
          </p:txBody>
        </p:sp>
      </p:grpSp>
      <p:sp>
        <p:nvSpPr>
          <p:cNvPr id="53" name="object 53"/>
          <p:cNvSpPr txBox="1"/>
          <p:nvPr/>
        </p:nvSpPr>
        <p:spPr>
          <a:xfrm>
            <a:off x="9055354" y="3656457"/>
            <a:ext cx="1709420" cy="795089"/>
          </a:xfrm>
          <a:prstGeom prst="rect">
            <a:avLst/>
          </a:prstGeom>
        </p:spPr>
        <p:txBody>
          <a:bodyPr vert="horz" wrap="square" lIns="0" tIns="25400" rIns="0" bIns="0" rtlCol="0">
            <a:spAutoFit/>
          </a:bodyPr>
          <a:lstStyle/>
          <a:p>
            <a:pPr marL="123825" marR="5080" indent="-111760">
              <a:lnSpc>
                <a:spcPts val="2000"/>
              </a:lnSpc>
              <a:spcBef>
                <a:spcPts val="200"/>
              </a:spcBef>
            </a:pPr>
            <a:r>
              <a:rPr sz="1700" dirty="0" err="1">
                <a:solidFill>
                  <a:srgbClr val="FFFFFF"/>
                </a:solidFill>
                <a:latin typeface="Carlito"/>
                <a:cs typeface="Carlito"/>
              </a:rPr>
              <a:t>Barplot</a:t>
            </a:r>
            <a:r>
              <a:rPr sz="1700" dirty="0">
                <a:solidFill>
                  <a:srgbClr val="FFFFFF"/>
                </a:solidFill>
                <a:latin typeface="Carlito"/>
                <a:cs typeface="Carlito"/>
              </a:rPr>
              <a:t> </a:t>
            </a:r>
            <a:r>
              <a:rPr lang="pt-BR" sz="1700" spc="-5" dirty="0">
                <a:solidFill>
                  <a:srgbClr val="FFFFFF"/>
                </a:solidFill>
                <a:latin typeface="Carlito"/>
                <a:cs typeface="Carlito"/>
              </a:rPr>
              <a:t>para comparar o Score dos modelos</a:t>
            </a:r>
            <a:endParaRPr sz="1700" dirty="0">
              <a:latin typeface="Carlito"/>
              <a:cs typeface="Carlito"/>
            </a:endParaRPr>
          </a:p>
        </p:txBody>
      </p:sp>
      <p:sp>
        <p:nvSpPr>
          <p:cNvPr id="54" name="object 5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15</a:t>
            </a:fld>
            <a:endParaRPr dirty="0"/>
          </a:p>
        </p:txBody>
      </p:sp>
      <p:grpSp>
        <p:nvGrpSpPr>
          <p:cNvPr id="55" name="object 2">
            <a:extLst>
              <a:ext uri="{FF2B5EF4-FFF2-40B4-BE49-F238E27FC236}">
                <a16:creationId xmlns:a16="http://schemas.microsoft.com/office/drawing/2014/main" id="{3157FBB8-69CA-8030-013D-4334EA077A3A}"/>
              </a:ext>
            </a:extLst>
          </p:cNvPr>
          <p:cNvGrpSpPr/>
          <p:nvPr/>
        </p:nvGrpSpPr>
        <p:grpSpPr>
          <a:xfrm>
            <a:off x="0" y="6333745"/>
            <a:ext cx="12192000" cy="524510"/>
            <a:chOff x="0" y="6333745"/>
            <a:chExt cx="12192000" cy="524510"/>
          </a:xfrm>
        </p:grpSpPr>
        <p:sp>
          <p:nvSpPr>
            <p:cNvPr id="56" name="object 3">
              <a:extLst>
                <a:ext uri="{FF2B5EF4-FFF2-40B4-BE49-F238E27FC236}">
                  <a16:creationId xmlns:a16="http://schemas.microsoft.com/office/drawing/2014/main" id="{9A69E21F-194E-E197-E26C-EC2797D359D5}"/>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57" name="object 4">
              <a:extLst>
                <a:ext uri="{FF2B5EF4-FFF2-40B4-BE49-F238E27FC236}">
                  <a16:creationId xmlns:a16="http://schemas.microsoft.com/office/drawing/2014/main" id="{7531D4FC-2F5C-068C-2FE9-EA31FE46EB28}"/>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75" dirty="0">
                <a:uFill>
                  <a:solidFill>
                    <a:srgbClr val="7D7D7D"/>
                  </a:solidFill>
                </a:uFill>
              </a:rPr>
              <a:t>Result</a:t>
            </a:r>
            <a:r>
              <a:rPr lang="pt-BR" u="heavy" spc="-375" dirty="0">
                <a:uFill>
                  <a:solidFill>
                    <a:srgbClr val="7D7D7D"/>
                  </a:solidFill>
                </a:uFill>
              </a:rPr>
              <a:t>ado</a:t>
            </a:r>
            <a:r>
              <a:rPr u="heavy" spc="-375" dirty="0">
                <a:uFill>
                  <a:solidFill>
                    <a:srgbClr val="7D7D7D"/>
                  </a:solidFill>
                </a:uFill>
              </a:rPr>
              <a:t>s	</a:t>
            </a:r>
          </a:p>
        </p:txBody>
      </p:sp>
      <p:sp>
        <p:nvSpPr>
          <p:cNvPr id="4" name="object 4"/>
          <p:cNvSpPr txBox="1"/>
          <p:nvPr/>
        </p:nvSpPr>
        <p:spPr>
          <a:xfrm>
            <a:off x="1328166" y="5183504"/>
            <a:ext cx="9043035" cy="848994"/>
          </a:xfrm>
          <a:prstGeom prst="rect">
            <a:avLst/>
          </a:prstGeom>
        </p:spPr>
        <p:txBody>
          <a:bodyPr vert="horz" wrap="square" lIns="0" tIns="12700" rIns="0" bIns="0" rtlCol="0">
            <a:spAutoFit/>
          </a:bodyPr>
          <a:lstStyle/>
          <a:p>
            <a:pPr marL="12700" marR="5080">
              <a:lnSpc>
                <a:spcPct val="100000"/>
              </a:lnSpc>
              <a:spcBef>
                <a:spcPts val="100"/>
              </a:spcBef>
            </a:pPr>
            <a:r>
              <a:rPr lang="pt-BR" sz="1800" spc="-5" dirty="0">
                <a:solidFill>
                  <a:srgbClr val="BB562C"/>
                </a:solidFill>
                <a:latin typeface="Carlito"/>
                <a:cs typeface="Carlito"/>
              </a:rPr>
              <a:t>Esta é uma visualização do painel </a:t>
            </a:r>
            <a:r>
              <a:rPr lang="pt-BR" sz="1800" spc="-5" dirty="0" err="1">
                <a:solidFill>
                  <a:srgbClr val="BB562C"/>
                </a:solidFill>
                <a:latin typeface="Carlito"/>
                <a:cs typeface="Carlito"/>
              </a:rPr>
              <a:t>Plotly</a:t>
            </a:r>
            <a:r>
              <a:rPr lang="pt-BR" sz="1800" spc="-5" dirty="0">
                <a:solidFill>
                  <a:srgbClr val="BB562C"/>
                </a:solidFill>
                <a:latin typeface="Carlito"/>
                <a:cs typeface="Carlito"/>
              </a:rPr>
              <a:t>. Os lados a seguir mostrarão os resultados do EDA com visualização, EDA com SQL, Mapa Interativo com </a:t>
            </a:r>
            <a:r>
              <a:rPr lang="pt-BR" sz="1800" spc="-5" dirty="0" err="1">
                <a:solidFill>
                  <a:srgbClr val="BB562C"/>
                </a:solidFill>
                <a:latin typeface="Carlito"/>
                <a:cs typeface="Carlito"/>
              </a:rPr>
              <a:t>Folium</a:t>
            </a:r>
            <a:r>
              <a:rPr lang="pt-BR" sz="1800" spc="-5" dirty="0">
                <a:solidFill>
                  <a:srgbClr val="BB562C"/>
                </a:solidFill>
                <a:latin typeface="Carlito"/>
                <a:cs typeface="Carlito"/>
              </a:rPr>
              <a:t> e, finalmente, os resultados do nosso modelo com cerca de 83% de precisão</a:t>
            </a:r>
            <a:r>
              <a:rPr sz="1800" spc="-45" dirty="0">
                <a:solidFill>
                  <a:srgbClr val="BB562C"/>
                </a:solidFill>
                <a:latin typeface="Carlito"/>
                <a:cs typeface="Carlito"/>
              </a:rPr>
              <a:t>.</a:t>
            </a:r>
            <a:endParaRPr sz="1800" dirty="0">
              <a:latin typeface="Carlito"/>
              <a:cs typeface="Carlito"/>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16</a:t>
            </a:fld>
            <a:endParaRPr dirty="0"/>
          </a:p>
        </p:txBody>
      </p:sp>
      <p:pic>
        <p:nvPicPr>
          <p:cNvPr id="7" name="Picture 6">
            <a:extLst>
              <a:ext uri="{FF2B5EF4-FFF2-40B4-BE49-F238E27FC236}">
                <a16:creationId xmlns:a16="http://schemas.microsoft.com/office/drawing/2014/main" id="{ED8F4877-D962-4130-8512-2C5408972F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0" y="1735136"/>
            <a:ext cx="5963918" cy="3354704"/>
          </a:xfrm>
          <a:prstGeom prst="rect">
            <a:avLst/>
          </a:prstGeom>
        </p:spPr>
      </p:pic>
      <p:grpSp>
        <p:nvGrpSpPr>
          <p:cNvPr id="3" name="object 2">
            <a:extLst>
              <a:ext uri="{FF2B5EF4-FFF2-40B4-BE49-F238E27FC236}">
                <a16:creationId xmlns:a16="http://schemas.microsoft.com/office/drawing/2014/main" id="{0C4E02F8-2D33-48CE-960F-018225A57B74}"/>
              </a:ext>
            </a:extLst>
          </p:cNvPr>
          <p:cNvGrpSpPr/>
          <p:nvPr/>
        </p:nvGrpSpPr>
        <p:grpSpPr>
          <a:xfrm>
            <a:off x="0" y="6333745"/>
            <a:ext cx="12192000" cy="524510"/>
            <a:chOff x="0" y="6333745"/>
            <a:chExt cx="12192000" cy="524510"/>
          </a:xfrm>
        </p:grpSpPr>
        <p:sp>
          <p:nvSpPr>
            <p:cNvPr id="6" name="object 3">
              <a:extLst>
                <a:ext uri="{FF2B5EF4-FFF2-40B4-BE49-F238E27FC236}">
                  <a16:creationId xmlns:a16="http://schemas.microsoft.com/office/drawing/2014/main" id="{B1C7A08F-7361-4B02-CB40-56C58A17BC27}"/>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AF268B24-3919-0E5F-5E84-40208000170B}"/>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8888095" cy="1121461"/>
          </a:xfrm>
          <a:prstGeom prst="rect">
            <a:avLst/>
          </a:prstGeom>
        </p:spPr>
        <p:txBody>
          <a:bodyPr vert="horz" wrap="square" lIns="0" tIns="13335" rIns="0" bIns="0" rtlCol="0">
            <a:spAutoFit/>
          </a:bodyPr>
          <a:lstStyle/>
          <a:p>
            <a:pPr marL="12700">
              <a:lnSpc>
                <a:spcPct val="100000"/>
              </a:lnSpc>
              <a:spcBef>
                <a:spcPts val="105"/>
              </a:spcBef>
            </a:pPr>
            <a:r>
              <a:rPr sz="7200" spc="-1125" dirty="0">
                <a:solidFill>
                  <a:srgbClr val="242424"/>
                </a:solidFill>
                <a:latin typeface="Bahnschrift Condensed" panose="020B0502040204020203" pitchFamily="34" charset="0"/>
                <a:cs typeface="Arial"/>
              </a:rPr>
              <a:t>E</a:t>
            </a:r>
            <a:r>
              <a:rPr lang="en-IN" sz="7200" spc="-1125" dirty="0">
                <a:solidFill>
                  <a:srgbClr val="242424"/>
                </a:solidFill>
                <a:latin typeface="Bahnschrift Condensed" panose="020B0502040204020203" pitchFamily="34" charset="0"/>
                <a:cs typeface="Arial"/>
              </a:rPr>
              <a:t>   </a:t>
            </a:r>
            <a:r>
              <a:rPr sz="7200" spc="-1125" dirty="0">
                <a:solidFill>
                  <a:srgbClr val="242424"/>
                </a:solidFill>
                <a:latin typeface="Bahnschrift Condensed" panose="020B0502040204020203" pitchFamily="34" charset="0"/>
                <a:cs typeface="Arial"/>
              </a:rPr>
              <a:t>D</a:t>
            </a:r>
            <a:r>
              <a:rPr lang="en-IN" sz="7200" spc="-1125" dirty="0">
                <a:solidFill>
                  <a:srgbClr val="242424"/>
                </a:solidFill>
                <a:latin typeface="Bahnschrift Condensed" panose="020B0502040204020203" pitchFamily="34" charset="0"/>
                <a:cs typeface="Arial"/>
              </a:rPr>
              <a:t>  </a:t>
            </a:r>
            <a:r>
              <a:rPr sz="7200" spc="-1125" dirty="0">
                <a:solidFill>
                  <a:srgbClr val="242424"/>
                </a:solidFill>
                <a:latin typeface="Bahnschrift Condensed" panose="020B0502040204020203" pitchFamily="34" charset="0"/>
                <a:cs typeface="Arial"/>
              </a:rPr>
              <a:t>A </a:t>
            </a:r>
            <a:r>
              <a:rPr lang="en-IN" sz="7200" spc="-1125" dirty="0">
                <a:solidFill>
                  <a:srgbClr val="242424"/>
                </a:solidFill>
                <a:latin typeface="Bahnschrift Condensed" panose="020B0502040204020203" pitchFamily="34" charset="0"/>
                <a:cs typeface="Arial"/>
              </a:rPr>
              <a:t>   c  o  m </a:t>
            </a:r>
            <a:r>
              <a:rPr sz="7200" spc="-1270" dirty="0">
                <a:solidFill>
                  <a:srgbClr val="242424"/>
                </a:solidFill>
                <a:latin typeface="Bahnschrift Condensed" panose="020B0502040204020203" pitchFamily="34" charset="0"/>
                <a:cs typeface="Arial"/>
              </a:rPr>
              <a:t> </a:t>
            </a:r>
            <a:r>
              <a:rPr lang="pt-BR" sz="7200" spc="-1270" dirty="0">
                <a:solidFill>
                  <a:srgbClr val="242424"/>
                </a:solidFill>
                <a:latin typeface="Bahnschrift Condensed" panose="020B0502040204020203" pitchFamily="34" charset="0"/>
                <a:cs typeface="Arial"/>
              </a:rPr>
              <a:t>  </a:t>
            </a:r>
            <a:r>
              <a:rPr sz="7200" spc="-425" dirty="0" err="1">
                <a:solidFill>
                  <a:srgbClr val="242424"/>
                </a:solidFill>
                <a:latin typeface="Bahnschrift Condensed" panose="020B0502040204020203" pitchFamily="34" charset="0"/>
                <a:cs typeface="Arial"/>
              </a:rPr>
              <a:t>Visualiza</a:t>
            </a:r>
            <a:r>
              <a:rPr lang="pt-BR" sz="7200" spc="-425" dirty="0" err="1">
                <a:solidFill>
                  <a:srgbClr val="242424"/>
                </a:solidFill>
                <a:latin typeface="Bahnschrift Condensed" panose="020B0502040204020203" pitchFamily="34" charset="0"/>
                <a:cs typeface="Arial"/>
              </a:rPr>
              <a:t>ção</a:t>
            </a:r>
            <a:endParaRPr sz="7200" dirty="0">
              <a:latin typeface="Bahnschrift Condensed" panose="020B0502040204020203" pitchFamily="34" charset="0"/>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17</a:t>
            </a:fld>
            <a:endParaRPr dirty="0"/>
          </a:p>
        </p:txBody>
      </p:sp>
      <p:sp>
        <p:nvSpPr>
          <p:cNvPr id="3" name="object 3"/>
          <p:cNvSpPr txBox="1"/>
          <p:nvPr/>
        </p:nvSpPr>
        <p:spPr>
          <a:xfrm>
            <a:off x="1176019" y="4411726"/>
            <a:ext cx="7373620" cy="391160"/>
          </a:xfrm>
          <a:prstGeom prst="rect">
            <a:avLst/>
          </a:prstGeom>
        </p:spPr>
        <p:txBody>
          <a:bodyPr vert="horz" wrap="square" lIns="0" tIns="12700" rIns="0" bIns="0" rtlCol="0">
            <a:spAutoFit/>
          </a:bodyPr>
          <a:lstStyle/>
          <a:p>
            <a:pPr marL="12700">
              <a:lnSpc>
                <a:spcPct val="100000"/>
              </a:lnSpc>
              <a:spcBef>
                <a:spcPts val="100"/>
              </a:spcBef>
              <a:tabLst>
                <a:tab pos="2052955" algn="l"/>
                <a:tab pos="4218940" algn="l"/>
                <a:tab pos="5101590" algn="l"/>
                <a:tab pos="6543675" algn="l"/>
              </a:tabLst>
            </a:pPr>
            <a:r>
              <a:rPr sz="2400" spc="-275" dirty="0">
                <a:solidFill>
                  <a:srgbClr val="616E52"/>
                </a:solidFill>
                <a:latin typeface="Arial"/>
                <a:cs typeface="Arial"/>
              </a:rPr>
              <a:t>EXPLORATORY	</a:t>
            </a:r>
            <a:r>
              <a:rPr sz="2400" spc="-340" dirty="0">
                <a:solidFill>
                  <a:srgbClr val="616E52"/>
                </a:solidFill>
                <a:latin typeface="Arial"/>
                <a:cs typeface="Arial"/>
              </a:rPr>
              <a:t>DATA  </a:t>
            </a:r>
            <a:r>
              <a:rPr sz="2400" spc="-330" dirty="0">
                <a:solidFill>
                  <a:srgbClr val="616E52"/>
                </a:solidFill>
                <a:latin typeface="Arial"/>
                <a:cs typeface="Arial"/>
              </a:rPr>
              <a:t> </a:t>
            </a:r>
            <a:r>
              <a:rPr sz="2400" spc="-225" dirty="0">
                <a:solidFill>
                  <a:srgbClr val="616E52"/>
                </a:solidFill>
                <a:latin typeface="Arial"/>
                <a:cs typeface="Arial"/>
              </a:rPr>
              <a:t>ANALYSIS	</a:t>
            </a:r>
            <a:r>
              <a:rPr sz="2400" spc="-85" dirty="0">
                <a:solidFill>
                  <a:srgbClr val="616E52"/>
                </a:solidFill>
                <a:latin typeface="Arial"/>
                <a:cs typeface="Arial"/>
              </a:rPr>
              <a:t>WITH	</a:t>
            </a:r>
            <a:r>
              <a:rPr sz="2400" spc="-215" dirty="0">
                <a:solidFill>
                  <a:srgbClr val="616E52"/>
                </a:solidFill>
                <a:latin typeface="Arial"/>
                <a:cs typeface="Arial"/>
              </a:rPr>
              <a:t>SEABORN	</a:t>
            </a:r>
            <a:r>
              <a:rPr sz="2400" spc="-295" dirty="0">
                <a:solidFill>
                  <a:srgbClr val="616E52"/>
                </a:solidFill>
                <a:latin typeface="Arial"/>
                <a:cs typeface="Arial"/>
              </a:rPr>
              <a:t>PLOTS</a:t>
            </a:r>
            <a:endParaRPr sz="2400" dirty="0">
              <a:latin typeface="Arial"/>
              <a:cs typeface="Arial"/>
            </a:endParaRPr>
          </a:p>
        </p:txBody>
      </p:sp>
      <p:grpSp>
        <p:nvGrpSpPr>
          <p:cNvPr id="5" name="object 2">
            <a:extLst>
              <a:ext uri="{FF2B5EF4-FFF2-40B4-BE49-F238E27FC236}">
                <a16:creationId xmlns:a16="http://schemas.microsoft.com/office/drawing/2014/main" id="{DB1071C1-3408-32D3-851C-096CA9B88FBE}"/>
              </a:ext>
            </a:extLst>
          </p:cNvPr>
          <p:cNvGrpSpPr/>
          <p:nvPr/>
        </p:nvGrpSpPr>
        <p:grpSpPr>
          <a:xfrm>
            <a:off x="0" y="6333745"/>
            <a:ext cx="12192000" cy="524510"/>
            <a:chOff x="0" y="6333745"/>
            <a:chExt cx="12192000" cy="524510"/>
          </a:xfrm>
        </p:grpSpPr>
        <p:sp>
          <p:nvSpPr>
            <p:cNvPr id="6" name="object 3">
              <a:extLst>
                <a:ext uri="{FF2B5EF4-FFF2-40B4-BE49-F238E27FC236}">
                  <a16:creationId xmlns:a16="http://schemas.microsoft.com/office/drawing/2014/main" id="{A56FFFC0-8B84-CC64-BDD3-03A7AF814052}"/>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7" name="object 4">
              <a:extLst>
                <a:ext uri="{FF2B5EF4-FFF2-40B4-BE49-F238E27FC236}">
                  <a16:creationId xmlns:a16="http://schemas.microsoft.com/office/drawing/2014/main" id="{54CC232F-10F8-B57A-82E1-2588DC4AC9F2}"/>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806907" y="456438"/>
            <a:ext cx="5162550" cy="574040"/>
          </a:xfrm>
          <a:prstGeom prst="rect">
            <a:avLst/>
          </a:prstGeom>
        </p:spPr>
        <p:txBody>
          <a:bodyPr vert="horz" wrap="square" lIns="0" tIns="12700" rIns="0" bIns="0" rtlCol="0">
            <a:spAutoFit/>
          </a:bodyPr>
          <a:lstStyle/>
          <a:p>
            <a:pPr marL="12700">
              <a:lnSpc>
                <a:spcPct val="100000"/>
              </a:lnSpc>
              <a:spcBef>
                <a:spcPts val="100"/>
              </a:spcBef>
            </a:pPr>
            <a:r>
              <a:rPr sz="3600" spc="-204" dirty="0">
                <a:solidFill>
                  <a:srgbClr val="BB562C"/>
                </a:solidFill>
              </a:rPr>
              <a:t>Flight </a:t>
            </a:r>
            <a:r>
              <a:rPr sz="3600" spc="-229" dirty="0">
                <a:solidFill>
                  <a:srgbClr val="BB562C"/>
                </a:solidFill>
              </a:rPr>
              <a:t>Number </a:t>
            </a:r>
            <a:r>
              <a:rPr sz="3600" spc="-300" dirty="0">
                <a:solidFill>
                  <a:srgbClr val="BB562C"/>
                </a:solidFill>
              </a:rPr>
              <a:t>vs. </a:t>
            </a:r>
            <a:r>
              <a:rPr sz="3600" spc="-310" dirty="0">
                <a:solidFill>
                  <a:srgbClr val="BB562C"/>
                </a:solidFill>
              </a:rPr>
              <a:t>Launch</a:t>
            </a:r>
            <a:r>
              <a:rPr sz="3600" spc="-765" dirty="0">
                <a:solidFill>
                  <a:srgbClr val="BB562C"/>
                </a:solidFill>
              </a:rPr>
              <a:t> </a:t>
            </a:r>
            <a:r>
              <a:rPr sz="3600" spc="-265" dirty="0">
                <a:solidFill>
                  <a:srgbClr val="BB562C"/>
                </a:solidFill>
              </a:rPr>
              <a:t>Site</a:t>
            </a:r>
            <a:endParaRPr sz="3600"/>
          </a:p>
        </p:txBody>
      </p:sp>
      <p:sp>
        <p:nvSpPr>
          <p:cNvPr id="6" name="object 6"/>
          <p:cNvSpPr txBox="1"/>
          <p:nvPr/>
        </p:nvSpPr>
        <p:spPr>
          <a:xfrm>
            <a:off x="806906" y="5146750"/>
            <a:ext cx="8260893" cy="886846"/>
          </a:xfrm>
          <a:prstGeom prst="rect">
            <a:avLst/>
          </a:prstGeom>
        </p:spPr>
        <p:txBody>
          <a:bodyPr vert="horz" wrap="square" lIns="0" tIns="13335" rIns="0" bIns="0" rtlCol="0">
            <a:spAutoFit/>
          </a:bodyPr>
          <a:lstStyle/>
          <a:p>
            <a:pPr marL="12700" marR="5080" algn="just">
              <a:lnSpc>
                <a:spcPct val="120900"/>
              </a:lnSpc>
              <a:spcBef>
                <a:spcPts val="105"/>
              </a:spcBef>
            </a:pPr>
            <a:r>
              <a:rPr lang="pt-BR" sz="1600" spc="-20" dirty="0">
                <a:solidFill>
                  <a:srgbClr val="FFFFFF"/>
                </a:solidFill>
                <a:latin typeface="Carlito"/>
                <a:cs typeface="Carlito"/>
              </a:rPr>
              <a:t>O gráfico sugere um aumento na taxa de sucesso ao longo do tempo (indicado no número do voo). Provavelmente um grande avanço em torno do </a:t>
            </a:r>
            <a:r>
              <a:rPr lang="pt-BR" sz="1600" spc="-20" dirty="0" err="1">
                <a:solidFill>
                  <a:srgbClr val="FFFFFF"/>
                </a:solidFill>
                <a:latin typeface="Carlito"/>
                <a:cs typeface="Carlito"/>
              </a:rPr>
              <a:t>vôo</a:t>
            </a:r>
            <a:r>
              <a:rPr lang="pt-BR" sz="1600" spc="-20" dirty="0">
                <a:solidFill>
                  <a:srgbClr val="FFFFFF"/>
                </a:solidFill>
                <a:latin typeface="Carlito"/>
                <a:cs typeface="Carlito"/>
              </a:rPr>
              <a:t> 20, que aumentou significativamente a taxa de sucesso. O CCAFS parece ser o principal local de lançamento, pois possui o maior volume.</a:t>
            </a:r>
            <a:endParaRPr sz="1600" dirty="0">
              <a:latin typeface="Carlito"/>
              <a:cs typeface="Carlito"/>
            </a:endParaRPr>
          </a:p>
        </p:txBody>
      </p:sp>
      <p:sp>
        <p:nvSpPr>
          <p:cNvPr id="7" name="object 7"/>
          <p:cNvSpPr/>
          <p:nvPr/>
        </p:nvSpPr>
        <p:spPr>
          <a:xfrm>
            <a:off x="39623" y="1632204"/>
            <a:ext cx="12100560" cy="2377440"/>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1447800" y="4352844"/>
            <a:ext cx="7010400" cy="258404"/>
          </a:xfrm>
          <a:prstGeom prst="rect">
            <a:avLst/>
          </a:prstGeom>
        </p:spPr>
        <p:txBody>
          <a:bodyPr vert="horz" wrap="square" lIns="0" tIns="12065" rIns="0" bIns="0" rtlCol="0">
            <a:spAutoFit/>
          </a:bodyPr>
          <a:lstStyle/>
          <a:p>
            <a:pPr marL="12700">
              <a:lnSpc>
                <a:spcPct val="100000"/>
              </a:lnSpc>
              <a:spcBef>
                <a:spcPts val="95"/>
              </a:spcBef>
            </a:pPr>
            <a:r>
              <a:rPr lang="pt-BR" sz="1600" spc="-20" dirty="0">
                <a:latin typeface="Carlito"/>
                <a:cs typeface="Carlito"/>
              </a:rPr>
              <a:t>Verde indica lançamento bem sucedido; Roxo indica inicialização malsucedida.</a:t>
            </a:r>
            <a:endParaRPr sz="1600" dirty="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18</a:t>
            </a:fld>
            <a:endParaRPr dirty="0"/>
          </a:p>
        </p:txBody>
      </p:sp>
      <p:grpSp>
        <p:nvGrpSpPr>
          <p:cNvPr id="10" name="object 2">
            <a:extLst>
              <a:ext uri="{FF2B5EF4-FFF2-40B4-BE49-F238E27FC236}">
                <a16:creationId xmlns:a16="http://schemas.microsoft.com/office/drawing/2014/main" id="{A343C892-C273-57E2-767C-D9174212AD84}"/>
              </a:ext>
            </a:extLst>
          </p:cNvPr>
          <p:cNvGrpSpPr/>
          <p:nvPr/>
        </p:nvGrpSpPr>
        <p:grpSpPr>
          <a:xfrm>
            <a:off x="0" y="6333745"/>
            <a:ext cx="12192000" cy="524510"/>
            <a:chOff x="0" y="6333745"/>
            <a:chExt cx="12192000" cy="524510"/>
          </a:xfrm>
        </p:grpSpPr>
        <p:sp>
          <p:nvSpPr>
            <p:cNvPr id="11" name="object 3">
              <a:extLst>
                <a:ext uri="{FF2B5EF4-FFF2-40B4-BE49-F238E27FC236}">
                  <a16:creationId xmlns:a16="http://schemas.microsoft.com/office/drawing/2014/main" id="{D816D813-6AA1-8BA0-8840-291555616A11}"/>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2" name="object 4">
              <a:extLst>
                <a:ext uri="{FF2B5EF4-FFF2-40B4-BE49-F238E27FC236}">
                  <a16:creationId xmlns:a16="http://schemas.microsoft.com/office/drawing/2014/main" id="{EC6B1EF3-707F-A79A-EDB1-1129762F953C}"/>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dirty="0"/>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902614" y="506095"/>
            <a:ext cx="4025265" cy="574040"/>
          </a:xfrm>
          <a:prstGeom prst="rect">
            <a:avLst/>
          </a:prstGeom>
        </p:spPr>
        <p:txBody>
          <a:bodyPr vert="horz" wrap="square" lIns="0" tIns="12700" rIns="0" bIns="0" rtlCol="0">
            <a:spAutoFit/>
          </a:bodyPr>
          <a:lstStyle/>
          <a:p>
            <a:pPr marL="12700">
              <a:lnSpc>
                <a:spcPct val="100000"/>
              </a:lnSpc>
              <a:spcBef>
                <a:spcPts val="100"/>
              </a:spcBef>
            </a:pPr>
            <a:r>
              <a:rPr sz="3600" spc="-335" dirty="0">
                <a:solidFill>
                  <a:srgbClr val="BB562C"/>
                </a:solidFill>
              </a:rPr>
              <a:t>Payload </a:t>
            </a:r>
            <a:r>
              <a:rPr sz="3600" spc="-300" dirty="0">
                <a:solidFill>
                  <a:srgbClr val="BB562C"/>
                </a:solidFill>
              </a:rPr>
              <a:t>vs. </a:t>
            </a:r>
            <a:r>
              <a:rPr sz="3600" spc="-310" dirty="0">
                <a:solidFill>
                  <a:srgbClr val="BB562C"/>
                </a:solidFill>
              </a:rPr>
              <a:t>Launch</a:t>
            </a:r>
            <a:r>
              <a:rPr sz="3600" spc="-495" dirty="0">
                <a:solidFill>
                  <a:srgbClr val="BB562C"/>
                </a:solidFill>
              </a:rPr>
              <a:t> </a:t>
            </a:r>
            <a:r>
              <a:rPr sz="3600" spc="-260" dirty="0">
                <a:solidFill>
                  <a:srgbClr val="BB562C"/>
                </a:solidFill>
              </a:rPr>
              <a:t>Site</a:t>
            </a:r>
            <a:endParaRPr sz="3600"/>
          </a:p>
        </p:txBody>
      </p:sp>
      <p:sp>
        <p:nvSpPr>
          <p:cNvPr id="6" name="object 6"/>
          <p:cNvSpPr txBox="1"/>
          <p:nvPr/>
        </p:nvSpPr>
        <p:spPr>
          <a:xfrm>
            <a:off x="902614" y="5103774"/>
            <a:ext cx="7098386" cy="588303"/>
          </a:xfrm>
          <a:prstGeom prst="rect">
            <a:avLst/>
          </a:prstGeom>
        </p:spPr>
        <p:txBody>
          <a:bodyPr vert="horz" wrap="square" lIns="0" tIns="12700" rIns="0" bIns="0" rtlCol="0">
            <a:spAutoFit/>
          </a:bodyPr>
          <a:lstStyle/>
          <a:p>
            <a:pPr marL="12700" marR="5080">
              <a:lnSpc>
                <a:spcPct val="121400"/>
              </a:lnSpc>
              <a:spcBef>
                <a:spcPts val="100"/>
              </a:spcBef>
            </a:pPr>
            <a:r>
              <a:rPr lang="pt-BR" sz="1600" spc="-25" dirty="0">
                <a:solidFill>
                  <a:srgbClr val="FFFFFF"/>
                </a:solidFill>
                <a:latin typeface="Carlito"/>
                <a:cs typeface="Carlito"/>
              </a:rPr>
              <a:t>A massa da carga útil parece cair principalmente entre 0-6000 kg. Diferentes sites de lançamento também parecem usar diferentes massas de carga útil.</a:t>
            </a:r>
            <a:endParaRPr sz="1600" dirty="0">
              <a:latin typeface="Carlito"/>
              <a:cs typeface="Carlito"/>
            </a:endParaRPr>
          </a:p>
        </p:txBody>
      </p:sp>
      <p:sp>
        <p:nvSpPr>
          <p:cNvPr id="7" name="object 7"/>
          <p:cNvSpPr/>
          <p:nvPr/>
        </p:nvSpPr>
        <p:spPr>
          <a:xfrm>
            <a:off x="39623" y="1653539"/>
            <a:ext cx="12100560" cy="2377439"/>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4" y="4346194"/>
            <a:ext cx="8088986" cy="517449"/>
          </a:xfrm>
          <a:prstGeom prst="rect">
            <a:avLst/>
          </a:prstGeom>
        </p:spPr>
        <p:txBody>
          <a:bodyPr vert="horz" wrap="square" lIns="0" tIns="12065" rIns="0" bIns="0" rtlCol="0">
            <a:spAutoFit/>
          </a:bodyPr>
          <a:lstStyle/>
          <a:p>
            <a:pPr marL="12700">
              <a:spcBef>
                <a:spcPts val="95"/>
              </a:spcBef>
            </a:pPr>
            <a:r>
              <a:rPr lang="pt-BR" sz="1600" spc="-20" dirty="0">
                <a:latin typeface="Carlito"/>
                <a:cs typeface="Carlito"/>
              </a:rPr>
              <a:t>Verde indica lançamento bem sucedido; Roxo indica inicialização malsucedida.</a:t>
            </a:r>
            <a:endParaRPr lang="pt-BR" sz="1600" dirty="0">
              <a:latin typeface="Carlito"/>
              <a:cs typeface="Carlito"/>
            </a:endParaRPr>
          </a:p>
          <a:p>
            <a:pPr marL="12700">
              <a:lnSpc>
                <a:spcPct val="100000"/>
              </a:lnSpc>
              <a:spcBef>
                <a:spcPts val="95"/>
              </a:spcBef>
            </a:pPr>
            <a:r>
              <a:rPr sz="1600" spc="-10" dirty="0">
                <a:latin typeface="Carlito"/>
                <a:cs typeface="Carlito"/>
              </a:rPr>
              <a:t>.</a:t>
            </a:r>
            <a:endParaRPr sz="1600" dirty="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19</a:t>
            </a:fld>
            <a:endParaRPr dirty="0"/>
          </a:p>
        </p:txBody>
      </p:sp>
      <p:grpSp>
        <p:nvGrpSpPr>
          <p:cNvPr id="10" name="object 2">
            <a:extLst>
              <a:ext uri="{FF2B5EF4-FFF2-40B4-BE49-F238E27FC236}">
                <a16:creationId xmlns:a16="http://schemas.microsoft.com/office/drawing/2014/main" id="{25663227-D752-F366-411E-E67B457F8165}"/>
              </a:ext>
            </a:extLst>
          </p:cNvPr>
          <p:cNvGrpSpPr/>
          <p:nvPr/>
        </p:nvGrpSpPr>
        <p:grpSpPr>
          <a:xfrm>
            <a:off x="0" y="6333745"/>
            <a:ext cx="12192000" cy="524510"/>
            <a:chOff x="0" y="6333745"/>
            <a:chExt cx="12192000" cy="524510"/>
          </a:xfrm>
        </p:grpSpPr>
        <p:sp>
          <p:nvSpPr>
            <p:cNvPr id="11" name="object 3">
              <a:extLst>
                <a:ext uri="{FF2B5EF4-FFF2-40B4-BE49-F238E27FC236}">
                  <a16:creationId xmlns:a16="http://schemas.microsoft.com/office/drawing/2014/main" id="{83CACC32-CFF1-48C2-08CE-565E988FF40C}"/>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2" name="object 4">
              <a:extLst>
                <a:ext uri="{FF2B5EF4-FFF2-40B4-BE49-F238E27FC236}">
                  <a16:creationId xmlns:a16="http://schemas.microsoft.com/office/drawing/2014/main" id="{DFD10B0A-DB99-173C-66D8-07494B44B6A6}"/>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190" dirty="0">
                <a:uFill>
                  <a:solidFill>
                    <a:srgbClr val="7D7D7D"/>
                  </a:solidFill>
                </a:uFill>
              </a:rPr>
              <a:t>Outline	</a:t>
            </a:r>
          </a:p>
        </p:txBody>
      </p:sp>
      <p:sp>
        <p:nvSpPr>
          <p:cNvPr id="3" name="object 3"/>
          <p:cNvSpPr/>
          <p:nvPr/>
        </p:nvSpPr>
        <p:spPr>
          <a:xfrm>
            <a:off x="1524000" y="2168423"/>
            <a:ext cx="2968752" cy="230428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288404" y="2168423"/>
            <a:ext cx="2814320" cy="2646237"/>
          </a:xfrm>
          <a:prstGeom prst="rect">
            <a:avLst/>
          </a:prstGeom>
        </p:spPr>
        <p:txBody>
          <a:bodyPr vert="horz" wrap="square" lIns="0" tIns="100965" rIns="0" bIns="0" rtlCol="0">
            <a:spAutoFit/>
          </a:bodyPr>
          <a:lstStyle/>
          <a:p>
            <a:pPr marL="241300" indent="-228600">
              <a:lnSpc>
                <a:spcPct val="100000"/>
              </a:lnSpc>
              <a:spcBef>
                <a:spcPts val="795"/>
              </a:spcBef>
              <a:buFont typeface="Arial"/>
              <a:buChar char="•"/>
              <a:tabLst>
                <a:tab pos="240665" algn="l"/>
                <a:tab pos="241300" algn="l"/>
              </a:tabLst>
            </a:pPr>
            <a:r>
              <a:rPr lang="pt-BR" sz="2200" spc="-30" dirty="0">
                <a:solidFill>
                  <a:schemeClr val="accent6"/>
                </a:solidFill>
                <a:latin typeface="Carlito"/>
                <a:cs typeface="Carlito"/>
              </a:rPr>
              <a:t>Sumario Executivo (3)</a:t>
            </a:r>
          </a:p>
          <a:p>
            <a:pPr marL="241300" indent="-228600">
              <a:lnSpc>
                <a:spcPct val="100000"/>
              </a:lnSpc>
              <a:spcBef>
                <a:spcPts val="795"/>
              </a:spcBef>
              <a:buFont typeface="Arial"/>
              <a:buChar char="•"/>
              <a:tabLst>
                <a:tab pos="240665" algn="l"/>
                <a:tab pos="241300" algn="l"/>
              </a:tabLst>
            </a:pPr>
            <a:r>
              <a:rPr lang="pt-BR" sz="2200" spc="-30" dirty="0">
                <a:solidFill>
                  <a:schemeClr val="accent6"/>
                </a:solidFill>
                <a:latin typeface="Carlito"/>
                <a:cs typeface="Carlito"/>
              </a:rPr>
              <a:t>Introdução (4)</a:t>
            </a:r>
          </a:p>
          <a:p>
            <a:pPr marL="241300" indent="-228600">
              <a:lnSpc>
                <a:spcPct val="100000"/>
              </a:lnSpc>
              <a:spcBef>
                <a:spcPts val="795"/>
              </a:spcBef>
              <a:buFont typeface="Arial"/>
              <a:buChar char="•"/>
              <a:tabLst>
                <a:tab pos="240665" algn="l"/>
                <a:tab pos="241300" algn="l"/>
              </a:tabLst>
            </a:pPr>
            <a:r>
              <a:rPr lang="pt-BR" sz="2200" spc="-30" dirty="0">
                <a:solidFill>
                  <a:schemeClr val="accent6"/>
                </a:solidFill>
                <a:latin typeface="Carlito"/>
                <a:cs typeface="Carlito"/>
              </a:rPr>
              <a:t>Metodologia (6)</a:t>
            </a:r>
          </a:p>
          <a:p>
            <a:pPr marL="241300" indent="-228600">
              <a:lnSpc>
                <a:spcPct val="100000"/>
              </a:lnSpc>
              <a:spcBef>
                <a:spcPts val="795"/>
              </a:spcBef>
              <a:buFont typeface="Arial"/>
              <a:buChar char="•"/>
              <a:tabLst>
                <a:tab pos="240665" algn="l"/>
                <a:tab pos="241300" algn="l"/>
              </a:tabLst>
            </a:pPr>
            <a:r>
              <a:rPr lang="pt-BR" sz="2200" spc="-30" dirty="0">
                <a:solidFill>
                  <a:schemeClr val="accent6"/>
                </a:solidFill>
                <a:latin typeface="Carlito"/>
                <a:cs typeface="Carlito"/>
              </a:rPr>
              <a:t>Resultados (16)</a:t>
            </a:r>
          </a:p>
          <a:p>
            <a:pPr marL="241300" indent="-228600">
              <a:lnSpc>
                <a:spcPct val="100000"/>
              </a:lnSpc>
              <a:spcBef>
                <a:spcPts val="795"/>
              </a:spcBef>
              <a:buFont typeface="Arial"/>
              <a:buChar char="•"/>
              <a:tabLst>
                <a:tab pos="240665" algn="l"/>
                <a:tab pos="241300" algn="l"/>
              </a:tabLst>
            </a:pPr>
            <a:r>
              <a:rPr lang="pt-BR" sz="2200" spc="-30" dirty="0">
                <a:solidFill>
                  <a:schemeClr val="accent6"/>
                </a:solidFill>
                <a:latin typeface="Carlito"/>
                <a:cs typeface="Carlito"/>
              </a:rPr>
              <a:t>Conclusão (46)</a:t>
            </a:r>
          </a:p>
          <a:p>
            <a:pPr marL="241300" indent="-228600">
              <a:lnSpc>
                <a:spcPct val="100000"/>
              </a:lnSpc>
              <a:spcBef>
                <a:spcPts val="795"/>
              </a:spcBef>
              <a:buFont typeface="Arial"/>
              <a:buChar char="•"/>
              <a:tabLst>
                <a:tab pos="240665" algn="l"/>
                <a:tab pos="241300" algn="l"/>
              </a:tabLst>
            </a:pPr>
            <a:r>
              <a:rPr lang="pt-BR" sz="2200" spc="-30" dirty="0">
                <a:solidFill>
                  <a:schemeClr val="accent6"/>
                </a:solidFill>
                <a:latin typeface="Carlito"/>
                <a:cs typeface="Carlito"/>
              </a:rPr>
              <a:t>Apêndice (47)</a:t>
            </a:r>
            <a:endParaRPr sz="2200" dirty="0">
              <a:solidFill>
                <a:schemeClr val="accent6"/>
              </a:solidFill>
              <a:latin typeface="Carlito"/>
              <a:cs typeface="Carlito"/>
            </a:endParaRPr>
          </a:p>
        </p:txBody>
      </p:sp>
      <p:sp>
        <p:nvSpPr>
          <p:cNvPr id="5" name="object 5"/>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2</a:t>
            </a:fld>
            <a:endParaRPr sz="1050">
              <a:latin typeface="Carlito"/>
              <a:cs typeface="Carlito"/>
            </a:endParaRPr>
          </a:p>
        </p:txBody>
      </p:sp>
      <p:grpSp>
        <p:nvGrpSpPr>
          <p:cNvPr id="6" name="object 2">
            <a:extLst>
              <a:ext uri="{FF2B5EF4-FFF2-40B4-BE49-F238E27FC236}">
                <a16:creationId xmlns:a16="http://schemas.microsoft.com/office/drawing/2014/main" id="{BF507CE2-C7D5-B403-A7ED-51B090B6BAEC}"/>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8DA3AE78-00E8-A79F-FA71-7C21367BEEDB}"/>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036C0142-9C30-6DEF-7879-57DD48A3676E}"/>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723391" y="488696"/>
            <a:ext cx="4573905" cy="574040"/>
          </a:xfrm>
          <a:prstGeom prst="rect">
            <a:avLst/>
          </a:prstGeom>
        </p:spPr>
        <p:txBody>
          <a:bodyPr vert="horz" wrap="square" lIns="0" tIns="12700" rIns="0" bIns="0" rtlCol="0">
            <a:spAutoFit/>
          </a:bodyPr>
          <a:lstStyle/>
          <a:p>
            <a:pPr marL="12700">
              <a:lnSpc>
                <a:spcPct val="100000"/>
              </a:lnSpc>
              <a:spcBef>
                <a:spcPts val="100"/>
              </a:spcBef>
            </a:pPr>
            <a:r>
              <a:rPr sz="3600" spc="-425" dirty="0">
                <a:solidFill>
                  <a:srgbClr val="BB562C"/>
                </a:solidFill>
              </a:rPr>
              <a:t>Success </a:t>
            </a:r>
            <a:r>
              <a:rPr sz="3600" spc="-165" dirty="0">
                <a:solidFill>
                  <a:srgbClr val="BB562C"/>
                </a:solidFill>
              </a:rPr>
              <a:t>rate </a:t>
            </a:r>
            <a:r>
              <a:rPr sz="3600" spc="-300" dirty="0">
                <a:solidFill>
                  <a:srgbClr val="BB562C"/>
                </a:solidFill>
              </a:rPr>
              <a:t>vs. </a:t>
            </a:r>
            <a:r>
              <a:rPr sz="3600" spc="-135" dirty="0">
                <a:solidFill>
                  <a:srgbClr val="BB562C"/>
                </a:solidFill>
              </a:rPr>
              <a:t>Orbit</a:t>
            </a:r>
            <a:r>
              <a:rPr sz="3600" spc="-670" dirty="0">
                <a:solidFill>
                  <a:srgbClr val="BB562C"/>
                </a:solidFill>
              </a:rPr>
              <a:t> </a:t>
            </a:r>
            <a:r>
              <a:rPr sz="3600" spc="-145" dirty="0">
                <a:solidFill>
                  <a:srgbClr val="BB562C"/>
                </a:solidFill>
              </a:rPr>
              <a:t>type</a:t>
            </a:r>
            <a:endParaRPr sz="3600"/>
          </a:p>
        </p:txBody>
      </p:sp>
      <p:sp>
        <p:nvSpPr>
          <p:cNvPr id="6" name="object 6"/>
          <p:cNvSpPr txBox="1"/>
          <p:nvPr/>
        </p:nvSpPr>
        <p:spPr>
          <a:xfrm>
            <a:off x="457200" y="5048910"/>
            <a:ext cx="11277600" cy="1222579"/>
          </a:xfrm>
          <a:prstGeom prst="rect">
            <a:avLst/>
          </a:prstGeom>
        </p:spPr>
        <p:txBody>
          <a:bodyPr vert="horz" wrap="square" lIns="0" tIns="12700" rIns="0" bIns="0" rtlCol="0">
            <a:spAutoFit/>
          </a:bodyPr>
          <a:lstStyle/>
          <a:p>
            <a:pPr marL="12700" marR="5080">
              <a:lnSpc>
                <a:spcPct val="120800"/>
              </a:lnSpc>
              <a:spcBef>
                <a:spcPts val="100"/>
              </a:spcBef>
            </a:pPr>
            <a:r>
              <a:rPr lang="pt-BR" sz="1600" spc="-15" dirty="0">
                <a:solidFill>
                  <a:srgbClr val="FFFFFF"/>
                </a:solidFill>
                <a:latin typeface="Carlito"/>
                <a:cs typeface="Carlito"/>
              </a:rPr>
              <a:t>ES-L1 (1), GEO (1), HEO (1) têm 100% de taxa de sucesso (tamanhos de amostra entre parênteses) SSO (5) tem 100% de taxa de sucesso</a:t>
            </a:r>
          </a:p>
          <a:p>
            <a:pPr marL="12700" marR="5080">
              <a:lnSpc>
                <a:spcPct val="120800"/>
              </a:lnSpc>
              <a:spcBef>
                <a:spcPts val="100"/>
              </a:spcBef>
            </a:pPr>
            <a:r>
              <a:rPr lang="pt-BR" sz="1600" spc="-15" dirty="0">
                <a:solidFill>
                  <a:srgbClr val="FFFFFF"/>
                </a:solidFill>
                <a:latin typeface="Carlito"/>
                <a:cs typeface="Carlito"/>
              </a:rPr>
              <a:t>VLEO (14) tem uma taxa de sucesso decente e tenta</a:t>
            </a:r>
          </a:p>
          <a:p>
            <a:pPr marL="12700" marR="5080">
              <a:lnSpc>
                <a:spcPct val="120800"/>
              </a:lnSpc>
              <a:spcBef>
                <a:spcPts val="100"/>
              </a:spcBef>
            </a:pPr>
            <a:r>
              <a:rPr lang="pt-BR" sz="1600" spc="-15" dirty="0">
                <a:solidFill>
                  <a:srgbClr val="FFFFFF"/>
                </a:solidFill>
                <a:latin typeface="Carlito"/>
                <a:cs typeface="Carlito"/>
              </a:rPr>
              <a:t>SO (1) tem 0% de taxa de sucesso</a:t>
            </a:r>
          </a:p>
          <a:p>
            <a:pPr marL="12700" marR="5080">
              <a:lnSpc>
                <a:spcPct val="120800"/>
              </a:lnSpc>
              <a:spcBef>
                <a:spcPts val="100"/>
              </a:spcBef>
            </a:pPr>
            <a:r>
              <a:rPr lang="pt-BR" sz="1600" spc="-15" dirty="0">
                <a:solidFill>
                  <a:srgbClr val="FFFFFF"/>
                </a:solidFill>
                <a:latin typeface="Carlito"/>
                <a:cs typeface="Carlito"/>
              </a:rPr>
              <a:t>GTO (27) tem a taxa de sucesso de cerca de 50%, mas também a maior amostra</a:t>
            </a:r>
            <a:endParaRPr sz="1600" dirty="0">
              <a:latin typeface="Carlito"/>
              <a:cs typeface="Carlito"/>
            </a:endParaRPr>
          </a:p>
        </p:txBody>
      </p:sp>
      <p:sp>
        <p:nvSpPr>
          <p:cNvPr id="7" name="object 7"/>
          <p:cNvSpPr/>
          <p:nvPr/>
        </p:nvSpPr>
        <p:spPr>
          <a:xfrm>
            <a:off x="2321051" y="1185672"/>
            <a:ext cx="5430011" cy="3514344"/>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8382000" y="3006475"/>
            <a:ext cx="2566416" cy="1133644"/>
          </a:xfrm>
          <a:prstGeom prst="rect">
            <a:avLst/>
          </a:prstGeom>
        </p:spPr>
        <p:txBody>
          <a:bodyPr vert="horz" wrap="square" lIns="0" tIns="12700" rIns="0" bIns="0" rtlCol="0">
            <a:spAutoFit/>
          </a:bodyPr>
          <a:lstStyle/>
          <a:p>
            <a:pPr marL="12700" marR="5080">
              <a:lnSpc>
                <a:spcPct val="100000"/>
              </a:lnSpc>
              <a:spcBef>
                <a:spcPts val="100"/>
              </a:spcBef>
            </a:pPr>
            <a:r>
              <a:rPr lang="pt-BR" sz="1800" spc="-5" dirty="0">
                <a:latin typeface="Carlito"/>
                <a:cs typeface="Carlito"/>
              </a:rPr>
              <a:t>Escala de Taxa de Sucesso</a:t>
            </a:r>
          </a:p>
          <a:p>
            <a:pPr marL="12700" marR="5080">
              <a:lnSpc>
                <a:spcPct val="100000"/>
              </a:lnSpc>
              <a:spcBef>
                <a:spcPts val="100"/>
              </a:spcBef>
            </a:pPr>
            <a:r>
              <a:rPr sz="1800" dirty="0">
                <a:latin typeface="Carlito"/>
                <a:cs typeface="Carlito"/>
              </a:rPr>
              <a:t>0 as</a:t>
            </a:r>
            <a:r>
              <a:rPr sz="1800" spc="-70" dirty="0">
                <a:latin typeface="Carlito"/>
                <a:cs typeface="Carlito"/>
              </a:rPr>
              <a:t> </a:t>
            </a:r>
            <a:r>
              <a:rPr sz="1800" spc="-5" dirty="0">
                <a:latin typeface="Carlito"/>
                <a:cs typeface="Carlito"/>
              </a:rPr>
              <a:t>0%</a:t>
            </a:r>
            <a:endParaRPr sz="1800" dirty="0">
              <a:latin typeface="Carlito"/>
              <a:cs typeface="Carlito"/>
            </a:endParaRPr>
          </a:p>
          <a:p>
            <a:pPr marL="12700" marR="1182370">
              <a:lnSpc>
                <a:spcPct val="100000"/>
              </a:lnSpc>
            </a:pPr>
            <a:r>
              <a:rPr sz="1800" dirty="0">
                <a:latin typeface="Carlito"/>
                <a:cs typeface="Carlito"/>
              </a:rPr>
              <a:t>0.6 as</a:t>
            </a:r>
            <a:r>
              <a:rPr sz="1800" spc="-195" dirty="0">
                <a:latin typeface="Carlito"/>
                <a:cs typeface="Carlito"/>
              </a:rPr>
              <a:t> </a:t>
            </a:r>
            <a:r>
              <a:rPr sz="1800" dirty="0">
                <a:latin typeface="Carlito"/>
                <a:cs typeface="Carlito"/>
              </a:rPr>
              <a:t>60%  </a:t>
            </a:r>
            <a:endParaRPr lang="pt-BR" sz="1800" dirty="0">
              <a:latin typeface="Carlito"/>
              <a:cs typeface="Carlito"/>
            </a:endParaRPr>
          </a:p>
          <a:p>
            <a:pPr marL="12700" marR="1182370">
              <a:lnSpc>
                <a:spcPct val="100000"/>
              </a:lnSpc>
            </a:pPr>
            <a:r>
              <a:rPr sz="1800" dirty="0">
                <a:latin typeface="Carlito"/>
                <a:cs typeface="Carlito"/>
              </a:rPr>
              <a:t>1 as</a:t>
            </a:r>
            <a:r>
              <a:rPr sz="1800" spc="-125" dirty="0">
                <a:latin typeface="Carlito"/>
                <a:cs typeface="Carlito"/>
              </a:rPr>
              <a:t> </a:t>
            </a:r>
            <a:r>
              <a:rPr sz="1800" spc="-5" dirty="0">
                <a:latin typeface="Carlito"/>
                <a:cs typeface="Carlito"/>
              </a:rPr>
              <a:t>100%</a:t>
            </a:r>
            <a:endParaRPr sz="1800" dirty="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20</a:t>
            </a:fld>
            <a:endParaRPr dirty="0"/>
          </a:p>
        </p:txBody>
      </p:sp>
      <p:grpSp>
        <p:nvGrpSpPr>
          <p:cNvPr id="10" name="object 2">
            <a:extLst>
              <a:ext uri="{FF2B5EF4-FFF2-40B4-BE49-F238E27FC236}">
                <a16:creationId xmlns:a16="http://schemas.microsoft.com/office/drawing/2014/main" id="{C3C28D2E-50EC-479C-A376-AD686309D05A}"/>
              </a:ext>
            </a:extLst>
          </p:cNvPr>
          <p:cNvGrpSpPr/>
          <p:nvPr/>
        </p:nvGrpSpPr>
        <p:grpSpPr>
          <a:xfrm>
            <a:off x="0" y="6333745"/>
            <a:ext cx="12192000" cy="524510"/>
            <a:chOff x="0" y="6333745"/>
            <a:chExt cx="12192000" cy="524510"/>
          </a:xfrm>
        </p:grpSpPr>
        <p:sp>
          <p:nvSpPr>
            <p:cNvPr id="11" name="object 3">
              <a:extLst>
                <a:ext uri="{FF2B5EF4-FFF2-40B4-BE49-F238E27FC236}">
                  <a16:creationId xmlns:a16="http://schemas.microsoft.com/office/drawing/2014/main" id="{C08BA6AD-4CAC-8951-3BF6-5A23391049CB}"/>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2" name="object 4">
              <a:extLst>
                <a:ext uri="{FF2B5EF4-FFF2-40B4-BE49-F238E27FC236}">
                  <a16:creationId xmlns:a16="http://schemas.microsoft.com/office/drawing/2014/main" id="{F06E9B49-1385-A216-5853-150EDAD919E8}"/>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902614" y="642620"/>
            <a:ext cx="4941570" cy="574040"/>
          </a:xfrm>
          <a:prstGeom prst="rect">
            <a:avLst/>
          </a:prstGeom>
        </p:spPr>
        <p:txBody>
          <a:bodyPr vert="horz" wrap="square" lIns="0" tIns="12700" rIns="0" bIns="0" rtlCol="0">
            <a:spAutoFit/>
          </a:bodyPr>
          <a:lstStyle/>
          <a:p>
            <a:pPr marL="12700">
              <a:lnSpc>
                <a:spcPct val="100000"/>
              </a:lnSpc>
              <a:spcBef>
                <a:spcPts val="100"/>
              </a:spcBef>
            </a:pPr>
            <a:r>
              <a:rPr sz="3600" spc="-204" dirty="0">
                <a:solidFill>
                  <a:srgbClr val="BB562C"/>
                </a:solidFill>
              </a:rPr>
              <a:t>Flight </a:t>
            </a:r>
            <a:r>
              <a:rPr sz="3600" spc="-229" dirty="0">
                <a:solidFill>
                  <a:srgbClr val="BB562C"/>
                </a:solidFill>
              </a:rPr>
              <a:t>Number </a:t>
            </a:r>
            <a:r>
              <a:rPr sz="3600" spc="-300" dirty="0">
                <a:solidFill>
                  <a:srgbClr val="BB562C"/>
                </a:solidFill>
              </a:rPr>
              <a:t>vs. </a:t>
            </a:r>
            <a:r>
              <a:rPr sz="3600" spc="-135" dirty="0">
                <a:solidFill>
                  <a:srgbClr val="BB562C"/>
                </a:solidFill>
              </a:rPr>
              <a:t>Orbit</a:t>
            </a:r>
            <a:r>
              <a:rPr sz="3600" spc="-760" dirty="0">
                <a:solidFill>
                  <a:srgbClr val="BB562C"/>
                </a:solidFill>
              </a:rPr>
              <a:t> </a:t>
            </a:r>
            <a:r>
              <a:rPr sz="3600" spc="-145" dirty="0">
                <a:solidFill>
                  <a:srgbClr val="BB562C"/>
                </a:solidFill>
              </a:rPr>
              <a:t>type</a:t>
            </a:r>
            <a:endParaRPr sz="3600"/>
          </a:p>
        </p:txBody>
      </p:sp>
      <p:sp>
        <p:nvSpPr>
          <p:cNvPr id="6" name="object 6"/>
          <p:cNvSpPr txBox="1"/>
          <p:nvPr/>
        </p:nvSpPr>
        <p:spPr>
          <a:xfrm>
            <a:off x="228600" y="5016314"/>
            <a:ext cx="13258800" cy="1196931"/>
          </a:xfrm>
          <a:prstGeom prst="rect">
            <a:avLst/>
          </a:prstGeom>
        </p:spPr>
        <p:txBody>
          <a:bodyPr vert="horz" wrap="square" lIns="0" tIns="12700" rIns="0" bIns="0" rtlCol="0">
            <a:spAutoFit/>
          </a:bodyPr>
          <a:lstStyle/>
          <a:p>
            <a:pPr marL="12700" marR="3951604">
              <a:lnSpc>
                <a:spcPct val="121200"/>
              </a:lnSpc>
              <a:spcBef>
                <a:spcPts val="100"/>
              </a:spcBef>
            </a:pPr>
            <a:r>
              <a:rPr lang="pt-BR" sz="1600" spc="-15" dirty="0">
                <a:solidFill>
                  <a:srgbClr val="FFFFFF"/>
                </a:solidFill>
                <a:latin typeface="Carlito"/>
                <a:cs typeface="Carlito"/>
              </a:rPr>
              <a:t>As preferências de lançamento do </a:t>
            </a:r>
            <a:r>
              <a:rPr lang="pt-BR" sz="1600" spc="-15" dirty="0" err="1">
                <a:solidFill>
                  <a:srgbClr val="FFFFFF"/>
                </a:solidFill>
                <a:latin typeface="Carlito"/>
                <a:cs typeface="Carlito"/>
              </a:rPr>
              <a:t>Orbit</a:t>
            </a:r>
            <a:r>
              <a:rPr lang="pt-BR" sz="1600" spc="-15" dirty="0">
                <a:solidFill>
                  <a:srgbClr val="FFFFFF"/>
                </a:solidFill>
                <a:latin typeface="Carlito"/>
                <a:cs typeface="Carlito"/>
              </a:rPr>
              <a:t> foram alteradas em relação ao número do voo. O resultado de lançamento parece se correlacionar com essa preferência.</a:t>
            </a:r>
          </a:p>
          <a:p>
            <a:pPr marL="12700" marR="3951604">
              <a:lnSpc>
                <a:spcPct val="121200"/>
              </a:lnSpc>
              <a:spcBef>
                <a:spcPts val="100"/>
              </a:spcBef>
            </a:pPr>
            <a:r>
              <a:rPr lang="pt-BR" sz="1600" spc="-15" dirty="0">
                <a:solidFill>
                  <a:srgbClr val="FFFFFF"/>
                </a:solidFill>
                <a:latin typeface="Carlito"/>
                <a:cs typeface="Carlito"/>
              </a:rPr>
              <a:t>A </a:t>
            </a:r>
            <a:r>
              <a:rPr lang="pt-BR" sz="1600" spc="-15" dirty="0" err="1">
                <a:solidFill>
                  <a:srgbClr val="FFFFFF"/>
                </a:solidFill>
                <a:latin typeface="Carlito"/>
                <a:cs typeface="Carlito"/>
              </a:rPr>
              <a:t>SpaceX</a:t>
            </a:r>
            <a:r>
              <a:rPr lang="pt-BR" sz="1600" spc="-15" dirty="0">
                <a:solidFill>
                  <a:srgbClr val="FFFFFF"/>
                </a:solidFill>
                <a:latin typeface="Carlito"/>
                <a:cs typeface="Carlito"/>
              </a:rPr>
              <a:t> começou com órbitas LEO que tiveram sucesso moderado LEO e retornou ao VLEO em lançamentos recentes A </a:t>
            </a:r>
            <a:r>
              <a:rPr lang="pt-BR" sz="1600" spc="-15" dirty="0" err="1">
                <a:solidFill>
                  <a:srgbClr val="FFFFFF"/>
                </a:solidFill>
                <a:latin typeface="Carlito"/>
                <a:cs typeface="Carlito"/>
              </a:rPr>
              <a:t>SpaceX</a:t>
            </a:r>
            <a:r>
              <a:rPr lang="pt-BR" sz="1600" spc="-15" dirty="0">
                <a:solidFill>
                  <a:srgbClr val="FFFFFF"/>
                </a:solidFill>
                <a:latin typeface="Carlito"/>
                <a:cs typeface="Carlito"/>
              </a:rPr>
              <a:t> parece ter um desempenho melhor em órbitas mais baixas ou órbitas síncronas com o Sol</a:t>
            </a:r>
            <a:endParaRPr sz="1600" dirty="0">
              <a:latin typeface="Carlito"/>
              <a:cs typeface="Carlito"/>
            </a:endParaRPr>
          </a:p>
        </p:txBody>
      </p:sp>
      <p:sp>
        <p:nvSpPr>
          <p:cNvPr id="7" name="object 7"/>
          <p:cNvSpPr/>
          <p:nvPr/>
        </p:nvSpPr>
        <p:spPr>
          <a:xfrm>
            <a:off x="45719" y="1644395"/>
            <a:ext cx="12094464" cy="237591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3" y="4346194"/>
            <a:ext cx="8855939" cy="517449"/>
          </a:xfrm>
          <a:prstGeom prst="rect">
            <a:avLst/>
          </a:prstGeom>
        </p:spPr>
        <p:txBody>
          <a:bodyPr vert="horz" wrap="square" lIns="0" tIns="12065" rIns="0" bIns="0" rtlCol="0">
            <a:spAutoFit/>
          </a:bodyPr>
          <a:lstStyle/>
          <a:p>
            <a:pPr marL="12700">
              <a:spcBef>
                <a:spcPts val="95"/>
              </a:spcBef>
            </a:pPr>
            <a:r>
              <a:rPr lang="pt-BR" sz="1600" spc="-20" dirty="0">
                <a:latin typeface="Carlito"/>
                <a:cs typeface="Carlito"/>
              </a:rPr>
              <a:t>Verde indica lançamento bem sucedido; Roxo indica inicialização malsucedida.</a:t>
            </a:r>
            <a:endParaRPr lang="pt-BR" sz="1600" dirty="0">
              <a:latin typeface="Carlito"/>
              <a:cs typeface="Carlito"/>
            </a:endParaRPr>
          </a:p>
          <a:p>
            <a:pPr marL="12700">
              <a:lnSpc>
                <a:spcPct val="100000"/>
              </a:lnSpc>
              <a:spcBef>
                <a:spcPts val="95"/>
              </a:spcBef>
            </a:pPr>
            <a:r>
              <a:rPr sz="1600" spc="-10" dirty="0">
                <a:latin typeface="Carlito"/>
                <a:cs typeface="Carlito"/>
              </a:rPr>
              <a:t>.</a:t>
            </a:r>
            <a:endParaRPr sz="1600" dirty="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21</a:t>
            </a:fld>
            <a:endParaRPr dirty="0"/>
          </a:p>
        </p:txBody>
      </p:sp>
      <p:grpSp>
        <p:nvGrpSpPr>
          <p:cNvPr id="10" name="object 2">
            <a:extLst>
              <a:ext uri="{FF2B5EF4-FFF2-40B4-BE49-F238E27FC236}">
                <a16:creationId xmlns:a16="http://schemas.microsoft.com/office/drawing/2014/main" id="{224E0EFA-4956-65E0-02FA-7D2CC3A6AFB7}"/>
              </a:ext>
            </a:extLst>
          </p:cNvPr>
          <p:cNvGrpSpPr/>
          <p:nvPr/>
        </p:nvGrpSpPr>
        <p:grpSpPr>
          <a:xfrm>
            <a:off x="0" y="6333745"/>
            <a:ext cx="12192000" cy="524510"/>
            <a:chOff x="0" y="6333745"/>
            <a:chExt cx="12192000" cy="524510"/>
          </a:xfrm>
        </p:grpSpPr>
        <p:sp>
          <p:nvSpPr>
            <p:cNvPr id="11" name="object 3">
              <a:extLst>
                <a:ext uri="{FF2B5EF4-FFF2-40B4-BE49-F238E27FC236}">
                  <a16:creationId xmlns:a16="http://schemas.microsoft.com/office/drawing/2014/main" id="{B224914D-F987-B60D-40E8-FDA754EE0E83}"/>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2" name="object 4">
              <a:extLst>
                <a:ext uri="{FF2B5EF4-FFF2-40B4-BE49-F238E27FC236}">
                  <a16:creationId xmlns:a16="http://schemas.microsoft.com/office/drawing/2014/main" id="{5825A8CB-D429-7B33-3C6F-8629261ED444}"/>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1118108" y="808990"/>
            <a:ext cx="3804285" cy="574040"/>
          </a:xfrm>
          <a:prstGeom prst="rect">
            <a:avLst/>
          </a:prstGeom>
        </p:spPr>
        <p:txBody>
          <a:bodyPr vert="horz" wrap="square" lIns="0" tIns="12700" rIns="0" bIns="0" rtlCol="0">
            <a:spAutoFit/>
          </a:bodyPr>
          <a:lstStyle/>
          <a:p>
            <a:pPr marL="12700">
              <a:lnSpc>
                <a:spcPct val="100000"/>
              </a:lnSpc>
              <a:spcBef>
                <a:spcPts val="100"/>
              </a:spcBef>
            </a:pPr>
            <a:r>
              <a:rPr sz="3600" spc="-335" dirty="0">
                <a:solidFill>
                  <a:srgbClr val="BB562C"/>
                </a:solidFill>
              </a:rPr>
              <a:t>Payload </a:t>
            </a:r>
            <a:r>
              <a:rPr sz="3600" spc="-300" dirty="0">
                <a:solidFill>
                  <a:srgbClr val="BB562C"/>
                </a:solidFill>
              </a:rPr>
              <a:t>vs. </a:t>
            </a:r>
            <a:r>
              <a:rPr sz="3600" spc="-135" dirty="0">
                <a:solidFill>
                  <a:srgbClr val="BB562C"/>
                </a:solidFill>
              </a:rPr>
              <a:t>Orbit</a:t>
            </a:r>
            <a:r>
              <a:rPr sz="3600" spc="-465" dirty="0">
                <a:solidFill>
                  <a:srgbClr val="BB562C"/>
                </a:solidFill>
              </a:rPr>
              <a:t> </a:t>
            </a:r>
            <a:r>
              <a:rPr sz="3600" spc="-145" dirty="0">
                <a:solidFill>
                  <a:srgbClr val="BB562C"/>
                </a:solidFill>
              </a:rPr>
              <a:t>type</a:t>
            </a:r>
            <a:endParaRPr sz="3600"/>
          </a:p>
        </p:txBody>
      </p:sp>
      <p:sp>
        <p:nvSpPr>
          <p:cNvPr id="6" name="object 6"/>
          <p:cNvSpPr txBox="1"/>
          <p:nvPr/>
        </p:nvSpPr>
        <p:spPr>
          <a:xfrm>
            <a:off x="1118108" y="5044185"/>
            <a:ext cx="10235692" cy="930383"/>
          </a:xfrm>
          <a:prstGeom prst="rect">
            <a:avLst/>
          </a:prstGeom>
        </p:spPr>
        <p:txBody>
          <a:bodyPr vert="horz" wrap="square" lIns="0" tIns="62865" rIns="0" bIns="0" rtlCol="0">
            <a:spAutoFit/>
          </a:bodyPr>
          <a:lstStyle/>
          <a:p>
            <a:pPr marL="12700">
              <a:lnSpc>
                <a:spcPct val="100000"/>
              </a:lnSpc>
              <a:spcBef>
                <a:spcPts val="495"/>
              </a:spcBef>
            </a:pPr>
            <a:r>
              <a:rPr lang="pt-BR" sz="1600" spc="-25" dirty="0">
                <a:solidFill>
                  <a:srgbClr val="FFFFFF"/>
                </a:solidFill>
                <a:latin typeface="Carlito"/>
                <a:cs typeface="Carlito"/>
              </a:rPr>
              <a:t>A massa da carga parece se correlacionar com a órbita</a:t>
            </a:r>
          </a:p>
          <a:p>
            <a:pPr marL="12700">
              <a:lnSpc>
                <a:spcPct val="100000"/>
              </a:lnSpc>
              <a:spcBef>
                <a:spcPts val="495"/>
              </a:spcBef>
            </a:pPr>
            <a:r>
              <a:rPr lang="pt-BR" sz="1600" spc="-25" dirty="0">
                <a:solidFill>
                  <a:srgbClr val="FFFFFF"/>
                </a:solidFill>
                <a:latin typeface="Carlito"/>
                <a:cs typeface="Carlito"/>
              </a:rPr>
              <a:t>LEO e SSO parecem ter uma massa de carga útil relativamente baixa</a:t>
            </a:r>
          </a:p>
          <a:p>
            <a:pPr marL="12700">
              <a:lnSpc>
                <a:spcPct val="100000"/>
              </a:lnSpc>
              <a:spcBef>
                <a:spcPts val="495"/>
              </a:spcBef>
            </a:pPr>
            <a:r>
              <a:rPr lang="pt-BR" sz="1600" spc="-25" dirty="0">
                <a:solidFill>
                  <a:srgbClr val="FFFFFF"/>
                </a:solidFill>
                <a:latin typeface="Carlito"/>
                <a:cs typeface="Carlito"/>
              </a:rPr>
              <a:t>O outro VLEO orbital de maior sucesso tem apenas valores de massa de carga útil na extremidade superior da faixa</a:t>
            </a:r>
            <a:endParaRPr sz="1600" dirty="0">
              <a:latin typeface="Carlito"/>
              <a:cs typeface="Carlito"/>
            </a:endParaRPr>
          </a:p>
        </p:txBody>
      </p:sp>
      <p:sp>
        <p:nvSpPr>
          <p:cNvPr id="7" name="object 7"/>
          <p:cNvSpPr/>
          <p:nvPr/>
        </p:nvSpPr>
        <p:spPr>
          <a:xfrm>
            <a:off x="45719" y="1615439"/>
            <a:ext cx="12094464" cy="237591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4" y="4346194"/>
            <a:ext cx="8469986" cy="258404"/>
          </a:xfrm>
          <a:prstGeom prst="rect">
            <a:avLst/>
          </a:prstGeom>
        </p:spPr>
        <p:txBody>
          <a:bodyPr vert="horz" wrap="square" lIns="0" tIns="12065" rIns="0" bIns="0" rtlCol="0">
            <a:spAutoFit/>
          </a:bodyPr>
          <a:lstStyle/>
          <a:p>
            <a:pPr marL="12700">
              <a:lnSpc>
                <a:spcPct val="100000"/>
              </a:lnSpc>
              <a:spcBef>
                <a:spcPts val="95"/>
              </a:spcBef>
            </a:pPr>
            <a:r>
              <a:rPr lang="pt-BR" sz="1600" spc="-20" dirty="0">
                <a:latin typeface="Carlito"/>
                <a:cs typeface="Carlito"/>
              </a:rPr>
              <a:t>Verde indica lançamento bem sucedido; Roxo indica inicialização malsucedida.</a:t>
            </a:r>
            <a:endParaRPr lang="pt-BR" sz="1600" dirty="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22</a:t>
            </a:fld>
            <a:endParaRPr dirty="0"/>
          </a:p>
        </p:txBody>
      </p:sp>
      <p:grpSp>
        <p:nvGrpSpPr>
          <p:cNvPr id="10" name="object 2">
            <a:extLst>
              <a:ext uri="{FF2B5EF4-FFF2-40B4-BE49-F238E27FC236}">
                <a16:creationId xmlns:a16="http://schemas.microsoft.com/office/drawing/2014/main" id="{104FC017-E3BA-858B-2E66-6128E3A8B8CE}"/>
              </a:ext>
            </a:extLst>
          </p:cNvPr>
          <p:cNvGrpSpPr/>
          <p:nvPr/>
        </p:nvGrpSpPr>
        <p:grpSpPr>
          <a:xfrm>
            <a:off x="0" y="6333745"/>
            <a:ext cx="12192000" cy="524510"/>
            <a:chOff x="0" y="6333745"/>
            <a:chExt cx="12192000" cy="524510"/>
          </a:xfrm>
        </p:grpSpPr>
        <p:sp>
          <p:nvSpPr>
            <p:cNvPr id="11" name="object 3">
              <a:extLst>
                <a:ext uri="{FF2B5EF4-FFF2-40B4-BE49-F238E27FC236}">
                  <a16:creationId xmlns:a16="http://schemas.microsoft.com/office/drawing/2014/main" id="{E79F6DFE-9CDB-2996-13EB-7FAEAAB426A0}"/>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2" name="object 4">
              <a:extLst>
                <a:ext uri="{FF2B5EF4-FFF2-40B4-BE49-F238E27FC236}">
                  <a16:creationId xmlns:a16="http://schemas.microsoft.com/office/drawing/2014/main" id="{98D040C9-C90E-1EAC-4536-508BBD66011F}"/>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1176019" y="503682"/>
            <a:ext cx="4927600" cy="574040"/>
          </a:xfrm>
          <a:prstGeom prst="rect">
            <a:avLst/>
          </a:prstGeom>
        </p:spPr>
        <p:txBody>
          <a:bodyPr vert="horz" wrap="square" lIns="0" tIns="12700" rIns="0" bIns="0" rtlCol="0">
            <a:spAutoFit/>
          </a:bodyPr>
          <a:lstStyle/>
          <a:p>
            <a:pPr marL="12700">
              <a:lnSpc>
                <a:spcPct val="100000"/>
              </a:lnSpc>
              <a:spcBef>
                <a:spcPts val="100"/>
              </a:spcBef>
            </a:pPr>
            <a:r>
              <a:rPr sz="3600" spc="-310" dirty="0">
                <a:solidFill>
                  <a:srgbClr val="BB562C"/>
                </a:solidFill>
              </a:rPr>
              <a:t>Launch </a:t>
            </a:r>
            <a:r>
              <a:rPr sz="3600" spc="-425" dirty="0">
                <a:solidFill>
                  <a:srgbClr val="BB562C"/>
                </a:solidFill>
              </a:rPr>
              <a:t>Success </a:t>
            </a:r>
            <a:r>
              <a:rPr sz="3600" spc="-335" dirty="0">
                <a:solidFill>
                  <a:srgbClr val="BB562C"/>
                </a:solidFill>
              </a:rPr>
              <a:t>Yearly</a:t>
            </a:r>
            <a:r>
              <a:rPr sz="3600" spc="-470" dirty="0">
                <a:solidFill>
                  <a:srgbClr val="BB562C"/>
                </a:solidFill>
              </a:rPr>
              <a:t> </a:t>
            </a:r>
            <a:r>
              <a:rPr sz="3600" spc="-305" dirty="0">
                <a:solidFill>
                  <a:srgbClr val="BB562C"/>
                </a:solidFill>
              </a:rPr>
              <a:t>Trend</a:t>
            </a:r>
            <a:endParaRPr sz="3600"/>
          </a:p>
        </p:txBody>
      </p:sp>
      <p:sp>
        <p:nvSpPr>
          <p:cNvPr id="6" name="object 6"/>
          <p:cNvSpPr txBox="1"/>
          <p:nvPr/>
        </p:nvSpPr>
        <p:spPr>
          <a:xfrm>
            <a:off x="1176018" y="5031310"/>
            <a:ext cx="8653781" cy="621324"/>
          </a:xfrm>
          <a:prstGeom prst="rect">
            <a:avLst/>
          </a:prstGeom>
        </p:spPr>
        <p:txBody>
          <a:bodyPr vert="horz" wrap="square" lIns="0" tIns="64135" rIns="0" bIns="0" rtlCol="0">
            <a:spAutoFit/>
          </a:bodyPr>
          <a:lstStyle/>
          <a:p>
            <a:pPr marL="12700">
              <a:lnSpc>
                <a:spcPct val="100000"/>
              </a:lnSpc>
              <a:spcBef>
                <a:spcPts val="505"/>
              </a:spcBef>
            </a:pPr>
            <a:r>
              <a:rPr lang="pt-BR" sz="1600" spc="-15" dirty="0">
                <a:solidFill>
                  <a:srgbClr val="FFFFFF"/>
                </a:solidFill>
                <a:latin typeface="Carlito"/>
                <a:cs typeface="Carlito"/>
              </a:rPr>
              <a:t>O sucesso geralmente aumenta ao longo do tempo desde 2013, com uma ligeira queda em 2018</a:t>
            </a:r>
          </a:p>
          <a:p>
            <a:pPr marL="12700">
              <a:lnSpc>
                <a:spcPct val="100000"/>
              </a:lnSpc>
              <a:spcBef>
                <a:spcPts val="505"/>
              </a:spcBef>
            </a:pPr>
            <a:r>
              <a:rPr lang="pt-BR" sz="1600" spc="-15" dirty="0">
                <a:solidFill>
                  <a:srgbClr val="FFFFFF"/>
                </a:solidFill>
                <a:latin typeface="Carlito"/>
                <a:cs typeface="Carlito"/>
              </a:rPr>
              <a:t>Sucesso nos últimos anos em cerca de 80%</a:t>
            </a:r>
            <a:endParaRPr sz="1600" dirty="0">
              <a:latin typeface="Carlito"/>
              <a:cs typeface="Carlito"/>
            </a:endParaRPr>
          </a:p>
        </p:txBody>
      </p:sp>
      <p:sp>
        <p:nvSpPr>
          <p:cNvPr id="7" name="object 7"/>
          <p:cNvSpPr/>
          <p:nvPr/>
        </p:nvSpPr>
        <p:spPr>
          <a:xfrm>
            <a:off x="2564892" y="1484375"/>
            <a:ext cx="4565904" cy="3049524"/>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7418578" y="2750057"/>
            <a:ext cx="2563622" cy="504625"/>
          </a:xfrm>
          <a:prstGeom prst="rect">
            <a:avLst/>
          </a:prstGeom>
        </p:spPr>
        <p:txBody>
          <a:bodyPr vert="horz" wrap="square" lIns="0" tIns="12065" rIns="0" bIns="0" rtlCol="0">
            <a:spAutoFit/>
          </a:bodyPr>
          <a:lstStyle/>
          <a:p>
            <a:pPr marL="12700" marR="5080">
              <a:lnSpc>
                <a:spcPct val="100000"/>
              </a:lnSpc>
              <a:spcBef>
                <a:spcPts val="95"/>
              </a:spcBef>
            </a:pPr>
            <a:r>
              <a:rPr lang="pt-BR" sz="1600" spc="-20" dirty="0">
                <a:latin typeface="Carlito"/>
                <a:cs typeface="Carlito"/>
              </a:rPr>
              <a:t>Intervalo de confiança de 95% (sombreamento azul claro)</a:t>
            </a:r>
            <a:endParaRPr sz="1600" dirty="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23</a:t>
            </a:fld>
            <a:endParaRPr dirty="0"/>
          </a:p>
        </p:txBody>
      </p:sp>
      <p:grpSp>
        <p:nvGrpSpPr>
          <p:cNvPr id="10" name="object 2">
            <a:extLst>
              <a:ext uri="{FF2B5EF4-FFF2-40B4-BE49-F238E27FC236}">
                <a16:creationId xmlns:a16="http://schemas.microsoft.com/office/drawing/2014/main" id="{DFB7EEB4-6562-E1B3-14BE-C7DA3A3ED130}"/>
              </a:ext>
            </a:extLst>
          </p:cNvPr>
          <p:cNvGrpSpPr/>
          <p:nvPr/>
        </p:nvGrpSpPr>
        <p:grpSpPr>
          <a:xfrm>
            <a:off x="0" y="6333745"/>
            <a:ext cx="12192000" cy="524510"/>
            <a:chOff x="0" y="6333745"/>
            <a:chExt cx="12192000" cy="524510"/>
          </a:xfrm>
        </p:grpSpPr>
        <p:sp>
          <p:nvSpPr>
            <p:cNvPr id="11" name="object 3">
              <a:extLst>
                <a:ext uri="{FF2B5EF4-FFF2-40B4-BE49-F238E27FC236}">
                  <a16:creationId xmlns:a16="http://schemas.microsoft.com/office/drawing/2014/main" id="{FE532E43-1953-3BAC-D071-90BAFFF8FAA6}"/>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2" name="object 4">
              <a:extLst>
                <a:ext uri="{FF2B5EF4-FFF2-40B4-BE49-F238E27FC236}">
                  <a16:creationId xmlns:a16="http://schemas.microsoft.com/office/drawing/2014/main" id="{80CA3324-F4B9-F0D7-BC60-E749CFAF24E5}"/>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8577581" cy="1244571"/>
          </a:xfrm>
          <a:prstGeom prst="rect">
            <a:avLst/>
          </a:prstGeom>
        </p:spPr>
        <p:txBody>
          <a:bodyPr vert="horz" wrap="square" lIns="0" tIns="13335" rIns="0" bIns="0" rtlCol="0">
            <a:spAutoFit/>
          </a:bodyPr>
          <a:lstStyle/>
          <a:p>
            <a:pPr marL="12700">
              <a:lnSpc>
                <a:spcPct val="100000"/>
              </a:lnSpc>
              <a:spcBef>
                <a:spcPts val="105"/>
              </a:spcBef>
            </a:pPr>
            <a:r>
              <a:rPr sz="8000" spc="-1125" dirty="0">
                <a:solidFill>
                  <a:srgbClr val="242424"/>
                </a:solidFill>
                <a:latin typeface="Arial"/>
                <a:cs typeface="Arial"/>
              </a:rPr>
              <a:t>EDA </a:t>
            </a:r>
            <a:r>
              <a:rPr lang="pt-BR" sz="8000" spc="-50" dirty="0">
                <a:solidFill>
                  <a:srgbClr val="242424"/>
                </a:solidFill>
                <a:latin typeface="Arial"/>
                <a:cs typeface="Arial"/>
              </a:rPr>
              <a:t> COM</a:t>
            </a:r>
            <a:r>
              <a:rPr sz="8000" spc="-1315" dirty="0">
                <a:solidFill>
                  <a:srgbClr val="242424"/>
                </a:solidFill>
                <a:latin typeface="Arial"/>
                <a:cs typeface="Arial"/>
              </a:rPr>
              <a:t> </a:t>
            </a:r>
            <a:r>
              <a:rPr sz="8000" spc="-1270" dirty="0">
                <a:solidFill>
                  <a:srgbClr val="242424"/>
                </a:solidFill>
                <a:latin typeface="Arial"/>
                <a:cs typeface="Arial"/>
              </a:rPr>
              <a:t>SQL</a:t>
            </a:r>
            <a:endParaRPr sz="8000" dirty="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24</a:t>
            </a:fld>
            <a:endParaRPr dirty="0"/>
          </a:p>
        </p:txBody>
      </p:sp>
      <p:sp>
        <p:nvSpPr>
          <p:cNvPr id="3" name="object 3"/>
          <p:cNvSpPr txBox="1"/>
          <p:nvPr/>
        </p:nvSpPr>
        <p:spPr>
          <a:xfrm>
            <a:off x="1176019" y="4221854"/>
            <a:ext cx="6306820" cy="1044575"/>
          </a:xfrm>
          <a:prstGeom prst="rect">
            <a:avLst/>
          </a:prstGeom>
        </p:spPr>
        <p:txBody>
          <a:bodyPr vert="horz" wrap="square" lIns="0" tIns="156210" rIns="0" bIns="0" rtlCol="0">
            <a:spAutoFit/>
          </a:bodyPr>
          <a:lstStyle/>
          <a:p>
            <a:pPr marL="12700">
              <a:lnSpc>
                <a:spcPct val="100000"/>
              </a:lnSpc>
              <a:spcBef>
                <a:spcPts val="1230"/>
              </a:spcBef>
              <a:tabLst>
                <a:tab pos="2051685" algn="l"/>
                <a:tab pos="4216400" algn="l"/>
                <a:tab pos="5087620" algn="l"/>
                <a:tab pos="5720080" algn="l"/>
              </a:tabLst>
            </a:pPr>
            <a:r>
              <a:rPr sz="2400" spc="-275" dirty="0">
                <a:solidFill>
                  <a:srgbClr val="616E52"/>
                </a:solidFill>
                <a:latin typeface="Arial"/>
                <a:cs typeface="Arial"/>
              </a:rPr>
              <a:t>EXPLORATORY	</a:t>
            </a:r>
            <a:r>
              <a:rPr sz="2400" spc="-340" dirty="0">
                <a:solidFill>
                  <a:srgbClr val="616E52"/>
                </a:solidFill>
                <a:latin typeface="Arial"/>
                <a:cs typeface="Arial"/>
              </a:rPr>
              <a:t>DATA </a:t>
            </a:r>
            <a:r>
              <a:rPr sz="2400" spc="-30" dirty="0">
                <a:solidFill>
                  <a:srgbClr val="616E52"/>
                </a:solidFill>
                <a:latin typeface="Arial"/>
                <a:cs typeface="Arial"/>
              </a:rPr>
              <a:t> </a:t>
            </a:r>
            <a:r>
              <a:rPr sz="2400" spc="-220" dirty="0">
                <a:solidFill>
                  <a:srgbClr val="616E52"/>
                </a:solidFill>
                <a:latin typeface="Arial"/>
                <a:cs typeface="Arial"/>
              </a:rPr>
              <a:t>ANALYSIS	</a:t>
            </a:r>
            <a:r>
              <a:rPr sz="2400" spc="-85" dirty="0">
                <a:solidFill>
                  <a:srgbClr val="616E52"/>
                </a:solidFill>
                <a:latin typeface="Arial"/>
                <a:cs typeface="Arial"/>
              </a:rPr>
              <a:t>WITH	</a:t>
            </a:r>
            <a:r>
              <a:rPr sz="2400" spc="-290" dirty="0">
                <a:solidFill>
                  <a:srgbClr val="616E52"/>
                </a:solidFill>
                <a:latin typeface="Arial"/>
                <a:cs typeface="Arial"/>
              </a:rPr>
              <a:t>SQL	</a:t>
            </a:r>
            <a:r>
              <a:rPr sz="2400" spc="-155" dirty="0">
                <a:solidFill>
                  <a:srgbClr val="616E52"/>
                </a:solidFill>
                <a:latin typeface="Arial"/>
                <a:cs typeface="Arial"/>
              </a:rPr>
              <a:t>DB2</a:t>
            </a:r>
            <a:endParaRPr sz="2400">
              <a:latin typeface="Arial"/>
              <a:cs typeface="Arial"/>
            </a:endParaRPr>
          </a:p>
          <a:p>
            <a:pPr marL="12700">
              <a:lnSpc>
                <a:spcPct val="100000"/>
              </a:lnSpc>
              <a:spcBef>
                <a:spcPts val="1130"/>
              </a:spcBef>
              <a:tabLst>
                <a:tab pos="1867535" algn="l"/>
                <a:tab pos="2279015" algn="l"/>
                <a:tab pos="3546475" algn="l"/>
                <a:tab pos="4426585" algn="l"/>
              </a:tabLst>
            </a:pPr>
            <a:r>
              <a:rPr sz="2400" spc="-195" dirty="0">
                <a:solidFill>
                  <a:srgbClr val="616E52"/>
                </a:solidFill>
                <a:latin typeface="Arial"/>
                <a:cs typeface="Arial"/>
              </a:rPr>
              <a:t>INTEGRATED	</a:t>
            </a:r>
            <a:r>
              <a:rPr sz="2400" spc="-95" dirty="0">
                <a:solidFill>
                  <a:srgbClr val="616E52"/>
                </a:solidFill>
                <a:latin typeface="Arial"/>
                <a:cs typeface="Arial"/>
              </a:rPr>
              <a:t>IN	</a:t>
            </a:r>
            <a:r>
              <a:rPr sz="2400" spc="-185" dirty="0">
                <a:solidFill>
                  <a:srgbClr val="616E52"/>
                </a:solidFill>
                <a:latin typeface="Arial"/>
                <a:cs typeface="Arial"/>
              </a:rPr>
              <a:t>PYTHON	</a:t>
            </a:r>
            <a:r>
              <a:rPr sz="2400" spc="-85" dirty="0">
                <a:solidFill>
                  <a:srgbClr val="616E52"/>
                </a:solidFill>
                <a:latin typeface="Arial"/>
                <a:cs typeface="Arial"/>
              </a:rPr>
              <a:t>WITH	</a:t>
            </a:r>
            <a:r>
              <a:rPr sz="2400" spc="-175" dirty="0">
                <a:solidFill>
                  <a:srgbClr val="616E52"/>
                </a:solidFill>
                <a:latin typeface="Arial"/>
                <a:cs typeface="Arial"/>
              </a:rPr>
              <a:t>SQLALCHEMY</a:t>
            </a:r>
            <a:endParaRPr sz="2400">
              <a:latin typeface="Arial"/>
              <a:cs typeface="Arial"/>
            </a:endParaRPr>
          </a:p>
        </p:txBody>
      </p:sp>
      <p:grpSp>
        <p:nvGrpSpPr>
          <p:cNvPr id="5" name="object 2">
            <a:extLst>
              <a:ext uri="{FF2B5EF4-FFF2-40B4-BE49-F238E27FC236}">
                <a16:creationId xmlns:a16="http://schemas.microsoft.com/office/drawing/2014/main" id="{CBD602D8-6181-74C0-8812-BC44A1F9523D}"/>
              </a:ext>
            </a:extLst>
          </p:cNvPr>
          <p:cNvGrpSpPr/>
          <p:nvPr/>
        </p:nvGrpSpPr>
        <p:grpSpPr>
          <a:xfrm>
            <a:off x="0" y="6333745"/>
            <a:ext cx="12192000" cy="524510"/>
            <a:chOff x="0" y="6333745"/>
            <a:chExt cx="12192000" cy="524510"/>
          </a:xfrm>
        </p:grpSpPr>
        <p:sp>
          <p:nvSpPr>
            <p:cNvPr id="6" name="object 3">
              <a:extLst>
                <a:ext uri="{FF2B5EF4-FFF2-40B4-BE49-F238E27FC236}">
                  <a16:creationId xmlns:a16="http://schemas.microsoft.com/office/drawing/2014/main" id="{3B99ADA7-EF30-F392-7C14-5B753B85DE88}"/>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7" name="object 4">
              <a:extLst>
                <a:ext uri="{FF2B5EF4-FFF2-40B4-BE49-F238E27FC236}">
                  <a16:creationId xmlns:a16="http://schemas.microsoft.com/office/drawing/2014/main" id="{E41DFE4D-6470-19BD-B3F2-8C548932F522}"/>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5181600" cy="756920"/>
          </a:xfrm>
          <a:prstGeom prst="rect">
            <a:avLst/>
          </a:prstGeom>
        </p:spPr>
        <p:txBody>
          <a:bodyPr vert="horz" wrap="square" lIns="0" tIns="12700" rIns="0" bIns="0" rtlCol="0">
            <a:spAutoFit/>
          </a:bodyPr>
          <a:lstStyle/>
          <a:p>
            <a:pPr marL="12700">
              <a:lnSpc>
                <a:spcPct val="100000"/>
              </a:lnSpc>
              <a:spcBef>
                <a:spcPts val="100"/>
              </a:spcBef>
            </a:pPr>
            <a:r>
              <a:rPr spc="-235" dirty="0"/>
              <a:t>All </a:t>
            </a:r>
            <a:r>
              <a:rPr spc="-400" dirty="0"/>
              <a:t>Launch </a:t>
            </a:r>
            <a:r>
              <a:rPr spc="-340" dirty="0"/>
              <a:t>Site</a:t>
            </a:r>
            <a:r>
              <a:rPr spc="-700" dirty="0"/>
              <a:t> </a:t>
            </a:r>
            <a:r>
              <a:rPr spc="-459" dirty="0"/>
              <a:t>Names</a:t>
            </a:r>
          </a:p>
        </p:txBody>
      </p:sp>
      <p:sp>
        <p:nvSpPr>
          <p:cNvPr id="4" name="object 4"/>
          <p:cNvSpPr txBox="1"/>
          <p:nvPr/>
        </p:nvSpPr>
        <p:spPr>
          <a:xfrm>
            <a:off x="4725414" y="1810867"/>
            <a:ext cx="7009385" cy="2821285"/>
          </a:xfrm>
          <a:prstGeom prst="rect">
            <a:avLst/>
          </a:prstGeom>
        </p:spPr>
        <p:txBody>
          <a:bodyPr vert="horz" wrap="square" lIns="0" tIns="165100" rIns="0" bIns="0" rtlCol="0">
            <a:spAutoFit/>
          </a:bodyPr>
          <a:lstStyle/>
          <a:p>
            <a:pPr marL="12700">
              <a:lnSpc>
                <a:spcPct val="100000"/>
              </a:lnSpc>
              <a:spcBef>
                <a:spcPts val="1300"/>
              </a:spcBef>
            </a:pPr>
            <a:r>
              <a:rPr lang="pt-BR" sz="2000" dirty="0">
                <a:solidFill>
                  <a:srgbClr val="404040"/>
                </a:solidFill>
                <a:latin typeface="Carlito"/>
                <a:cs typeface="Carlito"/>
              </a:rPr>
              <a:t>Consultar nomes de sites de lançamento exclusivos do banco de dados.</a:t>
            </a:r>
          </a:p>
          <a:p>
            <a:pPr marL="12700">
              <a:lnSpc>
                <a:spcPct val="100000"/>
              </a:lnSpc>
              <a:spcBef>
                <a:spcPts val="1300"/>
              </a:spcBef>
            </a:pPr>
            <a:r>
              <a:rPr lang="pt-BR" sz="2000" dirty="0">
                <a:solidFill>
                  <a:srgbClr val="404040"/>
                </a:solidFill>
                <a:latin typeface="Carlito"/>
                <a:cs typeface="Carlito"/>
              </a:rPr>
              <a:t>CCAFS SLC-40 e CCAFSSLC-40 provavelmente representam o mesmo</a:t>
            </a:r>
          </a:p>
          <a:p>
            <a:pPr marL="12700">
              <a:lnSpc>
                <a:spcPct val="100000"/>
              </a:lnSpc>
              <a:spcBef>
                <a:spcPts val="1300"/>
              </a:spcBef>
            </a:pPr>
            <a:r>
              <a:rPr lang="pt-BR" sz="2000" dirty="0">
                <a:solidFill>
                  <a:srgbClr val="404040"/>
                </a:solidFill>
                <a:latin typeface="Carlito"/>
                <a:cs typeface="Carlito"/>
              </a:rPr>
              <a:t>site de lançamento com erros de entrada de dados.</a:t>
            </a:r>
          </a:p>
          <a:p>
            <a:pPr marL="12700">
              <a:lnSpc>
                <a:spcPct val="100000"/>
              </a:lnSpc>
              <a:spcBef>
                <a:spcPts val="1300"/>
              </a:spcBef>
            </a:pPr>
            <a:r>
              <a:rPr lang="pt-BR" sz="2000" dirty="0">
                <a:solidFill>
                  <a:srgbClr val="404040"/>
                </a:solidFill>
                <a:latin typeface="Carlito"/>
                <a:cs typeface="Carlito"/>
              </a:rPr>
              <a:t>CCAFS LC-40 era o nome anterior. Provavelmente apenas 3 valores exclusivos do site de lançamento: CCAFS SLC-40, KSC LC-39A, VAFB SLC-4E</a:t>
            </a:r>
            <a:endParaRPr sz="2000" dirty="0">
              <a:latin typeface="Carlito"/>
              <a:cs typeface="Carlito"/>
            </a:endParaRPr>
          </a:p>
        </p:txBody>
      </p:sp>
      <p:sp>
        <p:nvSpPr>
          <p:cNvPr id="5" name="object 5"/>
          <p:cNvSpPr/>
          <p:nvPr/>
        </p:nvSpPr>
        <p:spPr>
          <a:xfrm>
            <a:off x="1182624" y="2010155"/>
            <a:ext cx="3220212" cy="2763012"/>
          </a:xfrm>
          <a:prstGeom prst="rect">
            <a:avLst/>
          </a:prstGeom>
          <a:blipFill>
            <a:blip r:embed="rId2" cstate="print"/>
            <a:stretch>
              <a:fillRect/>
            </a:stretch>
          </a:blipFill>
        </p:spPr>
        <p:txBody>
          <a:bodyPr wrap="square" lIns="0" tIns="0" rIns="0" bIns="0" rtlCol="0"/>
          <a:lstStyle/>
          <a:p>
            <a:endParaRPr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25</a:t>
            </a:fld>
            <a:endParaRPr dirty="0"/>
          </a:p>
        </p:txBody>
      </p:sp>
      <p:grpSp>
        <p:nvGrpSpPr>
          <p:cNvPr id="7" name="object 2">
            <a:extLst>
              <a:ext uri="{FF2B5EF4-FFF2-40B4-BE49-F238E27FC236}">
                <a16:creationId xmlns:a16="http://schemas.microsoft.com/office/drawing/2014/main" id="{4485F722-8119-9E3B-EF18-30F57AC278E8}"/>
              </a:ext>
            </a:extLst>
          </p:cNvPr>
          <p:cNvGrpSpPr/>
          <p:nvPr/>
        </p:nvGrpSpPr>
        <p:grpSpPr>
          <a:xfrm>
            <a:off x="0" y="6333745"/>
            <a:ext cx="12192000" cy="524510"/>
            <a:chOff x="0" y="6333745"/>
            <a:chExt cx="12192000" cy="524510"/>
          </a:xfrm>
        </p:grpSpPr>
        <p:sp>
          <p:nvSpPr>
            <p:cNvPr id="8" name="object 3">
              <a:extLst>
                <a:ext uri="{FF2B5EF4-FFF2-40B4-BE49-F238E27FC236}">
                  <a16:creationId xmlns:a16="http://schemas.microsoft.com/office/drawing/2014/main" id="{9A27F19F-1488-3C68-4A72-7D8028713020}"/>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9" name="object 4">
              <a:extLst>
                <a:ext uri="{FF2B5EF4-FFF2-40B4-BE49-F238E27FC236}">
                  <a16:creationId xmlns:a16="http://schemas.microsoft.com/office/drawing/2014/main" id="{FF225DCB-F1BB-27A8-B84F-BA6D5F2138CE}"/>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10" name="Retângulo 9">
            <a:extLst>
              <a:ext uri="{FF2B5EF4-FFF2-40B4-BE49-F238E27FC236}">
                <a16:creationId xmlns:a16="http://schemas.microsoft.com/office/drawing/2014/main" id="{BB4D0027-52BB-BF37-0772-813D9FF5F8E7}"/>
              </a:ext>
            </a:extLst>
          </p:cNvPr>
          <p:cNvSpPr/>
          <p:nvPr/>
        </p:nvSpPr>
        <p:spPr>
          <a:xfrm>
            <a:off x="1828800" y="2667000"/>
            <a:ext cx="2574036" cy="15239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012037" y="838911"/>
            <a:ext cx="9496425" cy="757555"/>
          </a:xfrm>
          <a:prstGeom prst="rect">
            <a:avLst/>
          </a:prstGeom>
        </p:spPr>
        <p:txBody>
          <a:bodyPr vert="horz" wrap="square" lIns="0" tIns="12700" rIns="0" bIns="0" rtlCol="0">
            <a:spAutoFit/>
          </a:bodyPr>
          <a:lstStyle/>
          <a:p>
            <a:pPr marL="12700">
              <a:lnSpc>
                <a:spcPct val="100000"/>
              </a:lnSpc>
              <a:spcBef>
                <a:spcPts val="100"/>
              </a:spcBef>
            </a:pPr>
            <a:r>
              <a:rPr spc="-400" dirty="0"/>
              <a:t>Launch </a:t>
            </a:r>
            <a:r>
              <a:rPr spc="-345" dirty="0"/>
              <a:t>Site </a:t>
            </a:r>
            <a:r>
              <a:rPr spc="-455" dirty="0"/>
              <a:t>Names </a:t>
            </a:r>
            <a:r>
              <a:rPr spc="-340" dirty="0"/>
              <a:t>Beginning </a:t>
            </a:r>
            <a:r>
              <a:rPr spc="-80" dirty="0"/>
              <a:t>with</a:t>
            </a:r>
            <a:r>
              <a:rPr spc="-590" dirty="0"/>
              <a:t> </a:t>
            </a:r>
            <a:r>
              <a:rPr spc="-630" dirty="0"/>
              <a:t>`CCA`</a:t>
            </a:r>
          </a:p>
        </p:txBody>
      </p:sp>
      <p:sp>
        <p:nvSpPr>
          <p:cNvPr id="4" name="object 4"/>
          <p:cNvSpPr txBox="1"/>
          <p:nvPr/>
        </p:nvSpPr>
        <p:spPr>
          <a:xfrm>
            <a:off x="9341611" y="2469007"/>
            <a:ext cx="2240789" cy="1458733"/>
          </a:xfrm>
          <a:prstGeom prst="rect">
            <a:avLst/>
          </a:prstGeom>
        </p:spPr>
        <p:txBody>
          <a:bodyPr vert="horz" wrap="square" lIns="0" tIns="47625" rIns="0" bIns="0" rtlCol="0">
            <a:spAutoFit/>
          </a:bodyPr>
          <a:lstStyle/>
          <a:p>
            <a:pPr marL="12700" marR="5080">
              <a:lnSpc>
                <a:spcPts val="2160"/>
              </a:lnSpc>
              <a:spcBef>
                <a:spcPts val="375"/>
              </a:spcBef>
            </a:pPr>
            <a:r>
              <a:rPr lang="pt-BR" sz="2000" spc="-35" dirty="0">
                <a:solidFill>
                  <a:srgbClr val="404040"/>
                </a:solidFill>
                <a:latin typeface="Carlito"/>
                <a:cs typeface="Carlito"/>
              </a:rPr>
              <a:t>Primeiras cinco entradas no banco de dados com o nome do Site de Lançamento começando com CCA.</a:t>
            </a:r>
            <a:endParaRPr sz="2000" dirty="0">
              <a:latin typeface="Carlito"/>
              <a:cs typeface="Carlito"/>
            </a:endParaRPr>
          </a:p>
        </p:txBody>
      </p:sp>
      <p:sp>
        <p:nvSpPr>
          <p:cNvPr id="5" name="object 5"/>
          <p:cNvSpPr/>
          <p:nvPr/>
        </p:nvSpPr>
        <p:spPr>
          <a:xfrm>
            <a:off x="873252" y="1853183"/>
            <a:ext cx="8272272" cy="3331464"/>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26</a:t>
            </a:fld>
            <a:endParaRPr dirty="0"/>
          </a:p>
        </p:txBody>
      </p:sp>
      <p:grpSp>
        <p:nvGrpSpPr>
          <p:cNvPr id="7" name="object 2">
            <a:extLst>
              <a:ext uri="{FF2B5EF4-FFF2-40B4-BE49-F238E27FC236}">
                <a16:creationId xmlns:a16="http://schemas.microsoft.com/office/drawing/2014/main" id="{31FE715D-0ADA-F9A1-1916-24BECC23FA04}"/>
              </a:ext>
            </a:extLst>
          </p:cNvPr>
          <p:cNvGrpSpPr/>
          <p:nvPr/>
        </p:nvGrpSpPr>
        <p:grpSpPr>
          <a:xfrm>
            <a:off x="0" y="6333745"/>
            <a:ext cx="12192000" cy="524510"/>
            <a:chOff x="0" y="6333745"/>
            <a:chExt cx="12192000" cy="524510"/>
          </a:xfrm>
        </p:grpSpPr>
        <p:sp>
          <p:nvSpPr>
            <p:cNvPr id="8" name="object 3">
              <a:extLst>
                <a:ext uri="{FF2B5EF4-FFF2-40B4-BE49-F238E27FC236}">
                  <a16:creationId xmlns:a16="http://schemas.microsoft.com/office/drawing/2014/main" id="{CBF5AF17-B0FE-0627-D8A8-3627474113C0}"/>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9" name="object 4">
              <a:extLst>
                <a:ext uri="{FF2B5EF4-FFF2-40B4-BE49-F238E27FC236}">
                  <a16:creationId xmlns:a16="http://schemas.microsoft.com/office/drawing/2014/main" id="{211A1242-4DC2-8163-9998-E1FEDC2B77AA}"/>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10" name="Retângulo 9">
            <a:extLst>
              <a:ext uri="{FF2B5EF4-FFF2-40B4-BE49-F238E27FC236}">
                <a16:creationId xmlns:a16="http://schemas.microsoft.com/office/drawing/2014/main" id="{D4D0A328-01CD-30F8-E5BE-E912CB83006D}"/>
              </a:ext>
            </a:extLst>
          </p:cNvPr>
          <p:cNvSpPr/>
          <p:nvPr/>
        </p:nvSpPr>
        <p:spPr>
          <a:xfrm>
            <a:off x="1295400" y="2622231"/>
            <a:ext cx="7010400" cy="1233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138034" cy="756920"/>
          </a:xfrm>
          <a:prstGeom prst="rect">
            <a:avLst/>
          </a:prstGeom>
        </p:spPr>
        <p:txBody>
          <a:bodyPr vert="horz" wrap="square" lIns="0" tIns="12700" rIns="0" bIns="0" rtlCol="0">
            <a:spAutoFit/>
          </a:bodyPr>
          <a:lstStyle/>
          <a:p>
            <a:pPr marL="12700">
              <a:lnSpc>
                <a:spcPct val="100000"/>
              </a:lnSpc>
              <a:spcBef>
                <a:spcPts val="100"/>
              </a:spcBef>
            </a:pPr>
            <a:r>
              <a:rPr spc="-365" dirty="0"/>
              <a:t>Total </a:t>
            </a:r>
            <a:r>
              <a:rPr spc="-425" dirty="0"/>
              <a:t>Payload </a:t>
            </a:r>
            <a:r>
              <a:rPr spc="-434" dirty="0"/>
              <a:t>Mass </a:t>
            </a:r>
            <a:r>
              <a:rPr spc="-135" dirty="0"/>
              <a:t>from</a:t>
            </a:r>
            <a:r>
              <a:rPr spc="-580" dirty="0"/>
              <a:t> </a:t>
            </a:r>
            <a:r>
              <a:rPr spc="-690" dirty="0"/>
              <a:t>NASA</a:t>
            </a:r>
          </a:p>
        </p:txBody>
      </p:sp>
      <p:sp>
        <p:nvSpPr>
          <p:cNvPr id="4" name="object 4"/>
          <p:cNvSpPr txBox="1"/>
          <p:nvPr/>
        </p:nvSpPr>
        <p:spPr>
          <a:xfrm>
            <a:off x="7737475" y="2219960"/>
            <a:ext cx="3489325" cy="2430145"/>
          </a:xfrm>
          <a:prstGeom prst="rect">
            <a:avLst/>
          </a:prstGeom>
        </p:spPr>
        <p:txBody>
          <a:bodyPr vert="horz" wrap="square" lIns="0" tIns="47625" rIns="0" bIns="0" rtlCol="0">
            <a:spAutoFit/>
          </a:bodyPr>
          <a:lstStyle/>
          <a:p>
            <a:pPr marL="12700" marR="5715">
              <a:lnSpc>
                <a:spcPts val="2160"/>
              </a:lnSpc>
              <a:spcBef>
                <a:spcPts val="375"/>
              </a:spcBef>
            </a:pPr>
            <a:r>
              <a:rPr lang="pt-BR" sz="2000" spc="-5" dirty="0">
                <a:solidFill>
                  <a:srgbClr val="404040"/>
                </a:solidFill>
                <a:latin typeface="Carlito"/>
                <a:cs typeface="Carlito"/>
              </a:rPr>
              <a:t>Esta consulta soma a massa total da carga útil em kg onde a NASA era o cliente.</a:t>
            </a:r>
          </a:p>
          <a:p>
            <a:pPr marL="12700" marR="5715">
              <a:lnSpc>
                <a:spcPts val="2160"/>
              </a:lnSpc>
              <a:spcBef>
                <a:spcPts val="375"/>
              </a:spcBef>
            </a:pPr>
            <a:r>
              <a:rPr lang="pt-BR" sz="2000" spc="-5" dirty="0">
                <a:solidFill>
                  <a:srgbClr val="404040"/>
                </a:solidFill>
                <a:latin typeface="Carlito"/>
                <a:cs typeface="Carlito"/>
              </a:rPr>
              <a:t>CRS significa </a:t>
            </a:r>
            <a:r>
              <a:rPr lang="pt-BR" sz="2000" spc="-5" dirty="0" err="1">
                <a:solidFill>
                  <a:srgbClr val="404040"/>
                </a:solidFill>
                <a:latin typeface="Carlito"/>
                <a:cs typeface="Carlito"/>
              </a:rPr>
              <a:t>Commercial</a:t>
            </a:r>
            <a:r>
              <a:rPr lang="pt-BR" sz="2000" spc="-5" dirty="0">
                <a:solidFill>
                  <a:srgbClr val="404040"/>
                </a:solidFill>
                <a:latin typeface="Carlito"/>
                <a:cs typeface="Carlito"/>
              </a:rPr>
              <a:t> </a:t>
            </a:r>
            <a:r>
              <a:rPr lang="pt-BR" sz="2000" spc="-5" dirty="0" err="1">
                <a:solidFill>
                  <a:srgbClr val="404040"/>
                </a:solidFill>
                <a:latin typeface="Carlito"/>
                <a:cs typeface="Carlito"/>
              </a:rPr>
              <a:t>Resupply</a:t>
            </a:r>
            <a:r>
              <a:rPr lang="pt-BR" sz="2000" spc="-5" dirty="0">
                <a:solidFill>
                  <a:srgbClr val="404040"/>
                </a:solidFill>
                <a:latin typeface="Carlito"/>
                <a:cs typeface="Carlito"/>
              </a:rPr>
              <a:t> Services, que indica que essas cargas foram enviadas para a Estação Espacial Internacional (ISS).</a:t>
            </a:r>
            <a:endParaRPr sz="2000" dirty="0">
              <a:latin typeface="Carlito"/>
              <a:cs typeface="Carlito"/>
            </a:endParaRPr>
          </a:p>
        </p:txBody>
      </p:sp>
      <p:sp>
        <p:nvSpPr>
          <p:cNvPr id="5" name="object 5"/>
          <p:cNvSpPr/>
          <p:nvPr/>
        </p:nvSpPr>
        <p:spPr>
          <a:xfrm>
            <a:off x="1274063" y="2263139"/>
            <a:ext cx="5687568" cy="2554224"/>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27</a:t>
            </a:fld>
            <a:endParaRPr dirty="0"/>
          </a:p>
        </p:txBody>
      </p:sp>
      <p:grpSp>
        <p:nvGrpSpPr>
          <p:cNvPr id="7" name="object 2">
            <a:extLst>
              <a:ext uri="{FF2B5EF4-FFF2-40B4-BE49-F238E27FC236}">
                <a16:creationId xmlns:a16="http://schemas.microsoft.com/office/drawing/2014/main" id="{4496D0F8-9BB4-D68D-7E95-29CB15997A82}"/>
              </a:ext>
            </a:extLst>
          </p:cNvPr>
          <p:cNvGrpSpPr/>
          <p:nvPr/>
        </p:nvGrpSpPr>
        <p:grpSpPr>
          <a:xfrm>
            <a:off x="0" y="6333745"/>
            <a:ext cx="12192000" cy="524510"/>
            <a:chOff x="0" y="6333745"/>
            <a:chExt cx="12192000" cy="524510"/>
          </a:xfrm>
        </p:grpSpPr>
        <p:sp>
          <p:nvSpPr>
            <p:cNvPr id="8" name="object 3">
              <a:extLst>
                <a:ext uri="{FF2B5EF4-FFF2-40B4-BE49-F238E27FC236}">
                  <a16:creationId xmlns:a16="http://schemas.microsoft.com/office/drawing/2014/main" id="{9FBB05E9-3A91-BFA5-DD0B-5387E8396037}"/>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9" name="object 4">
              <a:extLst>
                <a:ext uri="{FF2B5EF4-FFF2-40B4-BE49-F238E27FC236}">
                  <a16:creationId xmlns:a16="http://schemas.microsoft.com/office/drawing/2014/main" id="{6FA8C790-293C-06EF-BA0F-3D18E3672DCA}"/>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10" name="Retângulo 9">
            <a:extLst>
              <a:ext uri="{FF2B5EF4-FFF2-40B4-BE49-F238E27FC236}">
                <a16:creationId xmlns:a16="http://schemas.microsoft.com/office/drawing/2014/main" id="{B71A3BCD-B14F-1720-7074-44D6E35F76F5}"/>
              </a:ext>
            </a:extLst>
          </p:cNvPr>
          <p:cNvSpPr/>
          <p:nvPr/>
        </p:nvSpPr>
        <p:spPr>
          <a:xfrm>
            <a:off x="1447800" y="3400394"/>
            <a:ext cx="5687568" cy="31711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722234" cy="756920"/>
          </a:xfrm>
          <a:prstGeom prst="rect">
            <a:avLst/>
          </a:prstGeom>
        </p:spPr>
        <p:txBody>
          <a:bodyPr vert="horz" wrap="square" lIns="0" tIns="12700" rIns="0" bIns="0" rtlCol="0">
            <a:spAutoFit/>
          </a:bodyPr>
          <a:lstStyle/>
          <a:p>
            <a:pPr marL="12700">
              <a:lnSpc>
                <a:spcPct val="100000"/>
              </a:lnSpc>
              <a:spcBef>
                <a:spcPts val="100"/>
              </a:spcBef>
            </a:pPr>
            <a:r>
              <a:rPr spc="-425" dirty="0"/>
              <a:t>Average Payload </a:t>
            </a:r>
            <a:r>
              <a:rPr spc="-434" dirty="0"/>
              <a:t>Mass </a:t>
            </a:r>
            <a:r>
              <a:rPr spc="-285" dirty="0"/>
              <a:t>by </a:t>
            </a:r>
            <a:r>
              <a:rPr spc="-520" dirty="0"/>
              <a:t>F9</a:t>
            </a:r>
            <a:r>
              <a:rPr spc="-645" dirty="0"/>
              <a:t> </a:t>
            </a:r>
            <a:r>
              <a:rPr spc="-290" dirty="0"/>
              <a:t>v1.1</a:t>
            </a:r>
          </a:p>
        </p:txBody>
      </p:sp>
      <p:sp>
        <p:nvSpPr>
          <p:cNvPr id="4" name="object 4"/>
          <p:cNvSpPr txBox="1"/>
          <p:nvPr/>
        </p:nvSpPr>
        <p:spPr>
          <a:xfrm>
            <a:off x="8291830" y="2060575"/>
            <a:ext cx="3214370" cy="2625334"/>
          </a:xfrm>
          <a:prstGeom prst="rect">
            <a:avLst/>
          </a:prstGeom>
        </p:spPr>
        <p:txBody>
          <a:bodyPr vert="horz" wrap="square" lIns="0" tIns="38100" rIns="0" bIns="0" rtlCol="0">
            <a:spAutoFit/>
          </a:bodyPr>
          <a:lstStyle/>
          <a:p>
            <a:pPr marL="12700" marR="172085">
              <a:lnSpc>
                <a:spcPct val="91700"/>
              </a:lnSpc>
              <a:spcBef>
                <a:spcPts val="300"/>
              </a:spcBef>
            </a:pPr>
            <a:r>
              <a:rPr lang="pt-BR" sz="2000" spc="-5" dirty="0">
                <a:solidFill>
                  <a:srgbClr val="404040"/>
                </a:solidFill>
                <a:latin typeface="Carlito"/>
                <a:cs typeface="Carlito"/>
              </a:rPr>
              <a:t>Esta consulta calcula a massa média de carga útil ou inicializações que usaram a versão de reforço F9 v1.1</a:t>
            </a:r>
          </a:p>
          <a:p>
            <a:pPr marL="12700" marR="172085">
              <a:lnSpc>
                <a:spcPct val="91700"/>
              </a:lnSpc>
              <a:spcBef>
                <a:spcPts val="300"/>
              </a:spcBef>
            </a:pPr>
            <a:r>
              <a:rPr lang="pt-BR" sz="2000" spc="-5" dirty="0">
                <a:solidFill>
                  <a:srgbClr val="404040"/>
                </a:solidFill>
                <a:latin typeface="Carlito"/>
                <a:cs typeface="Carlito"/>
              </a:rPr>
              <a:t>A massa média de carga útil de F9 1.1 está na extremidade inferior de nossa faixa de massa de carga útil</a:t>
            </a:r>
            <a:endParaRPr lang="en-US" sz="2000" dirty="0">
              <a:latin typeface="Carlito"/>
              <a:cs typeface="Carlito"/>
            </a:endParaRPr>
          </a:p>
        </p:txBody>
      </p:sp>
      <p:sp>
        <p:nvSpPr>
          <p:cNvPr id="5" name="object 5"/>
          <p:cNvSpPr/>
          <p:nvPr/>
        </p:nvSpPr>
        <p:spPr>
          <a:xfrm>
            <a:off x="1208532" y="2127504"/>
            <a:ext cx="6364224" cy="286969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28</a:t>
            </a:fld>
            <a:endParaRPr dirty="0"/>
          </a:p>
        </p:txBody>
      </p:sp>
      <p:grpSp>
        <p:nvGrpSpPr>
          <p:cNvPr id="7" name="object 2">
            <a:extLst>
              <a:ext uri="{FF2B5EF4-FFF2-40B4-BE49-F238E27FC236}">
                <a16:creationId xmlns:a16="http://schemas.microsoft.com/office/drawing/2014/main" id="{A9EA2424-6AFF-86BA-FF8B-974E1F2CF2CF}"/>
              </a:ext>
            </a:extLst>
          </p:cNvPr>
          <p:cNvGrpSpPr/>
          <p:nvPr/>
        </p:nvGrpSpPr>
        <p:grpSpPr>
          <a:xfrm>
            <a:off x="0" y="6333745"/>
            <a:ext cx="12192000" cy="524510"/>
            <a:chOff x="0" y="6333745"/>
            <a:chExt cx="12192000" cy="524510"/>
          </a:xfrm>
        </p:grpSpPr>
        <p:sp>
          <p:nvSpPr>
            <p:cNvPr id="8" name="object 3">
              <a:extLst>
                <a:ext uri="{FF2B5EF4-FFF2-40B4-BE49-F238E27FC236}">
                  <a16:creationId xmlns:a16="http://schemas.microsoft.com/office/drawing/2014/main" id="{D734D129-7CE2-1D54-F778-7160590348D8}"/>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9" name="object 4">
              <a:extLst>
                <a:ext uri="{FF2B5EF4-FFF2-40B4-BE49-F238E27FC236}">
                  <a16:creationId xmlns:a16="http://schemas.microsoft.com/office/drawing/2014/main" id="{7BF8CAE9-1E5F-F861-42AA-5A2525D98C5C}"/>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10" name="Retângulo 9">
            <a:extLst>
              <a:ext uri="{FF2B5EF4-FFF2-40B4-BE49-F238E27FC236}">
                <a16:creationId xmlns:a16="http://schemas.microsoft.com/office/drawing/2014/main" id="{25702196-A05D-0A38-7B21-AD0A50AAB15D}"/>
              </a:ext>
            </a:extLst>
          </p:cNvPr>
          <p:cNvSpPr/>
          <p:nvPr/>
        </p:nvSpPr>
        <p:spPr>
          <a:xfrm>
            <a:off x="1225814" y="3428999"/>
            <a:ext cx="6470386" cy="33108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9655175" cy="756920"/>
          </a:xfrm>
          <a:prstGeom prst="rect">
            <a:avLst/>
          </a:prstGeom>
        </p:spPr>
        <p:txBody>
          <a:bodyPr vert="horz" wrap="square" lIns="0" tIns="12700" rIns="0" bIns="0" rtlCol="0">
            <a:spAutoFit/>
          </a:bodyPr>
          <a:lstStyle/>
          <a:p>
            <a:pPr marL="12700">
              <a:lnSpc>
                <a:spcPct val="100000"/>
              </a:lnSpc>
              <a:spcBef>
                <a:spcPts val="100"/>
              </a:spcBef>
            </a:pPr>
            <a:r>
              <a:rPr spc="-290" dirty="0"/>
              <a:t>First </a:t>
            </a:r>
            <a:r>
              <a:rPr spc="-425" dirty="0"/>
              <a:t>Successful </a:t>
            </a:r>
            <a:r>
              <a:rPr spc="-320" dirty="0"/>
              <a:t>Ground </a:t>
            </a:r>
            <a:r>
              <a:rPr spc="-545" dirty="0"/>
              <a:t>Pad </a:t>
            </a:r>
            <a:r>
              <a:rPr spc="-370" dirty="0"/>
              <a:t>Landing</a:t>
            </a:r>
            <a:r>
              <a:rPr spc="-570" dirty="0"/>
              <a:t> </a:t>
            </a:r>
            <a:r>
              <a:rPr spc="-340" dirty="0"/>
              <a:t>Date</a:t>
            </a:r>
          </a:p>
        </p:txBody>
      </p:sp>
      <p:sp>
        <p:nvSpPr>
          <p:cNvPr id="4" name="object 4"/>
          <p:cNvSpPr txBox="1"/>
          <p:nvPr/>
        </p:nvSpPr>
        <p:spPr>
          <a:xfrm>
            <a:off x="7521066" y="2172462"/>
            <a:ext cx="4213733" cy="2457596"/>
          </a:xfrm>
          <a:prstGeom prst="rect">
            <a:avLst/>
          </a:prstGeom>
        </p:spPr>
        <p:txBody>
          <a:bodyPr vert="horz" wrap="square" lIns="0" tIns="38100" rIns="0" bIns="0" rtlCol="0">
            <a:spAutoFit/>
          </a:bodyPr>
          <a:lstStyle/>
          <a:p>
            <a:pPr marL="12700" marR="135255">
              <a:lnSpc>
                <a:spcPct val="91800"/>
              </a:lnSpc>
              <a:spcBef>
                <a:spcPts val="300"/>
              </a:spcBef>
            </a:pPr>
            <a:r>
              <a:rPr lang="pt-BR" sz="2000" spc="-5" dirty="0">
                <a:solidFill>
                  <a:srgbClr val="404040"/>
                </a:solidFill>
                <a:latin typeface="Carlito"/>
                <a:cs typeface="Carlito"/>
              </a:rPr>
              <a:t>Essa consulta retorna a primeira data de aterrissagem do bloco de solo bem-sucedida.</a:t>
            </a:r>
          </a:p>
          <a:p>
            <a:pPr marL="12700" marR="135255">
              <a:lnSpc>
                <a:spcPct val="91800"/>
              </a:lnSpc>
              <a:spcBef>
                <a:spcPts val="300"/>
              </a:spcBef>
            </a:pPr>
            <a:r>
              <a:rPr lang="pt-BR" sz="2000" spc="-5" dirty="0">
                <a:solidFill>
                  <a:srgbClr val="404040"/>
                </a:solidFill>
                <a:latin typeface="Carlito"/>
                <a:cs typeface="Carlito"/>
              </a:rPr>
              <a:t>A primeira aterrissagem no solo não foi</a:t>
            </a:r>
          </a:p>
          <a:p>
            <a:pPr marL="12700" marR="135255">
              <a:lnSpc>
                <a:spcPct val="91800"/>
              </a:lnSpc>
              <a:spcBef>
                <a:spcPts val="300"/>
              </a:spcBef>
            </a:pPr>
            <a:r>
              <a:rPr lang="pt-BR" sz="2000" spc="-5" dirty="0">
                <a:solidFill>
                  <a:srgbClr val="404040"/>
                </a:solidFill>
                <a:latin typeface="Carlito"/>
                <a:cs typeface="Carlito"/>
              </a:rPr>
              <a:t>até o final de 2015.</a:t>
            </a:r>
          </a:p>
          <a:p>
            <a:pPr marL="12700" marR="135255">
              <a:lnSpc>
                <a:spcPct val="91800"/>
              </a:lnSpc>
              <a:spcBef>
                <a:spcPts val="300"/>
              </a:spcBef>
            </a:pPr>
            <a:r>
              <a:rPr lang="pt-BR" sz="2000" spc="-5" dirty="0">
                <a:solidFill>
                  <a:srgbClr val="404040"/>
                </a:solidFill>
                <a:latin typeface="Carlito"/>
                <a:cs typeface="Carlito"/>
              </a:rPr>
              <a:t>Desembarques bem sucedidos em geral</a:t>
            </a:r>
          </a:p>
          <a:p>
            <a:pPr marL="12700" marR="135255">
              <a:lnSpc>
                <a:spcPct val="91800"/>
              </a:lnSpc>
              <a:spcBef>
                <a:spcPts val="300"/>
              </a:spcBef>
            </a:pPr>
            <a:r>
              <a:rPr lang="pt-BR" sz="2000" spc="-5" dirty="0">
                <a:solidFill>
                  <a:srgbClr val="404040"/>
                </a:solidFill>
                <a:latin typeface="Carlito"/>
                <a:cs typeface="Carlito"/>
              </a:rPr>
              <a:t>aparecem a partir de 2014.</a:t>
            </a:r>
            <a:endParaRPr sz="2000" dirty="0">
              <a:latin typeface="Carlito"/>
              <a:cs typeface="Carlito"/>
            </a:endParaRPr>
          </a:p>
        </p:txBody>
      </p:sp>
      <p:sp>
        <p:nvSpPr>
          <p:cNvPr id="5" name="object 5"/>
          <p:cNvSpPr/>
          <p:nvPr/>
        </p:nvSpPr>
        <p:spPr>
          <a:xfrm>
            <a:off x="1153667" y="2223516"/>
            <a:ext cx="5780532" cy="2860548"/>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29</a:t>
            </a:fld>
            <a:endParaRPr dirty="0"/>
          </a:p>
        </p:txBody>
      </p:sp>
      <p:grpSp>
        <p:nvGrpSpPr>
          <p:cNvPr id="7" name="object 2">
            <a:extLst>
              <a:ext uri="{FF2B5EF4-FFF2-40B4-BE49-F238E27FC236}">
                <a16:creationId xmlns:a16="http://schemas.microsoft.com/office/drawing/2014/main" id="{3E98FAB5-EC22-A2CC-7BAC-73AF7B46E8C7}"/>
              </a:ext>
            </a:extLst>
          </p:cNvPr>
          <p:cNvGrpSpPr/>
          <p:nvPr/>
        </p:nvGrpSpPr>
        <p:grpSpPr>
          <a:xfrm>
            <a:off x="0" y="6333745"/>
            <a:ext cx="12192000" cy="524510"/>
            <a:chOff x="0" y="6333745"/>
            <a:chExt cx="12192000" cy="524510"/>
          </a:xfrm>
        </p:grpSpPr>
        <p:sp>
          <p:nvSpPr>
            <p:cNvPr id="8" name="object 3">
              <a:extLst>
                <a:ext uri="{FF2B5EF4-FFF2-40B4-BE49-F238E27FC236}">
                  <a16:creationId xmlns:a16="http://schemas.microsoft.com/office/drawing/2014/main" id="{492FA17E-C48D-C8BE-7426-A0D5CB511980}"/>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9" name="object 4">
              <a:extLst>
                <a:ext uri="{FF2B5EF4-FFF2-40B4-BE49-F238E27FC236}">
                  <a16:creationId xmlns:a16="http://schemas.microsoft.com/office/drawing/2014/main" id="{7F5F1162-F23D-599B-C7F1-9266E2509C64}"/>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10" name="Retângulo 9">
            <a:extLst>
              <a:ext uri="{FF2B5EF4-FFF2-40B4-BE49-F238E27FC236}">
                <a16:creationId xmlns:a16="http://schemas.microsoft.com/office/drawing/2014/main" id="{9CE12ED4-39C7-B6B9-4D2F-C39E750064BF}"/>
              </a:ext>
            </a:extLst>
          </p:cNvPr>
          <p:cNvSpPr/>
          <p:nvPr/>
        </p:nvSpPr>
        <p:spPr>
          <a:xfrm>
            <a:off x="1193291" y="3493769"/>
            <a:ext cx="5780531" cy="3200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lang="pt-BR" u="heavy" spc="-330" dirty="0">
                <a:uFill>
                  <a:solidFill>
                    <a:srgbClr val="7D7D7D"/>
                  </a:solidFill>
                </a:uFill>
              </a:rPr>
              <a:t>Sumario Executivo</a:t>
            </a:r>
            <a:endParaRPr u="heavy" spc="-370" dirty="0">
              <a:uFill>
                <a:solidFill>
                  <a:srgbClr val="7D7D7D"/>
                </a:solidFill>
              </a:uFill>
            </a:endParaRP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3</a:t>
            </a:fld>
            <a:endParaRPr sz="1050">
              <a:latin typeface="Carlito"/>
              <a:cs typeface="Carlito"/>
            </a:endParaRPr>
          </a:p>
        </p:txBody>
      </p:sp>
      <p:sp>
        <p:nvSpPr>
          <p:cNvPr id="3" name="object 3"/>
          <p:cNvSpPr txBox="1"/>
          <p:nvPr/>
        </p:nvSpPr>
        <p:spPr>
          <a:xfrm>
            <a:off x="1020267" y="2220213"/>
            <a:ext cx="10164445" cy="3924728"/>
          </a:xfrm>
          <a:prstGeom prst="rect">
            <a:avLst/>
          </a:prstGeom>
        </p:spPr>
        <p:txBody>
          <a:bodyPr vert="horz" wrap="square" lIns="0" tIns="45719" rIns="0" bIns="0" rtlCol="0">
            <a:spAutoFit/>
          </a:bodyPr>
          <a:lstStyle/>
          <a:p>
            <a:pPr marL="241300" marR="142875" indent="-228600">
              <a:lnSpc>
                <a:spcPct val="90000"/>
              </a:lnSpc>
              <a:spcBef>
                <a:spcPts val="359"/>
              </a:spcBef>
              <a:buFont typeface="Arial"/>
              <a:buChar char="•"/>
              <a:tabLst>
                <a:tab pos="240665" algn="l"/>
                <a:tab pos="241300" algn="l"/>
              </a:tabLst>
            </a:pPr>
            <a:r>
              <a:rPr lang="pt-BR" sz="2200" spc="-20" dirty="0">
                <a:solidFill>
                  <a:srgbClr val="BB562C"/>
                </a:solidFill>
                <a:latin typeface="Carlito"/>
                <a:cs typeface="Carlito"/>
              </a:rPr>
              <a:t>Dados coletados da API pública da </a:t>
            </a:r>
            <a:r>
              <a:rPr lang="pt-BR" sz="2200" spc="-20" dirty="0" err="1">
                <a:solidFill>
                  <a:srgbClr val="BB562C"/>
                </a:solidFill>
                <a:latin typeface="Carlito"/>
                <a:cs typeface="Carlito"/>
              </a:rPr>
              <a:t>SpaceX</a:t>
            </a:r>
            <a:r>
              <a:rPr lang="pt-BR" sz="2200" spc="-20" dirty="0">
                <a:solidFill>
                  <a:srgbClr val="BB562C"/>
                </a:solidFill>
                <a:latin typeface="Carlito"/>
                <a:cs typeface="Carlito"/>
              </a:rPr>
              <a:t> e da página da Wikipedia da </a:t>
            </a:r>
            <a:r>
              <a:rPr lang="pt-BR" sz="2200" spc="-20" dirty="0" err="1">
                <a:solidFill>
                  <a:srgbClr val="BB562C"/>
                </a:solidFill>
                <a:latin typeface="Carlito"/>
                <a:cs typeface="Carlito"/>
              </a:rPr>
              <a:t>SpaceX</a:t>
            </a:r>
            <a:r>
              <a:rPr lang="pt-BR" sz="2200" spc="-20" dirty="0">
                <a:solidFill>
                  <a:srgbClr val="BB562C"/>
                </a:solidFill>
                <a:latin typeface="Carlito"/>
                <a:cs typeface="Carlito"/>
              </a:rPr>
              <a:t>. Foi criado a coluna de rótulos '</a:t>
            </a:r>
            <a:r>
              <a:rPr lang="pt-BR" sz="2200" spc="-20" dirty="0" err="1">
                <a:solidFill>
                  <a:srgbClr val="BB562C"/>
                </a:solidFill>
                <a:latin typeface="Carlito"/>
                <a:cs typeface="Carlito"/>
              </a:rPr>
              <a:t>class</a:t>
            </a:r>
            <a:r>
              <a:rPr lang="pt-BR" sz="2200" spc="-20" dirty="0">
                <a:solidFill>
                  <a:srgbClr val="BB562C"/>
                </a:solidFill>
                <a:latin typeface="Carlito"/>
                <a:cs typeface="Carlito"/>
              </a:rPr>
              <a:t>' que classifica os desembarques bem-sucedidos. Os dados explorados usando SQL, visualização, mapas de fólio e painéis. Colunas relevantes reunidas para serem usadas como recursos. Alterou todas as variáveis ​​categóricas para binárias usando uma codificação quente. Dados padronizados e </a:t>
            </a:r>
            <a:r>
              <a:rPr lang="pt-BR" sz="2200" spc="-20" dirty="0" err="1">
                <a:solidFill>
                  <a:srgbClr val="BB562C"/>
                </a:solidFill>
                <a:latin typeface="Carlito"/>
                <a:cs typeface="Carlito"/>
              </a:rPr>
              <a:t>GridSearchCV</a:t>
            </a:r>
            <a:r>
              <a:rPr lang="pt-BR" sz="2200" spc="-20" dirty="0">
                <a:solidFill>
                  <a:srgbClr val="BB562C"/>
                </a:solidFill>
                <a:latin typeface="Carlito"/>
                <a:cs typeface="Carlito"/>
              </a:rPr>
              <a:t> usados ​​para encontrar os melhores parâmetros para modelos de aprendizado de máquina. Visualize a pontuação de precisão de todos os modelos.</a:t>
            </a:r>
            <a:endParaRPr sz="2200" dirty="0">
              <a:latin typeface="Carlito"/>
              <a:cs typeface="Carlito"/>
            </a:endParaRPr>
          </a:p>
          <a:p>
            <a:pPr marL="241300" marR="5080" indent="-228600">
              <a:lnSpc>
                <a:spcPct val="90900"/>
              </a:lnSpc>
              <a:spcBef>
                <a:spcPts val="1645"/>
              </a:spcBef>
              <a:buFont typeface="Arial"/>
              <a:buChar char="•"/>
              <a:tabLst>
                <a:tab pos="240665" algn="l"/>
                <a:tab pos="241300" algn="l"/>
              </a:tabLst>
            </a:pPr>
            <a:r>
              <a:rPr lang="pt-BR" sz="2200" spc="-20" dirty="0">
                <a:solidFill>
                  <a:srgbClr val="BB562C"/>
                </a:solidFill>
                <a:latin typeface="Carlito"/>
                <a:cs typeface="Carlito"/>
              </a:rPr>
              <a:t>Quatro modelos de aprendizado de máquina foram produzidos: Regressão Logística, Máquina de Vetor de Suporte, Classificador de Árvore de Decisão e K Vizinhos Mais Próximos. Todos produziram resultados semelhantes com taxa de precisão de cerca de 83,33%. Todos os modelos previram pousos bem-sucedidos. Mais dados são necessários para melhor determinação e precisão do modelo.</a:t>
            </a:r>
            <a:endParaRPr sz="2200" dirty="0">
              <a:latin typeface="Carlito"/>
              <a:cs typeface="Carlito"/>
            </a:endParaRPr>
          </a:p>
        </p:txBody>
      </p:sp>
      <p:grpSp>
        <p:nvGrpSpPr>
          <p:cNvPr id="5" name="object 2">
            <a:extLst>
              <a:ext uri="{FF2B5EF4-FFF2-40B4-BE49-F238E27FC236}">
                <a16:creationId xmlns:a16="http://schemas.microsoft.com/office/drawing/2014/main" id="{AF7E73CD-971C-43DA-A4FC-06737B627103}"/>
              </a:ext>
            </a:extLst>
          </p:cNvPr>
          <p:cNvGrpSpPr/>
          <p:nvPr/>
        </p:nvGrpSpPr>
        <p:grpSpPr>
          <a:xfrm>
            <a:off x="0" y="6333745"/>
            <a:ext cx="12192000" cy="524510"/>
            <a:chOff x="0" y="6333745"/>
            <a:chExt cx="12192000" cy="524510"/>
          </a:xfrm>
        </p:grpSpPr>
        <p:sp>
          <p:nvSpPr>
            <p:cNvPr id="6" name="object 3">
              <a:extLst>
                <a:ext uri="{FF2B5EF4-FFF2-40B4-BE49-F238E27FC236}">
                  <a16:creationId xmlns:a16="http://schemas.microsoft.com/office/drawing/2014/main" id="{37F20BBD-28D2-2306-CAAF-86820992AE0E}"/>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7" name="object 4">
              <a:extLst>
                <a:ext uri="{FF2B5EF4-FFF2-40B4-BE49-F238E27FC236}">
                  <a16:creationId xmlns:a16="http://schemas.microsoft.com/office/drawing/2014/main" id="{26AF3548-52C6-0999-FB21-FD5F7D596944}"/>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368935"/>
            <a:ext cx="9105265" cy="1239520"/>
          </a:xfrm>
          <a:prstGeom prst="rect">
            <a:avLst/>
          </a:prstGeom>
        </p:spPr>
        <p:txBody>
          <a:bodyPr vert="horz" wrap="square" lIns="0" tIns="111125" rIns="0" bIns="0" rtlCol="0">
            <a:spAutoFit/>
          </a:bodyPr>
          <a:lstStyle/>
          <a:p>
            <a:pPr marL="12700" marR="5080">
              <a:lnSpc>
                <a:spcPts val="4400"/>
              </a:lnSpc>
              <a:spcBef>
                <a:spcPts val="875"/>
              </a:spcBef>
            </a:pPr>
            <a:r>
              <a:rPr sz="4300" spc="-390" dirty="0"/>
              <a:t>Successful </a:t>
            </a:r>
            <a:r>
              <a:rPr sz="4300" spc="-300" dirty="0"/>
              <a:t>Drone </a:t>
            </a:r>
            <a:r>
              <a:rPr sz="4300" spc="-375" dirty="0"/>
              <a:t>Ship </a:t>
            </a:r>
            <a:r>
              <a:rPr sz="4300" spc="-340" dirty="0"/>
              <a:t>Landing </a:t>
            </a:r>
            <a:r>
              <a:rPr sz="4300" spc="-75" dirty="0"/>
              <a:t>with</a:t>
            </a:r>
            <a:r>
              <a:rPr sz="4300" spc="-600" dirty="0"/>
              <a:t> </a:t>
            </a:r>
            <a:r>
              <a:rPr sz="4300" spc="-385" dirty="0"/>
              <a:t>Payload  </a:t>
            </a:r>
            <a:r>
              <a:rPr sz="4300" spc="-290" dirty="0"/>
              <a:t>Between </a:t>
            </a:r>
            <a:r>
              <a:rPr sz="4300" spc="-285" dirty="0"/>
              <a:t>4000 and</a:t>
            </a:r>
            <a:r>
              <a:rPr sz="4300" spc="-705" dirty="0"/>
              <a:t> </a:t>
            </a:r>
            <a:r>
              <a:rPr sz="4300" spc="-285" dirty="0"/>
              <a:t>6000</a:t>
            </a:r>
            <a:endParaRPr sz="4300"/>
          </a:p>
        </p:txBody>
      </p:sp>
      <p:sp>
        <p:nvSpPr>
          <p:cNvPr id="4" name="object 4"/>
          <p:cNvSpPr txBox="1"/>
          <p:nvPr/>
        </p:nvSpPr>
        <p:spPr>
          <a:xfrm>
            <a:off x="7904226" y="2630170"/>
            <a:ext cx="3830574" cy="1454244"/>
          </a:xfrm>
          <a:prstGeom prst="rect">
            <a:avLst/>
          </a:prstGeom>
        </p:spPr>
        <p:txBody>
          <a:bodyPr vert="horz" wrap="square" lIns="0" tIns="38100" rIns="0" bIns="0" rtlCol="0">
            <a:spAutoFit/>
          </a:bodyPr>
          <a:lstStyle/>
          <a:p>
            <a:pPr marL="12700" marR="5080">
              <a:lnSpc>
                <a:spcPct val="91700"/>
              </a:lnSpc>
              <a:spcBef>
                <a:spcPts val="300"/>
              </a:spcBef>
            </a:pPr>
            <a:r>
              <a:rPr lang="pt-BR" sz="2000" spc="-5" dirty="0">
                <a:solidFill>
                  <a:srgbClr val="404040"/>
                </a:solidFill>
                <a:latin typeface="Carlito"/>
                <a:cs typeface="Carlito"/>
              </a:rPr>
              <a:t>Essa consulta retorna as quatro versões de reforço que tiveram pousos bem-sucedidos de drones e uma massa de carga útil entre 4.000 e 6.000 não-inclusivamente.</a:t>
            </a:r>
            <a:endParaRPr sz="2000" dirty="0">
              <a:latin typeface="Carlito"/>
              <a:cs typeface="Carlito"/>
            </a:endParaRPr>
          </a:p>
        </p:txBody>
      </p:sp>
      <p:sp>
        <p:nvSpPr>
          <p:cNvPr id="5" name="object 5"/>
          <p:cNvSpPr/>
          <p:nvPr/>
        </p:nvSpPr>
        <p:spPr>
          <a:xfrm>
            <a:off x="838200" y="2183892"/>
            <a:ext cx="6886956" cy="2638043"/>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30</a:t>
            </a:fld>
            <a:endParaRPr dirty="0"/>
          </a:p>
        </p:txBody>
      </p:sp>
      <p:grpSp>
        <p:nvGrpSpPr>
          <p:cNvPr id="7" name="object 2">
            <a:extLst>
              <a:ext uri="{FF2B5EF4-FFF2-40B4-BE49-F238E27FC236}">
                <a16:creationId xmlns:a16="http://schemas.microsoft.com/office/drawing/2014/main" id="{F4DEBBD9-CC41-3E31-EE31-DCD1B42BD413}"/>
              </a:ext>
            </a:extLst>
          </p:cNvPr>
          <p:cNvGrpSpPr/>
          <p:nvPr/>
        </p:nvGrpSpPr>
        <p:grpSpPr>
          <a:xfrm>
            <a:off x="0" y="6333745"/>
            <a:ext cx="12192000" cy="524510"/>
            <a:chOff x="0" y="6333745"/>
            <a:chExt cx="12192000" cy="524510"/>
          </a:xfrm>
        </p:grpSpPr>
        <p:sp>
          <p:nvSpPr>
            <p:cNvPr id="8" name="object 3">
              <a:extLst>
                <a:ext uri="{FF2B5EF4-FFF2-40B4-BE49-F238E27FC236}">
                  <a16:creationId xmlns:a16="http://schemas.microsoft.com/office/drawing/2014/main" id="{A4F8CD47-DFED-225F-6295-77350EF011FF}"/>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9" name="object 4">
              <a:extLst>
                <a:ext uri="{FF2B5EF4-FFF2-40B4-BE49-F238E27FC236}">
                  <a16:creationId xmlns:a16="http://schemas.microsoft.com/office/drawing/2014/main" id="{67839D31-1E41-30A8-12FB-AD5133D9F524}"/>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10" name="Retângulo 9">
            <a:extLst>
              <a:ext uri="{FF2B5EF4-FFF2-40B4-BE49-F238E27FC236}">
                <a16:creationId xmlns:a16="http://schemas.microsoft.com/office/drawing/2014/main" id="{1117A88D-93DB-2722-C863-C7CDDE1D0D4D}"/>
              </a:ext>
            </a:extLst>
          </p:cNvPr>
          <p:cNvSpPr/>
          <p:nvPr/>
        </p:nvSpPr>
        <p:spPr>
          <a:xfrm>
            <a:off x="819150" y="3023286"/>
            <a:ext cx="6925056" cy="19395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52906" y="751459"/>
            <a:ext cx="9867494" cy="751488"/>
          </a:xfrm>
          <a:prstGeom prst="rect">
            <a:avLst/>
          </a:prstGeom>
        </p:spPr>
        <p:txBody>
          <a:bodyPr vert="horz" wrap="square" lIns="0" tIns="12700" rIns="0" bIns="0" rtlCol="0">
            <a:spAutoFit/>
          </a:bodyPr>
          <a:lstStyle/>
          <a:p>
            <a:pPr marL="12700">
              <a:lnSpc>
                <a:spcPct val="100000"/>
              </a:lnSpc>
              <a:spcBef>
                <a:spcPts val="100"/>
              </a:spcBef>
            </a:pPr>
            <a:r>
              <a:rPr lang="pt-BR" spc="-365" dirty="0"/>
              <a:t>Número total de cada resultado da missão</a:t>
            </a:r>
            <a:endParaRPr spc="-320" dirty="0"/>
          </a:p>
        </p:txBody>
      </p:sp>
      <p:sp>
        <p:nvSpPr>
          <p:cNvPr id="4" name="object 4"/>
          <p:cNvSpPr txBox="1"/>
          <p:nvPr/>
        </p:nvSpPr>
        <p:spPr>
          <a:xfrm>
            <a:off x="7211694" y="2030983"/>
            <a:ext cx="3716020" cy="3379470"/>
          </a:xfrm>
          <a:prstGeom prst="rect">
            <a:avLst/>
          </a:prstGeom>
        </p:spPr>
        <p:txBody>
          <a:bodyPr vert="horz" wrap="square" lIns="0" tIns="13335" rIns="0" bIns="0" rtlCol="0">
            <a:spAutoFit/>
          </a:bodyPr>
          <a:lstStyle/>
          <a:p>
            <a:pPr marL="12700">
              <a:lnSpc>
                <a:spcPts val="2305"/>
              </a:lnSpc>
              <a:spcBef>
                <a:spcPts val="105"/>
              </a:spcBef>
            </a:pPr>
            <a:r>
              <a:rPr lang="pt-BR" sz="2000" spc="-5" dirty="0">
                <a:solidFill>
                  <a:srgbClr val="404040"/>
                </a:solidFill>
                <a:latin typeface="Carlito"/>
                <a:cs typeface="Carlito"/>
              </a:rPr>
              <a:t>Esta consulta retorna uma contagem de cada</a:t>
            </a:r>
          </a:p>
          <a:p>
            <a:pPr marL="12700">
              <a:lnSpc>
                <a:spcPts val="2305"/>
              </a:lnSpc>
              <a:spcBef>
                <a:spcPts val="105"/>
              </a:spcBef>
            </a:pPr>
            <a:r>
              <a:rPr lang="pt-BR" sz="2000" spc="-5" dirty="0">
                <a:solidFill>
                  <a:srgbClr val="404040"/>
                </a:solidFill>
                <a:latin typeface="Carlito"/>
                <a:cs typeface="Carlito"/>
              </a:rPr>
              <a:t>resultado da missão.</a:t>
            </a:r>
          </a:p>
          <a:p>
            <a:pPr marL="12700">
              <a:lnSpc>
                <a:spcPts val="2305"/>
              </a:lnSpc>
              <a:spcBef>
                <a:spcPts val="105"/>
              </a:spcBef>
            </a:pPr>
            <a:r>
              <a:rPr lang="pt-BR" sz="2000" spc="-5" dirty="0">
                <a:solidFill>
                  <a:srgbClr val="404040"/>
                </a:solidFill>
                <a:latin typeface="Carlito"/>
                <a:cs typeface="Carlito"/>
              </a:rPr>
              <a:t>A </a:t>
            </a:r>
            <a:r>
              <a:rPr lang="pt-BR" sz="2000" spc="-5" dirty="0" err="1">
                <a:solidFill>
                  <a:srgbClr val="404040"/>
                </a:solidFill>
                <a:latin typeface="Carlito"/>
                <a:cs typeface="Carlito"/>
              </a:rPr>
              <a:t>SpaceX</a:t>
            </a:r>
            <a:r>
              <a:rPr lang="pt-BR" sz="2000" spc="-5" dirty="0">
                <a:solidFill>
                  <a:srgbClr val="404040"/>
                </a:solidFill>
                <a:latin typeface="Carlito"/>
                <a:cs typeface="Carlito"/>
              </a:rPr>
              <a:t> parece atingir o resultado da missão quase 99% das vezes.</a:t>
            </a:r>
          </a:p>
          <a:p>
            <a:pPr marL="12700">
              <a:lnSpc>
                <a:spcPts val="2305"/>
              </a:lnSpc>
              <a:spcBef>
                <a:spcPts val="105"/>
              </a:spcBef>
            </a:pPr>
            <a:r>
              <a:rPr lang="pt-BR" sz="2000" spc="-5" dirty="0">
                <a:solidFill>
                  <a:srgbClr val="404040"/>
                </a:solidFill>
                <a:latin typeface="Carlito"/>
                <a:cs typeface="Carlito"/>
              </a:rPr>
              <a:t>Isso significa que a maior parte do desembarque</a:t>
            </a:r>
          </a:p>
          <a:p>
            <a:pPr marL="12700">
              <a:lnSpc>
                <a:spcPts val="2305"/>
              </a:lnSpc>
              <a:spcBef>
                <a:spcPts val="105"/>
              </a:spcBef>
            </a:pPr>
            <a:r>
              <a:rPr lang="pt-BR" sz="2000" spc="-5" dirty="0">
                <a:solidFill>
                  <a:srgbClr val="404040"/>
                </a:solidFill>
                <a:latin typeface="Carlito"/>
                <a:cs typeface="Carlito"/>
              </a:rPr>
              <a:t>falhas são pretendidas.</a:t>
            </a:r>
          </a:p>
          <a:p>
            <a:pPr marL="12700">
              <a:lnSpc>
                <a:spcPts val="2305"/>
              </a:lnSpc>
              <a:spcBef>
                <a:spcPts val="105"/>
              </a:spcBef>
            </a:pPr>
            <a:r>
              <a:rPr lang="pt-BR" sz="2000" spc="-5" dirty="0">
                <a:solidFill>
                  <a:srgbClr val="404040"/>
                </a:solidFill>
                <a:latin typeface="Carlito"/>
                <a:cs typeface="Carlito"/>
              </a:rPr>
              <a:t>Curiosamente, um lançamento tem um status de carga útil pouco claro e, infelizmente, um falhou em voo.</a:t>
            </a:r>
            <a:endParaRPr sz="2000" dirty="0">
              <a:latin typeface="Carlito"/>
              <a:cs typeface="Carlito"/>
            </a:endParaRPr>
          </a:p>
        </p:txBody>
      </p:sp>
      <p:sp>
        <p:nvSpPr>
          <p:cNvPr id="5" name="object 5"/>
          <p:cNvSpPr/>
          <p:nvPr/>
        </p:nvSpPr>
        <p:spPr>
          <a:xfrm>
            <a:off x="1289303" y="2026920"/>
            <a:ext cx="5138928" cy="3441191"/>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31</a:t>
            </a:fld>
            <a:endParaRPr dirty="0"/>
          </a:p>
        </p:txBody>
      </p:sp>
      <p:grpSp>
        <p:nvGrpSpPr>
          <p:cNvPr id="7" name="object 2">
            <a:extLst>
              <a:ext uri="{FF2B5EF4-FFF2-40B4-BE49-F238E27FC236}">
                <a16:creationId xmlns:a16="http://schemas.microsoft.com/office/drawing/2014/main" id="{8EF18217-6A0C-5C1D-74CE-AF91A8FF478D}"/>
              </a:ext>
            </a:extLst>
          </p:cNvPr>
          <p:cNvGrpSpPr/>
          <p:nvPr/>
        </p:nvGrpSpPr>
        <p:grpSpPr>
          <a:xfrm>
            <a:off x="0" y="6333745"/>
            <a:ext cx="12192000" cy="524510"/>
            <a:chOff x="0" y="6333745"/>
            <a:chExt cx="12192000" cy="524510"/>
          </a:xfrm>
        </p:grpSpPr>
        <p:sp>
          <p:nvSpPr>
            <p:cNvPr id="8" name="object 3">
              <a:extLst>
                <a:ext uri="{FF2B5EF4-FFF2-40B4-BE49-F238E27FC236}">
                  <a16:creationId xmlns:a16="http://schemas.microsoft.com/office/drawing/2014/main" id="{DF7E9D60-EC78-FC54-4630-792B9F611EC1}"/>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9" name="object 4">
              <a:extLst>
                <a:ext uri="{FF2B5EF4-FFF2-40B4-BE49-F238E27FC236}">
                  <a16:creationId xmlns:a16="http://schemas.microsoft.com/office/drawing/2014/main" id="{E86FC104-FB48-64CA-6F0F-51A600D29EEB}"/>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10" name="Retângulo 9">
            <a:extLst>
              <a:ext uri="{FF2B5EF4-FFF2-40B4-BE49-F238E27FC236}">
                <a16:creationId xmlns:a16="http://schemas.microsoft.com/office/drawing/2014/main" id="{756E0825-D174-CDF4-1D85-5A15DE673900}"/>
              </a:ext>
            </a:extLst>
          </p:cNvPr>
          <p:cNvSpPr/>
          <p:nvPr/>
        </p:nvSpPr>
        <p:spPr>
          <a:xfrm>
            <a:off x="1312870" y="3200399"/>
            <a:ext cx="5128716" cy="30479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5153" y="1682597"/>
            <a:ext cx="5811011" cy="488594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4" name="object 4"/>
          <p:cNvSpPr txBox="1">
            <a:spLocks noGrp="1"/>
          </p:cNvSpPr>
          <p:nvPr>
            <p:ph type="title"/>
          </p:nvPr>
        </p:nvSpPr>
        <p:spPr>
          <a:xfrm>
            <a:off x="916635" y="823721"/>
            <a:ext cx="9438640" cy="756920"/>
          </a:xfrm>
          <a:prstGeom prst="rect">
            <a:avLst/>
          </a:prstGeom>
        </p:spPr>
        <p:txBody>
          <a:bodyPr vert="horz" wrap="square" lIns="0" tIns="12700" rIns="0" bIns="0" rtlCol="0">
            <a:spAutoFit/>
          </a:bodyPr>
          <a:lstStyle/>
          <a:p>
            <a:pPr marL="12700">
              <a:lnSpc>
                <a:spcPct val="100000"/>
              </a:lnSpc>
              <a:spcBef>
                <a:spcPts val="100"/>
              </a:spcBef>
            </a:pPr>
            <a:r>
              <a:rPr lang="pt-BR" spc="-360" dirty="0" err="1"/>
              <a:t>Boosters</a:t>
            </a:r>
            <a:r>
              <a:rPr lang="pt-BR" spc="-360" dirty="0"/>
              <a:t> que carregavam carga máxima</a:t>
            </a:r>
            <a:endParaRPr spc="-434"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32</a:t>
            </a:fld>
            <a:endParaRPr dirty="0"/>
          </a:p>
        </p:txBody>
      </p:sp>
      <p:sp>
        <p:nvSpPr>
          <p:cNvPr id="5" name="object 5"/>
          <p:cNvSpPr txBox="1"/>
          <p:nvPr/>
        </p:nvSpPr>
        <p:spPr>
          <a:xfrm>
            <a:off x="6986778" y="2105609"/>
            <a:ext cx="4516120" cy="2613536"/>
          </a:xfrm>
          <a:prstGeom prst="rect">
            <a:avLst/>
          </a:prstGeom>
        </p:spPr>
        <p:txBody>
          <a:bodyPr vert="horz" wrap="square" lIns="0" tIns="43180" rIns="0" bIns="0" rtlCol="0">
            <a:spAutoFit/>
          </a:bodyPr>
          <a:lstStyle/>
          <a:p>
            <a:pPr marL="12700" marR="5080">
              <a:lnSpc>
                <a:spcPct val="90100"/>
              </a:lnSpc>
              <a:spcBef>
                <a:spcPts val="340"/>
              </a:spcBef>
            </a:pPr>
            <a:r>
              <a:rPr lang="pt-BR" sz="2000" spc="-5" dirty="0">
                <a:solidFill>
                  <a:srgbClr val="404040"/>
                </a:solidFill>
                <a:latin typeface="Carlito"/>
                <a:cs typeface="Carlito"/>
              </a:rPr>
              <a:t>Esta consulta retorna as versões de reforço que carregavam a maior massa de carga útil de 15600 kg.</a:t>
            </a:r>
          </a:p>
          <a:p>
            <a:pPr marL="12700" marR="5080">
              <a:lnSpc>
                <a:spcPct val="90100"/>
              </a:lnSpc>
              <a:spcBef>
                <a:spcPts val="340"/>
              </a:spcBef>
            </a:pPr>
            <a:r>
              <a:rPr lang="pt-BR" sz="2000" spc="-5" dirty="0">
                <a:solidFill>
                  <a:srgbClr val="404040"/>
                </a:solidFill>
                <a:latin typeface="Carlito"/>
                <a:cs typeface="Carlito"/>
              </a:rPr>
              <a:t>Estas versões de reforço são muito semelhantes e todas são da variedade F9 B5 B10xx.x.</a:t>
            </a:r>
          </a:p>
          <a:p>
            <a:pPr marL="12700" marR="5080">
              <a:lnSpc>
                <a:spcPct val="90100"/>
              </a:lnSpc>
              <a:spcBef>
                <a:spcPts val="340"/>
              </a:spcBef>
            </a:pPr>
            <a:r>
              <a:rPr lang="pt-BR" sz="2000" spc="-5" dirty="0">
                <a:solidFill>
                  <a:srgbClr val="404040"/>
                </a:solidFill>
                <a:latin typeface="Carlito"/>
                <a:cs typeface="Carlito"/>
              </a:rPr>
              <a:t>Isso provavelmente indica que a massa da carga útil se correlaciona com a versão de reforço que é usada.</a:t>
            </a:r>
            <a:endParaRPr sz="2000" dirty="0">
              <a:latin typeface="Carlito"/>
              <a:cs typeface="Carlito"/>
            </a:endParaRPr>
          </a:p>
        </p:txBody>
      </p:sp>
      <p:grpSp>
        <p:nvGrpSpPr>
          <p:cNvPr id="7" name="object 2">
            <a:extLst>
              <a:ext uri="{FF2B5EF4-FFF2-40B4-BE49-F238E27FC236}">
                <a16:creationId xmlns:a16="http://schemas.microsoft.com/office/drawing/2014/main" id="{E9FBDC9C-0DD0-35A4-230C-18A6EFEA34F5}"/>
              </a:ext>
            </a:extLst>
          </p:cNvPr>
          <p:cNvGrpSpPr/>
          <p:nvPr/>
        </p:nvGrpSpPr>
        <p:grpSpPr>
          <a:xfrm>
            <a:off x="0" y="6333745"/>
            <a:ext cx="12192000" cy="524510"/>
            <a:chOff x="0" y="6333745"/>
            <a:chExt cx="12192000" cy="524510"/>
          </a:xfrm>
        </p:grpSpPr>
        <p:sp>
          <p:nvSpPr>
            <p:cNvPr id="8" name="object 3">
              <a:extLst>
                <a:ext uri="{FF2B5EF4-FFF2-40B4-BE49-F238E27FC236}">
                  <a16:creationId xmlns:a16="http://schemas.microsoft.com/office/drawing/2014/main" id="{8EC822F8-398E-1737-4CB0-AAEA179388F9}"/>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9" name="object 4">
              <a:extLst>
                <a:ext uri="{FF2B5EF4-FFF2-40B4-BE49-F238E27FC236}">
                  <a16:creationId xmlns:a16="http://schemas.microsoft.com/office/drawing/2014/main" id="{96201E3D-8452-DC26-9E15-7F625E20E5CE}"/>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10" name="Retângulo 9">
            <a:extLst>
              <a:ext uri="{FF2B5EF4-FFF2-40B4-BE49-F238E27FC236}">
                <a16:creationId xmlns:a16="http://schemas.microsoft.com/office/drawing/2014/main" id="{1C0A8509-1656-B30D-35B3-22616B7C8C5C}"/>
              </a:ext>
            </a:extLst>
          </p:cNvPr>
          <p:cNvSpPr/>
          <p:nvPr/>
        </p:nvSpPr>
        <p:spPr>
          <a:xfrm>
            <a:off x="838200" y="2514600"/>
            <a:ext cx="5811010" cy="22859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617521" y="334174"/>
            <a:ext cx="11561877" cy="1428596"/>
          </a:xfrm>
          <a:prstGeom prst="rect">
            <a:avLst/>
          </a:prstGeom>
        </p:spPr>
        <p:txBody>
          <a:bodyPr vert="horz" wrap="square" lIns="0" tIns="12700" rIns="0" bIns="0" rtlCol="0">
            <a:spAutoFit/>
          </a:bodyPr>
          <a:lstStyle/>
          <a:p>
            <a:pPr marL="12700">
              <a:lnSpc>
                <a:spcPct val="100000"/>
              </a:lnSpc>
              <a:spcBef>
                <a:spcPts val="100"/>
              </a:spcBef>
            </a:pPr>
            <a:r>
              <a:rPr lang="pt-BR" sz="4500" spc="-305" dirty="0"/>
              <a:t>Registros de desembarque de drones falhados em 2015</a:t>
            </a:r>
            <a:endParaRPr sz="4500" spc="-455" dirty="0"/>
          </a:p>
        </p:txBody>
      </p:sp>
      <p:sp>
        <p:nvSpPr>
          <p:cNvPr id="4" name="object 4"/>
          <p:cNvSpPr txBox="1"/>
          <p:nvPr/>
        </p:nvSpPr>
        <p:spPr>
          <a:xfrm>
            <a:off x="7584693" y="2591562"/>
            <a:ext cx="3983354" cy="2021066"/>
          </a:xfrm>
          <a:prstGeom prst="rect">
            <a:avLst/>
          </a:prstGeom>
        </p:spPr>
        <p:txBody>
          <a:bodyPr vert="horz" wrap="square" lIns="0" tIns="43180" rIns="0" bIns="0" rtlCol="0">
            <a:spAutoFit/>
          </a:bodyPr>
          <a:lstStyle/>
          <a:p>
            <a:pPr marL="12700" marR="5080">
              <a:lnSpc>
                <a:spcPct val="90000"/>
              </a:lnSpc>
              <a:spcBef>
                <a:spcPts val="340"/>
              </a:spcBef>
            </a:pPr>
            <a:r>
              <a:rPr lang="pt-BR" sz="2000" spc="-5" dirty="0">
                <a:solidFill>
                  <a:srgbClr val="404040"/>
                </a:solidFill>
                <a:latin typeface="Carlito"/>
                <a:cs typeface="Carlito"/>
              </a:rPr>
              <a:t>Essa consulta retorna o mês, o resultado de pouso, a versão do </a:t>
            </a:r>
            <a:r>
              <a:rPr lang="pt-BR" sz="2000" spc="-5" dirty="0" err="1">
                <a:solidFill>
                  <a:srgbClr val="404040"/>
                </a:solidFill>
                <a:latin typeface="Carlito"/>
                <a:cs typeface="Carlito"/>
              </a:rPr>
              <a:t>booster</a:t>
            </a:r>
            <a:r>
              <a:rPr lang="pt-BR" sz="2000" spc="-5" dirty="0">
                <a:solidFill>
                  <a:srgbClr val="404040"/>
                </a:solidFill>
                <a:latin typeface="Carlito"/>
                <a:cs typeface="Carlito"/>
              </a:rPr>
              <a:t>, a massa de carga útil (kg) e o local de lançamento dos lançamentos de 2015 em que o estágio 1 falhou ao pousar em um navio drone.</a:t>
            </a:r>
          </a:p>
          <a:p>
            <a:pPr marL="12700" marR="5080">
              <a:lnSpc>
                <a:spcPct val="90000"/>
              </a:lnSpc>
              <a:spcBef>
                <a:spcPts val="340"/>
              </a:spcBef>
            </a:pPr>
            <a:r>
              <a:rPr lang="pt-BR" sz="2000" spc="-5" dirty="0">
                <a:solidFill>
                  <a:srgbClr val="404040"/>
                </a:solidFill>
                <a:latin typeface="Carlito"/>
                <a:cs typeface="Carlito"/>
              </a:rPr>
              <a:t>Houve duas ocorrências desse tipo.</a:t>
            </a:r>
            <a:endParaRPr sz="2000" dirty="0">
              <a:latin typeface="Carlito"/>
              <a:cs typeface="Carlito"/>
            </a:endParaRPr>
          </a:p>
        </p:txBody>
      </p:sp>
      <p:sp>
        <p:nvSpPr>
          <p:cNvPr id="5" name="object 5"/>
          <p:cNvSpPr/>
          <p:nvPr/>
        </p:nvSpPr>
        <p:spPr>
          <a:xfrm>
            <a:off x="135636" y="2630423"/>
            <a:ext cx="7306056" cy="207721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33</a:t>
            </a:fld>
            <a:endParaRPr dirty="0"/>
          </a:p>
        </p:txBody>
      </p:sp>
      <p:grpSp>
        <p:nvGrpSpPr>
          <p:cNvPr id="7" name="object 2">
            <a:extLst>
              <a:ext uri="{FF2B5EF4-FFF2-40B4-BE49-F238E27FC236}">
                <a16:creationId xmlns:a16="http://schemas.microsoft.com/office/drawing/2014/main" id="{380AD2E9-8591-1CB1-CD1F-23563ADC60D5}"/>
              </a:ext>
            </a:extLst>
          </p:cNvPr>
          <p:cNvGrpSpPr/>
          <p:nvPr/>
        </p:nvGrpSpPr>
        <p:grpSpPr>
          <a:xfrm>
            <a:off x="0" y="6333745"/>
            <a:ext cx="12192000" cy="524510"/>
            <a:chOff x="0" y="6333745"/>
            <a:chExt cx="12192000" cy="524510"/>
          </a:xfrm>
        </p:grpSpPr>
        <p:sp>
          <p:nvSpPr>
            <p:cNvPr id="8" name="object 3">
              <a:extLst>
                <a:ext uri="{FF2B5EF4-FFF2-40B4-BE49-F238E27FC236}">
                  <a16:creationId xmlns:a16="http://schemas.microsoft.com/office/drawing/2014/main" id="{350C91C7-3BF4-DFA5-3E0D-3EC234C29400}"/>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9" name="object 4">
              <a:extLst>
                <a:ext uri="{FF2B5EF4-FFF2-40B4-BE49-F238E27FC236}">
                  <a16:creationId xmlns:a16="http://schemas.microsoft.com/office/drawing/2014/main" id="{EBA0BB49-3916-D976-9276-80E651FD9456}"/>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10" name="Retângulo 9">
            <a:extLst>
              <a:ext uri="{FF2B5EF4-FFF2-40B4-BE49-F238E27FC236}">
                <a16:creationId xmlns:a16="http://schemas.microsoft.com/office/drawing/2014/main" id="{0965546A-82F2-4768-8CAE-90E97900DAD8}"/>
              </a:ext>
            </a:extLst>
          </p:cNvPr>
          <p:cNvSpPr/>
          <p:nvPr/>
        </p:nvSpPr>
        <p:spPr>
          <a:xfrm>
            <a:off x="138778" y="3401443"/>
            <a:ext cx="7306056" cy="20408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341122"/>
            <a:ext cx="9294165" cy="1240724"/>
          </a:xfrm>
          <a:prstGeom prst="rect">
            <a:avLst/>
          </a:prstGeom>
        </p:spPr>
        <p:txBody>
          <a:bodyPr vert="horz" wrap="square" lIns="0" tIns="111125" rIns="0" bIns="0" rtlCol="0">
            <a:spAutoFit/>
          </a:bodyPr>
          <a:lstStyle/>
          <a:p>
            <a:pPr marL="12700" marR="5080">
              <a:lnSpc>
                <a:spcPts val="4400"/>
              </a:lnSpc>
              <a:spcBef>
                <a:spcPts val="875"/>
              </a:spcBef>
            </a:pPr>
            <a:r>
              <a:rPr lang="pt-BR" sz="4000" spc="-380" dirty="0"/>
              <a:t>Classificação das contagens de desembarques bem-sucedidos entre 2010-06-04 e 2017-03-20</a:t>
            </a:r>
            <a:endParaRPr sz="4000" dirty="0"/>
          </a:p>
        </p:txBody>
      </p:sp>
      <p:sp>
        <p:nvSpPr>
          <p:cNvPr id="4" name="object 4"/>
          <p:cNvSpPr txBox="1"/>
          <p:nvPr/>
        </p:nvSpPr>
        <p:spPr>
          <a:xfrm>
            <a:off x="6923278" y="2256789"/>
            <a:ext cx="4707890" cy="2380652"/>
          </a:xfrm>
          <a:prstGeom prst="rect">
            <a:avLst/>
          </a:prstGeom>
        </p:spPr>
        <p:txBody>
          <a:bodyPr vert="horz" wrap="square" lIns="0" tIns="38100" rIns="0" bIns="0" rtlCol="0">
            <a:spAutoFit/>
          </a:bodyPr>
          <a:lstStyle/>
          <a:p>
            <a:pPr marL="12700" marR="5080">
              <a:lnSpc>
                <a:spcPct val="91800"/>
              </a:lnSpc>
              <a:spcBef>
                <a:spcPts val="300"/>
              </a:spcBef>
            </a:pPr>
            <a:r>
              <a:rPr lang="pt-BR" sz="2000" spc="-5" dirty="0">
                <a:solidFill>
                  <a:srgbClr val="404040"/>
                </a:solidFill>
                <a:latin typeface="Carlito"/>
                <a:cs typeface="Carlito"/>
              </a:rPr>
              <a:t>Esta consulta retorna uma lista de desembarques bem-sucedidos e entre 2010-06-04 e 2017-03-20 inclusive.</a:t>
            </a:r>
          </a:p>
          <a:p>
            <a:pPr marL="12700" marR="5080">
              <a:lnSpc>
                <a:spcPct val="91800"/>
              </a:lnSpc>
              <a:spcBef>
                <a:spcPts val="300"/>
              </a:spcBef>
            </a:pPr>
            <a:r>
              <a:rPr lang="pt-BR" sz="2000" spc="-5" dirty="0">
                <a:solidFill>
                  <a:srgbClr val="404040"/>
                </a:solidFill>
                <a:latin typeface="Carlito"/>
                <a:cs typeface="Carlito"/>
              </a:rPr>
              <a:t>Existem dois tipos de resultados de pouso bem-sucedidos: naves drones e pousos no solo.</a:t>
            </a:r>
          </a:p>
          <a:p>
            <a:pPr marL="12700" marR="5080">
              <a:lnSpc>
                <a:spcPct val="91800"/>
              </a:lnSpc>
              <a:spcBef>
                <a:spcPts val="300"/>
              </a:spcBef>
            </a:pPr>
            <a:r>
              <a:rPr lang="pt-BR" sz="2000" spc="-5" dirty="0">
                <a:solidFill>
                  <a:srgbClr val="404040"/>
                </a:solidFill>
                <a:latin typeface="Carlito"/>
                <a:cs typeface="Carlito"/>
              </a:rPr>
              <a:t>Houve 8 pousos bem sucedidos no total durante este período de tempo</a:t>
            </a:r>
            <a:endParaRPr sz="2000" dirty="0">
              <a:latin typeface="Carlito"/>
              <a:cs typeface="Carlito"/>
            </a:endParaRPr>
          </a:p>
        </p:txBody>
      </p:sp>
      <p:sp>
        <p:nvSpPr>
          <p:cNvPr id="5" name="object 5"/>
          <p:cNvSpPr/>
          <p:nvPr/>
        </p:nvSpPr>
        <p:spPr>
          <a:xfrm>
            <a:off x="478536" y="2307335"/>
            <a:ext cx="6257544" cy="2398776"/>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34</a:t>
            </a:fld>
            <a:endParaRPr dirty="0"/>
          </a:p>
        </p:txBody>
      </p:sp>
      <p:grpSp>
        <p:nvGrpSpPr>
          <p:cNvPr id="7" name="object 2">
            <a:extLst>
              <a:ext uri="{FF2B5EF4-FFF2-40B4-BE49-F238E27FC236}">
                <a16:creationId xmlns:a16="http://schemas.microsoft.com/office/drawing/2014/main" id="{EA513280-7E6B-B917-7AE8-C3A51825B053}"/>
              </a:ext>
            </a:extLst>
          </p:cNvPr>
          <p:cNvGrpSpPr/>
          <p:nvPr/>
        </p:nvGrpSpPr>
        <p:grpSpPr>
          <a:xfrm>
            <a:off x="0" y="6333745"/>
            <a:ext cx="12192000" cy="524510"/>
            <a:chOff x="0" y="6333745"/>
            <a:chExt cx="12192000" cy="524510"/>
          </a:xfrm>
        </p:grpSpPr>
        <p:sp>
          <p:nvSpPr>
            <p:cNvPr id="8" name="object 3">
              <a:extLst>
                <a:ext uri="{FF2B5EF4-FFF2-40B4-BE49-F238E27FC236}">
                  <a16:creationId xmlns:a16="http://schemas.microsoft.com/office/drawing/2014/main" id="{3378A7C0-AC76-B0AB-2095-611CEFDD9524}"/>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9" name="object 4">
              <a:extLst>
                <a:ext uri="{FF2B5EF4-FFF2-40B4-BE49-F238E27FC236}">
                  <a16:creationId xmlns:a16="http://schemas.microsoft.com/office/drawing/2014/main" id="{0EA2B39F-CBA7-18DC-635B-78BF3E560A11}"/>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10" name="Retângulo 9">
            <a:extLst>
              <a:ext uri="{FF2B5EF4-FFF2-40B4-BE49-F238E27FC236}">
                <a16:creationId xmlns:a16="http://schemas.microsoft.com/office/drawing/2014/main" id="{4C01D69A-5771-B188-D326-665553BE6E8E}"/>
              </a:ext>
            </a:extLst>
          </p:cNvPr>
          <p:cNvSpPr/>
          <p:nvPr/>
        </p:nvSpPr>
        <p:spPr>
          <a:xfrm>
            <a:off x="478536" y="3314700"/>
            <a:ext cx="6257544" cy="3429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908429"/>
            <a:ext cx="8347075" cy="2300630"/>
          </a:xfrm>
          <a:prstGeom prst="rect">
            <a:avLst/>
          </a:prstGeom>
        </p:spPr>
        <p:txBody>
          <a:bodyPr vert="horz" wrap="square" lIns="0" tIns="195580" rIns="0" bIns="0" rtlCol="0">
            <a:spAutoFit/>
          </a:bodyPr>
          <a:lstStyle/>
          <a:p>
            <a:pPr marL="12700" marR="5080">
              <a:lnSpc>
                <a:spcPts val="8200"/>
              </a:lnSpc>
              <a:spcBef>
                <a:spcPts val="1540"/>
              </a:spcBef>
            </a:pPr>
            <a:r>
              <a:rPr lang="pt-BR" sz="8000" spc="-300" dirty="0">
                <a:solidFill>
                  <a:srgbClr val="242424"/>
                </a:solidFill>
              </a:rPr>
              <a:t>Mapa interativo com </a:t>
            </a:r>
            <a:r>
              <a:rPr sz="8000" spc="-405" dirty="0">
                <a:solidFill>
                  <a:srgbClr val="242424"/>
                </a:solidFill>
              </a:rPr>
              <a:t>Folium</a:t>
            </a:r>
            <a:endParaRPr sz="8000" dirty="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35</a:t>
            </a:fld>
            <a:endParaRPr dirty="0"/>
          </a:p>
        </p:txBody>
      </p:sp>
      <p:grpSp>
        <p:nvGrpSpPr>
          <p:cNvPr id="4" name="object 2">
            <a:extLst>
              <a:ext uri="{FF2B5EF4-FFF2-40B4-BE49-F238E27FC236}">
                <a16:creationId xmlns:a16="http://schemas.microsoft.com/office/drawing/2014/main" id="{687CE45A-E1AF-0D44-1640-130A44BF2772}"/>
              </a:ext>
            </a:extLst>
          </p:cNvPr>
          <p:cNvGrpSpPr/>
          <p:nvPr/>
        </p:nvGrpSpPr>
        <p:grpSpPr>
          <a:xfrm>
            <a:off x="0" y="6333745"/>
            <a:ext cx="12192000" cy="524510"/>
            <a:chOff x="0" y="6333745"/>
            <a:chExt cx="12192000" cy="524510"/>
          </a:xfrm>
        </p:grpSpPr>
        <p:sp>
          <p:nvSpPr>
            <p:cNvPr id="5" name="object 3">
              <a:extLst>
                <a:ext uri="{FF2B5EF4-FFF2-40B4-BE49-F238E27FC236}">
                  <a16:creationId xmlns:a16="http://schemas.microsoft.com/office/drawing/2014/main" id="{E35263A1-B187-7123-C94B-96A88544744C}"/>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6" name="object 4">
              <a:extLst>
                <a:ext uri="{FF2B5EF4-FFF2-40B4-BE49-F238E27FC236}">
                  <a16:creationId xmlns:a16="http://schemas.microsoft.com/office/drawing/2014/main" id="{0EEAD2AF-1C2F-0B87-A237-69B8B1858EF5}"/>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70" dirty="0">
                <a:uFill>
                  <a:solidFill>
                    <a:srgbClr val="7D7D7D"/>
                  </a:solidFill>
                </a:uFill>
              </a:rPr>
              <a:t>Launch </a:t>
            </a:r>
            <a:r>
              <a:rPr u="heavy" spc="-325" dirty="0">
                <a:uFill>
                  <a:solidFill>
                    <a:srgbClr val="7D7D7D"/>
                  </a:solidFill>
                </a:uFill>
              </a:rPr>
              <a:t>Site</a:t>
            </a:r>
            <a:r>
              <a:rPr u="heavy" spc="-450" dirty="0">
                <a:uFill>
                  <a:solidFill>
                    <a:srgbClr val="7D7D7D"/>
                  </a:solidFill>
                </a:uFill>
              </a:rPr>
              <a:t> </a:t>
            </a:r>
            <a:r>
              <a:rPr u="heavy" spc="-305" dirty="0">
                <a:uFill>
                  <a:solidFill>
                    <a:srgbClr val="7D7D7D"/>
                  </a:solidFill>
                </a:uFill>
              </a:rPr>
              <a:t>Locations	</a:t>
            </a:r>
          </a:p>
        </p:txBody>
      </p:sp>
      <p:sp>
        <p:nvSpPr>
          <p:cNvPr id="3" name="object 3"/>
          <p:cNvSpPr txBox="1"/>
          <p:nvPr/>
        </p:nvSpPr>
        <p:spPr>
          <a:xfrm>
            <a:off x="820013" y="5535879"/>
            <a:ext cx="11143387" cy="604909"/>
          </a:xfrm>
          <a:prstGeom prst="rect">
            <a:avLst/>
          </a:prstGeom>
        </p:spPr>
        <p:txBody>
          <a:bodyPr vert="horz" wrap="square" lIns="0" tIns="34290" rIns="0" bIns="0" rtlCol="0">
            <a:spAutoFit/>
          </a:bodyPr>
          <a:lstStyle/>
          <a:p>
            <a:pPr marL="12700" marR="5080">
              <a:lnSpc>
                <a:spcPts val="2290"/>
              </a:lnSpc>
              <a:spcBef>
                <a:spcPts val="270"/>
              </a:spcBef>
            </a:pPr>
            <a:r>
              <a:rPr lang="pt-BR" sz="1600" spc="-5" dirty="0">
                <a:solidFill>
                  <a:srgbClr val="404040"/>
                </a:solidFill>
                <a:latin typeface="Carlito"/>
                <a:cs typeface="Carlito"/>
              </a:rPr>
              <a:t>O mapa da esquerda mostra todos os locais de lançamento relativos ao mapa dos EUA. O mapa da direita mostra os dois locais de lançamento da Flórida, pois estão muito próximos um do outro. Todos os locais de lançamento estão perto do oceano.</a:t>
            </a:r>
            <a:endParaRPr sz="1600" dirty="0">
              <a:latin typeface="Carlito"/>
              <a:cs typeface="Carlito"/>
            </a:endParaRPr>
          </a:p>
        </p:txBody>
      </p:sp>
      <p:sp>
        <p:nvSpPr>
          <p:cNvPr id="4" name="object 4"/>
          <p:cNvSpPr/>
          <p:nvPr/>
        </p:nvSpPr>
        <p:spPr>
          <a:xfrm>
            <a:off x="854963" y="1796795"/>
            <a:ext cx="10279380" cy="361492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36</a:t>
            </a:fld>
            <a:endParaRPr dirty="0"/>
          </a:p>
        </p:txBody>
      </p:sp>
      <p:grpSp>
        <p:nvGrpSpPr>
          <p:cNvPr id="6" name="object 2">
            <a:extLst>
              <a:ext uri="{FF2B5EF4-FFF2-40B4-BE49-F238E27FC236}">
                <a16:creationId xmlns:a16="http://schemas.microsoft.com/office/drawing/2014/main" id="{4C1A936C-14BD-E562-F695-5A54ACF06F27}"/>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AC01BC16-6CC6-B6E9-3F4B-46A874DB3B72}"/>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9944907A-E459-BEBD-9AB6-1F893DDB3DC2}"/>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20" dirty="0">
                <a:uFill>
                  <a:solidFill>
                    <a:srgbClr val="7D7D7D"/>
                  </a:solidFill>
                </a:uFill>
              </a:rPr>
              <a:t>Color-Coded </a:t>
            </a:r>
            <a:r>
              <a:rPr u="heavy" spc="-370" dirty="0">
                <a:uFill>
                  <a:solidFill>
                    <a:srgbClr val="7D7D7D"/>
                  </a:solidFill>
                </a:uFill>
              </a:rPr>
              <a:t>Launch</a:t>
            </a:r>
            <a:r>
              <a:rPr u="heavy" spc="-530" dirty="0">
                <a:uFill>
                  <a:solidFill>
                    <a:srgbClr val="7D7D7D"/>
                  </a:solidFill>
                </a:uFill>
              </a:rPr>
              <a:t> </a:t>
            </a:r>
            <a:r>
              <a:rPr u="heavy" spc="-270" dirty="0">
                <a:uFill>
                  <a:solidFill>
                    <a:srgbClr val="7D7D7D"/>
                  </a:solidFill>
                </a:uFill>
              </a:rPr>
              <a:t>Markers	</a:t>
            </a:r>
          </a:p>
        </p:txBody>
      </p:sp>
      <p:sp>
        <p:nvSpPr>
          <p:cNvPr id="3" name="object 3"/>
          <p:cNvSpPr txBox="1"/>
          <p:nvPr/>
        </p:nvSpPr>
        <p:spPr>
          <a:xfrm>
            <a:off x="685800" y="5386049"/>
            <a:ext cx="11187888" cy="615553"/>
          </a:xfrm>
          <a:prstGeom prst="rect">
            <a:avLst/>
          </a:prstGeom>
        </p:spPr>
        <p:txBody>
          <a:bodyPr vert="horz" wrap="square" lIns="0" tIns="12700" rIns="0" bIns="0" rtlCol="0">
            <a:spAutoFit/>
          </a:bodyPr>
          <a:lstStyle/>
          <a:p>
            <a:pPr marL="12700">
              <a:lnSpc>
                <a:spcPts val="2305"/>
              </a:lnSpc>
              <a:spcBef>
                <a:spcPts val="100"/>
              </a:spcBef>
            </a:pPr>
            <a:r>
              <a:rPr lang="pt-BR" sz="2000" spc="-25" dirty="0">
                <a:solidFill>
                  <a:srgbClr val="404040"/>
                </a:solidFill>
                <a:latin typeface="Carlito"/>
                <a:cs typeface="Carlito"/>
              </a:rPr>
              <a:t>Clusters no mapa </a:t>
            </a:r>
            <a:r>
              <a:rPr lang="pt-BR" sz="2000" spc="-25" dirty="0" err="1">
                <a:solidFill>
                  <a:srgbClr val="404040"/>
                </a:solidFill>
                <a:latin typeface="Carlito"/>
                <a:cs typeface="Carlito"/>
              </a:rPr>
              <a:t>Folium</a:t>
            </a:r>
            <a:r>
              <a:rPr lang="pt-BR" sz="2000" spc="-25" dirty="0">
                <a:solidFill>
                  <a:srgbClr val="404040"/>
                </a:solidFill>
                <a:latin typeface="Carlito"/>
                <a:cs typeface="Carlito"/>
              </a:rPr>
              <a:t> podem ser clicados para exibir cada pouso bem-sucedido (ícone verde) e com falha</a:t>
            </a:r>
          </a:p>
          <a:p>
            <a:pPr marL="12700">
              <a:lnSpc>
                <a:spcPts val="2305"/>
              </a:lnSpc>
              <a:spcBef>
                <a:spcPts val="100"/>
              </a:spcBef>
            </a:pPr>
            <a:r>
              <a:rPr lang="pt-BR" sz="2000" spc="-25" dirty="0">
                <a:solidFill>
                  <a:srgbClr val="404040"/>
                </a:solidFill>
                <a:latin typeface="Carlito"/>
                <a:cs typeface="Carlito"/>
              </a:rPr>
              <a:t>pouso (ícone vermelho). Neste exemplo, o VAFB SLC-4E mostra 4 pousos bem-sucedidos e 6 pousos com falha.</a:t>
            </a:r>
            <a:endParaRPr sz="2000" dirty="0">
              <a:latin typeface="Carlito"/>
              <a:cs typeface="Carlito"/>
            </a:endParaRPr>
          </a:p>
        </p:txBody>
      </p:sp>
      <p:sp>
        <p:nvSpPr>
          <p:cNvPr id="4" name="object 4"/>
          <p:cNvSpPr/>
          <p:nvPr/>
        </p:nvSpPr>
        <p:spPr>
          <a:xfrm>
            <a:off x="2889504" y="1801367"/>
            <a:ext cx="5620512" cy="351129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37</a:t>
            </a:fld>
            <a:endParaRPr dirty="0"/>
          </a:p>
        </p:txBody>
      </p:sp>
      <p:grpSp>
        <p:nvGrpSpPr>
          <p:cNvPr id="6" name="object 2">
            <a:extLst>
              <a:ext uri="{FF2B5EF4-FFF2-40B4-BE49-F238E27FC236}">
                <a16:creationId xmlns:a16="http://schemas.microsoft.com/office/drawing/2014/main" id="{1B82AD4B-C930-E641-5637-3C825FB72263}"/>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BC126A7C-F099-37C6-A62E-D313059DBBED}"/>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2E8A1FCD-3BAB-5D8F-CA95-A089184F1387}"/>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lang="pt-BR" u="heavy" spc="-505" dirty="0">
                <a:uFill>
                  <a:solidFill>
                    <a:srgbClr val="7D7D7D"/>
                  </a:solidFill>
                </a:uFill>
              </a:rPr>
              <a:t>Principais Proximidades do Local </a:t>
            </a:r>
            <a:r>
              <a:rPr u="heavy" spc="-260" dirty="0">
                <a:uFill>
                  <a:solidFill>
                    <a:srgbClr val="7D7D7D"/>
                  </a:solidFill>
                </a:uFill>
              </a:rPr>
              <a:t>	</a:t>
            </a:r>
          </a:p>
        </p:txBody>
      </p:sp>
      <p:sp>
        <p:nvSpPr>
          <p:cNvPr id="3" name="object 3"/>
          <p:cNvSpPr txBox="1"/>
          <p:nvPr/>
        </p:nvSpPr>
        <p:spPr>
          <a:xfrm>
            <a:off x="838200" y="5044234"/>
            <a:ext cx="10955325" cy="1188530"/>
          </a:xfrm>
          <a:prstGeom prst="rect">
            <a:avLst/>
          </a:prstGeom>
        </p:spPr>
        <p:txBody>
          <a:bodyPr vert="horz" wrap="square" lIns="0" tIns="74295" rIns="0" bIns="0" rtlCol="0">
            <a:spAutoFit/>
          </a:bodyPr>
          <a:lstStyle/>
          <a:p>
            <a:pPr marL="12700" marR="5080" algn="just">
              <a:lnSpc>
                <a:spcPct val="80000"/>
              </a:lnSpc>
              <a:spcBef>
                <a:spcPts val="585"/>
              </a:spcBef>
            </a:pPr>
            <a:r>
              <a:rPr lang="pt-BR" spc="-5" dirty="0">
                <a:solidFill>
                  <a:srgbClr val="404040"/>
                </a:solidFill>
                <a:latin typeface="Carlito"/>
                <a:cs typeface="Carlito"/>
              </a:rPr>
              <a:t>Usando o KSC LC-39A como exemplo, os locais de lançamento estão muito próximos das ferrovias para grande parte e transporte de suprimentos. Os locais de lançamento estão próximos a rodovias para transporte de pessoas e suprimentos. Os locais de lançamento também estão próximos às costas e relativamente longe das cidades, de modo que as falhas de lançamento podem pousar no mar para evitar que os foguetes caiam em áreas densamente povoadas.</a:t>
            </a:r>
            <a:endParaRPr dirty="0">
              <a:latin typeface="Carlito"/>
              <a:cs typeface="Carlito"/>
            </a:endParaRPr>
          </a:p>
        </p:txBody>
      </p:sp>
      <p:sp>
        <p:nvSpPr>
          <p:cNvPr id="4" name="object 4"/>
          <p:cNvSpPr/>
          <p:nvPr/>
        </p:nvSpPr>
        <p:spPr>
          <a:xfrm>
            <a:off x="1097280" y="1837944"/>
            <a:ext cx="8389620" cy="1723643"/>
          </a:xfrm>
          <a:prstGeom prst="rect">
            <a:avLst/>
          </a:prstGeom>
          <a:blipFill>
            <a:blip r:embed="rId2" cstate="print"/>
            <a:stretch>
              <a:fillRect/>
            </a:stretch>
          </a:blipFill>
        </p:spPr>
        <p:txBody>
          <a:bodyPr wrap="square" lIns="0" tIns="0" rIns="0" bIns="0" rtlCol="0"/>
          <a:lstStyle/>
          <a:p>
            <a:endParaRPr/>
          </a:p>
        </p:txBody>
      </p:sp>
      <p:grpSp>
        <p:nvGrpSpPr>
          <p:cNvPr id="5" name="object 5"/>
          <p:cNvGrpSpPr/>
          <p:nvPr/>
        </p:nvGrpSpPr>
        <p:grpSpPr>
          <a:xfrm>
            <a:off x="2802635" y="3552444"/>
            <a:ext cx="7505700" cy="1562100"/>
            <a:chOff x="2802635" y="3552444"/>
            <a:chExt cx="7505700" cy="1562100"/>
          </a:xfrm>
        </p:grpSpPr>
        <p:sp>
          <p:nvSpPr>
            <p:cNvPr id="6" name="object 6"/>
            <p:cNvSpPr/>
            <p:nvPr/>
          </p:nvSpPr>
          <p:spPr>
            <a:xfrm>
              <a:off x="2802635" y="3552444"/>
              <a:ext cx="3409188" cy="151485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211823" y="3552444"/>
              <a:ext cx="4096512" cy="1562099"/>
            </a:xfrm>
            <a:prstGeom prst="rect">
              <a:avLst/>
            </a:prstGeom>
            <a:blipFill>
              <a:blip r:embed="rId4" cstate="print"/>
              <a:stretch>
                <a:fillRect/>
              </a:stretch>
            </a:blipFill>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38</a:t>
            </a:fld>
            <a:endParaRPr dirty="0"/>
          </a:p>
        </p:txBody>
      </p:sp>
      <p:grpSp>
        <p:nvGrpSpPr>
          <p:cNvPr id="9" name="object 2">
            <a:extLst>
              <a:ext uri="{FF2B5EF4-FFF2-40B4-BE49-F238E27FC236}">
                <a16:creationId xmlns:a16="http://schemas.microsoft.com/office/drawing/2014/main" id="{1CD7CD5F-BBF1-ED12-98CA-8FB055054C6B}"/>
              </a:ext>
            </a:extLst>
          </p:cNvPr>
          <p:cNvGrpSpPr/>
          <p:nvPr/>
        </p:nvGrpSpPr>
        <p:grpSpPr>
          <a:xfrm>
            <a:off x="0" y="6333745"/>
            <a:ext cx="12192000" cy="524510"/>
            <a:chOff x="0" y="6333745"/>
            <a:chExt cx="12192000" cy="524510"/>
          </a:xfrm>
        </p:grpSpPr>
        <p:sp>
          <p:nvSpPr>
            <p:cNvPr id="10" name="object 3">
              <a:extLst>
                <a:ext uri="{FF2B5EF4-FFF2-40B4-BE49-F238E27FC236}">
                  <a16:creationId xmlns:a16="http://schemas.microsoft.com/office/drawing/2014/main" id="{92E02843-D6B5-7F21-611E-23C9DE064B06}"/>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1" name="object 4">
              <a:extLst>
                <a:ext uri="{FF2B5EF4-FFF2-40B4-BE49-F238E27FC236}">
                  <a16:creationId xmlns:a16="http://schemas.microsoft.com/office/drawing/2014/main" id="{2F428DCF-0E3A-F887-CF21-F32DC540A084}"/>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908429"/>
            <a:ext cx="9321165" cy="2212913"/>
          </a:xfrm>
          <a:prstGeom prst="rect">
            <a:avLst/>
          </a:prstGeom>
        </p:spPr>
        <p:txBody>
          <a:bodyPr vert="horz" wrap="square" lIns="0" tIns="195580" rIns="0" bIns="0" rtlCol="0">
            <a:spAutoFit/>
          </a:bodyPr>
          <a:lstStyle/>
          <a:p>
            <a:pPr marL="12700" marR="5080">
              <a:lnSpc>
                <a:spcPts val="8200"/>
              </a:lnSpc>
              <a:spcBef>
                <a:spcPts val="1540"/>
              </a:spcBef>
            </a:pPr>
            <a:r>
              <a:rPr lang="pt-BR" sz="6000" spc="-365" dirty="0">
                <a:solidFill>
                  <a:srgbClr val="242424"/>
                </a:solidFill>
              </a:rPr>
              <a:t>Construindo um </a:t>
            </a:r>
            <a:r>
              <a:rPr sz="6000" spc="-530" dirty="0">
                <a:solidFill>
                  <a:srgbClr val="242424"/>
                </a:solidFill>
              </a:rPr>
              <a:t>Dashboard</a:t>
            </a:r>
            <a:r>
              <a:rPr sz="6000" spc="-700" dirty="0">
                <a:solidFill>
                  <a:srgbClr val="242424"/>
                </a:solidFill>
              </a:rPr>
              <a:t> </a:t>
            </a:r>
            <a:r>
              <a:rPr lang="pt-BR" sz="6000" spc="-50" dirty="0">
                <a:solidFill>
                  <a:srgbClr val="242424"/>
                </a:solidFill>
              </a:rPr>
              <a:t>com o </a:t>
            </a:r>
            <a:r>
              <a:rPr sz="6000" spc="-315" dirty="0" err="1">
                <a:solidFill>
                  <a:srgbClr val="242424"/>
                </a:solidFill>
              </a:rPr>
              <a:t>Plotly</a:t>
            </a:r>
            <a:r>
              <a:rPr sz="6000" spc="-580" dirty="0">
                <a:solidFill>
                  <a:srgbClr val="242424"/>
                </a:solidFill>
              </a:rPr>
              <a:t> </a:t>
            </a:r>
            <a:r>
              <a:rPr sz="6000" spc="-730" dirty="0">
                <a:solidFill>
                  <a:srgbClr val="242424"/>
                </a:solidFill>
              </a:rPr>
              <a:t>Dash</a:t>
            </a:r>
            <a:endParaRPr sz="6000" dirty="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39</a:t>
            </a:fld>
            <a:endParaRPr dirty="0"/>
          </a:p>
        </p:txBody>
      </p:sp>
      <p:grpSp>
        <p:nvGrpSpPr>
          <p:cNvPr id="4" name="object 2">
            <a:extLst>
              <a:ext uri="{FF2B5EF4-FFF2-40B4-BE49-F238E27FC236}">
                <a16:creationId xmlns:a16="http://schemas.microsoft.com/office/drawing/2014/main" id="{01381E28-85BD-F2AC-0B77-7274FC81EE1D}"/>
              </a:ext>
            </a:extLst>
          </p:cNvPr>
          <p:cNvGrpSpPr/>
          <p:nvPr/>
        </p:nvGrpSpPr>
        <p:grpSpPr>
          <a:xfrm>
            <a:off x="0" y="6333745"/>
            <a:ext cx="12192000" cy="524510"/>
            <a:chOff x="0" y="6333745"/>
            <a:chExt cx="12192000" cy="524510"/>
          </a:xfrm>
        </p:grpSpPr>
        <p:sp>
          <p:nvSpPr>
            <p:cNvPr id="5" name="object 3">
              <a:extLst>
                <a:ext uri="{FF2B5EF4-FFF2-40B4-BE49-F238E27FC236}">
                  <a16:creationId xmlns:a16="http://schemas.microsoft.com/office/drawing/2014/main" id="{735A8FAC-B3D2-D98C-32E0-D11D57216879}"/>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6" name="object 4">
              <a:extLst>
                <a:ext uri="{FF2B5EF4-FFF2-40B4-BE49-F238E27FC236}">
                  <a16:creationId xmlns:a16="http://schemas.microsoft.com/office/drawing/2014/main" id="{D1D71BB1-3A3E-0A4A-9EC3-D33B6E69A2C3}"/>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054100" y="171653"/>
            <a:ext cx="2997835" cy="757555"/>
          </a:xfrm>
          <a:prstGeom prst="rect">
            <a:avLst/>
          </a:prstGeom>
        </p:spPr>
        <p:txBody>
          <a:bodyPr vert="horz" wrap="square" lIns="0" tIns="12700" rIns="0" bIns="0" rtlCol="0">
            <a:spAutoFit/>
          </a:bodyPr>
          <a:lstStyle/>
          <a:p>
            <a:pPr marL="12700">
              <a:lnSpc>
                <a:spcPct val="100000"/>
              </a:lnSpc>
              <a:spcBef>
                <a:spcPts val="100"/>
              </a:spcBef>
            </a:pPr>
            <a:r>
              <a:rPr spc="-145" dirty="0"/>
              <a:t>Introduction</a:t>
            </a:r>
          </a:p>
        </p:txBody>
      </p:sp>
      <p:sp>
        <p:nvSpPr>
          <p:cNvPr id="6" name="object 6"/>
          <p:cNvSpPr txBox="1"/>
          <p:nvPr/>
        </p:nvSpPr>
        <p:spPr>
          <a:xfrm>
            <a:off x="4399279" y="456013"/>
            <a:ext cx="6793230" cy="5171929"/>
          </a:xfrm>
          <a:prstGeom prst="rect">
            <a:avLst/>
          </a:prstGeom>
        </p:spPr>
        <p:txBody>
          <a:bodyPr vert="horz" wrap="square" lIns="0" tIns="161290" rIns="0" bIns="0" rtlCol="0">
            <a:spAutoFit/>
          </a:bodyPr>
          <a:lstStyle/>
          <a:p>
            <a:pPr marL="2499995">
              <a:lnSpc>
                <a:spcPct val="100000"/>
              </a:lnSpc>
              <a:spcBef>
                <a:spcPts val="1270"/>
              </a:spcBef>
            </a:pPr>
            <a:r>
              <a:rPr sz="3000" u="heavy" spc="-20" dirty="0">
                <a:solidFill>
                  <a:srgbClr val="BB562C"/>
                </a:solidFill>
                <a:uFill>
                  <a:solidFill>
                    <a:srgbClr val="BB562C"/>
                  </a:solidFill>
                </a:uFill>
                <a:latin typeface="Carlito"/>
                <a:cs typeface="Carlito"/>
              </a:rPr>
              <a:t>Background:</a:t>
            </a:r>
            <a:endParaRPr sz="3000" dirty="0">
              <a:latin typeface="Carlito"/>
              <a:cs typeface="Carlito"/>
            </a:endParaRPr>
          </a:p>
          <a:p>
            <a:pPr marL="253365" indent="-229235">
              <a:lnSpc>
                <a:spcPct val="100000"/>
              </a:lnSpc>
              <a:spcBef>
                <a:spcPts val="850"/>
              </a:spcBef>
              <a:buFont typeface="Arial"/>
              <a:buChar char="•"/>
              <a:tabLst>
                <a:tab pos="253365" algn="l"/>
                <a:tab pos="254000" algn="l"/>
              </a:tabLst>
            </a:pPr>
            <a:r>
              <a:rPr lang="pt-BR" sz="2200" spc="-20" dirty="0">
                <a:solidFill>
                  <a:srgbClr val="BB562C"/>
                </a:solidFill>
                <a:latin typeface="Carlito"/>
                <a:cs typeface="Carlito"/>
              </a:rPr>
              <a:t>A Era Espacial Comercial Chegou</a:t>
            </a:r>
          </a:p>
          <a:p>
            <a:pPr marL="253365" indent="-229235">
              <a:lnSpc>
                <a:spcPct val="100000"/>
              </a:lnSpc>
              <a:spcBef>
                <a:spcPts val="850"/>
              </a:spcBef>
              <a:buFont typeface="Arial"/>
              <a:buChar char="•"/>
              <a:tabLst>
                <a:tab pos="253365" algn="l"/>
                <a:tab pos="254000" algn="l"/>
              </a:tabLst>
            </a:pPr>
            <a:r>
              <a:rPr lang="pt-BR" sz="2200" spc="-20" dirty="0">
                <a:solidFill>
                  <a:srgbClr val="BB562C"/>
                </a:solidFill>
                <a:latin typeface="Carlito"/>
                <a:cs typeface="Carlito"/>
              </a:rPr>
              <a:t>Space X tem o melhor preço (US$ 62 milhões contra US$ 165 milhões)</a:t>
            </a:r>
          </a:p>
          <a:p>
            <a:pPr marL="253365" indent="-229235">
              <a:lnSpc>
                <a:spcPct val="100000"/>
              </a:lnSpc>
              <a:spcBef>
                <a:spcPts val="850"/>
              </a:spcBef>
              <a:buFont typeface="Arial"/>
              <a:buChar char="•"/>
              <a:tabLst>
                <a:tab pos="253365" algn="l"/>
                <a:tab pos="254000" algn="l"/>
              </a:tabLst>
            </a:pPr>
            <a:r>
              <a:rPr lang="pt-BR" sz="2200" spc="-20" dirty="0">
                <a:solidFill>
                  <a:srgbClr val="BB562C"/>
                </a:solidFill>
                <a:latin typeface="Carlito"/>
                <a:cs typeface="Carlito"/>
              </a:rPr>
              <a:t>Em grande parte devido à capacidade de recuperar parte do foguete (Estágio 1)</a:t>
            </a:r>
          </a:p>
          <a:p>
            <a:pPr marL="253365" indent="-229235">
              <a:lnSpc>
                <a:spcPct val="100000"/>
              </a:lnSpc>
              <a:spcBef>
                <a:spcPts val="850"/>
              </a:spcBef>
              <a:buFont typeface="Arial"/>
              <a:buChar char="•"/>
              <a:tabLst>
                <a:tab pos="253365" algn="l"/>
                <a:tab pos="254000" algn="l"/>
              </a:tabLst>
            </a:pPr>
            <a:r>
              <a:rPr lang="pt-BR" sz="2200" spc="-20" dirty="0">
                <a:solidFill>
                  <a:srgbClr val="BB562C"/>
                </a:solidFill>
                <a:latin typeface="Carlito"/>
                <a:cs typeface="Carlito"/>
              </a:rPr>
              <a:t>Space Y quer competir com Space X</a:t>
            </a:r>
            <a:endParaRPr sz="2500" dirty="0">
              <a:latin typeface="Carlito"/>
              <a:cs typeface="Carlito"/>
            </a:endParaRPr>
          </a:p>
          <a:p>
            <a:pPr>
              <a:lnSpc>
                <a:spcPct val="100000"/>
              </a:lnSpc>
              <a:spcBef>
                <a:spcPts val="15"/>
              </a:spcBef>
              <a:buClr>
                <a:srgbClr val="BB562C"/>
              </a:buClr>
              <a:buFont typeface="Arial"/>
              <a:buChar char="•"/>
            </a:pPr>
            <a:endParaRPr sz="3350" dirty="0">
              <a:latin typeface="Carlito"/>
              <a:cs typeface="Carlito"/>
            </a:endParaRPr>
          </a:p>
          <a:p>
            <a:pPr marL="144780" algn="ctr">
              <a:lnSpc>
                <a:spcPct val="100000"/>
              </a:lnSpc>
            </a:pPr>
            <a:r>
              <a:rPr sz="3000" u="heavy" spc="-20" dirty="0">
                <a:solidFill>
                  <a:srgbClr val="BB562C"/>
                </a:solidFill>
                <a:uFill>
                  <a:solidFill>
                    <a:srgbClr val="BB562C"/>
                  </a:solidFill>
                </a:uFill>
                <a:latin typeface="Carlito"/>
                <a:cs typeface="Carlito"/>
              </a:rPr>
              <a:t>Problem</a:t>
            </a:r>
            <a:r>
              <a:rPr lang="pt-BR" sz="3000" u="heavy" spc="-20" dirty="0">
                <a:solidFill>
                  <a:srgbClr val="BB562C"/>
                </a:solidFill>
                <a:uFill>
                  <a:solidFill>
                    <a:srgbClr val="BB562C"/>
                  </a:solidFill>
                </a:uFill>
                <a:latin typeface="Carlito"/>
                <a:cs typeface="Carlito"/>
              </a:rPr>
              <a:t>a</a:t>
            </a:r>
            <a:r>
              <a:rPr sz="3000" u="heavy" spc="-20" dirty="0">
                <a:solidFill>
                  <a:srgbClr val="BB562C"/>
                </a:solidFill>
                <a:uFill>
                  <a:solidFill>
                    <a:srgbClr val="BB562C"/>
                  </a:solidFill>
                </a:uFill>
                <a:latin typeface="Carlito"/>
                <a:cs typeface="Carlito"/>
              </a:rPr>
              <a:t>:</a:t>
            </a:r>
            <a:endParaRPr sz="3000" dirty="0">
              <a:latin typeface="Carlito"/>
              <a:cs typeface="Carlito"/>
            </a:endParaRPr>
          </a:p>
          <a:p>
            <a:pPr marL="240665" marR="591185" indent="-240665">
              <a:lnSpc>
                <a:spcPts val="2510"/>
              </a:lnSpc>
              <a:spcBef>
                <a:spcPts val="900"/>
              </a:spcBef>
              <a:buFont typeface="Arial"/>
              <a:buChar char="•"/>
              <a:tabLst>
                <a:tab pos="240665" algn="l"/>
                <a:tab pos="241300" algn="l"/>
              </a:tabLst>
            </a:pPr>
            <a:r>
              <a:rPr lang="pt-BR" sz="2200" spc="-10" dirty="0">
                <a:solidFill>
                  <a:srgbClr val="BB562C"/>
                </a:solidFill>
                <a:latin typeface="Carlito"/>
                <a:cs typeface="Carlito"/>
              </a:rPr>
              <a:t>O Espaço Y nos encarrega de treinar um modelo de aprendizado de máquina para prever uma recuperação bem-sucedida do Estágio 1</a:t>
            </a:r>
            <a:endParaRPr sz="2200" dirty="0">
              <a:latin typeface="Carlito"/>
              <a:cs typeface="Carlito"/>
            </a:endParaRPr>
          </a:p>
        </p:txBody>
      </p:sp>
      <p:sp>
        <p:nvSpPr>
          <p:cNvPr id="7" name="object 7"/>
          <p:cNvSpPr/>
          <p:nvPr/>
        </p:nvSpPr>
        <p:spPr>
          <a:xfrm>
            <a:off x="210311" y="1178052"/>
            <a:ext cx="4043171" cy="404469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1636267" y="5198109"/>
            <a:ext cx="2542540"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rlito"/>
                <a:cs typeface="Carlito"/>
              </a:rPr>
              <a:t>SpaceX </a:t>
            </a:r>
            <a:r>
              <a:rPr sz="1400" spc="-20" dirty="0">
                <a:latin typeface="Carlito"/>
                <a:cs typeface="Carlito"/>
              </a:rPr>
              <a:t>Falcon </a:t>
            </a:r>
            <a:r>
              <a:rPr sz="1400" dirty="0">
                <a:latin typeface="Carlito"/>
                <a:cs typeface="Carlito"/>
              </a:rPr>
              <a:t>9 </a:t>
            </a:r>
            <a:r>
              <a:rPr sz="1400" spc="-25" dirty="0">
                <a:latin typeface="Carlito"/>
                <a:cs typeface="Carlito"/>
              </a:rPr>
              <a:t>Rocket </a:t>
            </a:r>
            <a:r>
              <a:rPr sz="1400" dirty="0">
                <a:latin typeface="Carlito"/>
                <a:cs typeface="Carlito"/>
              </a:rPr>
              <a:t>– </a:t>
            </a:r>
            <a:r>
              <a:rPr sz="1400" spc="-5" dirty="0">
                <a:latin typeface="Carlito"/>
                <a:cs typeface="Carlito"/>
              </a:rPr>
              <a:t>The</a:t>
            </a:r>
            <a:r>
              <a:rPr sz="1400" spc="-185" dirty="0">
                <a:latin typeface="Carlito"/>
                <a:cs typeface="Carlito"/>
              </a:rPr>
              <a:t> </a:t>
            </a:r>
            <a:r>
              <a:rPr sz="1400" spc="-45" dirty="0">
                <a:latin typeface="Carlito"/>
                <a:cs typeface="Carlito"/>
              </a:rPr>
              <a:t>Verge</a:t>
            </a:r>
            <a:endParaRPr sz="1400">
              <a:latin typeface="Carlito"/>
              <a:cs typeface="Carlito"/>
            </a:endParaRPr>
          </a:p>
        </p:txBody>
      </p:sp>
      <p:sp>
        <p:nvSpPr>
          <p:cNvPr id="9" name="object 9"/>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4</a:t>
            </a:fld>
            <a:endParaRPr sz="1050">
              <a:latin typeface="Carlito"/>
              <a:cs typeface="Carlito"/>
            </a:endParaRPr>
          </a:p>
        </p:txBody>
      </p:sp>
      <p:grpSp>
        <p:nvGrpSpPr>
          <p:cNvPr id="10" name="object 2">
            <a:extLst>
              <a:ext uri="{FF2B5EF4-FFF2-40B4-BE49-F238E27FC236}">
                <a16:creationId xmlns:a16="http://schemas.microsoft.com/office/drawing/2014/main" id="{E15FFFF6-D424-078D-2615-6FA7EC5BB525}"/>
              </a:ext>
            </a:extLst>
          </p:cNvPr>
          <p:cNvGrpSpPr/>
          <p:nvPr/>
        </p:nvGrpSpPr>
        <p:grpSpPr>
          <a:xfrm>
            <a:off x="0" y="6333745"/>
            <a:ext cx="12192000" cy="524510"/>
            <a:chOff x="0" y="6333745"/>
            <a:chExt cx="12192000" cy="524510"/>
          </a:xfrm>
        </p:grpSpPr>
        <p:sp>
          <p:nvSpPr>
            <p:cNvPr id="11" name="object 3">
              <a:extLst>
                <a:ext uri="{FF2B5EF4-FFF2-40B4-BE49-F238E27FC236}">
                  <a16:creationId xmlns:a16="http://schemas.microsoft.com/office/drawing/2014/main" id="{33131EAB-EE48-11AE-4C8F-EA5795AED0E7}"/>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2" name="object 4">
              <a:extLst>
                <a:ext uri="{FF2B5EF4-FFF2-40B4-BE49-F238E27FC236}">
                  <a16:creationId xmlns:a16="http://schemas.microsoft.com/office/drawing/2014/main" id="{E1000D7C-72D0-242C-9A09-1B0833261349}"/>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9149" y="260984"/>
            <a:ext cx="10153700" cy="1248290"/>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lang="pt-BR" sz="4000" u="heavy" spc="-385" dirty="0">
                <a:uFill>
                  <a:solidFill>
                    <a:srgbClr val="7D7D7D"/>
                  </a:solidFill>
                </a:uFill>
              </a:rPr>
              <a:t>Lançamentos bem-sucedidos nos sites de lançamento</a:t>
            </a:r>
            <a:endParaRPr sz="4000" u="heavy" spc="-380" dirty="0">
              <a:uFill>
                <a:solidFill>
                  <a:srgbClr val="7D7D7D"/>
                </a:solidFill>
              </a:uFill>
            </a:endParaRPr>
          </a:p>
        </p:txBody>
      </p:sp>
      <p:sp>
        <p:nvSpPr>
          <p:cNvPr id="3" name="object 3"/>
          <p:cNvSpPr txBox="1"/>
          <p:nvPr/>
        </p:nvSpPr>
        <p:spPr>
          <a:xfrm>
            <a:off x="848055" y="4796409"/>
            <a:ext cx="10751820" cy="1428596"/>
          </a:xfrm>
          <a:prstGeom prst="rect">
            <a:avLst/>
          </a:prstGeom>
        </p:spPr>
        <p:txBody>
          <a:bodyPr vert="horz" wrap="square" lIns="0" tIns="43180" rIns="0" bIns="0" rtlCol="0">
            <a:spAutoFit/>
          </a:bodyPr>
          <a:lstStyle/>
          <a:p>
            <a:pPr marL="12700" marR="5080">
              <a:lnSpc>
                <a:spcPct val="90000"/>
              </a:lnSpc>
              <a:spcBef>
                <a:spcPts val="340"/>
              </a:spcBef>
            </a:pPr>
            <a:r>
              <a:rPr lang="pt-BR" sz="2000" spc="-5" dirty="0">
                <a:solidFill>
                  <a:srgbClr val="404040"/>
                </a:solidFill>
                <a:latin typeface="Carlito"/>
                <a:cs typeface="Carlito"/>
              </a:rPr>
              <a:t>Esta é a distribuição de pousos bem-sucedidos em todos os locais de lançamento. CCAFS LC-40 é o nome antigo do CCAFS SLC-40, então CCAFS e KSC têm a mesma quantidade de pousos bem-sucedidos, mas a maioria dos pousos bem-sucedidos foi realizada antes da mudança de nome. VAFB tem a menor parcela de desembarques bem sucedidos. Isso pode ser devido à menor amostra e aumento da dificuldade de lançamento na costa oeste.</a:t>
            </a:r>
            <a:endParaRPr sz="2000" dirty="0">
              <a:latin typeface="Carlito"/>
              <a:cs typeface="Carlito"/>
            </a:endParaRPr>
          </a:p>
        </p:txBody>
      </p:sp>
      <p:sp>
        <p:nvSpPr>
          <p:cNvPr id="4" name="object 4"/>
          <p:cNvSpPr/>
          <p:nvPr/>
        </p:nvSpPr>
        <p:spPr>
          <a:xfrm>
            <a:off x="4355591" y="1923288"/>
            <a:ext cx="2570988" cy="258165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970519" y="2189988"/>
            <a:ext cx="1085087" cy="665988"/>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40</a:t>
            </a:fld>
            <a:endParaRPr dirty="0"/>
          </a:p>
        </p:txBody>
      </p:sp>
      <p:grpSp>
        <p:nvGrpSpPr>
          <p:cNvPr id="7" name="object 2">
            <a:extLst>
              <a:ext uri="{FF2B5EF4-FFF2-40B4-BE49-F238E27FC236}">
                <a16:creationId xmlns:a16="http://schemas.microsoft.com/office/drawing/2014/main" id="{DCFA7345-052D-2636-130A-C50319973751}"/>
              </a:ext>
            </a:extLst>
          </p:cNvPr>
          <p:cNvGrpSpPr/>
          <p:nvPr/>
        </p:nvGrpSpPr>
        <p:grpSpPr>
          <a:xfrm>
            <a:off x="0" y="6333745"/>
            <a:ext cx="12192000" cy="524510"/>
            <a:chOff x="0" y="6333745"/>
            <a:chExt cx="12192000" cy="524510"/>
          </a:xfrm>
        </p:grpSpPr>
        <p:sp>
          <p:nvSpPr>
            <p:cNvPr id="8" name="object 3">
              <a:extLst>
                <a:ext uri="{FF2B5EF4-FFF2-40B4-BE49-F238E27FC236}">
                  <a16:creationId xmlns:a16="http://schemas.microsoft.com/office/drawing/2014/main" id="{440AC330-994D-3871-A8D8-7C331B55DC9A}"/>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9" name="object 4">
              <a:extLst>
                <a:ext uri="{FF2B5EF4-FFF2-40B4-BE49-F238E27FC236}">
                  <a16:creationId xmlns:a16="http://schemas.microsoft.com/office/drawing/2014/main" id="{07BBE8F8-AE1B-0B3D-6C3C-99D075C2F5C8}"/>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285" dirty="0">
                <a:uFill>
                  <a:solidFill>
                    <a:srgbClr val="7D7D7D"/>
                  </a:solidFill>
                </a:uFill>
              </a:rPr>
              <a:t>Highest </a:t>
            </a:r>
            <a:r>
              <a:rPr u="heavy" spc="-520" dirty="0">
                <a:uFill>
                  <a:solidFill>
                    <a:srgbClr val="7D7D7D"/>
                  </a:solidFill>
                </a:uFill>
              </a:rPr>
              <a:t>Success </a:t>
            </a:r>
            <a:r>
              <a:rPr u="heavy" spc="-395" dirty="0">
                <a:uFill>
                  <a:solidFill>
                    <a:srgbClr val="7D7D7D"/>
                  </a:solidFill>
                </a:uFill>
              </a:rPr>
              <a:t>Rate </a:t>
            </a:r>
            <a:r>
              <a:rPr u="heavy" spc="-370" dirty="0">
                <a:uFill>
                  <a:solidFill>
                    <a:srgbClr val="7D7D7D"/>
                  </a:solidFill>
                </a:uFill>
              </a:rPr>
              <a:t>Launch</a:t>
            </a:r>
            <a:r>
              <a:rPr u="heavy" spc="-400" dirty="0">
                <a:uFill>
                  <a:solidFill>
                    <a:srgbClr val="7D7D7D"/>
                  </a:solidFill>
                </a:uFill>
              </a:rPr>
              <a:t> </a:t>
            </a:r>
            <a:r>
              <a:rPr u="heavy" spc="-325" dirty="0">
                <a:uFill>
                  <a:solidFill>
                    <a:srgbClr val="7D7D7D"/>
                  </a:solidFill>
                </a:uFill>
              </a:rPr>
              <a:t>Site	</a:t>
            </a:r>
          </a:p>
        </p:txBody>
      </p:sp>
      <p:sp>
        <p:nvSpPr>
          <p:cNvPr id="3" name="object 3"/>
          <p:cNvSpPr txBox="1"/>
          <p:nvPr/>
        </p:nvSpPr>
        <p:spPr>
          <a:xfrm>
            <a:off x="1176019" y="5068061"/>
            <a:ext cx="9167495"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404040"/>
                </a:solidFill>
                <a:latin typeface="Carlito"/>
                <a:cs typeface="Carlito"/>
              </a:rPr>
              <a:t>KSC LC-39A has </a:t>
            </a:r>
            <a:r>
              <a:rPr sz="2000" dirty="0">
                <a:solidFill>
                  <a:srgbClr val="404040"/>
                </a:solidFill>
                <a:latin typeface="Carlito"/>
                <a:cs typeface="Carlito"/>
              </a:rPr>
              <a:t>the </a:t>
            </a:r>
            <a:r>
              <a:rPr sz="2000" spc="-10" dirty="0">
                <a:solidFill>
                  <a:srgbClr val="404040"/>
                </a:solidFill>
                <a:latin typeface="Carlito"/>
                <a:cs typeface="Carlito"/>
              </a:rPr>
              <a:t>highest </a:t>
            </a:r>
            <a:r>
              <a:rPr sz="2000" dirty="0">
                <a:solidFill>
                  <a:srgbClr val="404040"/>
                </a:solidFill>
                <a:latin typeface="Carlito"/>
                <a:cs typeface="Carlito"/>
              </a:rPr>
              <a:t>success </a:t>
            </a:r>
            <a:r>
              <a:rPr sz="2000" spc="-40" dirty="0">
                <a:solidFill>
                  <a:srgbClr val="404040"/>
                </a:solidFill>
                <a:latin typeface="Carlito"/>
                <a:cs typeface="Carlito"/>
              </a:rPr>
              <a:t>rate </a:t>
            </a:r>
            <a:r>
              <a:rPr sz="2000" spc="-5" dirty="0">
                <a:solidFill>
                  <a:srgbClr val="404040"/>
                </a:solidFill>
                <a:latin typeface="Carlito"/>
                <a:cs typeface="Carlito"/>
              </a:rPr>
              <a:t>with </a:t>
            </a:r>
            <a:r>
              <a:rPr sz="2000" dirty="0">
                <a:solidFill>
                  <a:srgbClr val="404040"/>
                </a:solidFill>
                <a:latin typeface="Carlito"/>
                <a:cs typeface="Carlito"/>
              </a:rPr>
              <a:t>10 </a:t>
            </a:r>
            <a:r>
              <a:rPr sz="2000" spc="-5" dirty="0">
                <a:solidFill>
                  <a:srgbClr val="404040"/>
                </a:solidFill>
                <a:latin typeface="Carlito"/>
                <a:cs typeface="Carlito"/>
              </a:rPr>
              <a:t>successful </a:t>
            </a:r>
            <a:r>
              <a:rPr sz="2000" dirty="0">
                <a:solidFill>
                  <a:srgbClr val="404040"/>
                </a:solidFill>
                <a:latin typeface="Carlito"/>
                <a:cs typeface="Carlito"/>
              </a:rPr>
              <a:t>landings and 3 </a:t>
            </a:r>
            <a:r>
              <a:rPr sz="2000" spc="-20" dirty="0">
                <a:solidFill>
                  <a:srgbClr val="404040"/>
                </a:solidFill>
                <a:latin typeface="Carlito"/>
                <a:cs typeface="Carlito"/>
              </a:rPr>
              <a:t>failed</a:t>
            </a:r>
            <a:r>
              <a:rPr sz="2000" spc="-105" dirty="0">
                <a:solidFill>
                  <a:srgbClr val="404040"/>
                </a:solidFill>
                <a:latin typeface="Carlito"/>
                <a:cs typeface="Carlito"/>
              </a:rPr>
              <a:t> </a:t>
            </a:r>
            <a:r>
              <a:rPr sz="2000" dirty="0">
                <a:solidFill>
                  <a:srgbClr val="404040"/>
                </a:solidFill>
                <a:latin typeface="Carlito"/>
                <a:cs typeface="Carlito"/>
              </a:rPr>
              <a:t>landings.</a:t>
            </a:r>
            <a:endParaRPr sz="2000">
              <a:latin typeface="Carlito"/>
              <a:cs typeface="Carlito"/>
            </a:endParaRPr>
          </a:p>
        </p:txBody>
      </p:sp>
      <p:sp>
        <p:nvSpPr>
          <p:cNvPr id="4" name="object 4"/>
          <p:cNvSpPr/>
          <p:nvPr/>
        </p:nvSpPr>
        <p:spPr>
          <a:xfrm>
            <a:off x="4811267" y="2243327"/>
            <a:ext cx="2570988" cy="25709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248155" y="2308860"/>
            <a:ext cx="3401568" cy="1524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031480" y="2429255"/>
            <a:ext cx="324611" cy="304800"/>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41</a:t>
            </a:fld>
            <a:endParaRPr dirty="0"/>
          </a:p>
        </p:txBody>
      </p:sp>
      <p:grpSp>
        <p:nvGrpSpPr>
          <p:cNvPr id="8" name="object 2">
            <a:extLst>
              <a:ext uri="{FF2B5EF4-FFF2-40B4-BE49-F238E27FC236}">
                <a16:creationId xmlns:a16="http://schemas.microsoft.com/office/drawing/2014/main" id="{837D5F6D-CC4C-C2B5-11FD-CFE05181E94A}"/>
              </a:ext>
            </a:extLst>
          </p:cNvPr>
          <p:cNvGrpSpPr/>
          <p:nvPr/>
        </p:nvGrpSpPr>
        <p:grpSpPr>
          <a:xfrm>
            <a:off x="0" y="6333745"/>
            <a:ext cx="12192000" cy="524510"/>
            <a:chOff x="0" y="6333745"/>
            <a:chExt cx="12192000" cy="524510"/>
          </a:xfrm>
        </p:grpSpPr>
        <p:sp>
          <p:nvSpPr>
            <p:cNvPr id="9" name="object 3">
              <a:extLst>
                <a:ext uri="{FF2B5EF4-FFF2-40B4-BE49-F238E27FC236}">
                  <a16:creationId xmlns:a16="http://schemas.microsoft.com/office/drawing/2014/main" id="{A4A4FD21-27B0-8648-64C7-3415C2D548A4}"/>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0" name="object 4">
              <a:extLst>
                <a:ext uri="{FF2B5EF4-FFF2-40B4-BE49-F238E27FC236}">
                  <a16:creationId xmlns:a16="http://schemas.microsoft.com/office/drawing/2014/main" id="{040A05AD-C474-3199-CDE1-546E80749415}"/>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3189" rIns="0" bIns="0" rtlCol="0">
            <a:spAutoFit/>
          </a:bodyPr>
          <a:lstStyle/>
          <a:p>
            <a:pPr marL="168910" marR="5080">
              <a:lnSpc>
                <a:spcPts val="4910"/>
              </a:lnSpc>
              <a:spcBef>
                <a:spcPts val="969"/>
              </a:spcBef>
              <a:tabLst>
                <a:tab pos="10140315" algn="l"/>
              </a:tabLst>
            </a:pPr>
            <a:r>
              <a:rPr spc="-385" dirty="0"/>
              <a:t>Payload </a:t>
            </a:r>
            <a:r>
              <a:rPr spc="-390" dirty="0"/>
              <a:t>Mass </a:t>
            </a:r>
            <a:r>
              <a:rPr spc="-365" dirty="0"/>
              <a:t>vs. </a:t>
            </a:r>
            <a:r>
              <a:rPr spc="-520" dirty="0"/>
              <a:t>Success </a:t>
            </a:r>
            <a:r>
              <a:rPr spc="-365" dirty="0"/>
              <a:t>vs. </a:t>
            </a:r>
            <a:r>
              <a:rPr spc="-270" dirty="0"/>
              <a:t>Booster  </a:t>
            </a:r>
            <a:r>
              <a:rPr u="heavy" spc="-330" dirty="0">
                <a:uFill>
                  <a:solidFill>
                    <a:srgbClr val="7D7D7D"/>
                  </a:solidFill>
                </a:uFill>
              </a:rPr>
              <a:t>Version</a:t>
            </a:r>
            <a:r>
              <a:rPr u="heavy" spc="-409" dirty="0">
                <a:uFill>
                  <a:solidFill>
                    <a:srgbClr val="7D7D7D"/>
                  </a:solidFill>
                </a:uFill>
              </a:rPr>
              <a:t> </a:t>
            </a:r>
            <a:r>
              <a:rPr u="heavy" spc="-330" dirty="0">
                <a:uFill>
                  <a:solidFill>
                    <a:srgbClr val="7D7D7D"/>
                  </a:solidFill>
                </a:uFill>
              </a:rPr>
              <a:t>Category	</a:t>
            </a:r>
          </a:p>
        </p:txBody>
      </p:sp>
      <p:sp>
        <p:nvSpPr>
          <p:cNvPr id="3" name="object 3"/>
          <p:cNvSpPr txBox="1"/>
          <p:nvPr/>
        </p:nvSpPr>
        <p:spPr>
          <a:xfrm>
            <a:off x="1084275" y="4868926"/>
            <a:ext cx="9767570" cy="1169670"/>
          </a:xfrm>
          <a:prstGeom prst="rect">
            <a:avLst/>
          </a:prstGeom>
        </p:spPr>
        <p:txBody>
          <a:bodyPr vert="horz" wrap="square" lIns="0" tIns="38100" rIns="0" bIns="0" rtlCol="0">
            <a:spAutoFit/>
          </a:bodyPr>
          <a:lstStyle/>
          <a:p>
            <a:pPr marL="12700" marR="5080">
              <a:lnSpc>
                <a:spcPct val="91700"/>
              </a:lnSpc>
              <a:spcBef>
                <a:spcPts val="300"/>
              </a:spcBef>
            </a:pPr>
            <a:r>
              <a:rPr sz="2000" spc="-5" dirty="0">
                <a:solidFill>
                  <a:srgbClr val="404040"/>
                </a:solidFill>
                <a:latin typeface="Carlito"/>
                <a:cs typeface="Carlito"/>
              </a:rPr>
              <a:t>Plotly dashboard has </a:t>
            </a:r>
            <a:r>
              <a:rPr sz="2000" dirty="0">
                <a:solidFill>
                  <a:srgbClr val="404040"/>
                </a:solidFill>
                <a:latin typeface="Carlito"/>
                <a:cs typeface="Carlito"/>
              </a:rPr>
              <a:t>a </a:t>
            </a:r>
            <a:r>
              <a:rPr sz="2000" spc="-25" dirty="0">
                <a:solidFill>
                  <a:srgbClr val="404040"/>
                </a:solidFill>
                <a:latin typeface="Carlito"/>
                <a:cs typeface="Carlito"/>
              </a:rPr>
              <a:t>Payload </a:t>
            </a:r>
            <a:r>
              <a:rPr sz="2000" spc="-20" dirty="0">
                <a:solidFill>
                  <a:srgbClr val="404040"/>
                </a:solidFill>
                <a:latin typeface="Carlito"/>
                <a:cs typeface="Carlito"/>
              </a:rPr>
              <a:t>range </a:t>
            </a:r>
            <a:r>
              <a:rPr sz="2000" spc="-60" dirty="0">
                <a:solidFill>
                  <a:srgbClr val="404040"/>
                </a:solidFill>
                <a:latin typeface="Carlito"/>
                <a:cs typeface="Carlito"/>
              </a:rPr>
              <a:t>selector. </a:t>
            </a:r>
            <a:r>
              <a:rPr sz="2000" spc="-65" dirty="0">
                <a:solidFill>
                  <a:srgbClr val="404040"/>
                </a:solidFill>
                <a:latin typeface="Carlito"/>
                <a:cs typeface="Carlito"/>
              </a:rPr>
              <a:t>However, </a:t>
            </a:r>
            <a:r>
              <a:rPr sz="2000" dirty="0">
                <a:solidFill>
                  <a:srgbClr val="404040"/>
                </a:solidFill>
                <a:latin typeface="Carlito"/>
                <a:cs typeface="Carlito"/>
              </a:rPr>
              <a:t>this </a:t>
            </a:r>
            <a:r>
              <a:rPr sz="2000" spc="-5" dirty="0">
                <a:solidFill>
                  <a:srgbClr val="404040"/>
                </a:solidFill>
                <a:latin typeface="Carlito"/>
                <a:cs typeface="Carlito"/>
              </a:rPr>
              <a:t>is </a:t>
            </a:r>
            <a:r>
              <a:rPr sz="2000" spc="-10" dirty="0">
                <a:solidFill>
                  <a:srgbClr val="404040"/>
                </a:solidFill>
                <a:latin typeface="Carlito"/>
                <a:cs typeface="Carlito"/>
              </a:rPr>
              <a:t>set </a:t>
            </a:r>
            <a:r>
              <a:rPr sz="2000" spc="-20" dirty="0">
                <a:solidFill>
                  <a:srgbClr val="404040"/>
                </a:solidFill>
                <a:latin typeface="Carlito"/>
                <a:cs typeface="Carlito"/>
              </a:rPr>
              <a:t>from </a:t>
            </a:r>
            <a:r>
              <a:rPr sz="2000" dirty="0">
                <a:solidFill>
                  <a:srgbClr val="404040"/>
                </a:solidFill>
                <a:latin typeface="Carlito"/>
                <a:cs typeface="Carlito"/>
              </a:rPr>
              <a:t>0-10000 </a:t>
            </a:r>
            <a:r>
              <a:rPr sz="2000" spc="-20" dirty="0">
                <a:solidFill>
                  <a:srgbClr val="404040"/>
                </a:solidFill>
                <a:latin typeface="Carlito"/>
                <a:cs typeface="Carlito"/>
              </a:rPr>
              <a:t>instead </a:t>
            </a:r>
            <a:r>
              <a:rPr sz="2000" spc="-5" dirty="0">
                <a:solidFill>
                  <a:srgbClr val="404040"/>
                </a:solidFill>
                <a:latin typeface="Carlito"/>
                <a:cs typeface="Carlito"/>
              </a:rPr>
              <a:t>of </a:t>
            </a:r>
            <a:r>
              <a:rPr sz="2000" dirty="0">
                <a:solidFill>
                  <a:srgbClr val="404040"/>
                </a:solidFill>
                <a:latin typeface="Carlito"/>
                <a:cs typeface="Carlito"/>
              </a:rPr>
              <a:t>the  </a:t>
            </a:r>
            <a:r>
              <a:rPr sz="2000" spc="-20" dirty="0">
                <a:solidFill>
                  <a:srgbClr val="404040"/>
                </a:solidFill>
                <a:latin typeface="Carlito"/>
                <a:cs typeface="Carlito"/>
              </a:rPr>
              <a:t>max </a:t>
            </a:r>
            <a:r>
              <a:rPr sz="2000" spc="-25" dirty="0">
                <a:solidFill>
                  <a:srgbClr val="404040"/>
                </a:solidFill>
                <a:latin typeface="Carlito"/>
                <a:cs typeface="Carlito"/>
              </a:rPr>
              <a:t>Payload </a:t>
            </a:r>
            <a:r>
              <a:rPr sz="2000" spc="-5" dirty="0">
                <a:solidFill>
                  <a:srgbClr val="404040"/>
                </a:solidFill>
                <a:latin typeface="Carlito"/>
                <a:cs typeface="Carlito"/>
              </a:rPr>
              <a:t>of </a:t>
            </a:r>
            <a:r>
              <a:rPr sz="2000" dirty="0">
                <a:solidFill>
                  <a:srgbClr val="404040"/>
                </a:solidFill>
                <a:latin typeface="Carlito"/>
                <a:cs typeface="Carlito"/>
              </a:rPr>
              <a:t>15600. </a:t>
            </a:r>
            <a:r>
              <a:rPr sz="2000" spc="-5" dirty="0">
                <a:solidFill>
                  <a:srgbClr val="404040"/>
                </a:solidFill>
                <a:latin typeface="Carlito"/>
                <a:cs typeface="Carlito"/>
              </a:rPr>
              <a:t>Class </a:t>
            </a:r>
            <a:r>
              <a:rPr sz="2000" spc="-20" dirty="0">
                <a:solidFill>
                  <a:srgbClr val="404040"/>
                </a:solidFill>
                <a:latin typeface="Carlito"/>
                <a:cs typeface="Carlito"/>
              </a:rPr>
              <a:t>indicates </a:t>
            </a:r>
            <a:r>
              <a:rPr sz="2000" dirty="0">
                <a:solidFill>
                  <a:srgbClr val="404040"/>
                </a:solidFill>
                <a:latin typeface="Carlito"/>
                <a:cs typeface="Carlito"/>
              </a:rPr>
              <a:t>1 </a:t>
            </a:r>
            <a:r>
              <a:rPr sz="2000" spc="-30" dirty="0">
                <a:solidFill>
                  <a:srgbClr val="404040"/>
                </a:solidFill>
                <a:latin typeface="Carlito"/>
                <a:cs typeface="Carlito"/>
              </a:rPr>
              <a:t>for </a:t>
            </a:r>
            <a:r>
              <a:rPr sz="2000" spc="-5" dirty="0">
                <a:solidFill>
                  <a:srgbClr val="404040"/>
                </a:solidFill>
                <a:latin typeface="Carlito"/>
                <a:cs typeface="Carlito"/>
              </a:rPr>
              <a:t>successful </a:t>
            </a:r>
            <a:r>
              <a:rPr sz="2000" dirty="0">
                <a:solidFill>
                  <a:srgbClr val="404040"/>
                </a:solidFill>
                <a:latin typeface="Carlito"/>
                <a:cs typeface="Carlito"/>
              </a:rPr>
              <a:t>landing and 0 </a:t>
            </a:r>
            <a:r>
              <a:rPr sz="2000" spc="-30" dirty="0">
                <a:solidFill>
                  <a:srgbClr val="404040"/>
                </a:solidFill>
                <a:latin typeface="Carlito"/>
                <a:cs typeface="Carlito"/>
              </a:rPr>
              <a:t>for </a:t>
            </a:r>
            <a:r>
              <a:rPr sz="2000" spc="-20" dirty="0">
                <a:solidFill>
                  <a:srgbClr val="404040"/>
                </a:solidFill>
                <a:latin typeface="Carlito"/>
                <a:cs typeface="Carlito"/>
              </a:rPr>
              <a:t>failure. </a:t>
            </a:r>
            <a:r>
              <a:rPr sz="2000" spc="-25" dirty="0">
                <a:solidFill>
                  <a:srgbClr val="404040"/>
                </a:solidFill>
                <a:latin typeface="Carlito"/>
                <a:cs typeface="Carlito"/>
              </a:rPr>
              <a:t>Scatter </a:t>
            </a:r>
            <a:r>
              <a:rPr sz="2000" spc="-5" dirty="0">
                <a:solidFill>
                  <a:srgbClr val="404040"/>
                </a:solidFill>
                <a:latin typeface="Carlito"/>
                <a:cs typeface="Carlito"/>
              </a:rPr>
              <a:t>plot also  accounts </a:t>
            </a:r>
            <a:r>
              <a:rPr sz="2000" spc="-25" dirty="0">
                <a:solidFill>
                  <a:srgbClr val="404040"/>
                </a:solidFill>
                <a:latin typeface="Carlito"/>
                <a:cs typeface="Carlito"/>
              </a:rPr>
              <a:t>for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spc="-20" dirty="0">
                <a:solidFill>
                  <a:srgbClr val="404040"/>
                </a:solidFill>
                <a:latin typeface="Carlito"/>
                <a:cs typeface="Carlito"/>
              </a:rPr>
              <a:t>category </a:t>
            </a:r>
            <a:r>
              <a:rPr sz="2000" spc="-5" dirty="0">
                <a:solidFill>
                  <a:srgbClr val="404040"/>
                </a:solidFill>
                <a:latin typeface="Carlito"/>
                <a:cs typeface="Carlito"/>
              </a:rPr>
              <a:t>in color </a:t>
            </a:r>
            <a:r>
              <a:rPr sz="2000" dirty="0">
                <a:solidFill>
                  <a:srgbClr val="404040"/>
                </a:solidFill>
                <a:latin typeface="Carlito"/>
                <a:cs typeface="Carlito"/>
              </a:rPr>
              <a:t>and number </a:t>
            </a:r>
            <a:r>
              <a:rPr sz="2000" spc="-5" dirty="0">
                <a:solidFill>
                  <a:srgbClr val="404040"/>
                </a:solidFill>
                <a:latin typeface="Carlito"/>
                <a:cs typeface="Carlito"/>
              </a:rPr>
              <a:t>of </a:t>
            </a:r>
            <a:r>
              <a:rPr sz="2000" dirty="0">
                <a:solidFill>
                  <a:srgbClr val="404040"/>
                </a:solidFill>
                <a:latin typeface="Carlito"/>
                <a:cs typeface="Carlito"/>
              </a:rPr>
              <a:t>launches </a:t>
            </a:r>
            <a:r>
              <a:rPr sz="2000" spc="-5" dirty="0">
                <a:solidFill>
                  <a:srgbClr val="404040"/>
                </a:solidFill>
                <a:latin typeface="Carlito"/>
                <a:cs typeface="Carlito"/>
              </a:rPr>
              <a:t>in </a:t>
            </a:r>
            <a:r>
              <a:rPr sz="2000" spc="-15" dirty="0">
                <a:solidFill>
                  <a:srgbClr val="404040"/>
                </a:solidFill>
                <a:latin typeface="Carlito"/>
                <a:cs typeface="Carlito"/>
              </a:rPr>
              <a:t>point </a:t>
            </a:r>
            <a:r>
              <a:rPr sz="2000" spc="-25" dirty="0">
                <a:solidFill>
                  <a:srgbClr val="404040"/>
                </a:solidFill>
                <a:latin typeface="Carlito"/>
                <a:cs typeface="Carlito"/>
              </a:rPr>
              <a:t>size. </a:t>
            </a:r>
            <a:r>
              <a:rPr sz="2000" spc="-5" dirty="0">
                <a:solidFill>
                  <a:srgbClr val="404040"/>
                </a:solidFill>
                <a:latin typeface="Carlito"/>
                <a:cs typeface="Carlito"/>
              </a:rPr>
              <a:t>In </a:t>
            </a:r>
            <a:r>
              <a:rPr sz="2000" dirty="0">
                <a:solidFill>
                  <a:srgbClr val="404040"/>
                </a:solidFill>
                <a:latin typeface="Carlito"/>
                <a:cs typeface="Carlito"/>
              </a:rPr>
              <a:t>this  </a:t>
            </a:r>
            <a:r>
              <a:rPr sz="2000" spc="-5" dirty="0">
                <a:solidFill>
                  <a:srgbClr val="404040"/>
                </a:solidFill>
                <a:latin typeface="Carlito"/>
                <a:cs typeface="Carlito"/>
              </a:rPr>
              <a:t>particular </a:t>
            </a:r>
            <a:r>
              <a:rPr sz="2000" spc="-20" dirty="0">
                <a:solidFill>
                  <a:srgbClr val="404040"/>
                </a:solidFill>
                <a:latin typeface="Carlito"/>
                <a:cs typeface="Carlito"/>
              </a:rPr>
              <a:t>range </a:t>
            </a:r>
            <a:r>
              <a:rPr sz="2000" spc="-5" dirty="0">
                <a:solidFill>
                  <a:srgbClr val="404040"/>
                </a:solidFill>
                <a:latin typeface="Carlito"/>
                <a:cs typeface="Carlito"/>
              </a:rPr>
              <a:t>of </a:t>
            </a:r>
            <a:r>
              <a:rPr sz="2000" dirty="0">
                <a:solidFill>
                  <a:srgbClr val="404040"/>
                </a:solidFill>
                <a:latin typeface="Carlito"/>
                <a:cs typeface="Carlito"/>
              </a:rPr>
              <a:t>0-6000, </a:t>
            </a:r>
            <a:r>
              <a:rPr sz="2000" spc="-20" dirty="0">
                <a:solidFill>
                  <a:srgbClr val="404040"/>
                </a:solidFill>
                <a:latin typeface="Carlito"/>
                <a:cs typeface="Carlito"/>
              </a:rPr>
              <a:t>interestingly </a:t>
            </a:r>
            <a:r>
              <a:rPr sz="2000" spc="-5" dirty="0">
                <a:solidFill>
                  <a:srgbClr val="404040"/>
                </a:solidFill>
                <a:latin typeface="Carlito"/>
                <a:cs typeface="Carlito"/>
              </a:rPr>
              <a:t>there </a:t>
            </a:r>
            <a:r>
              <a:rPr sz="2000" spc="-20" dirty="0">
                <a:solidFill>
                  <a:srgbClr val="404040"/>
                </a:solidFill>
                <a:latin typeface="Carlito"/>
                <a:cs typeface="Carlito"/>
              </a:rPr>
              <a:t>are two failed </a:t>
            </a:r>
            <a:r>
              <a:rPr sz="2000" dirty="0">
                <a:solidFill>
                  <a:srgbClr val="404040"/>
                </a:solidFill>
                <a:latin typeface="Carlito"/>
                <a:cs typeface="Carlito"/>
              </a:rPr>
              <a:t>landings </a:t>
            </a:r>
            <a:r>
              <a:rPr sz="2000" spc="-5" dirty="0">
                <a:solidFill>
                  <a:srgbClr val="404040"/>
                </a:solidFill>
                <a:latin typeface="Carlito"/>
                <a:cs typeface="Carlito"/>
              </a:rPr>
              <a:t>with payloads of </a:t>
            </a:r>
            <a:r>
              <a:rPr sz="2000" spc="-45" dirty="0">
                <a:solidFill>
                  <a:srgbClr val="404040"/>
                </a:solidFill>
                <a:latin typeface="Carlito"/>
                <a:cs typeface="Carlito"/>
              </a:rPr>
              <a:t>zero</a:t>
            </a:r>
            <a:r>
              <a:rPr sz="2000" spc="-30" dirty="0">
                <a:solidFill>
                  <a:srgbClr val="404040"/>
                </a:solidFill>
                <a:latin typeface="Carlito"/>
                <a:cs typeface="Carlito"/>
              </a:rPr>
              <a:t> </a:t>
            </a:r>
            <a:r>
              <a:rPr sz="2000" dirty="0">
                <a:solidFill>
                  <a:srgbClr val="404040"/>
                </a:solidFill>
                <a:latin typeface="Carlito"/>
                <a:cs typeface="Carlito"/>
              </a:rPr>
              <a:t>kg.</a:t>
            </a:r>
            <a:endParaRPr sz="2000">
              <a:latin typeface="Carlito"/>
              <a:cs typeface="Carlito"/>
            </a:endParaRPr>
          </a:p>
        </p:txBody>
      </p:sp>
      <p:sp>
        <p:nvSpPr>
          <p:cNvPr id="4" name="object 4"/>
          <p:cNvSpPr/>
          <p:nvPr/>
        </p:nvSpPr>
        <p:spPr>
          <a:xfrm>
            <a:off x="417958" y="1774321"/>
            <a:ext cx="11568046" cy="298156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42</a:t>
            </a:fld>
            <a:endParaRPr dirty="0"/>
          </a:p>
        </p:txBody>
      </p:sp>
      <p:grpSp>
        <p:nvGrpSpPr>
          <p:cNvPr id="6" name="object 2">
            <a:extLst>
              <a:ext uri="{FF2B5EF4-FFF2-40B4-BE49-F238E27FC236}">
                <a16:creationId xmlns:a16="http://schemas.microsoft.com/office/drawing/2014/main" id="{11D6811E-205F-52CF-477B-59E93079717E}"/>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D84FB8AD-AEE5-C359-03B4-A2A68449EA3B}"/>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46A0130C-26E1-D5E9-0E29-8C50BF8A3565}"/>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5"/>
            <a:ext cx="12192000" cy="524510"/>
            <a:chOff x="0" y="6333745"/>
            <a:chExt cx="12192000" cy="524510"/>
          </a:xfrm>
        </p:grpSpPr>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6" name="object 6"/>
          <p:cNvSpPr txBox="1">
            <a:spLocks noGrp="1"/>
          </p:cNvSpPr>
          <p:nvPr>
            <p:ph type="body" idx="1"/>
          </p:nvPr>
        </p:nvSpPr>
        <p:spPr>
          <a:xfrm>
            <a:off x="1171575" y="1622485"/>
            <a:ext cx="9990200" cy="2781726"/>
          </a:xfrm>
          <a:prstGeom prst="rect">
            <a:avLst/>
          </a:prstGeom>
        </p:spPr>
        <p:txBody>
          <a:bodyPr vert="horz" wrap="square" lIns="0" tIns="481523" rIns="0" bIns="0" rtlCol="0">
            <a:spAutoFit/>
          </a:bodyPr>
          <a:lstStyle/>
          <a:p>
            <a:pPr marL="16510" marR="5080">
              <a:lnSpc>
                <a:spcPts val="8200"/>
              </a:lnSpc>
              <a:spcBef>
                <a:spcPts val="1540"/>
              </a:spcBef>
            </a:pPr>
            <a:r>
              <a:rPr lang="pt-BR" spc="-385" dirty="0"/>
              <a:t>Analise Preditiva</a:t>
            </a:r>
          </a:p>
          <a:p>
            <a:pPr marL="16510" marR="5080">
              <a:lnSpc>
                <a:spcPts val="8200"/>
              </a:lnSpc>
              <a:spcBef>
                <a:spcPts val="1540"/>
              </a:spcBef>
            </a:pPr>
            <a:r>
              <a:rPr spc="-425" dirty="0"/>
              <a:t>(</a:t>
            </a:r>
            <a:r>
              <a:rPr spc="-425" dirty="0" err="1"/>
              <a:t>Classifica</a:t>
            </a:r>
            <a:r>
              <a:rPr lang="pt-BR" spc="-425" dirty="0" err="1"/>
              <a:t>ção</a:t>
            </a:r>
            <a:r>
              <a:rPr spc="-425" dirty="0"/>
              <a:t>)</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43</a:t>
            </a:fld>
            <a:endParaRPr dirty="0"/>
          </a:p>
        </p:txBody>
      </p:sp>
      <p:sp>
        <p:nvSpPr>
          <p:cNvPr id="7" name="object 7"/>
          <p:cNvSpPr txBox="1"/>
          <p:nvPr/>
        </p:nvSpPr>
        <p:spPr>
          <a:xfrm>
            <a:off x="1176019" y="4417517"/>
            <a:ext cx="9558020" cy="705321"/>
          </a:xfrm>
          <a:prstGeom prst="rect">
            <a:avLst/>
          </a:prstGeom>
        </p:spPr>
        <p:txBody>
          <a:bodyPr vert="horz" wrap="square" lIns="0" tIns="12700" rIns="0" bIns="0" rtlCol="0">
            <a:spAutoFit/>
          </a:bodyPr>
          <a:lstStyle/>
          <a:p>
            <a:pPr marL="12700">
              <a:lnSpc>
                <a:spcPts val="2745"/>
              </a:lnSpc>
              <a:spcBef>
                <a:spcPts val="100"/>
              </a:spcBef>
              <a:tabLst>
                <a:tab pos="3461385" algn="l"/>
                <a:tab pos="4001135" algn="l"/>
                <a:tab pos="5398770" algn="l"/>
                <a:tab pos="7389495" algn="l"/>
                <a:tab pos="8218170" algn="l"/>
              </a:tabLst>
            </a:pPr>
            <a:r>
              <a:rPr sz="2400" spc="-130" dirty="0">
                <a:solidFill>
                  <a:srgbClr val="616E52"/>
                </a:solidFill>
                <a:latin typeface="Arial"/>
                <a:cs typeface="Arial"/>
              </a:rPr>
              <a:t>GRIDSEARCHCV(CV=10)	</a:t>
            </a:r>
            <a:r>
              <a:rPr lang="pt-BR" sz="2400" spc="-200" dirty="0">
                <a:solidFill>
                  <a:srgbClr val="616E52"/>
                </a:solidFill>
                <a:latin typeface="Arial"/>
                <a:cs typeface="Arial"/>
              </a:rPr>
              <a:t>na </a:t>
            </a:r>
            <a:r>
              <a:rPr lang="pt-BR" sz="2400" spc="-160" dirty="0">
                <a:solidFill>
                  <a:srgbClr val="616E52"/>
                </a:solidFill>
                <a:latin typeface="Arial"/>
                <a:cs typeface="Arial"/>
              </a:rPr>
              <a:t>REGRESSÃO LOGISTICA</a:t>
            </a:r>
            <a:r>
              <a:rPr sz="2400" spc="-190" dirty="0">
                <a:solidFill>
                  <a:srgbClr val="616E52"/>
                </a:solidFill>
                <a:latin typeface="Arial"/>
                <a:cs typeface="Arial"/>
              </a:rPr>
              <a:t>,	</a:t>
            </a:r>
            <a:r>
              <a:rPr sz="2400" spc="-95" dirty="0">
                <a:solidFill>
                  <a:srgbClr val="616E52"/>
                </a:solidFill>
                <a:latin typeface="Arial"/>
                <a:cs typeface="Arial"/>
              </a:rPr>
              <a:t>SVM,	</a:t>
            </a:r>
            <a:r>
              <a:rPr lang="pt-BR" sz="2400" spc="-150" dirty="0">
                <a:solidFill>
                  <a:srgbClr val="616E52"/>
                </a:solidFill>
                <a:latin typeface="Arial"/>
                <a:cs typeface="Arial"/>
              </a:rPr>
              <a:t>ÁRVORE DE DECISÃO</a:t>
            </a:r>
            <a:r>
              <a:rPr sz="2400" spc="-220" dirty="0">
                <a:solidFill>
                  <a:srgbClr val="616E52"/>
                </a:solidFill>
                <a:latin typeface="Arial"/>
                <a:cs typeface="Arial"/>
              </a:rPr>
              <a:t>,</a:t>
            </a:r>
            <a:r>
              <a:rPr lang="pt-BR" sz="2400" spc="-220" dirty="0">
                <a:solidFill>
                  <a:srgbClr val="616E52"/>
                </a:solidFill>
                <a:latin typeface="Arial"/>
                <a:cs typeface="Arial"/>
              </a:rPr>
              <a:t> E K</a:t>
            </a:r>
            <a:r>
              <a:rPr sz="2400" spc="-180" dirty="0">
                <a:solidFill>
                  <a:srgbClr val="616E52"/>
                </a:solidFill>
                <a:latin typeface="Arial"/>
                <a:cs typeface="Arial"/>
              </a:rPr>
              <a:t>NN</a:t>
            </a:r>
            <a:endParaRPr sz="2400" dirty="0">
              <a:latin typeface="Arial"/>
              <a:cs typeface="Arial"/>
            </a:endParaRPr>
          </a:p>
        </p:txBody>
      </p:sp>
      <p:grpSp>
        <p:nvGrpSpPr>
          <p:cNvPr id="9" name="object 2">
            <a:extLst>
              <a:ext uri="{FF2B5EF4-FFF2-40B4-BE49-F238E27FC236}">
                <a16:creationId xmlns:a16="http://schemas.microsoft.com/office/drawing/2014/main" id="{D9C34181-3877-3212-9F82-B393C4ABACF1}"/>
              </a:ext>
            </a:extLst>
          </p:cNvPr>
          <p:cNvGrpSpPr/>
          <p:nvPr/>
        </p:nvGrpSpPr>
        <p:grpSpPr>
          <a:xfrm>
            <a:off x="0" y="6315164"/>
            <a:ext cx="12192000" cy="524510"/>
            <a:chOff x="0" y="6333745"/>
            <a:chExt cx="12192000" cy="524510"/>
          </a:xfrm>
        </p:grpSpPr>
        <p:sp>
          <p:nvSpPr>
            <p:cNvPr id="10" name="object 3">
              <a:extLst>
                <a:ext uri="{FF2B5EF4-FFF2-40B4-BE49-F238E27FC236}">
                  <a16:creationId xmlns:a16="http://schemas.microsoft.com/office/drawing/2014/main" id="{59A7FFE1-60EF-55EB-11F0-0989818C3EA8}"/>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1" name="object 4">
              <a:extLst>
                <a:ext uri="{FF2B5EF4-FFF2-40B4-BE49-F238E27FC236}">
                  <a16:creationId xmlns:a16="http://schemas.microsoft.com/office/drawing/2014/main" id="{EF667FDB-8D15-9510-128E-47132ABF6083}"/>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1176018" y="321386"/>
            <a:ext cx="5377181" cy="566822"/>
          </a:xfrm>
          <a:prstGeom prst="rect">
            <a:avLst/>
          </a:prstGeom>
        </p:spPr>
        <p:txBody>
          <a:bodyPr vert="horz" wrap="square" lIns="0" tIns="12700" rIns="0" bIns="0" rtlCol="0">
            <a:spAutoFit/>
          </a:bodyPr>
          <a:lstStyle/>
          <a:p>
            <a:pPr marL="12700">
              <a:lnSpc>
                <a:spcPct val="100000"/>
              </a:lnSpc>
              <a:spcBef>
                <a:spcPts val="100"/>
              </a:spcBef>
            </a:pPr>
            <a:r>
              <a:rPr lang="pt-BR" sz="3600" spc="-229" dirty="0">
                <a:solidFill>
                  <a:srgbClr val="BB562C"/>
                </a:solidFill>
              </a:rPr>
              <a:t>Precisão da Classificação</a:t>
            </a:r>
            <a:endParaRPr sz="3600" dirty="0"/>
          </a:p>
        </p:txBody>
      </p:sp>
      <p:sp>
        <p:nvSpPr>
          <p:cNvPr id="6" name="object 6"/>
          <p:cNvSpPr txBox="1"/>
          <p:nvPr/>
        </p:nvSpPr>
        <p:spPr>
          <a:xfrm>
            <a:off x="304800" y="5000396"/>
            <a:ext cx="13487399" cy="1370183"/>
          </a:xfrm>
          <a:prstGeom prst="rect">
            <a:avLst/>
          </a:prstGeom>
        </p:spPr>
        <p:txBody>
          <a:bodyPr vert="horz" wrap="square" lIns="0" tIns="12700" rIns="0" bIns="0" rtlCol="0">
            <a:spAutoFit/>
          </a:bodyPr>
          <a:lstStyle/>
          <a:p>
            <a:pPr marL="12700" marR="2860040">
              <a:lnSpc>
                <a:spcPct val="120700"/>
              </a:lnSpc>
              <a:spcBef>
                <a:spcPts val="100"/>
              </a:spcBef>
            </a:pPr>
            <a:r>
              <a:rPr lang="pt-BR" sz="1450" spc="-5" dirty="0">
                <a:solidFill>
                  <a:srgbClr val="FFFFFF"/>
                </a:solidFill>
                <a:latin typeface="Carlito"/>
                <a:cs typeface="Carlito"/>
              </a:rPr>
              <a:t>Todos os modelos tiveram praticamente a mesma precisão no conjunto de teste com 83,33% de precisão. Deve-se notar que o tamanho do teste é pequeno apenas com tamanho de amostra de 18.</a:t>
            </a:r>
          </a:p>
          <a:p>
            <a:pPr marL="12700" marR="2860040">
              <a:lnSpc>
                <a:spcPct val="120700"/>
              </a:lnSpc>
              <a:spcBef>
                <a:spcPts val="100"/>
              </a:spcBef>
            </a:pPr>
            <a:r>
              <a:rPr lang="pt-BR" sz="1450" spc="-5" dirty="0">
                <a:solidFill>
                  <a:srgbClr val="FFFFFF"/>
                </a:solidFill>
                <a:latin typeface="Carlito"/>
                <a:cs typeface="Carlito"/>
              </a:rPr>
              <a:t>Isso pode causar grande variação nos resultados de precisão, como os do modelo de classificador de árvore de decisão em execuções repetidas.</a:t>
            </a:r>
          </a:p>
          <a:p>
            <a:pPr marL="12700" marR="2860040">
              <a:lnSpc>
                <a:spcPct val="120700"/>
              </a:lnSpc>
              <a:spcBef>
                <a:spcPts val="100"/>
              </a:spcBef>
            </a:pPr>
            <a:r>
              <a:rPr lang="pt-BR" sz="1450" spc="-5" dirty="0">
                <a:solidFill>
                  <a:srgbClr val="FFFFFF"/>
                </a:solidFill>
                <a:latin typeface="Carlito"/>
                <a:cs typeface="Carlito"/>
              </a:rPr>
              <a:t>Provavelmente precisamos de mais dados para determinar o melhor modelo.</a:t>
            </a:r>
            <a:endParaRPr sz="1450" dirty="0">
              <a:latin typeface="Carlito"/>
              <a:cs typeface="Carlito"/>
            </a:endParaRPr>
          </a:p>
        </p:txBody>
      </p:sp>
      <p:sp>
        <p:nvSpPr>
          <p:cNvPr id="7" name="object 7"/>
          <p:cNvSpPr/>
          <p:nvPr/>
        </p:nvSpPr>
        <p:spPr>
          <a:xfrm>
            <a:off x="3086100" y="1207008"/>
            <a:ext cx="5076444" cy="3337560"/>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44</a:t>
            </a:fld>
            <a:endParaRPr dirty="0"/>
          </a:p>
        </p:txBody>
      </p:sp>
      <p:grpSp>
        <p:nvGrpSpPr>
          <p:cNvPr id="9" name="object 2">
            <a:extLst>
              <a:ext uri="{FF2B5EF4-FFF2-40B4-BE49-F238E27FC236}">
                <a16:creationId xmlns:a16="http://schemas.microsoft.com/office/drawing/2014/main" id="{09B5CD5F-D7C4-7EEF-5AC1-3AB6F2E8D24D}"/>
              </a:ext>
            </a:extLst>
          </p:cNvPr>
          <p:cNvGrpSpPr/>
          <p:nvPr/>
        </p:nvGrpSpPr>
        <p:grpSpPr>
          <a:xfrm>
            <a:off x="0" y="6333745"/>
            <a:ext cx="12192000" cy="524510"/>
            <a:chOff x="0" y="6333745"/>
            <a:chExt cx="12192000" cy="524510"/>
          </a:xfrm>
        </p:grpSpPr>
        <p:sp>
          <p:nvSpPr>
            <p:cNvPr id="10" name="object 3">
              <a:extLst>
                <a:ext uri="{FF2B5EF4-FFF2-40B4-BE49-F238E27FC236}">
                  <a16:creationId xmlns:a16="http://schemas.microsoft.com/office/drawing/2014/main" id="{107F5616-805D-9F66-9D23-CD88A80D58E7}"/>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1" name="object 4">
              <a:extLst>
                <a:ext uri="{FF2B5EF4-FFF2-40B4-BE49-F238E27FC236}">
                  <a16:creationId xmlns:a16="http://schemas.microsoft.com/office/drawing/2014/main" id="{BF8B4593-3BBA-9D9F-6571-959DCABE31C9}"/>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175" y="4809583"/>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1176018" y="415493"/>
            <a:ext cx="3548381" cy="566822"/>
          </a:xfrm>
          <a:prstGeom prst="rect">
            <a:avLst/>
          </a:prstGeom>
        </p:spPr>
        <p:txBody>
          <a:bodyPr vert="horz" wrap="square" lIns="0" tIns="12700" rIns="0" bIns="0" rtlCol="0">
            <a:spAutoFit/>
          </a:bodyPr>
          <a:lstStyle/>
          <a:p>
            <a:pPr marL="12700">
              <a:lnSpc>
                <a:spcPct val="100000"/>
              </a:lnSpc>
              <a:spcBef>
                <a:spcPts val="100"/>
              </a:spcBef>
            </a:pPr>
            <a:r>
              <a:rPr lang="pt-BR" sz="3600" spc="-235" dirty="0">
                <a:solidFill>
                  <a:srgbClr val="BB562C"/>
                </a:solidFill>
              </a:rPr>
              <a:t>Matriz de Confusão</a:t>
            </a:r>
            <a:endParaRPr sz="3600" dirty="0"/>
          </a:p>
        </p:txBody>
      </p:sp>
      <p:sp>
        <p:nvSpPr>
          <p:cNvPr id="6" name="object 6"/>
          <p:cNvSpPr txBox="1"/>
          <p:nvPr/>
        </p:nvSpPr>
        <p:spPr>
          <a:xfrm>
            <a:off x="1066800" y="4932050"/>
            <a:ext cx="8686800" cy="1692386"/>
          </a:xfrm>
          <a:prstGeom prst="rect">
            <a:avLst/>
          </a:prstGeom>
        </p:spPr>
        <p:txBody>
          <a:bodyPr vert="horz" wrap="square" lIns="0" tIns="12700" rIns="0" bIns="0" rtlCol="0">
            <a:spAutoFit/>
          </a:bodyPr>
          <a:lstStyle/>
          <a:p>
            <a:pPr marL="12700" marR="158750">
              <a:lnSpc>
                <a:spcPct val="112500"/>
              </a:lnSpc>
              <a:spcBef>
                <a:spcPts val="100"/>
              </a:spcBef>
            </a:pPr>
            <a:r>
              <a:rPr lang="pt-BR" sz="1600" spc="-5" dirty="0">
                <a:solidFill>
                  <a:srgbClr val="FFFFFF"/>
                </a:solidFill>
                <a:latin typeface="Carlito"/>
                <a:cs typeface="Carlito"/>
              </a:rPr>
              <a:t>Como todos os modelos tiveram o mesmo desempenho para o conjunto de teste, a matriz de confusão é a mesma em todos os modelos. Os modelos previam 12 pousos bem-sucedidos quando o rótulo verdadeiro era um pouso bem-sucedido.</a:t>
            </a:r>
          </a:p>
          <a:p>
            <a:pPr marL="12700" marR="158750">
              <a:lnSpc>
                <a:spcPct val="112500"/>
              </a:lnSpc>
              <a:spcBef>
                <a:spcPts val="100"/>
              </a:spcBef>
            </a:pPr>
            <a:r>
              <a:rPr lang="pt-BR" sz="1600" spc="-5" dirty="0">
                <a:solidFill>
                  <a:srgbClr val="FFFFFF"/>
                </a:solidFill>
                <a:latin typeface="Carlito"/>
                <a:cs typeface="Carlito"/>
              </a:rPr>
              <a:t>Os modelos previram 3 pousos malsucedidos quando o rótulo verdadeiro era um pouso malsucedido.</a:t>
            </a:r>
          </a:p>
          <a:p>
            <a:pPr marL="12700" marR="158750">
              <a:lnSpc>
                <a:spcPct val="112500"/>
              </a:lnSpc>
              <a:spcBef>
                <a:spcPts val="100"/>
              </a:spcBef>
            </a:pPr>
            <a:r>
              <a:rPr lang="pt-BR" sz="1600" spc="-5" dirty="0">
                <a:solidFill>
                  <a:srgbClr val="FFFFFF"/>
                </a:solidFill>
                <a:latin typeface="Carlito"/>
                <a:cs typeface="Carlito"/>
              </a:rPr>
              <a:t>Os modelos previram 3 pousos bem-sucedidos quando o rótulo verdadeiro era pousos malsucedidos (falsos positivos). Nossos modelos preveem pousos bem-sucedidos.</a:t>
            </a:r>
            <a:endParaRPr sz="1600" dirty="0">
              <a:latin typeface="Carlito"/>
              <a:cs typeface="Carlito"/>
            </a:endParaRPr>
          </a:p>
        </p:txBody>
      </p:sp>
      <p:sp>
        <p:nvSpPr>
          <p:cNvPr id="7" name="object 7"/>
          <p:cNvSpPr/>
          <p:nvPr/>
        </p:nvSpPr>
        <p:spPr>
          <a:xfrm>
            <a:off x="3075432" y="1219200"/>
            <a:ext cx="4541520" cy="3453383"/>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8382381" y="2363851"/>
            <a:ext cx="2438019" cy="1120820"/>
          </a:xfrm>
          <a:prstGeom prst="rect">
            <a:avLst/>
          </a:prstGeom>
        </p:spPr>
        <p:txBody>
          <a:bodyPr vert="horz" wrap="square" lIns="0" tIns="12700" rIns="0" bIns="0" rtlCol="0">
            <a:spAutoFit/>
          </a:bodyPr>
          <a:lstStyle/>
          <a:p>
            <a:pPr marL="12700" marR="5080" algn="just">
              <a:lnSpc>
                <a:spcPct val="100000"/>
              </a:lnSpc>
              <a:spcBef>
                <a:spcPts val="100"/>
              </a:spcBef>
            </a:pPr>
            <a:r>
              <a:rPr lang="pt-BR" sz="1800" spc="-15" dirty="0">
                <a:latin typeface="Carlito"/>
                <a:cs typeface="Carlito"/>
              </a:rPr>
              <a:t>As previsões corretas estão em uma diagonal do canto superior esquerdo ao canto inferior direito.</a:t>
            </a:r>
            <a:endParaRPr sz="1800" dirty="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45</a:t>
            </a:fld>
            <a:endParaRPr dirty="0"/>
          </a:p>
        </p:txBody>
      </p:sp>
      <p:grpSp>
        <p:nvGrpSpPr>
          <p:cNvPr id="10" name="object 2">
            <a:extLst>
              <a:ext uri="{FF2B5EF4-FFF2-40B4-BE49-F238E27FC236}">
                <a16:creationId xmlns:a16="http://schemas.microsoft.com/office/drawing/2014/main" id="{CE0913D3-E86F-A048-6120-09856B343AEB}"/>
              </a:ext>
            </a:extLst>
          </p:cNvPr>
          <p:cNvGrpSpPr/>
          <p:nvPr/>
        </p:nvGrpSpPr>
        <p:grpSpPr>
          <a:xfrm>
            <a:off x="0" y="6333745"/>
            <a:ext cx="12192000" cy="524510"/>
            <a:chOff x="0" y="6333745"/>
            <a:chExt cx="12192000" cy="524510"/>
          </a:xfrm>
        </p:grpSpPr>
        <p:sp>
          <p:nvSpPr>
            <p:cNvPr id="11" name="object 3">
              <a:extLst>
                <a:ext uri="{FF2B5EF4-FFF2-40B4-BE49-F238E27FC236}">
                  <a16:creationId xmlns:a16="http://schemas.microsoft.com/office/drawing/2014/main" id="{20190E79-5C03-D4EF-05BD-5FA33D9D5D83}"/>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2" name="object 4">
              <a:extLst>
                <a:ext uri="{FF2B5EF4-FFF2-40B4-BE49-F238E27FC236}">
                  <a16:creationId xmlns:a16="http://schemas.microsoft.com/office/drawing/2014/main" id="{82534389-B5EF-F328-987E-0D2047E23558}"/>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176019" y="506095"/>
            <a:ext cx="3244850" cy="751488"/>
          </a:xfrm>
          <a:prstGeom prst="rect">
            <a:avLst/>
          </a:prstGeom>
        </p:spPr>
        <p:txBody>
          <a:bodyPr vert="horz" wrap="square" lIns="0" tIns="12700" rIns="0" bIns="0" rtlCol="0">
            <a:spAutoFit/>
          </a:bodyPr>
          <a:lstStyle/>
          <a:p>
            <a:pPr marL="12700">
              <a:lnSpc>
                <a:spcPct val="100000"/>
              </a:lnSpc>
              <a:spcBef>
                <a:spcPts val="100"/>
              </a:spcBef>
            </a:pPr>
            <a:r>
              <a:rPr spc="-670" dirty="0"/>
              <a:t>CONCLUS</a:t>
            </a:r>
            <a:r>
              <a:rPr lang="pt-BR" spc="-670" dirty="0"/>
              <a:t>ÃO</a:t>
            </a:r>
            <a:endParaRPr spc="-67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46</a:t>
            </a:fld>
            <a:endParaRPr dirty="0"/>
          </a:p>
        </p:txBody>
      </p:sp>
      <p:sp>
        <p:nvSpPr>
          <p:cNvPr id="4" name="object 4"/>
          <p:cNvSpPr txBox="1"/>
          <p:nvPr/>
        </p:nvSpPr>
        <p:spPr>
          <a:xfrm>
            <a:off x="1184249" y="1746715"/>
            <a:ext cx="9956800" cy="4512774"/>
          </a:xfrm>
          <a:prstGeom prst="rect">
            <a:avLst/>
          </a:prstGeom>
        </p:spPr>
        <p:txBody>
          <a:bodyPr vert="horz" wrap="square" lIns="0" tIns="62230" rIns="0" bIns="0" rtlCol="0">
            <a:spAutoFit/>
          </a:bodyPr>
          <a:lstStyle/>
          <a:p>
            <a:pPr marL="195580" indent="-183515">
              <a:lnSpc>
                <a:spcPct val="100000"/>
              </a:lnSpc>
              <a:spcBef>
                <a:spcPts val="490"/>
              </a:spcBef>
              <a:buClr>
                <a:srgbClr val="E28312"/>
              </a:buClr>
              <a:buChar char="◦"/>
              <a:tabLst>
                <a:tab pos="196215" algn="l"/>
              </a:tabLst>
            </a:pPr>
            <a:r>
              <a:rPr lang="pt-BR" sz="2000" dirty="0">
                <a:solidFill>
                  <a:srgbClr val="404040"/>
                </a:solidFill>
                <a:latin typeface="Carlito"/>
                <a:cs typeface="Carlito"/>
              </a:rPr>
              <a:t>Nossa tarefa: desenvolver um modelo de aprendizado de máquina para a Space Y que deseja concorrer à </a:t>
            </a:r>
            <a:r>
              <a:rPr lang="pt-BR" sz="2000" dirty="0" err="1">
                <a:solidFill>
                  <a:srgbClr val="404040"/>
                </a:solidFill>
                <a:latin typeface="Carlito"/>
                <a:cs typeface="Carlito"/>
              </a:rPr>
              <a:t>SpaceX</a:t>
            </a:r>
            <a:endParaRPr lang="pt-BR" sz="2000" dirty="0">
              <a:solidFill>
                <a:srgbClr val="404040"/>
              </a:solidFill>
              <a:latin typeface="Carlito"/>
              <a:cs typeface="Carlito"/>
            </a:endParaRPr>
          </a:p>
          <a:p>
            <a:pPr marL="195580" indent="-183515">
              <a:lnSpc>
                <a:spcPct val="100000"/>
              </a:lnSpc>
              <a:spcBef>
                <a:spcPts val="490"/>
              </a:spcBef>
              <a:buClr>
                <a:srgbClr val="E28312"/>
              </a:buClr>
              <a:buChar char="◦"/>
              <a:tabLst>
                <a:tab pos="196215" algn="l"/>
              </a:tabLst>
            </a:pPr>
            <a:r>
              <a:rPr lang="pt-BR" sz="2000" dirty="0">
                <a:solidFill>
                  <a:srgbClr val="404040"/>
                </a:solidFill>
                <a:latin typeface="Carlito"/>
                <a:cs typeface="Carlito"/>
              </a:rPr>
              <a:t>O objetivo do modelo é prever quando o Estágio 1 chegará com sucesso para economizar ~ $ 100 milhões de dólares</a:t>
            </a:r>
          </a:p>
          <a:p>
            <a:pPr marL="195580" indent="-183515">
              <a:lnSpc>
                <a:spcPct val="100000"/>
              </a:lnSpc>
              <a:spcBef>
                <a:spcPts val="490"/>
              </a:spcBef>
              <a:buClr>
                <a:srgbClr val="E28312"/>
              </a:buClr>
              <a:buChar char="◦"/>
              <a:tabLst>
                <a:tab pos="196215" algn="l"/>
              </a:tabLst>
            </a:pPr>
            <a:r>
              <a:rPr lang="pt-BR" sz="2000" dirty="0">
                <a:solidFill>
                  <a:srgbClr val="404040"/>
                </a:solidFill>
                <a:latin typeface="Carlito"/>
                <a:cs typeface="Carlito"/>
              </a:rPr>
              <a:t>Dados usados ​​de uma API pública da </a:t>
            </a:r>
            <a:r>
              <a:rPr lang="pt-BR" sz="2000" dirty="0" err="1">
                <a:solidFill>
                  <a:srgbClr val="404040"/>
                </a:solidFill>
                <a:latin typeface="Carlito"/>
                <a:cs typeface="Carlito"/>
              </a:rPr>
              <a:t>SpaceX</a:t>
            </a:r>
            <a:r>
              <a:rPr lang="pt-BR" sz="2000" dirty="0">
                <a:solidFill>
                  <a:srgbClr val="404040"/>
                </a:solidFill>
                <a:latin typeface="Carlito"/>
                <a:cs typeface="Carlito"/>
              </a:rPr>
              <a:t> e da página da Wikipedia da </a:t>
            </a:r>
            <a:r>
              <a:rPr lang="pt-BR" sz="2000" dirty="0" err="1">
                <a:solidFill>
                  <a:srgbClr val="404040"/>
                </a:solidFill>
                <a:latin typeface="Carlito"/>
                <a:cs typeface="Carlito"/>
              </a:rPr>
              <a:t>SpaceX</a:t>
            </a:r>
            <a:r>
              <a:rPr lang="pt-BR" sz="2000" dirty="0">
                <a:solidFill>
                  <a:srgbClr val="404040"/>
                </a:solidFill>
                <a:latin typeface="Carlito"/>
                <a:cs typeface="Carlito"/>
              </a:rPr>
              <a:t> na Web</a:t>
            </a:r>
          </a:p>
          <a:p>
            <a:pPr marL="195580" indent="-183515">
              <a:lnSpc>
                <a:spcPct val="100000"/>
              </a:lnSpc>
              <a:spcBef>
                <a:spcPts val="490"/>
              </a:spcBef>
              <a:buClr>
                <a:srgbClr val="E28312"/>
              </a:buClr>
              <a:buChar char="◦"/>
              <a:tabLst>
                <a:tab pos="196215" algn="l"/>
              </a:tabLst>
            </a:pPr>
            <a:r>
              <a:rPr lang="pt-BR" sz="2000" dirty="0">
                <a:solidFill>
                  <a:srgbClr val="404040"/>
                </a:solidFill>
                <a:latin typeface="Carlito"/>
                <a:cs typeface="Carlito"/>
              </a:rPr>
              <a:t>Rótulos de dados criados e dados armazenados em um banco de dados DB2 SQL</a:t>
            </a:r>
          </a:p>
          <a:p>
            <a:pPr marL="195580" indent="-183515">
              <a:lnSpc>
                <a:spcPct val="100000"/>
              </a:lnSpc>
              <a:spcBef>
                <a:spcPts val="490"/>
              </a:spcBef>
              <a:buClr>
                <a:srgbClr val="E28312"/>
              </a:buClr>
              <a:buChar char="◦"/>
              <a:tabLst>
                <a:tab pos="196215" algn="l"/>
              </a:tabLst>
            </a:pPr>
            <a:r>
              <a:rPr lang="pt-BR" sz="2000" dirty="0">
                <a:solidFill>
                  <a:srgbClr val="404040"/>
                </a:solidFill>
                <a:latin typeface="Carlito"/>
                <a:cs typeface="Carlito"/>
              </a:rPr>
              <a:t>Criei um dashboard para visualização</a:t>
            </a:r>
          </a:p>
          <a:p>
            <a:pPr marL="195580" indent="-183515">
              <a:lnSpc>
                <a:spcPct val="100000"/>
              </a:lnSpc>
              <a:spcBef>
                <a:spcPts val="490"/>
              </a:spcBef>
              <a:buClr>
                <a:srgbClr val="E28312"/>
              </a:buClr>
              <a:buChar char="◦"/>
              <a:tabLst>
                <a:tab pos="196215" algn="l"/>
              </a:tabLst>
            </a:pPr>
            <a:r>
              <a:rPr lang="pt-BR" sz="2000" dirty="0">
                <a:solidFill>
                  <a:srgbClr val="404040"/>
                </a:solidFill>
                <a:latin typeface="Carlito"/>
                <a:cs typeface="Carlito"/>
              </a:rPr>
              <a:t>Criamos um modelo de aprendizado de máquina com precisão de 83%</a:t>
            </a:r>
          </a:p>
          <a:p>
            <a:pPr marL="195580" indent="-183515">
              <a:lnSpc>
                <a:spcPct val="100000"/>
              </a:lnSpc>
              <a:spcBef>
                <a:spcPts val="490"/>
              </a:spcBef>
              <a:buClr>
                <a:srgbClr val="E28312"/>
              </a:buClr>
              <a:buChar char="◦"/>
              <a:tabLst>
                <a:tab pos="196215" algn="l"/>
              </a:tabLst>
            </a:pPr>
            <a:r>
              <a:rPr lang="pt-BR" sz="2000" dirty="0" err="1">
                <a:solidFill>
                  <a:srgbClr val="404040"/>
                </a:solidFill>
                <a:latin typeface="Carlito"/>
                <a:cs typeface="Carlito"/>
              </a:rPr>
              <a:t>Allon</a:t>
            </a:r>
            <a:r>
              <a:rPr lang="pt-BR" sz="2000" dirty="0">
                <a:solidFill>
                  <a:srgbClr val="404040"/>
                </a:solidFill>
                <a:latin typeface="Carlito"/>
                <a:cs typeface="Carlito"/>
              </a:rPr>
              <a:t> </a:t>
            </a:r>
            <a:r>
              <a:rPr lang="pt-BR" sz="2000" dirty="0" err="1">
                <a:solidFill>
                  <a:srgbClr val="404040"/>
                </a:solidFill>
                <a:latin typeface="Carlito"/>
                <a:cs typeface="Carlito"/>
              </a:rPr>
              <a:t>Mask</a:t>
            </a:r>
            <a:r>
              <a:rPr lang="pt-BR" sz="2000" dirty="0">
                <a:solidFill>
                  <a:srgbClr val="404040"/>
                </a:solidFill>
                <a:latin typeface="Carlito"/>
                <a:cs typeface="Carlito"/>
              </a:rPr>
              <a:t> da </a:t>
            </a:r>
            <a:r>
              <a:rPr lang="pt-BR" sz="2000" dirty="0" err="1">
                <a:solidFill>
                  <a:srgbClr val="404040"/>
                </a:solidFill>
                <a:latin typeface="Carlito"/>
                <a:cs typeface="Carlito"/>
              </a:rPr>
              <a:t>SpaceY</a:t>
            </a:r>
            <a:r>
              <a:rPr lang="pt-BR" sz="2000" dirty="0">
                <a:solidFill>
                  <a:srgbClr val="404040"/>
                </a:solidFill>
                <a:latin typeface="Carlito"/>
                <a:cs typeface="Carlito"/>
              </a:rPr>
              <a:t> pode usar esse modelo para prever com precisão relativamente alta se um lançamento terá um pouso bem-sucedido no Estágio 1 antes do lançamento para determinar se o lançamento deve ser feito ou não</a:t>
            </a:r>
          </a:p>
          <a:p>
            <a:pPr marL="195580" indent="-183515">
              <a:lnSpc>
                <a:spcPct val="100000"/>
              </a:lnSpc>
              <a:spcBef>
                <a:spcPts val="490"/>
              </a:spcBef>
              <a:buClr>
                <a:srgbClr val="E28312"/>
              </a:buClr>
              <a:buChar char="◦"/>
              <a:tabLst>
                <a:tab pos="196215" algn="l"/>
              </a:tabLst>
            </a:pPr>
            <a:r>
              <a:rPr lang="pt-BR" sz="2000" dirty="0">
                <a:solidFill>
                  <a:srgbClr val="404040"/>
                </a:solidFill>
                <a:latin typeface="Carlito"/>
                <a:cs typeface="Carlito"/>
              </a:rPr>
              <a:t>Se possível, mais dados devem ser coletados para determinar melhor o melhor modelo de aprendizado de máquina e melhorar a precisão</a:t>
            </a:r>
            <a:endParaRPr sz="2000" dirty="0">
              <a:latin typeface="Carlito"/>
              <a:cs typeface="Carlito"/>
            </a:endParaRPr>
          </a:p>
        </p:txBody>
      </p:sp>
      <p:grpSp>
        <p:nvGrpSpPr>
          <p:cNvPr id="6" name="object 2">
            <a:extLst>
              <a:ext uri="{FF2B5EF4-FFF2-40B4-BE49-F238E27FC236}">
                <a16:creationId xmlns:a16="http://schemas.microsoft.com/office/drawing/2014/main" id="{2CAA7C46-7003-7003-51FB-06BC1D2D7A9F}"/>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1E36635F-A9CE-7486-0DB7-8639FE48E046}"/>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56194F6E-60B2-C6EB-C2DE-DB1172C626BE}"/>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176019" y="506095"/>
            <a:ext cx="2454275" cy="756920"/>
          </a:xfrm>
          <a:prstGeom prst="rect">
            <a:avLst/>
          </a:prstGeom>
        </p:spPr>
        <p:txBody>
          <a:bodyPr vert="horz" wrap="square" lIns="0" tIns="12700" rIns="0" bIns="0" rtlCol="0">
            <a:spAutoFit/>
          </a:bodyPr>
          <a:lstStyle/>
          <a:p>
            <a:pPr marL="12700">
              <a:lnSpc>
                <a:spcPct val="100000"/>
              </a:lnSpc>
              <a:spcBef>
                <a:spcPts val="100"/>
              </a:spcBef>
            </a:pPr>
            <a:r>
              <a:rPr spc="-650" dirty="0"/>
              <a:t>APENDIX</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47</a:t>
            </a:fld>
            <a:endParaRPr dirty="0"/>
          </a:p>
        </p:txBody>
      </p:sp>
      <p:sp>
        <p:nvSpPr>
          <p:cNvPr id="4" name="object 4"/>
          <p:cNvSpPr txBox="1"/>
          <p:nvPr/>
        </p:nvSpPr>
        <p:spPr>
          <a:xfrm>
            <a:off x="1176019" y="1496901"/>
            <a:ext cx="8401050" cy="3051476"/>
          </a:xfrm>
          <a:prstGeom prst="rect">
            <a:avLst/>
          </a:prstGeom>
        </p:spPr>
        <p:txBody>
          <a:bodyPr vert="horz" wrap="square" lIns="0" tIns="164465" rIns="0" bIns="0" rtlCol="0">
            <a:spAutoFit/>
          </a:bodyPr>
          <a:lstStyle/>
          <a:p>
            <a:pPr marL="12700">
              <a:lnSpc>
                <a:spcPct val="100000"/>
              </a:lnSpc>
              <a:spcBef>
                <a:spcPts val="1295"/>
              </a:spcBef>
            </a:pPr>
            <a:r>
              <a:rPr sz="2000" u="heavy" dirty="0">
                <a:solidFill>
                  <a:srgbClr val="404040"/>
                </a:solidFill>
                <a:uFill>
                  <a:solidFill>
                    <a:srgbClr val="404040"/>
                  </a:solidFill>
                </a:uFill>
                <a:latin typeface="Carlito"/>
                <a:cs typeface="Carlito"/>
              </a:rPr>
              <a:t>GitHub </a:t>
            </a:r>
            <a:r>
              <a:rPr sz="2000" u="heavy" spc="-10" dirty="0">
                <a:solidFill>
                  <a:srgbClr val="404040"/>
                </a:solidFill>
                <a:uFill>
                  <a:solidFill>
                    <a:srgbClr val="404040"/>
                  </a:solidFill>
                </a:uFill>
                <a:latin typeface="Carlito"/>
                <a:cs typeface="Carlito"/>
              </a:rPr>
              <a:t>repository</a:t>
            </a:r>
            <a:r>
              <a:rPr sz="2000" u="heavy" spc="-40"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url:</a:t>
            </a:r>
            <a:r>
              <a:rPr lang="pt-BR" sz="2000" u="heavy" spc="-5" dirty="0">
                <a:solidFill>
                  <a:srgbClr val="404040"/>
                </a:solidFill>
                <a:uFill>
                  <a:solidFill>
                    <a:srgbClr val="404040"/>
                  </a:solidFill>
                </a:uFill>
                <a:latin typeface="Carlito"/>
                <a:cs typeface="Carlito"/>
              </a:rPr>
              <a:t>  </a:t>
            </a:r>
            <a:r>
              <a:rPr lang="pt-BR" sz="1750" dirty="0">
                <a:latin typeface="Carlito"/>
                <a:cs typeface="Carlito"/>
                <a:hlinkClick r:id="rId2"/>
              </a:rPr>
              <a:t>https://github.com/yraion/IBM-Data-Science</a:t>
            </a:r>
            <a:endParaRPr sz="1750" dirty="0">
              <a:latin typeface="Carlito"/>
              <a:cs typeface="Carlito"/>
            </a:endParaRPr>
          </a:p>
          <a:p>
            <a:pPr marL="12700">
              <a:lnSpc>
                <a:spcPct val="100000"/>
              </a:lnSpc>
              <a:spcBef>
                <a:spcPts val="5"/>
              </a:spcBef>
            </a:pPr>
            <a:r>
              <a:rPr sz="2000" u="heavy" spc="-5" dirty="0" err="1">
                <a:solidFill>
                  <a:srgbClr val="404040"/>
                </a:solidFill>
                <a:uFill>
                  <a:solidFill>
                    <a:srgbClr val="404040"/>
                  </a:solidFill>
                </a:uFill>
                <a:latin typeface="Carlito"/>
                <a:cs typeface="Carlito"/>
              </a:rPr>
              <a:t>Instru</a:t>
            </a:r>
            <a:r>
              <a:rPr lang="pt-BR" sz="2000" u="heavy" spc="-5" dirty="0">
                <a:solidFill>
                  <a:srgbClr val="404040"/>
                </a:solidFill>
                <a:uFill>
                  <a:solidFill>
                    <a:srgbClr val="404040"/>
                  </a:solidFill>
                </a:uFill>
                <a:latin typeface="Carlito"/>
                <a:cs typeface="Carlito"/>
              </a:rPr>
              <a:t>tore</a:t>
            </a:r>
            <a:r>
              <a:rPr lang="en-IN" sz="2000" u="heavy" spc="-5" dirty="0">
                <a:solidFill>
                  <a:srgbClr val="404040"/>
                </a:solidFill>
                <a:uFill>
                  <a:solidFill>
                    <a:srgbClr val="404040"/>
                  </a:solidFill>
                </a:uFill>
                <a:latin typeface="Carlito"/>
                <a:cs typeface="Carlito"/>
              </a:rPr>
              <a:t>s</a:t>
            </a:r>
            <a:r>
              <a:rPr sz="2000" u="heavy" spc="-5" dirty="0">
                <a:solidFill>
                  <a:srgbClr val="404040"/>
                </a:solidFill>
                <a:uFill>
                  <a:solidFill>
                    <a:srgbClr val="404040"/>
                  </a:solidFill>
                </a:uFill>
                <a:latin typeface="Carlito"/>
                <a:cs typeface="Carlito"/>
              </a:rPr>
              <a:t>:</a:t>
            </a:r>
            <a:endParaRPr sz="2000" dirty="0">
              <a:latin typeface="Carlito"/>
              <a:cs typeface="Carlito"/>
            </a:endParaRPr>
          </a:p>
          <a:p>
            <a:pPr algn="l"/>
            <a:r>
              <a:rPr lang="en-IN" sz="2000" b="1" i="0" dirty="0" err="1">
                <a:solidFill>
                  <a:srgbClr val="24292F"/>
                </a:solidFill>
                <a:effectLst/>
                <a:latin typeface="-apple-system"/>
              </a:rPr>
              <a:t>Rav</a:t>
            </a:r>
            <a:r>
              <a:rPr lang="en-IN" sz="2000" b="1" i="0" dirty="0">
                <a:solidFill>
                  <a:srgbClr val="24292F"/>
                </a:solidFill>
                <a:effectLst/>
                <a:latin typeface="-apple-system"/>
              </a:rPr>
              <a:t> Ahuja, Alex </a:t>
            </a:r>
            <a:r>
              <a:rPr lang="en-IN" sz="2000" b="1" i="0" dirty="0" err="1">
                <a:solidFill>
                  <a:srgbClr val="24292F"/>
                </a:solidFill>
                <a:effectLst/>
                <a:latin typeface="-apple-system"/>
              </a:rPr>
              <a:t>Aklson</a:t>
            </a:r>
            <a:r>
              <a:rPr lang="en-IN" sz="2000" b="1" i="0" dirty="0">
                <a:solidFill>
                  <a:srgbClr val="24292F"/>
                </a:solidFill>
                <a:effectLst/>
                <a:latin typeface="-apple-system"/>
              </a:rPr>
              <a:t>, </a:t>
            </a:r>
            <a:r>
              <a:rPr lang="en-IN" sz="2000" b="1" i="0" dirty="0" err="1">
                <a:solidFill>
                  <a:srgbClr val="24292F"/>
                </a:solidFill>
                <a:effectLst/>
                <a:latin typeface="-apple-system"/>
              </a:rPr>
              <a:t>Aije</a:t>
            </a:r>
            <a:r>
              <a:rPr lang="en-IN" sz="2000" b="1" i="0" dirty="0">
                <a:solidFill>
                  <a:srgbClr val="24292F"/>
                </a:solidFill>
                <a:effectLst/>
                <a:latin typeface="-apple-system"/>
              </a:rPr>
              <a:t> </a:t>
            </a:r>
            <a:r>
              <a:rPr lang="en-IN" sz="2000" b="1" i="0" dirty="0" err="1">
                <a:solidFill>
                  <a:srgbClr val="24292F"/>
                </a:solidFill>
                <a:effectLst/>
                <a:latin typeface="-apple-system"/>
              </a:rPr>
              <a:t>Egwaikhide</a:t>
            </a:r>
            <a:r>
              <a:rPr lang="en-IN" sz="2000" b="1" i="0" dirty="0">
                <a:solidFill>
                  <a:srgbClr val="24292F"/>
                </a:solidFill>
                <a:effectLst/>
                <a:latin typeface="-apple-system"/>
              </a:rPr>
              <a:t>, Svetlana Levitan, Romeo </a:t>
            </a:r>
            <a:r>
              <a:rPr lang="en-IN" sz="2000" b="1" i="0" dirty="0" err="1">
                <a:solidFill>
                  <a:srgbClr val="24292F"/>
                </a:solidFill>
                <a:effectLst/>
                <a:latin typeface="-apple-system"/>
              </a:rPr>
              <a:t>Kienzler</a:t>
            </a:r>
            <a:r>
              <a:rPr lang="en-IN" sz="2000" b="1" i="0" dirty="0">
                <a:solidFill>
                  <a:srgbClr val="24292F"/>
                </a:solidFill>
                <a:effectLst/>
                <a:latin typeface="-apple-system"/>
              </a:rPr>
              <a:t>, </a:t>
            </a:r>
            <a:r>
              <a:rPr lang="en-IN" sz="2000" b="1" i="0" dirty="0" err="1">
                <a:solidFill>
                  <a:srgbClr val="24292F"/>
                </a:solidFill>
                <a:effectLst/>
                <a:latin typeface="-apple-system"/>
              </a:rPr>
              <a:t>Polong</a:t>
            </a:r>
            <a:r>
              <a:rPr lang="en-IN" sz="2000" b="1" i="0" dirty="0">
                <a:solidFill>
                  <a:srgbClr val="24292F"/>
                </a:solidFill>
                <a:effectLst/>
                <a:latin typeface="-apple-system"/>
              </a:rPr>
              <a:t> Lin, Joseph </a:t>
            </a:r>
            <a:r>
              <a:rPr lang="en-IN" sz="2000" b="1" i="0" dirty="0" err="1">
                <a:solidFill>
                  <a:srgbClr val="24292F"/>
                </a:solidFill>
                <a:effectLst/>
                <a:latin typeface="-apple-system"/>
              </a:rPr>
              <a:t>Santarcangelo</a:t>
            </a:r>
            <a:r>
              <a:rPr lang="en-IN" sz="2000" b="1" i="0" dirty="0">
                <a:solidFill>
                  <a:srgbClr val="24292F"/>
                </a:solidFill>
                <a:effectLst/>
                <a:latin typeface="-apple-system"/>
              </a:rPr>
              <a:t>, Azim </a:t>
            </a:r>
            <a:r>
              <a:rPr lang="en-IN" sz="2000" b="1" i="0" dirty="0" err="1">
                <a:solidFill>
                  <a:srgbClr val="24292F"/>
                </a:solidFill>
                <a:effectLst/>
                <a:latin typeface="-apple-system"/>
              </a:rPr>
              <a:t>Hirjani</a:t>
            </a:r>
            <a:r>
              <a:rPr lang="en-IN" sz="2000" b="1" i="0" dirty="0">
                <a:solidFill>
                  <a:srgbClr val="24292F"/>
                </a:solidFill>
                <a:effectLst/>
                <a:latin typeface="-apple-system"/>
              </a:rPr>
              <a:t>, </a:t>
            </a:r>
            <a:r>
              <a:rPr lang="en-IN" sz="2000" b="1" i="0" dirty="0" err="1">
                <a:solidFill>
                  <a:srgbClr val="24292F"/>
                </a:solidFill>
                <a:effectLst/>
                <a:latin typeface="-apple-system"/>
              </a:rPr>
              <a:t>Hima</a:t>
            </a:r>
            <a:r>
              <a:rPr lang="en-IN" sz="2000" b="1" i="0" dirty="0">
                <a:solidFill>
                  <a:srgbClr val="24292F"/>
                </a:solidFill>
                <a:effectLst/>
                <a:latin typeface="-apple-system"/>
              </a:rPr>
              <a:t> Vasudevan, </a:t>
            </a:r>
            <a:r>
              <a:rPr lang="en-IN" sz="2000" b="1" i="0" dirty="0" err="1">
                <a:solidFill>
                  <a:srgbClr val="24292F"/>
                </a:solidFill>
                <a:effectLst/>
                <a:latin typeface="-apple-system"/>
              </a:rPr>
              <a:t>Saishruthi</a:t>
            </a:r>
            <a:r>
              <a:rPr lang="en-IN" sz="2000" b="1" i="0" dirty="0">
                <a:solidFill>
                  <a:srgbClr val="24292F"/>
                </a:solidFill>
                <a:effectLst/>
                <a:latin typeface="-apple-system"/>
              </a:rPr>
              <a:t> Swaminathan, Saeed </a:t>
            </a:r>
            <a:r>
              <a:rPr lang="en-IN" sz="2000" b="1" i="0" dirty="0" err="1">
                <a:solidFill>
                  <a:srgbClr val="24292F"/>
                </a:solidFill>
                <a:effectLst/>
                <a:latin typeface="-apple-system"/>
              </a:rPr>
              <a:t>Aghabozorgi</a:t>
            </a:r>
            <a:r>
              <a:rPr lang="en-IN" sz="2000" b="1" i="0" dirty="0">
                <a:solidFill>
                  <a:srgbClr val="24292F"/>
                </a:solidFill>
                <a:effectLst/>
                <a:latin typeface="-apple-system"/>
              </a:rPr>
              <a:t>, Yan Luo</a:t>
            </a:r>
          </a:p>
          <a:p>
            <a:pPr>
              <a:lnSpc>
                <a:spcPct val="100000"/>
              </a:lnSpc>
            </a:pPr>
            <a:endParaRPr sz="2000" dirty="0">
              <a:latin typeface="Carlito"/>
              <a:cs typeface="Carlito"/>
            </a:endParaRPr>
          </a:p>
          <a:p>
            <a:pPr>
              <a:lnSpc>
                <a:spcPct val="100000"/>
              </a:lnSpc>
              <a:spcBef>
                <a:spcPts val="40"/>
              </a:spcBef>
            </a:pPr>
            <a:endParaRPr sz="1750" dirty="0">
              <a:latin typeface="Carlito"/>
              <a:cs typeface="Carlito"/>
            </a:endParaRPr>
          </a:p>
          <a:p>
            <a:pPr marL="12700">
              <a:lnSpc>
                <a:spcPct val="100000"/>
              </a:lnSpc>
              <a:spcBef>
                <a:spcPts val="5"/>
              </a:spcBef>
            </a:pPr>
            <a:r>
              <a:rPr lang="pt-BR" sz="2000" u="heavy" dirty="0">
                <a:solidFill>
                  <a:srgbClr val="404040"/>
                </a:solidFill>
                <a:uFill>
                  <a:solidFill>
                    <a:srgbClr val="404040"/>
                  </a:solidFill>
                </a:uFill>
                <a:latin typeface="Carlito"/>
                <a:cs typeface="Carlito"/>
              </a:rPr>
              <a:t>Agradecimento especial a todos os Instrutores e ao </a:t>
            </a:r>
            <a:r>
              <a:rPr lang="pt-BR" sz="2000" u="heavy" dirty="0" err="1">
                <a:solidFill>
                  <a:srgbClr val="404040"/>
                </a:solidFill>
                <a:uFill>
                  <a:solidFill>
                    <a:srgbClr val="404040"/>
                  </a:solidFill>
                </a:uFill>
                <a:latin typeface="Carlito"/>
                <a:cs typeface="Carlito"/>
              </a:rPr>
              <a:t>Corsera</a:t>
            </a:r>
            <a:r>
              <a:rPr sz="2000" u="heavy" spc="-20" dirty="0">
                <a:solidFill>
                  <a:srgbClr val="404040"/>
                </a:solidFill>
                <a:uFill>
                  <a:solidFill>
                    <a:srgbClr val="404040"/>
                  </a:solidFill>
                </a:uFill>
                <a:latin typeface="Carlito"/>
                <a:cs typeface="Carlito"/>
              </a:rPr>
              <a:t>:</a:t>
            </a:r>
            <a:endParaRPr sz="2000" dirty="0">
              <a:latin typeface="Carlito"/>
              <a:cs typeface="Carlito"/>
            </a:endParaRPr>
          </a:p>
          <a:p>
            <a:pPr marL="12700">
              <a:lnSpc>
                <a:spcPct val="100000"/>
              </a:lnSpc>
              <a:spcBef>
                <a:spcPts val="1200"/>
              </a:spcBef>
            </a:pPr>
            <a:r>
              <a:rPr sz="2000" u="heavy" spc="-20" dirty="0">
                <a:solidFill>
                  <a:srgbClr val="800080"/>
                </a:solidFill>
                <a:uFill>
                  <a:solidFill>
                    <a:srgbClr val="2996E1"/>
                  </a:solidFill>
                </a:uFill>
                <a:latin typeface="Carlito"/>
                <a:cs typeface="Carlito"/>
                <a:hlinkClick r:id="rId3"/>
              </a:rPr>
              <a:t>https://www.coursera.org/professional-certificates/ibm-data-science?#instructors</a:t>
            </a:r>
            <a:endParaRPr sz="2000" dirty="0">
              <a:latin typeface="Carlito"/>
              <a:cs typeface="Carlito"/>
            </a:endParaRPr>
          </a:p>
        </p:txBody>
      </p:sp>
      <p:grpSp>
        <p:nvGrpSpPr>
          <p:cNvPr id="6" name="object 2">
            <a:extLst>
              <a:ext uri="{FF2B5EF4-FFF2-40B4-BE49-F238E27FC236}">
                <a16:creationId xmlns:a16="http://schemas.microsoft.com/office/drawing/2014/main" id="{85B83BAD-D2BA-859F-3B98-314E2AC2D446}"/>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1AEA015F-4E75-D1EA-F7DD-AB0D84A0AEED}"/>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98029EA7-2D83-8F18-EBCD-C00617DCD0EA}"/>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190" dirty="0">
                <a:uFill>
                  <a:solidFill>
                    <a:srgbClr val="7D7D7D"/>
                  </a:solidFill>
                </a:uFill>
              </a:rPr>
              <a:t>M</a:t>
            </a:r>
            <a:r>
              <a:rPr lang="pt-BR" u="heavy" spc="-190" dirty="0">
                <a:uFill>
                  <a:solidFill>
                    <a:srgbClr val="7D7D7D"/>
                  </a:solidFill>
                </a:uFill>
              </a:rPr>
              <a:t>é</a:t>
            </a:r>
            <a:r>
              <a:rPr u="heavy" spc="-190" dirty="0" err="1">
                <a:uFill>
                  <a:solidFill>
                    <a:srgbClr val="7D7D7D"/>
                  </a:solidFill>
                </a:uFill>
              </a:rPr>
              <a:t>todolog</a:t>
            </a:r>
            <a:r>
              <a:rPr lang="pt-BR" u="heavy" spc="-190" dirty="0">
                <a:uFill>
                  <a:solidFill>
                    <a:srgbClr val="7D7D7D"/>
                  </a:solidFill>
                </a:uFill>
              </a:rPr>
              <a:t>ia</a:t>
            </a:r>
            <a:r>
              <a:rPr u="heavy" spc="-190" dirty="0">
                <a:uFill>
                  <a:solidFill>
                    <a:srgbClr val="7D7D7D"/>
                  </a:solidFill>
                </a:uFill>
              </a:rPr>
              <a:t>	</a:t>
            </a: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5</a:t>
            </a:fld>
            <a:endParaRPr sz="1050">
              <a:latin typeface="Carlito"/>
              <a:cs typeface="Carlito"/>
            </a:endParaRPr>
          </a:p>
        </p:txBody>
      </p:sp>
      <p:sp>
        <p:nvSpPr>
          <p:cNvPr id="3" name="object 3"/>
          <p:cNvSpPr txBox="1"/>
          <p:nvPr/>
        </p:nvSpPr>
        <p:spPr>
          <a:xfrm>
            <a:off x="1083665" y="1742066"/>
            <a:ext cx="7760970" cy="4235133"/>
          </a:xfrm>
          <a:prstGeom prst="rect">
            <a:avLst/>
          </a:prstGeom>
        </p:spPr>
        <p:txBody>
          <a:bodyPr vert="horz" wrap="square" lIns="0" tIns="61594" rIns="0" bIns="0" rtlCol="0">
            <a:spAutoFit/>
          </a:bodyPr>
          <a:lstStyle/>
          <a:p>
            <a:pPr marL="241300" indent="-229235">
              <a:lnSpc>
                <a:spcPct val="100000"/>
              </a:lnSpc>
              <a:spcBef>
                <a:spcPts val="484"/>
              </a:spcBef>
              <a:buFont typeface="Arial"/>
              <a:buChar char="•"/>
              <a:tabLst>
                <a:tab pos="240665" algn="l"/>
                <a:tab pos="241935" algn="l"/>
              </a:tabLst>
            </a:pPr>
            <a:r>
              <a:rPr lang="pt-BR" sz="2200" spc="-35" dirty="0">
                <a:solidFill>
                  <a:srgbClr val="BB562C"/>
                </a:solidFill>
                <a:latin typeface="Carlito"/>
                <a:cs typeface="Carlito"/>
              </a:rPr>
              <a:t>Metodologia de coleta de dados:</a:t>
            </a:r>
          </a:p>
          <a:p>
            <a:pPr marL="241300" indent="-229235">
              <a:lnSpc>
                <a:spcPct val="100000"/>
              </a:lnSpc>
              <a:spcBef>
                <a:spcPts val="484"/>
              </a:spcBef>
              <a:buFont typeface="Arial"/>
              <a:buChar char="•"/>
              <a:tabLst>
                <a:tab pos="240665" algn="l"/>
                <a:tab pos="241935" algn="l"/>
              </a:tabLst>
            </a:pPr>
            <a:r>
              <a:rPr lang="pt-BR" sz="2200" spc="-35" dirty="0">
                <a:solidFill>
                  <a:srgbClr val="BB562C"/>
                </a:solidFill>
                <a:latin typeface="Carlito"/>
                <a:cs typeface="Carlito"/>
              </a:rPr>
              <a:t>Dados combinados da API pública da </a:t>
            </a:r>
            <a:r>
              <a:rPr lang="pt-BR" sz="2200" spc="-35" dirty="0" err="1">
                <a:solidFill>
                  <a:srgbClr val="BB562C"/>
                </a:solidFill>
                <a:latin typeface="Carlito"/>
                <a:cs typeface="Carlito"/>
              </a:rPr>
              <a:t>SpaceX</a:t>
            </a:r>
            <a:r>
              <a:rPr lang="pt-BR" sz="2200" spc="-35" dirty="0">
                <a:solidFill>
                  <a:srgbClr val="BB562C"/>
                </a:solidFill>
                <a:latin typeface="Carlito"/>
                <a:cs typeface="Carlito"/>
              </a:rPr>
              <a:t> e da página da Wikipedia da </a:t>
            </a:r>
            <a:r>
              <a:rPr lang="pt-BR" sz="2200" spc="-35" dirty="0" err="1">
                <a:solidFill>
                  <a:srgbClr val="BB562C"/>
                </a:solidFill>
                <a:latin typeface="Carlito"/>
                <a:cs typeface="Carlito"/>
              </a:rPr>
              <a:t>SpaceX</a:t>
            </a:r>
            <a:endParaRPr lang="pt-BR" sz="2200" spc="-35" dirty="0">
              <a:solidFill>
                <a:srgbClr val="BB562C"/>
              </a:solidFill>
              <a:latin typeface="Carlito"/>
              <a:cs typeface="Carlito"/>
            </a:endParaRPr>
          </a:p>
          <a:p>
            <a:pPr marL="241300" indent="-229235">
              <a:lnSpc>
                <a:spcPct val="100000"/>
              </a:lnSpc>
              <a:spcBef>
                <a:spcPts val="484"/>
              </a:spcBef>
              <a:buFont typeface="Arial"/>
              <a:buChar char="•"/>
              <a:tabLst>
                <a:tab pos="240665" algn="l"/>
                <a:tab pos="241935" algn="l"/>
              </a:tabLst>
            </a:pPr>
            <a:r>
              <a:rPr lang="pt-BR" sz="2200" spc="-35" dirty="0">
                <a:solidFill>
                  <a:srgbClr val="BB562C"/>
                </a:solidFill>
                <a:latin typeface="Carlito"/>
                <a:cs typeface="Carlito"/>
              </a:rPr>
              <a:t>Execute a disputa de dados</a:t>
            </a:r>
          </a:p>
          <a:p>
            <a:pPr marL="241300" indent="-229235">
              <a:lnSpc>
                <a:spcPct val="100000"/>
              </a:lnSpc>
              <a:spcBef>
                <a:spcPts val="484"/>
              </a:spcBef>
              <a:buFont typeface="Arial"/>
              <a:buChar char="•"/>
              <a:tabLst>
                <a:tab pos="240665" algn="l"/>
                <a:tab pos="241935" algn="l"/>
              </a:tabLst>
            </a:pPr>
            <a:r>
              <a:rPr lang="pt-BR" sz="2200" spc="-35" dirty="0">
                <a:solidFill>
                  <a:srgbClr val="BB562C"/>
                </a:solidFill>
                <a:latin typeface="Carlito"/>
                <a:cs typeface="Carlito"/>
              </a:rPr>
              <a:t>Classificar pousos verdadeiros como bem-sucedidos e malsucedidos de outra forma</a:t>
            </a:r>
          </a:p>
          <a:p>
            <a:pPr marL="241300" indent="-229235">
              <a:lnSpc>
                <a:spcPct val="100000"/>
              </a:lnSpc>
              <a:spcBef>
                <a:spcPts val="484"/>
              </a:spcBef>
              <a:buFont typeface="Arial"/>
              <a:buChar char="•"/>
              <a:tabLst>
                <a:tab pos="240665" algn="l"/>
                <a:tab pos="241935" algn="l"/>
              </a:tabLst>
            </a:pPr>
            <a:r>
              <a:rPr lang="pt-BR" sz="2200" spc="-35" dirty="0">
                <a:solidFill>
                  <a:srgbClr val="BB562C"/>
                </a:solidFill>
                <a:latin typeface="Carlito"/>
                <a:cs typeface="Carlito"/>
              </a:rPr>
              <a:t>Realizar análise exploratória de dados (EDA) usando visualização e SQL</a:t>
            </a:r>
          </a:p>
          <a:p>
            <a:pPr marL="241300" indent="-229235">
              <a:lnSpc>
                <a:spcPct val="100000"/>
              </a:lnSpc>
              <a:spcBef>
                <a:spcPts val="484"/>
              </a:spcBef>
              <a:buFont typeface="Arial"/>
              <a:buChar char="•"/>
              <a:tabLst>
                <a:tab pos="240665" algn="l"/>
                <a:tab pos="241935" algn="l"/>
              </a:tabLst>
            </a:pPr>
            <a:r>
              <a:rPr lang="pt-BR" sz="2200" spc="-35" dirty="0">
                <a:solidFill>
                  <a:srgbClr val="BB562C"/>
                </a:solidFill>
                <a:latin typeface="Carlito"/>
                <a:cs typeface="Carlito"/>
              </a:rPr>
              <a:t>Realize análises visuais interativas usando </a:t>
            </a:r>
            <a:r>
              <a:rPr lang="pt-BR" sz="2200" spc="-35" dirty="0" err="1">
                <a:solidFill>
                  <a:srgbClr val="BB562C"/>
                </a:solidFill>
                <a:latin typeface="Carlito"/>
                <a:cs typeface="Carlito"/>
              </a:rPr>
              <a:t>Folium</a:t>
            </a:r>
            <a:r>
              <a:rPr lang="pt-BR" sz="2200" spc="-35" dirty="0">
                <a:solidFill>
                  <a:srgbClr val="BB562C"/>
                </a:solidFill>
                <a:latin typeface="Carlito"/>
                <a:cs typeface="Carlito"/>
              </a:rPr>
              <a:t> e </a:t>
            </a:r>
            <a:r>
              <a:rPr lang="pt-BR" sz="2200" spc="-35" dirty="0" err="1">
                <a:solidFill>
                  <a:srgbClr val="BB562C"/>
                </a:solidFill>
                <a:latin typeface="Carlito"/>
                <a:cs typeface="Carlito"/>
              </a:rPr>
              <a:t>Plotly</a:t>
            </a:r>
            <a:r>
              <a:rPr lang="pt-BR" sz="2200" spc="-35" dirty="0">
                <a:solidFill>
                  <a:srgbClr val="BB562C"/>
                </a:solidFill>
                <a:latin typeface="Carlito"/>
                <a:cs typeface="Carlito"/>
              </a:rPr>
              <a:t> Dash</a:t>
            </a:r>
          </a:p>
          <a:p>
            <a:pPr marL="241300" indent="-229235">
              <a:lnSpc>
                <a:spcPct val="100000"/>
              </a:lnSpc>
              <a:spcBef>
                <a:spcPts val="484"/>
              </a:spcBef>
              <a:buFont typeface="Arial"/>
              <a:buChar char="•"/>
              <a:tabLst>
                <a:tab pos="240665" algn="l"/>
                <a:tab pos="241935" algn="l"/>
              </a:tabLst>
            </a:pPr>
            <a:r>
              <a:rPr lang="pt-BR" sz="2200" spc="-35" dirty="0">
                <a:solidFill>
                  <a:srgbClr val="BB562C"/>
                </a:solidFill>
                <a:latin typeface="Carlito"/>
                <a:cs typeface="Carlito"/>
              </a:rPr>
              <a:t>Realize análises preditivas usando modelos de classificação</a:t>
            </a:r>
          </a:p>
          <a:p>
            <a:pPr marL="241300" indent="-229235">
              <a:lnSpc>
                <a:spcPct val="100000"/>
              </a:lnSpc>
              <a:spcBef>
                <a:spcPts val="484"/>
              </a:spcBef>
              <a:buFont typeface="Arial"/>
              <a:buChar char="•"/>
              <a:tabLst>
                <a:tab pos="240665" algn="l"/>
                <a:tab pos="241935" algn="l"/>
              </a:tabLst>
            </a:pPr>
            <a:r>
              <a:rPr lang="pt-BR" sz="2200" spc="-35" dirty="0">
                <a:solidFill>
                  <a:srgbClr val="BB562C"/>
                </a:solidFill>
                <a:latin typeface="Carlito"/>
                <a:cs typeface="Carlito"/>
              </a:rPr>
              <a:t>Modelos ajustados usando </a:t>
            </a:r>
            <a:r>
              <a:rPr lang="pt-BR" sz="2200" spc="-35" dirty="0" err="1">
                <a:solidFill>
                  <a:srgbClr val="BB562C"/>
                </a:solidFill>
                <a:latin typeface="Carlito"/>
                <a:cs typeface="Carlito"/>
              </a:rPr>
              <a:t>GridSearchCV</a:t>
            </a:r>
            <a:endParaRPr sz="1800" dirty="0">
              <a:latin typeface="Carlito"/>
              <a:cs typeface="Carlito"/>
            </a:endParaRPr>
          </a:p>
        </p:txBody>
      </p:sp>
      <p:grpSp>
        <p:nvGrpSpPr>
          <p:cNvPr id="5" name="object 2">
            <a:extLst>
              <a:ext uri="{FF2B5EF4-FFF2-40B4-BE49-F238E27FC236}">
                <a16:creationId xmlns:a16="http://schemas.microsoft.com/office/drawing/2014/main" id="{1F7967C0-3214-B5A5-AA11-EC548C309F01}"/>
              </a:ext>
            </a:extLst>
          </p:cNvPr>
          <p:cNvGrpSpPr/>
          <p:nvPr/>
        </p:nvGrpSpPr>
        <p:grpSpPr>
          <a:xfrm>
            <a:off x="0" y="6333745"/>
            <a:ext cx="12192000" cy="524510"/>
            <a:chOff x="0" y="6333745"/>
            <a:chExt cx="12192000" cy="524510"/>
          </a:xfrm>
        </p:grpSpPr>
        <p:sp>
          <p:nvSpPr>
            <p:cNvPr id="6" name="object 3">
              <a:extLst>
                <a:ext uri="{FF2B5EF4-FFF2-40B4-BE49-F238E27FC236}">
                  <a16:creationId xmlns:a16="http://schemas.microsoft.com/office/drawing/2014/main" id="{DFD868ED-A81D-4DE6-6E83-60284DE3ED43}"/>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7" name="object 4">
              <a:extLst>
                <a:ext uri="{FF2B5EF4-FFF2-40B4-BE49-F238E27FC236}">
                  <a16:creationId xmlns:a16="http://schemas.microsoft.com/office/drawing/2014/main" id="{A1B9B674-F7E5-0566-2780-072642EC9118}"/>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5450840" cy="1245235"/>
          </a:xfrm>
          <a:prstGeom prst="rect">
            <a:avLst/>
          </a:prstGeom>
        </p:spPr>
        <p:txBody>
          <a:bodyPr vert="horz" wrap="square" lIns="0" tIns="13335" rIns="0" bIns="0" rtlCol="0">
            <a:spAutoFit/>
          </a:bodyPr>
          <a:lstStyle/>
          <a:p>
            <a:pPr marL="12700">
              <a:lnSpc>
                <a:spcPct val="100000"/>
              </a:lnSpc>
              <a:spcBef>
                <a:spcPts val="105"/>
              </a:spcBef>
            </a:pPr>
            <a:r>
              <a:rPr sz="8000" spc="-285" dirty="0">
                <a:solidFill>
                  <a:srgbClr val="242424"/>
                </a:solidFill>
                <a:latin typeface="Arial"/>
                <a:cs typeface="Arial"/>
              </a:rPr>
              <a:t>M</a:t>
            </a:r>
            <a:r>
              <a:rPr lang="pt-BR" sz="8000" spc="-285" dirty="0">
                <a:solidFill>
                  <a:srgbClr val="242424"/>
                </a:solidFill>
                <a:latin typeface="Arial"/>
                <a:cs typeface="Arial"/>
              </a:rPr>
              <a:t>é</a:t>
            </a:r>
            <a:r>
              <a:rPr sz="8000" spc="-285" dirty="0" err="1">
                <a:solidFill>
                  <a:srgbClr val="242424"/>
                </a:solidFill>
                <a:latin typeface="Arial"/>
                <a:cs typeface="Arial"/>
              </a:rPr>
              <a:t>todolog</a:t>
            </a:r>
            <a:r>
              <a:rPr lang="pt-BR" sz="8000" spc="-285" dirty="0">
                <a:solidFill>
                  <a:srgbClr val="242424"/>
                </a:solidFill>
                <a:latin typeface="Arial"/>
                <a:cs typeface="Arial"/>
              </a:rPr>
              <a:t>ia</a:t>
            </a:r>
            <a:endParaRPr sz="8000" dirty="0">
              <a:latin typeface="Arial"/>
              <a:cs typeface="Arial"/>
            </a:endParaRP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6</a:t>
            </a:fld>
            <a:endParaRPr sz="1050">
              <a:latin typeface="Carlito"/>
              <a:cs typeface="Carlito"/>
            </a:endParaRPr>
          </a:p>
        </p:txBody>
      </p:sp>
      <p:sp>
        <p:nvSpPr>
          <p:cNvPr id="3" name="object 3"/>
          <p:cNvSpPr txBox="1"/>
          <p:nvPr/>
        </p:nvSpPr>
        <p:spPr>
          <a:xfrm>
            <a:off x="1176019" y="4417517"/>
            <a:ext cx="8895080" cy="722630"/>
          </a:xfrm>
          <a:prstGeom prst="rect">
            <a:avLst/>
          </a:prstGeom>
        </p:spPr>
        <p:txBody>
          <a:bodyPr vert="horz" wrap="square" lIns="0" tIns="12700" rIns="0" bIns="0" rtlCol="0">
            <a:spAutoFit/>
          </a:bodyPr>
          <a:lstStyle/>
          <a:p>
            <a:pPr marL="12700">
              <a:lnSpc>
                <a:spcPts val="2745"/>
              </a:lnSpc>
              <a:spcBef>
                <a:spcPts val="100"/>
              </a:spcBef>
            </a:pPr>
            <a:r>
              <a:rPr lang="pt-BR" sz="2400" spc="-165" dirty="0">
                <a:solidFill>
                  <a:srgbClr val="616E52"/>
                </a:solidFill>
                <a:latin typeface="Arial"/>
                <a:cs typeface="Arial"/>
              </a:rPr>
              <a:t>VISÃO GERAL DA COLETA DE DADOS, DISCUSSÃO, VISUALIZAÇÃO,</a:t>
            </a:r>
          </a:p>
          <a:p>
            <a:pPr marL="12700">
              <a:lnSpc>
                <a:spcPts val="2745"/>
              </a:lnSpc>
              <a:spcBef>
                <a:spcPts val="100"/>
              </a:spcBef>
            </a:pPr>
            <a:r>
              <a:rPr lang="pt-BR" sz="2400" spc="-165" dirty="0">
                <a:solidFill>
                  <a:srgbClr val="616E52"/>
                </a:solidFill>
                <a:latin typeface="Arial"/>
                <a:cs typeface="Arial"/>
              </a:rPr>
              <a:t>PAINEL E MÉTODOS DE MODELO</a:t>
            </a:r>
            <a:endParaRPr sz="2400" dirty="0">
              <a:latin typeface="Arial"/>
              <a:cs typeface="Arial"/>
            </a:endParaRPr>
          </a:p>
        </p:txBody>
      </p:sp>
      <p:grpSp>
        <p:nvGrpSpPr>
          <p:cNvPr id="5" name="object 2">
            <a:extLst>
              <a:ext uri="{FF2B5EF4-FFF2-40B4-BE49-F238E27FC236}">
                <a16:creationId xmlns:a16="http://schemas.microsoft.com/office/drawing/2014/main" id="{463438F2-93BF-84FB-21B5-F6BE5F9EDDC4}"/>
              </a:ext>
            </a:extLst>
          </p:cNvPr>
          <p:cNvGrpSpPr/>
          <p:nvPr/>
        </p:nvGrpSpPr>
        <p:grpSpPr>
          <a:xfrm>
            <a:off x="0" y="6333745"/>
            <a:ext cx="12192000" cy="524510"/>
            <a:chOff x="0" y="6333745"/>
            <a:chExt cx="12192000" cy="524510"/>
          </a:xfrm>
        </p:grpSpPr>
        <p:sp>
          <p:nvSpPr>
            <p:cNvPr id="6" name="object 3">
              <a:extLst>
                <a:ext uri="{FF2B5EF4-FFF2-40B4-BE49-F238E27FC236}">
                  <a16:creationId xmlns:a16="http://schemas.microsoft.com/office/drawing/2014/main" id="{1E8AC6BA-5334-F78A-3F62-BF34FC2779F9}"/>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7" name="object 4">
              <a:extLst>
                <a:ext uri="{FF2B5EF4-FFF2-40B4-BE49-F238E27FC236}">
                  <a16:creationId xmlns:a16="http://schemas.microsoft.com/office/drawing/2014/main" id="{FA7A2F55-AD8C-6D1A-C8AE-89BF944E3E13}"/>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47115" y="860805"/>
            <a:ext cx="6031230" cy="756920"/>
          </a:xfrm>
          <a:prstGeom prst="rect">
            <a:avLst/>
          </a:prstGeom>
        </p:spPr>
        <p:txBody>
          <a:bodyPr vert="horz" wrap="square" lIns="0" tIns="12700" rIns="0" bIns="0" rtlCol="0">
            <a:spAutoFit/>
          </a:bodyPr>
          <a:lstStyle/>
          <a:p>
            <a:pPr marL="12700">
              <a:lnSpc>
                <a:spcPct val="100000"/>
              </a:lnSpc>
              <a:spcBef>
                <a:spcPts val="100"/>
              </a:spcBef>
            </a:pPr>
            <a:r>
              <a:rPr spc="-340" dirty="0"/>
              <a:t>Data </a:t>
            </a:r>
            <a:r>
              <a:rPr spc="-235" dirty="0"/>
              <a:t>Collection</a:t>
            </a:r>
            <a:r>
              <a:rPr spc="-505" dirty="0"/>
              <a:t> </a:t>
            </a:r>
            <a:r>
              <a:rPr spc="-275" dirty="0"/>
              <a:t>Overview</a:t>
            </a:r>
          </a:p>
        </p:txBody>
      </p:sp>
      <p:sp>
        <p:nvSpPr>
          <p:cNvPr id="5" name="object 5"/>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7</a:t>
            </a:fld>
            <a:endParaRPr sz="1050">
              <a:latin typeface="Carlito"/>
              <a:cs typeface="Carlito"/>
            </a:endParaRPr>
          </a:p>
        </p:txBody>
      </p:sp>
      <p:sp>
        <p:nvSpPr>
          <p:cNvPr id="4" name="object 4"/>
          <p:cNvSpPr txBox="1"/>
          <p:nvPr/>
        </p:nvSpPr>
        <p:spPr>
          <a:xfrm>
            <a:off x="1176019" y="1824608"/>
            <a:ext cx="9899650" cy="3620863"/>
          </a:xfrm>
          <a:prstGeom prst="rect">
            <a:avLst/>
          </a:prstGeom>
        </p:spPr>
        <p:txBody>
          <a:bodyPr vert="horz" wrap="square" lIns="0" tIns="42545" rIns="0" bIns="0" rtlCol="0">
            <a:spAutoFit/>
          </a:bodyPr>
          <a:lstStyle/>
          <a:p>
            <a:pPr marL="12700" marR="42545">
              <a:lnSpc>
                <a:spcPts val="2210"/>
              </a:lnSpc>
              <a:spcBef>
                <a:spcPts val="335"/>
              </a:spcBef>
            </a:pPr>
            <a:r>
              <a:rPr lang="pt-BR" sz="2000" spc="-25" dirty="0">
                <a:solidFill>
                  <a:srgbClr val="404040"/>
                </a:solidFill>
                <a:latin typeface="Carlito"/>
                <a:cs typeface="Carlito"/>
              </a:rPr>
              <a:t>O processo de coleta de dados envolveu uma combinação de solicitações de API da API pública do Space X e dados da web de uma tabela na entrada da Wikipedia do Space X.</a:t>
            </a:r>
          </a:p>
          <a:p>
            <a:pPr marL="12700" marR="42545">
              <a:lnSpc>
                <a:spcPts val="2210"/>
              </a:lnSpc>
              <a:spcBef>
                <a:spcPts val="335"/>
              </a:spcBef>
            </a:pPr>
            <a:r>
              <a:rPr lang="pt-BR" sz="2000" spc="-25" dirty="0">
                <a:solidFill>
                  <a:srgbClr val="404040"/>
                </a:solidFill>
                <a:latin typeface="Carlito"/>
                <a:cs typeface="Carlito"/>
              </a:rPr>
              <a:t>O próximo slide mostrará o fluxograma de coleta de dados da API e o seguinte mostrará o fluxograma de coleta de dados do </a:t>
            </a:r>
            <a:r>
              <a:rPr lang="pt-BR" sz="2000" spc="-25" dirty="0" err="1">
                <a:solidFill>
                  <a:srgbClr val="404040"/>
                </a:solidFill>
                <a:latin typeface="Carlito"/>
                <a:cs typeface="Carlito"/>
              </a:rPr>
              <a:t>webscraping</a:t>
            </a:r>
            <a:r>
              <a:rPr lang="pt-BR" sz="2000" spc="-25" dirty="0">
                <a:solidFill>
                  <a:srgbClr val="404040"/>
                </a:solidFill>
                <a:latin typeface="Carlito"/>
                <a:cs typeface="Carlito"/>
              </a:rPr>
              <a:t>.</a:t>
            </a:r>
          </a:p>
          <a:p>
            <a:pPr marL="12700" marR="42545">
              <a:lnSpc>
                <a:spcPts val="2210"/>
              </a:lnSpc>
              <a:spcBef>
                <a:spcPts val="335"/>
              </a:spcBef>
            </a:pPr>
            <a:r>
              <a:rPr lang="pt-BR" sz="2000" u="heavy" spc="-25" dirty="0">
                <a:solidFill>
                  <a:srgbClr val="404040"/>
                </a:solidFill>
                <a:uFill>
                  <a:solidFill>
                    <a:srgbClr val="404040"/>
                  </a:solidFill>
                </a:uFill>
                <a:latin typeface="Carlito"/>
              </a:rPr>
              <a:t>Colunas de dados da API Space X:</a:t>
            </a:r>
          </a:p>
          <a:p>
            <a:pPr marL="12700">
              <a:lnSpc>
                <a:spcPts val="2300"/>
              </a:lnSpc>
              <a:spcBef>
                <a:spcPts val="1200"/>
              </a:spcBef>
            </a:pPr>
            <a:r>
              <a:rPr lang="pt-BR" sz="2000" spc="-30" dirty="0" err="1">
                <a:solidFill>
                  <a:srgbClr val="404040"/>
                </a:solidFill>
                <a:latin typeface="Carlito"/>
                <a:cs typeface="Carlito"/>
              </a:rPr>
              <a:t>FlightNumber</a:t>
            </a:r>
            <a:r>
              <a:rPr lang="pt-BR" sz="2000" spc="-30" dirty="0">
                <a:solidFill>
                  <a:srgbClr val="404040"/>
                </a:solidFill>
                <a:latin typeface="Carlito"/>
                <a:cs typeface="Carlito"/>
              </a:rPr>
              <a:t>, Date, </a:t>
            </a:r>
            <a:r>
              <a:rPr lang="pt-BR" sz="2000" spc="-30" dirty="0" err="1">
                <a:solidFill>
                  <a:srgbClr val="404040"/>
                </a:solidFill>
                <a:latin typeface="Carlito"/>
                <a:cs typeface="Carlito"/>
              </a:rPr>
              <a:t>BoosterVersion</a:t>
            </a:r>
            <a:r>
              <a:rPr lang="pt-BR" sz="2000" spc="-30" dirty="0">
                <a:solidFill>
                  <a:srgbClr val="404040"/>
                </a:solidFill>
                <a:latin typeface="Carlito"/>
                <a:cs typeface="Carlito"/>
              </a:rPr>
              <a:t>, </a:t>
            </a:r>
            <a:r>
              <a:rPr lang="pt-BR" sz="2000" spc="-30" dirty="0" err="1">
                <a:solidFill>
                  <a:srgbClr val="404040"/>
                </a:solidFill>
                <a:latin typeface="Carlito"/>
                <a:cs typeface="Carlito"/>
              </a:rPr>
              <a:t>PayloadMass</a:t>
            </a:r>
            <a:r>
              <a:rPr lang="pt-BR" sz="2000" spc="-30" dirty="0">
                <a:solidFill>
                  <a:srgbClr val="404040"/>
                </a:solidFill>
                <a:latin typeface="Carlito"/>
                <a:cs typeface="Carlito"/>
              </a:rPr>
              <a:t>, </a:t>
            </a:r>
            <a:r>
              <a:rPr lang="pt-BR" sz="2000" spc="-30" dirty="0" err="1">
                <a:solidFill>
                  <a:srgbClr val="404040"/>
                </a:solidFill>
                <a:latin typeface="Carlito"/>
                <a:cs typeface="Carlito"/>
              </a:rPr>
              <a:t>Orbit</a:t>
            </a:r>
            <a:r>
              <a:rPr lang="pt-BR" sz="2000" spc="-30" dirty="0">
                <a:solidFill>
                  <a:srgbClr val="404040"/>
                </a:solidFill>
                <a:latin typeface="Carlito"/>
                <a:cs typeface="Carlito"/>
              </a:rPr>
              <a:t>, </a:t>
            </a:r>
            <a:r>
              <a:rPr lang="pt-BR" sz="2000" spc="-30" dirty="0" err="1">
                <a:solidFill>
                  <a:srgbClr val="404040"/>
                </a:solidFill>
                <a:latin typeface="Carlito"/>
                <a:cs typeface="Carlito"/>
              </a:rPr>
              <a:t>LaunchSite</a:t>
            </a:r>
            <a:r>
              <a:rPr lang="pt-BR" sz="2000" spc="-30" dirty="0">
                <a:solidFill>
                  <a:srgbClr val="404040"/>
                </a:solidFill>
                <a:latin typeface="Carlito"/>
                <a:cs typeface="Carlito"/>
              </a:rPr>
              <a:t>, </a:t>
            </a:r>
            <a:r>
              <a:rPr lang="pt-BR" sz="2000" spc="-30" dirty="0" err="1">
                <a:solidFill>
                  <a:srgbClr val="404040"/>
                </a:solidFill>
                <a:latin typeface="Carlito"/>
                <a:cs typeface="Carlito"/>
              </a:rPr>
              <a:t>Outcome</a:t>
            </a:r>
            <a:r>
              <a:rPr lang="pt-BR" sz="2000" spc="-30" dirty="0">
                <a:solidFill>
                  <a:srgbClr val="404040"/>
                </a:solidFill>
                <a:latin typeface="Carlito"/>
                <a:cs typeface="Carlito"/>
              </a:rPr>
              <a:t>, </a:t>
            </a:r>
            <a:r>
              <a:rPr lang="pt-BR" sz="2000" spc="-30" dirty="0" err="1">
                <a:solidFill>
                  <a:srgbClr val="404040"/>
                </a:solidFill>
                <a:latin typeface="Carlito"/>
                <a:cs typeface="Carlito"/>
              </a:rPr>
              <a:t>Flights</a:t>
            </a:r>
            <a:r>
              <a:rPr lang="pt-BR" sz="2000" spc="-30" dirty="0">
                <a:solidFill>
                  <a:srgbClr val="404040"/>
                </a:solidFill>
                <a:latin typeface="Carlito"/>
                <a:cs typeface="Carlito"/>
              </a:rPr>
              <a:t>, </a:t>
            </a:r>
            <a:r>
              <a:rPr lang="pt-BR" sz="2000" spc="-30" dirty="0" err="1">
                <a:solidFill>
                  <a:srgbClr val="404040"/>
                </a:solidFill>
                <a:latin typeface="Carlito"/>
                <a:cs typeface="Carlito"/>
              </a:rPr>
              <a:t>GridFins</a:t>
            </a:r>
            <a:r>
              <a:rPr lang="pt-BR" sz="2000" spc="-30" dirty="0">
                <a:solidFill>
                  <a:srgbClr val="404040"/>
                </a:solidFill>
                <a:latin typeface="Carlito"/>
                <a:cs typeface="Carlito"/>
              </a:rPr>
              <a:t>,</a:t>
            </a:r>
          </a:p>
          <a:p>
            <a:pPr marL="12700">
              <a:lnSpc>
                <a:spcPts val="2300"/>
              </a:lnSpc>
              <a:spcBef>
                <a:spcPts val="1200"/>
              </a:spcBef>
            </a:pPr>
            <a:r>
              <a:rPr lang="pt-BR" sz="2000" spc="-30" dirty="0">
                <a:solidFill>
                  <a:srgbClr val="404040"/>
                </a:solidFill>
                <a:latin typeface="Carlito"/>
                <a:cs typeface="Carlito"/>
              </a:rPr>
              <a:t>Reutilizado, Pernas, </a:t>
            </a:r>
            <a:r>
              <a:rPr lang="pt-BR" sz="2000" spc="-30" dirty="0" err="1">
                <a:solidFill>
                  <a:srgbClr val="404040"/>
                </a:solidFill>
                <a:latin typeface="Carlito"/>
                <a:cs typeface="Carlito"/>
              </a:rPr>
              <a:t>LandingPad</a:t>
            </a:r>
            <a:r>
              <a:rPr lang="pt-BR" sz="2000" spc="-30" dirty="0">
                <a:solidFill>
                  <a:srgbClr val="404040"/>
                </a:solidFill>
                <a:latin typeface="Carlito"/>
                <a:cs typeface="Carlito"/>
              </a:rPr>
              <a:t>, Bloco, </a:t>
            </a:r>
            <a:r>
              <a:rPr lang="pt-BR" sz="2000" spc="-30" dirty="0" err="1">
                <a:solidFill>
                  <a:srgbClr val="404040"/>
                </a:solidFill>
                <a:latin typeface="Carlito"/>
                <a:cs typeface="Carlito"/>
              </a:rPr>
              <a:t>ReusedCount</a:t>
            </a:r>
            <a:r>
              <a:rPr lang="pt-BR" sz="2000" spc="-30" dirty="0">
                <a:solidFill>
                  <a:srgbClr val="404040"/>
                </a:solidFill>
                <a:latin typeface="Carlito"/>
                <a:cs typeface="Carlito"/>
              </a:rPr>
              <a:t>, Serial, Longitude, </a:t>
            </a:r>
            <a:r>
              <a:rPr lang="pt-BR" sz="2000" spc="-30" dirty="0" err="1">
                <a:solidFill>
                  <a:srgbClr val="404040"/>
                </a:solidFill>
                <a:latin typeface="Carlito"/>
                <a:cs typeface="Carlito"/>
              </a:rPr>
              <a:t>Latitude</a:t>
            </a:r>
            <a:r>
              <a:rPr lang="pt-BR" sz="2000" u="heavy" dirty="0" err="1">
                <a:solidFill>
                  <a:srgbClr val="404040"/>
                </a:solidFill>
                <a:uFill>
                  <a:solidFill>
                    <a:srgbClr val="404040"/>
                  </a:solidFill>
                </a:uFill>
                <a:latin typeface="Carlito"/>
                <a:cs typeface="Carlito"/>
              </a:rPr>
              <a:t>Wikipedia</a:t>
            </a:r>
            <a:endParaRPr lang="pt-BR" sz="2000" u="heavy" dirty="0">
              <a:solidFill>
                <a:srgbClr val="404040"/>
              </a:solidFill>
              <a:uFill>
                <a:solidFill>
                  <a:srgbClr val="404040"/>
                </a:solidFill>
              </a:uFill>
              <a:latin typeface="Carlito"/>
              <a:cs typeface="Carlito"/>
            </a:endParaRPr>
          </a:p>
          <a:p>
            <a:pPr marL="12700">
              <a:lnSpc>
                <a:spcPts val="2300"/>
              </a:lnSpc>
              <a:spcBef>
                <a:spcPts val="1200"/>
              </a:spcBef>
            </a:pPr>
            <a:r>
              <a:rPr lang="pt-BR" sz="2000" u="heavy" dirty="0">
                <a:solidFill>
                  <a:srgbClr val="404040"/>
                </a:solidFill>
                <a:uFill>
                  <a:solidFill>
                    <a:srgbClr val="404040"/>
                  </a:solidFill>
                </a:uFill>
                <a:latin typeface="Carlito"/>
                <a:cs typeface="Carlito"/>
              </a:rPr>
              <a:t> </a:t>
            </a:r>
            <a:r>
              <a:rPr lang="pt-BR" sz="2000" u="heavy" spc="-25" dirty="0">
                <a:solidFill>
                  <a:srgbClr val="404040"/>
                </a:solidFill>
                <a:uFill>
                  <a:solidFill>
                    <a:srgbClr val="404040"/>
                  </a:solidFill>
                </a:uFill>
                <a:latin typeface="Carlito"/>
                <a:cs typeface="Carlito"/>
              </a:rPr>
              <a:t>Colunas de dados do </a:t>
            </a:r>
            <a:r>
              <a:rPr lang="pt-BR" sz="2000" u="heavy" spc="-25" dirty="0" err="1">
                <a:solidFill>
                  <a:srgbClr val="404040"/>
                </a:solidFill>
                <a:uFill>
                  <a:solidFill>
                    <a:srgbClr val="404040"/>
                  </a:solidFill>
                </a:uFill>
                <a:latin typeface="Carlito"/>
                <a:cs typeface="Carlito"/>
              </a:rPr>
              <a:t>Webscraping</a:t>
            </a:r>
            <a:r>
              <a:rPr lang="pt-BR" sz="2000" u="heavy" spc="-25" dirty="0">
                <a:solidFill>
                  <a:srgbClr val="404040"/>
                </a:solidFill>
                <a:uFill>
                  <a:solidFill>
                    <a:srgbClr val="404040"/>
                  </a:solidFill>
                </a:uFill>
                <a:latin typeface="Carlito"/>
                <a:cs typeface="Carlito"/>
              </a:rPr>
              <a:t> </a:t>
            </a:r>
            <a:r>
              <a:rPr lang="pt-BR" sz="2000" u="heavy" spc="-5" dirty="0">
                <a:solidFill>
                  <a:srgbClr val="404040"/>
                </a:solidFill>
                <a:uFill>
                  <a:solidFill>
                    <a:srgbClr val="404040"/>
                  </a:solidFill>
                </a:uFill>
                <a:latin typeface="Carlito"/>
                <a:cs typeface="Carlito"/>
              </a:rPr>
              <a:t>:</a:t>
            </a:r>
            <a:endParaRPr lang="pt-BR" sz="2000" dirty="0">
              <a:latin typeface="Carlito"/>
              <a:cs typeface="Carlito"/>
            </a:endParaRPr>
          </a:p>
          <a:p>
            <a:pPr marL="12700" marR="837565">
              <a:lnSpc>
                <a:spcPts val="2200"/>
              </a:lnSpc>
              <a:spcBef>
                <a:spcPts val="1440"/>
              </a:spcBef>
            </a:pPr>
            <a:r>
              <a:rPr lang="en-US" sz="2000" spc="-15" dirty="0">
                <a:solidFill>
                  <a:srgbClr val="404040"/>
                </a:solidFill>
                <a:latin typeface="Carlito"/>
                <a:cs typeface="Carlito"/>
              </a:rPr>
              <a:t>Flight No., Launch site, Payload, </a:t>
            </a:r>
            <a:r>
              <a:rPr lang="en-US" sz="2000" spc="-15" dirty="0" err="1">
                <a:solidFill>
                  <a:srgbClr val="404040"/>
                </a:solidFill>
                <a:latin typeface="Carlito"/>
                <a:cs typeface="Carlito"/>
              </a:rPr>
              <a:t>PayloadMass</a:t>
            </a:r>
            <a:r>
              <a:rPr lang="en-US" sz="2000" spc="-15" dirty="0">
                <a:solidFill>
                  <a:srgbClr val="404040"/>
                </a:solidFill>
                <a:latin typeface="Carlito"/>
                <a:cs typeface="Carlito"/>
              </a:rPr>
              <a:t>, Orbit, Customer, Launch result, Version Booster, Booster landing, Date, Time</a:t>
            </a:r>
            <a:endParaRPr sz="2000" dirty="0">
              <a:latin typeface="Carlito"/>
              <a:cs typeface="Carlito"/>
            </a:endParaRPr>
          </a:p>
        </p:txBody>
      </p:sp>
      <p:grpSp>
        <p:nvGrpSpPr>
          <p:cNvPr id="6" name="object 2">
            <a:extLst>
              <a:ext uri="{FF2B5EF4-FFF2-40B4-BE49-F238E27FC236}">
                <a16:creationId xmlns:a16="http://schemas.microsoft.com/office/drawing/2014/main" id="{167EBCA8-1D1C-12C4-559D-A1B070014C1C}"/>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FA0ADC95-7F07-63A7-E435-2F16815319BC}"/>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AB167682-F375-E604-99B4-BFE476909E21}"/>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104004" cy="6858000"/>
            <a:chOff x="0" y="0"/>
            <a:chExt cx="4104004" cy="6858000"/>
          </a:xfrm>
          <a:solidFill>
            <a:schemeClr val="accent6"/>
          </a:solidFill>
        </p:grpSpPr>
        <p:sp>
          <p:nvSpPr>
            <p:cNvPr id="3" name="object 3"/>
            <p:cNvSpPr/>
            <p:nvPr/>
          </p:nvSpPr>
          <p:spPr>
            <a:xfrm>
              <a:off x="0" y="0"/>
              <a:ext cx="4050665" cy="6858000"/>
            </a:xfrm>
            <a:custGeom>
              <a:avLst/>
              <a:gdLst/>
              <a:ahLst/>
              <a:cxnLst/>
              <a:rect l="l" t="t" r="r" b="b"/>
              <a:pathLst>
                <a:path w="4050665" h="6858000">
                  <a:moveTo>
                    <a:pt x="4050284" y="0"/>
                  </a:moveTo>
                  <a:lnTo>
                    <a:pt x="0" y="0"/>
                  </a:lnTo>
                  <a:lnTo>
                    <a:pt x="0" y="6858000"/>
                  </a:lnTo>
                  <a:lnTo>
                    <a:pt x="4050284" y="6858000"/>
                  </a:lnTo>
                  <a:lnTo>
                    <a:pt x="4050284" y="0"/>
                  </a:lnTo>
                  <a:close/>
                </a:path>
              </a:pathLst>
            </a:custGeom>
            <a:grpFill/>
          </p:spPr>
          <p:txBody>
            <a:bodyPr wrap="square" lIns="0" tIns="0" rIns="0" bIns="0" rtlCol="0"/>
            <a:lstStyle/>
            <a:p>
              <a:endParaRPr/>
            </a:p>
          </p:txBody>
        </p:sp>
        <p:sp>
          <p:nvSpPr>
            <p:cNvPr id="4" name="object 4"/>
            <p:cNvSpPr/>
            <p:nvPr/>
          </p:nvSpPr>
          <p:spPr>
            <a:xfrm>
              <a:off x="4040123" y="0"/>
              <a:ext cx="64135" cy="6858000"/>
            </a:xfrm>
            <a:custGeom>
              <a:avLst/>
              <a:gdLst/>
              <a:ahLst/>
              <a:cxnLst/>
              <a:rect l="l" t="t" r="r" b="b"/>
              <a:pathLst>
                <a:path w="64135" h="6858000">
                  <a:moveTo>
                    <a:pt x="63880" y="0"/>
                  </a:moveTo>
                  <a:lnTo>
                    <a:pt x="0" y="0"/>
                  </a:lnTo>
                  <a:lnTo>
                    <a:pt x="0" y="6858000"/>
                  </a:lnTo>
                  <a:lnTo>
                    <a:pt x="63880" y="6858000"/>
                  </a:lnTo>
                  <a:lnTo>
                    <a:pt x="63880" y="0"/>
                  </a:lnTo>
                  <a:close/>
                </a:path>
              </a:pathLst>
            </a:custGeom>
            <a:grpFill/>
          </p:spPr>
          <p:txBody>
            <a:bodyPr wrap="square" lIns="0" tIns="0" rIns="0" bIns="0" rtlCol="0"/>
            <a:lstStyle/>
            <a:p>
              <a:endParaRPr/>
            </a:p>
          </p:txBody>
        </p:sp>
      </p:grpSp>
      <p:sp>
        <p:nvSpPr>
          <p:cNvPr id="5" name="object 5"/>
          <p:cNvSpPr txBox="1"/>
          <p:nvPr/>
        </p:nvSpPr>
        <p:spPr>
          <a:xfrm>
            <a:off x="535635" y="1760982"/>
            <a:ext cx="3016885" cy="1045210"/>
          </a:xfrm>
          <a:prstGeom prst="rect">
            <a:avLst/>
          </a:prstGeom>
        </p:spPr>
        <p:txBody>
          <a:bodyPr vert="horz" wrap="square" lIns="0" tIns="12700" rIns="0" bIns="0" rtlCol="0">
            <a:spAutoFit/>
          </a:bodyPr>
          <a:lstStyle/>
          <a:p>
            <a:pPr marL="12700">
              <a:lnSpc>
                <a:spcPts val="4015"/>
              </a:lnSpc>
              <a:spcBef>
                <a:spcPts val="100"/>
              </a:spcBef>
            </a:pPr>
            <a:r>
              <a:rPr sz="3600" spc="-280" dirty="0">
                <a:solidFill>
                  <a:srgbClr val="FFFFFF"/>
                </a:solidFill>
                <a:latin typeface="Arial"/>
                <a:cs typeface="Arial"/>
              </a:rPr>
              <a:t>Data </a:t>
            </a:r>
            <a:r>
              <a:rPr sz="3600" spc="-185" dirty="0">
                <a:solidFill>
                  <a:srgbClr val="FFFFFF"/>
                </a:solidFill>
                <a:latin typeface="Arial"/>
                <a:cs typeface="Arial"/>
              </a:rPr>
              <a:t>Collection</a:t>
            </a:r>
            <a:r>
              <a:rPr sz="3600" spc="-525" dirty="0">
                <a:solidFill>
                  <a:srgbClr val="FFFFFF"/>
                </a:solidFill>
                <a:latin typeface="Arial"/>
                <a:cs typeface="Arial"/>
              </a:rPr>
              <a:t> </a:t>
            </a:r>
            <a:r>
              <a:rPr sz="3600" spc="-210" dirty="0">
                <a:solidFill>
                  <a:srgbClr val="FFFFFF"/>
                </a:solidFill>
                <a:latin typeface="Arial"/>
                <a:cs typeface="Arial"/>
              </a:rPr>
              <a:t>–</a:t>
            </a:r>
            <a:endParaRPr sz="3600">
              <a:latin typeface="Arial"/>
              <a:cs typeface="Arial"/>
            </a:endParaRPr>
          </a:p>
          <a:p>
            <a:pPr marL="12700">
              <a:lnSpc>
                <a:spcPts val="4015"/>
              </a:lnSpc>
            </a:pPr>
            <a:r>
              <a:rPr sz="3600" spc="-425" dirty="0">
                <a:solidFill>
                  <a:srgbClr val="FFFFFF"/>
                </a:solidFill>
                <a:latin typeface="Arial"/>
                <a:cs typeface="Arial"/>
              </a:rPr>
              <a:t>SpaceX</a:t>
            </a:r>
            <a:r>
              <a:rPr sz="3600" spc="-385" dirty="0">
                <a:solidFill>
                  <a:srgbClr val="FFFFFF"/>
                </a:solidFill>
                <a:latin typeface="Arial"/>
                <a:cs typeface="Arial"/>
              </a:rPr>
              <a:t> API</a:t>
            </a:r>
            <a:endParaRPr sz="3600">
              <a:latin typeface="Arial"/>
              <a:cs typeface="Arial"/>
            </a:endParaRPr>
          </a:p>
        </p:txBody>
      </p:sp>
      <p:sp>
        <p:nvSpPr>
          <p:cNvPr id="6" name="object 6"/>
          <p:cNvSpPr/>
          <p:nvPr/>
        </p:nvSpPr>
        <p:spPr>
          <a:xfrm>
            <a:off x="5062728" y="1754123"/>
            <a:ext cx="237744" cy="1389888"/>
          </a:xfrm>
          <a:prstGeom prst="rect">
            <a:avLst/>
          </a:prstGeom>
          <a:blipFill>
            <a:blip r:embed="rId2" cstate="print"/>
            <a:stretch>
              <a:fillRect/>
            </a:stretch>
          </a:blipFill>
        </p:spPr>
        <p:txBody>
          <a:bodyPr wrap="square" lIns="0" tIns="0" rIns="0" bIns="0" rtlCol="0"/>
          <a:lstStyle/>
          <a:p>
            <a:endParaRPr/>
          </a:p>
        </p:txBody>
      </p:sp>
      <p:grpSp>
        <p:nvGrpSpPr>
          <p:cNvPr id="7" name="object 7"/>
          <p:cNvGrpSpPr/>
          <p:nvPr/>
        </p:nvGrpSpPr>
        <p:grpSpPr>
          <a:xfrm>
            <a:off x="4782311" y="1478280"/>
            <a:ext cx="1851660" cy="1607820"/>
            <a:chOff x="4782311" y="1478280"/>
            <a:chExt cx="1851660" cy="1607820"/>
          </a:xfrm>
        </p:grpSpPr>
        <p:sp>
          <p:nvSpPr>
            <p:cNvPr id="8" name="object 8"/>
            <p:cNvSpPr/>
            <p:nvPr/>
          </p:nvSpPr>
          <p:spPr>
            <a:xfrm>
              <a:off x="5084063" y="1766316"/>
              <a:ext cx="158496" cy="131978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782311" y="1478280"/>
              <a:ext cx="1851660" cy="114300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4888991" y="1719072"/>
              <a:ext cx="1677923" cy="69646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4803647" y="1499616"/>
              <a:ext cx="1772411" cy="1063752"/>
            </a:xfrm>
            <a:prstGeom prst="rect">
              <a:avLst/>
            </a:prstGeom>
            <a:solidFill>
              <a:schemeClr val="tx1">
                <a:lumMod val="50000"/>
                <a:lumOff val="50000"/>
              </a:schemeClr>
            </a:solidFill>
          </p:spPr>
          <p:txBody>
            <a:bodyPr wrap="square" lIns="0" tIns="0" rIns="0" bIns="0" rtlCol="0"/>
            <a:lstStyle/>
            <a:p>
              <a:endParaRPr dirty="0"/>
            </a:p>
          </p:txBody>
        </p:sp>
      </p:grpSp>
      <p:sp>
        <p:nvSpPr>
          <p:cNvPr id="12" name="object 12"/>
          <p:cNvSpPr txBox="1"/>
          <p:nvPr/>
        </p:nvSpPr>
        <p:spPr>
          <a:xfrm>
            <a:off x="5015865" y="1766061"/>
            <a:ext cx="1327150" cy="462915"/>
          </a:xfrm>
          <a:prstGeom prst="rect">
            <a:avLst/>
          </a:prstGeom>
        </p:spPr>
        <p:txBody>
          <a:bodyPr vert="horz" wrap="square" lIns="0" tIns="36195" rIns="0" bIns="0" rtlCol="0">
            <a:spAutoFit/>
          </a:bodyPr>
          <a:lstStyle/>
          <a:p>
            <a:pPr marL="479425" marR="5080" indent="-466725">
              <a:lnSpc>
                <a:spcPts val="1639"/>
              </a:lnSpc>
              <a:spcBef>
                <a:spcPts val="285"/>
              </a:spcBef>
            </a:pPr>
            <a:r>
              <a:rPr sz="1500" spc="-5" dirty="0">
                <a:solidFill>
                  <a:srgbClr val="FFFFFF"/>
                </a:solidFill>
                <a:latin typeface="Carlito"/>
                <a:cs typeface="Carlito"/>
              </a:rPr>
              <a:t>Request </a:t>
            </a:r>
            <a:r>
              <a:rPr sz="1500" spc="-10" dirty="0">
                <a:solidFill>
                  <a:srgbClr val="FFFFFF"/>
                </a:solidFill>
                <a:latin typeface="Carlito"/>
                <a:cs typeface="Carlito"/>
              </a:rPr>
              <a:t>(Space</a:t>
            </a:r>
            <a:r>
              <a:rPr sz="1500" spc="-240" dirty="0">
                <a:solidFill>
                  <a:srgbClr val="FFFFFF"/>
                </a:solidFill>
                <a:latin typeface="Carlito"/>
                <a:cs typeface="Carlito"/>
              </a:rPr>
              <a:t> </a:t>
            </a:r>
            <a:r>
              <a:rPr sz="1500" dirty="0">
                <a:solidFill>
                  <a:srgbClr val="FFFFFF"/>
                </a:solidFill>
                <a:latin typeface="Carlito"/>
                <a:cs typeface="Carlito"/>
              </a:rPr>
              <a:t>X  APIs)</a:t>
            </a:r>
            <a:endParaRPr sz="1500" dirty="0">
              <a:latin typeface="Carlito"/>
              <a:cs typeface="Carlito"/>
            </a:endParaRPr>
          </a:p>
        </p:txBody>
      </p:sp>
      <p:grpSp>
        <p:nvGrpSpPr>
          <p:cNvPr id="13" name="object 13"/>
          <p:cNvGrpSpPr/>
          <p:nvPr/>
        </p:nvGrpSpPr>
        <p:grpSpPr>
          <a:xfrm>
            <a:off x="4782311" y="2807207"/>
            <a:ext cx="1851660" cy="1666239"/>
            <a:chOff x="4782311" y="2807207"/>
            <a:chExt cx="1851660" cy="1666239"/>
          </a:xfrm>
          <a:solidFill>
            <a:schemeClr val="tx1">
              <a:lumMod val="50000"/>
              <a:lumOff val="50000"/>
            </a:schemeClr>
          </a:solidFill>
        </p:grpSpPr>
        <p:sp>
          <p:nvSpPr>
            <p:cNvPr id="14" name="object 14"/>
            <p:cNvSpPr/>
            <p:nvPr/>
          </p:nvSpPr>
          <p:spPr>
            <a:xfrm>
              <a:off x="5062727" y="3073907"/>
              <a:ext cx="237744" cy="1399032"/>
            </a:xfrm>
            <a:prstGeom prst="rect">
              <a:avLst/>
            </a:prstGeom>
            <a:grpFill/>
          </p:spPr>
          <p:txBody>
            <a:bodyPr wrap="square" lIns="0" tIns="0" rIns="0" bIns="0" rtlCol="0"/>
            <a:lstStyle/>
            <a:p>
              <a:endParaRPr/>
            </a:p>
          </p:txBody>
        </p:sp>
        <p:sp>
          <p:nvSpPr>
            <p:cNvPr id="15" name="object 15"/>
            <p:cNvSpPr/>
            <p:nvPr/>
          </p:nvSpPr>
          <p:spPr>
            <a:xfrm>
              <a:off x="5084063" y="3095243"/>
              <a:ext cx="158496" cy="1319784"/>
            </a:xfrm>
            <a:prstGeom prst="rect">
              <a:avLst/>
            </a:prstGeom>
            <a:grpFill/>
          </p:spPr>
          <p:txBody>
            <a:bodyPr wrap="square" lIns="0" tIns="0" rIns="0" bIns="0" rtlCol="0"/>
            <a:lstStyle/>
            <a:p>
              <a:endParaRPr/>
            </a:p>
          </p:txBody>
        </p:sp>
        <p:sp>
          <p:nvSpPr>
            <p:cNvPr id="16" name="object 16"/>
            <p:cNvSpPr/>
            <p:nvPr/>
          </p:nvSpPr>
          <p:spPr>
            <a:xfrm>
              <a:off x="4782311" y="2807207"/>
              <a:ext cx="1851660" cy="1143000"/>
            </a:xfrm>
            <a:prstGeom prst="rect">
              <a:avLst/>
            </a:prstGeom>
            <a:grpFill/>
          </p:spPr>
          <p:txBody>
            <a:bodyPr wrap="square" lIns="0" tIns="0" rIns="0" bIns="0" rtlCol="0"/>
            <a:lstStyle/>
            <a:p>
              <a:endParaRPr/>
            </a:p>
          </p:txBody>
        </p:sp>
        <p:sp>
          <p:nvSpPr>
            <p:cNvPr id="17" name="object 17"/>
            <p:cNvSpPr/>
            <p:nvPr/>
          </p:nvSpPr>
          <p:spPr>
            <a:xfrm>
              <a:off x="4888991" y="2839211"/>
              <a:ext cx="1677923" cy="1115568"/>
            </a:xfrm>
            <a:prstGeom prst="rect">
              <a:avLst/>
            </a:prstGeom>
            <a:grpFill/>
          </p:spPr>
          <p:txBody>
            <a:bodyPr wrap="square" lIns="0" tIns="0" rIns="0" bIns="0" rtlCol="0"/>
            <a:lstStyle/>
            <a:p>
              <a:endParaRPr/>
            </a:p>
          </p:txBody>
        </p:sp>
        <p:sp>
          <p:nvSpPr>
            <p:cNvPr id="18" name="object 18"/>
            <p:cNvSpPr/>
            <p:nvPr/>
          </p:nvSpPr>
          <p:spPr>
            <a:xfrm>
              <a:off x="4803647" y="2828543"/>
              <a:ext cx="1772411" cy="1063752"/>
            </a:xfrm>
            <a:prstGeom prst="rect">
              <a:avLst/>
            </a:prstGeom>
            <a:grpFill/>
          </p:spPr>
          <p:txBody>
            <a:bodyPr wrap="square" lIns="0" tIns="0" rIns="0" bIns="0" rtlCol="0"/>
            <a:lstStyle/>
            <a:p>
              <a:endParaRPr/>
            </a:p>
          </p:txBody>
        </p:sp>
      </p:grpSp>
      <p:sp>
        <p:nvSpPr>
          <p:cNvPr id="19" name="object 19"/>
          <p:cNvSpPr txBox="1"/>
          <p:nvPr/>
        </p:nvSpPr>
        <p:spPr>
          <a:xfrm>
            <a:off x="5015865" y="2886583"/>
            <a:ext cx="1332865" cy="882015"/>
          </a:xfrm>
          <a:prstGeom prst="rect">
            <a:avLst/>
          </a:prstGeom>
        </p:spPr>
        <p:txBody>
          <a:bodyPr vert="horz" wrap="square" lIns="0" tIns="31750" rIns="0" bIns="0" rtlCol="0">
            <a:spAutoFit/>
          </a:bodyPr>
          <a:lstStyle/>
          <a:p>
            <a:pPr marL="12700" marR="5080" indent="4445" algn="ctr">
              <a:lnSpc>
                <a:spcPct val="91600"/>
              </a:lnSpc>
              <a:spcBef>
                <a:spcPts val="250"/>
              </a:spcBef>
            </a:pPr>
            <a:r>
              <a:rPr sz="1500" dirty="0">
                <a:solidFill>
                  <a:srgbClr val="FFFFFF"/>
                </a:solidFill>
                <a:latin typeface="Carlito"/>
                <a:cs typeface="Carlito"/>
              </a:rPr>
              <a:t>.JSON </a:t>
            </a:r>
            <a:r>
              <a:rPr sz="1500" spc="-5" dirty="0">
                <a:solidFill>
                  <a:srgbClr val="FFFFFF"/>
                </a:solidFill>
                <a:latin typeface="Carlito"/>
                <a:cs typeface="Carlito"/>
              </a:rPr>
              <a:t>file </a:t>
            </a:r>
            <a:r>
              <a:rPr sz="1500" dirty="0">
                <a:solidFill>
                  <a:srgbClr val="FFFFFF"/>
                </a:solidFill>
                <a:latin typeface="Carlito"/>
                <a:cs typeface="Carlito"/>
              </a:rPr>
              <a:t>+  </a:t>
            </a:r>
            <a:r>
              <a:rPr sz="1500" spc="-10" dirty="0">
                <a:solidFill>
                  <a:srgbClr val="FFFFFF"/>
                </a:solidFill>
                <a:latin typeface="Carlito"/>
                <a:cs typeface="Carlito"/>
              </a:rPr>
              <a:t>Lists(Launch</a:t>
            </a:r>
            <a:r>
              <a:rPr sz="1500" spc="-125" dirty="0">
                <a:solidFill>
                  <a:srgbClr val="FFFFFF"/>
                </a:solidFill>
                <a:latin typeface="Carlito"/>
                <a:cs typeface="Carlito"/>
              </a:rPr>
              <a:t> </a:t>
            </a:r>
            <a:r>
              <a:rPr sz="1500" spc="-10" dirty="0">
                <a:solidFill>
                  <a:srgbClr val="FFFFFF"/>
                </a:solidFill>
                <a:latin typeface="Carlito"/>
                <a:cs typeface="Carlito"/>
              </a:rPr>
              <a:t>Site,  </a:t>
            </a:r>
            <a:r>
              <a:rPr sz="1500" spc="-5" dirty="0">
                <a:solidFill>
                  <a:srgbClr val="FFFFFF"/>
                </a:solidFill>
                <a:latin typeface="Carlito"/>
                <a:cs typeface="Carlito"/>
              </a:rPr>
              <a:t>Booster </a:t>
            </a:r>
            <a:r>
              <a:rPr sz="1500" spc="-25" dirty="0">
                <a:solidFill>
                  <a:srgbClr val="FFFFFF"/>
                </a:solidFill>
                <a:latin typeface="Carlito"/>
                <a:cs typeface="Carlito"/>
              </a:rPr>
              <a:t>Version,  </a:t>
            </a:r>
            <a:r>
              <a:rPr sz="1500" spc="-20" dirty="0">
                <a:solidFill>
                  <a:srgbClr val="FFFFFF"/>
                </a:solidFill>
                <a:latin typeface="Carlito"/>
                <a:cs typeface="Carlito"/>
              </a:rPr>
              <a:t>Payload</a:t>
            </a:r>
            <a:r>
              <a:rPr sz="1500" spc="-75" dirty="0">
                <a:solidFill>
                  <a:srgbClr val="FFFFFF"/>
                </a:solidFill>
                <a:latin typeface="Carlito"/>
                <a:cs typeface="Carlito"/>
              </a:rPr>
              <a:t> </a:t>
            </a:r>
            <a:r>
              <a:rPr sz="1500" spc="-15" dirty="0">
                <a:solidFill>
                  <a:srgbClr val="FFFFFF"/>
                </a:solidFill>
                <a:latin typeface="Carlito"/>
                <a:cs typeface="Carlito"/>
              </a:rPr>
              <a:t>Data)</a:t>
            </a:r>
            <a:endParaRPr sz="1500" dirty="0">
              <a:latin typeface="Carlito"/>
              <a:cs typeface="Carlito"/>
            </a:endParaRPr>
          </a:p>
        </p:txBody>
      </p:sp>
      <p:grpSp>
        <p:nvGrpSpPr>
          <p:cNvPr id="20" name="object 20"/>
          <p:cNvGrpSpPr/>
          <p:nvPr/>
        </p:nvGrpSpPr>
        <p:grpSpPr>
          <a:xfrm>
            <a:off x="4782311" y="4137659"/>
            <a:ext cx="2790825" cy="1141730"/>
            <a:chOff x="4782311" y="4137659"/>
            <a:chExt cx="2790825" cy="1141730"/>
          </a:xfrm>
          <a:solidFill>
            <a:schemeClr val="tx1">
              <a:lumMod val="50000"/>
              <a:lumOff val="50000"/>
            </a:schemeClr>
          </a:solidFill>
        </p:grpSpPr>
        <p:sp>
          <p:nvSpPr>
            <p:cNvPr id="21" name="object 21"/>
            <p:cNvSpPr/>
            <p:nvPr/>
          </p:nvSpPr>
          <p:spPr>
            <a:xfrm>
              <a:off x="5146547" y="4319015"/>
              <a:ext cx="2426207" cy="239268"/>
            </a:xfrm>
            <a:prstGeom prst="rect">
              <a:avLst/>
            </a:prstGeom>
            <a:grpFill/>
          </p:spPr>
          <p:txBody>
            <a:bodyPr wrap="square" lIns="0" tIns="0" rIns="0" bIns="0" rtlCol="0"/>
            <a:lstStyle/>
            <a:p>
              <a:endParaRPr/>
            </a:p>
          </p:txBody>
        </p:sp>
        <p:sp>
          <p:nvSpPr>
            <p:cNvPr id="22" name="object 22"/>
            <p:cNvSpPr/>
            <p:nvPr/>
          </p:nvSpPr>
          <p:spPr>
            <a:xfrm>
              <a:off x="5167883" y="4340351"/>
              <a:ext cx="2346960" cy="160019"/>
            </a:xfrm>
            <a:prstGeom prst="rect">
              <a:avLst/>
            </a:prstGeom>
            <a:grpFill/>
          </p:spPr>
          <p:txBody>
            <a:bodyPr wrap="square" lIns="0" tIns="0" rIns="0" bIns="0" rtlCol="0"/>
            <a:lstStyle/>
            <a:p>
              <a:endParaRPr/>
            </a:p>
          </p:txBody>
        </p:sp>
        <p:sp>
          <p:nvSpPr>
            <p:cNvPr id="23" name="object 23"/>
            <p:cNvSpPr/>
            <p:nvPr/>
          </p:nvSpPr>
          <p:spPr>
            <a:xfrm>
              <a:off x="4782311" y="4137659"/>
              <a:ext cx="1851660" cy="1141476"/>
            </a:xfrm>
            <a:prstGeom prst="rect">
              <a:avLst/>
            </a:prstGeom>
            <a:grpFill/>
          </p:spPr>
          <p:txBody>
            <a:bodyPr wrap="square" lIns="0" tIns="0" rIns="0" bIns="0" rtlCol="0"/>
            <a:lstStyle/>
            <a:p>
              <a:endParaRPr/>
            </a:p>
          </p:txBody>
        </p:sp>
        <p:sp>
          <p:nvSpPr>
            <p:cNvPr id="24" name="object 24"/>
            <p:cNvSpPr/>
            <p:nvPr/>
          </p:nvSpPr>
          <p:spPr>
            <a:xfrm>
              <a:off x="4850891" y="4273295"/>
              <a:ext cx="1755648" cy="905256"/>
            </a:xfrm>
            <a:prstGeom prst="rect">
              <a:avLst/>
            </a:prstGeom>
            <a:grpFill/>
          </p:spPr>
          <p:txBody>
            <a:bodyPr wrap="square" lIns="0" tIns="0" rIns="0" bIns="0" rtlCol="0"/>
            <a:lstStyle/>
            <a:p>
              <a:endParaRPr/>
            </a:p>
          </p:txBody>
        </p:sp>
        <p:sp>
          <p:nvSpPr>
            <p:cNvPr id="25" name="object 25"/>
            <p:cNvSpPr/>
            <p:nvPr/>
          </p:nvSpPr>
          <p:spPr>
            <a:xfrm>
              <a:off x="4803647" y="4158995"/>
              <a:ext cx="1772411" cy="1062227"/>
            </a:xfrm>
            <a:prstGeom prst="rect">
              <a:avLst/>
            </a:prstGeom>
            <a:grpFill/>
          </p:spPr>
          <p:txBody>
            <a:bodyPr wrap="square" lIns="0" tIns="0" rIns="0" bIns="0" rtlCol="0"/>
            <a:lstStyle/>
            <a:p>
              <a:endParaRPr/>
            </a:p>
          </p:txBody>
        </p:sp>
      </p:grpSp>
      <p:sp>
        <p:nvSpPr>
          <p:cNvPr id="26" name="object 26"/>
          <p:cNvSpPr txBox="1"/>
          <p:nvPr/>
        </p:nvSpPr>
        <p:spPr>
          <a:xfrm>
            <a:off x="4977765" y="4320920"/>
            <a:ext cx="1403985" cy="866904"/>
          </a:xfrm>
          <a:prstGeom prst="rect">
            <a:avLst/>
          </a:prstGeom>
        </p:spPr>
        <p:txBody>
          <a:bodyPr vert="horz" wrap="square" lIns="0" tIns="35560" rIns="0" bIns="0" rtlCol="0">
            <a:spAutoFit/>
          </a:bodyPr>
          <a:lstStyle/>
          <a:p>
            <a:pPr marL="12700" marR="5080" algn="ctr">
              <a:lnSpc>
                <a:spcPct val="89800"/>
              </a:lnSpc>
              <a:spcBef>
                <a:spcPts val="280"/>
              </a:spcBef>
            </a:pPr>
            <a:r>
              <a:rPr sz="1500" spc="-10" dirty="0" err="1">
                <a:solidFill>
                  <a:srgbClr val="FFFFFF"/>
                </a:solidFill>
                <a:latin typeface="Carlito"/>
                <a:cs typeface="Carlito"/>
              </a:rPr>
              <a:t>Json_normalize</a:t>
            </a:r>
            <a:r>
              <a:rPr sz="1500" spc="-170" dirty="0">
                <a:solidFill>
                  <a:srgbClr val="FFFFFF"/>
                </a:solidFill>
                <a:latin typeface="Carlito"/>
                <a:cs typeface="Carlito"/>
              </a:rPr>
              <a:t> </a:t>
            </a:r>
            <a:r>
              <a:rPr lang="pt-BR" sz="1500" spc="-25" dirty="0">
                <a:solidFill>
                  <a:srgbClr val="FFFFFF"/>
                </a:solidFill>
                <a:latin typeface="Carlito"/>
                <a:cs typeface="Carlito"/>
              </a:rPr>
              <a:t> para</a:t>
            </a:r>
            <a:r>
              <a:rPr sz="1500" spc="-25" dirty="0">
                <a:solidFill>
                  <a:srgbClr val="FFFFFF"/>
                </a:solidFill>
                <a:latin typeface="Carlito"/>
                <a:cs typeface="Carlito"/>
              </a:rPr>
              <a:t>  </a:t>
            </a:r>
            <a:r>
              <a:rPr sz="1500" spc="-20" dirty="0">
                <a:solidFill>
                  <a:srgbClr val="FFFFFF"/>
                </a:solidFill>
                <a:latin typeface="Carlito"/>
                <a:cs typeface="Carlito"/>
              </a:rPr>
              <a:t>DataFrame data  </a:t>
            </a:r>
            <a:r>
              <a:rPr lang="pt-BR" sz="1500" spc="-20" dirty="0">
                <a:solidFill>
                  <a:srgbClr val="FFFFFF"/>
                </a:solidFill>
                <a:latin typeface="Carlito"/>
                <a:cs typeface="Carlito"/>
              </a:rPr>
              <a:t>através do</a:t>
            </a:r>
            <a:r>
              <a:rPr sz="1500" spc="-45" dirty="0">
                <a:solidFill>
                  <a:srgbClr val="FFFFFF"/>
                </a:solidFill>
                <a:latin typeface="Carlito"/>
                <a:cs typeface="Carlito"/>
              </a:rPr>
              <a:t> </a:t>
            </a:r>
            <a:r>
              <a:rPr sz="1500" dirty="0">
                <a:solidFill>
                  <a:srgbClr val="FFFFFF"/>
                </a:solidFill>
                <a:latin typeface="Carlito"/>
                <a:cs typeface="Carlito"/>
              </a:rPr>
              <a:t>JSON</a:t>
            </a:r>
            <a:endParaRPr sz="1500" dirty="0">
              <a:latin typeface="Carlito"/>
              <a:cs typeface="Carlito"/>
            </a:endParaRPr>
          </a:p>
        </p:txBody>
      </p:sp>
      <p:grpSp>
        <p:nvGrpSpPr>
          <p:cNvPr id="27" name="object 27"/>
          <p:cNvGrpSpPr/>
          <p:nvPr/>
        </p:nvGrpSpPr>
        <p:grpSpPr>
          <a:xfrm>
            <a:off x="7139940" y="3073907"/>
            <a:ext cx="1859280" cy="2205355"/>
            <a:chOff x="7139940" y="3073907"/>
            <a:chExt cx="1859280" cy="2205355"/>
          </a:xfrm>
          <a:solidFill>
            <a:schemeClr val="tx1">
              <a:lumMod val="50000"/>
              <a:lumOff val="50000"/>
            </a:schemeClr>
          </a:solidFill>
        </p:grpSpPr>
        <p:sp>
          <p:nvSpPr>
            <p:cNvPr id="28" name="object 28"/>
            <p:cNvSpPr/>
            <p:nvPr/>
          </p:nvSpPr>
          <p:spPr>
            <a:xfrm>
              <a:off x="7418832" y="3073907"/>
              <a:ext cx="239268" cy="1399032"/>
            </a:xfrm>
            <a:prstGeom prst="rect">
              <a:avLst/>
            </a:prstGeom>
            <a:grpFill/>
          </p:spPr>
          <p:txBody>
            <a:bodyPr wrap="square" lIns="0" tIns="0" rIns="0" bIns="0" rtlCol="0"/>
            <a:lstStyle/>
            <a:p>
              <a:endParaRPr/>
            </a:p>
          </p:txBody>
        </p:sp>
        <p:sp>
          <p:nvSpPr>
            <p:cNvPr id="29" name="object 29"/>
            <p:cNvSpPr/>
            <p:nvPr/>
          </p:nvSpPr>
          <p:spPr>
            <a:xfrm>
              <a:off x="7440168" y="3095243"/>
              <a:ext cx="160020" cy="1319784"/>
            </a:xfrm>
            <a:prstGeom prst="rect">
              <a:avLst/>
            </a:prstGeom>
            <a:grpFill/>
          </p:spPr>
          <p:txBody>
            <a:bodyPr wrap="square" lIns="0" tIns="0" rIns="0" bIns="0" rtlCol="0"/>
            <a:lstStyle/>
            <a:p>
              <a:endParaRPr/>
            </a:p>
          </p:txBody>
        </p:sp>
        <p:sp>
          <p:nvSpPr>
            <p:cNvPr id="30" name="object 30"/>
            <p:cNvSpPr/>
            <p:nvPr/>
          </p:nvSpPr>
          <p:spPr>
            <a:xfrm>
              <a:off x="7139940" y="4137659"/>
              <a:ext cx="1851659" cy="1141476"/>
            </a:xfrm>
            <a:prstGeom prst="rect">
              <a:avLst/>
            </a:prstGeom>
            <a:grpFill/>
          </p:spPr>
          <p:txBody>
            <a:bodyPr wrap="square" lIns="0" tIns="0" rIns="0" bIns="0" rtlCol="0"/>
            <a:lstStyle/>
            <a:p>
              <a:endParaRPr/>
            </a:p>
          </p:txBody>
        </p:sp>
        <p:sp>
          <p:nvSpPr>
            <p:cNvPr id="31" name="object 31"/>
            <p:cNvSpPr/>
            <p:nvPr/>
          </p:nvSpPr>
          <p:spPr>
            <a:xfrm>
              <a:off x="7173468" y="4378451"/>
              <a:ext cx="1825752" cy="694944"/>
            </a:xfrm>
            <a:prstGeom prst="rect">
              <a:avLst/>
            </a:prstGeom>
            <a:grpFill/>
          </p:spPr>
          <p:txBody>
            <a:bodyPr wrap="square" lIns="0" tIns="0" rIns="0" bIns="0" rtlCol="0"/>
            <a:lstStyle/>
            <a:p>
              <a:endParaRPr/>
            </a:p>
          </p:txBody>
        </p:sp>
        <p:sp>
          <p:nvSpPr>
            <p:cNvPr id="32" name="object 32"/>
            <p:cNvSpPr/>
            <p:nvPr/>
          </p:nvSpPr>
          <p:spPr>
            <a:xfrm>
              <a:off x="7161276" y="4158995"/>
              <a:ext cx="1772412" cy="1062227"/>
            </a:xfrm>
            <a:prstGeom prst="rect">
              <a:avLst/>
            </a:prstGeom>
            <a:grpFill/>
          </p:spPr>
          <p:txBody>
            <a:bodyPr wrap="square" lIns="0" tIns="0" rIns="0" bIns="0" rtlCol="0"/>
            <a:lstStyle/>
            <a:p>
              <a:endParaRPr/>
            </a:p>
          </p:txBody>
        </p:sp>
      </p:grpSp>
      <p:sp>
        <p:nvSpPr>
          <p:cNvPr id="33" name="object 33"/>
          <p:cNvSpPr txBox="1"/>
          <p:nvPr/>
        </p:nvSpPr>
        <p:spPr>
          <a:xfrm>
            <a:off x="7300721" y="4425442"/>
            <a:ext cx="1483995" cy="652102"/>
          </a:xfrm>
          <a:prstGeom prst="rect">
            <a:avLst/>
          </a:prstGeom>
        </p:spPr>
        <p:txBody>
          <a:bodyPr vert="horz" wrap="square" lIns="0" tIns="36195" rIns="0" bIns="0" rtlCol="0">
            <a:spAutoFit/>
          </a:bodyPr>
          <a:lstStyle/>
          <a:p>
            <a:pPr marL="575945" marR="5080" indent="-563880">
              <a:lnSpc>
                <a:spcPts val="1639"/>
              </a:lnSpc>
              <a:spcBef>
                <a:spcPts val="285"/>
              </a:spcBef>
            </a:pPr>
            <a:r>
              <a:rPr lang="pt-BR" sz="1500" dirty="0">
                <a:solidFill>
                  <a:srgbClr val="FFFFFF"/>
                </a:solidFill>
                <a:latin typeface="Carlito"/>
                <a:cs typeface="Carlito"/>
              </a:rPr>
              <a:t>Dicionário de dados relevantes</a:t>
            </a:r>
            <a:endParaRPr sz="1500" dirty="0">
              <a:latin typeface="Carlito"/>
              <a:cs typeface="Carlito"/>
            </a:endParaRPr>
          </a:p>
        </p:txBody>
      </p:sp>
      <p:grpSp>
        <p:nvGrpSpPr>
          <p:cNvPr id="34" name="object 34"/>
          <p:cNvGrpSpPr/>
          <p:nvPr/>
        </p:nvGrpSpPr>
        <p:grpSpPr>
          <a:xfrm>
            <a:off x="7139940" y="1744979"/>
            <a:ext cx="1868805" cy="2205355"/>
            <a:chOff x="7139940" y="1744979"/>
            <a:chExt cx="1868805" cy="2205355"/>
          </a:xfrm>
          <a:solidFill>
            <a:schemeClr val="tx1">
              <a:lumMod val="50000"/>
              <a:lumOff val="50000"/>
            </a:schemeClr>
          </a:solidFill>
        </p:grpSpPr>
        <p:sp>
          <p:nvSpPr>
            <p:cNvPr id="35" name="object 35"/>
            <p:cNvSpPr/>
            <p:nvPr/>
          </p:nvSpPr>
          <p:spPr>
            <a:xfrm>
              <a:off x="7418832" y="1744979"/>
              <a:ext cx="239268" cy="1399032"/>
            </a:xfrm>
            <a:prstGeom prst="rect">
              <a:avLst/>
            </a:prstGeom>
            <a:grpFill/>
          </p:spPr>
          <p:txBody>
            <a:bodyPr wrap="square" lIns="0" tIns="0" rIns="0" bIns="0" rtlCol="0"/>
            <a:lstStyle/>
            <a:p>
              <a:endParaRPr/>
            </a:p>
          </p:txBody>
        </p:sp>
        <p:sp>
          <p:nvSpPr>
            <p:cNvPr id="36" name="object 36"/>
            <p:cNvSpPr/>
            <p:nvPr/>
          </p:nvSpPr>
          <p:spPr>
            <a:xfrm>
              <a:off x="7440168" y="1766315"/>
              <a:ext cx="160020" cy="1319784"/>
            </a:xfrm>
            <a:prstGeom prst="rect">
              <a:avLst/>
            </a:prstGeom>
            <a:grpFill/>
          </p:spPr>
          <p:txBody>
            <a:bodyPr wrap="square" lIns="0" tIns="0" rIns="0" bIns="0" rtlCol="0"/>
            <a:lstStyle/>
            <a:p>
              <a:endParaRPr/>
            </a:p>
          </p:txBody>
        </p:sp>
        <p:sp>
          <p:nvSpPr>
            <p:cNvPr id="37" name="object 37"/>
            <p:cNvSpPr/>
            <p:nvPr/>
          </p:nvSpPr>
          <p:spPr>
            <a:xfrm>
              <a:off x="7139940" y="2807207"/>
              <a:ext cx="1851659" cy="1143000"/>
            </a:xfrm>
            <a:prstGeom prst="rect">
              <a:avLst/>
            </a:prstGeom>
            <a:grpFill/>
          </p:spPr>
          <p:txBody>
            <a:bodyPr wrap="square" lIns="0" tIns="0" rIns="0" bIns="0" rtlCol="0"/>
            <a:lstStyle/>
            <a:p>
              <a:endParaRPr/>
            </a:p>
          </p:txBody>
        </p:sp>
        <p:sp>
          <p:nvSpPr>
            <p:cNvPr id="38" name="object 38"/>
            <p:cNvSpPr/>
            <p:nvPr/>
          </p:nvSpPr>
          <p:spPr>
            <a:xfrm>
              <a:off x="7164324" y="3047999"/>
              <a:ext cx="1844039" cy="696468"/>
            </a:xfrm>
            <a:prstGeom prst="rect">
              <a:avLst/>
            </a:prstGeom>
            <a:grpFill/>
          </p:spPr>
          <p:txBody>
            <a:bodyPr wrap="square" lIns="0" tIns="0" rIns="0" bIns="0" rtlCol="0"/>
            <a:lstStyle/>
            <a:p>
              <a:endParaRPr/>
            </a:p>
          </p:txBody>
        </p:sp>
        <p:sp>
          <p:nvSpPr>
            <p:cNvPr id="39" name="object 39"/>
            <p:cNvSpPr/>
            <p:nvPr/>
          </p:nvSpPr>
          <p:spPr>
            <a:xfrm>
              <a:off x="7161276" y="2828543"/>
              <a:ext cx="1772412" cy="1063752"/>
            </a:xfrm>
            <a:prstGeom prst="rect">
              <a:avLst/>
            </a:prstGeom>
            <a:grpFill/>
          </p:spPr>
          <p:txBody>
            <a:bodyPr wrap="square" lIns="0" tIns="0" rIns="0" bIns="0" rtlCol="0"/>
            <a:lstStyle/>
            <a:p>
              <a:endParaRPr/>
            </a:p>
          </p:txBody>
        </p:sp>
      </p:grpSp>
      <p:sp>
        <p:nvSpPr>
          <p:cNvPr id="40" name="object 40"/>
          <p:cNvSpPr txBox="1"/>
          <p:nvPr/>
        </p:nvSpPr>
        <p:spPr>
          <a:xfrm>
            <a:off x="7285939" y="2945428"/>
            <a:ext cx="1492885" cy="857286"/>
          </a:xfrm>
          <a:prstGeom prst="rect">
            <a:avLst/>
          </a:prstGeom>
        </p:spPr>
        <p:txBody>
          <a:bodyPr vert="horz" wrap="square" lIns="0" tIns="36195" rIns="0" bIns="0" rtlCol="0">
            <a:spAutoFit/>
          </a:bodyPr>
          <a:lstStyle/>
          <a:p>
            <a:pPr marL="332740" marR="5080" indent="-320040">
              <a:lnSpc>
                <a:spcPts val="1639"/>
              </a:lnSpc>
              <a:spcBef>
                <a:spcPts val="285"/>
              </a:spcBef>
            </a:pPr>
            <a:r>
              <a:rPr lang="pt-BR" sz="1500" spc="-5" dirty="0">
                <a:solidFill>
                  <a:srgbClr val="FFFFFF"/>
                </a:solidFill>
                <a:latin typeface="Carlito"/>
                <a:cs typeface="Carlito"/>
              </a:rPr>
              <a:t>Dicionário de transmissão para um </a:t>
            </a:r>
            <a:r>
              <a:rPr lang="pt-BR" sz="1500" spc="-5" dirty="0" err="1">
                <a:solidFill>
                  <a:srgbClr val="FFFFFF"/>
                </a:solidFill>
                <a:latin typeface="Carlito"/>
                <a:cs typeface="Carlito"/>
              </a:rPr>
              <a:t>DataFrame</a:t>
            </a:r>
            <a:endParaRPr sz="1500" dirty="0">
              <a:latin typeface="Carlito"/>
              <a:cs typeface="Carlito"/>
            </a:endParaRPr>
          </a:p>
        </p:txBody>
      </p:sp>
      <p:grpSp>
        <p:nvGrpSpPr>
          <p:cNvPr id="41" name="object 41"/>
          <p:cNvGrpSpPr/>
          <p:nvPr/>
        </p:nvGrpSpPr>
        <p:grpSpPr>
          <a:xfrm>
            <a:off x="7139940" y="1478280"/>
            <a:ext cx="2790825" cy="1143000"/>
            <a:chOff x="7139940" y="1478280"/>
            <a:chExt cx="2790825" cy="1143000"/>
          </a:xfrm>
        </p:grpSpPr>
        <p:sp>
          <p:nvSpPr>
            <p:cNvPr id="42" name="object 42"/>
            <p:cNvSpPr/>
            <p:nvPr/>
          </p:nvSpPr>
          <p:spPr>
            <a:xfrm>
              <a:off x="7504176" y="1661160"/>
              <a:ext cx="2426207" cy="237744"/>
            </a:xfrm>
            <a:prstGeom prst="rect">
              <a:avLst/>
            </a:prstGeom>
            <a:blipFill>
              <a:blip r:embed="rId6" cstate="print"/>
              <a:stretch>
                <a:fillRect/>
              </a:stretch>
            </a:blipFill>
          </p:spPr>
          <p:txBody>
            <a:bodyPr wrap="square" lIns="0" tIns="0" rIns="0" bIns="0" rtlCol="0"/>
            <a:lstStyle/>
            <a:p>
              <a:endParaRPr/>
            </a:p>
          </p:txBody>
        </p:sp>
        <p:sp>
          <p:nvSpPr>
            <p:cNvPr id="43" name="object 43"/>
            <p:cNvSpPr/>
            <p:nvPr/>
          </p:nvSpPr>
          <p:spPr>
            <a:xfrm>
              <a:off x="7525512" y="1682496"/>
              <a:ext cx="2346959" cy="158496"/>
            </a:xfrm>
            <a:prstGeom prst="rect">
              <a:avLst/>
            </a:prstGeom>
            <a:blipFill>
              <a:blip r:embed="rId7" cstate="print"/>
              <a:stretch>
                <a:fillRect/>
              </a:stretch>
            </a:blipFill>
          </p:spPr>
          <p:txBody>
            <a:bodyPr wrap="square" lIns="0" tIns="0" rIns="0" bIns="0" rtlCol="0"/>
            <a:lstStyle/>
            <a:p>
              <a:endParaRPr/>
            </a:p>
          </p:txBody>
        </p:sp>
        <p:sp>
          <p:nvSpPr>
            <p:cNvPr id="44" name="object 44"/>
            <p:cNvSpPr/>
            <p:nvPr/>
          </p:nvSpPr>
          <p:spPr>
            <a:xfrm>
              <a:off x="7139940" y="1478280"/>
              <a:ext cx="1851659" cy="1143000"/>
            </a:xfrm>
            <a:prstGeom prst="rect">
              <a:avLst/>
            </a:prstGeom>
            <a:blipFill>
              <a:blip r:embed="rId4" cstate="print"/>
              <a:stretch>
                <a:fillRect/>
              </a:stretch>
            </a:blipFill>
          </p:spPr>
          <p:txBody>
            <a:bodyPr wrap="square" lIns="0" tIns="0" rIns="0" bIns="0" rtlCol="0"/>
            <a:lstStyle/>
            <a:p>
              <a:endParaRPr/>
            </a:p>
          </p:txBody>
        </p:sp>
        <p:sp>
          <p:nvSpPr>
            <p:cNvPr id="45" name="object 45"/>
            <p:cNvSpPr/>
            <p:nvPr/>
          </p:nvSpPr>
          <p:spPr>
            <a:xfrm>
              <a:off x="7226808" y="1615440"/>
              <a:ext cx="1717548" cy="903731"/>
            </a:xfrm>
            <a:prstGeom prst="rect">
              <a:avLst/>
            </a:prstGeom>
            <a:blipFill>
              <a:blip r:embed="rId8" cstate="print"/>
              <a:stretch>
                <a:fillRect/>
              </a:stretch>
            </a:blipFill>
          </p:spPr>
          <p:txBody>
            <a:bodyPr wrap="square" lIns="0" tIns="0" rIns="0" bIns="0" rtlCol="0"/>
            <a:lstStyle/>
            <a:p>
              <a:endParaRPr/>
            </a:p>
          </p:txBody>
        </p:sp>
        <p:sp>
          <p:nvSpPr>
            <p:cNvPr id="46" name="object 46"/>
            <p:cNvSpPr/>
            <p:nvPr/>
          </p:nvSpPr>
          <p:spPr>
            <a:xfrm>
              <a:off x="7161276" y="1499616"/>
              <a:ext cx="1772412" cy="1063752"/>
            </a:xfrm>
            <a:prstGeom prst="rect">
              <a:avLst/>
            </a:prstGeom>
            <a:solidFill>
              <a:schemeClr val="tx1">
                <a:lumMod val="50000"/>
                <a:lumOff val="50000"/>
              </a:schemeClr>
            </a:solidFill>
          </p:spPr>
          <p:txBody>
            <a:bodyPr wrap="square" lIns="0" tIns="0" rIns="0" bIns="0" rtlCol="0"/>
            <a:lstStyle/>
            <a:p>
              <a:endParaRPr dirty="0"/>
            </a:p>
          </p:txBody>
        </p:sp>
      </p:grpSp>
      <p:sp>
        <p:nvSpPr>
          <p:cNvPr id="47" name="object 47"/>
          <p:cNvSpPr txBox="1">
            <a:spLocks noGrp="1"/>
          </p:cNvSpPr>
          <p:nvPr>
            <p:ph type="title"/>
          </p:nvPr>
        </p:nvSpPr>
        <p:spPr>
          <a:xfrm>
            <a:off x="7372571" y="1490988"/>
            <a:ext cx="1373505" cy="907941"/>
          </a:xfrm>
          <a:prstGeom prst="rect">
            <a:avLst/>
          </a:prstGeom>
        </p:spPr>
        <p:txBody>
          <a:bodyPr vert="horz" wrap="square" lIns="0" tIns="35560" rIns="0" bIns="0" rtlCol="0">
            <a:spAutoFit/>
          </a:bodyPr>
          <a:lstStyle/>
          <a:p>
            <a:pPr marL="12700" marR="5080" algn="ctr">
              <a:lnSpc>
                <a:spcPts val="1650"/>
              </a:lnSpc>
              <a:spcBef>
                <a:spcPts val="280"/>
              </a:spcBef>
            </a:pPr>
            <a:r>
              <a:rPr lang="pt-BR" sz="1500" spc="-5" dirty="0">
                <a:solidFill>
                  <a:srgbClr val="FFFFFF"/>
                </a:solidFill>
                <a:latin typeface="Carlito"/>
                <a:cs typeface="Carlito"/>
              </a:rPr>
              <a:t>Filtrar dados para incluir apenas os lançamentos do Falcon 9</a:t>
            </a:r>
            <a:endParaRPr sz="1500" dirty="0">
              <a:latin typeface="Carlito"/>
              <a:cs typeface="Carlito"/>
            </a:endParaRPr>
          </a:p>
        </p:txBody>
      </p:sp>
      <p:grpSp>
        <p:nvGrpSpPr>
          <p:cNvPr id="48" name="object 48"/>
          <p:cNvGrpSpPr/>
          <p:nvPr/>
        </p:nvGrpSpPr>
        <p:grpSpPr>
          <a:xfrm>
            <a:off x="9496043" y="1478280"/>
            <a:ext cx="1894839" cy="1143000"/>
            <a:chOff x="9496043" y="1478280"/>
            <a:chExt cx="1894839" cy="1143000"/>
          </a:xfrm>
          <a:solidFill>
            <a:schemeClr val="tx1">
              <a:lumMod val="50000"/>
              <a:lumOff val="50000"/>
            </a:schemeClr>
          </a:solidFill>
        </p:grpSpPr>
        <p:sp>
          <p:nvSpPr>
            <p:cNvPr id="49" name="object 49"/>
            <p:cNvSpPr/>
            <p:nvPr/>
          </p:nvSpPr>
          <p:spPr>
            <a:xfrm>
              <a:off x="9496043" y="1478280"/>
              <a:ext cx="1851659" cy="1143000"/>
            </a:xfrm>
            <a:prstGeom prst="rect">
              <a:avLst/>
            </a:prstGeom>
            <a:grpFill/>
          </p:spPr>
          <p:txBody>
            <a:bodyPr wrap="square" lIns="0" tIns="0" rIns="0" bIns="0" rtlCol="0"/>
            <a:lstStyle/>
            <a:p>
              <a:endParaRPr/>
            </a:p>
          </p:txBody>
        </p:sp>
        <p:sp>
          <p:nvSpPr>
            <p:cNvPr id="50" name="object 50"/>
            <p:cNvSpPr/>
            <p:nvPr/>
          </p:nvSpPr>
          <p:spPr>
            <a:xfrm>
              <a:off x="9497567" y="1615440"/>
              <a:ext cx="1892807" cy="903731"/>
            </a:xfrm>
            <a:prstGeom prst="rect">
              <a:avLst/>
            </a:prstGeom>
            <a:grpFill/>
          </p:spPr>
          <p:txBody>
            <a:bodyPr wrap="square" lIns="0" tIns="0" rIns="0" bIns="0" rtlCol="0"/>
            <a:lstStyle/>
            <a:p>
              <a:endParaRPr/>
            </a:p>
          </p:txBody>
        </p:sp>
        <p:sp>
          <p:nvSpPr>
            <p:cNvPr id="51" name="object 51"/>
            <p:cNvSpPr/>
            <p:nvPr/>
          </p:nvSpPr>
          <p:spPr>
            <a:xfrm>
              <a:off x="9517379" y="1499616"/>
              <a:ext cx="1772412" cy="1063752"/>
            </a:xfrm>
            <a:prstGeom prst="rect">
              <a:avLst/>
            </a:prstGeom>
            <a:grpFill/>
          </p:spPr>
          <p:txBody>
            <a:bodyPr wrap="square" lIns="0" tIns="0" rIns="0" bIns="0" rtlCol="0"/>
            <a:lstStyle/>
            <a:p>
              <a:endParaRPr/>
            </a:p>
          </p:txBody>
        </p:sp>
      </p:grpSp>
      <p:sp>
        <p:nvSpPr>
          <p:cNvPr id="52" name="object 52"/>
          <p:cNvSpPr txBox="1"/>
          <p:nvPr/>
        </p:nvSpPr>
        <p:spPr>
          <a:xfrm>
            <a:off x="9640316" y="1660905"/>
            <a:ext cx="1539240" cy="873572"/>
          </a:xfrm>
          <a:prstGeom prst="rect">
            <a:avLst/>
          </a:prstGeom>
        </p:spPr>
        <p:txBody>
          <a:bodyPr vert="horz" wrap="square" lIns="0" tIns="33020" rIns="0" bIns="0" rtlCol="0">
            <a:spAutoFit/>
          </a:bodyPr>
          <a:lstStyle/>
          <a:p>
            <a:pPr marL="12700" marR="5080" indent="-1270" algn="ctr">
              <a:lnSpc>
                <a:spcPct val="91000"/>
              </a:lnSpc>
              <a:spcBef>
                <a:spcPts val="260"/>
              </a:spcBef>
            </a:pPr>
            <a:r>
              <a:rPr lang="pt-BR" sz="1500" spc="-20" dirty="0">
                <a:solidFill>
                  <a:srgbClr val="FFFFFF"/>
                </a:solidFill>
                <a:latin typeface="Carlito"/>
                <a:cs typeface="Carlito"/>
              </a:rPr>
              <a:t>Atribuir valores ausentes de </a:t>
            </a:r>
            <a:r>
              <a:rPr lang="pt-BR" sz="1500" spc="-20" dirty="0" err="1">
                <a:solidFill>
                  <a:srgbClr val="FFFFFF"/>
                </a:solidFill>
                <a:latin typeface="Carlito"/>
                <a:cs typeface="Carlito"/>
              </a:rPr>
              <a:t>PayloadMass</a:t>
            </a:r>
            <a:r>
              <a:rPr lang="pt-BR" sz="1500" spc="-20" dirty="0">
                <a:solidFill>
                  <a:srgbClr val="FFFFFF"/>
                </a:solidFill>
                <a:latin typeface="Carlito"/>
                <a:cs typeface="Carlito"/>
              </a:rPr>
              <a:t> com média</a:t>
            </a:r>
            <a:endParaRPr sz="1500" dirty="0">
              <a:latin typeface="Carlito"/>
              <a:cs typeface="Carlito"/>
            </a:endParaRPr>
          </a:p>
        </p:txBody>
      </p:sp>
      <p:sp>
        <p:nvSpPr>
          <p:cNvPr id="53" name="object 53"/>
          <p:cNvSpPr txBox="1"/>
          <p:nvPr/>
        </p:nvSpPr>
        <p:spPr>
          <a:xfrm>
            <a:off x="571688" y="4567174"/>
            <a:ext cx="865505" cy="254000"/>
          </a:xfrm>
          <a:prstGeom prst="rect">
            <a:avLst/>
          </a:prstGeom>
        </p:spPr>
        <p:txBody>
          <a:bodyPr vert="horz" wrap="square" lIns="0" tIns="12700" rIns="0" bIns="0" rtlCol="0">
            <a:spAutoFit/>
          </a:bodyPr>
          <a:lstStyle/>
          <a:p>
            <a:pPr marL="12700">
              <a:lnSpc>
                <a:spcPct val="100000"/>
              </a:lnSpc>
              <a:spcBef>
                <a:spcPts val="100"/>
              </a:spcBef>
            </a:pPr>
            <a:r>
              <a:rPr sz="1500" u="sng" spc="-5" dirty="0">
                <a:solidFill>
                  <a:srgbClr val="FFFFFF"/>
                </a:solidFill>
                <a:uFill>
                  <a:solidFill>
                    <a:srgbClr val="FFFFFF"/>
                  </a:solidFill>
                </a:uFill>
                <a:latin typeface="Carlito"/>
                <a:cs typeface="Carlito"/>
              </a:rPr>
              <a:t>GitHub</a:t>
            </a:r>
            <a:r>
              <a:rPr sz="1500" u="sng" spc="-155" dirty="0">
                <a:solidFill>
                  <a:srgbClr val="FFFFFF"/>
                </a:solidFill>
                <a:uFill>
                  <a:solidFill>
                    <a:srgbClr val="FFFFFF"/>
                  </a:solidFill>
                </a:uFill>
                <a:latin typeface="Carlito"/>
                <a:cs typeface="Carlito"/>
              </a:rPr>
              <a:t> </a:t>
            </a:r>
            <a:r>
              <a:rPr sz="1500" u="sng" dirty="0">
                <a:solidFill>
                  <a:srgbClr val="FFFFFF"/>
                </a:solidFill>
                <a:uFill>
                  <a:solidFill>
                    <a:srgbClr val="FFFFFF"/>
                  </a:solidFill>
                </a:uFill>
                <a:latin typeface="Carlito"/>
                <a:cs typeface="Carlito"/>
              </a:rPr>
              <a:t>url:</a:t>
            </a:r>
            <a:endParaRPr sz="1500" dirty="0">
              <a:latin typeface="Carlito"/>
              <a:cs typeface="Carlito"/>
            </a:endParaRPr>
          </a:p>
        </p:txBody>
      </p:sp>
      <p:sp>
        <p:nvSpPr>
          <p:cNvPr id="54" name="object 54"/>
          <p:cNvSpPr txBox="1"/>
          <p:nvPr/>
        </p:nvSpPr>
        <p:spPr>
          <a:xfrm>
            <a:off x="483680" y="4887130"/>
            <a:ext cx="2988945" cy="654795"/>
          </a:xfrm>
          <a:prstGeom prst="rect">
            <a:avLst/>
          </a:prstGeom>
        </p:spPr>
        <p:txBody>
          <a:bodyPr vert="horz" wrap="square" lIns="0" tIns="38100" rIns="0" bIns="0" rtlCol="0">
            <a:spAutoFit/>
          </a:bodyPr>
          <a:lstStyle/>
          <a:p>
            <a:pPr marL="12700" marR="5080">
              <a:lnSpc>
                <a:spcPct val="88900"/>
              </a:lnSpc>
              <a:spcBef>
                <a:spcPts val="300"/>
              </a:spcBef>
            </a:pPr>
            <a:r>
              <a:rPr lang="en-IN" sz="1500" u="sng" spc="-10" dirty="0">
                <a:solidFill>
                  <a:schemeClr val="bg1"/>
                </a:solidFill>
                <a:uFill>
                  <a:solidFill>
                    <a:srgbClr val="2996E1"/>
                  </a:solidFill>
                </a:uFill>
                <a:latin typeface="Carlito"/>
                <a:cs typeface="Carlito"/>
                <a:hlinkClick r:id="rId9"/>
              </a:rPr>
              <a:t>https://github.com/yraion/IBM-Data-Science/blob/master/01-jupyter-labs-spacex-data-collection-api.ipynb</a:t>
            </a:r>
            <a:endParaRPr sz="1500" dirty="0">
              <a:solidFill>
                <a:schemeClr val="bg1"/>
              </a:solidFill>
              <a:latin typeface="Carlito"/>
              <a:cs typeface="Carlito"/>
            </a:endParaRPr>
          </a:p>
        </p:txBody>
      </p:sp>
      <p:grpSp>
        <p:nvGrpSpPr>
          <p:cNvPr id="55" name="object 2">
            <a:extLst>
              <a:ext uri="{FF2B5EF4-FFF2-40B4-BE49-F238E27FC236}">
                <a16:creationId xmlns:a16="http://schemas.microsoft.com/office/drawing/2014/main" id="{2C6EDABF-9595-9DEE-F448-BE99F392E2E2}"/>
              </a:ext>
            </a:extLst>
          </p:cNvPr>
          <p:cNvGrpSpPr/>
          <p:nvPr/>
        </p:nvGrpSpPr>
        <p:grpSpPr>
          <a:xfrm>
            <a:off x="0" y="6333745"/>
            <a:ext cx="12192000" cy="524510"/>
            <a:chOff x="0" y="6333745"/>
            <a:chExt cx="12192000" cy="524510"/>
          </a:xfrm>
        </p:grpSpPr>
        <p:sp>
          <p:nvSpPr>
            <p:cNvPr id="56" name="object 3">
              <a:extLst>
                <a:ext uri="{FF2B5EF4-FFF2-40B4-BE49-F238E27FC236}">
                  <a16:creationId xmlns:a16="http://schemas.microsoft.com/office/drawing/2014/main" id="{F18D98DA-A2A2-02AA-2AA5-97C82E01456E}"/>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57" name="object 4">
              <a:extLst>
                <a:ext uri="{FF2B5EF4-FFF2-40B4-BE49-F238E27FC236}">
                  <a16:creationId xmlns:a16="http://schemas.microsoft.com/office/drawing/2014/main" id="{02365ABC-611A-294F-3BA3-F2368A711FAB}"/>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104004" cy="6858000"/>
            <a:chOff x="0" y="0"/>
            <a:chExt cx="4104004" cy="6858000"/>
          </a:xfrm>
        </p:grpSpPr>
        <p:sp>
          <p:nvSpPr>
            <p:cNvPr id="3" name="object 3"/>
            <p:cNvSpPr/>
            <p:nvPr/>
          </p:nvSpPr>
          <p:spPr>
            <a:xfrm>
              <a:off x="0" y="0"/>
              <a:ext cx="4050665" cy="6858000"/>
            </a:xfrm>
            <a:custGeom>
              <a:avLst/>
              <a:gdLst/>
              <a:ahLst/>
              <a:cxnLst/>
              <a:rect l="l" t="t" r="r" b="b"/>
              <a:pathLst>
                <a:path w="4050665" h="6858000">
                  <a:moveTo>
                    <a:pt x="4050284" y="0"/>
                  </a:moveTo>
                  <a:lnTo>
                    <a:pt x="0" y="0"/>
                  </a:lnTo>
                  <a:lnTo>
                    <a:pt x="0" y="6858000"/>
                  </a:lnTo>
                  <a:lnTo>
                    <a:pt x="4050284" y="6858000"/>
                  </a:lnTo>
                  <a:lnTo>
                    <a:pt x="4050284" y="0"/>
                  </a:lnTo>
                  <a:close/>
                </a:path>
              </a:pathLst>
            </a:custGeom>
            <a:solidFill>
              <a:schemeClr val="accent6"/>
            </a:solidFill>
          </p:spPr>
          <p:txBody>
            <a:bodyPr wrap="square" lIns="0" tIns="0" rIns="0" bIns="0" rtlCol="0"/>
            <a:lstStyle/>
            <a:p>
              <a:endParaRPr dirty="0"/>
            </a:p>
          </p:txBody>
        </p:sp>
        <p:sp>
          <p:nvSpPr>
            <p:cNvPr id="4" name="object 4"/>
            <p:cNvSpPr/>
            <p:nvPr/>
          </p:nvSpPr>
          <p:spPr>
            <a:xfrm>
              <a:off x="4040123" y="0"/>
              <a:ext cx="64135" cy="6858000"/>
            </a:xfrm>
            <a:custGeom>
              <a:avLst/>
              <a:gdLst/>
              <a:ahLst/>
              <a:cxnLst/>
              <a:rect l="l" t="t" r="r" b="b"/>
              <a:pathLst>
                <a:path w="64135" h="6858000">
                  <a:moveTo>
                    <a:pt x="63880" y="0"/>
                  </a:moveTo>
                  <a:lnTo>
                    <a:pt x="0" y="0"/>
                  </a:lnTo>
                  <a:lnTo>
                    <a:pt x="0" y="6858000"/>
                  </a:lnTo>
                  <a:lnTo>
                    <a:pt x="63880" y="6858000"/>
                  </a:lnTo>
                  <a:lnTo>
                    <a:pt x="63880" y="0"/>
                  </a:lnTo>
                  <a:close/>
                </a:path>
              </a:pathLst>
            </a:custGeom>
            <a:solidFill>
              <a:srgbClr val="E28312"/>
            </a:solidFill>
          </p:spPr>
          <p:txBody>
            <a:bodyPr wrap="square" lIns="0" tIns="0" rIns="0" bIns="0" rtlCol="0"/>
            <a:lstStyle/>
            <a:p>
              <a:endParaRPr/>
            </a:p>
          </p:txBody>
        </p:sp>
      </p:grpSp>
      <p:sp>
        <p:nvSpPr>
          <p:cNvPr id="5" name="object 5"/>
          <p:cNvSpPr txBox="1"/>
          <p:nvPr/>
        </p:nvSpPr>
        <p:spPr>
          <a:xfrm>
            <a:off x="535635" y="1760982"/>
            <a:ext cx="3016885" cy="1045210"/>
          </a:xfrm>
          <a:prstGeom prst="rect">
            <a:avLst/>
          </a:prstGeom>
        </p:spPr>
        <p:txBody>
          <a:bodyPr vert="horz" wrap="square" lIns="0" tIns="12700" rIns="0" bIns="0" rtlCol="0">
            <a:spAutoFit/>
          </a:bodyPr>
          <a:lstStyle/>
          <a:p>
            <a:pPr marL="12700">
              <a:lnSpc>
                <a:spcPts val="4015"/>
              </a:lnSpc>
              <a:spcBef>
                <a:spcPts val="100"/>
              </a:spcBef>
            </a:pPr>
            <a:r>
              <a:rPr sz="3600" spc="-280" dirty="0">
                <a:solidFill>
                  <a:srgbClr val="FFFFFF"/>
                </a:solidFill>
                <a:latin typeface="Arial"/>
                <a:cs typeface="Arial"/>
              </a:rPr>
              <a:t>Data </a:t>
            </a:r>
            <a:r>
              <a:rPr sz="3600" spc="-185" dirty="0">
                <a:solidFill>
                  <a:srgbClr val="FFFFFF"/>
                </a:solidFill>
                <a:latin typeface="Arial"/>
                <a:cs typeface="Arial"/>
              </a:rPr>
              <a:t>Collection</a:t>
            </a:r>
            <a:r>
              <a:rPr sz="3600" spc="-525" dirty="0">
                <a:solidFill>
                  <a:srgbClr val="FFFFFF"/>
                </a:solidFill>
                <a:latin typeface="Arial"/>
                <a:cs typeface="Arial"/>
              </a:rPr>
              <a:t> </a:t>
            </a:r>
            <a:r>
              <a:rPr sz="3600" spc="-210" dirty="0">
                <a:solidFill>
                  <a:srgbClr val="FFFFFF"/>
                </a:solidFill>
                <a:latin typeface="Arial"/>
                <a:cs typeface="Arial"/>
              </a:rPr>
              <a:t>–</a:t>
            </a:r>
            <a:endParaRPr sz="3600">
              <a:latin typeface="Arial"/>
              <a:cs typeface="Arial"/>
            </a:endParaRPr>
          </a:p>
          <a:p>
            <a:pPr marL="12700">
              <a:lnSpc>
                <a:spcPts val="4015"/>
              </a:lnSpc>
            </a:pPr>
            <a:r>
              <a:rPr sz="3600" spc="-300" dirty="0">
                <a:solidFill>
                  <a:srgbClr val="FFFFFF"/>
                </a:solidFill>
                <a:latin typeface="Arial"/>
                <a:cs typeface="Arial"/>
              </a:rPr>
              <a:t>Web</a:t>
            </a:r>
            <a:r>
              <a:rPr sz="3600" spc="-380" dirty="0">
                <a:solidFill>
                  <a:srgbClr val="FFFFFF"/>
                </a:solidFill>
                <a:latin typeface="Arial"/>
                <a:cs typeface="Arial"/>
              </a:rPr>
              <a:t> </a:t>
            </a:r>
            <a:r>
              <a:rPr sz="3600" spc="-300" dirty="0">
                <a:solidFill>
                  <a:srgbClr val="FFFFFF"/>
                </a:solidFill>
                <a:latin typeface="Arial"/>
                <a:cs typeface="Arial"/>
              </a:rPr>
              <a:t>Scraping</a:t>
            </a:r>
            <a:endParaRPr sz="3600">
              <a:latin typeface="Arial"/>
              <a:cs typeface="Arial"/>
            </a:endParaRPr>
          </a:p>
        </p:txBody>
      </p:sp>
      <p:grpSp>
        <p:nvGrpSpPr>
          <p:cNvPr id="6" name="object 6"/>
          <p:cNvGrpSpPr/>
          <p:nvPr/>
        </p:nvGrpSpPr>
        <p:grpSpPr>
          <a:xfrm>
            <a:off x="5111496" y="713231"/>
            <a:ext cx="2621280" cy="2318385"/>
            <a:chOff x="5111496" y="713231"/>
            <a:chExt cx="2621280" cy="2318385"/>
          </a:xfrm>
          <a:solidFill>
            <a:schemeClr val="tx1">
              <a:lumMod val="50000"/>
              <a:lumOff val="50000"/>
            </a:schemeClr>
          </a:solidFill>
        </p:grpSpPr>
        <p:sp>
          <p:nvSpPr>
            <p:cNvPr id="7" name="object 7"/>
            <p:cNvSpPr/>
            <p:nvPr/>
          </p:nvSpPr>
          <p:spPr>
            <a:xfrm>
              <a:off x="5506212" y="1098804"/>
              <a:ext cx="304800" cy="1932432"/>
            </a:xfrm>
            <a:prstGeom prst="rect">
              <a:avLst/>
            </a:prstGeom>
            <a:grpFill/>
          </p:spPr>
          <p:txBody>
            <a:bodyPr wrap="square" lIns="0" tIns="0" rIns="0" bIns="0" rtlCol="0"/>
            <a:lstStyle/>
            <a:p>
              <a:endParaRPr/>
            </a:p>
          </p:txBody>
        </p:sp>
        <p:sp>
          <p:nvSpPr>
            <p:cNvPr id="8" name="object 8"/>
            <p:cNvSpPr/>
            <p:nvPr/>
          </p:nvSpPr>
          <p:spPr>
            <a:xfrm>
              <a:off x="5527548" y="1110995"/>
              <a:ext cx="225551" cy="1862327"/>
            </a:xfrm>
            <a:prstGeom prst="rect">
              <a:avLst/>
            </a:prstGeom>
            <a:grpFill/>
          </p:spPr>
          <p:txBody>
            <a:bodyPr wrap="square" lIns="0" tIns="0" rIns="0" bIns="0" rtlCol="0"/>
            <a:lstStyle/>
            <a:p>
              <a:endParaRPr/>
            </a:p>
          </p:txBody>
        </p:sp>
        <p:sp>
          <p:nvSpPr>
            <p:cNvPr id="9" name="object 9"/>
            <p:cNvSpPr/>
            <p:nvPr/>
          </p:nvSpPr>
          <p:spPr>
            <a:xfrm>
              <a:off x="5111496" y="713231"/>
              <a:ext cx="2580131" cy="1580388"/>
            </a:xfrm>
            <a:prstGeom prst="rect">
              <a:avLst/>
            </a:prstGeom>
            <a:grpFill/>
          </p:spPr>
          <p:txBody>
            <a:bodyPr wrap="square" lIns="0" tIns="0" rIns="0" bIns="0" rtlCol="0"/>
            <a:lstStyle/>
            <a:p>
              <a:endParaRPr/>
            </a:p>
          </p:txBody>
        </p:sp>
        <p:sp>
          <p:nvSpPr>
            <p:cNvPr id="10" name="object 10"/>
            <p:cNvSpPr/>
            <p:nvPr/>
          </p:nvSpPr>
          <p:spPr>
            <a:xfrm>
              <a:off x="5134356" y="1037843"/>
              <a:ext cx="2598420" cy="981455"/>
            </a:xfrm>
            <a:prstGeom prst="rect">
              <a:avLst/>
            </a:prstGeom>
            <a:grpFill/>
          </p:spPr>
          <p:txBody>
            <a:bodyPr wrap="square" lIns="0" tIns="0" rIns="0" bIns="0" rtlCol="0"/>
            <a:lstStyle/>
            <a:p>
              <a:endParaRPr/>
            </a:p>
          </p:txBody>
        </p:sp>
        <p:sp>
          <p:nvSpPr>
            <p:cNvPr id="11" name="object 11"/>
            <p:cNvSpPr/>
            <p:nvPr/>
          </p:nvSpPr>
          <p:spPr>
            <a:xfrm>
              <a:off x="5132832" y="734567"/>
              <a:ext cx="2500884" cy="1501139"/>
            </a:xfrm>
            <a:prstGeom prst="rect">
              <a:avLst/>
            </a:prstGeom>
            <a:grpFill/>
          </p:spPr>
          <p:txBody>
            <a:bodyPr wrap="square" lIns="0" tIns="0" rIns="0" bIns="0" rtlCol="0"/>
            <a:lstStyle/>
            <a:p>
              <a:endParaRPr/>
            </a:p>
          </p:txBody>
        </p:sp>
      </p:grpSp>
      <p:sp>
        <p:nvSpPr>
          <p:cNvPr id="12" name="object 12"/>
          <p:cNvSpPr txBox="1"/>
          <p:nvPr/>
        </p:nvSpPr>
        <p:spPr>
          <a:xfrm>
            <a:off x="5314569" y="1104137"/>
            <a:ext cx="2121535" cy="665480"/>
          </a:xfrm>
          <a:prstGeom prst="rect">
            <a:avLst/>
          </a:prstGeom>
        </p:spPr>
        <p:txBody>
          <a:bodyPr vert="horz" wrap="square" lIns="0" tIns="12065" rIns="0" bIns="0" rtlCol="0">
            <a:spAutoFit/>
          </a:bodyPr>
          <a:lstStyle/>
          <a:p>
            <a:pPr algn="ctr">
              <a:lnSpc>
                <a:spcPts val="2520"/>
              </a:lnSpc>
              <a:spcBef>
                <a:spcPts val="95"/>
              </a:spcBef>
            </a:pPr>
            <a:r>
              <a:rPr sz="2200" spc="-25" dirty="0">
                <a:solidFill>
                  <a:srgbClr val="FFFFFF"/>
                </a:solidFill>
                <a:latin typeface="Carlito"/>
                <a:cs typeface="Carlito"/>
              </a:rPr>
              <a:t>Request</a:t>
            </a:r>
            <a:r>
              <a:rPr sz="2200" spc="-114" dirty="0">
                <a:solidFill>
                  <a:srgbClr val="FFFFFF"/>
                </a:solidFill>
                <a:latin typeface="Carlito"/>
                <a:cs typeface="Carlito"/>
              </a:rPr>
              <a:t> </a:t>
            </a:r>
            <a:r>
              <a:rPr sz="2200" spc="-5" dirty="0">
                <a:solidFill>
                  <a:srgbClr val="FFFFFF"/>
                </a:solidFill>
                <a:latin typeface="Carlito"/>
                <a:cs typeface="Carlito"/>
              </a:rPr>
              <a:t>Wikipedia</a:t>
            </a:r>
            <a:endParaRPr sz="2200">
              <a:latin typeface="Carlito"/>
              <a:cs typeface="Carlito"/>
            </a:endParaRPr>
          </a:p>
          <a:p>
            <a:pPr marL="13335" algn="ctr">
              <a:lnSpc>
                <a:spcPts val="2520"/>
              </a:lnSpc>
            </a:pPr>
            <a:r>
              <a:rPr sz="2200" spc="-25" dirty="0">
                <a:solidFill>
                  <a:srgbClr val="FFFFFF"/>
                </a:solidFill>
                <a:latin typeface="Carlito"/>
                <a:cs typeface="Carlito"/>
              </a:rPr>
              <a:t>html</a:t>
            </a:r>
            <a:endParaRPr sz="2200">
              <a:latin typeface="Carlito"/>
              <a:cs typeface="Carlito"/>
            </a:endParaRPr>
          </a:p>
        </p:txBody>
      </p:sp>
      <p:grpSp>
        <p:nvGrpSpPr>
          <p:cNvPr id="13" name="object 13"/>
          <p:cNvGrpSpPr/>
          <p:nvPr/>
        </p:nvGrpSpPr>
        <p:grpSpPr>
          <a:xfrm>
            <a:off x="5111496" y="2589276"/>
            <a:ext cx="2580640" cy="2318385"/>
            <a:chOff x="5111496" y="2589276"/>
            <a:chExt cx="2580640" cy="2318385"/>
          </a:xfrm>
          <a:solidFill>
            <a:schemeClr val="tx1">
              <a:lumMod val="50000"/>
              <a:lumOff val="50000"/>
            </a:schemeClr>
          </a:solidFill>
        </p:grpSpPr>
        <p:sp>
          <p:nvSpPr>
            <p:cNvPr id="14" name="object 14"/>
            <p:cNvSpPr/>
            <p:nvPr/>
          </p:nvSpPr>
          <p:spPr>
            <a:xfrm>
              <a:off x="5506212" y="2965704"/>
              <a:ext cx="304800" cy="1941576"/>
            </a:xfrm>
            <a:prstGeom prst="rect">
              <a:avLst/>
            </a:prstGeom>
            <a:grpFill/>
          </p:spPr>
          <p:txBody>
            <a:bodyPr wrap="square" lIns="0" tIns="0" rIns="0" bIns="0" rtlCol="0"/>
            <a:lstStyle/>
            <a:p>
              <a:endParaRPr/>
            </a:p>
          </p:txBody>
        </p:sp>
        <p:sp>
          <p:nvSpPr>
            <p:cNvPr id="15" name="object 15"/>
            <p:cNvSpPr/>
            <p:nvPr/>
          </p:nvSpPr>
          <p:spPr>
            <a:xfrm>
              <a:off x="5527548" y="2987040"/>
              <a:ext cx="225551" cy="1862327"/>
            </a:xfrm>
            <a:prstGeom prst="rect">
              <a:avLst/>
            </a:prstGeom>
            <a:grpFill/>
          </p:spPr>
          <p:txBody>
            <a:bodyPr wrap="square" lIns="0" tIns="0" rIns="0" bIns="0" rtlCol="0"/>
            <a:lstStyle/>
            <a:p>
              <a:endParaRPr/>
            </a:p>
          </p:txBody>
        </p:sp>
        <p:sp>
          <p:nvSpPr>
            <p:cNvPr id="16" name="object 16"/>
            <p:cNvSpPr/>
            <p:nvPr/>
          </p:nvSpPr>
          <p:spPr>
            <a:xfrm>
              <a:off x="5111496" y="2589276"/>
              <a:ext cx="2580131" cy="1580388"/>
            </a:xfrm>
            <a:prstGeom prst="rect">
              <a:avLst/>
            </a:prstGeom>
            <a:grpFill/>
          </p:spPr>
          <p:txBody>
            <a:bodyPr wrap="square" lIns="0" tIns="0" rIns="0" bIns="0" rtlCol="0"/>
            <a:lstStyle/>
            <a:p>
              <a:endParaRPr/>
            </a:p>
          </p:txBody>
        </p:sp>
        <p:sp>
          <p:nvSpPr>
            <p:cNvPr id="17" name="object 17"/>
            <p:cNvSpPr/>
            <p:nvPr/>
          </p:nvSpPr>
          <p:spPr>
            <a:xfrm>
              <a:off x="5334000" y="2913888"/>
              <a:ext cx="2135124" cy="981456"/>
            </a:xfrm>
            <a:prstGeom prst="rect">
              <a:avLst/>
            </a:prstGeom>
            <a:grpFill/>
          </p:spPr>
          <p:txBody>
            <a:bodyPr wrap="square" lIns="0" tIns="0" rIns="0" bIns="0" rtlCol="0"/>
            <a:lstStyle/>
            <a:p>
              <a:endParaRPr/>
            </a:p>
          </p:txBody>
        </p:sp>
        <p:sp>
          <p:nvSpPr>
            <p:cNvPr id="18" name="object 18"/>
            <p:cNvSpPr/>
            <p:nvPr/>
          </p:nvSpPr>
          <p:spPr>
            <a:xfrm>
              <a:off x="5132832" y="2610612"/>
              <a:ext cx="2500884" cy="1501139"/>
            </a:xfrm>
            <a:prstGeom prst="rect">
              <a:avLst/>
            </a:prstGeom>
            <a:grpFill/>
          </p:spPr>
          <p:txBody>
            <a:bodyPr wrap="square" lIns="0" tIns="0" rIns="0" bIns="0" rtlCol="0"/>
            <a:lstStyle/>
            <a:p>
              <a:endParaRPr/>
            </a:p>
          </p:txBody>
        </p:sp>
      </p:grpSp>
      <p:sp>
        <p:nvSpPr>
          <p:cNvPr id="19" name="object 19"/>
          <p:cNvSpPr txBox="1"/>
          <p:nvPr/>
        </p:nvSpPr>
        <p:spPr>
          <a:xfrm>
            <a:off x="5514594" y="2980689"/>
            <a:ext cx="1709420" cy="665480"/>
          </a:xfrm>
          <a:prstGeom prst="rect">
            <a:avLst/>
          </a:prstGeom>
        </p:spPr>
        <p:txBody>
          <a:bodyPr vert="horz" wrap="square" lIns="0" tIns="12065" rIns="0" bIns="0" rtlCol="0">
            <a:spAutoFit/>
          </a:bodyPr>
          <a:lstStyle/>
          <a:p>
            <a:pPr marL="73025">
              <a:lnSpc>
                <a:spcPts val="2520"/>
              </a:lnSpc>
              <a:spcBef>
                <a:spcPts val="95"/>
              </a:spcBef>
            </a:pPr>
            <a:r>
              <a:rPr sz="2200" spc="-15" dirty="0">
                <a:solidFill>
                  <a:srgbClr val="FFFFFF"/>
                </a:solidFill>
                <a:latin typeface="Carlito"/>
                <a:cs typeface="Carlito"/>
              </a:rPr>
              <a:t>BeautifulSoup</a:t>
            </a:r>
            <a:endParaRPr sz="2200">
              <a:latin typeface="Carlito"/>
              <a:cs typeface="Carlito"/>
            </a:endParaRPr>
          </a:p>
          <a:p>
            <a:pPr marL="12700">
              <a:lnSpc>
                <a:spcPts val="2520"/>
              </a:lnSpc>
            </a:pPr>
            <a:r>
              <a:rPr sz="2200" spc="-20" dirty="0">
                <a:solidFill>
                  <a:srgbClr val="FFFFFF"/>
                </a:solidFill>
                <a:latin typeface="Carlito"/>
                <a:cs typeface="Carlito"/>
              </a:rPr>
              <a:t>html5lib</a:t>
            </a:r>
            <a:r>
              <a:rPr sz="2200" spc="-105" dirty="0">
                <a:solidFill>
                  <a:srgbClr val="FFFFFF"/>
                </a:solidFill>
                <a:latin typeface="Carlito"/>
                <a:cs typeface="Carlito"/>
              </a:rPr>
              <a:t> </a:t>
            </a:r>
            <a:r>
              <a:rPr sz="2200" spc="-35" dirty="0">
                <a:solidFill>
                  <a:srgbClr val="FFFFFF"/>
                </a:solidFill>
                <a:latin typeface="Carlito"/>
                <a:cs typeface="Carlito"/>
              </a:rPr>
              <a:t>Parser</a:t>
            </a:r>
            <a:endParaRPr sz="2200">
              <a:latin typeface="Carlito"/>
              <a:cs typeface="Carlito"/>
            </a:endParaRPr>
          </a:p>
        </p:txBody>
      </p:sp>
      <p:grpSp>
        <p:nvGrpSpPr>
          <p:cNvPr id="20" name="object 20"/>
          <p:cNvGrpSpPr/>
          <p:nvPr/>
        </p:nvGrpSpPr>
        <p:grpSpPr>
          <a:xfrm>
            <a:off x="5111496" y="4465320"/>
            <a:ext cx="3906520" cy="1580515"/>
            <a:chOff x="5111496" y="4465320"/>
            <a:chExt cx="3906520" cy="1580515"/>
          </a:xfrm>
          <a:solidFill>
            <a:schemeClr val="tx1">
              <a:lumMod val="50000"/>
              <a:lumOff val="50000"/>
            </a:schemeClr>
          </a:solidFill>
        </p:grpSpPr>
        <p:sp>
          <p:nvSpPr>
            <p:cNvPr id="21" name="object 21"/>
            <p:cNvSpPr/>
            <p:nvPr/>
          </p:nvSpPr>
          <p:spPr>
            <a:xfrm>
              <a:off x="5625084" y="4721352"/>
              <a:ext cx="3392423" cy="304800"/>
            </a:xfrm>
            <a:prstGeom prst="rect">
              <a:avLst/>
            </a:prstGeom>
            <a:grpFill/>
          </p:spPr>
          <p:txBody>
            <a:bodyPr wrap="square" lIns="0" tIns="0" rIns="0" bIns="0" rtlCol="0"/>
            <a:lstStyle/>
            <a:p>
              <a:endParaRPr/>
            </a:p>
          </p:txBody>
        </p:sp>
        <p:sp>
          <p:nvSpPr>
            <p:cNvPr id="22" name="object 22"/>
            <p:cNvSpPr/>
            <p:nvPr/>
          </p:nvSpPr>
          <p:spPr>
            <a:xfrm>
              <a:off x="5646420" y="4742688"/>
              <a:ext cx="3313176" cy="225551"/>
            </a:xfrm>
            <a:prstGeom prst="rect">
              <a:avLst/>
            </a:prstGeom>
            <a:grpFill/>
          </p:spPr>
          <p:txBody>
            <a:bodyPr wrap="square" lIns="0" tIns="0" rIns="0" bIns="0" rtlCol="0"/>
            <a:lstStyle/>
            <a:p>
              <a:endParaRPr/>
            </a:p>
          </p:txBody>
        </p:sp>
        <p:sp>
          <p:nvSpPr>
            <p:cNvPr id="23" name="object 23"/>
            <p:cNvSpPr/>
            <p:nvPr/>
          </p:nvSpPr>
          <p:spPr>
            <a:xfrm>
              <a:off x="5111496" y="4465320"/>
              <a:ext cx="2580131" cy="1580388"/>
            </a:xfrm>
            <a:prstGeom prst="rect">
              <a:avLst/>
            </a:prstGeom>
            <a:grpFill/>
          </p:spPr>
          <p:txBody>
            <a:bodyPr wrap="square" lIns="0" tIns="0" rIns="0" bIns="0" rtlCol="0"/>
            <a:lstStyle/>
            <a:p>
              <a:endParaRPr/>
            </a:p>
          </p:txBody>
        </p:sp>
        <p:sp>
          <p:nvSpPr>
            <p:cNvPr id="24" name="object 24"/>
            <p:cNvSpPr/>
            <p:nvPr/>
          </p:nvSpPr>
          <p:spPr>
            <a:xfrm>
              <a:off x="5289804" y="4789932"/>
              <a:ext cx="2287524" cy="981456"/>
            </a:xfrm>
            <a:prstGeom prst="rect">
              <a:avLst/>
            </a:prstGeom>
            <a:grpFill/>
          </p:spPr>
          <p:txBody>
            <a:bodyPr wrap="square" lIns="0" tIns="0" rIns="0" bIns="0" rtlCol="0"/>
            <a:lstStyle/>
            <a:p>
              <a:endParaRPr/>
            </a:p>
          </p:txBody>
        </p:sp>
        <p:sp>
          <p:nvSpPr>
            <p:cNvPr id="25" name="object 25"/>
            <p:cNvSpPr/>
            <p:nvPr/>
          </p:nvSpPr>
          <p:spPr>
            <a:xfrm>
              <a:off x="5132832" y="4486656"/>
              <a:ext cx="2500884" cy="1501140"/>
            </a:xfrm>
            <a:prstGeom prst="rect">
              <a:avLst/>
            </a:prstGeom>
            <a:grpFill/>
          </p:spPr>
          <p:txBody>
            <a:bodyPr wrap="square" lIns="0" tIns="0" rIns="0" bIns="0" rtlCol="0"/>
            <a:lstStyle/>
            <a:p>
              <a:endParaRPr/>
            </a:p>
          </p:txBody>
        </p:sp>
      </p:grpSp>
      <p:sp>
        <p:nvSpPr>
          <p:cNvPr id="26" name="object 26"/>
          <p:cNvSpPr txBox="1"/>
          <p:nvPr/>
        </p:nvSpPr>
        <p:spPr>
          <a:xfrm>
            <a:off x="5334000" y="4750707"/>
            <a:ext cx="2118484" cy="968214"/>
          </a:xfrm>
          <a:prstGeom prst="rect">
            <a:avLst/>
          </a:prstGeom>
        </p:spPr>
        <p:txBody>
          <a:bodyPr vert="horz" wrap="square" lIns="0" tIns="44450" rIns="0" bIns="0" rtlCol="0">
            <a:spAutoFit/>
          </a:bodyPr>
          <a:lstStyle/>
          <a:p>
            <a:pPr marL="334010" marR="5080" indent="-321945">
              <a:lnSpc>
                <a:spcPts val="2430"/>
              </a:lnSpc>
              <a:spcBef>
                <a:spcPts val="350"/>
              </a:spcBef>
            </a:pPr>
            <a:r>
              <a:rPr lang="pt-BR" sz="2200" spc="-15" dirty="0">
                <a:solidFill>
                  <a:srgbClr val="FFFFFF"/>
                </a:solidFill>
                <a:latin typeface="Carlito"/>
                <a:cs typeface="Carlito"/>
              </a:rPr>
              <a:t>Encontrar informações na tabela </a:t>
            </a:r>
            <a:r>
              <a:rPr sz="2200" spc="-25" dirty="0">
                <a:solidFill>
                  <a:srgbClr val="FFFFFF"/>
                </a:solidFill>
                <a:latin typeface="Carlito"/>
                <a:cs typeface="Carlito"/>
              </a:rPr>
              <a:t>html</a:t>
            </a:r>
            <a:r>
              <a:rPr sz="2200" spc="-70" dirty="0">
                <a:solidFill>
                  <a:srgbClr val="FFFFFF"/>
                </a:solidFill>
                <a:latin typeface="Carlito"/>
                <a:cs typeface="Carlito"/>
              </a:rPr>
              <a:t> </a:t>
            </a:r>
            <a:endParaRPr sz="2200" dirty="0">
              <a:latin typeface="Carlito"/>
              <a:cs typeface="Carlito"/>
            </a:endParaRPr>
          </a:p>
        </p:txBody>
      </p:sp>
      <p:grpSp>
        <p:nvGrpSpPr>
          <p:cNvPr id="27" name="object 27"/>
          <p:cNvGrpSpPr/>
          <p:nvPr/>
        </p:nvGrpSpPr>
        <p:grpSpPr>
          <a:xfrm>
            <a:off x="8438388" y="2965704"/>
            <a:ext cx="2580640" cy="3080385"/>
            <a:chOff x="8438388" y="2965704"/>
            <a:chExt cx="2580640" cy="3080385"/>
          </a:xfrm>
          <a:solidFill>
            <a:schemeClr val="tx1">
              <a:lumMod val="50000"/>
              <a:lumOff val="50000"/>
            </a:schemeClr>
          </a:solidFill>
        </p:grpSpPr>
        <p:sp>
          <p:nvSpPr>
            <p:cNvPr id="28" name="object 28"/>
            <p:cNvSpPr/>
            <p:nvPr/>
          </p:nvSpPr>
          <p:spPr>
            <a:xfrm>
              <a:off x="8833104" y="2965704"/>
              <a:ext cx="304800" cy="1941576"/>
            </a:xfrm>
            <a:prstGeom prst="rect">
              <a:avLst/>
            </a:prstGeom>
            <a:grpFill/>
          </p:spPr>
          <p:txBody>
            <a:bodyPr wrap="square" lIns="0" tIns="0" rIns="0" bIns="0" rtlCol="0"/>
            <a:lstStyle/>
            <a:p>
              <a:endParaRPr/>
            </a:p>
          </p:txBody>
        </p:sp>
        <p:sp>
          <p:nvSpPr>
            <p:cNvPr id="29" name="object 29"/>
            <p:cNvSpPr/>
            <p:nvPr/>
          </p:nvSpPr>
          <p:spPr>
            <a:xfrm>
              <a:off x="8854440" y="2987040"/>
              <a:ext cx="225551" cy="1862327"/>
            </a:xfrm>
            <a:prstGeom prst="rect">
              <a:avLst/>
            </a:prstGeom>
            <a:grpFill/>
          </p:spPr>
          <p:txBody>
            <a:bodyPr wrap="square" lIns="0" tIns="0" rIns="0" bIns="0" rtlCol="0"/>
            <a:lstStyle/>
            <a:p>
              <a:endParaRPr/>
            </a:p>
          </p:txBody>
        </p:sp>
        <p:sp>
          <p:nvSpPr>
            <p:cNvPr id="30" name="object 30"/>
            <p:cNvSpPr/>
            <p:nvPr/>
          </p:nvSpPr>
          <p:spPr>
            <a:xfrm>
              <a:off x="8438388" y="4465320"/>
              <a:ext cx="2580131" cy="1580388"/>
            </a:xfrm>
            <a:prstGeom prst="rect">
              <a:avLst/>
            </a:prstGeom>
            <a:grpFill/>
          </p:spPr>
          <p:txBody>
            <a:bodyPr wrap="square" lIns="0" tIns="0" rIns="0" bIns="0" rtlCol="0"/>
            <a:lstStyle/>
            <a:p>
              <a:endParaRPr/>
            </a:p>
          </p:txBody>
        </p:sp>
        <p:sp>
          <p:nvSpPr>
            <p:cNvPr id="31" name="object 31"/>
            <p:cNvSpPr/>
            <p:nvPr/>
          </p:nvSpPr>
          <p:spPr>
            <a:xfrm>
              <a:off x="8546592" y="4943855"/>
              <a:ext cx="2363724" cy="673607"/>
            </a:xfrm>
            <a:prstGeom prst="rect">
              <a:avLst/>
            </a:prstGeom>
            <a:grpFill/>
          </p:spPr>
          <p:txBody>
            <a:bodyPr wrap="square" lIns="0" tIns="0" rIns="0" bIns="0" rtlCol="0"/>
            <a:lstStyle/>
            <a:p>
              <a:endParaRPr/>
            </a:p>
          </p:txBody>
        </p:sp>
        <p:sp>
          <p:nvSpPr>
            <p:cNvPr id="32" name="object 32"/>
            <p:cNvSpPr/>
            <p:nvPr/>
          </p:nvSpPr>
          <p:spPr>
            <a:xfrm>
              <a:off x="8459724" y="4486656"/>
              <a:ext cx="2500883" cy="1501140"/>
            </a:xfrm>
            <a:prstGeom prst="rect">
              <a:avLst/>
            </a:prstGeom>
            <a:grpFill/>
          </p:spPr>
          <p:txBody>
            <a:bodyPr wrap="square" lIns="0" tIns="0" rIns="0" bIns="0" rtlCol="0"/>
            <a:lstStyle/>
            <a:p>
              <a:endParaRPr/>
            </a:p>
          </p:txBody>
        </p:sp>
      </p:grpSp>
      <p:sp>
        <p:nvSpPr>
          <p:cNvPr id="33" name="object 33"/>
          <p:cNvSpPr txBox="1"/>
          <p:nvPr/>
        </p:nvSpPr>
        <p:spPr>
          <a:xfrm>
            <a:off x="8906065" y="4890168"/>
            <a:ext cx="1943735" cy="689291"/>
          </a:xfrm>
          <a:prstGeom prst="rect">
            <a:avLst/>
          </a:prstGeom>
        </p:spPr>
        <p:txBody>
          <a:bodyPr vert="horz" wrap="square" lIns="0" tIns="12065" rIns="0" bIns="0" rtlCol="0">
            <a:spAutoFit/>
          </a:bodyPr>
          <a:lstStyle/>
          <a:p>
            <a:pPr marL="12700">
              <a:lnSpc>
                <a:spcPct val="100000"/>
              </a:lnSpc>
              <a:spcBef>
                <a:spcPts val="95"/>
              </a:spcBef>
            </a:pPr>
            <a:r>
              <a:rPr lang="pt-BR" sz="2200" spc="-40" dirty="0">
                <a:solidFill>
                  <a:srgbClr val="FFFFFF"/>
                </a:solidFill>
                <a:latin typeface="Carlito"/>
                <a:cs typeface="Carlito"/>
              </a:rPr>
              <a:t>Criação de dicionário.</a:t>
            </a:r>
            <a:r>
              <a:rPr sz="2200" spc="-70" dirty="0">
                <a:solidFill>
                  <a:srgbClr val="FFFFFF"/>
                </a:solidFill>
                <a:latin typeface="Carlito"/>
                <a:cs typeface="Carlito"/>
              </a:rPr>
              <a:t> </a:t>
            </a:r>
            <a:endParaRPr sz="2200" dirty="0">
              <a:latin typeface="Carlito"/>
              <a:cs typeface="Carlito"/>
            </a:endParaRPr>
          </a:p>
        </p:txBody>
      </p:sp>
      <p:grpSp>
        <p:nvGrpSpPr>
          <p:cNvPr id="34" name="object 34"/>
          <p:cNvGrpSpPr/>
          <p:nvPr/>
        </p:nvGrpSpPr>
        <p:grpSpPr>
          <a:xfrm>
            <a:off x="8438388" y="1089660"/>
            <a:ext cx="2580640" cy="3112135"/>
            <a:chOff x="8438388" y="1089660"/>
            <a:chExt cx="2580640" cy="3112135"/>
          </a:xfrm>
          <a:solidFill>
            <a:schemeClr val="tx1">
              <a:lumMod val="50000"/>
              <a:lumOff val="50000"/>
            </a:schemeClr>
          </a:solidFill>
        </p:grpSpPr>
        <p:sp>
          <p:nvSpPr>
            <p:cNvPr id="35" name="object 35"/>
            <p:cNvSpPr/>
            <p:nvPr/>
          </p:nvSpPr>
          <p:spPr>
            <a:xfrm>
              <a:off x="8833104" y="1089660"/>
              <a:ext cx="304800" cy="1941576"/>
            </a:xfrm>
            <a:prstGeom prst="rect">
              <a:avLst/>
            </a:prstGeom>
            <a:grpFill/>
          </p:spPr>
          <p:txBody>
            <a:bodyPr wrap="square" lIns="0" tIns="0" rIns="0" bIns="0" rtlCol="0"/>
            <a:lstStyle/>
            <a:p>
              <a:endParaRPr/>
            </a:p>
          </p:txBody>
        </p:sp>
        <p:sp>
          <p:nvSpPr>
            <p:cNvPr id="36" name="object 36"/>
            <p:cNvSpPr/>
            <p:nvPr/>
          </p:nvSpPr>
          <p:spPr>
            <a:xfrm>
              <a:off x="8854440" y="1110996"/>
              <a:ext cx="225551" cy="1862327"/>
            </a:xfrm>
            <a:prstGeom prst="rect">
              <a:avLst/>
            </a:prstGeom>
            <a:grpFill/>
          </p:spPr>
          <p:txBody>
            <a:bodyPr wrap="square" lIns="0" tIns="0" rIns="0" bIns="0" rtlCol="0"/>
            <a:lstStyle/>
            <a:p>
              <a:endParaRPr/>
            </a:p>
          </p:txBody>
        </p:sp>
        <p:sp>
          <p:nvSpPr>
            <p:cNvPr id="37" name="object 37"/>
            <p:cNvSpPr/>
            <p:nvPr/>
          </p:nvSpPr>
          <p:spPr>
            <a:xfrm>
              <a:off x="8438388" y="2589276"/>
              <a:ext cx="2580131" cy="1580388"/>
            </a:xfrm>
            <a:prstGeom prst="rect">
              <a:avLst/>
            </a:prstGeom>
            <a:grpFill/>
          </p:spPr>
          <p:txBody>
            <a:bodyPr wrap="square" lIns="0" tIns="0" rIns="0" bIns="0" rtlCol="0"/>
            <a:lstStyle/>
            <a:p>
              <a:endParaRPr/>
            </a:p>
          </p:txBody>
        </p:sp>
        <p:sp>
          <p:nvSpPr>
            <p:cNvPr id="38" name="object 38"/>
            <p:cNvSpPr/>
            <p:nvPr/>
          </p:nvSpPr>
          <p:spPr>
            <a:xfrm>
              <a:off x="8659368" y="2606040"/>
              <a:ext cx="2203704" cy="1595628"/>
            </a:xfrm>
            <a:prstGeom prst="rect">
              <a:avLst/>
            </a:prstGeom>
            <a:grpFill/>
          </p:spPr>
          <p:txBody>
            <a:bodyPr wrap="square" lIns="0" tIns="0" rIns="0" bIns="0" rtlCol="0"/>
            <a:lstStyle/>
            <a:p>
              <a:endParaRPr/>
            </a:p>
          </p:txBody>
        </p:sp>
        <p:sp>
          <p:nvSpPr>
            <p:cNvPr id="39" name="object 39"/>
            <p:cNvSpPr/>
            <p:nvPr/>
          </p:nvSpPr>
          <p:spPr>
            <a:xfrm>
              <a:off x="8459724" y="2610612"/>
              <a:ext cx="2500883" cy="1501139"/>
            </a:xfrm>
            <a:prstGeom prst="rect">
              <a:avLst/>
            </a:prstGeom>
            <a:grpFill/>
          </p:spPr>
          <p:txBody>
            <a:bodyPr wrap="square" lIns="0" tIns="0" rIns="0" bIns="0" rtlCol="0"/>
            <a:lstStyle/>
            <a:p>
              <a:endParaRPr/>
            </a:p>
          </p:txBody>
        </p:sp>
      </p:grpSp>
      <p:sp>
        <p:nvSpPr>
          <p:cNvPr id="40" name="object 40"/>
          <p:cNvSpPr txBox="1"/>
          <p:nvPr/>
        </p:nvSpPr>
        <p:spPr>
          <a:xfrm>
            <a:off x="8659368" y="2717992"/>
            <a:ext cx="2070100" cy="1286378"/>
          </a:xfrm>
          <a:prstGeom prst="rect">
            <a:avLst/>
          </a:prstGeom>
        </p:spPr>
        <p:txBody>
          <a:bodyPr vert="horz" wrap="square" lIns="0" tIns="40005" rIns="0" bIns="0" rtlCol="0">
            <a:spAutoFit/>
          </a:bodyPr>
          <a:lstStyle/>
          <a:p>
            <a:pPr marL="12700" marR="5080" algn="ctr">
              <a:lnSpc>
                <a:spcPct val="91600"/>
              </a:lnSpc>
              <a:spcBef>
                <a:spcPts val="315"/>
              </a:spcBef>
            </a:pPr>
            <a:r>
              <a:rPr lang="pt-BR" sz="2200" spc="-45" dirty="0">
                <a:solidFill>
                  <a:srgbClr val="FFFFFF"/>
                </a:solidFill>
                <a:latin typeface="Carlito"/>
                <a:cs typeface="Carlito"/>
              </a:rPr>
              <a:t>Iterar pelas células da tabela para extrair dados para o dicionário</a:t>
            </a:r>
            <a:endParaRPr sz="2200" dirty="0">
              <a:latin typeface="Carlito"/>
              <a:cs typeface="Carlito"/>
            </a:endParaRPr>
          </a:p>
        </p:txBody>
      </p:sp>
      <p:grpSp>
        <p:nvGrpSpPr>
          <p:cNvPr id="41" name="object 41"/>
          <p:cNvGrpSpPr/>
          <p:nvPr/>
        </p:nvGrpSpPr>
        <p:grpSpPr>
          <a:xfrm>
            <a:off x="8438388" y="713231"/>
            <a:ext cx="2580640" cy="1580515"/>
            <a:chOff x="8438388" y="713231"/>
            <a:chExt cx="2580640" cy="1580515"/>
          </a:xfrm>
          <a:solidFill>
            <a:schemeClr val="tx1">
              <a:lumMod val="50000"/>
              <a:lumOff val="50000"/>
            </a:schemeClr>
          </a:solidFill>
        </p:grpSpPr>
        <p:sp>
          <p:nvSpPr>
            <p:cNvPr id="42" name="object 42"/>
            <p:cNvSpPr/>
            <p:nvPr/>
          </p:nvSpPr>
          <p:spPr>
            <a:xfrm>
              <a:off x="8438388" y="713231"/>
              <a:ext cx="2580131" cy="1580388"/>
            </a:xfrm>
            <a:prstGeom prst="rect">
              <a:avLst/>
            </a:prstGeom>
            <a:grpFill/>
          </p:spPr>
          <p:txBody>
            <a:bodyPr wrap="square" lIns="0" tIns="0" rIns="0" bIns="0" rtlCol="0"/>
            <a:lstStyle/>
            <a:p>
              <a:endParaRPr/>
            </a:p>
          </p:txBody>
        </p:sp>
        <p:sp>
          <p:nvSpPr>
            <p:cNvPr id="43" name="object 43"/>
            <p:cNvSpPr/>
            <p:nvPr/>
          </p:nvSpPr>
          <p:spPr>
            <a:xfrm>
              <a:off x="8525256" y="1037843"/>
              <a:ext cx="2468879" cy="981455"/>
            </a:xfrm>
            <a:prstGeom prst="rect">
              <a:avLst/>
            </a:prstGeom>
            <a:grpFill/>
          </p:spPr>
          <p:txBody>
            <a:bodyPr wrap="square" lIns="0" tIns="0" rIns="0" bIns="0" rtlCol="0"/>
            <a:lstStyle/>
            <a:p>
              <a:endParaRPr/>
            </a:p>
          </p:txBody>
        </p:sp>
        <p:sp>
          <p:nvSpPr>
            <p:cNvPr id="44" name="object 44"/>
            <p:cNvSpPr/>
            <p:nvPr/>
          </p:nvSpPr>
          <p:spPr>
            <a:xfrm>
              <a:off x="8459724" y="734567"/>
              <a:ext cx="2500883" cy="1501139"/>
            </a:xfrm>
            <a:prstGeom prst="rect">
              <a:avLst/>
            </a:prstGeom>
            <a:grpFill/>
          </p:spPr>
          <p:txBody>
            <a:bodyPr wrap="square" lIns="0" tIns="0" rIns="0" bIns="0" rtlCol="0"/>
            <a:lstStyle/>
            <a:p>
              <a:endParaRPr/>
            </a:p>
          </p:txBody>
        </p:sp>
      </p:grpSp>
      <p:sp>
        <p:nvSpPr>
          <p:cNvPr id="45" name="object 45"/>
          <p:cNvSpPr txBox="1"/>
          <p:nvPr/>
        </p:nvSpPr>
        <p:spPr>
          <a:xfrm>
            <a:off x="8706104" y="1101090"/>
            <a:ext cx="1983105" cy="668020"/>
          </a:xfrm>
          <a:prstGeom prst="rect">
            <a:avLst/>
          </a:prstGeom>
        </p:spPr>
        <p:txBody>
          <a:bodyPr vert="horz" wrap="square" lIns="0" tIns="45719" rIns="0" bIns="0" rtlCol="0">
            <a:spAutoFit/>
          </a:bodyPr>
          <a:lstStyle/>
          <a:p>
            <a:pPr marL="384175" marR="5080" indent="-372110">
              <a:lnSpc>
                <a:spcPts val="2420"/>
              </a:lnSpc>
              <a:spcBef>
                <a:spcPts val="359"/>
              </a:spcBef>
            </a:pPr>
            <a:r>
              <a:rPr sz="2200" spc="-20" dirty="0">
                <a:solidFill>
                  <a:srgbClr val="FFFFFF"/>
                </a:solidFill>
                <a:latin typeface="Carlito"/>
                <a:cs typeface="Carlito"/>
              </a:rPr>
              <a:t>Cast </a:t>
            </a:r>
            <a:r>
              <a:rPr sz="2200" spc="-5" dirty="0">
                <a:solidFill>
                  <a:srgbClr val="FFFFFF"/>
                </a:solidFill>
                <a:latin typeface="Carlito"/>
                <a:cs typeface="Carlito"/>
              </a:rPr>
              <a:t>dictionary</a:t>
            </a:r>
            <a:r>
              <a:rPr sz="2200" spc="-135" dirty="0">
                <a:solidFill>
                  <a:srgbClr val="FFFFFF"/>
                </a:solidFill>
                <a:latin typeface="Carlito"/>
                <a:cs typeface="Carlito"/>
              </a:rPr>
              <a:t> </a:t>
            </a:r>
            <a:r>
              <a:rPr sz="2200" spc="-60" dirty="0">
                <a:solidFill>
                  <a:srgbClr val="FFFFFF"/>
                </a:solidFill>
                <a:latin typeface="Carlito"/>
                <a:cs typeface="Carlito"/>
              </a:rPr>
              <a:t>to  </a:t>
            </a:r>
            <a:r>
              <a:rPr sz="2200" spc="-30" dirty="0">
                <a:solidFill>
                  <a:srgbClr val="FFFFFF"/>
                </a:solidFill>
                <a:latin typeface="Carlito"/>
                <a:cs typeface="Carlito"/>
              </a:rPr>
              <a:t>DataFrame</a:t>
            </a:r>
            <a:endParaRPr sz="2200">
              <a:latin typeface="Carlito"/>
              <a:cs typeface="Carlito"/>
            </a:endParaRPr>
          </a:p>
        </p:txBody>
      </p:sp>
      <p:sp>
        <p:nvSpPr>
          <p:cNvPr id="46" name="object 46"/>
          <p:cNvSpPr txBox="1"/>
          <p:nvPr/>
        </p:nvSpPr>
        <p:spPr>
          <a:xfrm>
            <a:off x="535635" y="4448302"/>
            <a:ext cx="865505" cy="254000"/>
          </a:xfrm>
          <a:prstGeom prst="rect">
            <a:avLst/>
          </a:prstGeom>
        </p:spPr>
        <p:txBody>
          <a:bodyPr vert="horz" wrap="square" lIns="0" tIns="12700" rIns="0" bIns="0" rtlCol="0">
            <a:spAutoFit/>
          </a:bodyPr>
          <a:lstStyle/>
          <a:p>
            <a:pPr marL="12700">
              <a:lnSpc>
                <a:spcPct val="100000"/>
              </a:lnSpc>
              <a:spcBef>
                <a:spcPts val="100"/>
              </a:spcBef>
            </a:pPr>
            <a:r>
              <a:rPr sz="1500" u="sng" spc="-5" dirty="0">
                <a:solidFill>
                  <a:srgbClr val="FFFFFF"/>
                </a:solidFill>
                <a:uFill>
                  <a:solidFill>
                    <a:srgbClr val="FFFFFF"/>
                  </a:solidFill>
                </a:uFill>
                <a:latin typeface="Carlito"/>
                <a:cs typeface="Carlito"/>
              </a:rPr>
              <a:t>GitHub</a:t>
            </a:r>
            <a:r>
              <a:rPr sz="1500" u="sng" spc="-155" dirty="0">
                <a:solidFill>
                  <a:srgbClr val="FFFFFF"/>
                </a:solidFill>
                <a:uFill>
                  <a:solidFill>
                    <a:srgbClr val="FFFFFF"/>
                  </a:solidFill>
                </a:uFill>
                <a:latin typeface="Carlito"/>
                <a:cs typeface="Carlito"/>
              </a:rPr>
              <a:t> </a:t>
            </a:r>
            <a:r>
              <a:rPr sz="1500" u="sng" dirty="0">
                <a:solidFill>
                  <a:srgbClr val="FFFFFF"/>
                </a:solidFill>
                <a:uFill>
                  <a:solidFill>
                    <a:srgbClr val="FFFFFF"/>
                  </a:solidFill>
                </a:uFill>
                <a:latin typeface="Carlito"/>
                <a:cs typeface="Carlito"/>
              </a:rPr>
              <a:t>url:</a:t>
            </a:r>
            <a:endParaRPr sz="1500">
              <a:latin typeface="Carlito"/>
              <a:cs typeface="Carlito"/>
            </a:endParaRPr>
          </a:p>
        </p:txBody>
      </p:sp>
      <p:sp>
        <p:nvSpPr>
          <p:cNvPr id="47" name="object 47"/>
          <p:cNvSpPr txBox="1"/>
          <p:nvPr/>
        </p:nvSpPr>
        <p:spPr>
          <a:xfrm>
            <a:off x="535635" y="4830826"/>
            <a:ext cx="2988945" cy="659155"/>
          </a:xfrm>
          <a:prstGeom prst="rect">
            <a:avLst/>
          </a:prstGeom>
        </p:spPr>
        <p:txBody>
          <a:bodyPr vert="horz" wrap="square" lIns="0" tIns="35560" rIns="0" bIns="0" rtlCol="0">
            <a:spAutoFit/>
          </a:bodyPr>
          <a:lstStyle/>
          <a:p>
            <a:pPr marL="12700" marR="5080">
              <a:lnSpc>
                <a:spcPct val="90000"/>
              </a:lnSpc>
              <a:spcBef>
                <a:spcPts val="280"/>
              </a:spcBef>
            </a:pPr>
            <a:r>
              <a:rPr lang="en-IN" sz="1500" u="sng" spc="-10" dirty="0">
                <a:solidFill>
                  <a:srgbClr val="2996E1"/>
                </a:solidFill>
                <a:uFill>
                  <a:solidFill>
                    <a:srgbClr val="2996E1"/>
                  </a:solidFill>
                </a:uFill>
                <a:latin typeface="Carlito"/>
                <a:cs typeface="Carlito"/>
                <a:hlinkClick r:id="rId2"/>
              </a:rPr>
              <a:t>https://github.com/yraion/IBM-Data-Science/blob/master/02-jupyter-labs-webscraping.ipynb</a:t>
            </a:r>
            <a:endParaRPr lang="en-IN" sz="1500" dirty="0">
              <a:latin typeface="Carlito"/>
              <a:cs typeface="Carlito"/>
            </a:endParaRPr>
          </a:p>
        </p:txBody>
      </p:sp>
      <p:grpSp>
        <p:nvGrpSpPr>
          <p:cNvPr id="48" name="object 2">
            <a:extLst>
              <a:ext uri="{FF2B5EF4-FFF2-40B4-BE49-F238E27FC236}">
                <a16:creationId xmlns:a16="http://schemas.microsoft.com/office/drawing/2014/main" id="{98D1DEA7-92D3-977B-2BCC-ACF6AA37881E}"/>
              </a:ext>
            </a:extLst>
          </p:cNvPr>
          <p:cNvGrpSpPr/>
          <p:nvPr/>
        </p:nvGrpSpPr>
        <p:grpSpPr>
          <a:xfrm>
            <a:off x="0" y="6333745"/>
            <a:ext cx="12192000" cy="524510"/>
            <a:chOff x="0" y="6333745"/>
            <a:chExt cx="12192000" cy="524510"/>
          </a:xfrm>
        </p:grpSpPr>
        <p:sp>
          <p:nvSpPr>
            <p:cNvPr id="49" name="object 3">
              <a:extLst>
                <a:ext uri="{FF2B5EF4-FFF2-40B4-BE49-F238E27FC236}">
                  <a16:creationId xmlns:a16="http://schemas.microsoft.com/office/drawing/2014/main" id="{463C7118-5B6D-5027-8BA7-E4CD790A52A8}"/>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50" name="object 4">
              <a:extLst>
                <a:ext uri="{FF2B5EF4-FFF2-40B4-BE49-F238E27FC236}">
                  <a16:creationId xmlns:a16="http://schemas.microsoft.com/office/drawing/2014/main" id="{87B09699-90C5-81B9-6F90-05D87570A1A1}"/>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1401</TotalTime>
  <Words>3143</Words>
  <Application>Microsoft Office PowerPoint</Application>
  <PresentationFormat>Widescreen</PresentationFormat>
  <Paragraphs>284</Paragraphs>
  <Slides>47</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47</vt:i4>
      </vt:variant>
    </vt:vector>
  </HeadingPairs>
  <TitlesOfParts>
    <vt:vector size="54" baseType="lpstr">
      <vt:lpstr>-apple-system</vt:lpstr>
      <vt:lpstr>Arial</vt:lpstr>
      <vt:lpstr>Bahnschrift Condensed</vt:lpstr>
      <vt:lpstr>Bahnschrift Light SemiCondensed</vt:lpstr>
      <vt:lpstr>Calibri</vt:lpstr>
      <vt:lpstr>Carlito</vt:lpstr>
      <vt:lpstr>Office Theme</vt:lpstr>
      <vt:lpstr>Apresentação do PowerPoint</vt:lpstr>
      <vt:lpstr>Outline </vt:lpstr>
      <vt:lpstr>Sumario Executivo</vt:lpstr>
      <vt:lpstr>Introduction</vt:lpstr>
      <vt:lpstr>Métodologia </vt:lpstr>
      <vt:lpstr>Apresentação do PowerPoint</vt:lpstr>
      <vt:lpstr>Data Collection Overview</vt:lpstr>
      <vt:lpstr>Filtrar dados para incluir apenas os lançamentos do Falcon 9</vt:lpstr>
      <vt:lpstr>Apresentação do PowerPoint</vt:lpstr>
      <vt:lpstr>Disputa de dados</vt:lpstr>
      <vt:lpstr>EDA com visualização de dados</vt:lpstr>
      <vt:lpstr>EDA with SQL</vt:lpstr>
      <vt:lpstr>Build an interactive map with Folium</vt:lpstr>
      <vt:lpstr>Build a Dashboard with Plotly Dash</vt:lpstr>
      <vt:lpstr>Predictive analysis (Classification)</vt:lpstr>
      <vt:lpstr>Resultados </vt:lpstr>
      <vt:lpstr>Apresentação do PowerPoint</vt:lpstr>
      <vt:lpstr>Flight Number vs. Launch Site</vt:lpstr>
      <vt:lpstr>Payload vs. Launch Site</vt:lpstr>
      <vt:lpstr>Success rate vs. Orbit type</vt:lpstr>
      <vt:lpstr>Flight Number vs. Orbit type</vt:lpstr>
      <vt:lpstr>Payload vs. Orbit type</vt:lpstr>
      <vt:lpstr>Launch Success Yearly Trend</vt:lpstr>
      <vt:lpstr>Apresentação do PowerPoint</vt:lpstr>
      <vt:lpstr>All Launch Site Names</vt:lpstr>
      <vt:lpstr>Launch Site Names Beginning with `CCA`</vt:lpstr>
      <vt:lpstr>Total Payload Mass from NASA</vt:lpstr>
      <vt:lpstr>Average Payload Mass by F9 v1.1</vt:lpstr>
      <vt:lpstr>First Successful Ground Pad Landing Date</vt:lpstr>
      <vt:lpstr>Successful Drone Ship Landing with Payload  Between 4000 and 6000</vt:lpstr>
      <vt:lpstr>Número total de cada resultado da missão</vt:lpstr>
      <vt:lpstr>Boosters que carregavam carga máxima</vt:lpstr>
      <vt:lpstr>Registros de desembarque de drones falhados em 2015</vt:lpstr>
      <vt:lpstr>Classificação das contagens de desembarques bem-sucedidos entre 2010-06-04 e 2017-03-20</vt:lpstr>
      <vt:lpstr>Mapa interativo com Folium</vt:lpstr>
      <vt:lpstr>Launch Site Locations </vt:lpstr>
      <vt:lpstr>Color-Coded Launch Markers </vt:lpstr>
      <vt:lpstr>Principais Proximidades do Local  </vt:lpstr>
      <vt:lpstr>Construindo um Dashboard com o Plotly Dash</vt:lpstr>
      <vt:lpstr>Lançamentos bem-sucedidos nos sites de lançamento</vt:lpstr>
      <vt:lpstr>Highest Success Rate Launch Site </vt:lpstr>
      <vt:lpstr>Payload Mass vs. Success vs. Booster  Version Category </vt:lpstr>
      <vt:lpstr>Apresentação do PowerPoint</vt:lpstr>
      <vt:lpstr>Precisão da Classificação</vt:lpstr>
      <vt:lpstr>Matriz de Confusão</vt:lpstr>
      <vt:lpstr>CONCLUSÃO</vt:lpstr>
      <vt:lpstr>APENDIX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Robson Leite</cp:lastModifiedBy>
  <cp:revision>8</cp:revision>
  <dcterms:created xsi:type="dcterms:W3CDTF">2021-08-26T16:53:12Z</dcterms:created>
  <dcterms:modified xsi:type="dcterms:W3CDTF">2022-11-02T15:44:28Z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2021-08-26T00:00:00Z</vt:filetime>
  </property>
  <property fmtid="{D5CDD505-2E9C-101B-9397-08002B2CF9AE}" pid="3" name="Creator">
    <vt:lpwstr>Microsoft® PowerPoint® 2016</vt:lpwstr>
  </property>
  <property fmtid="{D5CDD505-2E9C-101B-9397-08002B2CF9AE}" pid="4" name="LastSaved">
    <vt:filetime>2021-08-26T00:00:00Z</vt:filetime>
  </property>
</Properties>
</file>