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7" r:id="rId2"/>
    <p:sldId id="265" r:id="rId3"/>
    <p:sldId id="306" r:id="rId4"/>
    <p:sldId id="307" r:id="rId5"/>
    <p:sldId id="308" r:id="rId6"/>
    <p:sldId id="309" r:id="rId7"/>
    <p:sldId id="31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D769C4-9E72-4285-9E0F-572FD5388041}" type="slidenum">
              <a:rPr lang="en-US" altLang="en-US" sz="1300" smtClean="0"/>
              <a:pPr/>
              <a:t>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291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bing.com/videos/search?q=creating+er+diagarams&amp;&amp;view=detail&amp;mid=93230C31BA3ECA9C140693230C31BA3ECA9C1406&amp;FORM=VRDG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Entity Relationship Diagrams – CROWS FEET NOTATION – Part 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03098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Use the new notation, Crow’s Feet Notation, to create an ER Diagram.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Newer Notation – Crow’s Foot Notation - ENTITIES</a:t>
            </a:r>
            <a:endParaRPr lang="en-US" dirty="0"/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Instead of this: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Do this: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2AFA512B-13A9-48C1-8530-50054361DEAA}" type="datetime1">
              <a:rPr lang="en-US"/>
              <a:pPr>
                <a:defRPr/>
              </a:pPr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809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D656954-D384-4A5D-A2CF-049641A70708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/>
          </a:p>
        </p:txBody>
      </p:sp>
      <p:sp>
        <p:nvSpPr>
          <p:cNvPr id="7" name="Rectangle 6"/>
          <p:cNvSpPr/>
          <p:nvPr/>
        </p:nvSpPr>
        <p:spPr>
          <a:xfrm>
            <a:off x="7315200" y="16764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Patient</a:t>
            </a:r>
          </a:p>
        </p:txBody>
      </p:sp>
      <p:sp>
        <p:nvSpPr>
          <p:cNvPr id="8" name="Oval 7"/>
          <p:cNvSpPr/>
          <p:nvPr/>
        </p:nvSpPr>
        <p:spPr>
          <a:xfrm>
            <a:off x="5486400" y="2514600"/>
            <a:ext cx="2362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u="sng" dirty="0" err="1"/>
              <a:t>OHIPNum</a:t>
            </a:r>
            <a:endParaRPr lang="en-US" sz="1600" u="sng" dirty="0"/>
          </a:p>
        </p:txBody>
      </p:sp>
      <p:sp>
        <p:nvSpPr>
          <p:cNvPr id="9" name="Oval 8"/>
          <p:cNvSpPr/>
          <p:nvPr/>
        </p:nvSpPr>
        <p:spPr>
          <a:xfrm>
            <a:off x="7620000" y="31242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 err="1"/>
              <a:t>FirstName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8686800" y="24384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 err="1"/>
              <a:t>LastName</a:t>
            </a:r>
            <a:endParaRPr lang="en-US" sz="1600" dirty="0"/>
          </a:p>
        </p:txBody>
      </p:sp>
      <p:cxnSp>
        <p:nvCxnSpPr>
          <p:cNvPr id="12" name="Straight Connector 11"/>
          <p:cNvCxnSpPr>
            <a:stCxn id="8" idx="0"/>
            <a:endCxn id="7" idx="1"/>
          </p:cNvCxnSpPr>
          <p:nvPr/>
        </p:nvCxnSpPr>
        <p:spPr>
          <a:xfrm flipV="1">
            <a:off x="6667500" y="1981200"/>
            <a:ext cx="647700" cy="533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0"/>
            <a:endCxn id="7" idx="2"/>
          </p:cNvCxnSpPr>
          <p:nvPr/>
        </p:nvCxnSpPr>
        <p:spPr>
          <a:xfrm flipH="1" flipV="1">
            <a:off x="8305800" y="2286000"/>
            <a:ext cx="228600" cy="838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0"/>
            <a:endCxn id="7" idx="3"/>
          </p:cNvCxnSpPr>
          <p:nvPr/>
        </p:nvCxnSpPr>
        <p:spPr>
          <a:xfrm flipH="1" flipV="1">
            <a:off x="9296400" y="1981200"/>
            <a:ext cx="30480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1400" y="4038600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Patient</a:t>
            </a:r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r>
              <a:rPr lang="en-US" sz="1400" u="sng" dirty="0" err="1"/>
              <a:t>OHIPNum</a:t>
            </a:r>
            <a:endParaRPr lang="en-US" sz="1400" u="sng" dirty="0"/>
          </a:p>
          <a:p>
            <a:pPr algn="ctr" eaLnBrk="1" hangingPunct="1">
              <a:defRPr/>
            </a:pPr>
            <a:r>
              <a:rPr lang="en-US" sz="1400" dirty="0" err="1"/>
              <a:t>FirstName</a:t>
            </a:r>
            <a:endParaRPr lang="en-US" sz="1400" dirty="0"/>
          </a:p>
          <a:p>
            <a:pPr algn="ctr" eaLnBrk="1" hangingPunct="1">
              <a:defRPr/>
            </a:pPr>
            <a:r>
              <a:rPr lang="en-US" sz="1400" dirty="0" err="1"/>
              <a:t>LastName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581401" y="4648200"/>
            <a:ext cx="2011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0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Crow’s Foot Notation - RELATIONSHIPS</a:t>
            </a:r>
            <a:endParaRPr lang="en-US" dirty="0"/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Relationship indicated with just a line</a:t>
            </a:r>
          </a:p>
          <a:p>
            <a:r>
              <a:rPr lang="en-US" altLang="en-US" dirty="0" smtClean="0"/>
              <a:t>End of the line indicates the cardinality </a:t>
            </a:r>
            <a:r>
              <a:rPr lang="en-US" altLang="en-US" dirty="0" smtClean="0"/>
              <a:t>AND </a:t>
            </a:r>
            <a:r>
              <a:rPr lang="en-US" altLang="en-US" dirty="0" smtClean="0"/>
              <a:t>the participation:</a:t>
            </a:r>
          </a:p>
          <a:p>
            <a:pPr lvl="1"/>
            <a:r>
              <a:rPr lang="en-US" altLang="en-US" dirty="0" smtClean="0"/>
              <a:t>Zero or more	</a:t>
            </a:r>
          </a:p>
          <a:p>
            <a:pPr lvl="1"/>
            <a:r>
              <a:rPr lang="en-US" altLang="en-US" dirty="0" smtClean="0"/>
              <a:t>One or more</a:t>
            </a:r>
          </a:p>
          <a:p>
            <a:pPr lvl="1"/>
            <a:r>
              <a:rPr lang="en-US" altLang="en-US" dirty="0" smtClean="0"/>
              <a:t>One and only one</a:t>
            </a:r>
          </a:p>
          <a:p>
            <a:pPr lvl="1"/>
            <a:r>
              <a:rPr lang="en-US" altLang="en-US" dirty="0" smtClean="0"/>
              <a:t>Zero or 1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6AFAA412-8A60-461A-926B-5CF3B99515D1}" type="datetime1">
              <a:rPr lang="en-US"/>
              <a:pPr>
                <a:defRPr/>
              </a:pPr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819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06256FB3-EE8B-4C44-8842-D3D2F5CDEC04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/>
          </a:p>
        </p:txBody>
      </p:sp>
      <p:cxnSp>
        <p:nvCxnSpPr>
          <p:cNvPr id="8" name="Straight Connector 7"/>
          <p:cNvCxnSpPr/>
          <p:nvPr/>
        </p:nvCxnSpPr>
        <p:spPr>
          <a:xfrm>
            <a:off x="7315200" y="3352800"/>
            <a:ext cx="19812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39000" y="4419600"/>
            <a:ext cx="19812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62800" y="3886200"/>
            <a:ext cx="19812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315200" y="3352800"/>
            <a:ext cx="228600" cy="1524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315200" y="3200400"/>
            <a:ext cx="228600" cy="1524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67600" y="3733800"/>
            <a:ext cx="0" cy="3048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162800" y="3886200"/>
            <a:ext cx="228600" cy="1524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62800" y="3733800"/>
            <a:ext cx="228600" cy="1524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467600" y="4267200"/>
            <a:ext cx="0" cy="3048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543800" y="4267200"/>
            <a:ext cx="0" cy="3048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467600" y="4724400"/>
            <a:ext cx="0" cy="3048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15200" y="4876800"/>
            <a:ext cx="19812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543800" y="3254375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543800" y="4778375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965" y="232265"/>
            <a:ext cx="9905998" cy="147857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2959100" y="1447800"/>
            <a:ext cx="7480300" cy="5105400"/>
          </a:xfrm>
        </p:spPr>
        <p:txBody>
          <a:bodyPr/>
          <a:lstStyle/>
          <a:p>
            <a:r>
              <a:rPr lang="en-US" altLang="en-US" dirty="0" smtClean="0"/>
              <a:t>One to One </a:t>
            </a:r>
            <a:r>
              <a:rPr lang="en-US" altLang="en-US" dirty="0" smtClean="0">
                <a:sym typeface="Wingdings" panose="05000000000000000000" pitchFamily="2" charset="2"/>
              </a:rPr>
              <a:t></a:t>
            </a:r>
          </a:p>
          <a:p>
            <a:endParaRPr lang="en-US" altLang="en-US" dirty="0" smtClean="0">
              <a:sym typeface="Wingdings" panose="05000000000000000000" pitchFamily="2" charset="2"/>
            </a:endParaRPr>
          </a:p>
          <a:p>
            <a:r>
              <a:rPr lang="en-US" altLang="en-US" dirty="0" smtClean="0">
                <a:sym typeface="Wingdings" panose="05000000000000000000" pitchFamily="2" charset="2"/>
              </a:rPr>
              <a:t>One to Many </a:t>
            </a:r>
          </a:p>
          <a:p>
            <a:endParaRPr lang="en-US" altLang="en-US" dirty="0" smtClean="0">
              <a:sym typeface="Wingdings" panose="05000000000000000000" pitchFamily="2" charset="2"/>
            </a:endParaRPr>
          </a:p>
          <a:p>
            <a:r>
              <a:rPr lang="en-US" altLang="en-US" dirty="0" smtClean="0">
                <a:sym typeface="Wingdings" panose="05000000000000000000" pitchFamily="2" charset="2"/>
              </a:rPr>
              <a:t>Many to Many </a:t>
            </a:r>
          </a:p>
          <a:p>
            <a:endParaRPr lang="en-US" altLang="en-US" dirty="0" smtClean="0">
              <a:sym typeface="Wingdings" panose="05000000000000000000" pitchFamily="2" charset="2"/>
            </a:endParaRPr>
          </a:p>
          <a:p>
            <a:r>
              <a:rPr lang="en-US" altLang="en-US" dirty="0" smtClean="0"/>
              <a:t>One to Many </a:t>
            </a:r>
            <a:r>
              <a:rPr lang="en-US" altLang="en-US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endParaRPr lang="en-US" altLang="en-US" dirty="0" smtClean="0">
              <a:sym typeface="Wingdings" panose="05000000000000000000" pitchFamily="2" charset="2"/>
            </a:endParaRPr>
          </a:p>
          <a:p>
            <a:r>
              <a:rPr lang="en-US" altLang="en-US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Question: What is the participation on each example?</a:t>
            </a:r>
            <a:endParaRPr lang="en-US" alt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B19640E9-EAC7-4217-B6F8-F7909B0ED677}" type="datetime1">
              <a:rPr lang="en-US"/>
              <a:pPr>
                <a:defRPr/>
              </a:pPr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C7222DFE-1962-40F1-B79F-D027EC049FB3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/>
          </a:p>
        </p:txBody>
      </p:sp>
      <p:pic>
        <p:nvPicPr>
          <p:cNvPr id="829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00" y="1023229"/>
            <a:ext cx="3508881" cy="105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295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036" y="2232759"/>
            <a:ext cx="3483901" cy="105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29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00" y="3433823"/>
            <a:ext cx="3643209" cy="100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295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00" y="4644713"/>
            <a:ext cx="3643210" cy="985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8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663" y="190501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hlinkClick r:id="rId2"/>
              </a:rPr>
              <a:t>Video Description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4EF02621-CE93-4168-9895-9A1882E48A97}" type="datetime1">
              <a:rPr lang="en-US"/>
              <a:pPr>
                <a:defRPr/>
              </a:pPr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F1ACDBC6-36A5-472D-85DA-151C50B8BF19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/>
          </a:p>
        </p:txBody>
      </p:sp>
      <p:pic>
        <p:nvPicPr>
          <p:cNvPr id="573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7029" y="1587986"/>
            <a:ext cx="6348444" cy="50292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735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9825" y="1143000"/>
            <a:ext cx="6057900" cy="55579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2718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328" y="172413"/>
            <a:ext cx="9552071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QUESTION:  Draw the ER diagram for the following using Crow’s Foot Notation</a:t>
            </a:r>
            <a:endParaRPr lang="en-US" dirty="0"/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1538245" y="1526550"/>
            <a:ext cx="8810709" cy="3581400"/>
          </a:xfrm>
        </p:spPr>
        <p:txBody>
          <a:bodyPr/>
          <a:lstStyle/>
          <a:p>
            <a:r>
              <a:rPr lang="en-US" altLang="en-US" dirty="0" smtClean="0"/>
              <a:t>Entities:</a:t>
            </a:r>
          </a:p>
          <a:p>
            <a:pPr lvl="1"/>
            <a:r>
              <a:rPr lang="en-US" altLang="en-US" sz="2400" dirty="0"/>
              <a:t>Customer (customers may have never purchased from us before)</a:t>
            </a:r>
          </a:p>
          <a:p>
            <a:pPr lvl="1"/>
            <a:r>
              <a:rPr lang="en-US" altLang="en-US" sz="2400" dirty="0"/>
              <a:t>Movie (movies we have in our system)</a:t>
            </a:r>
          </a:p>
          <a:p>
            <a:pPr lvl="1"/>
            <a:r>
              <a:rPr lang="en-US" altLang="en-US" sz="2400" dirty="0"/>
              <a:t>Copy of DVD (actual DVD someone rents)</a:t>
            </a:r>
          </a:p>
          <a:p>
            <a:pPr lvl="1"/>
            <a:r>
              <a:rPr lang="en-US" altLang="en-US" sz="2400" dirty="0"/>
              <a:t>Show the relationships: </a:t>
            </a:r>
            <a:r>
              <a:rPr lang="en-US" altLang="en-US" sz="2400" i="1" dirty="0"/>
              <a:t>currently renting, </a:t>
            </a:r>
            <a:r>
              <a:rPr lang="en-US" altLang="en-US" sz="2400" dirty="0"/>
              <a:t>and </a:t>
            </a:r>
            <a:r>
              <a:rPr lang="en-US" altLang="en-US" sz="2400" i="1" dirty="0"/>
              <a:t>is a</a:t>
            </a:r>
          </a:p>
          <a:p>
            <a:r>
              <a:rPr lang="en-US" altLang="en-US" dirty="0" smtClean="0"/>
              <a:t>ANSWER: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5FCCD54D-D8D2-456C-BA11-25E393781FB1}" type="datetime1">
              <a:rPr lang="en-US"/>
              <a:pPr>
                <a:defRPr/>
              </a:pPr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860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9368861-883D-4859-B568-D6B773CC332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/>
          </a:p>
        </p:txBody>
      </p:sp>
      <p:sp>
        <p:nvSpPr>
          <p:cNvPr id="7" name="Rectangle 6"/>
          <p:cNvSpPr/>
          <p:nvPr/>
        </p:nvSpPr>
        <p:spPr>
          <a:xfrm>
            <a:off x="2743200" y="4800600"/>
            <a:ext cx="1524000" cy="128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/>
              <a:t>CUSTOMER</a:t>
            </a:r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r>
              <a:rPr lang="en-US" sz="1400" u="sng" dirty="0" err="1"/>
              <a:t>CustomerID</a:t>
            </a:r>
            <a:endParaRPr lang="en-US" sz="1400" u="sng" dirty="0"/>
          </a:p>
          <a:p>
            <a:pPr algn="ctr" eaLnBrk="1" hangingPunct="1">
              <a:defRPr/>
            </a:pPr>
            <a:r>
              <a:rPr lang="en-US" sz="1400" dirty="0" err="1"/>
              <a:t>FirstName</a:t>
            </a:r>
            <a:endParaRPr lang="en-US" sz="1400" dirty="0"/>
          </a:p>
          <a:p>
            <a:pPr algn="ctr" eaLnBrk="1" hangingPunct="1">
              <a:defRPr/>
            </a:pPr>
            <a:r>
              <a:rPr lang="en-US" sz="1400" dirty="0" err="1"/>
              <a:t>LastName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743200" y="5410200"/>
            <a:ext cx="16002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38800" y="4806950"/>
            <a:ext cx="1524000" cy="128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/>
              <a:t>DVDCOPY</a:t>
            </a:r>
          </a:p>
          <a:p>
            <a:pPr algn="ctr" eaLnBrk="1" hangingPunct="1">
              <a:defRPr/>
            </a:pPr>
            <a:endParaRPr lang="en-US" sz="1400" u="sng" dirty="0"/>
          </a:p>
          <a:p>
            <a:pPr algn="ctr" eaLnBrk="1" hangingPunct="1">
              <a:defRPr/>
            </a:pPr>
            <a:r>
              <a:rPr lang="en-US" sz="1400" u="sng" dirty="0"/>
              <a:t>DVDID</a:t>
            </a:r>
          </a:p>
          <a:p>
            <a:pPr algn="ctr" eaLnBrk="1" hangingPunct="1">
              <a:defRPr/>
            </a:pPr>
            <a:r>
              <a:rPr lang="en-US" sz="1400" dirty="0" err="1"/>
              <a:t>HomeStore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8839200" y="4730750"/>
            <a:ext cx="1524000" cy="128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/>
              <a:t>MOVIE</a:t>
            </a:r>
          </a:p>
          <a:p>
            <a:pPr algn="ctr" eaLnBrk="1" hangingPunct="1">
              <a:defRPr/>
            </a:pPr>
            <a:endParaRPr lang="en-US" sz="1400" u="sng" dirty="0"/>
          </a:p>
          <a:p>
            <a:pPr algn="ctr" eaLnBrk="1" hangingPunct="1">
              <a:defRPr/>
            </a:pPr>
            <a:r>
              <a:rPr lang="en-US" sz="1400" u="sng" dirty="0" err="1"/>
              <a:t>MovieID</a:t>
            </a:r>
            <a:endParaRPr lang="en-US" sz="1400" u="sng" dirty="0"/>
          </a:p>
          <a:p>
            <a:pPr algn="ctr" eaLnBrk="1" hangingPunct="1">
              <a:defRPr/>
            </a:pPr>
            <a:r>
              <a:rPr lang="en-US" sz="1400" dirty="0"/>
              <a:t>Title</a:t>
            </a:r>
          </a:p>
          <a:p>
            <a:pPr algn="ctr" eaLnBrk="1" hangingPunct="1">
              <a:defRPr/>
            </a:pPr>
            <a:r>
              <a:rPr lang="en-US" sz="1400" dirty="0"/>
              <a:t>Year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638800" y="5334000"/>
            <a:ext cx="16002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63000" y="5181600"/>
            <a:ext cx="16002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62800" y="5410200"/>
            <a:ext cx="19812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467600" y="5257800"/>
            <a:ext cx="0" cy="3810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162800" y="5410200"/>
            <a:ext cx="228600" cy="1524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62800" y="5257800"/>
            <a:ext cx="228600" cy="1524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962400" y="5486400"/>
            <a:ext cx="19812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686800" y="5257800"/>
            <a:ext cx="0" cy="3810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410200" y="5334000"/>
            <a:ext cx="228600" cy="1524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10200" y="5486400"/>
            <a:ext cx="228600" cy="1524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534400" y="5257800"/>
            <a:ext cx="0" cy="3810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419600" y="5257800"/>
            <a:ext cx="0" cy="3810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105400" y="53340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95800" y="53340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6042" name="TextBox 31"/>
          <p:cNvSpPr txBox="1">
            <a:spLocks noChangeArrowheads="1"/>
          </p:cNvSpPr>
          <p:nvPr/>
        </p:nvSpPr>
        <p:spPr bwMode="auto">
          <a:xfrm>
            <a:off x="4419600" y="5029201"/>
            <a:ext cx="129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Currently renting</a:t>
            </a:r>
          </a:p>
        </p:txBody>
      </p:sp>
      <p:sp>
        <p:nvSpPr>
          <p:cNvPr id="86043" name="TextBox 32"/>
          <p:cNvSpPr txBox="1">
            <a:spLocks noChangeArrowheads="1"/>
          </p:cNvSpPr>
          <p:nvPr/>
        </p:nvSpPr>
        <p:spPr bwMode="auto">
          <a:xfrm>
            <a:off x="7620000" y="5105401"/>
            <a:ext cx="129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Is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08465" y="4572000"/>
            <a:ext cx="8153400" cy="2133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3759</TotalTime>
  <Words>211</Words>
  <Application>Microsoft Office PowerPoint</Application>
  <PresentationFormat>Widescreen</PresentationFormat>
  <Paragraphs>81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Gill Sans MT</vt:lpstr>
      <vt:lpstr>Times New Roman</vt:lpstr>
      <vt:lpstr>Trebuchet MS</vt:lpstr>
      <vt:lpstr>Tw Cen MT</vt:lpstr>
      <vt:lpstr>Wingdings</vt:lpstr>
      <vt:lpstr>Circuit</vt:lpstr>
      <vt:lpstr>Week 1</vt:lpstr>
      <vt:lpstr>Student Objectives</vt:lpstr>
      <vt:lpstr>Newer Notation – Crow’s Foot Notation - ENTITIES</vt:lpstr>
      <vt:lpstr>Crow’s Foot Notation - RELATIONSHIPS</vt:lpstr>
      <vt:lpstr>Examples</vt:lpstr>
      <vt:lpstr>More examples</vt:lpstr>
      <vt:lpstr>QUESTION:  Draw the ER diagram for the following using Crow’s Foot Notation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86</cp:revision>
  <dcterms:created xsi:type="dcterms:W3CDTF">2018-03-21T22:41:40Z</dcterms:created>
  <dcterms:modified xsi:type="dcterms:W3CDTF">2018-05-25T19:51:09Z</dcterms:modified>
</cp:coreProperties>
</file>