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7" r:id="rId2"/>
    <p:sldId id="265" r:id="rId3"/>
    <p:sldId id="327" r:id="rId4"/>
    <p:sldId id="328" r:id="rId5"/>
    <p:sldId id="329" r:id="rId6"/>
    <p:sldId id="330" r:id="rId7"/>
    <p:sldId id="331" r:id="rId8"/>
    <p:sldId id="332" r:id="rId9"/>
    <p:sldId id="33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importance of Keys in Relations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03098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Explain the importance of key attributes in relations (tables)</a:t>
            </a:r>
          </a:p>
          <a:p>
            <a:pPr lvl="1"/>
            <a:r>
              <a:rPr lang="en-US" dirty="0" smtClean="0"/>
              <a:t>Given a relation/table, identify if the key attribute(s), if it exists.</a:t>
            </a:r>
          </a:p>
          <a:p>
            <a:pPr lvl="1"/>
            <a:r>
              <a:rPr lang="en-US" dirty="0" smtClean="0"/>
              <a:t>Determine if the insertion of a new tuple will cause a key constraint to fail. </a:t>
            </a:r>
          </a:p>
          <a:p>
            <a:pPr lvl="1"/>
            <a:r>
              <a:rPr lang="en-US" dirty="0" smtClean="0"/>
              <a:t>Identify the following types of keys: </a:t>
            </a:r>
            <a:r>
              <a:rPr lang="en-US" b="1" i="1" dirty="0" smtClean="0"/>
              <a:t>Primary Key, Foreign Key, Candidate Key, Super Key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204" y="6492874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071426" y="6492875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2BCF8AE-5D78-4189-A8E3-BFABC5DB58B9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5180" y="90536"/>
            <a:ext cx="8080375" cy="685800"/>
          </a:xfrm>
        </p:spPr>
        <p:txBody>
          <a:bodyPr>
            <a:normAutofit/>
          </a:bodyPr>
          <a:lstStyle/>
          <a:p>
            <a:pPr marL="533400" indent="-533400">
              <a:defRPr/>
            </a:pPr>
            <a:r>
              <a:rPr lang="en-US" b="1" dirty="0"/>
              <a:t>Keys and Key Constraints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6063" y="566005"/>
            <a:ext cx="8470900" cy="1905000"/>
          </a:xfrm>
        </p:spPr>
        <p:txBody>
          <a:bodyPr/>
          <a:lstStyle/>
          <a:p>
            <a:pPr marL="533400" indent="-533400">
              <a:defRPr/>
            </a:pPr>
            <a:r>
              <a:rPr lang="en-US" b="1" dirty="0" smtClean="0"/>
              <a:t>Key(s) </a:t>
            </a:r>
            <a:r>
              <a:rPr lang="en-US" dirty="0" smtClean="0">
                <a:sym typeface="Wingdings" pitchFamily="2" charset="2"/>
              </a:rPr>
              <a:t> combination of attributes (or a single attribute) that can be used to enforce that no 2 tuples can be identical</a:t>
            </a:r>
            <a:endParaRPr lang="en-US" dirty="0" smtClean="0"/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1980743" y="1388528"/>
            <a:ext cx="856488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 What is the key of this table?</a:t>
            </a:r>
          </a:p>
        </p:txBody>
      </p:sp>
      <p:graphicFrame>
        <p:nvGraphicFramePr>
          <p:cNvPr id="2870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65089"/>
              </p:ext>
            </p:extLst>
          </p:nvPr>
        </p:nvGraphicFramePr>
        <p:xfrm>
          <a:off x="2582623" y="1948210"/>
          <a:ext cx="6096000" cy="237807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SSN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Homer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Marge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Smithers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Marge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Homer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80743" y="4314746"/>
            <a:ext cx="9456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Answer: Likely just SSN but it could also be:</a:t>
            </a:r>
            <a:endParaRPr lang="en-US" sz="2800" b="1" dirty="0" smtClean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SSN and </a:t>
            </a:r>
            <a:r>
              <a:rPr lang="en-US" sz="2800" b="1" dirty="0" err="1" smtClean="0"/>
              <a:t>FirstName</a:t>
            </a:r>
            <a:r>
              <a:rPr lang="en-US" sz="2800" b="1" dirty="0" smtClean="0"/>
              <a:t> 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SSN and </a:t>
            </a:r>
            <a:r>
              <a:rPr lang="en-US" sz="2800" b="1" dirty="0" err="1" smtClean="0"/>
              <a:t>LastName</a:t>
            </a:r>
            <a:r>
              <a:rPr lang="en-US" sz="2800" b="1" dirty="0" smtClean="0"/>
              <a:t> 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SSN and </a:t>
            </a:r>
            <a:r>
              <a:rPr lang="en-US" sz="2800" b="1" dirty="0" err="1" smtClean="0"/>
              <a:t>FirstName</a:t>
            </a:r>
            <a:r>
              <a:rPr lang="en-US" sz="2800" b="1" dirty="0" smtClean="0"/>
              <a:t> and </a:t>
            </a:r>
            <a:r>
              <a:rPr lang="en-US" sz="2800" b="1" dirty="0" err="1" smtClean="0"/>
              <a:t>LastName</a:t>
            </a:r>
            <a:endParaRPr lang="en-US" sz="2800" b="1" dirty="0" smtClean="0"/>
          </a:p>
          <a:p>
            <a:r>
              <a:rPr lang="en-US" sz="2800" b="1" dirty="0" smtClean="0"/>
              <a:t>NOTE: Could NOT be just </a:t>
            </a:r>
            <a:r>
              <a:rPr lang="en-US" sz="2800" b="1" dirty="0" err="1" smtClean="0"/>
              <a:t>LastName</a:t>
            </a:r>
            <a:r>
              <a:rPr lang="en-US" sz="2800" b="1" dirty="0" smtClean="0"/>
              <a:t> OR just </a:t>
            </a:r>
            <a:r>
              <a:rPr lang="en-US" sz="2800" b="1" dirty="0" err="1" smtClean="0"/>
              <a:t>FirstName</a:t>
            </a:r>
            <a:r>
              <a:rPr lang="en-US" sz="2800" b="1" dirty="0" smtClean="0"/>
              <a:t> or </a:t>
            </a:r>
            <a:r>
              <a:rPr lang="en-US" sz="2800" b="1" dirty="0" err="1" smtClean="0"/>
              <a:t>LastName</a:t>
            </a:r>
            <a:r>
              <a:rPr lang="en-US" sz="2800" b="1" dirty="0" smtClean="0"/>
              <a:t> and </a:t>
            </a:r>
            <a:r>
              <a:rPr lang="en-US" sz="2800" b="1" dirty="0" err="1" smtClean="0"/>
              <a:t>FirstName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093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87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charRg st="87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18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charRg st="118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28B3CA41-1CE8-424F-89F5-889E18553022}" type="datetime1">
              <a:rPr lang="en-US"/>
              <a:pPr>
                <a:defRPr/>
              </a:pPr>
              <a:t>9/5/2018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E3B2C00-2C7E-45D2-B5BF-7067348CC54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2514600" y="228600"/>
            <a:ext cx="59436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b="1" dirty="0"/>
              <a:t>QUESTION: How about this table?</a:t>
            </a:r>
          </a:p>
        </p:txBody>
      </p:sp>
      <p:graphicFrame>
        <p:nvGraphicFramePr>
          <p:cNvPr id="2973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30233"/>
              </p:ext>
            </p:extLst>
          </p:nvPr>
        </p:nvGraphicFramePr>
        <p:xfrm>
          <a:off x="1973898" y="939472"/>
          <a:ext cx="4724400" cy="237807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Homer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Marge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Smithers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Marge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Homer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70" name="Text Box 37"/>
          <p:cNvSpPr txBox="1">
            <a:spLocks noChangeArrowheads="1"/>
          </p:cNvSpPr>
          <p:nvPr/>
        </p:nvSpPr>
        <p:spPr bwMode="auto">
          <a:xfrm>
            <a:off x="1973898" y="3484720"/>
            <a:ext cx="8614317" cy="22313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 What if we changed the last record to have a last name of </a:t>
            </a:r>
            <a:r>
              <a:rPr lang="en-US" sz="2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Smithers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rather than Simpson, then what could be a key in this particular snapshot of the database? (although, not a good one!)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b="1" dirty="0">
              <a:solidFill>
                <a:srgbClr val="FFCC00"/>
              </a:solidFill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197418" y="2793672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dirty="0">
                <a:solidFill>
                  <a:srgbClr val="FF0000"/>
                </a:solidFill>
              </a:rPr>
              <a:t>Smithers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45018" y="2793672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dirty="0">
                <a:solidFill>
                  <a:schemeClr val="bg1"/>
                </a:solidFill>
              </a:rPr>
              <a:t>Simpson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8249920" y="228600"/>
            <a:ext cx="3413760" cy="1427480"/>
          </a:xfrm>
          <a:prstGeom prst="cloudCallout">
            <a:avLst>
              <a:gd name="adj1" fmla="val -94067"/>
              <a:gd name="adj2" fmla="val 61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key, nothing makes the rows unique!</a:t>
            </a:r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7254240" y="1656080"/>
            <a:ext cx="4602480" cy="1427480"/>
          </a:xfrm>
          <a:prstGeom prst="cloudCallout">
            <a:avLst>
              <a:gd name="adj1" fmla="val -61432"/>
              <a:gd name="adj2" fmla="val 22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LastName</a:t>
            </a:r>
            <a:r>
              <a:rPr lang="en-US" dirty="0" smtClean="0"/>
              <a:t> AND </a:t>
            </a:r>
            <a:r>
              <a:rPr lang="en-US" dirty="0" err="1" smtClean="0"/>
              <a:t>FirstName</a:t>
            </a:r>
            <a:r>
              <a:rPr lang="en-US" dirty="0" smtClean="0"/>
              <a:t> would make each row unique, so key could be: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0" grpId="0"/>
      <p:bldP spid="2" grpId="0"/>
      <p:bldP spid="9" grpId="0"/>
      <p:bldP spid="3" grpId="0" animBg="1"/>
      <p:bldP spid="3" grpId="1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00833ED6-A9B2-4D11-ADD0-BA6A17610C39}" type="datetime1">
              <a:rPr lang="en-US"/>
              <a:pPr>
                <a:defRPr/>
              </a:pPr>
              <a:t>9/5/2018</a:t>
            </a:fld>
            <a:endParaRPr 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DDF67EF-A9AE-47A0-BCDE-83109224C4C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0758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23326"/>
              </p:ext>
            </p:extLst>
          </p:nvPr>
        </p:nvGraphicFramePr>
        <p:xfrm>
          <a:off x="2697480" y="1330960"/>
          <a:ext cx="5638800" cy="2400304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Attribute1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Attribute2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Attribute3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799" name="Text Box 39"/>
          <p:cNvSpPr txBox="1">
            <a:spLocks noChangeArrowheads="1"/>
          </p:cNvSpPr>
          <p:nvPr/>
        </p:nvSpPr>
        <p:spPr bwMode="auto">
          <a:xfrm>
            <a:off x="2514600" y="228600"/>
            <a:ext cx="776732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 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How about this table?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08044" y="4187293"/>
            <a:ext cx="78738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Answer: Could be </a:t>
            </a:r>
            <a:r>
              <a:rPr lang="en-US" sz="2800" b="1" dirty="0" smtClean="0">
                <a:sym typeface="Wingdings" panose="05000000000000000000" pitchFamily="2" charset="2"/>
              </a:rPr>
              <a:t>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Attribute1 and Attribute2 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Attribute2 and Attribute3 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Attribute1 and Attribute2 and Attribute3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6873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A833DB1-94B1-4A52-9AAE-70276A0871DA}" type="datetime1">
              <a:rPr lang="en-US"/>
              <a:pPr>
                <a:defRPr/>
              </a:pPr>
              <a:t>9/5/2018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E7A229D-70A8-4801-BB68-D9E3ECD59B7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1" y="250903"/>
            <a:ext cx="10034589" cy="6248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8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SuperKey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: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/>
              <a:t>any set of attributes that enforce that no tuples are </a:t>
            </a:r>
            <a:r>
              <a:rPr lang="en-US" sz="2800" dirty="0" smtClean="0"/>
              <a:t>alike </a:t>
            </a:r>
            <a:endParaRPr lang="en-US" sz="2800" dirty="0"/>
          </a:p>
          <a:p>
            <a:pPr>
              <a:lnSpc>
                <a:spcPct val="80000"/>
              </a:lnSpc>
              <a:defRPr/>
            </a:pPr>
            <a:r>
              <a:rPr 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Candidate Key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: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/>
              <a:t>sometimes a table will have 2 possible things that could be keys (e.g. employee number and SSN, each of them is a candidate key )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Also </a:t>
            </a:r>
            <a:r>
              <a:rPr lang="en-US" sz="2800" dirty="0"/>
              <a:t>must be a </a:t>
            </a:r>
            <a:r>
              <a:rPr lang="en-US" sz="2800" dirty="0" err="1"/>
              <a:t>superkey</a:t>
            </a:r>
            <a:r>
              <a:rPr lang="en-US" sz="2800" dirty="0"/>
              <a:t> such that proper subset is a </a:t>
            </a:r>
            <a:r>
              <a:rPr lang="en-US" sz="2800" dirty="0" err="1"/>
              <a:t>superkey</a:t>
            </a:r>
            <a:r>
              <a:rPr lang="en-US" sz="2800" dirty="0"/>
              <a:t> within the relation. Candidate key is a “</a:t>
            </a:r>
            <a:r>
              <a:rPr lang="en-US" sz="2800" b="1" dirty="0"/>
              <a:t>minimal</a:t>
            </a:r>
            <a:r>
              <a:rPr lang="en-US" sz="2800" dirty="0"/>
              <a:t> </a:t>
            </a:r>
            <a:r>
              <a:rPr lang="en-US" sz="2800" dirty="0" err="1"/>
              <a:t>superkey</a:t>
            </a:r>
            <a:r>
              <a:rPr lang="en-US" sz="2800" dirty="0" smtClean="0"/>
              <a:t>”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 Give an example of a set of attributes that is a </a:t>
            </a:r>
            <a:r>
              <a:rPr lang="en-US" sz="2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superkey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for the previous table above but not a candidate key:</a:t>
            </a:r>
            <a:r>
              <a:rPr lang="en-US" sz="2800" b="1" dirty="0">
                <a:solidFill>
                  <a:srgbClr val="FFCC00"/>
                </a:solidFill>
              </a:rPr>
              <a:t/>
            </a:r>
            <a:br>
              <a:rPr lang="en-US" sz="2800" b="1" dirty="0">
                <a:solidFill>
                  <a:srgbClr val="FFCC00"/>
                </a:solidFill>
              </a:rPr>
            </a:br>
            <a:endParaRPr lang="en-US" sz="2800" dirty="0"/>
          </a:p>
          <a:p>
            <a:pPr>
              <a:lnSpc>
                <a:spcPct val="80000"/>
              </a:lnSpc>
              <a:defRPr/>
            </a:pPr>
            <a:r>
              <a:rPr 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Primary Key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: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/>
              <a:t>Pick one candidate key to identify tuples in the relation (signify this key by underling it</a:t>
            </a:r>
            <a:r>
              <a:rPr lang="en-US" sz="2800" dirty="0" smtClean="0"/>
              <a:t>), could turn out to be 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composite key </a:t>
            </a:r>
            <a:r>
              <a:rPr lang="en-US" sz="2800" dirty="0" smtClean="0"/>
              <a:t>(2 or more attributes combined together) </a:t>
            </a:r>
            <a:endParaRPr lang="en-US" sz="2800" dirty="0"/>
          </a:p>
          <a:p>
            <a:pPr>
              <a:lnSpc>
                <a:spcPct val="80000"/>
              </a:lnSpc>
              <a:defRPr/>
            </a:pPr>
            <a:r>
              <a:rPr 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Foreign Key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: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/>
              <a:t>An attribute or set of attributes within one relation that matches the candidate key of some other (possibly the same) relation</a:t>
            </a:r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478258"/>
              </p:ext>
            </p:extLst>
          </p:nvPr>
        </p:nvGraphicFramePr>
        <p:xfrm>
          <a:off x="2918200" y="3769516"/>
          <a:ext cx="5638800" cy="2400304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Attribute1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Attribute2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Attribute3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38357"/>
              </p:ext>
            </p:extLst>
          </p:nvPr>
        </p:nvGraphicFramePr>
        <p:xfrm>
          <a:off x="2804160" y="1084262"/>
          <a:ext cx="6096000" cy="237807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SSN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Homer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Marge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Smithers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Marge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Homer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35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FE8608A7-4FBA-472A-B404-3F274FA342C1}" type="datetime1">
              <a:rPr lang="en-US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CDBE6934-28C8-4242-B5EA-3931F8936990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34452" y="488156"/>
            <a:ext cx="10126028" cy="91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What are foreign keys in this situation: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>
              <a:solidFill>
                <a:srgbClr val="FFCC00"/>
              </a:solidFill>
            </a:endParaRPr>
          </a:p>
          <a:p>
            <a:pPr lvl="1">
              <a:lnSpc>
                <a:spcPct val="90000"/>
              </a:lnSpc>
              <a:defRPr/>
            </a:pPr>
            <a:endParaRPr lang="en-US" dirty="0" smtClean="0">
              <a:solidFill>
                <a:srgbClr val="FFCC00"/>
              </a:solidFill>
            </a:endParaRPr>
          </a:p>
        </p:txBody>
      </p:sp>
      <p:graphicFrame>
        <p:nvGraphicFramePr>
          <p:cNvPr id="3283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47810"/>
              </p:ext>
            </p:extLst>
          </p:nvPr>
        </p:nvGraphicFramePr>
        <p:xfrm>
          <a:off x="3210560" y="1899909"/>
          <a:ext cx="6019800" cy="146367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i="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DeptID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DeptName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MgrEmpID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MgrStartDate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CompSci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12/12/99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Math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11/11/98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89" name="Text Box 72"/>
          <p:cNvSpPr txBox="1">
            <a:spLocks noChangeArrowheads="1"/>
          </p:cNvSpPr>
          <p:nvPr/>
        </p:nvSpPr>
        <p:spPr bwMode="auto">
          <a:xfrm>
            <a:off x="3100285" y="1415704"/>
            <a:ext cx="236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Department</a:t>
            </a:r>
          </a:p>
        </p:txBody>
      </p:sp>
      <p:graphicFrame>
        <p:nvGraphicFramePr>
          <p:cNvPr id="3288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53195"/>
              </p:ext>
            </p:extLst>
          </p:nvPr>
        </p:nvGraphicFramePr>
        <p:xfrm>
          <a:off x="3210560" y="4339293"/>
          <a:ext cx="5943600" cy="146367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EmpID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DeptID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Sex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Bauer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Mike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Reid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Laura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22" name="Text Box 100"/>
          <p:cNvSpPr txBox="1">
            <a:spLocks noChangeArrowheads="1"/>
          </p:cNvSpPr>
          <p:nvPr/>
        </p:nvSpPr>
        <p:spPr bwMode="auto">
          <a:xfrm>
            <a:off x="3134360" y="3891280"/>
            <a:ext cx="24536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6010507" y="1148576"/>
            <a:ext cx="546410" cy="751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7546131" y="3608154"/>
            <a:ext cx="583108" cy="663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6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C7196BC3-DBCE-4EC1-9685-465781C8738D}" type="datetime1">
              <a:rPr lang="en-US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C0873F5-E147-4DD5-9BE4-8440B7BE5884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938" y="307650"/>
            <a:ext cx="6710184" cy="2667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/>
              <a:t>For the following table: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 Give 3 </a:t>
            </a:r>
            <a:r>
              <a:rPr lang="en-US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Superkeys</a:t>
            </a: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Give 2 Candidate </a:t>
            </a: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Keys: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Give 1 Primary </a:t>
            </a: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Key: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3991" name="Group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97125"/>
              </p:ext>
            </p:extLst>
          </p:nvPr>
        </p:nvGraphicFramePr>
        <p:xfrm>
          <a:off x="1474315" y="3148645"/>
          <a:ext cx="8001000" cy="256063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LicenseNum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EngineSerialNum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Make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Model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Ont ABBC 123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AB12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Ford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Jeep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Ont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XED 444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CD11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Olds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LaSabre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Que ABC 123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AE12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Ford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Mustang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Que ABD 111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AE23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Olds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Cutlass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Ont ABCD 111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SE12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Honda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Civic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NS ABC 22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SE67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Ford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Mustang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78859" y="779554"/>
            <a:ext cx="4036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LicenseNum</a:t>
            </a:r>
            <a:r>
              <a:rPr lang="en-US" dirty="0" smtClean="0"/>
              <a:t> OR </a:t>
            </a:r>
            <a:br>
              <a:rPr lang="en-US" dirty="0" smtClean="0"/>
            </a:br>
            <a:r>
              <a:rPr lang="en-US" dirty="0" err="1" smtClean="0"/>
              <a:t>EngineSerialNum</a:t>
            </a:r>
            <a:r>
              <a:rPr lang="en-US" dirty="0" smtClean="0"/>
              <a:t> OR</a:t>
            </a:r>
            <a:br>
              <a:rPr lang="en-US" dirty="0" smtClean="0"/>
            </a:br>
            <a:r>
              <a:rPr lang="en-US" dirty="0" err="1" smtClean="0"/>
              <a:t>LicenseNum</a:t>
            </a:r>
            <a:r>
              <a:rPr lang="en-US" dirty="0" smtClean="0"/>
              <a:t> and Make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14909" y="1851734"/>
            <a:ext cx="403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LicenseNum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EngineSerialNum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12020" y="2692315"/>
            <a:ext cx="403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EngineSerialNum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46088" y="3468029"/>
            <a:ext cx="2029522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4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C00BFB14-CD00-4F75-95A0-A7770CF26412}" type="datetime1">
              <a:rPr lang="en-US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84AA451-59FE-4F6A-8DEC-AEA087963972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120" y="340359"/>
            <a:ext cx="8080375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Key Constraints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1120" y="1336675"/>
            <a:ext cx="9946640" cy="4159885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 smtClean="0"/>
              <a:t>Keys MUST be </a:t>
            </a:r>
            <a:r>
              <a:rPr lang="en-US" b="1" dirty="0" smtClean="0">
                <a:solidFill>
                  <a:schemeClr val="tx2"/>
                </a:solidFill>
              </a:rPr>
              <a:t>UNIQUE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Primary Key must be </a:t>
            </a:r>
            <a:r>
              <a:rPr lang="en-US" b="1" dirty="0" smtClean="0">
                <a:solidFill>
                  <a:schemeClr val="tx2"/>
                </a:solidFill>
              </a:rPr>
              <a:t>NON NULL </a:t>
            </a:r>
            <a:r>
              <a:rPr lang="en-US" dirty="0" smtClean="0"/>
              <a:t>(Also called the </a:t>
            </a:r>
            <a:r>
              <a:rPr lang="en-US" b="1" i="1" dirty="0" smtClean="0">
                <a:solidFill>
                  <a:schemeClr val="tx2"/>
                </a:solidFill>
              </a:rPr>
              <a:t>Entity Integrity Constraint</a:t>
            </a:r>
            <a:r>
              <a:rPr lang="en-US" dirty="0" smtClean="0"/>
              <a:t>) 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Most DBMS enforce both of the above constraints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 smtClean="0"/>
              <a:t>Both of the above constraints (and domain constraints) are on individual tables (just one table).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 smtClean="0"/>
              <a:t>There are also constraints (in the next topic) are on relationships between tables.</a:t>
            </a:r>
          </a:p>
        </p:txBody>
      </p:sp>
    </p:spTree>
    <p:extLst>
      <p:ext uri="{BB962C8B-B14F-4D97-AF65-F5344CB8AC3E}">
        <p14:creationId xmlns:p14="http://schemas.microsoft.com/office/powerpoint/2010/main" val="30980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6735</TotalTime>
  <Words>517</Words>
  <Application>Microsoft Office PowerPoint</Application>
  <PresentationFormat>Widescreen</PresentationFormat>
  <Paragraphs>206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Week 2</vt:lpstr>
      <vt:lpstr>Student Objectives</vt:lpstr>
      <vt:lpstr>Keys and Key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Constraints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116</cp:revision>
  <dcterms:created xsi:type="dcterms:W3CDTF">2018-03-21T22:41:40Z</dcterms:created>
  <dcterms:modified xsi:type="dcterms:W3CDTF">2018-09-05T18:31:06Z</dcterms:modified>
</cp:coreProperties>
</file>