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318" r:id="rId4"/>
    <p:sldId id="321" r:id="rId5"/>
    <p:sldId id="319" r:id="rId6"/>
    <p:sldId id="320" r:id="rId7"/>
    <p:sldId id="32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Terminology for Relations and the Relational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Define the following terms that are used when describing relational databases: Domain, Relation, Table, Attribute, Column, Row, Tuple</a:t>
            </a:r>
          </a:p>
          <a:p>
            <a:pPr lvl="1"/>
            <a:r>
              <a:rPr lang="en-US" dirty="0" smtClean="0"/>
              <a:t>Given two or more sets of values over given domains, give the Cartesian Product of the sets.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12916" y="199505"/>
            <a:ext cx="10008524" cy="61153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Domain D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is a set of atomic values, Example: USA_Phone_Numbers, </a:t>
            </a:r>
            <a:r>
              <a:rPr lang="en-US" sz="2800" dirty="0" err="1"/>
              <a:t>Employee_Ages</a:t>
            </a:r>
            <a:r>
              <a:rPr lang="en-US" sz="2800" dirty="0"/>
              <a:t>, Department IDs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Set of 10 digit phone numbers valid in Canada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Possible ages of employees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400" dirty="0"/>
              <a:t>is specified for each domain like 10 char string or positive integer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Relation Schema R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denoted </a:t>
            </a:r>
            <a:r>
              <a:rPr lang="en-US" sz="2800" dirty="0"/>
              <a:t>by R(A1, A2, ...An) is made up of a </a:t>
            </a:r>
            <a:r>
              <a:rPr lang="en-US" sz="2800" b="1" i="1" dirty="0"/>
              <a:t>relation name</a:t>
            </a:r>
            <a:r>
              <a:rPr lang="en-US" sz="2800" dirty="0"/>
              <a:t> and a list of attributes. Each attribute </a:t>
            </a:r>
            <a:r>
              <a:rPr lang="en-US" sz="2800" dirty="0" err="1"/>
              <a:t>Aj</a:t>
            </a:r>
            <a:r>
              <a:rPr lang="en-US" sz="2800" dirty="0"/>
              <a:t> is the name of a role played by some domain D in the relation schema R. </a:t>
            </a:r>
            <a:endParaRPr lang="en-US" sz="2800" dirty="0" smtClean="0"/>
          </a:p>
          <a:p>
            <a:pPr>
              <a:defRPr/>
            </a:pP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30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Relation (or relation state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</a:p>
          <a:p>
            <a:pPr lvl="1">
              <a:defRPr/>
            </a:pPr>
            <a:r>
              <a:rPr lang="en-US" sz="2400" dirty="0"/>
              <a:t>r of a relation schema R(A1, A2, .... An) also denoted by r(R) is a set of n-tuples r = {t1, t2, ... tm}. Each n-tuple t is an order list of n values t=&lt; v1, v2, ... ______&gt; , where each value vi, 1&lt;=</a:t>
            </a:r>
            <a:r>
              <a:rPr lang="en-US" sz="2400" dirty="0" err="1"/>
              <a:t>i</a:t>
            </a:r>
            <a:r>
              <a:rPr lang="en-US" sz="2400" dirty="0"/>
              <a:t>&lt;=n, is an element of </a:t>
            </a:r>
            <a:r>
              <a:rPr lang="en-US" sz="2400" dirty="0" err="1"/>
              <a:t>dom</a:t>
            </a:r>
            <a:r>
              <a:rPr lang="en-US" sz="2400" dirty="0"/>
              <a:t>(Ai) or a special null value. 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/>
              <a:t> is called the name of the relation </a:t>
            </a:r>
            <a:r>
              <a:rPr lang="en-US" sz="2800" dirty="0" smtClean="0"/>
              <a:t>schema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Attribute</a:t>
            </a:r>
            <a:r>
              <a:rPr lang="en-US" sz="2800" dirty="0">
                <a:solidFill>
                  <a:srgbClr val="FFFF66"/>
                </a:solidFill>
              </a:rPr>
              <a:t> </a:t>
            </a:r>
            <a:r>
              <a:rPr lang="en-US" sz="2800" dirty="0" smtClean="0"/>
              <a:t>is </a:t>
            </a:r>
            <a:r>
              <a:rPr lang="en-US" sz="2800" dirty="0"/>
              <a:t>a named column in a relation </a:t>
            </a:r>
            <a:r>
              <a:rPr lang="en-US" sz="2800" dirty="0" smtClean="0"/>
              <a:t>schema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Tuple</a:t>
            </a:r>
            <a:r>
              <a:rPr lang="en-US" sz="2800" dirty="0" smtClean="0"/>
              <a:t> </a:t>
            </a:r>
            <a:r>
              <a:rPr lang="en-US" sz="2800" dirty="0"/>
              <a:t>is a row of a relation 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Degree of a relation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is the number of attributes it contains 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Cardinality of a relation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is the number of </a:t>
            </a:r>
            <a:r>
              <a:rPr lang="en-US" sz="2800" dirty="0" err="1"/>
              <a:t>tuples</a:t>
            </a:r>
            <a:r>
              <a:rPr lang="en-US" sz="2800" dirty="0"/>
              <a:t> it contains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9825" y="3183775"/>
            <a:ext cx="66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vn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15942"/>
              </p:ext>
            </p:extLst>
          </p:nvPr>
        </p:nvGraphicFramePr>
        <p:xfrm>
          <a:off x="883920" y="4029074"/>
          <a:ext cx="9723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817637299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71321599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487752158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7382178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3387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0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Kill A</a:t>
                      </a:r>
                      <a:r>
                        <a:rPr lang="en-US" baseline="0" dirty="0" smtClean="0"/>
                        <a:t> Mockingbird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Harper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Warner Books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Hunger 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Suzanne Collins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Scholastic Press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4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and the Sorcerer’s 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J.K. </a:t>
                      </a:r>
                      <a:r>
                        <a:rPr lang="en-US" dirty="0" err="1" smtClean="0"/>
                        <a:t>Rowlings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Scholastic</a:t>
                      </a:r>
                      <a:r>
                        <a:rPr lang="en-US" baseline="0" dirty="0" smtClean="0"/>
                        <a:t> Press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The</a:t>
                      </a:r>
                      <a:r>
                        <a:rPr lang="en-US" baseline="0" dirty="0" smtClean="0"/>
                        <a:t> Light We Cannot See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Anthony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Scribner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29823"/>
                  </a:ext>
                </a:extLst>
              </a:tr>
            </a:tbl>
          </a:graphicData>
        </a:graphic>
      </p:graphicFrame>
      <p:sp>
        <p:nvSpPr>
          <p:cNvPr id="5" name="Cloud Callout 4"/>
          <p:cNvSpPr/>
          <p:nvPr/>
        </p:nvSpPr>
        <p:spPr>
          <a:xfrm>
            <a:off x="8321040" y="680720"/>
            <a:ext cx="2286000" cy="1117600"/>
          </a:xfrm>
          <a:prstGeom prst="cloudCallout">
            <a:avLst>
              <a:gd name="adj1" fmla="val -52833"/>
              <a:gd name="adj2" fmla="val 249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Domain</a:t>
            </a:r>
            <a:r>
              <a:rPr lang="en-US" dirty="0" smtClean="0"/>
              <a:t> for this Attribute is integers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870960" y="708891"/>
            <a:ext cx="4165600" cy="1117600"/>
          </a:xfrm>
          <a:prstGeom prst="cloudCallout">
            <a:avLst>
              <a:gd name="adj1" fmla="val -20399"/>
              <a:gd name="adj2" fmla="val 24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Domain</a:t>
            </a:r>
            <a:r>
              <a:rPr lang="en-US" dirty="0" smtClean="0"/>
              <a:t> for this Attribute is Letter followed by 3 integers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27335" y="71735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765800" y="947344"/>
            <a:ext cx="6375920" cy="1117600"/>
          </a:xfrm>
          <a:prstGeom prst="cloudCallout">
            <a:avLst>
              <a:gd name="adj1" fmla="val -37368"/>
              <a:gd name="adj2" fmla="val 3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Relation Schema:  </a:t>
            </a:r>
            <a:r>
              <a:rPr lang="en-US" dirty="0" smtClean="0"/>
              <a:t>would be</a:t>
            </a:r>
            <a:br>
              <a:rPr lang="en-US" dirty="0" smtClean="0"/>
            </a:br>
            <a:r>
              <a:rPr lang="en-US" dirty="0" smtClean="0"/>
              <a:t>Book(Title, ISBN, Author, </a:t>
            </a:r>
            <a:r>
              <a:rPr lang="en-US" dirty="0" err="1" smtClean="0"/>
              <a:t>YearPub</a:t>
            </a:r>
            <a:r>
              <a:rPr lang="en-US" dirty="0" smtClean="0"/>
              <a:t>, Pub)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1360" y="-37562"/>
            <a:ext cx="4702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 Schema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965199" y="1156547"/>
            <a:ext cx="10776687" cy="2503485"/>
          </a:xfrm>
          <a:prstGeom prst="cloudCallout">
            <a:avLst>
              <a:gd name="adj1" fmla="val -37368"/>
              <a:gd name="adj2" fmla="val 3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Relation (Relation State) </a:t>
            </a:r>
            <a:r>
              <a:rPr lang="en-US" dirty="0" smtClean="0"/>
              <a:t>would be</a:t>
            </a:r>
            <a:br>
              <a:rPr lang="en-US" dirty="0" smtClean="0"/>
            </a:br>
            <a:r>
              <a:rPr lang="en-US" dirty="0" smtClean="0"/>
              <a:t>{t1, t2, t3, t4} where:</a:t>
            </a:r>
            <a:br>
              <a:rPr lang="en-US" dirty="0" smtClean="0"/>
            </a:br>
            <a:r>
              <a:rPr lang="en-US" dirty="0" smtClean="0"/>
              <a:t>t1 is </a:t>
            </a:r>
            <a:r>
              <a:rPr lang="en-US" dirty="0" smtClean="0"/>
              <a:t>&lt;</a:t>
            </a:r>
            <a:r>
              <a:rPr lang="en-US" sz="1200" dirty="0" smtClean="0"/>
              <a:t>“</a:t>
            </a:r>
            <a:r>
              <a:rPr lang="en-US" sz="1200" dirty="0" smtClean="0"/>
              <a:t>To Kill A Mockingbird”, A781,”Harper Lee”, 1960, “Warner Books</a:t>
            </a:r>
            <a:r>
              <a:rPr lang="en-US" sz="1200" dirty="0" smtClean="0"/>
              <a:t>”&gt;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t2 </a:t>
            </a:r>
            <a:r>
              <a:rPr lang="en-US" dirty="0"/>
              <a:t>is </a:t>
            </a:r>
            <a:r>
              <a:rPr lang="en-US" sz="1200" dirty="0"/>
              <a:t>&lt;</a:t>
            </a:r>
            <a:r>
              <a:rPr lang="en-US" sz="1200" dirty="0" smtClean="0"/>
              <a:t>“</a:t>
            </a:r>
            <a:r>
              <a:rPr lang="en-US" sz="1200" dirty="0" smtClean="0"/>
              <a:t>The Hunger Games”, B765, ”Suzanne Collins”, 2008, “Scholastic Press</a:t>
            </a:r>
            <a:r>
              <a:rPr lang="en-US" sz="1200" dirty="0" smtClean="0"/>
              <a:t>”&gt;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t3 </a:t>
            </a:r>
            <a:r>
              <a:rPr lang="en-US" dirty="0"/>
              <a:t>is </a:t>
            </a:r>
            <a:r>
              <a:rPr lang="en-US" sz="1400" dirty="0"/>
              <a:t>&lt;</a:t>
            </a:r>
            <a:r>
              <a:rPr lang="en-US" sz="1400" dirty="0" smtClean="0"/>
              <a:t>“</a:t>
            </a:r>
            <a:r>
              <a:rPr lang="en-US" sz="1400" dirty="0" smtClean="0"/>
              <a:t>Harry Potter and the Sorcerer’s Stone”, B123, ”J.K. </a:t>
            </a:r>
            <a:r>
              <a:rPr lang="en-US" sz="1400" dirty="0" err="1" smtClean="0"/>
              <a:t>Rowlings</a:t>
            </a:r>
            <a:r>
              <a:rPr lang="en-US" sz="1400" dirty="0" smtClean="0"/>
              <a:t>”, 1997, </a:t>
            </a:r>
            <a:r>
              <a:rPr lang="en-US" sz="1400" dirty="0"/>
              <a:t>“Scholastic Press</a:t>
            </a:r>
            <a:r>
              <a:rPr lang="en-US" sz="1400" dirty="0" smtClean="0"/>
              <a:t>”&gt;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t4 </a:t>
            </a:r>
            <a:r>
              <a:rPr lang="en-US" dirty="0"/>
              <a:t>is </a:t>
            </a:r>
            <a:r>
              <a:rPr lang="en-US" sz="1400" dirty="0" smtClean="0"/>
              <a:t>&lt;</a:t>
            </a:r>
            <a:r>
              <a:rPr lang="en-US" sz="1400" dirty="0" smtClean="0"/>
              <a:t>“</a:t>
            </a:r>
            <a:r>
              <a:rPr lang="en-US" sz="1400" dirty="0" smtClean="0"/>
              <a:t>All the Light We Cannot See”, A777, ”Anthony </a:t>
            </a:r>
            <a:r>
              <a:rPr lang="en-US" sz="1400" dirty="0" err="1" smtClean="0"/>
              <a:t>Doerr</a:t>
            </a:r>
            <a:r>
              <a:rPr lang="en-US" sz="1400" dirty="0" smtClean="0"/>
              <a:t>”, 2014, </a:t>
            </a:r>
            <a:r>
              <a:rPr lang="en-US" sz="1400" dirty="0"/>
              <a:t>“</a:t>
            </a:r>
            <a:r>
              <a:rPr lang="en-US" sz="1400" dirty="0" smtClean="0"/>
              <a:t>Scribner</a:t>
            </a:r>
            <a:r>
              <a:rPr lang="en-US" sz="1400" dirty="0" smtClean="0"/>
              <a:t>”&gt;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70649" y="-43181"/>
            <a:ext cx="2379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073887" y="1228762"/>
            <a:ext cx="10749280" cy="1731476"/>
          </a:xfrm>
          <a:prstGeom prst="cloudCallout">
            <a:avLst>
              <a:gd name="adj1" fmla="val -37368"/>
              <a:gd name="adj2" fmla="val 3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 this case R is Book (the name of the table or relation)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929826" y="167884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1101294" y="1549103"/>
            <a:ext cx="10749280" cy="1731476"/>
          </a:xfrm>
          <a:prstGeom prst="cloudCallout">
            <a:avLst>
              <a:gd name="adj1" fmla="val -37368"/>
              <a:gd name="adj2" fmla="val 3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Attribute is a column</a:t>
            </a:r>
          </a:p>
          <a:p>
            <a:pPr algn="ctr"/>
            <a:r>
              <a:rPr lang="en-US" sz="2400" b="1" i="1" dirty="0" smtClean="0"/>
              <a:t>Title is an attribute</a:t>
            </a:r>
          </a:p>
          <a:p>
            <a:pPr algn="ctr"/>
            <a:r>
              <a:rPr lang="en-US" sz="2400" b="1" i="1" dirty="0" smtClean="0"/>
              <a:t>ISBN is an attribute</a:t>
            </a:r>
          </a:p>
          <a:p>
            <a:pPr algn="ctr"/>
            <a:r>
              <a:rPr lang="en-US" sz="2400" b="1" i="1" dirty="0" smtClean="0"/>
              <a:t>Degree of the Relation Book is 5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18414" y="-5542"/>
            <a:ext cx="110602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 and Degree of the Relation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1141411" y="1467521"/>
            <a:ext cx="10749280" cy="1731476"/>
          </a:xfrm>
          <a:prstGeom prst="cloudCallout">
            <a:avLst>
              <a:gd name="adj1" fmla="val -37368"/>
              <a:gd name="adj2" fmla="val 3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Tuple is a row</a:t>
            </a:r>
          </a:p>
          <a:p>
            <a:pPr algn="ctr"/>
            <a:r>
              <a:rPr lang="en-US" sz="2400" dirty="0" smtClean="0"/>
              <a:t>Tuple 1 </a:t>
            </a:r>
            <a:r>
              <a:rPr lang="en-US" sz="2400" dirty="0"/>
              <a:t>is </a:t>
            </a:r>
            <a:r>
              <a:rPr lang="en-US" sz="1400" dirty="0"/>
              <a:t>&lt;</a:t>
            </a:r>
            <a:r>
              <a:rPr lang="en-US" sz="1400" dirty="0" smtClean="0"/>
              <a:t>“</a:t>
            </a:r>
            <a:r>
              <a:rPr lang="en-US" sz="1400" dirty="0"/>
              <a:t>To Kill A Mockingbird”, A781,”Harper Lee”, 1960, “Warner Books</a:t>
            </a:r>
            <a:r>
              <a:rPr lang="en-US" sz="1400" dirty="0" smtClean="0"/>
              <a:t>”&gt;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Cardinality of Relation Book is 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293810" y="-135098"/>
            <a:ext cx="103597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Tuple and Cardinality of the Relation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360" y="3371422"/>
            <a:ext cx="2781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BOOK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2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5840" y="166254"/>
            <a:ext cx="9433560" cy="6234545"/>
          </a:xfrm>
        </p:spPr>
        <p:txBody>
          <a:bodyPr/>
          <a:lstStyle/>
          <a:p>
            <a:pPr>
              <a:defRPr/>
            </a:pPr>
            <a:r>
              <a:rPr lang="en-US" sz="36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Mathematical Relations:</a:t>
            </a: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defRPr/>
            </a:pPr>
            <a:r>
              <a:rPr lang="en-US" sz="3200" dirty="0"/>
              <a:t>Suppose we have 2 set D1 = {2,4} and D2 = {1,3,5}. The Cartesian product D1 X D2 represents all possible ordered pairs:</a:t>
            </a:r>
          </a:p>
          <a:p>
            <a:pPr lvl="2">
              <a:defRPr/>
            </a:pPr>
            <a:r>
              <a:rPr lang="en-US" sz="3200" dirty="0" smtClean="0"/>
              <a:t>{(2,1), (2,3), (2,5), (4,1), (4,3), (4,5)} 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Any </a:t>
            </a:r>
            <a:r>
              <a:rPr lang="en-US" sz="3200" dirty="0" smtClean="0"/>
              <a:t>subset of D1 X D2 represents a </a:t>
            </a:r>
            <a:r>
              <a:rPr lang="en-US" sz="3200" dirty="0" smtClean="0"/>
              <a:t>relation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br>
              <a:rPr lang="en-US" sz="3200" dirty="0" smtClean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           </a:t>
            </a:r>
            <a:r>
              <a:rPr lang="en-US" sz="3200" dirty="0" smtClean="0"/>
              <a:t>R </a:t>
            </a:r>
            <a:r>
              <a:rPr lang="en-US" sz="3200" dirty="0" smtClean="0"/>
              <a:t>= {(2,5), (4,1)} </a:t>
            </a:r>
          </a:p>
          <a:p>
            <a:pPr lvl="1">
              <a:defRPr/>
            </a:pPr>
            <a:r>
              <a:rPr lang="en-US" sz="3200" dirty="0"/>
              <a:t>We could have three sets: D1, D2  and D3 and build a relation on D1 X D2 X </a:t>
            </a:r>
            <a:r>
              <a:rPr lang="en-US" sz="3200" dirty="0" smtClean="0"/>
              <a:t>D3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662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63288" y="185650"/>
            <a:ext cx="9373985" cy="3065549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QUESTION: If we have: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D1= {Simpson, Flanders,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Smithers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D2 = {Homer, Ned}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D3 = {40,30}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would D1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itchFamily="34" charset="0"/>
              </a:rPr>
              <a:t>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D2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itchFamily="34" charset="0"/>
              </a:rPr>
              <a:t>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D3 give us: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3560" y="185650"/>
            <a:ext cx="4661850" cy="29238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Relation R is any possible combinations of these tuples, for example:</a:t>
            </a:r>
            <a:br>
              <a:rPr lang="en-US" sz="2800" dirty="0" smtClean="0"/>
            </a:br>
            <a:r>
              <a:rPr lang="en-US" sz="2800" dirty="0" smtClean="0"/>
              <a:t>R1 could be:</a:t>
            </a:r>
          </a:p>
          <a:p>
            <a:r>
              <a:rPr lang="en-US" sz="2400" dirty="0" smtClean="0"/>
              <a:t>{(</a:t>
            </a:r>
            <a:r>
              <a:rPr lang="en-US" sz="2400" i="1" dirty="0" smtClean="0"/>
              <a:t>Simpson, Homer, 40), </a:t>
            </a:r>
            <a:br>
              <a:rPr lang="en-US" sz="2400" i="1" dirty="0" smtClean="0"/>
            </a:br>
            <a:r>
              <a:rPr lang="en-US" sz="2400" dirty="0" smtClean="0"/>
              <a:t>(</a:t>
            </a:r>
            <a:r>
              <a:rPr lang="en-US" sz="2400" dirty="0"/>
              <a:t>Simpson, </a:t>
            </a:r>
            <a:r>
              <a:rPr lang="en-US" sz="2400" dirty="0" smtClean="0"/>
              <a:t>Ned, </a:t>
            </a:r>
            <a:r>
              <a:rPr lang="en-US" sz="2400" dirty="0"/>
              <a:t>30</a:t>
            </a:r>
            <a:r>
              <a:rPr lang="en-US" sz="2400" dirty="0" smtClean="0"/>
              <a:t>),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(Flanders, </a:t>
            </a:r>
            <a:r>
              <a:rPr lang="en-US" sz="2400" dirty="0"/>
              <a:t>Homer, 40), </a:t>
            </a:r>
            <a:r>
              <a:rPr lang="en-US" sz="2400" dirty="0" smtClean="0"/>
              <a:t>}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8040" y="2764306"/>
            <a:ext cx="10911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D1 X D2 X D3 is:</a:t>
            </a:r>
          </a:p>
          <a:p>
            <a:r>
              <a:rPr lang="en-US" sz="2400" dirty="0" smtClean="0"/>
              <a:t>{(Simpson, Homer, 40), (Simpson, Homer, 30),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Simpson, </a:t>
            </a:r>
            <a:r>
              <a:rPr lang="en-US" sz="2400" dirty="0" smtClean="0"/>
              <a:t>Ned, </a:t>
            </a:r>
            <a:r>
              <a:rPr lang="en-US" sz="2400" dirty="0"/>
              <a:t>40), (Simpson, </a:t>
            </a:r>
            <a:r>
              <a:rPr lang="en-US" sz="2400" dirty="0" smtClean="0"/>
              <a:t>Ned, </a:t>
            </a:r>
            <a:r>
              <a:rPr lang="en-US" sz="2400" dirty="0"/>
              <a:t>30</a:t>
            </a:r>
            <a:r>
              <a:rPr lang="en-US" sz="2400" dirty="0" smtClean="0"/>
              <a:t>),</a:t>
            </a:r>
            <a:r>
              <a:rPr lang="en-US" sz="2400" dirty="0"/>
              <a:t> </a:t>
            </a:r>
            <a:r>
              <a:rPr lang="en-US" sz="2400" dirty="0" smtClean="0"/>
              <a:t>(Flanders, </a:t>
            </a:r>
            <a:r>
              <a:rPr lang="en-US" sz="2400" dirty="0"/>
              <a:t>Homer, 40), </a:t>
            </a:r>
            <a:r>
              <a:rPr lang="en-US" sz="2400" dirty="0" smtClean="0"/>
              <a:t>(Flanders, </a:t>
            </a:r>
            <a:r>
              <a:rPr lang="en-US" sz="2400" dirty="0"/>
              <a:t>Homer, 30), </a:t>
            </a:r>
            <a:r>
              <a:rPr lang="en-US" sz="2400" dirty="0" smtClean="0"/>
              <a:t>(Flanders, </a:t>
            </a:r>
            <a:r>
              <a:rPr lang="en-US" sz="2400" dirty="0"/>
              <a:t>Ned, 40), </a:t>
            </a:r>
            <a:r>
              <a:rPr lang="en-US" sz="2400" dirty="0" smtClean="0"/>
              <a:t>(Flanders, </a:t>
            </a:r>
            <a:r>
              <a:rPr lang="en-US" sz="2400" dirty="0"/>
              <a:t>Ned, 30),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Smithers, </a:t>
            </a:r>
            <a:r>
              <a:rPr lang="en-US" sz="2400" dirty="0"/>
              <a:t>Homer, 40), </a:t>
            </a:r>
            <a:r>
              <a:rPr lang="en-US" sz="2400" dirty="0" smtClean="0"/>
              <a:t>(Smithers, </a:t>
            </a:r>
            <a:r>
              <a:rPr lang="en-US" sz="2400" dirty="0"/>
              <a:t>Homer, 30), (</a:t>
            </a:r>
            <a:r>
              <a:rPr lang="en-US" sz="2400" dirty="0" smtClean="0"/>
              <a:t>Smithers, </a:t>
            </a:r>
            <a:r>
              <a:rPr lang="en-US" sz="2400" dirty="0"/>
              <a:t>Ned, 40), </a:t>
            </a:r>
            <a:r>
              <a:rPr lang="en-US" sz="2400" dirty="0" smtClean="0"/>
              <a:t>(Smithers, </a:t>
            </a:r>
            <a:r>
              <a:rPr lang="en-US" sz="2400" dirty="0"/>
              <a:t>Ned, 30</a:t>
            </a:r>
            <a:r>
              <a:rPr lang="en-US" sz="2400" dirty="0" smtClean="0"/>
              <a:t>)}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07977"/>
              </p:ext>
            </p:extLst>
          </p:nvPr>
        </p:nvGraphicFramePr>
        <p:xfrm>
          <a:off x="1986280" y="482860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9536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3546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262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9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5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2123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560" y="462648"/>
            <a:ext cx="4661850" cy="2369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R2 could be:</a:t>
            </a:r>
          </a:p>
          <a:p>
            <a:r>
              <a:rPr lang="en-US" sz="2400" dirty="0" smtClean="0"/>
              <a:t>{(</a:t>
            </a:r>
            <a:r>
              <a:rPr lang="en-US" sz="2400" i="1" dirty="0" smtClean="0"/>
              <a:t>Simpson, Homer, 40), </a:t>
            </a:r>
            <a:br>
              <a:rPr lang="en-US" sz="2400" i="1" dirty="0" smtClean="0"/>
            </a:br>
            <a:r>
              <a:rPr lang="en-US" sz="2400" dirty="0" smtClean="0"/>
              <a:t>(</a:t>
            </a:r>
            <a:r>
              <a:rPr lang="en-US" sz="2400" dirty="0"/>
              <a:t>Simpson, </a:t>
            </a:r>
            <a:r>
              <a:rPr lang="en-US" sz="2400" dirty="0" smtClean="0"/>
              <a:t>Ned, </a:t>
            </a:r>
            <a:r>
              <a:rPr lang="en-US" sz="2400" dirty="0"/>
              <a:t>30</a:t>
            </a:r>
            <a:r>
              <a:rPr lang="en-US" sz="2400" dirty="0" smtClean="0"/>
              <a:t>),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(Flanders, Ned, </a:t>
            </a:r>
            <a:r>
              <a:rPr lang="en-US" sz="2400" dirty="0"/>
              <a:t>40</a:t>
            </a:r>
            <a:r>
              <a:rPr lang="en-US" sz="2400" dirty="0" smtClean="0"/>
              <a:t>),</a:t>
            </a:r>
          </a:p>
          <a:p>
            <a:r>
              <a:rPr lang="en-US" sz="2400" dirty="0"/>
              <a:t>(Flanders, Homer, 40</a:t>
            </a:r>
            <a:r>
              <a:rPr lang="en-US" sz="2400" dirty="0" smtClean="0"/>
              <a:t>),</a:t>
            </a:r>
          </a:p>
          <a:p>
            <a:r>
              <a:rPr lang="en-US" sz="2400" dirty="0" smtClean="0"/>
              <a:t>(Smithers, Ned, </a:t>
            </a:r>
            <a:r>
              <a:rPr lang="en-US" sz="2400" dirty="0"/>
              <a:t>40</a:t>
            </a:r>
            <a:r>
              <a:rPr lang="en-US" sz="2400" dirty="0" smtClean="0"/>
              <a:t>) }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27422"/>
              </p:ext>
            </p:extLst>
          </p:nvPr>
        </p:nvGraphicFramePr>
        <p:xfrm>
          <a:off x="1986279" y="443569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9536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3546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262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9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3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5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2123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</a:t>
            </a:r>
            <a:r>
              <a:rPr lang="en-US" dirty="0" smtClean="0">
                <a:sym typeface="Wingdings" panose="05000000000000000000" pitchFamily="2" charset="2"/>
              </a:rPr>
              <a:t> table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Attribute  column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Tuple  row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Cartesian Product  all POSSIBLE tuples that can be produced with all possible attributes over the whole domain for each attribute.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7706</TotalTime>
  <Words>719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Tw Cen MT</vt:lpstr>
      <vt:lpstr>Wingdings</vt:lpstr>
      <vt:lpstr>Circuit</vt:lpstr>
      <vt:lpstr>Week 2</vt:lpstr>
      <vt:lpstr>Student Objectives</vt:lpstr>
      <vt:lpstr>PowerPoint Presentation</vt:lpstr>
      <vt:lpstr>PowerPoint Presentation</vt:lpstr>
      <vt:lpstr>PowerPoint Presentation</vt:lpstr>
      <vt:lpstr>PowerPoint Presentation</vt:lpstr>
      <vt:lpstr>Review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100</cp:revision>
  <dcterms:created xsi:type="dcterms:W3CDTF">2018-03-21T22:41:40Z</dcterms:created>
  <dcterms:modified xsi:type="dcterms:W3CDTF">2018-05-31T16:48:47Z</dcterms:modified>
</cp:coreProperties>
</file>