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67" r:id="rId2"/>
    <p:sldId id="265" r:id="rId3"/>
    <p:sldId id="279" r:id="rId4"/>
    <p:sldId id="280" r:id="rId5"/>
    <p:sldId id="281" r:id="rId6"/>
    <p:sldId id="283" r:id="rId7"/>
    <p:sldId id="285" r:id="rId8"/>
    <p:sldId id="286" r:id="rId9"/>
    <p:sldId id="287" r:id="rId10"/>
    <p:sldId id="288" r:id="rId11"/>
    <p:sldId id="290" r:id="rId12"/>
    <p:sldId id="28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1725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27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33A0755-24E7-42E9-8CAC-9B6B99865668}" type="slidenum">
              <a:rPr kumimoji="0" lang="en-US" altLang="en-US" sz="1300" smtClean="0"/>
              <a:pPr>
                <a:spcBef>
                  <a:spcPct val="0"/>
                </a:spcBef>
              </a:pPr>
              <a:t>7</a:t>
            </a:fld>
            <a:endParaRPr kumimoji="0" lang="en-US" altLang="en-US" sz="1300" smtClean="0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Not applicable: Apt Number (some people may not have an apt number)</a:t>
            </a:r>
          </a:p>
          <a:p>
            <a:r>
              <a:rPr lang="en-US" altLang="en-US" smtClean="0"/>
              <a:t>Not known: Phone Number (a person has a phone, but we don’t know the number at the current time)</a:t>
            </a:r>
          </a:p>
        </p:txBody>
      </p:sp>
    </p:spTree>
    <p:extLst>
      <p:ext uri="{BB962C8B-B14F-4D97-AF65-F5344CB8AC3E}">
        <p14:creationId xmlns:p14="http://schemas.microsoft.com/office/powerpoint/2010/main" val="2422905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1725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27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57E129-584A-4A98-9314-6668C10ACC4D}" type="slidenum">
              <a:rPr kumimoji="0" lang="en-US" altLang="en-US" sz="1300" smtClean="0"/>
              <a:pPr>
                <a:spcBef>
                  <a:spcPct val="0"/>
                </a:spcBef>
              </a:pPr>
              <a:t>8</a:t>
            </a:fld>
            <a:endParaRPr kumimoji="0" lang="en-US" altLang="en-US" sz="13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Age Domain 0-120</a:t>
            </a:r>
          </a:p>
          <a:p>
            <a:r>
              <a:rPr lang="en-US" altLang="en-US" smtClean="0"/>
              <a:t>Names Domain: alphabetic keys, (might put a restriction on length)</a:t>
            </a:r>
          </a:p>
          <a:p>
            <a:r>
              <a:rPr lang="en-US" altLang="en-US" smtClean="0"/>
              <a:t>Cost Domain: 0.00 to upper limit (or real numbers maybe?)</a:t>
            </a:r>
          </a:p>
        </p:txBody>
      </p:sp>
    </p:spTree>
    <p:extLst>
      <p:ext uri="{BB962C8B-B14F-4D97-AF65-F5344CB8AC3E}">
        <p14:creationId xmlns:p14="http://schemas.microsoft.com/office/powerpoint/2010/main" val="2419457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1725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27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F0BBE1B-1BB9-4507-906E-CA6F4D2D4AE6}" type="slidenum">
              <a:rPr kumimoji="0" lang="en-US" altLang="en-US" sz="1300" smtClean="0"/>
              <a:pPr>
                <a:spcBef>
                  <a:spcPct val="0"/>
                </a:spcBef>
              </a:pPr>
              <a:t>10</a:t>
            </a:fld>
            <a:endParaRPr kumimoji="0" lang="en-US" altLang="en-US" sz="1300" smtClean="0"/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Department</a:t>
            </a:r>
          </a:p>
          <a:p>
            <a:r>
              <a:rPr lang="en-US" altLang="en-US" smtClean="0"/>
              <a:t>Employee</a:t>
            </a:r>
          </a:p>
          <a:p>
            <a:r>
              <a:rPr lang="en-US" altLang="en-US" smtClean="0"/>
              <a:t>Dependent</a:t>
            </a:r>
          </a:p>
          <a:p>
            <a:r>
              <a:rPr lang="en-US" altLang="en-US" smtClean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14267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Entity Relationship Diagrams – Part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304800"/>
            <a:ext cx="11252200" cy="14478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QUESTION: What are the entities from our example?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790700" y="1752600"/>
            <a:ext cx="7499350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C0C10272-CEAF-4A88-93F5-AD3B6E7E0B02}" type="datetime1">
              <a:rPr lang="en-US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18119489-9876-4A3E-A4D1-2A4D150A3FE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9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748" y="-214602"/>
            <a:ext cx="9905998" cy="1478570"/>
          </a:xfrm>
        </p:spPr>
        <p:txBody>
          <a:bodyPr/>
          <a:lstStyle/>
          <a:p>
            <a:r>
              <a:rPr lang="en-US" dirty="0" smtClean="0"/>
              <a:t>Case Study – Creating an 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873760"/>
            <a:ext cx="10166668" cy="5984240"/>
          </a:xfrm>
        </p:spPr>
        <p:txBody>
          <a:bodyPr>
            <a:normAutofit/>
          </a:bodyPr>
          <a:lstStyle/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Suppose we plan to model a company which is organized into departments.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Each department has a unique name, number and employee who manages it (we want to keep track of when the employee started managing the department)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A department may have several locations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A department controls a bunch of projects, each project has a unique number, name and a single location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Each employee has a name, </a:t>
            </a:r>
            <a:r>
              <a:rPr lang="en-US" dirty="0" err="1"/>
              <a:t>ssnumber</a:t>
            </a:r>
            <a:r>
              <a:rPr lang="en-US" dirty="0"/>
              <a:t>, address, </a:t>
            </a:r>
            <a:r>
              <a:rPr lang="en-US" dirty="0" smtClean="0"/>
              <a:t>salary</a:t>
            </a:r>
            <a:r>
              <a:rPr lang="en-US" dirty="0"/>
              <a:t>, sex and birthdate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An employee is assigned to only one department but may work on several projects which are not necessarily from the same department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Keep track of the number of hours each employee works on each project.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Keep track of the direct supervisor of each employee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Keep track of the dependents of each employee (name, sex, birthdate and relation)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27375" y="873760"/>
            <a:ext cx="1920035" cy="390208"/>
          </a:xfrm>
          <a:prstGeom prst="roundRect">
            <a:avLst/>
          </a:prstGeom>
          <a:solidFill>
            <a:schemeClr val="accent4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66359" y="1336276"/>
            <a:ext cx="955041" cy="311309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121401" y="1289284"/>
            <a:ext cx="1003300" cy="39020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95392" y="2345739"/>
            <a:ext cx="1252015" cy="39020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81000"/>
            <a:ext cx="7543800" cy="137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QUESTION: What is our diagram so far? (It is started below)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50D773F9-DEDB-4302-8559-4D70C53CDA66}" type="datetime1">
              <a:rPr lang="en-US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5939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276321" y="5883274"/>
            <a:ext cx="16017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906D91CB-198B-4707-9AC4-F400CDC11FFA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7010400" y="4724401"/>
            <a:ext cx="1905000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Department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6096000" y="31242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59400" name="Group 9"/>
          <p:cNvGrpSpPr>
            <a:grpSpLocks/>
          </p:cNvGrpSpPr>
          <p:nvPr/>
        </p:nvGrpSpPr>
        <p:grpSpPr bwMode="auto">
          <a:xfrm>
            <a:off x="5638800" y="5562600"/>
            <a:ext cx="1371600" cy="685800"/>
            <a:chOff x="2880" y="2736"/>
            <a:chExt cx="864" cy="432"/>
          </a:xfrm>
        </p:grpSpPr>
        <p:sp>
          <p:nvSpPr>
            <p:cNvPr id="59415" name="Oval 6"/>
            <p:cNvSpPr>
              <a:spLocks noChangeArrowheads="1"/>
            </p:cNvSpPr>
            <p:nvPr/>
          </p:nvSpPr>
          <p:spPr bwMode="auto">
            <a:xfrm>
              <a:off x="2880" y="2736"/>
              <a:ext cx="864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16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Name</a:t>
              </a:r>
            </a:p>
          </p:txBody>
        </p:sp>
      </p:grpSp>
      <p:grpSp>
        <p:nvGrpSpPr>
          <p:cNvPr id="59401" name="Group 10"/>
          <p:cNvGrpSpPr>
            <a:grpSpLocks/>
          </p:cNvGrpSpPr>
          <p:nvPr/>
        </p:nvGrpSpPr>
        <p:grpSpPr bwMode="auto">
          <a:xfrm>
            <a:off x="7086600" y="5791200"/>
            <a:ext cx="1752600" cy="685800"/>
            <a:chOff x="2880" y="2736"/>
            <a:chExt cx="864" cy="432"/>
          </a:xfrm>
        </p:grpSpPr>
        <p:sp>
          <p:nvSpPr>
            <p:cNvPr id="59413" name="Oval 11"/>
            <p:cNvSpPr>
              <a:spLocks noChangeArrowheads="1"/>
            </p:cNvSpPr>
            <p:nvPr/>
          </p:nvSpPr>
          <p:spPr bwMode="auto">
            <a:xfrm>
              <a:off x="2880" y="2736"/>
              <a:ext cx="864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14" name="Text Box 12"/>
            <p:cNvSpPr txBox="1">
              <a:spLocks noChangeArrowheads="1"/>
            </p:cNvSpPr>
            <p:nvPr/>
          </p:nvSpPr>
          <p:spPr bwMode="auto">
            <a:xfrm>
              <a:off x="3024" y="2832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Number</a:t>
              </a:r>
            </a:p>
          </p:txBody>
        </p:sp>
      </p:grpSp>
      <p:grpSp>
        <p:nvGrpSpPr>
          <p:cNvPr id="59402" name="Group 13"/>
          <p:cNvGrpSpPr>
            <a:grpSpLocks/>
          </p:cNvGrpSpPr>
          <p:nvPr/>
        </p:nvGrpSpPr>
        <p:grpSpPr bwMode="auto">
          <a:xfrm>
            <a:off x="8534400" y="5334000"/>
            <a:ext cx="1676400" cy="685800"/>
            <a:chOff x="2880" y="2736"/>
            <a:chExt cx="864" cy="432"/>
          </a:xfrm>
        </p:grpSpPr>
        <p:sp>
          <p:nvSpPr>
            <p:cNvPr id="59411" name="Oval 14"/>
            <p:cNvSpPr>
              <a:spLocks noChangeArrowheads="1"/>
            </p:cNvSpPr>
            <p:nvPr/>
          </p:nvSpPr>
          <p:spPr bwMode="auto">
            <a:xfrm>
              <a:off x="2880" y="2736"/>
              <a:ext cx="864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12" name="Text Box 15"/>
            <p:cNvSpPr txBox="1">
              <a:spLocks noChangeArrowheads="1"/>
            </p:cNvSpPr>
            <p:nvPr/>
          </p:nvSpPr>
          <p:spPr bwMode="auto">
            <a:xfrm>
              <a:off x="3024" y="2832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Location</a:t>
              </a:r>
            </a:p>
          </p:txBody>
        </p:sp>
      </p:grpSp>
      <p:sp>
        <p:nvSpPr>
          <p:cNvPr id="59403" name="Line 16"/>
          <p:cNvSpPr>
            <a:spLocks noChangeShapeType="1"/>
          </p:cNvSpPr>
          <p:nvPr/>
        </p:nvSpPr>
        <p:spPr bwMode="auto">
          <a:xfrm>
            <a:off x="5943600" y="6096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17"/>
          <p:cNvSpPr>
            <a:spLocks noChangeShapeType="1"/>
          </p:cNvSpPr>
          <p:nvPr/>
        </p:nvSpPr>
        <p:spPr bwMode="auto">
          <a:xfrm>
            <a:off x="7543800" y="6324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405" name="Group 18"/>
          <p:cNvGrpSpPr>
            <a:grpSpLocks/>
          </p:cNvGrpSpPr>
          <p:nvPr/>
        </p:nvGrpSpPr>
        <p:grpSpPr bwMode="auto">
          <a:xfrm>
            <a:off x="8763000" y="5410201"/>
            <a:ext cx="1371600" cy="576263"/>
            <a:chOff x="2880" y="2736"/>
            <a:chExt cx="864" cy="467"/>
          </a:xfrm>
        </p:grpSpPr>
        <p:sp>
          <p:nvSpPr>
            <p:cNvPr id="59409" name="Oval 19"/>
            <p:cNvSpPr>
              <a:spLocks noChangeArrowheads="1"/>
            </p:cNvSpPr>
            <p:nvPr/>
          </p:nvSpPr>
          <p:spPr bwMode="auto">
            <a:xfrm>
              <a:off x="2880" y="2736"/>
              <a:ext cx="864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10" name="Text Box 20"/>
            <p:cNvSpPr txBox="1">
              <a:spLocks noChangeArrowheads="1"/>
            </p:cNvSpPr>
            <p:nvPr/>
          </p:nvSpPr>
          <p:spPr bwMode="auto">
            <a:xfrm>
              <a:off x="3024" y="2832"/>
              <a:ext cx="672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59406" name="Line 21"/>
          <p:cNvSpPr>
            <a:spLocks noChangeShapeType="1"/>
          </p:cNvSpPr>
          <p:nvPr/>
        </p:nvSpPr>
        <p:spPr bwMode="auto">
          <a:xfrm flipH="1">
            <a:off x="6629400" y="5181600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7" name="Line 22"/>
          <p:cNvSpPr>
            <a:spLocks noChangeShapeType="1"/>
          </p:cNvSpPr>
          <p:nvPr/>
        </p:nvSpPr>
        <p:spPr bwMode="auto">
          <a:xfrm>
            <a:off x="7924800" y="5181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8" name="Line 23"/>
          <p:cNvSpPr>
            <a:spLocks noChangeShapeType="1"/>
          </p:cNvSpPr>
          <p:nvPr/>
        </p:nvSpPr>
        <p:spPr bwMode="auto">
          <a:xfrm>
            <a:off x="8305800" y="5181600"/>
            <a:ext cx="685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02025" y="2389138"/>
            <a:ext cx="8769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Let’s use </a:t>
            </a:r>
            <a:r>
              <a:rPr lang="en-US" sz="4400" dirty="0" smtClean="0">
                <a:hlinkClick r:id="rId2"/>
              </a:rPr>
              <a:t>draw.io</a:t>
            </a:r>
            <a:r>
              <a:rPr lang="en-US" sz="4400" dirty="0" smtClean="0"/>
              <a:t> to finish the diagram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Given a description of a mini-world, identify which nouns should be Entities and which nouns should be Attributes</a:t>
            </a:r>
          </a:p>
          <a:p>
            <a:pPr lvl="1"/>
            <a:r>
              <a:rPr lang="en-US" dirty="0" smtClean="0"/>
              <a:t>Define the following terms: </a:t>
            </a:r>
            <a:r>
              <a:rPr lang="en-US" i="1" dirty="0" smtClean="0">
                <a:solidFill>
                  <a:schemeClr val="tx2"/>
                </a:solidFill>
              </a:rPr>
              <a:t>Entity, Key, Attribute, Multi-valued Attribute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Composite Attribute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chemeClr val="tx2"/>
                </a:solidFill>
              </a:rPr>
              <a:t>Derived Attribute </a:t>
            </a:r>
            <a:r>
              <a:rPr lang="en-US" dirty="0" smtClean="0"/>
              <a:t>and select the correct shape to represent these in an ER Diagram</a:t>
            </a:r>
          </a:p>
          <a:p>
            <a:pPr lvl="1"/>
            <a:r>
              <a:rPr lang="en-US" dirty="0" smtClean="0"/>
              <a:t>Determine if an attribute is allowed to have null values and if so, decide if the null value is not applicable OR not known</a:t>
            </a:r>
          </a:p>
          <a:p>
            <a:pPr lvl="1"/>
            <a:r>
              <a:rPr lang="en-US" dirty="0" smtClean="0"/>
              <a:t>Distinguish between an attribute and an attribute's </a:t>
            </a:r>
            <a:r>
              <a:rPr lang="en-US" dirty="0" smtClean="0"/>
              <a:t>value (its </a:t>
            </a:r>
            <a:r>
              <a:rPr lang="en-US" i="1" dirty="0" smtClean="0">
                <a:solidFill>
                  <a:schemeClr val="tx2"/>
                </a:solidFill>
              </a:rPr>
              <a:t>domain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8281367" cy="1478570"/>
          </a:xfrm>
        </p:spPr>
        <p:txBody>
          <a:bodyPr/>
          <a:lstStyle/>
          <a:p>
            <a:r>
              <a:rPr lang="en-US" dirty="0" smtClean="0"/>
              <a:t>When designing a database </a:t>
            </a:r>
            <a:r>
              <a:rPr lang="en-US" dirty="0" smtClean="0">
                <a:sym typeface="Wingdings" panose="05000000000000000000" pitchFamily="2" charset="2"/>
              </a:rPr>
              <a:t> NOUNS ARE KING!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2451100"/>
            <a:ext cx="9905999" cy="3541714"/>
          </a:xfrm>
        </p:spPr>
        <p:txBody>
          <a:bodyPr/>
          <a:lstStyle/>
          <a:p>
            <a:r>
              <a:rPr lang="en-US" dirty="0" smtClean="0"/>
              <a:t>Look at your requirements, your specs, your forms, your reports and identify the nouns. </a:t>
            </a:r>
          </a:p>
          <a:p>
            <a:r>
              <a:rPr lang="en-US" dirty="0" smtClean="0"/>
              <a:t>Usually the nouns turn into:</a:t>
            </a:r>
          </a:p>
          <a:p>
            <a:pPr lvl="1"/>
            <a:r>
              <a:rPr lang="en-US" dirty="0" smtClean="0"/>
              <a:t>Entities 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endParaRPr lang="en-US" dirty="0"/>
          </a:p>
          <a:p>
            <a:r>
              <a:rPr lang="en-US" dirty="0" smtClean="0"/>
              <a:t>Let’s look at our case study and identify some nouns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810" y="0"/>
            <a:ext cx="2235200" cy="24511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9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748" y="-214602"/>
            <a:ext cx="9905998" cy="1478570"/>
          </a:xfrm>
        </p:spPr>
        <p:txBody>
          <a:bodyPr/>
          <a:lstStyle/>
          <a:p>
            <a:r>
              <a:rPr lang="en-US" dirty="0" smtClean="0"/>
              <a:t>Case Study – Creating an 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873760"/>
            <a:ext cx="10166668" cy="5984240"/>
          </a:xfrm>
        </p:spPr>
        <p:txBody>
          <a:bodyPr>
            <a:normAutofit/>
          </a:bodyPr>
          <a:lstStyle/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Suppose we plan to model a company which is organized into departments.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Each department has a unique name, number and employee who manages it (we want to keep track of when the employee started managing the department)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A department may have several locations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A department controls a bunch of projects, each project has a unique number, name and a single location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Each employee has a name, </a:t>
            </a:r>
            <a:r>
              <a:rPr lang="en-US" dirty="0" err="1"/>
              <a:t>ssnumber</a:t>
            </a:r>
            <a:r>
              <a:rPr lang="en-US" dirty="0"/>
              <a:t>, address, salary, sex and birthdate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An employee is assigned to only one department but may work on several projects which are not necessarily from the same department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Keep track of the number of hours each employee works on each project.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Keep track of the direct supervisor of each employee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Keep track of the dependents of each employee (name, sex, birthdate and relation)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044247" y="873760"/>
            <a:ext cx="2003163" cy="39020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66359" y="1336276"/>
            <a:ext cx="955041" cy="311309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121401" y="1289284"/>
            <a:ext cx="1003300" cy="39020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558348" y="1257377"/>
            <a:ext cx="1355564" cy="39020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95392" y="2345739"/>
            <a:ext cx="1252015" cy="39020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30226" y="2748724"/>
            <a:ext cx="1117182" cy="39020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906000" y="2735947"/>
            <a:ext cx="1141409" cy="39020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353534" y="2943828"/>
            <a:ext cx="1118100" cy="39020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873000" y="3043893"/>
            <a:ext cx="1293359" cy="39020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220631" y="3414971"/>
            <a:ext cx="821270" cy="39020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041901" y="3425775"/>
            <a:ext cx="1193799" cy="39020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188817" y="3414971"/>
            <a:ext cx="1100983" cy="39020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357341" y="3456856"/>
            <a:ext cx="859559" cy="39020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216901" y="3378517"/>
            <a:ext cx="571500" cy="39020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9254667" y="3414971"/>
            <a:ext cx="1311734" cy="39020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041901" y="4577054"/>
            <a:ext cx="800099" cy="39020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519679" y="4974476"/>
            <a:ext cx="1322321" cy="39020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873001" y="5428875"/>
            <a:ext cx="1435600" cy="39020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672647" y="5419346"/>
            <a:ext cx="2449253" cy="39020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505627" y="5783210"/>
            <a:ext cx="1389974" cy="39020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628244" y="1587454"/>
            <a:ext cx="8392056" cy="658219"/>
          </a:xfrm>
          <a:prstGeom prst="roundRect">
            <a:avLst/>
          </a:prstGeom>
          <a:solidFill>
            <a:schemeClr val="tx2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0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8000"/>
                            </p:stCondLst>
                            <p:childTnLst>
                              <p:par>
                                <p:cTn id="203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9000"/>
                            </p:stCondLst>
                            <p:childTnLst>
                              <p:par>
                                <p:cTn id="214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different about the noun </a:t>
            </a:r>
            <a:r>
              <a:rPr lang="en-US" i="1" dirty="0" smtClean="0"/>
              <a:t>employee</a:t>
            </a:r>
            <a:r>
              <a:rPr lang="en-US" dirty="0" smtClean="0"/>
              <a:t> vs. the noun </a:t>
            </a:r>
            <a:r>
              <a:rPr lang="en-US" i="1" dirty="0" smtClean="0"/>
              <a:t>salary?</a:t>
            </a:r>
          </a:p>
          <a:p>
            <a:r>
              <a:rPr lang="en-US" dirty="0" smtClean="0"/>
              <a:t>If you can see the different between them, you understand what an ENTITY is compared to an ATTRIBUTE!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8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52400"/>
            <a:ext cx="9296399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E-R Model </a:t>
            </a:r>
            <a:r>
              <a:rPr lang="en-US" dirty="0" smtClean="0"/>
              <a:t>Concepts AND KEY TERMS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141411" y="1219198"/>
            <a:ext cx="10718799" cy="5410202"/>
          </a:xfrm>
        </p:spPr>
        <p:txBody>
          <a:bodyPr>
            <a:normAutofit fontScale="77500" lnSpcReduction="20000"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Entities and Attributes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Entity</a:t>
            </a:r>
            <a:r>
              <a:rPr lang="en-US" sz="2400" dirty="0" smtClean="0">
                <a:solidFill>
                  <a:srgbClr val="FFCC00"/>
                </a:solidFill>
              </a:rPr>
              <a:t> </a:t>
            </a:r>
            <a:r>
              <a:rPr lang="en-US" sz="2400" dirty="0" smtClean="0"/>
              <a:t>- </a:t>
            </a:r>
            <a:r>
              <a:rPr lang="en-US" sz="2400" b="1" dirty="0" smtClean="0"/>
              <a:t>A single “THING” that exists</a:t>
            </a:r>
            <a:r>
              <a:rPr lang="en-US" sz="2400" dirty="0" smtClean="0"/>
              <a:t>, has independent existence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i="1" dirty="0" smtClean="0"/>
              <a:t>Employee 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Attribute</a:t>
            </a:r>
            <a:r>
              <a:rPr lang="en-US" sz="2400" dirty="0" smtClean="0"/>
              <a:t> – describes a “thing” </a:t>
            </a:r>
            <a:r>
              <a:rPr lang="en-US" sz="2400" i="1" dirty="0" smtClean="0">
                <a:sym typeface="Wingdings" panose="05000000000000000000" pitchFamily="2" charset="2"/>
              </a:rPr>
              <a:t></a:t>
            </a:r>
            <a:r>
              <a:rPr lang="en-US" sz="2400" i="1" dirty="0" smtClean="0"/>
              <a:t> Age, SSN, Sex, Name 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Value</a:t>
            </a:r>
            <a:r>
              <a:rPr lang="en-US" sz="2400" b="1" dirty="0" smtClean="0">
                <a:solidFill>
                  <a:srgbClr val="FFCC00"/>
                </a:solidFill>
              </a:rPr>
              <a:t> </a:t>
            </a:r>
            <a:r>
              <a:rPr lang="en-US" sz="2400" dirty="0" smtClean="0"/>
              <a:t>-  taken on by an attribute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i="1" dirty="0" smtClean="0"/>
              <a:t>25, 456-876-788, Female, Bart Simpson 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Composite Attributes  vs. Atomic or Simple Attributes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sz="2400" i="1" dirty="0" smtClean="0"/>
              <a:t>Bart Simpson  vs.  45 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Single-Valued Attributes vs. Multivalued Attributes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i="1" dirty="0" smtClean="0"/>
              <a:t>Age vs. </a:t>
            </a:r>
            <a:r>
              <a:rPr lang="en-US" sz="2400" i="1" dirty="0" err="1" smtClean="0"/>
              <a:t>CollegeDegrees</a:t>
            </a:r>
            <a:r>
              <a:rPr lang="en-US" sz="2400" i="1" dirty="0" smtClean="0"/>
              <a:t> 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Derived Attributes vs. Stored Attributes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i="1" dirty="0" smtClean="0"/>
              <a:t>Age vs. Birthdate</a:t>
            </a:r>
            <a:endParaRPr lang="en-US" sz="28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ENTITY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any object in our mini-world that we want to model and store information about.  E.g. Student, Professor, Classroom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ATTRIBUTE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 defines the information about the entity that needs to be stored. An entity will have 0 or more attributes. An attribute has a DOMAIN.  E.g. student number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DOMAIN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 the type of values that an attribute can take. E.g. String, integer, real, date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sz="28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22C8226B-2F79-40C6-9CB4-BDDE8BB56C3D}" type="datetime1">
              <a:rPr lang="en-US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C53319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D513911-485F-449C-B1DF-14D93C814C0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0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idx="1"/>
          </p:nvPr>
        </p:nvSpPr>
        <p:spPr>
          <a:xfrm>
            <a:off x="1600201" y="457200"/>
            <a:ext cx="8378826" cy="5638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lvl="1" eaLnBrk="1" hangingPunct="1"/>
            <a:r>
              <a:rPr lang="en-US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Null Values</a:t>
            </a:r>
            <a:r>
              <a:rPr lang="en-US" alt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en-US" sz="2400" dirty="0" smtClean="0"/>
              <a:t>- Why and when would we use this? </a:t>
            </a:r>
          </a:p>
          <a:p>
            <a:pPr lvl="2" eaLnBrk="1" hangingPunct="1"/>
            <a:r>
              <a:rPr lang="en-US" altLang="en-US" sz="2400" dirty="0" smtClean="0"/>
              <a:t>Apartment Number </a:t>
            </a:r>
          </a:p>
          <a:p>
            <a:pPr lvl="2" eaLnBrk="1" hangingPunct="1"/>
            <a:r>
              <a:rPr lang="en-US" altLang="en-US" sz="2400" dirty="0" smtClean="0"/>
              <a:t>Phone Number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b="1" dirty="0" smtClean="0">
                <a:solidFill>
                  <a:schemeClr val="tx2"/>
                </a:solidFill>
              </a:rPr>
              <a:t>QUESTION: What is the difference between attributes with null values that are not applicable vs. not known?</a:t>
            </a:r>
          </a:p>
          <a:p>
            <a:pPr lvl="1" eaLnBrk="1" hangingPunct="1"/>
            <a:endParaRPr lang="en-US" altLang="en-US" b="1" dirty="0" smtClean="0">
              <a:solidFill>
                <a:srgbClr val="FFCC00"/>
              </a:solidFill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0BCE6E28-37CD-4E2A-B3C3-48483A32014A}" type="datetime1">
              <a:rPr lang="en-US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79D58705-2EEE-4540-9A64-49DBBF721490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3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1270001" y="1290637"/>
            <a:ext cx="10642600" cy="4775199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Entity Types, Value Sets (DOMAIN) and Key Attributes</a:t>
            </a:r>
          </a:p>
          <a:p>
            <a:pPr lvl="1" eaLnBrk="1" hangingPunct="1"/>
            <a:r>
              <a:rPr lang="en-US" altLang="en-US" dirty="0" smtClean="0"/>
              <a:t>Entity Type - defines a set of entities that have the same set of attributes</a:t>
            </a:r>
          </a:p>
          <a:p>
            <a:pPr lvl="1" eaLnBrk="1" hangingPunct="1"/>
            <a:r>
              <a:rPr lang="en-US" altLang="en-US" dirty="0" smtClean="0"/>
              <a:t>Entity – an instance of an entity type </a:t>
            </a:r>
          </a:p>
          <a:p>
            <a:pPr lvl="1" eaLnBrk="1" hangingPunct="1"/>
            <a:r>
              <a:rPr lang="en-US" altLang="en-US" dirty="0" smtClean="0"/>
              <a:t>Entity Set, Collections - group of Entities </a:t>
            </a:r>
          </a:p>
          <a:p>
            <a:pPr lvl="1" eaLnBrk="1" hangingPunct="1"/>
            <a:r>
              <a:rPr lang="en-US" altLang="en-US" dirty="0" smtClean="0"/>
              <a:t>Key, Uniqueness </a:t>
            </a:r>
          </a:p>
          <a:p>
            <a:pPr lvl="1" eaLnBrk="1" hangingPunct="1"/>
            <a:r>
              <a:rPr lang="en-US" altLang="en-US" dirty="0" smtClean="0"/>
              <a:t>Combination to create key </a:t>
            </a:r>
          </a:p>
          <a:p>
            <a:pPr lvl="1" eaLnBrk="1" hangingPunct="1"/>
            <a:r>
              <a:rPr lang="en-US" altLang="en-US" dirty="0" smtClean="0"/>
              <a:t>Value Sets (Domains)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QUESTION: What is Age’s domain, what is Name's domain, what is Cost's domain?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6538FD43-9268-4DD4-933F-1A543E420A30}" type="datetime1">
              <a:rPr lang="en-US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542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5788BBAC-4EF8-4D9E-A772-3B6717EA3572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52400"/>
            <a:ext cx="9296399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MORe</a:t>
            </a:r>
            <a:r>
              <a:rPr lang="en-US" dirty="0" smtClean="0"/>
              <a:t>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9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1" y="152400"/>
            <a:ext cx="6708775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E-R Diagram Notation So Far: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1143000"/>
            <a:ext cx="4572000" cy="5257800"/>
          </a:xfrm>
        </p:spPr>
        <p:txBody>
          <a:bodyPr>
            <a:normAutofit fontScale="77500" lnSpcReduction="20000"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sz="2800" dirty="0"/>
              <a:t>Entity Type</a:t>
            </a:r>
          </a:p>
          <a:p>
            <a:pPr marL="365760" indent="-283464">
              <a:buNone/>
              <a:defRPr/>
            </a:pPr>
            <a:endParaRPr lang="en-US" sz="2800" dirty="0"/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dirty="0"/>
              <a:t>Attribute</a:t>
            </a:r>
          </a:p>
          <a:p>
            <a:pPr marL="365760" indent="-283464">
              <a:buNone/>
              <a:defRPr/>
            </a:pPr>
            <a:endParaRPr lang="en-US" sz="2800" dirty="0"/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dirty="0"/>
              <a:t>Key Attribute</a:t>
            </a:r>
          </a:p>
          <a:p>
            <a:pPr marL="365760" indent="-283464">
              <a:buNone/>
              <a:defRPr/>
            </a:pPr>
            <a:endParaRPr lang="en-US" sz="2800" dirty="0"/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dirty="0"/>
              <a:t>Multi-valued Attribute</a:t>
            </a:r>
          </a:p>
          <a:p>
            <a:pPr marL="365760" indent="-283464">
              <a:buFont typeface="Wingdings 2"/>
              <a:buChar char=""/>
              <a:defRPr/>
            </a:pPr>
            <a:endParaRPr lang="en-US" sz="2800" dirty="0"/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dirty="0"/>
              <a:t>Composite Attribute</a:t>
            </a:r>
          </a:p>
          <a:p>
            <a:pPr marL="365760" indent="-283464">
              <a:buNone/>
              <a:defRPr/>
            </a:pPr>
            <a:endParaRPr lang="en-US" sz="2800" dirty="0"/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dirty="0"/>
              <a:t>Derived Attribute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C476EFC-5E5B-43A2-B203-AA1B38F24E32}" type="datetime1">
              <a:rPr lang="en-US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B52D230-55CA-48DF-81DF-00BB84C3016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56327" name="Group 17"/>
          <p:cNvGrpSpPr>
            <a:grpSpLocks/>
          </p:cNvGrpSpPr>
          <p:nvPr/>
        </p:nvGrpSpPr>
        <p:grpSpPr bwMode="auto">
          <a:xfrm>
            <a:off x="6477000" y="4495800"/>
            <a:ext cx="3886200" cy="1371600"/>
            <a:chOff x="3168" y="2784"/>
            <a:chExt cx="2448" cy="864"/>
          </a:xfrm>
        </p:grpSpPr>
        <p:sp>
          <p:nvSpPr>
            <p:cNvPr id="56346" name="Oval 6"/>
            <p:cNvSpPr>
              <a:spLocks noChangeArrowheads="1"/>
            </p:cNvSpPr>
            <p:nvPr/>
          </p:nvSpPr>
          <p:spPr bwMode="auto">
            <a:xfrm>
              <a:off x="4080" y="3312"/>
              <a:ext cx="768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6347" name="Oval 9"/>
            <p:cNvSpPr>
              <a:spLocks noChangeArrowheads="1"/>
            </p:cNvSpPr>
            <p:nvPr/>
          </p:nvSpPr>
          <p:spPr bwMode="auto">
            <a:xfrm>
              <a:off x="3168" y="2832"/>
              <a:ext cx="768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6348" name="Oval 10"/>
            <p:cNvSpPr>
              <a:spLocks noChangeArrowheads="1"/>
            </p:cNvSpPr>
            <p:nvPr/>
          </p:nvSpPr>
          <p:spPr bwMode="auto">
            <a:xfrm>
              <a:off x="4032" y="2832"/>
              <a:ext cx="768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6349" name="Oval 11"/>
            <p:cNvSpPr>
              <a:spLocks noChangeArrowheads="1"/>
            </p:cNvSpPr>
            <p:nvPr/>
          </p:nvSpPr>
          <p:spPr bwMode="auto">
            <a:xfrm>
              <a:off x="4848" y="2784"/>
              <a:ext cx="768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6350" name="Line 13"/>
            <p:cNvSpPr>
              <a:spLocks noChangeShapeType="1"/>
            </p:cNvSpPr>
            <p:nvPr/>
          </p:nvSpPr>
          <p:spPr bwMode="auto">
            <a:xfrm>
              <a:off x="3648" y="3168"/>
              <a:ext cx="48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1" name="Line 14"/>
            <p:cNvSpPr>
              <a:spLocks noChangeShapeType="1"/>
            </p:cNvSpPr>
            <p:nvPr/>
          </p:nvSpPr>
          <p:spPr bwMode="auto">
            <a:xfrm>
              <a:off x="4464" y="316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2" name="Line 15"/>
            <p:cNvSpPr>
              <a:spLocks noChangeShapeType="1"/>
            </p:cNvSpPr>
            <p:nvPr/>
          </p:nvSpPr>
          <p:spPr bwMode="auto">
            <a:xfrm flipH="1">
              <a:off x="4752" y="3120"/>
              <a:ext cx="33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16"/>
            <p:cNvSpPr>
              <a:spLocks noChangeShapeType="1"/>
            </p:cNvSpPr>
            <p:nvPr/>
          </p:nvSpPr>
          <p:spPr bwMode="auto">
            <a:xfrm flipH="1" flipV="1">
              <a:off x="3408" y="3504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328" name="Group 20"/>
          <p:cNvGrpSpPr>
            <a:grpSpLocks/>
          </p:cNvGrpSpPr>
          <p:nvPr/>
        </p:nvGrpSpPr>
        <p:grpSpPr bwMode="auto">
          <a:xfrm>
            <a:off x="6705600" y="3886200"/>
            <a:ext cx="2133600" cy="609600"/>
            <a:chOff x="3264" y="2400"/>
            <a:chExt cx="1344" cy="384"/>
          </a:xfrm>
        </p:grpSpPr>
        <p:grpSp>
          <p:nvGrpSpPr>
            <p:cNvPr id="56342" name="Group 18"/>
            <p:cNvGrpSpPr>
              <a:grpSpLocks/>
            </p:cNvGrpSpPr>
            <p:nvPr/>
          </p:nvGrpSpPr>
          <p:grpSpPr bwMode="auto">
            <a:xfrm>
              <a:off x="3744" y="2400"/>
              <a:ext cx="864" cy="384"/>
              <a:chOff x="3744" y="2400"/>
              <a:chExt cx="864" cy="384"/>
            </a:xfrm>
          </p:grpSpPr>
          <p:sp>
            <p:nvSpPr>
              <p:cNvPr id="56344" name="Oval 7"/>
              <p:cNvSpPr>
                <a:spLocks noChangeArrowheads="1"/>
              </p:cNvSpPr>
              <p:nvPr/>
            </p:nvSpPr>
            <p:spPr bwMode="auto">
              <a:xfrm>
                <a:off x="3744" y="2400"/>
                <a:ext cx="864" cy="38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45" name="Oval 8"/>
              <p:cNvSpPr>
                <a:spLocks noChangeArrowheads="1"/>
              </p:cNvSpPr>
              <p:nvPr/>
            </p:nvSpPr>
            <p:spPr bwMode="auto">
              <a:xfrm>
                <a:off x="3792" y="2448"/>
                <a:ext cx="768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6343" name="Line 19"/>
            <p:cNvSpPr>
              <a:spLocks noChangeShapeType="1"/>
            </p:cNvSpPr>
            <p:nvPr/>
          </p:nvSpPr>
          <p:spPr bwMode="auto">
            <a:xfrm flipH="1">
              <a:off x="3264" y="259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330" name="Group 24"/>
          <p:cNvGrpSpPr>
            <a:grpSpLocks/>
          </p:cNvGrpSpPr>
          <p:nvPr/>
        </p:nvGrpSpPr>
        <p:grpSpPr bwMode="auto">
          <a:xfrm>
            <a:off x="6781800" y="2057400"/>
            <a:ext cx="1828800" cy="609600"/>
            <a:chOff x="3360" y="1392"/>
            <a:chExt cx="1152" cy="384"/>
          </a:xfrm>
        </p:grpSpPr>
        <p:sp>
          <p:nvSpPr>
            <p:cNvPr id="56338" name="Oval 5"/>
            <p:cNvSpPr>
              <a:spLocks noChangeArrowheads="1"/>
            </p:cNvSpPr>
            <p:nvPr/>
          </p:nvSpPr>
          <p:spPr bwMode="auto">
            <a:xfrm>
              <a:off x="3696" y="1392"/>
              <a:ext cx="816" cy="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6339" name="Line 23"/>
            <p:cNvSpPr>
              <a:spLocks noChangeShapeType="1"/>
            </p:cNvSpPr>
            <p:nvPr/>
          </p:nvSpPr>
          <p:spPr bwMode="auto">
            <a:xfrm>
              <a:off x="3360" y="163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331" name="Group 26"/>
          <p:cNvGrpSpPr>
            <a:grpSpLocks/>
          </p:cNvGrpSpPr>
          <p:nvPr/>
        </p:nvGrpSpPr>
        <p:grpSpPr bwMode="auto">
          <a:xfrm>
            <a:off x="6781800" y="1143000"/>
            <a:ext cx="1905000" cy="609600"/>
            <a:chOff x="3312" y="864"/>
            <a:chExt cx="1200" cy="384"/>
          </a:xfrm>
        </p:grpSpPr>
        <p:sp>
          <p:nvSpPr>
            <p:cNvPr id="56336" name="Rectangle 4"/>
            <p:cNvSpPr>
              <a:spLocks noChangeArrowheads="1"/>
            </p:cNvSpPr>
            <p:nvPr/>
          </p:nvSpPr>
          <p:spPr bwMode="auto">
            <a:xfrm>
              <a:off x="3600" y="864"/>
              <a:ext cx="91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6337" name="Line 25"/>
            <p:cNvSpPr>
              <a:spLocks noChangeShapeType="1"/>
            </p:cNvSpPr>
            <p:nvPr/>
          </p:nvSpPr>
          <p:spPr bwMode="auto">
            <a:xfrm>
              <a:off x="3312" y="105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332" name="Group 30"/>
          <p:cNvGrpSpPr>
            <a:grpSpLocks/>
          </p:cNvGrpSpPr>
          <p:nvPr/>
        </p:nvGrpSpPr>
        <p:grpSpPr bwMode="auto">
          <a:xfrm>
            <a:off x="6705600" y="6019800"/>
            <a:ext cx="1752600" cy="533400"/>
            <a:chOff x="3408" y="3744"/>
            <a:chExt cx="1104" cy="336"/>
          </a:xfrm>
        </p:grpSpPr>
        <p:sp>
          <p:nvSpPr>
            <p:cNvPr id="56334" name="Oval 28"/>
            <p:cNvSpPr>
              <a:spLocks noChangeArrowheads="1"/>
            </p:cNvSpPr>
            <p:nvPr/>
          </p:nvSpPr>
          <p:spPr bwMode="auto">
            <a:xfrm>
              <a:off x="3744" y="3744"/>
              <a:ext cx="768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6335" name="Line 29"/>
            <p:cNvSpPr>
              <a:spLocks noChangeShapeType="1"/>
            </p:cNvSpPr>
            <p:nvPr/>
          </p:nvSpPr>
          <p:spPr bwMode="auto">
            <a:xfrm>
              <a:off x="3408" y="393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781800" y="2971800"/>
            <a:ext cx="1752600" cy="533400"/>
            <a:chOff x="6781800" y="2971800"/>
            <a:chExt cx="1752600" cy="533400"/>
          </a:xfrm>
        </p:grpSpPr>
        <p:grpSp>
          <p:nvGrpSpPr>
            <p:cNvPr id="56329" name="Group 22"/>
            <p:cNvGrpSpPr>
              <a:grpSpLocks/>
            </p:cNvGrpSpPr>
            <p:nvPr/>
          </p:nvGrpSpPr>
          <p:grpSpPr bwMode="auto">
            <a:xfrm>
              <a:off x="6781800" y="2971800"/>
              <a:ext cx="1752600" cy="533400"/>
              <a:chOff x="3408" y="1920"/>
              <a:chExt cx="1104" cy="336"/>
            </a:xfrm>
          </p:grpSpPr>
          <p:sp>
            <p:nvSpPr>
              <p:cNvPr id="56340" name="Oval 12"/>
              <p:cNvSpPr>
                <a:spLocks noChangeArrowheads="1"/>
              </p:cNvSpPr>
              <p:nvPr/>
            </p:nvSpPr>
            <p:spPr bwMode="auto">
              <a:xfrm>
                <a:off x="3744" y="1920"/>
                <a:ext cx="768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41" name="Line 21"/>
              <p:cNvSpPr>
                <a:spLocks noChangeShapeType="1"/>
              </p:cNvSpPr>
              <p:nvPr/>
            </p:nvSpPr>
            <p:spPr bwMode="auto">
              <a:xfrm>
                <a:off x="3408" y="211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33" name="Line 31"/>
            <p:cNvSpPr>
              <a:spLocks noChangeShapeType="1"/>
            </p:cNvSpPr>
            <p:nvPr/>
          </p:nvSpPr>
          <p:spPr bwMode="auto">
            <a:xfrm>
              <a:off x="7543800" y="33528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329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2036</TotalTime>
  <Words>933</Words>
  <Application>Microsoft Office PowerPoint</Application>
  <PresentationFormat>Widescreen</PresentationFormat>
  <Paragraphs>129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Tw Cen MT</vt:lpstr>
      <vt:lpstr>Verdana</vt:lpstr>
      <vt:lpstr>Wingdings</vt:lpstr>
      <vt:lpstr>Wingdings 2</vt:lpstr>
      <vt:lpstr>Circuit</vt:lpstr>
      <vt:lpstr>Week 1</vt:lpstr>
      <vt:lpstr>Student Objectives</vt:lpstr>
      <vt:lpstr>When designing a database  NOUNS ARE KING!</vt:lpstr>
      <vt:lpstr>Case Study – Creating an ER Diagram</vt:lpstr>
      <vt:lpstr>What’s What?</vt:lpstr>
      <vt:lpstr>E-R Model Concepts AND KEY TERMS</vt:lpstr>
      <vt:lpstr>PowerPoint Presentation</vt:lpstr>
      <vt:lpstr>MORe TERMINOLOGY</vt:lpstr>
      <vt:lpstr>E-R Diagram Notation So Far:</vt:lpstr>
      <vt:lpstr>QUESTION: What are the entities from our example?</vt:lpstr>
      <vt:lpstr>Case Study – Creating an ER Diagram</vt:lpstr>
      <vt:lpstr>QUESTION: What is our diagram so far? (It is started below)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55</cp:revision>
  <dcterms:created xsi:type="dcterms:W3CDTF">2018-03-21T22:41:40Z</dcterms:created>
  <dcterms:modified xsi:type="dcterms:W3CDTF">2018-05-15T19:30:27Z</dcterms:modified>
</cp:coreProperties>
</file>