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7" r:id="rId2"/>
    <p:sldId id="265" r:id="rId3"/>
    <p:sldId id="334" r:id="rId4"/>
    <p:sldId id="335" r:id="rId5"/>
    <p:sldId id="336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Mapping Entities from an ER Diagram into a relational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Look at an ER Diagram and turn each of the entities into a table in a relational model.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54000"/>
            <a:ext cx="10390187" cy="123412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/>
              <a:t>Now, let’s see/figure OUT/Comprehend the BEAUTY of the relational model!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670362F-57D4-4EB0-82A0-C8DD0B3C84FE}" type="datetime1">
              <a:rPr lang="en-US" smtClean="0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30E4AB7-2F6A-4FA2-8D38-FC066A92447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Image result for what is the most beautiful photo ever tak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91" y="1557177"/>
            <a:ext cx="6011545" cy="4508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387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880" y="380999"/>
            <a:ext cx="9809480" cy="5867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Think about going from: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Real World (a mini universe) TO </a:t>
            </a:r>
            <a:r>
              <a:rPr lang="en-US" dirty="0" smtClean="0">
                <a:sym typeface="Wingdings" pitchFamily="2" charset="2"/>
              </a:rPr>
              <a:t>A …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Model (ER Diagram) TO A …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Relational Database</a:t>
            </a:r>
          </a:p>
          <a:p>
            <a:pPr>
              <a:defRPr/>
            </a:pPr>
            <a:r>
              <a:rPr lang="en-US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Our only real rule is that:</a:t>
            </a:r>
            <a:br>
              <a:rPr lang="en-US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</a:br>
            <a:r>
              <a:rPr lang="en-US" sz="32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Relational Databases can only use these data structures:</a:t>
            </a:r>
          </a:p>
          <a:p>
            <a:pPr lvl="1">
              <a:defRPr/>
            </a:pPr>
            <a:r>
              <a:rPr lang="en-US" sz="32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Tables (Relations)</a:t>
            </a:r>
            <a:endParaRPr lang="en-US" sz="3200" i="1" dirty="0" smtClean="0">
              <a:solidFill>
                <a:schemeClr val="accent2">
                  <a:lumMod val="40000"/>
                  <a:lumOff val="60000"/>
                </a:schemeClr>
              </a:solidFill>
              <a:sym typeface="Wingdings" pitchFamily="2" charset="2"/>
            </a:endParaRPr>
          </a:p>
          <a:p>
            <a:pPr lvl="1">
              <a:defRPr/>
            </a:pPr>
            <a:r>
              <a:rPr lang="en-US" sz="32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Rows</a:t>
            </a:r>
          </a:p>
          <a:p>
            <a:pPr lvl="1">
              <a:defRPr/>
            </a:pPr>
            <a:r>
              <a:rPr lang="en-US" sz="32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Columns</a:t>
            </a:r>
          </a:p>
          <a:p>
            <a:pPr lvl="1">
              <a:defRPr/>
            </a:pPr>
            <a:r>
              <a:rPr lang="en-US" sz="3200" i="1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Cells</a:t>
            </a:r>
            <a:endParaRPr lang="en-US" sz="32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3524578-D660-41DC-A710-0E44CE300326}" type="datetime1">
              <a:rPr lang="en-US" smtClean="0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98142D8-5BA7-41CA-AA0F-662662960FD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350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533" y="144345"/>
            <a:ext cx="9905998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Representing ER Diagram Entities</a:t>
            </a:r>
            <a:r>
              <a:rPr lang="en-US" dirty="0"/>
              <a:t> </a:t>
            </a:r>
            <a:r>
              <a:rPr lang="en-US" dirty="0" smtClean="0"/>
              <a:t>in the Relational Model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116011" y="1539874"/>
            <a:ext cx="9575006" cy="4343400"/>
          </a:xfrm>
        </p:spPr>
        <p:txBody>
          <a:bodyPr/>
          <a:lstStyle/>
          <a:p>
            <a:r>
              <a:rPr lang="en-US" altLang="en-US" dirty="0" smtClean="0"/>
              <a:t>How do we represent entities such as Professor or Department in a relational database?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3524578-D660-41DC-A710-0E44CE300326}" type="datetime1">
              <a:rPr lang="en-US" smtClean="0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3185A40-DAEC-4279-A525-013F5622BF8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4419600" y="32766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PROFESSOR</a:t>
            </a:r>
          </a:p>
        </p:txBody>
      </p:sp>
      <p:sp>
        <p:nvSpPr>
          <p:cNvPr id="8" name="Oval 7"/>
          <p:cNvSpPr/>
          <p:nvPr/>
        </p:nvSpPr>
        <p:spPr>
          <a:xfrm>
            <a:off x="5791200" y="5181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u="sng" dirty="0" err="1"/>
              <a:t>EmplD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8229600" y="5105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Last</a:t>
            </a:r>
          </a:p>
        </p:txBody>
      </p:sp>
      <p:sp>
        <p:nvSpPr>
          <p:cNvPr id="10" name="Oval 9"/>
          <p:cNvSpPr/>
          <p:nvPr/>
        </p:nvSpPr>
        <p:spPr>
          <a:xfrm>
            <a:off x="7467600" y="3886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8534400" y="25908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First</a:t>
            </a:r>
          </a:p>
        </p:txBody>
      </p:sp>
      <p:sp>
        <p:nvSpPr>
          <p:cNvPr id="12" name="Oval 11"/>
          <p:cNvSpPr/>
          <p:nvPr/>
        </p:nvSpPr>
        <p:spPr>
          <a:xfrm>
            <a:off x="2133600" y="46482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Office</a:t>
            </a:r>
          </a:p>
        </p:txBody>
      </p:sp>
      <p:sp>
        <p:nvSpPr>
          <p:cNvPr id="13" name="Oval 12"/>
          <p:cNvSpPr/>
          <p:nvPr/>
        </p:nvSpPr>
        <p:spPr>
          <a:xfrm>
            <a:off x="3581400" y="55626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Ext</a:t>
            </a:r>
          </a:p>
        </p:txBody>
      </p:sp>
      <p:cxnSp>
        <p:nvCxnSpPr>
          <p:cNvPr id="15" name="Straight Connector 14"/>
          <p:cNvCxnSpPr>
            <a:endCxn id="12" idx="0"/>
          </p:cNvCxnSpPr>
          <p:nvPr/>
        </p:nvCxnSpPr>
        <p:spPr>
          <a:xfrm flipH="1">
            <a:off x="3048000" y="40386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48200" y="4343400"/>
            <a:ext cx="609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6477000" y="4343400"/>
            <a:ext cx="228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2"/>
          </p:cNvCxnSpPr>
          <p:nvPr/>
        </p:nvCxnSpPr>
        <p:spPr>
          <a:xfrm flipH="1" flipV="1">
            <a:off x="6934200" y="41910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10" idx="0"/>
          </p:cNvCxnSpPr>
          <p:nvPr/>
        </p:nvCxnSpPr>
        <p:spPr>
          <a:xfrm flipH="1">
            <a:off x="8382000" y="3371850"/>
            <a:ext cx="420688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229600" y="4648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 Da….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98DDE0A-874E-43DF-9D1A-4F1FC9912173}" type="datetime1">
              <a:rPr lang="en-US" smtClean="0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7F3F6DFF-0581-41B6-A028-E3EDE2709D95}" type="slidenum">
              <a:rPr lang="en-US" altLang="en-US" smtClean="0"/>
              <a:pPr lvl="1"/>
              <a:t>6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graphicFrame>
        <p:nvGraphicFramePr>
          <p:cNvPr id="7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76498"/>
              </p:ext>
            </p:extLst>
          </p:nvPr>
        </p:nvGraphicFramePr>
        <p:xfrm>
          <a:off x="3206750" y="3512447"/>
          <a:ext cx="5713413" cy="267018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71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21313" y="638175"/>
            <a:ext cx="20955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PROFESSOR</a:t>
            </a:r>
          </a:p>
        </p:txBody>
      </p:sp>
      <p:sp>
        <p:nvSpPr>
          <p:cNvPr id="9" name="Oval 8"/>
          <p:cNvSpPr/>
          <p:nvPr/>
        </p:nvSpPr>
        <p:spPr>
          <a:xfrm>
            <a:off x="6792913" y="2141538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u="sng" dirty="0" err="1"/>
              <a:t>EmplD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8358188" y="2041525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Last</a:t>
            </a:r>
          </a:p>
        </p:txBody>
      </p:sp>
      <p:sp>
        <p:nvSpPr>
          <p:cNvPr id="11" name="Oval 10"/>
          <p:cNvSpPr/>
          <p:nvPr/>
        </p:nvSpPr>
        <p:spPr>
          <a:xfrm>
            <a:off x="7864475" y="10541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Name</a:t>
            </a:r>
          </a:p>
        </p:txBody>
      </p:sp>
      <p:sp>
        <p:nvSpPr>
          <p:cNvPr id="12" name="Oval 11"/>
          <p:cNvSpPr/>
          <p:nvPr/>
        </p:nvSpPr>
        <p:spPr>
          <a:xfrm>
            <a:off x="8920163" y="3302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First</a:t>
            </a:r>
          </a:p>
        </p:txBody>
      </p:sp>
      <p:sp>
        <p:nvSpPr>
          <p:cNvPr id="13" name="Oval 12"/>
          <p:cNvSpPr/>
          <p:nvPr/>
        </p:nvSpPr>
        <p:spPr>
          <a:xfrm>
            <a:off x="3135313" y="1971675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Office</a:t>
            </a:r>
          </a:p>
        </p:txBody>
      </p:sp>
      <p:sp>
        <p:nvSpPr>
          <p:cNvPr id="14" name="Oval 13"/>
          <p:cNvSpPr/>
          <p:nvPr/>
        </p:nvSpPr>
        <p:spPr>
          <a:xfrm>
            <a:off x="4964113" y="2219325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Ext</a:t>
            </a:r>
          </a:p>
        </p:txBody>
      </p:sp>
      <p:cxnSp>
        <p:nvCxnSpPr>
          <p:cNvPr id="15" name="Straight Connector 14"/>
          <p:cNvCxnSpPr>
            <a:endCxn id="13" idx="0"/>
          </p:cNvCxnSpPr>
          <p:nvPr/>
        </p:nvCxnSpPr>
        <p:spPr>
          <a:xfrm flipH="1">
            <a:off x="3897313" y="1209675"/>
            <a:ext cx="1524000" cy="76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649913" y="1514475"/>
            <a:ext cx="6096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0"/>
          </p:cNvCxnSpPr>
          <p:nvPr/>
        </p:nvCxnSpPr>
        <p:spPr>
          <a:xfrm>
            <a:off x="7478713" y="1150938"/>
            <a:ext cx="76200" cy="990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</p:cNvCxnSpPr>
          <p:nvPr/>
        </p:nvCxnSpPr>
        <p:spPr>
          <a:xfrm flipH="1" flipV="1">
            <a:off x="7331075" y="1206500"/>
            <a:ext cx="5334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11" idx="0"/>
          </p:cNvCxnSpPr>
          <p:nvPr/>
        </p:nvCxnSpPr>
        <p:spPr>
          <a:xfrm flipH="1">
            <a:off x="8626476" y="981076"/>
            <a:ext cx="517525" cy="730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59863" y="1606550"/>
            <a:ext cx="381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127125" y="2474913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Becomes this…</a:t>
            </a:r>
          </a:p>
        </p:txBody>
      </p:sp>
      <p:graphicFrame>
        <p:nvGraphicFramePr>
          <p:cNvPr id="23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39924"/>
              </p:ext>
            </p:extLst>
          </p:nvPr>
        </p:nvGraphicFramePr>
        <p:xfrm>
          <a:off x="3206749" y="3496862"/>
          <a:ext cx="5713413" cy="47604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71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28" marR="91428"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en-US" dirty="0" smtClean="0"/>
              <a:t>Another example of how to Map ER Entities to a relational Database: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30140"/>
              </p:ext>
            </p:extLst>
          </p:nvPr>
        </p:nvGraphicFramePr>
        <p:xfrm>
          <a:off x="856933" y="1753975"/>
          <a:ext cx="58893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61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684321545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361459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Book_ID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325839"/>
            <a:ext cx="8737600" cy="5381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76" y="680389"/>
            <a:ext cx="3167543" cy="195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493" y="1242264"/>
            <a:ext cx="23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Book</a:t>
            </a:r>
            <a:endParaRPr lang="en-US" sz="3600" b="1" dirty="0"/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9814"/>
              </p:ext>
            </p:extLst>
          </p:nvPr>
        </p:nvGraphicFramePr>
        <p:xfrm>
          <a:off x="765493" y="2986745"/>
          <a:ext cx="35335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61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Pub_ID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4053" y="2400220"/>
            <a:ext cx="241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Publisher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5493" y="3816753"/>
            <a:ext cx="23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Member</a:t>
            </a:r>
            <a:endParaRPr lang="en-US" sz="3600" b="1" dirty="0"/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076630"/>
              </p:ext>
            </p:extLst>
          </p:nvPr>
        </p:nvGraphicFramePr>
        <p:xfrm>
          <a:off x="829788" y="4339701"/>
          <a:ext cx="8486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32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68432154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1459783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910060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Member_ID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Expiry_date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6521</TotalTime>
  <Words>198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2</vt:lpstr>
      <vt:lpstr>Student Objectives</vt:lpstr>
      <vt:lpstr>Now, let’s see/figure OUT/Comprehend the BEAUTY of the relational model!</vt:lpstr>
      <vt:lpstr> </vt:lpstr>
      <vt:lpstr>Representing ER Diagram Entities in the Relational Model</vt:lpstr>
      <vt:lpstr>Ta Da….</vt:lpstr>
      <vt:lpstr>Another example of how to Map ER Entities to a relational Database: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118</cp:revision>
  <dcterms:created xsi:type="dcterms:W3CDTF">2018-03-21T22:41:40Z</dcterms:created>
  <dcterms:modified xsi:type="dcterms:W3CDTF">2018-06-05T20:13:03Z</dcterms:modified>
</cp:coreProperties>
</file>