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7" r:id="rId2"/>
    <p:sldId id="265" r:id="rId3"/>
    <p:sldId id="279" r:id="rId4"/>
    <p:sldId id="280" r:id="rId5"/>
    <p:sldId id="283" r:id="rId6"/>
    <p:sldId id="291" r:id="rId7"/>
    <p:sldId id="293" r:id="rId8"/>
    <p:sldId id="294" r:id="rId9"/>
    <p:sldId id="295" r:id="rId10"/>
    <p:sldId id="296" r:id="rId11"/>
    <p:sldId id="297" r:id="rId12"/>
    <p:sldId id="287" r:id="rId13"/>
    <p:sldId id="288" r:id="rId14"/>
    <p:sldId id="290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8CEB56-3121-4FE5-BE68-9D665D787F30}" type="slidenum">
              <a:rPr kumimoji="0" lang="en-US" altLang="en-US" sz="1300" smtClean="0"/>
              <a:pPr>
                <a:spcBef>
                  <a:spcPct val="0"/>
                </a:spcBef>
              </a:pPr>
              <a:t>6</a:t>
            </a:fld>
            <a:endParaRPr kumimoji="0" lang="en-US" altLang="en-US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319773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A4F28F-556A-434B-BC87-A1512E8A0BC0}" type="slidenum">
              <a:rPr kumimoji="0" lang="en-US" altLang="en-US" sz="1300" smtClean="0"/>
              <a:pPr>
                <a:spcBef>
                  <a:spcPct val="0"/>
                </a:spcBef>
              </a:pPr>
              <a:t>9</a:t>
            </a:fld>
            <a:endParaRPr kumimoji="0" lang="en-US" altLang="en-US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Man fathers child </a:t>
            </a:r>
            <a:r>
              <a:rPr lang="en-US" altLang="en-US" smtClean="0">
                <a:sym typeface="Wingdings" panose="05000000000000000000" pitchFamily="2" charset="2"/>
              </a:rPr>
              <a:t> 1 to Many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Many to Many  Sister has Brother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113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0BBE1B-1BB9-4507-906E-CA6F4D2D4AE6}" type="slidenum">
              <a:rPr kumimoji="0" lang="en-US" altLang="en-US" sz="1300" smtClean="0"/>
              <a:pPr>
                <a:spcBef>
                  <a:spcPct val="0"/>
                </a:spcBef>
              </a:pPr>
              <a:t>13</a:t>
            </a:fld>
            <a:endParaRPr kumimoji="0" lang="en-US" altLang="en-US" sz="1300" smtClean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Department</a:t>
            </a:r>
          </a:p>
          <a:p>
            <a:r>
              <a:rPr lang="en-US" altLang="en-US" smtClean="0"/>
              <a:t>Employee</a:t>
            </a:r>
          </a:p>
          <a:p>
            <a:r>
              <a:rPr lang="en-US" altLang="en-US" smtClean="0"/>
              <a:t>Dependent</a:t>
            </a:r>
          </a:p>
          <a:p>
            <a:r>
              <a:rPr lang="en-US" altLang="en-US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4267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Relationship Diagrams – REPRESENTING RELATIONSHIPS – Part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14" y="-24917"/>
            <a:ext cx="9905998" cy="1478570"/>
          </a:xfrm>
        </p:spPr>
        <p:txBody>
          <a:bodyPr/>
          <a:lstStyle/>
          <a:p>
            <a:r>
              <a:rPr lang="en-US" dirty="0" smtClean="0"/>
              <a:t>Draw the following Relationships as they would be represented in an ER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214" y="1184296"/>
            <a:ext cx="10623564" cy="3541714"/>
          </a:xfrm>
        </p:spPr>
        <p:txBody>
          <a:bodyPr/>
          <a:lstStyle/>
          <a:p>
            <a:r>
              <a:rPr lang="en-US" dirty="0" smtClean="0"/>
              <a:t>An artist paints paintings</a:t>
            </a:r>
          </a:p>
          <a:p>
            <a:r>
              <a:rPr lang="en-US" dirty="0" smtClean="0"/>
              <a:t>A person owns pets</a:t>
            </a:r>
          </a:p>
          <a:p>
            <a:r>
              <a:rPr lang="en-US" dirty="0" smtClean="0"/>
              <a:t>A woman is currently married to a man (and show the date they got married) and a woman has been married to a man (show the date they got married and the date the marriage ended).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25191" y="4828477"/>
            <a:ext cx="9923062" cy="1320219"/>
            <a:chOff x="825191" y="4828477"/>
            <a:chExt cx="9923062" cy="1320219"/>
          </a:xfrm>
        </p:grpSpPr>
        <p:sp>
          <p:nvSpPr>
            <p:cNvPr id="6" name="Rectangle 5"/>
            <p:cNvSpPr/>
            <p:nvPr/>
          </p:nvSpPr>
          <p:spPr>
            <a:xfrm>
              <a:off x="825191" y="4828478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Artist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92458" y="4866306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Painting</a:t>
              </a:r>
              <a:endParaRPr lang="en-US" dirty="0"/>
            </a:p>
          </p:txBody>
        </p:sp>
        <p:sp>
          <p:nvSpPr>
            <p:cNvPr id="8" name="Diamond 7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paints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6" idx="3"/>
              <a:endCxn id="8" idx="1"/>
            </p:cNvCxnSpPr>
            <p:nvPr/>
          </p:nvCxnSpPr>
          <p:spPr>
            <a:xfrm flipV="1">
              <a:off x="3969834" y="5441795"/>
              <a:ext cx="991697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3"/>
              <a:endCxn id="7" idx="1"/>
            </p:cNvCxnSpPr>
            <p:nvPr/>
          </p:nvCxnSpPr>
          <p:spPr>
            <a:xfrm>
              <a:off x="6600760" y="5441795"/>
              <a:ext cx="991698" cy="65706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375770" y="4908629"/>
            <a:ext cx="83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11883" y="4956854"/>
            <a:ext cx="74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901650" y="5049357"/>
            <a:ext cx="10020855" cy="1545795"/>
            <a:chOff x="825191" y="4828477"/>
            <a:chExt cx="10020855" cy="1545795"/>
          </a:xfrm>
        </p:grpSpPr>
        <p:sp>
          <p:nvSpPr>
            <p:cNvPr id="27" name="Rectangle 26"/>
            <p:cNvSpPr/>
            <p:nvPr/>
          </p:nvSpPr>
          <p:spPr>
            <a:xfrm>
              <a:off x="825191" y="4828478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90251" y="5091882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Pet</a:t>
              </a:r>
              <a:endParaRPr lang="en-US" dirty="0"/>
            </a:p>
          </p:txBody>
        </p:sp>
        <p:sp>
          <p:nvSpPr>
            <p:cNvPr id="29" name="Diamond 28"/>
            <p:cNvSpPr/>
            <p:nvPr/>
          </p:nvSpPr>
          <p:spPr>
            <a:xfrm>
              <a:off x="4961531" y="4828477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owns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7" idx="3"/>
              <a:endCxn id="29" idx="1"/>
            </p:cNvCxnSpPr>
            <p:nvPr/>
          </p:nvCxnSpPr>
          <p:spPr>
            <a:xfrm flipV="1">
              <a:off x="3969834" y="5441795"/>
              <a:ext cx="991697" cy="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3"/>
              <a:endCxn id="28" idx="1"/>
            </p:cNvCxnSpPr>
            <p:nvPr/>
          </p:nvCxnSpPr>
          <p:spPr>
            <a:xfrm>
              <a:off x="6600760" y="5441795"/>
              <a:ext cx="1089491" cy="29128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674927" y="5291395"/>
            <a:ext cx="83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83724" y="5506050"/>
            <a:ext cx="74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1155027" y="3859826"/>
            <a:ext cx="10052186" cy="2617526"/>
            <a:chOff x="1083983" y="5532180"/>
            <a:chExt cx="10052186" cy="2617526"/>
          </a:xfrm>
        </p:grpSpPr>
        <p:sp>
          <p:nvSpPr>
            <p:cNvPr id="39" name="Rectangle 38"/>
            <p:cNvSpPr/>
            <p:nvPr/>
          </p:nvSpPr>
          <p:spPr>
            <a:xfrm>
              <a:off x="1083983" y="5921959"/>
              <a:ext cx="3144643" cy="1226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Woman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80374" y="6082374"/>
              <a:ext cx="3155795" cy="1282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</a:t>
              </a:r>
              <a:endParaRPr lang="en-US" dirty="0"/>
            </a:p>
          </p:txBody>
        </p:sp>
        <p:sp>
          <p:nvSpPr>
            <p:cNvPr id="41" name="Diamond 40"/>
            <p:cNvSpPr/>
            <p:nvPr/>
          </p:nvSpPr>
          <p:spPr>
            <a:xfrm>
              <a:off x="5230985" y="5532180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Currently Married to</a:t>
              </a:r>
              <a:endParaRPr lang="en-US" sz="1200" dirty="0"/>
            </a:p>
          </p:txBody>
        </p:sp>
        <p:cxnSp>
          <p:nvCxnSpPr>
            <p:cNvPr id="42" name="Straight Connector 41"/>
            <p:cNvCxnSpPr>
              <a:stCxn id="39" idx="3"/>
              <a:endCxn id="41" idx="1"/>
            </p:cNvCxnSpPr>
            <p:nvPr/>
          </p:nvCxnSpPr>
          <p:spPr>
            <a:xfrm flipV="1">
              <a:off x="4228626" y="6145498"/>
              <a:ext cx="1002359" cy="38977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1" idx="3"/>
              <a:endCxn id="40" idx="1"/>
            </p:cNvCxnSpPr>
            <p:nvPr/>
          </p:nvCxnSpPr>
          <p:spPr>
            <a:xfrm>
              <a:off x="6870214" y="6145498"/>
              <a:ext cx="1110160" cy="57807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/>
            <p:cNvSpPr/>
            <p:nvPr/>
          </p:nvSpPr>
          <p:spPr>
            <a:xfrm>
              <a:off x="5231514" y="6923071"/>
              <a:ext cx="1639229" cy="122663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Was Married to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stCxn id="39" idx="3"/>
              <a:endCxn id="46" idx="1"/>
            </p:cNvCxnSpPr>
            <p:nvPr/>
          </p:nvCxnSpPr>
          <p:spPr>
            <a:xfrm>
              <a:off x="4228626" y="6535277"/>
              <a:ext cx="1002888" cy="100111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3"/>
              <a:endCxn id="40" idx="1"/>
            </p:cNvCxnSpPr>
            <p:nvPr/>
          </p:nvCxnSpPr>
          <p:spPr>
            <a:xfrm flipV="1">
              <a:off x="6870743" y="6723569"/>
              <a:ext cx="1109631" cy="8128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8202" y="4238088"/>
            <a:ext cx="74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662073" y="4217817"/>
            <a:ext cx="83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638179" y="5592436"/>
            <a:ext cx="83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924104" y="5812974"/>
            <a:ext cx="83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cxnSp>
        <p:nvCxnSpPr>
          <p:cNvPr id="61" name="Elbow Connector 60"/>
          <p:cNvCxnSpPr>
            <a:stCxn id="41" idx="0"/>
            <a:endCxn id="39" idx="0"/>
          </p:cNvCxnSpPr>
          <p:nvPr/>
        </p:nvCxnSpPr>
        <p:spPr>
          <a:xfrm rot="16200000" flipH="1" flipV="1">
            <a:off x="4229607" y="2357567"/>
            <a:ext cx="389779" cy="3394295"/>
          </a:xfrm>
          <a:prstGeom prst="bentConnector3">
            <a:avLst>
              <a:gd name="adj1" fmla="val -5864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1" idx="0"/>
            <a:endCxn id="40" idx="0"/>
          </p:cNvCxnSpPr>
          <p:nvPr/>
        </p:nvCxnSpPr>
        <p:spPr>
          <a:xfrm rot="16200000" flipH="1">
            <a:off x="7600383" y="2381087"/>
            <a:ext cx="550194" cy="3507672"/>
          </a:xfrm>
          <a:prstGeom prst="bentConnector3">
            <a:avLst>
              <a:gd name="adj1" fmla="val -4154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6" idx="2"/>
            <a:endCxn id="39" idx="2"/>
          </p:cNvCxnSpPr>
          <p:nvPr/>
        </p:nvCxnSpPr>
        <p:spPr>
          <a:xfrm rot="5400000" flipH="1">
            <a:off x="3924205" y="4279384"/>
            <a:ext cx="1001112" cy="3394824"/>
          </a:xfrm>
          <a:prstGeom prst="bentConnector3">
            <a:avLst>
              <a:gd name="adj1" fmla="val -2283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6" idx="2"/>
            <a:endCxn id="40" idx="2"/>
          </p:cNvCxnSpPr>
          <p:nvPr/>
        </p:nvCxnSpPr>
        <p:spPr>
          <a:xfrm rot="5400000" flipH="1" flipV="1">
            <a:off x="7483273" y="4331309"/>
            <a:ext cx="784942" cy="3507143"/>
          </a:xfrm>
          <a:prstGeom prst="bentConnector3">
            <a:avLst>
              <a:gd name="adj1" fmla="val -291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46716" y="3201579"/>
            <a:ext cx="74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218671" y="3267609"/>
            <a:ext cx="74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342275" y="6256342"/>
            <a:ext cx="74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020652" y="6246520"/>
            <a:ext cx="74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89" name="Oval 88"/>
          <p:cNvSpPr/>
          <p:nvPr/>
        </p:nvSpPr>
        <p:spPr>
          <a:xfrm>
            <a:off x="6217977" y="2931364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Wedding Date</a:t>
            </a:r>
            <a:endParaRPr lang="en-US" dirty="0"/>
          </a:p>
        </p:txBody>
      </p:sp>
      <p:cxnSp>
        <p:nvCxnSpPr>
          <p:cNvPr id="91" name="Straight Connector 90"/>
          <p:cNvCxnSpPr>
            <a:stCxn id="41" idx="0"/>
            <a:endCxn id="89" idx="4"/>
          </p:cNvCxnSpPr>
          <p:nvPr/>
        </p:nvCxnSpPr>
        <p:spPr>
          <a:xfrm flipV="1">
            <a:off x="6121644" y="3632407"/>
            <a:ext cx="1220631" cy="2274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561219" y="4623000"/>
            <a:ext cx="2011752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Wedding Date</a:t>
            </a:r>
            <a:endParaRPr lang="en-US" dirty="0"/>
          </a:p>
        </p:txBody>
      </p:sp>
      <p:cxnSp>
        <p:nvCxnSpPr>
          <p:cNvPr id="95" name="Straight Connector 94"/>
          <p:cNvCxnSpPr>
            <a:endCxn id="94" idx="4"/>
          </p:cNvCxnSpPr>
          <p:nvPr/>
        </p:nvCxnSpPr>
        <p:spPr>
          <a:xfrm flipV="1">
            <a:off x="6464886" y="5324043"/>
            <a:ext cx="1102209" cy="2274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863512" y="5818454"/>
            <a:ext cx="2248596" cy="70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Marriage End Date</a:t>
            </a:r>
            <a:endParaRPr lang="en-US" dirty="0"/>
          </a:p>
        </p:txBody>
      </p:sp>
      <p:cxnSp>
        <p:nvCxnSpPr>
          <p:cNvPr id="97" name="Straight Connector 96"/>
          <p:cNvCxnSpPr>
            <a:stCxn id="46" idx="2"/>
            <a:endCxn id="96" idx="4"/>
          </p:cNvCxnSpPr>
          <p:nvPr/>
        </p:nvCxnSpPr>
        <p:spPr>
          <a:xfrm flipH="1">
            <a:off x="4987810" y="6477352"/>
            <a:ext cx="1134363" cy="42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4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32" grpId="0"/>
      <p:bldP spid="32" grpId="1"/>
      <p:bldP spid="33" grpId="0"/>
      <p:bldP spid="33" grpId="1"/>
      <p:bldP spid="56" grpId="0"/>
      <p:bldP spid="57" grpId="0"/>
      <p:bldP spid="58" grpId="0"/>
      <p:bldP spid="59" grpId="0"/>
      <p:bldP spid="77" grpId="0"/>
      <p:bldP spid="78" grpId="0"/>
      <p:bldP spid="79" grpId="0"/>
      <p:bldP spid="80" grpId="0"/>
      <p:bldP spid="89" grpId="0" animBg="1"/>
      <p:bldP spid="94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1" y="152400"/>
            <a:ext cx="67087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E-R Diagram Notation So Far: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143000"/>
            <a:ext cx="4572000" cy="52578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 smtClean="0"/>
              <a:t>Relationship </a:t>
            </a:r>
            <a:r>
              <a:rPr lang="en-US" sz="2800" dirty="0"/>
              <a:t>Type</a:t>
            </a:r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 smtClean="0"/>
              <a:t>Relationship Attribute</a:t>
            </a:r>
            <a:endParaRPr lang="en-US" sz="2800" dirty="0"/>
          </a:p>
          <a:p>
            <a:pPr marL="365760" indent="-283464">
              <a:buNone/>
              <a:defRPr/>
            </a:pP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 smtClean="0"/>
              <a:t>Cardinality</a:t>
            </a:r>
            <a:endParaRPr lang="en-US" sz="2800" dirty="0"/>
          </a:p>
          <a:p>
            <a:pPr marL="365760" indent="-283464">
              <a:buNone/>
              <a:defRPr/>
            </a:pPr>
            <a:endParaRPr lang="en-US" sz="2800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C476EFC-5E5B-43A2-B203-AA1B38F24E32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200121" y="5883274"/>
            <a:ext cx="122987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B52D230-55CA-48DF-81DF-00BB84C3016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6337" name="Line 25"/>
          <p:cNvSpPr>
            <a:spLocks noChangeShapeType="1"/>
          </p:cNvSpPr>
          <p:nvPr/>
        </p:nvSpPr>
        <p:spPr bwMode="auto">
          <a:xfrm>
            <a:off x="6781800" y="1447800"/>
            <a:ext cx="45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7239000" y="988522"/>
            <a:ext cx="1371600" cy="914400"/>
          </a:xfrm>
          <a:prstGeom prst="diamond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8599921" y="1458191"/>
            <a:ext cx="45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7025064" y="2805857"/>
            <a:ext cx="45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7482264" y="2346579"/>
            <a:ext cx="1371600" cy="914400"/>
          </a:xfrm>
          <a:prstGeom prst="diamond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8843185" y="2816248"/>
            <a:ext cx="45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11109" y="3411125"/>
            <a:ext cx="1238392" cy="53490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8550333" y="3024756"/>
            <a:ext cx="836931" cy="48069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6629400" y="4406058"/>
            <a:ext cx="45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3" name="Diamond 42"/>
          <p:cNvSpPr/>
          <p:nvPr/>
        </p:nvSpPr>
        <p:spPr>
          <a:xfrm>
            <a:off x="7061576" y="3946028"/>
            <a:ext cx="1371600" cy="914400"/>
          </a:xfrm>
          <a:prstGeom prst="diamond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>
            <a:off x="8447521" y="4416449"/>
            <a:ext cx="45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0264" y="4091881"/>
            <a:ext cx="609600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69688" y="4067504"/>
            <a:ext cx="609600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304800"/>
            <a:ext cx="11252200" cy="144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QUESTION: What are 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Relationships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from our example?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752600"/>
            <a:ext cx="749935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0C10272-CEAF-4A88-93F5-AD3B6E7E0B02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939339" y="5883274"/>
            <a:ext cx="14239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8119489-9876-4A3E-A4D1-2A4D150A3FE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48" y="-214602"/>
            <a:ext cx="9905998" cy="1478570"/>
          </a:xfrm>
        </p:spPr>
        <p:txBody>
          <a:bodyPr/>
          <a:lstStyle/>
          <a:p>
            <a:r>
              <a:rPr lang="en-US" dirty="0" smtClean="0"/>
              <a:t>Case Study – Creating an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873760"/>
            <a:ext cx="10166668" cy="5984240"/>
          </a:xfr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Suppose we plan to model a company which is organized into departments.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department has a unique name, number and employee who manages it (we want to keep track of when the employee started managing the department)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may have several locations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controls a bunch of projects, each project has a unique number, name and a single location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employee has a name, </a:t>
            </a:r>
            <a:r>
              <a:rPr lang="en-US" dirty="0" err="1"/>
              <a:t>ssnumber</a:t>
            </a:r>
            <a:r>
              <a:rPr lang="en-US" dirty="0"/>
              <a:t>, address, </a:t>
            </a:r>
            <a:r>
              <a:rPr lang="en-US" dirty="0" smtClean="0"/>
              <a:t>salary</a:t>
            </a:r>
            <a:r>
              <a:rPr lang="en-US" dirty="0"/>
              <a:t>, sex and birthdate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An employee is assigned to only one department but may work on several projects which are not necessarily from the same department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number of hours each employee works on each project.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direct supervisor of each employee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dependents of each employee (name, sex, birthdate and relation)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164" y="381000"/>
            <a:ext cx="9767454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QUESTION: What is our diagram so far? (It is started below)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276321" y="5883274"/>
            <a:ext cx="16017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06D91CB-198B-4707-9AC4-F400CDC11FF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096000" y="3124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7172" y="2225675"/>
            <a:ext cx="33905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Let’s use </a:t>
            </a:r>
            <a:r>
              <a:rPr lang="en-US" sz="4400" dirty="0" smtClean="0">
                <a:hlinkClick r:id="rId2"/>
              </a:rPr>
              <a:t>draw.io</a:t>
            </a:r>
            <a:r>
              <a:rPr lang="en-US" sz="4400" dirty="0" smtClean="0"/>
              <a:t> to finish the diagram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50" y="1029429"/>
            <a:ext cx="6526060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Define the following terms: </a:t>
            </a:r>
            <a:r>
              <a:rPr lang="en-US" i="1" dirty="0" smtClean="0">
                <a:solidFill>
                  <a:schemeClr val="tx2"/>
                </a:solidFill>
              </a:rPr>
              <a:t>Relationship, Cardinality, Unary Relationship, Binary Relationship, Ternary Relationship, One to One Relationship, One to Many Relationship, </a:t>
            </a:r>
            <a:r>
              <a:rPr lang="en-US" dirty="0"/>
              <a:t>and </a:t>
            </a:r>
            <a:r>
              <a:rPr lang="en-US" i="1" dirty="0" smtClean="0">
                <a:solidFill>
                  <a:schemeClr val="tx2"/>
                </a:solidFill>
              </a:rPr>
              <a:t>Many to Many Relationship </a:t>
            </a:r>
            <a:r>
              <a:rPr lang="en-US" dirty="0" smtClean="0"/>
              <a:t>and give an example of each</a:t>
            </a:r>
          </a:p>
          <a:p>
            <a:pPr lvl="1"/>
            <a:r>
              <a:rPr lang="en-US" dirty="0" smtClean="0"/>
              <a:t>Using lines, diamonds and text, indicate the above relationships on an ER diagram</a:t>
            </a:r>
          </a:p>
          <a:p>
            <a:pPr lvl="1"/>
            <a:r>
              <a:rPr lang="en-US" dirty="0" smtClean="0"/>
              <a:t>Determine if a relationship has any associated attribute(s)</a:t>
            </a:r>
          </a:p>
          <a:p>
            <a:pPr lvl="1"/>
            <a:r>
              <a:rPr lang="en-US" dirty="0" smtClean="0"/>
              <a:t>Represent relationship attributes on an ER diagram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46282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What are we missing from our Model? What haven’t we represented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451100"/>
            <a:ext cx="9905999" cy="3541714"/>
          </a:xfrm>
        </p:spPr>
        <p:txBody>
          <a:bodyPr/>
          <a:lstStyle/>
          <a:p>
            <a:r>
              <a:rPr lang="en-US" dirty="0" smtClean="0"/>
              <a:t>Look again at our case study, what are we missing from our ER diagram?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48" y="-214602"/>
            <a:ext cx="9905998" cy="1478570"/>
          </a:xfrm>
        </p:spPr>
        <p:txBody>
          <a:bodyPr/>
          <a:lstStyle/>
          <a:p>
            <a:r>
              <a:rPr lang="en-US" dirty="0" smtClean="0"/>
              <a:t>Case Study – Creating an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366" y="873760"/>
            <a:ext cx="10166668" cy="5984240"/>
          </a:xfr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Suppose we plan to model a company which is organized into departments.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department has a unique name, number and employee who manages it (we want to keep track of when the employee started managing the department)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may have several locations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controls a bunch of projects, each project has a unique number, name and a single location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employee has a name, </a:t>
            </a:r>
            <a:r>
              <a:rPr lang="en-US" dirty="0" err="1"/>
              <a:t>ssnumber</a:t>
            </a:r>
            <a:r>
              <a:rPr lang="en-US" dirty="0"/>
              <a:t>, address, salary, sex and birthdate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An employee is assigned to only one department but may work on several projects which are not necessarily from the same department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number of hours each employee works on each project.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direct supervisor of each employee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dependents of each employee (name, sex, birthdate and relation)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628244" y="1331938"/>
            <a:ext cx="9419166" cy="913736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10044" y="2755749"/>
            <a:ext cx="1114957" cy="390208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475844" y="3797667"/>
            <a:ext cx="2542571" cy="390208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616335" y="3797667"/>
            <a:ext cx="2115396" cy="390208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095213" y="4552172"/>
            <a:ext cx="848388" cy="390208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703586" y="4988635"/>
            <a:ext cx="2131949" cy="390208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703586" y="5446812"/>
            <a:ext cx="3836058" cy="390208"/>
          </a:xfrm>
          <a:prstGeom prst="roundRect">
            <a:avLst/>
          </a:prstGeom>
          <a:solidFill>
            <a:schemeClr val="tx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52400"/>
            <a:ext cx="9296399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E-R Model </a:t>
            </a:r>
            <a:r>
              <a:rPr lang="en-US" dirty="0" smtClean="0"/>
              <a:t>Concepts AND KEY TERMS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1411" y="1219198"/>
            <a:ext cx="10718799" cy="5410202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Relationship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– a named grouping of entities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Relationship Set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– an ordered list of entity sets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Relationship Type R </a:t>
            </a:r>
            <a:r>
              <a:rPr lang="en-US" sz="2800" dirty="0" smtClean="0"/>
              <a:t>among n entity types E1, E2, … En defines a set of associations among entities. </a:t>
            </a:r>
            <a:r>
              <a:rPr lang="en-US" sz="2800" dirty="0"/>
              <a:t>Thus R is a set of relationship instances </a:t>
            </a:r>
            <a:r>
              <a:rPr lang="en-US" sz="2800" dirty="0" err="1"/>
              <a:t>ri</a:t>
            </a:r>
            <a:r>
              <a:rPr lang="en-US" sz="2800" dirty="0"/>
              <a:t>, where each </a:t>
            </a:r>
            <a:r>
              <a:rPr lang="en-US" sz="2800" dirty="0" err="1"/>
              <a:t>ri</a:t>
            </a:r>
            <a:r>
              <a:rPr lang="en-US" sz="2800" dirty="0"/>
              <a:t> associates n entities (e1, e2, ..., </a:t>
            </a:r>
            <a:r>
              <a:rPr lang="en-US" sz="2800" dirty="0" err="1"/>
              <a:t>en</a:t>
            </a:r>
            <a:r>
              <a:rPr lang="en-US" sz="2800" dirty="0"/>
              <a:t>) and each entity </a:t>
            </a:r>
            <a:r>
              <a:rPr lang="en-US" sz="2800" dirty="0" err="1"/>
              <a:t>ej</a:t>
            </a:r>
            <a:r>
              <a:rPr lang="en-US" sz="2800" dirty="0"/>
              <a:t> in </a:t>
            </a:r>
            <a:r>
              <a:rPr lang="en-US" sz="2800" dirty="0" err="1"/>
              <a:t>ri</a:t>
            </a:r>
            <a:r>
              <a:rPr lang="en-US" sz="2800" dirty="0"/>
              <a:t> is a member of entity type </a:t>
            </a:r>
            <a:r>
              <a:rPr lang="en-US" sz="2800" dirty="0" err="1"/>
              <a:t>Ej</a:t>
            </a:r>
            <a:r>
              <a:rPr lang="en-US" sz="2800" dirty="0"/>
              <a:t>, 1&lt;=j&lt;=n. Hence a relationship type is a mathematical relation on E1, E2, ... En</a:t>
            </a:r>
            <a:r>
              <a:rPr lang="en-US" sz="2800" dirty="0" smtClean="0"/>
              <a:t>.</a:t>
            </a:r>
          </a:p>
          <a:p>
            <a:pPr marL="365760" indent="-283464">
              <a:buNone/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accent1"/>
                </a:solidFill>
              </a:rPr>
              <a:t>(“Reid”, “CS3319”) </a:t>
            </a:r>
            <a:r>
              <a:rPr lang="en-US" sz="2800" dirty="0" smtClean="0"/>
              <a:t>is a relationship set of </a:t>
            </a:r>
            <a:r>
              <a:rPr lang="en-US" sz="2800" dirty="0" smtClean="0">
                <a:solidFill>
                  <a:schemeClr val="accent1"/>
                </a:solidFill>
              </a:rPr>
              <a:t>(Prof, Course)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2C8226B-2F79-40C6-9CB4-BDDE8BB56C3D}" type="datetime1">
              <a:rPr lang="en-US"/>
              <a:pPr>
                <a:defRPr/>
              </a:pPr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C53319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D513911-485F-449C-B1DF-14D93C814C0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6087" y="228600"/>
            <a:ext cx="9609513" cy="990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e.g. The Relationship</a:t>
            </a: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: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</a:rPr>
              <a:t>Employee </a:t>
            </a: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WORKS FOR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</a:rPr>
              <a:t>Department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8455E09-08CC-4210-8345-1D44F2AF41A7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0F0D9FA-B6FA-4675-BA3A-DF4E86FBB33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2971800" y="1219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61447" name="Text Box 5"/>
          <p:cNvSpPr txBox="1">
            <a:spLocks noChangeArrowheads="1"/>
          </p:cNvSpPr>
          <p:nvPr/>
        </p:nvSpPr>
        <p:spPr bwMode="auto">
          <a:xfrm>
            <a:off x="5562600" y="1295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WORKS FOR</a:t>
            </a:r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84582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61449" name="Oval 7"/>
          <p:cNvSpPr>
            <a:spLocks noChangeArrowheads="1"/>
          </p:cNvSpPr>
          <p:nvPr/>
        </p:nvSpPr>
        <p:spPr bwMode="auto">
          <a:xfrm>
            <a:off x="2590800" y="1600200"/>
            <a:ext cx="2362200" cy="403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3200400" y="1981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Laura</a:t>
            </a:r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2971800" y="2438401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Roberto</a:t>
            </a:r>
          </a:p>
        </p:txBody>
      </p:sp>
      <p:sp>
        <p:nvSpPr>
          <p:cNvPr id="61452" name="Text Box 10"/>
          <p:cNvSpPr txBox="1">
            <a:spLocks noChangeArrowheads="1"/>
          </p:cNvSpPr>
          <p:nvPr/>
        </p:nvSpPr>
        <p:spPr bwMode="auto">
          <a:xfrm>
            <a:off x="3276600" y="2895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e3</a:t>
            </a:r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3276600" y="3352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e4</a:t>
            </a:r>
          </a:p>
        </p:txBody>
      </p:sp>
      <p:sp>
        <p:nvSpPr>
          <p:cNvPr id="61454" name="Text Box 12"/>
          <p:cNvSpPr txBox="1">
            <a:spLocks noChangeArrowheads="1"/>
          </p:cNvSpPr>
          <p:nvPr/>
        </p:nvSpPr>
        <p:spPr bwMode="auto">
          <a:xfrm>
            <a:off x="3200400" y="3886201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8153400" y="1676400"/>
            <a:ext cx="2362200" cy="403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6" name="Text Box 17"/>
          <p:cNvSpPr txBox="1">
            <a:spLocks noChangeArrowheads="1"/>
          </p:cNvSpPr>
          <p:nvPr/>
        </p:nvSpPr>
        <p:spPr bwMode="auto">
          <a:xfrm>
            <a:off x="8077200" y="2895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Computer Science</a:t>
            </a:r>
          </a:p>
        </p:txBody>
      </p:sp>
      <p:sp>
        <p:nvSpPr>
          <p:cNvPr id="61457" name="Text Box 18"/>
          <p:cNvSpPr txBox="1">
            <a:spLocks noChangeArrowheads="1"/>
          </p:cNvSpPr>
          <p:nvPr/>
        </p:nvSpPr>
        <p:spPr bwMode="auto">
          <a:xfrm>
            <a:off x="883920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Math</a:t>
            </a:r>
          </a:p>
        </p:txBody>
      </p:sp>
      <p:sp>
        <p:nvSpPr>
          <p:cNvPr id="61458" name="Text Box 19"/>
          <p:cNvSpPr txBox="1">
            <a:spLocks noChangeArrowheads="1"/>
          </p:cNvSpPr>
          <p:nvPr/>
        </p:nvSpPr>
        <p:spPr bwMode="auto">
          <a:xfrm>
            <a:off x="8686800" y="3429001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English</a:t>
            </a:r>
          </a:p>
        </p:txBody>
      </p:sp>
      <p:sp>
        <p:nvSpPr>
          <p:cNvPr id="61459" name="Text Box 20"/>
          <p:cNvSpPr txBox="1">
            <a:spLocks noChangeArrowheads="1"/>
          </p:cNvSpPr>
          <p:nvPr/>
        </p:nvSpPr>
        <p:spPr bwMode="auto">
          <a:xfrm>
            <a:off x="8915400" y="4038601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1460" name="Oval 22"/>
          <p:cNvSpPr>
            <a:spLocks noChangeArrowheads="1"/>
          </p:cNvSpPr>
          <p:nvPr/>
        </p:nvSpPr>
        <p:spPr bwMode="auto">
          <a:xfrm>
            <a:off x="5334000" y="1676400"/>
            <a:ext cx="2362200" cy="403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61" name="Text Box 23"/>
          <p:cNvSpPr txBox="1">
            <a:spLocks noChangeArrowheads="1"/>
          </p:cNvSpPr>
          <p:nvPr/>
        </p:nvSpPr>
        <p:spPr bwMode="auto">
          <a:xfrm>
            <a:off x="6172200" y="2057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6172200" y="2514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6096000" y="2971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r3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6096000" y="3429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r4</a:t>
            </a:r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6019800" y="4038601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1466" name="Line 29"/>
          <p:cNvSpPr>
            <a:spLocks noChangeShapeType="1"/>
          </p:cNvSpPr>
          <p:nvPr/>
        </p:nvSpPr>
        <p:spPr bwMode="auto">
          <a:xfrm>
            <a:off x="3962400" y="220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Line 30"/>
          <p:cNvSpPr>
            <a:spLocks noChangeShapeType="1"/>
          </p:cNvSpPr>
          <p:nvPr/>
        </p:nvSpPr>
        <p:spPr bwMode="auto">
          <a:xfrm>
            <a:off x="4038600" y="2667000"/>
            <a:ext cx="2133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31"/>
          <p:cNvSpPr>
            <a:spLocks noChangeShapeType="1"/>
          </p:cNvSpPr>
          <p:nvPr/>
        </p:nvSpPr>
        <p:spPr bwMode="auto">
          <a:xfrm>
            <a:off x="3733800" y="3200400"/>
            <a:ext cx="2362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32"/>
          <p:cNvSpPr>
            <a:spLocks noChangeShapeType="1"/>
          </p:cNvSpPr>
          <p:nvPr/>
        </p:nvSpPr>
        <p:spPr bwMode="auto">
          <a:xfrm>
            <a:off x="3733800" y="3657600"/>
            <a:ext cx="2362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33"/>
          <p:cNvSpPr>
            <a:spLocks noChangeShapeType="1"/>
          </p:cNvSpPr>
          <p:nvPr/>
        </p:nvSpPr>
        <p:spPr bwMode="auto">
          <a:xfrm>
            <a:off x="6477000" y="22860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4"/>
          <p:cNvSpPr>
            <a:spLocks noChangeShapeType="1"/>
          </p:cNvSpPr>
          <p:nvPr/>
        </p:nvSpPr>
        <p:spPr bwMode="auto">
          <a:xfrm>
            <a:off x="6553200" y="2819400"/>
            <a:ext cx="1752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5"/>
          <p:cNvSpPr>
            <a:spLocks noChangeShapeType="1"/>
          </p:cNvSpPr>
          <p:nvPr/>
        </p:nvSpPr>
        <p:spPr bwMode="auto">
          <a:xfrm flipV="1">
            <a:off x="6553200" y="2743200"/>
            <a:ext cx="2286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36"/>
          <p:cNvSpPr>
            <a:spLocks noChangeShapeType="1"/>
          </p:cNvSpPr>
          <p:nvPr/>
        </p:nvSpPr>
        <p:spPr bwMode="auto">
          <a:xfrm flipV="1">
            <a:off x="6477000" y="3200400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2590801" y="5905500"/>
            <a:ext cx="609599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latin typeface="Arial" charset="0"/>
              </a:rPr>
              <a:t>QUESTION: In the above diagram, how many entity types participate in the relationship?</a:t>
            </a:r>
          </a:p>
          <a:p>
            <a:pPr eaLnBrk="1" hangingPunct="1">
              <a:defRPr/>
            </a:pP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C53319</a:t>
            </a:r>
            <a:endParaRPr lang="en-US" dirty="0"/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9844E449-49D6-441D-94B0-A254A55B3546}" type="slidenum">
              <a:rPr lang="en-US" altLang="en-US" smtClean="0"/>
              <a:pPr lvl="1"/>
              <a:t>7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76699" y="18257"/>
            <a:ext cx="7279178" cy="147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Binary Relationship 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F19EF2A-B723-48FD-BF07-9FCFF1A848DD}" type="datetime1">
              <a:rPr lang="en-US" smtClean="0"/>
              <a:pPr>
                <a:defRPr/>
              </a:pPr>
              <a:t>5/22/2018</a:t>
            </a:fld>
            <a:endParaRPr lang="en-US" dirty="0"/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2957513" y="3324226"/>
            <a:ext cx="1905000" cy="461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Student</a:t>
            </a:r>
          </a:p>
        </p:txBody>
      </p:sp>
      <p:sp>
        <p:nvSpPr>
          <p:cNvPr id="63496" name="Text Box 16"/>
          <p:cNvSpPr txBox="1">
            <a:spLocks noChangeArrowheads="1"/>
          </p:cNvSpPr>
          <p:nvPr/>
        </p:nvSpPr>
        <p:spPr bwMode="auto">
          <a:xfrm>
            <a:off x="7391400" y="2286001"/>
            <a:ext cx="1905000" cy="461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Course</a:t>
            </a:r>
          </a:p>
        </p:txBody>
      </p:sp>
      <p:sp>
        <p:nvSpPr>
          <p:cNvPr id="63497" name="AutoShape 28"/>
          <p:cNvSpPr>
            <a:spLocks noChangeArrowheads="1"/>
          </p:cNvSpPr>
          <p:nvPr/>
        </p:nvSpPr>
        <p:spPr bwMode="auto">
          <a:xfrm>
            <a:off x="5791200" y="2590800"/>
            <a:ext cx="1371600" cy="12192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takes</a:t>
            </a:r>
          </a:p>
        </p:txBody>
      </p:sp>
      <p:sp>
        <p:nvSpPr>
          <p:cNvPr id="63498" name="Line 30"/>
          <p:cNvSpPr>
            <a:spLocks noChangeShapeType="1"/>
          </p:cNvSpPr>
          <p:nvPr/>
        </p:nvSpPr>
        <p:spPr bwMode="auto">
          <a:xfrm flipH="1">
            <a:off x="6934200" y="2667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31"/>
          <p:cNvSpPr>
            <a:spLocks noChangeShapeType="1"/>
          </p:cNvSpPr>
          <p:nvPr/>
        </p:nvSpPr>
        <p:spPr bwMode="auto">
          <a:xfrm flipH="1">
            <a:off x="4862513" y="3281363"/>
            <a:ext cx="11811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6"/>
          <p:cNvSpPr>
            <a:spLocks noChangeArrowheads="1"/>
          </p:cNvSpPr>
          <p:nvPr/>
        </p:nvSpPr>
        <p:spPr bwMode="auto">
          <a:xfrm>
            <a:off x="2487613" y="2200275"/>
            <a:ext cx="15240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501" name="Text Box 7"/>
          <p:cNvSpPr txBox="1">
            <a:spLocks noChangeArrowheads="1"/>
          </p:cNvSpPr>
          <p:nvPr/>
        </p:nvSpPr>
        <p:spPr bwMode="auto">
          <a:xfrm>
            <a:off x="2814639" y="2319339"/>
            <a:ext cx="1184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u="sng">
                <a:latin typeface="Times New Roman" panose="02020603050405020304" pitchFamily="18" charset="0"/>
              </a:rPr>
              <a:t>SNum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H="1" flipV="1">
            <a:off x="3613150" y="2884489"/>
            <a:ext cx="65405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Oval 6"/>
          <p:cNvSpPr>
            <a:spLocks noChangeArrowheads="1"/>
          </p:cNvSpPr>
          <p:nvPr/>
        </p:nvSpPr>
        <p:spPr bwMode="auto">
          <a:xfrm>
            <a:off x="7140575" y="1219200"/>
            <a:ext cx="15240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504" name="Text Box 7"/>
          <p:cNvSpPr txBox="1">
            <a:spLocks noChangeArrowheads="1"/>
          </p:cNvSpPr>
          <p:nvPr/>
        </p:nvSpPr>
        <p:spPr bwMode="auto">
          <a:xfrm>
            <a:off x="7394576" y="1371600"/>
            <a:ext cx="1184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u="sng" dirty="0" err="1">
                <a:latin typeface="Times New Roman" panose="02020603050405020304" pitchFamily="18" charset="0"/>
              </a:rPr>
              <a:t>CourseNum</a:t>
            </a:r>
            <a:endParaRPr lang="en-US" altLang="en-US" sz="1600" u="sng" dirty="0">
              <a:latin typeface="Times New Roman" panose="02020603050405020304" pitchFamily="18" charset="0"/>
            </a:endParaRPr>
          </a:p>
        </p:txBody>
      </p:sp>
      <p:sp>
        <p:nvSpPr>
          <p:cNvPr id="63505" name="Line 14"/>
          <p:cNvSpPr>
            <a:spLocks noChangeShapeType="1"/>
          </p:cNvSpPr>
          <p:nvPr/>
        </p:nvSpPr>
        <p:spPr bwMode="auto">
          <a:xfrm flipH="1" flipV="1">
            <a:off x="8512175" y="1828800"/>
            <a:ext cx="40005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Oval 6"/>
          <p:cNvSpPr>
            <a:spLocks noChangeArrowheads="1"/>
          </p:cNvSpPr>
          <p:nvPr/>
        </p:nvSpPr>
        <p:spPr bwMode="auto">
          <a:xfrm>
            <a:off x="3016250" y="4597400"/>
            <a:ext cx="15240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507" name="Text Box 7"/>
          <p:cNvSpPr txBox="1">
            <a:spLocks noChangeArrowheads="1"/>
          </p:cNvSpPr>
          <p:nvPr/>
        </p:nvSpPr>
        <p:spPr bwMode="auto">
          <a:xfrm>
            <a:off x="3270251" y="4749801"/>
            <a:ext cx="1184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SName</a:t>
            </a:r>
          </a:p>
        </p:txBody>
      </p:sp>
      <p:sp>
        <p:nvSpPr>
          <p:cNvPr id="63508" name="Line 14"/>
          <p:cNvSpPr>
            <a:spLocks noChangeShapeType="1"/>
          </p:cNvSpPr>
          <p:nvPr/>
        </p:nvSpPr>
        <p:spPr bwMode="auto">
          <a:xfrm flipH="1">
            <a:off x="4343401" y="3795714"/>
            <a:ext cx="519113" cy="928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Oval 6"/>
          <p:cNvSpPr>
            <a:spLocks noChangeArrowheads="1"/>
          </p:cNvSpPr>
          <p:nvPr/>
        </p:nvSpPr>
        <p:spPr bwMode="auto">
          <a:xfrm>
            <a:off x="8008938" y="3803650"/>
            <a:ext cx="15240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510" name="Text Box 7"/>
          <p:cNvSpPr txBox="1">
            <a:spLocks noChangeArrowheads="1"/>
          </p:cNvSpPr>
          <p:nvPr/>
        </p:nvSpPr>
        <p:spPr bwMode="auto">
          <a:xfrm>
            <a:off x="8228014" y="3963989"/>
            <a:ext cx="1368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CourseName</a:t>
            </a:r>
          </a:p>
        </p:txBody>
      </p:sp>
      <p:sp>
        <p:nvSpPr>
          <p:cNvPr id="63511" name="Line 14"/>
          <p:cNvSpPr>
            <a:spLocks noChangeShapeType="1"/>
          </p:cNvSpPr>
          <p:nvPr/>
        </p:nvSpPr>
        <p:spPr bwMode="auto">
          <a:xfrm flipH="1">
            <a:off x="9282114" y="2667001"/>
            <a:ext cx="14287" cy="1185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5336061" y="4842231"/>
            <a:ext cx="1524000" cy="7529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Grade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H="1">
            <a:off x="6609237" y="3705582"/>
            <a:ext cx="14287" cy="1185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287" y="228600"/>
            <a:ext cx="10332719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Degree of a Relationship: Binary, Ternary, Unary</a:t>
            </a:r>
          </a:p>
        </p:txBody>
      </p:sp>
      <p:sp>
        <p:nvSpPr>
          <p:cNvPr id="5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A0CB39B-E683-4648-8D69-ABF3782C75CC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645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C745CAE-EE2F-4DC3-9FFD-243CD37F4DF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4518" name="Group 53"/>
          <p:cNvGrpSpPr>
            <a:grpSpLocks/>
          </p:cNvGrpSpPr>
          <p:nvPr/>
        </p:nvGrpSpPr>
        <p:grpSpPr bwMode="auto">
          <a:xfrm>
            <a:off x="2514600" y="1295400"/>
            <a:ext cx="6781800" cy="4572000"/>
            <a:chOff x="336" y="1008"/>
            <a:chExt cx="4272" cy="2880"/>
          </a:xfrm>
        </p:grpSpPr>
        <p:sp>
          <p:nvSpPr>
            <p:cNvPr id="64538" name="Text Box 4"/>
            <p:cNvSpPr txBox="1">
              <a:spLocks noChangeArrowheads="1"/>
            </p:cNvSpPr>
            <p:nvPr/>
          </p:nvSpPr>
          <p:spPr bwMode="auto">
            <a:xfrm>
              <a:off x="1392" y="1536"/>
              <a:ext cx="1200" cy="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Supplier</a:t>
              </a:r>
            </a:p>
          </p:txBody>
        </p:sp>
        <p:grpSp>
          <p:nvGrpSpPr>
            <p:cNvPr id="64539" name="Group 5"/>
            <p:cNvGrpSpPr>
              <a:grpSpLocks/>
            </p:cNvGrpSpPr>
            <p:nvPr/>
          </p:nvGrpSpPr>
          <p:grpSpPr bwMode="auto">
            <a:xfrm>
              <a:off x="336" y="1008"/>
              <a:ext cx="960" cy="432"/>
              <a:chOff x="2880" y="2736"/>
              <a:chExt cx="864" cy="432"/>
            </a:xfrm>
          </p:grpSpPr>
          <p:sp>
            <p:nvSpPr>
              <p:cNvPr id="64564" name="Oval 6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86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65" name="Text Box 7"/>
              <p:cNvSpPr txBox="1">
                <a:spLocks noChangeArrowheads="1"/>
              </p:cNvSpPr>
              <p:nvPr/>
            </p:nvSpPr>
            <p:spPr bwMode="auto">
              <a:xfrm>
                <a:off x="3024" y="283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SName</a:t>
                </a:r>
              </a:p>
            </p:txBody>
          </p:sp>
        </p:grpSp>
        <p:grpSp>
          <p:nvGrpSpPr>
            <p:cNvPr id="64540" name="Group 8"/>
            <p:cNvGrpSpPr>
              <a:grpSpLocks/>
            </p:cNvGrpSpPr>
            <p:nvPr/>
          </p:nvGrpSpPr>
          <p:grpSpPr bwMode="auto">
            <a:xfrm>
              <a:off x="1632" y="3456"/>
              <a:ext cx="1104" cy="432"/>
              <a:chOff x="2880" y="2736"/>
              <a:chExt cx="864" cy="432"/>
            </a:xfrm>
          </p:grpSpPr>
          <p:sp>
            <p:nvSpPr>
              <p:cNvPr id="64562" name="Oval 9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86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63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83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PartNo</a:t>
                </a:r>
              </a:p>
            </p:txBody>
          </p:sp>
        </p:grpSp>
        <p:sp>
          <p:nvSpPr>
            <p:cNvPr id="64541" name="Line 14"/>
            <p:cNvSpPr>
              <a:spLocks noChangeShapeType="1"/>
            </p:cNvSpPr>
            <p:nvPr/>
          </p:nvSpPr>
          <p:spPr bwMode="auto">
            <a:xfrm flipH="1" flipV="1">
              <a:off x="1200" y="1392"/>
              <a:ext cx="5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15"/>
            <p:cNvSpPr>
              <a:spLocks noChangeShapeType="1"/>
            </p:cNvSpPr>
            <p:nvPr/>
          </p:nvSpPr>
          <p:spPr bwMode="auto">
            <a:xfrm flipH="1">
              <a:off x="2064" y="3168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Text Box 16"/>
            <p:cNvSpPr txBox="1">
              <a:spLocks noChangeArrowheads="1"/>
            </p:cNvSpPr>
            <p:nvPr/>
          </p:nvSpPr>
          <p:spPr bwMode="auto">
            <a:xfrm>
              <a:off x="3408" y="1632"/>
              <a:ext cx="1200" cy="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4544" name="Text Box 17"/>
            <p:cNvSpPr txBox="1">
              <a:spLocks noChangeArrowheads="1"/>
            </p:cNvSpPr>
            <p:nvPr/>
          </p:nvSpPr>
          <p:spPr bwMode="auto">
            <a:xfrm>
              <a:off x="2016" y="2880"/>
              <a:ext cx="1200" cy="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Part</a:t>
              </a:r>
            </a:p>
          </p:txBody>
        </p:sp>
        <p:grpSp>
          <p:nvGrpSpPr>
            <p:cNvPr id="64545" name="Group 18"/>
            <p:cNvGrpSpPr>
              <a:grpSpLocks/>
            </p:cNvGrpSpPr>
            <p:nvPr/>
          </p:nvGrpSpPr>
          <p:grpSpPr bwMode="auto">
            <a:xfrm>
              <a:off x="3360" y="2304"/>
              <a:ext cx="1248" cy="432"/>
              <a:chOff x="2880" y="2736"/>
              <a:chExt cx="864" cy="432"/>
            </a:xfrm>
          </p:grpSpPr>
          <p:sp>
            <p:nvSpPr>
              <p:cNvPr id="64560" name="Oval 19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86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61" name="Text Box 20"/>
              <p:cNvSpPr txBox="1">
                <a:spLocks noChangeArrowheads="1"/>
              </p:cNvSpPr>
              <p:nvPr/>
            </p:nvSpPr>
            <p:spPr bwMode="auto">
              <a:xfrm>
                <a:off x="3024" y="283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ProjName</a:t>
                </a:r>
              </a:p>
            </p:txBody>
          </p:sp>
        </p:grpSp>
        <p:sp>
          <p:nvSpPr>
            <p:cNvPr id="64546" name="Line 27"/>
            <p:cNvSpPr>
              <a:spLocks noChangeShapeType="1"/>
            </p:cNvSpPr>
            <p:nvPr/>
          </p:nvSpPr>
          <p:spPr bwMode="auto">
            <a:xfrm>
              <a:off x="3648" y="196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547" name="Group 48"/>
            <p:cNvGrpSpPr>
              <a:grpSpLocks/>
            </p:cNvGrpSpPr>
            <p:nvPr/>
          </p:nvGrpSpPr>
          <p:grpSpPr bwMode="auto">
            <a:xfrm>
              <a:off x="2400" y="1824"/>
              <a:ext cx="912" cy="768"/>
              <a:chOff x="2400" y="1824"/>
              <a:chExt cx="912" cy="768"/>
            </a:xfrm>
          </p:grpSpPr>
          <p:sp>
            <p:nvSpPr>
              <p:cNvPr id="64558" name="AutoShape 28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864" cy="76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59" name="Text Box 29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Supply</a:t>
                </a:r>
              </a:p>
            </p:txBody>
          </p:sp>
        </p:grpSp>
        <p:sp>
          <p:nvSpPr>
            <p:cNvPr id="64548" name="Line 30"/>
            <p:cNvSpPr>
              <a:spLocks noChangeShapeType="1"/>
            </p:cNvSpPr>
            <p:nvPr/>
          </p:nvSpPr>
          <p:spPr bwMode="auto">
            <a:xfrm flipH="1">
              <a:off x="3120" y="1872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31"/>
            <p:cNvSpPr>
              <a:spLocks noChangeShapeType="1"/>
            </p:cNvSpPr>
            <p:nvPr/>
          </p:nvSpPr>
          <p:spPr bwMode="auto">
            <a:xfrm flipH="1" flipV="1">
              <a:off x="2112" y="182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32"/>
            <p:cNvSpPr>
              <a:spLocks noChangeShapeType="1"/>
            </p:cNvSpPr>
            <p:nvPr/>
          </p:nvSpPr>
          <p:spPr bwMode="auto">
            <a:xfrm flipH="1">
              <a:off x="2832" y="25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551" name="Group 33"/>
            <p:cNvGrpSpPr>
              <a:grpSpLocks/>
            </p:cNvGrpSpPr>
            <p:nvPr/>
          </p:nvGrpSpPr>
          <p:grpSpPr bwMode="auto">
            <a:xfrm>
              <a:off x="2640" y="1008"/>
              <a:ext cx="1104" cy="432"/>
              <a:chOff x="2880" y="2736"/>
              <a:chExt cx="864" cy="432"/>
            </a:xfrm>
          </p:grpSpPr>
          <p:sp>
            <p:nvSpPr>
              <p:cNvPr id="64556" name="Oval 34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86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57" name="Text Box 35"/>
              <p:cNvSpPr txBox="1">
                <a:spLocks noChangeArrowheads="1"/>
              </p:cNvSpPr>
              <p:nvPr/>
            </p:nvSpPr>
            <p:spPr bwMode="auto">
              <a:xfrm>
                <a:off x="3024" y="283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Quantity</a:t>
                </a:r>
              </a:p>
            </p:txBody>
          </p:sp>
        </p:grpSp>
        <p:sp>
          <p:nvSpPr>
            <p:cNvPr id="64552" name="Line 36"/>
            <p:cNvSpPr>
              <a:spLocks noChangeShapeType="1"/>
            </p:cNvSpPr>
            <p:nvPr/>
          </p:nvSpPr>
          <p:spPr bwMode="auto">
            <a:xfrm flipH="1">
              <a:off x="2880" y="1392"/>
              <a:ext cx="4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3" name="Line 37"/>
            <p:cNvSpPr>
              <a:spLocks noChangeShapeType="1"/>
            </p:cNvSpPr>
            <p:nvPr/>
          </p:nvSpPr>
          <p:spPr bwMode="auto">
            <a:xfrm>
              <a:off x="1920" y="38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4" name="Line 38"/>
            <p:cNvSpPr>
              <a:spLocks noChangeShapeType="1"/>
            </p:cNvSpPr>
            <p:nvPr/>
          </p:nvSpPr>
          <p:spPr bwMode="auto">
            <a:xfrm>
              <a:off x="3792" y="26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5" name="Line 39"/>
            <p:cNvSpPr>
              <a:spLocks noChangeShapeType="1"/>
            </p:cNvSpPr>
            <p:nvPr/>
          </p:nvSpPr>
          <p:spPr bwMode="auto">
            <a:xfrm>
              <a:off x="624" y="13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3200400" y="3352800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Ternary Relationship</a:t>
            </a:r>
          </a:p>
        </p:txBody>
      </p:sp>
      <p:sp>
        <p:nvSpPr>
          <p:cNvPr id="64520" name="Line 41"/>
          <p:cNvSpPr>
            <a:spLocks noChangeShapeType="1"/>
          </p:cNvSpPr>
          <p:nvPr/>
        </p:nvSpPr>
        <p:spPr bwMode="auto">
          <a:xfrm flipV="1">
            <a:off x="4724400" y="3429000"/>
            <a:ext cx="1371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54"/>
          <p:cNvSpPr>
            <a:spLocks noChangeShapeType="1"/>
          </p:cNvSpPr>
          <p:nvPr/>
        </p:nvSpPr>
        <p:spPr bwMode="auto">
          <a:xfrm flipH="1">
            <a:off x="9906000" y="518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22" name="Group 59"/>
          <p:cNvGrpSpPr>
            <a:grpSpLocks/>
          </p:cNvGrpSpPr>
          <p:nvPr/>
        </p:nvGrpSpPr>
        <p:grpSpPr bwMode="auto">
          <a:xfrm>
            <a:off x="6172200" y="3962400"/>
            <a:ext cx="4572000" cy="2590800"/>
            <a:chOff x="2688" y="2496"/>
            <a:chExt cx="2880" cy="1632"/>
          </a:xfrm>
        </p:grpSpPr>
        <p:grpSp>
          <p:nvGrpSpPr>
            <p:cNvPr id="64525" name="Group 57"/>
            <p:cNvGrpSpPr>
              <a:grpSpLocks/>
            </p:cNvGrpSpPr>
            <p:nvPr/>
          </p:nvGrpSpPr>
          <p:grpSpPr bwMode="auto">
            <a:xfrm>
              <a:off x="2688" y="2496"/>
              <a:ext cx="2880" cy="1632"/>
              <a:chOff x="2688" y="2496"/>
              <a:chExt cx="2880" cy="1632"/>
            </a:xfrm>
          </p:grpSpPr>
          <p:sp>
            <p:nvSpPr>
              <p:cNvPr id="64527" name="Text Box 43"/>
              <p:cNvSpPr txBox="1">
                <a:spLocks noChangeArrowheads="1"/>
              </p:cNvSpPr>
              <p:nvPr/>
            </p:nvSpPr>
            <p:spPr bwMode="auto">
              <a:xfrm>
                <a:off x="3600" y="3264"/>
                <a:ext cx="1200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Employee</a:t>
                </a:r>
              </a:p>
            </p:txBody>
          </p:sp>
          <p:grpSp>
            <p:nvGrpSpPr>
              <p:cNvPr id="64528" name="Group 44"/>
              <p:cNvGrpSpPr>
                <a:grpSpLocks/>
              </p:cNvGrpSpPr>
              <p:nvPr/>
            </p:nvGrpSpPr>
            <p:grpSpPr bwMode="auto">
              <a:xfrm>
                <a:off x="2688" y="3696"/>
                <a:ext cx="816" cy="432"/>
                <a:chOff x="2880" y="2736"/>
                <a:chExt cx="864" cy="432"/>
              </a:xfrm>
            </p:grpSpPr>
            <p:sp>
              <p:nvSpPr>
                <p:cNvPr id="64536" name="Oval 45"/>
                <p:cNvSpPr>
                  <a:spLocks noChangeArrowheads="1"/>
                </p:cNvSpPr>
                <p:nvPr/>
              </p:nvSpPr>
              <p:spPr bwMode="auto">
                <a:xfrm>
                  <a:off x="2880" y="2736"/>
                  <a:ext cx="864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3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024" y="2832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SSN</a:t>
                  </a:r>
                </a:p>
              </p:txBody>
            </p:sp>
          </p:grpSp>
          <p:sp>
            <p:nvSpPr>
              <p:cNvPr id="64529" name="Line 47"/>
              <p:cNvSpPr>
                <a:spLocks noChangeShapeType="1"/>
              </p:cNvSpPr>
              <p:nvPr/>
            </p:nvSpPr>
            <p:spPr bwMode="auto">
              <a:xfrm flipH="1">
                <a:off x="3216" y="3456"/>
                <a:ext cx="38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4530" name="Group 49"/>
              <p:cNvGrpSpPr>
                <a:grpSpLocks/>
              </p:cNvGrpSpPr>
              <p:nvPr/>
            </p:nvGrpSpPr>
            <p:grpSpPr bwMode="auto">
              <a:xfrm>
                <a:off x="4512" y="2496"/>
                <a:ext cx="1056" cy="768"/>
                <a:chOff x="2400" y="1824"/>
                <a:chExt cx="912" cy="768"/>
              </a:xfrm>
            </p:grpSpPr>
            <p:sp>
              <p:nvSpPr>
                <p:cNvPr id="64534" name="AutoShape 50"/>
                <p:cNvSpPr>
                  <a:spLocks noChangeArrowheads="1"/>
                </p:cNvSpPr>
                <p:nvPr/>
              </p:nvSpPr>
              <p:spPr bwMode="auto">
                <a:xfrm>
                  <a:off x="2400" y="1824"/>
                  <a:ext cx="864" cy="768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3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544" y="2112"/>
                  <a:ext cx="7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manages</a:t>
                  </a:r>
                </a:p>
              </p:txBody>
            </p:sp>
          </p:grpSp>
          <p:sp>
            <p:nvSpPr>
              <p:cNvPr id="64531" name="Line 52"/>
              <p:cNvSpPr>
                <a:spLocks noChangeShapeType="1"/>
              </p:cNvSpPr>
              <p:nvPr/>
            </p:nvSpPr>
            <p:spPr bwMode="auto">
              <a:xfrm flipH="1">
                <a:off x="4128" y="292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32" name="Line 55"/>
              <p:cNvSpPr>
                <a:spLocks noChangeShapeType="1"/>
              </p:cNvSpPr>
              <p:nvPr/>
            </p:nvSpPr>
            <p:spPr bwMode="auto">
              <a:xfrm flipH="1">
                <a:off x="4128" y="2880"/>
                <a:ext cx="38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33" name="Line 56"/>
              <p:cNvSpPr>
                <a:spLocks noChangeShapeType="1"/>
              </p:cNvSpPr>
              <p:nvPr/>
            </p:nvSpPr>
            <p:spPr bwMode="auto">
              <a:xfrm flipH="1">
                <a:off x="4800" y="34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26" name="Line 58"/>
            <p:cNvSpPr>
              <a:spLocks noChangeShapeType="1"/>
            </p:cNvSpPr>
            <p:nvPr/>
          </p:nvSpPr>
          <p:spPr bwMode="auto">
            <a:xfrm>
              <a:off x="2880" y="40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96" name="Rectangle 60"/>
          <p:cNvSpPr>
            <a:spLocks noChangeArrowheads="1"/>
          </p:cNvSpPr>
          <p:nvPr/>
        </p:nvSpPr>
        <p:spPr bwMode="auto">
          <a:xfrm>
            <a:off x="8610600" y="1066800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Unary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Relationship</a:t>
            </a:r>
          </a:p>
        </p:txBody>
      </p:sp>
      <p:sp>
        <p:nvSpPr>
          <p:cNvPr id="64524" name="Line 61"/>
          <p:cNvSpPr>
            <a:spLocks noChangeShapeType="1"/>
          </p:cNvSpPr>
          <p:nvPr/>
        </p:nvSpPr>
        <p:spPr bwMode="auto">
          <a:xfrm>
            <a:off x="9982200" y="1981200"/>
            <a:ext cx="1524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5867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More Terminology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36866" y="914400"/>
            <a:ext cx="9238211" cy="4038600"/>
          </a:xfrm>
        </p:spPr>
        <p:txBody>
          <a:bodyPr>
            <a:normAutofit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Recursive (Unary) Relationship</a:t>
            </a:r>
            <a:r>
              <a:rPr lang="en-US" b="1" dirty="0"/>
              <a:t>: </a:t>
            </a:r>
            <a:r>
              <a:rPr lang="en-US" dirty="0" smtClean="0"/>
              <a:t>an entity of one </a:t>
            </a:r>
            <a:r>
              <a:rPr lang="en-US" dirty="0" smtClean="0"/>
              <a:t>entity type has a relationship with othe</a:t>
            </a:r>
            <a:r>
              <a:rPr lang="en-US" dirty="0" smtClean="0"/>
              <a:t>r entities of that same entity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Attributes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Relationships</a:t>
            </a:r>
            <a:r>
              <a:rPr lang="en-US" b="1" dirty="0"/>
              <a:t>: </a:t>
            </a:r>
            <a:r>
              <a:rPr lang="en-US" dirty="0" smtClean="0"/>
              <a:t>Describes some piece of information about the relationship. E.g.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Quantity </a:t>
            </a:r>
            <a:r>
              <a:rPr lang="en-US" sz="2000" dirty="0"/>
              <a:t>see above</a:t>
            </a:r>
            <a:r>
              <a:rPr lang="en-US" dirty="0"/>
              <a:t>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Cardinality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number of relationships instances that an entity can participate </a:t>
            </a:r>
            <a:r>
              <a:rPr lang="en-US" dirty="0" smtClean="0"/>
              <a:t>in, there are 3 common ones:</a:t>
            </a:r>
            <a:endParaRPr lang="en-US" dirty="0"/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One-To-One: </a:t>
            </a:r>
            <a:r>
              <a:rPr lang="en-US" dirty="0"/>
              <a:t>Employee Manages Department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Many-To-One: </a:t>
            </a:r>
            <a:r>
              <a:rPr lang="en-US" dirty="0"/>
              <a:t>Employee </a:t>
            </a:r>
            <a:r>
              <a:rPr lang="en-US" dirty="0" err="1"/>
              <a:t>Works_For</a:t>
            </a:r>
            <a:r>
              <a:rPr lang="en-US" dirty="0"/>
              <a:t> Department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Many-To-Many: </a:t>
            </a:r>
            <a:r>
              <a:rPr lang="en-US" dirty="0"/>
              <a:t>Employee </a:t>
            </a:r>
            <a:r>
              <a:rPr lang="en-US" dirty="0" err="1"/>
              <a:t>Works_On</a:t>
            </a:r>
            <a:r>
              <a:rPr lang="en-US" dirty="0"/>
              <a:t> Project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DAEE40C-C1DF-417F-828B-5471E546D5C1}" type="datetime1">
              <a:rPr lang="en-US"/>
              <a:pPr>
                <a:defRPr/>
              </a:pPr>
              <a:t>5/22/2018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1344438-DCB5-41A6-A756-2EED1537BF7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177935" y="4914900"/>
            <a:ext cx="81935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QUESTION: What is the cardinality of: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/>
            </a:r>
            <a:b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</a:b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Man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BIOLOGICALLY FATHERS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Child?</a:t>
            </a:r>
          </a:p>
          <a:p>
            <a:pPr eaLnBrk="1" hangingPunct="1">
              <a:defRPr/>
            </a:pP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QUESTION: Give an example of a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many to many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relationship: </a:t>
            </a:r>
          </a:p>
          <a:p>
            <a:pPr eaLnBrk="1" hangingPunct="1"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4874</TotalTime>
  <Words>921</Words>
  <Application>Microsoft Office PowerPoint</Application>
  <PresentationFormat>Widescreen</PresentationFormat>
  <Paragraphs>180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Trebuchet MS</vt:lpstr>
      <vt:lpstr>Tw Cen MT</vt:lpstr>
      <vt:lpstr>Verdana</vt:lpstr>
      <vt:lpstr>Wingdings</vt:lpstr>
      <vt:lpstr>Wingdings 2</vt:lpstr>
      <vt:lpstr>Circuit</vt:lpstr>
      <vt:lpstr>Week 1</vt:lpstr>
      <vt:lpstr>Student Objectives</vt:lpstr>
      <vt:lpstr>What are we missing from our Model? What haven’t we represented yet?</vt:lpstr>
      <vt:lpstr>Case Study – Creating an ER Diagram</vt:lpstr>
      <vt:lpstr>E-R Model Concepts AND KEY TERMS</vt:lpstr>
      <vt:lpstr>e.g. The Relationship: Employee WORKS FOR Department</vt:lpstr>
      <vt:lpstr>Binary Relationship - Example</vt:lpstr>
      <vt:lpstr>Degree of a Relationship: Binary, Ternary, Unary</vt:lpstr>
      <vt:lpstr>More Terminology</vt:lpstr>
      <vt:lpstr>Draw the following Relationships as they would be represented in an ER Diagram:</vt:lpstr>
      <vt:lpstr>PowerPoint Presentation</vt:lpstr>
      <vt:lpstr>E-R Diagram Notation So Far:</vt:lpstr>
      <vt:lpstr>QUESTION: What are the Relationships from our example?</vt:lpstr>
      <vt:lpstr>Case Study – Creating an ER Diagram</vt:lpstr>
      <vt:lpstr>QUESTION: What is our diagram so far? (It is started below)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74</cp:revision>
  <dcterms:created xsi:type="dcterms:W3CDTF">2018-03-21T22:41:40Z</dcterms:created>
  <dcterms:modified xsi:type="dcterms:W3CDTF">2018-05-23T17:07:28Z</dcterms:modified>
</cp:coreProperties>
</file>