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67" r:id="rId2"/>
    <p:sldId id="265" r:id="rId3"/>
    <p:sldId id="279" r:id="rId4"/>
    <p:sldId id="297" r:id="rId5"/>
    <p:sldId id="296" r:id="rId6"/>
    <p:sldId id="298" r:id="rId7"/>
    <p:sldId id="287" r:id="rId8"/>
    <p:sldId id="299" r:id="rId9"/>
    <p:sldId id="290" r:id="rId10"/>
    <p:sldId id="28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5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5963" indent="-2746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01725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1463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82788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399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971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43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115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F210995-095A-47E3-9FFF-18970FFD0D3C}" type="slidenum">
              <a:rPr kumimoji="0" lang="en-US" altLang="en-US" sz="1300" smtClean="0"/>
              <a:pPr>
                <a:spcBef>
                  <a:spcPct val="0"/>
                </a:spcBef>
              </a:pPr>
              <a:t>4</a:t>
            </a:fld>
            <a:endParaRPr kumimoji="0" lang="en-US" altLang="en-US" sz="13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smtClean="0"/>
              <a:t>Man Fathers Child </a:t>
            </a:r>
            <a:r>
              <a:rPr lang="en-US" altLang="en-US" smtClean="0">
                <a:sym typeface="Wingdings" panose="05000000000000000000" pitchFamily="2" charset="2"/>
              </a:rPr>
              <a:t> Child: Total,  Man: Partial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64706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5963" indent="-2746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01725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1463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82788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399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971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43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115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D4D8274-48F6-4F36-A73E-2A75F440872A}" type="slidenum">
              <a:rPr kumimoji="0" lang="en-US" altLang="en-US" sz="1300" smtClean="0"/>
              <a:pPr>
                <a:spcBef>
                  <a:spcPct val="0"/>
                </a:spcBef>
              </a:pPr>
              <a:t>8</a:t>
            </a:fld>
            <a:endParaRPr kumimoji="0" lang="en-US" altLang="en-US" sz="13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smtClean="0"/>
              <a:t>A 5 To Many relationship (there must be at least 5  employees at a branch)</a:t>
            </a:r>
          </a:p>
        </p:txBody>
      </p:sp>
    </p:spTree>
    <p:extLst>
      <p:ext uri="{BB962C8B-B14F-4D97-AF65-F5344CB8AC3E}">
        <p14:creationId xmlns:p14="http://schemas.microsoft.com/office/powerpoint/2010/main" val="1024475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raw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Entity Relationship Diagrams – Participation on Relationships – Part 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13164" y="381000"/>
            <a:ext cx="9767454" cy="1371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QUESTION: What is our diagram so far? (It is started below)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C53319</a:t>
            </a:r>
          </a:p>
        </p:txBody>
      </p:sp>
      <p:sp>
        <p:nvSpPr>
          <p:cNvPr id="5939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276321" y="5883274"/>
            <a:ext cx="16017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906D91CB-198B-4707-9AC4-F400CDC11FFA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6096000" y="31242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07172" y="2225675"/>
            <a:ext cx="8769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Let’s use </a:t>
            </a:r>
            <a:r>
              <a:rPr lang="en-US" sz="4400" dirty="0" smtClean="0">
                <a:hlinkClick r:id="rId2"/>
              </a:rPr>
              <a:t>draw.io</a:t>
            </a:r>
            <a:r>
              <a:rPr lang="en-US" sz="4400" dirty="0" smtClean="0"/>
              <a:t> to finish the diagram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103098"/>
          </a:xfrm>
        </p:spPr>
        <p:txBody>
          <a:bodyPr>
            <a:normAutofit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Define the following terms: </a:t>
            </a:r>
            <a:r>
              <a:rPr lang="en-US" i="1" dirty="0" smtClean="0">
                <a:solidFill>
                  <a:schemeClr val="tx2"/>
                </a:solidFill>
              </a:rPr>
              <a:t>Total (Mandatory) Participation, Partial (Optional) Participation </a:t>
            </a:r>
            <a:r>
              <a:rPr lang="en-US" dirty="0" smtClean="0"/>
              <a:t>and give an example of each</a:t>
            </a:r>
          </a:p>
          <a:p>
            <a:pPr lvl="1"/>
            <a:r>
              <a:rPr lang="en-US" dirty="0" smtClean="0"/>
              <a:t>Using lines and (min, max) notation indicate the participation of each side of a relationships on an ER diagram</a:t>
            </a:r>
          </a:p>
          <a:p>
            <a:pPr lvl="1"/>
            <a:r>
              <a:rPr lang="en-US" dirty="0" smtClean="0"/>
              <a:t>Determine if a relationship has total or partial participation by reading the specs about a relationship.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546282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Can we have entities that do NOT participate in a relationship?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2451100"/>
            <a:ext cx="9905999" cy="3541714"/>
          </a:xfrm>
        </p:spPr>
        <p:txBody>
          <a:bodyPr/>
          <a:lstStyle/>
          <a:p>
            <a:r>
              <a:rPr lang="en-US" dirty="0" smtClean="0"/>
              <a:t>For example:  In the relationship: </a:t>
            </a:r>
            <a:r>
              <a:rPr lang="en-US" i="1" dirty="0" smtClean="0"/>
              <a:t>Artist PAINTS Picture</a:t>
            </a:r>
            <a:r>
              <a:rPr lang="en-US" dirty="0" smtClean="0"/>
              <a:t>, does </a:t>
            </a:r>
            <a:r>
              <a:rPr lang="en-US" b="1" dirty="0">
                <a:solidFill>
                  <a:schemeClr val="accent2"/>
                </a:solidFill>
              </a:rPr>
              <a:t>every</a:t>
            </a:r>
            <a:r>
              <a:rPr lang="en-US" dirty="0" smtClean="0"/>
              <a:t> Picture have to be painted?  Does </a:t>
            </a:r>
            <a:r>
              <a:rPr lang="en-US" b="1" dirty="0" smtClean="0">
                <a:solidFill>
                  <a:schemeClr val="accent2"/>
                </a:solidFill>
              </a:rPr>
              <a:t>every</a:t>
            </a:r>
            <a:r>
              <a:rPr lang="en-US" dirty="0" smtClean="0"/>
              <a:t> Artist have to paint a picture? </a:t>
            </a:r>
          </a:p>
          <a:p>
            <a:r>
              <a:rPr lang="en-US" dirty="0" smtClean="0"/>
              <a:t>In the relationship:  Woman GIVES BIRTH TO Child, does </a:t>
            </a:r>
            <a:r>
              <a:rPr lang="en-US" b="1" dirty="0" smtClean="0">
                <a:solidFill>
                  <a:schemeClr val="accent2"/>
                </a:solidFill>
              </a:rPr>
              <a:t>every</a:t>
            </a:r>
            <a:r>
              <a:rPr lang="en-US" dirty="0" smtClean="0"/>
              <a:t> Woman have to give birth?  Does </a:t>
            </a:r>
            <a:r>
              <a:rPr lang="en-US" b="1" dirty="0" smtClean="0">
                <a:solidFill>
                  <a:schemeClr val="accent2"/>
                </a:solidFill>
              </a:rPr>
              <a:t>every</a:t>
            </a:r>
            <a:r>
              <a:rPr lang="en-US" dirty="0" smtClean="0"/>
              <a:t> Child have to have been given birth to?</a:t>
            </a:r>
          </a:p>
          <a:p>
            <a:r>
              <a:rPr lang="en-US" dirty="0" smtClean="0"/>
              <a:t>Key word is </a:t>
            </a:r>
            <a:r>
              <a:rPr lang="en-US" b="1" dirty="0" smtClean="0">
                <a:solidFill>
                  <a:schemeClr val="accent2"/>
                </a:solidFill>
              </a:rPr>
              <a:t>EVERY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chemeClr val="accent2"/>
                </a:solidFill>
              </a:rPr>
              <a:t>Every</a:t>
            </a:r>
            <a:r>
              <a:rPr lang="en-US" dirty="0" smtClean="0"/>
              <a:t> implies </a:t>
            </a:r>
            <a:r>
              <a:rPr lang="en-US" i="1" dirty="0" smtClean="0">
                <a:solidFill>
                  <a:schemeClr val="tx2"/>
                </a:solidFill>
              </a:rPr>
              <a:t>TOTAL</a:t>
            </a:r>
            <a:r>
              <a:rPr lang="en-US" dirty="0" smtClean="0"/>
              <a:t> participation.  Anything </a:t>
            </a:r>
            <a:r>
              <a:rPr lang="en-US" dirty="0" smtClean="0">
                <a:solidFill>
                  <a:schemeClr val="accent2"/>
                </a:solidFill>
              </a:rPr>
              <a:t>less than EVERY </a:t>
            </a:r>
            <a:r>
              <a:rPr lang="en-US" dirty="0" smtClean="0"/>
              <a:t>implies </a:t>
            </a:r>
            <a:r>
              <a:rPr lang="en-US" i="1" dirty="0" smtClean="0">
                <a:solidFill>
                  <a:schemeClr val="tx2"/>
                </a:solidFill>
              </a:rPr>
              <a:t>PARTIAL</a:t>
            </a:r>
            <a:r>
              <a:rPr lang="en-US" dirty="0" smtClean="0"/>
              <a:t> participation.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99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idx="1"/>
          </p:nvPr>
        </p:nvSpPr>
        <p:spPr>
          <a:xfrm>
            <a:off x="1674055" y="228600"/>
            <a:ext cx="9566031" cy="4807634"/>
          </a:xfrm>
        </p:spPr>
        <p:txBody>
          <a:bodyPr>
            <a:normAutofit lnSpcReduction="10000"/>
          </a:bodyPr>
          <a:lstStyle/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Participation Constraint: </a:t>
            </a:r>
            <a:r>
              <a:rPr lang="en-US" sz="2800" dirty="0"/>
              <a:t>specifies whether the existence of an entity depends on it being related to another entity via the relationship type.</a:t>
            </a:r>
          </a:p>
          <a:p>
            <a:pPr marL="640080" lvl="1" indent="-237744">
              <a:lnSpc>
                <a:spcPct val="90000"/>
              </a:lnSpc>
              <a:buFont typeface="Verdana"/>
              <a:buChar char="◦"/>
              <a:defRPr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Total (Mandatory) </a:t>
            </a:r>
            <a:r>
              <a:rPr lang="en-US" sz="2400" dirty="0"/>
              <a:t>- every entity in the entity set MUST BE related to the other entity set via the relationship. (For example, every employee must </a:t>
            </a:r>
            <a:r>
              <a:rPr lang="en-US" sz="2400" dirty="0" err="1"/>
              <a:t>Work_For</a:t>
            </a:r>
            <a:r>
              <a:rPr lang="en-US" sz="2400" dirty="0"/>
              <a:t> a department) </a:t>
            </a:r>
            <a:endParaRPr lang="en-US" sz="2400" dirty="0" smtClean="0"/>
          </a:p>
          <a:p>
            <a:pPr marL="1097280" lvl="2" indent="-237744">
              <a:lnSpc>
                <a:spcPct val="90000"/>
              </a:lnSpc>
              <a:buFont typeface="Verdana"/>
              <a:buChar char="◦"/>
              <a:defRPr/>
            </a:pPr>
            <a:r>
              <a:rPr lang="en-US" sz="2200" dirty="0" smtClean="0"/>
              <a:t>SHOW ON ER DIAGRAM WITH A DOUBLE LINE</a:t>
            </a:r>
            <a:endParaRPr lang="en-US" sz="2200" dirty="0"/>
          </a:p>
          <a:p>
            <a:pPr marL="640080" lvl="1" indent="-237744">
              <a:lnSpc>
                <a:spcPct val="90000"/>
              </a:lnSpc>
              <a:buFont typeface="Verdana"/>
              <a:buChar char="◦"/>
              <a:defRPr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Partial (Optional) </a:t>
            </a:r>
            <a:r>
              <a:rPr lang="en-US" sz="2400" dirty="0"/>
              <a:t>- some or part of the entity set are related to the other entity set but not necessarily all. (For example, some employees manage a department but not all) </a:t>
            </a:r>
            <a:endParaRPr lang="en-US" sz="2400" dirty="0" smtClean="0"/>
          </a:p>
          <a:p>
            <a:pPr marL="1097280" lvl="2" indent="-237744">
              <a:lnSpc>
                <a:spcPct val="90000"/>
              </a:lnSpc>
              <a:buFont typeface="Verdana"/>
              <a:buChar char="◦"/>
              <a:defRPr/>
            </a:pPr>
            <a:r>
              <a:rPr lang="en-US" sz="2200" dirty="0" smtClean="0"/>
              <a:t>SHOW ON ER DIAGRAM WITH A SINGLE LINE</a:t>
            </a:r>
            <a:endParaRPr lang="en-US" sz="2200" dirty="0"/>
          </a:p>
          <a:p>
            <a:pPr marL="640080" lvl="1" indent="-237744">
              <a:lnSpc>
                <a:spcPct val="90000"/>
              </a:lnSpc>
              <a:buFont typeface="Verdana"/>
              <a:buChar char="◦"/>
              <a:defRPr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Other notation </a:t>
            </a:r>
            <a:r>
              <a:rPr lang="en-US" sz="2400" dirty="0"/>
              <a:t>--&gt; (min, max) where 0&lt;=min&lt;=max and max&gt;=1. Each entity must participate in at least min and at most max relationships. Thus a min of 0 implies </a:t>
            </a:r>
            <a:r>
              <a:rPr lang="en-US" sz="2400" b="1" dirty="0"/>
              <a:t>partial</a:t>
            </a:r>
            <a:r>
              <a:rPr lang="en-US" sz="2400" dirty="0"/>
              <a:t> participation.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9314EE8A-7915-4668-BF2C-50F52C94ED03}" type="datetime1">
              <a:rPr lang="en-US"/>
              <a:pPr>
                <a:defRPr/>
              </a:pPr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C53319</a:t>
            </a:r>
          </a:p>
        </p:txBody>
      </p:sp>
      <p:sp>
        <p:nvSpPr>
          <p:cNvPr id="686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8522270F-54C6-49B4-A61E-439B1952A5EF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2327031" y="4583454"/>
            <a:ext cx="7848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QUESTION: What is the participation of Child in: Man FATHERS Child?</a:t>
            </a:r>
          </a:p>
          <a:p>
            <a:pPr eaLnBrk="1" hangingPunct="1">
              <a:defRPr/>
            </a:pP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Arial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QUESTION: What is the participation of Man in: Man FATHERS Child?</a:t>
            </a:r>
          </a:p>
        </p:txBody>
      </p:sp>
    </p:spTree>
    <p:extLst>
      <p:ext uri="{BB962C8B-B14F-4D97-AF65-F5344CB8AC3E}">
        <p14:creationId xmlns:p14="http://schemas.microsoft.com/office/powerpoint/2010/main" val="315644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38803" y="576105"/>
            <a:ext cx="10052186" cy="1832584"/>
            <a:chOff x="1083983" y="5532180"/>
            <a:chExt cx="10052186" cy="1832584"/>
          </a:xfrm>
        </p:grpSpPr>
        <p:sp>
          <p:nvSpPr>
            <p:cNvPr id="7" name="Rectangle 6"/>
            <p:cNvSpPr/>
            <p:nvPr/>
          </p:nvSpPr>
          <p:spPr>
            <a:xfrm>
              <a:off x="1083983" y="5921959"/>
              <a:ext cx="3144643" cy="1226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Person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980374" y="6082374"/>
              <a:ext cx="3155795" cy="12823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Hotel Room</a:t>
              </a:r>
              <a:endParaRPr lang="en-US" dirty="0"/>
            </a:p>
          </p:txBody>
        </p:sp>
        <p:sp>
          <p:nvSpPr>
            <p:cNvPr id="9" name="Diamond 8"/>
            <p:cNvSpPr/>
            <p:nvPr/>
          </p:nvSpPr>
          <p:spPr>
            <a:xfrm>
              <a:off x="5230985" y="5532180"/>
              <a:ext cx="1639229" cy="122663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Books</a:t>
              </a:r>
              <a:endParaRPr lang="en-US" sz="1200" dirty="0"/>
            </a:p>
          </p:txBody>
        </p:sp>
        <p:cxnSp>
          <p:nvCxnSpPr>
            <p:cNvPr id="10" name="Straight Connector 9"/>
            <p:cNvCxnSpPr>
              <a:stCxn id="7" idx="3"/>
              <a:endCxn id="9" idx="1"/>
            </p:cNvCxnSpPr>
            <p:nvPr/>
          </p:nvCxnSpPr>
          <p:spPr>
            <a:xfrm flipV="1">
              <a:off x="4228626" y="6145498"/>
              <a:ext cx="1002359" cy="389779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9" idx="3"/>
              <a:endCxn id="8" idx="1"/>
            </p:cNvCxnSpPr>
            <p:nvPr/>
          </p:nvCxnSpPr>
          <p:spPr>
            <a:xfrm>
              <a:off x="6870214" y="6145498"/>
              <a:ext cx="1110160" cy="57807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38803" y="2956300"/>
            <a:ext cx="9923062" cy="1320219"/>
            <a:chOff x="825191" y="4828477"/>
            <a:chExt cx="9923062" cy="1320219"/>
          </a:xfrm>
        </p:grpSpPr>
        <p:sp>
          <p:nvSpPr>
            <p:cNvPr id="16" name="Rectangle 15"/>
            <p:cNvSpPr/>
            <p:nvPr/>
          </p:nvSpPr>
          <p:spPr>
            <a:xfrm>
              <a:off x="825191" y="4828478"/>
              <a:ext cx="3144643" cy="1226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Artist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92458" y="4866306"/>
              <a:ext cx="3155795" cy="12823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Painting</a:t>
              </a:r>
              <a:endParaRPr lang="en-US" dirty="0"/>
            </a:p>
          </p:txBody>
        </p:sp>
        <p:sp>
          <p:nvSpPr>
            <p:cNvPr id="18" name="Diamond 17"/>
            <p:cNvSpPr/>
            <p:nvPr/>
          </p:nvSpPr>
          <p:spPr>
            <a:xfrm>
              <a:off x="4961531" y="4828477"/>
              <a:ext cx="1639229" cy="122663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paints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6" idx="3"/>
              <a:endCxn id="18" idx="1"/>
            </p:cNvCxnSpPr>
            <p:nvPr/>
          </p:nvCxnSpPr>
          <p:spPr>
            <a:xfrm flipV="1">
              <a:off x="3969834" y="5441795"/>
              <a:ext cx="991697" cy="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8" idx="3"/>
              <a:endCxn id="17" idx="1"/>
            </p:cNvCxnSpPr>
            <p:nvPr/>
          </p:nvCxnSpPr>
          <p:spPr>
            <a:xfrm>
              <a:off x="6600760" y="5441795"/>
              <a:ext cx="991698" cy="65706"/>
            </a:xfrm>
            <a:prstGeom prst="line">
              <a:avLst/>
            </a:prstGeom>
            <a:ln w="76200" cmpd="sng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16140" y="4635630"/>
            <a:ext cx="9923061" cy="1283390"/>
            <a:chOff x="825191" y="4771723"/>
            <a:chExt cx="9923061" cy="1283390"/>
          </a:xfrm>
        </p:grpSpPr>
        <p:sp>
          <p:nvSpPr>
            <p:cNvPr id="22" name="Rectangle 21"/>
            <p:cNvSpPr/>
            <p:nvPr/>
          </p:nvSpPr>
          <p:spPr>
            <a:xfrm>
              <a:off x="825191" y="4828478"/>
              <a:ext cx="3144643" cy="1226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Woman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592457" y="4771723"/>
              <a:ext cx="3155795" cy="12823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Child</a:t>
              </a:r>
              <a:endParaRPr lang="en-US" dirty="0"/>
            </a:p>
          </p:txBody>
        </p:sp>
        <p:sp>
          <p:nvSpPr>
            <p:cNvPr id="24" name="Diamond 23"/>
            <p:cNvSpPr/>
            <p:nvPr/>
          </p:nvSpPr>
          <p:spPr>
            <a:xfrm>
              <a:off x="4961531" y="4828477"/>
              <a:ext cx="1639229" cy="122663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Gives Birth To</a:t>
              </a:r>
              <a:endParaRPr lang="en-US" dirty="0"/>
            </a:p>
          </p:txBody>
        </p:sp>
        <p:cxnSp>
          <p:nvCxnSpPr>
            <p:cNvPr id="25" name="Straight Connector 24"/>
            <p:cNvCxnSpPr>
              <a:stCxn id="22" idx="3"/>
              <a:endCxn id="24" idx="1"/>
            </p:cNvCxnSpPr>
            <p:nvPr/>
          </p:nvCxnSpPr>
          <p:spPr>
            <a:xfrm flipV="1">
              <a:off x="3969834" y="5441795"/>
              <a:ext cx="991697" cy="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4" idx="3"/>
              <a:endCxn id="23" idx="1"/>
            </p:cNvCxnSpPr>
            <p:nvPr/>
          </p:nvCxnSpPr>
          <p:spPr>
            <a:xfrm flipV="1">
              <a:off x="6600760" y="5412918"/>
              <a:ext cx="991697" cy="2887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035705" y="201296"/>
            <a:ext cx="10123319" cy="2293102"/>
            <a:chOff x="738804" y="120679"/>
            <a:chExt cx="10123319" cy="2293102"/>
          </a:xfrm>
        </p:grpSpPr>
        <p:grpSp>
          <p:nvGrpSpPr>
            <p:cNvPr id="28" name="Group 27"/>
            <p:cNvGrpSpPr/>
            <p:nvPr/>
          </p:nvGrpSpPr>
          <p:grpSpPr>
            <a:xfrm>
              <a:off x="738804" y="576104"/>
              <a:ext cx="10123319" cy="1837677"/>
              <a:chOff x="1083983" y="5532180"/>
              <a:chExt cx="10052186" cy="1832584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083983" y="5921959"/>
                <a:ext cx="3144643" cy="12266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Person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980374" y="6082374"/>
                <a:ext cx="3155795" cy="1282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Hotel Room</a:t>
                </a:r>
                <a:endParaRPr lang="en-US" dirty="0"/>
              </a:p>
            </p:txBody>
          </p:sp>
          <p:sp>
            <p:nvSpPr>
              <p:cNvPr id="35" name="Diamond 34"/>
              <p:cNvSpPr/>
              <p:nvPr/>
            </p:nvSpPr>
            <p:spPr>
              <a:xfrm>
                <a:off x="5230985" y="5532180"/>
                <a:ext cx="1639229" cy="1226635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Books</a:t>
                </a:r>
                <a:endParaRPr lang="en-US" sz="1200" dirty="0"/>
              </a:p>
            </p:txBody>
          </p:sp>
          <p:cxnSp>
            <p:nvCxnSpPr>
              <p:cNvPr id="36" name="Straight Connector 35"/>
              <p:cNvCxnSpPr>
                <a:stCxn id="33" idx="3"/>
                <a:endCxn id="35" idx="1"/>
              </p:cNvCxnSpPr>
              <p:nvPr/>
            </p:nvCxnSpPr>
            <p:spPr>
              <a:xfrm flipV="1">
                <a:off x="4228626" y="6145498"/>
                <a:ext cx="1002359" cy="389779"/>
              </a:xfrm>
              <a:prstGeom prst="line">
                <a:avLst/>
              </a:prstGeom>
              <a:ln w="76200" cmpd="dbl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35" idx="3"/>
                <a:endCxn id="34" idx="1"/>
              </p:cNvCxnSpPr>
              <p:nvPr/>
            </p:nvCxnSpPr>
            <p:spPr>
              <a:xfrm>
                <a:off x="6870214" y="6145498"/>
                <a:ext cx="1110160" cy="578071"/>
              </a:xfrm>
              <a:prstGeom prst="line">
                <a:avLst/>
              </a:prstGeom>
              <a:ln w="762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6914301" y="830312"/>
              <a:ext cx="1191912" cy="462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N</a:t>
              </a:r>
              <a:endParaRPr lang="en-US" sz="2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61484" y="825525"/>
              <a:ext cx="1191912" cy="462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6514372" y="120679"/>
              <a:ext cx="2264508" cy="7029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 Date</a:t>
              </a:r>
              <a:endParaRPr lang="en-US" dirty="0"/>
            </a:p>
          </p:txBody>
        </p:sp>
        <p:cxnSp>
          <p:nvCxnSpPr>
            <p:cNvPr id="32" name="Straight Connector 31"/>
            <p:cNvCxnSpPr>
              <a:endCxn id="31" idx="4"/>
            </p:cNvCxnSpPr>
            <p:nvPr/>
          </p:nvCxnSpPr>
          <p:spPr>
            <a:xfrm flipV="1">
              <a:off x="6418039" y="823670"/>
              <a:ext cx="1228587" cy="22547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141411" y="3209863"/>
            <a:ext cx="9923062" cy="1320219"/>
            <a:chOff x="738803" y="2956300"/>
            <a:chExt cx="9923062" cy="1320219"/>
          </a:xfrm>
        </p:grpSpPr>
        <p:grpSp>
          <p:nvGrpSpPr>
            <p:cNvPr id="39" name="Group 38"/>
            <p:cNvGrpSpPr/>
            <p:nvPr/>
          </p:nvGrpSpPr>
          <p:grpSpPr>
            <a:xfrm>
              <a:off x="738803" y="2956300"/>
              <a:ext cx="9923062" cy="1320219"/>
              <a:chOff x="825191" y="4828477"/>
              <a:chExt cx="9923062" cy="132021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825191" y="4828478"/>
                <a:ext cx="3144643" cy="12266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Artist</a:t>
                </a:r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7592458" y="4866306"/>
                <a:ext cx="3155795" cy="1282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Painting</a:t>
                </a:r>
                <a:endParaRPr lang="en-US" dirty="0"/>
              </a:p>
            </p:txBody>
          </p:sp>
          <p:sp>
            <p:nvSpPr>
              <p:cNvPr id="44" name="Diamond 43"/>
              <p:cNvSpPr/>
              <p:nvPr/>
            </p:nvSpPr>
            <p:spPr>
              <a:xfrm>
                <a:off x="4961531" y="4828477"/>
                <a:ext cx="1639229" cy="1226635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paints</a:t>
                </a:r>
                <a:endParaRPr lang="en-US" dirty="0"/>
              </a:p>
            </p:txBody>
          </p:sp>
          <p:cxnSp>
            <p:nvCxnSpPr>
              <p:cNvPr id="45" name="Straight Connector 44"/>
              <p:cNvCxnSpPr>
                <a:stCxn id="42" idx="3"/>
                <a:endCxn id="44" idx="1"/>
              </p:cNvCxnSpPr>
              <p:nvPr/>
            </p:nvCxnSpPr>
            <p:spPr>
              <a:xfrm flipV="1">
                <a:off x="3969834" y="5441795"/>
                <a:ext cx="991697" cy="1"/>
              </a:xfrm>
              <a:prstGeom prst="line">
                <a:avLst/>
              </a:prstGeom>
              <a:ln w="762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4" idx="3"/>
                <a:endCxn id="43" idx="1"/>
              </p:cNvCxnSpPr>
              <p:nvPr/>
            </p:nvCxnSpPr>
            <p:spPr>
              <a:xfrm>
                <a:off x="6600760" y="5441795"/>
                <a:ext cx="991698" cy="65706"/>
              </a:xfrm>
              <a:prstGeom prst="line">
                <a:avLst/>
              </a:prstGeom>
              <a:ln w="76200" cmpd="dbl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6788951" y="3046066"/>
              <a:ext cx="11835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99574" y="3060169"/>
              <a:ext cx="11835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29071" y="4861959"/>
            <a:ext cx="9923061" cy="1283390"/>
            <a:chOff x="616140" y="4635630"/>
            <a:chExt cx="9923061" cy="1283390"/>
          </a:xfrm>
        </p:grpSpPr>
        <p:grpSp>
          <p:nvGrpSpPr>
            <p:cNvPr id="48" name="Group 47"/>
            <p:cNvGrpSpPr/>
            <p:nvPr/>
          </p:nvGrpSpPr>
          <p:grpSpPr>
            <a:xfrm>
              <a:off x="616140" y="4635630"/>
              <a:ext cx="9923061" cy="1283390"/>
              <a:chOff x="825191" y="4771723"/>
              <a:chExt cx="9923061" cy="128339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825191" y="4828478"/>
                <a:ext cx="3144643" cy="12266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Woman</a:t>
                </a:r>
                <a:endParaRPr 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592457" y="4771723"/>
                <a:ext cx="3155795" cy="1282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Child</a:t>
                </a:r>
                <a:endParaRPr lang="en-US" dirty="0"/>
              </a:p>
            </p:txBody>
          </p:sp>
          <p:sp>
            <p:nvSpPr>
              <p:cNvPr id="53" name="Diamond 52"/>
              <p:cNvSpPr/>
              <p:nvPr/>
            </p:nvSpPr>
            <p:spPr>
              <a:xfrm>
                <a:off x="4961531" y="4828477"/>
                <a:ext cx="1639229" cy="1226635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Gives Birth To</a:t>
                </a:r>
                <a:endParaRPr lang="en-US" dirty="0"/>
              </a:p>
            </p:txBody>
          </p:sp>
          <p:cxnSp>
            <p:nvCxnSpPr>
              <p:cNvPr id="54" name="Straight Connector 53"/>
              <p:cNvCxnSpPr>
                <a:stCxn id="51" idx="3"/>
                <a:endCxn id="53" idx="1"/>
              </p:cNvCxnSpPr>
              <p:nvPr/>
            </p:nvCxnSpPr>
            <p:spPr>
              <a:xfrm flipV="1">
                <a:off x="3969834" y="5441795"/>
                <a:ext cx="991697" cy="1"/>
              </a:xfrm>
              <a:prstGeom prst="line">
                <a:avLst/>
              </a:prstGeom>
              <a:ln w="762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53" idx="3"/>
                <a:endCxn id="52" idx="1"/>
              </p:cNvCxnSpPr>
              <p:nvPr/>
            </p:nvCxnSpPr>
            <p:spPr>
              <a:xfrm flipV="1">
                <a:off x="6600760" y="5412918"/>
                <a:ext cx="991697" cy="28877"/>
              </a:xfrm>
              <a:prstGeom prst="line">
                <a:avLst/>
              </a:prstGeom>
              <a:ln w="76200" cmpd="dbl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4099573" y="4701377"/>
              <a:ext cx="11835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25034" y="4662864"/>
              <a:ext cx="11835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3489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38803" y="576104"/>
            <a:ext cx="10123318" cy="1837677"/>
            <a:chOff x="1083983" y="5532180"/>
            <a:chExt cx="10052186" cy="1832584"/>
          </a:xfrm>
        </p:grpSpPr>
        <p:sp>
          <p:nvSpPr>
            <p:cNvPr id="7" name="Rectangle 6"/>
            <p:cNvSpPr/>
            <p:nvPr/>
          </p:nvSpPr>
          <p:spPr>
            <a:xfrm>
              <a:off x="1083983" y="5921959"/>
              <a:ext cx="3144643" cy="1226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Person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980374" y="6082374"/>
              <a:ext cx="3155795" cy="12823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Hotel Room</a:t>
              </a:r>
              <a:endParaRPr lang="en-US" dirty="0"/>
            </a:p>
          </p:txBody>
        </p:sp>
        <p:sp>
          <p:nvSpPr>
            <p:cNvPr id="9" name="Diamond 8"/>
            <p:cNvSpPr/>
            <p:nvPr/>
          </p:nvSpPr>
          <p:spPr>
            <a:xfrm>
              <a:off x="5230985" y="5532180"/>
              <a:ext cx="1639229" cy="122663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Books</a:t>
              </a:r>
              <a:endParaRPr lang="en-US" sz="1200" dirty="0"/>
            </a:p>
          </p:txBody>
        </p:sp>
        <p:cxnSp>
          <p:nvCxnSpPr>
            <p:cNvPr id="10" name="Straight Connector 9"/>
            <p:cNvCxnSpPr>
              <a:stCxn id="7" idx="3"/>
              <a:endCxn id="9" idx="1"/>
            </p:cNvCxnSpPr>
            <p:nvPr/>
          </p:nvCxnSpPr>
          <p:spPr>
            <a:xfrm flipV="1">
              <a:off x="4228626" y="6145498"/>
              <a:ext cx="1002359" cy="389779"/>
            </a:xfrm>
            <a:prstGeom prst="line">
              <a:avLst/>
            </a:prstGeom>
            <a:ln w="76200" cmpd="dbl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9" idx="3"/>
              <a:endCxn id="8" idx="1"/>
            </p:cNvCxnSpPr>
            <p:nvPr/>
          </p:nvCxnSpPr>
          <p:spPr>
            <a:xfrm>
              <a:off x="6870214" y="6145498"/>
              <a:ext cx="1110160" cy="57807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38803" y="2956300"/>
            <a:ext cx="9923062" cy="1320219"/>
            <a:chOff x="825191" y="4828477"/>
            <a:chExt cx="9923062" cy="1320219"/>
          </a:xfrm>
        </p:grpSpPr>
        <p:sp>
          <p:nvSpPr>
            <p:cNvPr id="16" name="Rectangle 15"/>
            <p:cNvSpPr/>
            <p:nvPr/>
          </p:nvSpPr>
          <p:spPr>
            <a:xfrm>
              <a:off x="825191" y="4828478"/>
              <a:ext cx="3144643" cy="1226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Artist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92458" y="4866306"/>
              <a:ext cx="3155795" cy="12823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Painting</a:t>
              </a:r>
              <a:endParaRPr lang="en-US" dirty="0"/>
            </a:p>
          </p:txBody>
        </p:sp>
        <p:sp>
          <p:nvSpPr>
            <p:cNvPr id="18" name="Diamond 17"/>
            <p:cNvSpPr/>
            <p:nvPr/>
          </p:nvSpPr>
          <p:spPr>
            <a:xfrm>
              <a:off x="4961531" y="4828477"/>
              <a:ext cx="1639229" cy="122663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paints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6" idx="3"/>
              <a:endCxn id="18" idx="1"/>
            </p:cNvCxnSpPr>
            <p:nvPr/>
          </p:nvCxnSpPr>
          <p:spPr>
            <a:xfrm flipV="1">
              <a:off x="3969834" y="5441795"/>
              <a:ext cx="991697" cy="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8" idx="3"/>
              <a:endCxn id="17" idx="1"/>
            </p:cNvCxnSpPr>
            <p:nvPr/>
          </p:nvCxnSpPr>
          <p:spPr>
            <a:xfrm>
              <a:off x="6600760" y="5441795"/>
              <a:ext cx="991698" cy="65706"/>
            </a:xfrm>
            <a:prstGeom prst="line">
              <a:avLst/>
            </a:prstGeom>
            <a:ln w="76200" cmpd="dbl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16140" y="4635630"/>
            <a:ext cx="9923061" cy="1283390"/>
            <a:chOff x="825191" y="4771723"/>
            <a:chExt cx="9923061" cy="1283390"/>
          </a:xfrm>
        </p:grpSpPr>
        <p:sp>
          <p:nvSpPr>
            <p:cNvPr id="22" name="Rectangle 21"/>
            <p:cNvSpPr/>
            <p:nvPr/>
          </p:nvSpPr>
          <p:spPr>
            <a:xfrm>
              <a:off x="825191" y="4828478"/>
              <a:ext cx="3144643" cy="1226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Woman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592457" y="4771723"/>
              <a:ext cx="3155795" cy="12823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Child</a:t>
              </a:r>
              <a:endParaRPr lang="en-US" dirty="0"/>
            </a:p>
          </p:txBody>
        </p:sp>
        <p:sp>
          <p:nvSpPr>
            <p:cNvPr id="24" name="Diamond 23"/>
            <p:cNvSpPr/>
            <p:nvPr/>
          </p:nvSpPr>
          <p:spPr>
            <a:xfrm>
              <a:off x="4961531" y="4828477"/>
              <a:ext cx="1639229" cy="122663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Gives Birth To</a:t>
              </a:r>
              <a:endParaRPr lang="en-US" dirty="0"/>
            </a:p>
          </p:txBody>
        </p:sp>
        <p:cxnSp>
          <p:nvCxnSpPr>
            <p:cNvPr id="25" name="Straight Connector 24"/>
            <p:cNvCxnSpPr>
              <a:stCxn id="22" idx="3"/>
              <a:endCxn id="24" idx="1"/>
            </p:cNvCxnSpPr>
            <p:nvPr/>
          </p:nvCxnSpPr>
          <p:spPr>
            <a:xfrm flipV="1">
              <a:off x="3969834" y="5441795"/>
              <a:ext cx="991697" cy="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4" idx="3"/>
              <a:endCxn id="23" idx="1"/>
            </p:cNvCxnSpPr>
            <p:nvPr/>
          </p:nvCxnSpPr>
          <p:spPr>
            <a:xfrm flipV="1">
              <a:off x="6600760" y="5412918"/>
              <a:ext cx="991697" cy="28877"/>
            </a:xfrm>
            <a:prstGeom prst="line">
              <a:avLst/>
            </a:prstGeom>
            <a:ln w="76200" cmpd="dbl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6914301" y="830312"/>
            <a:ext cx="1191912" cy="462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</a:t>
            </a:r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161484" y="825525"/>
            <a:ext cx="1191912" cy="462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</a:t>
            </a:r>
            <a:endParaRPr lang="en-US" sz="2400" b="1" dirty="0"/>
          </a:p>
        </p:txBody>
      </p:sp>
      <p:sp>
        <p:nvSpPr>
          <p:cNvPr id="29" name="Oval 28"/>
          <p:cNvSpPr/>
          <p:nvPr/>
        </p:nvSpPr>
        <p:spPr>
          <a:xfrm>
            <a:off x="6514372" y="120679"/>
            <a:ext cx="2264508" cy="702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Date</a:t>
            </a:r>
            <a:endParaRPr lang="en-US" dirty="0"/>
          </a:p>
        </p:txBody>
      </p:sp>
      <p:cxnSp>
        <p:nvCxnSpPr>
          <p:cNvPr id="30" name="Straight Connector 29"/>
          <p:cNvCxnSpPr>
            <a:endCxn id="29" idx="4"/>
          </p:cNvCxnSpPr>
          <p:nvPr/>
        </p:nvCxnSpPr>
        <p:spPr>
          <a:xfrm flipV="1">
            <a:off x="6418039" y="823670"/>
            <a:ext cx="1228587" cy="2254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88951" y="3046066"/>
            <a:ext cx="118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</a:t>
            </a:r>
            <a:endParaRPr lang="en-US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099574" y="3060169"/>
            <a:ext cx="118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099573" y="4701377"/>
            <a:ext cx="118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525034" y="4662864"/>
            <a:ext cx="118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</a:t>
            </a:r>
            <a:endParaRPr 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904769" y="1626986"/>
            <a:ext cx="1183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(1,N)</a:t>
            </a:r>
            <a:endParaRPr lang="en-US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946947" y="1793219"/>
            <a:ext cx="1183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(0,M)</a:t>
            </a:r>
            <a:endParaRPr lang="en-US" sz="1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859625" y="3704214"/>
            <a:ext cx="1183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(0,M)</a:t>
            </a:r>
            <a:endParaRPr lang="en-US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946947" y="3676143"/>
            <a:ext cx="1183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(1,1)</a:t>
            </a:r>
            <a:endParaRPr lang="en-US" sz="1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834258" y="5405259"/>
            <a:ext cx="1183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(0,M)</a:t>
            </a:r>
            <a:endParaRPr lang="en-US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869705" y="5440246"/>
            <a:ext cx="1183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(1,1)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2083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1" y="152400"/>
            <a:ext cx="6708775" cy="60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E-R Diagram Notation So Far: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514600" y="1143000"/>
            <a:ext cx="4572000" cy="5257800"/>
          </a:xfrm>
        </p:spPr>
        <p:txBody>
          <a:bodyPr>
            <a:normAutofit/>
          </a:bodyPr>
          <a:lstStyle/>
          <a:p>
            <a:pPr marL="365760" indent="-283464">
              <a:buFont typeface="Wingdings 2"/>
              <a:buChar char=""/>
              <a:defRPr/>
            </a:pPr>
            <a:r>
              <a:rPr lang="en-US" sz="2800" dirty="0" smtClean="0"/>
              <a:t>Relationship Participation</a:t>
            </a:r>
            <a:endParaRPr lang="en-US" sz="2800" dirty="0"/>
          </a:p>
          <a:p>
            <a:pPr marL="365760" indent="-283464">
              <a:buNone/>
              <a:defRPr/>
            </a:pPr>
            <a:endParaRPr lang="en-US" sz="2800" dirty="0" smtClean="0"/>
          </a:p>
          <a:p>
            <a:pPr marL="365760" indent="-283464">
              <a:buNone/>
              <a:defRPr/>
            </a:pPr>
            <a:endParaRPr lang="en-US" sz="2800" dirty="0"/>
          </a:p>
          <a:p>
            <a:pPr marL="365760" indent="-283464">
              <a:buFont typeface="Wingdings 2"/>
              <a:buChar char=""/>
              <a:defRPr/>
            </a:pPr>
            <a:r>
              <a:rPr lang="en-US" sz="2800" dirty="0" smtClean="0"/>
              <a:t>(Min, Max) Notation</a:t>
            </a:r>
            <a:endParaRPr lang="en-US" sz="2800" dirty="0"/>
          </a:p>
          <a:p>
            <a:pPr marL="365760" indent="-283464">
              <a:buNone/>
              <a:defRPr/>
            </a:pPr>
            <a:endParaRPr lang="en-US" sz="2800" dirty="0"/>
          </a:p>
          <a:p>
            <a:pPr marL="365760" indent="-283464">
              <a:buNone/>
              <a:defRPr/>
            </a:pPr>
            <a:endParaRPr lang="en-US" sz="2800" dirty="0"/>
          </a:p>
        </p:txBody>
      </p:sp>
      <p:sp>
        <p:nvSpPr>
          <p:cNvPr id="31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3C476EFC-5E5B-43A2-B203-AA1B38F24E32}" type="datetime1">
              <a:rPr lang="en-US"/>
              <a:pPr>
                <a:defRPr/>
              </a:pPr>
              <a:t>5/23/2018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C53319</a:t>
            </a:r>
          </a:p>
        </p:txBody>
      </p:sp>
      <p:sp>
        <p:nvSpPr>
          <p:cNvPr id="563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AB52D230-55CA-48DF-81DF-00BB84C3016E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966620" y="2573802"/>
            <a:ext cx="2636572" cy="914400"/>
            <a:chOff x="7025064" y="2346579"/>
            <a:chExt cx="2636572" cy="914400"/>
          </a:xfrm>
        </p:grpSpPr>
        <p:sp>
          <p:nvSpPr>
            <p:cNvPr id="37" name="Line 25"/>
            <p:cNvSpPr>
              <a:spLocks noChangeShapeType="1"/>
            </p:cNvSpPr>
            <p:nvPr/>
          </p:nvSpPr>
          <p:spPr bwMode="auto">
            <a:xfrm>
              <a:off x="7025064" y="2805857"/>
              <a:ext cx="4572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sm" len="sm"/>
              <a:tailEnd type="none" w="sm" len="sm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Diamond 37"/>
            <p:cNvSpPr/>
            <p:nvPr/>
          </p:nvSpPr>
          <p:spPr>
            <a:xfrm>
              <a:off x="7482264" y="2346579"/>
              <a:ext cx="1371600" cy="914400"/>
            </a:xfrm>
            <a:prstGeom prst="diamond">
              <a:avLst/>
            </a:prstGeom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ine 25"/>
            <p:cNvSpPr>
              <a:spLocks noChangeShapeType="1"/>
            </p:cNvSpPr>
            <p:nvPr/>
          </p:nvSpPr>
          <p:spPr bwMode="auto">
            <a:xfrm>
              <a:off x="8843185" y="2816248"/>
              <a:ext cx="4572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sm" len="sm"/>
              <a:tailEnd type="none" w="sm" len="sm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36156" y="2878592"/>
              <a:ext cx="609600" cy="382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(0,1)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808651" y="2867912"/>
              <a:ext cx="852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(1,M)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54383" y="988522"/>
            <a:ext cx="4245738" cy="1560731"/>
            <a:chOff x="5954383" y="988522"/>
            <a:chExt cx="4245738" cy="1560731"/>
          </a:xfrm>
        </p:grpSpPr>
        <p:sp>
          <p:nvSpPr>
            <p:cNvPr id="56337" name="Line 25"/>
            <p:cNvSpPr>
              <a:spLocks noChangeShapeType="1"/>
            </p:cNvSpPr>
            <p:nvPr/>
          </p:nvSpPr>
          <p:spPr bwMode="auto">
            <a:xfrm>
              <a:off x="6781800" y="1447800"/>
              <a:ext cx="4572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sm" len="sm"/>
              <a:tailEnd type="none" w="sm" len="sm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" name="Diamond 2"/>
            <p:cNvSpPr/>
            <p:nvPr/>
          </p:nvSpPr>
          <p:spPr>
            <a:xfrm>
              <a:off x="7239000" y="988522"/>
              <a:ext cx="1371600" cy="914400"/>
            </a:xfrm>
            <a:prstGeom prst="diamond">
              <a:avLst/>
            </a:prstGeom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ine 25"/>
            <p:cNvSpPr>
              <a:spLocks noChangeShapeType="1"/>
            </p:cNvSpPr>
            <p:nvPr/>
          </p:nvSpPr>
          <p:spPr bwMode="auto">
            <a:xfrm>
              <a:off x="8599921" y="1458191"/>
              <a:ext cx="457200" cy="0"/>
            </a:xfrm>
            <a:prstGeom prst="line">
              <a:avLst/>
            </a:prstGeom>
            <a:ln w="34925" cmpd="dbl">
              <a:solidFill>
                <a:schemeClr val="accent1">
                  <a:lumMod val="50000"/>
                </a:schemeClr>
              </a:solidFill>
              <a:headEnd type="none" w="sm" len="sm"/>
              <a:tailEnd type="none" w="sm" len="sm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9006264" y="1902922"/>
              <a:ext cx="1193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Total – double line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54383" y="1893519"/>
              <a:ext cx="131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Partial – single line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6898092" y="1579220"/>
              <a:ext cx="169004" cy="493228"/>
            </a:xfrm>
            <a:prstGeom prst="straightConnector1">
              <a:avLst/>
            </a:prstGeom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8927687" y="1547165"/>
              <a:ext cx="372698" cy="432360"/>
            </a:xfrm>
            <a:prstGeom prst="straightConnector1">
              <a:avLst/>
            </a:prstGeom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329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44A96729-3F43-4CBF-A99D-8FB5FFC0F56A}" type="datetime1">
              <a:rPr lang="en-US"/>
              <a:pPr>
                <a:defRPr/>
              </a:pPr>
              <a:t>5/23/2018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C53319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D1357CD6-4B6E-42D8-9B9B-DB1A6D898A3B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0661" name="Rectangle 4"/>
          <p:cNvSpPr>
            <a:spLocks noChangeArrowheads="1"/>
          </p:cNvSpPr>
          <p:nvPr/>
        </p:nvSpPr>
        <p:spPr bwMode="auto">
          <a:xfrm>
            <a:off x="2895600" y="381000"/>
            <a:ext cx="6705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tx2"/>
                </a:solidFill>
                <a:latin typeface="Arial" panose="020B0604020202020204" pitchFamily="34" charset="0"/>
              </a:rPr>
              <a:t>QUESTION: In the following ER diagram, what does the (min, max) notation imply?</a:t>
            </a:r>
          </a:p>
        </p:txBody>
      </p:sp>
      <p:sp>
        <p:nvSpPr>
          <p:cNvPr id="70662" name="Text Box 7"/>
          <p:cNvSpPr txBox="1">
            <a:spLocks noChangeArrowheads="1"/>
          </p:cNvSpPr>
          <p:nvPr/>
        </p:nvSpPr>
        <p:spPr bwMode="auto">
          <a:xfrm>
            <a:off x="2743200" y="2438401"/>
            <a:ext cx="1828800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Branch</a:t>
            </a:r>
          </a:p>
        </p:txBody>
      </p:sp>
      <p:grpSp>
        <p:nvGrpSpPr>
          <p:cNvPr id="70663" name="Group 12"/>
          <p:cNvGrpSpPr>
            <a:grpSpLocks/>
          </p:cNvGrpSpPr>
          <p:nvPr/>
        </p:nvGrpSpPr>
        <p:grpSpPr bwMode="auto">
          <a:xfrm>
            <a:off x="5638800" y="2133600"/>
            <a:ext cx="2209800" cy="1219200"/>
            <a:chOff x="2400" y="1824"/>
            <a:chExt cx="912" cy="768"/>
          </a:xfrm>
        </p:grpSpPr>
        <p:sp>
          <p:nvSpPr>
            <p:cNvPr id="70672" name="AutoShape 13"/>
            <p:cNvSpPr>
              <a:spLocks noChangeArrowheads="1"/>
            </p:cNvSpPr>
            <p:nvPr/>
          </p:nvSpPr>
          <p:spPr bwMode="auto">
            <a:xfrm>
              <a:off x="2400" y="1824"/>
              <a:ext cx="864" cy="768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673" name="Text Box 14"/>
            <p:cNvSpPr txBox="1">
              <a:spLocks noChangeArrowheads="1"/>
            </p:cNvSpPr>
            <p:nvPr/>
          </p:nvSpPr>
          <p:spPr bwMode="auto">
            <a:xfrm>
              <a:off x="2544" y="2112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Is allocated</a:t>
              </a:r>
            </a:p>
          </p:txBody>
        </p:sp>
      </p:grpSp>
      <p:sp>
        <p:nvSpPr>
          <p:cNvPr id="70664" name="Line 16"/>
          <p:cNvSpPr>
            <a:spLocks noChangeShapeType="1"/>
          </p:cNvSpPr>
          <p:nvPr/>
        </p:nvSpPr>
        <p:spPr bwMode="auto">
          <a:xfrm flipH="1">
            <a:off x="4572000" y="2743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5" name="Line 17"/>
          <p:cNvSpPr>
            <a:spLocks noChangeShapeType="1"/>
          </p:cNvSpPr>
          <p:nvPr/>
        </p:nvSpPr>
        <p:spPr bwMode="auto">
          <a:xfrm flipH="1">
            <a:off x="7696200" y="27432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6" name="Text Box 19"/>
          <p:cNvSpPr txBox="1">
            <a:spLocks noChangeArrowheads="1"/>
          </p:cNvSpPr>
          <p:nvPr/>
        </p:nvSpPr>
        <p:spPr bwMode="auto">
          <a:xfrm>
            <a:off x="8458200" y="2514601"/>
            <a:ext cx="1905000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Employee</a:t>
            </a:r>
          </a:p>
        </p:txBody>
      </p:sp>
      <p:sp>
        <p:nvSpPr>
          <p:cNvPr id="70667" name="Text Box 20"/>
          <p:cNvSpPr txBox="1">
            <a:spLocks noChangeArrowheads="1"/>
          </p:cNvSpPr>
          <p:nvPr/>
        </p:nvSpPr>
        <p:spPr bwMode="auto">
          <a:xfrm>
            <a:off x="4493795" y="2819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(5, N)</a:t>
            </a:r>
          </a:p>
        </p:txBody>
      </p:sp>
      <p:sp>
        <p:nvSpPr>
          <p:cNvPr id="70668" name="Text Box 21"/>
          <p:cNvSpPr txBox="1">
            <a:spLocks noChangeArrowheads="1"/>
          </p:cNvSpPr>
          <p:nvPr/>
        </p:nvSpPr>
        <p:spPr bwMode="auto">
          <a:xfrm>
            <a:off x="7822800" y="273526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(0,1)</a:t>
            </a:r>
          </a:p>
        </p:txBody>
      </p:sp>
      <p:sp>
        <p:nvSpPr>
          <p:cNvPr id="70669" name="Line 22"/>
          <p:cNvSpPr>
            <a:spLocks noChangeShapeType="1"/>
          </p:cNvSpPr>
          <p:nvPr/>
        </p:nvSpPr>
        <p:spPr bwMode="auto">
          <a:xfrm flipH="1">
            <a:off x="4572000" y="28194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0" name="Text Box 24"/>
          <p:cNvSpPr txBox="1">
            <a:spLocks noChangeArrowheads="1"/>
          </p:cNvSpPr>
          <p:nvPr/>
        </p:nvSpPr>
        <p:spPr bwMode="auto">
          <a:xfrm>
            <a:off x="4953000" y="2209800"/>
            <a:ext cx="99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0671" name="Text Box 25"/>
          <p:cNvSpPr txBox="1">
            <a:spLocks noChangeArrowheads="1"/>
          </p:cNvSpPr>
          <p:nvPr/>
        </p:nvSpPr>
        <p:spPr bwMode="auto">
          <a:xfrm>
            <a:off x="7829350" y="2238375"/>
            <a:ext cx="99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>
                <a:latin typeface="Times New Roman" panose="02020603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23646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748" y="-214602"/>
            <a:ext cx="9905998" cy="1478570"/>
          </a:xfrm>
        </p:spPr>
        <p:txBody>
          <a:bodyPr/>
          <a:lstStyle/>
          <a:p>
            <a:r>
              <a:rPr lang="en-US" dirty="0" smtClean="0"/>
              <a:t>Case Study – Creating an ER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873760"/>
            <a:ext cx="10166668" cy="5984240"/>
          </a:xfrm>
        </p:spPr>
        <p:txBody>
          <a:bodyPr>
            <a:normAutofit/>
          </a:bodyPr>
          <a:lstStyle/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Suppose we plan to model a company which is organized into departments.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Each department has a unique name, number and employee who manages it (we want to keep track of when the employee started managing the department)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A department may have several locations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A department controls a bunch of projects, each project has a unique number, name and a single location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Each employee has a name, </a:t>
            </a:r>
            <a:r>
              <a:rPr lang="en-US" dirty="0" err="1"/>
              <a:t>ssnumber</a:t>
            </a:r>
            <a:r>
              <a:rPr lang="en-US" dirty="0"/>
              <a:t>, address, </a:t>
            </a:r>
            <a:r>
              <a:rPr lang="en-US" dirty="0" smtClean="0"/>
              <a:t>salary</a:t>
            </a:r>
            <a:r>
              <a:rPr lang="en-US" dirty="0"/>
              <a:t>, sex and birthdate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An employee is assigned to only one department but may work on several projects which are not necessarily from the same department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Keep track of the number of hours each employee works on each project.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Keep track of the direct supervisor of each employee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Keep track of the dependents of each employee (name, sex, birthdate and relation)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3609</TotalTime>
  <Words>712</Words>
  <Application>Microsoft Office PowerPoint</Application>
  <PresentationFormat>Widescreen</PresentationFormat>
  <Paragraphs>123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Tw Cen MT</vt:lpstr>
      <vt:lpstr>Verdana</vt:lpstr>
      <vt:lpstr>Wingdings</vt:lpstr>
      <vt:lpstr>Wingdings 2</vt:lpstr>
      <vt:lpstr>Circuit</vt:lpstr>
      <vt:lpstr>Week 1</vt:lpstr>
      <vt:lpstr>Student Objectives</vt:lpstr>
      <vt:lpstr>Can we have entities that do NOT participate in a relationship?</vt:lpstr>
      <vt:lpstr>PowerPoint Presentation</vt:lpstr>
      <vt:lpstr>PowerPoint Presentation</vt:lpstr>
      <vt:lpstr>PowerPoint Presentation</vt:lpstr>
      <vt:lpstr>E-R Diagram Notation So Far:</vt:lpstr>
      <vt:lpstr>PowerPoint Presentation</vt:lpstr>
      <vt:lpstr>Case Study – Creating an ER Diagram</vt:lpstr>
      <vt:lpstr>QUESTION: What is our diagram so far? (It is started below)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75</cp:revision>
  <dcterms:created xsi:type="dcterms:W3CDTF">2018-03-21T22:41:40Z</dcterms:created>
  <dcterms:modified xsi:type="dcterms:W3CDTF">2018-05-23T17:42:17Z</dcterms:modified>
</cp:coreProperties>
</file>