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279" r:id="rId4"/>
    <p:sldId id="300" r:id="rId5"/>
    <p:sldId id="301" r:id="rId6"/>
    <p:sldId id="287" r:id="rId7"/>
    <p:sldId id="299" r:id="rId8"/>
    <p:sldId id="290" r:id="rId9"/>
    <p:sldId id="2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60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4D8274-48F6-4F36-A73E-2A75F440872A}" type="slidenum">
              <a:rPr kumimoji="0" lang="en-US" altLang="en-US" sz="1300" smtClean="0"/>
              <a:pPr>
                <a:spcBef>
                  <a:spcPct val="0"/>
                </a:spcBef>
              </a:pPr>
              <a:t>7</a:t>
            </a:fld>
            <a:endParaRPr kumimoji="0" lang="en-US" altLang="en-US" sz="1300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 5 To Many relationship (there must be at least 5  employees at a branch)</a:t>
            </a:r>
          </a:p>
        </p:txBody>
      </p:sp>
    </p:spTree>
    <p:extLst>
      <p:ext uri="{BB962C8B-B14F-4D97-AF65-F5344CB8AC3E}">
        <p14:creationId xmlns:p14="http://schemas.microsoft.com/office/powerpoint/2010/main" val="102447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Relationship </a:t>
            </a:r>
            <a:r>
              <a:rPr lang="en-US" dirty="0" smtClean="0"/>
              <a:t>Diagrams – WEAK ENTITIES – </a:t>
            </a:r>
            <a:r>
              <a:rPr lang="en-US" dirty="0" smtClean="0"/>
              <a:t>Part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Identify a  </a:t>
            </a:r>
            <a:r>
              <a:rPr lang="en-US" i="1" dirty="0" smtClean="0">
                <a:solidFill>
                  <a:schemeClr val="tx2"/>
                </a:solidFill>
              </a:rPr>
              <a:t>Weak Entity </a:t>
            </a:r>
            <a:r>
              <a:rPr lang="en-US" dirty="0" smtClean="0"/>
              <a:t>given a set of specifications.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a double outlined rectangle and diamond indicate a weak entity on an ER Diagram</a:t>
            </a:r>
          </a:p>
          <a:p>
            <a:pPr lvl="1"/>
            <a:r>
              <a:rPr lang="en-US" dirty="0" smtClean="0"/>
              <a:t>Identity the OWNER Entity of a WEAK Entity.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46282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What makes an ENTITY WEAK?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233" y="1898472"/>
            <a:ext cx="9905999" cy="3541714"/>
          </a:xfrm>
        </p:spPr>
        <p:txBody>
          <a:bodyPr/>
          <a:lstStyle/>
          <a:p>
            <a:r>
              <a:rPr lang="en-US" dirty="0" smtClean="0"/>
              <a:t>Look at the Entities: BUILDING and ROOM and at the Relationship HAS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6422" y="2956300"/>
            <a:ext cx="9706217" cy="1715453"/>
            <a:chOff x="1202810" y="4828477"/>
            <a:chExt cx="9706217" cy="1715453"/>
          </a:xfrm>
        </p:grpSpPr>
        <p:sp>
          <p:nvSpPr>
            <p:cNvPr id="8" name="Rectangle 7"/>
            <p:cNvSpPr/>
            <p:nvPr/>
          </p:nvSpPr>
          <p:spPr>
            <a:xfrm>
              <a:off x="1202810" y="5317295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BUILDING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3232" y="5152909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" idx="3"/>
              <a:endCxn id="10" idx="1"/>
            </p:cNvCxnSpPr>
            <p:nvPr/>
          </p:nvCxnSpPr>
          <p:spPr>
            <a:xfrm flipV="1">
              <a:off x="4347453" y="5441795"/>
              <a:ext cx="614078" cy="488818"/>
            </a:xfrm>
            <a:prstGeom prst="line">
              <a:avLst/>
            </a:prstGeom>
            <a:ln w="762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3"/>
              <a:endCxn id="9" idx="1"/>
            </p:cNvCxnSpPr>
            <p:nvPr/>
          </p:nvCxnSpPr>
          <p:spPr>
            <a:xfrm>
              <a:off x="6600760" y="5441795"/>
              <a:ext cx="1152472" cy="352309"/>
            </a:xfrm>
            <a:prstGeom prst="line">
              <a:avLst/>
            </a:prstGeom>
            <a:ln w="76200" cmpd="dbl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3909813" y="5102978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3583549" y="4563122"/>
            <a:ext cx="655563" cy="6425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38182" y="5132237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BuildingCode</a:t>
            </a:r>
            <a:endParaRPr lang="en-US" u="sng" dirty="0"/>
          </a:p>
        </p:txBody>
      </p:sp>
      <p:cxnSp>
        <p:nvCxnSpPr>
          <p:cNvPr id="21" name="Straight Connector 20"/>
          <p:cNvCxnSpPr>
            <a:stCxn id="8" idx="2"/>
            <a:endCxn id="20" idx="0"/>
          </p:cNvCxnSpPr>
          <p:nvPr/>
        </p:nvCxnSpPr>
        <p:spPr>
          <a:xfrm flipH="1">
            <a:off x="2362480" y="4671753"/>
            <a:ext cx="326264" cy="4604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0250" y="5010434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RoomNumber</a:t>
            </a:r>
            <a:endParaRPr lang="en-US" u="sng" dirty="0"/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 flipH="1">
            <a:off x="7904548" y="4549950"/>
            <a:ext cx="326264" cy="4604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028846" y="4924469"/>
            <a:ext cx="2018564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FloorNumber</a:t>
            </a:r>
            <a:endParaRPr lang="en-US" dirty="0"/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>
            <a:off x="8702582" y="4384613"/>
            <a:ext cx="621876" cy="6425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620765" y="2411263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SquareMetres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9135297" y="2657150"/>
            <a:ext cx="674090" cy="7879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0183" y="3280732"/>
            <a:ext cx="6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94950" y="3463931"/>
            <a:ext cx="6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2762" y="-108284"/>
            <a:ext cx="731837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Weak Entity Types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842762" y="838199"/>
            <a:ext cx="8819103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Have no key attribute of their own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Cannot exist without its identifying owner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Always has total participation with its identifying owner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Always has a double line around the relationship with its identifying owner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identifying owner does not have to have 1 weak entity (partial participation)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Can sometimes be represented at composite, multi-valued attributes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Use a dashed underline to show the partial key of the weak entity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Use a double outlined diamond to show the relationship with the owner entity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8BDBD7E-F6C9-4323-A78B-D940F19CB520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3771DE1-B1F3-46AF-9FD2-FF99BB7724D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41193" y="2835984"/>
            <a:ext cx="9706217" cy="1715453"/>
            <a:chOff x="1202810" y="4828477"/>
            <a:chExt cx="9706217" cy="1715453"/>
          </a:xfrm>
        </p:grpSpPr>
        <p:sp>
          <p:nvSpPr>
            <p:cNvPr id="7" name="Rectangle 6"/>
            <p:cNvSpPr/>
            <p:nvPr/>
          </p:nvSpPr>
          <p:spPr>
            <a:xfrm>
              <a:off x="1202810" y="5317295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53232" y="5152909"/>
              <a:ext cx="3155795" cy="1282390"/>
            </a:xfrm>
            <a:prstGeom prst="rect">
              <a:avLst/>
            </a:prstGeom>
            <a:ln w="5397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7" idx="3"/>
              <a:endCxn id="9" idx="1"/>
            </p:cNvCxnSpPr>
            <p:nvPr/>
          </p:nvCxnSpPr>
          <p:spPr>
            <a:xfrm flipV="1">
              <a:off x="4347453" y="5441795"/>
              <a:ext cx="614078" cy="4888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3"/>
              <a:endCxn id="8" idx="1"/>
            </p:cNvCxnSpPr>
            <p:nvPr/>
          </p:nvCxnSpPr>
          <p:spPr>
            <a:xfrm>
              <a:off x="6600760" y="5441795"/>
              <a:ext cx="1152472" cy="352309"/>
            </a:xfrm>
            <a:prstGeom prst="line">
              <a:avLst/>
            </a:prstGeom>
            <a:ln w="762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134584" y="4982662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808320" y="4442806"/>
            <a:ext cx="655563" cy="6425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62953" y="5011921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BuildingCode</a:t>
            </a:r>
            <a:endParaRPr lang="en-US" u="sng" dirty="0"/>
          </a:p>
        </p:txBody>
      </p:sp>
      <p:cxnSp>
        <p:nvCxnSpPr>
          <p:cNvPr id="15" name="Straight Connector 14"/>
          <p:cNvCxnSpPr>
            <a:stCxn id="7" idx="2"/>
            <a:endCxn id="14" idx="0"/>
          </p:cNvCxnSpPr>
          <p:nvPr/>
        </p:nvCxnSpPr>
        <p:spPr>
          <a:xfrm flipH="1">
            <a:off x="2587251" y="4551437"/>
            <a:ext cx="326264" cy="4604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05021" y="4890118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RoomNumber</a:t>
            </a:r>
            <a:endParaRPr lang="en-US" dirty="0"/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 flipH="1">
            <a:off x="8129319" y="4429634"/>
            <a:ext cx="326264" cy="4604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253617" y="4804153"/>
            <a:ext cx="2018564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FloorNumber</a:t>
            </a:r>
            <a:endParaRPr lang="en-US" dirty="0"/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>
            <a:off x="8927353" y="4264297"/>
            <a:ext cx="621876" cy="6425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845536" y="2290947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SquareMetres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360068" y="2536834"/>
            <a:ext cx="674090" cy="7879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954" y="3160416"/>
            <a:ext cx="6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9721" y="3343615"/>
            <a:ext cx="6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380720" y="5422603"/>
            <a:ext cx="1543598" cy="19858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80720" y="433137"/>
            <a:ext cx="24648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TENANT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8025062" y="1780674"/>
            <a:ext cx="1624263" cy="10553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RENTS</a:t>
            </a:r>
            <a:endParaRPr lang="en-US" dirty="0"/>
          </a:p>
        </p:txBody>
      </p:sp>
      <p:cxnSp>
        <p:nvCxnSpPr>
          <p:cNvPr id="32" name="Straight Connector 31"/>
          <p:cNvCxnSpPr>
            <a:stCxn id="30" idx="2"/>
            <a:endCxn id="8" idx="0"/>
          </p:cNvCxnSpPr>
          <p:nvPr/>
        </p:nvCxnSpPr>
        <p:spPr>
          <a:xfrm>
            <a:off x="8837194" y="2835984"/>
            <a:ext cx="632319" cy="3244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2"/>
            <a:endCxn id="30" idx="0"/>
          </p:cNvCxnSpPr>
          <p:nvPr/>
        </p:nvCxnSpPr>
        <p:spPr>
          <a:xfrm>
            <a:off x="8613128" y="1347537"/>
            <a:ext cx="224066" cy="433137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34243" y="2698387"/>
            <a:ext cx="6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794397" y="1462675"/>
            <a:ext cx="6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1" y="152400"/>
            <a:ext cx="67087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E-R Diagram Notation So Far: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143000"/>
            <a:ext cx="4572000" cy="52578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 smtClean="0"/>
              <a:t>Weak Entity</a:t>
            </a:r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None/>
              <a:defRPr/>
            </a:pPr>
            <a:endParaRPr lang="en-US" sz="2800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C476EFC-5E5B-43A2-B203-AA1B38F24E32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B52D230-55CA-48DF-81DF-00BB84C3016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75245" y="1720802"/>
            <a:ext cx="2275321" cy="914400"/>
            <a:chOff x="6781800" y="988522"/>
            <a:chExt cx="2275321" cy="914400"/>
          </a:xfrm>
        </p:grpSpPr>
        <p:sp>
          <p:nvSpPr>
            <p:cNvPr id="56337" name="Line 25"/>
            <p:cNvSpPr>
              <a:spLocks noChangeShapeType="1"/>
            </p:cNvSpPr>
            <p:nvPr/>
          </p:nvSpPr>
          <p:spPr bwMode="auto">
            <a:xfrm>
              <a:off x="6781800" y="14478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sm" len="sm"/>
              <a:tailEnd type="none" w="sm" len="sm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" name="Diamond 2"/>
            <p:cNvSpPr/>
            <p:nvPr/>
          </p:nvSpPr>
          <p:spPr>
            <a:xfrm>
              <a:off x="7239000" y="988522"/>
              <a:ext cx="1371600" cy="914400"/>
            </a:xfrm>
            <a:prstGeom prst="diamond">
              <a:avLst/>
            </a:prstGeom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8599921" y="1458191"/>
              <a:ext cx="457200" cy="0"/>
            </a:xfrm>
            <a:prstGeom prst="line">
              <a:avLst/>
            </a:prstGeom>
            <a:ln w="34925" cmpd="dbl">
              <a:solidFill>
                <a:schemeClr val="tx1"/>
              </a:solidFill>
              <a:headEnd type="none" w="sm" len="sm"/>
              <a:tailEnd type="none" w="sm" len="sm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91272" y="1777028"/>
            <a:ext cx="1407695" cy="83736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49890" y="1720802"/>
            <a:ext cx="1407695" cy="837369"/>
          </a:xfrm>
          <a:prstGeom prst="rect">
            <a:avLst/>
          </a:prstGeom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1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4A96729-3F43-4CBF-A99D-8FB5FFC0F56A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1357CD6-4B6E-42D8-9B9B-DB1A6D898A3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2310063" y="380999"/>
            <a:ext cx="7291137" cy="154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QUESTION: </a:t>
            </a:r>
            <a:r>
              <a:rPr lang="en-US" altLang="en-US" sz="32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Can you see a weak entity in our case study?</a:t>
            </a:r>
            <a:endParaRPr lang="en-US" altLang="en-US" sz="3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</a:t>
            </a:r>
            <a:r>
              <a:rPr lang="en-US" dirty="0" smtClean="0"/>
              <a:t>salary</a:t>
            </a:r>
            <a:r>
              <a:rPr lang="en-US" dirty="0"/>
              <a:t>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164" y="381000"/>
            <a:ext cx="9767454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is our diagram so far? 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276321" y="5883274"/>
            <a:ext cx="1601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06D91CB-198B-4707-9AC4-F400CDC11FF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7172" y="2225675"/>
            <a:ext cx="8769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Let’s use </a:t>
            </a:r>
            <a:r>
              <a:rPr lang="en-US" sz="4400" dirty="0" smtClean="0">
                <a:hlinkClick r:id="rId2"/>
              </a:rPr>
              <a:t>draw.io</a:t>
            </a:r>
            <a:r>
              <a:rPr lang="en-US" sz="4400" dirty="0" smtClean="0"/>
              <a:t> to finish the diagram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3620</TotalTime>
  <Words>416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Wingdings 2</vt:lpstr>
      <vt:lpstr>Circuit</vt:lpstr>
      <vt:lpstr>Week 1</vt:lpstr>
      <vt:lpstr>Student Objectives</vt:lpstr>
      <vt:lpstr>What makes an ENTITY WEAK?</vt:lpstr>
      <vt:lpstr>Weak Entity Types</vt:lpstr>
      <vt:lpstr>PowerPoint Presentation</vt:lpstr>
      <vt:lpstr>E-R Diagram Notation So Far:</vt:lpstr>
      <vt:lpstr>PowerPoint Presentation</vt:lpstr>
      <vt:lpstr>Case Study – Creating an ER Diagram</vt:lpstr>
      <vt:lpstr>QUESTION: What is our diagram so far? 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77</cp:revision>
  <dcterms:created xsi:type="dcterms:W3CDTF">2018-03-21T22:41:40Z</dcterms:created>
  <dcterms:modified xsi:type="dcterms:W3CDTF">2018-05-22T17:08:59Z</dcterms:modified>
</cp:coreProperties>
</file>